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wdp" ContentType="image/vnd.ms-photo"/>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charts/chart2.xml" ContentType="application/vnd.openxmlformats-officedocument.drawingml.chart+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charts/chart3.xml" ContentType="application/vnd.openxmlformats-officedocument.drawingml.chart+xml"/>
  <Override PartName="/ppt/notesSlides/notesSlide90.xml" ContentType="application/vnd.openxmlformats-officedocument.presentationml.notesSlide+xml"/>
  <Override PartName="/ppt/charts/chart4.xml" ContentType="application/vnd.openxmlformats-officedocument.drawingml.chart+xml"/>
  <Override PartName="/ppt/notesSlides/notesSlide91.xml" ContentType="application/vnd.openxmlformats-officedocument.presentationml.notesSlide+xml"/>
  <Override PartName="/ppt/charts/chart5.xml" ContentType="application/vnd.openxmlformats-officedocument.drawingml.chart+xml"/>
  <Override PartName="/ppt/notesSlides/notesSlide92.xml" ContentType="application/vnd.openxmlformats-officedocument.presentationml.notesSlide+xml"/>
  <Override PartName="/ppt/charts/chart6.xml" ContentType="application/vnd.openxmlformats-officedocument.drawingml.chart+xml"/>
  <Override PartName="/ppt/notesSlides/notesSlide93.xml" ContentType="application/vnd.openxmlformats-officedocument.presentationml.notesSlide+xml"/>
  <Override PartName="/ppt/charts/chart7.xml" ContentType="application/vnd.openxmlformats-officedocument.drawingml.chart+xml"/>
  <Override PartName="/ppt/notesSlides/notesSlide94.xml" ContentType="application/vnd.openxmlformats-officedocument.presentationml.notesSlide+xml"/>
  <Override PartName="/ppt/charts/chart8.xml" ContentType="application/vnd.openxmlformats-officedocument.drawingml.chart+xml"/>
  <Override PartName="/ppt/notesSlides/notesSlide95.xml" ContentType="application/vnd.openxmlformats-officedocument.presentationml.notesSlide+xml"/>
  <Override PartName="/ppt/charts/chart9.xml" ContentType="application/vnd.openxmlformats-officedocument.drawingml.chart+xml"/>
  <Override PartName="/ppt/notesSlides/notesSlide96.xml" ContentType="application/vnd.openxmlformats-officedocument.presentationml.notesSlide+xml"/>
  <Override PartName="/ppt/charts/chart10.xml" ContentType="application/vnd.openxmlformats-officedocument.drawingml.chart+xml"/>
  <Override PartName="/ppt/notesSlides/notesSlide97.xml" ContentType="application/vnd.openxmlformats-officedocument.presentationml.notesSlide+xml"/>
  <Override PartName="/ppt/charts/chart11.xml" ContentType="application/vnd.openxmlformats-officedocument.drawingml.chart+xml"/>
  <Override PartName="/ppt/notesSlides/notesSlide98.xml" ContentType="application/vnd.openxmlformats-officedocument.presentationml.notesSlide+xml"/>
  <Override PartName="/ppt/charts/chart12.xml" ContentType="application/vnd.openxmlformats-officedocument.drawingml.chart+xml"/>
  <Override PartName="/ppt/notesSlides/notesSlide99.xml" ContentType="application/vnd.openxmlformats-officedocument.presentationml.notesSlide+xml"/>
  <Override PartName="/ppt/charts/chart13.xml" ContentType="application/vnd.openxmlformats-officedocument.drawingml.chart+xml"/>
  <Override PartName="/ppt/charts/chart14.xml" ContentType="application/vnd.openxmlformats-officedocument.drawingml.chart+xml"/>
  <Override PartName="/ppt/charts/chart15.xml" ContentType="application/vnd.openxmlformats-officedocument.drawingml.chart+xml"/>
  <Override PartName="/ppt/charts/chart16.xml" ContentType="application/vnd.openxmlformats-officedocument.drawingml.chart+xml"/>
  <Override PartName="/ppt/charts/chart17.xml" ContentType="application/vnd.openxmlformats-officedocument.drawingml.chart+xml"/>
  <Override PartName="/ppt/charts/chart18.xml" ContentType="application/vnd.openxmlformats-officedocument.drawingml.chart+xml"/>
  <Override PartName="/ppt/charts/chart19.xml" ContentType="application/vnd.openxmlformats-officedocument.drawingml.chart+xml"/>
  <Override PartName="/ppt/charts/chart20.xml" ContentType="application/vnd.openxmlformats-officedocument.drawingml.chart+xml"/>
  <Override PartName="/ppt/charts/chart21.xml" ContentType="application/vnd.openxmlformats-officedocument.drawingml.chart+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3" r:id="rId1"/>
  </p:sldMasterIdLst>
  <p:notesMasterIdLst>
    <p:notesMasterId r:id="rId127"/>
  </p:notesMasterIdLst>
  <p:handoutMasterIdLst>
    <p:handoutMasterId r:id="rId128"/>
  </p:handoutMasterIdLst>
  <p:sldIdLst>
    <p:sldId id="474" r:id="rId2"/>
    <p:sldId id="258" r:id="rId3"/>
    <p:sldId id="259" r:id="rId4"/>
    <p:sldId id="260" r:id="rId5"/>
    <p:sldId id="261" r:id="rId6"/>
    <p:sldId id="262" r:id="rId7"/>
    <p:sldId id="263" r:id="rId8"/>
    <p:sldId id="265" r:id="rId9"/>
    <p:sldId id="268" r:id="rId10"/>
    <p:sldId id="269" r:id="rId11"/>
    <p:sldId id="420" r:id="rId12"/>
    <p:sldId id="421" r:id="rId13"/>
    <p:sldId id="280" r:id="rId14"/>
    <p:sldId id="281" r:id="rId15"/>
    <p:sldId id="282" r:id="rId16"/>
    <p:sldId id="283" r:id="rId17"/>
    <p:sldId id="345" r:id="rId18"/>
    <p:sldId id="453" r:id="rId19"/>
    <p:sldId id="454" r:id="rId20"/>
    <p:sldId id="455" r:id="rId21"/>
    <p:sldId id="456" r:id="rId22"/>
    <p:sldId id="457" r:id="rId23"/>
    <p:sldId id="489" r:id="rId24"/>
    <p:sldId id="286" r:id="rId25"/>
    <p:sldId id="287" r:id="rId26"/>
    <p:sldId id="288" r:id="rId27"/>
    <p:sldId id="347" r:id="rId28"/>
    <p:sldId id="289" r:id="rId29"/>
    <p:sldId id="365" r:id="rId30"/>
    <p:sldId id="366" r:id="rId31"/>
    <p:sldId id="378" r:id="rId32"/>
    <p:sldId id="342" r:id="rId33"/>
    <p:sldId id="361" r:id="rId34"/>
    <p:sldId id="379" r:id="rId35"/>
    <p:sldId id="422" r:id="rId36"/>
    <p:sldId id="380" r:id="rId37"/>
    <p:sldId id="381" r:id="rId38"/>
    <p:sldId id="382" r:id="rId39"/>
    <p:sldId id="383" r:id="rId40"/>
    <p:sldId id="423" r:id="rId41"/>
    <p:sldId id="425" r:id="rId42"/>
    <p:sldId id="427" r:id="rId43"/>
    <p:sldId id="434" r:id="rId44"/>
    <p:sldId id="435" r:id="rId45"/>
    <p:sldId id="437" r:id="rId46"/>
    <p:sldId id="441" r:id="rId47"/>
    <p:sldId id="444" r:id="rId48"/>
    <p:sldId id="446" r:id="rId49"/>
    <p:sldId id="486" r:id="rId50"/>
    <p:sldId id="448" r:id="rId51"/>
    <p:sldId id="451" r:id="rId52"/>
    <p:sldId id="487" r:id="rId53"/>
    <p:sldId id="290" r:id="rId54"/>
    <p:sldId id="291" r:id="rId55"/>
    <p:sldId id="493" r:id="rId56"/>
    <p:sldId id="293" r:id="rId57"/>
    <p:sldId id="295" r:id="rId58"/>
    <p:sldId id="296" r:id="rId59"/>
    <p:sldId id="302" r:id="rId60"/>
    <p:sldId id="303" r:id="rId61"/>
    <p:sldId id="304" r:id="rId62"/>
    <p:sldId id="305" r:id="rId63"/>
    <p:sldId id="306" r:id="rId64"/>
    <p:sldId id="307" r:id="rId65"/>
    <p:sldId id="308" r:id="rId66"/>
    <p:sldId id="310" r:id="rId67"/>
    <p:sldId id="311" r:id="rId68"/>
    <p:sldId id="339" r:id="rId69"/>
    <p:sldId id="337" r:id="rId70"/>
    <p:sldId id="338" r:id="rId71"/>
    <p:sldId id="312" r:id="rId72"/>
    <p:sldId id="313" r:id="rId73"/>
    <p:sldId id="314" r:id="rId74"/>
    <p:sldId id="315" r:id="rId75"/>
    <p:sldId id="316" r:id="rId76"/>
    <p:sldId id="317" r:id="rId77"/>
    <p:sldId id="341" r:id="rId78"/>
    <p:sldId id="319" r:id="rId79"/>
    <p:sldId id="320" r:id="rId80"/>
    <p:sldId id="321" r:id="rId81"/>
    <p:sldId id="363" r:id="rId82"/>
    <p:sldId id="364" r:id="rId83"/>
    <p:sldId id="324" r:id="rId84"/>
    <p:sldId id="352" r:id="rId85"/>
    <p:sldId id="356" r:id="rId86"/>
    <p:sldId id="410" r:id="rId87"/>
    <p:sldId id="459" r:id="rId88"/>
    <p:sldId id="488" r:id="rId89"/>
    <p:sldId id="460" r:id="rId90"/>
    <p:sldId id="494" r:id="rId91"/>
    <p:sldId id="495" r:id="rId92"/>
    <p:sldId id="496" r:id="rId93"/>
    <p:sldId id="497" r:id="rId94"/>
    <p:sldId id="498" r:id="rId95"/>
    <p:sldId id="499" r:id="rId96"/>
    <p:sldId id="500" r:id="rId97"/>
    <p:sldId id="501" r:id="rId98"/>
    <p:sldId id="502" r:id="rId99"/>
    <p:sldId id="503" r:id="rId100"/>
    <p:sldId id="504" r:id="rId101"/>
    <p:sldId id="483" r:id="rId102"/>
    <p:sldId id="484" r:id="rId103"/>
    <p:sldId id="482" r:id="rId104"/>
    <p:sldId id="481" r:id="rId105"/>
    <p:sldId id="480" r:id="rId106"/>
    <p:sldId id="479" r:id="rId107"/>
    <p:sldId id="485" r:id="rId108"/>
    <p:sldId id="478" r:id="rId109"/>
    <p:sldId id="477" r:id="rId110"/>
    <p:sldId id="490" r:id="rId111"/>
    <p:sldId id="491" r:id="rId112"/>
    <p:sldId id="472" r:id="rId113"/>
    <p:sldId id="473" r:id="rId114"/>
    <p:sldId id="394" r:id="rId115"/>
    <p:sldId id="395" r:id="rId116"/>
    <p:sldId id="396" r:id="rId117"/>
    <p:sldId id="397" r:id="rId118"/>
    <p:sldId id="398" r:id="rId119"/>
    <p:sldId id="505" r:id="rId120"/>
    <p:sldId id="506" r:id="rId121"/>
    <p:sldId id="507" r:id="rId122"/>
    <p:sldId id="360" r:id="rId123"/>
    <p:sldId id="335" r:id="rId124"/>
    <p:sldId id="336" r:id="rId125"/>
    <p:sldId id="492" r:id="rId126"/>
  </p:sldIdLst>
  <p:sldSz cx="9144000" cy="6858000" type="screen4x3"/>
  <p:notesSz cx="9309100" cy="6954838"/>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4"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1D078"/>
    <a:srgbClr val="930D0B"/>
    <a:srgbClr val="C58BFF"/>
    <a:srgbClr val="FFFDD6"/>
    <a:srgbClr val="FFFA0A"/>
    <a:srgbClr val="FFFFFF"/>
    <a:srgbClr val="000000"/>
    <a:srgbClr val="9999FF"/>
    <a:srgbClr val="9966FF"/>
    <a:srgbClr val="CC66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748" autoAdjust="0"/>
    <p:restoredTop sz="94660"/>
  </p:normalViewPr>
  <p:slideViewPr>
    <p:cSldViewPr snapToGrid="0" snapToObjects="1">
      <p:cViewPr>
        <p:scale>
          <a:sx n="90" d="100"/>
          <a:sy n="90" d="100"/>
        </p:scale>
        <p:origin x="-58" y="23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1536"/>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handoutMaster" Target="handoutMasters/handoutMaster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slide" Target="slides/slide112.xml"/><Relationship Id="rId118" Type="http://schemas.openxmlformats.org/officeDocument/2006/relationships/slide" Target="slides/slide117.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slide" Target="slides/slide123.xml"/><Relationship Id="rId129"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3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notesMaster" Target="notesMasters/notesMaster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theme" Target="theme/theme1.xml"/><Relationship Id="rId61" Type="http://schemas.openxmlformats.org/officeDocument/2006/relationships/slide" Target="slides/slide60.xml"/><Relationship Id="rId82" Type="http://schemas.openxmlformats.org/officeDocument/2006/relationships/slide" Target="slides/slide8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Worksheet5.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Worksheet6.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Worksheet7.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Worksheet8.xlsx"/></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Worksheet9.xlsx"/></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Excel_Worksheet10.xlsx"/></Relationships>
</file>

<file path=ppt/charts/_rels/chart11.xml.rels><?xml version="1.0" encoding="UTF-8" standalone="yes"?>
<Relationships xmlns="http://schemas.openxmlformats.org/package/2006/relationships"><Relationship Id="rId1" Type="http://schemas.openxmlformats.org/officeDocument/2006/relationships/package" Target="../embeddings/Microsoft_Excel_Worksheet11.xlsx"/></Relationships>
</file>

<file path=ppt/charts/_rels/chart12.xml.rels><?xml version="1.0" encoding="UTF-8" standalone="yes"?>
<Relationships xmlns="http://schemas.openxmlformats.org/package/2006/relationships"><Relationship Id="rId1" Type="http://schemas.openxmlformats.org/officeDocument/2006/relationships/package" Target="../embeddings/Microsoft_Excel_Worksheet12.xlsx"/></Relationships>
</file>

<file path=ppt/charts/_rels/chart13.xml.rels><?xml version="1.0" encoding="UTF-8" standalone="yes"?>
<Relationships xmlns="http://schemas.openxmlformats.org/package/2006/relationships"><Relationship Id="rId1" Type="http://schemas.openxmlformats.org/officeDocument/2006/relationships/package" Target="../embeddings/Microsoft_Excel_Worksheet13.xlsx"/></Relationships>
</file>

<file path=ppt/charts/_rels/chart14.xml.rels><?xml version="1.0" encoding="UTF-8" standalone="yes"?>
<Relationships xmlns="http://schemas.openxmlformats.org/package/2006/relationships"><Relationship Id="rId1" Type="http://schemas.openxmlformats.org/officeDocument/2006/relationships/package" Target="../embeddings/Microsoft_Excel_Worksheet14.xlsx"/></Relationships>
</file>

<file path=ppt/charts/_rels/chart15.xml.rels><?xml version="1.0" encoding="UTF-8" standalone="yes"?>
<Relationships xmlns="http://schemas.openxmlformats.org/package/2006/relationships"><Relationship Id="rId1" Type="http://schemas.openxmlformats.org/officeDocument/2006/relationships/package" Target="../embeddings/Microsoft_Excel_Worksheet15.xlsx"/></Relationships>
</file>

<file path=ppt/charts/_rels/chart16.xml.rels><?xml version="1.0" encoding="UTF-8" standalone="yes"?>
<Relationships xmlns="http://schemas.openxmlformats.org/package/2006/relationships"><Relationship Id="rId1" Type="http://schemas.openxmlformats.org/officeDocument/2006/relationships/package" Target="../embeddings/Microsoft_Excel_Worksheet16.xlsx"/></Relationships>
</file>

<file path=ppt/charts/_rels/chart17.xml.rels><?xml version="1.0" encoding="UTF-8" standalone="yes"?>
<Relationships xmlns="http://schemas.openxmlformats.org/package/2006/relationships"><Relationship Id="rId1" Type="http://schemas.openxmlformats.org/officeDocument/2006/relationships/package" Target="../embeddings/Microsoft_Excel_Worksheet17.xlsx"/></Relationships>
</file>

<file path=ppt/charts/_rels/chart18.xml.rels><?xml version="1.0" encoding="UTF-8" standalone="yes"?>
<Relationships xmlns="http://schemas.openxmlformats.org/package/2006/relationships"><Relationship Id="rId1" Type="http://schemas.openxmlformats.org/officeDocument/2006/relationships/package" Target="../embeddings/Microsoft_Excel_Worksheet18.xlsx"/></Relationships>
</file>

<file path=ppt/charts/_rels/chart19.xml.rels><?xml version="1.0" encoding="UTF-8" standalone="yes"?>
<Relationships xmlns="http://schemas.openxmlformats.org/package/2006/relationships"><Relationship Id="rId1" Type="http://schemas.openxmlformats.org/officeDocument/2006/relationships/package" Target="../embeddings/Microsoft_Excel_Worksheet19.xlsx"/></Relationships>
</file>

<file path=ppt/charts/_rels/chart20.xml.rels><?xml version="1.0" encoding="UTF-8" standalone="yes"?>
<Relationships xmlns="http://schemas.openxmlformats.org/package/2006/relationships"><Relationship Id="rId1" Type="http://schemas.openxmlformats.org/officeDocument/2006/relationships/package" Target="../embeddings/Microsoft_Excel_Worksheet20.xlsx"/></Relationships>
</file>

<file path=ppt/charts/_rels/chart21.xml.rels><?xml version="1.0" encoding="UTF-8" standalone="yes"?>
<Relationships xmlns="http://schemas.openxmlformats.org/package/2006/relationships"><Relationship Id="rId1" Type="http://schemas.openxmlformats.org/officeDocument/2006/relationships/package" Target="../embeddings/Microsoft_Excel_Worksheet2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3200">
                <a:solidFill>
                  <a:srgbClr val="660066"/>
                </a:solidFill>
              </a:defRPr>
            </a:pPr>
            <a:r>
              <a:rPr lang="en-US" sz="3200">
                <a:solidFill>
                  <a:srgbClr val="660066"/>
                </a:solidFill>
              </a:rPr>
              <a:t>Development of Interest in Rapid Methods</a:t>
            </a:r>
          </a:p>
        </c:rich>
      </c:tx>
      <c:layout/>
      <c:overlay val="0"/>
    </c:title>
    <c:autoTitleDeleted val="0"/>
    <c:plotArea>
      <c:layout/>
      <c:lineChart>
        <c:grouping val="standard"/>
        <c:varyColors val="0"/>
        <c:ser>
          <c:idx val="0"/>
          <c:order val="0"/>
          <c:tx>
            <c:strRef>
              <c:f>Sheet1!$B$1</c:f>
              <c:strCache>
                <c:ptCount val="1"/>
                <c:pt idx="0">
                  <c:v>Medical Microbiology</c:v>
                </c:pt>
              </c:strCache>
            </c:strRef>
          </c:tx>
          <c:spPr>
            <a:ln w="47625">
              <a:solidFill>
                <a:srgbClr val="0000FF"/>
              </a:solidFill>
            </a:ln>
          </c:spPr>
          <c:marker>
            <c:symbol val="none"/>
          </c:marker>
          <c:cat>
            <c:numRef>
              <c:f>Sheet1!$A$2:$A$7</c:f>
              <c:numCache>
                <c:formatCode>General</c:formatCode>
                <c:ptCount val="6"/>
                <c:pt idx="0">
                  <c:v>1965</c:v>
                </c:pt>
                <c:pt idx="1">
                  <c:v>1975</c:v>
                </c:pt>
                <c:pt idx="2">
                  <c:v>1985</c:v>
                </c:pt>
                <c:pt idx="3">
                  <c:v>1995</c:v>
                </c:pt>
                <c:pt idx="4">
                  <c:v>2005</c:v>
                </c:pt>
                <c:pt idx="5">
                  <c:v>2015</c:v>
                </c:pt>
              </c:numCache>
            </c:numRef>
          </c:cat>
          <c:val>
            <c:numRef>
              <c:f>Sheet1!$B$2:$B$7</c:f>
              <c:numCache>
                <c:formatCode>General</c:formatCode>
                <c:ptCount val="6"/>
                <c:pt idx="0">
                  <c:v>0</c:v>
                </c:pt>
                <c:pt idx="1">
                  <c:v>0.75000000000000011</c:v>
                </c:pt>
                <c:pt idx="2">
                  <c:v>1.5</c:v>
                </c:pt>
                <c:pt idx="3">
                  <c:v>2</c:v>
                </c:pt>
                <c:pt idx="4">
                  <c:v>5.25</c:v>
                </c:pt>
                <c:pt idx="5">
                  <c:v>8</c:v>
                </c:pt>
              </c:numCache>
            </c:numRef>
          </c:val>
          <c:smooth val="0"/>
        </c:ser>
        <c:ser>
          <c:idx val="1"/>
          <c:order val="1"/>
          <c:tx>
            <c:strRef>
              <c:f>Sheet1!$C$1</c:f>
              <c:strCache>
                <c:ptCount val="1"/>
                <c:pt idx="0">
                  <c:v>Food Microbiology</c:v>
                </c:pt>
              </c:strCache>
            </c:strRef>
          </c:tx>
          <c:spPr>
            <a:ln w="47625">
              <a:solidFill>
                <a:srgbClr val="FF0000"/>
              </a:solidFill>
            </a:ln>
          </c:spPr>
          <c:marker>
            <c:symbol val="none"/>
          </c:marker>
          <c:cat>
            <c:numRef>
              <c:f>Sheet1!$A$2:$A$7</c:f>
              <c:numCache>
                <c:formatCode>General</c:formatCode>
                <c:ptCount val="6"/>
                <c:pt idx="0">
                  <c:v>1965</c:v>
                </c:pt>
                <c:pt idx="1">
                  <c:v>1975</c:v>
                </c:pt>
                <c:pt idx="2">
                  <c:v>1985</c:v>
                </c:pt>
                <c:pt idx="3">
                  <c:v>1995</c:v>
                </c:pt>
                <c:pt idx="4">
                  <c:v>2005</c:v>
                </c:pt>
                <c:pt idx="5">
                  <c:v>2015</c:v>
                </c:pt>
              </c:numCache>
            </c:numRef>
          </c:cat>
          <c:val>
            <c:numRef>
              <c:f>Sheet1!$C$2:$C$7</c:f>
              <c:numCache>
                <c:formatCode>General</c:formatCode>
                <c:ptCount val="6"/>
                <c:pt idx="0">
                  <c:v>0</c:v>
                </c:pt>
                <c:pt idx="1">
                  <c:v>0.25</c:v>
                </c:pt>
                <c:pt idx="2">
                  <c:v>0.5</c:v>
                </c:pt>
                <c:pt idx="3">
                  <c:v>1</c:v>
                </c:pt>
                <c:pt idx="4">
                  <c:v>2.25</c:v>
                </c:pt>
                <c:pt idx="5">
                  <c:v>7.5</c:v>
                </c:pt>
              </c:numCache>
            </c:numRef>
          </c:val>
          <c:smooth val="0"/>
        </c:ser>
        <c:dLbls>
          <c:showLegendKey val="0"/>
          <c:showVal val="0"/>
          <c:showCatName val="0"/>
          <c:showSerName val="0"/>
          <c:showPercent val="0"/>
          <c:showBubbleSize val="0"/>
        </c:dLbls>
        <c:marker val="1"/>
        <c:smooth val="0"/>
        <c:axId val="68221184"/>
        <c:axId val="69374336"/>
      </c:lineChart>
      <c:catAx>
        <c:axId val="68221184"/>
        <c:scaling>
          <c:orientation val="minMax"/>
        </c:scaling>
        <c:delete val="0"/>
        <c:axPos val="b"/>
        <c:title>
          <c:tx>
            <c:rich>
              <a:bodyPr/>
              <a:lstStyle/>
              <a:p>
                <a:pPr>
                  <a:defRPr/>
                </a:pPr>
                <a:r>
                  <a:rPr lang="en-US"/>
                  <a:t>Year</a:t>
                </a:r>
              </a:p>
            </c:rich>
          </c:tx>
          <c:layout/>
          <c:overlay val="0"/>
        </c:title>
        <c:numFmt formatCode="General" sourceLinked="1"/>
        <c:majorTickMark val="none"/>
        <c:minorTickMark val="none"/>
        <c:tickLblPos val="nextTo"/>
        <c:crossAx val="69374336"/>
        <c:crosses val="autoZero"/>
        <c:auto val="1"/>
        <c:lblAlgn val="ctr"/>
        <c:lblOffset val="100"/>
        <c:noMultiLvlLbl val="0"/>
      </c:catAx>
      <c:valAx>
        <c:axId val="69374336"/>
        <c:scaling>
          <c:orientation val="minMax"/>
          <c:max val="8"/>
          <c:min val="0"/>
        </c:scaling>
        <c:delete val="0"/>
        <c:axPos val="l"/>
        <c:majorGridlines/>
        <c:title>
          <c:tx>
            <c:rich>
              <a:bodyPr rot="-5400000" vert="horz"/>
              <a:lstStyle/>
              <a:p>
                <a:pPr>
                  <a:defRPr sz="2000"/>
                </a:pPr>
                <a:r>
                  <a:rPr lang="en-US" sz="2000"/>
                  <a:t>Relative Interest</a:t>
                </a:r>
              </a:p>
            </c:rich>
          </c:tx>
          <c:layout>
            <c:manualLayout>
              <c:xMode val="edge"/>
              <c:yMode val="edge"/>
              <c:x val="1.0649784183141799E-2"/>
              <c:y val="0.32206314837604305"/>
            </c:manualLayout>
          </c:layout>
          <c:overlay val="0"/>
        </c:title>
        <c:numFmt formatCode="General" sourceLinked="1"/>
        <c:majorTickMark val="none"/>
        <c:minorTickMark val="none"/>
        <c:tickLblPos val="nextTo"/>
        <c:spPr>
          <a:ln w="9525">
            <a:noFill/>
          </a:ln>
        </c:spPr>
        <c:crossAx val="68221184"/>
        <c:crosses val="autoZero"/>
        <c:crossBetween val="between"/>
        <c:majorUnit val="1"/>
      </c:valAx>
    </c:plotArea>
    <c:legend>
      <c:legendPos val="b"/>
      <c:layout/>
      <c:overlay val="0"/>
    </c:legend>
    <c:plotVisOnly val="1"/>
    <c:dispBlanksAs val="gap"/>
    <c:showDLblsOverMax val="0"/>
  </c:chart>
  <c:txPr>
    <a:bodyPr/>
    <a:lstStyle/>
    <a:p>
      <a:pPr>
        <a:defRPr sz="1800">
          <a:latin typeface="Cambria"/>
          <a:cs typeface="Cambria"/>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lineMarker"/>
        <c:varyColors val="0"/>
        <c:ser>
          <c:idx val="0"/>
          <c:order val="0"/>
          <c:tx>
            <c:strRef>
              <c:f>Sheet1!$B$1</c:f>
              <c:strCache>
                <c:ptCount val="1"/>
                <c:pt idx="0">
                  <c:v>Y-Values</c:v>
                </c:pt>
              </c:strCache>
            </c:strRef>
          </c:tx>
          <c:spPr>
            <a:ln w="28575">
              <a:noFill/>
            </a:ln>
          </c:spPr>
          <c:marker>
            <c:symbol val="square"/>
            <c:size val="7"/>
          </c:marker>
          <c:trendline>
            <c:spPr>
              <a:ln w="28575" cmpd="sng">
                <a:solidFill>
                  <a:schemeClr val="tx1"/>
                </a:solidFill>
              </a:ln>
            </c:spPr>
            <c:trendlineType val="linear"/>
            <c:dispRSqr val="1"/>
            <c:dispEq val="0"/>
            <c:trendlineLbl>
              <c:layout>
                <c:manualLayout>
                  <c:x val="2.3664698162729706E-3"/>
                  <c:y val="0.45154535521267702"/>
                </c:manualLayout>
              </c:layout>
              <c:numFmt formatCode="General" sourceLinked="0"/>
              <c:txPr>
                <a:bodyPr/>
                <a:lstStyle/>
                <a:p>
                  <a:pPr>
                    <a:defRPr>
                      <a:latin typeface="Cambria"/>
                      <a:cs typeface="Cambria"/>
                    </a:defRPr>
                  </a:pPr>
                  <a:endParaRPr lang="en-US"/>
                </a:p>
              </c:txPr>
            </c:trendlineLbl>
          </c:trendline>
          <c:xVal>
            <c:numRef>
              <c:f>Sheet1!$A$2:$A$11</c:f>
              <c:numCache>
                <c:formatCode>General</c:formatCode>
                <c:ptCount val="10"/>
                <c:pt idx="0">
                  <c:v>1.1000000000000001</c:v>
                </c:pt>
                <c:pt idx="1">
                  <c:v>1.25</c:v>
                </c:pt>
                <c:pt idx="2">
                  <c:v>1.5</c:v>
                </c:pt>
                <c:pt idx="3">
                  <c:v>2.3329999999999997</c:v>
                </c:pt>
                <c:pt idx="4">
                  <c:v>2.6659999999999999</c:v>
                </c:pt>
                <c:pt idx="5">
                  <c:v>3.3</c:v>
                </c:pt>
                <c:pt idx="6">
                  <c:v>3.4</c:v>
                </c:pt>
                <c:pt idx="7">
                  <c:v>3.5</c:v>
                </c:pt>
                <c:pt idx="8">
                  <c:v>4</c:v>
                </c:pt>
                <c:pt idx="9">
                  <c:v>4.5</c:v>
                </c:pt>
              </c:numCache>
            </c:numRef>
          </c:xVal>
          <c:yVal>
            <c:numRef>
              <c:f>Sheet1!$B$2:$B$11</c:f>
              <c:numCache>
                <c:formatCode>General</c:formatCode>
                <c:ptCount val="10"/>
                <c:pt idx="0">
                  <c:v>6</c:v>
                </c:pt>
                <c:pt idx="1">
                  <c:v>6.2</c:v>
                </c:pt>
                <c:pt idx="2">
                  <c:v>6.5</c:v>
                </c:pt>
                <c:pt idx="3">
                  <c:v>7.1</c:v>
                </c:pt>
                <c:pt idx="4">
                  <c:v>7.75</c:v>
                </c:pt>
                <c:pt idx="5">
                  <c:v>8.2000000000000011</c:v>
                </c:pt>
                <c:pt idx="6">
                  <c:v>8.2000000000000011</c:v>
                </c:pt>
                <c:pt idx="7">
                  <c:v>8.8000000000000007</c:v>
                </c:pt>
                <c:pt idx="8">
                  <c:v>8.8000000000000007</c:v>
                </c:pt>
                <c:pt idx="9">
                  <c:v>9.2000000000000011</c:v>
                </c:pt>
              </c:numCache>
            </c:numRef>
          </c:yVal>
          <c:smooth val="0"/>
        </c:ser>
        <c:dLbls>
          <c:showLegendKey val="0"/>
          <c:showVal val="0"/>
          <c:showCatName val="0"/>
          <c:showSerName val="0"/>
          <c:showPercent val="0"/>
          <c:showBubbleSize val="0"/>
        </c:dLbls>
        <c:axId val="67163648"/>
        <c:axId val="67165568"/>
      </c:scatterChart>
      <c:valAx>
        <c:axId val="67163648"/>
        <c:scaling>
          <c:orientation val="minMax"/>
        </c:scaling>
        <c:delete val="0"/>
        <c:axPos val="b"/>
        <c:title>
          <c:tx>
            <c:rich>
              <a:bodyPr/>
              <a:lstStyle/>
              <a:p>
                <a:pPr>
                  <a:defRPr sz="2000"/>
                </a:pPr>
                <a:r>
                  <a:rPr lang="en-US" sz="2000" dirty="0" smtClean="0">
                    <a:latin typeface="Cambria" pitchFamily="18" charset="0"/>
                  </a:rPr>
                  <a:t>% Catalase Activities</a:t>
                </a:r>
                <a:endParaRPr lang="en-US" sz="2000" dirty="0">
                  <a:latin typeface="Cambria" pitchFamily="18" charset="0"/>
                </a:endParaRPr>
              </a:p>
            </c:rich>
          </c:tx>
          <c:overlay val="0"/>
        </c:title>
        <c:numFmt formatCode="General" sourceLinked="1"/>
        <c:majorTickMark val="out"/>
        <c:minorTickMark val="none"/>
        <c:tickLblPos val="nextTo"/>
        <c:txPr>
          <a:bodyPr/>
          <a:lstStyle/>
          <a:p>
            <a:pPr>
              <a:defRPr sz="2000">
                <a:latin typeface="Cambria" pitchFamily="18" charset="0"/>
              </a:defRPr>
            </a:pPr>
            <a:endParaRPr lang="en-US"/>
          </a:p>
        </c:txPr>
        <c:crossAx val="67165568"/>
        <c:crosses val="autoZero"/>
        <c:crossBetween val="midCat"/>
      </c:valAx>
      <c:valAx>
        <c:axId val="67165568"/>
        <c:scaling>
          <c:orientation val="minMax"/>
          <c:max val="10"/>
          <c:min val="5"/>
        </c:scaling>
        <c:delete val="0"/>
        <c:axPos val="l"/>
        <c:majorGridlines/>
        <c:title>
          <c:tx>
            <c:rich>
              <a:bodyPr rot="-5400000" vert="horz"/>
              <a:lstStyle/>
              <a:p>
                <a:pPr>
                  <a:defRPr/>
                </a:pPr>
                <a:r>
                  <a:rPr lang="en-US" sz="2000" dirty="0" smtClean="0">
                    <a:latin typeface="Cambria" pitchFamily="18" charset="0"/>
                  </a:rPr>
                  <a:t>Viable Cell Count (Log CFU/g)</a:t>
                </a:r>
                <a:endParaRPr lang="en-US" sz="2000" dirty="0">
                  <a:latin typeface="Cambria" pitchFamily="18" charset="0"/>
                </a:endParaRPr>
              </a:p>
            </c:rich>
          </c:tx>
          <c:layout>
            <c:manualLayout>
              <c:xMode val="edge"/>
              <c:yMode val="edge"/>
              <c:x val="1.0389610389610402E-2"/>
              <c:y val="5.7572204260322106E-2"/>
            </c:manualLayout>
          </c:layout>
          <c:overlay val="0"/>
        </c:title>
        <c:numFmt formatCode="General" sourceLinked="1"/>
        <c:majorTickMark val="out"/>
        <c:minorTickMark val="none"/>
        <c:tickLblPos val="nextTo"/>
        <c:txPr>
          <a:bodyPr/>
          <a:lstStyle/>
          <a:p>
            <a:pPr>
              <a:defRPr sz="2000">
                <a:latin typeface="Cambria" pitchFamily="18" charset="0"/>
              </a:defRPr>
            </a:pPr>
            <a:endParaRPr lang="en-US"/>
          </a:p>
        </c:txPr>
        <c:crossAx val="67163648"/>
        <c:crosses val="autoZero"/>
        <c:crossBetween val="midCat"/>
        <c:majorUnit val="1"/>
      </c:valAx>
    </c:plotArea>
    <c:plotVisOnly val="1"/>
    <c:dispBlanksAs val="gap"/>
    <c:showDLblsOverMax val="0"/>
  </c:chart>
  <c:txPr>
    <a:bodyPr/>
    <a:lstStyle/>
    <a:p>
      <a:pPr>
        <a:defRPr sz="1800"/>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plotArea>
      <c:layout/>
      <c:barChart>
        <c:barDir val="col"/>
        <c:grouping val="clustered"/>
        <c:varyColors val="0"/>
        <c:ser>
          <c:idx val="0"/>
          <c:order val="0"/>
          <c:tx>
            <c:strRef>
              <c:f>Sheet1!$B$1</c:f>
              <c:strCache>
                <c:ptCount val="1"/>
                <c:pt idx="0">
                  <c:v>Series 1</c:v>
                </c:pt>
              </c:strCache>
            </c:strRef>
          </c:tx>
          <c:invertIfNegative val="0"/>
          <c:trendline>
            <c:trendlineType val="linear"/>
            <c:dispRSqr val="0"/>
            <c:dispEq val="0"/>
          </c:trendline>
          <c:cat>
            <c:numRef>
              <c:f>Sheet1!$A$2:$A$12</c:f>
              <c:numCache>
                <c:formatCode>General</c:formatCode>
                <c:ptCount val="11"/>
                <c:pt idx="0">
                  <c:v>1998</c:v>
                </c:pt>
                <c:pt idx="1">
                  <c:v>1999</c:v>
                </c:pt>
                <c:pt idx="2">
                  <c:v>2000</c:v>
                </c:pt>
                <c:pt idx="3">
                  <c:v>2001</c:v>
                </c:pt>
                <c:pt idx="4">
                  <c:v>2002</c:v>
                </c:pt>
                <c:pt idx="5">
                  <c:v>2003</c:v>
                </c:pt>
                <c:pt idx="6">
                  <c:v>2004</c:v>
                </c:pt>
                <c:pt idx="7">
                  <c:v>2005</c:v>
                </c:pt>
                <c:pt idx="8">
                  <c:v>2006</c:v>
                </c:pt>
                <c:pt idx="9">
                  <c:v>2007</c:v>
                </c:pt>
                <c:pt idx="10">
                  <c:v>2008</c:v>
                </c:pt>
              </c:numCache>
            </c:numRef>
          </c:cat>
          <c:val>
            <c:numRef>
              <c:f>Sheet1!$B$2:$B$12</c:f>
              <c:numCache>
                <c:formatCode>General</c:formatCode>
                <c:ptCount val="11"/>
                <c:pt idx="0" formatCode="&quot;$&quot;#,##0_);[Red]\(&quot;$&quot;#,##0\)">
                  <c:v>900</c:v>
                </c:pt>
                <c:pt idx="3" formatCode="&quot;$&quot;#,##0_);[Red]\(&quot;$&quot;#,##0\)">
                  <c:v>1200</c:v>
                </c:pt>
                <c:pt idx="5" formatCode="&quot;$&quot;#,##0_);[Red]\(&quot;$&quot;#,##0\)">
                  <c:v>1475</c:v>
                </c:pt>
                <c:pt idx="7" formatCode="&quot;$&quot;#,##0_);[Red]\(&quot;$&quot;#,##0\)">
                  <c:v>1700</c:v>
                </c:pt>
                <c:pt idx="10" formatCode="&quot;$&quot;#,##0_);[Red]\(&quot;$&quot;#,##0\)">
                  <c:v>2025</c:v>
                </c:pt>
              </c:numCache>
            </c:numRef>
          </c:val>
        </c:ser>
        <c:dLbls>
          <c:showLegendKey val="0"/>
          <c:showVal val="0"/>
          <c:showCatName val="0"/>
          <c:showSerName val="0"/>
          <c:showPercent val="0"/>
          <c:showBubbleSize val="0"/>
        </c:dLbls>
        <c:gapWidth val="150"/>
        <c:axId val="128984192"/>
        <c:axId val="128985728"/>
      </c:barChart>
      <c:catAx>
        <c:axId val="128984192"/>
        <c:scaling>
          <c:orientation val="minMax"/>
        </c:scaling>
        <c:delete val="0"/>
        <c:axPos val="b"/>
        <c:numFmt formatCode="General" sourceLinked="1"/>
        <c:majorTickMark val="out"/>
        <c:minorTickMark val="none"/>
        <c:tickLblPos val="nextTo"/>
        <c:txPr>
          <a:bodyPr/>
          <a:lstStyle/>
          <a:p>
            <a:pPr>
              <a:defRPr>
                <a:latin typeface="Cambria" pitchFamily="18" charset="0"/>
              </a:defRPr>
            </a:pPr>
            <a:endParaRPr lang="en-US"/>
          </a:p>
        </c:txPr>
        <c:crossAx val="128985728"/>
        <c:crosses val="autoZero"/>
        <c:auto val="1"/>
        <c:lblAlgn val="ctr"/>
        <c:lblOffset val="100"/>
        <c:noMultiLvlLbl val="0"/>
      </c:catAx>
      <c:valAx>
        <c:axId val="128985728"/>
        <c:scaling>
          <c:orientation val="minMax"/>
        </c:scaling>
        <c:delete val="0"/>
        <c:axPos val="l"/>
        <c:majorGridlines/>
        <c:title>
          <c:tx>
            <c:rich>
              <a:bodyPr rot="-5400000" vert="horz"/>
              <a:lstStyle/>
              <a:p>
                <a:pPr>
                  <a:defRPr>
                    <a:latin typeface="Cambria" pitchFamily="18" charset="0"/>
                  </a:defRPr>
                </a:pPr>
                <a:r>
                  <a:rPr lang="en-US">
                    <a:latin typeface="Cambria" pitchFamily="18" charset="0"/>
                  </a:rPr>
                  <a:t>(00,000)</a:t>
                </a:r>
              </a:p>
            </c:rich>
          </c:tx>
          <c:layout>
            <c:manualLayout>
              <c:xMode val="edge"/>
              <c:yMode val="edge"/>
              <c:x val="6.9444444444444415E-3"/>
              <c:y val="0.36878733282060305"/>
            </c:manualLayout>
          </c:layout>
          <c:overlay val="0"/>
        </c:title>
        <c:numFmt formatCode="&quot;$&quot;#,##0_);[Red]\(&quot;$&quot;#,##0\)" sourceLinked="1"/>
        <c:majorTickMark val="out"/>
        <c:minorTickMark val="none"/>
        <c:tickLblPos val="nextTo"/>
        <c:txPr>
          <a:bodyPr/>
          <a:lstStyle/>
          <a:p>
            <a:pPr>
              <a:defRPr>
                <a:latin typeface="Cambria" pitchFamily="18" charset="0"/>
              </a:defRPr>
            </a:pPr>
            <a:endParaRPr lang="en-US"/>
          </a:p>
        </c:txPr>
        <c:crossAx val="128984192"/>
        <c:crosses val="autoZero"/>
        <c:crossBetween val="between"/>
      </c:valAx>
    </c:plotArea>
    <c:plotVisOnly val="1"/>
    <c:dispBlanksAs val="gap"/>
    <c:showDLblsOverMax val="0"/>
  </c:chart>
  <c:txPr>
    <a:bodyPr/>
    <a:lstStyle/>
    <a:p>
      <a:pPr>
        <a:defRPr sz="1800"/>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plotArea>
      <c:layout/>
      <c:barChart>
        <c:barDir val="col"/>
        <c:grouping val="clustered"/>
        <c:varyColors val="0"/>
        <c:ser>
          <c:idx val="0"/>
          <c:order val="0"/>
          <c:tx>
            <c:strRef>
              <c:f>Sheet1!$B$1</c:f>
              <c:strCache>
                <c:ptCount val="1"/>
                <c:pt idx="0">
                  <c:v>Series 1</c:v>
                </c:pt>
              </c:strCache>
            </c:strRef>
          </c:tx>
          <c:invertIfNegative val="0"/>
          <c:trendline>
            <c:trendlineType val="linear"/>
            <c:dispRSqr val="0"/>
            <c:dispEq val="0"/>
          </c:trendline>
          <c:cat>
            <c:numRef>
              <c:f>Sheet1!$A$2:$A$12</c:f>
              <c:numCache>
                <c:formatCode>General</c:formatCode>
                <c:ptCount val="11"/>
                <c:pt idx="0">
                  <c:v>1998</c:v>
                </c:pt>
                <c:pt idx="1">
                  <c:v>1999</c:v>
                </c:pt>
                <c:pt idx="2">
                  <c:v>2000</c:v>
                </c:pt>
                <c:pt idx="3">
                  <c:v>2001</c:v>
                </c:pt>
                <c:pt idx="4">
                  <c:v>2002</c:v>
                </c:pt>
                <c:pt idx="5">
                  <c:v>2003</c:v>
                </c:pt>
                <c:pt idx="6">
                  <c:v>2004</c:v>
                </c:pt>
                <c:pt idx="7">
                  <c:v>2005</c:v>
                </c:pt>
                <c:pt idx="8">
                  <c:v>2006</c:v>
                </c:pt>
                <c:pt idx="9">
                  <c:v>2007</c:v>
                </c:pt>
                <c:pt idx="10">
                  <c:v>2008</c:v>
                </c:pt>
              </c:numCache>
            </c:numRef>
          </c:cat>
          <c:val>
            <c:numRef>
              <c:f>Sheet1!$B$2:$B$12</c:f>
              <c:numCache>
                <c:formatCode>General</c:formatCode>
                <c:ptCount val="11"/>
                <c:pt idx="0" formatCode="&quot;$&quot;#,##0_);[Red]\(&quot;$&quot;#,##0\)">
                  <c:v>550</c:v>
                </c:pt>
                <c:pt idx="3" formatCode="&quot;$&quot;#,##0_);[Red]\(&quot;$&quot;#,##0\)">
                  <c:v>625</c:v>
                </c:pt>
                <c:pt idx="5" formatCode="&quot;$&quot;#,##0_);[Red]\(&quot;$&quot;#,##0\)">
                  <c:v>750</c:v>
                </c:pt>
                <c:pt idx="7" formatCode="&quot;$&quot;#,##0_);[Red]\(&quot;$&quot;#,##0\)">
                  <c:v>840</c:v>
                </c:pt>
                <c:pt idx="10" formatCode="&quot;$&quot;#,##0_);[Red]\(&quot;$&quot;#,##0\)">
                  <c:v>1020</c:v>
                </c:pt>
              </c:numCache>
            </c:numRef>
          </c:val>
        </c:ser>
        <c:dLbls>
          <c:showLegendKey val="0"/>
          <c:showVal val="0"/>
          <c:showCatName val="0"/>
          <c:showSerName val="0"/>
          <c:showPercent val="0"/>
          <c:showBubbleSize val="0"/>
        </c:dLbls>
        <c:gapWidth val="150"/>
        <c:axId val="129035648"/>
        <c:axId val="129459328"/>
      </c:barChart>
      <c:catAx>
        <c:axId val="129035648"/>
        <c:scaling>
          <c:orientation val="minMax"/>
        </c:scaling>
        <c:delete val="0"/>
        <c:axPos val="b"/>
        <c:numFmt formatCode="General" sourceLinked="1"/>
        <c:majorTickMark val="out"/>
        <c:minorTickMark val="none"/>
        <c:tickLblPos val="nextTo"/>
        <c:txPr>
          <a:bodyPr/>
          <a:lstStyle/>
          <a:p>
            <a:pPr>
              <a:defRPr>
                <a:latin typeface="Cambria" pitchFamily="18" charset="0"/>
              </a:defRPr>
            </a:pPr>
            <a:endParaRPr lang="en-US"/>
          </a:p>
        </c:txPr>
        <c:crossAx val="129459328"/>
        <c:crosses val="autoZero"/>
        <c:auto val="1"/>
        <c:lblAlgn val="ctr"/>
        <c:lblOffset val="100"/>
        <c:noMultiLvlLbl val="0"/>
      </c:catAx>
      <c:valAx>
        <c:axId val="129459328"/>
        <c:scaling>
          <c:orientation val="minMax"/>
        </c:scaling>
        <c:delete val="0"/>
        <c:axPos val="l"/>
        <c:majorGridlines/>
        <c:title>
          <c:tx>
            <c:rich>
              <a:bodyPr rot="-5400000" vert="horz"/>
              <a:lstStyle/>
              <a:p>
                <a:pPr>
                  <a:defRPr>
                    <a:latin typeface="Cambria" pitchFamily="18" charset="0"/>
                  </a:defRPr>
                </a:pPr>
                <a:r>
                  <a:rPr lang="en-US">
                    <a:latin typeface="Cambria" pitchFamily="18" charset="0"/>
                  </a:rPr>
                  <a:t>(000,000)</a:t>
                </a:r>
              </a:p>
            </c:rich>
          </c:tx>
          <c:layout>
            <c:manualLayout>
              <c:xMode val="edge"/>
              <c:yMode val="edge"/>
              <c:x val="1.6640852010226404E-2"/>
              <c:y val="0.35671207259454707"/>
            </c:manualLayout>
          </c:layout>
          <c:overlay val="0"/>
        </c:title>
        <c:numFmt formatCode="&quot;$&quot;#,##0_);[Red]\(&quot;$&quot;#,##0\)" sourceLinked="1"/>
        <c:majorTickMark val="out"/>
        <c:minorTickMark val="none"/>
        <c:tickLblPos val="nextTo"/>
        <c:txPr>
          <a:bodyPr/>
          <a:lstStyle/>
          <a:p>
            <a:pPr>
              <a:defRPr>
                <a:latin typeface="Cambria" pitchFamily="18" charset="0"/>
              </a:defRPr>
            </a:pPr>
            <a:endParaRPr lang="en-US"/>
          </a:p>
        </c:txPr>
        <c:crossAx val="129035648"/>
        <c:crosses val="autoZero"/>
        <c:crossBetween val="between"/>
      </c:valAx>
    </c:plotArea>
    <c:plotVisOnly val="1"/>
    <c:dispBlanksAs val="gap"/>
    <c:showDLblsOverMax val="0"/>
  </c:chart>
  <c:txPr>
    <a:bodyPr/>
    <a:lstStyle/>
    <a:p>
      <a:pPr>
        <a:defRPr sz="1800"/>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plotArea>
      <c:layout/>
      <c:barChart>
        <c:barDir val="col"/>
        <c:grouping val="clustered"/>
        <c:varyColors val="0"/>
        <c:ser>
          <c:idx val="0"/>
          <c:order val="0"/>
          <c:tx>
            <c:strRef>
              <c:f>Sheet1!$B$1</c:f>
              <c:strCache>
                <c:ptCount val="1"/>
                <c:pt idx="0">
                  <c:v>Series 1</c:v>
                </c:pt>
              </c:strCache>
            </c:strRef>
          </c:tx>
          <c:invertIfNegative val="0"/>
          <c:trendline>
            <c:trendlineType val="linear"/>
            <c:dispRSqr val="0"/>
            <c:dispEq val="0"/>
          </c:trendline>
          <c:cat>
            <c:numRef>
              <c:f>Sheet1!$A$2:$A$12</c:f>
              <c:numCache>
                <c:formatCode>General</c:formatCode>
                <c:ptCount val="11"/>
                <c:pt idx="0">
                  <c:v>1998</c:v>
                </c:pt>
                <c:pt idx="1">
                  <c:v>1999</c:v>
                </c:pt>
                <c:pt idx="2">
                  <c:v>2000</c:v>
                </c:pt>
                <c:pt idx="3">
                  <c:v>2001</c:v>
                </c:pt>
                <c:pt idx="4">
                  <c:v>2002</c:v>
                </c:pt>
                <c:pt idx="5">
                  <c:v>2003</c:v>
                </c:pt>
                <c:pt idx="6">
                  <c:v>2004</c:v>
                </c:pt>
                <c:pt idx="7">
                  <c:v>2005</c:v>
                </c:pt>
                <c:pt idx="8">
                  <c:v>2006</c:v>
                </c:pt>
                <c:pt idx="9">
                  <c:v>2007</c:v>
                </c:pt>
                <c:pt idx="10">
                  <c:v>2008</c:v>
                </c:pt>
              </c:numCache>
            </c:numRef>
          </c:cat>
          <c:val>
            <c:numRef>
              <c:f>Sheet1!$B$2:$B$12</c:f>
              <c:numCache>
                <c:formatCode>General</c:formatCode>
                <c:ptCount val="11"/>
                <c:pt idx="0" formatCode="&quot;$&quot;#,##0_);[Red]\(&quot;$&quot;#,##0\)">
                  <c:v>365</c:v>
                </c:pt>
                <c:pt idx="3" formatCode="&quot;$&quot;#,##0_);[Red]\(&quot;$&quot;#,##0\)">
                  <c:v>575</c:v>
                </c:pt>
                <c:pt idx="5" formatCode="&quot;$&quot;#,##0_);[Red]\(&quot;$&quot;#,##0\)">
                  <c:v>650</c:v>
                </c:pt>
                <c:pt idx="7" formatCode="&quot;$&quot;#,##0_);[Red]\(&quot;$&quot;#,##0\)">
                  <c:v>800</c:v>
                </c:pt>
                <c:pt idx="10" formatCode="&quot;$&quot;#,##0_);[Red]\(&quot;$&quot;#,##0\)">
                  <c:v>1000</c:v>
                </c:pt>
              </c:numCache>
            </c:numRef>
          </c:val>
        </c:ser>
        <c:dLbls>
          <c:showLegendKey val="0"/>
          <c:showVal val="0"/>
          <c:showCatName val="0"/>
          <c:showSerName val="0"/>
          <c:showPercent val="0"/>
          <c:showBubbleSize val="0"/>
        </c:dLbls>
        <c:gapWidth val="150"/>
        <c:axId val="129566592"/>
        <c:axId val="129568128"/>
      </c:barChart>
      <c:catAx>
        <c:axId val="129566592"/>
        <c:scaling>
          <c:orientation val="minMax"/>
        </c:scaling>
        <c:delete val="0"/>
        <c:axPos val="b"/>
        <c:numFmt formatCode="General" sourceLinked="1"/>
        <c:majorTickMark val="out"/>
        <c:minorTickMark val="none"/>
        <c:tickLblPos val="nextTo"/>
        <c:txPr>
          <a:bodyPr/>
          <a:lstStyle/>
          <a:p>
            <a:pPr>
              <a:defRPr>
                <a:latin typeface="Cambria" pitchFamily="18" charset="0"/>
              </a:defRPr>
            </a:pPr>
            <a:endParaRPr lang="en-US"/>
          </a:p>
        </c:txPr>
        <c:crossAx val="129568128"/>
        <c:crosses val="autoZero"/>
        <c:auto val="1"/>
        <c:lblAlgn val="ctr"/>
        <c:lblOffset val="100"/>
        <c:noMultiLvlLbl val="0"/>
      </c:catAx>
      <c:valAx>
        <c:axId val="129568128"/>
        <c:scaling>
          <c:orientation val="minMax"/>
        </c:scaling>
        <c:delete val="0"/>
        <c:axPos val="l"/>
        <c:majorGridlines/>
        <c:title>
          <c:tx>
            <c:rich>
              <a:bodyPr rot="-5400000" vert="horz"/>
              <a:lstStyle/>
              <a:p>
                <a:pPr>
                  <a:defRPr>
                    <a:latin typeface="Cambria" pitchFamily="18" charset="0"/>
                  </a:defRPr>
                </a:pPr>
                <a:r>
                  <a:rPr lang="en-US">
                    <a:latin typeface="Cambria" pitchFamily="18" charset="0"/>
                  </a:rPr>
                  <a:t>(000,000)</a:t>
                </a:r>
              </a:p>
            </c:rich>
          </c:tx>
          <c:overlay val="0"/>
        </c:title>
        <c:numFmt formatCode="&quot;$&quot;#,##0_);[Red]\(&quot;$&quot;#,##0\)" sourceLinked="1"/>
        <c:majorTickMark val="out"/>
        <c:minorTickMark val="none"/>
        <c:tickLblPos val="nextTo"/>
        <c:txPr>
          <a:bodyPr/>
          <a:lstStyle/>
          <a:p>
            <a:pPr>
              <a:defRPr>
                <a:latin typeface="Cambria" pitchFamily="18" charset="0"/>
              </a:defRPr>
            </a:pPr>
            <a:endParaRPr lang="en-US"/>
          </a:p>
        </c:txPr>
        <c:crossAx val="129566592"/>
        <c:crosses val="autoZero"/>
        <c:crossBetween val="between"/>
      </c:valAx>
    </c:plotArea>
    <c:plotVisOnly val="1"/>
    <c:dispBlanksAs val="gap"/>
    <c:showDLblsOverMax val="0"/>
  </c:chart>
  <c:txPr>
    <a:bodyPr/>
    <a:lstStyle/>
    <a:p>
      <a:pPr>
        <a:defRPr sz="1800"/>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plotArea>
      <c:layout/>
      <c:barChart>
        <c:barDir val="col"/>
        <c:grouping val="clustered"/>
        <c:varyColors val="0"/>
        <c:ser>
          <c:idx val="0"/>
          <c:order val="0"/>
          <c:tx>
            <c:strRef>
              <c:f>Sheet1!$B$1</c:f>
              <c:strCache>
                <c:ptCount val="1"/>
                <c:pt idx="0">
                  <c:v>Pathogen</c:v>
                </c:pt>
              </c:strCache>
            </c:strRef>
          </c:tx>
          <c:invertIfNegative val="0"/>
          <c:cat>
            <c:strRef>
              <c:f>Sheet1!$A$2:$A$6</c:f>
              <c:strCache>
                <c:ptCount val="5"/>
                <c:pt idx="0">
                  <c:v>Salmonella</c:v>
                </c:pt>
                <c:pt idx="1">
                  <c:v>Listeria</c:v>
                </c:pt>
                <c:pt idx="2">
                  <c:v>Campylobacter</c:v>
                </c:pt>
                <c:pt idx="3">
                  <c:v>E. coli O157</c:v>
                </c:pt>
                <c:pt idx="4">
                  <c:v>Other</c:v>
                </c:pt>
              </c:strCache>
            </c:strRef>
          </c:cat>
          <c:val>
            <c:numRef>
              <c:f>Sheet1!$B$2:$B$6</c:f>
              <c:numCache>
                <c:formatCode>General</c:formatCode>
                <c:ptCount val="5"/>
                <c:pt idx="0">
                  <c:v>68.5</c:v>
                </c:pt>
                <c:pt idx="1">
                  <c:v>60.1</c:v>
                </c:pt>
                <c:pt idx="2">
                  <c:v>3.5</c:v>
                </c:pt>
                <c:pt idx="3">
                  <c:v>6.8</c:v>
                </c:pt>
                <c:pt idx="4">
                  <c:v>0.70000000000000007</c:v>
                </c:pt>
              </c:numCache>
            </c:numRef>
          </c:val>
        </c:ser>
        <c:dLbls>
          <c:showLegendKey val="0"/>
          <c:showVal val="1"/>
          <c:showCatName val="0"/>
          <c:showSerName val="0"/>
          <c:showPercent val="0"/>
          <c:showBubbleSize val="0"/>
        </c:dLbls>
        <c:gapWidth val="150"/>
        <c:axId val="129659264"/>
        <c:axId val="129660800"/>
      </c:barChart>
      <c:catAx>
        <c:axId val="129659264"/>
        <c:scaling>
          <c:orientation val="minMax"/>
        </c:scaling>
        <c:delete val="0"/>
        <c:axPos val="b"/>
        <c:majorTickMark val="out"/>
        <c:minorTickMark val="none"/>
        <c:tickLblPos val="nextTo"/>
        <c:crossAx val="129660800"/>
        <c:crosses val="autoZero"/>
        <c:auto val="1"/>
        <c:lblAlgn val="ctr"/>
        <c:lblOffset val="100"/>
        <c:noMultiLvlLbl val="0"/>
      </c:catAx>
      <c:valAx>
        <c:axId val="129660800"/>
        <c:scaling>
          <c:orientation val="minMax"/>
        </c:scaling>
        <c:delete val="0"/>
        <c:axPos val="l"/>
        <c:majorGridlines/>
        <c:title>
          <c:tx>
            <c:rich>
              <a:bodyPr rot="-5400000" vert="horz"/>
              <a:lstStyle/>
              <a:p>
                <a:pPr>
                  <a:defRPr/>
                </a:pPr>
                <a:r>
                  <a:rPr lang="en-US"/>
                  <a:t>(000,000)</a:t>
                </a:r>
              </a:p>
            </c:rich>
          </c:tx>
          <c:layout>
            <c:manualLayout>
              <c:xMode val="edge"/>
              <c:yMode val="edge"/>
              <c:x val="1.2500000000000001E-2"/>
              <c:y val="0.32890588900938311"/>
            </c:manualLayout>
          </c:layout>
          <c:overlay val="0"/>
        </c:title>
        <c:numFmt formatCode="General" sourceLinked="1"/>
        <c:majorTickMark val="out"/>
        <c:minorTickMark val="none"/>
        <c:tickLblPos val="nextTo"/>
        <c:crossAx val="129659264"/>
        <c:crosses val="autoZero"/>
        <c:crossBetween val="between"/>
      </c:valAx>
    </c:plotArea>
    <c:plotVisOnly val="1"/>
    <c:dispBlanksAs val="gap"/>
    <c:showDLblsOverMax val="0"/>
  </c:chart>
  <c:txPr>
    <a:bodyPr/>
    <a:lstStyle/>
    <a:p>
      <a:pPr>
        <a:defRPr sz="1800">
          <a:latin typeface="Cambria" pitchFamily="18" charset="0"/>
        </a:defRPr>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view3D>
      <c:rotX val="30"/>
      <c:rotY val="0"/>
      <c:rAngAx val="0"/>
      <c:perspective val="30"/>
    </c:view3D>
    <c:floor>
      <c:thickness val="0"/>
    </c:floor>
    <c:sideWall>
      <c:thickness val="0"/>
    </c:sideWall>
    <c:backWall>
      <c:thickness val="0"/>
    </c:backWall>
    <c:plotArea>
      <c:layout>
        <c:manualLayout>
          <c:layoutTarget val="inner"/>
          <c:xMode val="edge"/>
          <c:yMode val="edge"/>
          <c:x val="7.7777777777777807E-2"/>
          <c:y val="3.2089467977118008E-2"/>
          <c:w val="0.84444444444444411"/>
          <c:h val="0.82353666032365391"/>
        </c:manualLayout>
      </c:layout>
      <c:pie3DChart>
        <c:varyColors val="1"/>
        <c:ser>
          <c:idx val="0"/>
          <c:order val="0"/>
          <c:tx>
            <c:strRef>
              <c:f>Sheet1!$B$1</c:f>
              <c:strCache>
                <c:ptCount val="1"/>
                <c:pt idx="0">
                  <c:v>Column1</c:v>
                </c:pt>
              </c:strCache>
            </c:strRef>
          </c:tx>
          <c:dPt>
            <c:idx val="3"/>
            <c:bubble3D val="0"/>
            <c:spPr>
              <a:solidFill>
                <a:srgbClr val="7030A0"/>
              </a:solidFill>
            </c:spPr>
          </c:dPt>
          <c:dLbls>
            <c:spPr>
              <a:solidFill>
                <a:schemeClr val="bg1"/>
              </a:solidFill>
              <a:ln>
                <a:solidFill>
                  <a:srgbClr val="000000"/>
                </a:solidFill>
              </a:ln>
            </c:spPr>
            <c:txPr>
              <a:bodyPr/>
              <a:lstStyle/>
              <a:p>
                <a:pPr>
                  <a:defRPr>
                    <a:latin typeface="Cambria" pitchFamily="18" charset="0"/>
                  </a:defRPr>
                </a:pPr>
                <a:endParaRPr lang="en-US"/>
              </a:p>
            </c:txPr>
            <c:dLblPos val="bestFit"/>
            <c:showLegendKey val="0"/>
            <c:showVal val="1"/>
            <c:showCatName val="1"/>
            <c:showSerName val="0"/>
            <c:showPercent val="1"/>
            <c:showBubbleSize val="0"/>
            <c:separator>
</c:separator>
            <c:showLeaderLines val="0"/>
          </c:dLbls>
          <c:cat>
            <c:strRef>
              <c:f>Sheet1!$A$2:$A$6</c:f>
              <c:strCache>
                <c:ptCount val="5"/>
                <c:pt idx="0">
                  <c:v>Listeria</c:v>
                </c:pt>
                <c:pt idx="1">
                  <c:v>Campylobacter</c:v>
                </c:pt>
                <c:pt idx="2">
                  <c:v>E. coli O157</c:v>
                </c:pt>
                <c:pt idx="3">
                  <c:v>Other</c:v>
                </c:pt>
                <c:pt idx="4">
                  <c:v>Salmonella</c:v>
                </c:pt>
              </c:strCache>
            </c:strRef>
          </c:cat>
          <c:val>
            <c:numRef>
              <c:f>Sheet1!$B$2:$B$6</c:f>
              <c:numCache>
                <c:formatCode>General</c:formatCode>
                <c:ptCount val="5"/>
                <c:pt idx="0" formatCode="#,##0">
                  <c:v>1502</c:v>
                </c:pt>
                <c:pt idx="1">
                  <c:v>52</c:v>
                </c:pt>
                <c:pt idx="2">
                  <c:v>169</c:v>
                </c:pt>
                <c:pt idx="3">
                  <c:v>17</c:v>
                </c:pt>
                <c:pt idx="4" formatCode="#,##0">
                  <c:v>1712</c:v>
                </c:pt>
              </c:numCache>
            </c:numRef>
          </c:val>
        </c:ser>
        <c:ser>
          <c:idx val="1"/>
          <c:order val="1"/>
          <c:tx>
            <c:strRef>
              <c:f>Sheet1!$C$1</c:f>
              <c:strCache>
                <c:ptCount val="1"/>
                <c:pt idx="0">
                  <c:v>Column2</c:v>
                </c:pt>
              </c:strCache>
            </c:strRef>
          </c:tx>
          <c:cat>
            <c:strRef>
              <c:f>Sheet1!$A$2:$A$6</c:f>
              <c:strCache>
                <c:ptCount val="5"/>
                <c:pt idx="0">
                  <c:v>Listeria</c:v>
                </c:pt>
                <c:pt idx="1">
                  <c:v>Campylobacter</c:v>
                </c:pt>
                <c:pt idx="2">
                  <c:v>E. coli O157</c:v>
                </c:pt>
                <c:pt idx="3">
                  <c:v>Other</c:v>
                </c:pt>
                <c:pt idx="4">
                  <c:v>Salmonella</c:v>
                </c:pt>
              </c:strCache>
            </c:strRef>
          </c:cat>
          <c:val>
            <c:numRef>
              <c:f>Sheet1!$C$2:$C$6</c:f>
              <c:numCache>
                <c:formatCode>0.00%</c:formatCode>
                <c:ptCount val="5"/>
                <c:pt idx="0">
                  <c:v>0.43500000000000005</c:v>
                </c:pt>
                <c:pt idx="1">
                  <c:v>1.4999999999999998E-2</c:v>
                </c:pt>
                <c:pt idx="2">
                  <c:v>4.9000000000000009E-2</c:v>
                </c:pt>
                <c:pt idx="3">
                  <c:v>5.000000000000001E-3</c:v>
                </c:pt>
                <c:pt idx="4">
                  <c:v>0.49600000000000005</c:v>
                </c:pt>
              </c:numCache>
            </c:numRef>
          </c:val>
        </c:ser>
        <c:dLbls>
          <c:showLegendKey val="0"/>
          <c:showVal val="0"/>
          <c:showCatName val="0"/>
          <c:showSerName val="0"/>
          <c:showPercent val="0"/>
          <c:showBubbleSize val="0"/>
          <c:showLeaderLines val="0"/>
        </c:dLbls>
      </c:pie3DChart>
    </c:plotArea>
    <c:plotVisOnly val="1"/>
    <c:dispBlanksAs val="zero"/>
    <c:showDLblsOverMax val="0"/>
  </c:chart>
  <c:txPr>
    <a:bodyPr/>
    <a:lstStyle/>
    <a:p>
      <a:pPr>
        <a:defRPr sz="1800"/>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title>
      <c:tx>
        <c:rich>
          <a:bodyPr/>
          <a:lstStyle/>
          <a:p>
            <a:pPr>
              <a:defRPr sz="2800">
                <a:solidFill>
                  <a:srgbClr val="660066"/>
                </a:solidFill>
              </a:defRPr>
            </a:pPr>
            <a:r>
              <a:rPr lang="en-US" sz="2800" dirty="0" smtClean="0">
                <a:solidFill>
                  <a:srgbClr val="660066"/>
                </a:solidFill>
              </a:rPr>
              <a:t>(</a:t>
            </a:r>
            <a:r>
              <a:rPr lang="en-US" sz="2800" dirty="0">
                <a:solidFill>
                  <a:srgbClr val="660066"/>
                </a:solidFill>
              </a:rPr>
              <a:t>000,000)</a:t>
            </a:r>
          </a:p>
        </c:rich>
      </c:tx>
      <c:overlay val="0"/>
    </c:title>
    <c:autoTitleDeleted val="0"/>
    <c:view3D>
      <c:rotX val="30"/>
      <c:rotY val="0"/>
      <c:rAngAx val="0"/>
      <c:perspective val="30"/>
    </c:view3D>
    <c:floor>
      <c:thickness val="0"/>
    </c:floor>
    <c:sideWall>
      <c:thickness val="0"/>
    </c:sideWall>
    <c:backWall>
      <c:thickness val="0"/>
    </c:backWall>
    <c:plotArea>
      <c:layout/>
      <c:pie3DChart>
        <c:varyColors val="1"/>
        <c:ser>
          <c:idx val="0"/>
          <c:order val="0"/>
          <c:tx>
            <c:strRef>
              <c:f>Sheet1!$B$1</c:f>
              <c:strCache>
                <c:ptCount val="1"/>
                <c:pt idx="0">
                  <c:v>Column2</c:v>
                </c:pt>
              </c:strCache>
            </c:strRef>
          </c:tx>
          <c:dLbls>
            <c:dLbl>
              <c:idx val="1"/>
              <c:layout>
                <c:manualLayout>
                  <c:x val="0.15138888888888899"/>
                  <c:y val="-8.2419745608721985E-3"/>
                </c:manualLayout>
              </c:layout>
              <c:dLblPos val="bestFit"/>
              <c:showLegendKey val="0"/>
              <c:showVal val="1"/>
              <c:showCatName val="1"/>
              <c:showSerName val="0"/>
              <c:showPercent val="1"/>
              <c:showBubbleSize val="0"/>
              <c:separator>
</c:separator>
            </c:dLbl>
            <c:dLbl>
              <c:idx val="2"/>
              <c:layout>
                <c:manualLayout>
                  <c:x val="-1.52777777777778E-2"/>
                  <c:y val="5.4945054945054897E-3"/>
                </c:manualLayout>
              </c:layout>
              <c:dLblPos val="bestFit"/>
              <c:showLegendKey val="0"/>
              <c:showVal val="1"/>
              <c:showCatName val="1"/>
              <c:showSerName val="0"/>
              <c:showPercent val="1"/>
              <c:showBubbleSize val="0"/>
              <c:separator>
</c:separator>
            </c:dLbl>
            <c:txPr>
              <a:bodyPr/>
              <a:lstStyle/>
              <a:p>
                <a:pPr>
                  <a:defRPr sz="2000" b="1"/>
                </a:pPr>
                <a:endParaRPr lang="en-US"/>
              </a:p>
            </c:txPr>
            <c:dLblPos val="outEnd"/>
            <c:showLegendKey val="0"/>
            <c:showVal val="1"/>
            <c:showCatName val="1"/>
            <c:showSerName val="0"/>
            <c:showPercent val="1"/>
            <c:showBubbleSize val="0"/>
            <c:separator>
</c:separator>
            <c:showLeaderLines val="0"/>
          </c:dLbls>
          <c:cat>
            <c:strRef>
              <c:f>Sheet1!$A$2:$A$4</c:f>
              <c:strCache>
                <c:ptCount val="3"/>
                <c:pt idx="0">
                  <c:v>North America</c:v>
                </c:pt>
                <c:pt idx="1">
                  <c:v>Europe</c:v>
                </c:pt>
                <c:pt idx="2">
                  <c:v>AP/ROW</c:v>
                </c:pt>
              </c:strCache>
            </c:strRef>
          </c:cat>
          <c:val>
            <c:numRef>
              <c:f>Sheet1!$B$2:$B$4</c:f>
              <c:numCache>
                <c:formatCode>General</c:formatCode>
                <c:ptCount val="3"/>
                <c:pt idx="0">
                  <c:v>219.3</c:v>
                </c:pt>
                <c:pt idx="1">
                  <c:v>237.7</c:v>
                </c:pt>
                <c:pt idx="2">
                  <c:v>281.3</c:v>
                </c:pt>
              </c:numCache>
            </c:numRef>
          </c:val>
        </c:ser>
        <c:ser>
          <c:idx val="1"/>
          <c:order val="1"/>
          <c:tx>
            <c:strRef>
              <c:f>Sheet1!$C$1</c:f>
              <c:strCache>
                <c:ptCount val="1"/>
                <c:pt idx="0">
                  <c:v>Column1</c:v>
                </c:pt>
              </c:strCache>
            </c:strRef>
          </c:tx>
          <c:cat>
            <c:strRef>
              <c:f>Sheet1!$A$2:$A$4</c:f>
              <c:strCache>
                <c:ptCount val="3"/>
                <c:pt idx="0">
                  <c:v>North America</c:v>
                </c:pt>
                <c:pt idx="1">
                  <c:v>Europe</c:v>
                </c:pt>
                <c:pt idx="2">
                  <c:v>AP/ROW</c:v>
                </c:pt>
              </c:strCache>
            </c:strRef>
          </c:cat>
          <c:val>
            <c:numRef>
              <c:f>Sheet1!$C$2:$C$4</c:f>
              <c:numCache>
                <c:formatCode>0.0%</c:formatCode>
                <c:ptCount val="3"/>
                <c:pt idx="0">
                  <c:v>0.2970000000000001</c:v>
                </c:pt>
                <c:pt idx="1">
                  <c:v>0.32200000000000006</c:v>
                </c:pt>
                <c:pt idx="2">
                  <c:v>0.38100000000000006</c:v>
                </c:pt>
              </c:numCache>
            </c:numRef>
          </c:val>
        </c:ser>
        <c:dLbls>
          <c:showLegendKey val="0"/>
          <c:showVal val="1"/>
          <c:showCatName val="0"/>
          <c:showSerName val="0"/>
          <c:showPercent val="0"/>
          <c:showBubbleSize val="0"/>
          <c:showLeaderLines val="0"/>
        </c:dLbls>
      </c:pie3DChart>
    </c:plotArea>
    <c:plotVisOnly val="1"/>
    <c:dispBlanksAs val="zero"/>
    <c:showDLblsOverMax val="0"/>
  </c:chart>
  <c:txPr>
    <a:bodyPr/>
    <a:lstStyle/>
    <a:p>
      <a:pPr>
        <a:defRPr sz="1800">
          <a:latin typeface="Cambria"/>
          <a:cs typeface="Cambria"/>
        </a:defRPr>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barChart>
        <c:barDir val="col"/>
        <c:grouping val="stacked"/>
        <c:varyColors val="0"/>
        <c:ser>
          <c:idx val="0"/>
          <c:order val="0"/>
          <c:tx>
            <c:strRef>
              <c:f>Sheet1!$C$1</c:f>
              <c:strCache>
                <c:ptCount val="1"/>
                <c:pt idx="0">
                  <c:v>Pathogen</c:v>
                </c:pt>
              </c:strCache>
            </c:strRef>
          </c:tx>
          <c:invertIfNegative val="0"/>
          <c:cat>
            <c:strRef>
              <c:f>Sheet1!$A$2:$A$4</c:f>
              <c:strCache>
                <c:ptCount val="3"/>
                <c:pt idx="0">
                  <c:v>North America</c:v>
                </c:pt>
                <c:pt idx="1">
                  <c:v>Europe</c:v>
                </c:pt>
                <c:pt idx="2">
                  <c:v>AP/ROW</c:v>
                </c:pt>
              </c:strCache>
            </c:strRef>
          </c:cat>
          <c:val>
            <c:numRef>
              <c:f>Sheet1!$C$2:$C$4</c:f>
              <c:numCache>
                <c:formatCode>General</c:formatCode>
                <c:ptCount val="3"/>
                <c:pt idx="0">
                  <c:v>41.1</c:v>
                </c:pt>
                <c:pt idx="1">
                  <c:v>40.9</c:v>
                </c:pt>
                <c:pt idx="2">
                  <c:v>56.1</c:v>
                </c:pt>
              </c:numCache>
            </c:numRef>
          </c:val>
        </c:ser>
        <c:ser>
          <c:idx val="1"/>
          <c:order val="1"/>
          <c:tx>
            <c:strRef>
              <c:f>Sheet1!$B$1</c:f>
              <c:strCache>
                <c:ptCount val="1"/>
                <c:pt idx="0">
                  <c:v>Routine</c:v>
                </c:pt>
              </c:strCache>
            </c:strRef>
          </c:tx>
          <c:invertIfNegative val="0"/>
          <c:cat>
            <c:strRef>
              <c:f>Sheet1!$A$2:$A$4</c:f>
              <c:strCache>
                <c:ptCount val="3"/>
                <c:pt idx="0">
                  <c:v>North America</c:v>
                </c:pt>
                <c:pt idx="1">
                  <c:v>Europe</c:v>
                </c:pt>
                <c:pt idx="2">
                  <c:v>AP/ROW</c:v>
                </c:pt>
              </c:strCache>
            </c:strRef>
          </c:cat>
          <c:val>
            <c:numRef>
              <c:f>Sheet1!$B$2:$B$4</c:f>
              <c:numCache>
                <c:formatCode>General</c:formatCode>
                <c:ptCount val="3"/>
                <c:pt idx="0">
                  <c:v>178.1</c:v>
                </c:pt>
                <c:pt idx="1">
                  <c:v>196.9</c:v>
                </c:pt>
                <c:pt idx="2">
                  <c:v>225.2</c:v>
                </c:pt>
              </c:numCache>
            </c:numRef>
          </c:val>
        </c:ser>
        <c:dLbls>
          <c:showLegendKey val="0"/>
          <c:showVal val="0"/>
          <c:showCatName val="0"/>
          <c:showSerName val="0"/>
          <c:showPercent val="0"/>
          <c:showBubbleSize val="0"/>
        </c:dLbls>
        <c:gapWidth val="150"/>
        <c:overlap val="100"/>
        <c:axId val="130290816"/>
        <c:axId val="130292352"/>
      </c:barChart>
      <c:catAx>
        <c:axId val="130290816"/>
        <c:scaling>
          <c:orientation val="minMax"/>
        </c:scaling>
        <c:delete val="0"/>
        <c:axPos val="b"/>
        <c:majorTickMark val="out"/>
        <c:minorTickMark val="none"/>
        <c:tickLblPos val="nextTo"/>
        <c:crossAx val="130292352"/>
        <c:crosses val="autoZero"/>
        <c:auto val="1"/>
        <c:lblAlgn val="ctr"/>
        <c:lblOffset val="100"/>
        <c:noMultiLvlLbl val="0"/>
      </c:catAx>
      <c:valAx>
        <c:axId val="130292352"/>
        <c:scaling>
          <c:orientation val="minMax"/>
        </c:scaling>
        <c:delete val="0"/>
        <c:axPos val="l"/>
        <c:majorGridlines/>
        <c:numFmt formatCode="General" sourceLinked="1"/>
        <c:majorTickMark val="out"/>
        <c:minorTickMark val="none"/>
        <c:tickLblPos val="nextTo"/>
        <c:txPr>
          <a:bodyPr/>
          <a:lstStyle/>
          <a:p>
            <a:pPr>
              <a:defRPr>
                <a:latin typeface="Cambria" pitchFamily="18" charset="0"/>
              </a:defRPr>
            </a:pPr>
            <a:endParaRPr lang="en-US"/>
          </a:p>
        </c:txPr>
        <c:crossAx val="130290816"/>
        <c:crosses val="autoZero"/>
        <c:crossBetween val="between"/>
      </c:valAx>
      <c:dTable>
        <c:showHorzBorder val="1"/>
        <c:showVertBorder val="1"/>
        <c:showOutline val="1"/>
        <c:showKeys val="1"/>
        <c:txPr>
          <a:bodyPr/>
          <a:lstStyle/>
          <a:p>
            <a:pPr rtl="0">
              <a:defRPr>
                <a:latin typeface="Cambria" pitchFamily="18" charset="0"/>
              </a:defRPr>
            </a:pPr>
            <a:endParaRPr lang="en-US"/>
          </a:p>
        </c:txPr>
      </c:dTable>
    </c:plotArea>
    <c:plotVisOnly val="1"/>
    <c:dispBlanksAs val="gap"/>
    <c:showDLblsOverMax val="0"/>
  </c:chart>
  <c:txPr>
    <a:bodyPr/>
    <a:lstStyle/>
    <a:p>
      <a:pPr>
        <a:defRPr sz="1800"/>
      </a:pPr>
      <a:endParaRPr lang="en-US"/>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title>
      <c:tx>
        <c:rich>
          <a:bodyPr/>
          <a:lstStyle/>
          <a:p>
            <a:pPr>
              <a:defRPr sz="2800">
                <a:solidFill>
                  <a:srgbClr val="660066"/>
                </a:solidFill>
                <a:latin typeface="Cambria" pitchFamily="18" charset="0"/>
              </a:defRPr>
            </a:pPr>
            <a:r>
              <a:rPr lang="en-US" sz="2800">
                <a:solidFill>
                  <a:srgbClr val="660066"/>
                </a:solidFill>
                <a:latin typeface="Cambria" pitchFamily="18" charset="0"/>
              </a:rPr>
              <a:t>Microbiology Tests by Food Sector</a:t>
            </a:r>
          </a:p>
          <a:p>
            <a:pPr>
              <a:defRPr sz="2800">
                <a:solidFill>
                  <a:srgbClr val="660066"/>
                </a:solidFill>
                <a:latin typeface="Cambria" pitchFamily="18" charset="0"/>
              </a:defRPr>
            </a:pPr>
            <a:r>
              <a:rPr lang="en-US" sz="2800">
                <a:solidFill>
                  <a:srgbClr val="660066"/>
                </a:solidFill>
                <a:latin typeface="Cambria" pitchFamily="18" charset="0"/>
              </a:rPr>
              <a:t>(000,000)</a:t>
            </a:r>
          </a:p>
        </c:rich>
      </c:tx>
      <c:overlay val="0"/>
    </c:title>
    <c:autoTitleDeleted val="0"/>
    <c:view3D>
      <c:rotX val="30"/>
      <c:rotY val="0"/>
      <c:rAngAx val="0"/>
      <c:perspective val="30"/>
    </c:view3D>
    <c:floor>
      <c:thickness val="0"/>
    </c:floor>
    <c:sideWall>
      <c:thickness val="0"/>
    </c:sideWall>
    <c:backWall>
      <c:thickness val="0"/>
    </c:backWall>
    <c:plotArea>
      <c:layout/>
      <c:pie3DChart>
        <c:varyColors val="1"/>
        <c:ser>
          <c:idx val="0"/>
          <c:order val="0"/>
          <c:tx>
            <c:strRef>
              <c:f>Sheet1!$B$1</c:f>
              <c:strCache>
                <c:ptCount val="1"/>
                <c:pt idx="0">
                  <c:v>Column1</c:v>
                </c:pt>
              </c:strCache>
            </c:strRef>
          </c:tx>
          <c:dLbls>
            <c:dLbl>
              <c:idx val="0"/>
              <c:layout>
                <c:manualLayout>
                  <c:x val="3.3333333333333298E-2"/>
                  <c:y val="-1.3068826235891602E-2"/>
                </c:manualLayout>
              </c:layout>
              <c:dLblPos val="bestFit"/>
              <c:showLegendKey val="0"/>
              <c:showVal val="1"/>
              <c:showCatName val="1"/>
              <c:showSerName val="0"/>
              <c:showPercent val="1"/>
              <c:showBubbleSize val="0"/>
              <c:separator>
</c:separator>
            </c:dLbl>
            <c:txPr>
              <a:bodyPr/>
              <a:lstStyle/>
              <a:p>
                <a:pPr>
                  <a:defRPr b="1">
                    <a:latin typeface="Cambria" pitchFamily="18" charset="0"/>
                  </a:defRPr>
                </a:pPr>
                <a:endParaRPr lang="en-US"/>
              </a:p>
            </c:txPr>
            <c:dLblPos val="outEnd"/>
            <c:showLegendKey val="0"/>
            <c:showVal val="1"/>
            <c:showCatName val="1"/>
            <c:showSerName val="0"/>
            <c:showPercent val="1"/>
            <c:showBubbleSize val="0"/>
            <c:separator>
</c:separator>
            <c:showLeaderLines val="0"/>
          </c:dLbls>
          <c:cat>
            <c:strRef>
              <c:f>Sheet1!$A$2:$A$5</c:f>
              <c:strCache>
                <c:ptCount val="4"/>
                <c:pt idx="0">
                  <c:v>Meat</c:v>
                </c:pt>
                <c:pt idx="1">
                  <c:v>Dairy</c:v>
                </c:pt>
                <c:pt idx="2">
                  <c:v>Fruit/Vegetable</c:v>
                </c:pt>
                <c:pt idx="3">
                  <c:v>Processed</c:v>
                </c:pt>
              </c:strCache>
            </c:strRef>
          </c:cat>
          <c:val>
            <c:numRef>
              <c:f>Sheet1!$B$2:$B$5</c:f>
              <c:numCache>
                <c:formatCode>General</c:formatCode>
                <c:ptCount val="4"/>
                <c:pt idx="0">
                  <c:v>201.7</c:v>
                </c:pt>
                <c:pt idx="1">
                  <c:v>225.4</c:v>
                </c:pt>
                <c:pt idx="2">
                  <c:v>72</c:v>
                </c:pt>
                <c:pt idx="3">
                  <c:v>239.2</c:v>
                </c:pt>
              </c:numCache>
            </c:numRef>
          </c:val>
        </c:ser>
        <c:ser>
          <c:idx val="1"/>
          <c:order val="1"/>
          <c:tx>
            <c:strRef>
              <c:f>Sheet1!$C$1</c:f>
              <c:strCache>
                <c:ptCount val="1"/>
                <c:pt idx="0">
                  <c:v>Column2</c:v>
                </c:pt>
              </c:strCache>
            </c:strRef>
          </c:tx>
          <c:dLbls>
            <c:dLblPos val="outEnd"/>
            <c:showLegendKey val="0"/>
            <c:showVal val="1"/>
            <c:showCatName val="0"/>
            <c:showSerName val="0"/>
            <c:showPercent val="0"/>
            <c:showBubbleSize val="0"/>
            <c:showLeaderLines val="0"/>
          </c:dLbls>
          <c:cat>
            <c:strRef>
              <c:f>Sheet1!$A$2:$A$5</c:f>
              <c:strCache>
                <c:ptCount val="4"/>
                <c:pt idx="0">
                  <c:v>Meat</c:v>
                </c:pt>
                <c:pt idx="1">
                  <c:v>Dairy</c:v>
                </c:pt>
                <c:pt idx="2">
                  <c:v>Fruit/Vegetable</c:v>
                </c:pt>
                <c:pt idx="3">
                  <c:v>Processed</c:v>
                </c:pt>
              </c:strCache>
            </c:strRef>
          </c:cat>
          <c:val>
            <c:numRef>
              <c:f>Sheet1!$C$2:$C$5</c:f>
              <c:numCache>
                <c:formatCode>0.0%</c:formatCode>
                <c:ptCount val="4"/>
                <c:pt idx="0">
                  <c:v>0.27300000000000002</c:v>
                </c:pt>
                <c:pt idx="1">
                  <c:v>0.3050000000000001</c:v>
                </c:pt>
                <c:pt idx="2">
                  <c:v>9.8000000000000018E-2</c:v>
                </c:pt>
                <c:pt idx="3">
                  <c:v>0.32400000000000007</c:v>
                </c:pt>
              </c:numCache>
            </c:numRef>
          </c:val>
        </c:ser>
        <c:dLbls>
          <c:showLegendKey val="0"/>
          <c:showVal val="1"/>
          <c:showCatName val="0"/>
          <c:showSerName val="0"/>
          <c:showPercent val="0"/>
          <c:showBubbleSize val="0"/>
          <c:showLeaderLines val="0"/>
        </c:dLbls>
      </c:pie3DChart>
    </c:plotArea>
    <c:plotVisOnly val="1"/>
    <c:dispBlanksAs val="zero"/>
    <c:showDLblsOverMax val="0"/>
  </c:chart>
  <c:txPr>
    <a:bodyPr/>
    <a:lstStyle/>
    <a:p>
      <a:pPr>
        <a:defRPr sz="1800"/>
      </a:pPr>
      <a:endParaRPr lang="en-US"/>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barChart>
        <c:barDir val="col"/>
        <c:grouping val="clustered"/>
        <c:varyColors val="0"/>
        <c:ser>
          <c:idx val="0"/>
          <c:order val="0"/>
          <c:tx>
            <c:strRef>
              <c:f>Sheet1!$B$1</c:f>
              <c:strCache>
                <c:ptCount val="1"/>
                <c:pt idx="0">
                  <c:v>Routine</c:v>
                </c:pt>
              </c:strCache>
            </c:strRef>
          </c:tx>
          <c:invertIfNegative val="0"/>
          <c:cat>
            <c:strRef>
              <c:f>Sheet1!$A$2:$A$5</c:f>
              <c:strCache>
                <c:ptCount val="4"/>
                <c:pt idx="0">
                  <c:v>Meat</c:v>
                </c:pt>
                <c:pt idx="1">
                  <c:v>Dairy</c:v>
                </c:pt>
                <c:pt idx="2">
                  <c:v>Fruit/Veg</c:v>
                </c:pt>
                <c:pt idx="3">
                  <c:v>Processed</c:v>
                </c:pt>
              </c:strCache>
            </c:strRef>
          </c:cat>
          <c:val>
            <c:numRef>
              <c:f>Sheet1!$B$2:$B$5</c:f>
              <c:numCache>
                <c:formatCode>0.0%</c:formatCode>
                <c:ptCount val="4"/>
                <c:pt idx="0">
                  <c:v>0.23300000000000001</c:v>
                </c:pt>
                <c:pt idx="1">
                  <c:v>0.34</c:v>
                </c:pt>
                <c:pt idx="2">
                  <c:v>0.10400000000000001</c:v>
                </c:pt>
                <c:pt idx="3">
                  <c:v>0.32300000000000006</c:v>
                </c:pt>
              </c:numCache>
            </c:numRef>
          </c:val>
        </c:ser>
        <c:ser>
          <c:idx val="1"/>
          <c:order val="1"/>
          <c:tx>
            <c:strRef>
              <c:f>Sheet1!$C$1</c:f>
              <c:strCache>
                <c:ptCount val="1"/>
                <c:pt idx="0">
                  <c:v>Pathogen</c:v>
                </c:pt>
              </c:strCache>
            </c:strRef>
          </c:tx>
          <c:invertIfNegative val="0"/>
          <c:cat>
            <c:strRef>
              <c:f>Sheet1!$A$2:$A$5</c:f>
              <c:strCache>
                <c:ptCount val="4"/>
                <c:pt idx="0">
                  <c:v>Meat</c:v>
                </c:pt>
                <c:pt idx="1">
                  <c:v>Dairy</c:v>
                </c:pt>
                <c:pt idx="2">
                  <c:v>Fruit/Veg</c:v>
                </c:pt>
                <c:pt idx="3">
                  <c:v>Processed</c:v>
                </c:pt>
              </c:strCache>
            </c:strRef>
          </c:cat>
          <c:val>
            <c:numRef>
              <c:f>Sheet1!$C$2:$C$5</c:f>
              <c:numCache>
                <c:formatCode>0.0%</c:formatCode>
                <c:ptCount val="4"/>
                <c:pt idx="0">
                  <c:v>0.44600000000000001</c:v>
                </c:pt>
                <c:pt idx="1">
                  <c:v>0.15400000000000003</c:v>
                </c:pt>
                <c:pt idx="2">
                  <c:v>7.0999999999999994E-2</c:v>
                </c:pt>
                <c:pt idx="3">
                  <c:v>0.32800000000000007</c:v>
                </c:pt>
              </c:numCache>
            </c:numRef>
          </c:val>
        </c:ser>
        <c:ser>
          <c:idx val="2"/>
          <c:order val="2"/>
          <c:tx>
            <c:strRef>
              <c:f>Sheet1!$D$1</c:f>
              <c:strCache>
                <c:ptCount val="1"/>
                <c:pt idx="0">
                  <c:v>Total</c:v>
                </c:pt>
              </c:strCache>
            </c:strRef>
          </c:tx>
          <c:invertIfNegative val="0"/>
          <c:cat>
            <c:strRef>
              <c:f>Sheet1!$A$2:$A$5</c:f>
              <c:strCache>
                <c:ptCount val="4"/>
                <c:pt idx="0">
                  <c:v>Meat</c:v>
                </c:pt>
                <c:pt idx="1">
                  <c:v>Dairy</c:v>
                </c:pt>
                <c:pt idx="2">
                  <c:v>Fruit/Veg</c:v>
                </c:pt>
                <c:pt idx="3">
                  <c:v>Processed</c:v>
                </c:pt>
              </c:strCache>
            </c:strRef>
          </c:cat>
          <c:val>
            <c:numRef>
              <c:f>Sheet1!$D$2:$D$5</c:f>
              <c:numCache>
                <c:formatCode>0.0%</c:formatCode>
                <c:ptCount val="4"/>
                <c:pt idx="0">
                  <c:v>0.27300000000000002</c:v>
                </c:pt>
                <c:pt idx="1">
                  <c:v>0.3050000000000001</c:v>
                </c:pt>
                <c:pt idx="2">
                  <c:v>9.8000000000000018E-2</c:v>
                </c:pt>
                <c:pt idx="3">
                  <c:v>0.32400000000000007</c:v>
                </c:pt>
              </c:numCache>
            </c:numRef>
          </c:val>
        </c:ser>
        <c:dLbls>
          <c:showLegendKey val="0"/>
          <c:showVal val="0"/>
          <c:showCatName val="0"/>
          <c:showSerName val="0"/>
          <c:showPercent val="0"/>
          <c:showBubbleSize val="0"/>
        </c:dLbls>
        <c:gapWidth val="150"/>
        <c:axId val="130584960"/>
        <c:axId val="130586496"/>
      </c:barChart>
      <c:catAx>
        <c:axId val="130584960"/>
        <c:scaling>
          <c:orientation val="minMax"/>
        </c:scaling>
        <c:delete val="0"/>
        <c:axPos val="b"/>
        <c:majorTickMark val="out"/>
        <c:minorTickMark val="none"/>
        <c:tickLblPos val="nextTo"/>
        <c:crossAx val="130586496"/>
        <c:crosses val="autoZero"/>
        <c:auto val="1"/>
        <c:lblAlgn val="ctr"/>
        <c:lblOffset val="100"/>
        <c:noMultiLvlLbl val="0"/>
      </c:catAx>
      <c:valAx>
        <c:axId val="130586496"/>
        <c:scaling>
          <c:orientation val="minMax"/>
        </c:scaling>
        <c:delete val="0"/>
        <c:axPos val="l"/>
        <c:majorGridlines/>
        <c:title>
          <c:tx>
            <c:rich>
              <a:bodyPr rot="-5400000" vert="horz"/>
              <a:lstStyle/>
              <a:p>
                <a:pPr>
                  <a:defRPr>
                    <a:latin typeface="Cambria" pitchFamily="18" charset="0"/>
                  </a:defRPr>
                </a:pPr>
                <a:r>
                  <a:rPr lang="en-US">
                    <a:latin typeface="Cambria" pitchFamily="18" charset="0"/>
                  </a:rPr>
                  <a:t>% of Tests</a:t>
                </a:r>
              </a:p>
            </c:rich>
          </c:tx>
          <c:overlay val="0"/>
        </c:title>
        <c:numFmt formatCode="0.0%" sourceLinked="1"/>
        <c:majorTickMark val="out"/>
        <c:minorTickMark val="none"/>
        <c:tickLblPos val="nextTo"/>
        <c:txPr>
          <a:bodyPr/>
          <a:lstStyle/>
          <a:p>
            <a:pPr>
              <a:defRPr>
                <a:latin typeface="Cambria" pitchFamily="18" charset="0"/>
              </a:defRPr>
            </a:pPr>
            <a:endParaRPr lang="en-US"/>
          </a:p>
        </c:txPr>
        <c:crossAx val="130584960"/>
        <c:crosses val="autoZero"/>
        <c:crossBetween val="between"/>
      </c:valAx>
      <c:dTable>
        <c:showHorzBorder val="1"/>
        <c:showVertBorder val="1"/>
        <c:showOutline val="1"/>
        <c:showKeys val="1"/>
        <c:txPr>
          <a:bodyPr/>
          <a:lstStyle/>
          <a:p>
            <a:pPr rtl="0">
              <a:defRPr>
                <a:latin typeface="Cambria" pitchFamily="18" charset="0"/>
              </a:defRPr>
            </a:pPr>
            <a:endParaRPr lang="en-US"/>
          </a:p>
        </c:txPr>
      </c:dTable>
    </c:plotArea>
    <c:plotVisOnly val="1"/>
    <c:dispBlanksAs val="gap"/>
    <c:showDLblsOverMax val="0"/>
  </c:chart>
  <c:txPr>
    <a:bodyPr/>
    <a:lstStyle/>
    <a:p>
      <a:pPr>
        <a:defRPr sz="1800"/>
      </a:pPr>
      <a:endParaRPr lang="en-US"/>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plotArea>
      <c:layout/>
      <c:barChart>
        <c:barDir val="col"/>
        <c:grouping val="clustered"/>
        <c:varyColors val="0"/>
        <c:ser>
          <c:idx val="0"/>
          <c:order val="0"/>
          <c:tx>
            <c:strRef>
              <c:f>Sheet1!$B$1</c:f>
              <c:strCache>
                <c:ptCount val="1"/>
                <c:pt idx="0">
                  <c:v>Column1</c:v>
                </c:pt>
              </c:strCache>
            </c:strRef>
          </c:tx>
          <c:invertIfNegative val="0"/>
          <c:dLbls>
            <c:numFmt formatCode="0.0%" sourceLinked="0"/>
            <c:dLblPos val="outEnd"/>
            <c:showLegendKey val="0"/>
            <c:showVal val="1"/>
            <c:showCatName val="0"/>
            <c:showSerName val="0"/>
            <c:showPercent val="0"/>
            <c:showBubbleSize val="0"/>
            <c:showLeaderLines val="0"/>
          </c:dLbls>
          <c:cat>
            <c:strRef>
              <c:f>Sheet1!$A$2:$A$6</c:f>
              <c:strCache>
                <c:ptCount val="5"/>
                <c:pt idx="0">
                  <c:v>Traditional</c:v>
                </c:pt>
                <c:pt idx="1">
                  <c:v>Convenience</c:v>
                </c:pt>
                <c:pt idx="2">
                  <c:v>Immunoassay</c:v>
                </c:pt>
                <c:pt idx="3">
                  <c:v>Molecular</c:v>
                </c:pt>
                <c:pt idx="4">
                  <c:v>Other</c:v>
                </c:pt>
              </c:strCache>
            </c:strRef>
          </c:cat>
          <c:val>
            <c:numRef>
              <c:f>Sheet1!$B$2:$B$6</c:f>
              <c:numCache>
                <c:formatCode>0.00%</c:formatCode>
                <c:ptCount val="5"/>
                <c:pt idx="0">
                  <c:v>0.6080000000000001</c:v>
                </c:pt>
                <c:pt idx="1">
                  <c:v>0.28900000000000003</c:v>
                </c:pt>
                <c:pt idx="2">
                  <c:v>2.0000000000000005E-3</c:v>
                </c:pt>
                <c:pt idx="3">
                  <c:v>0</c:v>
                </c:pt>
                <c:pt idx="4">
                  <c:v>0.1</c:v>
                </c:pt>
              </c:numCache>
            </c:numRef>
          </c:val>
        </c:ser>
        <c:dLbls>
          <c:showLegendKey val="0"/>
          <c:showVal val="0"/>
          <c:showCatName val="0"/>
          <c:showSerName val="0"/>
          <c:showPercent val="0"/>
          <c:showBubbleSize val="0"/>
        </c:dLbls>
        <c:gapWidth val="150"/>
        <c:axId val="130614784"/>
        <c:axId val="130616320"/>
      </c:barChart>
      <c:catAx>
        <c:axId val="130614784"/>
        <c:scaling>
          <c:orientation val="minMax"/>
        </c:scaling>
        <c:delete val="0"/>
        <c:axPos val="b"/>
        <c:majorTickMark val="out"/>
        <c:minorTickMark val="none"/>
        <c:tickLblPos val="nextTo"/>
        <c:crossAx val="130616320"/>
        <c:crosses val="autoZero"/>
        <c:auto val="1"/>
        <c:lblAlgn val="ctr"/>
        <c:lblOffset val="100"/>
        <c:noMultiLvlLbl val="0"/>
      </c:catAx>
      <c:valAx>
        <c:axId val="130616320"/>
        <c:scaling>
          <c:orientation val="minMax"/>
        </c:scaling>
        <c:delete val="0"/>
        <c:axPos val="l"/>
        <c:majorGridlines/>
        <c:numFmt formatCode="0.00%" sourceLinked="1"/>
        <c:majorTickMark val="out"/>
        <c:minorTickMark val="none"/>
        <c:tickLblPos val="nextTo"/>
        <c:crossAx val="130614784"/>
        <c:crosses val="autoZero"/>
        <c:crossBetween val="between"/>
      </c:valAx>
    </c:plotArea>
    <c:plotVisOnly val="1"/>
    <c:dispBlanksAs val="gap"/>
    <c:showDLblsOverMax val="0"/>
  </c:chart>
  <c:txPr>
    <a:bodyPr/>
    <a:lstStyle/>
    <a:p>
      <a:pPr>
        <a:defRPr sz="1800">
          <a:latin typeface="Cambria"/>
          <a:cs typeface="Cambria"/>
        </a:defRPr>
      </a:pPr>
      <a:endParaRPr lang="en-US"/>
    </a:p>
  </c:tx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20"/>
    </mc:Choice>
    <mc:Fallback>
      <c:style val="20"/>
    </mc:Fallback>
  </mc:AlternateContent>
  <c:chart>
    <c:autoTitleDeleted val="1"/>
    <c:plotArea>
      <c:layout/>
      <c:barChart>
        <c:barDir val="col"/>
        <c:grouping val="clustered"/>
        <c:varyColors val="0"/>
        <c:ser>
          <c:idx val="0"/>
          <c:order val="0"/>
          <c:tx>
            <c:strRef>
              <c:f>Sheet1!$B$1</c:f>
              <c:strCache>
                <c:ptCount val="1"/>
                <c:pt idx="0">
                  <c:v>Column1</c:v>
                </c:pt>
              </c:strCache>
            </c:strRef>
          </c:tx>
          <c:invertIfNegative val="0"/>
          <c:dLbls>
            <c:dLbl>
              <c:idx val="0"/>
              <c:layout>
                <c:manualLayout>
                  <c:x val="0"/>
                  <c:y val="-1.01010101010101E-2"/>
                </c:manualLayout>
              </c:layout>
              <c:dLblPos val="outEnd"/>
              <c:showLegendKey val="0"/>
              <c:showVal val="1"/>
              <c:showCatName val="0"/>
              <c:showSerName val="0"/>
              <c:showPercent val="0"/>
              <c:showBubbleSize val="0"/>
            </c:dLbl>
            <c:numFmt formatCode="0.0%" sourceLinked="0"/>
            <c:dLblPos val="outEnd"/>
            <c:showLegendKey val="0"/>
            <c:showVal val="1"/>
            <c:showCatName val="0"/>
            <c:showSerName val="0"/>
            <c:showPercent val="0"/>
            <c:showBubbleSize val="0"/>
            <c:showLeaderLines val="0"/>
          </c:dLbls>
          <c:cat>
            <c:strRef>
              <c:f>Sheet1!$A$2:$A$6</c:f>
              <c:strCache>
                <c:ptCount val="5"/>
                <c:pt idx="0">
                  <c:v>Traditional</c:v>
                </c:pt>
                <c:pt idx="1">
                  <c:v>Convenience</c:v>
                </c:pt>
                <c:pt idx="2">
                  <c:v>Immunoassay</c:v>
                </c:pt>
                <c:pt idx="3">
                  <c:v>Molecular</c:v>
                </c:pt>
                <c:pt idx="4">
                  <c:v>Other</c:v>
                </c:pt>
              </c:strCache>
            </c:strRef>
          </c:cat>
          <c:val>
            <c:numRef>
              <c:f>Sheet1!$B$2:$B$6</c:f>
              <c:numCache>
                <c:formatCode>0.00%</c:formatCode>
                <c:ptCount val="5"/>
                <c:pt idx="0">
                  <c:v>0.48100000000000004</c:v>
                </c:pt>
                <c:pt idx="1">
                  <c:v>2.1000000000000005E-2</c:v>
                </c:pt>
                <c:pt idx="2">
                  <c:v>0.35000000000000003</c:v>
                </c:pt>
                <c:pt idx="3">
                  <c:v>0.14900000000000002</c:v>
                </c:pt>
                <c:pt idx="4">
                  <c:v>0</c:v>
                </c:pt>
              </c:numCache>
            </c:numRef>
          </c:val>
        </c:ser>
        <c:dLbls>
          <c:showLegendKey val="0"/>
          <c:showVal val="1"/>
          <c:showCatName val="0"/>
          <c:showSerName val="0"/>
          <c:showPercent val="0"/>
          <c:showBubbleSize val="0"/>
        </c:dLbls>
        <c:gapWidth val="150"/>
        <c:axId val="130649472"/>
        <c:axId val="130685184"/>
      </c:barChart>
      <c:catAx>
        <c:axId val="130649472"/>
        <c:scaling>
          <c:orientation val="minMax"/>
        </c:scaling>
        <c:delete val="0"/>
        <c:axPos val="b"/>
        <c:majorTickMark val="out"/>
        <c:minorTickMark val="none"/>
        <c:tickLblPos val="nextTo"/>
        <c:crossAx val="130685184"/>
        <c:crosses val="autoZero"/>
        <c:auto val="1"/>
        <c:lblAlgn val="ctr"/>
        <c:lblOffset val="100"/>
        <c:noMultiLvlLbl val="0"/>
      </c:catAx>
      <c:valAx>
        <c:axId val="130685184"/>
        <c:scaling>
          <c:orientation val="minMax"/>
        </c:scaling>
        <c:delete val="0"/>
        <c:axPos val="l"/>
        <c:majorGridlines/>
        <c:numFmt formatCode="0.00%" sourceLinked="1"/>
        <c:majorTickMark val="out"/>
        <c:minorTickMark val="none"/>
        <c:tickLblPos val="nextTo"/>
        <c:crossAx val="130649472"/>
        <c:crosses val="autoZero"/>
        <c:crossBetween val="between"/>
      </c:valAx>
    </c:plotArea>
    <c:plotVisOnly val="1"/>
    <c:dispBlanksAs val="gap"/>
    <c:showDLblsOverMax val="0"/>
  </c:chart>
  <c:txPr>
    <a:bodyPr/>
    <a:lstStyle/>
    <a:p>
      <a:pPr>
        <a:defRPr sz="1800">
          <a:latin typeface="Cambria"/>
          <a:cs typeface="Cambria"/>
        </a:defRPr>
      </a:pPr>
      <a:endParaRPr lang="en-US"/>
    </a:p>
  </c:tx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view3D>
      <c:rotX val="30"/>
      <c:rotY val="0"/>
      <c:rAngAx val="0"/>
      <c:perspective val="30"/>
    </c:view3D>
    <c:floor>
      <c:thickness val="0"/>
    </c:floor>
    <c:sideWall>
      <c:thickness val="0"/>
    </c:sideWall>
    <c:backWall>
      <c:thickness val="0"/>
    </c:backWall>
    <c:plotArea>
      <c:layout>
        <c:manualLayout>
          <c:layoutTarget val="inner"/>
          <c:xMode val="edge"/>
          <c:yMode val="edge"/>
          <c:x val="7.5612860892388417E-2"/>
          <c:y val="0"/>
          <c:w val="0.86274704724409423"/>
          <c:h val="1"/>
        </c:manualLayout>
      </c:layout>
      <c:pie3DChart>
        <c:varyColors val="1"/>
        <c:ser>
          <c:idx val="0"/>
          <c:order val="0"/>
          <c:tx>
            <c:strRef>
              <c:f>Sheet1!$B$1</c:f>
              <c:strCache>
                <c:ptCount val="1"/>
                <c:pt idx="0">
                  <c:v>Sales</c:v>
                </c:pt>
              </c:strCache>
            </c:strRef>
          </c:tx>
          <c:dPt>
            <c:idx val="0"/>
            <c:bubble3D val="0"/>
            <c:spPr>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dPt>
          <c:dPt>
            <c:idx val="1"/>
            <c:bubble3D val="0"/>
            <c:spPr>
              <a:gradFill rotWithShape="1">
                <a:gsLst>
                  <a:gs pos="0">
                    <a:schemeClr val="accent2">
                      <a:shade val="51000"/>
                      <a:satMod val="130000"/>
                    </a:schemeClr>
                  </a:gs>
                  <a:gs pos="80000">
                    <a:schemeClr val="accent2">
                      <a:shade val="93000"/>
                      <a:satMod val="130000"/>
                    </a:schemeClr>
                  </a:gs>
                  <a:gs pos="100000">
                    <a:schemeClr val="accent2">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dPt>
          <c:dLbls>
            <c:dLbl>
              <c:idx val="0"/>
              <c:layout>
                <c:manualLayout>
                  <c:x val="-0.17969799868766403"/>
                  <c:y val="-0.25201993110236198"/>
                </c:manualLayout>
              </c:layout>
              <c:showLegendKey val="0"/>
              <c:showVal val="0"/>
              <c:showCatName val="0"/>
              <c:showSerName val="0"/>
              <c:showPercent val="1"/>
              <c:showBubbleSize val="0"/>
            </c:dLbl>
            <c:txPr>
              <a:bodyPr/>
              <a:lstStyle/>
              <a:p>
                <a:pPr>
                  <a:defRPr>
                    <a:solidFill>
                      <a:srgbClr val="000000"/>
                    </a:solidFill>
                  </a:defRPr>
                </a:pPr>
                <a:endParaRPr lang="en-US"/>
              </a:p>
            </c:txPr>
            <c:showLegendKey val="0"/>
            <c:showVal val="0"/>
            <c:showCatName val="0"/>
            <c:showSerName val="0"/>
            <c:showPercent val="1"/>
            <c:showBubbleSize val="0"/>
            <c:showLeaderLines val="1"/>
          </c:dLbls>
          <c:cat>
            <c:strRef>
              <c:f>Sheet1!$A$2:$A$3</c:f>
              <c:strCache>
                <c:ptCount val="2"/>
                <c:pt idx="0">
                  <c:v>Routine</c:v>
                </c:pt>
                <c:pt idx="1">
                  <c:v>Pathogen</c:v>
                </c:pt>
              </c:strCache>
            </c:strRef>
          </c:cat>
          <c:val>
            <c:numRef>
              <c:f>Sheet1!$B$2:$B$3</c:f>
              <c:numCache>
                <c:formatCode>0%</c:formatCode>
                <c:ptCount val="2"/>
                <c:pt idx="0">
                  <c:v>0.78</c:v>
                </c:pt>
                <c:pt idx="1">
                  <c:v>0.22</c:v>
                </c:pt>
              </c:numCache>
            </c:numRef>
          </c:val>
        </c:ser>
        <c:dLbls>
          <c:showLegendKey val="0"/>
          <c:showVal val="0"/>
          <c:showCatName val="0"/>
          <c:showSerName val="0"/>
          <c:showPercent val="1"/>
          <c:showBubbleSize val="0"/>
          <c:showLeaderLines val="1"/>
        </c:dLbls>
      </c:pie3DChart>
    </c:plotArea>
    <c:legend>
      <c:legendPos val="r"/>
      <c:layout>
        <c:manualLayout>
          <c:xMode val="edge"/>
          <c:yMode val="edge"/>
          <c:x val="0.23299737532808401"/>
          <c:y val="0.92050300179903088"/>
          <c:w val="0.53991929133858318"/>
          <c:h val="7.7493602362204719E-2"/>
        </c:manualLayout>
      </c:layout>
      <c:overlay val="0"/>
      <c:txPr>
        <a:bodyPr/>
        <a:lstStyle/>
        <a:p>
          <a:pPr>
            <a:defRPr sz="2400"/>
          </a:pPr>
          <a:endParaRPr lang="en-US"/>
        </a:p>
      </c:txPr>
    </c:legend>
    <c:plotVisOnly val="1"/>
    <c:dispBlanksAs val="zero"/>
    <c:showDLblsOverMax val="0"/>
  </c:chart>
  <c:txPr>
    <a:bodyPr/>
    <a:lstStyle/>
    <a:p>
      <a:pPr>
        <a:defRPr sz="1800">
          <a:latin typeface="Cambria"/>
          <a:cs typeface="Cambria"/>
        </a:defRPr>
      </a:pPr>
      <a:endParaRPr lang="en-US"/>
    </a:p>
  </c:txPr>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view3D>
      <c:rotX val="30"/>
      <c:rotY val="0"/>
      <c:rAngAx val="0"/>
      <c:perspective val="30"/>
    </c:view3D>
    <c:floor>
      <c:thickness val="0"/>
    </c:floor>
    <c:sideWall>
      <c:thickness val="0"/>
    </c:sideWall>
    <c:backWall>
      <c:thickness val="0"/>
    </c:backWall>
    <c:plotArea>
      <c:layout>
        <c:manualLayout>
          <c:layoutTarget val="inner"/>
          <c:xMode val="edge"/>
          <c:yMode val="edge"/>
          <c:x val="7.5612860892388417E-2"/>
          <c:y val="0"/>
          <c:w val="0.86274704724409423"/>
          <c:h val="1"/>
        </c:manualLayout>
      </c:layout>
      <c:pie3DChart>
        <c:varyColors val="1"/>
        <c:ser>
          <c:idx val="0"/>
          <c:order val="0"/>
          <c:tx>
            <c:strRef>
              <c:f>Sheet1!$B$1</c:f>
              <c:strCache>
                <c:ptCount val="1"/>
                <c:pt idx="0">
                  <c:v>Sales</c:v>
                </c:pt>
              </c:strCache>
            </c:strRef>
          </c:tx>
          <c:dPt>
            <c:idx val="0"/>
            <c:bubble3D val="0"/>
            <c:spPr>
              <a:gradFill rotWithShape="1">
                <a:gsLst>
                  <a:gs pos="0">
                    <a:schemeClr val="accent2">
                      <a:shade val="51000"/>
                      <a:satMod val="130000"/>
                    </a:schemeClr>
                  </a:gs>
                  <a:gs pos="80000">
                    <a:schemeClr val="accent2">
                      <a:shade val="93000"/>
                      <a:satMod val="130000"/>
                    </a:schemeClr>
                  </a:gs>
                  <a:gs pos="100000">
                    <a:schemeClr val="accent2">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dPt>
          <c:dPt>
            <c:idx val="1"/>
            <c:bubble3D val="0"/>
            <c:spPr>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dPt>
          <c:dLbls>
            <c:dLbl>
              <c:idx val="0"/>
              <c:layout>
                <c:manualLayout>
                  <c:x val="-0.17969799868766403"/>
                  <c:y val="-0.25201993110236198"/>
                </c:manualLayout>
              </c:layout>
              <c:showLegendKey val="0"/>
              <c:showVal val="0"/>
              <c:showCatName val="0"/>
              <c:showSerName val="0"/>
              <c:showPercent val="1"/>
              <c:showBubbleSize val="0"/>
            </c:dLbl>
            <c:txPr>
              <a:bodyPr/>
              <a:lstStyle/>
              <a:p>
                <a:pPr>
                  <a:defRPr>
                    <a:solidFill>
                      <a:srgbClr val="000000"/>
                    </a:solidFill>
                  </a:defRPr>
                </a:pPr>
                <a:endParaRPr lang="en-US"/>
              </a:p>
            </c:txPr>
            <c:showLegendKey val="0"/>
            <c:showVal val="0"/>
            <c:showCatName val="0"/>
            <c:showSerName val="0"/>
            <c:showPercent val="1"/>
            <c:showBubbleSize val="0"/>
            <c:showLeaderLines val="1"/>
          </c:dLbls>
          <c:cat>
            <c:strRef>
              <c:f>Sheet1!$A$2:$A$3</c:f>
              <c:strCache>
                <c:ptCount val="2"/>
                <c:pt idx="0">
                  <c:v>Pathogen</c:v>
                </c:pt>
                <c:pt idx="1">
                  <c:v>Routine</c:v>
                </c:pt>
              </c:strCache>
            </c:strRef>
          </c:cat>
          <c:val>
            <c:numRef>
              <c:f>Sheet1!$B$2:$B$3</c:f>
              <c:numCache>
                <c:formatCode>0%</c:formatCode>
                <c:ptCount val="2"/>
                <c:pt idx="0">
                  <c:v>0.54</c:v>
                </c:pt>
                <c:pt idx="1">
                  <c:v>0.46</c:v>
                </c:pt>
              </c:numCache>
            </c:numRef>
          </c:val>
        </c:ser>
        <c:dLbls>
          <c:showLegendKey val="0"/>
          <c:showVal val="0"/>
          <c:showCatName val="0"/>
          <c:showSerName val="0"/>
          <c:showPercent val="1"/>
          <c:showBubbleSize val="0"/>
          <c:showLeaderLines val="1"/>
        </c:dLbls>
      </c:pie3DChart>
    </c:plotArea>
    <c:legend>
      <c:legendPos val="r"/>
      <c:layout>
        <c:manualLayout>
          <c:xMode val="edge"/>
          <c:yMode val="edge"/>
          <c:x val="0.21008070866141701"/>
          <c:y val="0.92050295275590588"/>
          <c:w val="0.53991929133858318"/>
          <c:h val="7.7493602362204719E-2"/>
        </c:manualLayout>
      </c:layout>
      <c:overlay val="0"/>
      <c:txPr>
        <a:bodyPr/>
        <a:lstStyle/>
        <a:p>
          <a:pPr>
            <a:defRPr sz="2400"/>
          </a:pPr>
          <a:endParaRPr lang="en-US"/>
        </a:p>
      </c:txPr>
    </c:legend>
    <c:plotVisOnly val="1"/>
    <c:dispBlanksAs val="zero"/>
    <c:showDLblsOverMax val="0"/>
  </c:chart>
  <c:txPr>
    <a:bodyPr/>
    <a:lstStyle/>
    <a:p>
      <a:pPr>
        <a:defRPr sz="1800">
          <a:latin typeface="Cambria"/>
          <a:cs typeface="Cambria"/>
        </a:defRPr>
      </a:pPr>
      <a:endParaRPr lang="en-US"/>
    </a:p>
  </c:txPr>
  <c:externalData r:id="rId1">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barChart>
        <c:barDir val="col"/>
        <c:grouping val="stacked"/>
        <c:varyColors val="0"/>
        <c:ser>
          <c:idx val="0"/>
          <c:order val="0"/>
          <c:tx>
            <c:strRef>
              <c:f>Sheet1!$B$1</c:f>
              <c:strCache>
                <c:ptCount val="1"/>
                <c:pt idx="0">
                  <c:v>Routine</c:v>
                </c:pt>
              </c:strCache>
            </c:strRef>
          </c:tx>
          <c:invertIfNegative val="0"/>
          <c:cat>
            <c:numRef>
              <c:f>Sheet1!$A$2:$A$3</c:f>
              <c:numCache>
                <c:formatCode>General</c:formatCode>
                <c:ptCount val="2"/>
                <c:pt idx="0">
                  <c:v>2008</c:v>
                </c:pt>
                <c:pt idx="1">
                  <c:v>2010</c:v>
                </c:pt>
              </c:numCache>
            </c:numRef>
          </c:cat>
          <c:val>
            <c:numRef>
              <c:f>Sheet1!$B$2:$B$3</c:f>
              <c:numCache>
                <c:formatCode>General</c:formatCode>
                <c:ptCount val="2"/>
                <c:pt idx="0">
                  <c:v>151.4</c:v>
                </c:pt>
                <c:pt idx="1">
                  <c:v>166.9</c:v>
                </c:pt>
              </c:numCache>
            </c:numRef>
          </c:val>
        </c:ser>
        <c:ser>
          <c:idx val="1"/>
          <c:order val="1"/>
          <c:tx>
            <c:strRef>
              <c:f>Sheet1!$C$1</c:f>
              <c:strCache>
                <c:ptCount val="1"/>
                <c:pt idx="0">
                  <c:v>Pathogen</c:v>
                </c:pt>
              </c:strCache>
            </c:strRef>
          </c:tx>
          <c:invertIfNegative val="0"/>
          <c:cat>
            <c:numRef>
              <c:f>Sheet1!$A$2:$A$3</c:f>
              <c:numCache>
                <c:formatCode>General</c:formatCode>
                <c:ptCount val="2"/>
                <c:pt idx="0">
                  <c:v>2008</c:v>
                </c:pt>
                <c:pt idx="1">
                  <c:v>2010</c:v>
                </c:pt>
              </c:numCache>
            </c:numRef>
          </c:cat>
          <c:val>
            <c:numRef>
              <c:f>Sheet1!$C$2:$C$3</c:f>
              <c:numCache>
                <c:formatCode>General</c:formatCode>
                <c:ptCount val="2"/>
                <c:pt idx="0">
                  <c:v>35</c:v>
                </c:pt>
                <c:pt idx="1">
                  <c:v>46.2</c:v>
                </c:pt>
              </c:numCache>
            </c:numRef>
          </c:val>
        </c:ser>
        <c:dLbls>
          <c:showLegendKey val="0"/>
          <c:showVal val="1"/>
          <c:showCatName val="0"/>
          <c:showSerName val="0"/>
          <c:showPercent val="0"/>
          <c:showBubbleSize val="0"/>
        </c:dLbls>
        <c:gapWidth val="150"/>
        <c:overlap val="100"/>
        <c:axId val="130840064"/>
        <c:axId val="130841600"/>
      </c:barChart>
      <c:catAx>
        <c:axId val="130840064"/>
        <c:scaling>
          <c:orientation val="minMax"/>
        </c:scaling>
        <c:delete val="0"/>
        <c:axPos val="b"/>
        <c:numFmt formatCode="General" sourceLinked="1"/>
        <c:majorTickMark val="none"/>
        <c:minorTickMark val="none"/>
        <c:tickLblPos val="nextTo"/>
        <c:crossAx val="130841600"/>
        <c:crosses val="autoZero"/>
        <c:auto val="1"/>
        <c:lblAlgn val="ctr"/>
        <c:lblOffset val="100"/>
        <c:noMultiLvlLbl val="0"/>
      </c:catAx>
      <c:valAx>
        <c:axId val="130841600"/>
        <c:scaling>
          <c:orientation val="minMax"/>
        </c:scaling>
        <c:delete val="0"/>
        <c:axPos val="l"/>
        <c:majorGridlines/>
        <c:title>
          <c:tx>
            <c:rich>
              <a:bodyPr rot="-5400000" vert="horz"/>
              <a:lstStyle/>
              <a:p>
                <a:pPr>
                  <a:defRPr b="0"/>
                </a:pPr>
                <a:r>
                  <a:rPr lang="en-US" b="0" dirty="0" smtClean="0"/>
                  <a:t># Tests (000,000)</a:t>
                </a:r>
                <a:endParaRPr lang="en-US" b="0" dirty="0"/>
              </a:p>
            </c:rich>
          </c:tx>
          <c:layout>
            <c:manualLayout>
              <c:xMode val="edge"/>
              <c:yMode val="edge"/>
              <c:x val="1.5517242221951798E-3"/>
              <c:y val="0.20891805363937901"/>
            </c:manualLayout>
          </c:layout>
          <c:overlay val="0"/>
        </c:title>
        <c:numFmt formatCode="General" sourceLinked="1"/>
        <c:majorTickMark val="none"/>
        <c:minorTickMark val="none"/>
        <c:tickLblPos val="nextTo"/>
        <c:crossAx val="130840064"/>
        <c:crosses val="autoZero"/>
        <c:crossBetween val="between"/>
      </c:valAx>
    </c:plotArea>
    <c:legend>
      <c:legendPos val="b"/>
      <c:overlay val="0"/>
    </c:legend>
    <c:plotVisOnly val="1"/>
    <c:dispBlanksAs val="gap"/>
    <c:showDLblsOverMax val="0"/>
  </c:chart>
  <c:txPr>
    <a:bodyPr/>
    <a:lstStyle/>
    <a:p>
      <a:pPr>
        <a:defRPr sz="1800">
          <a:latin typeface="Cambria"/>
          <a:cs typeface="Cambria"/>
        </a:defRPr>
      </a:pPr>
      <a:endParaRPr lang="en-US"/>
    </a:p>
  </c:txPr>
  <c:externalData r:id="rId1">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barChart>
        <c:barDir val="col"/>
        <c:grouping val="stacked"/>
        <c:varyColors val="0"/>
        <c:ser>
          <c:idx val="0"/>
          <c:order val="0"/>
          <c:tx>
            <c:strRef>
              <c:f>Sheet1!$B$1</c:f>
              <c:strCache>
                <c:ptCount val="1"/>
                <c:pt idx="0">
                  <c:v>Routine</c:v>
                </c:pt>
              </c:strCache>
            </c:strRef>
          </c:tx>
          <c:invertIfNegative val="0"/>
          <c:cat>
            <c:numRef>
              <c:f>Sheet1!$A$2:$A$3</c:f>
              <c:numCache>
                <c:formatCode>General</c:formatCode>
                <c:ptCount val="2"/>
                <c:pt idx="0">
                  <c:v>2008</c:v>
                </c:pt>
                <c:pt idx="1">
                  <c:v>2010</c:v>
                </c:pt>
              </c:numCache>
            </c:numRef>
          </c:cat>
          <c:val>
            <c:numRef>
              <c:f>Sheet1!$B$2:$B$3</c:f>
              <c:numCache>
                <c:formatCode>_([$$-409]* #,##0.00_);_([$$-409]* \(#,##0.00\);_([$$-409]* "-"??_);_(@_)</c:formatCode>
                <c:ptCount val="2"/>
                <c:pt idx="0">
                  <c:v>265</c:v>
                </c:pt>
                <c:pt idx="1">
                  <c:v>308.8</c:v>
                </c:pt>
              </c:numCache>
            </c:numRef>
          </c:val>
        </c:ser>
        <c:ser>
          <c:idx val="1"/>
          <c:order val="1"/>
          <c:tx>
            <c:strRef>
              <c:f>Sheet1!$C$1</c:f>
              <c:strCache>
                <c:ptCount val="1"/>
                <c:pt idx="0">
                  <c:v>Pathogen</c:v>
                </c:pt>
              </c:strCache>
            </c:strRef>
          </c:tx>
          <c:invertIfNegative val="0"/>
          <c:cat>
            <c:numRef>
              <c:f>Sheet1!$A$2:$A$3</c:f>
              <c:numCache>
                <c:formatCode>General</c:formatCode>
                <c:ptCount val="2"/>
                <c:pt idx="0">
                  <c:v>2008</c:v>
                </c:pt>
                <c:pt idx="1">
                  <c:v>2010</c:v>
                </c:pt>
              </c:numCache>
            </c:numRef>
          </c:cat>
          <c:val>
            <c:numRef>
              <c:f>Sheet1!$C$2:$C$3</c:f>
              <c:numCache>
                <c:formatCode>_([$$-409]* #,##0.00_);_([$$-409]* \(#,##0.00\);_([$$-409]* "-"??_);_(@_)</c:formatCode>
                <c:ptCount val="2"/>
                <c:pt idx="0">
                  <c:v>254.9</c:v>
                </c:pt>
                <c:pt idx="1">
                  <c:v>355.6</c:v>
                </c:pt>
              </c:numCache>
            </c:numRef>
          </c:val>
        </c:ser>
        <c:dLbls>
          <c:showLegendKey val="0"/>
          <c:showVal val="1"/>
          <c:showCatName val="0"/>
          <c:showSerName val="0"/>
          <c:showPercent val="0"/>
          <c:showBubbleSize val="0"/>
        </c:dLbls>
        <c:gapWidth val="175"/>
        <c:overlap val="100"/>
        <c:axId val="131016960"/>
        <c:axId val="131022848"/>
      </c:barChart>
      <c:catAx>
        <c:axId val="131016960"/>
        <c:scaling>
          <c:orientation val="minMax"/>
        </c:scaling>
        <c:delete val="0"/>
        <c:axPos val="b"/>
        <c:numFmt formatCode="General" sourceLinked="1"/>
        <c:majorTickMark val="none"/>
        <c:minorTickMark val="none"/>
        <c:tickLblPos val="nextTo"/>
        <c:crossAx val="131022848"/>
        <c:crosses val="autoZero"/>
        <c:auto val="1"/>
        <c:lblAlgn val="ctr"/>
        <c:lblOffset val="100"/>
        <c:noMultiLvlLbl val="0"/>
      </c:catAx>
      <c:valAx>
        <c:axId val="131022848"/>
        <c:scaling>
          <c:orientation val="minMax"/>
        </c:scaling>
        <c:delete val="0"/>
        <c:axPos val="l"/>
        <c:majorGridlines/>
        <c:title>
          <c:tx>
            <c:rich>
              <a:bodyPr rot="-5400000" vert="horz"/>
              <a:lstStyle/>
              <a:p>
                <a:pPr>
                  <a:defRPr/>
                </a:pPr>
                <a:r>
                  <a:rPr lang="en-US" b="0" dirty="0" smtClean="0"/>
                  <a:t># Tests (000,000)</a:t>
                </a:r>
                <a:endParaRPr lang="en-US" b="0" dirty="0"/>
              </a:p>
            </c:rich>
          </c:tx>
          <c:layout>
            <c:manualLayout>
              <c:xMode val="edge"/>
              <c:yMode val="edge"/>
              <c:x val="4.78395061728395E-3"/>
              <c:y val="0.187126824239295"/>
            </c:manualLayout>
          </c:layout>
          <c:overlay val="0"/>
        </c:title>
        <c:numFmt formatCode="&quot;$&quot;#,##0.0" sourceLinked="0"/>
        <c:majorTickMark val="none"/>
        <c:minorTickMark val="none"/>
        <c:tickLblPos val="nextTo"/>
        <c:crossAx val="131016960"/>
        <c:crosses val="autoZero"/>
        <c:crossBetween val="between"/>
      </c:valAx>
    </c:plotArea>
    <c:legend>
      <c:legendPos val="b"/>
      <c:overlay val="0"/>
    </c:legend>
    <c:plotVisOnly val="1"/>
    <c:dispBlanksAs val="gap"/>
    <c:showDLblsOverMax val="0"/>
  </c:chart>
  <c:txPr>
    <a:bodyPr/>
    <a:lstStyle/>
    <a:p>
      <a:pPr>
        <a:defRPr sz="1800">
          <a:latin typeface="Cambria"/>
          <a:cs typeface="Cambria"/>
        </a:defRPr>
      </a:pPr>
      <a:endParaRPr lang="en-US"/>
    </a:p>
  </c:txPr>
  <c:externalData r:id="rId1">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plotArea>
      <c:layout/>
      <c:barChart>
        <c:barDir val="col"/>
        <c:grouping val="clustered"/>
        <c:varyColors val="0"/>
        <c:ser>
          <c:idx val="0"/>
          <c:order val="0"/>
          <c:tx>
            <c:strRef>
              <c:f>Sheet1!$B$1</c:f>
              <c:strCache>
                <c:ptCount val="1"/>
                <c:pt idx="0">
                  <c:v># of Tests</c:v>
                </c:pt>
              </c:strCache>
            </c:strRef>
          </c:tx>
          <c:invertIfNegative val="0"/>
          <c:cat>
            <c:strRef>
              <c:f>Sheet1!$A$2:$A$5</c:f>
              <c:strCache>
                <c:ptCount val="4"/>
                <c:pt idx="0">
                  <c:v>1993-1998</c:v>
                </c:pt>
                <c:pt idx="1">
                  <c:v>1998-2003</c:v>
                </c:pt>
                <c:pt idx="2">
                  <c:v>2003-2008</c:v>
                </c:pt>
                <c:pt idx="3">
                  <c:v>2008-2010</c:v>
                </c:pt>
              </c:strCache>
            </c:strRef>
          </c:cat>
          <c:val>
            <c:numRef>
              <c:f>Sheet1!$B$2:$B$5</c:f>
              <c:numCache>
                <c:formatCode>General</c:formatCode>
                <c:ptCount val="4"/>
                <c:pt idx="0">
                  <c:v>5</c:v>
                </c:pt>
                <c:pt idx="1">
                  <c:v>5.9</c:v>
                </c:pt>
                <c:pt idx="2">
                  <c:v>5.6</c:v>
                </c:pt>
                <c:pt idx="3">
                  <c:v>7</c:v>
                </c:pt>
              </c:numCache>
            </c:numRef>
          </c:val>
        </c:ser>
        <c:ser>
          <c:idx val="1"/>
          <c:order val="1"/>
          <c:tx>
            <c:strRef>
              <c:f>Sheet1!$C$1</c:f>
              <c:strCache>
                <c:ptCount val="1"/>
                <c:pt idx="0">
                  <c:v>Market Value</c:v>
                </c:pt>
              </c:strCache>
            </c:strRef>
          </c:tx>
          <c:invertIfNegative val="0"/>
          <c:cat>
            <c:strRef>
              <c:f>Sheet1!$A$2:$A$5</c:f>
              <c:strCache>
                <c:ptCount val="4"/>
                <c:pt idx="0">
                  <c:v>1993-1998</c:v>
                </c:pt>
                <c:pt idx="1">
                  <c:v>1998-2003</c:v>
                </c:pt>
                <c:pt idx="2">
                  <c:v>2003-2008</c:v>
                </c:pt>
                <c:pt idx="3">
                  <c:v>2008-2010</c:v>
                </c:pt>
              </c:strCache>
            </c:strRef>
          </c:cat>
          <c:val>
            <c:numRef>
              <c:f>Sheet1!$C$2:$C$5</c:f>
              <c:numCache>
                <c:formatCode>General</c:formatCode>
                <c:ptCount val="4"/>
                <c:pt idx="0">
                  <c:v>5.8</c:v>
                </c:pt>
                <c:pt idx="1">
                  <c:v>6.6</c:v>
                </c:pt>
                <c:pt idx="2">
                  <c:v>7.5</c:v>
                </c:pt>
                <c:pt idx="3">
                  <c:v>13</c:v>
                </c:pt>
              </c:numCache>
            </c:numRef>
          </c:val>
        </c:ser>
        <c:dLbls>
          <c:showLegendKey val="0"/>
          <c:showVal val="0"/>
          <c:showCatName val="0"/>
          <c:showSerName val="0"/>
          <c:showPercent val="0"/>
          <c:showBubbleSize val="0"/>
        </c:dLbls>
        <c:gapWidth val="150"/>
        <c:axId val="130995712"/>
        <c:axId val="130997248"/>
      </c:barChart>
      <c:catAx>
        <c:axId val="130995712"/>
        <c:scaling>
          <c:orientation val="minMax"/>
        </c:scaling>
        <c:delete val="0"/>
        <c:axPos val="b"/>
        <c:majorTickMark val="none"/>
        <c:minorTickMark val="none"/>
        <c:tickLblPos val="nextTo"/>
        <c:crossAx val="130997248"/>
        <c:crosses val="autoZero"/>
        <c:auto val="1"/>
        <c:lblAlgn val="ctr"/>
        <c:lblOffset val="100"/>
        <c:noMultiLvlLbl val="0"/>
      </c:catAx>
      <c:valAx>
        <c:axId val="130997248"/>
        <c:scaling>
          <c:orientation val="minMax"/>
        </c:scaling>
        <c:delete val="0"/>
        <c:axPos val="l"/>
        <c:majorGridlines/>
        <c:title>
          <c:tx>
            <c:rich>
              <a:bodyPr/>
              <a:lstStyle/>
              <a:p>
                <a:pPr>
                  <a:defRPr b="0"/>
                </a:pPr>
                <a:r>
                  <a:rPr lang="en-US" b="0" dirty="0" smtClean="0"/>
                  <a:t>Avg.</a:t>
                </a:r>
                <a:r>
                  <a:rPr lang="en-US" b="0" baseline="0" dirty="0" smtClean="0"/>
                  <a:t> Annual Growth Rate (AARG)</a:t>
                </a:r>
              </a:p>
            </c:rich>
          </c:tx>
          <c:layout>
            <c:manualLayout>
              <c:xMode val="edge"/>
              <c:yMode val="edge"/>
              <c:x val="0.11265432098765402"/>
              <c:y val="3.7161285603087901E-2"/>
            </c:manualLayout>
          </c:layout>
          <c:overlay val="0"/>
        </c:title>
        <c:numFmt formatCode="General" sourceLinked="1"/>
        <c:majorTickMark val="none"/>
        <c:minorTickMark val="none"/>
        <c:tickLblPos val="nextTo"/>
        <c:crossAx val="130995712"/>
        <c:crosses val="autoZero"/>
        <c:crossBetween val="between"/>
      </c:valAx>
      <c:dTable>
        <c:showHorzBorder val="1"/>
        <c:showVertBorder val="1"/>
        <c:showOutline val="1"/>
        <c:showKeys val="1"/>
      </c:dTable>
    </c:plotArea>
    <c:plotVisOnly val="1"/>
    <c:dispBlanksAs val="gap"/>
    <c:showDLblsOverMax val="0"/>
  </c:chart>
  <c:txPr>
    <a:bodyPr/>
    <a:lstStyle/>
    <a:p>
      <a:pPr>
        <a:defRPr sz="1800">
          <a:latin typeface="Cambria"/>
          <a:cs typeface="Cambria"/>
        </a:defRPr>
      </a:pPr>
      <a:endParaRPr lang="en-US"/>
    </a:p>
  </c:txPr>
  <c:externalData r:id="rId1">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plotArea>
      <c:layout/>
      <c:barChart>
        <c:barDir val="col"/>
        <c:grouping val="clustered"/>
        <c:varyColors val="0"/>
        <c:ser>
          <c:idx val="0"/>
          <c:order val="0"/>
          <c:tx>
            <c:strRef>
              <c:f>Sheet1!$B$1</c:f>
              <c:strCache>
                <c:ptCount val="1"/>
                <c:pt idx="0">
                  <c:v>Routine</c:v>
                </c:pt>
              </c:strCache>
            </c:strRef>
          </c:tx>
          <c:invertIfNegative val="0"/>
          <c:cat>
            <c:strRef>
              <c:f>Sheet1!$A$2:$A$3</c:f>
              <c:strCache>
                <c:ptCount val="2"/>
                <c:pt idx="0">
                  <c:v>Test Volume</c:v>
                </c:pt>
                <c:pt idx="1">
                  <c:v>Market Value</c:v>
                </c:pt>
              </c:strCache>
            </c:strRef>
          </c:cat>
          <c:val>
            <c:numRef>
              <c:f>Sheet1!$B$2:$B$3</c:f>
              <c:numCache>
                <c:formatCode>0%</c:formatCode>
                <c:ptCount val="2"/>
                <c:pt idx="0">
                  <c:v>0.05</c:v>
                </c:pt>
                <c:pt idx="1">
                  <c:v>8.0000000000000016E-2</c:v>
                </c:pt>
              </c:numCache>
            </c:numRef>
          </c:val>
        </c:ser>
        <c:ser>
          <c:idx val="1"/>
          <c:order val="1"/>
          <c:tx>
            <c:strRef>
              <c:f>Sheet1!$C$1</c:f>
              <c:strCache>
                <c:ptCount val="1"/>
                <c:pt idx="0">
                  <c:v>Pathogen</c:v>
                </c:pt>
              </c:strCache>
            </c:strRef>
          </c:tx>
          <c:invertIfNegative val="0"/>
          <c:cat>
            <c:strRef>
              <c:f>Sheet1!$A$2:$A$3</c:f>
              <c:strCache>
                <c:ptCount val="2"/>
                <c:pt idx="0">
                  <c:v>Test Volume</c:v>
                </c:pt>
                <c:pt idx="1">
                  <c:v>Market Value</c:v>
                </c:pt>
              </c:strCache>
            </c:strRef>
          </c:cat>
          <c:val>
            <c:numRef>
              <c:f>Sheet1!$C$2:$C$3</c:f>
              <c:numCache>
                <c:formatCode>0%</c:formatCode>
                <c:ptCount val="2"/>
                <c:pt idx="0">
                  <c:v>0.15000000000000002</c:v>
                </c:pt>
                <c:pt idx="1">
                  <c:v>0.18000000000000002</c:v>
                </c:pt>
              </c:numCache>
            </c:numRef>
          </c:val>
        </c:ser>
        <c:ser>
          <c:idx val="2"/>
          <c:order val="2"/>
          <c:tx>
            <c:strRef>
              <c:f>Sheet1!$D$1</c:f>
              <c:strCache>
                <c:ptCount val="1"/>
                <c:pt idx="0">
                  <c:v>Total</c:v>
                </c:pt>
              </c:strCache>
            </c:strRef>
          </c:tx>
          <c:invertIfNegative val="0"/>
          <c:cat>
            <c:strRef>
              <c:f>Sheet1!$A$2:$A$3</c:f>
              <c:strCache>
                <c:ptCount val="2"/>
                <c:pt idx="0">
                  <c:v>Test Volume</c:v>
                </c:pt>
                <c:pt idx="1">
                  <c:v>Market Value</c:v>
                </c:pt>
              </c:strCache>
            </c:strRef>
          </c:cat>
          <c:val>
            <c:numRef>
              <c:f>Sheet1!$D$2:$D$3</c:f>
              <c:numCache>
                <c:formatCode>0%</c:formatCode>
                <c:ptCount val="2"/>
                <c:pt idx="0">
                  <c:v>7.0000000000000021E-2</c:v>
                </c:pt>
                <c:pt idx="1">
                  <c:v>0.13</c:v>
                </c:pt>
              </c:numCache>
            </c:numRef>
          </c:val>
        </c:ser>
        <c:dLbls>
          <c:showLegendKey val="0"/>
          <c:showVal val="0"/>
          <c:showCatName val="0"/>
          <c:showSerName val="0"/>
          <c:showPercent val="0"/>
          <c:showBubbleSize val="0"/>
        </c:dLbls>
        <c:gapWidth val="150"/>
        <c:axId val="131119744"/>
        <c:axId val="131142016"/>
      </c:barChart>
      <c:catAx>
        <c:axId val="131119744"/>
        <c:scaling>
          <c:orientation val="minMax"/>
        </c:scaling>
        <c:delete val="0"/>
        <c:axPos val="b"/>
        <c:majorTickMark val="none"/>
        <c:minorTickMark val="none"/>
        <c:tickLblPos val="nextTo"/>
        <c:crossAx val="131142016"/>
        <c:crosses val="autoZero"/>
        <c:auto val="1"/>
        <c:lblAlgn val="ctr"/>
        <c:lblOffset val="100"/>
        <c:noMultiLvlLbl val="0"/>
      </c:catAx>
      <c:valAx>
        <c:axId val="131142016"/>
        <c:scaling>
          <c:orientation val="minMax"/>
        </c:scaling>
        <c:delete val="0"/>
        <c:axPos val="l"/>
        <c:majorGridlines/>
        <c:title>
          <c:tx>
            <c:rich>
              <a:bodyPr/>
              <a:lstStyle/>
              <a:p>
                <a:pPr>
                  <a:defRPr b="0"/>
                </a:pPr>
                <a:r>
                  <a:rPr lang="en-US" b="0" dirty="0" smtClean="0"/>
                  <a:t>Avg. Annual Growth Rate</a:t>
                </a:r>
                <a:r>
                  <a:rPr lang="en-US" b="0" baseline="0" dirty="0" smtClean="0"/>
                  <a:t> (AARG)</a:t>
                </a:r>
                <a:endParaRPr lang="en-US" b="0" dirty="0"/>
              </a:p>
            </c:rich>
          </c:tx>
          <c:overlay val="0"/>
        </c:title>
        <c:numFmt formatCode="0%" sourceLinked="1"/>
        <c:majorTickMark val="none"/>
        <c:minorTickMark val="none"/>
        <c:tickLblPos val="nextTo"/>
        <c:crossAx val="131119744"/>
        <c:crosses val="autoZero"/>
        <c:crossBetween val="between"/>
      </c:valAx>
      <c:dTable>
        <c:showHorzBorder val="1"/>
        <c:showVertBorder val="1"/>
        <c:showOutline val="1"/>
        <c:showKeys val="1"/>
      </c:dTable>
    </c:plotArea>
    <c:plotVisOnly val="1"/>
    <c:dispBlanksAs val="gap"/>
    <c:showDLblsOverMax val="0"/>
  </c:chart>
  <c:txPr>
    <a:bodyPr/>
    <a:lstStyle/>
    <a:p>
      <a:pPr>
        <a:defRPr sz="1800">
          <a:latin typeface="Cambria"/>
          <a:cs typeface="Cambria"/>
        </a:defRPr>
      </a:pPr>
      <a:endParaRPr lang="en-US"/>
    </a:p>
  </c:txPr>
  <c:externalData r:id="rId1">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view3D>
      <c:rotX val="30"/>
      <c:rotY val="0"/>
      <c:rAngAx val="0"/>
      <c:perspective val="30"/>
    </c:view3D>
    <c:floor>
      <c:thickness val="0"/>
    </c:floor>
    <c:sideWall>
      <c:thickness val="0"/>
    </c:sideWall>
    <c:backWall>
      <c:thickness val="0"/>
    </c:backWall>
    <c:plotArea>
      <c:layout/>
      <c:pie3DChart>
        <c:varyColors val="1"/>
        <c:ser>
          <c:idx val="0"/>
          <c:order val="0"/>
          <c:tx>
            <c:strRef>
              <c:f>Sheet1!$B$1</c:f>
              <c:strCache>
                <c:ptCount val="1"/>
                <c:pt idx="0">
                  <c:v>Column1</c:v>
                </c:pt>
              </c:strCache>
            </c:strRef>
          </c:tx>
          <c:dPt>
            <c:idx val="0"/>
            <c:bubble3D val="0"/>
            <c:spPr>
              <a:gradFill rotWithShape="1">
                <a:gsLst>
                  <a:gs pos="0">
                    <a:schemeClr val="accent5">
                      <a:shade val="51000"/>
                      <a:satMod val="130000"/>
                    </a:schemeClr>
                  </a:gs>
                  <a:gs pos="80000">
                    <a:schemeClr val="accent5">
                      <a:shade val="93000"/>
                      <a:satMod val="130000"/>
                    </a:schemeClr>
                  </a:gs>
                  <a:gs pos="100000">
                    <a:schemeClr val="accent5">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dPt>
          <c:dPt>
            <c:idx val="1"/>
            <c:bubble3D val="0"/>
            <c:spPr>
              <a:gradFill rotWithShape="1">
                <a:gsLst>
                  <a:gs pos="0">
                    <a:schemeClr val="accent2">
                      <a:shade val="51000"/>
                      <a:satMod val="130000"/>
                    </a:schemeClr>
                  </a:gs>
                  <a:gs pos="80000">
                    <a:schemeClr val="accent2">
                      <a:shade val="93000"/>
                      <a:satMod val="130000"/>
                    </a:schemeClr>
                  </a:gs>
                  <a:gs pos="100000">
                    <a:schemeClr val="accent2">
                      <a:shade val="94000"/>
                      <a:satMod val="135000"/>
                    </a:schemeClr>
                  </a:gs>
                </a:gsLst>
                <a:lin ang="16200000" scaled="0"/>
              </a:gradFill>
              <a:ln w="9525" cap="flat" cmpd="sng" algn="ctr">
                <a:solidFill>
                  <a:schemeClr val="accent2">
                    <a:shade val="95000"/>
                    <a:satMod val="105000"/>
                  </a:schemeClr>
                </a:solidFill>
                <a:prstDash val="solid"/>
              </a:ln>
              <a:effectLst>
                <a:outerShdw blurRad="40000" dist="23000" dir="5400000" rotWithShape="0">
                  <a:srgbClr val="000000">
                    <a:alpha val="35000"/>
                  </a:srgbClr>
                </a:outerShdw>
              </a:effectLst>
            </c:spPr>
          </c:dPt>
          <c:dPt>
            <c:idx val="2"/>
            <c:bubble3D val="0"/>
            <c:spPr>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dPt>
          <c:dPt>
            <c:idx val="3"/>
            <c:bubble3D val="0"/>
            <c:spPr>
              <a:gradFill rotWithShape="1">
                <a:gsLst>
                  <a:gs pos="0">
                    <a:schemeClr val="accent3">
                      <a:shade val="51000"/>
                      <a:satMod val="130000"/>
                    </a:schemeClr>
                  </a:gs>
                  <a:gs pos="80000">
                    <a:schemeClr val="accent3">
                      <a:shade val="93000"/>
                      <a:satMod val="130000"/>
                    </a:schemeClr>
                  </a:gs>
                  <a:gs pos="100000">
                    <a:schemeClr val="accent3">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dPt>
          <c:dLbls>
            <c:showLegendKey val="0"/>
            <c:showVal val="1"/>
            <c:showCatName val="1"/>
            <c:showSerName val="0"/>
            <c:showPercent val="0"/>
            <c:showBubbleSize val="0"/>
            <c:showLeaderLines val="1"/>
          </c:dLbls>
          <c:cat>
            <c:strRef>
              <c:f>Sheet1!$A$2:$A$5</c:f>
              <c:strCache>
                <c:ptCount val="4"/>
                <c:pt idx="0">
                  <c:v>Processed</c:v>
                </c:pt>
                <c:pt idx="1">
                  <c:v>Meat</c:v>
                </c:pt>
                <c:pt idx="2">
                  <c:v>Dairy</c:v>
                </c:pt>
                <c:pt idx="3">
                  <c:v>Fruit/Veg</c:v>
                </c:pt>
              </c:strCache>
            </c:strRef>
          </c:cat>
          <c:val>
            <c:numRef>
              <c:f>Sheet1!$B$2:$B$5</c:f>
              <c:numCache>
                <c:formatCode>General</c:formatCode>
                <c:ptCount val="4"/>
                <c:pt idx="0">
                  <c:v>36</c:v>
                </c:pt>
                <c:pt idx="1">
                  <c:v>27</c:v>
                </c:pt>
                <c:pt idx="2">
                  <c:v>23</c:v>
                </c:pt>
                <c:pt idx="3">
                  <c:v>14</c:v>
                </c:pt>
              </c:numCache>
            </c:numRef>
          </c:val>
        </c:ser>
        <c:dLbls>
          <c:showLegendKey val="0"/>
          <c:showVal val="1"/>
          <c:showCatName val="1"/>
          <c:showSerName val="0"/>
          <c:showPercent val="0"/>
          <c:showBubbleSize val="0"/>
          <c:showLeaderLines val="1"/>
        </c:dLbls>
      </c:pie3DChart>
    </c:plotArea>
    <c:plotVisOnly val="1"/>
    <c:dispBlanksAs val="zero"/>
    <c:showDLblsOverMax val="0"/>
  </c:chart>
  <c:txPr>
    <a:bodyPr/>
    <a:lstStyle/>
    <a:p>
      <a:pPr>
        <a:defRPr sz="1800">
          <a:solidFill>
            <a:srgbClr val="000000"/>
          </a:solidFill>
          <a:latin typeface="Cambria"/>
          <a:cs typeface="Cambria"/>
        </a:defRPr>
      </a:pPr>
      <a:endParaRPr lang="en-US"/>
    </a:p>
  </c:txPr>
  <c:externalData r:id="rId1">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plotArea>
      <c:layout/>
      <c:barChart>
        <c:barDir val="col"/>
        <c:grouping val="percentStacked"/>
        <c:varyColors val="0"/>
        <c:ser>
          <c:idx val="0"/>
          <c:order val="0"/>
          <c:tx>
            <c:strRef>
              <c:f>Sheet1!$B$1</c:f>
              <c:strCache>
                <c:ptCount val="1"/>
                <c:pt idx="0">
                  <c:v>Traditional</c:v>
                </c:pt>
              </c:strCache>
            </c:strRef>
          </c:tx>
          <c:invertIfNegative val="0"/>
          <c:cat>
            <c:strRef>
              <c:f>Sheet1!$A$2:$A$4</c:f>
              <c:strCache>
                <c:ptCount val="3"/>
                <c:pt idx="0">
                  <c:v>Total</c:v>
                </c:pt>
                <c:pt idx="1">
                  <c:v>Routine</c:v>
                </c:pt>
                <c:pt idx="2">
                  <c:v>Pathogen</c:v>
                </c:pt>
              </c:strCache>
            </c:strRef>
          </c:cat>
          <c:val>
            <c:numRef>
              <c:f>Sheet1!$B$2:$B$4</c:f>
              <c:numCache>
                <c:formatCode>0.0%</c:formatCode>
                <c:ptCount val="3"/>
                <c:pt idx="0">
                  <c:v>0.18200000000000002</c:v>
                </c:pt>
                <c:pt idx="1">
                  <c:v>0.20100000000000001</c:v>
                </c:pt>
                <c:pt idx="2">
                  <c:v>0.113</c:v>
                </c:pt>
              </c:numCache>
            </c:numRef>
          </c:val>
        </c:ser>
        <c:ser>
          <c:idx val="1"/>
          <c:order val="1"/>
          <c:tx>
            <c:strRef>
              <c:f>Sheet1!$C$1</c:f>
              <c:strCache>
                <c:ptCount val="1"/>
                <c:pt idx="0">
                  <c:v>Convenience</c:v>
                </c:pt>
              </c:strCache>
            </c:strRef>
          </c:tx>
          <c:spPr>
            <a:gradFill rotWithShape="1">
              <a:gsLst>
                <a:gs pos="0">
                  <a:schemeClr val="accent2">
                    <a:shade val="51000"/>
                    <a:satMod val="130000"/>
                  </a:schemeClr>
                </a:gs>
                <a:gs pos="80000">
                  <a:schemeClr val="accent2">
                    <a:shade val="93000"/>
                    <a:satMod val="130000"/>
                  </a:schemeClr>
                </a:gs>
                <a:gs pos="100000">
                  <a:schemeClr val="accent2">
                    <a:shade val="94000"/>
                    <a:satMod val="135000"/>
                  </a:schemeClr>
                </a:gs>
              </a:gsLst>
              <a:lin ang="16200000" scaled="0"/>
            </a:gradFill>
            <a:ln w="9525" cap="flat" cmpd="sng" algn="ctr">
              <a:solidFill>
                <a:schemeClr val="accent2">
                  <a:shade val="95000"/>
                  <a:satMod val="105000"/>
                </a:schemeClr>
              </a:solidFill>
              <a:prstDash val="solid"/>
            </a:ln>
            <a:effectLst>
              <a:outerShdw blurRad="40000" dist="23000" dir="5400000" rotWithShape="0">
                <a:srgbClr val="000000">
                  <a:alpha val="35000"/>
                </a:srgbClr>
              </a:outerShdw>
            </a:effectLst>
          </c:spPr>
          <c:invertIfNegative val="0"/>
          <c:cat>
            <c:strRef>
              <c:f>Sheet1!$A$2:$A$4</c:f>
              <c:strCache>
                <c:ptCount val="3"/>
                <c:pt idx="0">
                  <c:v>Total</c:v>
                </c:pt>
                <c:pt idx="1">
                  <c:v>Routine</c:v>
                </c:pt>
                <c:pt idx="2">
                  <c:v>Pathogen</c:v>
                </c:pt>
              </c:strCache>
            </c:strRef>
          </c:cat>
          <c:val>
            <c:numRef>
              <c:f>Sheet1!$C$2:$C$4</c:f>
              <c:numCache>
                <c:formatCode>0.0%</c:formatCode>
                <c:ptCount val="3"/>
                <c:pt idx="0">
                  <c:v>0.52100000000000002</c:v>
                </c:pt>
                <c:pt idx="1">
                  <c:v>0.66500000000000015</c:v>
                </c:pt>
              </c:numCache>
            </c:numRef>
          </c:val>
        </c:ser>
        <c:ser>
          <c:idx val="2"/>
          <c:order val="2"/>
          <c:tx>
            <c:strRef>
              <c:f>Sheet1!$D$1</c:f>
              <c:strCache>
                <c:ptCount val="1"/>
                <c:pt idx="0">
                  <c:v>Antibody</c:v>
                </c:pt>
              </c:strCache>
            </c:strRef>
          </c:tx>
          <c:spPr>
            <a:gradFill rotWithShape="1">
              <a:gsLst>
                <a:gs pos="0">
                  <a:schemeClr val="accent5">
                    <a:shade val="51000"/>
                    <a:satMod val="130000"/>
                  </a:schemeClr>
                </a:gs>
                <a:gs pos="80000">
                  <a:schemeClr val="accent5">
                    <a:shade val="93000"/>
                    <a:satMod val="130000"/>
                  </a:schemeClr>
                </a:gs>
                <a:gs pos="100000">
                  <a:schemeClr val="accent5">
                    <a:shade val="94000"/>
                    <a:satMod val="135000"/>
                  </a:schemeClr>
                </a:gs>
              </a:gsLst>
              <a:lin ang="16200000" scaled="0"/>
            </a:gradFill>
            <a:ln w="9525" cap="flat" cmpd="sng" algn="ctr">
              <a:solidFill>
                <a:schemeClr val="accent5">
                  <a:shade val="95000"/>
                  <a:satMod val="105000"/>
                </a:schemeClr>
              </a:solidFill>
              <a:prstDash val="solid"/>
            </a:ln>
            <a:effectLst>
              <a:outerShdw blurRad="40000" dist="23000" dir="5400000" rotWithShape="0">
                <a:srgbClr val="000000">
                  <a:alpha val="35000"/>
                </a:srgbClr>
              </a:outerShdw>
            </a:effectLst>
          </c:spPr>
          <c:invertIfNegative val="0"/>
          <c:cat>
            <c:strRef>
              <c:f>Sheet1!$A$2:$A$4</c:f>
              <c:strCache>
                <c:ptCount val="3"/>
                <c:pt idx="0">
                  <c:v>Total</c:v>
                </c:pt>
                <c:pt idx="1">
                  <c:v>Routine</c:v>
                </c:pt>
                <c:pt idx="2">
                  <c:v>Pathogen</c:v>
                </c:pt>
              </c:strCache>
            </c:strRef>
          </c:cat>
          <c:val>
            <c:numRef>
              <c:f>Sheet1!$D$2:$D$4</c:f>
              <c:numCache>
                <c:formatCode>General</c:formatCode>
                <c:ptCount val="3"/>
                <c:pt idx="0" formatCode="0.0%">
                  <c:v>0.12400000000000001</c:v>
                </c:pt>
                <c:pt idx="2" formatCode="0.0%">
                  <c:v>0.56299999999999994</c:v>
                </c:pt>
              </c:numCache>
            </c:numRef>
          </c:val>
        </c:ser>
        <c:ser>
          <c:idx val="3"/>
          <c:order val="3"/>
          <c:tx>
            <c:strRef>
              <c:f>Sheet1!$E$1</c:f>
              <c:strCache>
                <c:ptCount val="1"/>
                <c:pt idx="0">
                  <c:v>Molecular</c:v>
                </c:pt>
              </c:strCache>
            </c:strRef>
          </c:tx>
          <c:spPr>
            <a:gradFill flip="none" rotWithShape="1">
              <a:gsLst>
                <a:gs pos="33000">
                  <a:srgbClr val="FFFA0A"/>
                </a:gs>
                <a:gs pos="100000">
                  <a:srgbClr val="FFFDD6"/>
                </a:gs>
              </a:gsLst>
              <a:lin ang="16200000" scaled="0"/>
              <a:tileRect/>
            </a:gradFill>
            <a:ln w="9525" cap="flat" cmpd="sng" algn="ctr">
              <a:noFill/>
              <a:prstDash val="solid"/>
            </a:ln>
            <a:effectLst>
              <a:outerShdw blurRad="40000" dist="23000" dir="5400000" rotWithShape="0">
                <a:srgbClr val="000000">
                  <a:alpha val="35000"/>
                </a:srgbClr>
              </a:outerShdw>
            </a:effectLst>
          </c:spPr>
          <c:invertIfNegative val="0"/>
          <c:cat>
            <c:strRef>
              <c:f>Sheet1!$A$2:$A$4</c:f>
              <c:strCache>
                <c:ptCount val="3"/>
                <c:pt idx="0">
                  <c:v>Total</c:v>
                </c:pt>
                <c:pt idx="1">
                  <c:v>Routine</c:v>
                </c:pt>
                <c:pt idx="2">
                  <c:v>Pathogen</c:v>
                </c:pt>
              </c:strCache>
            </c:strRef>
          </c:cat>
          <c:val>
            <c:numRef>
              <c:f>Sheet1!$E$2:$E$4</c:f>
              <c:numCache>
                <c:formatCode>General</c:formatCode>
                <c:ptCount val="3"/>
                <c:pt idx="0" formatCode="0.0%">
                  <c:v>7.1999999999999995E-2</c:v>
                </c:pt>
                <c:pt idx="2" formatCode="0.0%">
                  <c:v>0.32400000000000007</c:v>
                </c:pt>
              </c:numCache>
            </c:numRef>
          </c:val>
        </c:ser>
        <c:ser>
          <c:idx val="4"/>
          <c:order val="4"/>
          <c:tx>
            <c:strRef>
              <c:f>Sheet1!$F$1</c:f>
              <c:strCache>
                <c:ptCount val="1"/>
                <c:pt idx="0">
                  <c:v>Other</c:v>
                </c:pt>
              </c:strCache>
            </c:strRef>
          </c:tx>
          <c:spPr>
            <a:gradFill flip="none" rotWithShape="1">
              <a:gsLst>
                <a:gs pos="18000">
                  <a:srgbClr val="9933FF"/>
                </a:gs>
                <a:gs pos="100000">
                  <a:srgbClr val="CC66FF"/>
                </a:gs>
              </a:gsLst>
              <a:lin ang="16200000" scaled="0"/>
              <a:tileRect/>
            </a:gradFill>
            <a:ln w="25400" cap="flat" cmpd="sng" algn="ctr">
              <a:noFill/>
              <a:prstDash val="solid"/>
            </a:ln>
            <a:effectLst/>
          </c:spPr>
          <c:invertIfNegative val="0"/>
          <c:cat>
            <c:strRef>
              <c:f>Sheet1!$A$2:$A$4</c:f>
              <c:strCache>
                <c:ptCount val="3"/>
                <c:pt idx="0">
                  <c:v>Total</c:v>
                </c:pt>
                <c:pt idx="1">
                  <c:v>Routine</c:v>
                </c:pt>
                <c:pt idx="2">
                  <c:v>Pathogen</c:v>
                </c:pt>
              </c:strCache>
            </c:strRef>
          </c:cat>
          <c:val>
            <c:numRef>
              <c:f>Sheet1!$F$2:$F$4</c:f>
              <c:numCache>
                <c:formatCode>0.0%</c:formatCode>
                <c:ptCount val="3"/>
                <c:pt idx="0">
                  <c:v>0.1</c:v>
                </c:pt>
                <c:pt idx="1">
                  <c:v>0.128</c:v>
                </c:pt>
              </c:numCache>
            </c:numRef>
          </c:val>
        </c:ser>
        <c:dLbls>
          <c:showLegendKey val="0"/>
          <c:showVal val="1"/>
          <c:showCatName val="0"/>
          <c:showSerName val="0"/>
          <c:showPercent val="0"/>
          <c:showBubbleSize val="0"/>
        </c:dLbls>
        <c:gapWidth val="75"/>
        <c:overlap val="100"/>
        <c:axId val="131359104"/>
        <c:axId val="131360640"/>
      </c:barChart>
      <c:catAx>
        <c:axId val="131359104"/>
        <c:scaling>
          <c:orientation val="minMax"/>
        </c:scaling>
        <c:delete val="0"/>
        <c:axPos val="b"/>
        <c:majorTickMark val="none"/>
        <c:minorTickMark val="none"/>
        <c:tickLblPos val="nextTo"/>
        <c:crossAx val="131360640"/>
        <c:crosses val="autoZero"/>
        <c:auto val="1"/>
        <c:lblAlgn val="ctr"/>
        <c:lblOffset val="100"/>
        <c:noMultiLvlLbl val="0"/>
      </c:catAx>
      <c:valAx>
        <c:axId val="131360640"/>
        <c:scaling>
          <c:orientation val="minMax"/>
        </c:scaling>
        <c:delete val="0"/>
        <c:axPos val="l"/>
        <c:majorGridlines/>
        <c:numFmt formatCode="0%" sourceLinked="1"/>
        <c:majorTickMark val="none"/>
        <c:minorTickMark val="none"/>
        <c:tickLblPos val="nextTo"/>
        <c:crossAx val="131359104"/>
        <c:crosses val="autoZero"/>
        <c:crossBetween val="between"/>
      </c:valAx>
    </c:plotArea>
    <c:legend>
      <c:legendPos val="b"/>
      <c:overlay val="0"/>
    </c:legend>
    <c:plotVisOnly val="1"/>
    <c:dispBlanksAs val="gap"/>
    <c:showDLblsOverMax val="0"/>
  </c:chart>
  <c:txPr>
    <a:bodyPr/>
    <a:lstStyle/>
    <a:p>
      <a:pPr>
        <a:defRPr sz="1800">
          <a:latin typeface="Cambria"/>
          <a:cs typeface="Cambria"/>
        </a:defRPr>
      </a:pPr>
      <a:endParaRPr lang="en-US"/>
    </a:p>
  </c:txPr>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106F463-9667-A042-8C99-F9CF6E7669C7}" type="doc">
      <dgm:prSet loTypeId="urn:microsoft.com/office/officeart/2005/8/layout/radial4" loCatId="" qsTypeId="urn:microsoft.com/office/officeart/2005/8/quickstyle/simple4" qsCatId="simple" csTypeId="urn:microsoft.com/office/officeart/2005/8/colors/accent1_2" csCatId="accent1" phldr="1"/>
      <dgm:spPr/>
      <dgm:t>
        <a:bodyPr/>
        <a:lstStyle/>
        <a:p>
          <a:endParaRPr lang="en-US"/>
        </a:p>
      </dgm:t>
    </dgm:pt>
    <dgm:pt modelId="{828D3480-111D-1B41-80F7-F09826261986}">
      <dgm:prSet phldrT="[Text]" phldr="1"/>
      <dgm:spPr>
        <a:noFill/>
      </dgm:spPr>
      <dgm:t>
        <a:bodyPr/>
        <a:lstStyle/>
        <a:p>
          <a:endParaRPr lang="en-US">
            <a:noFill/>
          </a:endParaRPr>
        </a:p>
      </dgm:t>
    </dgm:pt>
    <dgm:pt modelId="{298137F2-EE69-0E45-A389-AB2A8D8FA2CE}" type="parTrans" cxnId="{540AEB41-00C6-A645-8D8D-CFCA172F15B5}">
      <dgm:prSet/>
      <dgm:spPr/>
      <dgm:t>
        <a:bodyPr/>
        <a:lstStyle/>
        <a:p>
          <a:endParaRPr lang="en-US"/>
        </a:p>
      </dgm:t>
    </dgm:pt>
    <dgm:pt modelId="{0C216732-5A8A-854B-B7C3-B69BE1007A47}" type="sibTrans" cxnId="{540AEB41-00C6-A645-8D8D-CFCA172F15B5}">
      <dgm:prSet/>
      <dgm:spPr/>
      <dgm:t>
        <a:bodyPr/>
        <a:lstStyle/>
        <a:p>
          <a:endParaRPr lang="en-US"/>
        </a:p>
      </dgm:t>
    </dgm:pt>
    <dgm:pt modelId="{115AE1A5-DCC5-F04E-A5E4-EB665D988A22}">
      <dgm:prSet phldrT="[Text]" custT="1">
        <dgm:style>
          <a:lnRef idx="2">
            <a:schemeClr val="dk1"/>
          </a:lnRef>
          <a:fillRef idx="1">
            <a:schemeClr val="lt1"/>
          </a:fillRef>
          <a:effectRef idx="0">
            <a:schemeClr val="dk1"/>
          </a:effectRef>
          <a:fontRef idx="minor">
            <a:schemeClr val="dk1"/>
          </a:fontRef>
        </dgm:style>
      </dgm:prSet>
      <dgm:spPr/>
      <dgm:t>
        <a:bodyPr/>
        <a:lstStyle/>
        <a:p>
          <a:r>
            <a:rPr lang="en-US" sz="2000" dirty="0" smtClean="0">
              <a:latin typeface="Cambria"/>
              <a:cs typeface="Cambria"/>
            </a:rPr>
            <a:t>Inoculation of heat injured microorganisms directly on non-selective thin agar layer</a:t>
          </a:r>
          <a:endParaRPr lang="en-US" sz="2000" dirty="0">
            <a:latin typeface="Cambria"/>
            <a:cs typeface="Cambria"/>
          </a:endParaRPr>
        </a:p>
      </dgm:t>
    </dgm:pt>
    <dgm:pt modelId="{11250076-977F-1F49-B493-7F5EC91E384F}" type="parTrans" cxnId="{68EF7190-D229-0545-86F9-02341274C9E0}">
      <dgm:prSet/>
      <dgm:spPr>
        <a:noFill/>
      </dgm:spPr>
      <dgm:t>
        <a:bodyPr/>
        <a:lstStyle/>
        <a:p>
          <a:endParaRPr lang="en-US"/>
        </a:p>
      </dgm:t>
    </dgm:pt>
    <dgm:pt modelId="{126108F4-5014-D347-A864-6DC20008DE28}" type="sibTrans" cxnId="{68EF7190-D229-0545-86F9-02341274C9E0}">
      <dgm:prSet/>
      <dgm:spPr/>
      <dgm:t>
        <a:bodyPr/>
        <a:lstStyle/>
        <a:p>
          <a:endParaRPr lang="en-US"/>
        </a:p>
      </dgm:t>
    </dgm:pt>
    <dgm:pt modelId="{C23B5638-C975-2A4B-A938-14633BFF1719}">
      <dgm:prSet phldrT="[Text]" custT="1">
        <dgm:style>
          <a:lnRef idx="2">
            <a:schemeClr val="dk1"/>
          </a:lnRef>
          <a:fillRef idx="1">
            <a:schemeClr val="lt1"/>
          </a:fillRef>
          <a:effectRef idx="0">
            <a:schemeClr val="dk1"/>
          </a:effectRef>
          <a:fontRef idx="minor">
            <a:schemeClr val="dk1"/>
          </a:fontRef>
        </dgm:style>
      </dgm:prSet>
      <dgm:spPr/>
      <dgm:t>
        <a:bodyPr/>
        <a:lstStyle/>
        <a:p>
          <a:r>
            <a:rPr lang="en-US" sz="1800" dirty="0" smtClean="0">
              <a:latin typeface="Cambria"/>
              <a:cs typeface="Cambria"/>
            </a:rPr>
            <a:t>3-5 mL of non-selective agar medium</a:t>
          </a:r>
          <a:endParaRPr lang="en-US" sz="1800" dirty="0">
            <a:latin typeface="Cambria"/>
            <a:cs typeface="Cambria"/>
          </a:endParaRPr>
        </a:p>
      </dgm:t>
    </dgm:pt>
    <dgm:pt modelId="{B6AFE237-9224-844A-A371-5D92425F795F}" type="parTrans" cxnId="{23B24030-C562-4344-AA2D-5E98F8C8878C}">
      <dgm:prSet/>
      <dgm:spPr>
        <a:solidFill>
          <a:schemeClr val="tx1"/>
        </a:solidFill>
      </dgm:spPr>
      <dgm:t>
        <a:bodyPr/>
        <a:lstStyle/>
        <a:p>
          <a:endParaRPr lang="en-US"/>
        </a:p>
      </dgm:t>
    </dgm:pt>
    <dgm:pt modelId="{32815E40-7059-174C-8336-D155C48A5B39}" type="sibTrans" cxnId="{23B24030-C562-4344-AA2D-5E98F8C8878C}">
      <dgm:prSet/>
      <dgm:spPr/>
      <dgm:t>
        <a:bodyPr/>
        <a:lstStyle/>
        <a:p>
          <a:endParaRPr lang="en-US"/>
        </a:p>
      </dgm:t>
    </dgm:pt>
    <dgm:pt modelId="{92F1DC91-6794-934E-A9EA-DF3ACD1F42AE}">
      <dgm:prSet custT="1">
        <dgm:style>
          <a:lnRef idx="2">
            <a:schemeClr val="dk1"/>
          </a:lnRef>
          <a:fillRef idx="1">
            <a:schemeClr val="lt1"/>
          </a:fillRef>
          <a:effectRef idx="0">
            <a:schemeClr val="dk1"/>
          </a:effectRef>
          <a:fontRef idx="minor">
            <a:schemeClr val="dk1"/>
          </a:fontRef>
        </dgm:style>
      </dgm:prSet>
      <dgm:spPr/>
      <dgm:t>
        <a:bodyPr/>
        <a:lstStyle/>
        <a:p>
          <a:r>
            <a:rPr lang="en-US" sz="1800" dirty="0" smtClean="0">
              <a:latin typeface="Cambria"/>
              <a:cs typeface="Cambria"/>
            </a:rPr>
            <a:t>Selective agar medium</a:t>
          </a:r>
          <a:endParaRPr lang="en-US" sz="1800" dirty="0">
            <a:latin typeface="Cambria"/>
            <a:cs typeface="Cambria"/>
          </a:endParaRPr>
        </a:p>
      </dgm:t>
    </dgm:pt>
    <dgm:pt modelId="{9956B38A-2FE5-5847-9962-50EAEDDF4262}" type="parTrans" cxnId="{93A527C6-DA4A-D14E-8B2C-197772233B25}">
      <dgm:prSet/>
      <dgm:spPr>
        <a:solidFill>
          <a:schemeClr val="tx1"/>
        </a:solidFill>
      </dgm:spPr>
      <dgm:t>
        <a:bodyPr/>
        <a:lstStyle/>
        <a:p>
          <a:endParaRPr lang="en-US"/>
        </a:p>
      </dgm:t>
    </dgm:pt>
    <dgm:pt modelId="{39E6DE58-5022-4045-81EA-1F8FFC53E381}" type="sibTrans" cxnId="{93A527C6-DA4A-D14E-8B2C-197772233B25}">
      <dgm:prSet/>
      <dgm:spPr/>
      <dgm:t>
        <a:bodyPr/>
        <a:lstStyle/>
        <a:p>
          <a:endParaRPr lang="en-US"/>
        </a:p>
      </dgm:t>
    </dgm:pt>
    <dgm:pt modelId="{E52BAEF7-59D7-4144-A0CF-DC1B74881470}" type="pres">
      <dgm:prSet presAssocID="{F106F463-9667-A042-8C99-F9CF6E7669C7}" presName="cycle" presStyleCnt="0">
        <dgm:presLayoutVars>
          <dgm:chMax val="1"/>
          <dgm:dir/>
          <dgm:animLvl val="ctr"/>
          <dgm:resizeHandles val="exact"/>
        </dgm:presLayoutVars>
      </dgm:prSet>
      <dgm:spPr/>
      <dgm:t>
        <a:bodyPr/>
        <a:lstStyle/>
        <a:p>
          <a:endParaRPr lang="en-US"/>
        </a:p>
      </dgm:t>
    </dgm:pt>
    <dgm:pt modelId="{074FCDA9-79E4-E348-BEE1-3A3DB3E2F532}" type="pres">
      <dgm:prSet presAssocID="{828D3480-111D-1B41-80F7-F09826261986}" presName="centerShape" presStyleLbl="node0" presStyleIdx="0" presStyleCnt="1"/>
      <dgm:spPr/>
      <dgm:t>
        <a:bodyPr/>
        <a:lstStyle/>
        <a:p>
          <a:endParaRPr lang="en-US"/>
        </a:p>
      </dgm:t>
    </dgm:pt>
    <dgm:pt modelId="{B0353BDF-2B6C-CB46-98D0-B336A1240906}" type="pres">
      <dgm:prSet presAssocID="{9956B38A-2FE5-5847-9962-50EAEDDF4262}" presName="parTrans" presStyleLbl="bgSibTrans2D1" presStyleIdx="0" presStyleCnt="3" custAng="20093970" custScaleX="43615" custScaleY="37765" custLinFactNeighborX="19956" custLinFactNeighborY="-41958"/>
      <dgm:spPr/>
      <dgm:t>
        <a:bodyPr/>
        <a:lstStyle/>
        <a:p>
          <a:endParaRPr lang="en-US"/>
        </a:p>
      </dgm:t>
    </dgm:pt>
    <dgm:pt modelId="{89CFE92F-8E64-CE48-B73C-48C061666270}" type="pres">
      <dgm:prSet presAssocID="{92F1DC91-6794-934E-A9EA-DF3ACD1F42AE}" presName="node" presStyleLbl="node1" presStyleIdx="0" presStyleCnt="3" custScaleX="76332" custScaleY="39188" custRadScaleRad="108617" custRadScaleInc="-53412">
        <dgm:presLayoutVars>
          <dgm:bulletEnabled val="1"/>
        </dgm:presLayoutVars>
      </dgm:prSet>
      <dgm:spPr/>
      <dgm:t>
        <a:bodyPr/>
        <a:lstStyle/>
        <a:p>
          <a:endParaRPr lang="en-US"/>
        </a:p>
      </dgm:t>
    </dgm:pt>
    <dgm:pt modelId="{51D91A05-78B4-EC45-AA68-E81963897081}" type="pres">
      <dgm:prSet presAssocID="{B6AFE237-9224-844A-A371-5D92425F795F}" presName="parTrans" presStyleLbl="bgSibTrans2D1" presStyleIdx="1" presStyleCnt="3" custScaleX="36122" custScaleY="37765" custLinFactNeighborX="10984" custLinFactNeighborY="38181" custRadScaleRad="39197"/>
      <dgm:spPr/>
      <dgm:t>
        <a:bodyPr/>
        <a:lstStyle/>
        <a:p>
          <a:endParaRPr lang="en-US"/>
        </a:p>
      </dgm:t>
    </dgm:pt>
    <dgm:pt modelId="{AEA9B96D-D2A8-6141-A329-9E95743E9B10}" type="pres">
      <dgm:prSet presAssocID="{C23B5638-C975-2A4B-A938-14633BFF1719}" presName="node" presStyleLbl="node1" presStyleIdx="1" presStyleCnt="3" custScaleX="76238" custScaleY="66334" custRadScaleRad="119990" custRadScaleInc="-97686">
        <dgm:presLayoutVars>
          <dgm:bulletEnabled val="1"/>
        </dgm:presLayoutVars>
      </dgm:prSet>
      <dgm:spPr/>
      <dgm:t>
        <a:bodyPr/>
        <a:lstStyle/>
        <a:p>
          <a:endParaRPr lang="en-US"/>
        </a:p>
      </dgm:t>
    </dgm:pt>
    <dgm:pt modelId="{307042DE-FC75-4B41-A945-FC844BB4847E}" type="pres">
      <dgm:prSet presAssocID="{11250076-977F-1F49-B493-7F5EC91E384F}" presName="parTrans" presStyleLbl="bgSibTrans2D1" presStyleIdx="2" presStyleCnt="3" custAng="1400304" custScaleX="25153" custScaleY="37765" custLinFactNeighborX="-20996" custLinFactNeighborY="16123"/>
      <dgm:spPr/>
      <dgm:t>
        <a:bodyPr/>
        <a:lstStyle/>
        <a:p>
          <a:endParaRPr lang="en-US"/>
        </a:p>
      </dgm:t>
    </dgm:pt>
    <dgm:pt modelId="{3138FAB2-44D7-524E-A1B5-9AD11A93AD2A}" type="pres">
      <dgm:prSet presAssocID="{115AE1A5-DCC5-F04E-A5E4-EB665D988A22}" presName="node" presStyleLbl="node1" presStyleIdx="2" presStyleCnt="3" custScaleX="99829" custScaleY="187196" custRadScaleRad="117918" custRadScaleInc="19436">
        <dgm:presLayoutVars>
          <dgm:bulletEnabled val="1"/>
        </dgm:presLayoutVars>
      </dgm:prSet>
      <dgm:spPr/>
      <dgm:t>
        <a:bodyPr/>
        <a:lstStyle/>
        <a:p>
          <a:endParaRPr lang="en-US"/>
        </a:p>
      </dgm:t>
    </dgm:pt>
  </dgm:ptLst>
  <dgm:cxnLst>
    <dgm:cxn modelId="{4865B593-401A-3A49-8A15-69FAA542A71D}" type="presOf" srcId="{115AE1A5-DCC5-F04E-A5E4-EB665D988A22}" destId="{3138FAB2-44D7-524E-A1B5-9AD11A93AD2A}" srcOrd="0" destOrd="0" presId="urn:microsoft.com/office/officeart/2005/8/layout/radial4"/>
    <dgm:cxn modelId="{23B24030-C562-4344-AA2D-5E98F8C8878C}" srcId="{828D3480-111D-1B41-80F7-F09826261986}" destId="{C23B5638-C975-2A4B-A938-14633BFF1719}" srcOrd="1" destOrd="0" parTransId="{B6AFE237-9224-844A-A371-5D92425F795F}" sibTransId="{32815E40-7059-174C-8336-D155C48A5B39}"/>
    <dgm:cxn modelId="{816071F0-E5A0-6045-A67E-36B2BBFA6F17}" type="presOf" srcId="{C23B5638-C975-2A4B-A938-14633BFF1719}" destId="{AEA9B96D-D2A8-6141-A329-9E95743E9B10}" srcOrd="0" destOrd="0" presId="urn:microsoft.com/office/officeart/2005/8/layout/radial4"/>
    <dgm:cxn modelId="{01961A55-CCB5-674E-B68C-B55276A5094C}" type="presOf" srcId="{F106F463-9667-A042-8C99-F9CF6E7669C7}" destId="{E52BAEF7-59D7-4144-A0CF-DC1B74881470}" srcOrd="0" destOrd="0" presId="urn:microsoft.com/office/officeart/2005/8/layout/radial4"/>
    <dgm:cxn modelId="{AE889F1D-9666-8F42-9676-C0BABFF27C6D}" type="presOf" srcId="{92F1DC91-6794-934E-A9EA-DF3ACD1F42AE}" destId="{89CFE92F-8E64-CE48-B73C-48C061666270}" srcOrd="0" destOrd="0" presId="urn:microsoft.com/office/officeart/2005/8/layout/radial4"/>
    <dgm:cxn modelId="{96739423-3C76-AB45-AA46-34787DEF9EEC}" type="presOf" srcId="{B6AFE237-9224-844A-A371-5D92425F795F}" destId="{51D91A05-78B4-EC45-AA68-E81963897081}" srcOrd="0" destOrd="0" presId="urn:microsoft.com/office/officeart/2005/8/layout/radial4"/>
    <dgm:cxn modelId="{A0A6C184-14B3-1540-B2CB-E7C9BD0C2A7E}" type="presOf" srcId="{11250076-977F-1F49-B493-7F5EC91E384F}" destId="{307042DE-FC75-4B41-A945-FC844BB4847E}" srcOrd="0" destOrd="0" presId="urn:microsoft.com/office/officeart/2005/8/layout/radial4"/>
    <dgm:cxn modelId="{93A527C6-DA4A-D14E-8B2C-197772233B25}" srcId="{828D3480-111D-1B41-80F7-F09826261986}" destId="{92F1DC91-6794-934E-A9EA-DF3ACD1F42AE}" srcOrd="0" destOrd="0" parTransId="{9956B38A-2FE5-5847-9962-50EAEDDF4262}" sibTransId="{39E6DE58-5022-4045-81EA-1F8FFC53E381}"/>
    <dgm:cxn modelId="{48AEF695-CEC7-0844-B373-0F620315DE9D}" type="presOf" srcId="{9956B38A-2FE5-5847-9962-50EAEDDF4262}" destId="{B0353BDF-2B6C-CB46-98D0-B336A1240906}" srcOrd="0" destOrd="0" presId="urn:microsoft.com/office/officeart/2005/8/layout/radial4"/>
    <dgm:cxn modelId="{540AEB41-00C6-A645-8D8D-CFCA172F15B5}" srcId="{F106F463-9667-A042-8C99-F9CF6E7669C7}" destId="{828D3480-111D-1B41-80F7-F09826261986}" srcOrd="0" destOrd="0" parTransId="{298137F2-EE69-0E45-A389-AB2A8D8FA2CE}" sibTransId="{0C216732-5A8A-854B-B7C3-B69BE1007A47}"/>
    <dgm:cxn modelId="{821AF936-AD77-2940-98AB-815B8B6ECDA0}" type="presOf" srcId="{828D3480-111D-1B41-80F7-F09826261986}" destId="{074FCDA9-79E4-E348-BEE1-3A3DB3E2F532}" srcOrd="0" destOrd="0" presId="urn:microsoft.com/office/officeart/2005/8/layout/radial4"/>
    <dgm:cxn modelId="{68EF7190-D229-0545-86F9-02341274C9E0}" srcId="{828D3480-111D-1B41-80F7-F09826261986}" destId="{115AE1A5-DCC5-F04E-A5E4-EB665D988A22}" srcOrd="2" destOrd="0" parTransId="{11250076-977F-1F49-B493-7F5EC91E384F}" sibTransId="{126108F4-5014-D347-A864-6DC20008DE28}"/>
    <dgm:cxn modelId="{84A0DEA1-A5F5-E94F-81A4-0F711AD38D5B}" type="presParOf" srcId="{E52BAEF7-59D7-4144-A0CF-DC1B74881470}" destId="{074FCDA9-79E4-E348-BEE1-3A3DB3E2F532}" srcOrd="0" destOrd="0" presId="urn:microsoft.com/office/officeart/2005/8/layout/radial4"/>
    <dgm:cxn modelId="{22843EA7-7D83-CC41-B5FD-82A48CA26FA4}" type="presParOf" srcId="{E52BAEF7-59D7-4144-A0CF-DC1B74881470}" destId="{B0353BDF-2B6C-CB46-98D0-B336A1240906}" srcOrd="1" destOrd="0" presId="urn:microsoft.com/office/officeart/2005/8/layout/radial4"/>
    <dgm:cxn modelId="{F205F7AA-37E3-4348-A7D1-E93E0C55D3F0}" type="presParOf" srcId="{E52BAEF7-59D7-4144-A0CF-DC1B74881470}" destId="{89CFE92F-8E64-CE48-B73C-48C061666270}" srcOrd="2" destOrd="0" presId="urn:microsoft.com/office/officeart/2005/8/layout/radial4"/>
    <dgm:cxn modelId="{77B730C4-EA5C-6A4C-B383-48AEA5D7F656}" type="presParOf" srcId="{E52BAEF7-59D7-4144-A0CF-DC1B74881470}" destId="{51D91A05-78B4-EC45-AA68-E81963897081}" srcOrd="3" destOrd="0" presId="urn:microsoft.com/office/officeart/2005/8/layout/radial4"/>
    <dgm:cxn modelId="{BB3D1905-6A13-A343-BAEC-8FAF367AF6A0}" type="presParOf" srcId="{E52BAEF7-59D7-4144-A0CF-DC1B74881470}" destId="{AEA9B96D-D2A8-6141-A329-9E95743E9B10}" srcOrd="4" destOrd="0" presId="urn:microsoft.com/office/officeart/2005/8/layout/radial4"/>
    <dgm:cxn modelId="{782F2979-1DA3-B54A-B1A4-CFC96D230A87}" type="presParOf" srcId="{E52BAEF7-59D7-4144-A0CF-DC1B74881470}" destId="{307042DE-FC75-4B41-A945-FC844BB4847E}" srcOrd="5" destOrd="0" presId="urn:microsoft.com/office/officeart/2005/8/layout/radial4"/>
    <dgm:cxn modelId="{FCC57636-CC03-C748-807C-A069125BE1F4}" type="presParOf" srcId="{E52BAEF7-59D7-4144-A0CF-DC1B74881470}" destId="{3138FAB2-44D7-524E-A1B5-9AD11A93AD2A}" srcOrd="6" destOrd="0" presId="urn:microsoft.com/office/officeart/2005/8/layout/radial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161B463-E9F8-AC49-9514-B18A9D42DC90}" type="doc">
      <dgm:prSet loTypeId="urn:microsoft.com/office/officeart/2005/8/layout/hierarchy2" loCatId="" qsTypeId="urn:microsoft.com/office/officeart/2005/8/quickstyle/simple1" qsCatId="simple" csTypeId="urn:microsoft.com/office/officeart/2005/8/colors/accent1_2" csCatId="accent1" phldr="1"/>
      <dgm:spPr/>
    </dgm:pt>
    <dgm:pt modelId="{9632BB99-07AC-834A-BD40-256130695305}">
      <dgm:prSet phldrT="[Text]">
        <dgm:style>
          <a:lnRef idx="1">
            <a:schemeClr val="dk1"/>
          </a:lnRef>
          <a:fillRef idx="2">
            <a:schemeClr val="dk1"/>
          </a:fillRef>
          <a:effectRef idx="1">
            <a:schemeClr val="dk1"/>
          </a:effectRef>
          <a:fontRef idx="minor">
            <a:schemeClr val="dk1"/>
          </a:fontRef>
        </dgm:style>
      </dgm:prSet>
      <dgm:spPr>
        <a:gradFill flip="none" rotWithShape="1">
          <a:gsLst>
            <a:gs pos="0">
              <a:srgbClr val="C58BFF"/>
            </a:gs>
            <a:gs pos="100000">
              <a:schemeClr val="bg1">
                <a:lumMod val="95000"/>
              </a:schemeClr>
            </a:gs>
          </a:gsLst>
          <a:lin ang="16200000" scaled="0"/>
          <a:tileRect/>
        </a:gradFill>
        <a:ln>
          <a:solidFill>
            <a:srgbClr val="000000"/>
          </a:solidFill>
        </a:ln>
      </dgm:spPr>
      <dgm:t>
        <a:bodyPr/>
        <a:lstStyle/>
        <a:p>
          <a:r>
            <a:rPr lang="en-US" dirty="0" smtClean="0">
              <a:solidFill>
                <a:schemeClr val="tx1"/>
              </a:solidFill>
              <a:latin typeface="Cambria"/>
              <a:cs typeface="Cambria"/>
            </a:rPr>
            <a:t>Pre-Enrichment</a:t>
          </a:r>
          <a:endParaRPr lang="en-US" dirty="0">
            <a:solidFill>
              <a:schemeClr val="tx1"/>
            </a:solidFill>
            <a:latin typeface="Cambria"/>
            <a:cs typeface="Cambria"/>
          </a:endParaRPr>
        </a:p>
      </dgm:t>
    </dgm:pt>
    <dgm:pt modelId="{71D6F762-7D1A-0141-822A-55F077567842}" type="parTrans" cxnId="{1693EB4C-8F37-AB4D-B241-3A8C261A0ED6}">
      <dgm:prSet/>
      <dgm:spPr/>
      <dgm:t>
        <a:bodyPr/>
        <a:lstStyle/>
        <a:p>
          <a:endParaRPr lang="en-US"/>
        </a:p>
      </dgm:t>
    </dgm:pt>
    <dgm:pt modelId="{DB984110-506F-6F46-9B6D-F9DF3B98C292}" type="sibTrans" cxnId="{1693EB4C-8F37-AB4D-B241-3A8C261A0ED6}">
      <dgm:prSet/>
      <dgm:spPr/>
      <dgm:t>
        <a:bodyPr/>
        <a:lstStyle/>
        <a:p>
          <a:endParaRPr lang="en-US"/>
        </a:p>
      </dgm:t>
    </dgm:pt>
    <dgm:pt modelId="{CF153525-0934-044C-A494-40A9AD70F9FE}">
      <dgm:prSet phldrT="[Text]">
        <dgm:style>
          <a:lnRef idx="2">
            <a:schemeClr val="dk1"/>
          </a:lnRef>
          <a:fillRef idx="1">
            <a:schemeClr val="lt1"/>
          </a:fillRef>
          <a:effectRef idx="0">
            <a:schemeClr val="dk1"/>
          </a:effectRef>
          <a:fontRef idx="minor">
            <a:schemeClr val="dk1"/>
          </a:fontRef>
        </dgm:style>
      </dgm:prSet>
      <dgm:spPr>
        <a:gradFill flip="none" rotWithShape="1">
          <a:gsLst>
            <a:gs pos="0">
              <a:srgbClr val="C58BFF"/>
            </a:gs>
            <a:gs pos="100000">
              <a:schemeClr val="bg1">
                <a:lumMod val="95000"/>
              </a:schemeClr>
            </a:gs>
          </a:gsLst>
          <a:lin ang="16200000" scaled="0"/>
          <a:tileRect/>
        </a:gradFill>
        <a:ln w="3175" cmpd="sng">
          <a:solidFill>
            <a:schemeClr val="tx1"/>
          </a:solidFill>
        </a:ln>
        <a:effectLst>
          <a:outerShdw blurRad="50800" dist="38100" dir="2700000" algn="tl" rotWithShape="0">
            <a:srgbClr val="000000">
              <a:alpha val="43000"/>
            </a:srgbClr>
          </a:outerShdw>
        </a:effectLst>
      </dgm:spPr>
      <dgm:t>
        <a:bodyPr/>
        <a:lstStyle/>
        <a:p>
          <a:r>
            <a:rPr lang="en-US" dirty="0" smtClean="0">
              <a:solidFill>
                <a:schemeClr val="tx1"/>
              </a:solidFill>
              <a:latin typeface="Cambria"/>
              <a:cs typeface="Cambria"/>
            </a:rPr>
            <a:t>Microbe Isolation</a:t>
          </a:r>
          <a:endParaRPr lang="en-US" dirty="0">
            <a:solidFill>
              <a:schemeClr val="tx1"/>
            </a:solidFill>
            <a:latin typeface="Cambria"/>
            <a:cs typeface="Cambria"/>
          </a:endParaRPr>
        </a:p>
      </dgm:t>
    </dgm:pt>
    <dgm:pt modelId="{9A8A8ADB-36D7-134B-9BE8-DB977C7E2065}" type="parTrans" cxnId="{E5172074-73F5-184F-87C0-2F3F87FC073A}">
      <dgm:prSet/>
      <dgm:spPr/>
      <dgm:t>
        <a:bodyPr/>
        <a:lstStyle/>
        <a:p>
          <a:endParaRPr lang="en-US"/>
        </a:p>
      </dgm:t>
    </dgm:pt>
    <dgm:pt modelId="{F6ADE198-5885-624B-B42E-740B6F36A308}" type="sibTrans" cxnId="{E5172074-73F5-184F-87C0-2F3F87FC073A}">
      <dgm:prSet/>
      <dgm:spPr/>
      <dgm:t>
        <a:bodyPr/>
        <a:lstStyle/>
        <a:p>
          <a:endParaRPr lang="en-US"/>
        </a:p>
      </dgm:t>
    </dgm:pt>
    <dgm:pt modelId="{A2E523C9-7DB7-A84E-AE59-756070014B92}">
      <dgm:prSet>
        <dgm:style>
          <a:lnRef idx="1">
            <a:schemeClr val="dk1"/>
          </a:lnRef>
          <a:fillRef idx="2">
            <a:schemeClr val="dk1"/>
          </a:fillRef>
          <a:effectRef idx="1">
            <a:schemeClr val="dk1"/>
          </a:effectRef>
          <a:fontRef idx="minor">
            <a:schemeClr val="dk1"/>
          </a:fontRef>
        </dgm:style>
      </dgm:prSet>
      <dgm:spPr>
        <a:gradFill flip="none" rotWithShape="1">
          <a:gsLst>
            <a:gs pos="0">
              <a:srgbClr val="C58BFF"/>
            </a:gs>
            <a:gs pos="100000">
              <a:schemeClr val="bg1">
                <a:lumMod val="95000"/>
              </a:schemeClr>
            </a:gs>
          </a:gsLst>
          <a:lin ang="16200000" scaled="0"/>
          <a:tileRect/>
        </a:gradFill>
        <a:ln/>
      </dgm:spPr>
      <dgm:t>
        <a:bodyPr/>
        <a:lstStyle/>
        <a:p>
          <a:r>
            <a:rPr lang="en-US" dirty="0" smtClean="0">
              <a:solidFill>
                <a:schemeClr val="tx1"/>
              </a:solidFill>
              <a:latin typeface="Cambria"/>
              <a:cs typeface="Cambria"/>
            </a:rPr>
            <a:t>Screen for it</a:t>
          </a:r>
          <a:endParaRPr lang="en-US" dirty="0">
            <a:solidFill>
              <a:schemeClr val="tx1"/>
            </a:solidFill>
            <a:latin typeface="Cambria"/>
            <a:cs typeface="Cambria"/>
          </a:endParaRPr>
        </a:p>
      </dgm:t>
    </dgm:pt>
    <dgm:pt modelId="{024A0EE6-6210-B147-8312-3D52078E0095}" type="parTrans" cxnId="{06EBD43C-92CD-0646-B53C-F4A0ED529C56}">
      <dgm:prSet/>
      <dgm:spPr>
        <a:ln w="38100" cmpd="sng">
          <a:tailEnd type="triangle"/>
        </a:ln>
        <a:effectLst>
          <a:outerShdw blurRad="50800" dist="38100" dir="2700000" algn="tl" rotWithShape="0">
            <a:srgbClr val="000000">
              <a:alpha val="43000"/>
            </a:srgbClr>
          </a:outerShdw>
        </a:effectLst>
      </dgm:spPr>
      <dgm:t>
        <a:bodyPr/>
        <a:lstStyle/>
        <a:p>
          <a:endParaRPr lang="en-US">
            <a:ln w="57150" cmpd="sng">
              <a:solidFill>
                <a:schemeClr val="tx1"/>
              </a:solidFill>
            </a:ln>
          </a:endParaRPr>
        </a:p>
      </dgm:t>
    </dgm:pt>
    <dgm:pt modelId="{468B9A23-5ABD-0741-85FE-D1537817CC9E}" type="sibTrans" cxnId="{06EBD43C-92CD-0646-B53C-F4A0ED529C56}">
      <dgm:prSet/>
      <dgm:spPr/>
      <dgm:t>
        <a:bodyPr/>
        <a:lstStyle/>
        <a:p>
          <a:endParaRPr lang="en-US"/>
        </a:p>
      </dgm:t>
    </dgm:pt>
    <dgm:pt modelId="{5AC23FC4-00BA-F642-8BDC-2459540AFBE7}">
      <dgm:prSet>
        <dgm:style>
          <a:lnRef idx="1">
            <a:schemeClr val="dk1"/>
          </a:lnRef>
          <a:fillRef idx="2">
            <a:schemeClr val="dk1"/>
          </a:fillRef>
          <a:effectRef idx="1">
            <a:schemeClr val="dk1"/>
          </a:effectRef>
          <a:fontRef idx="minor">
            <a:schemeClr val="dk1"/>
          </a:fontRef>
        </dgm:style>
      </dgm:prSet>
      <dgm:spPr>
        <a:gradFill flip="none" rotWithShape="1">
          <a:gsLst>
            <a:gs pos="0">
              <a:srgbClr val="C58BFF"/>
            </a:gs>
            <a:gs pos="100000">
              <a:schemeClr val="bg1">
                <a:lumMod val="95000"/>
              </a:schemeClr>
            </a:gs>
          </a:gsLst>
          <a:lin ang="16200000" scaled="0"/>
          <a:tileRect/>
        </a:gradFill>
        <a:ln/>
      </dgm:spPr>
      <dgm:t>
        <a:bodyPr/>
        <a:lstStyle/>
        <a:p>
          <a:r>
            <a:rPr lang="en-US" dirty="0" smtClean="0">
              <a:solidFill>
                <a:schemeClr val="tx1"/>
              </a:solidFill>
              <a:latin typeface="Cambria"/>
              <a:cs typeface="Cambria"/>
            </a:rPr>
            <a:t>Positive</a:t>
          </a:r>
          <a:endParaRPr lang="en-US" dirty="0">
            <a:solidFill>
              <a:schemeClr val="tx1"/>
            </a:solidFill>
            <a:latin typeface="Cambria"/>
            <a:cs typeface="Cambria"/>
          </a:endParaRPr>
        </a:p>
      </dgm:t>
    </dgm:pt>
    <dgm:pt modelId="{0E1FBCDB-6E32-3C4A-8926-6596DA1811F0}" type="parTrans" cxnId="{D89A4EDF-014E-2F4E-9B8D-A831F30ABCA3}">
      <dgm:prSet/>
      <dgm:spPr>
        <a:ln w="38100" cmpd="sng">
          <a:solidFill>
            <a:srgbClr val="000000"/>
          </a:solidFill>
          <a:headEnd type="none"/>
          <a:tailEnd type="triangle"/>
        </a:ln>
        <a:effectLst>
          <a:outerShdw blurRad="50800" dist="38100" dir="2700000" algn="tl" rotWithShape="0">
            <a:srgbClr val="000000">
              <a:alpha val="43000"/>
            </a:srgbClr>
          </a:outerShdw>
        </a:effectLst>
      </dgm:spPr>
      <dgm:t>
        <a:bodyPr/>
        <a:lstStyle/>
        <a:p>
          <a:endParaRPr lang="en-US">
            <a:ln w="57150" cmpd="sng">
              <a:solidFill>
                <a:schemeClr val="tx1"/>
              </a:solidFill>
            </a:ln>
          </a:endParaRPr>
        </a:p>
      </dgm:t>
    </dgm:pt>
    <dgm:pt modelId="{7280AB31-B367-DA45-AADC-9533A2E02930}" type="sibTrans" cxnId="{D89A4EDF-014E-2F4E-9B8D-A831F30ABCA3}">
      <dgm:prSet/>
      <dgm:spPr/>
      <dgm:t>
        <a:bodyPr/>
        <a:lstStyle/>
        <a:p>
          <a:endParaRPr lang="en-US"/>
        </a:p>
      </dgm:t>
    </dgm:pt>
    <dgm:pt modelId="{3F1B978C-3553-9142-8816-E50A991F143E}">
      <dgm:prSet>
        <dgm:style>
          <a:lnRef idx="1">
            <a:schemeClr val="dk1"/>
          </a:lnRef>
          <a:fillRef idx="2">
            <a:schemeClr val="dk1"/>
          </a:fillRef>
          <a:effectRef idx="1">
            <a:schemeClr val="dk1"/>
          </a:effectRef>
          <a:fontRef idx="minor">
            <a:schemeClr val="dk1"/>
          </a:fontRef>
        </dgm:style>
      </dgm:prSet>
      <dgm:spPr>
        <a:gradFill flip="none" rotWithShape="1">
          <a:gsLst>
            <a:gs pos="0">
              <a:srgbClr val="C58BFF"/>
            </a:gs>
            <a:gs pos="100000">
              <a:schemeClr val="bg1">
                <a:lumMod val="95000"/>
              </a:schemeClr>
            </a:gs>
          </a:gsLst>
          <a:lin ang="16200000" scaled="0"/>
          <a:tileRect/>
        </a:gradFill>
        <a:ln/>
      </dgm:spPr>
      <dgm:t>
        <a:bodyPr/>
        <a:lstStyle/>
        <a:p>
          <a:r>
            <a:rPr lang="en-US" dirty="0" smtClean="0">
              <a:solidFill>
                <a:schemeClr val="tx1"/>
              </a:solidFill>
              <a:latin typeface="Cambria"/>
              <a:cs typeface="Cambria"/>
            </a:rPr>
            <a:t>Negative</a:t>
          </a:r>
          <a:endParaRPr lang="en-US" dirty="0">
            <a:solidFill>
              <a:schemeClr val="tx1"/>
            </a:solidFill>
            <a:latin typeface="Cambria"/>
            <a:cs typeface="Cambria"/>
          </a:endParaRPr>
        </a:p>
      </dgm:t>
    </dgm:pt>
    <dgm:pt modelId="{800A9F16-DD57-034A-8A4B-1E53AC4863A9}" type="parTrans" cxnId="{1288EDDF-97E5-FD45-8A7D-5F95F059B138}">
      <dgm:prSet/>
      <dgm:spPr>
        <a:ln w="38100" cmpd="sng">
          <a:solidFill>
            <a:srgbClr val="000000"/>
          </a:solidFill>
          <a:headEnd type="none"/>
          <a:tailEnd type="triangle"/>
        </a:ln>
        <a:effectLst>
          <a:outerShdw blurRad="50800" dist="38100" dir="2700000" algn="tl" rotWithShape="0">
            <a:srgbClr val="000000">
              <a:alpha val="43000"/>
            </a:srgbClr>
          </a:outerShdw>
        </a:effectLst>
      </dgm:spPr>
      <dgm:t>
        <a:bodyPr/>
        <a:lstStyle/>
        <a:p>
          <a:endParaRPr lang="en-US">
            <a:ln w="57150" cmpd="sng">
              <a:solidFill>
                <a:schemeClr val="tx1"/>
              </a:solidFill>
            </a:ln>
          </a:endParaRPr>
        </a:p>
      </dgm:t>
    </dgm:pt>
    <dgm:pt modelId="{5A66E266-517C-C74D-97B0-EB3DC4A03F56}" type="sibTrans" cxnId="{1288EDDF-97E5-FD45-8A7D-5F95F059B138}">
      <dgm:prSet/>
      <dgm:spPr/>
      <dgm:t>
        <a:bodyPr/>
        <a:lstStyle/>
        <a:p>
          <a:endParaRPr lang="en-US"/>
        </a:p>
      </dgm:t>
    </dgm:pt>
    <dgm:pt modelId="{62E28E54-5D37-464C-A0C5-1CE5A6DF9840}">
      <dgm:prSet>
        <dgm:style>
          <a:lnRef idx="1">
            <a:schemeClr val="dk1"/>
          </a:lnRef>
          <a:fillRef idx="2">
            <a:schemeClr val="dk1"/>
          </a:fillRef>
          <a:effectRef idx="1">
            <a:schemeClr val="dk1"/>
          </a:effectRef>
          <a:fontRef idx="minor">
            <a:schemeClr val="dk1"/>
          </a:fontRef>
        </dgm:style>
      </dgm:prSet>
      <dgm:spPr>
        <a:gradFill flip="none" rotWithShape="1">
          <a:gsLst>
            <a:gs pos="0">
              <a:srgbClr val="C58BFF"/>
            </a:gs>
            <a:gs pos="100000">
              <a:schemeClr val="bg1">
                <a:lumMod val="95000"/>
              </a:schemeClr>
            </a:gs>
          </a:gsLst>
          <a:lin ang="16200000" scaled="0"/>
          <a:tileRect/>
        </a:gradFill>
        <a:ln/>
      </dgm:spPr>
      <dgm:t>
        <a:bodyPr/>
        <a:lstStyle/>
        <a:p>
          <a:r>
            <a:rPr lang="en-US" dirty="0" smtClean="0">
              <a:solidFill>
                <a:schemeClr val="tx1"/>
              </a:solidFill>
              <a:latin typeface="Cambria"/>
              <a:cs typeface="Cambria"/>
            </a:rPr>
            <a:t>Characterize &amp; Identify it</a:t>
          </a:r>
          <a:endParaRPr lang="en-US" dirty="0">
            <a:solidFill>
              <a:schemeClr val="tx1"/>
            </a:solidFill>
            <a:latin typeface="Cambria"/>
            <a:cs typeface="Cambria"/>
          </a:endParaRPr>
        </a:p>
      </dgm:t>
    </dgm:pt>
    <dgm:pt modelId="{B069F7E2-41E3-0B4D-8F59-D4B23715266E}" type="parTrans" cxnId="{C2219D85-88E4-E14C-86E4-D94583FAD791}">
      <dgm:prSet/>
      <dgm:spPr>
        <a:ln w="38100" cmpd="sng">
          <a:headEnd type="none"/>
          <a:tailEnd type="triangle"/>
        </a:ln>
        <a:effectLst>
          <a:outerShdw blurRad="50800" dist="38100" dir="2700000" algn="tl" rotWithShape="0">
            <a:srgbClr val="000000">
              <a:alpha val="43000"/>
            </a:srgbClr>
          </a:outerShdw>
        </a:effectLst>
      </dgm:spPr>
      <dgm:t>
        <a:bodyPr/>
        <a:lstStyle/>
        <a:p>
          <a:endParaRPr lang="en-US">
            <a:ln w="57150" cmpd="sng">
              <a:solidFill>
                <a:srgbClr val="000000"/>
              </a:solidFill>
            </a:ln>
          </a:endParaRPr>
        </a:p>
      </dgm:t>
    </dgm:pt>
    <dgm:pt modelId="{C9AF98D2-6CD5-4841-A3AD-40F7D70B8650}" type="sibTrans" cxnId="{C2219D85-88E4-E14C-86E4-D94583FAD791}">
      <dgm:prSet/>
      <dgm:spPr/>
      <dgm:t>
        <a:bodyPr/>
        <a:lstStyle/>
        <a:p>
          <a:endParaRPr lang="en-US"/>
        </a:p>
      </dgm:t>
    </dgm:pt>
    <dgm:pt modelId="{20C1C0BC-7CDB-AA42-957B-57AC2D6D06C4}">
      <dgm:prSet/>
      <dgm:spPr/>
      <dgm:t>
        <a:bodyPr/>
        <a:lstStyle/>
        <a:p>
          <a:endParaRPr lang="en-US" dirty="0"/>
        </a:p>
      </dgm:t>
    </dgm:pt>
    <dgm:pt modelId="{E749C0A7-677F-1543-AB27-DA9ACF2F9905}" type="sibTrans" cxnId="{2F57E90D-33B1-F344-AB7D-F2E62CE958A5}">
      <dgm:prSet/>
      <dgm:spPr/>
      <dgm:t>
        <a:bodyPr/>
        <a:lstStyle/>
        <a:p>
          <a:endParaRPr lang="en-US"/>
        </a:p>
      </dgm:t>
    </dgm:pt>
    <dgm:pt modelId="{9D4D0BFE-FBD5-BF45-8C6B-304164B0C455}" type="parTrans" cxnId="{2F57E90D-33B1-F344-AB7D-F2E62CE958A5}">
      <dgm:prSet/>
      <dgm:spPr>
        <a:ln w="38100" cmpd="sng">
          <a:solidFill>
            <a:srgbClr val="000000"/>
          </a:solidFill>
          <a:headEnd type="none"/>
          <a:tailEnd type="triangle"/>
        </a:ln>
        <a:effectLst>
          <a:outerShdw blurRad="50800" dist="38100" dir="2700000" algn="tl" rotWithShape="0">
            <a:srgbClr val="000000">
              <a:alpha val="43000"/>
            </a:srgbClr>
          </a:outerShdw>
        </a:effectLst>
      </dgm:spPr>
      <dgm:t>
        <a:bodyPr/>
        <a:lstStyle/>
        <a:p>
          <a:endParaRPr lang="en-US">
            <a:ln w="57150" cmpd="sng">
              <a:solidFill>
                <a:schemeClr val="tx1"/>
              </a:solidFill>
            </a:ln>
          </a:endParaRPr>
        </a:p>
      </dgm:t>
    </dgm:pt>
    <dgm:pt modelId="{0C227896-834C-2748-8765-C934FF796FEA}" type="pres">
      <dgm:prSet presAssocID="{F161B463-E9F8-AC49-9514-B18A9D42DC90}" presName="diagram" presStyleCnt="0">
        <dgm:presLayoutVars>
          <dgm:chPref val="1"/>
          <dgm:dir/>
          <dgm:animOne val="branch"/>
          <dgm:animLvl val="lvl"/>
          <dgm:resizeHandles val="exact"/>
        </dgm:presLayoutVars>
      </dgm:prSet>
      <dgm:spPr/>
    </dgm:pt>
    <dgm:pt modelId="{2CEAFA9D-6787-8140-9637-057A8E73A323}" type="pres">
      <dgm:prSet presAssocID="{9632BB99-07AC-834A-BD40-256130695305}" presName="root1" presStyleCnt="0"/>
      <dgm:spPr/>
    </dgm:pt>
    <dgm:pt modelId="{14C09AAE-C800-4B4E-AFCF-6AB0007CED21}" type="pres">
      <dgm:prSet presAssocID="{9632BB99-07AC-834A-BD40-256130695305}" presName="LevelOneTextNode" presStyleLbl="node0" presStyleIdx="0" presStyleCnt="2">
        <dgm:presLayoutVars>
          <dgm:chPref val="3"/>
        </dgm:presLayoutVars>
      </dgm:prSet>
      <dgm:spPr/>
      <dgm:t>
        <a:bodyPr/>
        <a:lstStyle/>
        <a:p>
          <a:endParaRPr lang="en-US"/>
        </a:p>
      </dgm:t>
    </dgm:pt>
    <dgm:pt modelId="{80D3D78E-2BF7-3F46-B63B-61B73E59FD29}" type="pres">
      <dgm:prSet presAssocID="{9632BB99-07AC-834A-BD40-256130695305}" presName="level2hierChild" presStyleCnt="0"/>
      <dgm:spPr/>
    </dgm:pt>
    <dgm:pt modelId="{9A55AD94-EB52-4945-AFC6-B3385922580E}" type="pres">
      <dgm:prSet presAssocID="{024A0EE6-6210-B147-8312-3D52078E0095}" presName="conn2-1" presStyleLbl="parChTrans1D2" presStyleIdx="0" presStyleCnt="2"/>
      <dgm:spPr/>
      <dgm:t>
        <a:bodyPr/>
        <a:lstStyle/>
        <a:p>
          <a:endParaRPr lang="en-US"/>
        </a:p>
      </dgm:t>
    </dgm:pt>
    <dgm:pt modelId="{54EF6B1E-B881-AD43-94A2-BF229D738647}" type="pres">
      <dgm:prSet presAssocID="{024A0EE6-6210-B147-8312-3D52078E0095}" presName="connTx" presStyleLbl="parChTrans1D2" presStyleIdx="0" presStyleCnt="2"/>
      <dgm:spPr/>
      <dgm:t>
        <a:bodyPr/>
        <a:lstStyle/>
        <a:p>
          <a:endParaRPr lang="en-US"/>
        </a:p>
      </dgm:t>
    </dgm:pt>
    <dgm:pt modelId="{CB36C4A9-9672-D444-8B8C-6FB2D400BAF1}" type="pres">
      <dgm:prSet presAssocID="{A2E523C9-7DB7-A84E-AE59-756070014B92}" presName="root2" presStyleCnt="0"/>
      <dgm:spPr/>
    </dgm:pt>
    <dgm:pt modelId="{577BE488-C59D-9640-840C-8EB4983EF255}" type="pres">
      <dgm:prSet presAssocID="{A2E523C9-7DB7-A84E-AE59-756070014B92}" presName="LevelTwoTextNode" presStyleLbl="node2" presStyleIdx="0" presStyleCnt="2">
        <dgm:presLayoutVars>
          <dgm:chPref val="3"/>
        </dgm:presLayoutVars>
      </dgm:prSet>
      <dgm:spPr/>
      <dgm:t>
        <a:bodyPr/>
        <a:lstStyle/>
        <a:p>
          <a:endParaRPr lang="en-US"/>
        </a:p>
      </dgm:t>
    </dgm:pt>
    <dgm:pt modelId="{E59ABA12-5029-0A44-AC1C-597A8AEC7A5A}" type="pres">
      <dgm:prSet presAssocID="{A2E523C9-7DB7-A84E-AE59-756070014B92}" presName="level3hierChild" presStyleCnt="0"/>
      <dgm:spPr/>
    </dgm:pt>
    <dgm:pt modelId="{49FA9F1C-5E44-3F48-97F5-B5FB0DF9CD28}" type="pres">
      <dgm:prSet presAssocID="{0E1FBCDB-6E32-3C4A-8926-6596DA1811F0}" presName="conn2-1" presStyleLbl="parChTrans1D3" presStyleIdx="0" presStyleCnt="3"/>
      <dgm:spPr/>
      <dgm:t>
        <a:bodyPr/>
        <a:lstStyle/>
        <a:p>
          <a:endParaRPr lang="en-US"/>
        </a:p>
      </dgm:t>
    </dgm:pt>
    <dgm:pt modelId="{76D8985D-D97A-1546-901A-6347A2C94B66}" type="pres">
      <dgm:prSet presAssocID="{0E1FBCDB-6E32-3C4A-8926-6596DA1811F0}" presName="connTx" presStyleLbl="parChTrans1D3" presStyleIdx="0" presStyleCnt="3"/>
      <dgm:spPr/>
      <dgm:t>
        <a:bodyPr/>
        <a:lstStyle/>
        <a:p>
          <a:endParaRPr lang="en-US"/>
        </a:p>
      </dgm:t>
    </dgm:pt>
    <dgm:pt modelId="{40EB3F7D-1F08-A945-8D45-2420EB783ACD}" type="pres">
      <dgm:prSet presAssocID="{5AC23FC4-00BA-F642-8BDC-2459540AFBE7}" presName="root2" presStyleCnt="0"/>
      <dgm:spPr/>
    </dgm:pt>
    <dgm:pt modelId="{E5B6F7C9-6490-E34D-962A-FB60E3ABECD5}" type="pres">
      <dgm:prSet presAssocID="{5AC23FC4-00BA-F642-8BDC-2459540AFBE7}" presName="LevelTwoTextNode" presStyleLbl="node3" presStyleIdx="0" presStyleCnt="3">
        <dgm:presLayoutVars>
          <dgm:chPref val="3"/>
        </dgm:presLayoutVars>
      </dgm:prSet>
      <dgm:spPr/>
      <dgm:t>
        <a:bodyPr/>
        <a:lstStyle/>
        <a:p>
          <a:endParaRPr lang="en-US"/>
        </a:p>
      </dgm:t>
    </dgm:pt>
    <dgm:pt modelId="{BF1DBCF4-4263-AF40-B227-15C229E35EAC}" type="pres">
      <dgm:prSet presAssocID="{5AC23FC4-00BA-F642-8BDC-2459540AFBE7}" presName="level3hierChild" presStyleCnt="0"/>
      <dgm:spPr/>
    </dgm:pt>
    <dgm:pt modelId="{FB5A815C-091A-3F4E-9A5E-22C7C293B522}" type="pres">
      <dgm:prSet presAssocID="{800A9F16-DD57-034A-8A4B-1E53AC4863A9}" presName="conn2-1" presStyleLbl="parChTrans1D3" presStyleIdx="1" presStyleCnt="3"/>
      <dgm:spPr/>
      <dgm:t>
        <a:bodyPr/>
        <a:lstStyle/>
        <a:p>
          <a:endParaRPr lang="en-US"/>
        </a:p>
      </dgm:t>
    </dgm:pt>
    <dgm:pt modelId="{31D26086-28F6-114D-A66B-77F57F6F3405}" type="pres">
      <dgm:prSet presAssocID="{800A9F16-DD57-034A-8A4B-1E53AC4863A9}" presName="connTx" presStyleLbl="parChTrans1D3" presStyleIdx="1" presStyleCnt="3"/>
      <dgm:spPr/>
      <dgm:t>
        <a:bodyPr/>
        <a:lstStyle/>
        <a:p>
          <a:endParaRPr lang="en-US"/>
        </a:p>
      </dgm:t>
    </dgm:pt>
    <dgm:pt modelId="{AE23614C-CA02-774F-9B83-808BDF31E3FF}" type="pres">
      <dgm:prSet presAssocID="{3F1B978C-3553-9142-8816-E50A991F143E}" presName="root2" presStyleCnt="0"/>
      <dgm:spPr/>
    </dgm:pt>
    <dgm:pt modelId="{59F708C8-77A5-BF41-9D48-E82F337E1B8E}" type="pres">
      <dgm:prSet presAssocID="{3F1B978C-3553-9142-8816-E50A991F143E}" presName="LevelTwoTextNode" presStyleLbl="node3" presStyleIdx="1" presStyleCnt="3">
        <dgm:presLayoutVars>
          <dgm:chPref val="3"/>
        </dgm:presLayoutVars>
      </dgm:prSet>
      <dgm:spPr/>
      <dgm:t>
        <a:bodyPr/>
        <a:lstStyle/>
        <a:p>
          <a:endParaRPr lang="en-US"/>
        </a:p>
      </dgm:t>
    </dgm:pt>
    <dgm:pt modelId="{A7077AC4-DB25-A84C-978C-BCDD8C1F885C}" type="pres">
      <dgm:prSet presAssocID="{3F1B978C-3553-9142-8816-E50A991F143E}" presName="level3hierChild" presStyleCnt="0"/>
      <dgm:spPr/>
    </dgm:pt>
    <dgm:pt modelId="{3A56C9C8-61EA-6B4D-93F0-E4842D9513B6}" type="pres">
      <dgm:prSet presAssocID="{CF153525-0934-044C-A494-40A9AD70F9FE}" presName="root1" presStyleCnt="0"/>
      <dgm:spPr/>
    </dgm:pt>
    <dgm:pt modelId="{30EF7C24-D0CF-FE4F-940B-93A00146E1E8}" type="pres">
      <dgm:prSet presAssocID="{CF153525-0934-044C-A494-40A9AD70F9FE}" presName="LevelOneTextNode" presStyleLbl="node0" presStyleIdx="1" presStyleCnt="2">
        <dgm:presLayoutVars>
          <dgm:chPref val="3"/>
        </dgm:presLayoutVars>
      </dgm:prSet>
      <dgm:spPr/>
      <dgm:t>
        <a:bodyPr/>
        <a:lstStyle/>
        <a:p>
          <a:endParaRPr lang="en-US"/>
        </a:p>
      </dgm:t>
    </dgm:pt>
    <dgm:pt modelId="{6D8A9109-AC9B-D041-AA7C-BF01611E14B6}" type="pres">
      <dgm:prSet presAssocID="{CF153525-0934-044C-A494-40A9AD70F9FE}" presName="level2hierChild" presStyleCnt="0"/>
      <dgm:spPr/>
    </dgm:pt>
    <dgm:pt modelId="{C04005B3-CFA5-B543-917B-133845D57411}" type="pres">
      <dgm:prSet presAssocID="{B069F7E2-41E3-0B4D-8F59-D4B23715266E}" presName="conn2-1" presStyleLbl="parChTrans1D2" presStyleIdx="1" presStyleCnt="2"/>
      <dgm:spPr/>
      <dgm:t>
        <a:bodyPr/>
        <a:lstStyle/>
        <a:p>
          <a:endParaRPr lang="en-US"/>
        </a:p>
      </dgm:t>
    </dgm:pt>
    <dgm:pt modelId="{2B7BC766-9BB2-9347-B23B-E171246150D0}" type="pres">
      <dgm:prSet presAssocID="{B069F7E2-41E3-0B4D-8F59-D4B23715266E}" presName="connTx" presStyleLbl="parChTrans1D2" presStyleIdx="1" presStyleCnt="2"/>
      <dgm:spPr/>
      <dgm:t>
        <a:bodyPr/>
        <a:lstStyle/>
        <a:p>
          <a:endParaRPr lang="en-US"/>
        </a:p>
      </dgm:t>
    </dgm:pt>
    <dgm:pt modelId="{A212B4CF-9DDD-BE48-9A6B-EFB75FA3E32B}" type="pres">
      <dgm:prSet presAssocID="{62E28E54-5D37-464C-A0C5-1CE5A6DF9840}" presName="root2" presStyleCnt="0"/>
      <dgm:spPr/>
    </dgm:pt>
    <dgm:pt modelId="{4A17367D-8DFC-2740-A784-CB79B1F58853}" type="pres">
      <dgm:prSet presAssocID="{62E28E54-5D37-464C-A0C5-1CE5A6DF9840}" presName="LevelTwoTextNode" presStyleLbl="node2" presStyleIdx="1" presStyleCnt="2">
        <dgm:presLayoutVars>
          <dgm:chPref val="3"/>
        </dgm:presLayoutVars>
      </dgm:prSet>
      <dgm:spPr/>
      <dgm:t>
        <a:bodyPr/>
        <a:lstStyle/>
        <a:p>
          <a:endParaRPr lang="en-US"/>
        </a:p>
      </dgm:t>
    </dgm:pt>
    <dgm:pt modelId="{C7D9AAE6-6D3B-4A4E-B78B-8EF651DFED7C}" type="pres">
      <dgm:prSet presAssocID="{62E28E54-5D37-464C-A0C5-1CE5A6DF9840}" presName="level3hierChild" presStyleCnt="0"/>
      <dgm:spPr/>
    </dgm:pt>
    <dgm:pt modelId="{735643FB-7152-8A4B-92AB-C0D24445D622}" type="pres">
      <dgm:prSet presAssocID="{9D4D0BFE-FBD5-BF45-8C6B-304164B0C455}" presName="conn2-1" presStyleLbl="parChTrans1D3" presStyleIdx="2" presStyleCnt="3"/>
      <dgm:spPr/>
      <dgm:t>
        <a:bodyPr/>
        <a:lstStyle/>
        <a:p>
          <a:endParaRPr lang="en-US"/>
        </a:p>
      </dgm:t>
    </dgm:pt>
    <dgm:pt modelId="{E90F1CF3-99CD-0540-8060-53B6E2901274}" type="pres">
      <dgm:prSet presAssocID="{9D4D0BFE-FBD5-BF45-8C6B-304164B0C455}" presName="connTx" presStyleLbl="parChTrans1D3" presStyleIdx="2" presStyleCnt="3"/>
      <dgm:spPr/>
      <dgm:t>
        <a:bodyPr/>
        <a:lstStyle/>
        <a:p>
          <a:endParaRPr lang="en-US"/>
        </a:p>
      </dgm:t>
    </dgm:pt>
    <dgm:pt modelId="{86A85A51-E118-6443-82EA-DD594C5315F7}" type="pres">
      <dgm:prSet presAssocID="{20C1C0BC-7CDB-AA42-957B-57AC2D6D06C4}" presName="root2" presStyleCnt="0"/>
      <dgm:spPr/>
    </dgm:pt>
    <dgm:pt modelId="{56BA89DA-FBC7-584F-971E-704EFF339762}" type="pres">
      <dgm:prSet presAssocID="{20C1C0BC-7CDB-AA42-957B-57AC2D6D06C4}" presName="LevelTwoTextNode" presStyleLbl="node3" presStyleIdx="2" presStyleCnt="3">
        <dgm:presLayoutVars>
          <dgm:chPref val="3"/>
        </dgm:presLayoutVars>
      </dgm:prSet>
      <dgm:spPr/>
      <dgm:t>
        <a:bodyPr/>
        <a:lstStyle/>
        <a:p>
          <a:endParaRPr lang="en-US"/>
        </a:p>
      </dgm:t>
    </dgm:pt>
    <dgm:pt modelId="{822C94C9-EE4E-0743-B9E6-85453FF5E5BF}" type="pres">
      <dgm:prSet presAssocID="{20C1C0BC-7CDB-AA42-957B-57AC2D6D06C4}" presName="level3hierChild" presStyleCnt="0"/>
      <dgm:spPr/>
    </dgm:pt>
  </dgm:ptLst>
  <dgm:cxnLst>
    <dgm:cxn modelId="{DEFA62BC-92AE-A646-8FBD-DC5A56306B8C}" type="presOf" srcId="{024A0EE6-6210-B147-8312-3D52078E0095}" destId="{54EF6B1E-B881-AD43-94A2-BF229D738647}" srcOrd="1" destOrd="0" presId="urn:microsoft.com/office/officeart/2005/8/layout/hierarchy2"/>
    <dgm:cxn modelId="{D89A4EDF-014E-2F4E-9B8D-A831F30ABCA3}" srcId="{A2E523C9-7DB7-A84E-AE59-756070014B92}" destId="{5AC23FC4-00BA-F642-8BDC-2459540AFBE7}" srcOrd="0" destOrd="0" parTransId="{0E1FBCDB-6E32-3C4A-8926-6596DA1811F0}" sibTransId="{7280AB31-B367-DA45-AADC-9533A2E02930}"/>
    <dgm:cxn modelId="{1288EDDF-97E5-FD45-8A7D-5F95F059B138}" srcId="{A2E523C9-7DB7-A84E-AE59-756070014B92}" destId="{3F1B978C-3553-9142-8816-E50A991F143E}" srcOrd="1" destOrd="0" parTransId="{800A9F16-DD57-034A-8A4B-1E53AC4863A9}" sibTransId="{5A66E266-517C-C74D-97B0-EB3DC4A03F56}"/>
    <dgm:cxn modelId="{143F5E0D-272E-7B45-813D-B0FDF8C2ECD4}" type="presOf" srcId="{9D4D0BFE-FBD5-BF45-8C6B-304164B0C455}" destId="{735643FB-7152-8A4B-92AB-C0D24445D622}" srcOrd="0" destOrd="0" presId="urn:microsoft.com/office/officeart/2005/8/layout/hierarchy2"/>
    <dgm:cxn modelId="{7577C30E-25FB-A549-87A2-F1CF8F440E0B}" type="presOf" srcId="{024A0EE6-6210-B147-8312-3D52078E0095}" destId="{9A55AD94-EB52-4945-AFC6-B3385922580E}" srcOrd="0" destOrd="0" presId="urn:microsoft.com/office/officeart/2005/8/layout/hierarchy2"/>
    <dgm:cxn modelId="{A2D7467E-3AC9-904B-9441-73A074C39FA5}" type="presOf" srcId="{62E28E54-5D37-464C-A0C5-1CE5A6DF9840}" destId="{4A17367D-8DFC-2740-A784-CB79B1F58853}" srcOrd="0" destOrd="0" presId="urn:microsoft.com/office/officeart/2005/8/layout/hierarchy2"/>
    <dgm:cxn modelId="{51ACC6EE-C8A9-5D4F-8174-1EEE48FB9412}" type="presOf" srcId="{20C1C0BC-7CDB-AA42-957B-57AC2D6D06C4}" destId="{56BA89DA-FBC7-584F-971E-704EFF339762}" srcOrd="0" destOrd="0" presId="urn:microsoft.com/office/officeart/2005/8/layout/hierarchy2"/>
    <dgm:cxn modelId="{1693EB4C-8F37-AB4D-B241-3A8C261A0ED6}" srcId="{F161B463-E9F8-AC49-9514-B18A9D42DC90}" destId="{9632BB99-07AC-834A-BD40-256130695305}" srcOrd="0" destOrd="0" parTransId="{71D6F762-7D1A-0141-822A-55F077567842}" sibTransId="{DB984110-506F-6F46-9B6D-F9DF3B98C292}"/>
    <dgm:cxn modelId="{D7B448CC-D279-A948-93A0-2EF82453CFD3}" type="presOf" srcId="{9D4D0BFE-FBD5-BF45-8C6B-304164B0C455}" destId="{E90F1CF3-99CD-0540-8060-53B6E2901274}" srcOrd="1" destOrd="0" presId="urn:microsoft.com/office/officeart/2005/8/layout/hierarchy2"/>
    <dgm:cxn modelId="{67963EB4-C0CD-524D-BFC6-11E67CB736E7}" type="presOf" srcId="{9632BB99-07AC-834A-BD40-256130695305}" destId="{14C09AAE-C800-4B4E-AFCF-6AB0007CED21}" srcOrd="0" destOrd="0" presId="urn:microsoft.com/office/officeart/2005/8/layout/hierarchy2"/>
    <dgm:cxn modelId="{0403769F-0953-EF49-AFED-871B81228765}" type="presOf" srcId="{A2E523C9-7DB7-A84E-AE59-756070014B92}" destId="{577BE488-C59D-9640-840C-8EB4983EF255}" srcOrd="0" destOrd="0" presId="urn:microsoft.com/office/officeart/2005/8/layout/hierarchy2"/>
    <dgm:cxn modelId="{2F57E90D-33B1-F344-AB7D-F2E62CE958A5}" srcId="{62E28E54-5D37-464C-A0C5-1CE5A6DF9840}" destId="{20C1C0BC-7CDB-AA42-957B-57AC2D6D06C4}" srcOrd="0" destOrd="0" parTransId="{9D4D0BFE-FBD5-BF45-8C6B-304164B0C455}" sibTransId="{E749C0A7-677F-1543-AB27-DA9ACF2F9905}"/>
    <dgm:cxn modelId="{3F297297-4389-8B43-ADD0-2BFE68D7B4AE}" type="presOf" srcId="{800A9F16-DD57-034A-8A4B-1E53AC4863A9}" destId="{FB5A815C-091A-3F4E-9A5E-22C7C293B522}" srcOrd="0" destOrd="0" presId="urn:microsoft.com/office/officeart/2005/8/layout/hierarchy2"/>
    <dgm:cxn modelId="{06EBD43C-92CD-0646-B53C-F4A0ED529C56}" srcId="{9632BB99-07AC-834A-BD40-256130695305}" destId="{A2E523C9-7DB7-A84E-AE59-756070014B92}" srcOrd="0" destOrd="0" parTransId="{024A0EE6-6210-B147-8312-3D52078E0095}" sibTransId="{468B9A23-5ABD-0741-85FE-D1537817CC9E}"/>
    <dgm:cxn modelId="{3A1FB6BE-677B-734C-B286-B24816045CF0}" type="presOf" srcId="{5AC23FC4-00BA-F642-8BDC-2459540AFBE7}" destId="{E5B6F7C9-6490-E34D-962A-FB60E3ABECD5}" srcOrd="0" destOrd="0" presId="urn:microsoft.com/office/officeart/2005/8/layout/hierarchy2"/>
    <dgm:cxn modelId="{9B98D2E9-EB0A-8944-9699-833456E74C22}" type="presOf" srcId="{0E1FBCDB-6E32-3C4A-8926-6596DA1811F0}" destId="{49FA9F1C-5E44-3F48-97F5-B5FB0DF9CD28}" srcOrd="0" destOrd="0" presId="urn:microsoft.com/office/officeart/2005/8/layout/hierarchy2"/>
    <dgm:cxn modelId="{61D68635-A64E-9C43-A0F8-F2034FAB5DF6}" type="presOf" srcId="{B069F7E2-41E3-0B4D-8F59-D4B23715266E}" destId="{C04005B3-CFA5-B543-917B-133845D57411}" srcOrd="0" destOrd="0" presId="urn:microsoft.com/office/officeart/2005/8/layout/hierarchy2"/>
    <dgm:cxn modelId="{519C0E3B-8CAC-414E-83E0-45B2FBDCF3EE}" type="presOf" srcId="{0E1FBCDB-6E32-3C4A-8926-6596DA1811F0}" destId="{76D8985D-D97A-1546-901A-6347A2C94B66}" srcOrd="1" destOrd="0" presId="urn:microsoft.com/office/officeart/2005/8/layout/hierarchy2"/>
    <dgm:cxn modelId="{E5172074-73F5-184F-87C0-2F3F87FC073A}" srcId="{F161B463-E9F8-AC49-9514-B18A9D42DC90}" destId="{CF153525-0934-044C-A494-40A9AD70F9FE}" srcOrd="1" destOrd="0" parTransId="{9A8A8ADB-36D7-134B-9BE8-DB977C7E2065}" sibTransId="{F6ADE198-5885-624B-B42E-740B6F36A308}"/>
    <dgm:cxn modelId="{CEF16EC8-836F-314D-AF0A-946EED22C3F0}" type="presOf" srcId="{CF153525-0934-044C-A494-40A9AD70F9FE}" destId="{30EF7C24-D0CF-FE4F-940B-93A00146E1E8}" srcOrd="0" destOrd="0" presId="urn:microsoft.com/office/officeart/2005/8/layout/hierarchy2"/>
    <dgm:cxn modelId="{6EDC7E33-A30A-3C48-A5D0-4A4D4F26AD09}" type="presOf" srcId="{800A9F16-DD57-034A-8A4B-1E53AC4863A9}" destId="{31D26086-28F6-114D-A66B-77F57F6F3405}" srcOrd="1" destOrd="0" presId="urn:microsoft.com/office/officeart/2005/8/layout/hierarchy2"/>
    <dgm:cxn modelId="{C2219D85-88E4-E14C-86E4-D94583FAD791}" srcId="{CF153525-0934-044C-A494-40A9AD70F9FE}" destId="{62E28E54-5D37-464C-A0C5-1CE5A6DF9840}" srcOrd="0" destOrd="0" parTransId="{B069F7E2-41E3-0B4D-8F59-D4B23715266E}" sibTransId="{C9AF98D2-6CD5-4841-A3AD-40F7D70B8650}"/>
    <dgm:cxn modelId="{D036E40B-E0C0-B94D-9AEE-6FBE1B4C7F26}" type="presOf" srcId="{3F1B978C-3553-9142-8816-E50A991F143E}" destId="{59F708C8-77A5-BF41-9D48-E82F337E1B8E}" srcOrd="0" destOrd="0" presId="urn:microsoft.com/office/officeart/2005/8/layout/hierarchy2"/>
    <dgm:cxn modelId="{4B283A72-AC82-2646-B96B-FFF98E7243FE}" type="presOf" srcId="{F161B463-E9F8-AC49-9514-B18A9D42DC90}" destId="{0C227896-834C-2748-8765-C934FF796FEA}" srcOrd="0" destOrd="0" presId="urn:microsoft.com/office/officeart/2005/8/layout/hierarchy2"/>
    <dgm:cxn modelId="{C6085E97-5EDC-BD42-8E1F-96B08A806358}" type="presOf" srcId="{B069F7E2-41E3-0B4D-8F59-D4B23715266E}" destId="{2B7BC766-9BB2-9347-B23B-E171246150D0}" srcOrd="1" destOrd="0" presId="urn:microsoft.com/office/officeart/2005/8/layout/hierarchy2"/>
    <dgm:cxn modelId="{722301CD-CDC5-1C41-BE02-E387FBF9501E}" type="presParOf" srcId="{0C227896-834C-2748-8765-C934FF796FEA}" destId="{2CEAFA9D-6787-8140-9637-057A8E73A323}" srcOrd="0" destOrd="0" presId="urn:microsoft.com/office/officeart/2005/8/layout/hierarchy2"/>
    <dgm:cxn modelId="{674FBB22-6F05-2A4E-9906-458A87175B1F}" type="presParOf" srcId="{2CEAFA9D-6787-8140-9637-057A8E73A323}" destId="{14C09AAE-C800-4B4E-AFCF-6AB0007CED21}" srcOrd="0" destOrd="0" presId="urn:microsoft.com/office/officeart/2005/8/layout/hierarchy2"/>
    <dgm:cxn modelId="{9B9E0289-4FEE-4C43-8293-572A73A919A4}" type="presParOf" srcId="{2CEAFA9D-6787-8140-9637-057A8E73A323}" destId="{80D3D78E-2BF7-3F46-B63B-61B73E59FD29}" srcOrd="1" destOrd="0" presId="urn:microsoft.com/office/officeart/2005/8/layout/hierarchy2"/>
    <dgm:cxn modelId="{8D9A8BB7-FC23-3546-9301-08F6DF0B04B7}" type="presParOf" srcId="{80D3D78E-2BF7-3F46-B63B-61B73E59FD29}" destId="{9A55AD94-EB52-4945-AFC6-B3385922580E}" srcOrd="0" destOrd="0" presId="urn:microsoft.com/office/officeart/2005/8/layout/hierarchy2"/>
    <dgm:cxn modelId="{CC973B4A-7467-D74A-B20C-B5C25BF96032}" type="presParOf" srcId="{9A55AD94-EB52-4945-AFC6-B3385922580E}" destId="{54EF6B1E-B881-AD43-94A2-BF229D738647}" srcOrd="0" destOrd="0" presId="urn:microsoft.com/office/officeart/2005/8/layout/hierarchy2"/>
    <dgm:cxn modelId="{CB75C9CE-5418-8641-BB17-84D7058F1AE9}" type="presParOf" srcId="{80D3D78E-2BF7-3F46-B63B-61B73E59FD29}" destId="{CB36C4A9-9672-D444-8B8C-6FB2D400BAF1}" srcOrd="1" destOrd="0" presId="urn:microsoft.com/office/officeart/2005/8/layout/hierarchy2"/>
    <dgm:cxn modelId="{BBFF89B8-6A66-7443-8175-BE3AD888276C}" type="presParOf" srcId="{CB36C4A9-9672-D444-8B8C-6FB2D400BAF1}" destId="{577BE488-C59D-9640-840C-8EB4983EF255}" srcOrd="0" destOrd="0" presId="urn:microsoft.com/office/officeart/2005/8/layout/hierarchy2"/>
    <dgm:cxn modelId="{EC874C3F-D599-344D-AF42-FFB821F08D93}" type="presParOf" srcId="{CB36C4A9-9672-D444-8B8C-6FB2D400BAF1}" destId="{E59ABA12-5029-0A44-AC1C-597A8AEC7A5A}" srcOrd="1" destOrd="0" presId="urn:microsoft.com/office/officeart/2005/8/layout/hierarchy2"/>
    <dgm:cxn modelId="{C8D27E77-069A-5A40-A850-BD70585CD197}" type="presParOf" srcId="{E59ABA12-5029-0A44-AC1C-597A8AEC7A5A}" destId="{49FA9F1C-5E44-3F48-97F5-B5FB0DF9CD28}" srcOrd="0" destOrd="0" presId="urn:microsoft.com/office/officeart/2005/8/layout/hierarchy2"/>
    <dgm:cxn modelId="{8FEAD766-C3A7-EB43-9CD4-9F6A9FE1B3D4}" type="presParOf" srcId="{49FA9F1C-5E44-3F48-97F5-B5FB0DF9CD28}" destId="{76D8985D-D97A-1546-901A-6347A2C94B66}" srcOrd="0" destOrd="0" presId="urn:microsoft.com/office/officeart/2005/8/layout/hierarchy2"/>
    <dgm:cxn modelId="{E237651E-5631-7F45-AD83-40F8B938C0D9}" type="presParOf" srcId="{E59ABA12-5029-0A44-AC1C-597A8AEC7A5A}" destId="{40EB3F7D-1F08-A945-8D45-2420EB783ACD}" srcOrd="1" destOrd="0" presId="urn:microsoft.com/office/officeart/2005/8/layout/hierarchy2"/>
    <dgm:cxn modelId="{9179E6A4-4203-B643-AD41-CA1656AA5BAF}" type="presParOf" srcId="{40EB3F7D-1F08-A945-8D45-2420EB783ACD}" destId="{E5B6F7C9-6490-E34D-962A-FB60E3ABECD5}" srcOrd="0" destOrd="0" presId="urn:microsoft.com/office/officeart/2005/8/layout/hierarchy2"/>
    <dgm:cxn modelId="{F44255B9-4D1C-2D4D-9840-6C3138C5AF9D}" type="presParOf" srcId="{40EB3F7D-1F08-A945-8D45-2420EB783ACD}" destId="{BF1DBCF4-4263-AF40-B227-15C229E35EAC}" srcOrd="1" destOrd="0" presId="urn:microsoft.com/office/officeart/2005/8/layout/hierarchy2"/>
    <dgm:cxn modelId="{4536757D-B08D-A045-B9D4-D04077FECBEE}" type="presParOf" srcId="{E59ABA12-5029-0A44-AC1C-597A8AEC7A5A}" destId="{FB5A815C-091A-3F4E-9A5E-22C7C293B522}" srcOrd="2" destOrd="0" presId="urn:microsoft.com/office/officeart/2005/8/layout/hierarchy2"/>
    <dgm:cxn modelId="{3CBCF37D-E648-9F46-A4C6-4E72DB1BE9A8}" type="presParOf" srcId="{FB5A815C-091A-3F4E-9A5E-22C7C293B522}" destId="{31D26086-28F6-114D-A66B-77F57F6F3405}" srcOrd="0" destOrd="0" presId="urn:microsoft.com/office/officeart/2005/8/layout/hierarchy2"/>
    <dgm:cxn modelId="{C6E4DD1D-BC14-CB49-AB59-8FABC1281D86}" type="presParOf" srcId="{E59ABA12-5029-0A44-AC1C-597A8AEC7A5A}" destId="{AE23614C-CA02-774F-9B83-808BDF31E3FF}" srcOrd="3" destOrd="0" presId="urn:microsoft.com/office/officeart/2005/8/layout/hierarchy2"/>
    <dgm:cxn modelId="{E21B9838-191E-C042-8C7F-ACC74DB9A495}" type="presParOf" srcId="{AE23614C-CA02-774F-9B83-808BDF31E3FF}" destId="{59F708C8-77A5-BF41-9D48-E82F337E1B8E}" srcOrd="0" destOrd="0" presId="urn:microsoft.com/office/officeart/2005/8/layout/hierarchy2"/>
    <dgm:cxn modelId="{87E55A43-79AB-F54A-AC1B-B1F2F7EB2584}" type="presParOf" srcId="{AE23614C-CA02-774F-9B83-808BDF31E3FF}" destId="{A7077AC4-DB25-A84C-978C-BCDD8C1F885C}" srcOrd="1" destOrd="0" presId="urn:microsoft.com/office/officeart/2005/8/layout/hierarchy2"/>
    <dgm:cxn modelId="{4723D388-7E83-774D-BA0F-A2A60C2D251B}" type="presParOf" srcId="{0C227896-834C-2748-8765-C934FF796FEA}" destId="{3A56C9C8-61EA-6B4D-93F0-E4842D9513B6}" srcOrd="1" destOrd="0" presId="urn:microsoft.com/office/officeart/2005/8/layout/hierarchy2"/>
    <dgm:cxn modelId="{D8FAFA08-7A18-694F-906D-BABCDFE8260B}" type="presParOf" srcId="{3A56C9C8-61EA-6B4D-93F0-E4842D9513B6}" destId="{30EF7C24-D0CF-FE4F-940B-93A00146E1E8}" srcOrd="0" destOrd="0" presId="urn:microsoft.com/office/officeart/2005/8/layout/hierarchy2"/>
    <dgm:cxn modelId="{F157EFC4-C1E1-854A-AF04-65C3EADD57A2}" type="presParOf" srcId="{3A56C9C8-61EA-6B4D-93F0-E4842D9513B6}" destId="{6D8A9109-AC9B-D041-AA7C-BF01611E14B6}" srcOrd="1" destOrd="0" presId="urn:microsoft.com/office/officeart/2005/8/layout/hierarchy2"/>
    <dgm:cxn modelId="{005F3561-CBFE-DF40-807F-36B70DC6D622}" type="presParOf" srcId="{6D8A9109-AC9B-D041-AA7C-BF01611E14B6}" destId="{C04005B3-CFA5-B543-917B-133845D57411}" srcOrd="0" destOrd="0" presId="urn:microsoft.com/office/officeart/2005/8/layout/hierarchy2"/>
    <dgm:cxn modelId="{4580EC61-F944-C74D-B427-CD5BDCD8E135}" type="presParOf" srcId="{C04005B3-CFA5-B543-917B-133845D57411}" destId="{2B7BC766-9BB2-9347-B23B-E171246150D0}" srcOrd="0" destOrd="0" presId="urn:microsoft.com/office/officeart/2005/8/layout/hierarchy2"/>
    <dgm:cxn modelId="{5B734F7D-1E43-2743-AC67-0D5B4D4B56B2}" type="presParOf" srcId="{6D8A9109-AC9B-D041-AA7C-BF01611E14B6}" destId="{A212B4CF-9DDD-BE48-9A6B-EFB75FA3E32B}" srcOrd="1" destOrd="0" presId="urn:microsoft.com/office/officeart/2005/8/layout/hierarchy2"/>
    <dgm:cxn modelId="{42DD68FE-8C5C-8749-B263-A0CC02ECD3E7}" type="presParOf" srcId="{A212B4CF-9DDD-BE48-9A6B-EFB75FA3E32B}" destId="{4A17367D-8DFC-2740-A784-CB79B1F58853}" srcOrd="0" destOrd="0" presId="urn:microsoft.com/office/officeart/2005/8/layout/hierarchy2"/>
    <dgm:cxn modelId="{49FED088-07D5-6241-9C04-C7CF6E431C86}" type="presParOf" srcId="{A212B4CF-9DDD-BE48-9A6B-EFB75FA3E32B}" destId="{C7D9AAE6-6D3B-4A4E-B78B-8EF651DFED7C}" srcOrd="1" destOrd="0" presId="urn:microsoft.com/office/officeart/2005/8/layout/hierarchy2"/>
    <dgm:cxn modelId="{AD820E24-825F-8046-9FCA-C2A2019C89D0}" type="presParOf" srcId="{C7D9AAE6-6D3B-4A4E-B78B-8EF651DFED7C}" destId="{735643FB-7152-8A4B-92AB-C0D24445D622}" srcOrd="0" destOrd="0" presId="urn:microsoft.com/office/officeart/2005/8/layout/hierarchy2"/>
    <dgm:cxn modelId="{56C45F9E-F3B4-D14D-8BA9-2E5E3402D690}" type="presParOf" srcId="{735643FB-7152-8A4B-92AB-C0D24445D622}" destId="{E90F1CF3-99CD-0540-8060-53B6E2901274}" srcOrd="0" destOrd="0" presId="urn:microsoft.com/office/officeart/2005/8/layout/hierarchy2"/>
    <dgm:cxn modelId="{F86BD5B5-80C8-3643-AC53-55D6199685C2}" type="presParOf" srcId="{C7D9AAE6-6D3B-4A4E-B78B-8EF651DFED7C}" destId="{86A85A51-E118-6443-82EA-DD594C5315F7}" srcOrd="1" destOrd="0" presId="urn:microsoft.com/office/officeart/2005/8/layout/hierarchy2"/>
    <dgm:cxn modelId="{721DF84B-9369-034E-814E-D103CC3F4A5D}" type="presParOf" srcId="{86A85A51-E118-6443-82EA-DD594C5315F7}" destId="{56BA89DA-FBC7-584F-971E-704EFF339762}" srcOrd="0" destOrd="0" presId="urn:microsoft.com/office/officeart/2005/8/layout/hierarchy2"/>
    <dgm:cxn modelId="{4588380A-371E-D74C-9767-D8D3D16B6835}" type="presParOf" srcId="{86A85A51-E118-6443-82EA-DD594C5315F7}" destId="{822C94C9-EE4E-0743-B9E6-85453FF5E5BF}" srcOrd="1" destOrd="0" presId="urn:microsoft.com/office/officeart/2005/8/layout/hierarchy2"/>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10.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0.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3.png"/></Relationships>
</file>

<file path=ppt/drawings/_rels/vmlDrawing4.vml.rels><?xml version="1.0" encoding="UTF-8" standalone="yes"?>
<Relationships xmlns="http://schemas.openxmlformats.org/package/2006/relationships"><Relationship Id="rId1" Type="http://schemas.openxmlformats.org/officeDocument/2006/relationships/image" Target="../media/image24.png"/></Relationships>
</file>

<file path=ppt/drawings/_rels/vmlDrawing5.vml.rels><?xml version="1.0" encoding="UTF-8" standalone="yes"?>
<Relationships xmlns="http://schemas.openxmlformats.org/package/2006/relationships"><Relationship Id="rId1" Type="http://schemas.openxmlformats.org/officeDocument/2006/relationships/image" Target="../media/image28.png"/></Relationships>
</file>

<file path=ppt/drawings/_rels/vmlDrawing6.vml.rels><?xml version="1.0" encoding="UTF-8" standalone="yes"?>
<Relationships xmlns="http://schemas.openxmlformats.org/package/2006/relationships"><Relationship Id="rId1" Type="http://schemas.openxmlformats.org/officeDocument/2006/relationships/image" Target="../media/image43.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49.png"/></Relationships>
</file>

<file path=ppt/drawings/_rels/vmlDrawing8.vml.rels><?xml version="1.0" encoding="UTF-8" standalone="yes"?>
<Relationships xmlns="http://schemas.openxmlformats.org/package/2006/relationships"><Relationship Id="rId1" Type="http://schemas.openxmlformats.org/officeDocument/2006/relationships/image" Target="../media/image55.png"/></Relationships>
</file>

<file path=ppt/drawings/_rels/vmlDrawing9.vml.rels><?xml version="1.0" encoding="UTF-8" standalone="yes"?>
<Relationships xmlns="http://schemas.openxmlformats.org/package/2006/relationships"><Relationship Id="rId8" Type="http://schemas.openxmlformats.org/officeDocument/2006/relationships/image" Target="../media/image69.wmf"/><Relationship Id="rId13" Type="http://schemas.openxmlformats.org/officeDocument/2006/relationships/image" Target="../media/image74.wmf"/><Relationship Id="rId18" Type="http://schemas.openxmlformats.org/officeDocument/2006/relationships/image" Target="../media/image79.wmf"/><Relationship Id="rId3" Type="http://schemas.openxmlformats.org/officeDocument/2006/relationships/image" Target="../media/image64.wmf"/><Relationship Id="rId7" Type="http://schemas.openxmlformats.org/officeDocument/2006/relationships/image" Target="../media/image68.wmf"/><Relationship Id="rId12" Type="http://schemas.openxmlformats.org/officeDocument/2006/relationships/image" Target="../media/image73.wmf"/><Relationship Id="rId17" Type="http://schemas.openxmlformats.org/officeDocument/2006/relationships/image" Target="../media/image78.wmf"/><Relationship Id="rId2" Type="http://schemas.openxmlformats.org/officeDocument/2006/relationships/image" Target="../media/image63.wmf"/><Relationship Id="rId16" Type="http://schemas.openxmlformats.org/officeDocument/2006/relationships/image" Target="../media/image77.wmf"/><Relationship Id="rId1" Type="http://schemas.openxmlformats.org/officeDocument/2006/relationships/image" Target="../media/image62.wmf"/><Relationship Id="rId6" Type="http://schemas.openxmlformats.org/officeDocument/2006/relationships/image" Target="../media/image67.wmf"/><Relationship Id="rId11" Type="http://schemas.openxmlformats.org/officeDocument/2006/relationships/image" Target="../media/image72.wmf"/><Relationship Id="rId5" Type="http://schemas.openxmlformats.org/officeDocument/2006/relationships/image" Target="../media/image66.wmf"/><Relationship Id="rId15" Type="http://schemas.openxmlformats.org/officeDocument/2006/relationships/image" Target="../media/image76.wmf"/><Relationship Id="rId10" Type="http://schemas.openxmlformats.org/officeDocument/2006/relationships/image" Target="../media/image71.wmf"/><Relationship Id="rId4" Type="http://schemas.openxmlformats.org/officeDocument/2006/relationships/image" Target="../media/image65.wmf"/><Relationship Id="rId9" Type="http://schemas.openxmlformats.org/officeDocument/2006/relationships/image" Target="../media/image70.wmf"/><Relationship Id="rId14" Type="http://schemas.openxmlformats.org/officeDocument/2006/relationships/image" Target="../media/image75.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0114" name="Rectangle 2"/>
          <p:cNvSpPr>
            <a:spLocks noGrp="1" noChangeArrowheads="1"/>
          </p:cNvSpPr>
          <p:nvPr>
            <p:ph type="hdr" sz="quarter"/>
          </p:nvPr>
        </p:nvSpPr>
        <p:spPr bwMode="auto">
          <a:xfrm>
            <a:off x="1" y="0"/>
            <a:ext cx="4033022" cy="347505"/>
          </a:xfrm>
          <a:prstGeom prst="rect">
            <a:avLst/>
          </a:prstGeom>
          <a:noFill/>
          <a:ln w="9525">
            <a:noFill/>
            <a:miter lim="800000"/>
            <a:headEnd/>
            <a:tailEnd/>
          </a:ln>
          <a:effectLst/>
        </p:spPr>
        <p:txBody>
          <a:bodyPr vert="horz" wrap="square" lIns="92930" tIns="46465" rIns="92930" bIns="46465" numCol="1" anchor="t" anchorCtr="0" compatLnSpc="1">
            <a:prstTxWarp prst="textNoShape">
              <a:avLst/>
            </a:prstTxWarp>
          </a:bodyPr>
          <a:lstStyle>
            <a:lvl1pPr defTabSz="928688">
              <a:defRPr sz="1200"/>
            </a:lvl1pPr>
          </a:lstStyle>
          <a:p>
            <a:endParaRPr lang="en-US"/>
          </a:p>
        </p:txBody>
      </p:sp>
      <p:sp>
        <p:nvSpPr>
          <p:cNvPr id="90115" name="Rectangle 3"/>
          <p:cNvSpPr>
            <a:spLocks noGrp="1" noChangeArrowheads="1"/>
          </p:cNvSpPr>
          <p:nvPr>
            <p:ph type="dt" sz="quarter" idx="1"/>
          </p:nvPr>
        </p:nvSpPr>
        <p:spPr bwMode="auto">
          <a:xfrm>
            <a:off x="5273953" y="0"/>
            <a:ext cx="4033022" cy="347505"/>
          </a:xfrm>
          <a:prstGeom prst="rect">
            <a:avLst/>
          </a:prstGeom>
          <a:noFill/>
          <a:ln w="9525">
            <a:noFill/>
            <a:miter lim="800000"/>
            <a:headEnd/>
            <a:tailEnd/>
          </a:ln>
          <a:effectLst/>
        </p:spPr>
        <p:txBody>
          <a:bodyPr vert="horz" wrap="square" lIns="92930" tIns="46465" rIns="92930" bIns="46465" numCol="1" anchor="t" anchorCtr="0" compatLnSpc="1">
            <a:prstTxWarp prst="textNoShape">
              <a:avLst/>
            </a:prstTxWarp>
          </a:bodyPr>
          <a:lstStyle>
            <a:lvl1pPr algn="r" defTabSz="928688">
              <a:defRPr sz="1200"/>
            </a:lvl1pPr>
          </a:lstStyle>
          <a:p>
            <a:endParaRPr lang="en-US"/>
          </a:p>
        </p:txBody>
      </p:sp>
      <p:sp>
        <p:nvSpPr>
          <p:cNvPr id="90116" name="Rectangle 4"/>
          <p:cNvSpPr>
            <a:spLocks noGrp="1" noChangeArrowheads="1"/>
          </p:cNvSpPr>
          <p:nvPr>
            <p:ph type="ftr" sz="quarter" idx="2"/>
          </p:nvPr>
        </p:nvSpPr>
        <p:spPr bwMode="auto">
          <a:xfrm>
            <a:off x="1" y="6606147"/>
            <a:ext cx="4033022" cy="347505"/>
          </a:xfrm>
          <a:prstGeom prst="rect">
            <a:avLst/>
          </a:prstGeom>
          <a:noFill/>
          <a:ln w="9525">
            <a:noFill/>
            <a:miter lim="800000"/>
            <a:headEnd/>
            <a:tailEnd/>
          </a:ln>
          <a:effectLst/>
        </p:spPr>
        <p:txBody>
          <a:bodyPr vert="horz" wrap="square" lIns="92930" tIns="46465" rIns="92930" bIns="46465" numCol="1" anchor="b" anchorCtr="0" compatLnSpc="1">
            <a:prstTxWarp prst="textNoShape">
              <a:avLst/>
            </a:prstTxWarp>
          </a:bodyPr>
          <a:lstStyle>
            <a:lvl1pPr defTabSz="928688">
              <a:defRPr sz="1200"/>
            </a:lvl1pPr>
          </a:lstStyle>
          <a:p>
            <a:endParaRPr lang="en-US"/>
          </a:p>
        </p:txBody>
      </p:sp>
      <p:sp>
        <p:nvSpPr>
          <p:cNvPr id="90117" name="Rectangle 5"/>
          <p:cNvSpPr>
            <a:spLocks noGrp="1" noChangeArrowheads="1"/>
          </p:cNvSpPr>
          <p:nvPr>
            <p:ph type="sldNum" sz="quarter" idx="3"/>
          </p:nvPr>
        </p:nvSpPr>
        <p:spPr bwMode="auto">
          <a:xfrm>
            <a:off x="5273953" y="6606147"/>
            <a:ext cx="4033022" cy="347505"/>
          </a:xfrm>
          <a:prstGeom prst="rect">
            <a:avLst/>
          </a:prstGeom>
          <a:noFill/>
          <a:ln w="9525">
            <a:noFill/>
            <a:miter lim="800000"/>
            <a:headEnd/>
            <a:tailEnd/>
          </a:ln>
          <a:effectLst/>
        </p:spPr>
        <p:txBody>
          <a:bodyPr vert="horz" wrap="square" lIns="92930" tIns="46465" rIns="92930" bIns="46465" numCol="1" anchor="b" anchorCtr="0" compatLnSpc="1">
            <a:prstTxWarp prst="textNoShape">
              <a:avLst/>
            </a:prstTxWarp>
          </a:bodyPr>
          <a:lstStyle>
            <a:lvl1pPr algn="r" defTabSz="928688">
              <a:defRPr sz="1200"/>
            </a:lvl1pPr>
          </a:lstStyle>
          <a:p>
            <a:fld id="{905676DC-F2D1-4B1C-A574-BCBF93F73052}" type="slidenum">
              <a:rPr lang="en-US"/>
              <a:pPr/>
              <a:t>‹#›</a:t>
            </a:fld>
            <a:endParaRPr lang="en-US"/>
          </a:p>
        </p:txBody>
      </p:sp>
    </p:spTree>
    <p:extLst>
      <p:ext uri="{BB962C8B-B14F-4D97-AF65-F5344CB8AC3E}">
        <p14:creationId xmlns:p14="http://schemas.microsoft.com/office/powerpoint/2010/main" val="318028977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5474" name="Rectangle 2"/>
          <p:cNvSpPr>
            <a:spLocks noGrp="1" noChangeArrowheads="1"/>
          </p:cNvSpPr>
          <p:nvPr>
            <p:ph type="hdr" sz="quarter"/>
          </p:nvPr>
        </p:nvSpPr>
        <p:spPr bwMode="auto">
          <a:xfrm>
            <a:off x="1" y="0"/>
            <a:ext cx="4033022" cy="347505"/>
          </a:xfrm>
          <a:prstGeom prst="rect">
            <a:avLst/>
          </a:prstGeom>
          <a:noFill/>
          <a:ln w="9525">
            <a:noFill/>
            <a:miter lim="800000"/>
            <a:headEnd/>
            <a:tailEnd/>
          </a:ln>
          <a:effectLst/>
        </p:spPr>
        <p:txBody>
          <a:bodyPr vert="horz" wrap="square" lIns="92930" tIns="46465" rIns="92930" bIns="46465" numCol="1" anchor="t" anchorCtr="0" compatLnSpc="1">
            <a:prstTxWarp prst="textNoShape">
              <a:avLst/>
            </a:prstTxWarp>
          </a:bodyPr>
          <a:lstStyle>
            <a:lvl1pPr defTabSz="928688">
              <a:defRPr sz="1200"/>
            </a:lvl1pPr>
          </a:lstStyle>
          <a:p>
            <a:endParaRPr lang="en-US"/>
          </a:p>
        </p:txBody>
      </p:sp>
      <p:sp>
        <p:nvSpPr>
          <p:cNvPr id="105475" name="Rectangle 3"/>
          <p:cNvSpPr>
            <a:spLocks noGrp="1" noChangeArrowheads="1"/>
          </p:cNvSpPr>
          <p:nvPr>
            <p:ph type="dt" idx="1"/>
          </p:nvPr>
        </p:nvSpPr>
        <p:spPr bwMode="auto">
          <a:xfrm>
            <a:off x="5273953" y="0"/>
            <a:ext cx="4033022" cy="347505"/>
          </a:xfrm>
          <a:prstGeom prst="rect">
            <a:avLst/>
          </a:prstGeom>
          <a:noFill/>
          <a:ln w="9525">
            <a:noFill/>
            <a:miter lim="800000"/>
            <a:headEnd/>
            <a:tailEnd/>
          </a:ln>
          <a:effectLst/>
        </p:spPr>
        <p:txBody>
          <a:bodyPr vert="horz" wrap="square" lIns="92930" tIns="46465" rIns="92930" bIns="46465" numCol="1" anchor="t" anchorCtr="0" compatLnSpc="1">
            <a:prstTxWarp prst="textNoShape">
              <a:avLst/>
            </a:prstTxWarp>
          </a:bodyPr>
          <a:lstStyle>
            <a:lvl1pPr algn="r" defTabSz="928688">
              <a:defRPr sz="1200"/>
            </a:lvl1pPr>
          </a:lstStyle>
          <a:p>
            <a:endParaRPr lang="en-US"/>
          </a:p>
        </p:txBody>
      </p:sp>
      <p:sp>
        <p:nvSpPr>
          <p:cNvPr id="105476" name="Rectangle 4"/>
          <p:cNvSpPr>
            <a:spLocks noGrp="1" noRot="1" noChangeAspect="1" noChangeArrowheads="1" noTextEdit="1"/>
          </p:cNvSpPr>
          <p:nvPr>
            <p:ph type="sldImg" idx="2"/>
          </p:nvPr>
        </p:nvSpPr>
        <p:spPr bwMode="auto">
          <a:xfrm>
            <a:off x="2916238" y="522288"/>
            <a:ext cx="3478212" cy="2608262"/>
          </a:xfrm>
          <a:prstGeom prst="rect">
            <a:avLst/>
          </a:prstGeom>
          <a:noFill/>
          <a:ln w="9525">
            <a:solidFill>
              <a:srgbClr val="000000"/>
            </a:solidFill>
            <a:miter lim="800000"/>
            <a:headEnd/>
            <a:tailEnd/>
          </a:ln>
          <a:effectLst/>
        </p:spPr>
      </p:sp>
      <p:sp>
        <p:nvSpPr>
          <p:cNvPr id="105477" name="Rectangle 5"/>
          <p:cNvSpPr>
            <a:spLocks noGrp="1" noChangeArrowheads="1"/>
          </p:cNvSpPr>
          <p:nvPr>
            <p:ph type="body" sz="quarter" idx="3"/>
          </p:nvPr>
        </p:nvSpPr>
        <p:spPr bwMode="auto">
          <a:xfrm>
            <a:off x="930698" y="3303074"/>
            <a:ext cx="7447705" cy="3129914"/>
          </a:xfrm>
          <a:prstGeom prst="rect">
            <a:avLst/>
          </a:prstGeom>
          <a:noFill/>
          <a:ln w="9525">
            <a:noFill/>
            <a:miter lim="800000"/>
            <a:headEnd/>
            <a:tailEnd/>
          </a:ln>
          <a:effectLst/>
        </p:spPr>
        <p:txBody>
          <a:bodyPr vert="horz" wrap="square" lIns="92930" tIns="46465" rIns="92930" bIns="46465"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5478" name="Rectangle 6"/>
          <p:cNvSpPr>
            <a:spLocks noGrp="1" noChangeArrowheads="1"/>
          </p:cNvSpPr>
          <p:nvPr>
            <p:ph type="ftr" sz="quarter" idx="4"/>
          </p:nvPr>
        </p:nvSpPr>
        <p:spPr bwMode="auto">
          <a:xfrm>
            <a:off x="1" y="6606147"/>
            <a:ext cx="4033022" cy="347505"/>
          </a:xfrm>
          <a:prstGeom prst="rect">
            <a:avLst/>
          </a:prstGeom>
          <a:noFill/>
          <a:ln w="9525">
            <a:noFill/>
            <a:miter lim="800000"/>
            <a:headEnd/>
            <a:tailEnd/>
          </a:ln>
          <a:effectLst/>
        </p:spPr>
        <p:txBody>
          <a:bodyPr vert="horz" wrap="square" lIns="92930" tIns="46465" rIns="92930" bIns="46465" numCol="1" anchor="b" anchorCtr="0" compatLnSpc="1">
            <a:prstTxWarp prst="textNoShape">
              <a:avLst/>
            </a:prstTxWarp>
          </a:bodyPr>
          <a:lstStyle>
            <a:lvl1pPr defTabSz="928688">
              <a:defRPr sz="1200"/>
            </a:lvl1pPr>
          </a:lstStyle>
          <a:p>
            <a:endParaRPr lang="en-US"/>
          </a:p>
        </p:txBody>
      </p:sp>
      <p:sp>
        <p:nvSpPr>
          <p:cNvPr id="105479" name="Rectangle 7"/>
          <p:cNvSpPr>
            <a:spLocks noGrp="1" noChangeArrowheads="1"/>
          </p:cNvSpPr>
          <p:nvPr>
            <p:ph type="sldNum" sz="quarter" idx="5"/>
          </p:nvPr>
        </p:nvSpPr>
        <p:spPr bwMode="auto">
          <a:xfrm>
            <a:off x="5273953" y="6606147"/>
            <a:ext cx="4033022" cy="347505"/>
          </a:xfrm>
          <a:prstGeom prst="rect">
            <a:avLst/>
          </a:prstGeom>
          <a:noFill/>
          <a:ln w="9525">
            <a:noFill/>
            <a:miter lim="800000"/>
            <a:headEnd/>
            <a:tailEnd/>
          </a:ln>
          <a:effectLst/>
        </p:spPr>
        <p:txBody>
          <a:bodyPr vert="horz" wrap="square" lIns="92930" tIns="46465" rIns="92930" bIns="46465" numCol="1" anchor="b" anchorCtr="0" compatLnSpc="1">
            <a:prstTxWarp prst="textNoShape">
              <a:avLst/>
            </a:prstTxWarp>
          </a:bodyPr>
          <a:lstStyle>
            <a:lvl1pPr algn="r" defTabSz="928688">
              <a:defRPr sz="1200"/>
            </a:lvl1pPr>
          </a:lstStyle>
          <a:p>
            <a:fld id="{D07E6027-CC2A-4D36-958D-03B70CBAB7D9}" type="slidenum">
              <a:rPr lang="en-US"/>
              <a:pPr/>
              <a:t>‹#›</a:t>
            </a:fld>
            <a:endParaRPr lang="en-US"/>
          </a:p>
        </p:txBody>
      </p:sp>
    </p:spTree>
    <p:extLst>
      <p:ext uri="{BB962C8B-B14F-4D97-AF65-F5344CB8AC3E}">
        <p14:creationId xmlns:p14="http://schemas.microsoft.com/office/powerpoint/2010/main" val="650481659"/>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B1B47FF-BB8C-4F87-97FE-CCBC810B382D}" type="slidenum">
              <a:rPr lang="en-US"/>
              <a:pPr/>
              <a:t>1</a:t>
            </a:fld>
            <a:endParaRPr lang="en-US"/>
          </a:p>
        </p:txBody>
      </p:sp>
      <p:sp>
        <p:nvSpPr>
          <p:cNvPr id="254978" name="Rectangle 2"/>
          <p:cNvSpPr>
            <a:spLocks noGrp="1" noRot="1" noChangeAspect="1" noChangeArrowheads="1" noTextEdit="1"/>
          </p:cNvSpPr>
          <p:nvPr>
            <p:ph type="sldImg"/>
          </p:nvPr>
        </p:nvSpPr>
        <p:spPr>
          <a:ln/>
        </p:spPr>
      </p:sp>
      <p:sp>
        <p:nvSpPr>
          <p:cNvPr id="25497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9CC294F-AA85-459B-9E7D-1C9F12B12A3F}" type="slidenum">
              <a:rPr lang="en-US"/>
              <a:pPr/>
              <a:t>2</a:t>
            </a:fld>
            <a:endParaRPr lang="en-US"/>
          </a:p>
        </p:txBody>
      </p:sp>
      <p:sp>
        <p:nvSpPr>
          <p:cNvPr id="258050" name="Rectangle 2"/>
          <p:cNvSpPr>
            <a:spLocks noGrp="1" noRot="1" noChangeAspect="1" noChangeArrowheads="1" noTextEdit="1"/>
          </p:cNvSpPr>
          <p:nvPr>
            <p:ph type="sldImg"/>
          </p:nvPr>
        </p:nvSpPr>
        <p:spPr>
          <a:ln/>
        </p:spPr>
      </p:sp>
      <p:sp>
        <p:nvSpPr>
          <p:cNvPr id="25805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D11DA18-4B4A-4AC5-AFC0-389A74AEF818}" type="slidenum">
              <a:rPr lang="en-US"/>
              <a:pPr/>
              <a:t>3</a:t>
            </a:fld>
            <a:endParaRPr lang="en-US"/>
          </a:p>
        </p:txBody>
      </p:sp>
      <p:sp>
        <p:nvSpPr>
          <p:cNvPr id="259074" name="Rectangle 2"/>
          <p:cNvSpPr>
            <a:spLocks noGrp="1" noRot="1" noChangeAspect="1" noChangeArrowheads="1" noTextEdit="1"/>
          </p:cNvSpPr>
          <p:nvPr>
            <p:ph type="sldImg"/>
          </p:nvPr>
        </p:nvSpPr>
        <p:spPr>
          <a:ln/>
        </p:spPr>
      </p:sp>
      <p:sp>
        <p:nvSpPr>
          <p:cNvPr id="25907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76AEF22-88A4-4428-8FB5-859FB7617A99}" type="slidenum">
              <a:rPr lang="en-US"/>
              <a:pPr/>
              <a:t>4</a:t>
            </a:fld>
            <a:endParaRPr lang="en-US"/>
          </a:p>
        </p:txBody>
      </p:sp>
      <p:sp>
        <p:nvSpPr>
          <p:cNvPr id="260098" name="Rectangle 2"/>
          <p:cNvSpPr>
            <a:spLocks noGrp="1" noRot="1" noChangeAspect="1" noChangeArrowheads="1" noTextEdit="1"/>
          </p:cNvSpPr>
          <p:nvPr>
            <p:ph type="sldImg"/>
          </p:nvPr>
        </p:nvSpPr>
        <p:spPr>
          <a:ln/>
        </p:spPr>
      </p:sp>
      <p:sp>
        <p:nvSpPr>
          <p:cNvPr id="26009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4993F9E-E1A8-4CD2-8A42-20E28F53227C}" type="slidenum">
              <a:rPr lang="en-US"/>
              <a:pPr/>
              <a:t>5</a:t>
            </a:fld>
            <a:endParaRPr lang="en-US"/>
          </a:p>
        </p:txBody>
      </p:sp>
      <p:sp>
        <p:nvSpPr>
          <p:cNvPr id="261122" name="Rectangle 2"/>
          <p:cNvSpPr>
            <a:spLocks noGrp="1" noRot="1" noChangeAspect="1" noChangeArrowheads="1" noTextEdit="1"/>
          </p:cNvSpPr>
          <p:nvPr>
            <p:ph type="sldImg"/>
          </p:nvPr>
        </p:nvSpPr>
        <p:spPr>
          <a:ln/>
        </p:spPr>
      </p:sp>
      <p:sp>
        <p:nvSpPr>
          <p:cNvPr id="26112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C308432-7F35-4DF3-95CC-144166A7C68B}" type="slidenum">
              <a:rPr lang="en-US"/>
              <a:pPr/>
              <a:t>6</a:t>
            </a:fld>
            <a:endParaRPr lang="en-US"/>
          </a:p>
        </p:txBody>
      </p:sp>
      <p:sp>
        <p:nvSpPr>
          <p:cNvPr id="262146" name="Rectangle 2"/>
          <p:cNvSpPr>
            <a:spLocks noGrp="1" noRot="1" noChangeAspect="1" noChangeArrowheads="1" noTextEdit="1"/>
          </p:cNvSpPr>
          <p:nvPr>
            <p:ph type="sldImg"/>
          </p:nvPr>
        </p:nvSpPr>
        <p:spPr>
          <a:ln/>
        </p:spPr>
      </p:sp>
      <p:sp>
        <p:nvSpPr>
          <p:cNvPr id="26214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1E6E0C7-2D4A-4AB9-AE3C-3441AD1A6396}" type="slidenum">
              <a:rPr lang="en-US"/>
              <a:pPr/>
              <a:t>7</a:t>
            </a:fld>
            <a:endParaRPr lang="en-US"/>
          </a:p>
        </p:txBody>
      </p:sp>
      <p:sp>
        <p:nvSpPr>
          <p:cNvPr id="263170" name="Rectangle 2"/>
          <p:cNvSpPr>
            <a:spLocks noGrp="1" noRot="1" noChangeAspect="1" noChangeArrowheads="1" noTextEdit="1"/>
          </p:cNvSpPr>
          <p:nvPr>
            <p:ph type="sldImg"/>
          </p:nvPr>
        </p:nvSpPr>
        <p:spPr>
          <a:ln/>
        </p:spPr>
      </p:sp>
      <p:sp>
        <p:nvSpPr>
          <p:cNvPr id="26317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9BB45F5-B397-4746-B83A-D7A24D9D7BD3}" type="slidenum">
              <a:rPr lang="en-US"/>
              <a:pPr/>
              <a:t>8</a:t>
            </a:fld>
            <a:endParaRPr lang="en-US"/>
          </a:p>
        </p:txBody>
      </p:sp>
      <p:sp>
        <p:nvSpPr>
          <p:cNvPr id="265218" name="Rectangle 2"/>
          <p:cNvSpPr>
            <a:spLocks noGrp="1" noRot="1" noChangeAspect="1" noChangeArrowheads="1" noTextEdit="1"/>
          </p:cNvSpPr>
          <p:nvPr>
            <p:ph type="sldImg"/>
          </p:nvPr>
        </p:nvSpPr>
        <p:spPr>
          <a:ln/>
        </p:spPr>
      </p:sp>
      <p:sp>
        <p:nvSpPr>
          <p:cNvPr id="26521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D945526-EE02-4520-9868-6C574F528A0F}" type="slidenum">
              <a:rPr lang="en-US"/>
              <a:pPr/>
              <a:t>9</a:t>
            </a:fld>
            <a:endParaRPr lang="en-US"/>
          </a:p>
        </p:txBody>
      </p:sp>
      <p:sp>
        <p:nvSpPr>
          <p:cNvPr id="266242" name="Rectangle 2"/>
          <p:cNvSpPr>
            <a:spLocks noGrp="1" noRot="1" noChangeAspect="1" noChangeArrowheads="1" noTextEdit="1"/>
          </p:cNvSpPr>
          <p:nvPr>
            <p:ph type="sldImg"/>
          </p:nvPr>
        </p:nvSpPr>
        <p:spPr>
          <a:ln/>
        </p:spPr>
      </p:sp>
      <p:sp>
        <p:nvSpPr>
          <p:cNvPr id="26624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DD6D925-43CE-4B38-BD8D-7AC5D1397D9A}" type="slidenum">
              <a:rPr lang="en-US"/>
              <a:pPr/>
              <a:t>10</a:t>
            </a:fld>
            <a:endParaRPr lang="en-US"/>
          </a:p>
        </p:txBody>
      </p:sp>
      <p:sp>
        <p:nvSpPr>
          <p:cNvPr id="267266" name="Rectangle 2"/>
          <p:cNvSpPr>
            <a:spLocks noGrp="1" noRot="1" noChangeAspect="1" noChangeArrowheads="1" noTextEdit="1"/>
          </p:cNvSpPr>
          <p:nvPr>
            <p:ph type="sldImg"/>
          </p:nvPr>
        </p:nvSpPr>
        <p:spPr>
          <a:ln/>
        </p:spPr>
      </p:sp>
      <p:sp>
        <p:nvSpPr>
          <p:cNvPr id="26726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89A7AAB-BCDF-42CF-8EDC-80F0F4E00A6A}" type="slidenum">
              <a:rPr lang="en-US"/>
              <a:pPr/>
              <a:t>11</a:t>
            </a:fld>
            <a:endParaRPr lang="en-US"/>
          </a:p>
        </p:txBody>
      </p:sp>
      <p:sp>
        <p:nvSpPr>
          <p:cNvPr id="268290" name="Rectangle 2"/>
          <p:cNvSpPr>
            <a:spLocks noGrp="1" noRot="1" noChangeAspect="1" noChangeArrowheads="1" noTextEdit="1"/>
          </p:cNvSpPr>
          <p:nvPr>
            <p:ph type="sldImg"/>
          </p:nvPr>
        </p:nvSpPr>
        <p:spPr>
          <a:ln/>
        </p:spPr>
      </p:sp>
      <p:sp>
        <p:nvSpPr>
          <p:cNvPr id="26829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EAF18A2-6AEE-4C25-BC10-F2A1E975327F}" type="slidenum">
              <a:rPr lang="en-US"/>
              <a:pPr/>
              <a:t>12</a:t>
            </a:fld>
            <a:endParaRPr lang="en-US"/>
          </a:p>
        </p:txBody>
      </p:sp>
      <p:sp>
        <p:nvSpPr>
          <p:cNvPr id="269314" name="Rectangle 2"/>
          <p:cNvSpPr>
            <a:spLocks noGrp="1" noRot="1" noChangeAspect="1" noChangeArrowheads="1" noTextEdit="1"/>
          </p:cNvSpPr>
          <p:nvPr>
            <p:ph type="sldImg"/>
          </p:nvPr>
        </p:nvSpPr>
        <p:spPr>
          <a:ln/>
        </p:spPr>
      </p:sp>
      <p:sp>
        <p:nvSpPr>
          <p:cNvPr id="26931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B50980C-7018-4392-8F84-915F6609A2E8}" type="slidenum">
              <a:rPr lang="en-US"/>
              <a:pPr/>
              <a:t>13</a:t>
            </a:fld>
            <a:endParaRPr lang="en-US"/>
          </a:p>
        </p:txBody>
      </p:sp>
      <p:sp>
        <p:nvSpPr>
          <p:cNvPr id="270338" name="Rectangle 2"/>
          <p:cNvSpPr>
            <a:spLocks noGrp="1" noRot="1" noChangeAspect="1" noChangeArrowheads="1" noTextEdit="1"/>
          </p:cNvSpPr>
          <p:nvPr>
            <p:ph type="sldImg"/>
          </p:nvPr>
        </p:nvSpPr>
        <p:spPr>
          <a:ln/>
        </p:spPr>
      </p:sp>
      <p:sp>
        <p:nvSpPr>
          <p:cNvPr id="2703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4661899-BC28-4C24-89BF-511A05C03DF1}" type="slidenum">
              <a:rPr lang="en-US"/>
              <a:pPr/>
              <a:t>14</a:t>
            </a:fld>
            <a:endParaRPr lang="en-US"/>
          </a:p>
        </p:txBody>
      </p:sp>
      <p:sp>
        <p:nvSpPr>
          <p:cNvPr id="271362" name="Rectangle 2"/>
          <p:cNvSpPr>
            <a:spLocks noGrp="1" noRot="1" noChangeAspect="1" noChangeArrowheads="1" noTextEdit="1"/>
          </p:cNvSpPr>
          <p:nvPr>
            <p:ph type="sldImg"/>
          </p:nvPr>
        </p:nvSpPr>
        <p:spPr>
          <a:ln/>
        </p:spPr>
      </p:sp>
      <p:sp>
        <p:nvSpPr>
          <p:cNvPr id="27136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394BBF8-4BB0-41BC-971B-16956B583F8F}" type="slidenum">
              <a:rPr lang="en-US"/>
              <a:pPr/>
              <a:t>15</a:t>
            </a:fld>
            <a:endParaRPr lang="en-US"/>
          </a:p>
        </p:txBody>
      </p:sp>
      <p:sp>
        <p:nvSpPr>
          <p:cNvPr id="272386" name="Rectangle 2"/>
          <p:cNvSpPr>
            <a:spLocks noGrp="1" noRot="1" noChangeAspect="1" noChangeArrowheads="1" noTextEdit="1"/>
          </p:cNvSpPr>
          <p:nvPr>
            <p:ph type="sldImg"/>
          </p:nvPr>
        </p:nvSpPr>
        <p:spPr>
          <a:ln/>
        </p:spPr>
      </p:sp>
      <p:sp>
        <p:nvSpPr>
          <p:cNvPr id="27238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0EDBEEB-4EBE-49B4-8BEE-B7F373730DB8}" type="slidenum">
              <a:rPr lang="en-US"/>
              <a:pPr/>
              <a:t>16</a:t>
            </a:fld>
            <a:endParaRPr lang="en-US"/>
          </a:p>
        </p:txBody>
      </p:sp>
      <p:sp>
        <p:nvSpPr>
          <p:cNvPr id="273410" name="Rectangle 2"/>
          <p:cNvSpPr>
            <a:spLocks noGrp="1" noRot="1" noChangeAspect="1" noChangeArrowheads="1" noTextEdit="1"/>
          </p:cNvSpPr>
          <p:nvPr>
            <p:ph type="sldImg"/>
          </p:nvPr>
        </p:nvSpPr>
        <p:spPr>
          <a:ln/>
        </p:spPr>
      </p:sp>
      <p:sp>
        <p:nvSpPr>
          <p:cNvPr id="27341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637B484-8BC5-44EA-9B35-D44FB0F7E76B}" type="slidenum">
              <a:rPr lang="en-US"/>
              <a:pPr/>
              <a:t>17</a:t>
            </a:fld>
            <a:endParaRPr lang="en-US"/>
          </a:p>
        </p:txBody>
      </p:sp>
      <p:sp>
        <p:nvSpPr>
          <p:cNvPr id="274434" name="Rectangle 2"/>
          <p:cNvSpPr>
            <a:spLocks noGrp="1" noRot="1" noChangeAspect="1" noChangeArrowheads="1" noTextEdit="1"/>
          </p:cNvSpPr>
          <p:nvPr>
            <p:ph type="sldImg"/>
          </p:nvPr>
        </p:nvSpPr>
        <p:spPr>
          <a:ln/>
        </p:spPr>
      </p:sp>
      <p:sp>
        <p:nvSpPr>
          <p:cNvPr id="27443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07E6027-CC2A-4D36-958D-03B70CBAB7D9}" type="slidenum">
              <a:rPr lang="en-US" smtClean="0"/>
              <a:pPr/>
              <a:t>18</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07E6027-CC2A-4D36-958D-03B70CBAB7D9}" type="slidenum">
              <a:rPr lang="en-US" smtClean="0"/>
              <a:pPr/>
              <a:t>19</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07E6027-CC2A-4D36-958D-03B70CBAB7D9}" type="slidenum">
              <a:rPr lang="en-US" smtClean="0"/>
              <a:pPr/>
              <a:t>20</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07E6027-CC2A-4D36-958D-03B70CBAB7D9}" type="slidenum">
              <a:rPr lang="en-US" smtClean="0"/>
              <a:pPr/>
              <a:t>21</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07E6027-CC2A-4D36-958D-03B70CBAB7D9}" type="slidenum">
              <a:rPr lang="en-US" smtClean="0"/>
              <a:pPr/>
              <a:t>22</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5F032C2-F81B-43DC-8F75-BA639C985DAA}" type="slidenum">
              <a:rPr lang="en-US"/>
              <a:pPr/>
              <a:t>23</a:t>
            </a:fld>
            <a:endParaRPr lang="en-US"/>
          </a:p>
        </p:txBody>
      </p:sp>
      <p:sp>
        <p:nvSpPr>
          <p:cNvPr id="275458" name="Rectangle 2"/>
          <p:cNvSpPr>
            <a:spLocks noGrp="1" noRot="1" noChangeAspect="1" noChangeArrowheads="1" noTextEdit="1"/>
          </p:cNvSpPr>
          <p:nvPr>
            <p:ph type="sldImg"/>
          </p:nvPr>
        </p:nvSpPr>
        <p:spPr>
          <a:ln/>
        </p:spPr>
      </p:sp>
      <p:sp>
        <p:nvSpPr>
          <p:cNvPr id="27545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E400114-9A7A-4F85-8D00-0C5033C9484A}" type="slidenum">
              <a:rPr lang="en-US"/>
              <a:pPr/>
              <a:t>24</a:t>
            </a:fld>
            <a:endParaRPr lang="en-US"/>
          </a:p>
        </p:txBody>
      </p:sp>
      <p:sp>
        <p:nvSpPr>
          <p:cNvPr id="276482" name="Rectangle 2"/>
          <p:cNvSpPr>
            <a:spLocks noGrp="1" noRot="1" noChangeAspect="1" noChangeArrowheads="1" noTextEdit="1"/>
          </p:cNvSpPr>
          <p:nvPr>
            <p:ph type="sldImg"/>
          </p:nvPr>
        </p:nvSpPr>
        <p:spPr>
          <a:ln/>
        </p:spPr>
      </p:sp>
      <p:sp>
        <p:nvSpPr>
          <p:cNvPr id="27648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F4A4F8F-D2BC-4D58-83DA-7B8F5942A675}" type="slidenum">
              <a:rPr lang="en-US"/>
              <a:pPr/>
              <a:t>25</a:t>
            </a:fld>
            <a:endParaRPr lang="en-US"/>
          </a:p>
        </p:txBody>
      </p:sp>
      <p:sp>
        <p:nvSpPr>
          <p:cNvPr id="277506" name="Rectangle 2"/>
          <p:cNvSpPr>
            <a:spLocks noGrp="1" noRot="1" noChangeAspect="1" noChangeArrowheads="1" noTextEdit="1"/>
          </p:cNvSpPr>
          <p:nvPr>
            <p:ph type="sldImg"/>
          </p:nvPr>
        </p:nvSpPr>
        <p:spPr>
          <a:ln/>
        </p:spPr>
      </p:sp>
      <p:sp>
        <p:nvSpPr>
          <p:cNvPr id="27750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34766CC-D15B-41CD-A887-DD3AD58659B3}" type="slidenum">
              <a:rPr lang="en-US"/>
              <a:pPr/>
              <a:t>26</a:t>
            </a:fld>
            <a:endParaRPr lang="en-US"/>
          </a:p>
        </p:txBody>
      </p:sp>
      <p:sp>
        <p:nvSpPr>
          <p:cNvPr id="278530" name="Rectangle 2"/>
          <p:cNvSpPr>
            <a:spLocks noGrp="1" noRot="1" noChangeAspect="1" noChangeArrowheads="1" noTextEdit="1"/>
          </p:cNvSpPr>
          <p:nvPr>
            <p:ph type="sldImg"/>
          </p:nvPr>
        </p:nvSpPr>
        <p:spPr>
          <a:ln/>
        </p:spPr>
      </p:sp>
      <p:sp>
        <p:nvSpPr>
          <p:cNvPr id="27853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DFC45C7-E714-4F9E-BA31-42A5DC5212CF}" type="slidenum">
              <a:rPr lang="en-US"/>
              <a:pPr/>
              <a:t>27</a:t>
            </a:fld>
            <a:endParaRPr lang="en-US"/>
          </a:p>
        </p:txBody>
      </p:sp>
      <p:sp>
        <p:nvSpPr>
          <p:cNvPr id="279554" name="Rectangle 2"/>
          <p:cNvSpPr>
            <a:spLocks noGrp="1" noRot="1" noChangeAspect="1" noChangeArrowheads="1" noTextEdit="1"/>
          </p:cNvSpPr>
          <p:nvPr>
            <p:ph type="sldImg"/>
          </p:nvPr>
        </p:nvSpPr>
        <p:spPr>
          <a:ln/>
        </p:spPr>
      </p:sp>
      <p:sp>
        <p:nvSpPr>
          <p:cNvPr id="27955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15EBD51-9D88-4F56-A7A4-57B9DDE4A80F}" type="slidenum">
              <a:rPr lang="en-US"/>
              <a:pPr/>
              <a:t>28</a:t>
            </a:fld>
            <a:endParaRPr lang="en-US"/>
          </a:p>
        </p:txBody>
      </p:sp>
      <p:sp>
        <p:nvSpPr>
          <p:cNvPr id="280578" name="Rectangle 2"/>
          <p:cNvSpPr>
            <a:spLocks noGrp="1" noRot="1" noChangeAspect="1" noChangeArrowheads="1" noTextEdit="1"/>
          </p:cNvSpPr>
          <p:nvPr>
            <p:ph type="sldImg"/>
          </p:nvPr>
        </p:nvSpPr>
        <p:spPr>
          <a:ln/>
        </p:spPr>
      </p:sp>
      <p:sp>
        <p:nvSpPr>
          <p:cNvPr id="28057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65F2B49-1251-4DE1-8FB8-96D5CD063B44}" type="slidenum">
              <a:rPr lang="en-US"/>
              <a:pPr/>
              <a:t>29</a:t>
            </a:fld>
            <a:endParaRPr lang="en-US"/>
          </a:p>
        </p:txBody>
      </p:sp>
      <p:sp>
        <p:nvSpPr>
          <p:cNvPr id="281602" name="Rectangle 2"/>
          <p:cNvSpPr>
            <a:spLocks noGrp="1" noRot="1" noChangeAspect="1" noChangeArrowheads="1" noTextEdit="1"/>
          </p:cNvSpPr>
          <p:nvPr>
            <p:ph type="sldImg"/>
          </p:nvPr>
        </p:nvSpPr>
        <p:spPr>
          <a:ln/>
        </p:spPr>
      </p:sp>
      <p:sp>
        <p:nvSpPr>
          <p:cNvPr id="28160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A368BB6-9E96-48EB-8EE1-2CEEE4232856}" type="slidenum">
              <a:rPr lang="en-US"/>
              <a:pPr/>
              <a:t>30</a:t>
            </a:fld>
            <a:endParaRPr lang="en-US"/>
          </a:p>
        </p:txBody>
      </p:sp>
      <p:sp>
        <p:nvSpPr>
          <p:cNvPr id="282626" name="Rectangle 2"/>
          <p:cNvSpPr>
            <a:spLocks noGrp="1" noRot="1" noChangeAspect="1" noChangeArrowheads="1" noTextEdit="1"/>
          </p:cNvSpPr>
          <p:nvPr>
            <p:ph type="sldImg"/>
          </p:nvPr>
        </p:nvSpPr>
        <p:spPr>
          <a:ln/>
        </p:spPr>
      </p:sp>
      <p:sp>
        <p:nvSpPr>
          <p:cNvPr id="28262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B3D45BE-EDE3-4AE3-8498-7241DC6821A9}" type="slidenum">
              <a:rPr lang="en-US"/>
              <a:pPr/>
              <a:t>31</a:t>
            </a:fld>
            <a:endParaRPr lang="en-US"/>
          </a:p>
        </p:txBody>
      </p:sp>
      <p:sp>
        <p:nvSpPr>
          <p:cNvPr id="283650" name="Rectangle 2"/>
          <p:cNvSpPr>
            <a:spLocks noGrp="1" noRot="1" noChangeAspect="1" noChangeArrowheads="1" noTextEdit="1"/>
          </p:cNvSpPr>
          <p:nvPr>
            <p:ph type="sldImg"/>
          </p:nvPr>
        </p:nvSpPr>
        <p:spPr>
          <a:ln/>
        </p:spPr>
      </p:sp>
      <p:sp>
        <p:nvSpPr>
          <p:cNvPr id="28365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A318073-1CC8-485F-BB57-7A10FAB5547D}" type="slidenum">
              <a:rPr lang="en-US"/>
              <a:pPr/>
              <a:t>32</a:t>
            </a:fld>
            <a:endParaRPr lang="en-US"/>
          </a:p>
        </p:txBody>
      </p:sp>
      <p:sp>
        <p:nvSpPr>
          <p:cNvPr id="284674" name="Rectangle 2"/>
          <p:cNvSpPr>
            <a:spLocks noGrp="1" noRot="1" noChangeAspect="1" noChangeArrowheads="1" noTextEdit="1"/>
          </p:cNvSpPr>
          <p:nvPr>
            <p:ph type="sldImg"/>
          </p:nvPr>
        </p:nvSpPr>
        <p:spPr>
          <a:ln/>
        </p:spPr>
      </p:sp>
      <p:sp>
        <p:nvSpPr>
          <p:cNvPr id="28467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0484C78-ED20-4113-AEC1-1E6ED2CB6AE9}" type="slidenum">
              <a:rPr lang="en-US"/>
              <a:pPr/>
              <a:t>33</a:t>
            </a:fld>
            <a:endParaRPr lang="en-US"/>
          </a:p>
        </p:txBody>
      </p:sp>
      <p:sp>
        <p:nvSpPr>
          <p:cNvPr id="285698" name="Rectangle 2"/>
          <p:cNvSpPr>
            <a:spLocks noGrp="1" noRot="1" noChangeAspect="1" noChangeArrowheads="1" noTextEdit="1"/>
          </p:cNvSpPr>
          <p:nvPr>
            <p:ph type="sldImg"/>
          </p:nvPr>
        </p:nvSpPr>
        <p:spPr>
          <a:ln/>
        </p:spPr>
      </p:sp>
      <p:sp>
        <p:nvSpPr>
          <p:cNvPr id="28569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1406C32-8000-45ED-A7CA-2576E7507A5D}" type="slidenum">
              <a:rPr lang="en-US"/>
              <a:pPr/>
              <a:t>34</a:t>
            </a:fld>
            <a:endParaRPr lang="en-US"/>
          </a:p>
        </p:txBody>
      </p:sp>
      <p:sp>
        <p:nvSpPr>
          <p:cNvPr id="286722" name="Rectangle 2"/>
          <p:cNvSpPr>
            <a:spLocks noGrp="1" noRot="1" noChangeAspect="1" noChangeArrowheads="1" noTextEdit="1"/>
          </p:cNvSpPr>
          <p:nvPr>
            <p:ph type="sldImg"/>
          </p:nvPr>
        </p:nvSpPr>
        <p:spPr>
          <a:ln/>
        </p:spPr>
      </p:sp>
      <p:sp>
        <p:nvSpPr>
          <p:cNvPr id="286723"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92F2B00-1608-4572-8F29-331F641BAFAE}" type="slidenum">
              <a:rPr lang="en-US"/>
              <a:pPr/>
              <a:t>35</a:t>
            </a:fld>
            <a:endParaRPr lang="en-US"/>
          </a:p>
        </p:txBody>
      </p:sp>
      <p:sp>
        <p:nvSpPr>
          <p:cNvPr id="287746" name="Rectangle 2"/>
          <p:cNvSpPr>
            <a:spLocks noGrp="1" noRot="1" noChangeAspect="1" noChangeArrowheads="1" noTextEdit="1"/>
          </p:cNvSpPr>
          <p:nvPr>
            <p:ph type="sldImg"/>
          </p:nvPr>
        </p:nvSpPr>
        <p:spPr>
          <a:ln/>
        </p:spPr>
      </p:sp>
      <p:sp>
        <p:nvSpPr>
          <p:cNvPr id="28774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68D02A8-2CC8-435A-8EC2-F0F45CD15DC5}" type="slidenum">
              <a:rPr lang="en-US"/>
              <a:pPr/>
              <a:t>36</a:t>
            </a:fld>
            <a:endParaRPr lang="en-US"/>
          </a:p>
        </p:txBody>
      </p:sp>
      <p:sp>
        <p:nvSpPr>
          <p:cNvPr id="288770" name="Rectangle 2"/>
          <p:cNvSpPr>
            <a:spLocks noGrp="1" noRot="1" noChangeAspect="1" noChangeArrowheads="1" noTextEdit="1"/>
          </p:cNvSpPr>
          <p:nvPr>
            <p:ph type="sldImg"/>
          </p:nvPr>
        </p:nvSpPr>
        <p:spPr>
          <a:ln/>
        </p:spPr>
      </p:sp>
      <p:sp>
        <p:nvSpPr>
          <p:cNvPr id="28877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24F4C37-03FA-442A-A7E0-6DCDF862E27D}" type="slidenum">
              <a:rPr lang="en-US"/>
              <a:pPr/>
              <a:t>37</a:t>
            </a:fld>
            <a:endParaRPr lang="en-US"/>
          </a:p>
        </p:txBody>
      </p:sp>
      <p:sp>
        <p:nvSpPr>
          <p:cNvPr id="289794" name="Rectangle 2"/>
          <p:cNvSpPr>
            <a:spLocks noGrp="1" noRot="1" noChangeAspect="1" noChangeArrowheads="1" noTextEdit="1"/>
          </p:cNvSpPr>
          <p:nvPr>
            <p:ph type="sldImg"/>
          </p:nvPr>
        </p:nvSpPr>
        <p:spPr>
          <a:ln/>
        </p:spPr>
      </p:sp>
      <p:sp>
        <p:nvSpPr>
          <p:cNvPr id="28979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5CB019C-3984-4F03-9165-EC2195DC3797}" type="slidenum">
              <a:rPr lang="en-US"/>
              <a:pPr/>
              <a:t>38</a:t>
            </a:fld>
            <a:endParaRPr lang="en-US"/>
          </a:p>
        </p:txBody>
      </p:sp>
      <p:sp>
        <p:nvSpPr>
          <p:cNvPr id="290818" name="Rectangle 2"/>
          <p:cNvSpPr>
            <a:spLocks noGrp="1" noRot="1" noChangeAspect="1" noChangeArrowheads="1" noTextEdit="1"/>
          </p:cNvSpPr>
          <p:nvPr>
            <p:ph type="sldImg"/>
          </p:nvPr>
        </p:nvSpPr>
        <p:spPr>
          <a:ln/>
        </p:spPr>
      </p:sp>
      <p:sp>
        <p:nvSpPr>
          <p:cNvPr id="29081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B3A1977-937E-43F0-9579-5B3211424905}" type="slidenum">
              <a:rPr lang="en-US"/>
              <a:pPr/>
              <a:t>39</a:t>
            </a:fld>
            <a:endParaRPr lang="en-US"/>
          </a:p>
        </p:txBody>
      </p:sp>
      <p:sp>
        <p:nvSpPr>
          <p:cNvPr id="291842" name="Rectangle 2"/>
          <p:cNvSpPr>
            <a:spLocks noGrp="1" noRot="1" noChangeAspect="1" noChangeArrowheads="1" noTextEdit="1"/>
          </p:cNvSpPr>
          <p:nvPr>
            <p:ph type="sldImg"/>
          </p:nvPr>
        </p:nvSpPr>
        <p:spPr>
          <a:ln/>
        </p:spPr>
      </p:sp>
      <p:sp>
        <p:nvSpPr>
          <p:cNvPr id="29184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8C7535D-2260-4981-99C8-463B882E503B}" type="slidenum">
              <a:rPr lang="en-US"/>
              <a:pPr/>
              <a:t>40</a:t>
            </a:fld>
            <a:endParaRPr lang="en-US"/>
          </a:p>
        </p:txBody>
      </p:sp>
      <p:sp>
        <p:nvSpPr>
          <p:cNvPr id="292866" name="Rectangle 2"/>
          <p:cNvSpPr>
            <a:spLocks noGrp="1" noRot="1" noChangeAspect="1" noChangeArrowheads="1" noTextEdit="1"/>
          </p:cNvSpPr>
          <p:nvPr>
            <p:ph type="sldImg"/>
          </p:nvPr>
        </p:nvSpPr>
        <p:spPr>
          <a:ln/>
        </p:spPr>
      </p:sp>
      <p:sp>
        <p:nvSpPr>
          <p:cNvPr id="29286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BDA1954-472B-4209-BF8A-1CE7F97830DD}" type="slidenum">
              <a:rPr lang="en-US"/>
              <a:pPr/>
              <a:t>41</a:t>
            </a:fld>
            <a:endParaRPr lang="en-US"/>
          </a:p>
        </p:txBody>
      </p:sp>
      <p:sp>
        <p:nvSpPr>
          <p:cNvPr id="293890" name="Rectangle 2"/>
          <p:cNvSpPr>
            <a:spLocks noGrp="1" noRot="1" noChangeAspect="1" noChangeArrowheads="1" noTextEdit="1"/>
          </p:cNvSpPr>
          <p:nvPr>
            <p:ph type="sldImg"/>
          </p:nvPr>
        </p:nvSpPr>
        <p:spPr>
          <a:ln/>
        </p:spPr>
      </p:sp>
      <p:sp>
        <p:nvSpPr>
          <p:cNvPr id="29389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DF06332-04E0-4910-A4DF-20F93A0F5593}" type="slidenum">
              <a:rPr lang="en-US"/>
              <a:pPr/>
              <a:t>42</a:t>
            </a:fld>
            <a:endParaRPr lang="en-US"/>
          </a:p>
        </p:txBody>
      </p:sp>
      <p:sp>
        <p:nvSpPr>
          <p:cNvPr id="294914" name="Rectangle 2"/>
          <p:cNvSpPr>
            <a:spLocks noGrp="1" noRot="1" noChangeAspect="1" noChangeArrowheads="1" noTextEdit="1"/>
          </p:cNvSpPr>
          <p:nvPr>
            <p:ph type="sldImg"/>
          </p:nvPr>
        </p:nvSpPr>
        <p:spPr>
          <a:ln/>
        </p:spPr>
      </p:sp>
      <p:sp>
        <p:nvSpPr>
          <p:cNvPr id="29491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A1BB487-9C0D-434F-8AA5-5472F20EFA14}" type="slidenum">
              <a:rPr lang="en-US"/>
              <a:pPr/>
              <a:t>43</a:t>
            </a:fld>
            <a:endParaRPr lang="en-US"/>
          </a:p>
        </p:txBody>
      </p:sp>
      <p:sp>
        <p:nvSpPr>
          <p:cNvPr id="297986" name="Rectangle 2"/>
          <p:cNvSpPr>
            <a:spLocks noGrp="1" noRot="1" noChangeAspect="1" noChangeArrowheads="1" noTextEdit="1"/>
          </p:cNvSpPr>
          <p:nvPr>
            <p:ph type="sldImg"/>
          </p:nvPr>
        </p:nvSpPr>
        <p:spPr>
          <a:ln/>
        </p:spPr>
      </p:sp>
      <p:sp>
        <p:nvSpPr>
          <p:cNvPr id="29798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035D59-1C25-401B-8D89-C0B9E4DC2284}" type="slidenum">
              <a:rPr lang="en-US"/>
              <a:pPr/>
              <a:t>44</a:t>
            </a:fld>
            <a:endParaRPr lang="en-US"/>
          </a:p>
        </p:txBody>
      </p:sp>
      <p:sp>
        <p:nvSpPr>
          <p:cNvPr id="299010" name="Rectangle 2"/>
          <p:cNvSpPr>
            <a:spLocks noGrp="1" noRot="1" noChangeAspect="1" noChangeArrowheads="1" noTextEdit="1"/>
          </p:cNvSpPr>
          <p:nvPr>
            <p:ph type="sldImg"/>
          </p:nvPr>
        </p:nvSpPr>
        <p:spPr>
          <a:ln/>
        </p:spPr>
      </p:sp>
      <p:sp>
        <p:nvSpPr>
          <p:cNvPr id="29901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CD3B831-5699-45E6-9F66-D61C63CD6F38}" type="slidenum">
              <a:rPr lang="en-US"/>
              <a:pPr/>
              <a:t>45</a:t>
            </a:fld>
            <a:endParaRPr lang="en-US"/>
          </a:p>
        </p:txBody>
      </p:sp>
      <p:sp>
        <p:nvSpPr>
          <p:cNvPr id="300034" name="Rectangle 2"/>
          <p:cNvSpPr>
            <a:spLocks noGrp="1" noRot="1" noChangeAspect="1" noChangeArrowheads="1" noTextEdit="1"/>
          </p:cNvSpPr>
          <p:nvPr>
            <p:ph type="sldImg"/>
          </p:nvPr>
        </p:nvSpPr>
        <p:spPr>
          <a:ln/>
        </p:spPr>
      </p:sp>
      <p:sp>
        <p:nvSpPr>
          <p:cNvPr id="30003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A531F16-71EE-4FC1-BC3A-B659986AA076}" type="slidenum">
              <a:rPr lang="en-US"/>
              <a:pPr/>
              <a:t>46</a:t>
            </a:fld>
            <a:endParaRPr lang="en-US"/>
          </a:p>
        </p:txBody>
      </p:sp>
      <p:sp>
        <p:nvSpPr>
          <p:cNvPr id="302082" name="Rectangle 2"/>
          <p:cNvSpPr>
            <a:spLocks noGrp="1" noRot="1" noChangeAspect="1" noChangeArrowheads="1" noTextEdit="1"/>
          </p:cNvSpPr>
          <p:nvPr>
            <p:ph type="sldImg"/>
          </p:nvPr>
        </p:nvSpPr>
        <p:spPr>
          <a:ln/>
        </p:spPr>
      </p:sp>
      <p:sp>
        <p:nvSpPr>
          <p:cNvPr id="30208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C0FCC58-B79C-4157-BC43-7B71308CF54A}" type="slidenum">
              <a:rPr lang="en-US"/>
              <a:pPr/>
              <a:t>47</a:t>
            </a:fld>
            <a:endParaRPr lang="en-US"/>
          </a:p>
        </p:txBody>
      </p:sp>
      <p:sp>
        <p:nvSpPr>
          <p:cNvPr id="305154" name="Rectangle 2"/>
          <p:cNvSpPr>
            <a:spLocks noGrp="1" noRot="1" noChangeAspect="1" noChangeArrowheads="1" noTextEdit="1"/>
          </p:cNvSpPr>
          <p:nvPr>
            <p:ph type="sldImg"/>
          </p:nvPr>
        </p:nvSpPr>
        <p:spPr>
          <a:ln/>
        </p:spPr>
      </p:sp>
      <p:sp>
        <p:nvSpPr>
          <p:cNvPr id="30515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3C34FBB-EA73-4F42-BAEF-80F68EABB877}" type="slidenum">
              <a:rPr lang="en-US"/>
              <a:pPr/>
              <a:t>48</a:t>
            </a:fld>
            <a:endParaRPr lang="en-US"/>
          </a:p>
        </p:txBody>
      </p:sp>
      <p:sp>
        <p:nvSpPr>
          <p:cNvPr id="307202" name="Rectangle 2"/>
          <p:cNvSpPr>
            <a:spLocks noGrp="1" noRot="1" noChangeAspect="1" noChangeArrowheads="1" noTextEdit="1"/>
          </p:cNvSpPr>
          <p:nvPr>
            <p:ph type="sldImg"/>
          </p:nvPr>
        </p:nvSpPr>
        <p:spPr>
          <a:ln/>
        </p:spPr>
      </p:sp>
      <p:sp>
        <p:nvSpPr>
          <p:cNvPr id="30720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3C34FBB-EA73-4F42-BAEF-80F68EABB877}" type="slidenum">
              <a:rPr lang="en-US"/>
              <a:pPr/>
              <a:t>49</a:t>
            </a:fld>
            <a:endParaRPr lang="en-US"/>
          </a:p>
        </p:txBody>
      </p:sp>
      <p:sp>
        <p:nvSpPr>
          <p:cNvPr id="307202" name="Rectangle 2"/>
          <p:cNvSpPr>
            <a:spLocks noGrp="1" noRot="1" noChangeAspect="1" noChangeArrowheads="1" noTextEdit="1"/>
          </p:cNvSpPr>
          <p:nvPr>
            <p:ph type="sldImg"/>
          </p:nvPr>
        </p:nvSpPr>
        <p:spPr>
          <a:ln/>
        </p:spPr>
      </p:sp>
      <p:sp>
        <p:nvSpPr>
          <p:cNvPr id="30720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94FACDE-858C-4437-A45A-2110D2DFF811}" type="slidenum">
              <a:rPr lang="en-US"/>
              <a:pPr/>
              <a:t>50</a:t>
            </a:fld>
            <a:endParaRPr lang="en-US"/>
          </a:p>
        </p:txBody>
      </p:sp>
      <p:sp>
        <p:nvSpPr>
          <p:cNvPr id="309250" name="Rectangle 2"/>
          <p:cNvSpPr>
            <a:spLocks noGrp="1" noRot="1" noChangeAspect="1" noChangeArrowheads="1" noTextEdit="1"/>
          </p:cNvSpPr>
          <p:nvPr>
            <p:ph type="sldImg"/>
          </p:nvPr>
        </p:nvSpPr>
        <p:spPr>
          <a:ln/>
        </p:spPr>
      </p:sp>
      <p:sp>
        <p:nvSpPr>
          <p:cNvPr id="30925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5D42C5D-916B-4615-B5F1-567A6B698BE1}" type="slidenum">
              <a:rPr lang="en-US"/>
              <a:pPr/>
              <a:t>51</a:t>
            </a:fld>
            <a:endParaRPr lang="en-US"/>
          </a:p>
        </p:txBody>
      </p:sp>
      <p:sp>
        <p:nvSpPr>
          <p:cNvPr id="312322" name="Rectangle 2"/>
          <p:cNvSpPr>
            <a:spLocks noGrp="1" noRot="1" noChangeAspect="1" noChangeArrowheads="1" noTextEdit="1"/>
          </p:cNvSpPr>
          <p:nvPr>
            <p:ph type="sldImg"/>
          </p:nvPr>
        </p:nvSpPr>
        <p:spPr>
          <a:ln/>
        </p:spPr>
      </p:sp>
      <p:sp>
        <p:nvSpPr>
          <p:cNvPr id="31232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3C34FBB-EA73-4F42-BAEF-80F68EABB877}" type="slidenum">
              <a:rPr lang="en-US"/>
              <a:pPr/>
              <a:t>52</a:t>
            </a:fld>
            <a:endParaRPr lang="en-US"/>
          </a:p>
        </p:txBody>
      </p:sp>
      <p:sp>
        <p:nvSpPr>
          <p:cNvPr id="307202" name="Rectangle 2"/>
          <p:cNvSpPr>
            <a:spLocks noGrp="1" noRot="1" noChangeAspect="1" noChangeArrowheads="1" noTextEdit="1"/>
          </p:cNvSpPr>
          <p:nvPr>
            <p:ph type="sldImg"/>
          </p:nvPr>
        </p:nvSpPr>
        <p:spPr>
          <a:ln/>
        </p:spPr>
      </p:sp>
      <p:sp>
        <p:nvSpPr>
          <p:cNvPr id="30720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9449360-4223-421E-946F-0BE3E4133ED0}" type="slidenum">
              <a:rPr lang="en-US"/>
              <a:pPr/>
              <a:t>53</a:t>
            </a:fld>
            <a:endParaRPr lang="en-US"/>
          </a:p>
        </p:txBody>
      </p:sp>
      <p:sp>
        <p:nvSpPr>
          <p:cNvPr id="314370" name="Rectangle 2"/>
          <p:cNvSpPr>
            <a:spLocks noGrp="1" noRot="1" noChangeAspect="1" noChangeArrowheads="1" noTextEdit="1"/>
          </p:cNvSpPr>
          <p:nvPr>
            <p:ph type="sldImg"/>
          </p:nvPr>
        </p:nvSpPr>
        <p:spPr>
          <a:ln/>
        </p:spPr>
      </p:sp>
      <p:sp>
        <p:nvSpPr>
          <p:cNvPr id="31437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69D5982-B711-4C58-9AF1-EC75FCC53DEE}" type="slidenum">
              <a:rPr lang="en-US"/>
              <a:pPr/>
              <a:t>54</a:t>
            </a:fld>
            <a:endParaRPr lang="en-US"/>
          </a:p>
        </p:txBody>
      </p:sp>
      <p:sp>
        <p:nvSpPr>
          <p:cNvPr id="315394" name="Rectangle 2"/>
          <p:cNvSpPr>
            <a:spLocks noGrp="1" noRot="1" noChangeAspect="1" noChangeArrowheads="1" noTextEdit="1"/>
          </p:cNvSpPr>
          <p:nvPr>
            <p:ph type="sldImg"/>
          </p:nvPr>
        </p:nvSpPr>
        <p:spPr>
          <a:ln/>
        </p:spPr>
      </p:sp>
      <p:sp>
        <p:nvSpPr>
          <p:cNvPr id="31539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DF04A25-1074-4BC6-9F28-D974EB1513E9}" type="slidenum">
              <a:rPr lang="en-US"/>
              <a:pPr/>
              <a:t>55</a:t>
            </a:fld>
            <a:endParaRPr lang="en-US"/>
          </a:p>
        </p:txBody>
      </p:sp>
      <p:sp>
        <p:nvSpPr>
          <p:cNvPr id="316418" name="Rectangle 2"/>
          <p:cNvSpPr>
            <a:spLocks noGrp="1" noRot="1" noChangeAspect="1" noChangeArrowheads="1" noTextEdit="1"/>
          </p:cNvSpPr>
          <p:nvPr>
            <p:ph type="sldImg"/>
          </p:nvPr>
        </p:nvSpPr>
        <p:spPr>
          <a:ln/>
        </p:spPr>
      </p:sp>
      <p:sp>
        <p:nvSpPr>
          <p:cNvPr id="31641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A528E34-D195-41AC-B9DF-20DED00054FC}" type="slidenum">
              <a:rPr lang="en-US"/>
              <a:pPr/>
              <a:t>56</a:t>
            </a:fld>
            <a:endParaRPr lang="en-US"/>
          </a:p>
        </p:txBody>
      </p:sp>
      <p:sp>
        <p:nvSpPr>
          <p:cNvPr id="317442" name="Rectangle 2"/>
          <p:cNvSpPr>
            <a:spLocks noGrp="1" noRot="1" noChangeAspect="1" noChangeArrowheads="1" noTextEdit="1"/>
          </p:cNvSpPr>
          <p:nvPr>
            <p:ph type="sldImg"/>
          </p:nvPr>
        </p:nvSpPr>
        <p:spPr>
          <a:ln/>
        </p:spPr>
      </p:sp>
      <p:sp>
        <p:nvSpPr>
          <p:cNvPr id="31744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95D5EDC-F270-46D7-BF95-B6324116C753}" type="slidenum">
              <a:rPr lang="en-US"/>
              <a:pPr/>
              <a:t>57</a:t>
            </a:fld>
            <a:endParaRPr lang="en-US"/>
          </a:p>
        </p:txBody>
      </p:sp>
      <p:sp>
        <p:nvSpPr>
          <p:cNvPr id="318466" name="Rectangle 2"/>
          <p:cNvSpPr>
            <a:spLocks noGrp="1" noRot="1" noChangeAspect="1" noChangeArrowheads="1" noTextEdit="1"/>
          </p:cNvSpPr>
          <p:nvPr>
            <p:ph type="sldImg"/>
          </p:nvPr>
        </p:nvSpPr>
        <p:spPr>
          <a:ln/>
        </p:spPr>
      </p:sp>
      <p:sp>
        <p:nvSpPr>
          <p:cNvPr id="31846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1BE41EC-DC5C-4566-94FC-F241DDAE744C}" type="slidenum">
              <a:rPr lang="en-US"/>
              <a:pPr/>
              <a:t>58</a:t>
            </a:fld>
            <a:endParaRPr lang="en-US"/>
          </a:p>
        </p:txBody>
      </p:sp>
      <p:sp>
        <p:nvSpPr>
          <p:cNvPr id="319490" name="Rectangle 2"/>
          <p:cNvSpPr>
            <a:spLocks noGrp="1" noRot="1" noChangeAspect="1" noChangeArrowheads="1" noTextEdit="1"/>
          </p:cNvSpPr>
          <p:nvPr>
            <p:ph type="sldImg"/>
          </p:nvPr>
        </p:nvSpPr>
        <p:spPr>
          <a:ln/>
        </p:spPr>
      </p:sp>
      <p:sp>
        <p:nvSpPr>
          <p:cNvPr id="31949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2050B0D-BFEF-49B2-AE09-01DB4E400202}" type="slidenum">
              <a:rPr lang="en-US"/>
              <a:pPr/>
              <a:t>59</a:t>
            </a:fld>
            <a:endParaRPr lang="en-US"/>
          </a:p>
        </p:txBody>
      </p:sp>
      <p:sp>
        <p:nvSpPr>
          <p:cNvPr id="320514" name="Rectangle 2"/>
          <p:cNvSpPr>
            <a:spLocks noGrp="1" noRot="1" noChangeAspect="1" noChangeArrowheads="1" noTextEdit="1"/>
          </p:cNvSpPr>
          <p:nvPr>
            <p:ph type="sldImg"/>
          </p:nvPr>
        </p:nvSpPr>
        <p:spPr>
          <a:ln/>
        </p:spPr>
      </p:sp>
      <p:sp>
        <p:nvSpPr>
          <p:cNvPr id="32051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12D4215-F101-4B6E-ABD0-6FDC73A5FD7A}" type="slidenum">
              <a:rPr lang="en-US"/>
              <a:pPr/>
              <a:t>60</a:t>
            </a:fld>
            <a:endParaRPr lang="en-US"/>
          </a:p>
        </p:txBody>
      </p:sp>
      <p:sp>
        <p:nvSpPr>
          <p:cNvPr id="321538" name="Rectangle 2"/>
          <p:cNvSpPr>
            <a:spLocks noGrp="1" noRot="1" noChangeAspect="1" noChangeArrowheads="1" noTextEdit="1"/>
          </p:cNvSpPr>
          <p:nvPr>
            <p:ph type="sldImg"/>
          </p:nvPr>
        </p:nvSpPr>
        <p:spPr>
          <a:ln/>
        </p:spPr>
      </p:sp>
      <p:sp>
        <p:nvSpPr>
          <p:cNvPr id="321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635F095-0907-4C1B-9AD8-D116F336B847}" type="slidenum">
              <a:rPr lang="en-US"/>
              <a:pPr/>
              <a:t>61</a:t>
            </a:fld>
            <a:endParaRPr lang="en-US"/>
          </a:p>
        </p:txBody>
      </p:sp>
      <p:sp>
        <p:nvSpPr>
          <p:cNvPr id="322562" name="Rectangle 2"/>
          <p:cNvSpPr>
            <a:spLocks noGrp="1" noRot="1" noChangeAspect="1" noChangeArrowheads="1" noTextEdit="1"/>
          </p:cNvSpPr>
          <p:nvPr>
            <p:ph type="sldImg"/>
          </p:nvPr>
        </p:nvSpPr>
        <p:spPr>
          <a:ln/>
        </p:spPr>
      </p:sp>
      <p:sp>
        <p:nvSpPr>
          <p:cNvPr id="32256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33904C0-0543-4C64-A31E-8F874C59AB0A}" type="slidenum">
              <a:rPr lang="en-US"/>
              <a:pPr/>
              <a:t>62</a:t>
            </a:fld>
            <a:endParaRPr lang="en-US"/>
          </a:p>
        </p:txBody>
      </p:sp>
      <p:sp>
        <p:nvSpPr>
          <p:cNvPr id="323586" name="Rectangle 2"/>
          <p:cNvSpPr>
            <a:spLocks noGrp="1" noRot="1" noChangeAspect="1" noChangeArrowheads="1" noTextEdit="1"/>
          </p:cNvSpPr>
          <p:nvPr>
            <p:ph type="sldImg"/>
          </p:nvPr>
        </p:nvSpPr>
        <p:spPr>
          <a:ln/>
        </p:spPr>
      </p:sp>
      <p:sp>
        <p:nvSpPr>
          <p:cNvPr id="32358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7C02A8B-DA62-4498-88AD-E4332B345D05}" type="slidenum">
              <a:rPr lang="en-US"/>
              <a:pPr/>
              <a:t>63</a:t>
            </a:fld>
            <a:endParaRPr lang="en-US"/>
          </a:p>
        </p:txBody>
      </p:sp>
      <p:sp>
        <p:nvSpPr>
          <p:cNvPr id="324610" name="Rectangle 2"/>
          <p:cNvSpPr>
            <a:spLocks noGrp="1" noRot="1" noChangeAspect="1" noChangeArrowheads="1" noTextEdit="1"/>
          </p:cNvSpPr>
          <p:nvPr>
            <p:ph type="sldImg"/>
          </p:nvPr>
        </p:nvSpPr>
        <p:spPr>
          <a:ln/>
        </p:spPr>
      </p:sp>
      <p:sp>
        <p:nvSpPr>
          <p:cNvPr id="32461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0F13AFA-D41A-4CBA-95D2-458BA6FEDB59}" type="slidenum">
              <a:rPr lang="en-US"/>
              <a:pPr/>
              <a:t>64</a:t>
            </a:fld>
            <a:endParaRPr lang="en-US"/>
          </a:p>
        </p:txBody>
      </p:sp>
      <p:sp>
        <p:nvSpPr>
          <p:cNvPr id="325634" name="Rectangle 2"/>
          <p:cNvSpPr>
            <a:spLocks noGrp="1" noRot="1" noChangeAspect="1" noChangeArrowheads="1" noTextEdit="1"/>
          </p:cNvSpPr>
          <p:nvPr>
            <p:ph type="sldImg"/>
          </p:nvPr>
        </p:nvSpPr>
        <p:spPr>
          <a:ln/>
        </p:spPr>
      </p:sp>
      <p:sp>
        <p:nvSpPr>
          <p:cNvPr id="32563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F8D4ED8-1D1A-4088-A850-1A915DBA8C3A}" type="slidenum">
              <a:rPr lang="en-US"/>
              <a:pPr/>
              <a:t>65</a:t>
            </a:fld>
            <a:endParaRPr lang="en-US"/>
          </a:p>
        </p:txBody>
      </p:sp>
      <p:sp>
        <p:nvSpPr>
          <p:cNvPr id="326658" name="Rectangle 2"/>
          <p:cNvSpPr>
            <a:spLocks noGrp="1" noRot="1" noChangeAspect="1" noChangeArrowheads="1" noTextEdit="1"/>
          </p:cNvSpPr>
          <p:nvPr>
            <p:ph type="sldImg"/>
          </p:nvPr>
        </p:nvSpPr>
        <p:spPr>
          <a:ln/>
        </p:spPr>
      </p:sp>
      <p:sp>
        <p:nvSpPr>
          <p:cNvPr id="32665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C4FFF0D-6F57-40DF-AD57-9D1B3565DAF7}" type="slidenum">
              <a:rPr lang="en-US"/>
              <a:pPr/>
              <a:t>66</a:t>
            </a:fld>
            <a:endParaRPr lang="en-US"/>
          </a:p>
        </p:txBody>
      </p:sp>
      <p:sp>
        <p:nvSpPr>
          <p:cNvPr id="327682" name="Rectangle 2"/>
          <p:cNvSpPr>
            <a:spLocks noGrp="1" noRot="1" noChangeAspect="1" noChangeArrowheads="1" noTextEdit="1"/>
          </p:cNvSpPr>
          <p:nvPr>
            <p:ph type="sldImg"/>
          </p:nvPr>
        </p:nvSpPr>
        <p:spPr>
          <a:ln/>
        </p:spPr>
      </p:sp>
      <p:sp>
        <p:nvSpPr>
          <p:cNvPr id="32768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05C9F0-AB10-440D-9DB8-8D5F2969407E}" type="slidenum">
              <a:rPr lang="en-US"/>
              <a:pPr/>
              <a:t>67</a:t>
            </a:fld>
            <a:endParaRPr lang="en-US"/>
          </a:p>
        </p:txBody>
      </p:sp>
      <p:sp>
        <p:nvSpPr>
          <p:cNvPr id="328706" name="Rectangle 2"/>
          <p:cNvSpPr>
            <a:spLocks noGrp="1" noRot="1" noChangeAspect="1" noChangeArrowheads="1" noTextEdit="1"/>
          </p:cNvSpPr>
          <p:nvPr>
            <p:ph type="sldImg"/>
          </p:nvPr>
        </p:nvSpPr>
        <p:spPr>
          <a:ln/>
        </p:spPr>
      </p:sp>
      <p:sp>
        <p:nvSpPr>
          <p:cNvPr id="32870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F20E0FC-C289-4A5A-AFB1-A4FCB41F15E1}" type="slidenum">
              <a:rPr lang="en-US"/>
              <a:pPr/>
              <a:t>68</a:t>
            </a:fld>
            <a:endParaRPr lang="en-US"/>
          </a:p>
        </p:txBody>
      </p:sp>
      <p:sp>
        <p:nvSpPr>
          <p:cNvPr id="329730" name="Rectangle 2"/>
          <p:cNvSpPr>
            <a:spLocks noGrp="1" noRot="1" noChangeAspect="1" noChangeArrowheads="1" noTextEdit="1"/>
          </p:cNvSpPr>
          <p:nvPr>
            <p:ph type="sldImg"/>
          </p:nvPr>
        </p:nvSpPr>
        <p:spPr>
          <a:ln/>
        </p:spPr>
      </p:sp>
      <p:sp>
        <p:nvSpPr>
          <p:cNvPr id="32973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8FE9832-6F54-46A5-A8D5-F329A41F8312}" type="slidenum">
              <a:rPr lang="en-US"/>
              <a:pPr/>
              <a:t>69</a:t>
            </a:fld>
            <a:endParaRPr lang="en-US"/>
          </a:p>
        </p:txBody>
      </p:sp>
      <p:sp>
        <p:nvSpPr>
          <p:cNvPr id="330754" name="Rectangle 2"/>
          <p:cNvSpPr>
            <a:spLocks noGrp="1" noRot="1" noChangeAspect="1" noChangeArrowheads="1" noTextEdit="1"/>
          </p:cNvSpPr>
          <p:nvPr>
            <p:ph type="sldImg"/>
          </p:nvPr>
        </p:nvSpPr>
        <p:spPr>
          <a:ln/>
        </p:spPr>
      </p:sp>
      <p:sp>
        <p:nvSpPr>
          <p:cNvPr id="33075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A495DC9-1CCA-48A6-97E3-1D87DD9AD07D}" type="slidenum">
              <a:rPr lang="en-US"/>
              <a:pPr/>
              <a:t>70</a:t>
            </a:fld>
            <a:endParaRPr lang="en-US"/>
          </a:p>
        </p:txBody>
      </p:sp>
      <p:sp>
        <p:nvSpPr>
          <p:cNvPr id="331778" name="Rectangle 2"/>
          <p:cNvSpPr>
            <a:spLocks noGrp="1" noRot="1" noChangeAspect="1" noChangeArrowheads="1" noTextEdit="1"/>
          </p:cNvSpPr>
          <p:nvPr>
            <p:ph type="sldImg"/>
          </p:nvPr>
        </p:nvSpPr>
        <p:spPr>
          <a:ln/>
        </p:spPr>
      </p:sp>
      <p:sp>
        <p:nvSpPr>
          <p:cNvPr id="33177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61E3A17-A1A2-4522-BA59-19DAF7A11F81}" type="slidenum">
              <a:rPr lang="en-US"/>
              <a:pPr/>
              <a:t>71</a:t>
            </a:fld>
            <a:endParaRPr lang="en-US"/>
          </a:p>
        </p:txBody>
      </p:sp>
      <p:sp>
        <p:nvSpPr>
          <p:cNvPr id="332802" name="Rectangle 2"/>
          <p:cNvSpPr>
            <a:spLocks noGrp="1" noRot="1" noChangeAspect="1" noChangeArrowheads="1" noTextEdit="1"/>
          </p:cNvSpPr>
          <p:nvPr>
            <p:ph type="sldImg"/>
          </p:nvPr>
        </p:nvSpPr>
        <p:spPr>
          <a:ln/>
        </p:spPr>
      </p:sp>
      <p:sp>
        <p:nvSpPr>
          <p:cNvPr id="33280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1E64246-E889-4193-84CA-E39422AF3112}" type="slidenum">
              <a:rPr lang="en-US"/>
              <a:pPr/>
              <a:t>72</a:t>
            </a:fld>
            <a:endParaRPr lang="en-US"/>
          </a:p>
        </p:txBody>
      </p:sp>
      <p:sp>
        <p:nvSpPr>
          <p:cNvPr id="333826" name="Rectangle 2"/>
          <p:cNvSpPr>
            <a:spLocks noGrp="1" noRot="1" noChangeAspect="1" noChangeArrowheads="1" noTextEdit="1"/>
          </p:cNvSpPr>
          <p:nvPr>
            <p:ph type="sldImg"/>
          </p:nvPr>
        </p:nvSpPr>
        <p:spPr>
          <a:ln/>
        </p:spPr>
      </p:sp>
      <p:sp>
        <p:nvSpPr>
          <p:cNvPr id="33382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C3BFF2-619B-4363-AEC9-5F82EBA825DE}" type="slidenum">
              <a:rPr lang="en-US"/>
              <a:pPr/>
              <a:t>73</a:t>
            </a:fld>
            <a:endParaRPr lang="en-US"/>
          </a:p>
        </p:txBody>
      </p:sp>
      <p:sp>
        <p:nvSpPr>
          <p:cNvPr id="334850" name="Rectangle 2"/>
          <p:cNvSpPr>
            <a:spLocks noGrp="1" noRot="1" noChangeAspect="1" noChangeArrowheads="1" noTextEdit="1"/>
          </p:cNvSpPr>
          <p:nvPr>
            <p:ph type="sldImg"/>
          </p:nvPr>
        </p:nvSpPr>
        <p:spPr>
          <a:ln/>
        </p:spPr>
      </p:sp>
      <p:sp>
        <p:nvSpPr>
          <p:cNvPr id="33485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E9B008B-3724-4737-A4C4-32A8EB17CA48}" type="slidenum">
              <a:rPr lang="en-US"/>
              <a:pPr/>
              <a:t>74</a:t>
            </a:fld>
            <a:endParaRPr lang="en-US"/>
          </a:p>
        </p:txBody>
      </p:sp>
      <p:sp>
        <p:nvSpPr>
          <p:cNvPr id="335874" name="Rectangle 2"/>
          <p:cNvSpPr>
            <a:spLocks noGrp="1" noRot="1" noChangeAspect="1" noChangeArrowheads="1" noTextEdit="1"/>
          </p:cNvSpPr>
          <p:nvPr>
            <p:ph type="sldImg"/>
          </p:nvPr>
        </p:nvSpPr>
        <p:spPr>
          <a:ln/>
        </p:spPr>
      </p:sp>
      <p:sp>
        <p:nvSpPr>
          <p:cNvPr id="33587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A83EBAC-11EC-4C47-B823-C6F392D69929}" type="slidenum">
              <a:rPr lang="en-US"/>
              <a:pPr/>
              <a:t>75</a:t>
            </a:fld>
            <a:endParaRPr lang="en-US"/>
          </a:p>
        </p:txBody>
      </p:sp>
      <p:sp>
        <p:nvSpPr>
          <p:cNvPr id="336898" name="Rectangle 2"/>
          <p:cNvSpPr>
            <a:spLocks noGrp="1" noRot="1" noChangeAspect="1" noChangeArrowheads="1" noTextEdit="1"/>
          </p:cNvSpPr>
          <p:nvPr>
            <p:ph type="sldImg"/>
          </p:nvPr>
        </p:nvSpPr>
        <p:spPr>
          <a:ln/>
        </p:spPr>
      </p:sp>
      <p:sp>
        <p:nvSpPr>
          <p:cNvPr id="33689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445B13F-C41C-4529-A2DA-911DC4AE3FE1}" type="slidenum">
              <a:rPr lang="en-US"/>
              <a:pPr/>
              <a:t>76</a:t>
            </a:fld>
            <a:endParaRPr lang="en-US"/>
          </a:p>
        </p:txBody>
      </p:sp>
      <p:sp>
        <p:nvSpPr>
          <p:cNvPr id="337922" name="Rectangle 2"/>
          <p:cNvSpPr>
            <a:spLocks noGrp="1" noRot="1" noChangeAspect="1" noChangeArrowheads="1" noTextEdit="1"/>
          </p:cNvSpPr>
          <p:nvPr>
            <p:ph type="sldImg"/>
          </p:nvPr>
        </p:nvSpPr>
        <p:spPr>
          <a:ln/>
        </p:spPr>
      </p:sp>
      <p:sp>
        <p:nvSpPr>
          <p:cNvPr id="33792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15E1676-042D-4CB6-9010-8D31A8898B16}" type="slidenum">
              <a:rPr lang="en-US"/>
              <a:pPr/>
              <a:t>77</a:t>
            </a:fld>
            <a:endParaRPr lang="en-US"/>
          </a:p>
        </p:txBody>
      </p:sp>
      <p:sp>
        <p:nvSpPr>
          <p:cNvPr id="338946" name="Rectangle 2"/>
          <p:cNvSpPr>
            <a:spLocks noGrp="1" noRot="1" noChangeAspect="1" noChangeArrowheads="1" noTextEdit="1"/>
          </p:cNvSpPr>
          <p:nvPr>
            <p:ph type="sldImg"/>
          </p:nvPr>
        </p:nvSpPr>
        <p:spPr>
          <a:ln/>
        </p:spPr>
      </p:sp>
      <p:sp>
        <p:nvSpPr>
          <p:cNvPr id="33894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F1A7973-0A8B-461B-8D44-02E1330E39DA}" type="slidenum">
              <a:rPr lang="en-US"/>
              <a:pPr/>
              <a:t>78</a:t>
            </a:fld>
            <a:endParaRPr lang="en-US"/>
          </a:p>
        </p:txBody>
      </p:sp>
      <p:sp>
        <p:nvSpPr>
          <p:cNvPr id="339970" name="Rectangle 2"/>
          <p:cNvSpPr>
            <a:spLocks noGrp="1" noRot="1" noChangeAspect="1" noChangeArrowheads="1" noTextEdit="1"/>
          </p:cNvSpPr>
          <p:nvPr>
            <p:ph type="sldImg"/>
          </p:nvPr>
        </p:nvSpPr>
        <p:spPr>
          <a:ln/>
        </p:spPr>
      </p:sp>
      <p:sp>
        <p:nvSpPr>
          <p:cNvPr id="33997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ADD79A5-FB30-4344-AA85-2208B4629ED8}" type="slidenum">
              <a:rPr lang="en-US"/>
              <a:pPr/>
              <a:t>79</a:t>
            </a:fld>
            <a:endParaRPr lang="en-US"/>
          </a:p>
        </p:txBody>
      </p:sp>
      <p:sp>
        <p:nvSpPr>
          <p:cNvPr id="340994" name="Rectangle 2"/>
          <p:cNvSpPr>
            <a:spLocks noGrp="1" noRot="1" noChangeAspect="1" noChangeArrowheads="1" noTextEdit="1"/>
          </p:cNvSpPr>
          <p:nvPr>
            <p:ph type="sldImg"/>
          </p:nvPr>
        </p:nvSpPr>
        <p:spPr>
          <a:ln/>
        </p:spPr>
      </p:sp>
      <p:sp>
        <p:nvSpPr>
          <p:cNvPr id="34099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B058501-E486-4B28-B970-8D49F804A77B}" type="slidenum">
              <a:rPr lang="en-US"/>
              <a:pPr/>
              <a:t>80</a:t>
            </a:fld>
            <a:endParaRPr lang="en-US"/>
          </a:p>
        </p:txBody>
      </p:sp>
      <p:sp>
        <p:nvSpPr>
          <p:cNvPr id="342018" name="Rectangle 2"/>
          <p:cNvSpPr>
            <a:spLocks noGrp="1" noRot="1" noChangeAspect="1" noChangeArrowheads="1" noTextEdit="1"/>
          </p:cNvSpPr>
          <p:nvPr>
            <p:ph type="sldImg"/>
          </p:nvPr>
        </p:nvSpPr>
        <p:spPr>
          <a:ln/>
        </p:spPr>
      </p:sp>
      <p:sp>
        <p:nvSpPr>
          <p:cNvPr id="34201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F34A623-4CBC-4024-BA20-22293C8CC41F}" type="slidenum">
              <a:rPr lang="en-US"/>
              <a:pPr/>
              <a:t>81</a:t>
            </a:fld>
            <a:endParaRPr lang="en-US"/>
          </a:p>
        </p:txBody>
      </p:sp>
      <p:sp>
        <p:nvSpPr>
          <p:cNvPr id="343042" name="Rectangle 2"/>
          <p:cNvSpPr>
            <a:spLocks noGrp="1" noRot="1" noChangeAspect="1" noChangeArrowheads="1" noTextEdit="1"/>
          </p:cNvSpPr>
          <p:nvPr>
            <p:ph type="sldImg"/>
          </p:nvPr>
        </p:nvSpPr>
        <p:spPr>
          <a:ln/>
        </p:spPr>
      </p:sp>
      <p:sp>
        <p:nvSpPr>
          <p:cNvPr id="34304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0F0F769-882C-44D9-B6D4-50D0E3A05FF9}" type="slidenum">
              <a:rPr lang="en-US"/>
              <a:pPr/>
              <a:t>82</a:t>
            </a:fld>
            <a:endParaRPr lang="en-US"/>
          </a:p>
        </p:txBody>
      </p:sp>
      <p:sp>
        <p:nvSpPr>
          <p:cNvPr id="344066" name="Rectangle 2"/>
          <p:cNvSpPr>
            <a:spLocks noGrp="1" noRot="1" noChangeAspect="1" noChangeArrowheads="1" noTextEdit="1"/>
          </p:cNvSpPr>
          <p:nvPr>
            <p:ph type="sldImg"/>
          </p:nvPr>
        </p:nvSpPr>
        <p:spPr>
          <a:ln/>
        </p:spPr>
      </p:sp>
      <p:sp>
        <p:nvSpPr>
          <p:cNvPr id="34406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B2946C4-9FC5-4636-B42C-E3473F27B646}" type="slidenum">
              <a:rPr lang="en-US"/>
              <a:pPr/>
              <a:t>83</a:t>
            </a:fld>
            <a:endParaRPr lang="en-US"/>
          </a:p>
        </p:txBody>
      </p:sp>
      <p:sp>
        <p:nvSpPr>
          <p:cNvPr id="345090" name="Rectangle 2"/>
          <p:cNvSpPr>
            <a:spLocks noGrp="1" noRot="1" noChangeAspect="1" noChangeArrowheads="1" noTextEdit="1"/>
          </p:cNvSpPr>
          <p:nvPr>
            <p:ph type="sldImg"/>
          </p:nvPr>
        </p:nvSpPr>
        <p:spPr>
          <a:ln/>
        </p:spPr>
      </p:sp>
      <p:sp>
        <p:nvSpPr>
          <p:cNvPr id="34509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94C72F7-4DF6-4E22-8159-074704AD3570}" type="slidenum">
              <a:rPr lang="en-US"/>
              <a:pPr/>
              <a:t>84</a:t>
            </a:fld>
            <a:endParaRPr lang="en-US"/>
          </a:p>
        </p:txBody>
      </p:sp>
      <p:sp>
        <p:nvSpPr>
          <p:cNvPr id="108546" name="Rectangle 2"/>
          <p:cNvSpPr>
            <a:spLocks noGrp="1" noRot="1" noChangeAspect="1" noChangeArrowheads="1" noTextEdit="1"/>
          </p:cNvSpPr>
          <p:nvPr>
            <p:ph type="sldImg"/>
          </p:nvPr>
        </p:nvSpPr>
        <p:spPr>
          <a:ln/>
        </p:spPr>
      </p:sp>
      <p:sp>
        <p:nvSpPr>
          <p:cNvPr id="108547" name="Rectangle 3"/>
          <p:cNvSpPr>
            <a:spLocks noGrp="1" noChangeArrowheads="1"/>
          </p:cNvSpPr>
          <p:nvPr>
            <p:ph type="body" idx="1"/>
          </p:nvPr>
        </p:nvSpPr>
        <p:spPr/>
        <p:txBody>
          <a:bodyPr/>
          <a:lstStyle/>
          <a:p>
            <a:r>
              <a:rPr lang="en-US" sz="1000"/>
              <a:t>we need to understand the critical roles that surfaces and interfaces play in nanostructured materials. Nanoparticles have very high specific surface areas, and thus in their assembled forms there are large areas of interfaces. We need to know in detail not only the structures of these</a:t>
            </a:r>
          </a:p>
          <a:p>
            <a:r>
              <a:rPr lang="en-US" sz="1000"/>
              <a:t>interfaces, but also their local chemistries and the effects of segregation and interaction between the nanoscale building blocks and their surroundings. We need to learn more about the control of nanostructure size and size distribution, composition, and assembly. For some applications, there are very stringent conditions on these parameters; in other applications less so. We must therefore understand the relationships between this stringency and the desired material or device properties. </a:t>
            </a:r>
          </a:p>
          <a:p>
            <a:r>
              <a:rPr lang="en-US" sz="1000"/>
              <a:t>	The second and most fundamentally important theme of this field is that the nanoscale building blocks, because of their sizes below about 100 nm, impart to the nanostructures created from them new and improved properties and functionalities heretofore unavailable in conventional materials and devices. The reason for this is that materials in this size range can exhibit fundamentally new behavior when their sizes fall below the critical length scale associated with any given property. Thus, essentially any material property can be dramatically changed and engineered through the controlled size-selective synthesis and assembly of nanoscale building blocks. Four broadly defined and overlapping application areas that cover the tremendous range of challenges and opportunities for nanostructure science and technology are dispersions and coatings, high surface area materials, functional nanodevices, and consolidated materials. </a:t>
            </a:r>
          </a:p>
          <a:p>
            <a:endParaRPr lang="en-US" sz="1000"/>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6246414-025E-4D9C-B6EB-B244DE16A460}" type="slidenum">
              <a:rPr lang="en-US"/>
              <a:pPr/>
              <a:t>85</a:t>
            </a:fld>
            <a:endParaRPr lang="en-US"/>
          </a:p>
        </p:txBody>
      </p:sp>
      <p:sp>
        <p:nvSpPr>
          <p:cNvPr id="114690" name="Rectangle 2"/>
          <p:cNvSpPr>
            <a:spLocks noGrp="1" noRot="1" noChangeAspect="1" noChangeArrowheads="1" noTextEdit="1"/>
          </p:cNvSpPr>
          <p:nvPr>
            <p:ph type="sldImg"/>
          </p:nvPr>
        </p:nvSpPr>
        <p:spPr>
          <a:ln/>
        </p:spPr>
      </p:sp>
      <p:sp>
        <p:nvSpPr>
          <p:cNvPr id="11469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6EAF841-A204-4960-BCB2-2EBD818E48AF}" type="slidenum">
              <a:rPr lang="en-US"/>
              <a:pPr/>
              <a:t>86</a:t>
            </a:fld>
            <a:endParaRPr lang="en-US"/>
          </a:p>
        </p:txBody>
      </p:sp>
      <p:sp>
        <p:nvSpPr>
          <p:cNvPr id="177154" name="Rectangle 2"/>
          <p:cNvSpPr>
            <a:spLocks noGrp="1" noRot="1" noChangeAspect="1" noChangeArrowheads="1" noTextEdit="1"/>
          </p:cNvSpPr>
          <p:nvPr>
            <p:ph type="sldImg"/>
          </p:nvPr>
        </p:nvSpPr>
        <p:spPr>
          <a:ln/>
        </p:spPr>
      </p:sp>
      <p:sp>
        <p:nvSpPr>
          <p:cNvPr id="177155" name="Rectangle 3"/>
          <p:cNvSpPr>
            <a:spLocks noGrp="1" noChangeArrowheads="1"/>
          </p:cNvSpPr>
          <p:nvPr>
            <p:ph type="body" idx="1"/>
          </p:nvPr>
        </p:nvSpPr>
        <p:spPr>
          <a:xfrm>
            <a:off x="1240930" y="3303074"/>
            <a:ext cx="6827240" cy="3129914"/>
          </a:xfrm>
        </p:spPr>
        <p:txBody>
          <a:bodyPr/>
          <a:lstStyle/>
          <a:p>
            <a:endParaRPr lang="en-US"/>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273B893-CCB4-49D4-815F-164617849F1B}" type="slidenum">
              <a:rPr lang="en-US" smtClean="0"/>
              <a:pPr/>
              <a:t>87</a:t>
            </a:fld>
            <a:endParaRPr lang="en-US"/>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273B893-CCB4-49D4-815F-164617849F1B}" type="slidenum">
              <a:rPr lang="en-US" smtClean="0"/>
              <a:pPr/>
              <a:t>89</a:t>
            </a:fld>
            <a:endParaRPr lang="en-US"/>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273B893-CCB4-49D4-815F-164617849F1B}" type="slidenum">
              <a:rPr lang="en-US" smtClean="0"/>
              <a:pPr/>
              <a:t>90</a:t>
            </a:fld>
            <a:endParaRPr lang="en-US"/>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273B893-CCB4-49D4-815F-164617849F1B}" type="slidenum">
              <a:rPr lang="en-US" smtClean="0"/>
              <a:pPr/>
              <a:t>91</a:t>
            </a:fld>
            <a:endParaRPr lang="en-US"/>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273B893-CCB4-49D4-815F-164617849F1B}" type="slidenum">
              <a:rPr lang="en-US" smtClean="0"/>
              <a:pPr/>
              <a:t>92</a:t>
            </a:fld>
            <a:endParaRPr lang="en-US"/>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273B893-CCB4-49D4-815F-164617849F1B}" type="slidenum">
              <a:rPr lang="en-US" smtClean="0"/>
              <a:pPr/>
              <a:t>93</a:t>
            </a:fld>
            <a:endParaRPr lang="en-US"/>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273B893-CCB4-49D4-815F-164617849F1B}" type="slidenum">
              <a:rPr lang="en-US" smtClean="0"/>
              <a:pPr/>
              <a:t>94</a:t>
            </a:fld>
            <a:endParaRPr lang="en-US"/>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273B893-CCB4-49D4-815F-164617849F1B}" type="slidenum">
              <a:rPr lang="en-US" smtClean="0"/>
              <a:pPr/>
              <a:t>95</a:t>
            </a:fld>
            <a:endParaRPr lang="en-US"/>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273B893-CCB4-49D4-815F-164617849F1B}" type="slidenum">
              <a:rPr lang="en-US" smtClean="0"/>
              <a:pPr/>
              <a:t>96</a:t>
            </a:fld>
            <a:endParaRPr lang="en-US"/>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273B893-CCB4-49D4-815F-164617849F1B}" type="slidenum">
              <a:rPr lang="en-US" smtClean="0"/>
              <a:pPr/>
              <a:t>97</a:t>
            </a:fld>
            <a:endParaRPr lang="en-US"/>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273B893-CCB4-49D4-815F-164617849F1B}" type="slidenum">
              <a:rPr lang="en-US" smtClean="0"/>
              <a:pPr/>
              <a:t>98</a:t>
            </a:fld>
            <a:endParaRPr lang="en-US"/>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273B893-CCB4-49D4-815F-164617849F1B}" type="slidenum">
              <a:rPr lang="en-US" smtClean="0"/>
              <a:pPr/>
              <a:t>99</a:t>
            </a:fld>
            <a:endParaRPr lang="en-US"/>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273B893-CCB4-49D4-815F-164617849F1B}" type="slidenum">
              <a:rPr lang="en-US" smtClean="0"/>
              <a:pPr/>
              <a:t>100</a:t>
            </a:fld>
            <a:endParaRPr lang="en-US"/>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07E6027-CC2A-4D36-958D-03B70CBAB7D9}" type="slidenum">
              <a:rPr lang="en-US" smtClean="0"/>
              <a:pPr/>
              <a:t>110</a:t>
            </a:fld>
            <a:endParaRPr lang="en-US"/>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07E6027-CC2A-4D36-958D-03B70CBAB7D9}" type="slidenum">
              <a:rPr lang="en-US" smtClean="0"/>
              <a:pPr/>
              <a:t>111</a:t>
            </a:fld>
            <a:endParaRPr lang="en-US"/>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07E6027-CC2A-4D36-958D-03B70CBAB7D9}" type="slidenum">
              <a:rPr lang="en-US" smtClean="0"/>
              <a:pPr/>
              <a:t>112</a:t>
            </a:fld>
            <a:endParaRPr lang="en-US"/>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07E6027-CC2A-4D36-958D-03B70CBAB7D9}" type="slidenum">
              <a:rPr lang="en-US" smtClean="0"/>
              <a:pPr/>
              <a:t>113</a:t>
            </a:fld>
            <a:endParaRPr lang="en-US"/>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A60098C-E3DD-4DC6-99E8-F95A17B0DB21}" type="slidenum">
              <a:rPr lang="en-US"/>
              <a:pPr/>
              <a:t>114</a:t>
            </a:fld>
            <a:endParaRPr lang="en-US"/>
          </a:p>
        </p:txBody>
      </p:sp>
      <p:sp>
        <p:nvSpPr>
          <p:cNvPr id="353282" name="Rectangle 2"/>
          <p:cNvSpPr>
            <a:spLocks noGrp="1" noRot="1" noChangeAspect="1" noChangeArrowheads="1" noTextEdit="1"/>
          </p:cNvSpPr>
          <p:nvPr>
            <p:ph type="sldImg"/>
          </p:nvPr>
        </p:nvSpPr>
        <p:spPr>
          <a:ln/>
        </p:spPr>
      </p:sp>
      <p:sp>
        <p:nvSpPr>
          <p:cNvPr id="35328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A1D3E2A-4F09-4301-B7C0-563BD3E3B803}" type="slidenum">
              <a:rPr lang="en-US"/>
              <a:pPr/>
              <a:t>115</a:t>
            </a:fld>
            <a:endParaRPr lang="en-US"/>
          </a:p>
        </p:txBody>
      </p:sp>
      <p:sp>
        <p:nvSpPr>
          <p:cNvPr id="354306" name="Rectangle 2"/>
          <p:cNvSpPr>
            <a:spLocks noGrp="1" noRot="1" noChangeAspect="1" noChangeArrowheads="1" noTextEdit="1"/>
          </p:cNvSpPr>
          <p:nvPr>
            <p:ph type="sldImg"/>
          </p:nvPr>
        </p:nvSpPr>
        <p:spPr>
          <a:ln/>
        </p:spPr>
      </p:sp>
      <p:sp>
        <p:nvSpPr>
          <p:cNvPr id="35430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784E683-E649-4EC6-AF03-0431C8BFC509}" type="slidenum">
              <a:rPr lang="en-US"/>
              <a:pPr/>
              <a:t>116</a:t>
            </a:fld>
            <a:endParaRPr lang="en-US"/>
          </a:p>
        </p:txBody>
      </p:sp>
      <p:sp>
        <p:nvSpPr>
          <p:cNvPr id="355330" name="Rectangle 2"/>
          <p:cNvSpPr>
            <a:spLocks noGrp="1" noRot="1" noChangeAspect="1" noChangeArrowheads="1" noTextEdit="1"/>
          </p:cNvSpPr>
          <p:nvPr>
            <p:ph type="sldImg"/>
          </p:nvPr>
        </p:nvSpPr>
        <p:spPr>
          <a:ln/>
        </p:spPr>
      </p:sp>
      <p:sp>
        <p:nvSpPr>
          <p:cNvPr id="35533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53CDFC0-08A8-417E-95D2-557DFA3B66A8}" type="slidenum">
              <a:rPr lang="en-US"/>
              <a:pPr/>
              <a:t>117</a:t>
            </a:fld>
            <a:endParaRPr lang="en-US"/>
          </a:p>
        </p:txBody>
      </p:sp>
      <p:sp>
        <p:nvSpPr>
          <p:cNvPr id="356354" name="Rectangle 2"/>
          <p:cNvSpPr>
            <a:spLocks noGrp="1" noRot="1" noChangeAspect="1" noChangeArrowheads="1" noTextEdit="1"/>
          </p:cNvSpPr>
          <p:nvPr>
            <p:ph type="sldImg"/>
          </p:nvPr>
        </p:nvSpPr>
        <p:spPr>
          <a:ln/>
        </p:spPr>
      </p:sp>
      <p:sp>
        <p:nvSpPr>
          <p:cNvPr id="35635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90F2801-9FDD-41D3-B21B-60576E0E0B4E}" type="slidenum">
              <a:rPr lang="en-US"/>
              <a:pPr/>
              <a:t>118</a:t>
            </a:fld>
            <a:endParaRPr lang="en-US"/>
          </a:p>
        </p:txBody>
      </p:sp>
      <p:sp>
        <p:nvSpPr>
          <p:cNvPr id="357378" name="Rectangle 2"/>
          <p:cNvSpPr>
            <a:spLocks noGrp="1" noRot="1" noChangeAspect="1" noChangeArrowheads="1" noTextEdit="1"/>
          </p:cNvSpPr>
          <p:nvPr>
            <p:ph type="sldImg"/>
          </p:nvPr>
        </p:nvSpPr>
        <p:spPr>
          <a:ln/>
        </p:spPr>
      </p:sp>
      <p:sp>
        <p:nvSpPr>
          <p:cNvPr id="35737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BC21C9E-9DE7-4111-A343-B69E234C910E}" type="slidenum">
              <a:rPr lang="en-US"/>
              <a:pPr/>
              <a:t>122</a:t>
            </a:fld>
            <a:endParaRPr lang="en-US"/>
          </a:p>
        </p:txBody>
      </p:sp>
      <p:sp>
        <p:nvSpPr>
          <p:cNvPr id="358402" name="Rectangle 2"/>
          <p:cNvSpPr>
            <a:spLocks noGrp="1" noRot="1" noChangeAspect="1" noChangeArrowheads="1" noTextEdit="1"/>
          </p:cNvSpPr>
          <p:nvPr>
            <p:ph type="sldImg"/>
          </p:nvPr>
        </p:nvSpPr>
        <p:spPr>
          <a:ln/>
        </p:spPr>
      </p:sp>
      <p:sp>
        <p:nvSpPr>
          <p:cNvPr id="35840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BE007A2-7F4B-4F60-AF60-7585E010C363}" type="slidenum">
              <a:rPr lang="en-US"/>
              <a:pPr/>
              <a:t>123</a:t>
            </a:fld>
            <a:endParaRPr lang="en-US"/>
          </a:p>
        </p:txBody>
      </p:sp>
      <p:sp>
        <p:nvSpPr>
          <p:cNvPr id="359426" name="Rectangle 2"/>
          <p:cNvSpPr>
            <a:spLocks noGrp="1" noRot="1" noChangeAspect="1" noChangeArrowheads="1" noTextEdit="1"/>
          </p:cNvSpPr>
          <p:nvPr>
            <p:ph type="sldImg"/>
          </p:nvPr>
        </p:nvSpPr>
        <p:spPr>
          <a:ln/>
        </p:spPr>
      </p:sp>
      <p:sp>
        <p:nvSpPr>
          <p:cNvPr id="35942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D2F85E0-E9E5-4366-89C7-F18B89DD2047}" type="slidenum">
              <a:rPr lang="en-US"/>
              <a:pPr/>
              <a:t>124</a:t>
            </a:fld>
            <a:endParaRPr lang="en-US"/>
          </a:p>
        </p:txBody>
      </p:sp>
      <p:sp>
        <p:nvSpPr>
          <p:cNvPr id="360450" name="Rectangle 2"/>
          <p:cNvSpPr>
            <a:spLocks noGrp="1" noRot="1" noChangeAspect="1" noChangeArrowheads="1" noTextEdit="1"/>
          </p:cNvSpPr>
          <p:nvPr>
            <p:ph type="sldImg"/>
          </p:nvPr>
        </p:nvSpPr>
        <p:spPr>
          <a:ln/>
        </p:spPr>
      </p:sp>
      <p:sp>
        <p:nvSpPr>
          <p:cNvPr id="36045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BE007A2-7F4B-4F60-AF60-7585E010C363}" type="slidenum">
              <a:rPr lang="en-US"/>
              <a:pPr/>
              <a:t>125</a:t>
            </a:fld>
            <a:endParaRPr lang="en-US"/>
          </a:p>
        </p:txBody>
      </p:sp>
      <p:sp>
        <p:nvSpPr>
          <p:cNvPr id="359426" name="Rectangle 2"/>
          <p:cNvSpPr>
            <a:spLocks noGrp="1" noRot="1" noChangeAspect="1" noChangeArrowheads="1" noTextEdit="1"/>
          </p:cNvSpPr>
          <p:nvPr>
            <p:ph type="sldImg"/>
          </p:nvPr>
        </p:nvSpPr>
        <p:spPr>
          <a:ln/>
        </p:spPr>
      </p:sp>
      <p:sp>
        <p:nvSpPr>
          <p:cNvPr id="359427"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bg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p14="http://schemas.microsoft.com/office/powerpoint/2010/main" val="4136896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8389911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bg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extLst>
      <p:ext uri="{BB962C8B-B14F-4D97-AF65-F5344CB8AC3E}">
        <p14:creationId xmlns:p14="http://schemas.microsoft.com/office/powerpoint/2010/main" val="4073888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2103437"/>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2103437"/>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5129767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2124722"/>
            <a:ext cx="4040188" cy="7921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897834"/>
            <a:ext cx="4040188" cy="37988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2124722"/>
            <a:ext cx="4041775" cy="7921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897834"/>
            <a:ext cx="4041775" cy="37988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1342169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4123775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8187895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852487"/>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852487"/>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2014537"/>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9557187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51054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9175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Drag picture to placeholder or click icon to add</a:t>
            </a:r>
          </a:p>
        </p:txBody>
      </p:sp>
      <p:sp>
        <p:nvSpPr>
          <p:cNvPr id="4" name="Text Placeholder 3"/>
          <p:cNvSpPr>
            <a:spLocks noGrp="1"/>
          </p:cNvSpPr>
          <p:nvPr>
            <p:ph type="body" sz="half" idx="2"/>
          </p:nvPr>
        </p:nvSpPr>
        <p:spPr>
          <a:xfrm>
            <a:off x="1792288" y="56721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967054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9786487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854075"/>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854075"/>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46997621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8"/>
            <a:ext cx="8229600" cy="58515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Date Placeholder 2"/>
          <p:cNvSpPr>
            <a:spLocks noGrp="1"/>
          </p:cNvSpPr>
          <p:nvPr>
            <p:ph type="dt" sz="half" idx="10"/>
          </p:nvPr>
        </p:nvSpPr>
        <p:spPr>
          <a:xfrm>
            <a:off x="457200" y="6245225"/>
            <a:ext cx="2133600" cy="476250"/>
          </a:xfrm>
          <a:prstGeom prst="rect">
            <a:avLst/>
          </a:prstGeom>
        </p:spPr>
        <p:txBody>
          <a:bodyPr/>
          <a:lstStyle>
            <a:lvl1pPr>
              <a:defRPr/>
            </a:lvl1pPr>
          </a:lstStyle>
          <a:p>
            <a:endParaRPr lang="en-US"/>
          </a:p>
        </p:txBody>
      </p:sp>
      <p:sp>
        <p:nvSpPr>
          <p:cNvPr id="4" name="Footer Placeholder 3"/>
          <p:cNvSpPr>
            <a:spLocks noGrp="1"/>
          </p:cNvSpPr>
          <p:nvPr>
            <p:ph type="ftr" sz="quarter" idx="11"/>
          </p:nvPr>
        </p:nvSpPr>
        <p:spPr>
          <a:xfrm>
            <a:off x="3124200" y="6245225"/>
            <a:ext cx="2895600" cy="476250"/>
          </a:xfrm>
          <a:prstGeom prst="rect">
            <a:avLst/>
          </a:prstGeom>
        </p:spPr>
        <p:txBody>
          <a:bodyPr/>
          <a:lstStyle>
            <a:lvl1pPr>
              <a:defRPr/>
            </a:lvl1pPr>
          </a:lstStyle>
          <a:p>
            <a:endParaRPr lang="en-US"/>
          </a:p>
        </p:txBody>
      </p:sp>
      <p:sp>
        <p:nvSpPr>
          <p:cNvPr id="5" name="Slide Number Placeholder 4"/>
          <p:cNvSpPr>
            <a:spLocks noGrp="1"/>
          </p:cNvSpPr>
          <p:nvPr>
            <p:ph type="sldNum" sz="quarter" idx="12"/>
          </p:nvPr>
        </p:nvSpPr>
        <p:spPr>
          <a:xfrm>
            <a:off x="6553200" y="6245225"/>
            <a:ext cx="2133600" cy="476250"/>
          </a:xfrm>
          <a:prstGeom prst="rect">
            <a:avLst/>
          </a:prstGeom>
        </p:spPr>
        <p:txBody>
          <a:bodyPr/>
          <a:lstStyle>
            <a:lvl1pPr>
              <a:defRPr/>
            </a:lvl1pPr>
          </a:lstStyle>
          <a:p>
            <a:fld id="{FF4B4AF5-C34F-4251-9395-F82D58A8CDAA}"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4"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76200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en-US"/>
          </a:p>
        </p:txBody>
      </p:sp>
      <p:sp>
        <p:nvSpPr>
          <p:cNvPr id="1027" name="Text Placeholder 2"/>
          <p:cNvSpPr>
            <a:spLocks noGrp="1"/>
          </p:cNvSpPr>
          <p:nvPr>
            <p:ph type="body" idx="1"/>
          </p:nvPr>
        </p:nvSpPr>
        <p:spPr bwMode="auto">
          <a:xfrm>
            <a:off x="457200" y="2087563"/>
            <a:ext cx="8229600" cy="452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pic>
        <p:nvPicPr>
          <p:cNvPr id="4" name="Picture 7" descr="Powercat"/>
          <p:cNvPicPr>
            <a:picLocks noChangeAspect="1" noChangeArrowheads="1"/>
          </p:cNvPicPr>
          <p:nvPr userDrawn="1"/>
        </p:nvPicPr>
        <p:blipFill>
          <a:blip r:embed="rId15" cstate="print"/>
          <a:srcRect/>
          <a:stretch>
            <a:fillRect/>
          </a:stretch>
        </p:blipFill>
        <p:spPr bwMode="auto">
          <a:xfrm>
            <a:off x="8077200" y="5962650"/>
            <a:ext cx="990600" cy="819150"/>
          </a:xfrm>
          <a:prstGeom prst="rect">
            <a:avLst/>
          </a:prstGeom>
          <a:noFill/>
        </p:spPr>
      </p:pic>
    </p:spTree>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Lst>
  <p:hf hdr="0" ftr="0" dt="0"/>
  <p:txStyles>
    <p:titleStyle>
      <a:lvl1pPr algn="ctr" rtl="0" eaLnBrk="1" fontAlgn="base" hangingPunct="1">
        <a:spcBef>
          <a:spcPct val="0"/>
        </a:spcBef>
        <a:spcAft>
          <a:spcPct val="0"/>
        </a:spcAft>
        <a:defRPr sz="4400" kern="1200">
          <a:solidFill>
            <a:schemeClr val="tx1"/>
          </a:solidFill>
          <a:latin typeface="+mj-lt"/>
          <a:ea typeface="ＭＳ Ｐゴシック" charset="0"/>
          <a:cs typeface="+mj-cs"/>
        </a:defRPr>
      </a:lvl1pPr>
      <a:lvl2pPr algn="ctr" rtl="0" eaLnBrk="1" fontAlgn="base" hangingPunct="1">
        <a:spcBef>
          <a:spcPct val="0"/>
        </a:spcBef>
        <a:spcAft>
          <a:spcPct val="0"/>
        </a:spcAft>
        <a:defRPr sz="4400">
          <a:solidFill>
            <a:schemeClr val="tx1"/>
          </a:solidFill>
          <a:latin typeface="Arial" charset="0"/>
          <a:ea typeface="ＭＳ Ｐゴシック" charset="0"/>
        </a:defRPr>
      </a:lvl2pPr>
      <a:lvl3pPr algn="ctr" rtl="0" eaLnBrk="1" fontAlgn="base" hangingPunct="1">
        <a:spcBef>
          <a:spcPct val="0"/>
        </a:spcBef>
        <a:spcAft>
          <a:spcPct val="0"/>
        </a:spcAft>
        <a:defRPr sz="4400">
          <a:solidFill>
            <a:schemeClr val="tx1"/>
          </a:solidFill>
          <a:latin typeface="Arial" charset="0"/>
          <a:ea typeface="ＭＳ Ｐゴシック" charset="0"/>
        </a:defRPr>
      </a:lvl3pPr>
      <a:lvl4pPr algn="ctr" rtl="0" eaLnBrk="1" fontAlgn="base" hangingPunct="1">
        <a:spcBef>
          <a:spcPct val="0"/>
        </a:spcBef>
        <a:spcAft>
          <a:spcPct val="0"/>
        </a:spcAft>
        <a:defRPr sz="4400">
          <a:solidFill>
            <a:schemeClr val="tx1"/>
          </a:solidFill>
          <a:latin typeface="Arial" charset="0"/>
          <a:ea typeface="ＭＳ Ｐゴシック" charset="0"/>
        </a:defRPr>
      </a:lvl4pPr>
      <a:lvl5pPr algn="ctr" rtl="0" eaLnBrk="1" fontAlgn="base" hangingPunct="1">
        <a:spcBef>
          <a:spcPct val="0"/>
        </a:spcBef>
        <a:spcAft>
          <a:spcPct val="0"/>
        </a:spcAft>
        <a:defRPr sz="4400">
          <a:solidFill>
            <a:schemeClr val="tx1"/>
          </a:solidFill>
          <a:latin typeface="Arial" charset="0"/>
          <a:ea typeface="ＭＳ Ｐゴシック" charset="0"/>
        </a:defRPr>
      </a:lvl5pPr>
      <a:lvl6pPr marL="457200" algn="ctr" rtl="0" eaLnBrk="1" fontAlgn="base" hangingPunct="1">
        <a:spcBef>
          <a:spcPct val="0"/>
        </a:spcBef>
        <a:spcAft>
          <a:spcPct val="0"/>
        </a:spcAft>
        <a:defRPr sz="4400">
          <a:solidFill>
            <a:schemeClr val="tx1"/>
          </a:solidFill>
          <a:latin typeface="Arial" charset="0"/>
        </a:defRPr>
      </a:lvl6pPr>
      <a:lvl7pPr marL="914400" algn="ctr" rtl="0" eaLnBrk="1" fontAlgn="base" hangingPunct="1">
        <a:spcBef>
          <a:spcPct val="0"/>
        </a:spcBef>
        <a:spcAft>
          <a:spcPct val="0"/>
        </a:spcAft>
        <a:defRPr sz="4400">
          <a:solidFill>
            <a:schemeClr val="tx1"/>
          </a:solidFill>
          <a:latin typeface="Arial" charset="0"/>
        </a:defRPr>
      </a:lvl7pPr>
      <a:lvl8pPr marL="1371600" algn="ctr" rtl="0" eaLnBrk="1" fontAlgn="base" hangingPunct="1">
        <a:spcBef>
          <a:spcPct val="0"/>
        </a:spcBef>
        <a:spcAft>
          <a:spcPct val="0"/>
        </a:spcAft>
        <a:defRPr sz="4400">
          <a:solidFill>
            <a:schemeClr val="tx1"/>
          </a:solidFill>
          <a:latin typeface="Arial" charset="0"/>
        </a:defRPr>
      </a:lvl8pPr>
      <a:lvl9pPr marL="1828800" algn="ctr" rtl="0" eaLnBrk="1" fontAlgn="base" hangingPunct="1">
        <a:spcBef>
          <a:spcPct val="0"/>
        </a:spcBef>
        <a:spcAft>
          <a:spcPct val="0"/>
        </a:spcAft>
        <a:defRPr sz="4400">
          <a:solidFill>
            <a:schemeClr val="tx1"/>
          </a:solidFill>
          <a:latin typeface="Arial" charset="0"/>
        </a:defRPr>
      </a:lvl9pPr>
    </p:titleStyle>
    <p:bodyStyle>
      <a:lvl1pPr marL="342900" indent="-342900" algn="l" rtl="0" eaLnBrk="1" fontAlgn="base" hangingPunct="1">
        <a:spcBef>
          <a:spcPct val="20000"/>
        </a:spcBef>
        <a:spcAft>
          <a:spcPct val="0"/>
        </a:spcAft>
        <a:buFont typeface="Arial" charset="0"/>
        <a:buChar char="•"/>
        <a:defRPr sz="3200" kern="1200">
          <a:solidFill>
            <a:schemeClr val="bg2"/>
          </a:solidFill>
          <a:latin typeface="+mn-lt"/>
          <a:ea typeface="ＭＳ Ｐゴシック" charset="0"/>
          <a:cs typeface="+mn-cs"/>
        </a:defRPr>
      </a:lvl1pPr>
      <a:lvl2pPr marL="742950" indent="-285750" algn="l" rtl="0" eaLnBrk="1" fontAlgn="base" hangingPunct="1">
        <a:spcBef>
          <a:spcPct val="20000"/>
        </a:spcBef>
        <a:spcAft>
          <a:spcPct val="0"/>
        </a:spcAft>
        <a:buFont typeface="Arial" charset="0"/>
        <a:buChar char="–"/>
        <a:defRPr sz="2800" kern="1200">
          <a:solidFill>
            <a:schemeClr val="bg2"/>
          </a:solidFill>
          <a:latin typeface="+mn-lt"/>
          <a:ea typeface="ＭＳ Ｐゴシック" charset="0"/>
          <a:cs typeface="+mn-cs"/>
        </a:defRPr>
      </a:lvl2pPr>
      <a:lvl3pPr marL="1143000" indent="-228600" algn="l" rtl="0" eaLnBrk="1" fontAlgn="base" hangingPunct="1">
        <a:spcBef>
          <a:spcPct val="20000"/>
        </a:spcBef>
        <a:spcAft>
          <a:spcPct val="0"/>
        </a:spcAft>
        <a:buFont typeface="Arial" charset="0"/>
        <a:buChar char="•"/>
        <a:defRPr sz="2400" kern="1200">
          <a:solidFill>
            <a:schemeClr val="bg2"/>
          </a:solidFill>
          <a:latin typeface="+mn-lt"/>
          <a:ea typeface="ＭＳ Ｐゴシック" charset="0"/>
          <a:cs typeface="+mn-cs"/>
        </a:defRPr>
      </a:lvl3pPr>
      <a:lvl4pPr marL="1600200" indent="-228600" algn="l" rtl="0" eaLnBrk="1" fontAlgn="base" hangingPunct="1">
        <a:spcBef>
          <a:spcPct val="20000"/>
        </a:spcBef>
        <a:spcAft>
          <a:spcPct val="0"/>
        </a:spcAft>
        <a:buFont typeface="Arial" charset="0"/>
        <a:buChar char="–"/>
        <a:defRPr sz="2000" kern="1200">
          <a:solidFill>
            <a:schemeClr val="bg2"/>
          </a:solidFill>
          <a:latin typeface="+mn-lt"/>
          <a:ea typeface="ＭＳ Ｐゴシック" charset="0"/>
          <a:cs typeface="+mn-cs"/>
        </a:defRPr>
      </a:lvl4pPr>
      <a:lvl5pPr marL="2057400" indent="-228600" algn="l" rtl="0" eaLnBrk="1" fontAlgn="base" hangingPunct="1">
        <a:spcBef>
          <a:spcPct val="20000"/>
        </a:spcBef>
        <a:spcAft>
          <a:spcPct val="0"/>
        </a:spcAft>
        <a:buFont typeface="Arial" charset="0"/>
        <a:buChar char="»"/>
        <a:defRPr sz="2000" kern="1200">
          <a:solidFill>
            <a:schemeClr val="bg2"/>
          </a:solidFill>
          <a:latin typeface="+mn-lt"/>
          <a:ea typeface="ＭＳ Ｐゴシック" charset="0"/>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microsoft.com/office/2007/relationships/hdphoto" Target="../media/hdphoto1.wdp"/></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microsoft.com/office/2007/relationships/hdphoto" Target="../media/hdphoto2.wdp"/></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5.xml"/><Relationship Id="rId1" Type="http://schemas.openxmlformats.org/officeDocument/2006/relationships/slideLayout" Target="../slideLayouts/slideLayout6.xml"/><Relationship Id="rId4" Type="http://schemas.microsoft.com/office/2007/relationships/hdphoto" Target="../media/hdphoto3.wdp"/></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6.xml"/><Relationship Id="rId1" Type="http://schemas.openxmlformats.org/officeDocument/2006/relationships/vmlDrawing" Target="../drawings/vmlDrawing1.vml"/><Relationship Id="rId5" Type="http://schemas.openxmlformats.org/officeDocument/2006/relationships/image" Target="../media/image10.wmf"/><Relationship Id="rId4" Type="http://schemas.openxmlformats.org/officeDocument/2006/relationships/oleObject" Target="../embeddings/oleObject1.bin"/></Relationships>
</file>

<file path=ppt/slides/_rels/slide1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7.xml"/><Relationship Id="rId1" Type="http://schemas.openxmlformats.org/officeDocument/2006/relationships/slideLayout" Target="../slideLayouts/slideLayout6.xml"/><Relationship Id="rId4" Type="http://schemas.microsoft.com/office/2007/relationships/hdphoto" Target="../media/hdphoto4.wdp"/></Relationships>
</file>

<file path=ppt/slides/_rels/slide1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8.xml"/><Relationship Id="rId1" Type="http://schemas.openxmlformats.org/officeDocument/2006/relationships/slideLayout" Target="../slideLayouts/slideLayout6.xml"/><Relationship Id="rId4" Type="http://schemas.microsoft.com/office/2007/relationships/hdphoto" Target="../media/hdphoto5.wdp"/></Relationships>
</file>

<file path=ppt/slides/_rels/slide1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9.xml"/><Relationship Id="rId1" Type="http://schemas.openxmlformats.org/officeDocument/2006/relationships/slideLayout" Target="../slideLayouts/slideLayout6.xml"/><Relationship Id="rId4" Type="http://schemas.microsoft.com/office/2007/relationships/hdphoto" Target="../media/hdphoto6.wdp"/></Relationships>
</file>

<file path=ppt/slides/_rels/slide2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0.xml"/><Relationship Id="rId1" Type="http://schemas.openxmlformats.org/officeDocument/2006/relationships/slideLayout" Target="../slideLayouts/slideLayout6.xml"/><Relationship Id="rId4" Type="http://schemas.microsoft.com/office/2007/relationships/hdphoto" Target="../media/hdphoto7.wdp"/></Relationships>
</file>

<file path=ppt/slides/_rels/slide2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1.xml"/><Relationship Id="rId1" Type="http://schemas.openxmlformats.org/officeDocument/2006/relationships/slideLayout" Target="../slideLayouts/slideLayout6.xml"/><Relationship Id="rId4" Type="http://schemas.microsoft.com/office/2007/relationships/hdphoto" Target="../media/hdphoto8.wdp"/></Relationships>
</file>

<file path=ppt/slides/_rels/slide2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2.xml"/><Relationship Id="rId1" Type="http://schemas.openxmlformats.org/officeDocument/2006/relationships/slideLayout" Target="../slideLayouts/slideLayout6.xml"/><Relationship Id="rId4" Type="http://schemas.microsoft.com/office/2007/relationships/hdphoto" Target="../media/hdphoto9.wdp"/></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6.xml"/><Relationship Id="rId1" Type="http://schemas.openxmlformats.org/officeDocument/2006/relationships/slideLayout" Target="../slideLayouts/slideLayout7.xml"/><Relationship Id="rId4" Type="http://schemas.microsoft.com/office/2007/relationships/hdphoto" Target="../media/hdphoto10.wdp"/></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6.xml"/><Relationship Id="rId1" Type="http://schemas.openxmlformats.org/officeDocument/2006/relationships/vmlDrawing" Target="../drawings/vmlDrawing2.vml"/><Relationship Id="rId5" Type="http://schemas.openxmlformats.org/officeDocument/2006/relationships/image" Target="../media/image20.wmf"/><Relationship Id="rId4" Type="http://schemas.openxmlformats.org/officeDocument/2006/relationships/oleObject" Target="../embeddings/oleObject2.bin"/></Relationships>
</file>

<file path=ppt/slides/_rels/slide2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9.xml"/><Relationship Id="rId1" Type="http://schemas.openxmlformats.org/officeDocument/2006/relationships/slideLayout" Target="../slideLayouts/slideLayout7.xml"/><Relationship Id="rId4" Type="http://schemas.microsoft.com/office/2007/relationships/hdphoto" Target="../media/hdphoto11.wdp"/></Relationships>
</file>

<file path=ppt/slides/_rels/slide3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0.xml"/><Relationship Id="rId1" Type="http://schemas.openxmlformats.org/officeDocument/2006/relationships/slideLayout" Target="../slideLayouts/slideLayout7.xml"/><Relationship Id="rId4" Type="http://schemas.microsoft.com/office/2007/relationships/hdphoto" Target="../media/hdphoto12.wdp"/></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2.xml"/><Relationship Id="rId1" Type="http://schemas.openxmlformats.org/officeDocument/2006/relationships/vmlDrawing" Target="../drawings/vmlDrawing3.vml"/><Relationship Id="rId5" Type="http://schemas.openxmlformats.org/officeDocument/2006/relationships/image" Target="../media/image23.png"/><Relationship Id="rId4" Type="http://schemas.openxmlformats.org/officeDocument/2006/relationships/oleObject" Target="../embeddings/oleObject3.bin"/></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12.xml"/><Relationship Id="rId1" Type="http://schemas.openxmlformats.org/officeDocument/2006/relationships/vmlDrawing" Target="../drawings/vmlDrawing4.vml"/><Relationship Id="rId5" Type="http://schemas.openxmlformats.org/officeDocument/2006/relationships/image" Target="../media/image24.png"/><Relationship Id="rId4" Type="http://schemas.openxmlformats.org/officeDocument/2006/relationships/oleObject" Target="../embeddings/oleObject4.bin"/></Relationships>
</file>

<file path=ppt/slides/_rels/slide3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3.xml"/><Relationship Id="rId1" Type="http://schemas.openxmlformats.org/officeDocument/2006/relationships/slideLayout" Target="../slideLayouts/slideLayout7.xml"/><Relationship Id="rId5" Type="http://schemas.openxmlformats.org/officeDocument/2006/relationships/image" Target="../media/image27.jpeg"/><Relationship Id="rId4" Type="http://schemas.openxmlformats.org/officeDocument/2006/relationships/image" Target="../media/image26.jpeg"/></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12.xml"/><Relationship Id="rId1" Type="http://schemas.openxmlformats.org/officeDocument/2006/relationships/vmlDrawing" Target="../drawings/vmlDrawing5.vml"/><Relationship Id="rId5" Type="http://schemas.openxmlformats.org/officeDocument/2006/relationships/image" Target="../media/image28.png"/><Relationship Id="rId4" Type="http://schemas.openxmlformats.org/officeDocument/2006/relationships/oleObject" Target="../embeddings/oleObject5.bin"/></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7.xml"/><Relationship Id="rId1" Type="http://schemas.openxmlformats.org/officeDocument/2006/relationships/slideLayout" Target="../slideLayouts/slideLayout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8.xml"/><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9.xml"/><Relationship Id="rId1" Type="http://schemas.openxmlformats.org/officeDocument/2006/relationships/slideLayout" Target="../slideLayouts/slideLayout7.xml"/><Relationship Id="rId4" Type="http://schemas.microsoft.com/office/2007/relationships/hdphoto" Target="../media/hdphoto13.wdp"/></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41.xml"/><Relationship Id="rId1" Type="http://schemas.openxmlformats.org/officeDocument/2006/relationships/slideLayout" Target="../slideLayouts/slideLayout7.xml"/><Relationship Id="rId4" Type="http://schemas.microsoft.com/office/2007/relationships/hdphoto" Target="../media/hdphoto14.wdp"/></Relationships>
</file>

<file path=ppt/slides/_rels/slide42.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42.xml"/><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44.xml"/><Relationship Id="rId1" Type="http://schemas.openxmlformats.org/officeDocument/2006/relationships/slideLayout" Target="../slideLayouts/slideLayout2.xml"/><Relationship Id="rId4" Type="http://schemas.microsoft.com/office/2007/relationships/hdphoto" Target="../media/hdphoto15.wdp"/></Relationships>
</file>

<file path=ppt/slides/_rels/slide45.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45.xml"/><Relationship Id="rId1" Type="http://schemas.openxmlformats.org/officeDocument/2006/relationships/slideLayout" Target="../slideLayouts/slideLayout6.xml"/><Relationship Id="rId4" Type="http://schemas.microsoft.com/office/2007/relationships/hdphoto" Target="../media/hdphoto16.wdp"/></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51.xml"/><Relationship Id="rId1" Type="http://schemas.openxmlformats.org/officeDocument/2006/relationships/slideLayout" Target="../slideLayouts/slideLayout2.xml"/><Relationship Id="rId4" Type="http://schemas.microsoft.com/office/2007/relationships/hdphoto" Target="../media/hdphoto17.wdp"/></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notesSlide" Target="../notesSlides/notesSlide60.xml"/><Relationship Id="rId2" Type="http://schemas.openxmlformats.org/officeDocument/2006/relationships/slideLayout" Target="../slideLayouts/slideLayout7.xml"/><Relationship Id="rId1" Type="http://schemas.openxmlformats.org/officeDocument/2006/relationships/vmlDrawing" Target="../drawings/vmlDrawing6.vml"/><Relationship Id="rId5" Type="http://schemas.openxmlformats.org/officeDocument/2006/relationships/image" Target="../media/image43.wmf"/><Relationship Id="rId4" Type="http://schemas.openxmlformats.org/officeDocument/2006/relationships/oleObject" Target="../embeddings/oleObject6.bin"/></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62.xml"/><Relationship Id="rId1" Type="http://schemas.openxmlformats.org/officeDocument/2006/relationships/slideLayout" Target="../slideLayouts/slideLayout6.xml"/><Relationship Id="rId4" Type="http://schemas.microsoft.com/office/2007/relationships/hdphoto" Target="../media/hdphoto18.wdp"/></Relationships>
</file>

<file path=ppt/slides/_rels/slide63.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63.xml"/><Relationship Id="rId1" Type="http://schemas.openxmlformats.org/officeDocument/2006/relationships/slideLayout" Target="../slideLayouts/slideLayout7.xml"/><Relationship Id="rId4" Type="http://schemas.microsoft.com/office/2007/relationships/hdphoto" Target="../media/hdphoto19.wdp"/></Relationships>
</file>

<file path=ppt/slides/_rels/slide64.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64.xml"/><Relationship Id="rId1" Type="http://schemas.openxmlformats.org/officeDocument/2006/relationships/slideLayout" Target="../slideLayouts/slideLayout7.xml"/><Relationship Id="rId4" Type="http://schemas.microsoft.com/office/2007/relationships/hdphoto" Target="../media/hdphoto20.wdp"/></Relationships>
</file>

<file path=ppt/slides/_rels/slide65.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65.xml"/><Relationship Id="rId1" Type="http://schemas.openxmlformats.org/officeDocument/2006/relationships/slideLayout" Target="../slideLayouts/slideLayout7.xml"/><Relationship Id="rId4" Type="http://schemas.microsoft.com/office/2007/relationships/hdphoto" Target="../media/hdphoto21.wdp"/></Relationships>
</file>

<file path=ppt/slides/_rels/slide66.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66.xml"/><Relationship Id="rId1" Type="http://schemas.openxmlformats.org/officeDocument/2006/relationships/slideLayout" Target="../slideLayouts/slideLayout7.xml"/><Relationship Id="rId4" Type="http://schemas.microsoft.com/office/2007/relationships/hdphoto" Target="../media/hdphoto22.wdp"/></Relationships>
</file>

<file path=ppt/slides/_rels/slide67.xml.rels><?xml version="1.0" encoding="UTF-8" standalone="yes"?>
<Relationships xmlns="http://schemas.openxmlformats.org/package/2006/relationships"><Relationship Id="rId3" Type="http://schemas.openxmlformats.org/officeDocument/2006/relationships/notesSlide" Target="../notesSlides/notesSlide67.xml"/><Relationship Id="rId2" Type="http://schemas.openxmlformats.org/officeDocument/2006/relationships/slideLayout" Target="../slideLayouts/slideLayout7.xml"/><Relationship Id="rId1" Type="http://schemas.openxmlformats.org/officeDocument/2006/relationships/vmlDrawing" Target="../drawings/vmlDrawing7.vml"/><Relationship Id="rId5" Type="http://schemas.openxmlformats.org/officeDocument/2006/relationships/image" Target="../media/image49.png"/><Relationship Id="rId4" Type="http://schemas.openxmlformats.org/officeDocument/2006/relationships/oleObject" Target="../embeddings/oleObject7.bin"/></Relationships>
</file>

<file path=ppt/slides/_rels/slide68.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68.xml"/><Relationship Id="rId1" Type="http://schemas.openxmlformats.org/officeDocument/2006/relationships/slideLayout" Target="../slideLayouts/slideLayout2.xml"/><Relationship Id="rId4" Type="http://schemas.microsoft.com/office/2007/relationships/hdphoto" Target="../media/hdphoto23.wdp"/></Relationships>
</file>

<file path=ppt/slides/_rels/slide69.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69.xml"/><Relationship Id="rId1" Type="http://schemas.openxmlformats.org/officeDocument/2006/relationships/slideLayout" Target="../slideLayouts/slideLayout2.xml"/><Relationship Id="rId4" Type="http://schemas.microsoft.com/office/2007/relationships/hdphoto" Target="../media/hdphoto24.wdp"/></Relationships>
</file>

<file path=ppt/slides/_rels/slide70.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70.xml"/><Relationship Id="rId1" Type="http://schemas.openxmlformats.org/officeDocument/2006/relationships/slideLayout" Target="../slideLayouts/slideLayout2.xml"/><Relationship Id="rId4" Type="http://schemas.microsoft.com/office/2007/relationships/hdphoto" Target="../media/hdphoto25.wdp"/></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8" Type="http://schemas.openxmlformats.org/officeDocument/2006/relationships/image" Target="../media/image53.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73.xml"/><Relationship Id="rId1" Type="http://schemas.openxmlformats.org/officeDocument/2006/relationships/slideLayout" Target="../slideLayouts/slideLayout6.xml"/><Relationship Id="rId6" Type="http://schemas.openxmlformats.org/officeDocument/2006/relationships/diagramColors" Target="../diagrams/colors2.xml"/><Relationship Id="rId5" Type="http://schemas.openxmlformats.org/officeDocument/2006/relationships/diagramQuickStyle" Target="../diagrams/quickStyle2.xml"/><Relationship Id="rId10" Type="http://schemas.openxmlformats.org/officeDocument/2006/relationships/image" Target="../media/image54.jpeg"/><Relationship Id="rId4" Type="http://schemas.openxmlformats.org/officeDocument/2006/relationships/diagramLayout" Target="../diagrams/layout2.xml"/><Relationship Id="rId9" Type="http://schemas.microsoft.com/office/2007/relationships/hdphoto" Target="../media/hdphoto26.wdp"/></Relationships>
</file>

<file path=ppt/slides/_rels/slide74.xml.rels><?xml version="1.0" encoding="UTF-8" standalone="yes"?>
<Relationships xmlns="http://schemas.openxmlformats.org/package/2006/relationships"><Relationship Id="rId3" Type="http://schemas.openxmlformats.org/officeDocument/2006/relationships/notesSlide" Target="../notesSlides/notesSlide74.xml"/><Relationship Id="rId2" Type="http://schemas.openxmlformats.org/officeDocument/2006/relationships/slideLayout" Target="../slideLayouts/slideLayout7.xml"/><Relationship Id="rId1" Type="http://schemas.openxmlformats.org/officeDocument/2006/relationships/vmlDrawing" Target="../drawings/vmlDrawing8.vml"/><Relationship Id="rId5" Type="http://schemas.openxmlformats.org/officeDocument/2006/relationships/image" Target="../media/image55.png"/><Relationship Id="rId4" Type="http://schemas.openxmlformats.org/officeDocument/2006/relationships/oleObject" Target="../embeddings/oleObject8.bin"/></Relationships>
</file>

<file path=ppt/slides/_rels/slide75.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75.xml"/><Relationship Id="rId1" Type="http://schemas.openxmlformats.org/officeDocument/2006/relationships/slideLayout" Target="../slideLayouts/slideLayout7.xml"/><Relationship Id="rId4" Type="http://schemas.microsoft.com/office/2007/relationships/hdphoto" Target="../media/hdphoto27.wdp"/></Relationships>
</file>

<file path=ppt/slides/_rels/slide76.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76.xml"/><Relationship Id="rId1" Type="http://schemas.openxmlformats.org/officeDocument/2006/relationships/slideLayout" Target="../slideLayouts/slideLayout7.xml"/><Relationship Id="rId4" Type="http://schemas.microsoft.com/office/2007/relationships/hdphoto" Target="../media/hdphoto28.wdp"/></Relationships>
</file>

<file path=ppt/slides/_rels/slide77.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77.xml"/><Relationship Id="rId1" Type="http://schemas.openxmlformats.org/officeDocument/2006/relationships/slideLayout" Target="../slideLayouts/slideLayout2.xml"/><Relationship Id="rId4" Type="http://schemas.microsoft.com/office/2007/relationships/hdphoto" Target="../media/hdphoto29.wdp"/></Relationships>
</file>

<file path=ppt/slides/_rels/slide78.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79.xml"/><Relationship Id="rId1" Type="http://schemas.openxmlformats.org/officeDocument/2006/relationships/slideLayout" Target="../slideLayouts/slideLayout7.xml"/><Relationship Id="rId4" Type="http://schemas.microsoft.com/office/2007/relationships/hdphoto" Target="../media/hdphoto30.wdp"/></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81.xml"/><Relationship Id="rId1" Type="http://schemas.openxmlformats.org/officeDocument/2006/relationships/slideLayout" Target="../slideLayouts/slideLayout7.xml"/><Relationship Id="rId4" Type="http://schemas.microsoft.com/office/2007/relationships/hdphoto" Target="../media/hdphoto31.wdp"/></Relationships>
</file>

<file path=ppt/slides/_rels/slide82.xml.rels><?xml version="1.0" encoding="UTF-8" standalone="yes"?>
<Relationships xmlns="http://schemas.openxmlformats.org/package/2006/relationships"><Relationship Id="rId8" Type="http://schemas.openxmlformats.org/officeDocument/2006/relationships/oleObject" Target="../embeddings/oleObject11.bin"/><Relationship Id="rId13" Type="http://schemas.openxmlformats.org/officeDocument/2006/relationships/image" Target="../media/image66.wmf"/><Relationship Id="rId18" Type="http://schemas.openxmlformats.org/officeDocument/2006/relationships/image" Target="../media/image68.wmf"/><Relationship Id="rId26" Type="http://schemas.openxmlformats.org/officeDocument/2006/relationships/image" Target="../media/image72.wmf"/><Relationship Id="rId39" Type="http://schemas.openxmlformats.org/officeDocument/2006/relationships/oleObject" Target="../embeddings/oleObject27.bin"/><Relationship Id="rId3" Type="http://schemas.openxmlformats.org/officeDocument/2006/relationships/notesSlide" Target="../notesSlides/notesSlide82.xml"/><Relationship Id="rId21" Type="http://schemas.openxmlformats.org/officeDocument/2006/relationships/oleObject" Target="../embeddings/oleObject18.bin"/><Relationship Id="rId34" Type="http://schemas.openxmlformats.org/officeDocument/2006/relationships/image" Target="../media/image76.wmf"/><Relationship Id="rId42" Type="http://schemas.openxmlformats.org/officeDocument/2006/relationships/image" Target="../media/image81.png"/><Relationship Id="rId47" Type="http://schemas.openxmlformats.org/officeDocument/2006/relationships/image" Target="../media/image86.png"/><Relationship Id="rId7" Type="http://schemas.openxmlformats.org/officeDocument/2006/relationships/image" Target="../media/image63.wmf"/><Relationship Id="rId12" Type="http://schemas.openxmlformats.org/officeDocument/2006/relationships/oleObject" Target="../embeddings/oleObject13.bin"/><Relationship Id="rId17" Type="http://schemas.openxmlformats.org/officeDocument/2006/relationships/oleObject" Target="../embeddings/oleObject16.bin"/><Relationship Id="rId25" Type="http://schemas.openxmlformats.org/officeDocument/2006/relationships/oleObject" Target="../embeddings/oleObject20.bin"/><Relationship Id="rId33" Type="http://schemas.openxmlformats.org/officeDocument/2006/relationships/oleObject" Target="../embeddings/oleObject24.bin"/><Relationship Id="rId38" Type="http://schemas.openxmlformats.org/officeDocument/2006/relationships/image" Target="../media/image78.wmf"/><Relationship Id="rId46" Type="http://schemas.openxmlformats.org/officeDocument/2006/relationships/image" Target="../media/image85.png"/><Relationship Id="rId2" Type="http://schemas.openxmlformats.org/officeDocument/2006/relationships/slideLayout" Target="../slideLayouts/slideLayout7.xml"/><Relationship Id="rId16" Type="http://schemas.openxmlformats.org/officeDocument/2006/relationships/image" Target="../media/image67.wmf"/><Relationship Id="rId20" Type="http://schemas.openxmlformats.org/officeDocument/2006/relationships/image" Target="../media/image69.wmf"/><Relationship Id="rId29" Type="http://schemas.openxmlformats.org/officeDocument/2006/relationships/oleObject" Target="../embeddings/oleObject22.bin"/><Relationship Id="rId41" Type="http://schemas.openxmlformats.org/officeDocument/2006/relationships/image" Target="../media/image80.png"/><Relationship Id="rId1" Type="http://schemas.openxmlformats.org/officeDocument/2006/relationships/vmlDrawing" Target="../drawings/vmlDrawing9.vml"/><Relationship Id="rId6" Type="http://schemas.openxmlformats.org/officeDocument/2006/relationships/oleObject" Target="../embeddings/oleObject10.bin"/><Relationship Id="rId11" Type="http://schemas.openxmlformats.org/officeDocument/2006/relationships/image" Target="../media/image65.wmf"/><Relationship Id="rId24" Type="http://schemas.openxmlformats.org/officeDocument/2006/relationships/image" Target="../media/image71.wmf"/><Relationship Id="rId32" Type="http://schemas.openxmlformats.org/officeDocument/2006/relationships/image" Target="../media/image75.wmf"/><Relationship Id="rId37" Type="http://schemas.openxmlformats.org/officeDocument/2006/relationships/oleObject" Target="../embeddings/oleObject26.bin"/><Relationship Id="rId40" Type="http://schemas.openxmlformats.org/officeDocument/2006/relationships/image" Target="../media/image79.wmf"/><Relationship Id="rId45" Type="http://schemas.openxmlformats.org/officeDocument/2006/relationships/image" Target="../media/image84.png"/><Relationship Id="rId5" Type="http://schemas.openxmlformats.org/officeDocument/2006/relationships/image" Target="../media/image62.wmf"/><Relationship Id="rId15" Type="http://schemas.openxmlformats.org/officeDocument/2006/relationships/oleObject" Target="../embeddings/oleObject15.bin"/><Relationship Id="rId23" Type="http://schemas.openxmlformats.org/officeDocument/2006/relationships/oleObject" Target="../embeddings/oleObject19.bin"/><Relationship Id="rId28" Type="http://schemas.openxmlformats.org/officeDocument/2006/relationships/image" Target="../media/image73.wmf"/><Relationship Id="rId36" Type="http://schemas.openxmlformats.org/officeDocument/2006/relationships/image" Target="../media/image77.wmf"/><Relationship Id="rId10" Type="http://schemas.openxmlformats.org/officeDocument/2006/relationships/oleObject" Target="../embeddings/oleObject12.bin"/><Relationship Id="rId19" Type="http://schemas.openxmlformats.org/officeDocument/2006/relationships/oleObject" Target="../embeddings/oleObject17.bin"/><Relationship Id="rId31" Type="http://schemas.openxmlformats.org/officeDocument/2006/relationships/oleObject" Target="../embeddings/oleObject23.bin"/><Relationship Id="rId44" Type="http://schemas.openxmlformats.org/officeDocument/2006/relationships/image" Target="../media/image83.png"/><Relationship Id="rId4" Type="http://schemas.openxmlformats.org/officeDocument/2006/relationships/oleObject" Target="../embeddings/oleObject9.bin"/><Relationship Id="rId9" Type="http://schemas.openxmlformats.org/officeDocument/2006/relationships/image" Target="../media/image64.wmf"/><Relationship Id="rId14" Type="http://schemas.openxmlformats.org/officeDocument/2006/relationships/oleObject" Target="../embeddings/oleObject14.bin"/><Relationship Id="rId22" Type="http://schemas.openxmlformats.org/officeDocument/2006/relationships/image" Target="../media/image70.wmf"/><Relationship Id="rId27" Type="http://schemas.openxmlformats.org/officeDocument/2006/relationships/oleObject" Target="../embeddings/oleObject21.bin"/><Relationship Id="rId30" Type="http://schemas.openxmlformats.org/officeDocument/2006/relationships/image" Target="../media/image74.wmf"/><Relationship Id="rId35" Type="http://schemas.openxmlformats.org/officeDocument/2006/relationships/oleObject" Target="../embeddings/oleObject25.bin"/><Relationship Id="rId43" Type="http://schemas.openxmlformats.org/officeDocument/2006/relationships/image" Target="../media/image82.png"/></Relationships>
</file>

<file path=ppt/slides/_rels/slide83.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83.xml"/><Relationship Id="rId1" Type="http://schemas.openxmlformats.org/officeDocument/2006/relationships/slideLayout" Target="../slideLayouts/slideLayout2.xml"/><Relationship Id="rId4" Type="http://schemas.microsoft.com/office/2007/relationships/hdphoto" Target="../media/hdphoto32.wdp"/></Relationships>
</file>

<file path=ppt/slides/_rels/slide84.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84.xml"/><Relationship Id="rId1" Type="http://schemas.openxmlformats.org/officeDocument/2006/relationships/slideLayout" Target="../slideLayouts/slideLayout2.xml"/><Relationship Id="rId4" Type="http://schemas.openxmlformats.org/officeDocument/2006/relationships/image" Target="../media/image89.jpeg"/></Relationships>
</file>

<file path=ppt/slides/_rels/slide85.xml.rels><?xml version="1.0" encoding="UTF-8" standalone="yes"?>
<Relationships xmlns="http://schemas.openxmlformats.org/package/2006/relationships"><Relationship Id="rId3" Type="http://schemas.openxmlformats.org/officeDocument/2006/relationships/image" Target="../media/image90.wmf"/><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86.xml"/><Relationship Id="rId1" Type="http://schemas.openxmlformats.org/officeDocument/2006/relationships/slideLayout" Target="../slideLayouts/slideLayout1.xml"/><Relationship Id="rId4" Type="http://schemas.microsoft.com/office/2007/relationships/hdphoto" Target="../media/hdphoto33.wdp"/></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6.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chart" Target="../charts/chart13.xml"/><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6.xml"/></Relationships>
</file>

<file path=ppt/slides/_rels/slide102.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6.xml"/></Relationships>
</file>

<file path=ppt/slides/_rels/slide103.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6.xml"/></Relationships>
</file>

<file path=ppt/slides/_rels/slide104.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6.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6.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6.xml"/></Relationships>
</file>

<file path=ppt/slides/_rels/slide107.xml.rels><?xml version="1.0" encoding="UTF-8" standalone="yes"?>
<Relationships xmlns="http://schemas.openxmlformats.org/package/2006/relationships"><Relationship Id="rId2" Type="http://schemas.openxmlformats.org/officeDocument/2006/relationships/chart" Target="../charts/chart19.xml"/><Relationship Id="rId1" Type="http://schemas.openxmlformats.org/officeDocument/2006/relationships/slideLayout" Target="../slideLayouts/slideLayout6.xml"/></Relationships>
</file>

<file path=ppt/slides/_rels/slide108.xml.rels><?xml version="1.0" encoding="UTF-8" standalone="yes"?>
<Relationships xmlns="http://schemas.openxmlformats.org/package/2006/relationships"><Relationship Id="rId2" Type="http://schemas.openxmlformats.org/officeDocument/2006/relationships/chart" Target="../charts/chart20.xml"/><Relationship Id="rId1" Type="http://schemas.openxmlformats.org/officeDocument/2006/relationships/slideLayout" Target="../slideLayouts/slideLayout6.xml"/></Relationships>
</file>

<file path=ppt/slides/_rels/slide109.xml.rels><?xml version="1.0" encoding="UTF-8" standalone="yes"?>
<Relationships xmlns="http://schemas.openxmlformats.org/package/2006/relationships"><Relationship Id="rId2" Type="http://schemas.openxmlformats.org/officeDocument/2006/relationships/chart" Target="../charts/chart21.xml"/><Relationship Id="rId1" Type="http://schemas.openxmlformats.org/officeDocument/2006/relationships/slideLayout" Target="../slideLayouts/slideLayout6.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109.xml"/><Relationship Id="rId1" Type="http://schemas.openxmlformats.org/officeDocument/2006/relationships/slideLayout" Target="../slideLayouts/slideLayout7.xml"/><Relationship Id="rId6" Type="http://schemas.openxmlformats.org/officeDocument/2006/relationships/image" Target="../media/image95.jpeg"/><Relationship Id="rId5" Type="http://schemas.openxmlformats.org/officeDocument/2006/relationships/image" Target="../media/image94.jpeg"/><Relationship Id="rId4" Type="http://schemas.openxmlformats.org/officeDocument/2006/relationships/image" Target="../media/image93.jpeg"/></Relationships>
</file>

<file path=ppt/slides/_rels/slide123.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110.xml"/><Relationship Id="rId1" Type="http://schemas.openxmlformats.org/officeDocument/2006/relationships/slideLayout" Target="../slideLayouts/slideLayout2.xml"/><Relationship Id="rId4" Type="http://schemas.microsoft.com/office/2007/relationships/hdphoto" Target="../media/hdphoto34.wdp"/></Relationships>
</file>

<file path=ppt/slides/_rels/slide124.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111.xml"/><Relationship Id="rId1" Type="http://schemas.openxmlformats.org/officeDocument/2006/relationships/slideLayout" Target="../slideLayouts/slideLayout7.xml"/><Relationship Id="rId4" Type="http://schemas.microsoft.com/office/2007/relationships/hdphoto" Target="../media/hdphoto35.wdp"/></Relationships>
</file>

<file path=ppt/slides/_rels/slide125.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1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838200" y="152400"/>
            <a:ext cx="7467600" cy="3996267"/>
          </a:xfrm>
        </p:spPr>
        <p:txBody>
          <a:bodyPr/>
          <a:lstStyle/>
          <a:p>
            <a:r>
              <a:rPr lang="en-US" sz="4000" b="1" dirty="0">
                <a:solidFill>
                  <a:srgbClr val="660066"/>
                </a:solidFill>
                <a:latin typeface="Cambria"/>
                <a:cs typeface="Cambria"/>
              </a:rPr>
              <a:t>Rapid Methods and Automation in Microbiology: 25 Years of Development and </a:t>
            </a:r>
            <a:r>
              <a:rPr lang="en-US" sz="4000" b="1" dirty="0" smtClean="0">
                <a:solidFill>
                  <a:srgbClr val="660066"/>
                </a:solidFill>
                <a:latin typeface="Cambria"/>
                <a:cs typeface="Cambria"/>
              </a:rPr>
              <a:t>Predictions</a:t>
            </a:r>
            <a:endParaRPr lang="en-US" sz="3200" b="1" dirty="0">
              <a:solidFill>
                <a:srgbClr val="660066"/>
              </a:solidFill>
              <a:latin typeface="Cambria"/>
              <a:cs typeface="Cambria"/>
            </a:endParaRPr>
          </a:p>
        </p:txBody>
      </p:sp>
      <p:sp>
        <p:nvSpPr>
          <p:cNvPr id="3075" name="Rectangle 3"/>
          <p:cNvSpPr>
            <a:spLocks noGrp="1" noChangeArrowheads="1"/>
          </p:cNvSpPr>
          <p:nvPr>
            <p:ph type="subTitle" idx="1"/>
          </p:nvPr>
        </p:nvSpPr>
        <p:spPr>
          <a:xfrm>
            <a:off x="1752600" y="3835401"/>
            <a:ext cx="5715000" cy="1752600"/>
          </a:xfrm>
        </p:spPr>
        <p:txBody>
          <a:bodyPr/>
          <a:lstStyle/>
          <a:p>
            <a:r>
              <a:rPr lang="en-US" sz="4400" dirty="0">
                <a:solidFill>
                  <a:srgbClr val="000000"/>
                </a:solidFill>
                <a:latin typeface="Cambria"/>
                <a:cs typeface="Cambria"/>
              </a:rPr>
              <a:t> </a:t>
            </a:r>
            <a:r>
              <a:rPr lang="en-US" sz="2000" b="1" dirty="0">
                <a:solidFill>
                  <a:srgbClr val="000000"/>
                </a:solidFill>
                <a:latin typeface="Cambria"/>
                <a:cs typeface="Cambria"/>
              </a:rPr>
              <a:t>Daniel Y.C. Fung, MSPH, Ph.D. </a:t>
            </a:r>
          </a:p>
          <a:p>
            <a:r>
              <a:rPr lang="en-US" sz="2000" b="1" dirty="0">
                <a:solidFill>
                  <a:srgbClr val="000000"/>
                </a:solidFill>
                <a:latin typeface="Cambria"/>
                <a:cs typeface="Cambria"/>
              </a:rPr>
              <a:t>Professor of Food Science</a:t>
            </a:r>
          </a:p>
          <a:p>
            <a:r>
              <a:rPr lang="en-US" sz="2000" b="1" dirty="0">
                <a:solidFill>
                  <a:srgbClr val="000000"/>
                </a:solidFill>
                <a:latin typeface="Cambria"/>
                <a:cs typeface="Cambria"/>
              </a:rPr>
              <a:t>Kansas State University, Manhattan, Kansas</a:t>
            </a:r>
          </a:p>
          <a:p>
            <a:r>
              <a:rPr lang="en-US" sz="2000" b="1" dirty="0">
                <a:solidFill>
                  <a:srgbClr val="000000"/>
                </a:solidFill>
                <a:latin typeface="Cambria"/>
                <a:cs typeface="Cambria"/>
              </a:rPr>
              <a:t>University Distinguished Professor</a:t>
            </a:r>
          </a:p>
          <a:p>
            <a:r>
              <a:rPr lang="en-US" sz="2000" b="1" dirty="0" err="1" smtClean="0">
                <a:solidFill>
                  <a:srgbClr val="000000"/>
                </a:solidFill>
                <a:latin typeface="Cambria"/>
                <a:cs typeface="Cambria"/>
              </a:rPr>
              <a:t>Universitát</a:t>
            </a:r>
            <a:r>
              <a:rPr lang="en-US" sz="2000" b="1" dirty="0" smtClean="0">
                <a:solidFill>
                  <a:srgbClr val="000000"/>
                </a:solidFill>
                <a:latin typeface="Cambria"/>
                <a:cs typeface="Cambria"/>
              </a:rPr>
              <a:t> </a:t>
            </a:r>
            <a:r>
              <a:rPr lang="en-US" sz="2000" b="1" dirty="0" err="1" smtClean="0">
                <a:solidFill>
                  <a:srgbClr val="000000"/>
                </a:solidFill>
                <a:latin typeface="Cambria"/>
                <a:cs typeface="Cambria"/>
              </a:rPr>
              <a:t>Autónoma</a:t>
            </a:r>
            <a:r>
              <a:rPr lang="en-US" sz="2000" b="1" dirty="0" smtClean="0">
                <a:solidFill>
                  <a:srgbClr val="000000"/>
                </a:solidFill>
                <a:latin typeface="Cambria"/>
                <a:cs typeface="Cambria"/>
              </a:rPr>
              <a:t> </a:t>
            </a:r>
            <a:r>
              <a:rPr lang="en-US" sz="2000" b="1" dirty="0">
                <a:solidFill>
                  <a:srgbClr val="000000"/>
                </a:solidFill>
                <a:latin typeface="Cambria"/>
                <a:cs typeface="Cambria"/>
              </a:rPr>
              <a:t>de Barcelona, Spain</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p:cNvGraphicFramePr/>
          <p:nvPr>
            <p:extLst>
              <p:ext uri="{D42A27DB-BD31-4B8C-83A1-F6EECF244321}">
                <p14:modId xmlns:p14="http://schemas.microsoft.com/office/powerpoint/2010/main" val="2529136765"/>
              </p:ext>
            </p:extLst>
          </p:nvPr>
        </p:nvGraphicFramePr>
        <p:xfrm>
          <a:off x="442451" y="229055"/>
          <a:ext cx="8347587" cy="600259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143000"/>
          </a:xfrm>
        </p:spPr>
        <p:txBody>
          <a:bodyPr/>
          <a:lstStyle/>
          <a:p>
            <a:r>
              <a:rPr lang="en-US" b="1" dirty="0" smtClean="0">
                <a:solidFill>
                  <a:srgbClr val="660066"/>
                </a:solidFill>
                <a:latin typeface="Cambria"/>
                <a:cs typeface="Cambria"/>
              </a:rPr>
              <a:t>Food Microbiology</a:t>
            </a:r>
            <a:endParaRPr lang="en-US" b="1" dirty="0">
              <a:solidFill>
                <a:srgbClr val="660066"/>
              </a:solidFill>
              <a:latin typeface="Cambria"/>
              <a:cs typeface="Cambria"/>
            </a:endParaRPr>
          </a:p>
        </p:txBody>
      </p:sp>
      <p:sp>
        <p:nvSpPr>
          <p:cNvPr id="3" name="Content Placeholder 2"/>
          <p:cNvSpPr>
            <a:spLocks noGrp="1"/>
          </p:cNvSpPr>
          <p:nvPr>
            <p:ph idx="1"/>
          </p:nvPr>
        </p:nvSpPr>
        <p:spPr>
          <a:xfrm>
            <a:off x="889000" y="1932342"/>
            <a:ext cx="7797800" cy="4525962"/>
          </a:xfrm>
        </p:spPr>
        <p:txBody>
          <a:bodyPr/>
          <a:lstStyle/>
          <a:p>
            <a:r>
              <a:rPr lang="en-US" dirty="0" smtClean="0">
                <a:solidFill>
                  <a:srgbClr val="000000"/>
                </a:solidFill>
                <a:latin typeface="Cambria"/>
                <a:cs typeface="Cambria"/>
              </a:rPr>
              <a:t>Sample preparation</a:t>
            </a:r>
          </a:p>
          <a:p>
            <a:r>
              <a:rPr lang="en-US" dirty="0" smtClean="0">
                <a:solidFill>
                  <a:srgbClr val="000000"/>
                </a:solidFill>
                <a:latin typeface="Cambria"/>
                <a:cs typeface="Cambria"/>
              </a:rPr>
              <a:t>Total viable cell count</a:t>
            </a:r>
          </a:p>
          <a:p>
            <a:r>
              <a:rPr lang="en-US" dirty="0" smtClean="0">
                <a:solidFill>
                  <a:srgbClr val="000000"/>
                </a:solidFill>
                <a:latin typeface="Cambria"/>
                <a:cs typeface="Cambria"/>
              </a:rPr>
              <a:t>Differential cell count</a:t>
            </a:r>
          </a:p>
          <a:p>
            <a:r>
              <a:rPr lang="en-US" dirty="0" smtClean="0">
                <a:solidFill>
                  <a:srgbClr val="000000"/>
                </a:solidFill>
                <a:latin typeface="Cambria"/>
                <a:cs typeface="Cambria"/>
              </a:rPr>
              <a:t>Pathogenic organisms</a:t>
            </a:r>
          </a:p>
          <a:p>
            <a:r>
              <a:rPr lang="en-US" dirty="0" smtClean="0">
                <a:solidFill>
                  <a:srgbClr val="000000"/>
                </a:solidFill>
                <a:latin typeface="Cambria"/>
                <a:cs typeface="Cambria"/>
              </a:rPr>
              <a:t>Enzymes and toxins</a:t>
            </a:r>
          </a:p>
          <a:p>
            <a:r>
              <a:rPr lang="en-US" dirty="0" smtClean="0">
                <a:solidFill>
                  <a:srgbClr val="000000"/>
                </a:solidFill>
                <a:latin typeface="Cambria"/>
                <a:cs typeface="Cambria"/>
              </a:rPr>
              <a:t>Metabolites and biomass</a:t>
            </a:r>
            <a:endParaRPr lang="en-US" dirty="0">
              <a:solidFill>
                <a:srgbClr val="000000"/>
              </a:solidFill>
              <a:latin typeface="Cambria"/>
              <a:cs typeface="Cambria"/>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ext Box 2"/>
          <p:cNvSpPr txBox="1">
            <a:spLocks noChangeArrowheads="1"/>
          </p:cNvSpPr>
          <p:nvPr/>
        </p:nvSpPr>
        <p:spPr bwMode="auto">
          <a:xfrm>
            <a:off x="381000" y="139128"/>
            <a:ext cx="8534400" cy="954107"/>
          </a:xfrm>
          <a:prstGeom prst="rect">
            <a:avLst/>
          </a:prstGeom>
          <a:noFill/>
          <a:ln w="9525">
            <a:noFill/>
            <a:miter lim="800000"/>
            <a:headEnd/>
            <a:tailEnd/>
          </a:ln>
          <a:effectLst/>
        </p:spPr>
        <p:txBody>
          <a:bodyPr wrap="square">
            <a:spAutoFit/>
          </a:bodyPr>
          <a:lstStyle/>
          <a:p>
            <a:pPr>
              <a:spcBef>
                <a:spcPct val="50000"/>
              </a:spcBef>
            </a:pPr>
            <a:r>
              <a:rPr lang="en-US" sz="2800" b="1" dirty="0">
                <a:solidFill>
                  <a:srgbClr val="660066"/>
                </a:solidFill>
                <a:latin typeface="Cambria"/>
                <a:cs typeface="Cambria"/>
              </a:rPr>
              <a:t>F</a:t>
            </a:r>
            <a:r>
              <a:rPr lang="en-US" sz="2800" b="1" dirty="0" smtClean="0">
                <a:solidFill>
                  <a:srgbClr val="660066"/>
                </a:solidFill>
                <a:latin typeface="Cambria"/>
                <a:cs typeface="Cambria"/>
              </a:rPr>
              <a:t>oodborne pathogens recognized </a:t>
            </a:r>
            <a:r>
              <a:rPr lang="en-US" sz="2800" b="1" dirty="0">
                <a:solidFill>
                  <a:srgbClr val="660066"/>
                </a:solidFill>
                <a:latin typeface="Cambria"/>
                <a:cs typeface="Cambria"/>
              </a:rPr>
              <a:t>as </a:t>
            </a:r>
            <a:r>
              <a:rPr lang="en-US" sz="2800" b="1" dirty="0" smtClean="0">
                <a:solidFill>
                  <a:srgbClr val="660066"/>
                </a:solidFill>
                <a:latin typeface="Cambria"/>
                <a:cs typeface="Cambria"/>
              </a:rPr>
              <a:t>predominant in </a:t>
            </a:r>
            <a:r>
              <a:rPr lang="en-US" sz="2800" b="1" dirty="0">
                <a:solidFill>
                  <a:srgbClr val="660066"/>
                </a:solidFill>
                <a:latin typeface="Cambria"/>
                <a:cs typeface="Cambria"/>
              </a:rPr>
              <a:t>the United States in the last 20 years</a:t>
            </a:r>
            <a:r>
              <a:rPr lang="en-US" sz="2400" b="1" dirty="0">
                <a:solidFill>
                  <a:srgbClr val="660066"/>
                </a:solidFill>
                <a:latin typeface="Cambria"/>
                <a:cs typeface="Cambria"/>
              </a:rPr>
              <a:t> </a:t>
            </a:r>
          </a:p>
        </p:txBody>
      </p:sp>
      <p:pic>
        <p:nvPicPr>
          <p:cNvPr id="6147" name="Picture 3" descr="bd10219_"/>
          <p:cNvPicPr>
            <a:picLocks noChangeAspect="1" noChangeArrowheads="1"/>
          </p:cNvPicPr>
          <p:nvPr/>
        </p:nvPicPr>
        <p:blipFill>
          <a:blip r:embed="rId3" cstate="print"/>
          <a:srcRect/>
          <a:stretch>
            <a:fillRect/>
          </a:stretch>
        </p:blipFill>
        <p:spPr bwMode="auto">
          <a:xfrm flipV="1">
            <a:off x="0" y="1066800"/>
            <a:ext cx="9144000" cy="76200"/>
          </a:xfrm>
          <a:prstGeom prst="rect">
            <a:avLst/>
          </a:prstGeom>
          <a:noFill/>
        </p:spPr>
      </p:pic>
      <p:sp>
        <p:nvSpPr>
          <p:cNvPr id="6148" name="Text Box 4"/>
          <p:cNvSpPr txBox="1">
            <a:spLocks noChangeArrowheads="1"/>
          </p:cNvSpPr>
          <p:nvPr/>
        </p:nvSpPr>
        <p:spPr bwMode="auto">
          <a:xfrm>
            <a:off x="0" y="1600200"/>
            <a:ext cx="9144000" cy="457200"/>
          </a:xfrm>
          <a:prstGeom prst="rect">
            <a:avLst/>
          </a:prstGeom>
          <a:noFill/>
          <a:ln w="9525">
            <a:noFill/>
            <a:miter lim="800000"/>
            <a:headEnd/>
            <a:tailEnd/>
          </a:ln>
          <a:effectLst/>
        </p:spPr>
        <p:txBody>
          <a:bodyPr>
            <a:spAutoFit/>
          </a:bodyPr>
          <a:lstStyle/>
          <a:p>
            <a:pPr>
              <a:spcBef>
                <a:spcPct val="50000"/>
              </a:spcBef>
            </a:pPr>
            <a:endParaRPr lang="en-US" sz="2400">
              <a:latin typeface="Times New Roman" pitchFamily="18" charset="0"/>
            </a:endParaRPr>
          </a:p>
        </p:txBody>
      </p:sp>
      <p:sp>
        <p:nvSpPr>
          <p:cNvPr id="6149" name="Text Box 5"/>
          <p:cNvSpPr txBox="1">
            <a:spLocks noChangeArrowheads="1"/>
          </p:cNvSpPr>
          <p:nvPr/>
        </p:nvSpPr>
        <p:spPr bwMode="auto">
          <a:xfrm>
            <a:off x="381000" y="1619242"/>
            <a:ext cx="8763000" cy="4555093"/>
          </a:xfrm>
          <a:prstGeom prst="rect">
            <a:avLst/>
          </a:prstGeom>
          <a:noFill/>
          <a:ln w="9525">
            <a:noFill/>
            <a:miter lim="800000"/>
            <a:headEnd/>
            <a:tailEnd/>
          </a:ln>
          <a:effectLst/>
        </p:spPr>
        <p:txBody>
          <a:bodyPr wrap="square" numCol="2">
            <a:spAutoFit/>
          </a:bodyPr>
          <a:lstStyle/>
          <a:p>
            <a:pPr>
              <a:spcBef>
                <a:spcPct val="50000"/>
              </a:spcBef>
            </a:pPr>
            <a:r>
              <a:rPr lang="en-US" sz="2000" b="1" i="1" dirty="0">
                <a:solidFill>
                  <a:srgbClr val="000000"/>
                </a:solidFill>
                <a:latin typeface="Cambria"/>
                <a:cs typeface="Cambria"/>
              </a:rPr>
              <a:t>Campylobacter </a:t>
            </a:r>
            <a:r>
              <a:rPr lang="en-US" sz="2000" b="1" i="1" dirty="0" err="1" smtClean="0">
                <a:solidFill>
                  <a:srgbClr val="000000"/>
                </a:solidFill>
                <a:latin typeface="Cambria"/>
                <a:cs typeface="Cambria"/>
              </a:rPr>
              <a:t>jejuni</a:t>
            </a:r>
            <a:endParaRPr lang="en-US" sz="2000" b="1" i="1" dirty="0">
              <a:solidFill>
                <a:srgbClr val="000000"/>
              </a:solidFill>
              <a:latin typeface="Cambria"/>
              <a:cs typeface="Cambria"/>
            </a:endParaRPr>
          </a:p>
          <a:p>
            <a:pPr>
              <a:spcBef>
                <a:spcPct val="50000"/>
              </a:spcBef>
            </a:pPr>
            <a:r>
              <a:rPr lang="en-US" sz="2000" b="1" i="1" dirty="0">
                <a:solidFill>
                  <a:srgbClr val="000000"/>
                </a:solidFill>
                <a:latin typeface="Cambria"/>
                <a:cs typeface="Cambria"/>
              </a:rPr>
              <a:t>Campylobacter </a:t>
            </a:r>
            <a:r>
              <a:rPr lang="en-US" sz="2000" b="1" i="1" dirty="0" err="1">
                <a:solidFill>
                  <a:srgbClr val="000000"/>
                </a:solidFill>
                <a:latin typeface="Cambria"/>
                <a:cs typeface="Cambria"/>
              </a:rPr>
              <a:t>fetis</a:t>
            </a:r>
            <a:r>
              <a:rPr lang="en-US" sz="2000" b="1" i="1" dirty="0">
                <a:solidFill>
                  <a:srgbClr val="000000"/>
                </a:solidFill>
                <a:latin typeface="Cambria"/>
                <a:cs typeface="Cambria"/>
              </a:rPr>
              <a:t> </a:t>
            </a:r>
            <a:r>
              <a:rPr lang="en-US" sz="2000" b="1" dirty="0">
                <a:solidFill>
                  <a:srgbClr val="000000"/>
                </a:solidFill>
                <a:latin typeface="Cambria"/>
                <a:cs typeface="Cambria"/>
              </a:rPr>
              <a:t>ssp. f</a:t>
            </a:r>
            <a:r>
              <a:rPr lang="en-US" sz="2000" b="1" i="1" dirty="0">
                <a:solidFill>
                  <a:srgbClr val="000000"/>
                </a:solidFill>
                <a:latin typeface="Cambria"/>
                <a:cs typeface="Cambria"/>
              </a:rPr>
              <a:t>etus</a:t>
            </a:r>
          </a:p>
          <a:p>
            <a:pPr>
              <a:spcBef>
                <a:spcPct val="50000"/>
              </a:spcBef>
            </a:pPr>
            <a:r>
              <a:rPr lang="en-US" sz="2000" b="1" i="1" dirty="0">
                <a:solidFill>
                  <a:srgbClr val="000000"/>
                </a:solidFill>
                <a:latin typeface="Cambria"/>
                <a:cs typeface="Cambria"/>
              </a:rPr>
              <a:t>Cryptosporidium </a:t>
            </a:r>
            <a:r>
              <a:rPr lang="en-US" sz="2000" b="1" i="1" dirty="0" err="1">
                <a:solidFill>
                  <a:srgbClr val="000000"/>
                </a:solidFill>
                <a:latin typeface="Cambria"/>
                <a:cs typeface="Cambria"/>
              </a:rPr>
              <a:t>cayetanensis</a:t>
            </a:r>
            <a:endParaRPr lang="en-US" sz="2000" b="1" i="1" dirty="0">
              <a:solidFill>
                <a:srgbClr val="000000"/>
              </a:solidFill>
              <a:latin typeface="Cambria"/>
              <a:cs typeface="Cambria"/>
            </a:endParaRPr>
          </a:p>
          <a:p>
            <a:pPr>
              <a:spcBef>
                <a:spcPct val="50000"/>
              </a:spcBef>
            </a:pPr>
            <a:r>
              <a:rPr lang="en-US" sz="2000" b="1" i="1" dirty="0">
                <a:solidFill>
                  <a:srgbClr val="000000"/>
                </a:solidFill>
                <a:latin typeface="Cambria"/>
                <a:cs typeface="Cambria"/>
              </a:rPr>
              <a:t>Escherichia coli </a:t>
            </a:r>
            <a:r>
              <a:rPr lang="en-US" sz="2000" b="1" dirty="0">
                <a:solidFill>
                  <a:srgbClr val="000000"/>
                </a:solidFill>
                <a:latin typeface="Cambria"/>
                <a:cs typeface="Cambria"/>
              </a:rPr>
              <a:t>O157:H7  and related </a:t>
            </a:r>
            <a:r>
              <a:rPr lang="en-US" sz="2000" b="1" i="1" dirty="0">
                <a:solidFill>
                  <a:srgbClr val="000000"/>
                </a:solidFill>
                <a:latin typeface="Cambria"/>
                <a:cs typeface="Cambria"/>
              </a:rPr>
              <a:t>E. coli  </a:t>
            </a:r>
            <a:r>
              <a:rPr lang="en-US" sz="2000" b="1" dirty="0">
                <a:solidFill>
                  <a:srgbClr val="000000"/>
                </a:solidFill>
                <a:latin typeface="Cambria"/>
                <a:cs typeface="Cambria"/>
              </a:rPr>
              <a:t>(e.g. O11:NM, O104:H21)</a:t>
            </a:r>
          </a:p>
          <a:p>
            <a:pPr>
              <a:spcBef>
                <a:spcPct val="50000"/>
              </a:spcBef>
            </a:pPr>
            <a:r>
              <a:rPr lang="en-US" sz="2000" b="1" i="1" dirty="0">
                <a:solidFill>
                  <a:srgbClr val="000000"/>
                </a:solidFill>
                <a:latin typeface="Cambria"/>
                <a:cs typeface="Cambria"/>
              </a:rPr>
              <a:t>Listeria </a:t>
            </a:r>
            <a:r>
              <a:rPr lang="en-US" sz="2000" b="1" i="1" dirty="0" err="1">
                <a:solidFill>
                  <a:srgbClr val="000000"/>
                </a:solidFill>
                <a:latin typeface="Cambria"/>
                <a:cs typeface="Cambria"/>
              </a:rPr>
              <a:t>monocytogenes</a:t>
            </a:r>
            <a:endParaRPr lang="en-US" sz="2000" b="1" i="1" dirty="0">
              <a:solidFill>
                <a:srgbClr val="000000"/>
              </a:solidFill>
              <a:latin typeface="Cambria"/>
              <a:cs typeface="Cambria"/>
            </a:endParaRPr>
          </a:p>
          <a:p>
            <a:pPr>
              <a:spcBef>
                <a:spcPct val="50000"/>
              </a:spcBef>
            </a:pPr>
            <a:r>
              <a:rPr lang="en-US" sz="2000" b="1" dirty="0">
                <a:solidFill>
                  <a:srgbClr val="000000"/>
                </a:solidFill>
                <a:latin typeface="Cambria"/>
                <a:cs typeface="Cambria"/>
              </a:rPr>
              <a:t>Norwalk </a:t>
            </a:r>
            <a:r>
              <a:rPr lang="en-US" sz="2000" b="1" dirty="0" smtClean="0">
                <a:solidFill>
                  <a:srgbClr val="000000"/>
                </a:solidFill>
                <a:latin typeface="Cambria"/>
                <a:cs typeface="Cambria"/>
              </a:rPr>
              <a:t>viruses</a:t>
            </a:r>
            <a:endParaRPr lang="en-US" sz="2000" b="1" i="1" dirty="0" smtClean="0">
              <a:solidFill>
                <a:srgbClr val="000000"/>
              </a:solidFill>
              <a:latin typeface="Cambria"/>
              <a:cs typeface="Cambria"/>
            </a:endParaRPr>
          </a:p>
          <a:p>
            <a:pPr>
              <a:spcBef>
                <a:spcPct val="50000"/>
              </a:spcBef>
            </a:pPr>
            <a:r>
              <a:rPr lang="en-US" sz="2000" b="1" i="1" dirty="0" err="1" smtClean="0">
                <a:solidFill>
                  <a:srgbClr val="000000"/>
                </a:solidFill>
                <a:latin typeface="Cambria"/>
                <a:cs typeface="Cambria"/>
              </a:rPr>
              <a:t>Nitzchia</a:t>
            </a:r>
            <a:r>
              <a:rPr lang="en-US" sz="2000" b="1" i="1" dirty="0" smtClean="0">
                <a:solidFill>
                  <a:srgbClr val="000000"/>
                </a:solidFill>
                <a:latin typeface="Cambria"/>
                <a:cs typeface="Cambria"/>
              </a:rPr>
              <a:t> </a:t>
            </a:r>
            <a:r>
              <a:rPr lang="en-US" sz="2000" b="1" i="1" dirty="0" err="1">
                <a:solidFill>
                  <a:srgbClr val="000000"/>
                </a:solidFill>
                <a:latin typeface="Cambria"/>
                <a:cs typeface="Cambria"/>
              </a:rPr>
              <a:t>pungens</a:t>
            </a:r>
            <a:r>
              <a:rPr lang="en-US" sz="2000" b="1" i="1" dirty="0">
                <a:solidFill>
                  <a:srgbClr val="000000"/>
                </a:solidFill>
                <a:latin typeface="Cambria"/>
                <a:cs typeface="Cambria"/>
              </a:rPr>
              <a:t> </a:t>
            </a:r>
            <a:r>
              <a:rPr lang="en-US" sz="2000" b="1" dirty="0">
                <a:solidFill>
                  <a:srgbClr val="000000"/>
                </a:solidFill>
                <a:latin typeface="Cambria"/>
                <a:cs typeface="Cambria"/>
              </a:rPr>
              <a:t>(cause of amnesic shellfish poisoning</a:t>
            </a:r>
            <a:r>
              <a:rPr lang="en-US" sz="2000" b="1" dirty="0" smtClean="0">
                <a:solidFill>
                  <a:srgbClr val="000000"/>
                </a:solidFill>
                <a:latin typeface="Cambria"/>
                <a:cs typeface="Cambria"/>
              </a:rPr>
              <a:t>)</a:t>
            </a:r>
          </a:p>
          <a:p>
            <a:pPr>
              <a:spcBef>
                <a:spcPct val="50000"/>
              </a:spcBef>
            </a:pPr>
            <a:endParaRPr lang="en-US" sz="2000" b="1" i="1" dirty="0">
              <a:solidFill>
                <a:srgbClr val="000000"/>
              </a:solidFill>
              <a:latin typeface="Cambria"/>
              <a:cs typeface="Cambria"/>
            </a:endParaRPr>
          </a:p>
          <a:p>
            <a:pPr>
              <a:spcBef>
                <a:spcPct val="50000"/>
              </a:spcBef>
            </a:pPr>
            <a:r>
              <a:rPr lang="en-US" sz="2000" b="1" i="1" dirty="0" smtClean="0">
                <a:solidFill>
                  <a:srgbClr val="000000"/>
                </a:solidFill>
                <a:latin typeface="Cambria"/>
                <a:cs typeface="Cambria"/>
              </a:rPr>
              <a:t>Salmonella </a:t>
            </a:r>
            <a:r>
              <a:rPr lang="en-US" sz="2000" b="1" i="1" dirty="0" err="1">
                <a:solidFill>
                  <a:srgbClr val="000000"/>
                </a:solidFill>
                <a:latin typeface="Cambria"/>
                <a:cs typeface="Cambria"/>
              </a:rPr>
              <a:t>Entertidis</a:t>
            </a:r>
            <a:endParaRPr lang="en-US" sz="2000" b="1" i="1" dirty="0">
              <a:solidFill>
                <a:srgbClr val="000000"/>
              </a:solidFill>
              <a:latin typeface="Cambria"/>
              <a:cs typeface="Cambria"/>
            </a:endParaRPr>
          </a:p>
          <a:p>
            <a:pPr>
              <a:spcBef>
                <a:spcPct val="50000"/>
              </a:spcBef>
            </a:pPr>
            <a:r>
              <a:rPr lang="en-US" sz="2000" b="1" i="1" dirty="0">
                <a:solidFill>
                  <a:srgbClr val="000000"/>
                </a:solidFill>
                <a:latin typeface="Cambria"/>
                <a:cs typeface="Cambria"/>
              </a:rPr>
              <a:t>Salmonella </a:t>
            </a:r>
            <a:r>
              <a:rPr lang="en-US" sz="2000" b="1" i="1" dirty="0" err="1">
                <a:solidFill>
                  <a:srgbClr val="000000"/>
                </a:solidFill>
                <a:latin typeface="Cambria"/>
                <a:cs typeface="Cambria"/>
              </a:rPr>
              <a:t>Typhimurium</a:t>
            </a:r>
            <a:r>
              <a:rPr lang="en-US" sz="2000" b="1" i="1" dirty="0">
                <a:solidFill>
                  <a:srgbClr val="000000"/>
                </a:solidFill>
                <a:latin typeface="Cambria"/>
                <a:cs typeface="Cambria"/>
              </a:rPr>
              <a:t> </a:t>
            </a:r>
            <a:r>
              <a:rPr lang="en-US" sz="2000" b="1" dirty="0">
                <a:solidFill>
                  <a:srgbClr val="000000"/>
                </a:solidFill>
                <a:latin typeface="Cambria"/>
                <a:cs typeface="Cambria"/>
              </a:rPr>
              <a:t>DT 104</a:t>
            </a:r>
          </a:p>
          <a:p>
            <a:pPr>
              <a:spcBef>
                <a:spcPct val="50000"/>
              </a:spcBef>
            </a:pPr>
            <a:r>
              <a:rPr lang="en-US" sz="2000" b="1" i="1" dirty="0">
                <a:solidFill>
                  <a:srgbClr val="000000"/>
                </a:solidFill>
                <a:latin typeface="Cambria"/>
                <a:cs typeface="Cambria"/>
              </a:rPr>
              <a:t>Vibrio </a:t>
            </a:r>
            <a:r>
              <a:rPr lang="en-US" sz="2000" b="1" i="1" dirty="0" err="1">
                <a:solidFill>
                  <a:srgbClr val="000000"/>
                </a:solidFill>
                <a:latin typeface="Cambria"/>
                <a:cs typeface="Cambria"/>
              </a:rPr>
              <a:t>cholerae</a:t>
            </a:r>
            <a:r>
              <a:rPr lang="en-US" sz="2000" b="1" i="1" dirty="0">
                <a:solidFill>
                  <a:srgbClr val="000000"/>
                </a:solidFill>
                <a:latin typeface="Cambria"/>
                <a:cs typeface="Cambria"/>
              </a:rPr>
              <a:t> </a:t>
            </a:r>
            <a:r>
              <a:rPr lang="en-US" sz="2000" b="1" dirty="0">
                <a:solidFill>
                  <a:srgbClr val="000000"/>
                </a:solidFill>
                <a:latin typeface="Cambria"/>
                <a:cs typeface="Cambria"/>
              </a:rPr>
              <a:t>01</a:t>
            </a:r>
          </a:p>
          <a:p>
            <a:pPr>
              <a:spcBef>
                <a:spcPct val="50000"/>
              </a:spcBef>
            </a:pPr>
            <a:r>
              <a:rPr lang="en-US" sz="2000" b="1" i="1" dirty="0">
                <a:solidFill>
                  <a:srgbClr val="000000"/>
                </a:solidFill>
                <a:latin typeface="Cambria"/>
                <a:cs typeface="Cambria"/>
              </a:rPr>
              <a:t>Vibrio </a:t>
            </a:r>
            <a:r>
              <a:rPr lang="en-US" sz="2000" b="1" i="1" dirty="0" err="1">
                <a:solidFill>
                  <a:srgbClr val="000000"/>
                </a:solidFill>
                <a:latin typeface="Cambria"/>
                <a:cs typeface="Cambria"/>
              </a:rPr>
              <a:t>vulnificus</a:t>
            </a:r>
            <a:endParaRPr lang="en-US" sz="2000" b="1" i="1" dirty="0">
              <a:solidFill>
                <a:srgbClr val="000000"/>
              </a:solidFill>
              <a:latin typeface="Cambria"/>
              <a:cs typeface="Cambria"/>
            </a:endParaRPr>
          </a:p>
          <a:p>
            <a:pPr>
              <a:spcBef>
                <a:spcPct val="50000"/>
              </a:spcBef>
            </a:pPr>
            <a:r>
              <a:rPr lang="en-US" sz="2000" b="1" i="1" dirty="0">
                <a:solidFill>
                  <a:srgbClr val="000000"/>
                </a:solidFill>
                <a:latin typeface="Cambria"/>
                <a:cs typeface="Cambria"/>
              </a:rPr>
              <a:t>Vibrio </a:t>
            </a:r>
            <a:r>
              <a:rPr lang="en-US" sz="2000" b="1" i="1" dirty="0" err="1">
                <a:solidFill>
                  <a:srgbClr val="000000"/>
                </a:solidFill>
                <a:latin typeface="Cambria"/>
                <a:cs typeface="Cambria"/>
              </a:rPr>
              <a:t>parahaemolyticus</a:t>
            </a:r>
            <a:endParaRPr lang="en-US" sz="2000" b="1" i="1" dirty="0">
              <a:solidFill>
                <a:srgbClr val="000000"/>
              </a:solidFill>
              <a:latin typeface="Cambria"/>
              <a:cs typeface="Cambria"/>
            </a:endParaRPr>
          </a:p>
          <a:p>
            <a:pPr>
              <a:spcBef>
                <a:spcPct val="50000"/>
              </a:spcBef>
            </a:pPr>
            <a:r>
              <a:rPr lang="en-US" sz="2000" b="1" i="1" dirty="0">
                <a:solidFill>
                  <a:srgbClr val="000000"/>
                </a:solidFill>
                <a:latin typeface="Cambria"/>
                <a:cs typeface="Cambria"/>
              </a:rPr>
              <a:t>Yersinia </a:t>
            </a:r>
            <a:r>
              <a:rPr lang="en-US" sz="2000" b="1" i="1" dirty="0" err="1" smtClean="0">
                <a:solidFill>
                  <a:srgbClr val="000000"/>
                </a:solidFill>
                <a:latin typeface="Cambria"/>
                <a:cs typeface="Cambria"/>
              </a:rPr>
              <a:t>enerolitica</a:t>
            </a:r>
            <a:endParaRPr lang="en-US" sz="2000" b="1" i="1" dirty="0">
              <a:solidFill>
                <a:srgbClr val="000000"/>
              </a:solidFill>
              <a:latin typeface="Cambria"/>
              <a:cs typeface="Cambria"/>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2" name="Text Box 4"/>
          <p:cNvSpPr txBox="1">
            <a:spLocks noChangeArrowheads="1"/>
          </p:cNvSpPr>
          <p:nvPr/>
        </p:nvSpPr>
        <p:spPr bwMode="auto">
          <a:xfrm>
            <a:off x="0" y="609600"/>
            <a:ext cx="9144000" cy="457200"/>
          </a:xfrm>
          <a:prstGeom prst="rect">
            <a:avLst/>
          </a:prstGeom>
          <a:noFill/>
          <a:ln w="9525">
            <a:noFill/>
            <a:miter lim="800000"/>
            <a:headEnd/>
            <a:tailEnd/>
          </a:ln>
          <a:effectLst/>
        </p:spPr>
        <p:txBody>
          <a:bodyPr>
            <a:spAutoFit/>
          </a:bodyPr>
          <a:lstStyle/>
          <a:p>
            <a:pPr>
              <a:spcBef>
                <a:spcPct val="50000"/>
              </a:spcBef>
            </a:pPr>
            <a:endParaRPr lang="en-US" sz="2400">
              <a:latin typeface="Times New Roman" pitchFamily="18" charset="0"/>
            </a:endParaRPr>
          </a:p>
        </p:txBody>
      </p:sp>
      <p:graphicFrame>
        <p:nvGraphicFramePr>
          <p:cNvPr id="5" name="Table 4"/>
          <p:cNvGraphicFramePr>
            <a:graphicFrameLocks noGrp="1"/>
          </p:cNvGraphicFramePr>
          <p:nvPr>
            <p:extLst>
              <p:ext uri="{D42A27DB-BD31-4B8C-83A1-F6EECF244321}">
                <p14:modId xmlns:p14="http://schemas.microsoft.com/office/powerpoint/2010/main" val="4238921359"/>
              </p:ext>
            </p:extLst>
          </p:nvPr>
        </p:nvGraphicFramePr>
        <p:xfrm>
          <a:off x="2000599" y="731520"/>
          <a:ext cx="5142802" cy="6096000"/>
        </p:xfrm>
        <a:graphic>
          <a:graphicData uri="http://schemas.openxmlformats.org/drawingml/2006/table">
            <a:tbl>
              <a:tblPr firstRow="1" bandRow="1"/>
              <a:tblGrid>
                <a:gridCol w="1661033"/>
                <a:gridCol w="1730693"/>
                <a:gridCol w="1751076"/>
              </a:tblGrid>
              <a:tr h="274320">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r>
                        <a:rPr lang="en-US" sz="1600" dirty="0" smtClean="0">
                          <a:solidFill>
                            <a:schemeClr val="bg1"/>
                          </a:solidFill>
                          <a:latin typeface="Cambria" pitchFamily="18" charset="0"/>
                        </a:rPr>
                        <a:t>Agent</a:t>
                      </a:r>
                      <a:endParaRPr lang="en-US" sz="1600" dirty="0">
                        <a:solidFill>
                          <a:schemeClr val="bg1"/>
                        </a:solidFill>
                        <a:latin typeface="Cambria" pitchFamily="18" charset="0"/>
                      </a:endParaRP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660066"/>
                    </a:solidFill>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r>
                        <a:rPr lang="en-US" sz="1600" dirty="0" smtClean="0">
                          <a:solidFill>
                            <a:schemeClr val="bg1"/>
                          </a:solidFill>
                          <a:latin typeface="Cambria" pitchFamily="18" charset="0"/>
                        </a:rPr>
                        <a:t>Implicated Food</a:t>
                      </a:r>
                      <a:endParaRPr lang="en-US" sz="1600" dirty="0">
                        <a:solidFill>
                          <a:schemeClr val="bg1"/>
                        </a:solidFill>
                        <a:latin typeface="Cambria" pitchFamily="18" charset="0"/>
                      </a:endParaRP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660066"/>
                    </a:solidFill>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r>
                        <a:rPr lang="en-US" sz="1600" dirty="0" smtClean="0">
                          <a:solidFill>
                            <a:schemeClr val="bg1"/>
                          </a:solidFill>
                          <a:latin typeface="Cambria" pitchFamily="18" charset="0"/>
                        </a:rPr>
                        <a:t>Reference</a:t>
                      </a:r>
                      <a:endParaRPr lang="en-US" sz="1600" dirty="0">
                        <a:solidFill>
                          <a:schemeClr val="bg1"/>
                        </a:solidFill>
                        <a:latin typeface="Cambria" pitchFamily="18" charset="0"/>
                      </a:endParaRP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660066"/>
                    </a:solidFill>
                  </a:tcPr>
                </a:tc>
              </a:tr>
              <a:tr h="274320">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500" i="1" dirty="0" smtClean="0">
                          <a:latin typeface="Cambria" pitchFamily="18" charset="0"/>
                        </a:rPr>
                        <a:t>B. cereus</a:t>
                      </a:r>
                      <a:endParaRPr lang="en-US" sz="1500" i="1" dirty="0">
                        <a:latin typeface="Cambria" pitchFamily="18" charset="0"/>
                      </a:endParaRPr>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500" dirty="0" smtClean="0">
                          <a:latin typeface="Cambria" pitchFamily="18" charset="0"/>
                        </a:rPr>
                        <a:t>Sprouts</a:t>
                      </a:r>
                      <a:endParaRPr lang="en-US" sz="1500" dirty="0">
                        <a:latin typeface="Cambria" pitchFamily="18" charset="0"/>
                      </a:endParaRPr>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500" dirty="0" err="1" smtClean="0">
                          <a:latin typeface="Cambria" pitchFamily="18" charset="0"/>
                        </a:rPr>
                        <a:t>Portnoy</a:t>
                      </a:r>
                      <a:r>
                        <a:rPr lang="en-US" sz="1500" dirty="0" smtClean="0">
                          <a:latin typeface="Cambria" pitchFamily="18" charset="0"/>
                        </a:rPr>
                        <a:t> (1976)</a:t>
                      </a:r>
                      <a:endParaRPr lang="en-US" sz="1500" dirty="0">
                        <a:latin typeface="Cambria" pitchFamily="18" charset="0"/>
                      </a:endParaRPr>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tint val="40000"/>
                      </a:srgbClr>
                    </a:solidFill>
                  </a:tcPr>
                </a:tc>
              </a:tr>
              <a:tr h="274320">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500" i="1" dirty="0" smtClean="0">
                          <a:latin typeface="Cambria" pitchFamily="18" charset="0"/>
                        </a:rPr>
                        <a:t>Campylobacter</a:t>
                      </a:r>
                      <a:endParaRPr lang="en-US" sz="1500" i="1" dirty="0">
                        <a:latin typeface="Cambria" pitchFamily="18" charset="0"/>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500" dirty="0" smtClean="0">
                          <a:latin typeface="Cambria" pitchFamily="18" charset="0"/>
                        </a:rPr>
                        <a:t>Cucumber</a:t>
                      </a:r>
                      <a:endParaRPr lang="en-US" sz="1500" dirty="0">
                        <a:latin typeface="Cambria" pitchFamily="18" charset="0"/>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500" dirty="0" smtClean="0">
                          <a:latin typeface="Cambria" pitchFamily="18" charset="0"/>
                        </a:rPr>
                        <a:t>Kirk (1997)</a:t>
                      </a:r>
                      <a:endParaRPr lang="en-US" sz="1500" dirty="0">
                        <a:latin typeface="Cambria" pitchFamily="18" charset="0"/>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tint val="20000"/>
                      </a:srgbClr>
                    </a:solidFill>
                  </a:tcPr>
                </a:tc>
              </a:tr>
              <a:tr h="274320">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500" i="1" dirty="0" smtClean="0">
                          <a:latin typeface="Cambria" pitchFamily="18" charset="0"/>
                        </a:rPr>
                        <a:t>C. </a:t>
                      </a:r>
                      <a:r>
                        <a:rPr lang="en-US" sz="1500" i="1" dirty="0" err="1" smtClean="0">
                          <a:latin typeface="Cambria" pitchFamily="18" charset="0"/>
                        </a:rPr>
                        <a:t>jejuni</a:t>
                      </a:r>
                      <a:endParaRPr lang="en-US" sz="1500" i="1" dirty="0">
                        <a:latin typeface="Cambria" pitchFamily="18" charset="0"/>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500" dirty="0" smtClean="0">
                          <a:latin typeface="Cambria" pitchFamily="18" charset="0"/>
                        </a:rPr>
                        <a:t>Lettuce</a:t>
                      </a:r>
                      <a:endParaRPr lang="en-US" sz="1500" dirty="0">
                        <a:latin typeface="Cambria" pitchFamily="18" charset="0"/>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500" dirty="0" smtClean="0">
                          <a:latin typeface="Cambria" pitchFamily="18" charset="0"/>
                        </a:rPr>
                        <a:t>CDC (1998)</a:t>
                      </a:r>
                      <a:endParaRPr lang="en-US" sz="1500" dirty="0">
                        <a:latin typeface="Cambria" pitchFamily="18" charset="0"/>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tint val="40000"/>
                      </a:srgbClr>
                    </a:solidFill>
                  </a:tcPr>
                </a:tc>
              </a:tr>
              <a:tr h="274320">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500" i="1" dirty="0" smtClean="0">
                          <a:latin typeface="Cambria" pitchFamily="18" charset="0"/>
                        </a:rPr>
                        <a:t>C.</a:t>
                      </a:r>
                      <a:r>
                        <a:rPr lang="en-US" sz="1500" i="1" baseline="0" dirty="0" smtClean="0">
                          <a:latin typeface="Cambria" pitchFamily="18" charset="0"/>
                        </a:rPr>
                        <a:t> </a:t>
                      </a:r>
                      <a:r>
                        <a:rPr lang="en-US" sz="1500" i="1" baseline="0" dirty="0" err="1" smtClean="0">
                          <a:latin typeface="Cambria" pitchFamily="18" charset="0"/>
                        </a:rPr>
                        <a:t>botulinum</a:t>
                      </a:r>
                      <a:endParaRPr lang="en-US" sz="1500" i="1" dirty="0">
                        <a:latin typeface="Cambria" pitchFamily="18" charset="0"/>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500" dirty="0" smtClean="0">
                          <a:latin typeface="Cambria" pitchFamily="18" charset="0"/>
                        </a:rPr>
                        <a:t>Vegetable Salad</a:t>
                      </a:r>
                      <a:endParaRPr lang="en-US" sz="1500" dirty="0">
                        <a:latin typeface="Cambria" pitchFamily="18" charset="0"/>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500" dirty="0" smtClean="0">
                          <a:latin typeface="Cambria" pitchFamily="18" charset="0"/>
                        </a:rPr>
                        <a:t>PHLS (1978)</a:t>
                      </a:r>
                      <a:endParaRPr lang="en-US" sz="1500" dirty="0">
                        <a:latin typeface="Cambria" pitchFamily="18" charset="0"/>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tint val="20000"/>
                      </a:srgbClr>
                    </a:solidFill>
                  </a:tcPr>
                </a:tc>
              </a:tr>
              <a:tr h="274320">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500" i="1" dirty="0" err="1" smtClean="0">
                          <a:latin typeface="Cambria" pitchFamily="18" charset="0"/>
                        </a:rPr>
                        <a:t>Cyclospora</a:t>
                      </a:r>
                      <a:endParaRPr lang="en-US" sz="1500" i="1" dirty="0">
                        <a:latin typeface="Cambria" pitchFamily="18" charset="0"/>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500" dirty="0" smtClean="0">
                          <a:latin typeface="Cambria" pitchFamily="18" charset="0"/>
                        </a:rPr>
                        <a:t>Raspberries</a:t>
                      </a:r>
                      <a:endParaRPr lang="en-US" sz="1500" dirty="0">
                        <a:latin typeface="Cambria" pitchFamily="18" charset="0"/>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500" dirty="0" err="1" smtClean="0">
                          <a:latin typeface="Cambria" pitchFamily="18" charset="0"/>
                        </a:rPr>
                        <a:t>Herwaldt</a:t>
                      </a:r>
                      <a:r>
                        <a:rPr lang="en-US" sz="1500" dirty="0" smtClean="0">
                          <a:latin typeface="Cambria" pitchFamily="18" charset="0"/>
                        </a:rPr>
                        <a:t> (1997)</a:t>
                      </a:r>
                      <a:endParaRPr lang="en-US" sz="1500" dirty="0">
                        <a:latin typeface="Cambria" pitchFamily="18" charset="0"/>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tint val="40000"/>
                      </a:srgbClr>
                    </a:solidFill>
                  </a:tcPr>
                </a:tc>
              </a:tr>
              <a:tr h="274320">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500" i="1" dirty="0" smtClean="0">
                          <a:latin typeface="Cambria" pitchFamily="18" charset="0"/>
                        </a:rPr>
                        <a:t>E.</a:t>
                      </a:r>
                      <a:r>
                        <a:rPr lang="en-US" sz="1500" i="1" baseline="0" dirty="0" smtClean="0">
                          <a:latin typeface="Cambria" pitchFamily="18" charset="0"/>
                        </a:rPr>
                        <a:t> coli </a:t>
                      </a:r>
                      <a:r>
                        <a:rPr lang="en-US" sz="1500" baseline="0" dirty="0" smtClean="0">
                          <a:latin typeface="Cambria" pitchFamily="18" charset="0"/>
                        </a:rPr>
                        <a:t>O157:H7</a:t>
                      </a:r>
                      <a:endParaRPr lang="en-US" sz="1500" i="1" dirty="0">
                        <a:latin typeface="Cambria" pitchFamily="18" charset="0"/>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500" dirty="0" smtClean="0">
                          <a:latin typeface="Cambria" pitchFamily="18" charset="0"/>
                        </a:rPr>
                        <a:t>Radish Sprouts</a:t>
                      </a:r>
                      <a:endParaRPr lang="en-US" sz="1500" dirty="0">
                        <a:latin typeface="Cambria" pitchFamily="18" charset="0"/>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500" dirty="0" smtClean="0">
                          <a:latin typeface="Cambria" pitchFamily="18" charset="0"/>
                        </a:rPr>
                        <a:t>WHO (1996)</a:t>
                      </a:r>
                      <a:endParaRPr lang="en-US" sz="1500" dirty="0">
                        <a:latin typeface="Cambria" pitchFamily="18" charset="0"/>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tint val="20000"/>
                      </a:srgbClr>
                    </a:solidFill>
                  </a:tcPr>
                </a:tc>
              </a:tr>
              <a:tr h="274320">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500" i="1" dirty="0" smtClean="0">
                          <a:latin typeface="Cambria" pitchFamily="18" charset="0"/>
                        </a:rPr>
                        <a:t>E.</a:t>
                      </a:r>
                      <a:r>
                        <a:rPr lang="en-US" sz="1500" baseline="0" dirty="0" smtClean="0">
                          <a:latin typeface="Cambria" pitchFamily="18" charset="0"/>
                        </a:rPr>
                        <a:t> </a:t>
                      </a:r>
                      <a:r>
                        <a:rPr lang="en-US" sz="1500" i="1" baseline="0" dirty="0" smtClean="0">
                          <a:latin typeface="Cambria" pitchFamily="18" charset="0"/>
                        </a:rPr>
                        <a:t>coli</a:t>
                      </a:r>
                      <a:r>
                        <a:rPr lang="en-US" sz="1500" baseline="0" dirty="0" smtClean="0">
                          <a:latin typeface="Cambria" pitchFamily="18" charset="0"/>
                        </a:rPr>
                        <a:t> O157:H7</a:t>
                      </a:r>
                      <a:endParaRPr lang="en-US" sz="1500" i="1" dirty="0" smtClean="0">
                        <a:latin typeface="Cambria" pitchFamily="18" charset="0"/>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500" dirty="0" smtClean="0">
                          <a:latin typeface="Cambria" pitchFamily="18" charset="0"/>
                        </a:rPr>
                        <a:t>Apple Juice</a:t>
                      </a:r>
                      <a:endParaRPr lang="en-US" sz="1500" dirty="0">
                        <a:latin typeface="Cambria" pitchFamily="18" charset="0"/>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500" dirty="0" smtClean="0">
                          <a:latin typeface="Cambria" pitchFamily="18" charset="0"/>
                        </a:rPr>
                        <a:t>CDC (1996)</a:t>
                      </a:r>
                      <a:endParaRPr lang="en-US" sz="1500" dirty="0">
                        <a:latin typeface="Cambria" pitchFamily="18" charset="0"/>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tint val="40000"/>
                      </a:srgbClr>
                    </a:solidFill>
                  </a:tcPr>
                </a:tc>
              </a:tr>
              <a:tr h="274320">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500" i="1" dirty="0" smtClean="0">
                          <a:latin typeface="Cambria" pitchFamily="18" charset="0"/>
                        </a:rPr>
                        <a:t>E.</a:t>
                      </a:r>
                      <a:r>
                        <a:rPr lang="en-US" sz="1500" baseline="0" dirty="0" smtClean="0">
                          <a:latin typeface="Cambria" pitchFamily="18" charset="0"/>
                        </a:rPr>
                        <a:t> </a:t>
                      </a:r>
                      <a:r>
                        <a:rPr lang="en-US" sz="1500" i="1" baseline="0" dirty="0" smtClean="0">
                          <a:latin typeface="Cambria" pitchFamily="18" charset="0"/>
                        </a:rPr>
                        <a:t>coli</a:t>
                      </a:r>
                      <a:r>
                        <a:rPr lang="en-US" sz="1500" baseline="0" dirty="0" smtClean="0">
                          <a:latin typeface="Cambria" pitchFamily="18" charset="0"/>
                        </a:rPr>
                        <a:t> O157:H7</a:t>
                      </a:r>
                      <a:endParaRPr lang="en-US" sz="1500" i="1" dirty="0" smtClean="0">
                        <a:latin typeface="Cambria" pitchFamily="18" charset="0"/>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500" dirty="0" smtClean="0">
                          <a:latin typeface="Cambria" pitchFamily="18" charset="0"/>
                        </a:rPr>
                        <a:t>Iceberg Lettuce</a:t>
                      </a:r>
                      <a:endParaRPr lang="en-US" sz="1500" dirty="0">
                        <a:latin typeface="Cambria" pitchFamily="18" charset="0"/>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500" dirty="0" smtClean="0">
                          <a:latin typeface="Cambria" pitchFamily="18" charset="0"/>
                        </a:rPr>
                        <a:t>CDR (1997)</a:t>
                      </a:r>
                      <a:endParaRPr lang="en-US" sz="1500" dirty="0">
                        <a:latin typeface="Cambria" pitchFamily="18" charset="0"/>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tint val="20000"/>
                      </a:srgbClr>
                    </a:solidFill>
                  </a:tcPr>
                </a:tc>
              </a:tr>
              <a:tr h="274320">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500" i="1" dirty="0" err="1" smtClean="0">
                          <a:latin typeface="Cambria" pitchFamily="18" charset="0"/>
                        </a:rPr>
                        <a:t>Fasciolia</a:t>
                      </a:r>
                      <a:r>
                        <a:rPr lang="en-US" sz="1500" i="1" baseline="0" dirty="0" smtClean="0">
                          <a:latin typeface="Cambria" pitchFamily="18" charset="0"/>
                        </a:rPr>
                        <a:t> hepatica</a:t>
                      </a:r>
                      <a:endParaRPr lang="en-US" sz="1500" i="1" dirty="0">
                        <a:latin typeface="Cambria" pitchFamily="18" charset="0"/>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500" dirty="0" smtClean="0">
                          <a:latin typeface="Cambria" pitchFamily="18" charset="0"/>
                        </a:rPr>
                        <a:t>Watercress</a:t>
                      </a:r>
                      <a:endParaRPr lang="en-US" sz="1500" dirty="0">
                        <a:latin typeface="Cambria" pitchFamily="18" charset="0"/>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500" dirty="0" smtClean="0">
                          <a:latin typeface="Cambria" pitchFamily="18" charset="0"/>
                        </a:rPr>
                        <a:t>Hardman (1970)</a:t>
                      </a:r>
                      <a:endParaRPr lang="en-US" sz="1500" dirty="0">
                        <a:latin typeface="Cambria" pitchFamily="18" charset="0"/>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tint val="40000"/>
                      </a:srgbClr>
                    </a:solidFill>
                  </a:tcPr>
                </a:tc>
              </a:tr>
              <a:tr h="274320">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500" i="1" dirty="0" smtClean="0">
                          <a:latin typeface="Cambria" pitchFamily="18" charset="0"/>
                        </a:rPr>
                        <a:t>Hepatitis</a:t>
                      </a:r>
                      <a:r>
                        <a:rPr lang="en-US" sz="1500" i="1" baseline="0" dirty="0" smtClean="0">
                          <a:latin typeface="Cambria" pitchFamily="18" charset="0"/>
                        </a:rPr>
                        <a:t> A</a:t>
                      </a:r>
                      <a:endParaRPr lang="en-US" sz="1500" i="1" dirty="0">
                        <a:latin typeface="Cambria" pitchFamily="18" charset="0"/>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500" dirty="0" smtClean="0">
                          <a:latin typeface="Cambria" pitchFamily="18" charset="0"/>
                        </a:rPr>
                        <a:t>Iceberg</a:t>
                      </a:r>
                      <a:r>
                        <a:rPr lang="en-US" sz="1500" baseline="0" dirty="0" smtClean="0">
                          <a:latin typeface="Cambria" pitchFamily="18" charset="0"/>
                        </a:rPr>
                        <a:t> Lettuce</a:t>
                      </a:r>
                      <a:endParaRPr lang="en-US" sz="1500" dirty="0">
                        <a:latin typeface="Cambria" pitchFamily="18" charset="0"/>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500" dirty="0" err="1" smtClean="0">
                          <a:latin typeface="Cambria" pitchFamily="18" charset="0"/>
                        </a:rPr>
                        <a:t>Rosenblum</a:t>
                      </a:r>
                      <a:r>
                        <a:rPr lang="en-US" sz="1500" dirty="0" smtClean="0">
                          <a:latin typeface="Cambria" pitchFamily="18" charset="0"/>
                        </a:rPr>
                        <a:t> (1990)</a:t>
                      </a:r>
                      <a:endParaRPr lang="en-US" sz="1500" dirty="0">
                        <a:latin typeface="Cambria" pitchFamily="18" charset="0"/>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tint val="20000"/>
                      </a:srgbClr>
                    </a:solidFill>
                  </a:tcPr>
                </a:tc>
              </a:tr>
              <a:tr h="274320">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500" i="1" dirty="0" smtClean="0">
                          <a:latin typeface="Cambria" pitchFamily="18" charset="0"/>
                        </a:rPr>
                        <a:t>Hepatitis</a:t>
                      </a:r>
                      <a:r>
                        <a:rPr lang="en-US" sz="1500" i="1" baseline="0" dirty="0" smtClean="0">
                          <a:latin typeface="Cambria" pitchFamily="18" charset="0"/>
                        </a:rPr>
                        <a:t> A</a:t>
                      </a:r>
                      <a:endParaRPr lang="en-US" sz="1500" i="1" dirty="0" smtClean="0">
                        <a:latin typeface="Cambria" pitchFamily="18" charset="0"/>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500" dirty="0" smtClean="0">
                          <a:latin typeface="Cambria" pitchFamily="18" charset="0"/>
                        </a:rPr>
                        <a:t>Raspberries</a:t>
                      </a:r>
                      <a:endParaRPr lang="en-US" sz="1500" dirty="0">
                        <a:latin typeface="Cambria" pitchFamily="18" charset="0"/>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500" dirty="0" smtClean="0">
                          <a:latin typeface="Cambria" pitchFamily="18" charset="0"/>
                        </a:rPr>
                        <a:t>Ramsay</a:t>
                      </a:r>
                      <a:r>
                        <a:rPr lang="en-US" sz="1500" baseline="0" dirty="0" smtClean="0">
                          <a:latin typeface="Cambria" pitchFamily="18" charset="0"/>
                        </a:rPr>
                        <a:t> (1989)</a:t>
                      </a:r>
                      <a:endParaRPr lang="en-US" sz="1500" dirty="0">
                        <a:latin typeface="Cambria" pitchFamily="18" charset="0"/>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tint val="40000"/>
                      </a:srgbClr>
                    </a:solidFill>
                  </a:tcPr>
                </a:tc>
              </a:tr>
              <a:tr h="274320">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500" i="1" dirty="0" smtClean="0">
                          <a:latin typeface="Cambria" pitchFamily="18" charset="0"/>
                        </a:rPr>
                        <a:t>Salmonella</a:t>
                      </a:r>
                      <a:r>
                        <a:rPr lang="en-US" sz="1500" baseline="0" dirty="0" smtClean="0">
                          <a:latin typeface="Cambria" pitchFamily="18" charset="0"/>
                        </a:rPr>
                        <a:t> </a:t>
                      </a:r>
                      <a:r>
                        <a:rPr lang="en-US" sz="1500" baseline="0" dirty="0" err="1" smtClean="0">
                          <a:latin typeface="Cambria" pitchFamily="18" charset="0"/>
                        </a:rPr>
                        <a:t>Agona</a:t>
                      </a:r>
                      <a:endParaRPr lang="en-US" sz="1500" i="1" dirty="0">
                        <a:latin typeface="Cambria" pitchFamily="18" charset="0"/>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500" dirty="0" smtClean="0">
                          <a:latin typeface="Cambria" pitchFamily="18" charset="0"/>
                        </a:rPr>
                        <a:t>Coleslaw,</a:t>
                      </a:r>
                      <a:r>
                        <a:rPr lang="en-US" sz="1500" baseline="0" dirty="0" smtClean="0">
                          <a:latin typeface="Cambria" pitchFamily="18" charset="0"/>
                        </a:rPr>
                        <a:t> Onion</a:t>
                      </a:r>
                      <a:endParaRPr lang="en-US" sz="1500" dirty="0">
                        <a:latin typeface="Cambria" pitchFamily="18" charset="0"/>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500" dirty="0" smtClean="0">
                          <a:latin typeface="Cambria" pitchFamily="18" charset="0"/>
                        </a:rPr>
                        <a:t>Clark (1973)</a:t>
                      </a:r>
                      <a:endParaRPr lang="en-US" sz="1500" dirty="0">
                        <a:latin typeface="Cambria" pitchFamily="18" charset="0"/>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tint val="20000"/>
                      </a:srgbClr>
                    </a:solidFill>
                  </a:tcPr>
                </a:tc>
              </a:tr>
              <a:tr h="274320">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500" i="1" dirty="0" smtClean="0">
                          <a:latin typeface="Cambria" pitchFamily="18" charset="0"/>
                        </a:rPr>
                        <a:t>S</a:t>
                      </a:r>
                      <a:r>
                        <a:rPr lang="en-US" sz="1500" dirty="0" smtClean="0">
                          <a:latin typeface="Cambria" pitchFamily="18" charset="0"/>
                        </a:rPr>
                        <a:t>. </a:t>
                      </a:r>
                      <a:r>
                        <a:rPr lang="en-US" sz="1500" dirty="0" err="1" smtClean="0">
                          <a:latin typeface="Cambria" pitchFamily="18" charset="0"/>
                        </a:rPr>
                        <a:t>Oranienburg</a:t>
                      </a:r>
                      <a:endParaRPr lang="en-US" sz="1500" i="1" dirty="0">
                        <a:latin typeface="Cambria" pitchFamily="18" charset="0"/>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500" dirty="0" smtClean="0">
                          <a:latin typeface="Cambria" pitchFamily="18" charset="0"/>
                        </a:rPr>
                        <a:t>Watermelon</a:t>
                      </a:r>
                      <a:endParaRPr lang="en-US" sz="1500" dirty="0">
                        <a:latin typeface="Cambria" pitchFamily="18" charset="0"/>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500" dirty="0" smtClean="0">
                          <a:latin typeface="Cambria" pitchFamily="18" charset="0"/>
                        </a:rPr>
                        <a:t>CDC (1979)</a:t>
                      </a:r>
                      <a:endParaRPr lang="en-US" sz="1500" dirty="0">
                        <a:latin typeface="Cambria" pitchFamily="18" charset="0"/>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tint val="40000"/>
                      </a:srgbClr>
                    </a:solidFill>
                  </a:tcPr>
                </a:tc>
              </a:tr>
              <a:tr h="274320">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500" i="1" dirty="0" smtClean="0">
                          <a:latin typeface="Cambria" pitchFamily="18" charset="0"/>
                        </a:rPr>
                        <a:t>S. </a:t>
                      </a:r>
                      <a:r>
                        <a:rPr lang="en-US" sz="1500" dirty="0" smtClean="0">
                          <a:latin typeface="Cambria" pitchFamily="18" charset="0"/>
                        </a:rPr>
                        <a:t>Poona</a:t>
                      </a:r>
                      <a:endParaRPr lang="en-US" sz="1500" i="1" dirty="0">
                        <a:latin typeface="Cambria" pitchFamily="18" charset="0"/>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500" dirty="0" smtClean="0">
                          <a:latin typeface="Cambria" pitchFamily="18" charset="0"/>
                        </a:rPr>
                        <a:t>Cantaloupes</a:t>
                      </a:r>
                      <a:endParaRPr lang="en-US" sz="1500" dirty="0">
                        <a:latin typeface="Cambria" pitchFamily="18" charset="0"/>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500" dirty="0" smtClean="0">
                          <a:latin typeface="Cambria" pitchFamily="18" charset="0"/>
                        </a:rPr>
                        <a:t>CDC (1991)</a:t>
                      </a:r>
                      <a:endParaRPr lang="en-US" sz="1500" dirty="0">
                        <a:latin typeface="Cambria" pitchFamily="18" charset="0"/>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tint val="20000"/>
                      </a:srgbClr>
                    </a:solidFill>
                  </a:tcPr>
                </a:tc>
              </a:tr>
              <a:tr h="274320">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500" i="1" dirty="0" smtClean="0">
                          <a:latin typeface="Cambria" pitchFamily="18" charset="0"/>
                        </a:rPr>
                        <a:t>S. </a:t>
                      </a:r>
                      <a:r>
                        <a:rPr lang="en-US" sz="1500" dirty="0" smtClean="0">
                          <a:latin typeface="Cambria" pitchFamily="18" charset="0"/>
                        </a:rPr>
                        <a:t>Stanley</a:t>
                      </a:r>
                      <a:endParaRPr lang="en-US" sz="1500" i="1" dirty="0">
                        <a:latin typeface="Cambria" pitchFamily="18" charset="0"/>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500" dirty="0" smtClean="0">
                          <a:latin typeface="Cambria" pitchFamily="18" charset="0"/>
                        </a:rPr>
                        <a:t>Alfalfa Sprouts</a:t>
                      </a:r>
                      <a:endParaRPr lang="en-US" sz="1500" dirty="0">
                        <a:latin typeface="Cambria" pitchFamily="18" charset="0"/>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500" dirty="0" smtClean="0">
                          <a:latin typeface="Cambria" pitchFamily="18" charset="0"/>
                        </a:rPr>
                        <a:t>Mahon (1997)</a:t>
                      </a:r>
                      <a:endParaRPr lang="en-US" sz="1500" dirty="0">
                        <a:latin typeface="Cambria" pitchFamily="18" charset="0"/>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tint val="40000"/>
                      </a:srgbClr>
                    </a:solidFill>
                  </a:tcPr>
                </a:tc>
              </a:tr>
              <a:tr h="274320">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500" i="1" dirty="0" err="1" smtClean="0">
                          <a:latin typeface="Cambria" pitchFamily="18" charset="0"/>
                        </a:rPr>
                        <a:t>Shigella</a:t>
                      </a:r>
                      <a:r>
                        <a:rPr lang="en-US" sz="1500" i="1" dirty="0" smtClean="0">
                          <a:latin typeface="Cambria" pitchFamily="18" charset="0"/>
                        </a:rPr>
                        <a:t> </a:t>
                      </a:r>
                      <a:r>
                        <a:rPr lang="en-US" sz="1500" i="1" dirty="0" err="1" smtClean="0">
                          <a:latin typeface="Cambria" pitchFamily="18" charset="0"/>
                        </a:rPr>
                        <a:t>flexneri</a:t>
                      </a:r>
                      <a:r>
                        <a:rPr lang="en-US" sz="1500" i="1" baseline="0" dirty="0" smtClean="0">
                          <a:latin typeface="Cambria" pitchFamily="18" charset="0"/>
                        </a:rPr>
                        <a:t> </a:t>
                      </a:r>
                      <a:endParaRPr lang="en-US" sz="1500" i="1" dirty="0">
                        <a:latin typeface="Cambria" pitchFamily="18" charset="0"/>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500" dirty="0" smtClean="0">
                          <a:latin typeface="Cambria" pitchFamily="18" charset="0"/>
                        </a:rPr>
                        <a:t>Mixed Salad</a:t>
                      </a:r>
                      <a:endParaRPr lang="en-US" sz="1500" dirty="0">
                        <a:latin typeface="Cambria" pitchFamily="18" charset="0"/>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500" dirty="0" smtClean="0">
                          <a:latin typeface="Cambria" pitchFamily="18" charset="0"/>
                        </a:rPr>
                        <a:t>Dunn (1995)</a:t>
                      </a:r>
                      <a:endParaRPr lang="en-US" sz="1500" dirty="0">
                        <a:latin typeface="Cambria" pitchFamily="18" charset="0"/>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tint val="20000"/>
                      </a:srgbClr>
                    </a:solidFill>
                  </a:tcPr>
                </a:tc>
              </a:tr>
              <a:tr h="274320">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500" i="1" dirty="0" smtClean="0">
                          <a:latin typeface="Cambria" pitchFamily="18" charset="0"/>
                        </a:rPr>
                        <a:t>S</a:t>
                      </a:r>
                      <a:r>
                        <a:rPr lang="en-US" sz="1500" dirty="0" smtClean="0">
                          <a:latin typeface="Cambria" pitchFamily="18" charset="0"/>
                        </a:rPr>
                        <a:t>.</a:t>
                      </a:r>
                      <a:r>
                        <a:rPr lang="en-US" sz="1500" baseline="0" dirty="0" smtClean="0">
                          <a:latin typeface="Cambria" pitchFamily="18" charset="0"/>
                        </a:rPr>
                        <a:t> </a:t>
                      </a:r>
                      <a:r>
                        <a:rPr lang="en-US" sz="1500" baseline="0" dirty="0" err="1" smtClean="0">
                          <a:latin typeface="Cambria" pitchFamily="18" charset="0"/>
                        </a:rPr>
                        <a:t>sonnei</a:t>
                      </a:r>
                      <a:endParaRPr lang="en-US" sz="1500" i="1" dirty="0" smtClean="0">
                        <a:latin typeface="Cambria" pitchFamily="18" charset="0"/>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500" dirty="0" smtClean="0">
                          <a:latin typeface="Cambria" pitchFamily="18" charset="0"/>
                        </a:rPr>
                        <a:t>Tossed</a:t>
                      </a:r>
                      <a:r>
                        <a:rPr lang="en-US" sz="1500" baseline="0" dirty="0" smtClean="0">
                          <a:latin typeface="Cambria" pitchFamily="18" charset="0"/>
                        </a:rPr>
                        <a:t> Salad</a:t>
                      </a:r>
                      <a:endParaRPr lang="en-US" sz="1500" dirty="0">
                        <a:latin typeface="Cambria" pitchFamily="18" charset="0"/>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500" dirty="0" smtClean="0">
                          <a:latin typeface="Cambria" pitchFamily="18" charset="0"/>
                        </a:rPr>
                        <a:t>Martin (1986)</a:t>
                      </a:r>
                      <a:endParaRPr lang="en-US" sz="1500" dirty="0">
                        <a:latin typeface="Cambria" pitchFamily="18" charset="0"/>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tint val="40000"/>
                      </a:srgbClr>
                    </a:solidFill>
                  </a:tcPr>
                </a:tc>
              </a:tr>
              <a:tr h="274320">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500" i="1" dirty="0" smtClean="0">
                          <a:latin typeface="Cambria" pitchFamily="18" charset="0"/>
                        </a:rPr>
                        <a:t>Vibrio </a:t>
                      </a:r>
                      <a:r>
                        <a:rPr lang="en-US" sz="1500" i="1" dirty="0" err="1" smtClean="0">
                          <a:latin typeface="Cambria" pitchFamily="18" charset="0"/>
                        </a:rPr>
                        <a:t>cholerae</a:t>
                      </a:r>
                      <a:endParaRPr lang="en-US" sz="1500" i="1" dirty="0">
                        <a:latin typeface="Cambria" pitchFamily="18" charset="0"/>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500" dirty="0" smtClean="0">
                          <a:latin typeface="Cambria" pitchFamily="18" charset="0"/>
                        </a:rPr>
                        <a:t>Salad,</a:t>
                      </a:r>
                      <a:r>
                        <a:rPr lang="en-US" sz="1500" baseline="0" dirty="0" smtClean="0">
                          <a:latin typeface="Cambria" pitchFamily="18" charset="0"/>
                        </a:rPr>
                        <a:t> Vegetables</a:t>
                      </a:r>
                      <a:endParaRPr lang="en-US" sz="1500" dirty="0">
                        <a:latin typeface="Cambria" pitchFamily="18" charset="0"/>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500" dirty="0" err="1" smtClean="0">
                          <a:latin typeface="Cambria" pitchFamily="18" charset="0"/>
                        </a:rPr>
                        <a:t>Shuval</a:t>
                      </a:r>
                      <a:r>
                        <a:rPr lang="en-US" sz="1500" baseline="0" dirty="0" smtClean="0">
                          <a:latin typeface="Cambria" pitchFamily="18" charset="0"/>
                        </a:rPr>
                        <a:t> (1989)</a:t>
                      </a:r>
                      <a:endParaRPr lang="en-US" sz="1500" dirty="0">
                        <a:latin typeface="Cambria" pitchFamily="18" charset="0"/>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tint val="20000"/>
                      </a:srgbClr>
                    </a:solidFill>
                  </a:tcPr>
                </a:tc>
              </a:tr>
            </a:tbl>
          </a:graphicData>
        </a:graphic>
      </p:graphicFrame>
      <p:sp>
        <p:nvSpPr>
          <p:cNvPr id="7" name="Title 1"/>
          <p:cNvSpPr>
            <a:spLocks noGrp="1"/>
          </p:cNvSpPr>
          <p:nvPr>
            <p:ph type="title"/>
          </p:nvPr>
        </p:nvSpPr>
        <p:spPr>
          <a:xfrm>
            <a:off x="0" y="-229188"/>
            <a:ext cx="9144000" cy="1143000"/>
          </a:xfrm>
        </p:spPr>
        <p:txBody>
          <a:bodyPr/>
          <a:lstStyle/>
          <a:p>
            <a:r>
              <a:rPr lang="en-US" sz="2400" b="1" dirty="0" smtClean="0">
                <a:solidFill>
                  <a:srgbClr val="660066"/>
                </a:solidFill>
                <a:latin typeface="Cambria"/>
                <a:cs typeface="Cambria"/>
              </a:rPr>
              <a:t>Examples of pathogens associated with fruits and vegetables involved in outbreaks of foodborne disease</a:t>
            </a:r>
            <a:endParaRPr lang="en-US" sz="2400" b="1" dirty="0">
              <a:solidFill>
                <a:srgbClr val="660066"/>
              </a:solidFill>
              <a:latin typeface="Cambria"/>
              <a:cs typeface="Cambria"/>
            </a:endParaRPr>
          </a:p>
        </p:txBody>
      </p:sp>
      <p:sp>
        <p:nvSpPr>
          <p:cNvPr id="2" name="TextBox 1"/>
          <p:cNvSpPr txBox="1"/>
          <p:nvPr/>
        </p:nvSpPr>
        <p:spPr>
          <a:xfrm>
            <a:off x="10922000" y="1721556"/>
            <a:ext cx="184666" cy="369332"/>
          </a:xfrm>
          <a:prstGeom prst="rect">
            <a:avLst/>
          </a:prstGeom>
          <a:noFill/>
        </p:spPr>
        <p:txBody>
          <a:bodyPr wrap="none" rtlCol="0">
            <a:spAutoFit/>
          </a:bodyPr>
          <a:lstStyle/>
          <a:p>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444462"/>
            <a:ext cx="9144000" cy="1143000"/>
          </a:xfrm>
        </p:spPr>
        <p:txBody>
          <a:bodyPr/>
          <a:lstStyle/>
          <a:p>
            <a:r>
              <a:rPr lang="en-US" b="1" dirty="0">
                <a:solidFill>
                  <a:srgbClr val="660066"/>
                </a:solidFill>
                <a:latin typeface="Cambria"/>
                <a:cs typeface="Cambria"/>
              </a:rPr>
              <a:t>Methods for the </a:t>
            </a:r>
            <a:r>
              <a:rPr lang="en-US" b="1" dirty="0" smtClean="0">
                <a:solidFill>
                  <a:srgbClr val="660066"/>
                </a:solidFill>
                <a:latin typeface="Cambria"/>
                <a:cs typeface="Cambria"/>
              </a:rPr>
              <a:t>Detection </a:t>
            </a:r>
            <a:r>
              <a:rPr lang="en-US" b="1" dirty="0">
                <a:solidFill>
                  <a:srgbClr val="660066"/>
                </a:solidFill>
                <a:latin typeface="Cambria"/>
                <a:cs typeface="Cambria"/>
              </a:rPr>
              <a:t>of </a:t>
            </a:r>
            <a:r>
              <a:rPr lang="en-US" b="1" i="1" dirty="0">
                <a:solidFill>
                  <a:srgbClr val="660066"/>
                </a:solidFill>
                <a:latin typeface="Cambria"/>
                <a:cs typeface="Cambria"/>
              </a:rPr>
              <a:t>Escherichia coli </a:t>
            </a:r>
            <a:r>
              <a:rPr lang="en-US" b="1" dirty="0">
                <a:solidFill>
                  <a:srgbClr val="660066"/>
                </a:solidFill>
                <a:latin typeface="Cambria"/>
                <a:cs typeface="Cambria"/>
              </a:rPr>
              <a:t>O157:H7 in Foods</a:t>
            </a:r>
            <a:br>
              <a:rPr lang="en-US" b="1" dirty="0">
                <a:solidFill>
                  <a:srgbClr val="660066"/>
                </a:solidFill>
                <a:latin typeface="Cambria"/>
                <a:cs typeface="Cambria"/>
              </a:rPr>
            </a:br>
            <a:endParaRPr lang="en-US" b="1" dirty="0">
              <a:solidFill>
                <a:srgbClr val="660066"/>
              </a:solidFill>
              <a:latin typeface="Cambria"/>
              <a:cs typeface="Cambria"/>
            </a:endParaRPr>
          </a:p>
        </p:txBody>
      </p:sp>
      <p:sp>
        <p:nvSpPr>
          <p:cNvPr id="3" name="Content Placeholder 2"/>
          <p:cNvSpPr>
            <a:spLocks noGrp="1"/>
          </p:cNvSpPr>
          <p:nvPr>
            <p:ph idx="1"/>
          </p:nvPr>
        </p:nvSpPr>
        <p:spPr>
          <a:xfrm>
            <a:off x="428978" y="1329187"/>
            <a:ext cx="8229600" cy="4525962"/>
          </a:xfrm>
        </p:spPr>
        <p:txBody>
          <a:bodyPr/>
          <a:lstStyle/>
          <a:p>
            <a:pPr marL="457200" indent="-457200">
              <a:spcBef>
                <a:spcPct val="50000"/>
              </a:spcBef>
              <a:buFontTx/>
              <a:buAutoNum type="arabicPeriod"/>
            </a:pPr>
            <a:r>
              <a:rPr lang="en-US" sz="1800" dirty="0">
                <a:solidFill>
                  <a:srgbClr val="000000"/>
                </a:solidFill>
                <a:latin typeface="Cambria"/>
                <a:cs typeface="Cambria"/>
              </a:rPr>
              <a:t>Conventional </a:t>
            </a:r>
            <a:r>
              <a:rPr lang="en-US" sz="1800" dirty="0" smtClean="0">
                <a:solidFill>
                  <a:srgbClr val="000000"/>
                </a:solidFill>
                <a:latin typeface="Cambria"/>
                <a:cs typeface="Cambria"/>
              </a:rPr>
              <a:t>methods – Time </a:t>
            </a:r>
            <a:r>
              <a:rPr lang="en-US" sz="1800" dirty="0">
                <a:solidFill>
                  <a:srgbClr val="000000"/>
                </a:solidFill>
                <a:latin typeface="Cambria"/>
                <a:cs typeface="Cambria"/>
              </a:rPr>
              <a:t>honored, “Gold Standard”, </a:t>
            </a:r>
            <a:r>
              <a:rPr lang="en-US" sz="1800" dirty="0" smtClean="0">
                <a:solidFill>
                  <a:srgbClr val="000000"/>
                </a:solidFill>
                <a:latin typeface="Cambria"/>
                <a:cs typeface="Cambria"/>
              </a:rPr>
              <a:t>up to5 </a:t>
            </a:r>
            <a:r>
              <a:rPr lang="en-US" sz="1800" dirty="0">
                <a:solidFill>
                  <a:srgbClr val="000000"/>
                </a:solidFill>
                <a:latin typeface="Cambria"/>
                <a:cs typeface="Cambria"/>
              </a:rPr>
              <a:t>days</a:t>
            </a:r>
          </a:p>
          <a:p>
            <a:pPr marL="457200" indent="-457200">
              <a:spcBef>
                <a:spcPct val="50000"/>
              </a:spcBef>
              <a:buFontTx/>
              <a:buAutoNum type="arabicPeriod"/>
            </a:pPr>
            <a:r>
              <a:rPr lang="en-US" sz="1800" dirty="0">
                <a:solidFill>
                  <a:srgbClr val="000000"/>
                </a:solidFill>
                <a:latin typeface="Cambria"/>
                <a:cs typeface="Cambria"/>
              </a:rPr>
              <a:t>ELISA-Enzyme Linked </a:t>
            </a:r>
            <a:r>
              <a:rPr lang="en-US" sz="1800" dirty="0" err="1">
                <a:solidFill>
                  <a:srgbClr val="000000"/>
                </a:solidFill>
                <a:latin typeface="Cambria"/>
                <a:cs typeface="Cambria"/>
              </a:rPr>
              <a:t>Immunoabsorbant</a:t>
            </a:r>
            <a:r>
              <a:rPr lang="en-US" sz="1800" dirty="0">
                <a:solidFill>
                  <a:srgbClr val="000000"/>
                </a:solidFill>
                <a:latin typeface="Cambria"/>
                <a:cs typeface="Cambria"/>
              </a:rPr>
              <a:t> </a:t>
            </a:r>
            <a:r>
              <a:rPr lang="en-US" sz="1800" dirty="0" smtClean="0">
                <a:solidFill>
                  <a:srgbClr val="000000"/>
                </a:solidFill>
                <a:latin typeface="Cambria"/>
                <a:cs typeface="Cambria"/>
              </a:rPr>
              <a:t>Assay – Manual </a:t>
            </a:r>
            <a:r>
              <a:rPr lang="en-US" sz="1800" dirty="0">
                <a:solidFill>
                  <a:srgbClr val="000000"/>
                </a:solidFill>
                <a:latin typeface="Cambria"/>
                <a:cs typeface="Cambria"/>
              </a:rPr>
              <a:t>and automated</a:t>
            </a:r>
          </a:p>
          <a:p>
            <a:pPr marL="457200" indent="-457200">
              <a:spcBef>
                <a:spcPct val="50000"/>
              </a:spcBef>
              <a:buFontTx/>
              <a:buAutoNum type="arabicPeriod"/>
            </a:pPr>
            <a:r>
              <a:rPr lang="en-US" sz="1800" dirty="0" smtClean="0">
                <a:solidFill>
                  <a:srgbClr val="000000"/>
                </a:solidFill>
                <a:latin typeface="Cambria"/>
                <a:cs typeface="Cambria"/>
              </a:rPr>
              <a:t>Dipsticks – Rapid </a:t>
            </a:r>
            <a:r>
              <a:rPr lang="en-US" sz="1800" dirty="0">
                <a:solidFill>
                  <a:srgbClr val="000000"/>
                </a:solidFill>
                <a:latin typeface="Cambria"/>
                <a:cs typeface="Cambria"/>
              </a:rPr>
              <a:t>detection after enrichment</a:t>
            </a:r>
          </a:p>
          <a:p>
            <a:pPr marL="457200" indent="-457200">
              <a:spcBef>
                <a:spcPct val="50000"/>
              </a:spcBef>
              <a:buFontTx/>
              <a:buAutoNum type="arabicPeriod"/>
            </a:pPr>
            <a:r>
              <a:rPr lang="en-US" sz="1800" dirty="0">
                <a:solidFill>
                  <a:srgbClr val="000000"/>
                </a:solidFill>
                <a:latin typeface="Cambria"/>
                <a:cs typeface="Cambria"/>
              </a:rPr>
              <a:t>DNA/RNA </a:t>
            </a:r>
            <a:r>
              <a:rPr lang="en-US" sz="1800" dirty="0" smtClean="0">
                <a:solidFill>
                  <a:srgbClr val="000000"/>
                </a:solidFill>
                <a:latin typeface="Cambria"/>
                <a:cs typeface="Cambria"/>
              </a:rPr>
              <a:t>probes</a:t>
            </a:r>
            <a:endParaRPr lang="en-US" sz="1800" dirty="0">
              <a:solidFill>
                <a:srgbClr val="000000"/>
              </a:solidFill>
              <a:latin typeface="Cambria"/>
              <a:cs typeface="Cambria"/>
            </a:endParaRPr>
          </a:p>
          <a:p>
            <a:pPr marL="457200" indent="-457200">
              <a:spcBef>
                <a:spcPct val="50000"/>
              </a:spcBef>
              <a:buFontTx/>
              <a:buAutoNum type="arabicPeriod"/>
            </a:pPr>
            <a:r>
              <a:rPr lang="en-US" sz="1800" dirty="0" smtClean="0">
                <a:solidFill>
                  <a:srgbClr val="000000"/>
                </a:solidFill>
                <a:latin typeface="Cambria"/>
                <a:cs typeface="Cambria"/>
              </a:rPr>
              <a:t>PCR – Polymerase </a:t>
            </a:r>
            <a:r>
              <a:rPr lang="en-US" sz="1800" dirty="0">
                <a:solidFill>
                  <a:srgbClr val="000000"/>
                </a:solidFill>
                <a:latin typeface="Cambria"/>
                <a:cs typeface="Cambria"/>
              </a:rPr>
              <a:t>chain reaction and many modifications</a:t>
            </a:r>
          </a:p>
          <a:p>
            <a:pPr marL="457200" indent="-457200">
              <a:spcBef>
                <a:spcPct val="50000"/>
              </a:spcBef>
              <a:buFontTx/>
              <a:buAutoNum type="arabicPeriod"/>
            </a:pPr>
            <a:r>
              <a:rPr lang="en-US" sz="1800" dirty="0" err="1" smtClean="0">
                <a:solidFill>
                  <a:srgbClr val="000000"/>
                </a:solidFill>
                <a:latin typeface="Cambria"/>
                <a:cs typeface="Cambria"/>
              </a:rPr>
              <a:t>Ribotyping</a:t>
            </a:r>
            <a:r>
              <a:rPr lang="en-US" sz="1800" dirty="0" smtClean="0">
                <a:solidFill>
                  <a:srgbClr val="000000"/>
                </a:solidFill>
                <a:latin typeface="Cambria"/>
                <a:cs typeface="Cambria"/>
              </a:rPr>
              <a:t> – Pin</a:t>
            </a:r>
            <a:r>
              <a:rPr lang="en-US" sz="1800" dirty="0">
                <a:solidFill>
                  <a:srgbClr val="000000"/>
                </a:solidFill>
                <a:latin typeface="Cambria"/>
                <a:cs typeface="Cambria"/>
              </a:rPr>
              <a:t>-point source of contamination</a:t>
            </a:r>
          </a:p>
          <a:p>
            <a:pPr marL="457200" indent="-457200">
              <a:spcBef>
                <a:spcPct val="50000"/>
              </a:spcBef>
              <a:buFontTx/>
              <a:buAutoNum type="arabicPeriod"/>
            </a:pPr>
            <a:r>
              <a:rPr lang="en-US" sz="1800" dirty="0" err="1">
                <a:solidFill>
                  <a:srgbClr val="000000"/>
                </a:solidFill>
                <a:latin typeface="Cambria"/>
                <a:cs typeface="Cambria"/>
              </a:rPr>
              <a:t>Epifluorescence</a:t>
            </a:r>
            <a:r>
              <a:rPr lang="en-US" sz="1800" dirty="0">
                <a:solidFill>
                  <a:srgbClr val="000000"/>
                </a:solidFill>
                <a:latin typeface="Cambria"/>
                <a:cs typeface="Cambria"/>
              </a:rPr>
              <a:t> </a:t>
            </a:r>
            <a:r>
              <a:rPr lang="en-US" sz="1800" dirty="0" smtClean="0">
                <a:solidFill>
                  <a:srgbClr val="000000"/>
                </a:solidFill>
                <a:latin typeface="Cambria"/>
                <a:cs typeface="Cambria"/>
              </a:rPr>
              <a:t>microscopy</a:t>
            </a:r>
            <a:endParaRPr lang="en-US" sz="1800" dirty="0">
              <a:solidFill>
                <a:srgbClr val="000000"/>
              </a:solidFill>
              <a:latin typeface="Cambria"/>
              <a:cs typeface="Cambria"/>
            </a:endParaRPr>
          </a:p>
          <a:p>
            <a:pPr marL="457200" indent="-457200">
              <a:spcBef>
                <a:spcPct val="50000"/>
              </a:spcBef>
              <a:buFontTx/>
              <a:buAutoNum type="arabicPeriod"/>
            </a:pPr>
            <a:r>
              <a:rPr lang="en-US" sz="1800" dirty="0">
                <a:solidFill>
                  <a:srgbClr val="000000"/>
                </a:solidFill>
                <a:latin typeface="Cambria"/>
                <a:cs typeface="Cambria"/>
              </a:rPr>
              <a:t>Electrochemical reactions</a:t>
            </a:r>
          </a:p>
          <a:p>
            <a:pPr marL="457200" indent="-457200">
              <a:spcBef>
                <a:spcPct val="50000"/>
              </a:spcBef>
              <a:buFontTx/>
              <a:buAutoNum type="arabicPeriod"/>
            </a:pPr>
            <a:r>
              <a:rPr lang="en-US" sz="1800" dirty="0">
                <a:solidFill>
                  <a:srgbClr val="000000"/>
                </a:solidFill>
                <a:latin typeface="Cambria"/>
                <a:cs typeface="Cambria"/>
              </a:rPr>
              <a:t>Fiber</a:t>
            </a:r>
            <a:r>
              <a:rPr lang="en-US" sz="1800" dirty="0" smtClean="0">
                <a:solidFill>
                  <a:srgbClr val="000000"/>
                </a:solidFill>
                <a:latin typeface="Cambria"/>
                <a:cs typeface="Cambria"/>
              </a:rPr>
              <a:t>-optic </a:t>
            </a:r>
            <a:r>
              <a:rPr lang="en-US" sz="1800" dirty="0">
                <a:solidFill>
                  <a:srgbClr val="000000"/>
                </a:solidFill>
                <a:latin typeface="Cambria"/>
                <a:cs typeface="Cambria"/>
              </a:rPr>
              <a:t>b</a:t>
            </a:r>
            <a:r>
              <a:rPr lang="en-US" sz="1800" dirty="0" smtClean="0">
                <a:solidFill>
                  <a:srgbClr val="000000"/>
                </a:solidFill>
                <a:latin typeface="Cambria"/>
                <a:cs typeface="Cambria"/>
              </a:rPr>
              <a:t>iosensor</a:t>
            </a:r>
            <a:endParaRPr lang="en-US" sz="1800" dirty="0">
              <a:solidFill>
                <a:srgbClr val="000000"/>
              </a:solidFill>
              <a:latin typeface="Cambria"/>
              <a:cs typeface="Cambria"/>
            </a:endParaRPr>
          </a:p>
          <a:p>
            <a:pPr marL="457200" indent="-457200">
              <a:spcBef>
                <a:spcPct val="50000"/>
              </a:spcBef>
              <a:buFontTx/>
              <a:buAutoNum type="arabicPeriod"/>
            </a:pPr>
            <a:r>
              <a:rPr lang="en-US" sz="1800" dirty="0">
                <a:solidFill>
                  <a:srgbClr val="000000"/>
                </a:solidFill>
                <a:latin typeface="Cambria"/>
                <a:cs typeface="Cambria"/>
              </a:rPr>
              <a:t>Fluorescent </a:t>
            </a:r>
            <a:r>
              <a:rPr lang="en-US" sz="1800" dirty="0" smtClean="0">
                <a:solidFill>
                  <a:srgbClr val="000000"/>
                </a:solidFill>
                <a:latin typeface="Cambria"/>
                <a:cs typeface="Cambria"/>
              </a:rPr>
              <a:t>bacteriophage</a:t>
            </a:r>
            <a:endParaRPr lang="en-US" sz="1800" dirty="0">
              <a:solidFill>
                <a:srgbClr val="000000"/>
              </a:solidFill>
              <a:latin typeface="Cambria"/>
              <a:cs typeface="Cambria"/>
            </a:endParaRPr>
          </a:p>
          <a:p>
            <a:pPr marL="457200" indent="-457200">
              <a:spcBef>
                <a:spcPct val="50000"/>
              </a:spcBef>
              <a:buFontTx/>
              <a:buAutoNum type="arabicPeriod"/>
            </a:pPr>
            <a:r>
              <a:rPr lang="en-US" sz="1800" dirty="0">
                <a:solidFill>
                  <a:srgbClr val="000000"/>
                </a:solidFill>
                <a:latin typeface="Cambria"/>
                <a:cs typeface="Cambria"/>
              </a:rPr>
              <a:t>Light Addressable Potentiometric Sensor</a:t>
            </a:r>
          </a:p>
          <a:p>
            <a:pPr marL="457200" indent="-457200">
              <a:spcBef>
                <a:spcPct val="50000"/>
              </a:spcBef>
              <a:buFontTx/>
              <a:buAutoNum type="arabicPeriod"/>
            </a:pPr>
            <a:r>
              <a:rPr lang="en-US" sz="1800" dirty="0" err="1">
                <a:solidFill>
                  <a:srgbClr val="000000"/>
                </a:solidFill>
                <a:latin typeface="Cambria"/>
                <a:cs typeface="Cambria"/>
              </a:rPr>
              <a:t>Electrochemiluminescent</a:t>
            </a:r>
            <a:r>
              <a:rPr lang="en-US" sz="1800" dirty="0">
                <a:solidFill>
                  <a:srgbClr val="000000"/>
                </a:solidFill>
                <a:latin typeface="Cambria"/>
                <a:cs typeface="Cambria"/>
              </a:rPr>
              <a:t> Detection of </a:t>
            </a:r>
            <a:r>
              <a:rPr lang="en-US" sz="1800" dirty="0" err="1">
                <a:solidFill>
                  <a:srgbClr val="000000"/>
                </a:solidFill>
                <a:latin typeface="Cambria"/>
                <a:cs typeface="Cambria"/>
              </a:rPr>
              <a:t>Immunomagnetic</a:t>
            </a:r>
            <a:r>
              <a:rPr lang="en-US" sz="1800" dirty="0">
                <a:solidFill>
                  <a:srgbClr val="000000"/>
                </a:solidFill>
                <a:latin typeface="Cambria"/>
                <a:cs typeface="Cambria"/>
              </a:rPr>
              <a:t> captured antigens </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22" name="Picture 6"/>
          <p:cNvPicPr>
            <a:picLocks noGrp="1" noChangeAspect="1" noChangeArrowheads="1"/>
          </p:cNvPicPr>
          <p:nvPr>
            <p:ph/>
          </p:nvPr>
        </p:nvPicPr>
        <p:blipFill>
          <a:blip r:embed="rId3" cstate="email">
            <a:extLst>
              <a:ext uri="{28A0092B-C50C-407E-A947-70E740481C1C}">
                <a14:useLocalDpi xmlns:a14="http://schemas.microsoft.com/office/drawing/2010/main"/>
              </a:ext>
            </a:extLst>
          </a:blip>
          <a:srcRect t="-4066" b="-4066"/>
          <a:stretch>
            <a:fillRect/>
          </a:stretch>
        </p:blipFill>
        <p:spPr>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medallions"/>
          <p:cNvPicPr>
            <a:picLocks noGrp="1" noChangeAspect="1" noChangeArrowheads="1"/>
          </p:cNvPicPr>
          <p:nvPr>
            <p:ph/>
          </p:nvPr>
        </p:nvPicPr>
        <p:blipFill>
          <a:blip r:embed="rId3" cstate="email">
            <a:extLst>
              <a:ext uri="{28A0092B-C50C-407E-A947-70E740481C1C}">
                <a14:useLocalDpi xmlns:a14="http://schemas.microsoft.com/office/drawing/2010/main"/>
              </a:ext>
            </a:extLst>
          </a:blip>
          <a:srcRect t="-34246" b="-34246"/>
          <a:stretch>
            <a:fillRect/>
          </a:stretch>
        </p:blipFill>
        <p:spPr>
          <a:xfrm>
            <a:off x="457200" y="274638"/>
            <a:ext cx="8229600" cy="5851525"/>
          </a:xfrm>
          <a:noFill/>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294967295"/>
          </p:nvPr>
        </p:nvSpPr>
        <p:spPr>
          <a:xfrm>
            <a:off x="7010400" y="6245225"/>
            <a:ext cx="2133600" cy="476250"/>
          </a:xfrm>
          <a:prstGeom prst="rect">
            <a:avLst/>
          </a:prstGeom>
        </p:spPr>
        <p:txBody>
          <a:bodyPr/>
          <a:lstStyle/>
          <a:p>
            <a:fld id="{66B3D0B8-9DA3-4329-B9AF-6DE7A88D8C87}" type="slidenum">
              <a:rPr lang="en-US"/>
              <a:pPr/>
              <a:t>9</a:t>
            </a:fld>
            <a:endParaRPr lang="en-US"/>
          </a:p>
        </p:txBody>
      </p:sp>
      <p:pic>
        <p:nvPicPr>
          <p:cNvPr id="14338" name="Picture 2" descr="plate count"/>
          <p:cNvPicPr>
            <a:picLocks noChangeAspect="1" noChangeArrowheads="1"/>
          </p:cNvPicPr>
          <p:nvPr/>
        </p:nvPicPr>
        <p:blipFill rotWithShape="1">
          <a:blip r:embed="rId3" cstate="screen">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a:ext>
            </a:extLst>
          </a:blip>
          <a:srcRect/>
          <a:stretch/>
        </p:blipFill>
        <p:spPr bwMode="auto">
          <a:xfrm>
            <a:off x="213499" y="105005"/>
            <a:ext cx="8749343" cy="6710662"/>
          </a:xfrm>
          <a:prstGeom prst="rect">
            <a:avLst/>
          </a:prstGeo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coli"/>
          <p:cNvPicPr>
            <a:picLocks noChangeAspect="1" noChangeArrowheads="1"/>
          </p:cNvPicPr>
          <p:nvPr/>
        </p:nvPicPr>
        <p:blipFill>
          <a:blip r:embed="rId3" cstate="email">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a:ext>
            </a:extLst>
          </a:blip>
          <a:srcRect/>
          <a:stretch>
            <a:fillRect/>
          </a:stretch>
        </p:blipFill>
        <p:spPr bwMode="auto">
          <a:xfrm>
            <a:off x="914400" y="609600"/>
            <a:ext cx="7239000" cy="5429250"/>
          </a:xfrm>
          <a:prstGeom prst="rect">
            <a:avLst/>
          </a:prstGeom>
          <a:noFill/>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61626"/>
            <a:ext cx="8229600" cy="1143000"/>
          </a:xfrm>
        </p:spPr>
        <p:txBody>
          <a:bodyPr/>
          <a:lstStyle/>
          <a:p>
            <a:pPr>
              <a:spcBef>
                <a:spcPct val="50000"/>
              </a:spcBef>
            </a:pPr>
            <a:r>
              <a:rPr lang="en-US" sz="3800" b="1" dirty="0" smtClean="0">
                <a:solidFill>
                  <a:srgbClr val="660066"/>
                </a:solidFill>
                <a:latin typeface="Cambria"/>
                <a:cs typeface="Cambria"/>
              </a:rPr>
              <a:t>One-Shift </a:t>
            </a:r>
            <a:r>
              <a:rPr lang="en-US" sz="3800" b="1" dirty="0">
                <a:solidFill>
                  <a:srgbClr val="660066"/>
                </a:solidFill>
                <a:latin typeface="Cambria"/>
                <a:cs typeface="Cambria"/>
              </a:rPr>
              <a:t>Pathogen Tests – 6 to 8 </a:t>
            </a:r>
            <a:r>
              <a:rPr lang="en-US" sz="3800" b="1" dirty="0" smtClean="0">
                <a:solidFill>
                  <a:srgbClr val="660066"/>
                </a:solidFill>
                <a:latin typeface="Cambria"/>
                <a:cs typeface="Cambria"/>
              </a:rPr>
              <a:t>hr.</a:t>
            </a:r>
            <a:endParaRPr lang="en-US" sz="3800" b="1" dirty="0">
              <a:solidFill>
                <a:srgbClr val="660066"/>
              </a:solidFill>
              <a:latin typeface="Cambria"/>
              <a:cs typeface="Cambria"/>
            </a:endParaRPr>
          </a:p>
        </p:txBody>
      </p:sp>
      <p:sp>
        <p:nvSpPr>
          <p:cNvPr id="187394" name="Text Box 2"/>
          <p:cNvSpPr txBox="1">
            <a:spLocks noChangeArrowheads="1"/>
          </p:cNvSpPr>
          <p:nvPr/>
        </p:nvSpPr>
        <p:spPr bwMode="auto">
          <a:xfrm>
            <a:off x="704048" y="1499091"/>
            <a:ext cx="7385606" cy="3754874"/>
          </a:xfrm>
          <a:prstGeom prst="rect">
            <a:avLst/>
          </a:prstGeom>
          <a:noFill/>
          <a:ln w="9525">
            <a:noFill/>
            <a:miter lim="800000"/>
            <a:headEnd/>
            <a:tailEnd/>
          </a:ln>
          <a:effectLst/>
        </p:spPr>
        <p:txBody>
          <a:bodyPr wrap="square">
            <a:spAutoFit/>
          </a:bodyPr>
          <a:lstStyle/>
          <a:p>
            <a:pPr>
              <a:spcBef>
                <a:spcPct val="50000"/>
              </a:spcBef>
            </a:pPr>
            <a:r>
              <a:rPr lang="en-US" sz="2800" dirty="0" smtClean="0">
                <a:solidFill>
                  <a:srgbClr val="000000"/>
                </a:solidFill>
                <a:latin typeface="Cambria"/>
                <a:cs typeface="Cambria"/>
              </a:rPr>
              <a:t>Validated:</a:t>
            </a:r>
            <a:endParaRPr lang="en-US" sz="2800" dirty="0">
              <a:solidFill>
                <a:srgbClr val="000000"/>
              </a:solidFill>
              <a:latin typeface="Cambria"/>
              <a:cs typeface="Cambria"/>
            </a:endParaRPr>
          </a:p>
          <a:p>
            <a:pPr marL="457200" indent="-457200">
              <a:spcBef>
                <a:spcPct val="50000"/>
              </a:spcBef>
              <a:buFont typeface="Arial"/>
              <a:buChar char="•"/>
            </a:pPr>
            <a:r>
              <a:rPr lang="en-US" sz="2800" b="1" dirty="0" err="1" smtClean="0">
                <a:solidFill>
                  <a:srgbClr val="000000"/>
                </a:solidFill>
                <a:latin typeface="Cambria"/>
                <a:cs typeface="Cambria"/>
              </a:rPr>
              <a:t>Neogen</a:t>
            </a:r>
            <a:r>
              <a:rPr lang="en-US" sz="2800" dirty="0" smtClean="0">
                <a:solidFill>
                  <a:srgbClr val="000000"/>
                </a:solidFill>
                <a:latin typeface="Cambria"/>
                <a:cs typeface="Cambria"/>
              </a:rPr>
              <a:t> </a:t>
            </a:r>
            <a:r>
              <a:rPr lang="en-US" sz="2800" i="1" dirty="0">
                <a:solidFill>
                  <a:srgbClr val="000000"/>
                </a:solidFill>
                <a:latin typeface="Cambria"/>
                <a:cs typeface="Cambria"/>
              </a:rPr>
              <a:t>E. Coli</a:t>
            </a:r>
            <a:r>
              <a:rPr lang="en-US" sz="2800" dirty="0">
                <a:solidFill>
                  <a:srgbClr val="000000"/>
                </a:solidFill>
                <a:latin typeface="Cambria"/>
                <a:cs typeface="Cambria"/>
              </a:rPr>
              <a:t> O157:H7 – 8 </a:t>
            </a:r>
            <a:r>
              <a:rPr lang="en-US" sz="2800" dirty="0" smtClean="0">
                <a:solidFill>
                  <a:srgbClr val="000000"/>
                </a:solidFill>
                <a:latin typeface="Cambria"/>
                <a:cs typeface="Cambria"/>
              </a:rPr>
              <a:t>hr. test</a:t>
            </a:r>
            <a:endParaRPr lang="en-US" sz="2800" dirty="0">
              <a:solidFill>
                <a:srgbClr val="000000"/>
              </a:solidFill>
              <a:latin typeface="Cambria"/>
              <a:cs typeface="Cambria"/>
            </a:endParaRPr>
          </a:p>
          <a:p>
            <a:pPr>
              <a:spcBef>
                <a:spcPct val="50000"/>
              </a:spcBef>
            </a:pPr>
            <a:r>
              <a:rPr lang="en-US" sz="2800" dirty="0" smtClean="0">
                <a:solidFill>
                  <a:srgbClr val="000000"/>
                </a:solidFill>
                <a:latin typeface="Cambria"/>
                <a:cs typeface="Cambria"/>
              </a:rPr>
              <a:t>Under development:</a:t>
            </a:r>
            <a:endParaRPr lang="en-US" sz="2800" dirty="0">
              <a:solidFill>
                <a:srgbClr val="000000"/>
              </a:solidFill>
              <a:latin typeface="Cambria"/>
              <a:cs typeface="Cambria"/>
            </a:endParaRPr>
          </a:p>
          <a:p>
            <a:pPr marL="457200" indent="-457200">
              <a:spcBef>
                <a:spcPct val="50000"/>
              </a:spcBef>
              <a:buFont typeface="Arial"/>
              <a:buChar char="•"/>
            </a:pPr>
            <a:r>
              <a:rPr lang="en-US" sz="2800" b="1" dirty="0" err="1" smtClean="0">
                <a:solidFill>
                  <a:srgbClr val="000000"/>
                </a:solidFill>
                <a:latin typeface="Cambria"/>
                <a:cs typeface="Cambria"/>
              </a:rPr>
              <a:t>Umedic</a:t>
            </a:r>
            <a:r>
              <a:rPr lang="en-US" sz="2800" dirty="0" smtClean="0">
                <a:solidFill>
                  <a:srgbClr val="000000"/>
                </a:solidFill>
                <a:latin typeface="Cambria"/>
                <a:cs typeface="Cambria"/>
              </a:rPr>
              <a:t> </a:t>
            </a:r>
            <a:r>
              <a:rPr lang="en-US" sz="2800" i="1" dirty="0">
                <a:solidFill>
                  <a:srgbClr val="000000"/>
                </a:solidFill>
                <a:latin typeface="Cambria"/>
                <a:cs typeface="Cambria"/>
              </a:rPr>
              <a:t>E. Coli</a:t>
            </a:r>
            <a:r>
              <a:rPr lang="en-US" sz="2800" dirty="0">
                <a:solidFill>
                  <a:srgbClr val="000000"/>
                </a:solidFill>
                <a:latin typeface="Cambria"/>
                <a:cs typeface="Cambria"/>
              </a:rPr>
              <a:t> O157:H7 – 8 </a:t>
            </a:r>
            <a:r>
              <a:rPr lang="en-US" sz="2800" dirty="0" smtClean="0">
                <a:solidFill>
                  <a:srgbClr val="000000"/>
                </a:solidFill>
                <a:latin typeface="Cambria"/>
                <a:cs typeface="Cambria"/>
              </a:rPr>
              <a:t>hr. </a:t>
            </a:r>
            <a:r>
              <a:rPr lang="en-US" sz="2800" dirty="0">
                <a:solidFill>
                  <a:srgbClr val="000000"/>
                </a:solidFill>
                <a:latin typeface="Cambria"/>
                <a:cs typeface="Cambria"/>
              </a:rPr>
              <a:t>test</a:t>
            </a:r>
          </a:p>
          <a:p>
            <a:pPr marL="457200" indent="-457200">
              <a:spcBef>
                <a:spcPct val="50000"/>
              </a:spcBef>
              <a:buFont typeface="Arial"/>
              <a:buChar char="•"/>
            </a:pPr>
            <a:r>
              <a:rPr lang="en-US" sz="2800" b="1" dirty="0" err="1" smtClean="0">
                <a:solidFill>
                  <a:srgbClr val="000000"/>
                </a:solidFill>
                <a:latin typeface="Cambria"/>
                <a:cs typeface="Cambria"/>
              </a:rPr>
              <a:t>Detex</a:t>
            </a:r>
            <a:r>
              <a:rPr lang="en-US" sz="2800" dirty="0" smtClean="0">
                <a:solidFill>
                  <a:srgbClr val="000000"/>
                </a:solidFill>
                <a:latin typeface="Cambria"/>
                <a:cs typeface="Cambria"/>
              </a:rPr>
              <a:t> </a:t>
            </a:r>
            <a:r>
              <a:rPr lang="en-US" sz="2800" i="1" dirty="0">
                <a:solidFill>
                  <a:srgbClr val="000000"/>
                </a:solidFill>
                <a:latin typeface="Cambria"/>
                <a:cs typeface="Cambria"/>
              </a:rPr>
              <a:t>E. Coli</a:t>
            </a:r>
            <a:r>
              <a:rPr lang="en-US" sz="2800" dirty="0">
                <a:solidFill>
                  <a:srgbClr val="000000"/>
                </a:solidFill>
                <a:latin typeface="Cambria"/>
                <a:cs typeface="Cambria"/>
              </a:rPr>
              <a:t> O157:H7 – 8 </a:t>
            </a:r>
            <a:r>
              <a:rPr lang="en-US" sz="2800" dirty="0" smtClean="0">
                <a:solidFill>
                  <a:srgbClr val="000000"/>
                </a:solidFill>
                <a:latin typeface="Cambria"/>
                <a:cs typeface="Cambria"/>
              </a:rPr>
              <a:t>hr. </a:t>
            </a:r>
            <a:r>
              <a:rPr lang="en-US" sz="2800" dirty="0">
                <a:solidFill>
                  <a:srgbClr val="000000"/>
                </a:solidFill>
                <a:latin typeface="Cambria"/>
                <a:cs typeface="Cambria"/>
              </a:rPr>
              <a:t>test</a:t>
            </a:r>
          </a:p>
          <a:p>
            <a:pPr marL="457200" indent="-457200">
              <a:spcBef>
                <a:spcPct val="50000"/>
              </a:spcBef>
              <a:buFont typeface="Arial"/>
              <a:buChar char="•"/>
            </a:pPr>
            <a:r>
              <a:rPr lang="en-US" sz="2800" b="1" dirty="0" err="1" smtClean="0">
                <a:solidFill>
                  <a:srgbClr val="000000"/>
                </a:solidFill>
                <a:latin typeface="Cambria"/>
                <a:cs typeface="Cambria"/>
              </a:rPr>
              <a:t>MicroStar</a:t>
            </a:r>
            <a:r>
              <a:rPr lang="en-US" sz="2800" dirty="0" smtClean="0">
                <a:solidFill>
                  <a:srgbClr val="000000"/>
                </a:solidFill>
                <a:latin typeface="Cambria"/>
                <a:cs typeface="Cambria"/>
              </a:rPr>
              <a:t> </a:t>
            </a:r>
            <a:r>
              <a:rPr lang="en-US" sz="2800" i="1" dirty="0">
                <a:solidFill>
                  <a:srgbClr val="000000"/>
                </a:solidFill>
                <a:latin typeface="Cambria"/>
                <a:cs typeface="Cambria"/>
              </a:rPr>
              <a:t>E. Coli</a:t>
            </a:r>
            <a:r>
              <a:rPr lang="en-US" sz="2800" dirty="0">
                <a:solidFill>
                  <a:srgbClr val="000000"/>
                </a:solidFill>
                <a:latin typeface="Cambria"/>
                <a:cs typeface="Cambria"/>
              </a:rPr>
              <a:t> – 8 </a:t>
            </a:r>
            <a:r>
              <a:rPr lang="en-US" sz="2800" dirty="0" smtClean="0">
                <a:solidFill>
                  <a:srgbClr val="000000"/>
                </a:solidFill>
                <a:latin typeface="Cambria"/>
                <a:cs typeface="Cambria"/>
              </a:rPr>
              <a:t>hr. test</a:t>
            </a:r>
            <a:endParaRPr lang="en-US" sz="2800" dirty="0">
              <a:solidFill>
                <a:srgbClr val="000000"/>
              </a:solidFill>
              <a:latin typeface="Cambria"/>
              <a:cs typeface="Cambria"/>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03044"/>
            <a:ext cx="8229600" cy="1143000"/>
          </a:xfrm>
        </p:spPr>
        <p:txBody>
          <a:bodyPr/>
          <a:lstStyle/>
          <a:p>
            <a:r>
              <a:rPr lang="en-US" b="1" dirty="0">
                <a:solidFill>
                  <a:srgbClr val="660066"/>
                </a:solidFill>
                <a:latin typeface="Cambria"/>
                <a:cs typeface="Cambria"/>
              </a:rPr>
              <a:t>Real Time Results – </a:t>
            </a:r>
            <a:r>
              <a:rPr lang="en-US" b="1" dirty="0" smtClean="0">
                <a:solidFill>
                  <a:srgbClr val="660066"/>
                </a:solidFill>
                <a:latin typeface="Cambria"/>
                <a:cs typeface="Cambria"/>
              </a:rPr>
              <a:t>Minutes</a:t>
            </a:r>
            <a:endParaRPr lang="en-US" dirty="0">
              <a:solidFill>
                <a:srgbClr val="660066"/>
              </a:solidFill>
              <a:latin typeface="Cambria"/>
              <a:cs typeface="Cambria"/>
            </a:endParaRPr>
          </a:p>
        </p:txBody>
      </p:sp>
      <p:sp>
        <p:nvSpPr>
          <p:cNvPr id="188418" name="Text Box 2"/>
          <p:cNvSpPr txBox="1">
            <a:spLocks noChangeArrowheads="1"/>
          </p:cNvSpPr>
          <p:nvPr/>
        </p:nvSpPr>
        <p:spPr bwMode="auto">
          <a:xfrm>
            <a:off x="1104390" y="1928853"/>
            <a:ext cx="7582410" cy="2800767"/>
          </a:xfrm>
          <a:prstGeom prst="rect">
            <a:avLst/>
          </a:prstGeom>
          <a:noFill/>
          <a:ln w="9525">
            <a:noFill/>
            <a:miter lim="800000"/>
            <a:headEnd/>
            <a:tailEnd/>
          </a:ln>
          <a:effectLst/>
        </p:spPr>
        <p:txBody>
          <a:bodyPr wrap="square">
            <a:spAutoFit/>
          </a:bodyPr>
          <a:lstStyle/>
          <a:p>
            <a:pPr>
              <a:spcBef>
                <a:spcPct val="50000"/>
              </a:spcBef>
            </a:pPr>
            <a:r>
              <a:rPr lang="en-US" sz="3200" b="1" dirty="0" smtClean="0">
                <a:solidFill>
                  <a:srgbClr val="000000"/>
                </a:solidFill>
                <a:latin typeface="Cambria"/>
                <a:cs typeface="Cambria"/>
              </a:rPr>
              <a:t>RBD2100</a:t>
            </a:r>
            <a:r>
              <a:rPr lang="en-US" sz="3200" dirty="0">
                <a:solidFill>
                  <a:srgbClr val="000000"/>
                </a:solidFill>
                <a:latin typeface="Cambria"/>
                <a:cs typeface="Cambria"/>
              </a:rPr>
              <a:t>:</a:t>
            </a:r>
            <a:r>
              <a:rPr lang="en-US" sz="3200" dirty="0" smtClean="0">
                <a:solidFill>
                  <a:srgbClr val="000000"/>
                </a:solidFill>
                <a:latin typeface="Cambria"/>
                <a:cs typeface="Cambria"/>
              </a:rPr>
              <a:t> </a:t>
            </a:r>
            <a:r>
              <a:rPr lang="en-US" sz="3200" dirty="0">
                <a:solidFill>
                  <a:srgbClr val="000000"/>
                </a:solidFill>
                <a:latin typeface="Cambria"/>
                <a:cs typeface="Cambria"/>
              </a:rPr>
              <a:t>viable cell counts – 30 minutes</a:t>
            </a:r>
          </a:p>
          <a:p>
            <a:pPr>
              <a:spcBef>
                <a:spcPct val="50000"/>
              </a:spcBef>
            </a:pPr>
            <a:r>
              <a:rPr lang="en-US" sz="3200" b="1" dirty="0" smtClean="0">
                <a:solidFill>
                  <a:srgbClr val="000000"/>
                </a:solidFill>
                <a:latin typeface="Cambria"/>
                <a:cs typeface="Cambria"/>
              </a:rPr>
              <a:t>DEFT</a:t>
            </a:r>
            <a:r>
              <a:rPr lang="en-US" sz="3200" dirty="0" smtClean="0">
                <a:solidFill>
                  <a:srgbClr val="000000"/>
                </a:solidFill>
                <a:latin typeface="Cambria"/>
                <a:cs typeface="Cambria"/>
              </a:rPr>
              <a:t>: viable </a:t>
            </a:r>
            <a:r>
              <a:rPr lang="en-US" sz="3200" dirty="0">
                <a:solidFill>
                  <a:srgbClr val="000000"/>
                </a:solidFill>
                <a:latin typeface="Cambria"/>
                <a:cs typeface="Cambria"/>
              </a:rPr>
              <a:t>cell counts – 60 minutes</a:t>
            </a:r>
          </a:p>
          <a:p>
            <a:pPr>
              <a:spcBef>
                <a:spcPct val="50000"/>
              </a:spcBef>
            </a:pPr>
            <a:r>
              <a:rPr lang="en-US" sz="3200" b="1" dirty="0" err="1" smtClean="0">
                <a:solidFill>
                  <a:srgbClr val="000000"/>
                </a:solidFill>
                <a:latin typeface="Cambria"/>
                <a:cs typeface="Cambria"/>
              </a:rPr>
              <a:t>Aflatoxin</a:t>
            </a:r>
            <a:r>
              <a:rPr lang="en-US" sz="3200" b="1" dirty="0" smtClean="0">
                <a:solidFill>
                  <a:srgbClr val="000000"/>
                </a:solidFill>
                <a:latin typeface="Cambria"/>
                <a:cs typeface="Cambria"/>
              </a:rPr>
              <a:t> tests: </a:t>
            </a:r>
            <a:r>
              <a:rPr lang="en-US" sz="3200" dirty="0" smtClean="0">
                <a:solidFill>
                  <a:srgbClr val="000000"/>
                </a:solidFill>
                <a:latin typeface="Cambria"/>
                <a:cs typeface="Cambria"/>
              </a:rPr>
              <a:t>10 </a:t>
            </a:r>
            <a:r>
              <a:rPr lang="en-US" sz="3200" dirty="0">
                <a:solidFill>
                  <a:srgbClr val="000000"/>
                </a:solidFill>
                <a:latin typeface="Cambria"/>
                <a:cs typeface="Cambria"/>
              </a:rPr>
              <a:t>– 20 minutes</a:t>
            </a:r>
          </a:p>
          <a:p>
            <a:pPr>
              <a:spcBef>
                <a:spcPct val="50000"/>
              </a:spcBef>
            </a:pPr>
            <a:r>
              <a:rPr lang="en-US" sz="3200" b="1" dirty="0" smtClean="0">
                <a:solidFill>
                  <a:srgbClr val="000000"/>
                </a:solidFill>
                <a:latin typeface="Cambria"/>
                <a:cs typeface="Cambria"/>
              </a:rPr>
              <a:t>ATP tests:</a:t>
            </a:r>
            <a:r>
              <a:rPr lang="en-US" sz="3200" dirty="0" smtClean="0">
                <a:solidFill>
                  <a:srgbClr val="000000"/>
                </a:solidFill>
                <a:latin typeface="Cambria"/>
                <a:cs typeface="Cambria"/>
              </a:rPr>
              <a:t> </a:t>
            </a:r>
            <a:r>
              <a:rPr lang="en-US" sz="3200" dirty="0">
                <a:solidFill>
                  <a:srgbClr val="000000"/>
                </a:solidFill>
                <a:latin typeface="Cambria"/>
                <a:cs typeface="Cambria"/>
              </a:rPr>
              <a:t>10 – 20 minutes </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457200" y="623940"/>
            <a:ext cx="8229600" cy="1143000"/>
          </a:xfrm>
        </p:spPr>
        <p:txBody>
          <a:bodyPr/>
          <a:lstStyle/>
          <a:p>
            <a:r>
              <a:rPr lang="en-US" b="1" dirty="0">
                <a:solidFill>
                  <a:srgbClr val="660066"/>
                </a:solidFill>
                <a:latin typeface="Cambria"/>
                <a:cs typeface="Cambria"/>
              </a:rPr>
              <a:t>Advances in Total Viable Cell Count Methodologies</a:t>
            </a:r>
          </a:p>
        </p:txBody>
      </p:sp>
      <p:sp>
        <p:nvSpPr>
          <p:cNvPr id="26627" name="Rectangle 3"/>
          <p:cNvSpPr>
            <a:spLocks noGrp="1" noChangeArrowheads="1"/>
          </p:cNvSpPr>
          <p:nvPr>
            <p:ph idx="1"/>
          </p:nvPr>
        </p:nvSpPr>
        <p:spPr>
          <a:xfrm>
            <a:off x="704048" y="2142787"/>
            <a:ext cx="7872312" cy="3724652"/>
          </a:xfrm>
        </p:spPr>
        <p:txBody>
          <a:bodyPr/>
          <a:lstStyle/>
          <a:p>
            <a:r>
              <a:rPr lang="en-US" dirty="0">
                <a:solidFill>
                  <a:srgbClr val="000000"/>
                </a:solidFill>
                <a:latin typeface="Cambria"/>
                <a:cs typeface="Cambria"/>
              </a:rPr>
              <a:t>Stomacher </a:t>
            </a:r>
            <a:r>
              <a:rPr lang="en-US" dirty="0" smtClean="0">
                <a:solidFill>
                  <a:srgbClr val="000000"/>
                </a:solidFill>
                <a:latin typeface="Cambria"/>
                <a:cs typeface="Cambria"/>
              </a:rPr>
              <a:t>vs. </a:t>
            </a:r>
            <a:r>
              <a:rPr lang="en-US" dirty="0" err="1">
                <a:solidFill>
                  <a:srgbClr val="000000"/>
                </a:solidFill>
                <a:latin typeface="Cambria"/>
                <a:cs typeface="Cambria"/>
              </a:rPr>
              <a:t>Pulsifier</a:t>
            </a:r>
            <a:endParaRPr lang="en-US" dirty="0">
              <a:solidFill>
                <a:srgbClr val="000000"/>
              </a:solidFill>
              <a:latin typeface="Cambria"/>
              <a:cs typeface="Cambria"/>
            </a:endParaRPr>
          </a:p>
          <a:p>
            <a:r>
              <a:rPr lang="en-US" dirty="0" err="1">
                <a:solidFill>
                  <a:srgbClr val="000000"/>
                </a:solidFill>
                <a:latin typeface="Cambria"/>
                <a:cs typeface="Cambria"/>
              </a:rPr>
              <a:t>Petrifilm</a:t>
            </a:r>
            <a:r>
              <a:rPr lang="en-US" dirty="0">
                <a:solidFill>
                  <a:srgbClr val="000000"/>
                </a:solidFill>
                <a:latin typeface="Cambria"/>
                <a:cs typeface="Cambria"/>
              </a:rPr>
              <a:t>, </a:t>
            </a:r>
            <a:r>
              <a:rPr lang="en-US" dirty="0" err="1">
                <a:solidFill>
                  <a:srgbClr val="000000"/>
                </a:solidFill>
                <a:latin typeface="Cambria"/>
                <a:cs typeface="Cambria"/>
              </a:rPr>
              <a:t>Redigel</a:t>
            </a:r>
            <a:r>
              <a:rPr lang="en-US" dirty="0">
                <a:solidFill>
                  <a:srgbClr val="000000"/>
                </a:solidFill>
                <a:latin typeface="Cambria"/>
                <a:cs typeface="Cambria"/>
              </a:rPr>
              <a:t>, </a:t>
            </a:r>
            <a:r>
              <a:rPr lang="en-US" dirty="0" err="1" smtClean="0">
                <a:solidFill>
                  <a:srgbClr val="000000"/>
                </a:solidFill>
                <a:latin typeface="Cambria"/>
                <a:cs typeface="Cambria"/>
              </a:rPr>
              <a:t>Isogrid</a:t>
            </a:r>
            <a:r>
              <a:rPr lang="en-US" dirty="0" smtClean="0">
                <a:solidFill>
                  <a:srgbClr val="000000"/>
                </a:solidFill>
                <a:latin typeface="Cambria"/>
                <a:cs typeface="Cambria"/>
              </a:rPr>
              <a:t>, </a:t>
            </a:r>
            <a:r>
              <a:rPr lang="en-US" dirty="0">
                <a:solidFill>
                  <a:srgbClr val="000000"/>
                </a:solidFill>
                <a:latin typeface="Cambria"/>
                <a:cs typeface="Cambria"/>
              </a:rPr>
              <a:t>and Spiral </a:t>
            </a:r>
            <a:r>
              <a:rPr lang="en-US" dirty="0" err="1" smtClean="0">
                <a:solidFill>
                  <a:srgbClr val="000000"/>
                </a:solidFill>
                <a:latin typeface="Cambria"/>
                <a:cs typeface="Cambria"/>
              </a:rPr>
              <a:t>Plater</a:t>
            </a:r>
            <a:r>
              <a:rPr lang="en-US" dirty="0" smtClean="0">
                <a:solidFill>
                  <a:srgbClr val="000000"/>
                </a:solidFill>
                <a:latin typeface="Cambria"/>
                <a:cs typeface="Cambria"/>
              </a:rPr>
              <a:t> </a:t>
            </a:r>
            <a:r>
              <a:rPr lang="en-US" dirty="0">
                <a:solidFill>
                  <a:srgbClr val="000000"/>
                </a:solidFill>
                <a:latin typeface="Cambria"/>
                <a:cs typeface="Cambria"/>
              </a:rPr>
              <a:t>data</a:t>
            </a:r>
          </a:p>
          <a:p>
            <a:r>
              <a:rPr lang="en-US" dirty="0">
                <a:solidFill>
                  <a:srgbClr val="000000"/>
                </a:solidFill>
                <a:latin typeface="Cambria"/>
                <a:cs typeface="Cambria"/>
              </a:rPr>
              <a:t>Fung’s Double Tube for 6 </a:t>
            </a:r>
            <a:r>
              <a:rPr lang="en-US" dirty="0" smtClean="0">
                <a:solidFill>
                  <a:srgbClr val="000000"/>
                </a:solidFill>
                <a:latin typeface="Cambria"/>
                <a:cs typeface="Cambria"/>
              </a:rPr>
              <a:t>hr. </a:t>
            </a:r>
            <a:r>
              <a:rPr lang="en-US" i="1" dirty="0">
                <a:solidFill>
                  <a:srgbClr val="000000"/>
                </a:solidFill>
                <a:latin typeface="Cambria"/>
                <a:cs typeface="Cambria"/>
              </a:rPr>
              <a:t>Clostridium </a:t>
            </a:r>
            <a:r>
              <a:rPr lang="en-US" i="1" dirty="0" smtClean="0">
                <a:solidFill>
                  <a:srgbClr val="000000"/>
                </a:solidFill>
                <a:latin typeface="Cambria"/>
                <a:cs typeface="Cambria"/>
              </a:rPr>
              <a:t>perfringens</a:t>
            </a:r>
            <a:r>
              <a:rPr lang="en-US" dirty="0" smtClean="0">
                <a:solidFill>
                  <a:srgbClr val="000000"/>
                </a:solidFill>
                <a:latin typeface="Cambria"/>
                <a:cs typeface="Cambria"/>
              </a:rPr>
              <a:t> enumeration</a:t>
            </a:r>
            <a:endParaRPr lang="en-US" dirty="0">
              <a:solidFill>
                <a:srgbClr val="000000"/>
              </a:solidFill>
              <a:latin typeface="Cambria"/>
              <a:cs typeface="Cambria"/>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IMGset161441"/>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1159607" y="1104459"/>
            <a:ext cx="6819605" cy="5039094"/>
          </a:xfrm>
          <a:prstGeom prst="rect">
            <a:avLst/>
          </a:prstGeom>
          <a:noFill/>
        </p:spPr>
      </p:pic>
      <p:sp>
        <p:nvSpPr>
          <p:cNvPr id="2" name="Title 1"/>
          <p:cNvSpPr>
            <a:spLocks noGrp="1"/>
          </p:cNvSpPr>
          <p:nvPr>
            <p:ph type="title"/>
          </p:nvPr>
        </p:nvSpPr>
        <p:spPr>
          <a:xfrm>
            <a:off x="457200" y="30282"/>
            <a:ext cx="8229600" cy="1143000"/>
          </a:xfrm>
        </p:spPr>
        <p:txBody>
          <a:bodyPr/>
          <a:lstStyle/>
          <a:p>
            <a:r>
              <a:rPr lang="en-US" b="1" dirty="0" smtClean="0">
                <a:solidFill>
                  <a:srgbClr val="660066"/>
                </a:solidFill>
                <a:latin typeface="Cambria"/>
                <a:cs typeface="Cambria"/>
              </a:rPr>
              <a:t>Stomacher</a:t>
            </a:r>
            <a:endParaRPr lang="en-US" b="1" dirty="0">
              <a:solidFill>
                <a:srgbClr val="660066"/>
              </a:solidFill>
              <a:latin typeface="Cambria"/>
              <a:cs typeface="Cambria"/>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descr="IMGset161442"/>
          <p:cNvPicPr>
            <a:picLocks noChangeAspect="1" noChangeArrowheads="1"/>
          </p:cNvPicPr>
          <p:nvPr/>
        </p:nvPicPr>
        <p:blipFill rotWithShape="1">
          <a:blip r:embed="rId3" cstate="screen">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a:ext>
            </a:extLst>
          </a:blip>
          <a:srcRect/>
          <a:stretch/>
        </p:blipFill>
        <p:spPr bwMode="auto">
          <a:xfrm>
            <a:off x="2091270" y="1228704"/>
            <a:ext cx="5052582" cy="4914842"/>
          </a:xfrm>
          <a:prstGeom prst="rect">
            <a:avLst/>
          </a:prstGeom>
          <a:noFill/>
        </p:spPr>
      </p:pic>
      <p:sp>
        <p:nvSpPr>
          <p:cNvPr id="2" name="Title 1"/>
          <p:cNvSpPr>
            <a:spLocks noGrp="1"/>
          </p:cNvSpPr>
          <p:nvPr>
            <p:ph type="title"/>
          </p:nvPr>
        </p:nvSpPr>
        <p:spPr>
          <a:xfrm>
            <a:off x="457200" y="195954"/>
            <a:ext cx="8229600" cy="1143000"/>
          </a:xfrm>
        </p:spPr>
        <p:txBody>
          <a:bodyPr/>
          <a:lstStyle/>
          <a:p>
            <a:r>
              <a:rPr lang="en-US" b="1" dirty="0" err="1" smtClean="0">
                <a:solidFill>
                  <a:srgbClr val="660066"/>
                </a:solidFill>
                <a:latin typeface="Cambria"/>
                <a:cs typeface="Cambria"/>
              </a:rPr>
              <a:t>Pulsifier</a:t>
            </a:r>
            <a:endParaRPr lang="en-US" b="1" dirty="0">
              <a:solidFill>
                <a:srgbClr val="660066"/>
              </a:solidFill>
              <a:latin typeface="Cambria"/>
              <a:cs typeface="Cambria"/>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294967295"/>
          </p:nvPr>
        </p:nvSpPr>
        <p:spPr>
          <a:xfrm>
            <a:off x="7010400" y="6245225"/>
            <a:ext cx="2133600" cy="476250"/>
          </a:xfrm>
          <a:prstGeom prst="rect">
            <a:avLst/>
          </a:prstGeom>
        </p:spPr>
        <p:txBody>
          <a:bodyPr/>
          <a:lstStyle/>
          <a:p>
            <a:fld id="{E63A17D7-8B09-49A6-8A56-C09DBF15804A}" type="slidenum">
              <a:rPr lang="en-US"/>
              <a:pPr/>
              <a:t>16</a:t>
            </a:fld>
            <a:endParaRPr lang="en-US"/>
          </a:p>
        </p:txBody>
      </p:sp>
      <p:graphicFrame>
        <p:nvGraphicFramePr>
          <p:cNvPr id="29698" name="Object 2"/>
          <p:cNvGraphicFramePr>
            <a:graphicFrameLocks noChangeAspect="1"/>
          </p:cNvGraphicFramePr>
          <p:nvPr>
            <p:extLst>
              <p:ext uri="{D42A27DB-BD31-4B8C-83A1-F6EECF244321}">
                <p14:modId xmlns:p14="http://schemas.microsoft.com/office/powerpoint/2010/main" val="109334221"/>
              </p:ext>
            </p:extLst>
          </p:nvPr>
        </p:nvGraphicFramePr>
        <p:xfrm>
          <a:off x="1189038" y="14111"/>
          <a:ext cx="6765925" cy="6857999"/>
        </p:xfrm>
        <a:graphic>
          <a:graphicData uri="http://schemas.openxmlformats.org/presentationml/2006/ole">
            <mc:AlternateContent xmlns:mc="http://schemas.openxmlformats.org/markup-compatibility/2006">
              <mc:Choice xmlns:v="urn:schemas-microsoft-com:vml" Requires="v">
                <p:oleObj spid="_x0000_s30044" name="Image Document" r:id="rId4" imgW="7016817" imgH="4090737" progId="">
                  <p:embed/>
                </p:oleObj>
              </mc:Choice>
              <mc:Fallback>
                <p:oleObj name="Image Document" r:id="rId4" imgW="7016817" imgH="4090737" progId="">
                  <p:embed/>
                  <p:pic>
                    <p:nvPicPr>
                      <p:cNvPr id="0" name="Picture 34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89038" y="14111"/>
                        <a:ext cx="6765925" cy="685799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 name="Rectangle 1"/>
          <p:cNvSpPr/>
          <p:nvPr/>
        </p:nvSpPr>
        <p:spPr>
          <a:xfrm>
            <a:off x="3471333" y="1298227"/>
            <a:ext cx="2935111" cy="790222"/>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Title 2"/>
          <p:cNvSpPr>
            <a:spLocks noGrp="1"/>
          </p:cNvSpPr>
          <p:nvPr>
            <p:ph type="title"/>
          </p:nvPr>
        </p:nvSpPr>
        <p:spPr>
          <a:xfrm>
            <a:off x="457200" y="70555"/>
            <a:ext cx="8334022" cy="1143000"/>
          </a:xfrm>
        </p:spPr>
        <p:txBody>
          <a:bodyPr/>
          <a:lstStyle/>
          <a:p>
            <a:r>
              <a:rPr lang="en-US" b="1" dirty="0" err="1" smtClean="0">
                <a:solidFill>
                  <a:srgbClr val="660066"/>
                </a:solidFill>
                <a:latin typeface="Cambria"/>
                <a:cs typeface="Cambria"/>
              </a:rPr>
              <a:t>Pulsifier</a:t>
            </a:r>
            <a:r>
              <a:rPr lang="en-US" b="1" dirty="0" smtClean="0">
                <a:solidFill>
                  <a:srgbClr val="660066"/>
                </a:solidFill>
                <a:latin typeface="Cambria"/>
                <a:cs typeface="Cambria"/>
              </a:rPr>
              <a:t> vs. Stomacher</a:t>
            </a:r>
            <a:br>
              <a:rPr lang="en-US" b="1" dirty="0" smtClean="0">
                <a:solidFill>
                  <a:srgbClr val="660066"/>
                </a:solidFill>
                <a:latin typeface="Cambria"/>
                <a:cs typeface="Cambria"/>
              </a:rPr>
            </a:br>
            <a:r>
              <a:rPr lang="en-US" sz="3200" b="1" dirty="0" smtClean="0">
                <a:latin typeface="Cambria"/>
                <a:cs typeface="Cambria"/>
              </a:rPr>
              <a:t>Total Viable Cultures from 96 food samples</a:t>
            </a:r>
            <a:endParaRPr lang="en-US" b="1" dirty="0">
              <a:latin typeface="Cambria"/>
              <a:cs typeface="Cambria"/>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5" name="Rectangle 5"/>
          <p:cNvSpPr>
            <a:spLocks noGrp="1" noChangeArrowheads="1"/>
          </p:cNvSpPr>
          <p:nvPr>
            <p:ph type="title"/>
          </p:nvPr>
        </p:nvSpPr>
        <p:spPr>
          <a:xfrm>
            <a:off x="457200" y="389238"/>
            <a:ext cx="8229600" cy="1143000"/>
          </a:xfrm>
        </p:spPr>
        <p:txBody>
          <a:bodyPr/>
          <a:lstStyle/>
          <a:p>
            <a:r>
              <a:rPr lang="en-US" b="1" dirty="0">
                <a:solidFill>
                  <a:srgbClr val="660066"/>
                </a:solidFill>
                <a:latin typeface="Cambria"/>
                <a:cs typeface="Cambria"/>
              </a:rPr>
              <a:t>Smasher</a:t>
            </a:r>
            <a:r>
              <a:rPr lang="en-US" b="1" baseline="30000" dirty="0">
                <a:solidFill>
                  <a:srgbClr val="660066"/>
                </a:solidFill>
                <a:latin typeface="Cambria"/>
                <a:cs typeface="Cambria"/>
              </a:rPr>
              <a:t>©</a:t>
            </a:r>
            <a:r>
              <a:rPr lang="en-US" b="1" dirty="0">
                <a:solidFill>
                  <a:srgbClr val="660066"/>
                </a:solidFill>
                <a:latin typeface="Cambria"/>
                <a:cs typeface="Cambria"/>
              </a:rPr>
              <a:t> by AES </a:t>
            </a:r>
            <a:r>
              <a:rPr lang="en-US" b="1" dirty="0" err="1">
                <a:solidFill>
                  <a:srgbClr val="660066"/>
                </a:solidFill>
                <a:latin typeface="Cambria"/>
                <a:cs typeface="Cambria"/>
              </a:rPr>
              <a:t>Chemunex</a:t>
            </a:r>
            <a:endParaRPr lang="en-US" b="1" dirty="0">
              <a:solidFill>
                <a:srgbClr val="660066"/>
              </a:solidFill>
              <a:latin typeface="Cambria"/>
              <a:cs typeface="Cambria"/>
            </a:endParaRPr>
          </a:p>
        </p:txBody>
      </p:sp>
      <p:pic>
        <p:nvPicPr>
          <p:cNvPr id="97284" name="Picture 4"/>
          <p:cNvPicPr>
            <a:picLocks noChangeAspect="1" noChangeArrowheads="1"/>
          </p:cNvPicPr>
          <p:nvPr/>
        </p:nvPicPr>
        <p:blipFill>
          <a:blip r:embed="rId3" cstate="print">
            <a:extLst>
              <a:ext uri="{BEBA8EAE-BF5A-486C-A8C5-ECC9F3942E4B}">
                <a14:imgProps xmlns:a14="http://schemas.microsoft.com/office/drawing/2010/main">
                  <a14:imgLayer r:embed="rId4">
                    <a14:imgEffect>
                      <a14:sharpenSoften amount="50000"/>
                    </a14:imgEffect>
                  </a14:imgLayer>
                </a14:imgProps>
              </a:ext>
            </a:extLst>
          </a:blip>
          <a:srcRect/>
          <a:stretch>
            <a:fillRect/>
          </a:stretch>
        </p:blipFill>
        <p:spPr bwMode="auto">
          <a:xfrm>
            <a:off x="2543300" y="1828800"/>
            <a:ext cx="4066487" cy="4149084"/>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can1fung_NEW.jpg"/>
          <p:cNvPicPr>
            <a:picLocks noChangeAspect="1"/>
          </p:cNvPicPr>
          <p:nvPr/>
        </p:nvPicPr>
        <p:blipFill>
          <a:blip r:embed="rId3" cstate="email">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a:ext>
            </a:extLst>
          </a:blip>
          <a:stretch>
            <a:fillRect/>
          </a:stretch>
        </p:blipFill>
        <p:spPr>
          <a:xfrm>
            <a:off x="0" y="0"/>
            <a:ext cx="9144000" cy="6116950"/>
          </a:xfrm>
          <a:prstGeom prst="rect">
            <a:avLst/>
          </a:prstGeom>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can2fung_NEW.jpg"/>
          <p:cNvPicPr>
            <a:picLocks noChangeAspect="1"/>
          </p:cNvPicPr>
          <p:nvPr/>
        </p:nvPicPr>
        <p:blipFill>
          <a:blip r:embed="rId3" cstate="email">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a:ext>
            </a:extLst>
          </a:blip>
          <a:stretch>
            <a:fillRect/>
          </a:stretch>
        </p:blipFill>
        <p:spPr>
          <a:xfrm>
            <a:off x="1" y="461"/>
            <a:ext cx="9144000" cy="5991230"/>
          </a:xfrm>
          <a:prstGeom prst="rect">
            <a:avLst/>
          </a:prstGeom>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can3fung_NEW.jpg"/>
          <p:cNvPicPr>
            <a:picLocks noChangeAspect="1"/>
          </p:cNvPicPr>
          <p:nvPr/>
        </p:nvPicPr>
        <p:blipFill>
          <a:blip r:embed="rId3" cstate="email">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a:ext>
            </a:extLst>
          </a:blip>
          <a:stretch>
            <a:fillRect/>
          </a:stretch>
        </p:blipFill>
        <p:spPr>
          <a:xfrm>
            <a:off x="1" y="1"/>
            <a:ext cx="9144000" cy="6008896"/>
          </a:xfrm>
          <a:prstGeom prst="rect">
            <a:avLst/>
          </a:prstGeom>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can4fung_NEW.jpg"/>
          <p:cNvPicPr>
            <a:picLocks noChangeAspect="1"/>
          </p:cNvPicPr>
          <p:nvPr/>
        </p:nvPicPr>
        <p:blipFill>
          <a:blip r:embed="rId3" cstate="email">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a:ext>
            </a:extLst>
          </a:blip>
          <a:srcRect/>
          <a:stretch>
            <a:fillRect/>
          </a:stretch>
        </p:blipFill>
        <p:spPr>
          <a:xfrm>
            <a:off x="0" y="0"/>
            <a:ext cx="9144000" cy="6053667"/>
          </a:xfrm>
          <a:prstGeom prst="rect">
            <a:avLst/>
          </a:prstGeom>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can4fung_NEW.jpg"/>
          <p:cNvPicPr>
            <a:picLocks noChangeAspect="1"/>
          </p:cNvPicPr>
          <p:nvPr/>
        </p:nvPicPr>
        <p:blipFill>
          <a:blip r:embed="rId3" cstate="email">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a:ext>
            </a:extLst>
          </a:blip>
          <a:srcRect/>
          <a:stretch>
            <a:fillRect/>
          </a:stretch>
        </p:blipFill>
        <p:spPr>
          <a:xfrm>
            <a:off x="1" y="1"/>
            <a:ext cx="9144000" cy="6019800"/>
          </a:xfrm>
          <a:prstGeom prst="rect">
            <a:avLst/>
          </a:prstGeom>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2215696036"/>
              </p:ext>
            </p:extLst>
          </p:nvPr>
        </p:nvGraphicFramePr>
        <p:xfrm>
          <a:off x="422401" y="2525748"/>
          <a:ext cx="8299198" cy="2794000"/>
        </p:xfrm>
        <a:graphic>
          <a:graphicData uri="http://schemas.openxmlformats.org/drawingml/2006/table">
            <a:tbl>
              <a:tblPr firstRow="1" bandRow="1">
                <a:tableStyleId>{2D5ABB26-0587-4C30-8999-92F81FD0307C}</a:tableStyleId>
              </a:tblPr>
              <a:tblGrid>
                <a:gridCol w="1440266"/>
                <a:gridCol w="1272518"/>
                <a:gridCol w="1321118"/>
                <a:gridCol w="1499235"/>
                <a:gridCol w="1382240"/>
                <a:gridCol w="1383821"/>
              </a:tblGrid>
              <a:tr h="370840">
                <a:tc>
                  <a:txBody>
                    <a:bodyPr/>
                    <a:lstStyle/>
                    <a:p>
                      <a:endParaRPr lang="en-US" sz="2400" b="1" dirty="0">
                        <a:latin typeface="Cambria" pitchFamily="18"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b="1" dirty="0" smtClean="0">
                          <a:latin typeface="Cambria" pitchFamily="18" charset="0"/>
                        </a:rPr>
                        <a:t>SPC</a:t>
                      </a:r>
                      <a:endParaRPr lang="en-US" sz="2400" b="1" dirty="0">
                        <a:latin typeface="Cambria" pitchFamily="18"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b="1" dirty="0" err="1" smtClean="0">
                          <a:latin typeface="Cambria" pitchFamily="18" charset="0"/>
                        </a:rPr>
                        <a:t>Redigel</a:t>
                      </a:r>
                      <a:endParaRPr lang="en-US" sz="2400" b="1" dirty="0">
                        <a:latin typeface="Cambria" pitchFamily="18"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b="1" dirty="0" err="1" smtClean="0">
                          <a:latin typeface="Cambria" pitchFamily="18" charset="0"/>
                        </a:rPr>
                        <a:t>Petrifilm</a:t>
                      </a:r>
                      <a:endParaRPr lang="en-US" sz="2400" b="1" dirty="0">
                        <a:latin typeface="Cambria" pitchFamily="18"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b="1" dirty="0" smtClean="0">
                          <a:latin typeface="Cambria" pitchFamily="18" charset="0"/>
                        </a:rPr>
                        <a:t>Spiral P.</a:t>
                      </a:r>
                      <a:endParaRPr lang="en-US" sz="2400" b="1" dirty="0">
                        <a:latin typeface="Cambria" pitchFamily="18"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b="1" dirty="0" err="1" smtClean="0">
                          <a:latin typeface="Cambria" pitchFamily="18" charset="0"/>
                        </a:rPr>
                        <a:t>Isogrid</a:t>
                      </a:r>
                      <a:endParaRPr lang="en-US" sz="2400" b="1" dirty="0">
                        <a:latin typeface="Cambria" pitchFamily="18"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370840">
                <a:tc>
                  <a:txBody>
                    <a:bodyPr/>
                    <a:lstStyle/>
                    <a:p>
                      <a:r>
                        <a:rPr lang="en-US" sz="2400" b="1" dirty="0" smtClean="0">
                          <a:latin typeface="Cambria" pitchFamily="18" charset="0"/>
                        </a:rPr>
                        <a:t>SPC</a:t>
                      </a:r>
                      <a:endParaRPr lang="en-US" sz="2400" b="1" dirty="0">
                        <a:latin typeface="Cambria" pitchFamily="18"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2400" dirty="0" smtClean="0">
                          <a:latin typeface="Cambria" pitchFamily="18" charset="0"/>
                        </a:rPr>
                        <a:t>1.00000</a:t>
                      </a:r>
                      <a:endParaRPr lang="en-US" sz="2400" dirty="0">
                        <a:latin typeface="Cambria" pitchFamily="18"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2400" dirty="0" smtClean="0">
                          <a:latin typeface="Cambria" pitchFamily="18" charset="0"/>
                        </a:rPr>
                        <a:t>0.99855</a:t>
                      </a:r>
                      <a:endParaRPr lang="en-US" sz="2400" dirty="0">
                        <a:latin typeface="Cambria" pitchFamily="18"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2400" dirty="0" smtClean="0">
                          <a:latin typeface="Cambria" pitchFamily="18" charset="0"/>
                        </a:rPr>
                        <a:t>0.99963</a:t>
                      </a:r>
                      <a:endParaRPr lang="en-US" sz="2400" dirty="0">
                        <a:latin typeface="Cambria" pitchFamily="18"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2400" dirty="0" smtClean="0">
                          <a:latin typeface="Cambria" pitchFamily="18" charset="0"/>
                        </a:rPr>
                        <a:t>0.97017</a:t>
                      </a:r>
                      <a:endParaRPr lang="en-US" sz="2400" dirty="0">
                        <a:latin typeface="Cambria" pitchFamily="18"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2400" dirty="0" smtClean="0">
                          <a:latin typeface="Cambria" pitchFamily="18" charset="0"/>
                        </a:rPr>
                        <a:t>0.96992</a:t>
                      </a:r>
                      <a:endParaRPr lang="en-US" sz="2400" dirty="0">
                        <a:latin typeface="Cambria" pitchFamily="18"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r h="370840">
                <a:tc>
                  <a:txBody>
                    <a:bodyPr/>
                    <a:lstStyle/>
                    <a:p>
                      <a:r>
                        <a:rPr lang="en-US" sz="2400" b="1" dirty="0" err="1" smtClean="0">
                          <a:latin typeface="Cambria" pitchFamily="18" charset="0"/>
                        </a:rPr>
                        <a:t>Redigel</a:t>
                      </a:r>
                      <a:endParaRPr lang="en-US" sz="2400" b="1" dirty="0">
                        <a:latin typeface="Cambria" pitchFamily="18"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2400" dirty="0" smtClean="0">
                          <a:latin typeface="Cambria" pitchFamily="18" charset="0"/>
                        </a:rPr>
                        <a:t>0.99855</a:t>
                      </a:r>
                      <a:endParaRPr lang="en-US" sz="2400" dirty="0">
                        <a:latin typeface="Cambria" pitchFamily="18"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2400" dirty="0" smtClean="0">
                          <a:latin typeface="Cambria" pitchFamily="18" charset="0"/>
                        </a:rPr>
                        <a:t>1.00000</a:t>
                      </a:r>
                      <a:endParaRPr lang="en-US" sz="2400" dirty="0">
                        <a:latin typeface="Cambria" pitchFamily="18"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2400" dirty="0" smtClean="0">
                          <a:latin typeface="Cambria" pitchFamily="18" charset="0"/>
                        </a:rPr>
                        <a:t>0.99916</a:t>
                      </a:r>
                      <a:endParaRPr lang="en-US" sz="2400" dirty="0">
                        <a:latin typeface="Cambria" pitchFamily="18"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2400" dirty="0" smtClean="0">
                          <a:latin typeface="Cambria" pitchFamily="18" charset="0"/>
                        </a:rPr>
                        <a:t>0.96917</a:t>
                      </a:r>
                      <a:endParaRPr lang="en-US" sz="2400" dirty="0">
                        <a:latin typeface="Cambria" pitchFamily="18"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2400" dirty="0" smtClean="0">
                          <a:latin typeface="Cambria" pitchFamily="18" charset="0"/>
                        </a:rPr>
                        <a:t>0.96875</a:t>
                      </a:r>
                      <a:endParaRPr lang="en-US" sz="2400" dirty="0">
                        <a:latin typeface="Cambria" pitchFamily="18"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r h="508000">
                <a:tc>
                  <a:txBody>
                    <a:bodyPr/>
                    <a:lstStyle/>
                    <a:p>
                      <a:r>
                        <a:rPr lang="en-US" sz="2400" b="1" dirty="0" err="1" smtClean="0">
                          <a:latin typeface="Cambria" pitchFamily="18" charset="0"/>
                        </a:rPr>
                        <a:t>Petrifilm</a:t>
                      </a:r>
                      <a:endParaRPr lang="en-US" sz="2400" b="1" dirty="0">
                        <a:latin typeface="Cambria" pitchFamily="18"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2400" dirty="0" smtClean="0">
                          <a:latin typeface="Cambria" pitchFamily="18" charset="0"/>
                        </a:rPr>
                        <a:t>0.99963</a:t>
                      </a:r>
                      <a:endParaRPr lang="en-US" sz="2400" dirty="0">
                        <a:latin typeface="Cambria" pitchFamily="18"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2400" dirty="0" smtClean="0">
                          <a:latin typeface="Cambria" pitchFamily="18" charset="0"/>
                        </a:rPr>
                        <a:t>0.99916</a:t>
                      </a:r>
                      <a:endParaRPr lang="en-US" sz="2400" dirty="0">
                        <a:latin typeface="Cambria" pitchFamily="18"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2400" dirty="0" smtClean="0">
                          <a:latin typeface="Cambria" pitchFamily="18" charset="0"/>
                        </a:rPr>
                        <a:t>1.00000</a:t>
                      </a:r>
                      <a:endParaRPr lang="en-US" sz="2400" dirty="0">
                        <a:latin typeface="Cambria" pitchFamily="18"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2400" dirty="0" smtClean="0">
                          <a:latin typeface="Cambria" pitchFamily="18" charset="0"/>
                        </a:rPr>
                        <a:t>0.97089</a:t>
                      </a:r>
                      <a:endParaRPr lang="en-US" sz="2400" dirty="0">
                        <a:latin typeface="Cambria" pitchFamily="18"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2400" dirty="0" smtClean="0">
                          <a:latin typeface="Cambria" pitchFamily="18" charset="0"/>
                        </a:rPr>
                        <a:t>0.97056</a:t>
                      </a:r>
                      <a:endParaRPr lang="en-US" sz="2400" dirty="0">
                        <a:latin typeface="Cambria" pitchFamily="18"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r h="370840">
                <a:tc>
                  <a:txBody>
                    <a:bodyPr/>
                    <a:lstStyle/>
                    <a:p>
                      <a:r>
                        <a:rPr lang="en-US" sz="2400" b="1" dirty="0" smtClean="0">
                          <a:latin typeface="Cambria" pitchFamily="18" charset="0"/>
                        </a:rPr>
                        <a:t>Spiral</a:t>
                      </a:r>
                      <a:r>
                        <a:rPr lang="en-US" sz="2400" b="1" baseline="0" dirty="0" smtClean="0">
                          <a:latin typeface="Cambria" pitchFamily="18" charset="0"/>
                        </a:rPr>
                        <a:t> P.</a:t>
                      </a:r>
                      <a:endParaRPr lang="en-US" sz="2400" b="1" dirty="0">
                        <a:latin typeface="Cambria" pitchFamily="18"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2400" dirty="0" smtClean="0">
                          <a:latin typeface="Cambria" pitchFamily="18" charset="0"/>
                        </a:rPr>
                        <a:t>0.97017</a:t>
                      </a:r>
                      <a:endParaRPr lang="en-US" sz="2400" dirty="0">
                        <a:latin typeface="Cambria" pitchFamily="18"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2400" dirty="0" smtClean="0">
                          <a:latin typeface="Cambria" pitchFamily="18" charset="0"/>
                        </a:rPr>
                        <a:t>0.96917</a:t>
                      </a:r>
                      <a:endParaRPr lang="en-US" sz="2400" dirty="0">
                        <a:latin typeface="Cambria" pitchFamily="18"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2400" dirty="0" smtClean="0">
                          <a:latin typeface="Cambria" pitchFamily="18" charset="0"/>
                        </a:rPr>
                        <a:t>0.97089</a:t>
                      </a:r>
                      <a:endParaRPr lang="en-US" sz="2400" dirty="0">
                        <a:latin typeface="Cambria" pitchFamily="18"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2400" dirty="0" smtClean="0">
                          <a:latin typeface="Cambria" pitchFamily="18" charset="0"/>
                        </a:rPr>
                        <a:t>1.00000</a:t>
                      </a:r>
                      <a:endParaRPr lang="en-US" sz="2400" dirty="0">
                        <a:latin typeface="Cambria" pitchFamily="18"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2400" dirty="0" smtClean="0">
                          <a:latin typeface="Cambria" pitchFamily="18" charset="0"/>
                        </a:rPr>
                        <a:t>0.99988</a:t>
                      </a:r>
                      <a:endParaRPr lang="en-US" sz="2400" dirty="0">
                        <a:latin typeface="Cambria" pitchFamily="18"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r h="370840">
                <a:tc>
                  <a:txBody>
                    <a:bodyPr/>
                    <a:lstStyle/>
                    <a:p>
                      <a:r>
                        <a:rPr lang="en-US" sz="2400" b="1" dirty="0" err="1" smtClean="0">
                          <a:latin typeface="Cambria" pitchFamily="18" charset="0"/>
                        </a:rPr>
                        <a:t>Isogrid</a:t>
                      </a:r>
                      <a:endParaRPr lang="en-US" sz="2400" b="1" dirty="0">
                        <a:latin typeface="Cambria" pitchFamily="18"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2400" dirty="0" smtClean="0">
                          <a:latin typeface="Cambria" pitchFamily="18" charset="0"/>
                        </a:rPr>
                        <a:t>0.96992</a:t>
                      </a:r>
                      <a:endParaRPr lang="en-US" sz="2400" dirty="0">
                        <a:latin typeface="Cambria" pitchFamily="18"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dirty="0" smtClean="0">
                          <a:latin typeface="Cambria" pitchFamily="18" charset="0"/>
                        </a:rPr>
                        <a:t>0.96875</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dirty="0" smtClean="0">
                          <a:latin typeface="Cambria" pitchFamily="18" charset="0"/>
                        </a:rPr>
                        <a:t>0.97056</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dirty="0" smtClean="0">
                          <a:latin typeface="Cambria" pitchFamily="18" charset="0"/>
                        </a:rPr>
                        <a:t>0.99988</a:t>
                      </a:r>
                      <a:endParaRPr lang="en-US" sz="2400" dirty="0">
                        <a:latin typeface="Cambria" pitchFamily="18"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2400" dirty="0" smtClean="0">
                          <a:latin typeface="Cambria" pitchFamily="18" charset="0"/>
                        </a:rPr>
                        <a:t>1.00000</a:t>
                      </a:r>
                      <a:endParaRPr lang="en-US" sz="2400" dirty="0">
                        <a:latin typeface="Cambria" pitchFamily="18"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bl>
          </a:graphicData>
        </a:graphic>
      </p:graphicFrame>
      <p:sp>
        <p:nvSpPr>
          <p:cNvPr id="4" name="TextBox 3"/>
          <p:cNvSpPr txBox="1"/>
          <p:nvPr/>
        </p:nvSpPr>
        <p:spPr>
          <a:xfrm>
            <a:off x="0" y="369815"/>
            <a:ext cx="9144000" cy="1754327"/>
          </a:xfrm>
          <a:prstGeom prst="rect">
            <a:avLst/>
          </a:prstGeom>
          <a:noFill/>
        </p:spPr>
        <p:txBody>
          <a:bodyPr wrap="square" rtlCol="0">
            <a:spAutoFit/>
          </a:bodyPr>
          <a:lstStyle/>
          <a:p>
            <a:pPr algn="ctr"/>
            <a:r>
              <a:rPr lang="en-US" sz="3600" b="1" dirty="0" smtClean="0">
                <a:solidFill>
                  <a:srgbClr val="660066"/>
                </a:solidFill>
                <a:latin typeface="Cambria"/>
                <a:ea typeface="ＭＳ Ｐゴシック" charset="0"/>
                <a:cs typeface="Cambria"/>
              </a:rPr>
              <a:t>Comparative Analysis of Sampling Methods in Chicken Breast </a:t>
            </a:r>
          </a:p>
          <a:p>
            <a:pPr algn="ctr"/>
            <a:r>
              <a:rPr lang="en-US" sz="3600" b="1" dirty="0" smtClean="0">
                <a:solidFill>
                  <a:srgbClr val="660066"/>
                </a:solidFill>
                <a:latin typeface="Cambria"/>
                <a:ea typeface="ＭＳ Ｐゴシック" charset="0"/>
                <a:cs typeface="Cambria"/>
              </a:rPr>
              <a:t>by Pearson Correlation Coefficient</a:t>
            </a:r>
            <a:endParaRPr lang="en-US" sz="3600" dirty="0">
              <a:latin typeface="Cambria" pitchFamily="18" charset="0"/>
            </a:endParaRPr>
          </a:p>
        </p:txBody>
      </p:sp>
    </p:spTree>
    <p:extLst>
      <p:ext uri="{BB962C8B-B14F-4D97-AF65-F5344CB8AC3E}">
        <p14:creationId xmlns:p14="http://schemas.microsoft.com/office/powerpoint/2010/main" val="329334260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294967295"/>
          </p:nvPr>
        </p:nvSpPr>
        <p:spPr>
          <a:xfrm>
            <a:off x="7010400" y="6245225"/>
            <a:ext cx="2133600" cy="476250"/>
          </a:xfrm>
          <a:prstGeom prst="rect">
            <a:avLst/>
          </a:prstGeom>
        </p:spPr>
        <p:txBody>
          <a:bodyPr/>
          <a:lstStyle/>
          <a:p>
            <a:fld id="{F8791530-EFE7-4797-8E61-3F5592757705}" type="slidenum">
              <a:rPr lang="en-US"/>
              <a:pPr/>
              <a:t>24</a:t>
            </a:fld>
            <a:endParaRPr lang="en-US"/>
          </a:p>
        </p:txBody>
      </p:sp>
      <p:pic>
        <p:nvPicPr>
          <p:cNvPr id="32770" name="Picture 2" descr="bugs"/>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 y="0"/>
            <a:ext cx="9143999" cy="6858000"/>
          </a:xfrm>
          <a:prstGeom prst="rect">
            <a:avLst/>
          </a:prstGeom>
          <a:noFill/>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294967295"/>
          </p:nvPr>
        </p:nvSpPr>
        <p:spPr>
          <a:xfrm>
            <a:off x="7010400" y="6245225"/>
            <a:ext cx="2133600" cy="476250"/>
          </a:xfrm>
          <a:prstGeom prst="rect">
            <a:avLst/>
          </a:prstGeom>
        </p:spPr>
        <p:txBody>
          <a:bodyPr/>
          <a:lstStyle/>
          <a:p>
            <a:fld id="{379354FE-B0F0-4E7D-AEB2-8E7C2D9BFE89}" type="slidenum">
              <a:rPr lang="en-US"/>
              <a:pPr/>
              <a:t>25</a:t>
            </a:fld>
            <a:endParaRPr lang="en-US"/>
          </a:p>
        </p:txBody>
      </p:sp>
      <p:pic>
        <p:nvPicPr>
          <p:cNvPr id="33794" name="Picture 2" descr="IMGset161451"/>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165658" y="165668"/>
            <a:ext cx="8807507" cy="6555807"/>
          </a:xfrm>
          <a:prstGeom prst="rect">
            <a:avLst/>
          </a:prstGeom>
          <a:noFill/>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294967295"/>
          </p:nvPr>
        </p:nvSpPr>
        <p:spPr>
          <a:xfrm>
            <a:off x="7010400" y="6245225"/>
            <a:ext cx="2133600" cy="476250"/>
          </a:xfrm>
          <a:prstGeom prst="rect">
            <a:avLst/>
          </a:prstGeom>
        </p:spPr>
        <p:txBody>
          <a:bodyPr/>
          <a:lstStyle/>
          <a:p>
            <a:fld id="{C85DE90A-31E6-4A8B-A246-B111BA0630F0}" type="slidenum">
              <a:rPr lang="en-US"/>
              <a:pPr/>
              <a:t>26</a:t>
            </a:fld>
            <a:endParaRPr lang="en-US"/>
          </a:p>
        </p:txBody>
      </p:sp>
      <p:pic>
        <p:nvPicPr>
          <p:cNvPr id="34818" name="Picture 2" descr="IMGset161452"/>
          <p:cNvPicPr>
            <a:picLocks noChangeAspect="1" noChangeArrowheads="1"/>
          </p:cNvPicPr>
          <p:nvPr/>
        </p:nvPicPr>
        <p:blipFill rotWithShape="1">
          <a:blip r:embed="rId3" cstate="screen">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a:ext>
            </a:extLst>
          </a:blip>
          <a:srcRect/>
          <a:stretch/>
        </p:blipFill>
        <p:spPr bwMode="auto">
          <a:xfrm>
            <a:off x="547574" y="296333"/>
            <a:ext cx="8017868" cy="6425142"/>
          </a:xfrm>
          <a:prstGeom prst="rect">
            <a:avLst/>
          </a:prstGeom>
          <a:noFill/>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3595556087"/>
              </p:ext>
            </p:extLst>
          </p:nvPr>
        </p:nvGraphicFramePr>
        <p:xfrm>
          <a:off x="282220" y="2528889"/>
          <a:ext cx="8607780" cy="2931160"/>
        </p:xfrm>
        <a:graphic>
          <a:graphicData uri="http://schemas.openxmlformats.org/drawingml/2006/table">
            <a:tbl>
              <a:tblPr firstRow="1" bandRow="1">
                <a:tableStyleId>{9D7B26C5-4107-4FEC-AEDC-1716B250A1EF}</a:tableStyleId>
              </a:tblPr>
              <a:tblGrid>
                <a:gridCol w="2151945"/>
                <a:gridCol w="2151945"/>
                <a:gridCol w="2151945"/>
                <a:gridCol w="2151945"/>
              </a:tblGrid>
              <a:tr h="370840">
                <a:tc>
                  <a:txBody>
                    <a:bodyPr/>
                    <a:lstStyle/>
                    <a:p>
                      <a:pPr algn="ctr"/>
                      <a:r>
                        <a:rPr lang="en-US" dirty="0" smtClean="0">
                          <a:latin typeface="Cambria"/>
                          <a:cs typeface="Cambria"/>
                        </a:rPr>
                        <a:t>Pollution category</a:t>
                      </a:r>
                      <a:endParaRPr lang="en-US" dirty="0">
                        <a:latin typeface="Cambria"/>
                        <a:cs typeface="Cambria"/>
                      </a:endParaRPr>
                    </a:p>
                  </a:txBody>
                  <a:tcPr anchor="ctr"/>
                </a:tc>
                <a:tc>
                  <a:txBody>
                    <a:bodyPr/>
                    <a:lstStyle/>
                    <a:p>
                      <a:pPr algn="ctr"/>
                      <a:r>
                        <a:rPr lang="en-US" dirty="0" smtClean="0">
                          <a:latin typeface="Cambria"/>
                          <a:cs typeface="Cambria"/>
                        </a:rPr>
                        <a:t>FDT (</a:t>
                      </a:r>
                      <a:r>
                        <a:rPr lang="en-US" dirty="0" err="1" smtClean="0">
                          <a:latin typeface="Cambria"/>
                          <a:cs typeface="Cambria"/>
                        </a:rPr>
                        <a:t>cfu</a:t>
                      </a:r>
                      <a:r>
                        <a:rPr lang="en-US" dirty="0" smtClean="0">
                          <a:latin typeface="Cambria"/>
                          <a:cs typeface="Cambria"/>
                        </a:rPr>
                        <a:t>/10 mL)</a:t>
                      </a:r>
                      <a:r>
                        <a:rPr lang="en-US" baseline="30000" dirty="0" smtClean="0">
                          <a:latin typeface="Cambria"/>
                          <a:cs typeface="Cambria"/>
                        </a:rPr>
                        <a:t>*</a:t>
                      </a:r>
                      <a:endParaRPr lang="en-US" dirty="0">
                        <a:latin typeface="Cambria"/>
                        <a:cs typeface="Cambria"/>
                      </a:endParaRPr>
                    </a:p>
                  </a:txBody>
                  <a:tcPr anchor="ctr"/>
                </a:tc>
                <a:tc>
                  <a:txBody>
                    <a:bodyPr/>
                    <a:lstStyle/>
                    <a:p>
                      <a:pPr algn="ctr"/>
                      <a:r>
                        <a:rPr lang="en-US" dirty="0" smtClean="0">
                          <a:latin typeface="Cambria"/>
                          <a:cs typeface="Cambria"/>
                        </a:rPr>
                        <a:t>Extrapolated FDT (</a:t>
                      </a:r>
                      <a:r>
                        <a:rPr lang="en-US" dirty="0" err="1" smtClean="0">
                          <a:latin typeface="Cambria"/>
                          <a:cs typeface="Cambria"/>
                        </a:rPr>
                        <a:t>cfu</a:t>
                      </a:r>
                      <a:r>
                        <a:rPr lang="en-US" dirty="0" smtClean="0">
                          <a:latin typeface="Cambria"/>
                          <a:cs typeface="Cambria"/>
                        </a:rPr>
                        <a:t>/100 mL)</a:t>
                      </a:r>
                      <a:endParaRPr lang="en-US" dirty="0">
                        <a:latin typeface="Cambria"/>
                        <a:cs typeface="Cambria"/>
                      </a:endParaRPr>
                    </a:p>
                  </a:txBody>
                  <a:tcPr/>
                </a:tc>
                <a:tc>
                  <a:txBody>
                    <a:bodyPr/>
                    <a:lstStyle/>
                    <a:p>
                      <a:pPr algn="ctr"/>
                      <a:r>
                        <a:rPr lang="en-US" dirty="0" smtClean="0">
                          <a:latin typeface="Cambria"/>
                          <a:cs typeface="Cambria"/>
                        </a:rPr>
                        <a:t>Scale of beach pollution</a:t>
                      </a:r>
                      <a:endParaRPr lang="en-US" dirty="0">
                        <a:latin typeface="Cambria"/>
                        <a:cs typeface="Cambria"/>
                      </a:endParaRPr>
                    </a:p>
                  </a:txBody>
                  <a:tcPr/>
                </a:tc>
              </a:tr>
              <a:tr h="370840">
                <a:tc>
                  <a:txBody>
                    <a:bodyPr/>
                    <a:lstStyle/>
                    <a:p>
                      <a:pPr algn="ctr"/>
                      <a:r>
                        <a:rPr lang="en-US" dirty="0" smtClean="0">
                          <a:latin typeface="Cambria"/>
                          <a:cs typeface="Cambria"/>
                        </a:rPr>
                        <a:t>I</a:t>
                      </a:r>
                      <a:endParaRPr lang="en-US" dirty="0">
                        <a:latin typeface="Cambria"/>
                        <a:cs typeface="Cambria"/>
                      </a:endParaRPr>
                    </a:p>
                  </a:txBody>
                  <a:tcPr/>
                </a:tc>
                <a:tc>
                  <a:txBody>
                    <a:bodyPr/>
                    <a:lstStyle/>
                    <a:p>
                      <a:pPr algn="ctr"/>
                      <a:r>
                        <a:rPr lang="en-US" dirty="0" smtClean="0">
                          <a:latin typeface="Cambria"/>
                          <a:cs typeface="Cambria"/>
                        </a:rPr>
                        <a:t>0</a:t>
                      </a:r>
                      <a:endParaRPr lang="en-US" dirty="0">
                        <a:latin typeface="Cambria"/>
                        <a:cs typeface="Cambria"/>
                      </a:endParaRPr>
                    </a:p>
                  </a:txBody>
                  <a:tcPr/>
                </a:tc>
                <a:tc>
                  <a:txBody>
                    <a:bodyPr/>
                    <a:lstStyle/>
                    <a:p>
                      <a:pPr algn="ctr"/>
                      <a:r>
                        <a:rPr lang="en-US" dirty="0" smtClean="0">
                          <a:latin typeface="Cambria"/>
                          <a:cs typeface="Cambria"/>
                        </a:rPr>
                        <a:t>&lt;10 </a:t>
                      </a:r>
                      <a:r>
                        <a:rPr lang="en-US" dirty="0" err="1" smtClean="0">
                          <a:latin typeface="Cambria"/>
                          <a:cs typeface="Cambria"/>
                        </a:rPr>
                        <a:t>cfu</a:t>
                      </a:r>
                      <a:endParaRPr lang="en-US" dirty="0">
                        <a:latin typeface="Cambria"/>
                        <a:cs typeface="Cambria"/>
                      </a:endParaRPr>
                    </a:p>
                  </a:txBody>
                  <a:tcPr/>
                </a:tc>
                <a:tc>
                  <a:txBody>
                    <a:bodyPr/>
                    <a:lstStyle/>
                    <a:p>
                      <a:pPr algn="ctr"/>
                      <a:r>
                        <a:rPr lang="en-US" dirty="0" smtClean="0">
                          <a:latin typeface="Cambria"/>
                          <a:cs typeface="Cambria"/>
                        </a:rPr>
                        <a:t>Uncontaminated</a:t>
                      </a:r>
                    </a:p>
                  </a:txBody>
                  <a:tcPr/>
                </a:tc>
              </a:tr>
              <a:tr h="370840">
                <a:tc>
                  <a:txBody>
                    <a:bodyPr/>
                    <a:lstStyle/>
                    <a:p>
                      <a:pPr algn="ctr"/>
                      <a:r>
                        <a:rPr lang="en-US" dirty="0" smtClean="0">
                          <a:latin typeface="Cambria"/>
                          <a:cs typeface="Cambria"/>
                        </a:rPr>
                        <a:t>II</a:t>
                      </a:r>
                      <a:endParaRPr lang="en-US" dirty="0">
                        <a:latin typeface="Cambria"/>
                        <a:cs typeface="Cambria"/>
                      </a:endParaRPr>
                    </a:p>
                  </a:txBody>
                  <a:tcPr/>
                </a:tc>
                <a:tc>
                  <a:txBody>
                    <a:bodyPr/>
                    <a:lstStyle/>
                    <a:p>
                      <a:pPr algn="ctr"/>
                      <a:r>
                        <a:rPr lang="en-US" dirty="0" smtClean="0">
                          <a:latin typeface="Cambria"/>
                          <a:cs typeface="Cambria"/>
                        </a:rPr>
                        <a:t>1-10 </a:t>
                      </a:r>
                      <a:r>
                        <a:rPr lang="en-US" dirty="0" err="1" smtClean="0">
                          <a:latin typeface="Cambria"/>
                          <a:cs typeface="Cambria"/>
                        </a:rPr>
                        <a:t>cfu</a:t>
                      </a:r>
                      <a:endParaRPr lang="en-US" dirty="0">
                        <a:latin typeface="Cambria"/>
                        <a:cs typeface="Cambria"/>
                      </a:endParaRPr>
                    </a:p>
                  </a:txBody>
                  <a:tcPr/>
                </a:tc>
                <a:tc>
                  <a:txBody>
                    <a:bodyPr/>
                    <a:lstStyle/>
                    <a:p>
                      <a:pPr algn="ctr"/>
                      <a:r>
                        <a:rPr lang="en-US" dirty="0" smtClean="0">
                          <a:latin typeface="Cambria"/>
                          <a:cs typeface="Cambria"/>
                        </a:rPr>
                        <a:t>10-100 </a:t>
                      </a:r>
                      <a:r>
                        <a:rPr lang="en-US" dirty="0" err="1" smtClean="0">
                          <a:latin typeface="Cambria"/>
                          <a:cs typeface="Cambria"/>
                        </a:rPr>
                        <a:t>cfu</a:t>
                      </a:r>
                      <a:endParaRPr lang="en-US" dirty="0">
                        <a:latin typeface="Cambria"/>
                        <a:cs typeface="Cambria"/>
                      </a:endParaRPr>
                    </a:p>
                  </a:txBody>
                  <a:tcPr/>
                </a:tc>
                <a:tc>
                  <a:txBody>
                    <a:bodyPr/>
                    <a:lstStyle/>
                    <a:p>
                      <a:pPr algn="ctr"/>
                      <a:r>
                        <a:rPr lang="en-US" dirty="0" smtClean="0">
                          <a:latin typeface="Cambria"/>
                          <a:cs typeface="Cambria"/>
                        </a:rPr>
                        <a:t>Nonpoint contamination</a:t>
                      </a:r>
                      <a:endParaRPr lang="en-US" dirty="0">
                        <a:latin typeface="Cambria"/>
                        <a:cs typeface="Cambria"/>
                      </a:endParaRPr>
                    </a:p>
                  </a:txBody>
                  <a:tcPr/>
                </a:tc>
              </a:tr>
              <a:tr h="370840">
                <a:tc>
                  <a:txBody>
                    <a:bodyPr/>
                    <a:lstStyle/>
                    <a:p>
                      <a:pPr algn="ctr"/>
                      <a:r>
                        <a:rPr lang="en-US" dirty="0" smtClean="0">
                          <a:latin typeface="Cambria"/>
                          <a:cs typeface="Cambria"/>
                        </a:rPr>
                        <a:t>III</a:t>
                      </a:r>
                      <a:endParaRPr lang="en-US" dirty="0">
                        <a:latin typeface="Cambria"/>
                        <a:cs typeface="Cambria"/>
                      </a:endParaRPr>
                    </a:p>
                  </a:txBody>
                  <a:tcPr/>
                </a:tc>
                <a:tc>
                  <a:txBody>
                    <a:bodyPr/>
                    <a:lstStyle/>
                    <a:p>
                      <a:pPr algn="ctr"/>
                      <a:r>
                        <a:rPr lang="en-US" dirty="0" smtClean="0">
                          <a:latin typeface="Cambria"/>
                          <a:cs typeface="Cambria"/>
                        </a:rPr>
                        <a:t>11-50 </a:t>
                      </a:r>
                      <a:r>
                        <a:rPr lang="en-US" dirty="0" err="1" smtClean="0">
                          <a:latin typeface="Cambria"/>
                          <a:cs typeface="Cambria"/>
                        </a:rPr>
                        <a:t>cfu</a:t>
                      </a:r>
                      <a:endParaRPr lang="en-US" dirty="0">
                        <a:latin typeface="Cambria"/>
                        <a:cs typeface="Cambria"/>
                      </a:endParaRPr>
                    </a:p>
                  </a:txBody>
                  <a:tcPr/>
                </a:tc>
                <a:tc>
                  <a:txBody>
                    <a:bodyPr/>
                    <a:lstStyle/>
                    <a:p>
                      <a:pPr algn="ctr"/>
                      <a:r>
                        <a:rPr lang="en-US" dirty="0" smtClean="0">
                          <a:latin typeface="Cambria"/>
                          <a:cs typeface="Cambria"/>
                        </a:rPr>
                        <a:t>110-500 </a:t>
                      </a:r>
                      <a:r>
                        <a:rPr lang="en-US" dirty="0" err="1" smtClean="0">
                          <a:latin typeface="Cambria"/>
                          <a:cs typeface="Cambria"/>
                        </a:rPr>
                        <a:t>cfu</a:t>
                      </a:r>
                      <a:endParaRPr lang="en-US" dirty="0">
                        <a:latin typeface="Cambria"/>
                        <a:cs typeface="Cambria"/>
                      </a:endParaRPr>
                    </a:p>
                  </a:txBody>
                  <a:tcPr/>
                </a:tc>
                <a:tc>
                  <a:txBody>
                    <a:bodyPr/>
                    <a:lstStyle/>
                    <a:p>
                      <a:pPr algn="ctr"/>
                      <a:r>
                        <a:rPr lang="en-US" dirty="0" smtClean="0">
                          <a:latin typeface="Cambria"/>
                          <a:cs typeface="Cambria"/>
                        </a:rPr>
                        <a:t>Sewage contamination</a:t>
                      </a:r>
                      <a:endParaRPr lang="en-US" dirty="0">
                        <a:latin typeface="Cambria"/>
                        <a:cs typeface="Cambria"/>
                      </a:endParaRPr>
                    </a:p>
                  </a:txBody>
                  <a:tcPr/>
                </a:tc>
              </a:tr>
              <a:tr h="370840">
                <a:tc>
                  <a:txBody>
                    <a:bodyPr/>
                    <a:lstStyle/>
                    <a:p>
                      <a:pPr algn="ctr"/>
                      <a:r>
                        <a:rPr lang="en-US" dirty="0" smtClean="0">
                          <a:latin typeface="Cambria"/>
                          <a:cs typeface="Cambria"/>
                        </a:rPr>
                        <a:t>IV</a:t>
                      </a:r>
                      <a:endParaRPr lang="en-US" dirty="0">
                        <a:latin typeface="Cambria"/>
                        <a:cs typeface="Cambria"/>
                      </a:endParaRPr>
                    </a:p>
                  </a:txBody>
                  <a:tcPr/>
                </a:tc>
                <a:tc>
                  <a:txBody>
                    <a:bodyPr/>
                    <a:lstStyle/>
                    <a:p>
                      <a:pPr algn="ctr"/>
                      <a:r>
                        <a:rPr lang="en-US" dirty="0" smtClean="0">
                          <a:latin typeface="Cambria"/>
                          <a:cs typeface="Cambria"/>
                        </a:rPr>
                        <a:t>&gt;50 </a:t>
                      </a:r>
                      <a:r>
                        <a:rPr lang="en-US" dirty="0" err="1" smtClean="0">
                          <a:latin typeface="Cambria"/>
                          <a:cs typeface="Cambria"/>
                        </a:rPr>
                        <a:t>cfu</a:t>
                      </a:r>
                      <a:endParaRPr lang="en-US" dirty="0">
                        <a:latin typeface="Cambria"/>
                        <a:cs typeface="Cambria"/>
                      </a:endParaRPr>
                    </a:p>
                  </a:txBody>
                  <a:tcPr/>
                </a:tc>
                <a:tc>
                  <a:txBody>
                    <a:bodyPr/>
                    <a:lstStyle/>
                    <a:p>
                      <a:pPr algn="ctr"/>
                      <a:r>
                        <a:rPr lang="en-US" dirty="0" smtClean="0">
                          <a:latin typeface="Cambria"/>
                          <a:cs typeface="Cambria"/>
                        </a:rPr>
                        <a:t>&gt;500</a:t>
                      </a:r>
                      <a:r>
                        <a:rPr lang="en-US" baseline="0" dirty="0" smtClean="0">
                          <a:latin typeface="Cambria"/>
                          <a:cs typeface="Cambria"/>
                        </a:rPr>
                        <a:t> </a:t>
                      </a:r>
                      <a:r>
                        <a:rPr lang="en-US" baseline="0" dirty="0" err="1" smtClean="0">
                          <a:latin typeface="Cambria"/>
                          <a:cs typeface="Cambria"/>
                        </a:rPr>
                        <a:t>cfu</a:t>
                      </a:r>
                      <a:endParaRPr lang="en-US" dirty="0">
                        <a:latin typeface="Cambria"/>
                        <a:cs typeface="Cambria"/>
                      </a:endParaRPr>
                    </a:p>
                  </a:txBody>
                  <a:tcPr/>
                </a:tc>
                <a:tc>
                  <a:txBody>
                    <a:bodyPr/>
                    <a:lstStyle/>
                    <a:p>
                      <a:pPr algn="ctr"/>
                      <a:r>
                        <a:rPr lang="en-US" dirty="0" smtClean="0">
                          <a:latin typeface="Cambria"/>
                          <a:cs typeface="Cambria"/>
                        </a:rPr>
                        <a:t>Elevated sewage</a:t>
                      </a:r>
                      <a:r>
                        <a:rPr lang="en-US" baseline="0" dirty="0" smtClean="0">
                          <a:latin typeface="Cambria"/>
                          <a:cs typeface="Cambria"/>
                        </a:rPr>
                        <a:t> contamination</a:t>
                      </a:r>
                      <a:endParaRPr lang="en-US" dirty="0">
                        <a:latin typeface="Cambria"/>
                        <a:cs typeface="Cambria"/>
                      </a:endParaRPr>
                    </a:p>
                  </a:txBody>
                  <a:tcPr/>
                </a:tc>
              </a:tr>
            </a:tbl>
          </a:graphicData>
        </a:graphic>
      </p:graphicFrame>
      <p:sp>
        <p:nvSpPr>
          <p:cNvPr id="3" name="Title 2"/>
          <p:cNvSpPr>
            <a:spLocks noGrp="1"/>
          </p:cNvSpPr>
          <p:nvPr>
            <p:ph type="title"/>
          </p:nvPr>
        </p:nvSpPr>
        <p:spPr>
          <a:xfrm>
            <a:off x="0" y="608196"/>
            <a:ext cx="9144000" cy="1143000"/>
          </a:xfrm>
        </p:spPr>
        <p:txBody>
          <a:bodyPr/>
          <a:lstStyle/>
          <a:p>
            <a:r>
              <a:rPr lang="en-US" sz="3200" b="1" dirty="0" smtClean="0">
                <a:solidFill>
                  <a:srgbClr val="660066"/>
                </a:solidFill>
                <a:latin typeface="Cambria"/>
                <a:cs typeface="Cambria"/>
              </a:rPr>
              <a:t>Fung/Fujioka Scale for Beach Water Pollution Based on Single Sample Concentrations (</a:t>
            </a:r>
            <a:r>
              <a:rPr lang="en-US" sz="3200" b="1" dirty="0" err="1" smtClean="0">
                <a:solidFill>
                  <a:srgbClr val="660066"/>
                </a:solidFill>
                <a:latin typeface="Cambria"/>
                <a:cs typeface="Cambria"/>
              </a:rPr>
              <a:t>cfu</a:t>
            </a:r>
            <a:r>
              <a:rPr lang="en-US" sz="3200" b="1" dirty="0" smtClean="0">
                <a:solidFill>
                  <a:srgbClr val="660066"/>
                </a:solidFill>
                <a:latin typeface="Cambria"/>
                <a:cs typeface="Cambria"/>
              </a:rPr>
              <a:t>/100 mL) of </a:t>
            </a:r>
            <a:r>
              <a:rPr lang="en-US" sz="3200" b="1" i="1" dirty="0" smtClean="0">
                <a:solidFill>
                  <a:srgbClr val="660066"/>
                </a:solidFill>
                <a:latin typeface="Cambria"/>
                <a:cs typeface="Cambria"/>
              </a:rPr>
              <a:t>Clostridium perfringens </a:t>
            </a:r>
            <a:r>
              <a:rPr lang="en-US" sz="3200" b="1" dirty="0" smtClean="0">
                <a:solidFill>
                  <a:srgbClr val="660066"/>
                </a:solidFill>
                <a:latin typeface="Cambria"/>
                <a:cs typeface="Cambria"/>
              </a:rPr>
              <a:t>Using the Fung Double Tube (FDT) Method</a:t>
            </a:r>
            <a:endParaRPr lang="en-US" sz="3200" b="1" dirty="0">
              <a:solidFill>
                <a:srgbClr val="660066"/>
              </a:solidFill>
              <a:latin typeface="Cambria"/>
              <a:cs typeface="Cambria"/>
            </a:endParaRPr>
          </a:p>
        </p:txBody>
      </p:sp>
      <p:sp>
        <p:nvSpPr>
          <p:cNvPr id="4" name="TextBox 3"/>
          <p:cNvSpPr txBox="1"/>
          <p:nvPr/>
        </p:nvSpPr>
        <p:spPr>
          <a:xfrm>
            <a:off x="282220" y="5475112"/>
            <a:ext cx="8861779" cy="646331"/>
          </a:xfrm>
          <a:prstGeom prst="rect">
            <a:avLst/>
          </a:prstGeom>
          <a:noFill/>
        </p:spPr>
        <p:txBody>
          <a:bodyPr wrap="square" rtlCol="0">
            <a:spAutoFit/>
          </a:bodyPr>
          <a:lstStyle/>
          <a:p>
            <a:r>
              <a:rPr lang="en-US" dirty="0" smtClean="0">
                <a:latin typeface="Cambria"/>
                <a:cs typeface="Cambria"/>
              </a:rPr>
              <a:t>* After confirmation with conventional method.</a:t>
            </a:r>
          </a:p>
          <a:p>
            <a:r>
              <a:rPr lang="en-US" dirty="0" err="1">
                <a:latin typeface="Cambria"/>
                <a:cs typeface="Cambria"/>
              </a:rPr>
              <a:t>c</a:t>
            </a:r>
            <a:r>
              <a:rPr lang="en-US" dirty="0" err="1" smtClean="0">
                <a:latin typeface="Cambria"/>
                <a:cs typeface="Cambria"/>
              </a:rPr>
              <a:t>fu</a:t>
            </a:r>
            <a:r>
              <a:rPr lang="en-US" dirty="0" smtClean="0">
                <a:latin typeface="Cambria"/>
                <a:cs typeface="Cambria"/>
              </a:rPr>
              <a:t>, colony forming units in </a:t>
            </a:r>
            <a:r>
              <a:rPr lang="en-US" dirty="0" err="1" smtClean="0">
                <a:latin typeface="Cambria"/>
                <a:cs typeface="Cambria"/>
              </a:rPr>
              <a:t>Shahidi</a:t>
            </a:r>
            <a:r>
              <a:rPr lang="en-US" dirty="0" smtClean="0">
                <a:latin typeface="Cambria"/>
                <a:cs typeface="Cambria"/>
              </a:rPr>
              <a:t> Ferguson Perfringens agar medium at 42C in 6 h. </a:t>
            </a:r>
            <a:endParaRPr lang="en-US" dirty="0">
              <a:latin typeface="Cambria"/>
              <a:cs typeface="Cambria"/>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5842" name="Object 2"/>
          <p:cNvGraphicFramePr>
            <a:graphicFrameLocks noChangeAspect="1"/>
          </p:cNvGraphicFramePr>
          <p:nvPr>
            <p:extLst>
              <p:ext uri="{D42A27DB-BD31-4B8C-83A1-F6EECF244321}">
                <p14:modId xmlns:p14="http://schemas.microsoft.com/office/powerpoint/2010/main" val="2115388954"/>
              </p:ext>
            </p:extLst>
          </p:nvPr>
        </p:nvGraphicFramePr>
        <p:xfrm>
          <a:off x="807926" y="1624743"/>
          <a:ext cx="7592300" cy="4106334"/>
        </p:xfrm>
        <a:graphic>
          <a:graphicData uri="http://schemas.openxmlformats.org/presentationml/2006/ole">
            <mc:AlternateContent xmlns:mc="http://schemas.openxmlformats.org/markup-compatibility/2006">
              <mc:Choice xmlns:v="urn:schemas-microsoft-com:vml" Requires="v">
                <p:oleObj spid="_x0000_s36188" name="Image Document" r:id="rId4" imgW="9388699" imgH="5473521" progId="">
                  <p:embed/>
                </p:oleObj>
              </mc:Choice>
              <mc:Fallback>
                <p:oleObj name="Image Document" r:id="rId4" imgW="9388699" imgH="5473521" progId="">
                  <p:embed/>
                  <p:pic>
                    <p:nvPicPr>
                      <p:cNvPr id="0" name="Picture 34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07926" y="1624743"/>
                        <a:ext cx="7592300" cy="4106334"/>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 name="Title 1"/>
          <p:cNvSpPr>
            <a:spLocks noGrp="1"/>
          </p:cNvSpPr>
          <p:nvPr>
            <p:ph type="title"/>
          </p:nvPr>
        </p:nvSpPr>
        <p:spPr>
          <a:xfrm>
            <a:off x="457200" y="271124"/>
            <a:ext cx="8229600" cy="1143000"/>
          </a:xfrm>
        </p:spPr>
        <p:txBody>
          <a:bodyPr/>
          <a:lstStyle/>
          <a:p>
            <a:r>
              <a:rPr lang="en-US" b="1" dirty="0" err="1" smtClean="0">
                <a:solidFill>
                  <a:srgbClr val="660066"/>
                </a:solidFill>
                <a:latin typeface="Cambria"/>
                <a:cs typeface="Cambria"/>
              </a:rPr>
              <a:t>Isogrid</a:t>
            </a:r>
            <a:endParaRPr lang="en-US" b="1" dirty="0">
              <a:solidFill>
                <a:srgbClr val="660066"/>
              </a:solidFill>
              <a:latin typeface="Cambria"/>
              <a:cs typeface="Cambria"/>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4932" name="Picture 4" descr="milk1"/>
          <p:cNvPicPr>
            <a:picLocks noChangeAspect="1" noChangeArrowheads="1"/>
          </p:cNvPicPr>
          <p:nvPr/>
        </p:nvPicPr>
        <p:blipFill rotWithShape="1">
          <a:blip r:embed="rId3" cstate="email">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a:ext>
            </a:extLst>
          </a:blip>
          <a:srcRect/>
          <a:stretch/>
        </p:blipFill>
        <p:spPr bwMode="auto">
          <a:xfrm>
            <a:off x="381001" y="451556"/>
            <a:ext cx="4378325" cy="5644444"/>
          </a:xfrm>
          <a:prstGeom prst="rect">
            <a:avLst/>
          </a:prstGeom>
          <a:noFill/>
        </p:spPr>
      </p:pic>
      <p:sp>
        <p:nvSpPr>
          <p:cNvPr id="2" name="TextBox 1"/>
          <p:cNvSpPr txBox="1"/>
          <p:nvPr/>
        </p:nvSpPr>
        <p:spPr>
          <a:xfrm>
            <a:off x="4928658" y="1157112"/>
            <a:ext cx="4134555" cy="4247317"/>
          </a:xfrm>
          <a:prstGeom prst="rect">
            <a:avLst/>
          </a:prstGeom>
          <a:noFill/>
        </p:spPr>
        <p:txBody>
          <a:bodyPr wrap="square" rtlCol="0">
            <a:spAutoFit/>
          </a:bodyPr>
          <a:lstStyle/>
          <a:p>
            <a:r>
              <a:rPr lang="en-US" sz="3000" dirty="0" smtClean="0">
                <a:latin typeface="Cambria"/>
                <a:cs typeface="Cambria"/>
              </a:rPr>
              <a:t>Duplicate spots of different dilutions from a milk sample. The numbers 4 and 5 represent 10</a:t>
            </a:r>
            <a:r>
              <a:rPr lang="en-US" sz="3000" baseline="30000" dirty="0" smtClean="0">
                <a:latin typeface="Cambria"/>
                <a:cs typeface="Cambria"/>
              </a:rPr>
              <a:t>-4</a:t>
            </a:r>
            <a:r>
              <a:rPr lang="en-US" sz="3000" dirty="0" smtClean="0">
                <a:latin typeface="Cambria"/>
                <a:cs typeface="Cambria"/>
              </a:rPr>
              <a:t> and 10</a:t>
            </a:r>
            <a:r>
              <a:rPr lang="en-US" sz="3000" baseline="30000" dirty="0" smtClean="0">
                <a:latin typeface="Cambria"/>
                <a:cs typeface="Cambria"/>
              </a:rPr>
              <a:t>-5</a:t>
            </a:r>
            <a:r>
              <a:rPr lang="en-US" sz="3000" dirty="0" smtClean="0">
                <a:latin typeface="Cambria"/>
                <a:cs typeface="Cambria"/>
              </a:rPr>
              <a:t> dilutions, respectively. Data obtained from the 10</a:t>
            </a:r>
            <a:r>
              <a:rPr lang="en-US" sz="3000" baseline="30000" dirty="0" smtClean="0">
                <a:latin typeface="Cambria"/>
                <a:cs typeface="Cambria"/>
              </a:rPr>
              <a:t>-4</a:t>
            </a:r>
            <a:r>
              <a:rPr lang="en-US" sz="3000" dirty="0" smtClean="0">
                <a:latin typeface="Cambria"/>
                <a:cs typeface="Cambria"/>
              </a:rPr>
              <a:t> dilution were used to calculate cell density.</a:t>
            </a:r>
            <a:endParaRPr lang="en-US" sz="3000" dirty="0">
              <a:latin typeface="Cambria"/>
              <a:cs typeface="Cambria"/>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6" name="Picture 4" descr="titer1"/>
          <p:cNvPicPr>
            <a:picLocks noChangeAspect="1" noChangeArrowheads="1"/>
          </p:cNvPicPr>
          <p:nvPr/>
        </p:nvPicPr>
        <p:blipFill rotWithShape="1">
          <a:blip r:embed="rId3" cstate="screen">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a:ext>
            </a:extLst>
          </a:blip>
          <a:srcRect/>
          <a:stretch/>
        </p:blipFill>
        <p:spPr bwMode="auto">
          <a:xfrm>
            <a:off x="1255889" y="56445"/>
            <a:ext cx="6561667" cy="4713112"/>
          </a:xfrm>
          <a:prstGeom prst="rect">
            <a:avLst/>
          </a:prstGeom>
          <a:noFill/>
        </p:spPr>
      </p:pic>
      <p:sp>
        <p:nvSpPr>
          <p:cNvPr id="3" name="TextBox 2"/>
          <p:cNvSpPr txBox="1"/>
          <p:nvPr/>
        </p:nvSpPr>
        <p:spPr>
          <a:xfrm>
            <a:off x="310445" y="4840108"/>
            <a:ext cx="8625769" cy="1200328"/>
          </a:xfrm>
          <a:prstGeom prst="rect">
            <a:avLst/>
          </a:prstGeom>
          <a:noFill/>
        </p:spPr>
        <p:txBody>
          <a:bodyPr wrap="square" rtlCol="0">
            <a:spAutoFit/>
          </a:bodyPr>
          <a:lstStyle/>
          <a:p>
            <a:r>
              <a:rPr lang="en-US" sz="2400" b="1" dirty="0" err="1" smtClean="0">
                <a:latin typeface="Cambria"/>
                <a:cs typeface="Cambria"/>
              </a:rPr>
              <a:t>Microtiter</a:t>
            </a:r>
            <a:r>
              <a:rPr lang="en-US" sz="2400" b="1" dirty="0" smtClean="0">
                <a:latin typeface="Cambria"/>
                <a:cs typeface="Cambria"/>
              </a:rPr>
              <a:t> plate </a:t>
            </a:r>
            <a:r>
              <a:rPr lang="en-US" sz="2400" dirty="0" smtClean="0">
                <a:latin typeface="Cambria"/>
                <a:cs typeface="Cambria"/>
              </a:rPr>
              <a:t>– MPN evaluation. Turbidity of the wells indicates growth. MPN of sample A is obtained by multiplying 45 (from table 1; 3+/3, 1+/3) x 4 x 10</a:t>
            </a:r>
            <a:r>
              <a:rPr lang="en-US" sz="2400" baseline="30000" dirty="0" smtClean="0">
                <a:latin typeface="Cambria"/>
                <a:cs typeface="Cambria"/>
              </a:rPr>
              <a:t>4-2</a:t>
            </a:r>
            <a:r>
              <a:rPr lang="en-US" sz="2400" dirty="0" smtClean="0">
                <a:latin typeface="Cambria"/>
                <a:cs typeface="Cambria"/>
              </a:rPr>
              <a:t> or 1.8x10</a:t>
            </a:r>
            <a:r>
              <a:rPr lang="en-US" sz="2400" baseline="30000" dirty="0" smtClean="0">
                <a:latin typeface="Cambria"/>
                <a:cs typeface="Cambria"/>
              </a:rPr>
              <a:t>4</a:t>
            </a:r>
            <a:r>
              <a:rPr lang="en-US" sz="2400" dirty="0" smtClean="0">
                <a:latin typeface="Cambria"/>
                <a:cs typeface="Cambria"/>
              </a:rPr>
              <a:t> organisms/</a:t>
            </a:r>
            <a:r>
              <a:rPr lang="en-US" sz="2400" dirty="0" err="1" smtClean="0">
                <a:latin typeface="Cambria"/>
                <a:cs typeface="Cambria"/>
              </a:rPr>
              <a:t>mL.</a:t>
            </a:r>
            <a:endParaRPr lang="en-US" sz="2400" dirty="0">
              <a:latin typeface="Cambria"/>
              <a:cs typeface="Cambria"/>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1316" name="Object 4"/>
          <p:cNvGraphicFramePr>
            <a:graphicFrameLocks noGrp="1" noChangeAspect="1"/>
          </p:cNvGraphicFramePr>
          <p:nvPr>
            <p:ph idx="1"/>
            <p:extLst>
              <p:ext uri="{D42A27DB-BD31-4B8C-83A1-F6EECF244321}">
                <p14:modId xmlns:p14="http://schemas.microsoft.com/office/powerpoint/2010/main" val="972626688"/>
              </p:ext>
            </p:extLst>
          </p:nvPr>
        </p:nvGraphicFramePr>
        <p:xfrm>
          <a:off x="609600" y="457200"/>
          <a:ext cx="7924800" cy="5362575"/>
        </p:xfrm>
        <a:graphic>
          <a:graphicData uri="http://schemas.openxmlformats.org/presentationml/2006/ole">
            <mc:AlternateContent xmlns:mc="http://schemas.openxmlformats.org/markup-compatibility/2006">
              <mc:Choice xmlns:v="urn:schemas-microsoft-com:vml" Requires="v">
                <p:oleObj spid="_x0000_s141662" name="Acrobat Document" r:id="rId4" imgW="3505689" imgH="2371429" progId="AcroExch.Document.7">
                  <p:embed/>
                </p:oleObj>
              </mc:Choice>
              <mc:Fallback>
                <p:oleObj name="Acrobat Document" r:id="rId4" imgW="3505689" imgH="2371429" progId="AcroExch.Document.7">
                  <p:embed/>
                  <p:pic>
                    <p:nvPicPr>
                      <p:cNvPr id="0" name="Picture 346"/>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9600" y="457200"/>
                        <a:ext cx="7924800" cy="5362575"/>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2164" name="Object 4"/>
          <p:cNvGraphicFramePr>
            <a:graphicFrameLocks noGrp="1" noChangeAspect="1"/>
          </p:cNvGraphicFramePr>
          <p:nvPr>
            <p:ph/>
          </p:nvPr>
        </p:nvGraphicFramePr>
        <p:xfrm>
          <a:off x="2309813" y="274638"/>
          <a:ext cx="4524375" cy="5851525"/>
        </p:xfrm>
        <a:graphic>
          <a:graphicData uri="http://schemas.openxmlformats.org/presentationml/2006/ole">
            <mc:AlternateContent xmlns:mc="http://schemas.openxmlformats.org/markup-compatibility/2006">
              <mc:Choice xmlns:v="urn:schemas-microsoft-com:vml" Requires="v">
                <p:oleObj spid="_x0000_s92510" name="Acrobat Document" r:id="rId4" imgW="5830114" imgH="7542857" progId="AcroExch.Document.7">
                  <p:embed/>
                </p:oleObj>
              </mc:Choice>
              <mc:Fallback>
                <p:oleObj name="Acrobat Document" r:id="rId4" imgW="5830114" imgH="7542857" progId="AcroExch.Document.7">
                  <p:embed/>
                  <p:pic>
                    <p:nvPicPr>
                      <p:cNvPr id="0" name="Picture 346"/>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09813" y="274638"/>
                        <a:ext cx="4524375" cy="58515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4" name="Picture 2"/>
          <p:cNvPicPr>
            <a:picLocks noChangeAspect="1" noChangeArrowheads="1"/>
          </p:cNvPicPr>
          <p:nvPr/>
        </p:nvPicPr>
        <p:blipFill>
          <a:blip r:embed="rId3" cstate="print"/>
          <a:srcRect/>
          <a:stretch>
            <a:fillRect/>
          </a:stretch>
        </p:blipFill>
        <p:spPr bwMode="auto">
          <a:xfrm>
            <a:off x="1905000" y="463550"/>
            <a:ext cx="5029200" cy="3348038"/>
          </a:xfrm>
          <a:prstGeom prst="rect">
            <a:avLst/>
          </a:prstGeom>
          <a:noFill/>
          <a:ln w="9525">
            <a:noFill/>
            <a:miter lim="800000"/>
            <a:headEnd/>
            <a:tailEnd/>
          </a:ln>
          <a:effectLst/>
        </p:spPr>
      </p:pic>
      <p:pic>
        <p:nvPicPr>
          <p:cNvPr id="120835" name="Picture 3"/>
          <p:cNvPicPr>
            <a:picLocks noChangeAspect="1" noChangeArrowheads="1"/>
          </p:cNvPicPr>
          <p:nvPr/>
        </p:nvPicPr>
        <p:blipFill>
          <a:blip r:embed="rId4" cstate="print"/>
          <a:srcRect/>
          <a:stretch>
            <a:fillRect/>
          </a:stretch>
        </p:blipFill>
        <p:spPr bwMode="auto">
          <a:xfrm>
            <a:off x="4267200" y="3404307"/>
            <a:ext cx="4114800" cy="2736850"/>
          </a:xfrm>
          <a:prstGeom prst="rect">
            <a:avLst/>
          </a:prstGeom>
          <a:noFill/>
          <a:ln w="9525">
            <a:noFill/>
            <a:miter lim="800000"/>
            <a:headEnd/>
            <a:tailEnd/>
          </a:ln>
          <a:effectLst/>
        </p:spPr>
      </p:pic>
      <p:pic>
        <p:nvPicPr>
          <p:cNvPr id="120836" name="Picture 4"/>
          <p:cNvPicPr>
            <a:picLocks noChangeAspect="1" noChangeArrowheads="1"/>
          </p:cNvPicPr>
          <p:nvPr/>
        </p:nvPicPr>
        <p:blipFill>
          <a:blip r:embed="rId5" cstate="print"/>
          <a:srcRect/>
          <a:stretch>
            <a:fillRect/>
          </a:stretch>
        </p:blipFill>
        <p:spPr bwMode="auto">
          <a:xfrm>
            <a:off x="1066800" y="3359150"/>
            <a:ext cx="3276600" cy="21717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3362" name="Object 2"/>
          <p:cNvGraphicFramePr>
            <a:graphicFrameLocks noGrp="1" noChangeAspect="1"/>
          </p:cNvGraphicFramePr>
          <p:nvPr>
            <p:ph/>
          </p:nvPr>
        </p:nvGraphicFramePr>
        <p:xfrm>
          <a:off x="381000" y="304800"/>
          <a:ext cx="8534400" cy="5384800"/>
        </p:xfrm>
        <a:graphic>
          <a:graphicData uri="http://schemas.openxmlformats.org/presentationml/2006/ole">
            <mc:AlternateContent xmlns:mc="http://schemas.openxmlformats.org/markup-compatibility/2006">
              <mc:Choice xmlns:v="urn:schemas-microsoft-com:vml" Requires="v">
                <p:oleObj spid="_x0000_s143708" name="Acrobat Document" r:id="rId4" imgW="3200000" imgH="2019048" progId="AcroExch.Document.7">
                  <p:embed/>
                </p:oleObj>
              </mc:Choice>
              <mc:Fallback>
                <p:oleObj name="Acrobat Document" r:id="rId4" imgW="3200000" imgH="2019048" progId="AcroExch.Document.7">
                  <p:embed/>
                  <p:pic>
                    <p:nvPicPr>
                      <p:cNvPr id="0" name="Picture 344"/>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1000" y="304800"/>
                        <a:ext cx="8534400" cy="53848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2"/>
          <p:cNvSpPr>
            <a:spLocks noGrp="1" noChangeArrowheads="1"/>
          </p:cNvSpPr>
          <p:nvPr>
            <p:ph type="title"/>
          </p:nvPr>
        </p:nvSpPr>
        <p:spPr>
          <a:xfrm>
            <a:off x="457200" y="530348"/>
            <a:ext cx="8229600" cy="1143000"/>
          </a:xfrm>
        </p:spPr>
        <p:txBody>
          <a:bodyPr/>
          <a:lstStyle/>
          <a:p>
            <a:r>
              <a:rPr lang="en-US" sz="4000" b="1" dirty="0" smtClean="0">
                <a:solidFill>
                  <a:srgbClr val="660066"/>
                </a:solidFill>
                <a:latin typeface="Cambria"/>
                <a:cs typeface="Cambria"/>
              </a:rPr>
              <a:t>Kang </a:t>
            </a:r>
            <a:r>
              <a:rPr lang="en-US" sz="4000" b="1" dirty="0">
                <a:solidFill>
                  <a:srgbClr val="660066"/>
                </a:solidFill>
                <a:latin typeface="Cambria"/>
                <a:cs typeface="Cambria"/>
              </a:rPr>
              <a:t>and Fung</a:t>
            </a:r>
          </a:p>
        </p:txBody>
      </p:sp>
      <p:sp>
        <p:nvSpPr>
          <p:cNvPr id="190467" name="Rectangle 3"/>
          <p:cNvSpPr>
            <a:spLocks noGrp="1" noChangeArrowheads="1"/>
          </p:cNvSpPr>
          <p:nvPr>
            <p:ph idx="1"/>
          </p:nvPr>
        </p:nvSpPr>
        <p:spPr>
          <a:xfrm>
            <a:off x="677333" y="2087563"/>
            <a:ext cx="8009467" cy="2300993"/>
          </a:xfrm>
        </p:spPr>
        <p:txBody>
          <a:bodyPr/>
          <a:lstStyle/>
          <a:p>
            <a:r>
              <a:rPr lang="en-US" sz="3600" dirty="0" smtClean="0">
                <a:solidFill>
                  <a:srgbClr val="000000"/>
                </a:solidFill>
                <a:latin typeface="Cambria"/>
                <a:cs typeface="Cambria"/>
              </a:rPr>
              <a:t>Thin agar layer method for the recovery of injured cells in foods and environments</a:t>
            </a:r>
            <a:endParaRPr lang="en-US" sz="3600" dirty="0">
              <a:solidFill>
                <a:srgbClr val="000000"/>
              </a:solidFill>
              <a:latin typeface="Cambria"/>
              <a:cs typeface="Cambria"/>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4386" name="Picture 2" descr="26"/>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28600" y="152400"/>
            <a:ext cx="8686800" cy="58308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4667" y="381000"/>
            <a:ext cx="8974666" cy="1143000"/>
          </a:xfrm>
        </p:spPr>
        <p:txBody>
          <a:bodyPr/>
          <a:lstStyle/>
          <a:p>
            <a:r>
              <a:rPr lang="en-US" b="1" dirty="0" smtClean="0">
                <a:solidFill>
                  <a:srgbClr val="660066"/>
                </a:solidFill>
                <a:latin typeface="Cambria"/>
                <a:cs typeface="Cambria"/>
              </a:rPr>
              <a:t>One-Step Thin Agar Layer Method</a:t>
            </a:r>
            <a:endParaRPr lang="en-US" b="1" dirty="0">
              <a:solidFill>
                <a:srgbClr val="660066"/>
              </a:solidFill>
              <a:latin typeface="Cambria"/>
              <a:cs typeface="Cambria"/>
            </a:endParaRPr>
          </a:p>
        </p:txBody>
      </p:sp>
      <p:grpSp>
        <p:nvGrpSpPr>
          <p:cNvPr id="14" name="Group 13"/>
          <p:cNvGrpSpPr/>
          <p:nvPr/>
        </p:nvGrpSpPr>
        <p:grpSpPr>
          <a:xfrm>
            <a:off x="3259666" y="3586665"/>
            <a:ext cx="2551289" cy="649111"/>
            <a:chOff x="3146778" y="3019778"/>
            <a:chExt cx="2551289" cy="649111"/>
          </a:xfrm>
        </p:grpSpPr>
        <p:cxnSp>
          <p:nvCxnSpPr>
            <p:cNvPr id="4" name="Straight Connector 3"/>
            <p:cNvCxnSpPr/>
            <p:nvPr/>
          </p:nvCxnSpPr>
          <p:spPr>
            <a:xfrm>
              <a:off x="3146778" y="3019778"/>
              <a:ext cx="0" cy="649111"/>
            </a:xfrm>
            <a:prstGeom prst="line">
              <a:avLst/>
            </a:prstGeom>
            <a:ln>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a:off x="5698067" y="3019778"/>
              <a:ext cx="0" cy="649111"/>
            </a:xfrm>
            <a:prstGeom prst="line">
              <a:avLst/>
            </a:prstGeom>
            <a:ln>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p:nvCxnSpPr>
          <p:spPr>
            <a:xfrm>
              <a:off x="3146778" y="3668889"/>
              <a:ext cx="2551289" cy="0"/>
            </a:xfrm>
            <a:prstGeom prst="line">
              <a:avLst/>
            </a:prstGeom>
            <a:ln>
              <a:solidFill>
                <a:srgbClr val="000000"/>
              </a:solidFill>
            </a:ln>
          </p:spPr>
          <p:style>
            <a:lnRef idx="2">
              <a:schemeClr val="accent1"/>
            </a:lnRef>
            <a:fillRef idx="0">
              <a:schemeClr val="accent1"/>
            </a:fillRef>
            <a:effectRef idx="1">
              <a:schemeClr val="accent1"/>
            </a:effectRef>
            <a:fontRef idx="minor">
              <a:schemeClr val="tx1"/>
            </a:fontRef>
          </p:style>
        </p:cxnSp>
        <p:sp>
          <p:nvSpPr>
            <p:cNvPr id="13" name="Rectangle 12"/>
            <p:cNvSpPr/>
            <p:nvPr/>
          </p:nvSpPr>
          <p:spPr>
            <a:xfrm>
              <a:off x="3146778" y="3338694"/>
              <a:ext cx="2551289" cy="316084"/>
            </a:xfrm>
            <a:prstGeom prst="rect">
              <a:avLst/>
            </a:prstGeom>
            <a:solidFill>
              <a:srgbClr val="930D0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Rectangle 14"/>
            <p:cNvSpPr/>
            <p:nvPr/>
          </p:nvSpPr>
          <p:spPr>
            <a:xfrm>
              <a:off x="3146778" y="3200404"/>
              <a:ext cx="2551289" cy="135457"/>
            </a:xfrm>
            <a:prstGeom prst="rect">
              <a:avLst/>
            </a:prstGeom>
            <a:solidFill>
              <a:srgbClr val="D1D07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aphicFrame>
        <p:nvGraphicFramePr>
          <p:cNvPr id="16" name="Diagram 15"/>
          <p:cNvGraphicFramePr/>
          <p:nvPr>
            <p:extLst>
              <p:ext uri="{D42A27DB-BD31-4B8C-83A1-F6EECF244321}">
                <p14:modId xmlns:p14="http://schemas.microsoft.com/office/powerpoint/2010/main" val="699899946"/>
              </p:ext>
            </p:extLst>
          </p:nvPr>
        </p:nvGraphicFramePr>
        <p:xfrm>
          <a:off x="691443" y="1100668"/>
          <a:ext cx="8015111" cy="465666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7" name="TextBox 16"/>
          <p:cNvSpPr txBox="1"/>
          <p:nvPr/>
        </p:nvSpPr>
        <p:spPr>
          <a:xfrm>
            <a:off x="578555" y="5295668"/>
            <a:ext cx="8015111" cy="1015663"/>
          </a:xfrm>
          <a:prstGeom prst="rect">
            <a:avLst/>
          </a:prstGeom>
          <a:noFill/>
        </p:spPr>
        <p:txBody>
          <a:bodyPr wrap="square" rtlCol="0">
            <a:spAutoFit/>
          </a:bodyPr>
          <a:lstStyle/>
          <a:p>
            <a:pPr lvl="0" algn="ctr"/>
            <a:r>
              <a:rPr lang="en-US" sz="2000" b="1" dirty="0">
                <a:latin typeface="Cambria"/>
                <a:cs typeface="Cambria"/>
              </a:rPr>
              <a:t>Injured cells recovered and migrated to selective agar and grew in selective agar</a:t>
            </a:r>
          </a:p>
          <a:p>
            <a:pPr algn="ctr"/>
            <a:endParaRPr lang="en-US" sz="2000" b="1" dirty="0">
              <a:latin typeface="Cambria"/>
              <a:cs typeface="Cambria"/>
            </a:endParaRPr>
          </a:p>
        </p:txBody>
      </p:sp>
      <p:sp>
        <p:nvSpPr>
          <p:cNvPr id="18" name="TextBox 17"/>
          <p:cNvSpPr txBox="1"/>
          <p:nvPr/>
        </p:nvSpPr>
        <p:spPr>
          <a:xfrm>
            <a:off x="3753555" y="4238219"/>
            <a:ext cx="1566333" cy="369332"/>
          </a:xfrm>
          <a:prstGeom prst="rect">
            <a:avLst/>
          </a:prstGeom>
          <a:noFill/>
        </p:spPr>
        <p:txBody>
          <a:bodyPr wrap="square" rtlCol="0">
            <a:spAutoFit/>
          </a:bodyPr>
          <a:lstStyle/>
          <a:p>
            <a:pPr algn="ctr"/>
            <a:r>
              <a:rPr lang="en-US" dirty="0" smtClean="0">
                <a:latin typeface="Cambria"/>
                <a:cs typeface="Cambria"/>
              </a:rPr>
              <a:t>Petri dish</a:t>
            </a:r>
            <a:endParaRPr lang="en-US" dirty="0">
              <a:latin typeface="Cambria"/>
              <a:cs typeface="Cambria"/>
            </a:endParaRPr>
          </a:p>
        </p:txBody>
      </p:sp>
      <p:sp>
        <p:nvSpPr>
          <p:cNvPr id="20" name="Curved Down Arrow 19"/>
          <p:cNvSpPr/>
          <p:nvPr/>
        </p:nvSpPr>
        <p:spPr>
          <a:xfrm flipH="1">
            <a:off x="5207000" y="3104444"/>
            <a:ext cx="1128881" cy="606776"/>
          </a:xfrm>
          <a:prstGeom prst="curvedDownArrow">
            <a:avLst/>
          </a:prstGeom>
          <a:solidFill>
            <a:srgbClr val="0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47820"/>
            <a:ext cx="8229600" cy="1143000"/>
          </a:xfrm>
        </p:spPr>
        <p:txBody>
          <a:bodyPr/>
          <a:lstStyle/>
          <a:p>
            <a:r>
              <a:rPr lang="en-US" b="1" i="1" dirty="0" smtClean="0">
                <a:solidFill>
                  <a:srgbClr val="660066"/>
                </a:solidFill>
                <a:latin typeface="Cambria"/>
                <a:cs typeface="Cambria"/>
              </a:rPr>
              <a:t>Salmonella </a:t>
            </a:r>
            <a:r>
              <a:rPr lang="en-US" b="1" i="1" dirty="0" err="1" smtClean="0">
                <a:solidFill>
                  <a:srgbClr val="660066"/>
                </a:solidFill>
                <a:latin typeface="Cambria"/>
                <a:cs typeface="Cambria"/>
              </a:rPr>
              <a:t>typhimurium</a:t>
            </a:r>
            <a:r>
              <a:rPr lang="en-US" b="1" i="1" dirty="0" smtClean="0">
                <a:solidFill>
                  <a:srgbClr val="660066"/>
                </a:solidFill>
                <a:latin typeface="Cambria"/>
                <a:cs typeface="Cambria"/>
              </a:rPr>
              <a:t> </a:t>
            </a:r>
            <a:r>
              <a:rPr lang="en-US" b="1" dirty="0" smtClean="0">
                <a:solidFill>
                  <a:srgbClr val="660066"/>
                </a:solidFill>
                <a:latin typeface="Cambria"/>
                <a:cs typeface="Cambria"/>
              </a:rPr>
              <a:t>in Mixed Culture Using TAL</a:t>
            </a:r>
            <a:endParaRPr lang="en-US" b="1" dirty="0">
              <a:solidFill>
                <a:srgbClr val="660066"/>
              </a:solidFill>
              <a:latin typeface="Cambria"/>
              <a:cs typeface="Cambria"/>
            </a:endParaRPr>
          </a:p>
        </p:txBody>
      </p:sp>
      <p:pic>
        <p:nvPicPr>
          <p:cNvPr id="146434" name="Picture 2" descr="34"/>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2457266" y="1794741"/>
            <a:ext cx="4415084" cy="436754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7458" name="Picture 2" descr="36"/>
          <p:cNvPicPr>
            <a:picLocks noChangeAspect="1" noChangeArrowheads="1"/>
          </p:cNvPicPr>
          <p:nvPr/>
        </p:nvPicPr>
        <p:blipFill rotWithShape="1">
          <a:blip r:embed="rId3" cstate="email">
            <a:extLst>
              <a:ext uri="{BEBA8EAE-BF5A-486C-A8C5-ECC9F3942E4B}">
                <a14:imgProps xmlns:a14="http://schemas.microsoft.com/office/drawing/2010/main">
                  <a14:imgLayer r:embed="rId4">
                    <a14:imgEffect>
                      <a14:sharpenSoften amount="50000"/>
                    </a14:imgEffect>
                    <a14:imgEffect>
                      <a14:brightnessContrast bright="20000" contrast="20000"/>
                    </a14:imgEffect>
                  </a14:imgLayer>
                </a14:imgProps>
              </a:ext>
              <a:ext uri="{28A0092B-C50C-407E-A947-70E740481C1C}">
                <a14:useLocalDpi xmlns:a14="http://schemas.microsoft.com/office/drawing/2010/main"/>
              </a:ext>
            </a:extLst>
          </a:blip>
          <a:srcRect/>
          <a:stretch/>
        </p:blipFill>
        <p:spPr bwMode="auto">
          <a:xfrm>
            <a:off x="855903" y="138058"/>
            <a:ext cx="7178532" cy="6008052"/>
          </a:xfrm>
          <a:prstGeom prst="rect">
            <a:avLst/>
          </a:prstGeom>
          <a:noFill/>
          <a:ln>
            <a:noFill/>
          </a:ln>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2"/>
          <p:cNvSpPr>
            <a:spLocks noGrp="1" noChangeArrowheads="1"/>
          </p:cNvSpPr>
          <p:nvPr>
            <p:ph type="ctrTitle"/>
          </p:nvPr>
        </p:nvSpPr>
        <p:spPr>
          <a:xfrm>
            <a:off x="289902" y="2130425"/>
            <a:ext cx="8572824" cy="1470025"/>
          </a:xfrm>
        </p:spPr>
        <p:txBody>
          <a:bodyPr/>
          <a:lstStyle/>
          <a:p>
            <a:r>
              <a:rPr lang="en-US" sz="5400" b="1" dirty="0" err="1">
                <a:solidFill>
                  <a:srgbClr val="660066"/>
                </a:solidFill>
                <a:latin typeface="Cambria"/>
                <a:cs typeface="Cambria"/>
              </a:rPr>
              <a:t>Oxyrase</a:t>
            </a:r>
            <a:r>
              <a:rPr lang="en-US" sz="5400" b="1" dirty="0">
                <a:solidFill>
                  <a:srgbClr val="660066"/>
                </a:solidFill>
                <a:latin typeface="Cambria"/>
                <a:cs typeface="Cambria"/>
              </a:rPr>
              <a:t> Research at </a:t>
            </a:r>
            <a:br>
              <a:rPr lang="en-US" sz="5400" b="1" dirty="0">
                <a:solidFill>
                  <a:srgbClr val="660066"/>
                </a:solidFill>
                <a:latin typeface="Cambria"/>
                <a:cs typeface="Cambria"/>
              </a:rPr>
            </a:br>
            <a:r>
              <a:rPr lang="en-US" sz="5400" b="1" dirty="0">
                <a:solidFill>
                  <a:srgbClr val="660066"/>
                </a:solidFill>
                <a:latin typeface="Cambria"/>
                <a:cs typeface="Cambria"/>
              </a:rPr>
              <a:t>Kansas State University</a:t>
            </a: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4258" name="Picture 2" descr="Image 9"/>
          <p:cNvPicPr>
            <a:picLocks noChangeAspect="1" noChangeArrowheads="1"/>
          </p:cNvPicPr>
          <p:nvPr/>
        </p:nvPicPr>
        <p:blipFill rotWithShape="1">
          <a:blip r:embed="rId3" cstate="email">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a:ext>
            </a:extLst>
          </a:blip>
          <a:srcRect/>
          <a:stretch/>
        </p:blipFill>
        <p:spPr bwMode="auto">
          <a:xfrm>
            <a:off x="228602" y="310444"/>
            <a:ext cx="8686800" cy="4176889"/>
          </a:xfrm>
          <a:prstGeom prst="rect">
            <a:avLst/>
          </a:prstGeom>
          <a:noFill/>
        </p:spPr>
      </p:pic>
      <p:sp>
        <p:nvSpPr>
          <p:cNvPr id="3" name="TextBox 2"/>
          <p:cNvSpPr txBox="1"/>
          <p:nvPr/>
        </p:nvSpPr>
        <p:spPr>
          <a:xfrm>
            <a:off x="228601" y="4501446"/>
            <a:ext cx="8686800" cy="1477328"/>
          </a:xfrm>
          <a:prstGeom prst="rect">
            <a:avLst/>
          </a:prstGeom>
          <a:noFill/>
        </p:spPr>
        <p:txBody>
          <a:bodyPr wrap="square" rtlCol="0">
            <a:spAutoFit/>
          </a:bodyPr>
          <a:lstStyle/>
          <a:p>
            <a:r>
              <a:rPr lang="en-US" sz="3000" dirty="0" smtClean="0">
                <a:latin typeface="Cambria"/>
                <a:cs typeface="Cambria"/>
              </a:rPr>
              <a:t>The semisolid agar started to change the color in the left and changed color at mid-point of the column in the right.</a:t>
            </a:r>
            <a:endParaRPr lang="en-US" sz="3000" dirty="0">
              <a:latin typeface="Cambria"/>
              <a:cs typeface="Cambria"/>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6306" name="Picture 2" descr="IMGset163940"/>
          <p:cNvPicPr>
            <a:picLocks noChangeAspect="1" noChangeArrowheads="1"/>
          </p:cNvPicPr>
          <p:nvPr/>
        </p:nvPicPr>
        <p:blipFill rotWithShape="1">
          <a:blip r:embed="rId3" cstate="email">
            <a:biLevel thresh="50000"/>
            <a:extLst>
              <a:ext uri="{28A0092B-C50C-407E-A947-70E740481C1C}">
                <a14:useLocalDpi xmlns:a14="http://schemas.microsoft.com/office/drawing/2010/main"/>
              </a:ext>
            </a:extLst>
          </a:blip>
          <a:srcRect/>
          <a:stretch/>
        </p:blipFill>
        <p:spPr bwMode="auto">
          <a:xfrm>
            <a:off x="762000" y="1171222"/>
            <a:ext cx="7690556" cy="4938888"/>
          </a:xfrm>
          <a:prstGeom prst="rect">
            <a:avLst/>
          </a:prstGeom>
          <a:noFill/>
        </p:spPr>
      </p:pic>
      <p:sp>
        <p:nvSpPr>
          <p:cNvPr id="2" name="Title 1"/>
          <p:cNvSpPr>
            <a:spLocks noGrp="1"/>
          </p:cNvSpPr>
          <p:nvPr>
            <p:ph type="title"/>
          </p:nvPr>
        </p:nvSpPr>
        <p:spPr>
          <a:xfrm>
            <a:off x="-98778" y="14124"/>
            <a:ext cx="9383889" cy="1143000"/>
          </a:xfrm>
        </p:spPr>
        <p:txBody>
          <a:bodyPr/>
          <a:lstStyle/>
          <a:p>
            <a:r>
              <a:rPr lang="en-US" sz="2900" b="1" dirty="0" smtClean="0">
                <a:solidFill>
                  <a:srgbClr val="660066"/>
                </a:solidFill>
                <a:latin typeface="Cambria"/>
                <a:cs typeface="Cambria"/>
              </a:rPr>
              <a:t>Growth of </a:t>
            </a:r>
            <a:r>
              <a:rPr lang="en-US" sz="2900" b="1" i="1" dirty="0" smtClean="0">
                <a:solidFill>
                  <a:srgbClr val="660066"/>
                </a:solidFill>
                <a:latin typeface="Cambria"/>
                <a:cs typeface="Cambria"/>
              </a:rPr>
              <a:t>L. </a:t>
            </a:r>
            <a:r>
              <a:rPr lang="en-US" sz="2900" b="1" i="1" dirty="0" err="1" smtClean="0">
                <a:solidFill>
                  <a:srgbClr val="660066"/>
                </a:solidFill>
                <a:latin typeface="Cambria"/>
                <a:cs typeface="Cambria"/>
              </a:rPr>
              <a:t>monocytogenes</a:t>
            </a:r>
            <a:r>
              <a:rPr lang="en-US" sz="2900" b="1" i="1" dirty="0" smtClean="0">
                <a:solidFill>
                  <a:srgbClr val="660066"/>
                </a:solidFill>
                <a:latin typeface="Cambria"/>
                <a:cs typeface="Cambria"/>
              </a:rPr>
              <a:t> </a:t>
            </a:r>
            <a:r>
              <a:rPr lang="en-US" sz="2900" b="1" dirty="0" smtClean="0">
                <a:solidFill>
                  <a:srgbClr val="660066"/>
                </a:solidFill>
                <a:latin typeface="Cambria"/>
                <a:cs typeface="Cambria"/>
              </a:rPr>
              <a:t>LM 101M in the Presence of </a:t>
            </a:r>
            <a:r>
              <a:rPr lang="en-US" sz="2900" b="1" i="1" dirty="0" smtClean="0">
                <a:solidFill>
                  <a:srgbClr val="660066"/>
                </a:solidFill>
                <a:latin typeface="Cambria"/>
                <a:cs typeface="Cambria"/>
              </a:rPr>
              <a:t>E. Coli </a:t>
            </a:r>
            <a:r>
              <a:rPr lang="en-US" sz="2900" b="1" dirty="0" smtClean="0">
                <a:solidFill>
                  <a:srgbClr val="660066"/>
                </a:solidFill>
                <a:latin typeface="Cambria"/>
                <a:cs typeface="Cambria"/>
              </a:rPr>
              <a:t>or </a:t>
            </a:r>
            <a:r>
              <a:rPr lang="en-US" sz="2900" b="1" dirty="0" err="1" smtClean="0">
                <a:solidFill>
                  <a:srgbClr val="660066"/>
                </a:solidFill>
                <a:latin typeface="Cambria"/>
                <a:cs typeface="Cambria"/>
              </a:rPr>
              <a:t>Oxyrase</a:t>
            </a:r>
            <a:r>
              <a:rPr lang="en-US" sz="2900" b="1" baseline="30000" dirty="0" err="1" smtClean="0">
                <a:solidFill>
                  <a:srgbClr val="660066"/>
                </a:solidFill>
                <a:latin typeface="Cambria"/>
                <a:cs typeface="Cambria"/>
              </a:rPr>
              <a:t>TM</a:t>
            </a:r>
            <a:r>
              <a:rPr lang="en-US" sz="2900" b="1" dirty="0" smtClean="0">
                <a:solidFill>
                  <a:srgbClr val="660066"/>
                </a:solidFill>
                <a:latin typeface="Cambria"/>
                <a:cs typeface="Cambria"/>
              </a:rPr>
              <a:t> in Fraser broth at 35</a:t>
            </a:r>
            <a:r>
              <a:rPr lang="en-US" sz="2900" b="1" baseline="30000" dirty="0" smtClean="0">
                <a:solidFill>
                  <a:srgbClr val="660066"/>
                </a:solidFill>
                <a:latin typeface="Cambria"/>
                <a:cs typeface="Cambria"/>
              </a:rPr>
              <a:t>o</a:t>
            </a:r>
            <a:r>
              <a:rPr lang="en-US" sz="2900" b="1" dirty="0" smtClean="0">
                <a:solidFill>
                  <a:srgbClr val="660066"/>
                </a:solidFill>
                <a:latin typeface="Cambria"/>
                <a:cs typeface="Cambria"/>
              </a:rPr>
              <a:t> C</a:t>
            </a:r>
            <a:endParaRPr lang="en-US" sz="2900" b="1" dirty="0">
              <a:solidFill>
                <a:srgbClr val="660066"/>
              </a:solidFill>
              <a:latin typeface="Cambria"/>
              <a:cs typeface="Cambria"/>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3476" name="Picture 4" descr="IMGset163947"/>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685800" y="282221"/>
            <a:ext cx="7924800" cy="5644446"/>
          </a:xfrm>
          <a:prstGeom prst="rect">
            <a:avLst/>
          </a:prstGeom>
          <a:noFill/>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4500" name="Picture 4" descr="IMGset163948"/>
          <p:cNvPicPr>
            <a:picLocks noChangeAspect="1" noChangeArrowheads="1"/>
          </p:cNvPicPr>
          <p:nvPr/>
        </p:nvPicPr>
        <p:blipFill rotWithShape="1">
          <a:blip r:embed="rId3" cstate="email">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a:ext>
            </a:extLst>
          </a:blip>
          <a:srcRect/>
          <a:stretch/>
        </p:blipFill>
        <p:spPr bwMode="auto">
          <a:xfrm>
            <a:off x="728663" y="1303866"/>
            <a:ext cx="7805737" cy="4732866"/>
          </a:xfrm>
          <a:prstGeom prst="rect">
            <a:avLst/>
          </a:prstGeom>
          <a:noFill/>
          <a:ln>
            <a:noFill/>
          </a:ln>
        </p:spPr>
      </p:pic>
      <p:sp>
        <p:nvSpPr>
          <p:cNvPr id="3" name="Title 1"/>
          <p:cNvSpPr>
            <a:spLocks noGrp="1"/>
          </p:cNvSpPr>
          <p:nvPr>
            <p:ph type="title"/>
          </p:nvPr>
        </p:nvSpPr>
        <p:spPr>
          <a:xfrm>
            <a:off x="457200" y="104422"/>
            <a:ext cx="8229600" cy="1143000"/>
          </a:xfrm>
        </p:spPr>
        <p:txBody>
          <a:bodyPr/>
          <a:lstStyle/>
          <a:p>
            <a:r>
              <a:rPr lang="en-US" b="1" i="1" dirty="0" smtClean="0">
                <a:solidFill>
                  <a:srgbClr val="660066"/>
                </a:solidFill>
                <a:latin typeface="Cambria"/>
                <a:cs typeface="Cambria"/>
              </a:rPr>
              <a:t>Campylobacter coli </a:t>
            </a:r>
            <a:r>
              <a:rPr lang="en-US" b="1" dirty="0" smtClean="0">
                <a:solidFill>
                  <a:srgbClr val="660066"/>
                </a:solidFill>
                <a:latin typeface="Cambria"/>
                <a:cs typeface="Cambria"/>
              </a:rPr>
              <a:t>43474 –      </a:t>
            </a:r>
            <a:r>
              <a:rPr lang="en-US" sz="3200" b="1" dirty="0" smtClean="0">
                <a:latin typeface="Cambria"/>
                <a:cs typeface="Cambria"/>
              </a:rPr>
              <a:t>42</a:t>
            </a:r>
            <a:r>
              <a:rPr lang="en-US" sz="3200" b="1" baseline="30000" dirty="0" smtClean="0">
                <a:latin typeface="Cambria"/>
                <a:cs typeface="Cambria"/>
              </a:rPr>
              <a:t>o</a:t>
            </a:r>
            <a:r>
              <a:rPr lang="en-US" sz="3200" b="1" dirty="0" smtClean="0">
                <a:latin typeface="Cambria"/>
                <a:cs typeface="Cambria"/>
              </a:rPr>
              <a:t>C with 2 and 0% </a:t>
            </a:r>
            <a:r>
              <a:rPr lang="en-US" sz="3200" b="1" dirty="0" err="1" smtClean="0">
                <a:latin typeface="Cambria"/>
                <a:cs typeface="Cambria"/>
              </a:rPr>
              <a:t>Oxyrase</a:t>
            </a:r>
            <a:endParaRPr lang="en-US" b="1" dirty="0">
              <a:latin typeface="Cambria"/>
              <a:cs typeface="Cambria"/>
            </a:endParaRP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6548" name="Picture 4" descr="IMGset163950"/>
          <p:cNvPicPr>
            <a:picLocks noChangeAspect="1" noChangeArrowheads="1"/>
          </p:cNvPicPr>
          <p:nvPr/>
        </p:nvPicPr>
        <p:blipFill rotWithShape="1">
          <a:blip r:embed="rId3" cstate="email">
            <a:extLst>
              <a:ext uri="{BEBA8EAE-BF5A-486C-A8C5-ECC9F3942E4B}">
                <a14:imgProps xmlns:a14="http://schemas.microsoft.com/office/drawing/2010/main">
                  <a14:imgLayer r:embed="rId4">
                    <a14:imgEffect>
                      <a14:brightnessContrast bright="40000" contrast="-40000"/>
                    </a14:imgEffect>
                  </a14:imgLayer>
                </a14:imgProps>
              </a:ext>
              <a:ext uri="{28A0092B-C50C-407E-A947-70E740481C1C}">
                <a14:useLocalDpi xmlns:a14="http://schemas.microsoft.com/office/drawing/2010/main"/>
              </a:ext>
            </a:extLst>
          </a:blip>
          <a:srcRect/>
          <a:stretch/>
        </p:blipFill>
        <p:spPr bwMode="auto">
          <a:xfrm>
            <a:off x="804863" y="1382889"/>
            <a:ext cx="7577137" cy="4656814"/>
          </a:xfrm>
          <a:prstGeom prst="rect">
            <a:avLst/>
          </a:prstGeom>
          <a:noFill/>
        </p:spPr>
      </p:pic>
      <p:sp>
        <p:nvSpPr>
          <p:cNvPr id="2" name="Title 1"/>
          <p:cNvSpPr>
            <a:spLocks noGrp="1"/>
          </p:cNvSpPr>
          <p:nvPr>
            <p:ph type="title"/>
          </p:nvPr>
        </p:nvSpPr>
        <p:spPr>
          <a:xfrm>
            <a:off x="457200" y="148167"/>
            <a:ext cx="8229600" cy="1143000"/>
          </a:xfrm>
        </p:spPr>
        <p:txBody>
          <a:bodyPr/>
          <a:lstStyle/>
          <a:p>
            <a:r>
              <a:rPr lang="en-US" b="1" i="1" dirty="0" smtClean="0">
                <a:solidFill>
                  <a:srgbClr val="660066"/>
                </a:solidFill>
                <a:latin typeface="Cambria"/>
                <a:cs typeface="Cambria"/>
              </a:rPr>
              <a:t>Campylobacter </a:t>
            </a:r>
            <a:r>
              <a:rPr lang="en-US" b="1" i="1" dirty="0" err="1" smtClean="0">
                <a:solidFill>
                  <a:srgbClr val="660066"/>
                </a:solidFill>
                <a:latin typeface="Cambria"/>
                <a:cs typeface="Cambria"/>
              </a:rPr>
              <a:t>jejuni</a:t>
            </a:r>
            <a:r>
              <a:rPr lang="en-US" b="1" i="1" dirty="0" smtClean="0">
                <a:solidFill>
                  <a:srgbClr val="660066"/>
                </a:solidFill>
                <a:latin typeface="Cambria"/>
                <a:cs typeface="Cambria"/>
              </a:rPr>
              <a:t> </a:t>
            </a:r>
            <a:r>
              <a:rPr lang="en-US" b="1" dirty="0" smtClean="0">
                <a:solidFill>
                  <a:srgbClr val="660066"/>
                </a:solidFill>
                <a:latin typeface="Cambria"/>
                <a:cs typeface="Cambria"/>
              </a:rPr>
              <a:t>43429</a:t>
            </a:r>
            <a:r>
              <a:rPr lang="en-US" b="1" dirty="0">
                <a:solidFill>
                  <a:srgbClr val="660066"/>
                </a:solidFill>
                <a:latin typeface="Cambria"/>
                <a:cs typeface="Cambria"/>
              </a:rPr>
              <a:t> </a:t>
            </a:r>
            <a:r>
              <a:rPr lang="en-US" b="1" dirty="0" smtClean="0">
                <a:solidFill>
                  <a:srgbClr val="660066"/>
                </a:solidFill>
                <a:latin typeface="Cambria"/>
                <a:cs typeface="Cambria"/>
              </a:rPr>
              <a:t>– </a:t>
            </a:r>
            <a:r>
              <a:rPr lang="en-US" sz="3200" b="1" dirty="0" smtClean="0">
                <a:latin typeface="Cambria"/>
                <a:cs typeface="Cambria"/>
              </a:rPr>
              <a:t>42</a:t>
            </a:r>
            <a:r>
              <a:rPr lang="en-US" sz="3200" b="1" baseline="30000" dirty="0" smtClean="0">
                <a:latin typeface="Cambria"/>
                <a:cs typeface="Cambria"/>
              </a:rPr>
              <a:t>o</a:t>
            </a:r>
            <a:r>
              <a:rPr lang="en-US" sz="3200" b="1" dirty="0" smtClean="0">
                <a:latin typeface="Cambria"/>
                <a:cs typeface="Cambria"/>
              </a:rPr>
              <a:t>C with 2 and 0% </a:t>
            </a:r>
            <a:r>
              <a:rPr lang="en-US" sz="3200" b="1" dirty="0" err="1" smtClean="0">
                <a:latin typeface="Cambria"/>
                <a:cs typeface="Cambria"/>
              </a:rPr>
              <a:t>Oxyrase</a:t>
            </a:r>
            <a:endParaRPr lang="en-US" sz="4000" b="1" dirty="0">
              <a:latin typeface="Cambria"/>
              <a:cs typeface="Cambria"/>
            </a:endParaRP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19666" y="1665112"/>
            <a:ext cx="7493001" cy="4585871"/>
          </a:xfrm>
          <a:prstGeom prst="rect">
            <a:avLst/>
          </a:prstGeom>
          <a:noFill/>
        </p:spPr>
        <p:txBody>
          <a:bodyPr wrap="square" rtlCol="0">
            <a:spAutoFit/>
          </a:bodyPr>
          <a:lstStyle/>
          <a:p>
            <a:r>
              <a:rPr lang="en-US" sz="2800" dirty="0" smtClean="0">
                <a:latin typeface="Cambria"/>
                <a:cs typeface="Cambria"/>
              </a:rPr>
              <a:t>Test organisms:</a:t>
            </a:r>
            <a:endParaRPr lang="en-US" sz="2800" dirty="0">
              <a:latin typeface="Cambria"/>
              <a:cs typeface="Cambria"/>
            </a:endParaRPr>
          </a:p>
          <a:p>
            <a:pPr marL="285750" indent="-285750">
              <a:buFont typeface="Arial"/>
              <a:buChar char="•"/>
            </a:pPr>
            <a:r>
              <a:rPr lang="en-US" sz="2000" i="1" dirty="0" smtClean="0">
                <a:latin typeface="Cambria"/>
                <a:cs typeface="Cambria"/>
              </a:rPr>
              <a:t>Listeria </a:t>
            </a:r>
            <a:r>
              <a:rPr lang="en-US" sz="2000" i="1" dirty="0" err="1" smtClean="0">
                <a:latin typeface="Cambria"/>
                <a:cs typeface="Cambria"/>
              </a:rPr>
              <a:t>monocytogenes</a:t>
            </a:r>
            <a:r>
              <a:rPr lang="en-US" sz="2000" i="1" dirty="0" smtClean="0">
                <a:latin typeface="Cambria"/>
                <a:cs typeface="Cambria"/>
              </a:rPr>
              <a:t>, </a:t>
            </a:r>
          </a:p>
          <a:p>
            <a:pPr marL="285750" indent="-285750">
              <a:buFont typeface="Arial"/>
              <a:buChar char="•"/>
            </a:pPr>
            <a:r>
              <a:rPr lang="en-US" sz="2000" i="1" dirty="0" smtClean="0">
                <a:latin typeface="Cambria"/>
                <a:cs typeface="Cambria"/>
              </a:rPr>
              <a:t>Salmonella </a:t>
            </a:r>
            <a:r>
              <a:rPr lang="en-US" sz="2000" i="1" dirty="0" err="1" smtClean="0">
                <a:latin typeface="Cambria"/>
                <a:cs typeface="Cambria"/>
              </a:rPr>
              <a:t>typhimurium</a:t>
            </a:r>
            <a:r>
              <a:rPr lang="en-US" sz="2000" i="1" dirty="0" smtClean="0">
                <a:latin typeface="Cambria"/>
                <a:cs typeface="Cambria"/>
              </a:rPr>
              <a:t>, </a:t>
            </a:r>
          </a:p>
          <a:p>
            <a:pPr marL="285750" indent="-285750">
              <a:buFont typeface="Arial"/>
              <a:buChar char="•"/>
            </a:pPr>
            <a:r>
              <a:rPr lang="en-US" sz="2000" i="1" dirty="0" smtClean="0">
                <a:latin typeface="Cambria"/>
                <a:cs typeface="Cambria"/>
              </a:rPr>
              <a:t>Yersinia </a:t>
            </a:r>
            <a:r>
              <a:rPr lang="en-US" sz="2000" i="1" dirty="0" err="1" smtClean="0">
                <a:latin typeface="Cambria"/>
                <a:cs typeface="Cambria"/>
              </a:rPr>
              <a:t>enterocolitica</a:t>
            </a:r>
            <a:r>
              <a:rPr lang="en-US" sz="2000" i="1" dirty="0" smtClean="0">
                <a:latin typeface="Cambria"/>
                <a:cs typeface="Cambria"/>
              </a:rPr>
              <a:t>, </a:t>
            </a:r>
          </a:p>
          <a:p>
            <a:pPr marL="285750" indent="-285750">
              <a:buFont typeface="Arial"/>
              <a:buChar char="•"/>
            </a:pPr>
            <a:r>
              <a:rPr lang="en-US" sz="2000" i="1" dirty="0" smtClean="0">
                <a:latin typeface="Cambria"/>
                <a:cs typeface="Cambria"/>
              </a:rPr>
              <a:t>Escherichia coli O157:H7, </a:t>
            </a:r>
          </a:p>
          <a:p>
            <a:pPr marL="285750" indent="-285750">
              <a:buFont typeface="Arial"/>
              <a:buChar char="•"/>
            </a:pPr>
            <a:r>
              <a:rPr lang="en-US" sz="2000" i="1" dirty="0" smtClean="0">
                <a:latin typeface="Cambria"/>
                <a:cs typeface="Cambria"/>
              </a:rPr>
              <a:t>Clostridium perfringens.</a:t>
            </a:r>
          </a:p>
          <a:p>
            <a:endParaRPr lang="en-US" sz="2000" dirty="0">
              <a:latin typeface="Cambria"/>
              <a:cs typeface="Cambria"/>
            </a:endParaRPr>
          </a:p>
          <a:p>
            <a:r>
              <a:rPr lang="en-US" sz="2800" dirty="0" smtClean="0">
                <a:latin typeface="Cambria"/>
                <a:cs typeface="Cambria"/>
              </a:rPr>
              <a:t>Tested by the </a:t>
            </a:r>
            <a:r>
              <a:rPr lang="en-US" sz="2800" dirty="0" err="1" smtClean="0">
                <a:latin typeface="Cambria"/>
                <a:cs typeface="Cambria"/>
              </a:rPr>
              <a:t>OmniSpec</a:t>
            </a:r>
            <a:r>
              <a:rPr lang="en-US" sz="2800" baseline="30000" dirty="0" err="1" smtClean="0">
                <a:latin typeface="Cambria"/>
                <a:cs typeface="Cambria"/>
              </a:rPr>
              <a:t>TM</a:t>
            </a:r>
            <a:r>
              <a:rPr lang="en-US" sz="2800" dirty="0" smtClean="0">
                <a:latin typeface="Cambria"/>
                <a:cs typeface="Cambria"/>
              </a:rPr>
              <a:t> Bioactivity method:</a:t>
            </a:r>
            <a:endParaRPr lang="en-US" sz="2800" dirty="0">
              <a:latin typeface="Cambria"/>
              <a:cs typeface="Cambria"/>
            </a:endParaRPr>
          </a:p>
          <a:p>
            <a:pPr marL="285750" indent="-285750">
              <a:buFont typeface="Arial"/>
              <a:buChar char="•"/>
            </a:pPr>
            <a:r>
              <a:rPr lang="en-US" sz="2000" i="1" dirty="0" smtClean="0">
                <a:latin typeface="Cambria"/>
                <a:cs typeface="Cambria"/>
              </a:rPr>
              <a:t>Campylobacter </a:t>
            </a:r>
            <a:r>
              <a:rPr lang="en-US" sz="2000" i="1" dirty="0" err="1" smtClean="0">
                <a:latin typeface="Cambria"/>
                <a:cs typeface="Cambria"/>
              </a:rPr>
              <a:t>jejuni</a:t>
            </a:r>
            <a:r>
              <a:rPr lang="en-US" sz="2000" i="1" dirty="0" smtClean="0">
                <a:latin typeface="Cambria"/>
                <a:cs typeface="Cambria"/>
              </a:rPr>
              <a:t>, </a:t>
            </a:r>
          </a:p>
          <a:p>
            <a:pPr marL="285750" indent="-285750">
              <a:buFont typeface="Arial"/>
              <a:buChar char="•"/>
            </a:pPr>
            <a:r>
              <a:rPr lang="en-US" sz="2000" i="1" dirty="0" smtClean="0">
                <a:latin typeface="Cambria"/>
                <a:cs typeface="Cambria"/>
              </a:rPr>
              <a:t>Campylobacter coli.</a:t>
            </a:r>
          </a:p>
          <a:p>
            <a:endParaRPr lang="en-US" sz="2000" dirty="0">
              <a:latin typeface="Cambria"/>
              <a:cs typeface="Cambria"/>
            </a:endParaRPr>
          </a:p>
          <a:p>
            <a:r>
              <a:rPr lang="en-US" sz="2800" dirty="0" smtClean="0">
                <a:latin typeface="Cambria"/>
                <a:cs typeface="Cambria"/>
              </a:rPr>
              <a:t>Tested using the methods described by </a:t>
            </a:r>
            <a:r>
              <a:rPr lang="en-US" sz="2800" dirty="0" err="1" smtClean="0">
                <a:latin typeface="Cambria"/>
                <a:cs typeface="Cambria"/>
              </a:rPr>
              <a:t>Niroomand</a:t>
            </a:r>
            <a:r>
              <a:rPr lang="en-US" sz="2800" dirty="0" smtClean="0">
                <a:latin typeface="Cambria"/>
                <a:cs typeface="Cambria"/>
              </a:rPr>
              <a:t> and Fung (1992 </a:t>
            </a:r>
            <a:r>
              <a:rPr lang="en-US" sz="2800" dirty="0" err="1" smtClean="0">
                <a:latin typeface="Cambria"/>
                <a:cs typeface="Cambria"/>
              </a:rPr>
              <a:t>a,b</a:t>
            </a:r>
            <a:r>
              <a:rPr lang="en-US" sz="2800" dirty="0" smtClean="0">
                <a:latin typeface="Cambria"/>
                <a:cs typeface="Cambria"/>
              </a:rPr>
              <a:t>, 1993)</a:t>
            </a:r>
            <a:endParaRPr lang="en-US" sz="2800" dirty="0">
              <a:latin typeface="Cambria"/>
              <a:cs typeface="Cambria"/>
            </a:endParaRPr>
          </a:p>
        </p:txBody>
      </p:sp>
      <p:sp>
        <p:nvSpPr>
          <p:cNvPr id="3" name="Title 2"/>
          <p:cNvSpPr>
            <a:spLocks noGrp="1"/>
          </p:cNvSpPr>
          <p:nvPr>
            <p:ph type="title"/>
          </p:nvPr>
        </p:nvSpPr>
        <p:spPr>
          <a:xfrm>
            <a:off x="457200" y="310446"/>
            <a:ext cx="8229600" cy="1143000"/>
          </a:xfrm>
        </p:spPr>
        <p:txBody>
          <a:bodyPr/>
          <a:lstStyle/>
          <a:p>
            <a:r>
              <a:rPr lang="en-US" b="1" dirty="0" smtClean="0">
                <a:solidFill>
                  <a:srgbClr val="660066"/>
                </a:solidFill>
                <a:latin typeface="Cambria"/>
                <a:cs typeface="Cambria"/>
              </a:rPr>
              <a:t>Application of Membrane Fractions in Food Safety</a:t>
            </a:r>
            <a:endParaRPr lang="en-US" dirty="0">
              <a:solidFill>
                <a:srgbClr val="660066"/>
              </a:solidFill>
            </a:endParaRP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3716" name="Picture 4" descr="IMGset163957"/>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09600" y="127000"/>
            <a:ext cx="8034338" cy="5892800"/>
          </a:xfrm>
          <a:prstGeom prst="rect">
            <a:avLst/>
          </a:prstGeom>
          <a:noFill/>
        </p:spPr>
      </p:pic>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6224"/>
            <a:ext cx="8229600" cy="1143000"/>
          </a:xfrm>
        </p:spPr>
        <p:txBody>
          <a:bodyPr/>
          <a:lstStyle/>
          <a:p>
            <a:r>
              <a:rPr lang="en-US" b="1" dirty="0" smtClean="0">
                <a:solidFill>
                  <a:srgbClr val="660066"/>
                </a:solidFill>
                <a:latin typeface="Cambria"/>
                <a:cs typeface="Cambria"/>
              </a:rPr>
              <a:t>Membrane Bound Enzymes</a:t>
            </a:r>
            <a:endParaRPr lang="en-US" b="1" dirty="0">
              <a:solidFill>
                <a:srgbClr val="660066"/>
              </a:solidFill>
              <a:latin typeface="Cambria"/>
              <a:cs typeface="Cambria"/>
            </a:endParaRPr>
          </a:p>
        </p:txBody>
      </p:sp>
      <p:sp>
        <p:nvSpPr>
          <p:cNvPr id="3" name="Content Placeholder 2"/>
          <p:cNvSpPr>
            <a:spLocks noGrp="1"/>
          </p:cNvSpPr>
          <p:nvPr>
            <p:ph idx="1"/>
          </p:nvPr>
        </p:nvSpPr>
        <p:spPr>
          <a:xfrm>
            <a:off x="457200" y="1960564"/>
            <a:ext cx="8229600" cy="4525962"/>
          </a:xfrm>
        </p:spPr>
        <p:txBody>
          <a:bodyPr/>
          <a:lstStyle/>
          <a:p>
            <a:r>
              <a:rPr lang="en-US" dirty="0" smtClean="0">
                <a:solidFill>
                  <a:schemeClr val="tx1"/>
                </a:solidFill>
                <a:latin typeface="Cambria"/>
                <a:cs typeface="Cambria"/>
              </a:rPr>
              <a:t>Non-</a:t>
            </a:r>
            <a:r>
              <a:rPr lang="en-US" dirty="0">
                <a:solidFill>
                  <a:schemeClr val="tx1"/>
                </a:solidFill>
                <a:latin typeface="Cambria"/>
                <a:cs typeface="Cambria"/>
              </a:rPr>
              <a:t>f</a:t>
            </a:r>
            <a:r>
              <a:rPr lang="en-US" dirty="0" smtClean="0">
                <a:solidFill>
                  <a:schemeClr val="tx1"/>
                </a:solidFill>
                <a:latin typeface="Cambria"/>
                <a:cs typeface="Cambria"/>
              </a:rPr>
              <a:t>ood grade</a:t>
            </a:r>
          </a:p>
          <a:p>
            <a:pPr lvl="1"/>
            <a:r>
              <a:rPr lang="en-US" dirty="0" err="1" smtClean="0">
                <a:solidFill>
                  <a:schemeClr val="tx1"/>
                </a:solidFill>
                <a:latin typeface="Cambria"/>
                <a:cs typeface="Cambria"/>
              </a:rPr>
              <a:t>Oxyrase</a:t>
            </a:r>
            <a:r>
              <a:rPr lang="en-US" dirty="0" smtClean="0">
                <a:solidFill>
                  <a:schemeClr val="tx1"/>
                </a:solidFill>
                <a:latin typeface="Cambria"/>
                <a:cs typeface="Cambria"/>
              </a:rPr>
              <a:t> – Commercial (</a:t>
            </a:r>
            <a:r>
              <a:rPr lang="en-US" i="1" dirty="0" smtClean="0">
                <a:solidFill>
                  <a:schemeClr val="tx1"/>
                </a:solidFill>
                <a:latin typeface="Cambria"/>
                <a:cs typeface="Cambria"/>
              </a:rPr>
              <a:t>Escherichia coli</a:t>
            </a:r>
            <a:r>
              <a:rPr lang="en-US" dirty="0" smtClean="0">
                <a:solidFill>
                  <a:schemeClr val="tx1"/>
                </a:solidFill>
                <a:latin typeface="Cambria"/>
                <a:cs typeface="Cambria"/>
              </a:rPr>
              <a:t>) </a:t>
            </a:r>
          </a:p>
          <a:p>
            <a:pPr lvl="1"/>
            <a:r>
              <a:rPr lang="en-US" dirty="0" smtClean="0">
                <a:solidFill>
                  <a:schemeClr val="tx1"/>
                </a:solidFill>
                <a:latin typeface="Cambria"/>
                <a:cs typeface="Cambria"/>
              </a:rPr>
              <a:t>E-8 – </a:t>
            </a:r>
            <a:r>
              <a:rPr lang="en-US" i="1" dirty="0" smtClean="0">
                <a:solidFill>
                  <a:schemeClr val="tx1"/>
                </a:solidFill>
                <a:latin typeface="Cambria"/>
                <a:cs typeface="Cambria"/>
              </a:rPr>
              <a:t>E. Coli </a:t>
            </a:r>
            <a:r>
              <a:rPr lang="en-US" dirty="0" smtClean="0">
                <a:solidFill>
                  <a:schemeClr val="tx1"/>
                </a:solidFill>
                <a:latin typeface="Cambria"/>
                <a:cs typeface="Cambria"/>
              </a:rPr>
              <a:t>E-8</a:t>
            </a:r>
          </a:p>
          <a:p>
            <a:pPr lvl="1"/>
            <a:endParaRPr lang="en-US" dirty="0">
              <a:solidFill>
                <a:schemeClr val="tx1"/>
              </a:solidFill>
              <a:latin typeface="Cambria"/>
              <a:cs typeface="Cambria"/>
            </a:endParaRPr>
          </a:p>
          <a:p>
            <a:r>
              <a:rPr lang="en-US" dirty="0" smtClean="0">
                <a:solidFill>
                  <a:schemeClr val="tx1"/>
                </a:solidFill>
                <a:latin typeface="Cambria"/>
                <a:cs typeface="Cambria"/>
              </a:rPr>
              <a:t>Food grade</a:t>
            </a:r>
          </a:p>
          <a:p>
            <a:pPr lvl="1"/>
            <a:r>
              <a:rPr lang="en-US" dirty="0" smtClean="0">
                <a:solidFill>
                  <a:schemeClr val="tx1"/>
                </a:solidFill>
                <a:latin typeface="Cambria"/>
                <a:cs typeface="Cambria"/>
              </a:rPr>
              <a:t>ACE – </a:t>
            </a:r>
            <a:r>
              <a:rPr lang="en-US" i="1" dirty="0" err="1" smtClean="0">
                <a:solidFill>
                  <a:schemeClr val="tx1"/>
                </a:solidFill>
                <a:latin typeface="Cambria"/>
                <a:cs typeface="Cambria"/>
              </a:rPr>
              <a:t>Acetobacter</a:t>
            </a:r>
            <a:r>
              <a:rPr lang="en-US" i="1" dirty="0" smtClean="0">
                <a:solidFill>
                  <a:schemeClr val="tx1"/>
                </a:solidFill>
                <a:latin typeface="Cambria"/>
                <a:cs typeface="Cambria"/>
              </a:rPr>
              <a:t> </a:t>
            </a:r>
            <a:r>
              <a:rPr lang="en-US" i="1" dirty="0" err="1" smtClean="0">
                <a:solidFill>
                  <a:schemeClr val="tx1"/>
                </a:solidFill>
                <a:latin typeface="Cambria"/>
                <a:cs typeface="Cambria"/>
              </a:rPr>
              <a:t>xylinum</a:t>
            </a:r>
            <a:endParaRPr lang="en-US" i="1" dirty="0" smtClean="0">
              <a:solidFill>
                <a:schemeClr val="tx1"/>
              </a:solidFill>
              <a:latin typeface="Cambria"/>
              <a:cs typeface="Cambria"/>
            </a:endParaRPr>
          </a:p>
          <a:p>
            <a:pPr lvl="1"/>
            <a:r>
              <a:rPr lang="en-US" dirty="0" smtClean="0">
                <a:solidFill>
                  <a:schemeClr val="tx1"/>
                </a:solidFill>
                <a:latin typeface="Cambria"/>
                <a:cs typeface="Cambria"/>
              </a:rPr>
              <a:t>GLU – </a:t>
            </a:r>
            <a:r>
              <a:rPr lang="en-US" i="1" dirty="0" err="1" smtClean="0">
                <a:solidFill>
                  <a:schemeClr val="tx1"/>
                </a:solidFill>
                <a:latin typeface="Cambria"/>
                <a:cs typeface="Cambria"/>
              </a:rPr>
              <a:t>Gluconobacter</a:t>
            </a:r>
            <a:r>
              <a:rPr lang="en-US" i="1" dirty="0" smtClean="0">
                <a:solidFill>
                  <a:schemeClr val="tx1"/>
                </a:solidFill>
                <a:latin typeface="Cambria"/>
                <a:cs typeface="Cambria"/>
              </a:rPr>
              <a:t> </a:t>
            </a:r>
            <a:r>
              <a:rPr lang="en-US" i="1" dirty="0" err="1" smtClean="0">
                <a:solidFill>
                  <a:schemeClr val="tx1"/>
                </a:solidFill>
                <a:latin typeface="Cambria"/>
                <a:cs typeface="Cambria"/>
              </a:rPr>
              <a:t>oxydans</a:t>
            </a:r>
            <a:endParaRPr lang="en-US" i="1" dirty="0">
              <a:solidFill>
                <a:schemeClr val="tx1"/>
              </a:solidFill>
              <a:latin typeface="Cambria"/>
              <a:cs typeface="Cambria"/>
            </a:endParaRP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82226"/>
            <a:ext cx="8229600" cy="1143000"/>
          </a:xfrm>
        </p:spPr>
        <p:txBody>
          <a:bodyPr/>
          <a:lstStyle/>
          <a:p>
            <a:r>
              <a:rPr lang="en-US" b="1" dirty="0" smtClean="0">
                <a:solidFill>
                  <a:srgbClr val="660066"/>
                </a:solidFill>
                <a:latin typeface="Cambria"/>
                <a:cs typeface="Cambria"/>
              </a:rPr>
              <a:t>Food Fermentation Considerations</a:t>
            </a:r>
            <a:endParaRPr lang="en-US" b="1" dirty="0">
              <a:solidFill>
                <a:srgbClr val="660066"/>
              </a:solidFill>
              <a:latin typeface="Cambria"/>
              <a:cs typeface="Cambria"/>
            </a:endParaRPr>
          </a:p>
        </p:txBody>
      </p:sp>
      <p:sp>
        <p:nvSpPr>
          <p:cNvPr id="3" name="Content Placeholder 2"/>
          <p:cNvSpPr>
            <a:spLocks noGrp="1"/>
          </p:cNvSpPr>
          <p:nvPr>
            <p:ph idx="1"/>
          </p:nvPr>
        </p:nvSpPr>
        <p:spPr>
          <a:xfrm>
            <a:off x="457200" y="1579567"/>
            <a:ext cx="8229600" cy="4525962"/>
          </a:xfrm>
        </p:spPr>
        <p:txBody>
          <a:bodyPr/>
          <a:lstStyle/>
          <a:p>
            <a:r>
              <a:rPr lang="en-US" dirty="0" smtClean="0">
                <a:solidFill>
                  <a:schemeClr val="tx1"/>
                </a:solidFill>
                <a:latin typeface="Cambria"/>
                <a:cs typeface="Cambria"/>
              </a:rPr>
              <a:t>All membrane fractions stimulated starter culture activities  </a:t>
            </a:r>
          </a:p>
          <a:p>
            <a:pPr lvl="1"/>
            <a:r>
              <a:rPr lang="en-US" sz="2200" i="1" dirty="0" smtClean="0">
                <a:solidFill>
                  <a:schemeClr val="tx1"/>
                </a:solidFill>
                <a:latin typeface="Cambria"/>
                <a:cs typeface="Cambria"/>
              </a:rPr>
              <a:t>Streptococcus </a:t>
            </a:r>
            <a:r>
              <a:rPr lang="en-US" sz="2200" i="1" dirty="0" err="1" smtClean="0">
                <a:solidFill>
                  <a:schemeClr val="tx1"/>
                </a:solidFill>
                <a:latin typeface="Cambria"/>
                <a:cs typeface="Cambria"/>
              </a:rPr>
              <a:t>thermophilus</a:t>
            </a:r>
            <a:endParaRPr lang="en-US" sz="2200" i="1" dirty="0" smtClean="0">
              <a:solidFill>
                <a:schemeClr val="tx1"/>
              </a:solidFill>
              <a:latin typeface="Cambria"/>
              <a:cs typeface="Cambria"/>
            </a:endParaRPr>
          </a:p>
          <a:p>
            <a:pPr lvl="1"/>
            <a:r>
              <a:rPr lang="en-US" sz="2200" i="1" dirty="0" smtClean="0">
                <a:solidFill>
                  <a:schemeClr val="tx1"/>
                </a:solidFill>
                <a:latin typeface="Cambria"/>
                <a:cs typeface="Cambria"/>
              </a:rPr>
              <a:t>Lactobacillus </a:t>
            </a:r>
            <a:r>
              <a:rPr lang="en-US" sz="2200" i="1" dirty="0" err="1" smtClean="0">
                <a:solidFill>
                  <a:schemeClr val="tx1"/>
                </a:solidFill>
                <a:latin typeface="Cambria"/>
                <a:cs typeface="Cambria"/>
              </a:rPr>
              <a:t>bulgaricus</a:t>
            </a:r>
            <a:endParaRPr lang="en-US" sz="2200" i="1" dirty="0" smtClean="0">
              <a:solidFill>
                <a:schemeClr val="tx1"/>
              </a:solidFill>
              <a:latin typeface="Cambria"/>
              <a:cs typeface="Cambria"/>
            </a:endParaRPr>
          </a:p>
          <a:p>
            <a:pPr lvl="1"/>
            <a:r>
              <a:rPr lang="en-US" sz="2200" i="1" dirty="0">
                <a:solidFill>
                  <a:schemeClr val="tx1"/>
                </a:solidFill>
                <a:latin typeface="Cambria"/>
                <a:cs typeface="Cambria"/>
              </a:rPr>
              <a:t>Lactobacillus </a:t>
            </a:r>
            <a:r>
              <a:rPr lang="en-US" sz="2200" i="1" dirty="0" err="1" smtClean="0">
                <a:solidFill>
                  <a:schemeClr val="tx1"/>
                </a:solidFill>
                <a:latin typeface="Cambria"/>
                <a:cs typeface="Cambria"/>
              </a:rPr>
              <a:t>lactis</a:t>
            </a:r>
            <a:endParaRPr lang="en-US" sz="2200" i="1" dirty="0" smtClean="0">
              <a:solidFill>
                <a:schemeClr val="tx1"/>
              </a:solidFill>
              <a:latin typeface="Cambria"/>
              <a:cs typeface="Cambria"/>
            </a:endParaRPr>
          </a:p>
          <a:p>
            <a:pPr lvl="1"/>
            <a:r>
              <a:rPr lang="en-US" sz="2200" i="1" dirty="0">
                <a:solidFill>
                  <a:schemeClr val="tx1"/>
                </a:solidFill>
                <a:latin typeface="Cambria"/>
                <a:cs typeface="Cambria"/>
              </a:rPr>
              <a:t>Lactobacillus </a:t>
            </a:r>
            <a:r>
              <a:rPr lang="en-US" sz="2200" i="1" dirty="0" err="1" smtClean="0">
                <a:solidFill>
                  <a:schemeClr val="tx1"/>
                </a:solidFill>
                <a:latin typeface="Cambria"/>
                <a:cs typeface="Cambria"/>
              </a:rPr>
              <a:t>cremoris</a:t>
            </a:r>
            <a:endParaRPr lang="en-US" sz="2200" i="1" dirty="0" smtClean="0">
              <a:solidFill>
                <a:schemeClr val="tx1"/>
              </a:solidFill>
              <a:latin typeface="Cambria"/>
              <a:cs typeface="Cambria"/>
            </a:endParaRPr>
          </a:p>
          <a:p>
            <a:pPr lvl="1"/>
            <a:r>
              <a:rPr lang="en-US" sz="2200" i="1" dirty="0">
                <a:solidFill>
                  <a:schemeClr val="tx1"/>
                </a:solidFill>
                <a:latin typeface="Cambria"/>
                <a:cs typeface="Cambria"/>
              </a:rPr>
              <a:t>Lactobacillus </a:t>
            </a:r>
            <a:r>
              <a:rPr lang="en-US" sz="2200" i="1" dirty="0" err="1" smtClean="0">
                <a:solidFill>
                  <a:schemeClr val="tx1"/>
                </a:solidFill>
                <a:latin typeface="Cambria"/>
                <a:cs typeface="Cambria"/>
              </a:rPr>
              <a:t>plantarum</a:t>
            </a:r>
            <a:endParaRPr lang="en-US" sz="2200" i="1" dirty="0" smtClean="0">
              <a:solidFill>
                <a:schemeClr val="tx1"/>
              </a:solidFill>
              <a:latin typeface="Cambria"/>
              <a:cs typeface="Cambria"/>
            </a:endParaRPr>
          </a:p>
          <a:p>
            <a:pPr lvl="1"/>
            <a:r>
              <a:rPr lang="en-US" sz="2200" i="1" dirty="0">
                <a:solidFill>
                  <a:schemeClr val="tx1"/>
                </a:solidFill>
                <a:latin typeface="Cambria"/>
                <a:cs typeface="Cambria"/>
              </a:rPr>
              <a:t>Lactobacillus </a:t>
            </a:r>
            <a:r>
              <a:rPr lang="en-US" sz="2200" i="1" dirty="0" smtClean="0">
                <a:solidFill>
                  <a:schemeClr val="tx1"/>
                </a:solidFill>
                <a:latin typeface="Cambria"/>
                <a:cs typeface="Cambria"/>
              </a:rPr>
              <a:t>acidophilus</a:t>
            </a:r>
          </a:p>
          <a:p>
            <a:pPr lvl="1"/>
            <a:r>
              <a:rPr lang="en-US" sz="2200" i="1" dirty="0" err="1" smtClean="0">
                <a:solidFill>
                  <a:schemeClr val="tx1"/>
                </a:solidFill>
                <a:latin typeface="Cambria"/>
                <a:cs typeface="Cambria"/>
              </a:rPr>
              <a:t>Pediococcus</a:t>
            </a:r>
            <a:r>
              <a:rPr lang="en-US" sz="2200" i="1" dirty="0" smtClean="0">
                <a:solidFill>
                  <a:schemeClr val="tx1"/>
                </a:solidFill>
                <a:latin typeface="Cambria"/>
                <a:cs typeface="Cambria"/>
              </a:rPr>
              <a:t> </a:t>
            </a:r>
            <a:r>
              <a:rPr lang="en-US" sz="2200" i="1" dirty="0" err="1" smtClean="0">
                <a:solidFill>
                  <a:schemeClr val="tx1"/>
                </a:solidFill>
                <a:latin typeface="Cambria"/>
                <a:cs typeface="Cambria"/>
              </a:rPr>
              <a:t>acidilactici</a:t>
            </a:r>
            <a:endParaRPr lang="en-US" sz="2200" i="1" dirty="0" smtClean="0">
              <a:solidFill>
                <a:schemeClr val="tx1"/>
              </a:solidFill>
              <a:latin typeface="Cambria"/>
              <a:cs typeface="Cambria"/>
            </a:endParaRPr>
          </a:p>
          <a:p>
            <a:pPr lvl="1"/>
            <a:r>
              <a:rPr lang="en-US" sz="2200" i="1" dirty="0" err="1" smtClean="0">
                <a:solidFill>
                  <a:schemeClr val="tx1"/>
                </a:solidFill>
                <a:latin typeface="Cambria"/>
                <a:cs typeface="Cambria"/>
              </a:rPr>
              <a:t>Propionibacterium</a:t>
            </a:r>
            <a:r>
              <a:rPr lang="en-US" sz="2200" i="1" dirty="0" smtClean="0">
                <a:solidFill>
                  <a:schemeClr val="tx1"/>
                </a:solidFill>
                <a:latin typeface="Cambria"/>
                <a:cs typeface="Cambria"/>
              </a:rPr>
              <a:t> </a:t>
            </a:r>
            <a:r>
              <a:rPr lang="en-US" sz="2200" i="1" dirty="0" err="1" smtClean="0">
                <a:solidFill>
                  <a:schemeClr val="tx1"/>
                </a:solidFill>
                <a:latin typeface="Cambria"/>
                <a:cs typeface="Cambria"/>
              </a:rPr>
              <a:t>acidipropionici</a:t>
            </a:r>
            <a:endParaRPr lang="en-US" sz="2200" i="1" dirty="0" smtClean="0">
              <a:solidFill>
                <a:schemeClr val="tx1"/>
              </a:solidFill>
              <a:latin typeface="Cambria"/>
              <a:cs typeface="Cambria"/>
            </a:endParaRPr>
          </a:p>
          <a:p>
            <a:pPr lvl="1"/>
            <a:r>
              <a:rPr lang="en-US" sz="2200" i="1" dirty="0" smtClean="0">
                <a:solidFill>
                  <a:schemeClr val="tx1"/>
                </a:solidFill>
                <a:latin typeface="Cambria"/>
                <a:cs typeface="Cambria"/>
              </a:rPr>
              <a:t>Saccharomyces </a:t>
            </a:r>
            <a:r>
              <a:rPr lang="en-US" sz="2200" i="1" dirty="0" err="1" smtClean="0">
                <a:solidFill>
                  <a:schemeClr val="tx1"/>
                </a:solidFill>
                <a:latin typeface="Cambria"/>
                <a:cs typeface="Cambria"/>
              </a:rPr>
              <a:t>cerevisiae</a:t>
            </a:r>
            <a:endParaRPr lang="en-US" sz="2200" i="1" dirty="0" smtClean="0">
              <a:solidFill>
                <a:schemeClr val="tx1"/>
              </a:solidFill>
              <a:latin typeface="Cambria"/>
              <a:cs typeface="Cambria"/>
            </a:endParaRPr>
          </a:p>
        </p:txBody>
      </p:sp>
    </p:spTree>
    <p:extLst>
      <p:ext uri="{BB962C8B-B14F-4D97-AF65-F5344CB8AC3E}">
        <p14:creationId xmlns:p14="http://schemas.microsoft.com/office/powerpoint/2010/main" val="184106901"/>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7812" name="Picture 4" descr="IMGset163961"/>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1538111" y="508000"/>
            <a:ext cx="6138334" cy="4092222"/>
          </a:xfrm>
          <a:prstGeom prst="rect">
            <a:avLst/>
          </a:prstGeom>
          <a:noFill/>
        </p:spPr>
      </p:pic>
      <p:sp>
        <p:nvSpPr>
          <p:cNvPr id="3" name="TextBox 2"/>
          <p:cNvSpPr txBox="1"/>
          <p:nvPr/>
        </p:nvSpPr>
        <p:spPr>
          <a:xfrm>
            <a:off x="536222" y="4953003"/>
            <a:ext cx="8128000" cy="584776"/>
          </a:xfrm>
          <a:prstGeom prst="rect">
            <a:avLst/>
          </a:prstGeom>
          <a:noFill/>
        </p:spPr>
        <p:txBody>
          <a:bodyPr wrap="square" rtlCol="0">
            <a:spAutoFit/>
          </a:bodyPr>
          <a:lstStyle/>
          <a:p>
            <a:pPr algn="ctr"/>
            <a:r>
              <a:rPr lang="en-US" sz="3200" b="1" dirty="0" smtClean="0">
                <a:solidFill>
                  <a:srgbClr val="660066"/>
                </a:solidFill>
                <a:latin typeface="Cambria"/>
                <a:cs typeface="Cambria"/>
              </a:rPr>
              <a:t>Yogurt and Buttermilk fermentation</a:t>
            </a:r>
            <a:endParaRPr lang="en-US" sz="3200" b="1" dirty="0">
              <a:solidFill>
                <a:srgbClr val="660066"/>
              </a:solidFill>
              <a:latin typeface="Cambria"/>
              <a:cs typeface="Cambria"/>
            </a:endParaRP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0884" name="Picture 4" descr="IMGset163964"/>
          <p:cNvPicPr>
            <a:picLocks noChangeAspect="1" noChangeArrowheads="1"/>
          </p:cNvPicPr>
          <p:nvPr/>
        </p:nvPicPr>
        <p:blipFill rotWithShape="1">
          <a:blip r:embed="rId3" cstate="email">
            <a:extLst>
              <a:ext uri="{BEBA8EAE-BF5A-486C-A8C5-ECC9F3942E4B}">
                <a14:imgProps xmlns:a14="http://schemas.microsoft.com/office/drawing/2010/main">
                  <a14:imgLayer r:embed="rId4">
                    <a14:imgEffect>
                      <a14:brightnessContrast contrast="20000"/>
                    </a14:imgEffect>
                  </a14:imgLayer>
                </a14:imgProps>
              </a:ext>
              <a:ext uri="{28A0092B-C50C-407E-A947-70E740481C1C}">
                <a14:useLocalDpi xmlns:a14="http://schemas.microsoft.com/office/drawing/2010/main"/>
              </a:ext>
            </a:extLst>
          </a:blip>
          <a:srcRect/>
          <a:stretch/>
        </p:blipFill>
        <p:spPr bwMode="auto">
          <a:xfrm>
            <a:off x="604485" y="141110"/>
            <a:ext cx="7958137" cy="4924779"/>
          </a:xfrm>
          <a:prstGeom prst="rect">
            <a:avLst/>
          </a:prstGeom>
          <a:noFill/>
        </p:spPr>
      </p:pic>
      <p:sp>
        <p:nvSpPr>
          <p:cNvPr id="2" name="TextBox 1"/>
          <p:cNvSpPr txBox="1"/>
          <p:nvPr/>
        </p:nvSpPr>
        <p:spPr>
          <a:xfrm>
            <a:off x="2427112" y="5319889"/>
            <a:ext cx="4261555" cy="584776"/>
          </a:xfrm>
          <a:prstGeom prst="rect">
            <a:avLst/>
          </a:prstGeom>
          <a:noFill/>
        </p:spPr>
        <p:txBody>
          <a:bodyPr wrap="square" rtlCol="0">
            <a:spAutoFit/>
          </a:bodyPr>
          <a:lstStyle/>
          <a:p>
            <a:pPr algn="ctr"/>
            <a:r>
              <a:rPr lang="en-US" sz="3200" b="1" dirty="0" smtClean="0">
                <a:solidFill>
                  <a:srgbClr val="660066"/>
                </a:solidFill>
                <a:latin typeface="Cambria"/>
                <a:cs typeface="Cambria"/>
              </a:rPr>
              <a:t>Summer sausage</a:t>
            </a:r>
            <a:endParaRPr lang="en-US" sz="3200" b="1" dirty="0">
              <a:solidFill>
                <a:srgbClr val="660066"/>
              </a:solidFill>
              <a:latin typeface="Cambria"/>
              <a:cs typeface="Cambria"/>
            </a:endParaRP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282226"/>
            <a:ext cx="8970140" cy="1143000"/>
          </a:xfrm>
        </p:spPr>
        <p:txBody>
          <a:bodyPr/>
          <a:lstStyle/>
          <a:p>
            <a:r>
              <a:rPr lang="en-US" b="1" dirty="0" smtClean="0">
                <a:solidFill>
                  <a:srgbClr val="660066"/>
                </a:solidFill>
                <a:latin typeface="Cambria"/>
                <a:cs typeface="Cambria"/>
              </a:rPr>
              <a:t>Results </a:t>
            </a:r>
            <a:br>
              <a:rPr lang="en-US" b="1" dirty="0" smtClean="0">
                <a:solidFill>
                  <a:srgbClr val="660066"/>
                </a:solidFill>
                <a:latin typeface="Cambria"/>
                <a:cs typeface="Cambria"/>
              </a:rPr>
            </a:br>
            <a:r>
              <a:rPr lang="en-US" b="1" dirty="0" smtClean="0">
                <a:solidFill>
                  <a:srgbClr val="660066"/>
                </a:solidFill>
                <a:latin typeface="Cambria"/>
                <a:cs typeface="Cambria"/>
              </a:rPr>
              <a:t>(</a:t>
            </a:r>
            <a:r>
              <a:rPr lang="en-US" b="1" dirty="0" err="1" smtClean="0">
                <a:solidFill>
                  <a:srgbClr val="660066"/>
                </a:solidFill>
                <a:latin typeface="Cambria"/>
                <a:cs typeface="Cambria"/>
              </a:rPr>
              <a:t>Oxyrase</a:t>
            </a:r>
            <a:r>
              <a:rPr lang="en-US" b="1" dirty="0" smtClean="0">
                <a:solidFill>
                  <a:srgbClr val="660066"/>
                </a:solidFill>
                <a:latin typeface="Cambria"/>
                <a:cs typeface="Cambria"/>
              </a:rPr>
              <a:t> &amp; Membrane Fractions)</a:t>
            </a:r>
            <a:endParaRPr lang="en-US" b="1" dirty="0">
              <a:solidFill>
                <a:srgbClr val="660066"/>
              </a:solidFill>
              <a:latin typeface="Cambria"/>
              <a:cs typeface="Cambria"/>
            </a:endParaRPr>
          </a:p>
        </p:txBody>
      </p:sp>
      <p:sp>
        <p:nvSpPr>
          <p:cNvPr id="3" name="Content Placeholder 2"/>
          <p:cNvSpPr>
            <a:spLocks noGrp="1"/>
          </p:cNvSpPr>
          <p:nvPr>
            <p:ph idx="1"/>
          </p:nvPr>
        </p:nvSpPr>
        <p:spPr>
          <a:xfrm>
            <a:off x="457200" y="1720659"/>
            <a:ext cx="8229600" cy="4525962"/>
          </a:xfrm>
        </p:spPr>
        <p:txBody>
          <a:bodyPr/>
          <a:lstStyle/>
          <a:p>
            <a:r>
              <a:rPr lang="en-US" dirty="0" smtClean="0">
                <a:solidFill>
                  <a:schemeClr val="tx1"/>
                </a:solidFill>
                <a:latin typeface="Cambria"/>
                <a:cs typeface="Cambria"/>
              </a:rPr>
              <a:t>All membrane fractions accelerated the following fermentation processes: </a:t>
            </a:r>
          </a:p>
          <a:p>
            <a:pPr lvl="1"/>
            <a:r>
              <a:rPr lang="en-US" dirty="0" smtClean="0">
                <a:solidFill>
                  <a:schemeClr val="tx1"/>
                </a:solidFill>
                <a:latin typeface="Cambria"/>
                <a:cs typeface="Cambria"/>
              </a:rPr>
              <a:t>Yogurt</a:t>
            </a:r>
          </a:p>
          <a:p>
            <a:pPr lvl="1"/>
            <a:r>
              <a:rPr lang="en-US" dirty="0" smtClean="0">
                <a:solidFill>
                  <a:schemeClr val="tx1"/>
                </a:solidFill>
                <a:latin typeface="Cambria"/>
                <a:cs typeface="Cambria"/>
              </a:rPr>
              <a:t>Buttermilk</a:t>
            </a:r>
          </a:p>
          <a:p>
            <a:pPr lvl="1"/>
            <a:r>
              <a:rPr lang="en-US" dirty="0" smtClean="0">
                <a:solidFill>
                  <a:schemeClr val="tx1"/>
                </a:solidFill>
                <a:latin typeface="Cambria"/>
                <a:cs typeface="Cambria"/>
              </a:rPr>
              <a:t>Wine</a:t>
            </a:r>
          </a:p>
          <a:p>
            <a:pPr lvl="1"/>
            <a:r>
              <a:rPr lang="en-US" dirty="0" smtClean="0">
                <a:solidFill>
                  <a:schemeClr val="tx1"/>
                </a:solidFill>
                <a:latin typeface="Cambria"/>
                <a:cs typeface="Cambria"/>
              </a:rPr>
              <a:t>Beer</a:t>
            </a:r>
          </a:p>
          <a:p>
            <a:pPr lvl="1"/>
            <a:r>
              <a:rPr lang="en-US" dirty="0" smtClean="0">
                <a:solidFill>
                  <a:schemeClr val="tx1"/>
                </a:solidFill>
                <a:latin typeface="Cambria"/>
                <a:cs typeface="Cambria"/>
              </a:rPr>
              <a:t>Bread</a:t>
            </a:r>
          </a:p>
          <a:p>
            <a:pPr lvl="1"/>
            <a:r>
              <a:rPr lang="en-US" dirty="0" smtClean="0">
                <a:solidFill>
                  <a:schemeClr val="tx1"/>
                </a:solidFill>
                <a:latin typeface="Cambria"/>
                <a:cs typeface="Cambria"/>
              </a:rPr>
              <a:t>Summer sausage</a:t>
            </a:r>
          </a:p>
          <a:p>
            <a:pPr lvl="1"/>
            <a:endParaRPr lang="en-US" dirty="0" smtClean="0">
              <a:solidFill>
                <a:schemeClr val="tx1"/>
              </a:solidFill>
              <a:latin typeface="Cambria"/>
              <a:cs typeface="Cambria"/>
            </a:endParaRPr>
          </a:p>
        </p:txBody>
      </p:sp>
    </p:spTree>
    <p:extLst>
      <p:ext uri="{BB962C8B-B14F-4D97-AF65-F5344CB8AC3E}">
        <p14:creationId xmlns:p14="http://schemas.microsoft.com/office/powerpoint/2010/main" val="310962333"/>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93888" y="1191946"/>
            <a:ext cx="8353778" cy="2846933"/>
          </a:xfrm>
          <a:prstGeom prst="rect">
            <a:avLst/>
          </a:prstGeom>
          <a:noFill/>
        </p:spPr>
        <p:txBody>
          <a:bodyPr wrap="square" rtlCol="0">
            <a:spAutoFit/>
          </a:bodyPr>
          <a:lstStyle/>
          <a:p>
            <a:pPr algn="ctr"/>
            <a:r>
              <a:rPr lang="en-US" sz="4300" b="1" dirty="0" smtClean="0">
                <a:solidFill>
                  <a:srgbClr val="660066"/>
                </a:solidFill>
                <a:latin typeface="Cambria"/>
                <a:cs typeface="Cambria"/>
              </a:rPr>
              <a:t>Instantaneous Results – Seconds</a:t>
            </a:r>
          </a:p>
          <a:p>
            <a:pPr algn="ctr"/>
            <a:endParaRPr lang="en-US" sz="4000" b="1" dirty="0" smtClean="0">
              <a:latin typeface="Cambria"/>
              <a:cs typeface="Cambria"/>
            </a:endParaRPr>
          </a:p>
          <a:p>
            <a:pPr marL="742950" lvl="1" indent="-285750">
              <a:buFont typeface="Arial"/>
              <a:buChar char="•"/>
            </a:pPr>
            <a:r>
              <a:rPr lang="en-US" sz="3200" dirty="0" smtClean="0">
                <a:latin typeface="Cambria"/>
                <a:cs typeface="Cambria"/>
              </a:rPr>
              <a:t>Catalase and </a:t>
            </a:r>
            <a:r>
              <a:rPr lang="en-US" sz="3200" dirty="0">
                <a:latin typeface="Cambria"/>
                <a:cs typeface="Cambria"/>
              </a:rPr>
              <a:t>e</a:t>
            </a:r>
            <a:r>
              <a:rPr lang="en-US" sz="3200" dirty="0" smtClean="0">
                <a:latin typeface="Cambria"/>
                <a:cs typeface="Cambria"/>
              </a:rPr>
              <a:t>nzyme tests</a:t>
            </a:r>
          </a:p>
          <a:p>
            <a:pPr marL="742950" lvl="1" indent="-285750">
              <a:buFont typeface="Arial"/>
              <a:buChar char="•"/>
            </a:pPr>
            <a:r>
              <a:rPr lang="en-US" sz="3200" dirty="0" smtClean="0">
                <a:latin typeface="Cambria"/>
                <a:cs typeface="Cambria"/>
              </a:rPr>
              <a:t>Food residual tests</a:t>
            </a:r>
          </a:p>
          <a:p>
            <a:pPr marL="742950" lvl="1" indent="-285750">
              <a:buFont typeface="Arial"/>
              <a:buChar char="•"/>
            </a:pPr>
            <a:r>
              <a:rPr lang="en-US" sz="3200" dirty="0" smtClean="0">
                <a:latin typeface="Cambria"/>
                <a:cs typeface="Cambria"/>
              </a:rPr>
              <a:t>Biosensor</a:t>
            </a: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1" name="Line 3"/>
          <p:cNvSpPr>
            <a:spLocks noChangeShapeType="1"/>
          </p:cNvSpPr>
          <p:nvPr/>
        </p:nvSpPr>
        <p:spPr bwMode="auto">
          <a:xfrm>
            <a:off x="685800" y="304800"/>
            <a:ext cx="1295400" cy="0"/>
          </a:xfrm>
          <a:prstGeom prst="line">
            <a:avLst/>
          </a:prstGeom>
          <a:noFill/>
          <a:ln w="9525">
            <a:solidFill>
              <a:schemeClr val="tx1"/>
            </a:solidFill>
            <a:round/>
            <a:headEnd/>
            <a:tailEnd/>
          </a:ln>
          <a:effectLst/>
        </p:spPr>
        <p:txBody>
          <a:bodyPr/>
          <a:lstStyle/>
          <a:p>
            <a:endParaRPr lang="en-US">
              <a:latin typeface="Cambria"/>
              <a:cs typeface="Cambria"/>
            </a:endParaRPr>
          </a:p>
        </p:txBody>
      </p:sp>
      <p:sp>
        <p:nvSpPr>
          <p:cNvPr id="37892" name="Line 4"/>
          <p:cNvSpPr>
            <a:spLocks noChangeShapeType="1"/>
          </p:cNvSpPr>
          <p:nvPr/>
        </p:nvSpPr>
        <p:spPr bwMode="auto">
          <a:xfrm>
            <a:off x="685800" y="3429000"/>
            <a:ext cx="1295400" cy="0"/>
          </a:xfrm>
          <a:prstGeom prst="line">
            <a:avLst/>
          </a:prstGeom>
          <a:noFill/>
          <a:ln w="9525">
            <a:solidFill>
              <a:schemeClr val="tx1"/>
            </a:solidFill>
            <a:round/>
            <a:headEnd/>
            <a:tailEnd/>
          </a:ln>
          <a:effectLst/>
        </p:spPr>
        <p:txBody>
          <a:bodyPr/>
          <a:lstStyle/>
          <a:p>
            <a:endParaRPr lang="en-US">
              <a:latin typeface="Cambria"/>
              <a:cs typeface="Cambria"/>
            </a:endParaRPr>
          </a:p>
        </p:txBody>
      </p:sp>
      <p:sp>
        <p:nvSpPr>
          <p:cNvPr id="37893" name="Rectangle 5"/>
          <p:cNvSpPr>
            <a:spLocks noChangeArrowheads="1"/>
          </p:cNvSpPr>
          <p:nvPr/>
        </p:nvSpPr>
        <p:spPr bwMode="auto">
          <a:xfrm>
            <a:off x="1981200" y="304800"/>
            <a:ext cx="152400" cy="685800"/>
          </a:xfrm>
          <a:prstGeom prst="rect">
            <a:avLst/>
          </a:prstGeom>
          <a:noFill/>
          <a:ln w="9525">
            <a:solidFill>
              <a:schemeClr val="tx1"/>
            </a:solidFill>
            <a:miter lim="800000"/>
            <a:headEnd/>
            <a:tailEnd/>
          </a:ln>
          <a:effectLst/>
        </p:spPr>
        <p:txBody>
          <a:bodyPr wrap="none" anchor="ctr"/>
          <a:lstStyle/>
          <a:p>
            <a:endParaRPr lang="en-US">
              <a:latin typeface="Cambria"/>
              <a:cs typeface="Cambria"/>
            </a:endParaRPr>
          </a:p>
        </p:txBody>
      </p:sp>
      <p:sp>
        <p:nvSpPr>
          <p:cNvPr id="37894" name="Rectangle 6"/>
          <p:cNvSpPr>
            <a:spLocks noChangeArrowheads="1"/>
          </p:cNvSpPr>
          <p:nvPr/>
        </p:nvSpPr>
        <p:spPr bwMode="auto">
          <a:xfrm>
            <a:off x="1981200" y="990600"/>
            <a:ext cx="152400" cy="2438400"/>
          </a:xfrm>
          <a:prstGeom prst="rect">
            <a:avLst/>
          </a:prstGeom>
          <a:noFill/>
          <a:ln w="9525">
            <a:solidFill>
              <a:schemeClr val="tx1"/>
            </a:solidFill>
            <a:miter lim="800000"/>
            <a:headEnd/>
            <a:tailEnd/>
          </a:ln>
          <a:effectLst/>
        </p:spPr>
        <p:txBody>
          <a:bodyPr wrap="none" anchor="ctr"/>
          <a:lstStyle/>
          <a:p>
            <a:endParaRPr lang="en-US">
              <a:latin typeface="Cambria"/>
              <a:cs typeface="Cambria"/>
            </a:endParaRPr>
          </a:p>
        </p:txBody>
      </p:sp>
      <p:sp>
        <p:nvSpPr>
          <p:cNvPr id="37895" name="Line 7"/>
          <p:cNvSpPr>
            <a:spLocks noChangeShapeType="1"/>
          </p:cNvSpPr>
          <p:nvPr/>
        </p:nvSpPr>
        <p:spPr bwMode="auto">
          <a:xfrm flipH="1">
            <a:off x="1752600" y="3429000"/>
            <a:ext cx="228600" cy="533400"/>
          </a:xfrm>
          <a:prstGeom prst="line">
            <a:avLst/>
          </a:prstGeom>
          <a:noFill/>
          <a:ln w="9525">
            <a:solidFill>
              <a:schemeClr val="tx1"/>
            </a:solidFill>
            <a:round/>
            <a:headEnd/>
            <a:tailEnd/>
          </a:ln>
          <a:effectLst/>
        </p:spPr>
        <p:txBody>
          <a:bodyPr/>
          <a:lstStyle/>
          <a:p>
            <a:endParaRPr lang="en-US">
              <a:latin typeface="Cambria"/>
              <a:cs typeface="Cambria"/>
            </a:endParaRPr>
          </a:p>
        </p:txBody>
      </p:sp>
      <p:sp>
        <p:nvSpPr>
          <p:cNvPr id="37896" name="Line 8"/>
          <p:cNvSpPr>
            <a:spLocks noChangeShapeType="1"/>
          </p:cNvSpPr>
          <p:nvPr/>
        </p:nvSpPr>
        <p:spPr bwMode="auto">
          <a:xfrm>
            <a:off x="2133600" y="3429000"/>
            <a:ext cx="228600" cy="533400"/>
          </a:xfrm>
          <a:prstGeom prst="line">
            <a:avLst/>
          </a:prstGeom>
          <a:noFill/>
          <a:ln w="9525">
            <a:solidFill>
              <a:schemeClr val="tx1"/>
            </a:solidFill>
            <a:round/>
            <a:headEnd/>
            <a:tailEnd/>
          </a:ln>
          <a:effectLst/>
        </p:spPr>
        <p:txBody>
          <a:bodyPr/>
          <a:lstStyle/>
          <a:p>
            <a:endParaRPr lang="en-US">
              <a:latin typeface="Cambria"/>
              <a:cs typeface="Cambria"/>
            </a:endParaRPr>
          </a:p>
        </p:txBody>
      </p:sp>
      <p:sp>
        <p:nvSpPr>
          <p:cNvPr id="37897" name="Line 9"/>
          <p:cNvSpPr>
            <a:spLocks noChangeShapeType="1"/>
          </p:cNvSpPr>
          <p:nvPr/>
        </p:nvSpPr>
        <p:spPr bwMode="auto">
          <a:xfrm>
            <a:off x="1752600" y="3962400"/>
            <a:ext cx="0" cy="2362200"/>
          </a:xfrm>
          <a:prstGeom prst="line">
            <a:avLst/>
          </a:prstGeom>
          <a:noFill/>
          <a:ln w="9525">
            <a:solidFill>
              <a:schemeClr val="tx1"/>
            </a:solidFill>
            <a:round/>
            <a:headEnd/>
            <a:tailEnd/>
          </a:ln>
          <a:effectLst/>
        </p:spPr>
        <p:txBody>
          <a:bodyPr/>
          <a:lstStyle/>
          <a:p>
            <a:endParaRPr lang="en-US">
              <a:latin typeface="Cambria"/>
              <a:cs typeface="Cambria"/>
            </a:endParaRPr>
          </a:p>
        </p:txBody>
      </p:sp>
      <p:sp>
        <p:nvSpPr>
          <p:cNvPr id="37898" name="Line 10"/>
          <p:cNvSpPr>
            <a:spLocks noChangeShapeType="1"/>
          </p:cNvSpPr>
          <p:nvPr/>
        </p:nvSpPr>
        <p:spPr bwMode="auto">
          <a:xfrm>
            <a:off x="2362200" y="3962400"/>
            <a:ext cx="0" cy="2362200"/>
          </a:xfrm>
          <a:prstGeom prst="line">
            <a:avLst/>
          </a:prstGeom>
          <a:noFill/>
          <a:ln w="9525">
            <a:solidFill>
              <a:schemeClr val="tx1"/>
            </a:solidFill>
            <a:round/>
            <a:headEnd/>
            <a:tailEnd/>
          </a:ln>
          <a:effectLst/>
        </p:spPr>
        <p:txBody>
          <a:bodyPr/>
          <a:lstStyle/>
          <a:p>
            <a:endParaRPr lang="en-US">
              <a:latin typeface="Cambria"/>
              <a:cs typeface="Cambria"/>
            </a:endParaRPr>
          </a:p>
        </p:txBody>
      </p:sp>
      <p:sp>
        <p:nvSpPr>
          <p:cNvPr id="37899" name="Line 11"/>
          <p:cNvSpPr>
            <a:spLocks noChangeShapeType="1"/>
          </p:cNvSpPr>
          <p:nvPr/>
        </p:nvSpPr>
        <p:spPr bwMode="auto">
          <a:xfrm>
            <a:off x="1752600" y="6324600"/>
            <a:ext cx="76200" cy="152400"/>
          </a:xfrm>
          <a:prstGeom prst="line">
            <a:avLst/>
          </a:prstGeom>
          <a:noFill/>
          <a:ln w="9525">
            <a:solidFill>
              <a:schemeClr val="tx1"/>
            </a:solidFill>
            <a:round/>
            <a:headEnd/>
            <a:tailEnd/>
          </a:ln>
          <a:effectLst/>
        </p:spPr>
        <p:txBody>
          <a:bodyPr/>
          <a:lstStyle/>
          <a:p>
            <a:endParaRPr lang="en-US">
              <a:latin typeface="Cambria"/>
              <a:cs typeface="Cambria"/>
            </a:endParaRPr>
          </a:p>
        </p:txBody>
      </p:sp>
      <p:sp>
        <p:nvSpPr>
          <p:cNvPr id="37900" name="Line 12"/>
          <p:cNvSpPr>
            <a:spLocks noChangeShapeType="1"/>
          </p:cNvSpPr>
          <p:nvPr/>
        </p:nvSpPr>
        <p:spPr bwMode="auto">
          <a:xfrm flipH="1">
            <a:off x="2286000" y="6324600"/>
            <a:ext cx="76200" cy="152400"/>
          </a:xfrm>
          <a:prstGeom prst="line">
            <a:avLst/>
          </a:prstGeom>
          <a:noFill/>
          <a:ln w="9525">
            <a:solidFill>
              <a:schemeClr val="tx1"/>
            </a:solidFill>
            <a:round/>
            <a:headEnd/>
            <a:tailEnd/>
          </a:ln>
          <a:effectLst/>
        </p:spPr>
        <p:txBody>
          <a:bodyPr/>
          <a:lstStyle/>
          <a:p>
            <a:endParaRPr lang="en-US">
              <a:latin typeface="Cambria"/>
              <a:cs typeface="Cambria"/>
            </a:endParaRPr>
          </a:p>
        </p:txBody>
      </p:sp>
      <p:sp>
        <p:nvSpPr>
          <p:cNvPr id="37901" name="Line 13"/>
          <p:cNvSpPr>
            <a:spLocks noChangeShapeType="1"/>
          </p:cNvSpPr>
          <p:nvPr/>
        </p:nvSpPr>
        <p:spPr bwMode="auto">
          <a:xfrm flipH="1">
            <a:off x="1752600" y="6477000"/>
            <a:ext cx="76200" cy="152400"/>
          </a:xfrm>
          <a:prstGeom prst="line">
            <a:avLst/>
          </a:prstGeom>
          <a:noFill/>
          <a:ln w="9525">
            <a:solidFill>
              <a:schemeClr val="tx1"/>
            </a:solidFill>
            <a:round/>
            <a:headEnd/>
            <a:tailEnd/>
          </a:ln>
          <a:effectLst/>
        </p:spPr>
        <p:txBody>
          <a:bodyPr/>
          <a:lstStyle/>
          <a:p>
            <a:endParaRPr lang="en-US">
              <a:latin typeface="Cambria"/>
              <a:cs typeface="Cambria"/>
            </a:endParaRPr>
          </a:p>
        </p:txBody>
      </p:sp>
      <p:sp>
        <p:nvSpPr>
          <p:cNvPr id="37902" name="Line 14"/>
          <p:cNvSpPr>
            <a:spLocks noChangeShapeType="1"/>
          </p:cNvSpPr>
          <p:nvPr/>
        </p:nvSpPr>
        <p:spPr bwMode="auto">
          <a:xfrm>
            <a:off x="2286000" y="6477000"/>
            <a:ext cx="76200" cy="152400"/>
          </a:xfrm>
          <a:prstGeom prst="line">
            <a:avLst/>
          </a:prstGeom>
          <a:noFill/>
          <a:ln w="9525">
            <a:solidFill>
              <a:schemeClr val="tx1"/>
            </a:solidFill>
            <a:round/>
            <a:headEnd/>
            <a:tailEnd/>
          </a:ln>
          <a:effectLst/>
        </p:spPr>
        <p:txBody>
          <a:bodyPr/>
          <a:lstStyle/>
          <a:p>
            <a:endParaRPr lang="en-US">
              <a:latin typeface="Cambria"/>
              <a:cs typeface="Cambria"/>
            </a:endParaRPr>
          </a:p>
        </p:txBody>
      </p:sp>
      <p:sp>
        <p:nvSpPr>
          <p:cNvPr id="37903" name="Line 15"/>
          <p:cNvSpPr>
            <a:spLocks noChangeShapeType="1"/>
          </p:cNvSpPr>
          <p:nvPr/>
        </p:nvSpPr>
        <p:spPr bwMode="auto">
          <a:xfrm>
            <a:off x="1752600" y="6629400"/>
            <a:ext cx="0" cy="228600"/>
          </a:xfrm>
          <a:prstGeom prst="line">
            <a:avLst/>
          </a:prstGeom>
          <a:noFill/>
          <a:ln w="9525">
            <a:solidFill>
              <a:schemeClr val="tx1"/>
            </a:solidFill>
            <a:round/>
            <a:headEnd/>
            <a:tailEnd/>
          </a:ln>
          <a:effectLst/>
        </p:spPr>
        <p:txBody>
          <a:bodyPr/>
          <a:lstStyle/>
          <a:p>
            <a:endParaRPr lang="en-US"/>
          </a:p>
        </p:txBody>
      </p:sp>
      <p:sp>
        <p:nvSpPr>
          <p:cNvPr id="37904" name="Line 16"/>
          <p:cNvSpPr>
            <a:spLocks noChangeShapeType="1"/>
          </p:cNvSpPr>
          <p:nvPr/>
        </p:nvSpPr>
        <p:spPr bwMode="auto">
          <a:xfrm>
            <a:off x="2362200" y="6629400"/>
            <a:ext cx="0" cy="228600"/>
          </a:xfrm>
          <a:prstGeom prst="line">
            <a:avLst/>
          </a:prstGeom>
          <a:noFill/>
          <a:ln w="9525">
            <a:solidFill>
              <a:schemeClr val="tx1"/>
            </a:solidFill>
            <a:round/>
            <a:headEnd/>
            <a:tailEnd/>
          </a:ln>
          <a:effectLst/>
        </p:spPr>
        <p:txBody>
          <a:bodyPr/>
          <a:lstStyle/>
          <a:p>
            <a:endParaRPr lang="en-US"/>
          </a:p>
        </p:txBody>
      </p:sp>
      <p:sp>
        <p:nvSpPr>
          <p:cNvPr id="37905" name="Line 17"/>
          <p:cNvSpPr>
            <a:spLocks noChangeShapeType="1"/>
          </p:cNvSpPr>
          <p:nvPr/>
        </p:nvSpPr>
        <p:spPr bwMode="auto">
          <a:xfrm>
            <a:off x="1295400" y="2743200"/>
            <a:ext cx="0" cy="685800"/>
          </a:xfrm>
          <a:prstGeom prst="line">
            <a:avLst/>
          </a:prstGeom>
          <a:noFill/>
          <a:ln w="9525">
            <a:solidFill>
              <a:schemeClr val="tx1"/>
            </a:solidFill>
            <a:round/>
            <a:headEnd/>
            <a:tailEnd type="triangle" w="med" len="med"/>
          </a:ln>
          <a:effectLst/>
        </p:spPr>
        <p:txBody>
          <a:bodyPr/>
          <a:lstStyle/>
          <a:p>
            <a:endParaRPr lang="en-US">
              <a:latin typeface="Cambria"/>
              <a:cs typeface="Cambria"/>
            </a:endParaRPr>
          </a:p>
        </p:txBody>
      </p:sp>
      <p:sp>
        <p:nvSpPr>
          <p:cNvPr id="37906" name="Line 18"/>
          <p:cNvSpPr>
            <a:spLocks noChangeShapeType="1"/>
          </p:cNvSpPr>
          <p:nvPr/>
        </p:nvSpPr>
        <p:spPr bwMode="auto">
          <a:xfrm flipV="1">
            <a:off x="1295400" y="304800"/>
            <a:ext cx="0" cy="762000"/>
          </a:xfrm>
          <a:prstGeom prst="line">
            <a:avLst/>
          </a:prstGeom>
          <a:noFill/>
          <a:ln w="9525">
            <a:solidFill>
              <a:schemeClr val="tx1"/>
            </a:solidFill>
            <a:round/>
            <a:headEnd/>
            <a:tailEnd type="triangle" w="med" len="med"/>
          </a:ln>
          <a:effectLst/>
        </p:spPr>
        <p:txBody>
          <a:bodyPr/>
          <a:lstStyle/>
          <a:p>
            <a:endParaRPr lang="en-US">
              <a:latin typeface="Cambria"/>
              <a:cs typeface="Cambria"/>
            </a:endParaRPr>
          </a:p>
        </p:txBody>
      </p:sp>
      <p:sp>
        <p:nvSpPr>
          <p:cNvPr id="37907" name="Text Box 19"/>
          <p:cNvSpPr txBox="1">
            <a:spLocks noChangeArrowheads="1"/>
          </p:cNvSpPr>
          <p:nvPr/>
        </p:nvSpPr>
        <p:spPr bwMode="auto">
          <a:xfrm>
            <a:off x="1600200" y="381000"/>
            <a:ext cx="381000" cy="457200"/>
          </a:xfrm>
          <a:prstGeom prst="rect">
            <a:avLst/>
          </a:prstGeom>
          <a:noFill/>
          <a:ln w="9525">
            <a:noFill/>
            <a:miter lim="800000"/>
            <a:headEnd/>
            <a:tailEnd/>
          </a:ln>
          <a:effectLst/>
        </p:spPr>
        <p:txBody>
          <a:bodyPr>
            <a:spAutoFit/>
          </a:bodyPr>
          <a:lstStyle/>
          <a:p>
            <a:pPr>
              <a:spcBef>
                <a:spcPct val="50000"/>
              </a:spcBef>
            </a:pPr>
            <a:r>
              <a:rPr lang="en-US" sz="2400">
                <a:latin typeface="Cambria"/>
                <a:cs typeface="Cambria"/>
              </a:rPr>
              <a:t>a</a:t>
            </a:r>
          </a:p>
        </p:txBody>
      </p:sp>
      <p:sp>
        <p:nvSpPr>
          <p:cNvPr id="37908" name="Text Box 20"/>
          <p:cNvSpPr txBox="1">
            <a:spLocks noChangeArrowheads="1"/>
          </p:cNvSpPr>
          <p:nvPr/>
        </p:nvSpPr>
        <p:spPr bwMode="auto">
          <a:xfrm>
            <a:off x="1143000" y="1447800"/>
            <a:ext cx="457200" cy="457200"/>
          </a:xfrm>
          <a:prstGeom prst="rect">
            <a:avLst/>
          </a:prstGeom>
          <a:noFill/>
          <a:ln w="9525">
            <a:noFill/>
            <a:miter lim="800000"/>
            <a:headEnd/>
            <a:tailEnd/>
          </a:ln>
          <a:effectLst/>
        </p:spPr>
        <p:txBody>
          <a:bodyPr>
            <a:spAutoFit/>
          </a:bodyPr>
          <a:lstStyle/>
          <a:p>
            <a:pPr>
              <a:spcBef>
                <a:spcPct val="50000"/>
              </a:spcBef>
            </a:pPr>
            <a:r>
              <a:rPr lang="en-US" sz="2400">
                <a:latin typeface="Cambria"/>
                <a:cs typeface="Cambria"/>
              </a:rPr>
              <a:t>b</a:t>
            </a:r>
          </a:p>
        </p:txBody>
      </p:sp>
      <p:sp>
        <p:nvSpPr>
          <p:cNvPr id="37909" name="Line 21"/>
          <p:cNvSpPr>
            <a:spLocks noChangeShapeType="1"/>
          </p:cNvSpPr>
          <p:nvPr/>
        </p:nvSpPr>
        <p:spPr bwMode="auto">
          <a:xfrm>
            <a:off x="1600200" y="990600"/>
            <a:ext cx="457200" cy="0"/>
          </a:xfrm>
          <a:prstGeom prst="line">
            <a:avLst/>
          </a:prstGeom>
          <a:noFill/>
          <a:ln w="9525">
            <a:solidFill>
              <a:schemeClr val="tx1"/>
            </a:solidFill>
            <a:round/>
            <a:headEnd/>
            <a:tailEnd/>
          </a:ln>
          <a:effectLst/>
        </p:spPr>
        <p:txBody>
          <a:bodyPr/>
          <a:lstStyle/>
          <a:p>
            <a:endParaRPr lang="en-US">
              <a:latin typeface="Cambria"/>
              <a:cs typeface="Cambria"/>
            </a:endParaRPr>
          </a:p>
        </p:txBody>
      </p:sp>
      <p:sp>
        <p:nvSpPr>
          <p:cNvPr id="37910" name="Line 22"/>
          <p:cNvSpPr>
            <a:spLocks noChangeShapeType="1"/>
          </p:cNvSpPr>
          <p:nvPr/>
        </p:nvSpPr>
        <p:spPr bwMode="auto">
          <a:xfrm>
            <a:off x="1752600" y="762000"/>
            <a:ext cx="0" cy="228600"/>
          </a:xfrm>
          <a:prstGeom prst="line">
            <a:avLst/>
          </a:prstGeom>
          <a:noFill/>
          <a:ln w="9525">
            <a:solidFill>
              <a:schemeClr val="tx1"/>
            </a:solidFill>
            <a:round/>
            <a:headEnd/>
            <a:tailEnd type="triangle" w="med" len="med"/>
          </a:ln>
          <a:effectLst/>
        </p:spPr>
        <p:txBody>
          <a:bodyPr/>
          <a:lstStyle/>
          <a:p>
            <a:endParaRPr lang="en-US">
              <a:latin typeface="Cambria"/>
              <a:cs typeface="Cambria"/>
            </a:endParaRPr>
          </a:p>
        </p:txBody>
      </p:sp>
      <p:sp>
        <p:nvSpPr>
          <p:cNvPr id="37911" name="Line 23"/>
          <p:cNvSpPr>
            <a:spLocks noChangeShapeType="1"/>
          </p:cNvSpPr>
          <p:nvPr/>
        </p:nvSpPr>
        <p:spPr bwMode="auto">
          <a:xfrm flipV="1">
            <a:off x="1752600" y="304800"/>
            <a:ext cx="0" cy="228600"/>
          </a:xfrm>
          <a:prstGeom prst="line">
            <a:avLst/>
          </a:prstGeom>
          <a:noFill/>
          <a:ln w="9525">
            <a:solidFill>
              <a:schemeClr val="tx1"/>
            </a:solidFill>
            <a:round/>
            <a:headEnd/>
            <a:tailEnd type="triangle" w="med" len="med"/>
          </a:ln>
          <a:effectLst/>
        </p:spPr>
        <p:txBody>
          <a:bodyPr/>
          <a:lstStyle/>
          <a:p>
            <a:endParaRPr lang="en-US">
              <a:latin typeface="Cambria"/>
              <a:cs typeface="Cambria"/>
            </a:endParaRPr>
          </a:p>
        </p:txBody>
      </p:sp>
      <p:sp>
        <p:nvSpPr>
          <p:cNvPr id="37912" name="Line 24"/>
          <p:cNvSpPr>
            <a:spLocks noChangeShapeType="1"/>
          </p:cNvSpPr>
          <p:nvPr/>
        </p:nvSpPr>
        <p:spPr bwMode="auto">
          <a:xfrm>
            <a:off x="2362200" y="4495800"/>
            <a:ext cx="1143000" cy="0"/>
          </a:xfrm>
          <a:prstGeom prst="line">
            <a:avLst/>
          </a:prstGeom>
          <a:noFill/>
          <a:ln w="9525">
            <a:solidFill>
              <a:schemeClr val="tx1"/>
            </a:solidFill>
            <a:round/>
            <a:headEnd/>
            <a:tailEnd/>
          </a:ln>
          <a:effectLst/>
        </p:spPr>
        <p:txBody>
          <a:bodyPr/>
          <a:lstStyle/>
          <a:p>
            <a:endParaRPr lang="en-US">
              <a:latin typeface="Cambria"/>
              <a:cs typeface="Cambria"/>
            </a:endParaRPr>
          </a:p>
        </p:txBody>
      </p:sp>
      <p:sp>
        <p:nvSpPr>
          <p:cNvPr id="37913" name="Line 25"/>
          <p:cNvSpPr>
            <a:spLocks noChangeShapeType="1"/>
          </p:cNvSpPr>
          <p:nvPr/>
        </p:nvSpPr>
        <p:spPr bwMode="auto">
          <a:xfrm>
            <a:off x="2133600" y="533400"/>
            <a:ext cx="1066800" cy="0"/>
          </a:xfrm>
          <a:prstGeom prst="line">
            <a:avLst/>
          </a:prstGeom>
          <a:noFill/>
          <a:ln w="9525">
            <a:solidFill>
              <a:schemeClr val="tx1"/>
            </a:solidFill>
            <a:round/>
            <a:headEnd/>
            <a:tailEnd/>
          </a:ln>
          <a:effectLst/>
        </p:spPr>
        <p:txBody>
          <a:bodyPr/>
          <a:lstStyle/>
          <a:p>
            <a:endParaRPr lang="en-US">
              <a:latin typeface="Cambria"/>
              <a:cs typeface="Cambria"/>
            </a:endParaRPr>
          </a:p>
        </p:txBody>
      </p:sp>
      <p:sp>
        <p:nvSpPr>
          <p:cNvPr id="37914" name="Line 26"/>
          <p:cNvSpPr>
            <a:spLocks noChangeShapeType="1"/>
          </p:cNvSpPr>
          <p:nvPr/>
        </p:nvSpPr>
        <p:spPr bwMode="auto">
          <a:xfrm>
            <a:off x="2133600" y="1905000"/>
            <a:ext cx="1066800" cy="0"/>
          </a:xfrm>
          <a:prstGeom prst="line">
            <a:avLst/>
          </a:prstGeom>
          <a:noFill/>
          <a:ln w="9525">
            <a:solidFill>
              <a:schemeClr val="tx1"/>
            </a:solidFill>
            <a:round/>
            <a:headEnd/>
            <a:tailEnd/>
          </a:ln>
          <a:effectLst/>
        </p:spPr>
        <p:txBody>
          <a:bodyPr/>
          <a:lstStyle/>
          <a:p>
            <a:endParaRPr lang="en-US">
              <a:latin typeface="Cambria"/>
              <a:cs typeface="Cambria"/>
            </a:endParaRPr>
          </a:p>
        </p:txBody>
      </p:sp>
      <p:sp>
        <p:nvSpPr>
          <p:cNvPr id="37915" name="Text Box 27"/>
          <p:cNvSpPr txBox="1">
            <a:spLocks noChangeArrowheads="1"/>
          </p:cNvSpPr>
          <p:nvPr/>
        </p:nvSpPr>
        <p:spPr bwMode="auto">
          <a:xfrm>
            <a:off x="3200400" y="304800"/>
            <a:ext cx="2057400" cy="457200"/>
          </a:xfrm>
          <a:prstGeom prst="rect">
            <a:avLst/>
          </a:prstGeom>
          <a:noFill/>
          <a:ln w="9525">
            <a:noFill/>
            <a:miter lim="800000"/>
            <a:headEnd/>
            <a:tailEnd/>
          </a:ln>
          <a:effectLst/>
        </p:spPr>
        <p:txBody>
          <a:bodyPr>
            <a:spAutoFit/>
          </a:bodyPr>
          <a:lstStyle/>
          <a:p>
            <a:pPr>
              <a:spcBef>
                <a:spcPct val="50000"/>
              </a:spcBef>
            </a:pPr>
            <a:r>
              <a:rPr lang="en-US" sz="2400">
                <a:latin typeface="Cambria"/>
                <a:cs typeface="Cambria"/>
              </a:rPr>
              <a:t>Gas Column</a:t>
            </a:r>
          </a:p>
        </p:txBody>
      </p:sp>
      <p:sp>
        <p:nvSpPr>
          <p:cNvPr id="37916" name="Text Box 28"/>
          <p:cNvSpPr txBox="1">
            <a:spLocks noChangeArrowheads="1"/>
          </p:cNvSpPr>
          <p:nvPr/>
        </p:nvSpPr>
        <p:spPr bwMode="auto">
          <a:xfrm>
            <a:off x="3276600" y="1676400"/>
            <a:ext cx="1981200" cy="457200"/>
          </a:xfrm>
          <a:prstGeom prst="rect">
            <a:avLst/>
          </a:prstGeom>
          <a:noFill/>
          <a:ln w="9525">
            <a:noFill/>
            <a:miter lim="800000"/>
            <a:headEnd/>
            <a:tailEnd/>
          </a:ln>
          <a:effectLst/>
        </p:spPr>
        <p:txBody>
          <a:bodyPr>
            <a:spAutoFit/>
          </a:bodyPr>
          <a:lstStyle/>
          <a:p>
            <a:pPr>
              <a:spcBef>
                <a:spcPct val="50000"/>
              </a:spcBef>
            </a:pPr>
            <a:r>
              <a:rPr lang="en-US" sz="2400">
                <a:latin typeface="Cambria"/>
                <a:cs typeface="Cambria"/>
              </a:rPr>
              <a:t>Test Liquid</a:t>
            </a:r>
          </a:p>
        </p:txBody>
      </p:sp>
      <p:sp>
        <p:nvSpPr>
          <p:cNvPr id="37917" name="Text Box 29"/>
          <p:cNvSpPr txBox="1">
            <a:spLocks noChangeArrowheads="1"/>
          </p:cNvSpPr>
          <p:nvPr/>
        </p:nvSpPr>
        <p:spPr bwMode="auto">
          <a:xfrm>
            <a:off x="3200400" y="2743200"/>
            <a:ext cx="5181600" cy="457200"/>
          </a:xfrm>
          <a:prstGeom prst="rect">
            <a:avLst/>
          </a:prstGeom>
          <a:noFill/>
          <a:ln w="9525">
            <a:noFill/>
            <a:miter lim="800000"/>
            <a:headEnd/>
            <a:tailEnd/>
          </a:ln>
          <a:effectLst/>
        </p:spPr>
        <p:txBody>
          <a:bodyPr>
            <a:spAutoFit/>
          </a:bodyPr>
          <a:lstStyle/>
          <a:p>
            <a:pPr>
              <a:spcBef>
                <a:spcPct val="50000"/>
              </a:spcBef>
            </a:pPr>
            <a:r>
              <a:rPr lang="en-US" sz="2400">
                <a:latin typeface="Cambria"/>
                <a:cs typeface="Cambria"/>
              </a:rPr>
              <a:t>% of Gas Column = a/b x 100</a:t>
            </a:r>
          </a:p>
        </p:txBody>
      </p:sp>
      <p:sp>
        <p:nvSpPr>
          <p:cNvPr id="37918" name="Text Box 30"/>
          <p:cNvSpPr txBox="1">
            <a:spLocks noChangeArrowheads="1"/>
          </p:cNvSpPr>
          <p:nvPr/>
        </p:nvSpPr>
        <p:spPr bwMode="auto">
          <a:xfrm>
            <a:off x="3505200" y="4267200"/>
            <a:ext cx="4114800" cy="457200"/>
          </a:xfrm>
          <a:prstGeom prst="rect">
            <a:avLst/>
          </a:prstGeom>
          <a:noFill/>
          <a:ln w="9525">
            <a:noFill/>
            <a:miter lim="800000"/>
            <a:headEnd/>
            <a:tailEnd/>
          </a:ln>
          <a:effectLst/>
        </p:spPr>
        <p:txBody>
          <a:bodyPr>
            <a:spAutoFit/>
          </a:bodyPr>
          <a:lstStyle/>
          <a:p>
            <a:pPr>
              <a:spcBef>
                <a:spcPct val="50000"/>
              </a:spcBef>
            </a:pPr>
            <a:endParaRPr lang="en-US" sz="2400">
              <a:latin typeface="Cambria"/>
              <a:cs typeface="Cambria"/>
            </a:endParaRPr>
          </a:p>
        </p:txBody>
      </p:sp>
      <p:sp>
        <p:nvSpPr>
          <p:cNvPr id="37919" name="Text Box 31"/>
          <p:cNvSpPr txBox="1">
            <a:spLocks noChangeArrowheads="1"/>
          </p:cNvSpPr>
          <p:nvPr/>
        </p:nvSpPr>
        <p:spPr bwMode="auto">
          <a:xfrm>
            <a:off x="3505200" y="4343400"/>
            <a:ext cx="3505200" cy="457200"/>
          </a:xfrm>
          <a:prstGeom prst="rect">
            <a:avLst/>
          </a:prstGeom>
          <a:noFill/>
          <a:ln w="9525">
            <a:noFill/>
            <a:miter lim="800000"/>
            <a:headEnd/>
            <a:tailEnd/>
          </a:ln>
          <a:effectLst/>
        </p:spPr>
        <p:txBody>
          <a:bodyPr>
            <a:spAutoFit/>
          </a:bodyPr>
          <a:lstStyle/>
          <a:p>
            <a:pPr>
              <a:spcBef>
                <a:spcPct val="50000"/>
              </a:spcBef>
            </a:pPr>
            <a:r>
              <a:rPr lang="en-US" sz="2400">
                <a:latin typeface="Cambria"/>
                <a:cs typeface="Cambria"/>
              </a:rPr>
              <a:t>Pasteur Pipette</a:t>
            </a:r>
          </a:p>
        </p:txBody>
      </p:sp>
      <p:sp>
        <p:nvSpPr>
          <p:cNvPr id="37920" name="Text Box 32"/>
          <p:cNvSpPr txBox="1">
            <a:spLocks noChangeArrowheads="1"/>
          </p:cNvSpPr>
          <p:nvPr/>
        </p:nvSpPr>
        <p:spPr bwMode="auto">
          <a:xfrm>
            <a:off x="3149594" y="5421514"/>
            <a:ext cx="6220190" cy="584776"/>
          </a:xfrm>
          <a:prstGeom prst="rect">
            <a:avLst/>
          </a:prstGeom>
          <a:noFill/>
          <a:ln w="9525">
            <a:noFill/>
            <a:miter lim="800000"/>
            <a:headEnd/>
            <a:tailEnd/>
          </a:ln>
          <a:effectLst/>
        </p:spPr>
        <p:txBody>
          <a:bodyPr wrap="square">
            <a:spAutoFit/>
          </a:bodyPr>
          <a:lstStyle/>
          <a:p>
            <a:pPr>
              <a:spcBef>
                <a:spcPct val="50000"/>
              </a:spcBef>
            </a:pPr>
            <a:r>
              <a:rPr lang="en-US" sz="3200" b="1" dirty="0">
                <a:solidFill>
                  <a:srgbClr val="660066"/>
                </a:solidFill>
                <a:latin typeface="Cambria"/>
                <a:cs typeface="Cambria"/>
              </a:rPr>
              <a:t>Diagram of Gas Column Method</a:t>
            </a: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hart 4"/>
          <p:cNvGraphicFramePr/>
          <p:nvPr>
            <p:extLst>
              <p:ext uri="{D42A27DB-BD31-4B8C-83A1-F6EECF244321}">
                <p14:modId xmlns:p14="http://schemas.microsoft.com/office/powerpoint/2010/main" val="995278732"/>
              </p:ext>
            </p:extLst>
          </p:nvPr>
        </p:nvGraphicFramePr>
        <p:xfrm>
          <a:off x="301624" y="1397000"/>
          <a:ext cx="8556625" cy="4848225"/>
        </p:xfrm>
        <a:graphic>
          <a:graphicData uri="http://schemas.openxmlformats.org/drawingml/2006/chart">
            <c:chart xmlns:c="http://schemas.openxmlformats.org/drawingml/2006/chart" xmlns:r="http://schemas.openxmlformats.org/officeDocument/2006/relationships" r:id="rId3"/>
          </a:graphicData>
        </a:graphic>
      </p:graphicFrame>
      <p:sp>
        <p:nvSpPr>
          <p:cNvPr id="6" name="Rectangle 5"/>
          <p:cNvSpPr/>
          <p:nvPr/>
        </p:nvSpPr>
        <p:spPr>
          <a:xfrm>
            <a:off x="0" y="32286"/>
            <a:ext cx="9144000" cy="984885"/>
          </a:xfrm>
          <a:prstGeom prst="rect">
            <a:avLst/>
          </a:prstGeom>
        </p:spPr>
        <p:txBody>
          <a:bodyPr wrap="square">
            <a:spAutoFit/>
          </a:bodyPr>
          <a:lstStyle/>
          <a:p>
            <a:pPr lvl="0" algn="ctr" fontAlgn="base">
              <a:spcBef>
                <a:spcPct val="50000"/>
              </a:spcBef>
              <a:spcAft>
                <a:spcPct val="0"/>
              </a:spcAft>
            </a:pPr>
            <a:r>
              <a:rPr lang="en-US" sz="2900" b="1" dirty="0" smtClean="0">
                <a:solidFill>
                  <a:srgbClr val="660066"/>
                </a:solidFill>
                <a:latin typeface="Cambria"/>
                <a:cs typeface="Cambria"/>
              </a:rPr>
              <a:t>The Percentage of Catalase Activities and Viable Cell Count in Rainbow Trout “Meat” During 7 Days at 7°C</a:t>
            </a:r>
            <a:endParaRPr lang="en-US" sz="2900" b="1" dirty="0">
              <a:solidFill>
                <a:srgbClr val="660066"/>
              </a:solidFill>
              <a:latin typeface="Cambria"/>
              <a:cs typeface="Cambria"/>
            </a:endParaRPr>
          </a:p>
        </p:txBody>
      </p:sp>
    </p:spTree>
    <p:extLst>
      <p:ext uri="{BB962C8B-B14F-4D97-AF65-F5344CB8AC3E}">
        <p14:creationId xmlns:p14="http://schemas.microsoft.com/office/powerpoint/2010/main" val="3006946490"/>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9" name="Picture 3" descr="flashprod"/>
          <p:cNvPicPr>
            <a:picLocks noGrp="1" noChangeAspect="1" noChangeArrowheads="1"/>
          </p:cNvPicPr>
          <p:nvPr>
            <p:ph idx="1"/>
          </p:nvPr>
        </p:nvPicPr>
        <p:blipFill>
          <a:blip r:embed="rId3" cstate="print"/>
          <a:srcRect/>
          <a:stretch>
            <a:fillRect/>
          </a:stretch>
        </p:blipFill>
        <p:spPr>
          <a:xfrm>
            <a:off x="1665113" y="1341439"/>
            <a:ext cx="6025443" cy="5502449"/>
          </a:xfrm>
          <a:noFill/>
          <a:ln/>
        </p:spPr>
      </p:pic>
      <p:sp>
        <p:nvSpPr>
          <p:cNvPr id="2" name="TextBox 1"/>
          <p:cNvSpPr txBox="1"/>
          <p:nvPr/>
        </p:nvSpPr>
        <p:spPr>
          <a:xfrm>
            <a:off x="903111" y="155222"/>
            <a:ext cx="7591778" cy="1200329"/>
          </a:xfrm>
          <a:prstGeom prst="rect">
            <a:avLst/>
          </a:prstGeom>
          <a:noFill/>
        </p:spPr>
        <p:txBody>
          <a:bodyPr wrap="square" rtlCol="0">
            <a:spAutoFit/>
          </a:bodyPr>
          <a:lstStyle/>
          <a:p>
            <a:pPr algn="ctr"/>
            <a:r>
              <a:rPr lang="en-US" sz="3600" b="1" dirty="0" smtClean="0">
                <a:solidFill>
                  <a:srgbClr val="660066"/>
                </a:solidFill>
                <a:latin typeface="Cambria"/>
                <a:cs typeface="Cambria"/>
              </a:rPr>
              <a:t>Semi-Quantitative Evaluation of Protein Residues</a:t>
            </a:r>
            <a:endParaRPr lang="en-US" sz="3600" b="1" dirty="0">
              <a:solidFill>
                <a:srgbClr val="660066"/>
              </a:solidFill>
              <a:latin typeface="Cambria"/>
              <a:cs typeface="Cambria"/>
            </a:endParaRP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ext Box 2"/>
          <p:cNvSpPr txBox="1">
            <a:spLocks noChangeArrowheads="1"/>
          </p:cNvSpPr>
          <p:nvPr/>
        </p:nvSpPr>
        <p:spPr bwMode="auto">
          <a:xfrm>
            <a:off x="228600" y="191912"/>
            <a:ext cx="8686800" cy="2123658"/>
          </a:xfrm>
          <a:prstGeom prst="rect">
            <a:avLst/>
          </a:prstGeom>
          <a:noFill/>
          <a:ln w="9525">
            <a:noFill/>
            <a:miter lim="800000"/>
            <a:headEnd/>
            <a:tailEnd/>
          </a:ln>
          <a:effectLst/>
        </p:spPr>
        <p:txBody>
          <a:bodyPr>
            <a:spAutoFit/>
          </a:bodyPr>
          <a:lstStyle/>
          <a:p>
            <a:pPr algn="ctr">
              <a:spcBef>
                <a:spcPct val="50000"/>
              </a:spcBef>
            </a:pPr>
            <a:r>
              <a:rPr lang="en-US" sz="4400" b="1" dirty="0">
                <a:solidFill>
                  <a:srgbClr val="660066"/>
                </a:solidFill>
                <a:latin typeface="Cambria"/>
                <a:cs typeface="Cambria"/>
              </a:rPr>
              <a:t>Automated Instruments Can Monitor Microbial Activities </a:t>
            </a:r>
            <a:r>
              <a:rPr lang="en-US" sz="4400" b="1" dirty="0" smtClean="0">
                <a:solidFill>
                  <a:srgbClr val="660066"/>
                </a:solidFill>
                <a:latin typeface="Cambria"/>
                <a:cs typeface="Cambria"/>
              </a:rPr>
              <a:t>with </a:t>
            </a:r>
            <a:r>
              <a:rPr lang="en-US" sz="4400" b="1" dirty="0">
                <a:solidFill>
                  <a:srgbClr val="660066"/>
                </a:solidFill>
                <a:latin typeface="Cambria"/>
                <a:cs typeface="Cambria"/>
              </a:rPr>
              <a:t>Ease</a:t>
            </a:r>
          </a:p>
        </p:txBody>
      </p:sp>
      <p:sp>
        <p:nvSpPr>
          <p:cNvPr id="41987" name="Text Box 3"/>
          <p:cNvSpPr txBox="1">
            <a:spLocks noChangeArrowheads="1"/>
          </p:cNvSpPr>
          <p:nvPr/>
        </p:nvSpPr>
        <p:spPr bwMode="auto">
          <a:xfrm>
            <a:off x="914400" y="2485386"/>
            <a:ext cx="7620000" cy="3506788"/>
          </a:xfrm>
          <a:prstGeom prst="rect">
            <a:avLst/>
          </a:prstGeom>
          <a:noFill/>
          <a:ln w="9525">
            <a:noFill/>
            <a:miter lim="800000"/>
            <a:headEnd/>
            <a:tailEnd/>
          </a:ln>
          <a:effectLst/>
        </p:spPr>
        <p:txBody>
          <a:bodyPr>
            <a:spAutoFit/>
          </a:bodyPr>
          <a:lstStyle/>
          <a:p>
            <a:pPr>
              <a:spcBef>
                <a:spcPct val="50000"/>
              </a:spcBef>
              <a:buFontTx/>
              <a:buChar char="•"/>
            </a:pPr>
            <a:r>
              <a:rPr lang="en-US" sz="3200" dirty="0">
                <a:solidFill>
                  <a:srgbClr val="000000"/>
                </a:solidFill>
                <a:latin typeface="Cambria"/>
                <a:cs typeface="Cambria"/>
              </a:rPr>
              <a:t> Conductance-Malthus</a:t>
            </a:r>
          </a:p>
          <a:p>
            <a:pPr>
              <a:spcBef>
                <a:spcPct val="50000"/>
              </a:spcBef>
              <a:buFontTx/>
              <a:buChar char="•"/>
            </a:pPr>
            <a:r>
              <a:rPr lang="en-US" sz="3200" dirty="0" smtClean="0">
                <a:solidFill>
                  <a:srgbClr val="000000"/>
                </a:solidFill>
                <a:latin typeface="Cambria"/>
                <a:cs typeface="Cambria"/>
              </a:rPr>
              <a:t> Impedance</a:t>
            </a:r>
            <a:r>
              <a:rPr lang="en-US" sz="3200" dirty="0">
                <a:solidFill>
                  <a:srgbClr val="000000"/>
                </a:solidFill>
                <a:latin typeface="Cambria"/>
                <a:cs typeface="Cambria"/>
              </a:rPr>
              <a:t>-</a:t>
            </a:r>
            <a:r>
              <a:rPr lang="en-US" sz="3200" dirty="0" err="1">
                <a:solidFill>
                  <a:srgbClr val="000000"/>
                </a:solidFill>
                <a:latin typeface="Cambria"/>
                <a:cs typeface="Cambria"/>
              </a:rPr>
              <a:t>Bactometer</a:t>
            </a:r>
            <a:r>
              <a:rPr lang="en-US" sz="3200" dirty="0">
                <a:solidFill>
                  <a:srgbClr val="000000"/>
                </a:solidFill>
                <a:latin typeface="Cambria"/>
                <a:cs typeface="Cambria"/>
              </a:rPr>
              <a:t>, RABIT</a:t>
            </a:r>
          </a:p>
          <a:p>
            <a:pPr>
              <a:spcBef>
                <a:spcPct val="50000"/>
              </a:spcBef>
              <a:buFontTx/>
              <a:buChar char="•"/>
            </a:pPr>
            <a:r>
              <a:rPr lang="en-US" sz="3200" dirty="0" smtClean="0">
                <a:solidFill>
                  <a:srgbClr val="000000"/>
                </a:solidFill>
                <a:latin typeface="Cambria"/>
                <a:cs typeface="Cambria"/>
              </a:rPr>
              <a:t> </a:t>
            </a:r>
            <a:r>
              <a:rPr lang="en-US" sz="3200" dirty="0" err="1" smtClean="0">
                <a:solidFill>
                  <a:srgbClr val="000000"/>
                </a:solidFill>
                <a:latin typeface="Cambria"/>
                <a:cs typeface="Cambria"/>
              </a:rPr>
              <a:t>Bac</a:t>
            </a:r>
            <a:r>
              <a:rPr lang="en-US" sz="3200" dirty="0" smtClean="0">
                <a:solidFill>
                  <a:srgbClr val="000000"/>
                </a:solidFill>
                <a:latin typeface="Cambria"/>
                <a:cs typeface="Cambria"/>
              </a:rPr>
              <a:t> </a:t>
            </a:r>
            <a:r>
              <a:rPr lang="en-US" sz="3200" dirty="0">
                <a:solidFill>
                  <a:srgbClr val="000000"/>
                </a:solidFill>
                <a:latin typeface="Cambria"/>
                <a:cs typeface="Cambria"/>
              </a:rPr>
              <a:t>T/Alert</a:t>
            </a:r>
          </a:p>
          <a:p>
            <a:pPr>
              <a:spcBef>
                <a:spcPct val="50000"/>
              </a:spcBef>
              <a:buFontTx/>
              <a:buChar char="•"/>
            </a:pPr>
            <a:r>
              <a:rPr lang="en-US" sz="3200" dirty="0" smtClean="0">
                <a:solidFill>
                  <a:srgbClr val="000000"/>
                </a:solidFill>
                <a:latin typeface="Cambria"/>
                <a:cs typeface="Cambria"/>
              </a:rPr>
              <a:t> </a:t>
            </a:r>
            <a:r>
              <a:rPr lang="en-US" sz="3200" dirty="0" err="1" smtClean="0">
                <a:solidFill>
                  <a:srgbClr val="000000"/>
                </a:solidFill>
                <a:latin typeface="Cambria"/>
                <a:cs typeface="Cambria"/>
              </a:rPr>
              <a:t>Omnispec</a:t>
            </a:r>
            <a:endParaRPr lang="en-US" sz="3200" dirty="0">
              <a:solidFill>
                <a:srgbClr val="000000"/>
              </a:solidFill>
              <a:latin typeface="Cambria"/>
              <a:cs typeface="Cambria"/>
            </a:endParaRPr>
          </a:p>
          <a:p>
            <a:pPr>
              <a:spcBef>
                <a:spcPct val="50000"/>
              </a:spcBef>
              <a:buFontTx/>
              <a:buChar char="•"/>
            </a:pPr>
            <a:r>
              <a:rPr lang="en-US" sz="3200" dirty="0" smtClean="0">
                <a:solidFill>
                  <a:srgbClr val="000000"/>
                </a:solidFill>
                <a:latin typeface="Cambria"/>
                <a:cs typeface="Cambria"/>
              </a:rPr>
              <a:t> </a:t>
            </a:r>
            <a:r>
              <a:rPr lang="en-US" sz="3200" dirty="0" err="1" smtClean="0">
                <a:solidFill>
                  <a:srgbClr val="000000"/>
                </a:solidFill>
                <a:latin typeface="Cambria"/>
                <a:cs typeface="Cambria"/>
              </a:rPr>
              <a:t>BioSys</a:t>
            </a:r>
            <a:endParaRPr lang="en-US" sz="3200" dirty="0">
              <a:solidFill>
                <a:srgbClr val="000000"/>
              </a:solidFill>
              <a:latin typeface="Cambria"/>
              <a:cs typeface="Cambria"/>
            </a:endParaRP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294967295"/>
          </p:nvPr>
        </p:nvSpPr>
        <p:spPr>
          <a:xfrm>
            <a:off x="7010400" y="6245225"/>
            <a:ext cx="2133600" cy="476250"/>
          </a:xfrm>
          <a:prstGeom prst="rect">
            <a:avLst/>
          </a:prstGeom>
        </p:spPr>
        <p:txBody>
          <a:bodyPr/>
          <a:lstStyle/>
          <a:p>
            <a:fld id="{32857AF6-AA90-48FF-8CCB-99A146371093}" type="slidenum">
              <a:rPr lang="en-US"/>
              <a:pPr/>
              <a:t>58</a:t>
            </a:fld>
            <a:endParaRPr lang="en-US"/>
          </a:p>
        </p:txBody>
      </p:sp>
      <p:pic>
        <p:nvPicPr>
          <p:cNvPr id="43010" name="Picture 2" descr="IMGset161507"/>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p:spPr>
      </p:pic>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1" y="28225"/>
            <a:ext cx="8229600" cy="1143000"/>
          </a:xfrm>
        </p:spPr>
        <p:txBody>
          <a:bodyPr/>
          <a:lstStyle/>
          <a:p>
            <a:r>
              <a:rPr lang="en-US" b="1" dirty="0" smtClean="0">
                <a:solidFill>
                  <a:srgbClr val="660066"/>
                </a:solidFill>
                <a:latin typeface="Cambria"/>
                <a:cs typeface="Cambria"/>
              </a:rPr>
              <a:t>Bioluminescence</a:t>
            </a:r>
            <a:endParaRPr lang="en-US" b="1" dirty="0">
              <a:solidFill>
                <a:srgbClr val="660066"/>
              </a:solidFill>
              <a:latin typeface="Cambria"/>
              <a:cs typeface="Cambria"/>
            </a:endParaRPr>
          </a:p>
        </p:txBody>
      </p:sp>
      <p:sp>
        <p:nvSpPr>
          <p:cNvPr id="3" name="Content Placeholder 2"/>
          <p:cNvSpPr>
            <a:spLocks noGrp="1"/>
          </p:cNvSpPr>
          <p:nvPr>
            <p:ph idx="1"/>
          </p:nvPr>
        </p:nvSpPr>
        <p:spPr>
          <a:xfrm>
            <a:off x="457200" y="1050234"/>
            <a:ext cx="8229600" cy="4525962"/>
          </a:xfrm>
        </p:spPr>
        <p:txBody>
          <a:bodyPr/>
          <a:lstStyle/>
          <a:p>
            <a:r>
              <a:rPr lang="en-US" dirty="0" smtClean="0">
                <a:solidFill>
                  <a:schemeClr val="tx1"/>
                </a:solidFill>
                <a:latin typeface="Cambria"/>
                <a:cs typeface="Cambria"/>
              </a:rPr>
              <a:t>A unique type of </a:t>
            </a:r>
            <a:r>
              <a:rPr lang="en-US" dirty="0" err="1" smtClean="0">
                <a:solidFill>
                  <a:schemeClr val="tx1"/>
                </a:solidFill>
                <a:latin typeface="Cambria"/>
                <a:cs typeface="Cambria"/>
              </a:rPr>
              <a:t>chemiluminescent</a:t>
            </a:r>
            <a:r>
              <a:rPr lang="en-US" dirty="0" smtClean="0">
                <a:solidFill>
                  <a:schemeClr val="tx1"/>
                </a:solidFill>
                <a:latin typeface="Cambria"/>
                <a:cs typeface="Cambria"/>
              </a:rPr>
              <a:t> reaction catalyzed by an enzyme.</a:t>
            </a:r>
            <a:endParaRPr lang="en-US" dirty="0">
              <a:solidFill>
                <a:schemeClr val="tx1"/>
              </a:solidFill>
              <a:latin typeface="Cambria"/>
              <a:cs typeface="Cambria"/>
            </a:endParaRPr>
          </a:p>
        </p:txBody>
      </p:sp>
      <p:sp>
        <p:nvSpPr>
          <p:cNvPr id="4" name="Slide Number Placeholder 3"/>
          <p:cNvSpPr>
            <a:spLocks noGrp="1"/>
          </p:cNvSpPr>
          <p:nvPr>
            <p:ph type="sldNum" sz="quarter" idx="4294967295"/>
          </p:nvPr>
        </p:nvSpPr>
        <p:spPr>
          <a:xfrm>
            <a:off x="7010400" y="6245225"/>
            <a:ext cx="2133600" cy="476250"/>
          </a:xfrm>
          <a:prstGeom prst="rect">
            <a:avLst/>
          </a:prstGeom>
        </p:spPr>
        <p:txBody>
          <a:bodyPr/>
          <a:lstStyle/>
          <a:p>
            <a:fld id="{A5B7EE1B-7B36-4950-801B-ABD402790118}" type="slidenum">
              <a:rPr lang="en-US"/>
              <a:pPr/>
              <a:t>59</a:t>
            </a:fld>
            <a:endParaRPr lang="en-US"/>
          </a:p>
        </p:txBody>
      </p:sp>
      <p:pic>
        <p:nvPicPr>
          <p:cNvPr id="49154" name="Picture 2"/>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1241778" y="2187222"/>
            <a:ext cx="6674555" cy="4590697"/>
          </a:xfrm>
          <a:prstGeom prst="rect">
            <a:avLst/>
          </a:prstGeom>
          <a:noFill/>
        </p:spPr>
      </p:pic>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0178" name="Object 2"/>
          <p:cNvGraphicFramePr>
            <a:graphicFrameLocks noChangeAspect="1"/>
          </p:cNvGraphicFramePr>
          <p:nvPr>
            <p:extLst>
              <p:ext uri="{D42A27DB-BD31-4B8C-83A1-F6EECF244321}">
                <p14:modId xmlns:p14="http://schemas.microsoft.com/office/powerpoint/2010/main" val="3579366673"/>
              </p:ext>
            </p:extLst>
          </p:nvPr>
        </p:nvGraphicFramePr>
        <p:xfrm>
          <a:off x="1693334" y="0"/>
          <a:ext cx="5910792" cy="6858000"/>
        </p:xfrm>
        <a:graphic>
          <a:graphicData uri="http://schemas.openxmlformats.org/presentationml/2006/ole">
            <mc:AlternateContent xmlns:mc="http://schemas.openxmlformats.org/markup-compatibility/2006">
              <mc:Choice xmlns:v="urn:schemas-microsoft-com:vml" Requires="v">
                <p:oleObj spid="_x0000_s50524" name="Image Document" r:id="rId4" imgW="6229884" imgH="3631963" progId="">
                  <p:embed/>
                </p:oleObj>
              </mc:Choice>
              <mc:Fallback>
                <p:oleObj name="Image Document" r:id="rId4" imgW="6229884" imgH="3631963" progId="">
                  <p:embed/>
                  <p:pic>
                    <p:nvPicPr>
                      <p:cNvPr id="0" name="Picture 34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93334" y="0"/>
                        <a:ext cx="5910792" cy="6858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idx="4294967295"/>
          </p:nvPr>
        </p:nvSpPr>
        <p:spPr>
          <a:xfrm>
            <a:off x="0" y="500416"/>
            <a:ext cx="9144000" cy="1143000"/>
          </a:xfrm>
        </p:spPr>
        <p:txBody>
          <a:bodyPr/>
          <a:lstStyle/>
          <a:p>
            <a:r>
              <a:rPr lang="en-US" b="1" dirty="0" smtClean="0">
                <a:solidFill>
                  <a:srgbClr val="660066"/>
                </a:solidFill>
                <a:latin typeface="Cambria"/>
                <a:cs typeface="Cambria"/>
              </a:rPr>
              <a:t>Advances </a:t>
            </a:r>
            <a:r>
              <a:rPr lang="en-US" b="1" dirty="0">
                <a:solidFill>
                  <a:srgbClr val="660066"/>
                </a:solidFill>
                <a:latin typeface="Cambria"/>
                <a:cs typeface="Cambria"/>
              </a:rPr>
              <a:t>in Immunological Testing</a:t>
            </a:r>
          </a:p>
        </p:txBody>
      </p:sp>
      <p:sp>
        <p:nvSpPr>
          <p:cNvPr id="51203" name="Rectangle 3"/>
          <p:cNvSpPr>
            <a:spLocks noGrp="1" noChangeArrowheads="1"/>
          </p:cNvSpPr>
          <p:nvPr>
            <p:ph type="body" idx="4294967295"/>
          </p:nvPr>
        </p:nvSpPr>
        <p:spPr>
          <a:xfrm>
            <a:off x="952536" y="2184627"/>
            <a:ext cx="7277064" cy="3576951"/>
          </a:xfrm>
        </p:spPr>
        <p:txBody>
          <a:bodyPr/>
          <a:lstStyle/>
          <a:p>
            <a:r>
              <a:rPr lang="en-US" dirty="0">
                <a:solidFill>
                  <a:srgbClr val="000000"/>
                </a:solidFill>
                <a:latin typeface="Cambria"/>
                <a:cs typeface="Cambria"/>
              </a:rPr>
              <a:t>ELISA </a:t>
            </a:r>
            <a:r>
              <a:rPr lang="en-US" dirty="0" smtClean="0">
                <a:solidFill>
                  <a:srgbClr val="000000"/>
                </a:solidFill>
                <a:latin typeface="Cambria"/>
                <a:cs typeface="Cambria"/>
              </a:rPr>
              <a:t>tests, </a:t>
            </a:r>
            <a:r>
              <a:rPr lang="en-US" dirty="0">
                <a:solidFill>
                  <a:srgbClr val="000000"/>
                </a:solidFill>
                <a:latin typeface="Cambria"/>
                <a:cs typeface="Cambria"/>
              </a:rPr>
              <a:t>VIDAS</a:t>
            </a:r>
          </a:p>
          <a:p>
            <a:r>
              <a:rPr lang="en-US" dirty="0" err="1">
                <a:solidFill>
                  <a:srgbClr val="000000"/>
                </a:solidFill>
                <a:latin typeface="Cambria"/>
                <a:cs typeface="Cambria"/>
              </a:rPr>
              <a:t>Diffchamb</a:t>
            </a:r>
            <a:r>
              <a:rPr lang="en-US" dirty="0" smtClean="0">
                <a:solidFill>
                  <a:srgbClr val="000000"/>
                </a:solidFill>
                <a:latin typeface="Cambria"/>
                <a:cs typeface="Cambria"/>
              </a:rPr>
              <a:t>, </a:t>
            </a:r>
            <a:r>
              <a:rPr lang="en-US" dirty="0" err="1">
                <a:solidFill>
                  <a:srgbClr val="000000"/>
                </a:solidFill>
                <a:latin typeface="Cambria"/>
                <a:cs typeface="Cambria"/>
              </a:rPr>
              <a:t>Detex</a:t>
            </a:r>
            <a:r>
              <a:rPr lang="en-US" dirty="0">
                <a:solidFill>
                  <a:srgbClr val="000000"/>
                </a:solidFill>
                <a:latin typeface="Cambria"/>
                <a:cs typeface="Cambria"/>
              </a:rPr>
              <a:t> </a:t>
            </a:r>
            <a:r>
              <a:rPr lang="en-US" dirty="0" smtClean="0">
                <a:solidFill>
                  <a:srgbClr val="000000"/>
                </a:solidFill>
                <a:latin typeface="Cambria"/>
                <a:cs typeface="Cambria"/>
              </a:rPr>
              <a:t>system</a:t>
            </a:r>
            <a:r>
              <a:rPr lang="en-US" dirty="0">
                <a:solidFill>
                  <a:srgbClr val="000000"/>
                </a:solidFill>
                <a:latin typeface="Cambria"/>
                <a:cs typeface="Cambria"/>
              </a:rPr>
              <a:t>	</a:t>
            </a:r>
          </a:p>
          <a:p>
            <a:r>
              <a:rPr lang="en-US" dirty="0">
                <a:solidFill>
                  <a:srgbClr val="000000"/>
                </a:solidFill>
                <a:latin typeface="Cambria"/>
                <a:cs typeface="Cambria"/>
              </a:rPr>
              <a:t>Lateral Migration immunoassays</a:t>
            </a:r>
          </a:p>
          <a:p>
            <a:r>
              <a:rPr lang="en-US" dirty="0" err="1">
                <a:solidFill>
                  <a:srgbClr val="000000"/>
                </a:solidFill>
                <a:latin typeface="Cambria"/>
                <a:cs typeface="Cambria"/>
              </a:rPr>
              <a:t>Immunomagnetic</a:t>
            </a:r>
            <a:r>
              <a:rPr lang="en-US" dirty="0">
                <a:solidFill>
                  <a:srgbClr val="000000"/>
                </a:solidFill>
                <a:latin typeface="Cambria"/>
                <a:cs typeface="Cambria"/>
              </a:rPr>
              <a:t> </a:t>
            </a:r>
            <a:r>
              <a:rPr lang="en-US" dirty="0" smtClean="0">
                <a:solidFill>
                  <a:srgbClr val="000000"/>
                </a:solidFill>
                <a:latin typeface="Cambria"/>
                <a:cs typeface="Cambria"/>
              </a:rPr>
              <a:t>separation </a:t>
            </a:r>
            <a:r>
              <a:rPr lang="en-US" dirty="0">
                <a:solidFill>
                  <a:srgbClr val="000000"/>
                </a:solidFill>
                <a:latin typeface="Cambria"/>
                <a:cs typeface="Cambria"/>
              </a:rPr>
              <a:t>t</a:t>
            </a:r>
            <a:r>
              <a:rPr lang="en-US" dirty="0" smtClean="0">
                <a:solidFill>
                  <a:srgbClr val="000000"/>
                </a:solidFill>
                <a:latin typeface="Cambria"/>
                <a:cs typeface="Cambria"/>
              </a:rPr>
              <a:t>echnologies</a:t>
            </a:r>
            <a:endParaRPr lang="en-US" dirty="0">
              <a:solidFill>
                <a:srgbClr val="000000"/>
              </a:solidFill>
              <a:latin typeface="Cambria"/>
              <a:cs typeface="Cambria"/>
            </a:endParaRPr>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2" descr="IMGset161487"/>
          <p:cNvPicPr>
            <a:picLocks noChangeAspect="1" noChangeArrowheads="1"/>
          </p:cNvPicPr>
          <p:nvPr/>
        </p:nvPicPr>
        <p:blipFill rotWithShape="1">
          <a:blip r:embed="rId3" cstate="screen">
            <a:extLst>
              <a:ext uri="{BEBA8EAE-BF5A-486C-A8C5-ECC9F3942E4B}">
                <a14:imgProps xmlns:a14="http://schemas.microsoft.com/office/drawing/2010/main">
                  <a14:imgLayer r:embed="rId4">
                    <a14:imgEffect>
                      <a14:backgroundRemoval t="0" b="97584" l="2665" r="99112">
                        <a14:foregroundMark x1="59010" y1="63941" x2="59010" y2="63941"/>
                        <a14:foregroundMark x1="54569" y1="60223" x2="54569" y2="60223"/>
                        <a14:foregroundMark x1="51523" y1="63941" x2="51523" y2="63941"/>
                        <a14:foregroundMark x1="55838" y1="67472" x2="55838" y2="67472"/>
                        <a14:foregroundMark x1="60406" y1="52045" x2="60406" y2="52045"/>
                        <a14:foregroundMark x1="28934" y1="34758" x2="28934" y2="34758"/>
                        <a14:foregroundMark x1="24873" y1="40706" x2="24873" y2="40706"/>
                        <a14:foregroundMark x1="21954" y1="35316" x2="21954" y2="35316"/>
                        <a14:foregroundMark x1="21954" y1="26766" x2="21954" y2="26766"/>
                        <a14:foregroundMark x1="22335" y1="17286" x2="22335" y2="17286"/>
                        <a14:foregroundMark x1="24619" y1="14312" x2="24619" y2="14312"/>
                        <a14:foregroundMark x1="12183" y1="52230" x2="12183" y2="52230"/>
                        <a14:foregroundMark x1="14721" y1="48699" x2="14721" y2="48699"/>
                        <a14:foregroundMark x1="16878" y1="49814" x2="16878" y2="49814"/>
                        <a14:foregroundMark x1="14721" y1="50558" x2="14721" y2="50558"/>
                        <a14:foregroundMark x1="17259" y1="46283" x2="17259" y2="46283"/>
                        <a14:foregroundMark x1="18782" y1="36803" x2="18782" y2="36803"/>
                        <a14:foregroundMark x1="19036" y1="32528" x2="19036" y2="32528"/>
                        <a14:foregroundMark x1="19162" y1="28625" x2="19162" y2="28625"/>
                        <a14:foregroundMark x1="19543" y1="23606" x2="19543" y2="23606"/>
                        <a14:foregroundMark x1="19797" y1="21004" x2="19797" y2="21004"/>
                        <a14:foregroundMark x1="21827" y1="20074" x2="21827" y2="20074"/>
                        <a14:foregroundMark x1="20178" y1="18773" x2="20178" y2="18773"/>
                        <a14:foregroundMark x1="10406" y1="54833" x2="10406" y2="54833"/>
                        <a14:foregroundMark x1="62563" y1="48699" x2="62563" y2="48699"/>
                      </a14:backgroundRemoval>
                    </a14:imgEffect>
                    <a14:imgEffect>
                      <a14:sharpenSoften amount="50000"/>
                    </a14:imgEffect>
                  </a14:imgLayer>
                </a14:imgProps>
              </a:ext>
              <a:ext uri="{28A0092B-C50C-407E-A947-70E740481C1C}">
                <a14:useLocalDpi xmlns:a14="http://schemas.microsoft.com/office/drawing/2010/main"/>
              </a:ext>
            </a:extLst>
          </a:blip>
          <a:srcRect/>
          <a:stretch/>
        </p:blipFill>
        <p:spPr bwMode="auto">
          <a:xfrm>
            <a:off x="818446" y="1269997"/>
            <a:ext cx="7507110" cy="5122333"/>
          </a:xfrm>
          <a:prstGeom prst="rect">
            <a:avLst/>
          </a:prstGeom>
          <a:noFill/>
        </p:spPr>
      </p:pic>
      <p:sp>
        <p:nvSpPr>
          <p:cNvPr id="2" name="Title 1"/>
          <p:cNvSpPr>
            <a:spLocks noGrp="1"/>
          </p:cNvSpPr>
          <p:nvPr>
            <p:ph type="title"/>
          </p:nvPr>
        </p:nvSpPr>
        <p:spPr>
          <a:xfrm>
            <a:off x="457200" y="77613"/>
            <a:ext cx="8229600" cy="1143000"/>
          </a:xfrm>
        </p:spPr>
        <p:txBody>
          <a:bodyPr/>
          <a:lstStyle/>
          <a:p>
            <a:r>
              <a:rPr lang="en-US" b="1" dirty="0" err="1" smtClean="0">
                <a:solidFill>
                  <a:srgbClr val="660066"/>
                </a:solidFill>
                <a:latin typeface="Cambria"/>
                <a:cs typeface="Cambria"/>
              </a:rPr>
              <a:t>bioMérieux</a:t>
            </a:r>
            <a:r>
              <a:rPr lang="en-US" b="1" dirty="0" smtClean="0">
                <a:solidFill>
                  <a:srgbClr val="660066"/>
                </a:solidFill>
                <a:latin typeface="Cambria"/>
                <a:cs typeface="Cambria"/>
              </a:rPr>
              <a:t> VIDAS</a:t>
            </a:r>
            <a:r>
              <a:rPr lang="en-US" b="1" baseline="30000" dirty="0" smtClean="0">
                <a:solidFill>
                  <a:srgbClr val="660066"/>
                </a:solidFill>
                <a:latin typeface="Cambria"/>
                <a:cs typeface="Cambria"/>
              </a:rPr>
              <a:t>®</a:t>
            </a:r>
            <a:endParaRPr lang="en-US" b="1" baseline="30000" dirty="0">
              <a:solidFill>
                <a:srgbClr val="660066"/>
              </a:solidFill>
              <a:latin typeface="Cambria"/>
              <a:cs typeface="Cambria"/>
            </a:endParaRPr>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Picture 2" descr="bioMerieux"/>
          <p:cNvPicPr>
            <a:picLocks noChangeAspect="1" noChangeArrowheads="1"/>
          </p:cNvPicPr>
          <p:nvPr/>
        </p:nvPicPr>
        <p:blipFill rotWithShape="1">
          <a:blip r:embed="rId3" cstate="screen">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a:ext>
            </a:extLst>
          </a:blip>
          <a:srcRect/>
          <a:stretch/>
        </p:blipFill>
        <p:spPr bwMode="auto">
          <a:xfrm>
            <a:off x="253998" y="755068"/>
            <a:ext cx="8664222" cy="5137379"/>
          </a:xfrm>
          <a:prstGeom prst="rect">
            <a:avLst/>
          </a:prstGeom>
          <a:noFill/>
        </p:spPr>
      </p:pic>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Picture 2" descr="IMGset161486"/>
          <p:cNvPicPr>
            <a:picLocks noChangeAspect="1" noChangeArrowheads="1"/>
          </p:cNvPicPr>
          <p:nvPr/>
        </p:nvPicPr>
        <p:blipFill rotWithShape="1">
          <a:blip r:embed="rId3" cstate="email">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a:ext>
            </a:extLst>
          </a:blip>
          <a:srcRect/>
          <a:stretch/>
        </p:blipFill>
        <p:spPr bwMode="auto">
          <a:xfrm>
            <a:off x="0" y="381000"/>
            <a:ext cx="9144000" cy="5588000"/>
          </a:xfrm>
          <a:prstGeom prst="rect">
            <a:avLst/>
          </a:prstGeom>
          <a:noFill/>
        </p:spPr>
      </p:pic>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Picture 2" descr="IMGset161485"/>
          <p:cNvPicPr>
            <a:picLocks noChangeAspect="1" noChangeArrowheads="1"/>
          </p:cNvPicPr>
          <p:nvPr/>
        </p:nvPicPr>
        <p:blipFill rotWithShape="1">
          <a:blip r:embed="rId3" cstate="email">
            <a:extLst>
              <a:ext uri="{BEBA8EAE-BF5A-486C-A8C5-ECC9F3942E4B}">
                <a14:imgProps xmlns:a14="http://schemas.microsoft.com/office/drawing/2010/main">
                  <a14:imgLayer r:embed="rId4">
                    <a14:imgEffect>
                      <a14:sharpenSoften amount="50000"/>
                    </a14:imgEffect>
                    <a14:imgEffect>
                      <a14:brightnessContrast contrast="40000"/>
                    </a14:imgEffect>
                  </a14:imgLayer>
                </a14:imgProps>
              </a:ext>
              <a:ext uri="{28A0092B-C50C-407E-A947-70E740481C1C}">
                <a14:useLocalDpi xmlns:a14="http://schemas.microsoft.com/office/drawing/2010/main"/>
              </a:ext>
            </a:extLst>
          </a:blip>
          <a:srcRect/>
          <a:stretch/>
        </p:blipFill>
        <p:spPr bwMode="auto">
          <a:xfrm>
            <a:off x="73907" y="1171222"/>
            <a:ext cx="9041871" cy="3993445"/>
          </a:xfrm>
          <a:prstGeom prst="rect">
            <a:avLst/>
          </a:prstGeom>
          <a:noFill/>
        </p:spPr>
      </p:pic>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Picture 2" descr="IMGset161483"/>
          <p:cNvPicPr>
            <a:picLocks noChangeAspect="1" noChangeArrowheads="1"/>
          </p:cNvPicPr>
          <p:nvPr/>
        </p:nvPicPr>
        <p:blipFill rotWithShape="1">
          <a:blip r:embed="rId3" cstate="screen">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a:ext>
            </a:extLst>
          </a:blip>
          <a:srcRect/>
          <a:stretch/>
        </p:blipFill>
        <p:spPr bwMode="auto">
          <a:xfrm>
            <a:off x="225778" y="141112"/>
            <a:ext cx="8650111" cy="5715000"/>
          </a:xfrm>
          <a:prstGeom prst="rect">
            <a:avLst/>
          </a:prstGeom>
          <a:noFill/>
        </p:spPr>
      </p:pic>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8370" name="Object 2"/>
          <p:cNvGraphicFramePr>
            <a:graphicFrameLocks noChangeAspect="1"/>
          </p:cNvGraphicFramePr>
          <p:nvPr>
            <p:extLst>
              <p:ext uri="{D42A27DB-BD31-4B8C-83A1-F6EECF244321}">
                <p14:modId xmlns:p14="http://schemas.microsoft.com/office/powerpoint/2010/main" val="1804570587"/>
              </p:ext>
            </p:extLst>
          </p:nvPr>
        </p:nvGraphicFramePr>
        <p:xfrm>
          <a:off x="177624" y="1240973"/>
          <a:ext cx="8818562" cy="2581275"/>
        </p:xfrm>
        <a:graphic>
          <a:graphicData uri="http://schemas.openxmlformats.org/presentationml/2006/ole">
            <mc:AlternateContent xmlns:mc="http://schemas.openxmlformats.org/markup-compatibility/2006">
              <mc:Choice xmlns:v="urn:schemas-microsoft-com:vml" Requires="v">
                <p:oleObj spid="_x0000_s58716" name="Photo Editor Photo" r:id="rId4" imgW="8819048" imgH="2580952" progId="">
                  <p:embed/>
                </p:oleObj>
              </mc:Choice>
              <mc:Fallback>
                <p:oleObj name="Photo Editor Photo" r:id="rId4" imgW="8819048" imgH="2580952" progId="">
                  <p:embed/>
                  <p:pic>
                    <p:nvPicPr>
                      <p:cNvPr id="0" name="Picture 34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7624" y="1240973"/>
                        <a:ext cx="8818562" cy="2581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8099" dir="2700000" algn="ctr" rotWithShape="0">
                                <a:schemeClr val="bg2">
                                  <a:alpha val="74997"/>
                                </a:schemeClr>
                              </a:outerShdw>
                            </a:effectLst>
                          </a14:hiddenEffects>
                        </a:ext>
                      </a:extLst>
                    </p:spPr>
                  </p:pic>
                </p:oleObj>
              </mc:Fallback>
            </mc:AlternateContent>
          </a:graphicData>
        </a:graphic>
      </p:graphicFrame>
      <p:sp>
        <p:nvSpPr>
          <p:cNvPr id="58371" name="Text Box 3"/>
          <p:cNvSpPr txBox="1">
            <a:spLocks noChangeArrowheads="1"/>
          </p:cNvSpPr>
          <p:nvPr/>
        </p:nvSpPr>
        <p:spPr bwMode="auto">
          <a:xfrm>
            <a:off x="152400" y="3951264"/>
            <a:ext cx="2362200" cy="457200"/>
          </a:xfrm>
          <a:prstGeom prst="rect">
            <a:avLst/>
          </a:prstGeom>
          <a:noFill/>
          <a:ln w="9525">
            <a:noFill/>
            <a:miter lim="800000"/>
            <a:headEnd/>
            <a:tailEnd/>
          </a:ln>
          <a:effectLst/>
        </p:spPr>
        <p:txBody>
          <a:bodyPr>
            <a:spAutoFit/>
          </a:bodyPr>
          <a:lstStyle/>
          <a:p>
            <a:pPr>
              <a:spcBef>
                <a:spcPct val="50000"/>
              </a:spcBef>
            </a:pPr>
            <a:endParaRPr lang="en-US" sz="2400">
              <a:solidFill>
                <a:srgbClr val="000000"/>
              </a:solidFill>
              <a:latin typeface="Cambria"/>
              <a:cs typeface="Cambria"/>
            </a:endParaRPr>
          </a:p>
        </p:txBody>
      </p:sp>
      <p:sp>
        <p:nvSpPr>
          <p:cNvPr id="58372" name="Text Box 4"/>
          <p:cNvSpPr txBox="1">
            <a:spLocks noChangeArrowheads="1"/>
          </p:cNvSpPr>
          <p:nvPr/>
        </p:nvSpPr>
        <p:spPr bwMode="auto">
          <a:xfrm>
            <a:off x="166508" y="3951264"/>
            <a:ext cx="2667000" cy="1569660"/>
          </a:xfrm>
          <a:prstGeom prst="rect">
            <a:avLst/>
          </a:prstGeom>
          <a:noFill/>
          <a:ln w="9525">
            <a:noFill/>
            <a:miter lim="800000"/>
            <a:headEnd/>
            <a:tailEnd/>
          </a:ln>
          <a:effectLst/>
        </p:spPr>
        <p:txBody>
          <a:bodyPr>
            <a:spAutoFit/>
          </a:bodyPr>
          <a:lstStyle/>
          <a:p>
            <a:pPr algn="ctr">
              <a:spcBef>
                <a:spcPct val="50000"/>
              </a:spcBef>
            </a:pPr>
            <a:r>
              <a:rPr lang="en-US" sz="2400" dirty="0">
                <a:solidFill>
                  <a:srgbClr val="000000"/>
                </a:solidFill>
                <a:latin typeface="Cambria"/>
                <a:cs typeface="Cambria"/>
              </a:rPr>
              <a:t>Washing, </a:t>
            </a:r>
          </a:p>
          <a:p>
            <a:pPr algn="ctr">
              <a:spcBef>
                <a:spcPct val="50000"/>
              </a:spcBef>
            </a:pPr>
            <a:r>
              <a:rPr lang="en-US" sz="2400" dirty="0">
                <a:solidFill>
                  <a:srgbClr val="000000"/>
                </a:solidFill>
                <a:latin typeface="Cambria"/>
                <a:cs typeface="Cambria"/>
              </a:rPr>
              <a:t>Separation, </a:t>
            </a:r>
          </a:p>
          <a:p>
            <a:pPr algn="ctr">
              <a:spcBef>
                <a:spcPct val="50000"/>
              </a:spcBef>
            </a:pPr>
            <a:r>
              <a:rPr lang="en-US" sz="2400" dirty="0">
                <a:solidFill>
                  <a:srgbClr val="000000"/>
                </a:solidFill>
                <a:latin typeface="Cambria"/>
                <a:cs typeface="Cambria"/>
              </a:rPr>
              <a:t>&amp; Concentration</a:t>
            </a:r>
          </a:p>
        </p:txBody>
      </p:sp>
      <p:sp>
        <p:nvSpPr>
          <p:cNvPr id="58373" name="Text Box 5"/>
          <p:cNvSpPr txBox="1">
            <a:spLocks noChangeArrowheads="1"/>
          </p:cNvSpPr>
          <p:nvPr/>
        </p:nvSpPr>
        <p:spPr bwMode="auto">
          <a:xfrm>
            <a:off x="2918180" y="3951264"/>
            <a:ext cx="2362200" cy="457200"/>
          </a:xfrm>
          <a:prstGeom prst="rect">
            <a:avLst/>
          </a:prstGeom>
          <a:noFill/>
          <a:ln w="9525">
            <a:noFill/>
            <a:miter lim="800000"/>
            <a:headEnd/>
            <a:tailEnd/>
          </a:ln>
          <a:effectLst/>
        </p:spPr>
        <p:txBody>
          <a:bodyPr>
            <a:spAutoFit/>
          </a:bodyPr>
          <a:lstStyle/>
          <a:p>
            <a:pPr algn="ctr">
              <a:spcBef>
                <a:spcPct val="50000"/>
              </a:spcBef>
            </a:pPr>
            <a:r>
              <a:rPr lang="en-US" sz="2400" dirty="0">
                <a:solidFill>
                  <a:srgbClr val="000000"/>
                </a:solidFill>
                <a:latin typeface="Cambria"/>
                <a:cs typeface="Cambria"/>
              </a:rPr>
              <a:t>Reconstitution</a:t>
            </a:r>
          </a:p>
        </p:txBody>
      </p:sp>
      <p:sp>
        <p:nvSpPr>
          <p:cNvPr id="58374" name="Text Box 6"/>
          <p:cNvSpPr txBox="1">
            <a:spLocks noChangeArrowheads="1"/>
          </p:cNvSpPr>
          <p:nvPr/>
        </p:nvSpPr>
        <p:spPr bwMode="auto">
          <a:xfrm>
            <a:off x="6149623" y="3951264"/>
            <a:ext cx="2743200" cy="457200"/>
          </a:xfrm>
          <a:prstGeom prst="rect">
            <a:avLst/>
          </a:prstGeom>
          <a:noFill/>
          <a:ln w="9525">
            <a:noFill/>
            <a:miter lim="800000"/>
            <a:headEnd/>
            <a:tailEnd/>
          </a:ln>
          <a:effectLst/>
        </p:spPr>
        <p:txBody>
          <a:bodyPr>
            <a:spAutoFit/>
          </a:bodyPr>
          <a:lstStyle/>
          <a:p>
            <a:pPr algn="ctr">
              <a:spcBef>
                <a:spcPct val="50000"/>
              </a:spcBef>
            </a:pPr>
            <a:r>
              <a:rPr lang="en-US" sz="2400" dirty="0">
                <a:solidFill>
                  <a:srgbClr val="000000"/>
                </a:solidFill>
                <a:latin typeface="Cambria"/>
                <a:cs typeface="Cambria"/>
              </a:rPr>
              <a:t>Detection</a:t>
            </a:r>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bwMode="auto">
          <a:xfrm>
            <a:off x="697089" y="5136445"/>
            <a:ext cx="7762875" cy="973666"/>
          </a:xfrm>
          <a:prstGeom prst="rect">
            <a:avLst/>
          </a:prstGeom>
          <a:solidFill>
            <a:schemeClr val="bg1"/>
          </a:solidFill>
          <a:ln>
            <a:noFill/>
          </a:ln>
          <a:extLs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4400" kern="1200">
                <a:solidFill>
                  <a:schemeClr val="tx1"/>
                </a:solidFill>
                <a:latin typeface="+mj-lt"/>
                <a:ea typeface="ＭＳ Ｐゴシック" charset="0"/>
                <a:cs typeface="+mj-cs"/>
              </a:defRPr>
            </a:lvl1pPr>
            <a:lvl2pPr algn="ctr" rtl="0" eaLnBrk="1" fontAlgn="base" hangingPunct="1">
              <a:spcBef>
                <a:spcPct val="0"/>
              </a:spcBef>
              <a:spcAft>
                <a:spcPct val="0"/>
              </a:spcAft>
              <a:defRPr sz="4400">
                <a:solidFill>
                  <a:schemeClr val="tx1"/>
                </a:solidFill>
                <a:latin typeface="Arial" charset="0"/>
                <a:ea typeface="ＭＳ Ｐゴシック" charset="0"/>
              </a:defRPr>
            </a:lvl2pPr>
            <a:lvl3pPr algn="ctr" rtl="0" eaLnBrk="1" fontAlgn="base" hangingPunct="1">
              <a:spcBef>
                <a:spcPct val="0"/>
              </a:spcBef>
              <a:spcAft>
                <a:spcPct val="0"/>
              </a:spcAft>
              <a:defRPr sz="4400">
                <a:solidFill>
                  <a:schemeClr val="tx1"/>
                </a:solidFill>
                <a:latin typeface="Arial" charset="0"/>
                <a:ea typeface="ＭＳ Ｐゴシック" charset="0"/>
              </a:defRPr>
            </a:lvl3pPr>
            <a:lvl4pPr algn="ctr" rtl="0" eaLnBrk="1" fontAlgn="base" hangingPunct="1">
              <a:spcBef>
                <a:spcPct val="0"/>
              </a:spcBef>
              <a:spcAft>
                <a:spcPct val="0"/>
              </a:spcAft>
              <a:defRPr sz="4400">
                <a:solidFill>
                  <a:schemeClr val="tx1"/>
                </a:solidFill>
                <a:latin typeface="Arial" charset="0"/>
                <a:ea typeface="ＭＳ Ｐゴシック" charset="0"/>
              </a:defRPr>
            </a:lvl4pPr>
            <a:lvl5pPr algn="ctr" rtl="0" eaLnBrk="1" fontAlgn="base" hangingPunct="1">
              <a:spcBef>
                <a:spcPct val="0"/>
              </a:spcBef>
              <a:spcAft>
                <a:spcPct val="0"/>
              </a:spcAft>
              <a:defRPr sz="4400">
                <a:solidFill>
                  <a:schemeClr val="tx1"/>
                </a:solidFill>
                <a:latin typeface="Arial" charset="0"/>
                <a:ea typeface="ＭＳ Ｐゴシック" charset="0"/>
              </a:defRPr>
            </a:lvl5pPr>
            <a:lvl6pPr marL="457200" algn="ctr" rtl="0" eaLnBrk="1" fontAlgn="base" hangingPunct="1">
              <a:spcBef>
                <a:spcPct val="0"/>
              </a:spcBef>
              <a:spcAft>
                <a:spcPct val="0"/>
              </a:spcAft>
              <a:defRPr sz="4400">
                <a:solidFill>
                  <a:schemeClr val="tx1"/>
                </a:solidFill>
                <a:latin typeface="Arial" charset="0"/>
              </a:defRPr>
            </a:lvl6pPr>
            <a:lvl7pPr marL="914400" algn="ctr" rtl="0" eaLnBrk="1" fontAlgn="base" hangingPunct="1">
              <a:spcBef>
                <a:spcPct val="0"/>
              </a:spcBef>
              <a:spcAft>
                <a:spcPct val="0"/>
              </a:spcAft>
              <a:defRPr sz="4400">
                <a:solidFill>
                  <a:schemeClr val="tx1"/>
                </a:solidFill>
                <a:latin typeface="Arial" charset="0"/>
              </a:defRPr>
            </a:lvl7pPr>
            <a:lvl8pPr marL="1371600" algn="ctr" rtl="0" eaLnBrk="1" fontAlgn="base" hangingPunct="1">
              <a:spcBef>
                <a:spcPct val="0"/>
              </a:spcBef>
              <a:spcAft>
                <a:spcPct val="0"/>
              </a:spcAft>
              <a:defRPr sz="4400">
                <a:solidFill>
                  <a:schemeClr val="tx1"/>
                </a:solidFill>
                <a:latin typeface="Arial" charset="0"/>
              </a:defRPr>
            </a:lvl8pPr>
            <a:lvl9pPr marL="1828800" algn="ctr" rtl="0" eaLnBrk="1" fontAlgn="base" hangingPunct="1">
              <a:spcBef>
                <a:spcPct val="0"/>
              </a:spcBef>
              <a:spcAft>
                <a:spcPct val="0"/>
              </a:spcAft>
              <a:defRPr sz="4400">
                <a:solidFill>
                  <a:schemeClr val="tx1"/>
                </a:solidFill>
                <a:latin typeface="Arial" charset="0"/>
              </a:defRPr>
            </a:lvl9pPr>
          </a:lstStyle>
          <a:p>
            <a:pPr algn="l"/>
            <a:r>
              <a:rPr lang="en-US" sz="2400" dirty="0" smtClean="0">
                <a:latin typeface="Cambria"/>
                <a:cs typeface="Cambria"/>
              </a:rPr>
              <a:t>The beads are added to the consumable immediately prior to circulating the sample.</a:t>
            </a:r>
            <a:endParaRPr lang="en-US" sz="1800" dirty="0">
              <a:latin typeface="Cambria"/>
              <a:cs typeface="Cambria"/>
            </a:endParaRPr>
          </a:p>
        </p:txBody>
      </p:sp>
      <p:sp>
        <p:nvSpPr>
          <p:cNvPr id="87042" name="Rectangle 2"/>
          <p:cNvSpPr>
            <a:spLocks noGrp="1" noChangeArrowheads="1"/>
          </p:cNvSpPr>
          <p:nvPr>
            <p:ph type="title"/>
          </p:nvPr>
        </p:nvSpPr>
        <p:spPr>
          <a:xfrm>
            <a:off x="457200" y="389238"/>
            <a:ext cx="8229600" cy="1143000"/>
          </a:xfrm>
        </p:spPr>
        <p:txBody>
          <a:bodyPr/>
          <a:lstStyle/>
          <a:p>
            <a:r>
              <a:rPr lang="en-US" b="1" dirty="0" err="1">
                <a:solidFill>
                  <a:srgbClr val="660066"/>
                </a:solidFill>
                <a:latin typeface="Cambria"/>
                <a:cs typeface="Cambria"/>
              </a:rPr>
              <a:t>Pathatrix</a:t>
            </a:r>
            <a:r>
              <a:rPr lang="en-US" b="1" dirty="0">
                <a:latin typeface="Cambria"/>
                <a:cs typeface="Cambria"/>
              </a:rPr>
              <a:t/>
            </a:r>
            <a:br>
              <a:rPr lang="en-US" b="1" dirty="0">
                <a:latin typeface="Cambria"/>
                <a:cs typeface="Cambria"/>
              </a:rPr>
            </a:br>
            <a:r>
              <a:rPr lang="en-US" sz="3600" dirty="0" smtClean="0">
                <a:latin typeface="Cambria"/>
                <a:cs typeface="Cambria"/>
              </a:rPr>
              <a:t>Antibody coated beads capturing on surface of capture phase</a:t>
            </a:r>
            <a:endParaRPr lang="en-US" sz="3600" dirty="0">
              <a:latin typeface="Cambria"/>
              <a:cs typeface="Cambria"/>
            </a:endParaRPr>
          </a:p>
        </p:txBody>
      </p:sp>
      <p:pic>
        <p:nvPicPr>
          <p:cNvPr id="87044" name="Picture 4"/>
          <p:cNvPicPr>
            <a:picLocks noChangeAspect="1" noChangeArrowheads="1"/>
          </p:cNvPicPr>
          <p:nvPr/>
        </p:nvPicPr>
        <p:blipFill rotWithShape="1">
          <a:blip r:embed="rId3" cstate="screen">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a:ext>
            </a:extLst>
          </a:blip>
          <a:srcRect/>
          <a:stretch/>
        </p:blipFill>
        <p:spPr bwMode="auto">
          <a:xfrm>
            <a:off x="697089" y="2015448"/>
            <a:ext cx="7762875" cy="3219774"/>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6" name="Picture 4"/>
          <p:cNvPicPr>
            <a:picLocks noChangeAspect="1" noChangeArrowheads="1"/>
          </p:cNvPicPr>
          <p:nvPr/>
        </p:nvPicPr>
        <p:blipFill rotWithShape="1">
          <a:blip r:embed="rId3" cstate="screen">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a:ext>
            </a:extLst>
          </a:blip>
          <a:srcRect/>
          <a:stretch/>
        </p:blipFill>
        <p:spPr bwMode="auto">
          <a:xfrm>
            <a:off x="732014" y="1078090"/>
            <a:ext cx="7762875" cy="4100690"/>
          </a:xfrm>
          <a:prstGeom prst="rect">
            <a:avLst/>
          </a:prstGeom>
          <a:noFill/>
          <a:ln w="9525">
            <a:noFill/>
            <a:miter lim="800000"/>
            <a:headEnd/>
            <a:tailEnd/>
          </a:ln>
          <a:effectLst/>
        </p:spPr>
      </p:pic>
      <p:sp>
        <p:nvSpPr>
          <p:cNvPr id="84997" name="Text Box 5"/>
          <p:cNvSpPr txBox="1">
            <a:spLocks noChangeArrowheads="1"/>
          </p:cNvSpPr>
          <p:nvPr/>
        </p:nvSpPr>
        <p:spPr bwMode="auto">
          <a:xfrm>
            <a:off x="228600" y="228600"/>
            <a:ext cx="8534400" cy="762000"/>
          </a:xfrm>
          <a:prstGeom prst="rect">
            <a:avLst/>
          </a:prstGeom>
          <a:noFill/>
          <a:ln w="9525">
            <a:noFill/>
            <a:miter lim="800000"/>
            <a:headEnd/>
            <a:tailEnd/>
          </a:ln>
          <a:effectLst/>
        </p:spPr>
        <p:txBody>
          <a:bodyPr>
            <a:spAutoFit/>
          </a:bodyPr>
          <a:lstStyle/>
          <a:p>
            <a:pPr algn="ctr">
              <a:spcBef>
                <a:spcPct val="50000"/>
              </a:spcBef>
            </a:pPr>
            <a:r>
              <a:rPr lang="en-US" sz="4400" b="1" dirty="0">
                <a:solidFill>
                  <a:srgbClr val="660066"/>
                </a:solidFill>
                <a:latin typeface="Cambria"/>
                <a:cs typeface="Cambria"/>
              </a:rPr>
              <a:t>Capture of Target in Food</a:t>
            </a:r>
          </a:p>
        </p:txBody>
      </p:sp>
      <p:sp>
        <p:nvSpPr>
          <p:cNvPr id="6" name="Rectangle 2"/>
          <p:cNvSpPr txBox="1">
            <a:spLocks noChangeArrowheads="1"/>
          </p:cNvSpPr>
          <p:nvPr/>
        </p:nvSpPr>
        <p:spPr bwMode="auto">
          <a:xfrm>
            <a:off x="732014" y="5144560"/>
            <a:ext cx="7762875" cy="973666"/>
          </a:xfrm>
          <a:prstGeom prst="rect">
            <a:avLst/>
          </a:prstGeom>
          <a:solidFill>
            <a:schemeClr val="bg1"/>
          </a:solidFill>
          <a:ln>
            <a:noFill/>
          </a:ln>
          <a:extLs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4400" kern="1200">
                <a:solidFill>
                  <a:schemeClr val="tx1"/>
                </a:solidFill>
                <a:latin typeface="+mj-lt"/>
                <a:ea typeface="ＭＳ Ｐゴシック" charset="0"/>
                <a:cs typeface="+mj-cs"/>
              </a:defRPr>
            </a:lvl1pPr>
            <a:lvl2pPr algn="ctr" rtl="0" eaLnBrk="1" fontAlgn="base" hangingPunct="1">
              <a:spcBef>
                <a:spcPct val="0"/>
              </a:spcBef>
              <a:spcAft>
                <a:spcPct val="0"/>
              </a:spcAft>
              <a:defRPr sz="4400">
                <a:solidFill>
                  <a:schemeClr val="tx1"/>
                </a:solidFill>
                <a:latin typeface="Arial" charset="0"/>
                <a:ea typeface="ＭＳ Ｐゴシック" charset="0"/>
              </a:defRPr>
            </a:lvl2pPr>
            <a:lvl3pPr algn="ctr" rtl="0" eaLnBrk="1" fontAlgn="base" hangingPunct="1">
              <a:spcBef>
                <a:spcPct val="0"/>
              </a:spcBef>
              <a:spcAft>
                <a:spcPct val="0"/>
              </a:spcAft>
              <a:defRPr sz="4400">
                <a:solidFill>
                  <a:schemeClr val="tx1"/>
                </a:solidFill>
                <a:latin typeface="Arial" charset="0"/>
                <a:ea typeface="ＭＳ Ｐゴシック" charset="0"/>
              </a:defRPr>
            </a:lvl3pPr>
            <a:lvl4pPr algn="ctr" rtl="0" eaLnBrk="1" fontAlgn="base" hangingPunct="1">
              <a:spcBef>
                <a:spcPct val="0"/>
              </a:spcBef>
              <a:spcAft>
                <a:spcPct val="0"/>
              </a:spcAft>
              <a:defRPr sz="4400">
                <a:solidFill>
                  <a:schemeClr val="tx1"/>
                </a:solidFill>
                <a:latin typeface="Arial" charset="0"/>
                <a:ea typeface="ＭＳ Ｐゴシック" charset="0"/>
              </a:defRPr>
            </a:lvl4pPr>
            <a:lvl5pPr algn="ctr" rtl="0" eaLnBrk="1" fontAlgn="base" hangingPunct="1">
              <a:spcBef>
                <a:spcPct val="0"/>
              </a:spcBef>
              <a:spcAft>
                <a:spcPct val="0"/>
              </a:spcAft>
              <a:defRPr sz="4400">
                <a:solidFill>
                  <a:schemeClr val="tx1"/>
                </a:solidFill>
                <a:latin typeface="Arial" charset="0"/>
                <a:ea typeface="ＭＳ Ｐゴシック" charset="0"/>
              </a:defRPr>
            </a:lvl5pPr>
            <a:lvl6pPr marL="457200" algn="ctr" rtl="0" eaLnBrk="1" fontAlgn="base" hangingPunct="1">
              <a:spcBef>
                <a:spcPct val="0"/>
              </a:spcBef>
              <a:spcAft>
                <a:spcPct val="0"/>
              </a:spcAft>
              <a:defRPr sz="4400">
                <a:solidFill>
                  <a:schemeClr val="tx1"/>
                </a:solidFill>
                <a:latin typeface="Arial" charset="0"/>
              </a:defRPr>
            </a:lvl6pPr>
            <a:lvl7pPr marL="914400" algn="ctr" rtl="0" eaLnBrk="1" fontAlgn="base" hangingPunct="1">
              <a:spcBef>
                <a:spcPct val="0"/>
              </a:spcBef>
              <a:spcAft>
                <a:spcPct val="0"/>
              </a:spcAft>
              <a:defRPr sz="4400">
                <a:solidFill>
                  <a:schemeClr val="tx1"/>
                </a:solidFill>
                <a:latin typeface="Arial" charset="0"/>
              </a:defRPr>
            </a:lvl7pPr>
            <a:lvl8pPr marL="1371600" algn="ctr" rtl="0" eaLnBrk="1" fontAlgn="base" hangingPunct="1">
              <a:spcBef>
                <a:spcPct val="0"/>
              </a:spcBef>
              <a:spcAft>
                <a:spcPct val="0"/>
              </a:spcAft>
              <a:defRPr sz="4400">
                <a:solidFill>
                  <a:schemeClr val="tx1"/>
                </a:solidFill>
                <a:latin typeface="Arial" charset="0"/>
              </a:defRPr>
            </a:lvl8pPr>
            <a:lvl9pPr marL="1828800" algn="ctr" rtl="0" eaLnBrk="1" fontAlgn="base" hangingPunct="1">
              <a:spcBef>
                <a:spcPct val="0"/>
              </a:spcBef>
              <a:spcAft>
                <a:spcPct val="0"/>
              </a:spcAft>
              <a:defRPr sz="4400">
                <a:solidFill>
                  <a:schemeClr val="tx1"/>
                </a:solidFill>
                <a:latin typeface="Arial" charset="0"/>
              </a:defRPr>
            </a:lvl9pPr>
          </a:lstStyle>
          <a:p>
            <a:pPr algn="l"/>
            <a:r>
              <a:rPr lang="en-US" sz="2400" dirty="0" smtClean="0">
                <a:latin typeface="Cambria"/>
                <a:cs typeface="Cambria"/>
              </a:rPr>
              <a:t>The sample is re-circulated repeatedly across the capture phase with the whole 250 mL sample passing over the phase approximately twice every minute.</a:t>
            </a:r>
            <a:endParaRPr lang="en-US" sz="1800" dirty="0">
              <a:latin typeface="Cambria"/>
              <a:cs typeface="Cambria"/>
            </a:endParaRPr>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ChangeArrowheads="1"/>
          </p:cNvSpPr>
          <p:nvPr>
            <p:ph type="title"/>
          </p:nvPr>
        </p:nvSpPr>
        <p:spPr>
          <a:xfrm>
            <a:off x="457200" y="151866"/>
            <a:ext cx="8229600" cy="1143000"/>
          </a:xfrm>
        </p:spPr>
        <p:txBody>
          <a:bodyPr/>
          <a:lstStyle/>
          <a:p>
            <a:r>
              <a:rPr lang="en-US" sz="4000" b="1" dirty="0">
                <a:solidFill>
                  <a:srgbClr val="660066"/>
                </a:solidFill>
                <a:latin typeface="Cambria"/>
                <a:cs typeface="Cambria"/>
              </a:rPr>
              <a:t>Captured Target Bacteria After Wash</a:t>
            </a:r>
          </a:p>
        </p:txBody>
      </p:sp>
      <p:pic>
        <p:nvPicPr>
          <p:cNvPr id="86021" name="Picture 5"/>
          <p:cNvPicPr>
            <a:picLocks noChangeAspect="1" noChangeArrowheads="1"/>
          </p:cNvPicPr>
          <p:nvPr/>
        </p:nvPicPr>
        <p:blipFill rotWithShape="1">
          <a:blip r:embed="rId3" cstate="screen">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a:ext>
            </a:extLst>
          </a:blip>
          <a:srcRect/>
          <a:stretch/>
        </p:blipFill>
        <p:spPr bwMode="auto">
          <a:xfrm>
            <a:off x="671994" y="1382890"/>
            <a:ext cx="7762875" cy="3795890"/>
          </a:xfrm>
          <a:prstGeom prst="rect">
            <a:avLst/>
          </a:prstGeom>
          <a:noFill/>
          <a:ln w="9525">
            <a:noFill/>
            <a:miter lim="800000"/>
            <a:headEnd/>
            <a:tailEnd/>
          </a:ln>
          <a:effectLst/>
        </p:spPr>
      </p:pic>
      <p:sp>
        <p:nvSpPr>
          <p:cNvPr id="6" name="Rectangle 2"/>
          <p:cNvSpPr txBox="1">
            <a:spLocks noChangeArrowheads="1"/>
          </p:cNvSpPr>
          <p:nvPr/>
        </p:nvSpPr>
        <p:spPr bwMode="auto">
          <a:xfrm>
            <a:off x="671994" y="5136446"/>
            <a:ext cx="8189784" cy="973666"/>
          </a:xfrm>
          <a:prstGeom prst="rect">
            <a:avLst/>
          </a:prstGeom>
          <a:solidFill>
            <a:schemeClr val="bg1"/>
          </a:solidFill>
          <a:ln>
            <a:noFill/>
          </a:ln>
          <a:extLs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4400" kern="1200">
                <a:solidFill>
                  <a:schemeClr val="tx1"/>
                </a:solidFill>
                <a:latin typeface="+mj-lt"/>
                <a:ea typeface="ＭＳ Ｐゴシック" charset="0"/>
                <a:cs typeface="+mj-cs"/>
              </a:defRPr>
            </a:lvl1pPr>
            <a:lvl2pPr algn="ctr" rtl="0" eaLnBrk="1" fontAlgn="base" hangingPunct="1">
              <a:spcBef>
                <a:spcPct val="0"/>
              </a:spcBef>
              <a:spcAft>
                <a:spcPct val="0"/>
              </a:spcAft>
              <a:defRPr sz="4400">
                <a:solidFill>
                  <a:schemeClr val="tx1"/>
                </a:solidFill>
                <a:latin typeface="Arial" charset="0"/>
                <a:ea typeface="ＭＳ Ｐゴシック" charset="0"/>
              </a:defRPr>
            </a:lvl2pPr>
            <a:lvl3pPr algn="ctr" rtl="0" eaLnBrk="1" fontAlgn="base" hangingPunct="1">
              <a:spcBef>
                <a:spcPct val="0"/>
              </a:spcBef>
              <a:spcAft>
                <a:spcPct val="0"/>
              </a:spcAft>
              <a:defRPr sz="4400">
                <a:solidFill>
                  <a:schemeClr val="tx1"/>
                </a:solidFill>
                <a:latin typeface="Arial" charset="0"/>
                <a:ea typeface="ＭＳ Ｐゴシック" charset="0"/>
              </a:defRPr>
            </a:lvl3pPr>
            <a:lvl4pPr algn="ctr" rtl="0" eaLnBrk="1" fontAlgn="base" hangingPunct="1">
              <a:spcBef>
                <a:spcPct val="0"/>
              </a:spcBef>
              <a:spcAft>
                <a:spcPct val="0"/>
              </a:spcAft>
              <a:defRPr sz="4400">
                <a:solidFill>
                  <a:schemeClr val="tx1"/>
                </a:solidFill>
                <a:latin typeface="Arial" charset="0"/>
                <a:ea typeface="ＭＳ Ｐゴシック" charset="0"/>
              </a:defRPr>
            </a:lvl4pPr>
            <a:lvl5pPr algn="ctr" rtl="0" eaLnBrk="1" fontAlgn="base" hangingPunct="1">
              <a:spcBef>
                <a:spcPct val="0"/>
              </a:spcBef>
              <a:spcAft>
                <a:spcPct val="0"/>
              </a:spcAft>
              <a:defRPr sz="4400">
                <a:solidFill>
                  <a:schemeClr val="tx1"/>
                </a:solidFill>
                <a:latin typeface="Arial" charset="0"/>
                <a:ea typeface="ＭＳ Ｐゴシック" charset="0"/>
              </a:defRPr>
            </a:lvl5pPr>
            <a:lvl6pPr marL="457200" algn="ctr" rtl="0" eaLnBrk="1" fontAlgn="base" hangingPunct="1">
              <a:spcBef>
                <a:spcPct val="0"/>
              </a:spcBef>
              <a:spcAft>
                <a:spcPct val="0"/>
              </a:spcAft>
              <a:defRPr sz="4400">
                <a:solidFill>
                  <a:schemeClr val="tx1"/>
                </a:solidFill>
                <a:latin typeface="Arial" charset="0"/>
              </a:defRPr>
            </a:lvl6pPr>
            <a:lvl7pPr marL="914400" algn="ctr" rtl="0" eaLnBrk="1" fontAlgn="base" hangingPunct="1">
              <a:spcBef>
                <a:spcPct val="0"/>
              </a:spcBef>
              <a:spcAft>
                <a:spcPct val="0"/>
              </a:spcAft>
              <a:defRPr sz="4400">
                <a:solidFill>
                  <a:schemeClr val="tx1"/>
                </a:solidFill>
                <a:latin typeface="Arial" charset="0"/>
              </a:defRPr>
            </a:lvl7pPr>
            <a:lvl8pPr marL="1371600" algn="ctr" rtl="0" eaLnBrk="1" fontAlgn="base" hangingPunct="1">
              <a:spcBef>
                <a:spcPct val="0"/>
              </a:spcBef>
              <a:spcAft>
                <a:spcPct val="0"/>
              </a:spcAft>
              <a:defRPr sz="4400">
                <a:solidFill>
                  <a:schemeClr val="tx1"/>
                </a:solidFill>
                <a:latin typeface="Arial" charset="0"/>
              </a:defRPr>
            </a:lvl8pPr>
            <a:lvl9pPr marL="1828800" algn="ctr" rtl="0" eaLnBrk="1" fontAlgn="base" hangingPunct="1">
              <a:spcBef>
                <a:spcPct val="0"/>
              </a:spcBef>
              <a:spcAft>
                <a:spcPct val="0"/>
              </a:spcAft>
              <a:defRPr sz="4400">
                <a:solidFill>
                  <a:schemeClr val="tx1"/>
                </a:solidFill>
                <a:latin typeface="Arial" charset="0"/>
              </a:defRPr>
            </a:lvl9pPr>
          </a:lstStyle>
          <a:p>
            <a:pPr algn="l"/>
            <a:r>
              <a:rPr lang="en-US" sz="2400" dirty="0" smtClean="0">
                <a:latin typeface="Cambria"/>
                <a:cs typeface="Cambria"/>
              </a:rPr>
              <a:t>When the re-circulation is complete, the captured bacteria (bound to the magnetic particles) can be washed extensively.</a:t>
            </a:r>
            <a:endParaRPr lang="en-US" sz="1800" dirty="0">
              <a:latin typeface="Cambria"/>
              <a:cs typeface="Cambria"/>
            </a:endParaRPr>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a:xfrm>
            <a:off x="381000" y="369713"/>
            <a:ext cx="8247043" cy="1143000"/>
          </a:xfrm>
        </p:spPr>
        <p:txBody>
          <a:bodyPr/>
          <a:lstStyle/>
          <a:p>
            <a:r>
              <a:rPr lang="en-US" sz="3600" b="1" dirty="0">
                <a:solidFill>
                  <a:srgbClr val="660066"/>
                </a:solidFill>
                <a:latin typeface="Cambria"/>
                <a:cs typeface="Cambria"/>
              </a:rPr>
              <a:t>Current State of Microbiological –Genetic Tests</a:t>
            </a:r>
          </a:p>
        </p:txBody>
      </p:sp>
      <p:sp>
        <p:nvSpPr>
          <p:cNvPr id="59395" name="Rectangle 3"/>
          <p:cNvSpPr>
            <a:spLocks noGrp="1" noChangeArrowheads="1"/>
          </p:cNvSpPr>
          <p:nvPr>
            <p:ph idx="1"/>
          </p:nvPr>
        </p:nvSpPr>
        <p:spPr>
          <a:xfrm>
            <a:off x="381000" y="1783646"/>
            <a:ext cx="8763000" cy="4114800"/>
          </a:xfrm>
        </p:spPr>
        <p:txBody>
          <a:bodyPr/>
          <a:lstStyle/>
          <a:p>
            <a:pPr>
              <a:lnSpc>
                <a:spcPct val="90000"/>
              </a:lnSpc>
            </a:pPr>
            <a:r>
              <a:rPr lang="en-US" sz="2800" b="1" dirty="0">
                <a:solidFill>
                  <a:srgbClr val="000000"/>
                </a:solidFill>
                <a:latin typeface="Cambria"/>
                <a:cs typeface="Cambria"/>
              </a:rPr>
              <a:t>DNA/RNA </a:t>
            </a:r>
            <a:r>
              <a:rPr lang="en-US" sz="2800" b="1" dirty="0" smtClean="0">
                <a:solidFill>
                  <a:srgbClr val="000000"/>
                </a:solidFill>
                <a:latin typeface="Cambria"/>
                <a:cs typeface="Cambria"/>
              </a:rPr>
              <a:t>hybridization</a:t>
            </a:r>
            <a:endParaRPr lang="en-US" sz="2800" b="1" dirty="0">
              <a:solidFill>
                <a:srgbClr val="000000"/>
              </a:solidFill>
              <a:latin typeface="Cambria"/>
              <a:cs typeface="Cambria"/>
            </a:endParaRPr>
          </a:p>
          <a:p>
            <a:pPr lvl="1">
              <a:lnSpc>
                <a:spcPct val="90000"/>
              </a:lnSpc>
            </a:pPr>
            <a:r>
              <a:rPr lang="en-US" sz="2400" dirty="0">
                <a:solidFill>
                  <a:srgbClr val="000000"/>
                </a:solidFill>
                <a:latin typeface="Cambria"/>
                <a:cs typeface="Cambria"/>
              </a:rPr>
              <a:t>Needs 6 log CFU/ml, g, cm</a:t>
            </a:r>
            <a:r>
              <a:rPr lang="en-US" sz="2400" baseline="30000" dirty="0">
                <a:solidFill>
                  <a:srgbClr val="000000"/>
                </a:solidFill>
                <a:latin typeface="Cambria"/>
                <a:cs typeface="Cambria"/>
              </a:rPr>
              <a:t>2</a:t>
            </a:r>
            <a:r>
              <a:rPr lang="en-US" sz="2400" dirty="0">
                <a:solidFill>
                  <a:srgbClr val="000000"/>
                </a:solidFill>
                <a:latin typeface="Cambria"/>
                <a:cs typeface="Cambria"/>
              </a:rPr>
              <a:t> for reaction</a:t>
            </a:r>
          </a:p>
          <a:p>
            <a:pPr>
              <a:lnSpc>
                <a:spcPct val="90000"/>
              </a:lnSpc>
            </a:pPr>
            <a:r>
              <a:rPr lang="en-US" sz="2800" b="1" dirty="0">
                <a:solidFill>
                  <a:srgbClr val="000000"/>
                </a:solidFill>
                <a:latin typeface="Cambria"/>
                <a:cs typeface="Cambria"/>
              </a:rPr>
              <a:t>Polymerase c</a:t>
            </a:r>
            <a:r>
              <a:rPr lang="en-US" sz="2800" b="1" dirty="0" smtClean="0">
                <a:solidFill>
                  <a:srgbClr val="000000"/>
                </a:solidFill>
                <a:latin typeface="Cambria"/>
                <a:cs typeface="Cambria"/>
              </a:rPr>
              <a:t>hain reaction </a:t>
            </a:r>
            <a:r>
              <a:rPr lang="en-US" sz="2800" b="1" dirty="0">
                <a:solidFill>
                  <a:srgbClr val="000000"/>
                </a:solidFill>
                <a:latin typeface="Cambria"/>
                <a:cs typeface="Cambria"/>
              </a:rPr>
              <a:t>and </a:t>
            </a:r>
            <a:r>
              <a:rPr lang="en-US" sz="2800" b="1" dirty="0" smtClean="0">
                <a:solidFill>
                  <a:srgbClr val="000000"/>
                </a:solidFill>
                <a:latin typeface="Cambria"/>
                <a:cs typeface="Cambria"/>
              </a:rPr>
              <a:t>related </a:t>
            </a:r>
            <a:r>
              <a:rPr lang="en-US" sz="2800" b="1" dirty="0">
                <a:solidFill>
                  <a:srgbClr val="000000"/>
                </a:solidFill>
                <a:latin typeface="Cambria"/>
                <a:cs typeface="Cambria"/>
              </a:rPr>
              <a:t>t</a:t>
            </a:r>
            <a:r>
              <a:rPr lang="en-US" sz="2800" b="1" dirty="0" smtClean="0">
                <a:solidFill>
                  <a:srgbClr val="000000"/>
                </a:solidFill>
                <a:latin typeface="Cambria"/>
                <a:cs typeface="Cambria"/>
              </a:rPr>
              <a:t>echnologies</a:t>
            </a:r>
            <a:endParaRPr lang="en-US" sz="2800" b="1" dirty="0">
              <a:solidFill>
                <a:srgbClr val="000000"/>
              </a:solidFill>
              <a:latin typeface="Cambria"/>
              <a:cs typeface="Cambria"/>
            </a:endParaRPr>
          </a:p>
          <a:p>
            <a:pPr lvl="1">
              <a:lnSpc>
                <a:spcPct val="90000"/>
              </a:lnSpc>
            </a:pPr>
            <a:r>
              <a:rPr lang="en-US" sz="2400" dirty="0" smtClean="0">
                <a:solidFill>
                  <a:srgbClr val="000000"/>
                </a:solidFill>
                <a:latin typeface="Cambria"/>
                <a:cs typeface="Cambria"/>
              </a:rPr>
              <a:t>Needs enrichment to ensure monitoring of viable cells and dilute inhibitors</a:t>
            </a:r>
          </a:p>
          <a:p>
            <a:pPr>
              <a:lnSpc>
                <a:spcPct val="90000"/>
              </a:lnSpc>
            </a:pPr>
            <a:r>
              <a:rPr lang="en-US" sz="2800" b="1" dirty="0" smtClean="0">
                <a:solidFill>
                  <a:srgbClr val="000000"/>
                </a:solidFill>
                <a:latin typeface="Cambria"/>
                <a:cs typeface="Cambria"/>
              </a:rPr>
              <a:t>Microarray</a:t>
            </a:r>
            <a:r>
              <a:rPr lang="en-US" sz="2800" b="1" dirty="0">
                <a:solidFill>
                  <a:srgbClr val="000000"/>
                </a:solidFill>
                <a:latin typeface="Cambria"/>
                <a:cs typeface="Cambria"/>
              </a:rPr>
              <a:t>, </a:t>
            </a:r>
            <a:r>
              <a:rPr lang="en-US" sz="2800" b="1" dirty="0" smtClean="0">
                <a:solidFill>
                  <a:srgbClr val="000000"/>
                </a:solidFill>
                <a:latin typeface="Cambria"/>
                <a:cs typeface="Cambria"/>
              </a:rPr>
              <a:t>biochips</a:t>
            </a:r>
            <a:r>
              <a:rPr lang="en-US" sz="2800" b="1" dirty="0">
                <a:solidFill>
                  <a:srgbClr val="000000"/>
                </a:solidFill>
                <a:latin typeface="Cambria"/>
                <a:cs typeface="Cambria"/>
              </a:rPr>
              <a:t>, </a:t>
            </a:r>
            <a:r>
              <a:rPr lang="en-US" sz="2800" b="1" dirty="0" smtClean="0">
                <a:solidFill>
                  <a:srgbClr val="000000"/>
                </a:solidFill>
                <a:latin typeface="Cambria"/>
                <a:cs typeface="Cambria"/>
              </a:rPr>
              <a:t>proteomics</a:t>
            </a:r>
            <a:r>
              <a:rPr lang="en-US" sz="2800" b="1" dirty="0">
                <a:solidFill>
                  <a:srgbClr val="000000"/>
                </a:solidFill>
                <a:latin typeface="Cambria"/>
                <a:cs typeface="Cambria"/>
              </a:rPr>
              <a:t>, </a:t>
            </a:r>
            <a:r>
              <a:rPr lang="en-US" sz="2800" b="1" dirty="0" err="1">
                <a:solidFill>
                  <a:srgbClr val="000000"/>
                </a:solidFill>
                <a:latin typeface="Cambria"/>
                <a:cs typeface="Cambria"/>
              </a:rPr>
              <a:t>g</a:t>
            </a:r>
            <a:r>
              <a:rPr lang="en-US" sz="2800" b="1" dirty="0" err="1" smtClean="0">
                <a:solidFill>
                  <a:srgbClr val="000000"/>
                </a:solidFill>
                <a:latin typeface="Cambria"/>
                <a:cs typeface="Cambria"/>
              </a:rPr>
              <a:t>eonomics</a:t>
            </a:r>
            <a:endParaRPr lang="en-US" sz="2800" b="1" dirty="0">
              <a:solidFill>
                <a:srgbClr val="000000"/>
              </a:solidFill>
              <a:latin typeface="Cambria"/>
              <a:cs typeface="Cambria"/>
            </a:endParaRPr>
          </a:p>
          <a:p>
            <a:pPr lvl="1">
              <a:lnSpc>
                <a:spcPct val="90000"/>
              </a:lnSpc>
            </a:pPr>
            <a:r>
              <a:rPr lang="en-US" sz="2400" dirty="0" smtClean="0">
                <a:solidFill>
                  <a:srgbClr val="000000"/>
                </a:solidFill>
                <a:latin typeface="Cambria"/>
                <a:cs typeface="Cambria"/>
              </a:rPr>
              <a:t>Needs sample preparation before application</a:t>
            </a:r>
          </a:p>
          <a:p>
            <a:pPr>
              <a:lnSpc>
                <a:spcPct val="90000"/>
              </a:lnSpc>
            </a:pPr>
            <a:r>
              <a:rPr lang="en-US" sz="2800" b="1" dirty="0" smtClean="0">
                <a:solidFill>
                  <a:srgbClr val="000000"/>
                </a:solidFill>
                <a:latin typeface="Cambria"/>
                <a:cs typeface="Cambria"/>
              </a:rPr>
              <a:t>Biosensors</a:t>
            </a:r>
            <a:endParaRPr lang="en-US" sz="2800" b="1" dirty="0">
              <a:solidFill>
                <a:srgbClr val="000000"/>
              </a:solidFill>
              <a:latin typeface="Cambria"/>
              <a:cs typeface="Cambria"/>
            </a:endParaRPr>
          </a:p>
          <a:p>
            <a:pPr lvl="1">
              <a:lnSpc>
                <a:spcPct val="90000"/>
              </a:lnSpc>
            </a:pPr>
            <a:r>
              <a:rPr lang="en-US" sz="2400" dirty="0" smtClean="0">
                <a:solidFill>
                  <a:srgbClr val="000000"/>
                </a:solidFill>
                <a:latin typeface="Cambria"/>
                <a:cs typeface="Cambria"/>
              </a:rPr>
              <a:t>Needs concentration of target cells before detection</a:t>
            </a:r>
            <a:endParaRPr lang="en-US" sz="2400" dirty="0">
              <a:solidFill>
                <a:srgbClr val="000000"/>
              </a:solidFill>
              <a:latin typeface="Cambria"/>
              <a:cs typeface="Cambria"/>
            </a:endParaRPr>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a:xfrm>
            <a:off x="457200" y="458268"/>
            <a:ext cx="8229600" cy="1143000"/>
          </a:xfrm>
        </p:spPr>
        <p:txBody>
          <a:bodyPr/>
          <a:lstStyle/>
          <a:p>
            <a:r>
              <a:rPr lang="en-US" b="1" dirty="0">
                <a:solidFill>
                  <a:srgbClr val="660066"/>
                </a:solidFill>
                <a:latin typeface="Cambria"/>
                <a:cs typeface="Cambria"/>
              </a:rPr>
              <a:t>Genetic Methods</a:t>
            </a:r>
          </a:p>
        </p:txBody>
      </p:sp>
      <p:sp>
        <p:nvSpPr>
          <p:cNvPr id="60419" name="Rectangle 3"/>
          <p:cNvSpPr>
            <a:spLocks noGrp="1" noChangeArrowheads="1"/>
          </p:cNvSpPr>
          <p:nvPr>
            <p:ph idx="1"/>
          </p:nvPr>
        </p:nvSpPr>
        <p:spPr>
          <a:xfrm>
            <a:off x="842096" y="2087563"/>
            <a:ext cx="7844703" cy="3586595"/>
          </a:xfrm>
        </p:spPr>
        <p:txBody>
          <a:bodyPr/>
          <a:lstStyle/>
          <a:p>
            <a:r>
              <a:rPr lang="en-US" dirty="0">
                <a:solidFill>
                  <a:srgbClr val="000000"/>
                </a:solidFill>
                <a:latin typeface="Cambria"/>
                <a:cs typeface="Cambria"/>
              </a:rPr>
              <a:t>DNA/RNA Hybridization</a:t>
            </a:r>
          </a:p>
          <a:p>
            <a:r>
              <a:rPr lang="en-US" dirty="0">
                <a:solidFill>
                  <a:srgbClr val="000000"/>
                </a:solidFill>
                <a:latin typeface="Cambria"/>
                <a:cs typeface="Cambria"/>
              </a:rPr>
              <a:t>PCR –BAX</a:t>
            </a:r>
          </a:p>
          <a:p>
            <a:r>
              <a:rPr lang="en-US" dirty="0">
                <a:solidFill>
                  <a:srgbClr val="000000"/>
                </a:solidFill>
                <a:latin typeface="Cambria"/>
                <a:cs typeface="Cambria"/>
              </a:rPr>
              <a:t>Molecular Beacon Technology</a:t>
            </a:r>
          </a:p>
          <a:p>
            <a:r>
              <a:rPr lang="en-US" dirty="0" err="1">
                <a:solidFill>
                  <a:srgbClr val="000000"/>
                </a:solidFill>
                <a:latin typeface="Cambria"/>
                <a:cs typeface="Cambria"/>
              </a:rPr>
              <a:t>Probelia</a:t>
            </a:r>
            <a:endParaRPr lang="en-US" dirty="0">
              <a:solidFill>
                <a:srgbClr val="000000"/>
              </a:solidFill>
              <a:latin typeface="Cambria"/>
              <a:cs typeface="Cambria"/>
            </a:endParaRPr>
          </a:p>
          <a:p>
            <a:r>
              <a:rPr lang="en-US" dirty="0" err="1">
                <a:solidFill>
                  <a:srgbClr val="000000"/>
                </a:solidFill>
                <a:latin typeface="Cambria"/>
                <a:cs typeface="Cambria"/>
              </a:rPr>
              <a:t>Riboprinting</a:t>
            </a:r>
            <a:r>
              <a:rPr lang="en-US" dirty="0">
                <a:solidFill>
                  <a:srgbClr val="000000"/>
                </a:solidFill>
                <a:latin typeface="Cambria"/>
                <a:cs typeface="Cambria"/>
              </a:rPr>
              <a:t> and Pulse Net </a:t>
            </a:r>
            <a:r>
              <a:rPr lang="en-US" dirty="0" smtClean="0">
                <a:solidFill>
                  <a:srgbClr val="000000"/>
                </a:solidFill>
                <a:latin typeface="Cambria"/>
                <a:cs typeface="Cambria"/>
              </a:rPr>
              <a:t>Systems</a:t>
            </a:r>
            <a:endParaRPr lang="en-US" dirty="0">
              <a:solidFill>
                <a:srgbClr val="000000"/>
              </a:solidFill>
              <a:latin typeface="Cambria"/>
              <a:cs typeface="Cambria"/>
            </a:endParaRPr>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9887" y="338666"/>
            <a:ext cx="8686800" cy="1143000"/>
          </a:xfrm>
        </p:spPr>
        <p:txBody>
          <a:bodyPr/>
          <a:lstStyle/>
          <a:p>
            <a:r>
              <a:rPr lang="en-US" b="1" dirty="0" smtClean="0">
                <a:solidFill>
                  <a:srgbClr val="660066"/>
                </a:solidFill>
                <a:latin typeface="Cambria"/>
                <a:cs typeface="Cambria"/>
              </a:rPr>
              <a:t>Products for Microbial Analysis</a:t>
            </a:r>
            <a:endParaRPr lang="en-US" b="1" dirty="0">
              <a:solidFill>
                <a:srgbClr val="660066"/>
              </a:solidFill>
              <a:latin typeface="Cambria"/>
              <a:cs typeface="Cambria"/>
            </a:endParaRPr>
          </a:p>
        </p:txBody>
      </p:sp>
      <p:graphicFrame>
        <p:nvGraphicFramePr>
          <p:cNvPr id="3" name="Diagram 2"/>
          <p:cNvGraphicFramePr/>
          <p:nvPr>
            <p:extLst>
              <p:ext uri="{D42A27DB-BD31-4B8C-83A1-F6EECF244321}">
                <p14:modId xmlns:p14="http://schemas.microsoft.com/office/powerpoint/2010/main" val="1344859214"/>
              </p:ext>
            </p:extLst>
          </p:nvPr>
        </p:nvGraphicFramePr>
        <p:xfrm>
          <a:off x="2497667" y="1453444"/>
          <a:ext cx="60960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extBox 3"/>
          <p:cNvSpPr txBox="1"/>
          <p:nvPr/>
        </p:nvSpPr>
        <p:spPr>
          <a:xfrm>
            <a:off x="6942667" y="4850465"/>
            <a:ext cx="1651000" cy="923330"/>
          </a:xfrm>
          <a:prstGeom prst="rect">
            <a:avLst/>
          </a:prstGeom>
          <a:noFill/>
        </p:spPr>
        <p:txBody>
          <a:bodyPr wrap="square" rtlCol="0">
            <a:spAutoFit/>
          </a:bodyPr>
          <a:lstStyle/>
          <a:p>
            <a:pPr algn="ctr"/>
            <a:r>
              <a:rPr lang="en-US" dirty="0" err="1" smtClean="0">
                <a:latin typeface="Cambria"/>
                <a:cs typeface="Cambria"/>
              </a:rPr>
              <a:t>RiboPrint</a:t>
            </a:r>
            <a:r>
              <a:rPr lang="en-US" baseline="30000" dirty="0" err="1" smtClean="0">
                <a:latin typeface="Cambria"/>
                <a:cs typeface="Cambria"/>
              </a:rPr>
              <a:t>TM</a:t>
            </a:r>
            <a:r>
              <a:rPr lang="en-US" dirty="0" smtClean="0">
                <a:latin typeface="Cambria"/>
                <a:cs typeface="Cambria"/>
              </a:rPr>
              <a:t> pattern (fingerprint)</a:t>
            </a:r>
            <a:endParaRPr lang="en-US" dirty="0">
              <a:latin typeface="Cambria"/>
              <a:cs typeface="Cambria"/>
            </a:endParaRPr>
          </a:p>
        </p:txBody>
      </p:sp>
      <p:pic>
        <p:nvPicPr>
          <p:cNvPr id="9" name="Picture 4" descr="microbial analysis"/>
          <p:cNvPicPr>
            <a:picLocks noChangeAspect="1" noChangeArrowheads="1"/>
          </p:cNvPicPr>
          <p:nvPr/>
        </p:nvPicPr>
        <p:blipFill rotWithShape="1">
          <a:blip r:embed="rId8" cstate="email">
            <a:extLst>
              <a:ext uri="{BEBA8EAE-BF5A-486C-A8C5-ECC9F3942E4B}">
                <a14:imgProps xmlns:a14="http://schemas.microsoft.com/office/drawing/2010/main">
                  <a14:imgLayer r:embed="rId9">
                    <a14:imgEffect>
                      <a14:backgroundRemoval t="0" b="99200" l="0" r="98171"/>
                    </a14:imgEffect>
                  </a14:imgLayer>
                </a14:imgProps>
              </a:ext>
              <a:ext uri="{28A0092B-C50C-407E-A947-70E740481C1C}">
                <a14:useLocalDpi xmlns:a14="http://schemas.microsoft.com/office/drawing/2010/main"/>
              </a:ext>
            </a:extLst>
          </a:blip>
          <a:srcRect/>
          <a:stretch/>
        </p:blipFill>
        <p:spPr bwMode="auto">
          <a:xfrm>
            <a:off x="348544" y="2904067"/>
            <a:ext cx="1524000" cy="1163220"/>
          </a:xfrm>
          <a:prstGeom prst="rect">
            <a:avLst/>
          </a:prstGeom>
          <a:noFill/>
        </p:spPr>
      </p:pic>
      <p:pic>
        <p:nvPicPr>
          <p:cNvPr id="61444" name="Picture 4" descr="microbial analysis"/>
          <p:cNvPicPr>
            <a:picLocks noChangeAspect="1" noChangeArrowheads="1"/>
          </p:cNvPicPr>
          <p:nvPr/>
        </p:nvPicPr>
        <p:blipFill rotWithShape="1">
          <a:blip r:embed="rId10" cstate="email">
            <a:extLst>
              <a:ext uri="{28A0092B-C50C-407E-A947-70E740481C1C}">
                <a14:useLocalDpi xmlns:a14="http://schemas.microsoft.com/office/drawing/2010/main"/>
              </a:ext>
            </a:extLst>
          </a:blip>
          <a:srcRect/>
          <a:stretch/>
        </p:blipFill>
        <p:spPr bwMode="auto">
          <a:xfrm>
            <a:off x="6976936" y="4021943"/>
            <a:ext cx="1636889" cy="818445"/>
          </a:xfrm>
          <a:prstGeom prst="rect">
            <a:avLst/>
          </a:prstGeom>
          <a:noFill/>
          <a:ln>
            <a:solidFill>
              <a:srgbClr val="000000"/>
            </a:solidFill>
          </a:ln>
        </p:spPr>
      </p:pic>
      <p:cxnSp>
        <p:nvCxnSpPr>
          <p:cNvPr id="11" name="Straight Arrow Connector 10"/>
          <p:cNvCxnSpPr/>
          <p:nvPr/>
        </p:nvCxnSpPr>
        <p:spPr>
          <a:xfrm flipV="1">
            <a:off x="1830211" y="3047999"/>
            <a:ext cx="606778" cy="465667"/>
          </a:xfrm>
          <a:prstGeom prst="straightConnector1">
            <a:avLst/>
          </a:prstGeom>
          <a:ln w="38100" cmpd="sng">
            <a:solidFill>
              <a:srgbClr val="000000"/>
            </a:solidFill>
            <a:tailEnd type="triangle"/>
          </a:ln>
        </p:spPr>
        <p:style>
          <a:lnRef idx="2">
            <a:schemeClr val="accent1"/>
          </a:lnRef>
          <a:fillRef idx="0">
            <a:schemeClr val="accent1"/>
          </a:fillRef>
          <a:effectRef idx="1">
            <a:schemeClr val="accent1"/>
          </a:effectRef>
          <a:fontRef idx="minor">
            <a:schemeClr val="tx1"/>
          </a:fontRef>
        </p:style>
      </p:cxnSp>
      <p:cxnSp>
        <p:nvCxnSpPr>
          <p:cNvPr id="15" name="Straight Arrow Connector 14"/>
          <p:cNvCxnSpPr/>
          <p:nvPr/>
        </p:nvCxnSpPr>
        <p:spPr>
          <a:xfrm>
            <a:off x="1830211" y="3880788"/>
            <a:ext cx="618068" cy="429442"/>
          </a:xfrm>
          <a:prstGeom prst="straightConnector1">
            <a:avLst/>
          </a:prstGeom>
          <a:ln w="38100" cmpd="sng">
            <a:solidFill>
              <a:srgbClr val="000000"/>
            </a:solidFill>
            <a:tailEnd type="triangle"/>
          </a:ln>
        </p:spPr>
        <p:style>
          <a:lnRef idx="2">
            <a:schemeClr val="accent1"/>
          </a:lnRef>
          <a:fillRef idx="0">
            <a:schemeClr val="accent1"/>
          </a:fillRef>
          <a:effectRef idx="1">
            <a:schemeClr val="accent1"/>
          </a:effectRef>
          <a:fontRef idx="minor">
            <a:schemeClr val="tx1"/>
          </a:fontRef>
        </p:style>
      </p:cxn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2466" name="Object 2"/>
          <p:cNvGraphicFramePr>
            <a:graphicFrameLocks noChangeAspect="1"/>
          </p:cNvGraphicFramePr>
          <p:nvPr>
            <p:extLst>
              <p:ext uri="{D42A27DB-BD31-4B8C-83A1-F6EECF244321}">
                <p14:modId xmlns:p14="http://schemas.microsoft.com/office/powerpoint/2010/main" val="3975372592"/>
              </p:ext>
            </p:extLst>
          </p:nvPr>
        </p:nvGraphicFramePr>
        <p:xfrm>
          <a:off x="2322689" y="1163683"/>
          <a:ext cx="4495800" cy="4495800"/>
        </p:xfrm>
        <a:graphic>
          <a:graphicData uri="http://schemas.openxmlformats.org/presentationml/2006/ole">
            <mc:AlternateContent xmlns:mc="http://schemas.openxmlformats.org/markup-compatibility/2006">
              <mc:Choice xmlns:v="urn:schemas-microsoft-com:vml" Requires="v">
                <p:oleObj spid="_x0000_s62812" name="Photo Editor Photo" r:id="rId4" imgW="3820058" imgH="3820058" progId="">
                  <p:embed/>
                </p:oleObj>
              </mc:Choice>
              <mc:Fallback>
                <p:oleObj name="Photo Editor Photo" r:id="rId4" imgW="3820058" imgH="3820058" progId="">
                  <p:embed/>
                  <p:pic>
                    <p:nvPicPr>
                      <p:cNvPr id="0" name="Picture 34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22689" y="1163683"/>
                        <a:ext cx="4495800" cy="449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8099" dir="2700000" algn="ctr" rotWithShape="0">
                                <a:schemeClr val="bg2">
                                  <a:alpha val="74997"/>
                                </a:schemeClr>
                              </a:outerShdw>
                            </a:effectLst>
                          </a14:hiddenEffects>
                        </a:ext>
                      </a:extLst>
                    </p:spPr>
                  </p:pic>
                </p:oleObj>
              </mc:Fallback>
            </mc:AlternateContent>
          </a:graphicData>
        </a:graphic>
      </p:graphicFrame>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294967295"/>
          </p:nvPr>
        </p:nvSpPr>
        <p:spPr>
          <a:xfrm>
            <a:off x="7010400" y="6245225"/>
            <a:ext cx="2133600" cy="476250"/>
          </a:xfrm>
          <a:prstGeom prst="rect">
            <a:avLst/>
          </a:prstGeom>
        </p:spPr>
        <p:txBody>
          <a:bodyPr/>
          <a:lstStyle/>
          <a:p>
            <a:fld id="{2756AE33-0489-4AF3-B8DE-FC4CDDDE2942}" type="slidenum">
              <a:rPr lang="en-US"/>
              <a:pPr/>
              <a:t>75</a:t>
            </a:fld>
            <a:endParaRPr lang="en-US"/>
          </a:p>
        </p:txBody>
      </p:sp>
      <p:pic>
        <p:nvPicPr>
          <p:cNvPr id="63490" name="Picture 2" descr="IMGset161510"/>
          <p:cNvPicPr>
            <a:picLocks noChangeAspect="1" noChangeArrowheads="1"/>
          </p:cNvPicPr>
          <p:nvPr/>
        </p:nvPicPr>
        <p:blipFill rotWithShape="1">
          <a:blip r:embed="rId3" cstate="email">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a:ext>
            </a:extLst>
          </a:blip>
          <a:srcRect/>
          <a:stretch/>
        </p:blipFill>
        <p:spPr bwMode="auto">
          <a:xfrm>
            <a:off x="888999" y="0"/>
            <a:ext cx="7295444" cy="6858000"/>
          </a:xfrm>
          <a:prstGeom prst="rect">
            <a:avLst/>
          </a:prstGeom>
          <a:noFill/>
        </p:spPr>
      </p:pic>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Picture 2" descr="IMGset161511"/>
          <p:cNvPicPr>
            <a:picLocks noChangeAspect="1" noChangeArrowheads="1"/>
          </p:cNvPicPr>
          <p:nvPr/>
        </p:nvPicPr>
        <p:blipFill rotWithShape="1">
          <a:blip r:embed="rId3" cstate="email">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a:ext>
            </a:extLst>
          </a:blip>
          <a:srcRect/>
          <a:stretch/>
        </p:blipFill>
        <p:spPr bwMode="auto">
          <a:xfrm>
            <a:off x="127001" y="719667"/>
            <a:ext cx="8918222" cy="5235222"/>
          </a:xfrm>
          <a:prstGeom prst="rect">
            <a:avLst/>
          </a:prstGeom>
          <a:noFill/>
        </p:spPr>
      </p:pic>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ChangeArrowheads="1"/>
          </p:cNvSpPr>
          <p:nvPr>
            <p:ph type="title"/>
          </p:nvPr>
        </p:nvSpPr>
        <p:spPr>
          <a:xfrm>
            <a:off x="457200" y="251182"/>
            <a:ext cx="8229600" cy="1143000"/>
          </a:xfrm>
        </p:spPr>
        <p:txBody>
          <a:bodyPr/>
          <a:lstStyle/>
          <a:p>
            <a:r>
              <a:rPr lang="en-US" b="1" dirty="0">
                <a:solidFill>
                  <a:srgbClr val="660066"/>
                </a:solidFill>
                <a:latin typeface="Cambria"/>
                <a:cs typeface="Cambria"/>
              </a:rPr>
              <a:t>R.A.P.I.D.</a:t>
            </a:r>
          </a:p>
        </p:txBody>
      </p:sp>
      <p:pic>
        <p:nvPicPr>
          <p:cNvPr id="89092" name="Picture 4" descr="R"/>
          <p:cNvPicPr>
            <a:picLocks noChangeAspect="1" noChangeArrowheads="1"/>
          </p:cNvPicPr>
          <p:nvPr/>
        </p:nvPicPr>
        <p:blipFill>
          <a:blip r:embed="rId3" cstate="print">
            <a:extLst>
              <a:ext uri="{BEBA8EAE-BF5A-486C-A8C5-ECC9F3942E4B}">
                <a14:imgProps xmlns:a14="http://schemas.microsoft.com/office/drawing/2010/main">
                  <a14:imgLayer r:embed="rId4">
                    <a14:imgEffect>
                      <a14:sharpenSoften amount="50000"/>
                    </a14:imgEffect>
                  </a14:imgLayer>
                </a14:imgProps>
              </a:ext>
            </a:extLst>
          </a:blip>
          <a:srcRect/>
          <a:stretch>
            <a:fillRect/>
          </a:stretch>
        </p:blipFill>
        <p:spPr bwMode="auto">
          <a:xfrm>
            <a:off x="990600" y="1394182"/>
            <a:ext cx="7010400" cy="4699000"/>
          </a:xfrm>
          <a:prstGeom prst="rect">
            <a:avLst/>
          </a:prstGeom>
          <a:noFill/>
        </p:spPr>
      </p:pic>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294967295"/>
          </p:nvPr>
        </p:nvSpPr>
        <p:spPr>
          <a:xfrm>
            <a:off x="7010400" y="6245225"/>
            <a:ext cx="2133600" cy="476250"/>
          </a:xfrm>
          <a:prstGeom prst="rect">
            <a:avLst/>
          </a:prstGeom>
        </p:spPr>
        <p:txBody>
          <a:bodyPr/>
          <a:lstStyle/>
          <a:p>
            <a:fld id="{826BB513-6D69-433D-B902-EECCAEFD0F24}" type="slidenum">
              <a:rPr lang="en-US"/>
              <a:pPr/>
              <a:t>78</a:t>
            </a:fld>
            <a:endParaRPr lang="en-US"/>
          </a:p>
        </p:txBody>
      </p:sp>
      <p:pic>
        <p:nvPicPr>
          <p:cNvPr id="66562" name="Picture 2" descr="Image1"/>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634998" y="70555"/>
            <a:ext cx="7761111" cy="6721475"/>
          </a:xfrm>
          <a:prstGeom prst="rect">
            <a:avLst/>
          </a:prstGeom>
          <a:noFill/>
        </p:spPr>
      </p:pic>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294967295"/>
          </p:nvPr>
        </p:nvSpPr>
        <p:spPr>
          <a:xfrm>
            <a:off x="7010400" y="6245225"/>
            <a:ext cx="2133600" cy="476250"/>
          </a:xfrm>
          <a:prstGeom prst="rect">
            <a:avLst/>
          </a:prstGeom>
        </p:spPr>
        <p:txBody>
          <a:bodyPr/>
          <a:lstStyle/>
          <a:p>
            <a:fld id="{A39F4191-274B-4AD1-9EEA-5E47962DA001}" type="slidenum">
              <a:rPr lang="en-US"/>
              <a:pPr/>
              <a:t>79</a:t>
            </a:fld>
            <a:endParaRPr lang="en-US"/>
          </a:p>
        </p:txBody>
      </p:sp>
      <p:pic>
        <p:nvPicPr>
          <p:cNvPr id="67586" name="Picture 2" descr="IMGset161471"/>
          <p:cNvPicPr>
            <a:picLocks noChangeAspect="1" noChangeArrowheads="1"/>
          </p:cNvPicPr>
          <p:nvPr/>
        </p:nvPicPr>
        <p:blipFill>
          <a:blip r:embed="rId3" cstate="email">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p:spPr>
      </p:pic>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a:xfrm>
            <a:off x="457200" y="582522"/>
            <a:ext cx="8229600" cy="1143000"/>
          </a:xfrm>
        </p:spPr>
        <p:txBody>
          <a:bodyPr/>
          <a:lstStyle/>
          <a:p>
            <a:r>
              <a:rPr lang="en-US" b="1" dirty="0">
                <a:solidFill>
                  <a:srgbClr val="660066"/>
                </a:solidFill>
                <a:latin typeface="Cambria"/>
                <a:cs typeface="Cambria"/>
              </a:rPr>
              <a:t>Advances in Biosensors</a:t>
            </a:r>
          </a:p>
        </p:txBody>
      </p:sp>
      <p:sp>
        <p:nvSpPr>
          <p:cNvPr id="68611" name="Rectangle 3"/>
          <p:cNvSpPr>
            <a:spLocks noGrp="1" noChangeArrowheads="1"/>
          </p:cNvSpPr>
          <p:nvPr>
            <p:ph idx="1"/>
          </p:nvPr>
        </p:nvSpPr>
        <p:spPr>
          <a:xfrm>
            <a:off x="731658" y="2087563"/>
            <a:ext cx="7955142" cy="4525962"/>
          </a:xfrm>
        </p:spPr>
        <p:txBody>
          <a:bodyPr/>
          <a:lstStyle/>
          <a:p>
            <a:r>
              <a:rPr lang="en-US" dirty="0">
                <a:solidFill>
                  <a:srgbClr val="000000"/>
                </a:solidFill>
                <a:latin typeface="Cambria"/>
                <a:cs typeface="Cambria"/>
              </a:rPr>
              <a:t>Microarrays, </a:t>
            </a:r>
            <a:r>
              <a:rPr lang="en-US" dirty="0" smtClean="0">
                <a:solidFill>
                  <a:srgbClr val="000000"/>
                </a:solidFill>
                <a:latin typeface="Cambria"/>
                <a:cs typeface="Cambria"/>
              </a:rPr>
              <a:t>biochips</a:t>
            </a:r>
            <a:endParaRPr lang="en-US" dirty="0">
              <a:solidFill>
                <a:srgbClr val="000000"/>
              </a:solidFill>
              <a:latin typeface="Cambria"/>
              <a:cs typeface="Cambria"/>
            </a:endParaRPr>
          </a:p>
          <a:p>
            <a:r>
              <a:rPr lang="en-US" dirty="0">
                <a:solidFill>
                  <a:srgbClr val="000000"/>
                </a:solidFill>
                <a:latin typeface="Cambria"/>
                <a:cs typeface="Cambria"/>
              </a:rPr>
              <a:t>Nanotechnology</a:t>
            </a:r>
          </a:p>
          <a:p>
            <a:r>
              <a:rPr lang="en-US" dirty="0">
                <a:solidFill>
                  <a:srgbClr val="000000"/>
                </a:solidFill>
                <a:latin typeface="Cambria"/>
                <a:cs typeface="Cambria"/>
              </a:rPr>
              <a:t>Sampling </a:t>
            </a:r>
            <a:r>
              <a:rPr lang="en-US" dirty="0" smtClean="0">
                <a:solidFill>
                  <a:srgbClr val="000000"/>
                </a:solidFill>
                <a:latin typeface="Cambria"/>
                <a:cs typeface="Cambria"/>
              </a:rPr>
              <a:t>clean up </a:t>
            </a:r>
            <a:r>
              <a:rPr lang="en-US" dirty="0">
                <a:solidFill>
                  <a:srgbClr val="000000"/>
                </a:solidFill>
                <a:latin typeface="Cambria"/>
                <a:cs typeface="Cambria"/>
              </a:rPr>
              <a:t>and extractions</a:t>
            </a:r>
          </a:p>
          <a:p>
            <a:r>
              <a:rPr lang="en-US" dirty="0">
                <a:solidFill>
                  <a:srgbClr val="000000"/>
                </a:solidFill>
                <a:latin typeface="Cambria"/>
                <a:cs typeface="Cambria"/>
              </a:rPr>
              <a:t>Viability and sensitivities of </a:t>
            </a:r>
            <a:r>
              <a:rPr lang="en-US" dirty="0" smtClean="0">
                <a:solidFill>
                  <a:srgbClr val="000000"/>
                </a:solidFill>
                <a:latin typeface="Cambria"/>
                <a:cs typeface="Cambria"/>
              </a:rPr>
              <a:t>cells</a:t>
            </a:r>
            <a:endParaRPr lang="en-US" dirty="0">
              <a:solidFill>
                <a:srgbClr val="000000"/>
              </a:solidFill>
              <a:latin typeface="Cambria"/>
              <a:cs typeface="Cambria"/>
            </a:endParaRPr>
          </a:p>
        </p:txBody>
      </p:sp>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82" name="Picture 2" descr="IMGset161463"/>
          <p:cNvPicPr>
            <a:picLocks noChangeAspect="1" noChangeArrowheads="1"/>
          </p:cNvPicPr>
          <p:nvPr/>
        </p:nvPicPr>
        <p:blipFill rotWithShape="1">
          <a:blip r:embed="rId3" cstate="screen">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a:ext>
            </a:extLst>
          </a:blip>
          <a:srcRect/>
          <a:stretch/>
        </p:blipFill>
        <p:spPr bwMode="auto">
          <a:xfrm>
            <a:off x="1" y="3"/>
            <a:ext cx="9154760" cy="5009441"/>
          </a:xfrm>
          <a:prstGeom prst="rect">
            <a:avLst/>
          </a:prstGeom>
          <a:noFill/>
        </p:spPr>
      </p:pic>
      <p:sp>
        <p:nvSpPr>
          <p:cNvPr id="2" name="TextBox 1"/>
          <p:cNvSpPr txBox="1"/>
          <p:nvPr/>
        </p:nvSpPr>
        <p:spPr>
          <a:xfrm>
            <a:off x="691444" y="5192889"/>
            <a:ext cx="7747000" cy="830997"/>
          </a:xfrm>
          <a:prstGeom prst="rect">
            <a:avLst/>
          </a:prstGeom>
          <a:noFill/>
        </p:spPr>
        <p:txBody>
          <a:bodyPr wrap="square" rtlCol="0">
            <a:spAutoFit/>
          </a:bodyPr>
          <a:lstStyle/>
          <a:p>
            <a:r>
              <a:rPr lang="en-US" sz="2400" dirty="0" smtClean="0">
                <a:latin typeface="Cambria"/>
                <a:cs typeface="Cambria"/>
              </a:rPr>
              <a:t>The biosensor: surface-modified transducer which is reactive towards a specific chosen </a:t>
            </a:r>
            <a:r>
              <a:rPr lang="en-US" sz="2400" dirty="0" err="1" smtClean="0">
                <a:latin typeface="Cambria"/>
                <a:cs typeface="Cambria"/>
              </a:rPr>
              <a:t>analyte</a:t>
            </a:r>
            <a:r>
              <a:rPr lang="en-US" sz="2400" dirty="0" smtClean="0">
                <a:latin typeface="Cambria"/>
                <a:cs typeface="Cambria"/>
              </a:rPr>
              <a:t>.</a:t>
            </a:r>
            <a:endParaRPr lang="en-US" sz="2400" dirty="0">
              <a:latin typeface="Cambria"/>
              <a:cs typeface="Cambria"/>
            </a:endParaRPr>
          </a:p>
        </p:txBody>
      </p:sp>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3906" name="Object 2"/>
          <p:cNvGraphicFramePr>
            <a:graphicFrameLocks noChangeAspect="1"/>
          </p:cNvGraphicFramePr>
          <p:nvPr/>
        </p:nvGraphicFramePr>
        <p:xfrm>
          <a:off x="533400" y="11113"/>
          <a:ext cx="7620000" cy="6450012"/>
        </p:xfrm>
        <a:graphic>
          <a:graphicData uri="http://schemas.openxmlformats.org/presentationml/2006/ole">
            <mc:AlternateContent xmlns:mc="http://schemas.openxmlformats.org/markup-compatibility/2006">
              <mc:Choice xmlns:v="urn:schemas-microsoft-com:vml" Requires="v">
                <p:oleObj spid="_x0000_s144564" name="Document" r:id="rId4" imgW="5724939" imgH="4850296" progId="">
                  <p:embed/>
                </p:oleObj>
              </mc:Choice>
              <mc:Fallback>
                <p:oleObj name="Document" r:id="rId4" imgW="5724939" imgH="4850296" progId="">
                  <p:embed/>
                  <p:pic>
                    <p:nvPicPr>
                      <p:cNvPr id="0" name="Picture 112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3400" y="11113"/>
                        <a:ext cx="7620000" cy="6450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8099" dir="2700000" algn="ctr" rotWithShape="0">
                                <a:schemeClr val="bg2">
                                  <a:alpha val="74997"/>
                                </a:schemeClr>
                              </a:outerShdw>
                            </a:effectLst>
                          </a14:hiddenEffects>
                        </a:ext>
                      </a:extLst>
                    </p:spPr>
                  </p:pic>
                </p:oleObj>
              </mc:Fallback>
            </mc:AlternateContent>
          </a:graphicData>
        </a:graphic>
      </p:graphicFrame>
      <p:graphicFrame>
        <p:nvGraphicFramePr>
          <p:cNvPr id="123907" name="Object 3"/>
          <p:cNvGraphicFramePr>
            <a:graphicFrameLocks noChangeAspect="1"/>
          </p:cNvGraphicFramePr>
          <p:nvPr/>
        </p:nvGraphicFramePr>
        <p:xfrm>
          <a:off x="1905000" y="533400"/>
          <a:ext cx="5705475" cy="1657350"/>
        </p:xfrm>
        <a:graphic>
          <a:graphicData uri="http://schemas.openxmlformats.org/presentationml/2006/ole">
            <mc:AlternateContent xmlns:mc="http://schemas.openxmlformats.org/markup-compatibility/2006">
              <mc:Choice xmlns:v="urn:schemas-microsoft-com:vml" Requires="v">
                <p:oleObj spid="_x0000_s144565" name="Document" r:id="rId6" imgW="5724939" imgH="1669774" progId="">
                  <p:embed/>
                </p:oleObj>
              </mc:Choice>
              <mc:Fallback>
                <p:oleObj name="Document" r:id="rId6" imgW="5724939" imgH="1669774" progId="">
                  <p:embed/>
                  <p:pic>
                    <p:nvPicPr>
                      <p:cNvPr id="0" name="Picture 1129"/>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905000" y="533400"/>
                        <a:ext cx="5705475" cy="1657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8099" dir="2700000" algn="ctr" rotWithShape="0">
                                <a:schemeClr val="bg2">
                                  <a:alpha val="74997"/>
                                </a:schemeClr>
                              </a:outerShdw>
                            </a:effectLst>
                          </a14:hiddenEffects>
                        </a:ext>
                      </a:extLst>
                    </p:spPr>
                  </p:pic>
                </p:oleObj>
              </mc:Fallback>
            </mc:AlternateContent>
          </a:graphicData>
        </a:graphic>
      </p:graphicFrame>
      <p:graphicFrame>
        <p:nvGraphicFramePr>
          <p:cNvPr id="123908" name="Object 4"/>
          <p:cNvGraphicFramePr>
            <a:graphicFrameLocks noChangeAspect="1"/>
          </p:cNvGraphicFramePr>
          <p:nvPr/>
        </p:nvGraphicFramePr>
        <p:xfrm>
          <a:off x="990600" y="533400"/>
          <a:ext cx="5705475" cy="3276600"/>
        </p:xfrm>
        <a:graphic>
          <a:graphicData uri="http://schemas.openxmlformats.org/presentationml/2006/ole">
            <mc:AlternateContent xmlns:mc="http://schemas.openxmlformats.org/markup-compatibility/2006">
              <mc:Choice xmlns:v="urn:schemas-microsoft-com:vml" Requires="v">
                <p:oleObj spid="_x0000_s144566" name="Document" r:id="rId8" imgW="5724939" imgH="3286539" progId="">
                  <p:embed/>
                </p:oleObj>
              </mc:Choice>
              <mc:Fallback>
                <p:oleObj name="Document" r:id="rId8" imgW="5724939" imgH="3286539" progId="">
                  <p:embed/>
                  <p:pic>
                    <p:nvPicPr>
                      <p:cNvPr id="0" name="Picture 1130"/>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90600" y="533400"/>
                        <a:ext cx="5705475" cy="3276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8099" dir="2700000" algn="ctr" rotWithShape="0">
                                <a:schemeClr val="bg2">
                                  <a:alpha val="74997"/>
                                </a:schemeClr>
                              </a:outerShdw>
                            </a:effectLst>
                          </a14:hiddenEffects>
                        </a:ext>
                      </a:extLst>
                    </p:spPr>
                  </p:pic>
                </p:oleObj>
              </mc:Fallback>
            </mc:AlternateContent>
          </a:graphicData>
        </a:graphic>
      </p:graphicFrame>
      <p:graphicFrame>
        <p:nvGraphicFramePr>
          <p:cNvPr id="123909" name="Object 5"/>
          <p:cNvGraphicFramePr>
            <a:graphicFrameLocks noChangeAspect="1"/>
          </p:cNvGraphicFramePr>
          <p:nvPr/>
        </p:nvGraphicFramePr>
        <p:xfrm>
          <a:off x="914400" y="457200"/>
          <a:ext cx="5705475" cy="2000250"/>
        </p:xfrm>
        <a:graphic>
          <a:graphicData uri="http://schemas.openxmlformats.org/presentationml/2006/ole">
            <mc:AlternateContent xmlns:mc="http://schemas.openxmlformats.org/markup-compatibility/2006">
              <mc:Choice xmlns:v="urn:schemas-microsoft-com:vml" Requires="v">
                <p:oleObj spid="_x0000_s144567" name="Document" r:id="rId10" imgW="5724939" imgH="2014330" progId="">
                  <p:embed/>
                </p:oleObj>
              </mc:Choice>
              <mc:Fallback>
                <p:oleObj name="Document" r:id="rId10" imgW="5724939" imgH="2014330" progId="">
                  <p:embed/>
                  <p:pic>
                    <p:nvPicPr>
                      <p:cNvPr id="0" name="Picture 1131"/>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914400" y="457200"/>
                        <a:ext cx="5705475" cy="2000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8099" dir="2700000" algn="ctr" rotWithShape="0">
                                <a:schemeClr val="bg2">
                                  <a:alpha val="74997"/>
                                </a:schemeClr>
                              </a:outerShdw>
                            </a:effectLst>
                          </a14:hiddenEffects>
                        </a:ext>
                      </a:extLst>
                    </p:spPr>
                  </p:pic>
                </p:oleObj>
              </mc:Fallback>
            </mc:AlternateContent>
          </a:graphicData>
        </a:graphic>
      </p:graphicFrame>
      <p:graphicFrame>
        <p:nvGraphicFramePr>
          <p:cNvPr id="123910" name="Object 6"/>
          <p:cNvGraphicFramePr>
            <a:graphicFrameLocks noChangeAspect="1"/>
          </p:cNvGraphicFramePr>
          <p:nvPr/>
        </p:nvGraphicFramePr>
        <p:xfrm>
          <a:off x="838200" y="457200"/>
          <a:ext cx="5705475" cy="2286000"/>
        </p:xfrm>
        <a:graphic>
          <a:graphicData uri="http://schemas.openxmlformats.org/presentationml/2006/ole">
            <mc:AlternateContent xmlns:mc="http://schemas.openxmlformats.org/markup-compatibility/2006">
              <mc:Choice xmlns:v="urn:schemas-microsoft-com:vml" Requires="v">
                <p:oleObj spid="_x0000_s144568" name="Document" r:id="rId12" imgW="5724939" imgH="2305878" progId="">
                  <p:embed/>
                </p:oleObj>
              </mc:Choice>
              <mc:Fallback>
                <p:oleObj name="Document" r:id="rId12" imgW="5724939" imgH="2305878" progId="">
                  <p:embed/>
                  <p:pic>
                    <p:nvPicPr>
                      <p:cNvPr id="0" name="Picture 1132"/>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838200" y="457200"/>
                        <a:ext cx="570547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8099" dir="2700000" algn="ctr" rotWithShape="0">
                                <a:schemeClr val="bg2">
                                  <a:alpha val="74997"/>
                                </a:schemeClr>
                              </a:outerShdw>
                            </a:effectLst>
                          </a14:hiddenEffects>
                        </a:ext>
                      </a:extLst>
                    </p:spPr>
                  </p:pic>
                </p:oleObj>
              </mc:Fallback>
            </mc:AlternateContent>
          </a:graphicData>
        </a:graphic>
      </p:graphicFrame>
      <p:graphicFrame>
        <p:nvGraphicFramePr>
          <p:cNvPr id="123911" name="Object 7"/>
          <p:cNvGraphicFramePr>
            <a:graphicFrameLocks noChangeAspect="1"/>
          </p:cNvGraphicFramePr>
          <p:nvPr/>
        </p:nvGraphicFramePr>
        <p:xfrm>
          <a:off x="685800" y="1905000"/>
          <a:ext cx="5705475" cy="2286000"/>
        </p:xfrm>
        <a:graphic>
          <a:graphicData uri="http://schemas.openxmlformats.org/presentationml/2006/ole">
            <mc:AlternateContent xmlns:mc="http://schemas.openxmlformats.org/markup-compatibility/2006">
              <mc:Choice xmlns:v="urn:schemas-microsoft-com:vml" Requires="v">
                <p:oleObj spid="_x0000_s144569" name="Document" r:id="rId14" imgW="5724939" imgH="2305878" progId="">
                  <p:embed/>
                </p:oleObj>
              </mc:Choice>
              <mc:Fallback>
                <p:oleObj name="Document" r:id="rId14" imgW="5724939" imgH="2305878" progId="">
                  <p:embed/>
                  <p:pic>
                    <p:nvPicPr>
                      <p:cNvPr id="0" name="Picture 1133"/>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685800" y="1905000"/>
                        <a:ext cx="570547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8099" dir="2700000" algn="ctr" rotWithShape="0">
                                <a:schemeClr val="bg2">
                                  <a:alpha val="74997"/>
                                </a:schemeClr>
                              </a:outerShdw>
                            </a:effectLst>
                          </a14:hiddenEffects>
                        </a:ext>
                      </a:extLst>
                    </p:spPr>
                  </p:pic>
                </p:oleObj>
              </mc:Fallback>
            </mc:AlternateContent>
          </a:graphicData>
        </a:graphic>
      </p:graphicFrame>
      <p:graphicFrame>
        <p:nvGraphicFramePr>
          <p:cNvPr id="123912" name="Object 8"/>
          <p:cNvGraphicFramePr>
            <a:graphicFrameLocks noChangeAspect="1"/>
          </p:cNvGraphicFramePr>
          <p:nvPr/>
        </p:nvGraphicFramePr>
        <p:xfrm>
          <a:off x="2286000" y="1447800"/>
          <a:ext cx="5705475" cy="3514725"/>
        </p:xfrm>
        <a:graphic>
          <a:graphicData uri="http://schemas.openxmlformats.org/presentationml/2006/ole">
            <mc:AlternateContent xmlns:mc="http://schemas.openxmlformats.org/markup-compatibility/2006">
              <mc:Choice xmlns:v="urn:schemas-microsoft-com:vml" Requires="v">
                <p:oleObj spid="_x0000_s144570" name="Document" r:id="rId15" imgW="5724939" imgH="3525078" progId="">
                  <p:embed/>
                </p:oleObj>
              </mc:Choice>
              <mc:Fallback>
                <p:oleObj name="Document" r:id="rId15" imgW="5724939" imgH="3525078" progId="">
                  <p:embed/>
                  <p:pic>
                    <p:nvPicPr>
                      <p:cNvPr id="0" name="Picture 1134"/>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2286000" y="1447800"/>
                        <a:ext cx="5705475" cy="3514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8099" dir="2700000" algn="ctr" rotWithShape="0">
                                <a:schemeClr val="bg2">
                                  <a:alpha val="74997"/>
                                </a:schemeClr>
                              </a:outerShdw>
                            </a:effectLst>
                          </a14:hiddenEffects>
                        </a:ext>
                      </a:extLst>
                    </p:spPr>
                  </p:pic>
                </p:oleObj>
              </mc:Fallback>
            </mc:AlternateContent>
          </a:graphicData>
        </a:graphic>
      </p:graphicFrame>
      <p:graphicFrame>
        <p:nvGraphicFramePr>
          <p:cNvPr id="123913" name="Object 9"/>
          <p:cNvGraphicFramePr>
            <a:graphicFrameLocks noChangeAspect="1"/>
          </p:cNvGraphicFramePr>
          <p:nvPr/>
        </p:nvGraphicFramePr>
        <p:xfrm>
          <a:off x="1719263" y="228600"/>
          <a:ext cx="5705475" cy="1524000"/>
        </p:xfrm>
        <a:graphic>
          <a:graphicData uri="http://schemas.openxmlformats.org/presentationml/2006/ole">
            <mc:AlternateContent xmlns:mc="http://schemas.openxmlformats.org/markup-compatibility/2006">
              <mc:Choice xmlns:v="urn:schemas-microsoft-com:vml" Requires="v">
                <p:oleObj spid="_x0000_s144571" name="Document" r:id="rId17" imgW="5724939" imgH="1537252" progId="">
                  <p:embed/>
                </p:oleObj>
              </mc:Choice>
              <mc:Fallback>
                <p:oleObj name="Document" r:id="rId17" imgW="5724939" imgH="1537252" progId="">
                  <p:embed/>
                  <p:pic>
                    <p:nvPicPr>
                      <p:cNvPr id="0" name="Picture 1135"/>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1719263" y="228600"/>
                        <a:ext cx="5705475" cy="152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8099" dir="2700000" algn="ctr" rotWithShape="0">
                                <a:schemeClr val="bg2">
                                  <a:alpha val="74997"/>
                                </a:schemeClr>
                              </a:outerShdw>
                            </a:effectLst>
                          </a14:hiddenEffects>
                        </a:ext>
                      </a:extLst>
                    </p:spPr>
                  </p:pic>
                </p:oleObj>
              </mc:Fallback>
            </mc:AlternateContent>
          </a:graphicData>
        </a:graphic>
      </p:graphicFrame>
      <p:graphicFrame>
        <p:nvGraphicFramePr>
          <p:cNvPr id="123914" name="Object 10"/>
          <p:cNvGraphicFramePr>
            <a:graphicFrameLocks noChangeAspect="1"/>
          </p:cNvGraphicFramePr>
          <p:nvPr/>
        </p:nvGraphicFramePr>
        <p:xfrm>
          <a:off x="1905000" y="609600"/>
          <a:ext cx="5705475" cy="2190750"/>
        </p:xfrm>
        <a:graphic>
          <a:graphicData uri="http://schemas.openxmlformats.org/presentationml/2006/ole">
            <mc:AlternateContent xmlns:mc="http://schemas.openxmlformats.org/markup-compatibility/2006">
              <mc:Choice xmlns:v="urn:schemas-microsoft-com:vml" Requires="v">
                <p:oleObj spid="_x0000_s144572" name="Document" r:id="rId19" imgW="5724939" imgH="2199861" progId="">
                  <p:embed/>
                </p:oleObj>
              </mc:Choice>
              <mc:Fallback>
                <p:oleObj name="Document" r:id="rId19" imgW="5724939" imgH="2199861" progId="">
                  <p:embed/>
                  <p:pic>
                    <p:nvPicPr>
                      <p:cNvPr id="0" name="Picture 1136"/>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1905000" y="609600"/>
                        <a:ext cx="5705475" cy="2190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8099" dir="2700000" algn="ctr" rotWithShape="0">
                                <a:schemeClr val="bg2">
                                  <a:alpha val="74997"/>
                                </a:schemeClr>
                              </a:outerShdw>
                            </a:effectLst>
                          </a14:hiddenEffects>
                        </a:ext>
                      </a:extLst>
                    </p:spPr>
                  </p:pic>
                </p:oleObj>
              </mc:Fallback>
            </mc:AlternateContent>
          </a:graphicData>
        </a:graphic>
      </p:graphicFrame>
      <p:graphicFrame>
        <p:nvGraphicFramePr>
          <p:cNvPr id="123915" name="Object 11"/>
          <p:cNvGraphicFramePr>
            <a:graphicFrameLocks noChangeAspect="1"/>
          </p:cNvGraphicFramePr>
          <p:nvPr/>
        </p:nvGraphicFramePr>
        <p:xfrm>
          <a:off x="1905000" y="609600"/>
          <a:ext cx="5705475" cy="2190750"/>
        </p:xfrm>
        <a:graphic>
          <a:graphicData uri="http://schemas.openxmlformats.org/presentationml/2006/ole">
            <mc:AlternateContent xmlns:mc="http://schemas.openxmlformats.org/markup-compatibility/2006">
              <mc:Choice xmlns:v="urn:schemas-microsoft-com:vml" Requires="v">
                <p:oleObj spid="_x0000_s144573" name="Document" r:id="rId21" imgW="5724939" imgH="2199861" progId="">
                  <p:embed/>
                </p:oleObj>
              </mc:Choice>
              <mc:Fallback>
                <p:oleObj name="Document" r:id="rId21" imgW="5724939" imgH="2199861" progId="">
                  <p:embed/>
                  <p:pic>
                    <p:nvPicPr>
                      <p:cNvPr id="0" name="Picture 1137"/>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1905000" y="609600"/>
                        <a:ext cx="5705475" cy="2190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8099" dir="2700000" algn="ctr" rotWithShape="0">
                                <a:schemeClr val="bg2">
                                  <a:alpha val="74997"/>
                                </a:schemeClr>
                              </a:outerShdw>
                            </a:effectLst>
                          </a14:hiddenEffects>
                        </a:ext>
                      </a:extLst>
                    </p:spPr>
                  </p:pic>
                </p:oleObj>
              </mc:Fallback>
            </mc:AlternateContent>
          </a:graphicData>
        </a:graphic>
      </p:graphicFrame>
      <p:graphicFrame>
        <p:nvGraphicFramePr>
          <p:cNvPr id="123916" name="Object 12"/>
          <p:cNvGraphicFramePr>
            <a:graphicFrameLocks noChangeAspect="1"/>
          </p:cNvGraphicFramePr>
          <p:nvPr/>
        </p:nvGraphicFramePr>
        <p:xfrm>
          <a:off x="1905000" y="609600"/>
          <a:ext cx="5705475" cy="1781175"/>
        </p:xfrm>
        <a:graphic>
          <a:graphicData uri="http://schemas.openxmlformats.org/presentationml/2006/ole">
            <mc:AlternateContent xmlns:mc="http://schemas.openxmlformats.org/markup-compatibility/2006">
              <mc:Choice xmlns:v="urn:schemas-microsoft-com:vml" Requires="v">
                <p:oleObj spid="_x0000_s144574" name="Document" r:id="rId23" imgW="5724939" imgH="1789043" progId="">
                  <p:embed/>
                </p:oleObj>
              </mc:Choice>
              <mc:Fallback>
                <p:oleObj name="Document" r:id="rId23" imgW="5724939" imgH="1789043" progId="">
                  <p:embed/>
                  <p:pic>
                    <p:nvPicPr>
                      <p:cNvPr id="0" name="Picture 1138"/>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1905000" y="609600"/>
                        <a:ext cx="5705475" cy="178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8099" dir="2700000" algn="ctr" rotWithShape="0">
                                <a:schemeClr val="bg2">
                                  <a:alpha val="74997"/>
                                </a:schemeClr>
                              </a:outerShdw>
                            </a:effectLst>
                          </a14:hiddenEffects>
                        </a:ext>
                      </a:extLst>
                    </p:spPr>
                  </p:pic>
                </p:oleObj>
              </mc:Fallback>
            </mc:AlternateContent>
          </a:graphicData>
        </a:graphic>
      </p:graphicFrame>
      <p:graphicFrame>
        <p:nvGraphicFramePr>
          <p:cNvPr id="123917" name="Object 13"/>
          <p:cNvGraphicFramePr>
            <a:graphicFrameLocks noChangeAspect="1"/>
          </p:cNvGraphicFramePr>
          <p:nvPr/>
        </p:nvGraphicFramePr>
        <p:xfrm>
          <a:off x="1905000" y="609600"/>
          <a:ext cx="5705475" cy="1781175"/>
        </p:xfrm>
        <a:graphic>
          <a:graphicData uri="http://schemas.openxmlformats.org/presentationml/2006/ole">
            <mc:AlternateContent xmlns:mc="http://schemas.openxmlformats.org/markup-compatibility/2006">
              <mc:Choice xmlns:v="urn:schemas-microsoft-com:vml" Requires="v">
                <p:oleObj spid="_x0000_s144575" name="Document" r:id="rId25" imgW="5724939" imgH="1789043" progId="">
                  <p:embed/>
                </p:oleObj>
              </mc:Choice>
              <mc:Fallback>
                <p:oleObj name="Document" r:id="rId25" imgW="5724939" imgH="1789043" progId="">
                  <p:embed/>
                  <p:pic>
                    <p:nvPicPr>
                      <p:cNvPr id="0" name="Picture 1139"/>
                      <p:cNvPicPr>
                        <a:picLocks noChangeAspect="1" noChangeArrowheads="1"/>
                      </p:cNvPicPr>
                      <p:nvPr/>
                    </p:nvPicPr>
                    <p:blipFill>
                      <a:blip r:embed="rId26">
                        <a:extLst>
                          <a:ext uri="{28A0092B-C50C-407E-A947-70E740481C1C}">
                            <a14:useLocalDpi xmlns:a14="http://schemas.microsoft.com/office/drawing/2010/main" val="0"/>
                          </a:ext>
                        </a:extLst>
                      </a:blip>
                      <a:srcRect/>
                      <a:stretch>
                        <a:fillRect/>
                      </a:stretch>
                    </p:blipFill>
                    <p:spPr bwMode="auto">
                      <a:xfrm>
                        <a:off x="1905000" y="609600"/>
                        <a:ext cx="5705475" cy="178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8099" dir="2700000" algn="ctr" rotWithShape="0">
                                <a:schemeClr val="bg2">
                                  <a:alpha val="74997"/>
                                </a:schemeClr>
                              </a:outerShdw>
                            </a:effectLst>
                          </a14:hiddenEffects>
                        </a:ext>
                      </a:extLst>
                    </p:spPr>
                  </p:pic>
                </p:oleObj>
              </mc:Fallback>
            </mc:AlternateContent>
          </a:graphicData>
        </a:graphic>
      </p:graphicFrame>
      <p:graphicFrame>
        <p:nvGraphicFramePr>
          <p:cNvPr id="123918" name="Object 14"/>
          <p:cNvGraphicFramePr>
            <a:graphicFrameLocks noChangeAspect="1"/>
          </p:cNvGraphicFramePr>
          <p:nvPr/>
        </p:nvGraphicFramePr>
        <p:xfrm>
          <a:off x="1905000" y="419100"/>
          <a:ext cx="5705475" cy="3009900"/>
        </p:xfrm>
        <a:graphic>
          <a:graphicData uri="http://schemas.openxmlformats.org/presentationml/2006/ole">
            <mc:AlternateContent xmlns:mc="http://schemas.openxmlformats.org/markup-compatibility/2006">
              <mc:Choice xmlns:v="urn:schemas-microsoft-com:vml" Requires="v">
                <p:oleObj spid="_x0000_s144576" name="Document" r:id="rId27" imgW="5724939" imgH="2796209" progId="">
                  <p:embed/>
                </p:oleObj>
              </mc:Choice>
              <mc:Fallback>
                <p:oleObj name="Document" r:id="rId27" imgW="5724939" imgH="2796209" progId="">
                  <p:embed/>
                  <p:pic>
                    <p:nvPicPr>
                      <p:cNvPr id="0" name="Picture 1140"/>
                      <p:cNvPicPr>
                        <a:picLocks noChangeAspect="1" noChangeArrowheads="1"/>
                      </p:cNvPicPr>
                      <p:nvPr/>
                    </p:nvPicPr>
                    <p:blipFill>
                      <a:blip r:embed="rId28">
                        <a:extLst>
                          <a:ext uri="{28A0092B-C50C-407E-A947-70E740481C1C}">
                            <a14:useLocalDpi xmlns:a14="http://schemas.microsoft.com/office/drawing/2010/main" val="0"/>
                          </a:ext>
                        </a:extLst>
                      </a:blip>
                      <a:srcRect/>
                      <a:stretch>
                        <a:fillRect/>
                      </a:stretch>
                    </p:blipFill>
                    <p:spPr bwMode="auto">
                      <a:xfrm>
                        <a:off x="1905000" y="419100"/>
                        <a:ext cx="5705475" cy="3009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8099" dir="2700000" algn="ctr" rotWithShape="0">
                                <a:schemeClr val="bg2">
                                  <a:alpha val="74997"/>
                                </a:schemeClr>
                              </a:outerShdw>
                            </a:effectLst>
                          </a14:hiddenEffects>
                        </a:ext>
                      </a:extLst>
                    </p:spPr>
                  </p:pic>
                </p:oleObj>
              </mc:Fallback>
            </mc:AlternateContent>
          </a:graphicData>
        </a:graphic>
      </p:graphicFrame>
      <p:graphicFrame>
        <p:nvGraphicFramePr>
          <p:cNvPr id="123919" name="Object 15"/>
          <p:cNvGraphicFramePr>
            <a:graphicFrameLocks noChangeAspect="1"/>
          </p:cNvGraphicFramePr>
          <p:nvPr/>
        </p:nvGraphicFramePr>
        <p:xfrm>
          <a:off x="1447800" y="228600"/>
          <a:ext cx="5705475" cy="1362075"/>
        </p:xfrm>
        <a:graphic>
          <a:graphicData uri="http://schemas.openxmlformats.org/presentationml/2006/ole">
            <mc:AlternateContent xmlns:mc="http://schemas.openxmlformats.org/markup-compatibility/2006">
              <mc:Choice xmlns:v="urn:schemas-microsoft-com:vml" Requires="v">
                <p:oleObj spid="_x0000_s144577" name="Document" r:id="rId29" imgW="5724939" imgH="1378226" progId="">
                  <p:embed/>
                </p:oleObj>
              </mc:Choice>
              <mc:Fallback>
                <p:oleObj name="Document" r:id="rId29" imgW="5724939" imgH="1378226" progId="">
                  <p:embed/>
                  <p:pic>
                    <p:nvPicPr>
                      <p:cNvPr id="0" name="Picture 1141"/>
                      <p:cNvPicPr>
                        <a:picLocks noChangeAspect="1" noChangeArrowheads="1"/>
                      </p:cNvPicPr>
                      <p:nvPr/>
                    </p:nvPicPr>
                    <p:blipFill>
                      <a:blip r:embed="rId30">
                        <a:extLst>
                          <a:ext uri="{28A0092B-C50C-407E-A947-70E740481C1C}">
                            <a14:useLocalDpi xmlns:a14="http://schemas.microsoft.com/office/drawing/2010/main" val="0"/>
                          </a:ext>
                        </a:extLst>
                      </a:blip>
                      <a:srcRect/>
                      <a:stretch>
                        <a:fillRect/>
                      </a:stretch>
                    </p:blipFill>
                    <p:spPr bwMode="auto">
                      <a:xfrm>
                        <a:off x="1447800" y="228600"/>
                        <a:ext cx="5705475" cy="1362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8099" dir="2700000" algn="ctr" rotWithShape="0">
                                <a:schemeClr val="bg2">
                                  <a:alpha val="74997"/>
                                </a:schemeClr>
                              </a:outerShdw>
                            </a:effectLst>
                          </a14:hiddenEffects>
                        </a:ext>
                      </a:extLst>
                    </p:spPr>
                  </p:pic>
                </p:oleObj>
              </mc:Fallback>
            </mc:AlternateContent>
          </a:graphicData>
        </a:graphic>
      </p:graphicFrame>
      <p:graphicFrame>
        <p:nvGraphicFramePr>
          <p:cNvPr id="123920" name="Object 16"/>
          <p:cNvGraphicFramePr>
            <a:graphicFrameLocks noChangeAspect="1"/>
          </p:cNvGraphicFramePr>
          <p:nvPr/>
        </p:nvGraphicFramePr>
        <p:xfrm>
          <a:off x="1447800" y="228600"/>
          <a:ext cx="5705475" cy="1485900"/>
        </p:xfrm>
        <a:graphic>
          <a:graphicData uri="http://schemas.openxmlformats.org/presentationml/2006/ole">
            <mc:AlternateContent xmlns:mc="http://schemas.openxmlformats.org/markup-compatibility/2006">
              <mc:Choice xmlns:v="urn:schemas-microsoft-com:vml" Requires="v">
                <p:oleObj spid="_x0000_s144578" name="Document" r:id="rId31" imgW="5724939" imgH="1497496" progId="">
                  <p:embed/>
                </p:oleObj>
              </mc:Choice>
              <mc:Fallback>
                <p:oleObj name="Document" r:id="rId31" imgW="5724939" imgH="1497496" progId="">
                  <p:embed/>
                  <p:pic>
                    <p:nvPicPr>
                      <p:cNvPr id="0" name="Picture 1142"/>
                      <p:cNvPicPr>
                        <a:picLocks noChangeAspect="1" noChangeArrowheads="1"/>
                      </p:cNvPicPr>
                      <p:nvPr/>
                    </p:nvPicPr>
                    <p:blipFill>
                      <a:blip r:embed="rId32">
                        <a:extLst>
                          <a:ext uri="{28A0092B-C50C-407E-A947-70E740481C1C}">
                            <a14:useLocalDpi xmlns:a14="http://schemas.microsoft.com/office/drawing/2010/main" val="0"/>
                          </a:ext>
                        </a:extLst>
                      </a:blip>
                      <a:srcRect/>
                      <a:stretch>
                        <a:fillRect/>
                      </a:stretch>
                    </p:blipFill>
                    <p:spPr bwMode="auto">
                      <a:xfrm>
                        <a:off x="1447800" y="228600"/>
                        <a:ext cx="5705475" cy="1485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8099" dir="2700000" algn="ctr" rotWithShape="0">
                                <a:schemeClr val="bg2">
                                  <a:alpha val="74997"/>
                                </a:schemeClr>
                              </a:outerShdw>
                            </a:effectLst>
                          </a14:hiddenEffects>
                        </a:ext>
                      </a:extLst>
                    </p:spPr>
                  </p:pic>
                </p:oleObj>
              </mc:Fallback>
            </mc:AlternateContent>
          </a:graphicData>
        </a:graphic>
      </p:graphicFrame>
      <p:graphicFrame>
        <p:nvGraphicFramePr>
          <p:cNvPr id="123921" name="Object 17"/>
          <p:cNvGraphicFramePr>
            <a:graphicFrameLocks noChangeAspect="1"/>
          </p:cNvGraphicFramePr>
          <p:nvPr/>
        </p:nvGraphicFramePr>
        <p:xfrm>
          <a:off x="2209800" y="228600"/>
          <a:ext cx="5705475" cy="1333500"/>
        </p:xfrm>
        <a:graphic>
          <a:graphicData uri="http://schemas.openxmlformats.org/presentationml/2006/ole">
            <mc:AlternateContent xmlns:mc="http://schemas.openxmlformats.org/markup-compatibility/2006">
              <mc:Choice xmlns:v="urn:schemas-microsoft-com:vml" Requires="v">
                <p:oleObj spid="_x0000_s144579" name="Document" r:id="rId33" imgW="6387548" imgH="1351722" progId="">
                  <p:embed/>
                </p:oleObj>
              </mc:Choice>
              <mc:Fallback>
                <p:oleObj name="Document" r:id="rId33" imgW="6387548" imgH="1351722" progId="">
                  <p:embed/>
                  <p:pic>
                    <p:nvPicPr>
                      <p:cNvPr id="0" name="Picture 1143"/>
                      <p:cNvPicPr>
                        <a:picLocks noChangeAspect="1" noChangeArrowheads="1"/>
                      </p:cNvPicPr>
                      <p:nvPr/>
                    </p:nvPicPr>
                    <p:blipFill>
                      <a:blip r:embed="rId34">
                        <a:extLst>
                          <a:ext uri="{28A0092B-C50C-407E-A947-70E740481C1C}">
                            <a14:useLocalDpi xmlns:a14="http://schemas.microsoft.com/office/drawing/2010/main" val="0"/>
                          </a:ext>
                        </a:extLst>
                      </a:blip>
                      <a:srcRect/>
                      <a:stretch>
                        <a:fillRect/>
                      </a:stretch>
                    </p:blipFill>
                    <p:spPr bwMode="auto">
                      <a:xfrm>
                        <a:off x="2209800" y="228600"/>
                        <a:ext cx="5705475" cy="1333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8099" dir="2700000" algn="ctr" rotWithShape="0">
                                <a:schemeClr val="bg2">
                                  <a:alpha val="74997"/>
                                </a:schemeClr>
                              </a:outerShdw>
                            </a:effectLst>
                          </a14:hiddenEffects>
                        </a:ext>
                      </a:extLst>
                    </p:spPr>
                  </p:pic>
                </p:oleObj>
              </mc:Fallback>
            </mc:AlternateContent>
          </a:graphicData>
        </a:graphic>
      </p:graphicFrame>
      <p:graphicFrame>
        <p:nvGraphicFramePr>
          <p:cNvPr id="123922" name="Object 18"/>
          <p:cNvGraphicFramePr>
            <a:graphicFrameLocks noChangeAspect="1"/>
          </p:cNvGraphicFramePr>
          <p:nvPr/>
        </p:nvGraphicFramePr>
        <p:xfrm>
          <a:off x="1905000" y="304800"/>
          <a:ext cx="5705475" cy="1438275"/>
        </p:xfrm>
        <a:graphic>
          <a:graphicData uri="http://schemas.openxmlformats.org/presentationml/2006/ole">
            <mc:AlternateContent xmlns:mc="http://schemas.openxmlformats.org/markup-compatibility/2006">
              <mc:Choice xmlns:v="urn:schemas-microsoft-com:vml" Requires="v">
                <p:oleObj spid="_x0000_s144580" name="Document" r:id="rId35" imgW="5724939" imgH="1444487" progId="">
                  <p:embed/>
                </p:oleObj>
              </mc:Choice>
              <mc:Fallback>
                <p:oleObj name="Document" r:id="rId35" imgW="5724939" imgH="1444487" progId="">
                  <p:embed/>
                  <p:pic>
                    <p:nvPicPr>
                      <p:cNvPr id="0" name="Picture 1144"/>
                      <p:cNvPicPr>
                        <a:picLocks noChangeAspect="1" noChangeArrowheads="1"/>
                      </p:cNvPicPr>
                      <p:nvPr/>
                    </p:nvPicPr>
                    <p:blipFill>
                      <a:blip r:embed="rId36">
                        <a:extLst>
                          <a:ext uri="{28A0092B-C50C-407E-A947-70E740481C1C}">
                            <a14:useLocalDpi xmlns:a14="http://schemas.microsoft.com/office/drawing/2010/main" val="0"/>
                          </a:ext>
                        </a:extLst>
                      </a:blip>
                      <a:srcRect/>
                      <a:stretch>
                        <a:fillRect/>
                      </a:stretch>
                    </p:blipFill>
                    <p:spPr bwMode="auto">
                      <a:xfrm>
                        <a:off x="1905000" y="304800"/>
                        <a:ext cx="5705475" cy="1438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8099" dir="2700000" algn="ctr" rotWithShape="0">
                                <a:schemeClr val="bg2">
                                  <a:alpha val="74997"/>
                                </a:schemeClr>
                              </a:outerShdw>
                            </a:effectLst>
                          </a14:hiddenEffects>
                        </a:ext>
                      </a:extLst>
                    </p:spPr>
                  </p:pic>
                </p:oleObj>
              </mc:Fallback>
            </mc:AlternateContent>
          </a:graphicData>
        </a:graphic>
      </p:graphicFrame>
      <p:graphicFrame>
        <p:nvGraphicFramePr>
          <p:cNvPr id="123923" name="Object 19"/>
          <p:cNvGraphicFramePr>
            <a:graphicFrameLocks noChangeAspect="1"/>
          </p:cNvGraphicFramePr>
          <p:nvPr/>
        </p:nvGraphicFramePr>
        <p:xfrm>
          <a:off x="1719263" y="304800"/>
          <a:ext cx="5705475" cy="1438275"/>
        </p:xfrm>
        <a:graphic>
          <a:graphicData uri="http://schemas.openxmlformats.org/presentationml/2006/ole">
            <mc:AlternateContent xmlns:mc="http://schemas.openxmlformats.org/markup-compatibility/2006">
              <mc:Choice xmlns:v="urn:schemas-microsoft-com:vml" Requires="v">
                <p:oleObj spid="_x0000_s144581" name="Document" r:id="rId37" imgW="5724939" imgH="1444487" progId="">
                  <p:embed/>
                </p:oleObj>
              </mc:Choice>
              <mc:Fallback>
                <p:oleObj name="Document" r:id="rId37" imgW="5724939" imgH="1444487" progId="">
                  <p:embed/>
                  <p:pic>
                    <p:nvPicPr>
                      <p:cNvPr id="0" name="Picture 1145"/>
                      <p:cNvPicPr>
                        <a:picLocks noChangeAspect="1" noChangeArrowheads="1"/>
                      </p:cNvPicPr>
                      <p:nvPr/>
                    </p:nvPicPr>
                    <p:blipFill>
                      <a:blip r:embed="rId38">
                        <a:extLst>
                          <a:ext uri="{28A0092B-C50C-407E-A947-70E740481C1C}">
                            <a14:useLocalDpi xmlns:a14="http://schemas.microsoft.com/office/drawing/2010/main" val="0"/>
                          </a:ext>
                        </a:extLst>
                      </a:blip>
                      <a:srcRect/>
                      <a:stretch>
                        <a:fillRect/>
                      </a:stretch>
                    </p:blipFill>
                    <p:spPr bwMode="auto">
                      <a:xfrm>
                        <a:off x="1719263" y="304800"/>
                        <a:ext cx="5705475" cy="1438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8099" dir="2700000" algn="ctr" rotWithShape="0">
                                <a:schemeClr val="bg2">
                                  <a:alpha val="74997"/>
                                </a:schemeClr>
                              </a:outerShdw>
                            </a:effectLst>
                          </a14:hiddenEffects>
                        </a:ext>
                      </a:extLst>
                    </p:spPr>
                  </p:pic>
                </p:oleObj>
              </mc:Fallback>
            </mc:AlternateContent>
          </a:graphicData>
        </a:graphic>
      </p:graphicFrame>
      <p:graphicFrame>
        <p:nvGraphicFramePr>
          <p:cNvPr id="123924" name="Object 20"/>
          <p:cNvGraphicFramePr>
            <a:graphicFrameLocks noChangeAspect="1"/>
          </p:cNvGraphicFramePr>
          <p:nvPr/>
        </p:nvGraphicFramePr>
        <p:xfrm>
          <a:off x="1719263" y="152400"/>
          <a:ext cx="5705475" cy="1485900"/>
        </p:xfrm>
        <a:graphic>
          <a:graphicData uri="http://schemas.openxmlformats.org/presentationml/2006/ole">
            <mc:AlternateContent xmlns:mc="http://schemas.openxmlformats.org/markup-compatibility/2006">
              <mc:Choice xmlns:v="urn:schemas-microsoft-com:vml" Requires="v">
                <p:oleObj spid="_x0000_s144582" name="Document" r:id="rId39" imgW="5724939" imgH="1497496" progId="">
                  <p:embed/>
                </p:oleObj>
              </mc:Choice>
              <mc:Fallback>
                <p:oleObj name="Document" r:id="rId39" imgW="5724939" imgH="1497496" progId="">
                  <p:embed/>
                  <p:pic>
                    <p:nvPicPr>
                      <p:cNvPr id="0" name="Picture 1146"/>
                      <p:cNvPicPr>
                        <a:picLocks noChangeAspect="1" noChangeArrowheads="1"/>
                      </p:cNvPicPr>
                      <p:nvPr/>
                    </p:nvPicPr>
                    <p:blipFill>
                      <a:blip r:embed="rId40">
                        <a:extLst>
                          <a:ext uri="{28A0092B-C50C-407E-A947-70E740481C1C}">
                            <a14:useLocalDpi xmlns:a14="http://schemas.microsoft.com/office/drawing/2010/main" val="0"/>
                          </a:ext>
                        </a:extLst>
                      </a:blip>
                      <a:srcRect/>
                      <a:stretch>
                        <a:fillRect/>
                      </a:stretch>
                    </p:blipFill>
                    <p:spPr bwMode="auto">
                      <a:xfrm>
                        <a:off x="1719263" y="152400"/>
                        <a:ext cx="5705475" cy="1485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8099" dir="2700000" algn="ctr" rotWithShape="0">
                                <a:schemeClr val="bg2">
                                  <a:alpha val="74997"/>
                                </a:schemeClr>
                              </a:outerShdw>
                            </a:effectLst>
                          </a14:hiddenEffects>
                        </a:ext>
                      </a:extLst>
                    </p:spPr>
                  </p:pic>
                </p:oleObj>
              </mc:Fallback>
            </mc:AlternateContent>
          </a:graphicData>
        </a:graphic>
      </p:graphicFrame>
      <p:pic>
        <p:nvPicPr>
          <p:cNvPr id="123926" name="Picture 22"/>
          <p:cNvPicPr>
            <a:picLocks noChangeAspect="1" noChangeArrowheads="1"/>
          </p:cNvPicPr>
          <p:nvPr/>
        </p:nvPicPr>
        <p:blipFill>
          <a:blip r:embed="rId41" cstate="print"/>
          <a:srcRect/>
          <a:stretch>
            <a:fillRect/>
          </a:stretch>
        </p:blipFill>
        <p:spPr bwMode="auto">
          <a:xfrm>
            <a:off x="1143000" y="4267200"/>
            <a:ext cx="762000" cy="752475"/>
          </a:xfrm>
          <a:prstGeom prst="rect">
            <a:avLst/>
          </a:prstGeom>
          <a:noFill/>
        </p:spPr>
      </p:pic>
      <p:pic>
        <p:nvPicPr>
          <p:cNvPr id="123927" name="Picture 23"/>
          <p:cNvPicPr>
            <a:picLocks noChangeAspect="1" noChangeArrowheads="1"/>
          </p:cNvPicPr>
          <p:nvPr/>
        </p:nvPicPr>
        <p:blipFill>
          <a:blip r:embed="rId42" cstate="print"/>
          <a:srcRect/>
          <a:stretch>
            <a:fillRect/>
          </a:stretch>
        </p:blipFill>
        <p:spPr bwMode="auto">
          <a:xfrm>
            <a:off x="457200" y="4343400"/>
            <a:ext cx="628650" cy="328613"/>
          </a:xfrm>
          <a:prstGeom prst="rect">
            <a:avLst/>
          </a:prstGeom>
          <a:noFill/>
        </p:spPr>
      </p:pic>
      <p:pic>
        <p:nvPicPr>
          <p:cNvPr id="123928" name="Picture 24"/>
          <p:cNvPicPr>
            <a:picLocks noChangeAspect="1" noChangeArrowheads="1"/>
          </p:cNvPicPr>
          <p:nvPr/>
        </p:nvPicPr>
        <p:blipFill>
          <a:blip r:embed="rId43" cstate="print"/>
          <a:srcRect/>
          <a:stretch>
            <a:fillRect/>
          </a:stretch>
        </p:blipFill>
        <p:spPr bwMode="auto">
          <a:xfrm>
            <a:off x="6477000" y="4038600"/>
            <a:ext cx="1181100" cy="330200"/>
          </a:xfrm>
          <a:prstGeom prst="rect">
            <a:avLst/>
          </a:prstGeom>
          <a:noFill/>
        </p:spPr>
      </p:pic>
      <p:pic>
        <p:nvPicPr>
          <p:cNvPr id="123929" name="Picture 25"/>
          <p:cNvPicPr>
            <a:picLocks noChangeAspect="1" noChangeArrowheads="1"/>
          </p:cNvPicPr>
          <p:nvPr/>
        </p:nvPicPr>
        <p:blipFill>
          <a:blip r:embed="rId44" cstate="print"/>
          <a:srcRect/>
          <a:stretch>
            <a:fillRect/>
          </a:stretch>
        </p:blipFill>
        <p:spPr bwMode="auto">
          <a:xfrm>
            <a:off x="6934200" y="4267200"/>
            <a:ext cx="109538" cy="152400"/>
          </a:xfrm>
          <a:prstGeom prst="rect">
            <a:avLst/>
          </a:prstGeom>
          <a:noFill/>
        </p:spPr>
      </p:pic>
      <p:pic>
        <p:nvPicPr>
          <p:cNvPr id="123930" name="Picture 26"/>
          <p:cNvPicPr>
            <a:picLocks noChangeAspect="1" noChangeArrowheads="1"/>
          </p:cNvPicPr>
          <p:nvPr/>
        </p:nvPicPr>
        <p:blipFill>
          <a:blip r:embed="rId45" cstate="print"/>
          <a:srcRect/>
          <a:stretch>
            <a:fillRect/>
          </a:stretch>
        </p:blipFill>
        <p:spPr bwMode="auto">
          <a:xfrm>
            <a:off x="7696200" y="4267200"/>
            <a:ext cx="160338" cy="228600"/>
          </a:xfrm>
          <a:prstGeom prst="rect">
            <a:avLst/>
          </a:prstGeom>
          <a:noFill/>
        </p:spPr>
      </p:pic>
      <p:pic>
        <p:nvPicPr>
          <p:cNvPr id="123931" name="Picture 27"/>
          <p:cNvPicPr>
            <a:picLocks noChangeAspect="1" noChangeArrowheads="1"/>
          </p:cNvPicPr>
          <p:nvPr/>
        </p:nvPicPr>
        <p:blipFill>
          <a:blip r:embed="rId46" cstate="print"/>
          <a:srcRect/>
          <a:stretch>
            <a:fillRect/>
          </a:stretch>
        </p:blipFill>
        <p:spPr bwMode="auto">
          <a:xfrm>
            <a:off x="5715000" y="3429000"/>
            <a:ext cx="619125" cy="952500"/>
          </a:xfrm>
          <a:prstGeom prst="rect">
            <a:avLst/>
          </a:prstGeom>
          <a:noFill/>
        </p:spPr>
      </p:pic>
      <p:pic>
        <p:nvPicPr>
          <p:cNvPr id="123932" name="Picture 28"/>
          <p:cNvPicPr>
            <a:picLocks noChangeAspect="1" noChangeArrowheads="1"/>
          </p:cNvPicPr>
          <p:nvPr/>
        </p:nvPicPr>
        <p:blipFill>
          <a:blip r:embed="rId47" cstate="print"/>
          <a:srcRect/>
          <a:stretch>
            <a:fillRect/>
          </a:stretch>
        </p:blipFill>
        <p:spPr bwMode="auto">
          <a:xfrm>
            <a:off x="6324600" y="3224213"/>
            <a:ext cx="819150" cy="409575"/>
          </a:xfrm>
          <a:prstGeom prst="rect">
            <a:avLst/>
          </a:prstGeom>
          <a:noFill/>
        </p:spPr>
      </p:pic>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p:txBody>
          <a:bodyPr/>
          <a:lstStyle/>
          <a:p>
            <a:endParaRPr lang="en-US"/>
          </a:p>
        </p:txBody>
      </p:sp>
      <p:sp>
        <p:nvSpPr>
          <p:cNvPr id="71683" name="Rectangle 3"/>
          <p:cNvSpPr>
            <a:spLocks noGrp="1" noChangeArrowheads="1"/>
          </p:cNvSpPr>
          <p:nvPr>
            <p:ph idx="1"/>
          </p:nvPr>
        </p:nvSpPr>
        <p:spPr/>
        <p:txBody>
          <a:bodyPr/>
          <a:lstStyle/>
          <a:p>
            <a:endParaRPr lang="en-US"/>
          </a:p>
        </p:txBody>
      </p:sp>
      <p:sp>
        <p:nvSpPr>
          <p:cNvPr id="6" name="Slide Number Placeholder 5"/>
          <p:cNvSpPr>
            <a:spLocks noGrp="1"/>
          </p:cNvSpPr>
          <p:nvPr>
            <p:ph type="sldNum" sz="quarter" idx="4294967295"/>
          </p:nvPr>
        </p:nvSpPr>
        <p:spPr>
          <a:xfrm>
            <a:off x="7010400" y="6245225"/>
            <a:ext cx="2133600" cy="476250"/>
          </a:xfrm>
          <a:prstGeom prst="rect">
            <a:avLst/>
          </a:prstGeom>
        </p:spPr>
        <p:txBody>
          <a:bodyPr/>
          <a:lstStyle/>
          <a:p>
            <a:fld id="{F44C3FFA-E5CA-4212-AA1A-A5358AA7BFEF}" type="slidenum">
              <a:rPr lang="en-US"/>
              <a:pPr/>
              <a:t>83</a:t>
            </a:fld>
            <a:endParaRPr lang="en-US"/>
          </a:p>
        </p:txBody>
      </p:sp>
      <p:pic>
        <p:nvPicPr>
          <p:cNvPr id="71684" name="Picture 4" descr="IMGset161515"/>
          <p:cNvPicPr>
            <a:picLocks noChangeAspect="1" noChangeArrowheads="1"/>
          </p:cNvPicPr>
          <p:nvPr/>
        </p:nvPicPr>
        <p:blipFill>
          <a:blip r:embed="rId3" cstate="email">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p:spPr>
      </p:pic>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3" name="Rectangle 3"/>
          <p:cNvSpPr>
            <a:spLocks noGrp="1" noChangeArrowheads="1"/>
          </p:cNvSpPr>
          <p:nvPr>
            <p:ph type="title"/>
          </p:nvPr>
        </p:nvSpPr>
        <p:spPr>
          <a:xfrm>
            <a:off x="76200" y="122772"/>
            <a:ext cx="8915400" cy="1143000"/>
          </a:xfrm>
        </p:spPr>
        <p:txBody>
          <a:bodyPr/>
          <a:lstStyle/>
          <a:p>
            <a:r>
              <a:rPr lang="en-US" sz="4000" b="1" dirty="0">
                <a:solidFill>
                  <a:srgbClr val="660066"/>
                </a:solidFill>
                <a:latin typeface="Cambria"/>
                <a:cs typeface="Cambria"/>
              </a:rPr>
              <a:t>Nanotechnology: Why Size Matters</a:t>
            </a:r>
          </a:p>
        </p:txBody>
      </p:sp>
      <p:sp>
        <p:nvSpPr>
          <p:cNvPr id="107524" name="Rectangle 4"/>
          <p:cNvSpPr>
            <a:spLocks noChangeArrowheads="1"/>
          </p:cNvSpPr>
          <p:nvPr/>
        </p:nvSpPr>
        <p:spPr bwMode="auto">
          <a:xfrm>
            <a:off x="636120" y="1293799"/>
            <a:ext cx="7866256" cy="584776"/>
          </a:xfrm>
          <a:prstGeom prst="rect">
            <a:avLst/>
          </a:prstGeom>
          <a:noFill/>
          <a:ln w="9525">
            <a:noFill/>
            <a:miter lim="800000"/>
            <a:headEnd/>
            <a:tailEnd/>
          </a:ln>
          <a:effectLst/>
        </p:spPr>
        <p:txBody>
          <a:bodyPr wrap="none" anchor="ctr">
            <a:spAutoFit/>
          </a:bodyPr>
          <a:lstStyle/>
          <a:p>
            <a:r>
              <a:rPr lang="en-US" sz="3200" b="1" dirty="0">
                <a:solidFill>
                  <a:srgbClr val="000000"/>
                </a:solidFill>
                <a:latin typeface="Cambria"/>
                <a:cs typeface="Cambria"/>
              </a:rPr>
              <a:t>Gold nanoparticles can emit intense heat</a:t>
            </a:r>
            <a:r>
              <a:rPr lang="en-US" sz="3200" dirty="0">
                <a:solidFill>
                  <a:srgbClr val="000000"/>
                </a:solidFill>
                <a:latin typeface="Cambria"/>
                <a:cs typeface="Cambria"/>
              </a:rPr>
              <a:t> </a:t>
            </a:r>
          </a:p>
        </p:txBody>
      </p:sp>
      <p:pic>
        <p:nvPicPr>
          <p:cNvPr id="107525" name="Picture 5" descr="heater_small"/>
          <p:cNvPicPr>
            <a:picLocks noChangeAspect="1" noChangeArrowheads="1"/>
          </p:cNvPicPr>
          <p:nvPr/>
        </p:nvPicPr>
        <p:blipFill>
          <a:blip r:embed="rId3" cstate="print"/>
          <a:srcRect/>
          <a:stretch>
            <a:fillRect/>
          </a:stretch>
        </p:blipFill>
        <p:spPr bwMode="auto">
          <a:xfrm>
            <a:off x="2785533" y="1910493"/>
            <a:ext cx="3733800" cy="3352800"/>
          </a:xfrm>
          <a:prstGeom prst="rect">
            <a:avLst/>
          </a:prstGeom>
          <a:noFill/>
        </p:spPr>
      </p:pic>
      <p:sp>
        <p:nvSpPr>
          <p:cNvPr id="107526" name="Rectangle 6"/>
          <p:cNvSpPr>
            <a:spLocks noChangeArrowheads="1"/>
          </p:cNvSpPr>
          <p:nvPr/>
        </p:nvSpPr>
        <p:spPr bwMode="auto">
          <a:xfrm>
            <a:off x="172835" y="5360895"/>
            <a:ext cx="8818765" cy="830997"/>
          </a:xfrm>
          <a:prstGeom prst="rect">
            <a:avLst/>
          </a:prstGeom>
          <a:noFill/>
          <a:ln w="9525">
            <a:noFill/>
            <a:miter lim="800000"/>
            <a:headEnd/>
            <a:tailEnd/>
          </a:ln>
          <a:effectLst/>
        </p:spPr>
        <p:txBody>
          <a:bodyPr wrap="square" anchor="ctr">
            <a:spAutoFit/>
          </a:bodyPr>
          <a:lstStyle/>
          <a:p>
            <a:r>
              <a:rPr lang="en-US" sz="2400" dirty="0">
                <a:solidFill>
                  <a:srgbClr val="000000"/>
                </a:solidFill>
                <a:latin typeface="Cambria"/>
                <a:cs typeface="Cambria"/>
              </a:rPr>
              <a:t>A cluster of gold nanoparticles 50 nanometers in diameter created a much larger crater in the ice sample.</a:t>
            </a:r>
          </a:p>
        </p:txBody>
      </p:sp>
      <p:sp>
        <p:nvSpPr>
          <p:cNvPr id="107527" name="Rectangle 7"/>
          <p:cNvSpPr>
            <a:spLocks noChangeArrowheads="1"/>
          </p:cNvSpPr>
          <p:nvPr/>
        </p:nvSpPr>
        <p:spPr bwMode="auto">
          <a:xfrm>
            <a:off x="0" y="6553200"/>
            <a:ext cx="4667250" cy="304800"/>
          </a:xfrm>
          <a:prstGeom prst="rect">
            <a:avLst/>
          </a:prstGeom>
          <a:noFill/>
          <a:ln w="9525">
            <a:noFill/>
            <a:miter lim="800000"/>
            <a:headEnd/>
            <a:tailEnd/>
          </a:ln>
          <a:effectLst/>
        </p:spPr>
        <p:txBody>
          <a:bodyPr wrap="none" anchor="ctr">
            <a:spAutoFit/>
          </a:bodyPr>
          <a:lstStyle/>
          <a:p>
            <a:r>
              <a:rPr lang="en-US" sz="1400" b="1" u="sng" dirty="0" err="1"/>
              <a:t>www.physorg.com</a:t>
            </a:r>
            <a:r>
              <a:rPr lang="en-US" sz="1400" b="1" u="sng" dirty="0"/>
              <a:t>/</a:t>
            </a:r>
            <a:r>
              <a:rPr lang="en-US" sz="1400" b="1" u="sng" dirty="0" err="1"/>
              <a:t>printnews.php?newsid</a:t>
            </a:r>
            <a:r>
              <a:rPr lang="en-US" sz="1400" b="1" u="sng" dirty="0"/>
              <a:t>=63003999</a:t>
            </a:r>
            <a:r>
              <a:rPr lang="en-US" sz="1400" dirty="0">
                <a:solidFill>
                  <a:schemeClr val="accent2"/>
                </a:solidFill>
              </a:rPr>
              <a:t> </a:t>
            </a:r>
          </a:p>
        </p:txBody>
      </p:sp>
      <p:pic>
        <p:nvPicPr>
          <p:cNvPr id="107528" name="Picture 8" descr="david_goliath"/>
          <p:cNvPicPr>
            <a:picLocks noChangeAspect="1" noChangeArrowheads="1"/>
          </p:cNvPicPr>
          <p:nvPr/>
        </p:nvPicPr>
        <p:blipFill>
          <a:blip r:embed="rId4" cstate="print"/>
          <a:srcRect/>
          <a:stretch>
            <a:fillRect/>
          </a:stretch>
        </p:blipFill>
        <p:spPr bwMode="auto">
          <a:xfrm>
            <a:off x="3006585" y="1987608"/>
            <a:ext cx="3352800" cy="32004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7528"/>
                                        </p:tgtEl>
                                        <p:attrNameLst>
                                          <p:attrName>style.visibility</p:attrName>
                                        </p:attrNameLst>
                                      </p:cBhvr>
                                      <p:to>
                                        <p:strVal val="visible"/>
                                      </p:to>
                                    </p:set>
                                    <p:anim calcmode="lin" valueType="num">
                                      <p:cBhvr additive="base">
                                        <p:cTn id="7" dur="500" fill="hold"/>
                                        <p:tgtEl>
                                          <p:spTgt spid="107528"/>
                                        </p:tgtEl>
                                        <p:attrNameLst>
                                          <p:attrName>ppt_x</p:attrName>
                                        </p:attrNameLst>
                                      </p:cBhvr>
                                      <p:tavLst>
                                        <p:tav tm="0">
                                          <p:val>
                                            <p:strVal val="#ppt_x"/>
                                          </p:val>
                                        </p:tav>
                                        <p:tav tm="100000">
                                          <p:val>
                                            <p:strVal val="#ppt_x"/>
                                          </p:val>
                                        </p:tav>
                                      </p:tavLst>
                                    </p:anim>
                                    <p:anim calcmode="lin" valueType="num">
                                      <p:cBhvr additive="base">
                                        <p:cTn id="8" dur="500" fill="hold"/>
                                        <p:tgtEl>
                                          <p:spTgt spid="107528"/>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07525"/>
                                        </p:tgtEl>
                                        <p:attrNameLst>
                                          <p:attrName>style.visibility</p:attrName>
                                        </p:attrNameLst>
                                      </p:cBhvr>
                                      <p:to>
                                        <p:strVal val="visible"/>
                                      </p:to>
                                    </p:set>
                                    <p:anim calcmode="lin" valueType="num">
                                      <p:cBhvr additive="base">
                                        <p:cTn id="11" dur="500" fill="hold"/>
                                        <p:tgtEl>
                                          <p:spTgt spid="107525"/>
                                        </p:tgtEl>
                                        <p:attrNameLst>
                                          <p:attrName>ppt_x</p:attrName>
                                        </p:attrNameLst>
                                      </p:cBhvr>
                                      <p:tavLst>
                                        <p:tav tm="0">
                                          <p:val>
                                            <p:strVal val="#ppt_x"/>
                                          </p:val>
                                        </p:tav>
                                        <p:tav tm="100000">
                                          <p:val>
                                            <p:strVal val="#ppt_x"/>
                                          </p:val>
                                        </p:tav>
                                      </p:tavLst>
                                    </p:anim>
                                    <p:anim calcmode="lin" valueType="num">
                                      <p:cBhvr additive="base">
                                        <p:cTn id="12" dur="500" fill="hold"/>
                                        <p:tgtEl>
                                          <p:spTgt spid="107525"/>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107524"/>
                                        </p:tgtEl>
                                        <p:attrNameLst>
                                          <p:attrName>style.visibility</p:attrName>
                                        </p:attrNameLst>
                                      </p:cBhvr>
                                      <p:to>
                                        <p:strVal val="visible"/>
                                      </p:to>
                                    </p:set>
                                    <p:animEffect transition="in" filter="slide(fromBottom)">
                                      <p:cBhvr>
                                        <p:cTn id="17" dur="500"/>
                                        <p:tgtEl>
                                          <p:spTgt spid="107524"/>
                                        </p:tgtEl>
                                      </p:cBhvr>
                                    </p:animEffect>
                                  </p:childTnLst>
                                </p:cTn>
                              </p:par>
                            </p:childTnLst>
                          </p:cTn>
                        </p:par>
                      </p:childTnLst>
                    </p:cTn>
                  </p:par>
                  <p:par>
                    <p:cTn id="18" fill="hold">
                      <p:stCondLst>
                        <p:cond delay="indefinite"/>
                      </p:stCondLst>
                      <p:childTnLst>
                        <p:par>
                          <p:cTn id="19" fill="hold">
                            <p:stCondLst>
                              <p:cond delay="0"/>
                            </p:stCondLst>
                            <p:childTnLst>
                              <p:par>
                                <p:cTn id="20" presetID="20" presetClass="exit" presetSubtype="0" fill="hold" nodeType="clickEffect">
                                  <p:stCondLst>
                                    <p:cond delay="0"/>
                                  </p:stCondLst>
                                  <p:childTnLst>
                                    <p:animEffect transition="out" filter="wedge">
                                      <p:cBhvr>
                                        <p:cTn id="21" dur="2000"/>
                                        <p:tgtEl>
                                          <p:spTgt spid="107528"/>
                                        </p:tgtEl>
                                      </p:cBhvr>
                                    </p:animEffect>
                                    <p:set>
                                      <p:cBhvr>
                                        <p:cTn id="22" dur="1" fill="hold">
                                          <p:stCondLst>
                                            <p:cond delay="1999"/>
                                          </p:stCondLst>
                                        </p:cTn>
                                        <p:tgtEl>
                                          <p:spTgt spid="107528"/>
                                        </p:tgtEl>
                                        <p:attrNameLst>
                                          <p:attrName>style.visibility</p:attrName>
                                        </p:attrNameLst>
                                      </p:cBhvr>
                                      <p:to>
                                        <p:strVal val="hidden"/>
                                      </p:to>
                                    </p:set>
                                  </p:childTnLst>
                                </p:cTn>
                              </p:par>
                              <p:par>
                                <p:cTn id="23" presetID="12" presetClass="entr" presetSubtype="4" fill="hold" grpId="0" nodeType="withEffect">
                                  <p:stCondLst>
                                    <p:cond delay="0"/>
                                  </p:stCondLst>
                                  <p:childTnLst>
                                    <p:set>
                                      <p:cBhvr>
                                        <p:cTn id="24" dur="1" fill="hold">
                                          <p:stCondLst>
                                            <p:cond delay="0"/>
                                          </p:stCondLst>
                                        </p:cTn>
                                        <p:tgtEl>
                                          <p:spTgt spid="107526"/>
                                        </p:tgtEl>
                                        <p:attrNameLst>
                                          <p:attrName>style.visibility</p:attrName>
                                        </p:attrNameLst>
                                      </p:cBhvr>
                                      <p:to>
                                        <p:strVal val="visible"/>
                                      </p:to>
                                    </p:set>
                                    <p:animEffect transition="in" filter="slide(fromBottom)">
                                      <p:cBhvr>
                                        <p:cTn id="25" dur="500"/>
                                        <p:tgtEl>
                                          <p:spTgt spid="1075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7524" grpId="0"/>
      <p:bldP spid="107526" grpId="0"/>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7" name="Rectangle 3"/>
          <p:cNvSpPr>
            <a:spLocks noGrp="1" noChangeArrowheads="1"/>
          </p:cNvSpPr>
          <p:nvPr>
            <p:ph type="title"/>
          </p:nvPr>
        </p:nvSpPr>
        <p:spPr>
          <a:xfrm>
            <a:off x="457200" y="304800"/>
            <a:ext cx="8458200" cy="563563"/>
          </a:xfrm>
        </p:spPr>
        <p:txBody>
          <a:bodyPr/>
          <a:lstStyle/>
          <a:p>
            <a:r>
              <a:rPr lang="en-US" sz="4000" b="1" dirty="0">
                <a:solidFill>
                  <a:srgbClr val="660066"/>
                </a:solidFill>
                <a:latin typeface="Cambria"/>
                <a:cs typeface="Cambria"/>
              </a:rPr>
              <a:t> Microbial </a:t>
            </a:r>
            <a:r>
              <a:rPr lang="en-US" sz="4000" b="1" dirty="0" err="1">
                <a:solidFill>
                  <a:srgbClr val="660066"/>
                </a:solidFill>
                <a:latin typeface="Cambria"/>
                <a:cs typeface="Cambria"/>
              </a:rPr>
              <a:t>Nanosensors</a:t>
            </a:r>
            <a:r>
              <a:rPr lang="en-US" sz="4000" b="1" dirty="0">
                <a:solidFill>
                  <a:srgbClr val="660066"/>
                </a:solidFill>
                <a:latin typeface="Cambria"/>
                <a:cs typeface="Cambria"/>
              </a:rPr>
              <a:t> on a Chip</a:t>
            </a:r>
          </a:p>
        </p:txBody>
      </p:sp>
      <p:sp>
        <p:nvSpPr>
          <p:cNvPr id="16" name="Slide Number Placeholder 5"/>
          <p:cNvSpPr>
            <a:spLocks noGrp="1"/>
          </p:cNvSpPr>
          <p:nvPr>
            <p:ph type="sldNum" sz="quarter" idx="4294967295"/>
          </p:nvPr>
        </p:nvSpPr>
        <p:spPr>
          <a:xfrm>
            <a:off x="7010400" y="6245225"/>
            <a:ext cx="2133600" cy="476250"/>
          </a:xfrm>
          <a:prstGeom prst="rect">
            <a:avLst/>
          </a:prstGeom>
        </p:spPr>
        <p:txBody>
          <a:bodyPr/>
          <a:lstStyle/>
          <a:p>
            <a:fld id="{04E79295-171E-41F8-8E82-890F090F5CF8}" type="slidenum">
              <a:rPr lang="en-US"/>
              <a:pPr/>
              <a:t>85</a:t>
            </a:fld>
            <a:endParaRPr lang="en-US"/>
          </a:p>
        </p:txBody>
      </p:sp>
      <p:grpSp>
        <p:nvGrpSpPr>
          <p:cNvPr id="113668" name="Group 4"/>
          <p:cNvGrpSpPr>
            <a:grpSpLocks/>
          </p:cNvGrpSpPr>
          <p:nvPr/>
        </p:nvGrpSpPr>
        <p:grpSpPr bwMode="auto">
          <a:xfrm>
            <a:off x="682537" y="1228902"/>
            <a:ext cx="7970838" cy="5462587"/>
            <a:chOff x="288" y="720"/>
            <a:chExt cx="5021" cy="3441"/>
          </a:xfrm>
        </p:grpSpPr>
        <p:grpSp>
          <p:nvGrpSpPr>
            <p:cNvPr id="113669" name="Group 5"/>
            <p:cNvGrpSpPr>
              <a:grpSpLocks/>
            </p:cNvGrpSpPr>
            <p:nvPr/>
          </p:nvGrpSpPr>
          <p:grpSpPr bwMode="auto">
            <a:xfrm>
              <a:off x="288" y="720"/>
              <a:ext cx="5021" cy="3441"/>
              <a:chOff x="288" y="720"/>
              <a:chExt cx="5021" cy="3441"/>
            </a:xfrm>
          </p:grpSpPr>
          <p:pic>
            <p:nvPicPr>
              <p:cNvPr id="113670" name="Picture 6"/>
              <p:cNvPicPr>
                <a:picLocks noChangeAspect="1" noChangeArrowheads="1"/>
              </p:cNvPicPr>
              <p:nvPr/>
            </p:nvPicPr>
            <p:blipFill>
              <a:blip r:embed="rId3" cstate="print"/>
              <a:srcRect/>
              <a:stretch>
                <a:fillRect/>
              </a:stretch>
            </p:blipFill>
            <p:spPr bwMode="auto">
              <a:xfrm>
                <a:off x="288" y="720"/>
                <a:ext cx="5021" cy="3441"/>
              </a:xfrm>
              <a:prstGeom prst="rect">
                <a:avLst/>
              </a:prstGeom>
              <a:noFill/>
              <a:ln w="9525">
                <a:noFill/>
                <a:miter lim="800000"/>
                <a:headEnd/>
                <a:tailEnd/>
              </a:ln>
              <a:effectLst/>
            </p:spPr>
          </p:pic>
          <p:grpSp>
            <p:nvGrpSpPr>
              <p:cNvPr id="113671" name="Group 7"/>
              <p:cNvGrpSpPr>
                <a:grpSpLocks/>
              </p:cNvGrpSpPr>
              <p:nvPr/>
            </p:nvGrpSpPr>
            <p:grpSpPr bwMode="auto">
              <a:xfrm>
                <a:off x="2112" y="3312"/>
                <a:ext cx="864" cy="480"/>
                <a:chOff x="2112" y="3312"/>
                <a:chExt cx="864" cy="480"/>
              </a:xfrm>
            </p:grpSpPr>
            <p:sp>
              <p:nvSpPr>
                <p:cNvPr id="113672" name="Line 8"/>
                <p:cNvSpPr>
                  <a:spLocks noChangeShapeType="1"/>
                </p:cNvSpPr>
                <p:nvPr/>
              </p:nvSpPr>
              <p:spPr bwMode="auto">
                <a:xfrm flipH="1">
                  <a:off x="2112" y="3552"/>
                  <a:ext cx="240" cy="240"/>
                </a:xfrm>
                <a:prstGeom prst="line">
                  <a:avLst/>
                </a:prstGeom>
                <a:noFill/>
                <a:ln w="76200" cmpd="tri">
                  <a:solidFill>
                    <a:srgbClr val="FF0000"/>
                  </a:solidFill>
                  <a:round/>
                  <a:headEnd/>
                  <a:tailEnd type="triangle" w="med" len="med"/>
                </a:ln>
                <a:effectLst/>
              </p:spPr>
              <p:txBody>
                <a:bodyPr/>
                <a:lstStyle/>
                <a:p>
                  <a:endParaRPr lang="en-US"/>
                </a:p>
              </p:txBody>
            </p:sp>
            <p:grpSp>
              <p:nvGrpSpPr>
                <p:cNvPr id="113673" name="Group 9"/>
                <p:cNvGrpSpPr>
                  <a:grpSpLocks/>
                </p:cNvGrpSpPr>
                <p:nvPr/>
              </p:nvGrpSpPr>
              <p:grpSpPr bwMode="auto">
                <a:xfrm>
                  <a:off x="2256" y="3312"/>
                  <a:ext cx="720" cy="288"/>
                  <a:chOff x="2304" y="3216"/>
                  <a:chExt cx="672" cy="288"/>
                </a:xfrm>
              </p:grpSpPr>
              <p:sp>
                <p:nvSpPr>
                  <p:cNvPr id="113674" name="Oval 10"/>
                  <p:cNvSpPr>
                    <a:spLocks noChangeArrowheads="1"/>
                  </p:cNvSpPr>
                  <p:nvPr/>
                </p:nvSpPr>
                <p:spPr bwMode="auto">
                  <a:xfrm>
                    <a:off x="2304" y="3216"/>
                    <a:ext cx="576" cy="288"/>
                  </a:xfrm>
                  <a:prstGeom prst="ellipse">
                    <a:avLst/>
                  </a:prstGeom>
                  <a:solidFill>
                    <a:srgbClr val="CCFFFF"/>
                  </a:solidFill>
                  <a:ln w="9525">
                    <a:solidFill>
                      <a:schemeClr val="tx1"/>
                    </a:solidFill>
                    <a:round/>
                    <a:headEnd/>
                    <a:tailEnd/>
                  </a:ln>
                  <a:effectLst/>
                </p:spPr>
                <p:txBody>
                  <a:bodyPr wrap="none" anchor="ctr"/>
                  <a:lstStyle/>
                  <a:p>
                    <a:pPr algn="ctr"/>
                    <a:endParaRPr lang="en-US">
                      <a:solidFill>
                        <a:srgbClr val="006600"/>
                      </a:solidFill>
                    </a:endParaRPr>
                  </a:p>
                </p:txBody>
              </p:sp>
              <p:sp>
                <p:nvSpPr>
                  <p:cNvPr id="113675" name="Text Box 11"/>
                  <p:cNvSpPr txBox="1">
                    <a:spLocks noChangeArrowheads="1"/>
                  </p:cNvSpPr>
                  <p:nvPr/>
                </p:nvSpPr>
                <p:spPr bwMode="auto">
                  <a:xfrm>
                    <a:off x="2304" y="3225"/>
                    <a:ext cx="672" cy="231"/>
                  </a:xfrm>
                  <a:prstGeom prst="rect">
                    <a:avLst/>
                  </a:prstGeom>
                  <a:noFill/>
                  <a:ln w="9525">
                    <a:noFill/>
                    <a:miter lim="800000"/>
                    <a:headEnd/>
                    <a:tailEnd/>
                  </a:ln>
                  <a:effectLst/>
                </p:spPr>
                <p:txBody>
                  <a:bodyPr>
                    <a:spAutoFit/>
                  </a:bodyPr>
                  <a:lstStyle/>
                  <a:p>
                    <a:pPr>
                      <a:spcBef>
                        <a:spcPct val="50000"/>
                      </a:spcBef>
                    </a:pPr>
                    <a:r>
                      <a:rPr lang="en-US" b="1">
                        <a:solidFill>
                          <a:srgbClr val="FF0000"/>
                        </a:solidFill>
                      </a:rPr>
                      <a:t>Biochip</a:t>
                    </a:r>
                  </a:p>
                </p:txBody>
              </p:sp>
            </p:grpSp>
          </p:grpSp>
        </p:grpSp>
        <p:grpSp>
          <p:nvGrpSpPr>
            <p:cNvPr id="113676" name="Group 12"/>
            <p:cNvGrpSpPr>
              <a:grpSpLocks/>
            </p:cNvGrpSpPr>
            <p:nvPr/>
          </p:nvGrpSpPr>
          <p:grpSpPr bwMode="auto">
            <a:xfrm>
              <a:off x="2208" y="2448"/>
              <a:ext cx="720" cy="384"/>
              <a:chOff x="2208" y="2448"/>
              <a:chExt cx="720" cy="384"/>
            </a:xfrm>
          </p:grpSpPr>
          <p:sp>
            <p:nvSpPr>
              <p:cNvPr id="113677" name="AutoShape 13"/>
              <p:cNvSpPr>
                <a:spLocks noChangeArrowheads="1"/>
              </p:cNvSpPr>
              <p:nvPr/>
            </p:nvSpPr>
            <p:spPr bwMode="auto">
              <a:xfrm>
                <a:off x="2208" y="2448"/>
                <a:ext cx="672" cy="384"/>
              </a:xfrm>
              <a:prstGeom prst="wedgeRectCallout">
                <a:avLst>
                  <a:gd name="adj1" fmla="val -70088"/>
                  <a:gd name="adj2" fmla="val 88023"/>
                </a:avLst>
              </a:prstGeom>
              <a:solidFill>
                <a:schemeClr val="accent1"/>
              </a:solidFill>
              <a:ln w="9525">
                <a:solidFill>
                  <a:schemeClr val="tx1"/>
                </a:solidFill>
                <a:miter lim="800000"/>
                <a:headEnd/>
                <a:tailEnd/>
              </a:ln>
              <a:effectLst/>
            </p:spPr>
            <p:txBody>
              <a:bodyPr/>
              <a:lstStyle/>
              <a:p>
                <a:pPr algn="ctr"/>
                <a:endParaRPr lang="en-US"/>
              </a:p>
            </p:txBody>
          </p:sp>
          <p:sp>
            <p:nvSpPr>
              <p:cNvPr id="113678" name="Text Box 14"/>
              <p:cNvSpPr txBox="1">
                <a:spLocks noChangeArrowheads="1"/>
              </p:cNvSpPr>
              <p:nvPr/>
            </p:nvSpPr>
            <p:spPr bwMode="auto">
              <a:xfrm>
                <a:off x="2208" y="2496"/>
                <a:ext cx="720" cy="212"/>
              </a:xfrm>
              <a:prstGeom prst="rect">
                <a:avLst/>
              </a:prstGeom>
              <a:noFill/>
              <a:ln w="9525">
                <a:noFill/>
                <a:miter lim="800000"/>
                <a:headEnd/>
                <a:tailEnd/>
              </a:ln>
              <a:effectLst/>
            </p:spPr>
            <p:txBody>
              <a:bodyPr>
                <a:spAutoFit/>
              </a:bodyPr>
              <a:lstStyle/>
              <a:p>
                <a:r>
                  <a:rPr lang="en-US" sz="1600" b="1">
                    <a:solidFill>
                      <a:srgbClr val="FF0000"/>
                    </a:solidFill>
                  </a:rPr>
                  <a:t>Antibody</a:t>
                </a:r>
              </a:p>
            </p:txBody>
          </p:sp>
        </p:grpSp>
      </p:grpSp>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2"/>
          <p:cNvSpPr>
            <a:spLocks noGrp="1" noChangeArrowheads="1"/>
          </p:cNvSpPr>
          <p:nvPr>
            <p:ph type="ctrTitle"/>
          </p:nvPr>
        </p:nvSpPr>
        <p:spPr>
          <a:xfrm>
            <a:off x="685800" y="2590800"/>
            <a:ext cx="7772400" cy="1470025"/>
          </a:xfrm>
        </p:spPr>
        <p:txBody>
          <a:bodyPr/>
          <a:lstStyle/>
          <a:p>
            <a:r>
              <a:rPr lang="en-US" sz="4000" b="1" dirty="0">
                <a:latin typeface="Cambria"/>
                <a:cs typeface="Cambria"/>
              </a:rPr>
              <a:t>Food </a:t>
            </a:r>
            <a:r>
              <a:rPr lang="en-US" sz="4000" b="1" dirty="0" smtClean="0">
                <a:latin typeface="Cambria"/>
                <a:cs typeface="Cambria"/>
              </a:rPr>
              <a:t>Micro – 2008 </a:t>
            </a:r>
            <a:r>
              <a:rPr lang="en-US" sz="4000" b="1" dirty="0">
                <a:latin typeface="Cambria"/>
                <a:cs typeface="Cambria"/>
              </a:rPr>
              <a:t>- 2013</a:t>
            </a:r>
          </a:p>
        </p:txBody>
      </p:sp>
      <p:pic>
        <p:nvPicPr>
          <p:cNvPr id="176132" name="Picture 4" descr="Website Logo"/>
          <p:cNvPicPr>
            <a:picLocks noChangeAspect="1" noChangeArrowheads="1"/>
          </p:cNvPicPr>
          <p:nvPr/>
        </p:nvPicPr>
        <p:blipFill>
          <a:blip r:embed="rId3" cstate="print">
            <a:extLst>
              <a:ext uri="{BEBA8EAE-BF5A-486C-A8C5-ECC9F3942E4B}">
                <a14:imgProps xmlns:a14="http://schemas.microsoft.com/office/drawing/2010/main">
                  <a14:imgLayer r:embed="rId4">
                    <a14:imgEffect>
                      <a14:sharpenSoften amount="50000"/>
                    </a14:imgEffect>
                  </a14:imgLayer>
                </a14:imgProps>
              </a:ext>
            </a:extLst>
          </a:blip>
          <a:srcRect/>
          <a:stretch>
            <a:fillRect/>
          </a:stretch>
        </p:blipFill>
        <p:spPr bwMode="auto">
          <a:xfrm>
            <a:off x="1447800" y="0"/>
            <a:ext cx="6096000" cy="2370138"/>
          </a:xfrm>
          <a:prstGeom prst="rect">
            <a:avLst/>
          </a:prstGeom>
          <a:noFill/>
        </p:spPr>
      </p:pic>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91444" y="1820337"/>
            <a:ext cx="7831667" cy="4154983"/>
          </a:xfrm>
          <a:prstGeom prst="rect">
            <a:avLst/>
          </a:prstGeom>
        </p:spPr>
        <p:txBody>
          <a:bodyPr wrap="square">
            <a:spAutoFit/>
          </a:bodyPr>
          <a:lstStyle/>
          <a:p>
            <a:pPr marL="457200" indent="-457200">
              <a:buFont typeface="+mj-lt"/>
              <a:buAutoNum type="arabicPeriod"/>
            </a:pPr>
            <a:r>
              <a:rPr lang="en-US" sz="2200" dirty="0" smtClean="0">
                <a:latin typeface="Cambria"/>
                <a:cs typeface="Cambria"/>
              </a:rPr>
              <a:t>This </a:t>
            </a:r>
            <a:r>
              <a:rPr lang="en-US" sz="2200" dirty="0">
                <a:latin typeface="Cambria"/>
                <a:cs typeface="Cambria"/>
              </a:rPr>
              <a:t>r</a:t>
            </a:r>
            <a:r>
              <a:rPr lang="en-US" sz="2200" dirty="0" smtClean="0">
                <a:latin typeface="Cambria"/>
                <a:cs typeface="Cambria"/>
              </a:rPr>
              <a:t>eport focuses </a:t>
            </a:r>
            <a:r>
              <a:rPr lang="en-US" sz="2200" dirty="0">
                <a:latin typeface="Cambria"/>
                <a:cs typeface="Cambria"/>
              </a:rPr>
              <a:t>on the </a:t>
            </a:r>
            <a:r>
              <a:rPr lang="en-US" sz="2200" dirty="0" smtClean="0">
                <a:latin typeface="Cambria"/>
                <a:cs typeface="Cambria"/>
              </a:rPr>
              <a:t>microbiology testing </a:t>
            </a:r>
            <a:r>
              <a:rPr lang="en-US" sz="2200" dirty="0">
                <a:latin typeface="Cambria"/>
                <a:cs typeface="Cambria"/>
              </a:rPr>
              <a:t>practices/diagnostics used by the Food </a:t>
            </a:r>
            <a:r>
              <a:rPr lang="en-US" sz="2200" dirty="0" smtClean="0">
                <a:latin typeface="Cambria"/>
                <a:cs typeface="Cambria"/>
              </a:rPr>
              <a:t>Processing sector </a:t>
            </a:r>
            <a:r>
              <a:rPr lang="en-US" sz="2200" dirty="0">
                <a:latin typeface="Cambria"/>
                <a:cs typeface="Cambria"/>
              </a:rPr>
              <a:t>to meet its fundamental objective: produce </a:t>
            </a:r>
            <a:r>
              <a:rPr lang="en-US" sz="2200" dirty="0" smtClean="0">
                <a:latin typeface="Cambria"/>
                <a:cs typeface="Cambria"/>
              </a:rPr>
              <a:t>safe, wholesome food </a:t>
            </a:r>
            <a:r>
              <a:rPr lang="en-US" sz="2200" dirty="0">
                <a:latin typeface="Cambria"/>
                <a:cs typeface="Cambria"/>
              </a:rPr>
              <a:t>products that meet label claims. </a:t>
            </a:r>
            <a:endParaRPr lang="en-US" sz="2200" dirty="0" smtClean="0">
              <a:latin typeface="Cambria"/>
              <a:cs typeface="Cambria"/>
            </a:endParaRPr>
          </a:p>
          <a:p>
            <a:pPr marL="457200" indent="-457200">
              <a:buFont typeface="+mj-lt"/>
              <a:buAutoNum type="arabicPeriod"/>
            </a:pPr>
            <a:endParaRPr lang="en-US" sz="2200" dirty="0" smtClean="0">
              <a:latin typeface="Cambria"/>
              <a:cs typeface="Cambria"/>
            </a:endParaRPr>
          </a:p>
          <a:p>
            <a:pPr marL="457200" indent="-457200">
              <a:buFont typeface="+mj-lt"/>
              <a:buAutoNum type="arabicPeriod"/>
            </a:pPr>
            <a:r>
              <a:rPr lang="en-US" sz="2200" dirty="0" smtClean="0">
                <a:latin typeface="Cambria"/>
                <a:cs typeface="Cambria"/>
              </a:rPr>
              <a:t>The </a:t>
            </a:r>
            <a:r>
              <a:rPr lang="en-US" sz="2200" dirty="0">
                <a:latin typeface="Cambria"/>
                <a:cs typeface="Cambria"/>
              </a:rPr>
              <a:t>Food Microbiology market </a:t>
            </a:r>
            <a:r>
              <a:rPr lang="en-US" sz="2200" dirty="0" smtClean="0">
                <a:latin typeface="Cambria"/>
                <a:cs typeface="Cambria"/>
              </a:rPr>
              <a:t>(The </a:t>
            </a:r>
            <a:r>
              <a:rPr lang="en-US" sz="2200" dirty="0">
                <a:latin typeface="Cambria"/>
                <a:cs typeface="Cambria"/>
              </a:rPr>
              <a:t>M</a:t>
            </a:r>
            <a:r>
              <a:rPr lang="en-US" sz="2200" dirty="0" smtClean="0">
                <a:latin typeface="Cambria"/>
                <a:cs typeface="Cambria"/>
              </a:rPr>
              <a:t>arket</a:t>
            </a:r>
            <a:r>
              <a:rPr lang="en-US" sz="2200" dirty="0">
                <a:latin typeface="Cambria"/>
                <a:cs typeface="Cambria"/>
              </a:rPr>
              <a:t>) in 2008 is </a:t>
            </a:r>
            <a:r>
              <a:rPr lang="en-US" sz="2200" dirty="0" smtClean="0">
                <a:latin typeface="Cambria"/>
                <a:cs typeface="Cambria"/>
              </a:rPr>
              <a:t>sizable and </a:t>
            </a:r>
            <a:r>
              <a:rPr lang="en-US" sz="2200" dirty="0">
                <a:latin typeface="Cambria"/>
                <a:cs typeface="Cambria"/>
              </a:rPr>
              <a:t>represents almost 740 million tests performed globally in </a:t>
            </a:r>
            <a:r>
              <a:rPr lang="en-US" sz="2200" dirty="0" smtClean="0">
                <a:latin typeface="Cambria"/>
                <a:cs typeface="Cambria"/>
              </a:rPr>
              <a:t>the Food </a:t>
            </a:r>
            <a:r>
              <a:rPr lang="en-US" sz="2200" dirty="0">
                <a:latin typeface="Cambria"/>
                <a:cs typeface="Cambria"/>
              </a:rPr>
              <a:t>Processing Industry by the estimated 40,000 plants </a:t>
            </a:r>
            <a:r>
              <a:rPr lang="en-US" sz="2200" dirty="0" smtClean="0">
                <a:latin typeface="Cambria"/>
                <a:cs typeface="Cambria"/>
              </a:rPr>
              <a:t>having over </a:t>
            </a:r>
            <a:r>
              <a:rPr lang="en-US" sz="2200" dirty="0">
                <a:latin typeface="Cambria"/>
                <a:cs typeface="Cambria"/>
              </a:rPr>
              <a:t>25 employees. Historically, this market has been </a:t>
            </a:r>
            <a:r>
              <a:rPr lang="en-US" sz="2200" dirty="0" smtClean="0">
                <a:latin typeface="Cambria"/>
                <a:cs typeface="Cambria"/>
              </a:rPr>
              <a:t>growing reasonably </a:t>
            </a:r>
            <a:r>
              <a:rPr lang="en-US" sz="2200" dirty="0">
                <a:latin typeface="Cambria"/>
                <a:cs typeface="Cambria"/>
              </a:rPr>
              <a:t>quickly, stimulated to a certain extent by the </a:t>
            </a:r>
            <a:r>
              <a:rPr lang="en-US" sz="2200" dirty="0" smtClean="0">
                <a:latin typeface="Cambria"/>
                <a:cs typeface="Cambria"/>
              </a:rPr>
              <a:t>frequent food </a:t>
            </a:r>
            <a:r>
              <a:rPr lang="en-US" sz="2200" dirty="0">
                <a:latin typeface="Cambria"/>
                <a:cs typeface="Cambria"/>
              </a:rPr>
              <a:t>safety headlines attributed to this market</a:t>
            </a:r>
            <a:r>
              <a:rPr lang="en-US" sz="2200" dirty="0" smtClean="0">
                <a:latin typeface="Cambria"/>
                <a:cs typeface="Cambria"/>
              </a:rPr>
              <a:t>.</a:t>
            </a:r>
          </a:p>
        </p:txBody>
      </p:sp>
      <p:sp>
        <p:nvSpPr>
          <p:cNvPr id="2" name="Title 1"/>
          <p:cNvSpPr>
            <a:spLocks noGrp="1"/>
          </p:cNvSpPr>
          <p:nvPr>
            <p:ph type="title"/>
          </p:nvPr>
        </p:nvSpPr>
        <p:spPr>
          <a:xfrm>
            <a:off x="457200" y="366889"/>
            <a:ext cx="8229600" cy="1143000"/>
          </a:xfrm>
        </p:spPr>
        <p:txBody>
          <a:bodyPr/>
          <a:lstStyle/>
          <a:p>
            <a:r>
              <a:rPr lang="en-US" b="1" dirty="0">
                <a:solidFill>
                  <a:srgbClr val="660066"/>
                </a:solidFill>
                <a:latin typeface="Cambria"/>
                <a:cs typeface="Cambria"/>
              </a:rPr>
              <a:t>Food Microbiology Market </a:t>
            </a:r>
            <a:r>
              <a:rPr lang="en-US" b="1" dirty="0" smtClean="0">
                <a:solidFill>
                  <a:srgbClr val="660066"/>
                </a:solidFill>
                <a:latin typeface="Cambria"/>
                <a:cs typeface="Cambria"/>
              </a:rPr>
              <a:t>Summary</a:t>
            </a:r>
            <a:endParaRPr lang="en-US" dirty="0"/>
          </a:p>
        </p:txBody>
      </p:sp>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37444"/>
            <a:ext cx="8229600" cy="1143000"/>
          </a:xfrm>
        </p:spPr>
        <p:txBody>
          <a:bodyPr/>
          <a:lstStyle/>
          <a:p>
            <a:r>
              <a:rPr lang="en-US" b="1" dirty="0">
                <a:solidFill>
                  <a:srgbClr val="660066"/>
                </a:solidFill>
                <a:latin typeface="Cambria"/>
                <a:cs typeface="Cambria"/>
              </a:rPr>
              <a:t>Food Microbiology Market </a:t>
            </a:r>
            <a:r>
              <a:rPr lang="en-US" b="1" dirty="0" smtClean="0">
                <a:solidFill>
                  <a:srgbClr val="660066"/>
                </a:solidFill>
                <a:latin typeface="Cambria"/>
                <a:cs typeface="Cambria"/>
              </a:rPr>
              <a:t>Summary, Cont’d</a:t>
            </a:r>
            <a:endParaRPr lang="en-US" dirty="0"/>
          </a:p>
        </p:txBody>
      </p:sp>
      <p:sp>
        <p:nvSpPr>
          <p:cNvPr id="5" name="Rectangle 4"/>
          <p:cNvSpPr/>
          <p:nvPr/>
        </p:nvSpPr>
        <p:spPr>
          <a:xfrm>
            <a:off x="457200" y="2173112"/>
            <a:ext cx="8229600" cy="3046988"/>
          </a:xfrm>
          <a:prstGeom prst="rect">
            <a:avLst/>
          </a:prstGeom>
        </p:spPr>
        <p:txBody>
          <a:bodyPr wrap="square">
            <a:spAutoFit/>
          </a:bodyPr>
          <a:lstStyle/>
          <a:p>
            <a:pPr marL="457200" indent="-457200">
              <a:buFont typeface="+mj-lt"/>
              <a:buAutoNum type="arabicPeriod" startAt="3"/>
            </a:pPr>
            <a:r>
              <a:rPr lang="en-US" sz="2400" dirty="0" smtClean="0">
                <a:latin typeface="Cambria"/>
                <a:cs typeface="Cambria"/>
              </a:rPr>
              <a:t>These estimates are based on all of the samples collected at the 40,000 food processing plants regardless of where they are analyzed (at the plant, at corporate labs sited at a different location, or at outside private labs).</a:t>
            </a:r>
          </a:p>
          <a:p>
            <a:endParaRPr lang="en-US" sz="2400" dirty="0" smtClean="0">
              <a:latin typeface="Cambria"/>
              <a:cs typeface="Cambria"/>
            </a:endParaRPr>
          </a:p>
          <a:p>
            <a:pPr marL="457200" indent="-457200">
              <a:buFont typeface="+mj-lt"/>
              <a:buAutoNum type="arabicPeriod" startAt="3"/>
            </a:pPr>
            <a:r>
              <a:rPr lang="en-US" sz="2400" dirty="0" smtClean="0">
                <a:latin typeface="Cambria"/>
                <a:cs typeface="Cambria"/>
              </a:rPr>
              <a:t>The total worldwide market value for all microbiology tests performed in 2008 is estimated to be over $2.0 billion.</a:t>
            </a:r>
            <a:endParaRPr lang="en-US" sz="2400" dirty="0">
              <a:latin typeface="Cambria"/>
              <a:cs typeface="Cambria"/>
            </a:endParaRPr>
          </a:p>
        </p:txBody>
      </p:sp>
    </p:spTree>
    <p:extLst>
      <p:ext uri="{BB962C8B-B14F-4D97-AF65-F5344CB8AC3E}">
        <p14:creationId xmlns:p14="http://schemas.microsoft.com/office/powerpoint/2010/main" val="195272438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731661" y="124255"/>
            <a:ext cx="7739254" cy="6001643"/>
          </a:xfrm>
          <a:prstGeom prst="rect">
            <a:avLst/>
          </a:prstGeom>
        </p:spPr>
        <p:txBody>
          <a:bodyPr wrap="square">
            <a:spAutoFit/>
          </a:bodyPr>
          <a:lstStyle/>
          <a:p>
            <a:r>
              <a:rPr lang="en-US" sz="2400" dirty="0">
                <a:solidFill>
                  <a:srgbClr val="000000"/>
                </a:solidFill>
                <a:latin typeface="Cambria"/>
                <a:cs typeface="Cambria"/>
              </a:rPr>
              <a:t>Food Plants with &gt;25 Employees </a:t>
            </a:r>
            <a:r>
              <a:rPr lang="en-US" sz="2400" dirty="0" smtClean="0">
                <a:solidFill>
                  <a:srgbClr val="000000"/>
                </a:solidFill>
                <a:latin typeface="Cambria"/>
                <a:cs typeface="Cambria"/>
              </a:rPr>
              <a:t>		40,000</a:t>
            </a:r>
            <a:endParaRPr lang="en-US" sz="2400" dirty="0">
              <a:solidFill>
                <a:srgbClr val="000000"/>
              </a:solidFill>
              <a:latin typeface="Cambria"/>
              <a:cs typeface="Cambria"/>
            </a:endParaRPr>
          </a:p>
          <a:p>
            <a:endParaRPr lang="en-US" sz="2400" dirty="0" smtClean="0">
              <a:solidFill>
                <a:srgbClr val="000000"/>
              </a:solidFill>
              <a:latin typeface="Cambria"/>
              <a:cs typeface="Cambria"/>
            </a:endParaRPr>
          </a:p>
          <a:p>
            <a:r>
              <a:rPr lang="en-US" sz="2400" b="1" dirty="0" smtClean="0">
                <a:solidFill>
                  <a:srgbClr val="660066"/>
                </a:solidFill>
                <a:latin typeface="Cambria"/>
                <a:cs typeface="Cambria"/>
              </a:rPr>
              <a:t>Tests/Plant/Year</a:t>
            </a:r>
            <a:endParaRPr lang="en-US" sz="2400" b="1" dirty="0">
              <a:solidFill>
                <a:srgbClr val="660066"/>
              </a:solidFill>
              <a:latin typeface="Cambria"/>
              <a:cs typeface="Cambria"/>
            </a:endParaRPr>
          </a:p>
          <a:p>
            <a:r>
              <a:rPr lang="en-US" sz="2400" dirty="0">
                <a:solidFill>
                  <a:srgbClr val="000000"/>
                </a:solidFill>
                <a:latin typeface="Cambria"/>
                <a:cs typeface="Cambria"/>
              </a:rPr>
              <a:t>Routine </a:t>
            </a:r>
            <a:r>
              <a:rPr lang="en-US" sz="2400" dirty="0" smtClean="0">
                <a:solidFill>
                  <a:srgbClr val="000000"/>
                </a:solidFill>
                <a:latin typeface="Cambria"/>
                <a:cs typeface="Cambria"/>
              </a:rPr>
              <a:t>					15,005</a:t>
            </a:r>
            <a:endParaRPr lang="en-US" sz="2400" dirty="0">
              <a:solidFill>
                <a:srgbClr val="000000"/>
              </a:solidFill>
              <a:latin typeface="Cambria"/>
              <a:cs typeface="Cambria"/>
            </a:endParaRPr>
          </a:p>
          <a:p>
            <a:r>
              <a:rPr lang="en-US" sz="2400" dirty="0">
                <a:solidFill>
                  <a:srgbClr val="000000"/>
                </a:solidFill>
                <a:latin typeface="Cambria"/>
                <a:cs typeface="Cambria"/>
              </a:rPr>
              <a:t>Pathogen </a:t>
            </a:r>
            <a:r>
              <a:rPr lang="en-US" sz="2400" dirty="0" smtClean="0">
                <a:solidFill>
                  <a:srgbClr val="000000"/>
                </a:solidFill>
                <a:latin typeface="Cambria"/>
                <a:cs typeface="Cambria"/>
              </a:rPr>
              <a:t>				  	3,453</a:t>
            </a:r>
            <a:endParaRPr lang="en-US" sz="2400" dirty="0">
              <a:solidFill>
                <a:srgbClr val="000000"/>
              </a:solidFill>
              <a:latin typeface="Cambria"/>
              <a:cs typeface="Cambria"/>
            </a:endParaRPr>
          </a:p>
          <a:p>
            <a:r>
              <a:rPr lang="en-US" sz="2400" dirty="0">
                <a:solidFill>
                  <a:srgbClr val="000000"/>
                </a:solidFill>
                <a:latin typeface="Cambria"/>
                <a:cs typeface="Cambria"/>
              </a:rPr>
              <a:t>Total </a:t>
            </a:r>
            <a:r>
              <a:rPr lang="en-US" sz="2400" dirty="0" smtClean="0">
                <a:solidFill>
                  <a:srgbClr val="000000"/>
                </a:solidFill>
                <a:latin typeface="Cambria"/>
                <a:cs typeface="Cambria"/>
              </a:rPr>
              <a:t>						18,458</a:t>
            </a:r>
            <a:endParaRPr lang="en-US" sz="2400" dirty="0">
              <a:solidFill>
                <a:srgbClr val="000000"/>
              </a:solidFill>
              <a:latin typeface="Cambria"/>
              <a:cs typeface="Cambria"/>
            </a:endParaRPr>
          </a:p>
          <a:p>
            <a:endParaRPr lang="en-US" sz="2400" b="1" dirty="0" smtClean="0">
              <a:solidFill>
                <a:srgbClr val="000000"/>
              </a:solidFill>
              <a:latin typeface="Cambria"/>
              <a:cs typeface="Cambria"/>
            </a:endParaRPr>
          </a:p>
          <a:p>
            <a:r>
              <a:rPr lang="en-US" sz="2400" b="1" dirty="0" smtClean="0">
                <a:solidFill>
                  <a:srgbClr val="660066"/>
                </a:solidFill>
                <a:latin typeface="Cambria"/>
                <a:cs typeface="Cambria"/>
              </a:rPr>
              <a:t>Total </a:t>
            </a:r>
            <a:r>
              <a:rPr lang="en-US" sz="2400" b="1" dirty="0">
                <a:solidFill>
                  <a:srgbClr val="660066"/>
                </a:solidFill>
                <a:latin typeface="Cambria"/>
                <a:cs typeface="Cambria"/>
              </a:rPr>
              <a:t>Tests (Millions)</a:t>
            </a:r>
          </a:p>
          <a:p>
            <a:r>
              <a:rPr lang="en-US" sz="2400" dirty="0">
                <a:solidFill>
                  <a:srgbClr val="000000"/>
                </a:solidFill>
                <a:latin typeface="Cambria"/>
                <a:cs typeface="Cambria"/>
              </a:rPr>
              <a:t>Routine </a:t>
            </a:r>
            <a:r>
              <a:rPr lang="en-US" sz="2400" dirty="0" smtClean="0">
                <a:solidFill>
                  <a:srgbClr val="000000"/>
                </a:solidFill>
                <a:latin typeface="Cambria"/>
                <a:cs typeface="Cambria"/>
              </a:rPr>
              <a:t>				              600.2 </a:t>
            </a:r>
            <a:r>
              <a:rPr lang="en-US" sz="2400" dirty="0">
                <a:solidFill>
                  <a:srgbClr val="000000"/>
                </a:solidFill>
                <a:latin typeface="Cambria"/>
                <a:cs typeface="Cambria"/>
              </a:rPr>
              <a:t>M</a:t>
            </a:r>
          </a:p>
          <a:p>
            <a:r>
              <a:rPr lang="en-US" sz="2400" dirty="0">
                <a:solidFill>
                  <a:srgbClr val="000000"/>
                </a:solidFill>
                <a:latin typeface="Cambria"/>
                <a:cs typeface="Cambria"/>
              </a:rPr>
              <a:t>Pathogen </a:t>
            </a:r>
            <a:r>
              <a:rPr lang="en-US" sz="2400" dirty="0" smtClean="0">
                <a:solidFill>
                  <a:srgbClr val="000000"/>
                </a:solidFill>
                <a:latin typeface="Cambria"/>
                <a:cs typeface="Cambria"/>
              </a:rPr>
              <a:t>			               	138.1 </a:t>
            </a:r>
            <a:r>
              <a:rPr lang="en-US" sz="2400" dirty="0">
                <a:solidFill>
                  <a:srgbClr val="000000"/>
                </a:solidFill>
                <a:latin typeface="Cambria"/>
                <a:cs typeface="Cambria"/>
              </a:rPr>
              <a:t>M</a:t>
            </a:r>
          </a:p>
          <a:p>
            <a:r>
              <a:rPr lang="en-US" sz="2400" dirty="0">
                <a:solidFill>
                  <a:srgbClr val="000000"/>
                </a:solidFill>
                <a:latin typeface="Cambria"/>
                <a:cs typeface="Cambria"/>
              </a:rPr>
              <a:t>Total </a:t>
            </a:r>
            <a:r>
              <a:rPr lang="en-US" sz="2400" dirty="0" smtClean="0">
                <a:solidFill>
                  <a:srgbClr val="000000"/>
                </a:solidFill>
                <a:latin typeface="Cambria"/>
                <a:cs typeface="Cambria"/>
              </a:rPr>
              <a:t>				               	738.3 </a:t>
            </a:r>
            <a:r>
              <a:rPr lang="en-US" sz="2400" dirty="0">
                <a:solidFill>
                  <a:srgbClr val="000000"/>
                </a:solidFill>
                <a:latin typeface="Cambria"/>
                <a:cs typeface="Cambria"/>
              </a:rPr>
              <a:t>M</a:t>
            </a:r>
          </a:p>
          <a:p>
            <a:endParaRPr lang="en-US" sz="2400" b="1" dirty="0" smtClean="0">
              <a:solidFill>
                <a:srgbClr val="000000"/>
              </a:solidFill>
              <a:latin typeface="Cambria"/>
              <a:cs typeface="Cambria"/>
            </a:endParaRPr>
          </a:p>
          <a:p>
            <a:r>
              <a:rPr lang="en-US" sz="2400" b="1" dirty="0" smtClean="0">
                <a:solidFill>
                  <a:srgbClr val="660066"/>
                </a:solidFill>
                <a:latin typeface="Cambria"/>
                <a:cs typeface="Cambria"/>
              </a:rPr>
              <a:t>Market </a:t>
            </a:r>
            <a:r>
              <a:rPr lang="en-US" sz="2400" b="1" dirty="0">
                <a:solidFill>
                  <a:srgbClr val="660066"/>
                </a:solidFill>
                <a:latin typeface="Cambria"/>
                <a:cs typeface="Cambria"/>
              </a:rPr>
              <a:t>Value ($$ Million)</a:t>
            </a:r>
          </a:p>
          <a:p>
            <a:r>
              <a:rPr lang="en-US" sz="2400" dirty="0">
                <a:solidFill>
                  <a:srgbClr val="000000"/>
                </a:solidFill>
                <a:latin typeface="Cambria"/>
                <a:cs typeface="Cambria"/>
              </a:rPr>
              <a:t>Routine </a:t>
            </a:r>
            <a:r>
              <a:rPr lang="en-US" sz="2400" dirty="0" smtClean="0">
                <a:solidFill>
                  <a:srgbClr val="000000"/>
                </a:solidFill>
                <a:latin typeface="Cambria"/>
                <a:cs typeface="Cambria"/>
              </a:rPr>
              <a:t>				         $</a:t>
            </a:r>
            <a:r>
              <a:rPr lang="en-US" sz="2400" dirty="0">
                <a:solidFill>
                  <a:srgbClr val="000000"/>
                </a:solidFill>
                <a:latin typeface="Cambria"/>
                <a:cs typeface="Cambria"/>
              </a:rPr>
              <a:t>1,050.0 M</a:t>
            </a:r>
          </a:p>
          <a:p>
            <a:r>
              <a:rPr lang="en-US" sz="2400" dirty="0">
                <a:solidFill>
                  <a:srgbClr val="000000"/>
                </a:solidFill>
                <a:latin typeface="Cambria"/>
                <a:cs typeface="Cambria"/>
              </a:rPr>
              <a:t>Pathogen </a:t>
            </a:r>
            <a:r>
              <a:rPr lang="en-US" sz="2400" dirty="0" smtClean="0">
                <a:solidFill>
                  <a:srgbClr val="000000"/>
                </a:solidFill>
                <a:latin typeface="Cambria"/>
                <a:cs typeface="Cambria"/>
              </a:rPr>
              <a:t>			         	         $</a:t>
            </a:r>
            <a:r>
              <a:rPr lang="en-US" sz="2400" dirty="0">
                <a:solidFill>
                  <a:srgbClr val="000000"/>
                </a:solidFill>
                <a:latin typeface="Cambria"/>
                <a:cs typeface="Cambria"/>
              </a:rPr>
              <a:t>1,007.4 M</a:t>
            </a:r>
          </a:p>
          <a:p>
            <a:r>
              <a:rPr lang="en-US" sz="2400" dirty="0">
                <a:solidFill>
                  <a:srgbClr val="000000"/>
                </a:solidFill>
                <a:latin typeface="Cambria"/>
                <a:cs typeface="Cambria"/>
              </a:rPr>
              <a:t>Total </a:t>
            </a:r>
            <a:r>
              <a:rPr lang="en-US" sz="2400" dirty="0" smtClean="0">
                <a:solidFill>
                  <a:srgbClr val="000000"/>
                </a:solidFill>
                <a:latin typeface="Cambria"/>
                <a:cs typeface="Cambria"/>
              </a:rPr>
              <a:t>				         	         $</a:t>
            </a:r>
            <a:r>
              <a:rPr lang="en-US" sz="2400" dirty="0">
                <a:solidFill>
                  <a:srgbClr val="000000"/>
                </a:solidFill>
                <a:latin typeface="Cambria"/>
                <a:cs typeface="Cambria"/>
              </a:rPr>
              <a:t>2,057.4 M</a:t>
            </a:r>
          </a:p>
        </p:txBody>
      </p:sp>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hart 2"/>
          <p:cNvGraphicFramePr/>
          <p:nvPr>
            <p:extLst>
              <p:ext uri="{D42A27DB-BD31-4B8C-83A1-F6EECF244321}">
                <p14:modId xmlns:p14="http://schemas.microsoft.com/office/powerpoint/2010/main" val="4127849193"/>
              </p:ext>
            </p:extLst>
          </p:nvPr>
        </p:nvGraphicFramePr>
        <p:xfrm>
          <a:off x="0" y="1130678"/>
          <a:ext cx="9144000" cy="4857656"/>
        </p:xfrm>
        <a:graphic>
          <a:graphicData uri="http://schemas.openxmlformats.org/drawingml/2006/chart">
            <c:chart xmlns:c="http://schemas.openxmlformats.org/drawingml/2006/chart" xmlns:r="http://schemas.openxmlformats.org/officeDocument/2006/relationships" r:id="rId3"/>
          </a:graphicData>
        </a:graphic>
      </p:graphicFrame>
      <p:sp>
        <p:nvSpPr>
          <p:cNvPr id="4" name="Rectangle 3"/>
          <p:cNvSpPr/>
          <p:nvPr/>
        </p:nvSpPr>
        <p:spPr>
          <a:xfrm>
            <a:off x="0" y="84237"/>
            <a:ext cx="9144000" cy="1046440"/>
          </a:xfrm>
          <a:prstGeom prst="rect">
            <a:avLst/>
          </a:prstGeom>
        </p:spPr>
        <p:txBody>
          <a:bodyPr wrap="square">
            <a:spAutoFit/>
          </a:bodyPr>
          <a:lstStyle/>
          <a:p>
            <a:pPr lvl="0" algn="ctr" fontAlgn="base">
              <a:spcBef>
                <a:spcPct val="0"/>
              </a:spcBef>
              <a:spcAft>
                <a:spcPct val="0"/>
              </a:spcAft>
            </a:pPr>
            <a:r>
              <a:rPr lang="en-US" sz="3100" b="1" dirty="0" smtClean="0">
                <a:solidFill>
                  <a:srgbClr val="660066"/>
                </a:solidFill>
                <a:latin typeface="Cambria" pitchFamily="18" charset="0"/>
                <a:cs typeface="Cambria"/>
              </a:rPr>
              <a:t>Microbiology Testing</a:t>
            </a:r>
            <a:r>
              <a:rPr lang="en-US" sz="3100" b="1" dirty="0">
                <a:solidFill>
                  <a:srgbClr val="660066"/>
                </a:solidFill>
                <a:latin typeface="Cambria" pitchFamily="18" charset="0"/>
                <a:cs typeface="Cambria"/>
              </a:rPr>
              <a:t> </a:t>
            </a:r>
            <a:r>
              <a:rPr lang="en-US" sz="3100" b="1" dirty="0" smtClean="0">
                <a:solidFill>
                  <a:srgbClr val="660066"/>
                </a:solidFill>
                <a:latin typeface="Cambria" pitchFamily="18" charset="0"/>
                <a:cs typeface="Cambria"/>
              </a:rPr>
              <a:t>– Market Value       (1998-2008)</a:t>
            </a:r>
            <a:endParaRPr lang="en-US" sz="3100" b="1" dirty="0">
              <a:solidFill>
                <a:srgbClr val="660066"/>
              </a:solidFill>
              <a:latin typeface="Cambria" pitchFamily="18" charset="0"/>
              <a:cs typeface="Cambria"/>
            </a:endParaRPr>
          </a:p>
        </p:txBody>
      </p:sp>
      <p:sp>
        <p:nvSpPr>
          <p:cNvPr id="5" name="TextBox 4"/>
          <p:cNvSpPr txBox="1"/>
          <p:nvPr/>
        </p:nvSpPr>
        <p:spPr>
          <a:xfrm>
            <a:off x="1447800" y="4712627"/>
            <a:ext cx="1021644" cy="338554"/>
          </a:xfrm>
          <a:prstGeom prst="rect">
            <a:avLst/>
          </a:prstGeom>
          <a:solidFill>
            <a:schemeClr val="bg1"/>
          </a:solidFill>
          <a:ln>
            <a:solidFill>
              <a:schemeClr val="tx1"/>
            </a:solidFill>
          </a:ln>
        </p:spPr>
        <p:txBody>
          <a:bodyPr wrap="square" rtlCol="0">
            <a:spAutoFit/>
          </a:bodyPr>
          <a:lstStyle/>
          <a:p>
            <a:pPr algn="ctr"/>
            <a:r>
              <a:rPr lang="en-US" sz="1600" b="1" dirty="0" smtClean="0">
                <a:latin typeface="Cambria" pitchFamily="18" charset="0"/>
              </a:rPr>
              <a:t>IMMR-1</a:t>
            </a:r>
            <a:endParaRPr lang="en-US" sz="1600" b="1" dirty="0">
              <a:latin typeface="Cambria" pitchFamily="18" charset="0"/>
            </a:endParaRPr>
          </a:p>
        </p:txBody>
      </p:sp>
      <p:sp>
        <p:nvSpPr>
          <p:cNvPr id="6" name="TextBox 5"/>
          <p:cNvSpPr txBox="1"/>
          <p:nvPr/>
        </p:nvSpPr>
        <p:spPr>
          <a:xfrm>
            <a:off x="3183465" y="4712627"/>
            <a:ext cx="1295400" cy="584775"/>
          </a:xfrm>
          <a:prstGeom prst="rect">
            <a:avLst/>
          </a:prstGeom>
          <a:solidFill>
            <a:schemeClr val="bg1"/>
          </a:solidFill>
          <a:ln>
            <a:solidFill>
              <a:schemeClr val="tx1"/>
            </a:solidFill>
          </a:ln>
        </p:spPr>
        <p:txBody>
          <a:bodyPr wrap="square" rtlCol="0">
            <a:spAutoFit/>
          </a:bodyPr>
          <a:lstStyle/>
          <a:p>
            <a:pPr algn="ctr"/>
            <a:r>
              <a:rPr lang="en-US" sz="1600" b="1" dirty="0" smtClean="0">
                <a:latin typeface="Cambria" pitchFamily="18" charset="0"/>
              </a:rPr>
              <a:t>Food Diagnostics</a:t>
            </a:r>
            <a:endParaRPr lang="en-US" sz="1600" b="1" dirty="0">
              <a:latin typeface="Cambria" pitchFamily="18" charset="0"/>
            </a:endParaRPr>
          </a:p>
        </p:txBody>
      </p:sp>
      <p:sp>
        <p:nvSpPr>
          <p:cNvPr id="7" name="TextBox 6"/>
          <p:cNvSpPr txBox="1"/>
          <p:nvPr/>
        </p:nvSpPr>
        <p:spPr>
          <a:xfrm>
            <a:off x="4688330" y="4712627"/>
            <a:ext cx="1040781" cy="338554"/>
          </a:xfrm>
          <a:prstGeom prst="rect">
            <a:avLst/>
          </a:prstGeom>
          <a:solidFill>
            <a:schemeClr val="bg1"/>
          </a:solidFill>
          <a:ln>
            <a:solidFill>
              <a:schemeClr val="tx1"/>
            </a:solidFill>
          </a:ln>
        </p:spPr>
        <p:txBody>
          <a:bodyPr wrap="square" rtlCol="0">
            <a:spAutoFit/>
          </a:bodyPr>
          <a:lstStyle/>
          <a:p>
            <a:pPr algn="ctr"/>
            <a:r>
              <a:rPr lang="en-US" sz="1600" b="1" dirty="0" smtClean="0">
                <a:latin typeface="Cambria" pitchFamily="18" charset="0"/>
              </a:rPr>
              <a:t>IMMR-2</a:t>
            </a:r>
            <a:endParaRPr lang="en-US" sz="1600" b="1" dirty="0">
              <a:latin typeface="Cambria" pitchFamily="18" charset="0"/>
            </a:endParaRPr>
          </a:p>
        </p:txBody>
      </p:sp>
      <p:sp>
        <p:nvSpPr>
          <p:cNvPr id="8" name="TextBox 7"/>
          <p:cNvSpPr txBox="1"/>
          <p:nvPr/>
        </p:nvSpPr>
        <p:spPr>
          <a:xfrm>
            <a:off x="5951276" y="4712627"/>
            <a:ext cx="1267968" cy="584775"/>
          </a:xfrm>
          <a:prstGeom prst="rect">
            <a:avLst/>
          </a:prstGeom>
          <a:solidFill>
            <a:schemeClr val="bg1"/>
          </a:solidFill>
          <a:ln>
            <a:solidFill>
              <a:schemeClr val="tx1"/>
            </a:solidFill>
          </a:ln>
        </p:spPr>
        <p:txBody>
          <a:bodyPr wrap="square" rtlCol="0">
            <a:spAutoFit/>
          </a:bodyPr>
          <a:lstStyle/>
          <a:p>
            <a:pPr algn="ctr"/>
            <a:r>
              <a:rPr lang="en-US" sz="1600" b="1" dirty="0" smtClean="0">
                <a:latin typeface="Cambria" pitchFamily="18" charset="0"/>
              </a:rPr>
              <a:t>Food Micro 2005</a:t>
            </a:r>
            <a:endParaRPr lang="en-US" sz="1600" b="1" dirty="0">
              <a:latin typeface="Cambria" pitchFamily="18" charset="0"/>
            </a:endParaRPr>
          </a:p>
        </p:txBody>
      </p:sp>
      <p:sp>
        <p:nvSpPr>
          <p:cNvPr id="9" name="TextBox 8"/>
          <p:cNvSpPr txBox="1"/>
          <p:nvPr/>
        </p:nvSpPr>
        <p:spPr>
          <a:xfrm>
            <a:off x="7696200" y="4712627"/>
            <a:ext cx="1295400" cy="584775"/>
          </a:xfrm>
          <a:prstGeom prst="rect">
            <a:avLst/>
          </a:prstGeom>
          <a:solidFill>
            <a:schemeClr val="bg1"/>
          </a:solidFill>
          <a:ln>
            <a:solidFill>
              <a:schemeClr val="tx1"/>
            </a:solidFill>
          </a:ln>
        </p:spPr>
        <p:txBody>
          <a:bodyPr wrap="square" rtlCol="0">
            <a:spAutoFit/>
          </a:bodyPr>
          <a:lstStyle/>
          <a:p>
            <a:pPr algn="ctr"/>
            <a:r>
              <a:rPr lang="en-US" sz="1600" b="1" dirty="0" smtClean="0">
                <a:latin typeface="Cambria" pitchFamily="18" charset="0"/>
              </a:rPr>
              <a:t>Food Micro 2008</a:t>
            </a:r>
            <a:endParaRPr lang="en-US" sz="1600" b="1" dirty="0">
              <a:latin typeface="Cambria" pitchFamily="18" charset="0"/>
            </a:endParaRPr>
          </a:p>
        </p:txBody>
      </p:sp>
      <p:sp>
        <p:nvSpPr>
          <p:cNvPr id="10" name="TextBox 9"/>
          <p:cNvSpPr txBox="1"/>
          <p:nvPr/>
        </p:nvSpPr>
        <p:spPr>
          <a:xfrm>
            <a:off x="1447800" y="1521743"/>
            <a:ext cx="2171700" cy="461665"/>
          </a:xfrm>
          <a:prstGeom prst="rect">
            <a:avLst/>
          </a:prstGeom>
          <a:noFill/>
        </p:spPr>
        <p:txBody>
          <a:bodyPr wrap="square" rtlCol="0">
            <a:spAutoFit/>
          </a:bodyPr>
          <a:lstStyle/>
          <a:p>
            <a:r>
              <a:rPr lang="en-US" sz="2400" b="1" dirty="0">
                <a:latin typeface="Cambria" pitchFamily="18" charset="0"/>
              </a:rPr>
              <a:t>8</a:t>
            </a:r>
            <a:r>
              <a:rPr lang="en-US" sz="2400" b="1" dirty="0" smtClean="0">
                <a:latin typeface="Cambria" pitchFamily="18" charset="0"/>
              </a:rPr>
              <a:t>.7% Growth</a:t>
            </a:r>
            <a:endParaRPr lang="en-US" sz="2400" b="1" dirty="0">
              <a:latin typeface="Cambria" pitchFamily="18" charset="0"/>
            </a:endParaRPr>
          </a:p>
        </p:txBody>
      </p:sp>
    </p:spTree>
    <p:extLst>
      <p:ext uri="{BB962C8B-B14F-4D97-AF65-F5344CB8AC3E}">
        <p14:creationId xmlns:p14="http://schemas.microsoft.com/office/powerpoint/2010/main" val="532682715"/>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hart 4"/>
          <p:cNvGraphicFramePr/>
          <p:nvPr>
            <p:extLst>
              <p:ext uri="{D42A27DB-BD31-4B8C-83A1-F6EECF244321}">
                <p14:modId xmlns:p14="http://schemas.microsoft.com/office/powerpoint/2010/main" val="3084930265"/>
              </p:ext>
            </p:extLst>
          </p:nvPr>
        </p:nvGraphicFramePr>
        <p:xfrm>
          <a:off x="-21336" y="1176952"/>
          <a:ext cx="9165336" cy="4902517"/>
        </p:xfrm>
        <a:graphic>
          <a:graphicData uri="http://schemas.openxmlformats.org/drawingml/2006/chart">
            <c:chart xmlns:c="http://schemas.openxmlformats.org/drawingml/2006/chart" xmlns:r="http://schemas.openxmlformats.org/officeDocument/2006/relationships" r:id="rId3"/>
          </a:graphicData>
        </a:graphic>
      </p:graphicFrame>
      <p:sp>
        <p:nvSpPr>
          <p:cNvPr id="6" name="Rectangle 5"/>
          <p:cNvSpPr/>
          <p:nvPr/>
        </p:nvSpPr>
        <p:spPr>
          <a:xfrm>
            <a:off x="-21336" y="99735"/>
            <a:ext cx="9165336" cy="1077218"/>
          </a:xfrm>
          <a:prstGeom prst="rect">
            <a:avLst/>
          </a:prstGeom>
        </p:spPr>
        <p:txBody>
          <a:bodyPr wrap="square">
            <a:spAutoFit/>
          </a:bodyPr>
          <a:lstStyle/>
          <a:p>
            <a:pPr lvl="0" algn="ctr" fontAlgn="base">
              <a:spcBef>
                <a:spcPct val="0"/>
              </a:spcBef>
              <a:spcAft>
                <a:spcPct val="0"/>
              </a:spcAft>
            </a:pPr>
            <a:r>
              <a:rPr lang="en-US" sz="3200" b="1" dirty="0" smtClean="0">
                <a:solidFill>
                  <a:srgbClr val="660066"/>
                </a:solidFill>
                <a:latin typeface="Cambria" pitchFamily="18" charset="0"/>
                <a:cs typeface="Cambria"/>
              </a:rPr>
              <a:t>Routine Micro Tests – Market Value(1998-2008)</a:t>
            </a:r>
            <a:endParaRPr lang="en-US" sz="3200" b="1" dirty="0">
              <a:solidFill>
                <a:srgbClr val="660066"/>
              </a:solidFill>
              <a:latin typeface="Cambria" pitchFamily="18" charset="0"/>
              <a:cs typeface="Cambria"/>
            </a:endParaRPr>
          </a:p>
        </p:txBody>
      </p:sp>
      <p:sp>
        <p:nvSpPr>
          <p:cNvPr id="7" name="TextBox 6"/>
          <p:cNvSpPr txBox="1"/>
          <p:nvPr/>
        </p:nvSpPr>
        <p:spPr>
          <a:xfrm>
            <a:off x="1447800" y="4818957"/>
            <a:ext cx="1021644" cy="338554"/>
          </a:xfrm>
          <a:prstGeom prst="rect">
            <a:avLst/>
          </a:prstGeom>
          <a:solidFill>
            <a:schemeClr val="bg1"/>
          </a:solidFill>
          <a:ln>
            <a:solidFill>
              <a:schemeClr val="tx1"/>
            </a:solidFill>
          </a:ln>
        </p:spPr>
        <p:txBody>
          <a:bodyPr wrap="square" rtlCol="0">
            <a:spAutoFit/>
          </a:bodyPr>
          <a:lstStyle/>
          <a:p>
            <a:pPr algn="ctr"/>
            <a:r>
              <a:rPr lang="en-US" sz="1600" b="1" dirty="0" smtClean="0">
                <a:latin typeface="Cambria" pitchFamily="18" charset="0"/>
              </a:rPr>
              <a:t>IMMR-1</a:t>
            </a:r>
            <a:endParaRPr lang="en-US" sz="1600" b="1" dirty="0">
              <a:latin typeface="Cambria" pitchFamily="18" charset="0"/>
            </a:endParaRPr>
          </a:p>
        </p:txBody>
      </p:sp>
      <p:sp>
        <p:nvSpPr>
          <p:cNvPr id="8" name="TextBox 7"/>
          <p:cNvSpPr txBox="1"/>
          <p:nvPr/>
        </p:nvSpPr>
        <p:spPr>
          <a:xfrm>
            <a:off x="3155243" y="4818957"/>
            <a:ext cx="1295400" cy="584775"/>
          </a:xfrm>
          <a:prstGeom prst="rect">
            <a:avLst/>
          </a:prstGeom>
          <a:solidFill>
            <a:schemeClr val="bg1"/>
          </a:solidFill>
          <a:ln>
            <a:solidFill>
              <a:schemeClr val="tx1"/>
            </a:solidFill>
          </a:ln>
        </p:spPr>
        <p:txBody>
          <a:bodyPr wrap="square" rtlCol="0">
            <a:spAutoFit/>
          </a:bodyPr>
          <a:lstStyle/>
          <a:p>
            <a:pPr algn="ctr"/>
            <a:r>
              <a:rPr lang="en-US" sz="1600" b="1" dirty="0" smtClean="0">
                <a:latin typeface="Cambria" pitchFamily="18" charset="0"/>
              </a:rPr>
              <a:t>Food Diagnostics</a:t>
            </a:r>
            <a:endParaRPr lang="en-US" sz="1600" b="1" dirty="0">
              <a:latin typeface="Cambria" pitchFamily="18" charset="0"/>
            </a:endParaRPr>
          </a:p>
        </p:txBody>
      </p:sp>
      <p:sp>
        <p:nvSpPr>
          <p:cNvPr id="9" name="TextBox 8"/>
          <p:cNvSpPr txBox="1"/>
          <p:nvPr/>
        </p:nvSpPr>
        <p:spPr>
          <a:xfrm>
            <a:off x="4645998" y="4818957"/>
            <a:ext cx="1054892" cy="338554"/>
          </a:xfrm>
          <a:prstGeom prst="rect">
            <a:avLst/>
          </a:prstGeom>
          <a:solidFill>
            <a:schemeClr val="bg1"/>
          </a:solidFill>
          <a:ln>
            <a:solidFill>
              <a:schemeClr val="tx1"/>
            </a:solidFill>
          </a:ln>
        </p:spPr>
        <p:txBody>
          <a:bodyPr wrap="square" rtlCol="0">
            <a:spAutoFit/>
          </a:bodyPr>
          <a:lstStyle/>
          <a:p>
            <a:pPr algn="ctr"/>
            <a:r>
              <a:rPr lang="en-US" sz="1600" b="1" dirty="0" smtClean="0">
                <a:latin typeface="Cambria" pitchFamily="18" charset="0"/>
              </a:rPr>
              <a:t>IMMR-2</a:t>
            </a:r>
            <a:endParaRPr lang="en-US" sz="1600" b="1" dirty="0">
              <a:latin typeface="Cambria" pitchFamily="18" charset="0"/>
            </a:endParaRPr>
          </a:p>
        </p:txBody>
      </p:sp>
      <p:sp>
        <p:nvSpPr>
          <p:cNvPr id="10" name="TextBox 9"/>
          <p:cNvSpPr txBox="1"/>
          <p:nvPr/>
        </p:nvSpPr>
        <p:spPr>
          <a:xfrm>
            <a:off x="5937165" y="4818957"/>
            <a:ext cx="1267968" cy="584775"/>
          </a:xfrm>
          <a:prstGeom prst="rect">
            <a:avLst/>
          </a:prstGeom>
          <a:solidFill>
            <a:schemeClr val="bg1"/>
          </a:solidFill>
          <a:ln>
            <a:solidFill>
              <a:schemeClr val="tx1"/>
            </a:solidFill>
          </a:ln>
        </p:spPr>
        <p:txBody>
          <a:bodyPr wrap="square" rtlCol="0">
            <a:spAutoFit/>
          </a:bodyPr>
          <a:lstStyle/>
          <a:p>
            <a:pPr algn="ctr"/>
            <a:r>
              <a:rPr lang="en-US" sz="1600" b="1" dirty="0" smtClean="0">
                <a:latin typeface="Cambria" pitchFamily="18" charset="0"/>
              </a:rPr>
              <a:t>Food Micro 2005</a:t>
            </a:r>
            <a:endParaRPr lang="en-US" sz="1600" b="1" dirty="0">
              <a:latin typeface="Cambria" pitchFamily="18" charset="0"/>
            </a:endParaRPr>
          </a:p>
        </p:txBody>
      </p:sp>
      <p:sp>
        <p:nvSpPr>
          <p:cNvPr id="11" name="TextBox 10"/>
          <p:cNvSpPr txBox="1"/>
          <p:nvPr/>
        </p:nvSpPr>
        <p:spPr>
          <a:xfrm>
            <a:off x="7696200" y="4818957"/>
            <a:ext cx="1295400" cy="584775"/>
          </a:xfrm>
          <a:prstGeom prst="rect">
            <a:avLst/>
          </a:prstGeom>
          <a:solidFill>
            <a:schemeClr val="bg1"/>
          </a:solidFill>
          <a:ln>
            <a:solidFill>
              <a:schemeClr val="tx1"/>
            </a:solidFill>
          </a:ln>
        </p:spPr>
        <p:txBody>
          <a:bodyPr wrap="square" rtlCol="0">
            <a:spAutoFit/>
          </a:bodyPr>
          <a:lstStyle/>
          <a:p>
            <a:pPr algn="ctr"/>
            <a:r>
              <a:rPr lang="en-US" sz="1600" b="1" dirty="0" smtClean="0">
                <a:latin typeface="Cambria" pitchFamily="18" charset="0"/>
              </a:rPr>
              <a:t>Food Micro 2008</a:t>
            </a:r>
            <a:endParaRPr lang="en-US" sz="1600" b="1" dirty="0">
              <a:latin typeface="Cambria" pitchFamily="18" charset="0"/>
            </a:endParaRPr>
          </a:p>
        </p:txBody>
      </p:sp>
      <p:sp>
        <p:nvSpPr>
          <p:cNvPr id="12" name="TextBox 11"/>
          <p:cNvSpPr txBox="1"/>
          <p:nvPr/>
        </p:nvSpPr>
        <p:spPr>
          <a:xfrm>
            <a:off x="1447800" y="1506391"/>
            <a:ext cx="2171700" cy="461665"/>
          </a:xfrm>
          <a:prstGeom prst="rect">
            <a:avLst/>
          </a:prstGeom>
          <a:noFill/>
        </p:spPr>
        <p:txBody>
          <a:bodyPr wrap="square" rtlCol="0">
            <a:spAutoFit/>
          </a:bodyPr>
          <a:lstStyle/>
          <a:p>
            <a:r>
              <a:rPr lang="en-US" sz="2400" b="1" dirty="0" smtClean="0">
                <a:solidFill>
                  <a:srgbClr val="000000"/>
                </a:solidFill>
                <a:latin typeface="Cambria" pitchFamily="18" charset="0"/>
              </a:rPr>
              <a:t>6.7% Growth</a:t>
            </a:r>
            <a:endParaRPr lang="en-US" sz="2400" b="1" dirty="0">
              <a:solidFill>
                <a:srgbClr val="000000"/>
              </a:solidFill>
              <a:latin typeface="Cambria" pitchFamily="18" charset="0"/>
            </a:endParaRPr>
          </a:p>
        </p:txBody>
      </p:sp>
    </p:spTree>
    <p:extLst>
      <p:ext uri="{BB962C8B-B14F-4D97-AF65-F5344CB8AC3E}">
        <p14:creationId xmlns:p14="http://schemas.microsoft.com/office/powerpoint/2010/main" val="1391606478"/>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hart 2"/>
          <p:cNvGraphicFramePr/>
          <p:nvPr>
            <p:extLst>
              <p:ext uri="{D42A27DB-BD31-4B8C-83A1-F6EECF244321}">
                <p14:modId xmlns:p14="http://schemas.microsoft.com/office/powerpoint/2010/main" val="1409514425"/>
              </p:ext>
            </p:extLst>
          </p:nvPr>
        </p:nvGraphicFramePr>
        <p:xfrm>
          <a:off x="0" y="1219200"/>
          <a:ext cx="9144000" cy="4778644"/>
        </p:xfrm>
        <a:graphic>
          <a:graphicData uri="http://schemas.openxmlformats.org/drawingml/2006/chart">
            <c:chart xmlns:c="http://schemas.openxmlformats.org/drawingml/2006/chart" xmlns:r="http://schemas.openxmlformats.org/officeDocument/2006/relationships" r:id="rId3"/>
          </a:graphicData>
        </a:graphic>
      </p:graphicFrame>
      <p:sp>
        <p:nvSpPr>
          <p:cNvPr id="4" name="Rectangle 3"/>
          <p:cNvSpPr/>
          <p:nvPr/>
        </p:nvSpPr>
        <p:spPr>
          <a:xfrm>
            <a:off x="-21336" y="99735"/>
            <a:ext cx="9165336" cy="1200329"/>
          </a:xfrm>
          <a:prstGeom prst="rect">
            <a:avLst/>
          </a:prstGeom>
        </p:spPr>
        <p:txBody>
          <a:bodyPr wrap="square">
            <a:spAutoFit/>
          </a:bodyPr>
          <a:lstStyle/>
          <a:p>
            <a:pPr lvl="0" algn="ctr" fontAlgn="base">
              <a:spcBef>
                <a:spcPct val="0"/>
              </a:spcBef>
              <a:spcAft>
                <a:spcPct val="0"/>
              </a:spcAft>
            </a:pPr>
            <a:r>
              <a:rPr lang="en-US" sz="3600" b="1" dirty="0">
                <a:solidFill>
                  <a:srgbClr val="660066"/>
                </a:solidFill>
                <a:latin typeface="Cambria" pitchFamily="18" charset="0"/>
                <a:cs typeface="Cambria"/>
              </a:rPr>
              <a:t>Pathogen </a:t>
            </a:r>
            <a:r>
              <a:rPr lang="en-US" sz="3600" b="1" dirty="0" smtClean="0">
                <a:solidFill>
                  <a:srgbClr val="660066"/>
                </a:solidFill>
                <a:latin typeface="Cambria" pitchFamily="18" charset="0"/>
                <a:cs typeface="Cambria"/>
              </a:rPr>
              <a:t>Tests</a:t>
            </a:r>
            <a:r>
              <a:rPr lang="en-US" sz="3600" b="1" dirty="0">
                <a:solidFill>
                  <a:srgbClr val="660066"/>
                </a:solidFill>
                <a:latin typeface="Cambria" pitchFamily="18" charset="0"/>
                <a:cs typeface="Cambria"/>
              </a:rPr>
              <a:t> </a:t>
            </a:r>
            <a:r>
              <a:rPr lang="en-US" sz="3600" b="1" dirty="0" smtClean="0">
                <a:solidFill>
                  <a:srgbClr val="660066"/>
                </a:solidFill>
                <a:latin typeface="Cambria" pitchFamily="18" charset="0"/>
                <a:cs typeface="Cambria"/>
              </a:rPr>
              <a:t>– Market Value(1998-2008)</a:t>
            </a:r>
            <a:endParaRPr lang="en-US" sz="3600" b="1" dirty="0">
              <a:solidFill>
                <a:srgbClr val="660066"/>
              </a:solidFill>
              <a:latin typeface="Cambria" pitchFamily="18" charset="0"/>
              <a:cs typeface="Cambria"/>
            </a:endParaRPr>
          </a:p>
        </p:txBody>
      </p:sp>
      <p:sp>
        <p:nvSpPr>
          <p:cNvPr id="5" name="TextBox 4"/>
          <p:cNvSpPr txBox="1"/>
          <p:nvPr/>
        </p:nvSpPr>
        <p:spPr>
          <a:xfrm>
            <a:off x="1447800" y="4787961"/>
            <a:ext cx="1021644" cy="338554"/>
          </a:xfrm>
          <a:prstGeom prst="rect">
            <a:avLst/>
          </a:prstGeom>
          <a:solidFill>
            <a:schemeClr val="bg1"/>
          </a:solidFill>
          <a:ln>
            <a:solidFill>
              <a:schemeClr val="tx1"/>
            </a:solidFill>
          </a:ln>
        </p:spPr>
        <p:txBody>
          <a:bodyPr wrap="square" rtlCol="0">
            <a:spAutoFit/>
          </a:bodyPr>
          <a:lstStyle/>
          <a:p>
            <a:r>
              <a:rPr lang="en-US" sz="1600" b="1" dirty="0" smtClean="0">
                <a:solidFill>
                  <a:srgbClr val="000000"/>
                </a:solidFill>
                <a:latin typeface="Cambria" pitchFamily="18" charset="0"/>
              </a:rPr>
              <a:t>IMMR-1</a:t>
            </a:r>
            <a:endParaRPr lang="en-US" sz="1600" b="1" dirty="0">
              <a:solidFill>
                <a:srgbClr val="000000"/>
              </a:solidFill>
              <a:latin typeface="Cambria" pitchFamily="18" charset="0"/>
            </a:endParaRPr>
          </a:p>
        </p:txBody>
      </p:sp>
      <p:sp>
        <p:nvSpPr>
          <p:cNvPr id="6" name="TextBox 5"/>
          <p:cNvSpPr txBox="1"/>
          <p:nvPr/>
        </p:nvSpPr>
        <p:spPr>
          <a:xfrm>
            <a:off x="3183465" y="4787961"/>
            <a:ext cx="1295400" cy="584775"/>
          </a:xfrm>
          <a:prstGeom prst="rect">
            <a:avLst/>
          </a:prstGeom>
          <a:solidFill>
            <a:schemeClr val="bg1"/>
          </a:solidFill>
          <a:ln>
            <a:solidFill>
              <a:schemeClr val="tx1"/>
            </a:solidFill>
          </a:ln>
        </p:spPr>
        <p:txBody>
          <a:bodyPr wrap="square" rtlCol="0">
            <a:spAutoFit/>
          </a:bodyPr>
          <a:lstStyle/>
          <a:p>
            <a:pPr algn="ctr"/>
            <a:r>
              <a:rPr lang="en-US" sz="1600" b="1" dirty="0" smtClean="0">
                <a:solidFill>
                  <a:srgbClr val="000000"/>
                </a:solidFill>
                <a:latin typeface="Cambria" pitchFamily="18" charset="0"/>
              </a:rPr>
              <a:t>Food Diagnostics</a:t>
            </a:r>
            <a:endParaRPr lang="en-US" sz="1600" b="1" dirty="0">
              <a:solidFill>
                <a:srgbClr val="000000"/>
              </a:solidFill>
              <a:latin typeface="Cambria" pitchFamily="18" charset="0"/>
            </a:endParaRPr>
          </a:p>
        </p:txBody>
      </p:sp>
      <p:sp>
        <p:nvSpPr>
          <p:cNvPr id="7" name="TextBox 6"/>
          <p:cNvSpPr txBox="1"/>
          <p:nvPr/>
        </p:nvSpPr>
        <p:spPr>
          <a:xfrm>
            <a:off x="4660108" y="4787961"/>
            <a:ext cx="1069001" cy="338554"/>
          </a:xfrm>
          <a:prstGeom prst="rect">
            <a:avLst/>
          </a:prstGeom>
          <a:solidFill>
            <a:schemeClr val="bg1"/>
          </a:solidFill>
          <a:ln>
            <a:solidFill>
              <a:schemeClr val="tx1"/>
            </a:solidFill>
          </a:ln>
        </p:spPr>
        <p:txBody>
          <a:bodyPr wrap="square" rtlCol="0">
            <a:spAutoFit/>
          </a:bodyPr>
          <a:lstStyle/>
          <a:p>
            <a:pPr algn="ctr"/>
            <a:r>
              <a:rPr lang="en-US" sz="1600" b="1" dirty="0" smtClean="0">
                <a:solidFill>
                  <a:srgbClr val="000000"/>
                </a:solidFill>
                <a:latin typeface="Cambria" pitchFamily="18" charset="0"/>
              </a:rPr>
              <a:t>IMMR-2</a:t>
            </a:r>
            <a:endParaRPr lang="en-US" sz="1600" b="1" dirty="0">
              <a:solidFill>
                <a:srgbClr val="000000"/>
              </a:solidFill>
              <a:latin typeface="Cambria" pitchFamily="18" charset="0"/>
            </a:endParaRPr>
          </a:p>
        </p:txBody>
      </p:sp>
      <p:sp>
        <p:nvSpPr>
          <p:cNvPr id="8" name="TextBox 7"/>
          <p:cNvSpPr txBox="1"/>
          <p:nvPr/>
        </p:nvSpPr>
        <p:spPr>
          <a:xfrm>
            <a:off x="5951276" y="4787961"/>
            <a:ext cx="1267968" cy="584775"/>
          </a:xfrm>
          <a:prstGeom prst="rect">
            <a:avLst/>
          </a:prstGeom>
          <a:solidFill>
            <a:schemeClr val="bg1"/>
          </a:solidFill>
          <a:ln>
            <a:solidFill>
              <a:schemeClr val="tx1"/>
            </a:solidFill>
          </a:ln>
        </p:spPr>
        <p:txBody>
          <a:bodyPr wrap="square" rtlCol="0">
            <a:spAutoFit/>
          </a:bodyPr>
          <a:lstStyle/>
          <a:p>
            <a:pPr algn="ctr"/>
            <a:r>
              <a:rPr lang="en-US" sz="1600" b="1" dirty="0" smtClean="0">
                <a:solidFill>
                  <a:srgbClr val="000000"/>
                </a:solidFill>
                <a:latin typeface="Cambria" pitchFamily="18" charset="0"/>
              </a:rPr>
              <a:t>Food Micro 2005</a:t>
            </a:r>
            <a:endParaRPr lang="en-US" sz="1600" b="1" dirty="0">
              <a:solidFill>
                <a:srgbClr val="000000"/>
              </a:solidFill>
              <a:latin typeface="Cambria" pitchFamily="18" charset="0"/>
            </a:endParaRPr>
          </a:p>
        </p:txBody>
      </p:sp>
      <p:sp>
        <p:nvSpPr>
          <p:cNvPr id="9" name="TextBox 8"/>
          <p:cNvSpPr txBox="1"/>
          <p:nvPr/>
        </p:nvSpPr>
        <p:spPr>
          <a:xfrm>
            <a:off x="7696200" y="4787961"/>
            <a:ext cx="1295400" cy="584775"/>
          </a:xfrm>
          <a:prstGeom prst="rect">
            <a:avLst/>
          </a:prstGeom>
          <a:solidFill>
            <a:schemeClr val="bg1"/>
          </a:solidFill>
          <a:ln>
            <a:solidFill>
              <a:schemeClr val="tx1"/>
            </a:solidFill>
          </a:ln>
        </p:spPr>
        <p:txBody>
          <a:bodyPr wrap="square" rtlCol="0">
            <a:spAutoFit/>
          </a:bodyPr>
          <a:lstStyle/>
          <a:p>
            <a:pPr algn="ctr"/>
            <a:r>
              <a:rPr lang="en-US" sz="1600" b="1" dirty="0" smtClean="0">
                <a:solidFill>
                  <a:srgbClr val="000000"/>
                </a:solidFill>
                <a:latin typeface="Cambria" pitchFamily="18" charset="0"/>
              </a:rPr>
              <a:t>Food Micro 2008</a:t>
            </a:r>
            <a:endParaRPr lang="en-US" sz="1600" b="1" dirty="0">
              <a:solidFill>
                <a:srgbClr val="000000"/>
              </a:solidFill>
              <a:latin typeface="Cambria" pitchFamily="18" charset="0"/>
            </a:endParaRPr>
          </a:p>
        </p:txBody>
      </p:sp>
      <p:sp>
        <p:nvSpPr>
          <p:cNvPr id="10" name="TextBox 9"/>
          <p:cNvSpPr txBox="1"/>
          <p:nvPr/>
        </p:nvSpPr>
        <p:spPr>
          <a:xfrm>
            <a:off x="1447800" y="1529642"/>
            <a:ext cx="2819400" cy="461665"/>
          </a:xfrm>
          <a:prstGeom prst="rect">
            <a:avLst/>
          </a:prstGeom>
          <a:noFill/>
        </p:spPr>
        <p:txBody>
          <a:bodyPr wrap="square" rtlCol="0">
            <a:spAutoFit/>
          </a:bodyPr>
          <a:lstStyle/>
          <a:p>
            <a:r>
              <a:rPr lang="en-US" sz="2400" b="1" dirty="0" smtClean="0">
                <a:solidFill>
                  <a:srgbClr val="000000"/>
                </a:solidFill>
                <a:latin typeface="Cambria" pitchFamily="18" charset="0"/>
              </a:rPr>
              <a:t>11.2% Growth</a:t>
            </a:r>
            <a:endParaRPr lang="en-US" sz="2400" b="1" dirty="0">
              <a:solidFill>
                <a:srgbClr val="000000"/>
              </a:solidFill>
              <a:latin typeface="Cambria" pitchFamily="18" charset="0"/>
            </a:endParaRPr>
          </a:p>
        </p:txBody>
      </p:sp>
    </p:spTree>
    <p:extLst>
      <p:ext uri="{BB962C8B-B14F-4D97-AF65-F5344CB8AC3E}">
        <p14:creationId xmlns:p14="http://schemas.microsoft.com/office/powerpoint/2010/main" val="3759888513"/>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hart 2"/>
          <p:cNvGraphicFramePr/>
          <p:nvPr>
            <p:extLst>
              <p:ext uri="{D42A27DB-BD31-4B8C-83A1-F6EECF244321}">
                <p14:modId xmlns:p14="http://schemas.microsoft.com/office/powerpoint/2010/main" val="3905224885"/>
              </p:ext>
            </p:extLst>
          </p:nvPr>
        </p:nvGraphicFramePr>
        <p:xfrm>
          <a:off x="0" y="867905"/>
          <a:ext cx="9144000" cy="4770895"/>
        </p:xfrm>
        <a:graphic>
          <a:graphicData uri="http://schemas.openxmlformats.org/drawingml/2006/chart">
            <c:chart xmlns:c="http://schemas.openxmlformats.org/drawingml/2006/chart" xmlns:r="http://schemas.openxmlformats.org/officeDocument/2006/relationships" r:id="rId3"/>
          </a:graphicData>
        </a:graphic>
      </p:graphicFrame>
      <p:sp>
        <p:nvSpPr>
          <p:cNvPr id="4" name="Rectangle 3"/>
          <p:cNvSpPr/>
          <p:nvPr/>
        </p:nvSpPr>
        <p:spPr>
          <a:xfrm>
            <a:off x="-21336" y="99735"/>
            <a:ext cx="9165336" cy="646331"/>
          </a:xfrm>
          <a:prstGeom prst="rect">
            <a:avLst/>
          </a:prstGeom>
        </p:spPr>
        <p:txBody>
          <a:bodyPr wrap="square">
            <a:spAutoFit/>
          </a:bodyPr>
          <a:lstStyle/>
          <a:p>
            <a:pPr lvl="0" algn="ctr" fontAlgn="base">
              <a:spcBef>
                <a:spcPct val="0"/>
              </a:spcBef>
              <a:spcAft>
                <a:spcPct val="0"/>
              </a:spcAft>
            </a:pPr>
            <a:r>
              <a:rPr lang="en-US" sz="3600" b="1" dirty="0">
                <a:solidFill>
                  <a:srgbClr val="660066"/>
                </a:solidFill>
                <a:latin typeface="Cambria"/>
                <a:cs typeface="Cambria"/>
              </a:rPr>
              <a:t>Pathogen </a:t>
            </a:r>
            <a:r>
              <a:rPr lang="en-US" sz="3600" b="1" dirty="0" smtClean="0">
                <a:solidFill>
                  <a:srgbClr val="660066"/>
                </a:solidFill>
                <a:latin typeface="Cambria"/>
                <a:cs typeface="Cambria"/>
              </a:rPr>
              <a:t>Tests by Organism (2008)</a:t>
            </a:r>
            <a:endParaRPr lang="en-US" sz="3600" b="1" dirty="0">
              <a:solidFill>
                <a:srgbClr val="660066"/>
              </a:solidFill>
              <a:latin typeface="Cambria"/>
              <a:cs typeface="Cambria"/>
            </a:endParaRPr>
          </a:p>
        </p:txBody>
      </p:sp>
    </p:spTree>
    <p:extLst>
      <p:ext uri="{BB962C8B-B14F-4D97-AF65-F5344CB8AC3E}">
        <p14:creationId xmlns:p14="http://schemas.microsoft.com/office/powerpoint/2010/main" val="1477516379"/>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hart 4"/>
          <p:cNvGraphicFramePr/>
          <p:nvPr>
            <p:extLst>
              <p:ext uri="{D42A27DB-BD31-4B8C-83A1-F6EECF244321}">
                <p14:modId xmlns:p14="http://schemas.microsoft.com/office/powerpoint/2010/main" val="3648745564"/>
              </p:ext>
            </p:extLst>
          </p:nvPr>
        </p:nvGraphicFramePr>
        <p:xfrm>
          <a:off x="0" y="1133662"/>
          <a:ext cx="9144000" cy="5004325"/>
        </p:xfrm>
        <a:graphic>
          <a:graphicData uri="http://schemas.openxmlformats.org/drawingml/2006/chart">
            <c:chart xmlns:c="http://schemas.openxmlformats.org/drawingml/2006/chart" xmlns:r="http://schemas.openxmlformats.org/officeDocument/2006/relationships" r:id="rId3"/>
          </a:graphicData>
        </a:graphic>
      </p:graphicFrame>
      <p:sp>
        <p:nvSpPr>
          <p:cNvPr id="6" name="Rectangle 5"/>
          <p:cNvSpPr/>
          <p:nvPr/>
        </p:nvSpPr>
        <p:spPr>
          <a:xfrm>
            <a:off x="0" y="0"/>
            <a:ext cx="9144000" cy="1077218"/>
          </a:xfrm>
          <a:prstGeom prst="rect">
            <a:avLst/>
          </a:prstGeom>
        </p:spPr>
        <p:txBody>
          <a:bodyPr wrap="square">
            <a:spAutoFit/>
          </a:bodyPr>
          <a:lstStyle/>
          <a:p>
            <a:pPr lvl="0" algn="ctr" fontAlgn="base">
              <a:spcBef>
                <a:spcPct val="0"/>
              </a:spcBef>
              <a:spcAft>
                <a:spcPct val="0"/>
              </a:spcAft>
            </a:pPr>
            <a:r>
              <a:rPr lang="en-US" sz="3200" b="1" dirty="0" smtClean="0">
                <a:solidFill>
                  <a:srgbClr val="660066"/>
                </a:solidFill>
                <a:latin typeface="Cambria"/>
                <a:cs typeface="Cambria"/>
              </a:rPr>
              <a:t>Pathogen Testing Breakdown</a:t>
            </a:r>
          </a:p>
          <a:p>
            <a:pPr lvl="0" algn="ctr" fontAlgn="base">
              <a:spcBef>
                <a:spcPct val="0"/>
              </a:spcBef>
              <a:spcAft>
                <a:spcPct val="0"/>
              </a:spcAft>
            </a:pPr>
            <a:r>
              <a:rPr lang="en-US" sz="3200" b="1" dirty="0" smtClean="0">
                <a:solidFill>
                  <a:srgbClr val="660066"/>
                </a:solidFill>
                <a:latin typeface="Cambria"/>
                <a:cs typeface="Cambria"/>
              </a:rPr>
              <a:t>(000,000)</a:t>
            </a:r>
            <a:endParaRPr lang="en-US" sz="3200" b="1" dirty="0">
              <a:solidFill>
                <a:srgbClr val="660066"/>
              </a:solidFill>
              <a:latin typeface="Cambria"/>
              <a:cs typeface="Cambria"/>
            </a:endParaRPr>
          </a:p>
        </p:txBody>
      </p:sp>
    </p:spTree>
    <p:extLst>
      <p:ext uri="{BB962C8B-B14F-4D97-AF65-F5344CB8AC3E}">
        <p14:creationId xmlns:p14="http://schemas.microsoft.com/office/powerpoint/2010/main" val="2772147340"/>
      </p:ext>
    </p:extLst>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hart 4"/>
          <p:cNvGraphicFramePr/>
          <p:nvPr>
            <p:extLst>
              <p:ext uri="{D42A27DB-BD31-4B8C-83A1-F6EECF244321}">
                <p14:modId xmlns:p14="http://schemas.microsoft.com/office/powerpoint/2010/main" val="3426057292"/>
              </p:ext>
            </p:extLst>
          </p:nvPr>
        </p:nvGraphicFramePr>
        <p:xfrm>
          <a:off x="0" y="762000"/>
          <a:ext cx="9144000" cy="5257800"/>
        </p:xfrm>
        <a:graphic>
          <a:graphicData uri="http://schemas.openxmlformats.org/drawingml/2006/chart">
            <c:chart xmlns:c="http://schemas.openxmlformats.org/drawingml/2006/chart" xmlns:r="http://schemas.openxmlformats.org/officeDocument/2006/relationships" r:id="rId3"/>
          </a:graphicData>
        </a:graphic>
      </p:graphicFrame>
      <p:sp>
        <p:nvSpPr>
          <p:cNvPr id="6" name="Rectangle 5"/>
          <p:cNvSpPr/>
          <p:nvPr/>
        </p:nvSpPr>
        <p:spPr>
          <a:xfrm>
            <a:off x="0" y="70555"/>
            <a:ext cx="9144000" cy="646331"/>
          </a:xfrm>
          <a:prstGeom prst="rect">
            <a:avLst/>
          </a:prstGeom>
        </p:spPr>
        <p:txBody>
          <a:bodyPr wrap="square">
            <a:spAutoFit/>
          </a:bodyPr>
          <a:lstStyle/>
          <a:p>
            <a:pPr lvl="0" algn="ctr" fontAlgn="base">
              <a:spcBef>
                <a:spcPct val="0"/>
              </a:spcBef>
              <a:spcAft>
                <a:spcPct val="0"/>
              </a:spcAft>
            </a:pPr>
            <a:r>
              <a:rPr lang="en-US" sz="3600" b="1" dirty="0" smtClean="0">
                <a:solidFill>
                  <a:srgbClr val="660066"/>
                </a:solidFill>
                <a:latin typeface="Cambria"/>
                <a:cs typeface="Cambria"/>
              </a:rPr>
              <a:t>2008 Micro Tests by Geographic Region</a:t>
            </a:r>
          </a:p>
        </p:txBody>
      </p:sp>
    </p:spTree>
    <p:extLst>
      <p:ext uri="{BB962C8B-B14F-4D97-AF65-F5344CB8AC3E}">
        <p14:creationId xmlns:p14="http://schemas.microsoft.com/office/powerpoint/2010/main" val="2853653202"/>
      </p:ext>
    </p:extLst>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hart 2"/>
          <p:cNvGraphicFramePr/>
          <p:nvPr>
            <p:extLst>
              <p:ext uri="{D42A27DB-BD31-4B8C-83A1-F6EECF244321}">
                <p14:modId xmlns:p14="http://schemas.microsoft.com/office/powerpoint/2010/main" val="327288470"/>
              </p:ext>
            </p:extLst>
          </p:nvPr>
        </p:nvGraphicFramePr>
        <p:xfrm>
          <a:off x="0" y="1304012"/>
          <a:ext cx="9144000" cy="4735544"/>
        </p:xfrm>
        <a:graphic>
          <a:graphicData uri="http://schemas.openxmlformats.org/drawingml/2006/chart">
            <c:chart xmlns:c="http://schemas.openxmlformats.org/drawingml/2006/chart" xmlns:r="http://schemas.openxmlformats.org/officeDocument/2006/relationships" r:id="rId3"/>
          </a:graphicData>
        </a:graphic>
      </p:graphicFrame>
      <p:sp>
        <p:nvSpPr>
          <p:cNvPr id="4" name="Rectangle 3"/>
          <p:cNvSpPr/>
          <p:nvPr/>
        </p:nvSpPr>
        <p:spPr>
          <a:xfrm>
            <a:off x="0" y="2083"/>
            <a:ext cx="9144000" cy="1200329"/>
          </a:xfrm>
          <a:prstGeom prst="rect">
            <a:avLst/>
          </a:prstGeom>
        </p:spPr>
        <p:txBody>
          <a:bodyPr wrap="square">
            <a:spAutoFit/>
          </a:bodyPr>
          <a:lstStyle/>
          <a:p>
            <a:pPr lvl="0" algn="ctr" fontAlgn="base">
              <a:spcBef>
                <a:spcPct val="0"/>
              </a:spcBef>
              <a:spcAft>
                <a:spcPct val="0"/>
              </a:spcAft>
            </a:pPr>
            <a:r>
              <a:rPr lang="en-US" sz="3600" b="1" dirty="0" smtClean="0">
                <a:solidFill>
                  <a:srgbClr val="660066"/>
                </a:solidFill>
                <a:latin typeface="Cambria"/>
                <a:cs typeface="Cambria"/>
              </a:rPr>
              <a:t>2008 Geographic Review</a:t>
            </a:r>
            <a:r>
              <a:rPr lang="en-US" sz="3600" b="1" dirty="0">
                <a:solidFill>
                  <a:srgbClr val="660066"/>
                </a:solidFill>
                <a:latin typeface="Cambria"/>
                <a:cs typeface="Cambria"/>
              </a:rPr>
              <a:t> </a:t>
            </a:r>
            <a:r>
              <a:rPr lang="en-US" sz="3600" b="1" dirty="0" smtClean="0">
                <a:solidFill>
                  <a:srgbClr val="660066"/>
                </a:solidFill>
                <a:latin typeface="Cambria"/>
                <a:cs typeface="Cambria"/>
              </a:rPr>
              <a:t>– Organisms Tested</a:t>
            </a:r>
            <a:endParaRPr lang="en-US" sz="3600" b="1" dirty="0">
              <a:solidFill>
                <a:srgbClr val="660066"/>
              </a:solidFill>
              <a:latin typeface="Cambria"/>
              <a:cs typeface="Cambria"/>
            </a:endParaRPr>
          </a:p>
        </p:txBody>
      </p:sp>
    </p:spTree>
    <p:extLst>
      <p:ext uri="{BB962C8B-B14F-4D97-AF65-F5344CB8AC3E}">
        <p14:creationId xmlns:p14="http://schemas.microsoft.com/office/powerpoint/2010/main" val="3623138936"/>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hart 2"/>
          <p:cNvGraphicFramePr/>
          <p:nvPr>
            <p:extLst>
              <p:ext uri="{D42A27DB-BD31-4B8C-83A1-F6EECF244321}">
                <p14:modId xmlns:p14="http://schemas.microsoft.com/office/powerpoint/2010/main" val="1767846787"/>
              </p:ext>
            </p:extLst>
          </p:nvPr>
        </p:nvGraphicFramePr>
        <p:xfrm>
          <a:off x="0" y="646332"/>
          <a:ext cx="9144000" cy="5398008"/>
        </p:xfrm>
        <a:graphic>
          <a:graphicData uri="http://schemas.openxmlformats.org/drawingml/2006/chart">
            <c:chart xmlns:c="http://schemas.openxmlformats.org/drawingml/2006/chart" xmlns:r="http://schemas.openxmlformats.org/officeDocument/2006/relationships" r:id="rId3"/>
          </a:graphicData>
        </a:graphic>
      </p:graphicFrame>
      <p:sp>
        <p:nvSpPr>
          <p:cNvPr id="4" name="Rectangle 3"/>
          <p:cNvSpPr/>
          <p:nvPr/>
        </p:nvSpPr>
        <p:spPr>
          <a:xfrm>
            <a:off x="24384" y="0"/>
            <a:ext cx="9119616" cy="707886"/>
          </a:xfrm>
          <a:prstGeom prst="rect">
            <a:avLst/>
          </a:prstGeom>
        </p:spPr>
        <p:txBody>
          <a:bodyPr wrap="square">
            <a:spAutoFit/>
          </a:bodyPr>
          <a:lstStyle/>
          <a:p>
            <a:pPr lvl="0" algn="ctr" fontAlgn="base">
              <a:spcBef>
                <a:spcPct val="0"/>
              </a:spcBef>
              <a:spcAft>
                <a:spcPct val="0"/>
              </a:spcAft>
            </a:pPr>
            <a:r>
              <a:rPr lang="en-US" sz="3600" b="1" dirty="0" smtClean="0">
                <a:solidFill>
                  <a:srgbClr val="660066"/>
                </a:solidFill>
                <a:latin typeface="Cambria"/>
                <a:cs typeface="Cambria"/>
              </a:rPr>
              <a:t>Sector </a:t>
            </a:r>
            <a:r>
              <a:rPr lang="en-US" sz="4000" b="1" dirty="0" smtClean="0">
                <a:solidFill>
                  <a:srgbClr val="660066"/>
                </a:solidFill>
                <a:latin typeface="Cambria"/>
                <a:cs typeface="Cambria"/>
              </a:rPr>
              <a:t>Comparison</a:t>
            </a:r>
            <a:r>
              <a:rPr lang="en-US" sz="3600" b="1" dirty="0" smtClean="0">
                <a:solidFill>
                  <a:srgbClr val="660066"/>
                </a:solidFill>
                <a:latin typeface="Cambria"/>
                <a:cs typeface="Cambria"/>
              </a:rPr>
              <a:t> Summary</a:t>
            </a:r>
            <a:r>
              <a:rPr lang="en-US" sz="3600" b="1" dirty="0">
                <a:solidFill>
                  <a:srgbClr val="660066"/>
                </a:solidFill>
                <a:latin typeface="Cambria"/>
                <a:cs typeface="Cambria"/>
              </a:rPr>
              <a:t> </a:t>
            </a:r>
            <a:r>
              <a:rPr lang="en-US" sz="3600" b="1" dirty="0" smtClean="0">
                <a:solidFill>
                  <a:srgbClr val="660066"/>
                </a:solidFill>
                <a:latin typeface="Cambria"/>
                <a:cs typeface="Cambria"/>
              </a:rPr>
              <a:t>– 2008</a:t>
            </a:r>
            <a:endParaRPr lang="en-US" sz="3600" b="1" dirty="0">
              <a:solidFill>
                <a:srgbClr val="660066"/>
              </a:solidFill>
              <a:latin typeface="Cambria"/>
              <a:cs typeface="Cambria"/>
            </a:endParaRPr>
          </a:p>
        </p:txBody>
      </p:sp>
    </p:spTree>
    <p:extLst>
      <p:ext uri="{BB962C8B-B14F-4D97-AF65-F5344CB8AC3E}">
        <p14:creationId xmlns:p14="http://schemas.microsoft.com/office/powerpoint/2010/main" val="3551601196"/>
      </p:ext>
    </p:extLst>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hart 2"/>
          <p:cNvGraphicFramePr/>
          <p:nvPr>
            <p:extLst>
              <p:ext uri="{D42A27DB-BD31-4B8C-83A1-F6EECF244321}">
                <p14:modId xmlns:p14="http://schemas.microsoft.com/office/powerpoint/2010/main" val="3353791657"/>
              </p:ext>
            </p:extLst>
          </p:nvPr>
        </p:nvGraphicFramePr>
        <p:xfrm>
          <a:off x="112889" y="1171222"/>
          <a:ext cx="8861778" cy="4749130"/>
        </p:xfrm>
        <a:graphic>
          <a:graphicData uri="http://schemas.openxmlformats.org/drawingml/2006/chart">
            <c:chart xmlns:c="http://schemas.openxmlformats.org/drawingml/2006/chart" xmlns:r="http://schemas.openxmlformats.org/officeDocument/2006/relationships" r:id="rId3"/>
          </a:graphicData>
        </a:graphic>
      </p:graphicFrame>
      <p:sp>
        <p:nvSpPr>
          <p:cNvPr id="4" name="Rectangle 3"/>
          <p:cNvSpPr/>
          <p:nvPr/>
        </p:nvSpPr>
        <p:spPr>
          <a:xfrm>
            <a:off x="0" y="200335"/>
            <a:ext cx="9144000" cy="707886"/>
          </a:xfrm>
          <a:prstGeom prst="rect">
            <a:avLst/>
          </a:prstGeom>
        </p:spPr>
        <p:txBody>
          <a:bodyPr wrap="square">
            <a:spAutoFit/>
          </a:bodyPr>
          <a:lstStyle/>
          <a:p>
            <a:pPr lvl="0" algn="ctr" fontAlgn="base">
              <a:spcBef>
                <a:spcPct val="0"/>
              </a:spcBef>
              <a:spcAft>
                <a:spcPct val="0"/>
              </a:spcAft>
            </a:pPr>
            <a:r>
              <a:rPr lang="en-US" sz="4000" b="1" dirty="0" smtClean="0">
                <a:solidFill>
                  <a:srgbClr val="660066"/>
                </a:solidFill>
                <a:latin typeface="Cambria"/>
                <a:cs typeface="Cambria"/>
              </a:rPr>
              <a:t>Microbiology Testing by Food Sector</a:t>
            </a:r>
            <a:endParaRPr lang="en-US" sz="4000" b="1" dirty="0">
              <a:solidFill>
                <a:srgbClr val="660066"/>
              </a:solidFill>
              <a:latin typeface="Cambria"/>
              <a:cs typeface="Cambria"/>
            </a:endParaRPr>
          </a:p>
        </p:txBody>
      </p:sp>
    </p:spTree>
    <p:extLst>
      <p:ext uri="{BB962C8B-B14F-4D97-AF65-F5344CB8AC3E}">
        <p14:creationId xmlns:p14="http://schemas.microsoft.com/office/powerpoint/2010/main" val="1920521311"/>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hart 4"/>
          <p:cNvGraphicFramePr/>
          <p:nvPr>
            <p:extLst>
              <p:ext uri="{D42A27DB-BD31-4B8C-83A1-F6EECF244321}">
                <p14:modId xmlns:p14="http://schemas.microsoft.com/office/powerpoint/2010/main" val="3548412277"/>
              </p:ext>
            </p:extLst>
          </p:nvPr>
        </p:nvGraphicFramePr>
        <p:xfrm>
          <a:off x="239888" y="1295400"/>
          <a:ext cx="8734778" cy="4794142"/>
        </p:xfrm>
        <a:graphic>
          <a:graphicData uri="http://schemas.openxmlformats.org/drawingml/2006/chart">
            <c:chart xmlns:c="http://schemas.openxmlformats.org/drawingml/2006/chart" xmlns:r="http://schemas.openxmlformats.org/officeDocument/2006/relationships" r:id="rId3"/>
          </a:graphicData>
        </a:graphic>
      </p:graphicFrame>
      <p:sp>
        <p:nvSpPr>
          <p:cNvPr id="6" name="Rectangle 5"/>
          <p:cNvSpPr/>
          <p:nvPr/>
        </p:nvSpPr>
        <p:spPr>
          <a:xfrm>
            <a:off x="0" y="95071"/>
            <a:ext cx="9144000" cy="1200329"/>
          </a:xfrm>
          <a:prstGeom prst="rect">
            <a:avLst/>
          </a:prstGeom>
        </p:spPr>
        <p:txBody>
          <a:bodyPr wrap="square">
            <a:spAutoFit/>
          </a:bodyPr>
          <a:lstStyle/>
          <a:p>
            <a:pPr lvl="0" algn="ctr" fontAlgn="base">
              <a:spcBef>
                <a:spcPct val="0"/>
              </a:spcBef>
              <a:spcAft>
                <a:spcPct val="0"/>
              </a:spcAft>
            </a:pPr>
            <a:r>
              <a:rPr lang="en-US" sz="3600" b="1" dirty="0" smtClean="0">
                <a:solidFill>
                  <a:srgbClr val="660066"/>
                </a:solidFill>
                <a:latin typeface="Cambria"/>
                <a:cs typeface="Cambria"/>
              </a:rPr>
              <a:t>Routine Microbiology Testing</a:t>
            </a:r>
            <a:r>
              <a:rPr lang="en-US" sz="3600" b="1" dirty="0">
                <a:solidFill>
                  <a:srgbClr val="660066"/>
                </a:solidFill>
                <a:latin typeface="Cambria"/>
                <a:cs typeface="Cambria"/>
              </a:rPr>
              <a:t> </a:t>
            </a:r>
            <a:r>
              <a:rPr lang="en-US" sz="3600" b="1" dirty="0" smtClean="0">
                <a:solidFill>
                  <a:srgbClr val="660066"/>
                </a:solidFill>
                <a:latin typeface="Cambria"/>
                <a:cs typeface="Cambria"/>
              </a:rPr>
              <a:t>–          Method Used</a:t>
            </a:r>
            <a:endParaRPr lang="en-US" sz="3600" b="1" dirty="0">
              <a:solidFill>
                <a:srgbClr val="660066"/>
              </a:solidFill>
              <a:latin typeface="Cambria"/>
              <a:cs typeface="Cambria"/>
            </a:endParaRPr>
          </a:p>
        </p:txBody>
      </p:sp>
    </p:spTree>
    <p:extLst>
      <p:ext uri="{BB962C8B-B14F-4D97-AF65-F5344CB8AC3E}">
        <p14:creationId xmlns:p14="http://schemas.microsoft.com/office/powerpoint/2010/main" val="1674312167"/>
      </p:ext>
    </p:extLst>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hart 2"/>
          <p:cNvGraphicFramePr/>
          <p:nvPr>
            <p:extLst>
              <p:ext uri="{D42A27DB-BD31-4B8C-83A1-F6EECF244321}">
                <p14:modId xmlns:p14="http://schemas.microsoft.com/office/powerpoint/2010/main" val="3577635811"/>
              </p:ext>
            </p:extLst>
          </p:nvPr>
        </p:nvGraphicFramePr>
        <p:xfrm>
          <a:off x="254000" y="1284110"/>
          <a:ext cx="8664222" cy="4735689"/>
        </p:xfrm>
        <a:graphic>
          <a:graphicData uri="http://schemas.openxmlformats.org/drawingml/2006/chart">
            <c:chart xmlns:c="http://schemas.openxmlformats.org/drawingml/2006/chart" xmlns:r="http://schemas.openxmlformats.org/officeDocument/2006/relationships" r:id="rId3"/>
          </a:graphicData>
        </a:graphic>
      </p:graphicFrame>
      <p:sp>
        <p:nvSpPr>
          <p:cNvPr id="4" name="Rectangle 3"/>
          <p:cNvSpPr/>
          <p:nvPr/>
        </p:nvSpPr>
        <p:spPr>
          <a:xfrm>
            <a:off x="18288" y="318868"/>
            <a:ext cx="9125712" cy="707886"/>
          </a:xfrm>
          <a:prstGeom prst="rect">
            <a:avLst/>
          </a:prstGeom>
        </p:spPr>
        <p:txBody>
          <a:bodyPr wrap="square">
            <a:spAutoFit/>
          </a:bodyPr>
          <a:lstStyle/>
          <a:p>
            <a:pPr lvl="0" algn="ctr" fontAlgn="base">
              <a:spcBef>
                <a:spcPct val="0"/>
              </a:spcBef>
              <a:spcAft>
                <a:spcPct val="0"/>
              </a:spcAft>
            </a:pPr>
            <a:r>
              <a:rPr lang="en-US" sz="4000" b="1" dirty="0" smtClean="0">
                <a:solidFill>
                  <a:srgbClr val="660066"/>
                </a:solidFill>
                <a:latin typeface="Cambria"/>
                <a:cs typeface="Cambria"/>
              </a:rPr>
              <a:t>Pathogen Testing</a:t>
            </a:r>
            <a:r>
              <a:rPr lang="en-US" sz="4000" b="1" dirty="0">
                <a:solidFill>
                  <a:srgbClr val="660066"/>
                </a:solidFill>
                <a:latin typeface="Cambria"/>
                <a:cs typeface="Cambria"/>
              </a:rPr>
              <a:t> </a:t>
            </a:r>
            <a:r>
              <a:rPr lang="en-US" sz="4000" b="1" dirty="0" smtClean="0">
                <a:solidFill>
                  <a:srgbClr val="660066"/>
                </a:solidFill>
                <a:latin typeface="Cambria"/>
                <a:cs typeface="Cambria"/>
              </a:rPr>
              <a:t>– Method Used</a:t>
            </a:r>
            <a:endParaRPr lang="en-US" sz="4000" b="1" dirty="0">
              <a:solidFill>
                <a:srgbClr val="660066"/>
              </a:solidFill>
              <a:latin typeface="Cambria"/>
              <a:cs typeface="Cambria"/>
            </a:endParaRPr>
          </a:p>
        </p:txBody>
      </p:sp>
    </p:spTree>
    <p:extLst>
      <p:ext uri="{BB962C8B-B14F-4D97-AF65-F5344CB8AC3E}">
        <p14:creationId xmlns:p14="http://schemas.microsoft.com/office/powerpoint/2010/main" val="794178953"/>
      </p:ext>
    </p:extLst>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352781"/>
            <a:ext cx="8229600" cy="1143000"/>
          </a:xfrm>
        </p:spPr>
        <p:txBody>
          <a:bodyPr/>
          <a:lstStyle/>
          <a:p>
            <a:r>
              <a:rPr lang="en-US" b="1" dirty="0" smtClean="0">
                <a:solidFill>
                  <a:srgbClr val="660066"/>
                </a:solidFill>
                <a:latin typeface="Cambria"/>
                <a:cs typeface="Cambria"/>
              </a:rPr>
              <a:t>Food Micro Test Volume, 2010</a:t>
            </a:r>
            <a:endParaRPr lang="en-US" b="1" dirty="0">
              <a:solidFill>
                <a:srgbClr val="660066"/>
              </a:solidFill>
              <a:latin typeface="Cambria"/>
              <a:cs typeface="Cambria"/>
            </a:endParaRPr>
          </a:p>
        </p:txBody>
      </p:sp>
      <p:graphicFrame>
        <p:nvGraphicFramePr>
          <p:cNvPr id="4" name="Chart 3"/>
          <p:cNvGraphicFramePr/>
          <p:nvPr>
            <p:extLst>
              <p:ext uri="{D42A27DB-BD31-4B8C-83A1-F6EECF244321}">
                <p14:modId xmlns:p14="http://schemas.microsoft.com/office/powerpoint/2010/main" val="3347748804"/>
              </p:ext>
            </p:extLst>
          </p:nvPr>
        </p:nvGraphicFramePr>
        <p:xfrm>
          <a:off x="1396999" y="1679216"/>
          <a:ext cx="6096000" cy="434622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71978221"/>
      </p:ext>
    </p:extLst>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09225"/>
            <a:ext cx="8229600" cy="1143000"/>
          </a:xfrm>
        </p:spPr>
        <p:txBody>
          <a:bodyPr/>
          <a:lstStyle/>
          <a:p>
            <a:r>
              <a:rPr lang="en-US" b="1" dirty="0" smtClean="0">
                <a:solidFill>
                  <a:srgbClr val="660066"/>
                </a:solidFill>
                <a:latin typeface="Cambria"/>
                <a:cs typeface="Cambria"/>
              </a:rPr>
              <a:t>Food Micro Market Value, 2010</a:t>
            </a:r>
            <a:endParaRPr lang="en-US" b="1" dirty="0">
              <a:solidFill>
                <a:srgbClr val="660066"/>
              </a:solidFill>
              <a:latin typeface="Cambria"/>
              <a:cs typeface="Cambria"/>
            </a:endParaRPr>
          </a:p>
        </p:txBody>
      </p:sp>
      <p:graphicFrame>
        <p:nvGraphicFramePr>
          <p:cNvPr id="4" name="Chart 3"/>
          <p:cNvGraphicFramePr/>
          <p:nvPr>
            <p:extLst>
              <p:ext uri="{D42A27DB-BD31-4B8C-83A1-F6EECF244321}">
                <p14:modId xmlns:p14="http://schemas.microsoft.com/office/powerpoint/2010/main" val="1926073611"/>
              </p:ext>
            </p:extLst>
          </p:nvPr>
        </p:nvGraphicFramePr>
        <p:xfrm>
          <a:off x="1509889" y="1693328"/>
          <a:ext cx="6096000" cy="434622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755455398"/>
      </p:ext>
    </p:extLst>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68111" y="409225"/>
            <a:ext cx="8734778" cy="1143000"/>
          </a:xfrm>
        </p:spPr>
        <p:txBody>
          <a:bodyPr/>
          <a:lstStyle/>
          <a:p>
            <a:r>
              <a:rPr lang="en-US" b="1" dirty="0" smtClean="0">
                <a:solidFill>
                  <a:srgbClr val="660066"/>
                </a:solidFill>
                <a:latin typeface="Cambria"/>
                <a:cs typeface="Cambria"/>
              </a:rPr>
              <a:t>US Food Micro Market – Test Volume</a:t>
            </a:r>
            <a:endParaRPr lang="en-US" b="1" dirty="0">
              <a:solidFill>
                <a:srgbClr val="660066"/>
              </a:solidFill>
              <a:latin typeface="Cambria"/>
              <a:cs typeface="Cambria"/>
            </a:endParaRPr>
          </a:p>
        </p:txBody>
      </p:sp>
      <p:graphicFrame>
        <p:nvGraphicFramePr>
          <p:cNvPr id="5" name="Chart 4"/>
          <p:cNvGraphicFramePr/>
          <p:nvPr>
            <p:extLst>
              <p:ext uri="{D42A27DB-BD31-4B8C-83A1-F6EECF244321}">
                <p14:modId xmlns:p14="http://schemas.microsoft.com/office/powerpoint/2010/main" val="1009872262"/>
              </p:ext>
            </p:extLst>
          </p:nvPr>
        </p:nvGraphicFramePr>
        <p:xfrm>
          <a:off x="493889" y="1707444"/>
          <a:ext cx="8184444" cy="4459112"/>
        </p:xfrm>
        <a:graphic>
          <a:graphicData uri="http://schemas.openxmlformats.org/drawingml/2006/chart">
            <c:chart xmlns:c="http://schemas.openxmlformats.org/drawingml/2006/chart" xmlns:r="http://schemas.openxmlformats.org/officeDocument/2006/relationships" r:id="rId2"/>
          </a:graphicData>
        </a:graphic>
      </p:graphicFrame>
      <p:sp>
        <p:nvSpPr>
          <p:cNvPr id="6" name="TextBox 5"/>
          <p:cNvSpPr txBox="1"/>
          <p:nvPr/>
        </p:nvSpPr>
        <p:spPr>
          <a:xfrm>
            <a:off x="4021668" y="3217332"/>
            <a:ext cx="2060222" cy="1077218"/>
          </a:xfrm>
          <a:prstGeom prst="rect">
            <a:avLst/>
          </a:prstGeom>
          <a:solidFill>
            <a:schemeClr val="bg1">
              <a:lumMod val="85000"/>
            </a:schemeClr>
          </a:solidFill>
          <a:ln>
            <a:solidFill>
              <a:schemeClr val="tx1"/>
            </a:solidFill>
          </a:ln>
        </p:spPr>
        <p:txBody>
          <a:bodyPr wrap="square" rtlCol="0">
            <a:spAutoFit/>
          </a:bodyPr>
          <a:lstStyle/>
          <a:p>
            <a:pPr algn="ctr"/>
            <a:r>
              <a:rPr lang="en-US" sz="1600" u="sng" dirty="0" smtClean="0">
                <a:latin typeface="Cambria"/>
                <a:cs typeface="Cambria"/>
              </a:rPr>
              <a:t>Growth – 2010/2008</a:t>
            </a:r>
          </a:p>
          <a:p>
            <a:pPr algn="ctr"/>
            <a:r>
              <a:rPr lang="en-US" sz="1600" dirty="0" smtClean="0">
                <a:latin typeface="Cambria"/>
                <a:cs typeface="Cambria"/>
              </a:rPr>
              <a:t>Routine – 10.3%</a:t>
            </a:r>
          </a:p>
          <a:p>
            <a:pPr algn="ctr"/>
            <a:r>
              <a:rPr lang="en-US" sz="1600" dirty="0" smtClean="0">
                <a:latin typeface="Cambria"/>
                <a:cs typeface="Cambria"/>
              </a:rPr>
              <a:t>Pathogen – 32.3%</a:t>
            </a:r>
          </a:p>
          <a:p>
            <a:pPr algn="ctr"/>
            <a:r>
              <a:rPr lang="en-US" sz="1600" dirty="0" smtClean="0">
                <a:latin typeface="Cambria"/>
                <a:cs typeface="Cambria"/>
              </a:rPr>
              <a:t>Total – 14.4%</a:t>
            </a:r>
            <a:endParaRPr lang="en-US" sz="1600" dirty="0">
              <a:latin typeface="Cambria"/>
              <a:cs typeface="Cambria"/>
            </a:endParaRPr>
          </a:p>
        </p:txBody>
      </p:sp>
    </p:spTree>
    <p:extLst>
      <p:ext uri="{BB962C8B-B14F-4D97-AF65-F5344CB8AC3E}">
        <p14:creationId xmlns:p14="http://schemas.microsoft.com/office/powerpoint/2010/main" val="3649852447"/>
      </p:ext>
    </p:extLst>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423334"/>
            <a:ext cx="8229600" cy="1143000"/>
          </a:xfrm>
        </p:spPr>
        <p:txBody>
          <a:bodyPr/>
          <a:lstStyle/>
          <a:p>
            <a:r>
              <a:rPr lang="en-US" b="1" dirty="0" smtClean="0">
                <a:solidFill>
                  <a:srgbClr val="660066"/>
                </a:solidFill>
                <a:latin typeface="Cambria"/>
                <a:cs typeface="Cambria"/>
              </a:rPr>
              <a:t>US Food Micro Market – Market Value</a:t>
            </a:r>
            <a:endParaRPr lang="en-US" b="1" dirty="0">
              <a:solidFill>
                <a:srgbClr val="660066"/>
              </a:solidFill>
              <a:latin typeface="Cambria"/>
              <a:cs typeface="Cambria"/>
            </a:endParaRPr>
          </a:p>
        </p:txBody>
      </p:sp>
      <p:graphicFrame>
        <p:nvGraphicFramePr>
          <p:cNvPr id="4" name="Chart 3"/>
          <p:cNvGraphicFramePr/>
          <p:nvPr>
            <p:extLst>
              <p:ext uri="{D42A27DB-BD31-4B8C-83A1-F6EECF244321}">
                <p14:modId xmlns:p14="http://schemas.microsoft.com/office/powerpoint/2010/main" val="3019673527"/>
              </p:ext>
            </p:extLst>
          </p:nvPr>
        </p:nvGraphicFramePr>
        <p:xfrm>
          <a:off x="457200" y="1608668"/>
          <a:ext cx="8229600" cy="4430888"/>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p:cNvSpPr txBox="1"/>
          <p:nvPr/>
        </p:nvSpPr>
        <p:spPr>
          <a:xfrm>
            <a:off x="4162779" y="3189108"/>
            <a:ext cx="2046112" cy="1077218"/>
          </a:xfrm>
          <a:prstGeom prst="rect">
            <a:avLst/>
          </a:prstGeom>
          <a:solidFill>
            <a:schemeClr val="bg1">
              <a:lumMod val="85000"/>
            </a:schemeClr>
          </a:solidFill>
          <a:ln>
            <a:solidFill>
              <a:schemeClr val="tx1"/>
            </a:solidFill>
          </a:ln>
        </p:spPr>
        <p:txBody>
          <a:bodyPr wrap="square" rtlCol="0">
            <a:spAutoFit/>
          </a:bodyPr>
          <a:lstStyle/>
          <a:p>
            <a:pPr algn="ctr"/>
            <a:r>
              <a:rPr lang="en-US" sz="1600" u="sng" dirty="0" smtClean="0">
                <a:latin typeface="Cambria"/>
                <a:cs typeface="Cambria"/>
              </a:rPr>
              <a:t>Growth – 2010/2008</a:t>
            </a:r>
          </a:p>
          <a:p>
            <a:pPr algn="ctr"/>
            <a:r>
              <a:rPr lang="en-US" sz="1600" dirty="0" smtClean="0">
                <a:latin typeface="Cambria"/>
                <a:cs typeface="Cambria"/>
              </a:rPr>
              <a:t>Routine – 16.6%</a:t>
            </a:r>
          </a:p>
          <a:p>
            <a:pPr algn="ctr"/>
            <a:r>
              <a:rPr lang="en-US" sz="1600" dirty="0" smtClean="0">
                <a:latin typeface="Cambria"/>
                <a:cs typeface="Cambria"/>
              </a:rPr>
              <a:t>Pathogen – 39.5%</a:t>
            </a:r>
          </a:p>
          <a:p>
            <a:pPr algn="ctr"/>
            <a:r>
              <a:rPr lang="en-US" sz="1600" dirty="0" smtClean="0">
                <a:latin typeface="Cambria"/>
                <a:cs typeface="Cambria"/>
              </a:rPr>
              <a:t>Total – 27.8%</a:t>
            </a:r>
            <a:endParaRPr lang="en-US" sz="1600" dirty="0">
              <a:latin typeface="Cambria"/>
              <a:cs typeface="Cambria"/>
            </a:endParaRPr>
          </a:p>
        </p:txBody>
      </p:sp>
    </p:spTree>
    <p:extLst>
      <p:ext uri="{BB962C8B-B14F-4D97-AF65-F5344CB8AC3E}">
        <p14:creationId xmlns:p14="http://schemas.microsoft.com/office/powerpoint/2010/main" val="1292832294"/>
      </p:ext>
    </p:extLst>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395111"/>
            <a:ext cx="8229600" cy="1143000"/>
          </a:xfrm>
        </p:spPr>
        <p:txBody>
          <a:bodyPr/>
          <a:lstStyle/>
          <a:p>
            <a:r>
              <a:rPr lang="en-US" b="1" dirty="0" smtClean="0">
                <a:solidFill>
                  <a:srgbClr val="660066"/>
                </a:solidFill>
                <a:latin typeface="Cambria"/>
                <a:cs typeface="Cambria"/>
              </a:rPr>
              <a:t>Food Microbiology Growth Model – 2010</a:t>
            </a:r>
            <a:endParaRPr lang="en-US" b="1" dirty="0">
              <a:solidFill>
                <a:srgbClr val="660066"/>
              </a:solidFill>
              <a:latin typeface="Cambria"/>
              <a:cs typeface="Cambria"/>
            </a:endParaRPr>
          </a:p>
        </p:txBody>
      </p:sp>
      <p:sp>
        <p:nvSpPr>
          <p:cNvPr id="4" name="TextBox 3"/>
          <p:cNvSpPr txBox="1"/>
          <p:nvPr/>
        </p:nvSpPr>
        <p:spPr>
          <a:xfrm>
            <a:off x="790222" y="1735668"/>
            <a:ext cx="7896578" cy="4431983"/>
          </a:xfrm>
          <a:prstGeom prst="rect">
            <a:avLst/>
          </a:prstGeom>
          <a:noFill/>
        </p:spPr>
        <p:txBody>
          <a:bodyPr wrap="square" rtlCol="0">
            <a:spAutoFit/>
          </a:bodyPr>
          <a:lstStyle/>
          <a:p>
            <a:r>
              <a:rPr lang="en-US" sz="2400" b="1" u="sng" dirty="0" smtClean="0">
                <a:solidFill>
                  <a:srgbClr val="660066"/>
                </a:solidFill>
                <a:latin typeface="Cambria"/>
                <a:cs typeface="Cambria"/>
              </a:rPr>
              <a:t>Testing Volume</a:t>
            </a:r>
          </a:p>
          <a:p>
            <a:r>
              <a:rPr lang="en-US" dirty="0" smtClean="0">
                <a:latin typeface="Cambria"/>
                <a:cs typeface="Cambria"/>
              </a:rPr>
              <a:t>= (Volume of Commodity Produced) x (Rate of Testing per Unit of Commodity)</a:t>
            </a:r>
          </a:p>
          <a:p>
            <a:endParaRPr lang="en-US" dirty="0">
              <a:latin typeface="Cambria"/>
              <a:cs typeface="Cambria"/>
            </a:endParaRPr>
          </a:p>
          <a:p>
            <a:endParaRPr lang="en-US" dirty="0" smtClean="0">
              <a:latin typeface="Cambria"/>
              <a:cs typeface="Cambria"/>
            </a:endParaRPr>
          </a:p>
          <a:p>
            <a:endParaRPr lang="en-US" dirty="0">
              <a:latin typeface="Cambria"/>
              <a:cs typeface="Cambria"/>
            </a:endParaRPr>
          </a:p>
          <a:p>
            <a:r>
              <a:rPr lang="en-US" dirty="0" smtClean="0">
                <a:latin typeface="Cambria"/>
                <a:cs typeface="Cambria"/>
              </a:rPr>
              <a:t>	…results in an Average Testing Volume Increase of </a:t>
            </a:r>
            <a:r>
              <a:rPr lang="en-US" b="1" u="sng" dirty="0" smtClean="0">
                <a:latin typeface="Cambria"/>
                <a:cs typeface="Cambria"/>
              </a:rPr>
              <a:t>7.0%</a:t>
            </a:r>
          </a:p>
          <a:p>
            <a:endParaRPr lang="en-US" b="1" u="sng" dirty="0">
              <a:latin typeface="Cambria"/>
              <a:cs typeface="Cambria"/>
            </a:endParaRPr>
          </a:p>
          <a:p>
            <a:endParaRPr lang="en-US" b="1" u="sng" dirty="0" smtClean="0">
              <a:latin typeface="Cambria"/>
              <a:cs typeface="Cambria"/>
            </a:endParaRPr>
          </a:p>
          <a:p>
            <a:endParaRPr lang="en-US" b="1" u="sng" dirty="0" smtClean="0">
              <a:latin typeface="Cambria"/>
              <a:cs typeface="Cambria"/>
            </a:endParaRPr>
          </a:p>
          <a:p>
            <a:r>
              <a:rPr lang="en-US" sz="2400" b="1" u="sng" dirty="0" smtClean="0">
                <a:solidFill>
                  <a:srgbClr val="660066"/>
                </a:solidFill>
                <a:latin typeface="Cambria"/>
                <a:cs typeface="Cambria"/>
              </a:rPr>
              <a:t>Market Value of Testing</a:t>
            </a:r>
          </a:p>
          <a:p>
            <a:r>
              <a:rPr lang="en-US" dirty="0" smtClean="0">
                <a:latin typeface="Cambria"/>
                <a:cs typeface="Cambria"/>
              </a:rPr>
              <a:t>= (Testing Volume) x (Average Cost per Test)</a:t>
            </a:r>
          </a:p>
          <a:p>
            <a:endParaRPr lang="en-US" dirty="0" smtClean="0">
              <a:latin typeface="Cambria"/>
              <a:cs typeface="Cambria"/>
            </a:endParaRPr>
          </a:p>
          <a:p>
            <a:endParaRPr lang="en-US" dirty="0">
              <a:latin typeface="Cambria"/>
              <a:cs typeface="Cambria"/>
            </a:endParaRPr>
          </a:p>
          <a:p>
            <a:endParaRPr lang="en-US" dirty="0">
              <a:latin typeface="Cambria"/>
              <a:cs typeface="Cambria"/>
            </a:endParaRPr>
          </a:p>
          <a:p>
            <a:r>
              <a:rPr lang="en-US" dirty="0" smtClean="0">
                <a:latin typeface="Cambria"/>
                <a:cs typeface="Cambria"/>
              </a:rPr>
              <a:t>	</a:t>
            </a:r>
            <a:r>
              <a:rPr lang="en-US" dirty="0">
                <a:latin typeface="Cambria"/>
                <a:cs typeface="Cambria"/>
              </a:rPr>
              <a:t>…results in an Average </a:t>
            </a:r>
            <a:r>
              <a:rPr lang="en-US" dirty="0" smtClean="0">
                <a:latin typeface="Cambria"/>
                <a:cs typeface="Cambria"/>
              </a:rPr>
              <a:t>Market Growth per Year </a:t>
            </a:r>
            <a:r>
              <a:rPr lang="en-US" dirty="0">
                <a:latin typeface="Cambria"/>
                <a:cs typeface="Cambria"/>
              </a:rPr>
              <a:t>of </a:t>
            </a:r>
            <a:r>
              <a:rPr lang="en-US" b="1" u="sng" dirty="0" smtClean="0">
                <a:latin typeface="Cambria"/>
                <a:cs typeface="Cambria"/>
              </a:rPr>
              <a:t>13.0%</a:t>
            </a:r>
            <a:endParaRPr lang="en-US" b="1" u="sng" dirty="0">
              <a:latin typeface="Cambria"/>
              <a:cs typeface="Cambria"/>
            </a:endParaRPr>
          </a:p>
        </p:txBody>
      </p:sp>
      <p:sp>
        <p:nvSpPr>
          <p:cNvPr id="5" name="TextBox 4"/>
          <p:cNvSpPr txBox="1"/>
          <p:nvPr/>
        </p:nvSpPr>
        <p:spPr>
          <a:xfrm>
            <a:off x="1312330" y="2511778"/>
            <a:ext cx="2822223" cy="646331"/>
          </a:xfrm>
          <a:prstGeom prst="rect">
            <a:avLst/>
          </a:prstGeom>
          <a:solidFill>
            <a:schemeClr val="bg1">
              <a:lumMod val="95000"/>
            </a:schemeClr>
          </a:solid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dirty="0" smtClean="0">
                <a:latin typeface="Cambria"/>
                <a:cs typeface="Cambria"/>
              </a:rPr>
              <a:t>Base Commodity</a:t>
            </a:r>
          </a:p>
          <a:p>
            <a:pPr algn="ctr"/>
            <a:r>
              <a:rPr lang="en-US" dirty="0" smtClean="0">
                <a:latin typeface="Cambria"/>
                <a:cs typeface="Cambria"/>
              </a:rPr>
              <a:t>Growth per Year – 1.5%</a:t>
            </a:r>
            <a:endParaRPr lang="en-US" dirty="0">
              <a:latin typeface="Cambria"/>
              <a:cs typeface="Cambria"/>
            </a:endParaRPr>
          </a:p>
        </p:txBody>
      </p:sp>
      <p:sp>
        <p:nvSpPr>
          <p:cNvPr id="6" name="TextBox 5"/>
          <p:cNvSpPr txBox="1"/>
          <p:nvPr/>
        </p:nvSpPr>
        <p:spPr>
          <a:xfrm>
            <a:off x="4865505" y="2511778"/>
            <a:ext cx="3318939" cy="646331"/>
          </a:xfrm>
          <a:prstGeom prst="rect">
            <a:avLst/>
          </a:prstGeom>
          <a:solidFill>
            <a:schemeClr val="bg1">
              <a:lumMod val="95000"/>
            </a:schemeClr>
          </a:solid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dirty="0" smtClean="0">
                <a:latin typeface="Cambria"/>
                <a:cs typeface="Cambria"/>
              </a:rPr>
              <a:t>Annual Change in Testing per Unit of Commodity – 5.5%</a:t>
            </a:r>
          </a:p>
        </p:txBody>
      </p:sp>
      <p:sp>
        <p:nvSpPr>
          <p:cNvPr id="7" name="TextBox 6"/>
          <p:cNvSpPr txBox="1"/>
          <p:nvPr/>
        </p:nvSpPr>
        <p:spPr>
          <a:xfrm>
            <a:off x="4865505" y="5082820"/>
            <a:ext cx="2822223" cy="646331"/>
          </a:xfrm>
          <a:prstGeom prst="rect">
            <a:avLst/>
          </a:prstGeom>
          <a:solidFill>
            <a:schemeClr val="bg1">
              <a:lumMod val="95000"/>
            </a:schemeClr>
          </a:solid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dirty="0" smtClean="0">
                <a:latin typeface="Cambria"/>
                <a:cs typeface="Cambria"/>
              </a:rPr>
              <a:t>Yearly Change in ACT (constant dollars) – 6.0%</a:t>
            </a:r>
            <a:endParaRPr lang="en-US" dirty="0">
              <a:latin typeface="Cambria"/>
              <a:cs typeface="Cambria"/>
            </a:endParaRPr>
          </a:p>
        </p:txBody>
      </p:sp>
      <p:sp>
        <p:nvSpPr>
          <p:cNvPr id="8" name="TextBox 7"/>
          <p:cNvSpPr txBox="1"/>
          <p:nvPr/>
        </p:nvSpPr>
        <p:spPr>
          <a:xfrm>
            <a:off x="1312330" y="5088465"/>
            <a:ext cx="2822223" cy="646331"/>
          </a:xfrm>
          <a:prstGeom prst="rect">
            <a:avLst/>
          </a:prstGeom>
          <a:solidFill>
            <a:schemeClr val="bg1">
              <a:lumMod val="95000"/>
            </a:schemeClr>
          </a:solid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dirty="0" smtClean="0">
                <a:latin typeface="Cambria"/>
                <a:cs typeface="Cambria"/>
              </a:rPr>
              <a:t>Yearly testing Volume– 7.0%</a:t>
            </a:r>
            <a:endParaRPr lang="en-US" dirty="0">
              <a:latin typeface="Cambria"/>
              <a:cs typeface="Cambria"/>
            </a:endParaRPr>
          </a:p>
        </p:txBody>
      </p:sp>
      <p:sp>
        <p:nvSpPr>
          <p:cNvPr id="9" name="Down Arrow 8"/>
          <p:cNvSpPr/>
          <p:nvPr/>
        </p:nvSpPr>
        <p:spPr>
          <a:xfrm>
            <a:off x="4054119" y="3626555"/>
            <a:ext cx="945444" cy="705555"/>
          </a:xfrm>
          <a:prstGeom prst="downArrow">
            <a:avLst/>
          </a:prstGeom>
          <a:solidFill>
            <a:schemeClr val="tx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43371468"/>
      </p:ext>
    </p:extLst>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437445"/>
            <a:ext cx="8229600" cy="1143000"/>
          </a:xfrm>
        </p:spPr>
        <p:txBody>
          <a:bodyPr/>
          <a:lstStyle/>
          <a:p>
            <a:r>
              <a:rPr lang="en-US" b="1" dirty="0" smtClean="0">
                <a:solidFill>
                  <a:srgbClr val="660066"/>
                </a:solidFill>
                <a:latin typeface="Cambria"/>
                <a:cs typeface="Cambria"/>
              </a:rPr>
              <a:t>AARG Comparison - # of Tests vs. Market Value</a:t>
            </a:r>
            <a:endParaRPr lang="en-US" b="1" dirty="0">
              <a:solidFill>
                <a:srgbClr val="660066"/>
              </a:solidFill>
              <a:latin typeface="Cambria"/>
              <a:cs typeface="Cambria"/>
            </a:endParaRPr>
          </a:p>
        </p:txBody>
      </p:sp>
      <p:graphicFrame>
        <p:nvGraphicFramePr>
          <p:cNvPr id="4" name="Chart 3"/>
          <p:cNvGraphicFramePr/>
          <p:nvPr>
            <p:extLst>
              <p:ext uri="{D42A27DB-BD31-4B8C-83A1-F6EECF244321}">
                <p14:modId xmlns:p14="http://schemas.microsoft.com/office/powerpoint/2010/main" val="3936673993"/>
              </p:ext>
            </p:extLst>
          </p:nvPr>
        </p:nvGraphicFramePr>
        <p:xfrm>
          <a:off x="457200" y="1693332"/>
          <a:ext cx="8229600" cy="437444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952316312"/>
      </p:ext>
    </p:extLst>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437445"/>
            <a:ext cx="8229600" cy="1143000"/>
          </a:xfrm>
        </p:spPr>
        <p:txBody>
          <a:bodyPr/>
          <a:lstStyle/>
          <a:p>
            <a:r>
              <a:rPr lang="en-US" b="1" dirty="0" smtClean="0">
                <a:solidFill>
                  <a:srgbClr val="660066"/>
                </a:solidFill>
                <a:latin typeface="Cambria"/>
                <a:cs typeface="Cambria"/>
              </a:rPr>
              <a:t>AARG in US Food Micro Market, 2008-2010</a:t>
            </a:r>
            <a:endParaRPr lang="en-US" b="1" dirty="0">
              <a:solidFill>
                <a:srgbClr val="660066"/>
              </a:solidFill>
              <a:latin typeface="Cambria"/>
              <a:cs typeface="Cambria"/>
            </a:endParaRPr>
          </a:p>
        </p:txBody>
      </p:sp>
      <p:graphicFrame>
        <p:nvGraphicFramePr>
          <p:cNvPr id="2" name="Chart 1"/>
          <p:cNvGraphicFramePr/>
          <p:nvPr>
            <p:extLst>
              <p:ext uri="{D42A27DB-BD31-4B8C-83A1-F6EECF244321}">
                <p14:modId xmlns:p14="http://schemas.microsoft.com/office/powerpoint/2010/main" val="3112428644"/>
              </p:ext>
            </p:extLst>
          </p:nvPr>
        </p:nvGraphicFramePr>
        <p:xfrm>
          <a:off x="457200" y="1862671"/>
          <a:ext cx="8229600" cy="40640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76820459"/>
      </p:ext>
    </p:extLst>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437445"/>
            <a:ext cx="8229600" cy="1143000"/>
          </a:xfrm>
        </p:spPr>
        <p:txBody>
          <a:bodyPr/>
          <a:lstStyle/>
          <a:p>
            <a:r>
              <a:rPr lang="en-US" b="1" dirty="0" smtClean="0">
                <a:solidFill>
                  <a:srgbClr val="660066"/>
                </a:solidFill>
                <a:latin typeface="Cambria"/>
                <a:cs typeface="Cambria"/>
              </a:rPr>
              <a:t>Microbiology Tests by Food Segment</a:t>
            </a:r>
            <a:endParaRPr lang="en-US" b="1" dirty="0">
              <a:solidFill>
                <a:srgbClr val="660066"/>
              </a:solidFill>
              <a:latin typeface="Cambria"/>
              <a:cs typeface="Cambria"/>
            </a:endParaRPr>
          </a:p>
        </p:txBody>
      </p:sp>
      <p:graphicFrame>
        <p:nvGraphicFramePr>
          <p:cNvPr id="3" name="Chart 2"/>
          <p:cNvGraphicFramePr/>
          <p:nvPr>
            <p:extLst>
              <p:ext uri="{D42A27DB-BD31-4B8C-83A1-F6EECF244321}">
                <p14:modId xmlns:p14="http://schemas.microsoft.com/office/powerpoint/2010/main" val="2946091860"/>
              </p:ext>
            </p:extLst>
          </p:nvPr>
        </p:nvGraphicFramePr>
        <p:xfrm>
          <a:off x="592667" y="1890888"/>
          <a:ext cx="7859889" cy="440266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811367191"/>
      </p:ext>
    </p:extLst>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423329"/>
            <a:ext cx="8229600" cy="1143000"/>
          </a:xfrm>
        </p:spPr>
        <p:txBody>
          <a:bodyPr/>
          <a:lstStyle/>
          <a:p>
            <a:r>
              <a:rPr lang="en-US" b="1" dirty="0" smtClean="0">
                <a:solidFill>
                  <a:srgbClr val="660066"/>
                </a:solidFill>
                <a:latin typeface="Cambria"/>
                <a:cs typeface="Cambria"/>
              </a:rPr>
              <a:t>2010 Methods Used</a:t>
            </a:r>
            <a:endParaRPr lang="en-US" b="1" dirty="0">
              <a:solidFill>
                <a:srgbClr val="660066"/>
              </a:solidFill>
              <a:latin typeface="Cambria"/>
              <a:cs typeface="Cambria"/>
            </a:endParaRPr>
          </a:p>
        </p:txBody>
      </p:sp>
      <p:graphicFrame>
        <p:nvGraphicFramePr>
          <p:cNvPr id="2" name="Chart 1"/>
          <p:cNvGraphicFramePr/>
          <p:nvPr>
            <p:extLst>
              <p:ext uri="{D42A27DB-BD31-4B8C-83A1-F6EECF244321}">
                <p14:modId xmlns:p14="http://schemas.microsoft.com/office/powerpoint/2010/main" val="1088049461"/>
              </p:ext>
            </p:extLst>
          </p:nvPr>
        </p:nvGraphicFramePr>
        <p:xfrm>
          <a:off x="457199" y="1566328"/>
          <a:ext cx="8229601" cy="443089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123628173"/>
      </p:ext>
    </p:extLst>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73635" y="359328"/>
            <a:ext cx="7890828" cy="2062103"/>
          </a:xfrm>
          <a:prstGeom prst="rect">
            <a:avLst/>
          </a:prstGeom>
          <a:noFill/>
        </p:spPr>
        <p:txBody>
          <a:bodyPr wrap="square" rtlCol="0">
            <a:spAutoFit/>
          </a:bodyPr>
          <a:lstStyle/>
          <a:p>
            <a:pPr algn="ctr"/>
            <a:r>
              <a:rPr lang="en-US" sz="3200" b="1" dirty="0" smtClean="0">
                <a:solidFill>
                  <a:srgbClr val="660066"/>
                </a:solidFill>
                <a:latin typeface="Cambria" pitchFamily="18" charset="0"/>
              </a:rPr>
              <a:t>Comparative Analysis of Sampling Methods in Ground Beef, Ground Pork, and Raw Milk by Pearson Correlation Coefficient</a:t>
            </a:r>
            <a:endParaRPr lang="en-US" sz="3200" b="1" dirty="0">
              <a:solidFill>
                <a:srgbClr val="660066"/>
              </a:solidFill>
              <a:latin typeface="Cambria" pitchFamily="18" charset="0"/>
            </a:endParaRPr>
          </a:p>
        </p:txBody>
      </p:sp>
      <p:graphicFrame>
        <p:nvGraphicFramePr>
          <p:cNvPr id="5" name="Table 4"/>
          <p:cNvGraphicFramePr>
            <a:graphicFrameLocks noGrp="1"/>
          </p:cNvGraphicFramePr>
          <p:nvPr>
            <p:extLst>
              <p:ext uri="{D42A27DB-BD31-4B8C-83A1-F6EECF244321}">
                <p14:modId xmlns:p14="http://schemas.microsoft.com/office/powerpoint/2010/main" val="2450782539"/>
              </p:ext>
            </p:extLst>
          </p:nvPr>
        </p:nvGraphicFramePr>
        <p:xfrm>
          <a:off x="573635" y="2666570"/>
          <a:ext cx="7890828" cy="2743200"/>
        </p:xfrm>
        <a:graphic>
          <a:graphicData uri="http://schemas.openxmlformats.org/drawingml/2006/table">
            <a:tbl>
              <a:tblPr firstRow="1" bandRow="1">
                <a:tableStyleId>{5940675A-B579-460E-94D1-54222C63F5DA}</a:tableStyleId>
              </a:tblPr>
              <a:tblGrid>
                <a:gridCol w="1499235"/>
                <a:gridCol w="984568"/>
                <a:gridCol w="1299718"/>
                <a:gridCol w="1499235"/>
                <a:gridCol w="1361567"/>
                <a:gridCol w="1246505"/>
              </a:tblGrid>
              <a:tr h="370840">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r>
                        <a:rPr lang="en-US" sz="2400" dirty="0" smtClean="0">
                          <a:latin typeface="Cambria" pitchFamily="18" charset="0"/>
                        </a:rPr>
                        <a:t>Method</a:t>
                      </a:r>
                      <a:endParaRPr lang="en-US" sz="2400" dirty="0">
                        <a:latin typeface="Cambria" pitchFamily="18" charset="0"/>
                      </a:endParaRPr>
                    </a:p>
                  </a:txBody>
                  <a:tcPr>
                    <a:lnL w="12700" cmpd="sng">
                      <a:noFill/>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r>
                        <a:rPr lang="en-US" sz="2400" dirty="0" smtClean="0">
                          <a:latin typeface="Cambria" pitchFamily="18" charset="0"/>
                        </a:rPr>
                        <a:t>APC</a:t>
                      </a:r>
                      <a:endParaRPr lang="en-US" sz="2400" dirty="0">
                        <a:latin typeface="Cambria" pitchFamily="18" charset="0"/>
                      </a:endParaRPr>
                    </a:p>
                  </a:txBody>
                  <a:tcPr>
                    <a:lnL w="12700" cap="flat" cmpd="sng" algn="ctr">
                      <a:solidFill>
                        <a:schemeClr val="tx1"/>
                      </a:solidFill>
                      <a:prstDash val="solid"/>
                      <a:round/>
                      <a:headEnd type="none" w="med" len="med"/>
                      <a:tailEnd type="none" w="med" len="med"/>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r>
                        <a:rPr lang="en-US" sz="2400" dirty="0" err="1" smtClean="0">
                          <a:latin typeface="Cambria" pitchFamily="18" charset="0"/>
                        </a:rPr>
                        <a:t>Redigel</a:t>
                      </a:r>
                      <a:endParaRPr lang="en-US" sz="2400" dirty="0">
                        <a:latin typeface="Cambria" pitchFamily="18" charset="0"/>
                      </a:endParaRP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r>
                        <a:rPr lang="en-US" sz="2400" dirty="0" err="1" smtClean="0">
                          <a:latin typeface="Cambria" pitchFamily="18" charset="0"/>
                        </a:rPr>
                        <a:t>Petrifilm</a:t>
                      </a:r>
                      <a:endParaRPr lang="en-US" sz="2400" dirty="0">
                        <a:latin typeface="Cambria" pitchFamily="18" charset="0"/>
                      </a:endParaRP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r>
                        <a:rPr lang="en-US" sz="2400" dirty="0" smtClean="0">
                          <a:latin typeface="Cambria" pitchFamily="18" charset="0"/>
                        </a:rPr>
                        <a:t>Spiral P.</a:t>
                      </a:r>
                      <a:endParaRPr lang="en-US" sz="2400" dirty="0">
                        <a:latin typeface="Cambria" pitchFamily="18" charset="0"/>
                      </a:endParaRP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r>
                        <a:rPr lang="en-US" sz="2400" dirty="0" err="1" smtClean="0">
                          <a:latin typeface="Cambria" pitchFamily="18" charset="0"/>
                        </a:rPr>
                        <a:t>Isogrid</a:t>
                      </a:r>
                      <a:endParaRPr lang="en-US" sz="2400" dirty="0">
                        <a:latin typeface="Cambria" pitchFamily="18" charset="0"/>
                      </a:endParaRP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370840">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sz="2400" b="1" dirty="0" smtClean="0">
                          <a:latin typeface="Cambria" pitchFamily="18" charset="0"/>
                        </a:rPr>
                        <a:t>APC</a:t>
                      </a:r>
                      <a:endParaRPr lang="en-US" sz="2400" b="1" dirty="0">
                        <a:latin typeface="Cambria" pitchFamily="18" charset="0"/>
                      </a:endParaRPr>
                    </a:p>
                  </a:txBody>
                  <a:tcP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sz="2400" dirty="0" smtClean="0">
                          <a:latin typeface="Cambria" pitchFamily="18" charset="0"/>
                        </a:rPr>
                        <a:t>1.000</a:t>
                      </a:r>
                      <a:endParaRPr lang="en-US" sz="2400" dirty="0">
                        <a:latin typeface="Cambria" pitchFamily="18" charset="0"/>
                      </a:endParaRPr>
                    </a:p>
                  </a:txBody>
                  <a:tcPr>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sz="2400" dirty="0" smtClean="0">
                          <a:latin typeface="Cambria" pitchFamily="18" charset="0"/>
                        </a:rPr>
                        <a:t>0.999</a:t>
                      </a:r>
                      <a:endParaRPr lang="en-US" sz="2400" dirty="0">
                        <a:latin typeface="Cambria" pitchFamily="18" charset="0"/>
                      </a:endParaRPr>
                    </a:p>
                  </a:txBody>
                  <a:tcP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sz="2400" dirty="0" smtClean="0">
                          <a:latin typeface="Cambria" pitchFamily="18" charset="0"/>
                        </a:rPr>
                        <a:t>0.999</a:t>
                      </a:r>
                      <a:endParaRPr lang="en-US" sz="2400" dirty="0">
                        <a:latin typeface="Cambria" pitchFamily="18" charset="0"/>
                      </a:endParaRPr>
                    </a:p>
                  </a:txBody>
                  <a:tcP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sz="2400" dirty="0" smtClean="0">
                          <a:latin typeface="Cambria" pitchFamily="18" charset="0"/>
                        </a:rPr>
                        <a:t>0.999</a:t>
                      </a:r>
                      <a:endParaRPr lang="en-US" sz="2400" dirty="0">
                        <a:latin typeface="Cambria" pitchFamily="18" charset="0"/>
                      </a:endParaRPr>
                    </a:p>
                  </a:txBody>
                  <a:tcP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sz="2400" dirty="0" smtClean="0">
                          <a:latin typeface="Cambria" pitchFamily="18" charset="0"/>
                        </a:rPr>
                        <a:t>0.999</a:t>
                      </a:r>
                      <a:endParaRPr lang="en-US" sz="2400" dirty="0">
                        <a:latin typeface="Cambria" pitchFamily="18" charset="0"/>
                      </a:endParaRPr>
                    </a:p>
                  </a:txBody>
                  <a:tcP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r>
              <a:tr h="370840">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sz="2400" b="1" dirty="0" err="1" smtClean="0">
                          <a:latin typeface="Cambria" pitchFamily="18" charset="0"/>
                        </a:rPr>
                        <a:t>Redigel</a:t>
                      </a:r>
                      <a:endParaRPr lang="en-US" sz="2400" b="1" dirty="0">
                        <a:latin typeface="Cambria" pitchFamily="18" charset="0"/>
                      </a:endParaRPr>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sz="2400" dirty="0" smtClean="0">
                          <a:latin typeface="Cambria" pitchFamily="18" charset="0"/>
                        </a:rPr>
                        <a:t>0.999</a:t>
                      </a:r>
                      <a:endParaRPr lang="en-US" sz="2400" dirty="0">
                        <a:latin typeface="Cambria" pitchFamily="18" charset="0"/>
                      </a:endParaRPr>
                    </a:p>
                  </a:txBody>
                  <a:tcPr>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sz="2400" dirty="0" smtClean="0">
                          <a:latin typeface="Cambria" pitchFamily="18" charset="0"/>
                        </a:rPr>
                        <a:t>1.000</a:t>
                      </a:r>
                      <a:endParaRPr lang="en-US" sz="2400" dirty="0">
                        <a:latin typeface="Cambria" pitchFamily="18"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sz="2400" dirty="0" smtClean="0">
                          <a:latin typeface="Cambria" pitchFamily="18" charset="0"/>
                        </a:rPr>
                        <a:t>0.999</a:t>
                      </a:r>
                      <a:endParaRPr lang="en-US" sz="2400" dirty="0">
                        <a:latin typeface="Cambria" pitchFamily="18"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sz="2400" dirty="0" smtClean="0">
                          <a:latin typeface="Cambria" pitchFamily="18" charset="0"/>
                        </a:rPr>
                        <a:t>0.999</a:t>
                      </a:r>
                      <a:endParaRPr lang="en-US" sz="2400" dirty="0">
                        <a:latin typeface="Cambria" pitchFamily="18"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sz="2400" dirty="0" smtClean="0">
                          <a:latin typeface="Cambria" pitchFamily="18" charset="0"/>
                        </a:rPr>
                        <a:t>0.999</a:t>
                      </a:r>
                      <a:endParaRPr lang="en-US" sz="2400" dirty="0">
                        <a:latin typeface="Cambria" pitchFamily="18"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r>
              <a:tr h="370840">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sz="2400" b="1" dirty="0" err="1" smtClean="0">
                          <a:latin typeface="Cambria" pitchFamily="18" charset="0"/>
                        </a:rPr>
                        <a:t>Petrifilm</a:t>
                      </a:r>
                      <a:endParaRPr lang="en-US" sz="2400" b="1" dirty="0">
                        <a:latin typeface="Cambria" pitchFamily="18" charset="0"/>
                      </a:endParaRPr>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sz="2400" dirty="0" smtClean="0">
                          <a:latin typeface="Cambria" pitchFamily="18" charset="0"/>
                        </a:rPr>
                        <a:t>0.999</a:t>
                      </a:r>
                      <a:endParaRPr lang="en-US" sz="2400" dirty="0">
                        <a:latin typeface="Cambria" pitchFamily="18" charset="0"/>
                      </a:endParaRPr>
                    </a:p>
                  </a:txBody>
                  <a:tcPr>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sz="2400" dirty="0" smtClean="0">
                          <a:latin typeface="Cambria" pitchFamily="18" charset="0"/>
                        </a:rPr>
                        <a:t>0.999</a:t>
                      </a:r>
                      <a:endParaRPr lang="en-US" sz="2400" dirty="0">
                        <a:latin typeface="Cambria" pitchFamily="18"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sz="2400" dirty="0" smtClean="0">
                          <a:latin typeface="Cambria" pitchFamily="18" charset="0"/>
                        </a:rPr>
                        <a:t>1.000</a:t>
                      </a:r>
                      <a:endParaRPr lang="en-US" sz="2400" dirty="0">
                        <a:latin typeface="Cambria" pitchFamily="18"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sz="2400" dirty="0" smtClean="0">
                          <a:latin typeface="Cambria" pitchFamily="18" charset="0"/>
                        </a:rPr>
                        <a:t>0.999</a:t>
                      </a:r>
                      <a:endParaRPr lang="en-US" sz="2400" dirty="0">
                        <a:latin typeface="Cambria" pitchFamily="18"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sz="2400" dirty="0" smtClean="0">
                          <a:latin typeface="Cambria" pitchFamily="18" charset="0"/>
                        </a:rPr>
                        <a:t>0.999</a:t>
                      </a:r>
                      <a:endParaRPr lang="en-US" sz="2400" dirty="0">
                        <a:latin typeface="Cambria" pitchFamily="18"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r>
              <a:tr h="370840">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sz="2400" b="1" dirty="0" smtClean="0">
                          <a:latin typeface="Cambria" pitchFamily="18" charset="0"/>
                        </a:rPr>
                        <a:t>Spiral</a:t>
                      </a:r>
                      <a:r>
                        <a:rPr lang="en-US" sz="2400" b="1" baseline="0" dirty="0" smtClean="0">
                          <a:latin typeface="Cambria" pitchFamily="18" charset="0"/>
                        </a:rPr>
                        <a:t> P. </a:t>
                      </a:r>
                      <a:endParaRPr lang="en-US" sz="2400" b="1" dirty="0">
                        <a:latin typeface="Cambria" pitchFamily="18" charset="0"/>
                      </a:endParaRPr>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sz="2400" dirty="0" smtClean="0">
                          <a:latin typeface="Cambria" pitchFamily="18" charset="0"/>
                        </a:rPr>
                        <a:t>0.999</a:t>
                      </a:r>
                      <a:endParaRPr lang="en-US" sz="2400" dirty="0">
                        <a:latin typeface="Cambria" pitchFamily="18" charset="0"/>
                      </a:endParaRPr>
                    </a:p>
                  </a:txBody>
                  <a:tcPr>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sz="2400" dirty="0" smtClean="0">
                          <a:latin typeface="Cambria" pitchFamily="18" charset="0"/>
                        </a:rPr>
                        <a:t>0.999</a:t>
                      </a:r>
                      <a:endParaRPr lang="en-US" sz="2400" dirty="0">
                        <a:latin typeface="Cambria" pitchFamily="18"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sz="2400" dirty="0" smtClean="0">
                          <a:latin typeface="Cambria" pitchFamily="18" charset="0"/>
                        </a:rPr>
                        <a:t>0.999</a:t>
                      </a:r>
                      <a:endParaRPr lang="en-US" sz="2400" dirty="0">
                        <a:latin typeface="Cambria" pitchFamily="18"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sz="2400" dirty="0" smtClean="0">
                          <a:latin typeface="Cambria" pitchFamily="18" charset="0"/>
                        </a:rPr>
                        <a:t>1.000</a:t>
                      </a:r>
                      <a:endParaRPr lang="en-US" sz="2400" dirty="0">
                        <a:latin typeface="Cambria" pitchFamily="18"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sz="2400" dirty="0" smtClean="0">
                          <a:latin typeface="Cambria" pitchFamily="18" charset="0"/>
                        </a:rPr>
                        <a:t>0.999</a:t>
                      </a:r>
                      <a:endParaRPr lang="en-US" sz="2400" dirty="0">
                        <a:latin typeface="Cambria" pitchFamily="18"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r>
              <a:tr h="370840">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sz="2400" b="1" dirty="0" err="1" smtClean="0">
                          <a:latin typeface="Cambria" pitchFamily="18" charset="0"/>
                        </a:rPr>
                        <a:t>Isogrid</a:t>
                      </a:r>
                      <a:endParaRPr lang="en-US" sz="2400" b="1" dirty="0">
                        <a:latin typeface="Cambria" pitchFamily="18" charset="0"/>
                      </a:endParaRPr>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sz="2400" dirty="0" smtClean="0">
                          <a:latin typeface="Cambria" pitchFamily="18" charset="0"/>
                        </a:rPr>
                        <a:t>0.999</a:t>
                      </a:r>
                      <a:endParaRPr lang="en-US" sz="2400" dirty="0">
                        <a:latin typeface="Cambria" pitchFamily="18" charset="0"/>
                      </a:endParaRPr>
                    </a:p>
                  </a:txBody>
                  <a:tcPr>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sz="2400" dirty="0" smtClean="0">
                          <a:latin typeface="Cambria" pitchFamily="18" charset="0"/>
                        </a:rPr>
                        <a:t>0.999</a:t>
                      </a:r>
                      <a:endParaRPr lang="en-US" sz="2400" dirty="0">
                        <a:latin typeface="Cambria" pitchFamily="18"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sz="2400" dirty="0" smtClean="0">
                          <a:latin typeface="Cambria" pitchFamily="18" charset="0"/>
                        </a:rPr>
                        <a:t>0.999</a:t>
                      </a:r>
                      <a:endParaRPr lang="en-US" sz="2400" dirty="0">
                        <a:latin typeface="Cambria" pitchFamily="18"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sz="2400" dirty="0" smtClean="0">
                          <a:latin typeface="Cambria" pitchFamily="18" charset="0"/>
                        </a:rPr>
                        <a:t>0.999</a:t>
                      </a:r>
                      <a:endParaRPr lang="en-US" sz="2400" dirty="0">
                        <a:latin typeface="Cambria" pitchFamily="18"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sz="2400" dirty="0" smtClean="0">
                          <a:latin typeface="Cambria" pitchFamily="18" charset="0"/>
                        </a:rPr>
                        <a:t>1.000</a:t>
                      </a:r>
                      <a:endParaRPr lang="en-US" sz="2400" dirty="0">
                        <a:latin typeface="Cambria" pitchFamily="18"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r>
            </a:tbl>
          </a:graphicData>
        </a:graphic>
      </p:graphicFrame>
    </p:spTree>
    <p:extLst>
      <p:ext uri="{BB962C8B-B14F-4D97-AF65-F5344CB8AC3E}">
        <p14:creationId xmlns:p14="http://schemas.microsoft.com/office/powerpoint/2010/main" val="3008018583"/>
      </p:ext>
    </p:extLst>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1342866195"/>
              </p:ext>
            </p:extLst>
          </p:nvPr>
        </p:nvGraphicFramePr>
        <p:xfrm>
          <a:off x="314700" y="978221"/>
          <a:ext cx="8514600" cy="2377440"/>
        </p:xfrm>
        <a:graphic>
          <a:graphicData uri="http://schemas.openxmlformats.org/drawingml/2006/table">
            <a:tbl>
              <a:tblPr firstRow="1" bandRow="1">
                <a:tableStyleId>{2D5ABB26-0587-4C30-8999-92F81FD0307C}</a:tableStyleId>
              </a:tblPr>
              <a:tblGrid>
                <a:gridCol w="2366411"/>
                <a:gridCol w="3005667"/>
                <a:gridCol w="1594555"/>
                <a:gridCol w="1547967"/>
              </a:tblGrid>
              <a:tr h="370840">
                <a:tc>
                  <a:txBody>
                    <a:bodyPr/>
                    <a:lstStyle/>
                    <a:p>
                      <a:r>
                        <a:rPr lang="en-US" sz="2000" b="1" dirty="0" smtClean="0">
                          <a:latin typeface="Cambria" pitchFamily="18" charset="0"/>
                        </a:rPr>
                        <a:t>Method</a:t>
                      </a:r>
                      <a:endParaRPr lang="en-US" sz="2000" b="1" dirty="0">
                        <a:latin typeface="Cambria" pitchFamily="18" charset="0"/>
                      </a:endParaRPr>
                    </a:p>
                  </a:txBody>
                  <a:tcPr>
                    <a:lnB w="12700" cap="flat" cmpd="sng" algn="ctr">
                      <a:solidFill>
                        <a:schemeClr val="tx1"/>
                      </a:solidFill>
                      <a:prstDash val="solid"/>
                      <a:round/>
                      <a:headEnd type="none" w="med" len="med"/>
                      <a:tailEnd type="none" w="med" len="med"/>
                    </a:lnB>
                  </a:tcPr>
                </a:tc>
                <a:tc>
                  <a:txBody>
                    <a:bodyPr/>
                    <a:lstStyle/>
                    <a:p>
                      <a:pPr algn="ctr"/>
                      <a:r>
                        <a:rPr lang="en-US" sz="2000" b="1" dirty="0" smtClean="0">
                          <a:latin typeface="Cambria" pitchFamily="18" charset="0"/>
                        </a:rPr>
                        <a:t>Material and Media</a:t>
                      </a:r>
                      <a:r>
                        <a:rPr lang="en-US" sz="2000" b="1" baseline="0" dirty="0" smtClean="0">
                          <a:latin typeface="Cambria" pitchFamily="18" charset="0"/>
                        </a:rPr>
                        <a:t> Cost</a:t>
                      </a:r>
                      <a:endParaRPr lang="en-US" sz="2000" b="1" dirty="0">
                        <a:latin typeface="Cambria" pitchFamily="18" charset="0"/>
                      </a:endParaRPr>
                    </a:p>
                  </a:txBody>
                  <a:tcPr>
                    <a:lnB w="12700" cap="flat" cmpd="sng" algn="ctr">
                      <a:solidFill>
                        <a:schemeClr val="tx1"/>
                      </a:solidFill>
                      <a:prstDash val="solid"/>
                      <a:round/>
                      <a:headEnd type="none" w="med" len="med"/>
                      <a:tailEnd type="none" w="med" len="med"/>
                    </a:lnB>
                  </a:tcPr>
                </a:tc>
                <a:tc>
                  <a:txBody>
                    <a:bodyPr/>
                    <a:lstStyle/>
                    <a:p>
                      <a:pPr algn="ctr"/>
                      <a:r>
                        <a:rPr lang="en-US" sz="2000" b="1" dirty="0" smtClean="0">
                          <a:latin typeface="Cambria" pitchFamily="18" charset="0"/>
                        </a:rPr>
                        <a:t>Labor Costs</a:t>
                      </a:r>
                      <a:endParaRPr lang="en-US" sz="2000" b="1" dirty="0">
                        <a:latin typeface="Cambria" pitchFamily="18" charset="0"/>
                      </a:endParaRPr>
                    </a:p>
                  </a:txBody>
                  <a:tcPr>
                    <a:lnB w="12700" cap="flat" cmpd="sng" algn="ctr">
                      <a:solidFill>
                        <a:schemeClr val="tx1"/>
                      </a:solidFill>
                      <a:prstDash val="solid"/>
                      <a:round/>
                      <a:headEnd type="none" w="med" len="med"/>
                      <a:tailEnd type="none" w="med" len="med"/>
                    </a:lnB>
                  </a:tcPr>
                </a:tc>
                <a:tc>
                  <a:txBody>
                    <a:bodyPr/>
                    <a:lstStyle/>
                    <a:p>
                      <a:pPr algn="ctr"/>
                      <a:r>
                        <a:rPr lang="en-US" sz="2000" b="1" dirty="0" smtClean="0">
                          <a:latin typeface="Cambria" pitchFamily="18" charset="0"/>
                        </a:rPr>
                        <a:t>Total Cost</a:t>
                      </a:r>
                      <a:endParaRPr lang="en-US" sz="2000" b="1" dirty="0">
                        <a:latin typeface="Cambria" pitchFamily="18" charset="0"/>
                      </a:endParaRPr>
                    </a:p>
                  </a:txBody>
                  <a:tcPr>
                    <a:lnB w="12700" cap="flat" cmpd="sng" algn="ctr">
                      <a:solidFill>
                        <a:schemeClr val="tx1"/>
                      </a:solidFill>
                      <a:prstDash val="solid"/>
                      <a:round/>
                      <a:headEnd type="none" w="med" len="med"/>
                      <a:tailEnd type="none" w="med" len="med"/>
                    </a:lnB>
                  </a:tcPr>
                </a:tc>
              </a:tr>
              <a:tr h="370840">
                <a:tc>
                  <a:txBody>
                    <a:bodyPr/>
                    <a:lstStyle/>
                    <a:p>
                      <a:r>
                        <a:rPr lang="en-US" sz="2000" dirty="0" smtClean="0">
                          <a:latin typeface="Cambria" pitchFamily="18" charset="0"/>
                        </a:rPr>
                        <a:t>APC</a:t>
                      </a:r>
                      <a:endParaRPr lang="en-US" sz="2000" dirty="0">
                        <a:latin typeface="Cambria" pitchFamily="18" charset="0"/>
                      </a:endParaRPr>
                    </a:p>
                  </a:txBody>
                  <a:tcPr>
                    <a:lnT w="12700" cap="flat" cmpd="sng" algn="ctr">
                      <a:solidFill>
                        <a:schemeClr val="tx1"/>
                      </a:solidFill>
                      <a:prstDash val="solid"/>
                      <a:round/>
                      <a:headEnd type="none" w="med" len="med"/>
                      <a:tailEnd type="none" w="med" len="med"/>
                    </a:lnT>
                  </a:tcPr>
                </a:tc>
                <a:tc>
                  <a:txBody>
                    <a:bodyPr/>
                    <a:lstStyle/>
                    <a:p>
                      <a:pPr algn="ctr"/>
                      <a:r>
                        <a:rPr lang="en-US" sz="2000" dirty="0" smtClean="0">
                          <a:latin typeface="Cambria" pitchFamily="18" charset="0"/>
                        </a:rPr>
                        <a:t>$2.06 (12.36)</a:t>
                      </a:r>
                      <a:endParaRPr lang="en-US" sz="2000" dirty="0">
                        <a:latin typeface="Cambria" pitchFamily="18" charset="0"/>
                      </a:endParaRPr>
                    </a:p>
                  </a:txBody>
                  <a:tcPr>
                    <a:lnT w="12700" cap="flat" cmpd="sng" algn="ctr">
                      <a:solidFill>
                        <a:schemeClr val="tx1"/>
                      </a:solidFill>
                      <a:prstDash val="solid"/>
                      <a:round/>
                      <a:headEnd type="none" w="med" len="med"/>
                      <a:tailEnd type="none" w="med" len="med"/>
                    </a:lnT>
                  </a:tcPr>
                </a:tc>
                <a:tc>
                  <a:txBody>
                    <a:bodyPr/>
                    <a:lstStyle/>
                    <a:p>
                      <a:pPr algn="ctr"/>
                      <a:r>
                        <a:rPr lang="en-US" sz="2000" dirty="0" smtClean="0">
                          <a:latin typeface="Cambria" pitchFamily="18" charset="0"/>
                        </a:rPr>
                        <a:t>.21 (1.26)</a:t>
                      </a:r>
                      <a:endParaRPr lang="en-US" sz="2000" dirty="0">
                        <a:latin typeface="Cambria" pitchFamily="18" charset="0"/>
                      </a:endParaRPr>
                    </a:p>
                  </a:txBody>
                  <a:tcPr>
                    <a:lnT w="12700" cap="flat" cmpd="sng" algn="ctr">
                      <a:solidFill>
                        <a:schemeClr val="tx1"/>
                      </a:solidFill>
                      <a:prstDash val="solid"/>
                      <a:round/>
                      <a:headEnd type="none" w="med" len="med"/>
                      <a:tailEnd type="none" w="med" len="med"/>
                    </a:lnT>
                  </a:tcPr>
                </a:tc>
                <a:tc>
                  <a:txBody>
                    <a:bodyPr/>
                    <a:lstStyle/>
                    <a:p>
                      <a:pPr algn="ctr"/>
                      <a:r>
                        <a:rPr lang="en-US" sz="2000" dirty="0" smtClean="0">
                          <a:latin typeface="Cambria" pitchFamily="18" charset="0"/>
                        </a:rPr>
                        <a:t>2.27 (13.62)</a:t>
                      </a:r>
                      <a:endParaRPr lang="en-US" sz="2000" dirty="0">
                        <a:latin typeface="Cambria" pitchFamily="18" charset="0"/>
                      </a:endParaRPr>
                    </a:p>
                  </a:txBody>
                  <a:tcPr>
                    <a:lnT w="12700" cap="flat" cmpd="sng" algn="ctr">
                      <a:solidFill>
                        <a:schemeClr val="tx1"/>
                      </a:solidFill>
                      <a:prstDash val="solid"/>
                      <a:round/>
                      <a:headEnd type="none" w="med" len="med"/>
                      <a:tailEnd type="none" w="med" len="med"/>
                    </a:lnT>
                  </a:tcPr>
                </a:tc>
              </a:tr>
              <a:tr h="370840">
                <a:tc>
                  <a:txBody>
                    <a:bodyPr/>
                    <a:lstStyle/>
                    <a:p>
                      <a:r>
                        <a:rPr lang="en-US" sz="2000" dirty="0" smtClean="0">
                          <a:latin typeface="Cambria" pitchFamily="18" charset="0"/>
                        </a:rPr>
                        <a:t>Redigel</a:t>
                      </a:r>
                      <a:r>
                        <a:rPr lang="en-US" sz="2000" baseline="30000" dirty="0" smtClean="0">
                          <a:latin typeface="Cambria" pitchFamily="18" charset="0"/>
                        </a:rPr>
                        <a:t>1</a:t>
                      </a:r>
                      <a:endParaRPr lang="en-US" sz="2000" dirty="0">
                        <a:latin typeface="Cambria" pitchFamily="18" charset="0"/>
                      </a:endParaRPr>
                    </a:p>
                  </a:txBody>
                  <a:tcPr/>
                </a:tc>
                <a:tc>
                  <a:txBody>
                    <a:bodyPr/>
                    <a:lstStyle/>
                    <a:p>
                      <a:pPr algn="ctr"/>
                      <a:r>
                        <a:rPr lang="en-US" sz="2000" dirty="0" smtClean="0">
                          <a:latin typeface="Cambria" pitchFamily="18" charset="0"/>
                        </a:rPr>
                        <a:t>1.16</a:t>
                      </a:r>
                      <a:r>
                        <a:rPr lang="en-US" sz="2000" baseline="0" dirty="0" smtClean="0">
                          <a:latin typeface="Cambria" pitchFamily="18" charset="0"/>
                        </a:rPr>
                        <a:t> (6.96)</a:t>
                      </a:r>
                      <a:endParaRPr lang="en-US" sz="2000" dirty="0">
                        <a:latin typeface="Cambria" pitchFamily="18" charset="0"/>
                      </a:endParaRPr>
                    </a:p>
                  </a:txBody>
                  <a:tcPr/>
                </a:tc>
                <a:tc>
                  <a:txBody>
                    <a:bodyPr/>
                    <a:lstStyle/>
                    <a:p>
                      <a:pPr algn="ctr"/>
                      <a:r>
                        <a:rPr lang="en-US" sz="2000" dirty="0" smtClean="0">
                          <a:latin typeface="Cambria" pitchFamily="18" charset="0"/>
                        </a:rPr>
                        <a:t>.21 (1.26)</a:t>
                      </a:r>
                      <a:endParaRPr lang="en-US" sz="2000" dirty="0">
                        <a:latin typeface="Cambria" pitchFamily="18" charset="0"/>
                      </a:endParaRPr>
                    </a:p>
                  </a:txBody>
                  <a:tcPr/>
                </a:tc>
                <a:tc>
                  <a:txBody>
                    <a:bodyPr/>
                    <a:lstStyle/>
                    <a:p>
                      <a:pPr algn="ctr"/>
                      <a:r>
                        <a:rPr lang="en-US" sz="2000" dirty="0" smtClean="0">
                          <a:latin typeface="Cambria" pitchFamily="18" charset="0"/>
                        </a:rPr>
                        <a:t>1.37 (8.22)</a:t>
                      </a:r>
                      <a:endParaRPr lang="en-US" sz="2000" dirty="0">
                        <a:latin typeface="Cambria" pitchFamily="18" charset="0"/>
                      </a:endParaRPr>
                    </a:p>
                  </a:txBody>
                  <a:tcPr/>
                </a:tc>
              </a:tr>
              <a:tr h="370840">
                <a:tc>
                  <a:txBody>
                    <a:bodyPr/>
                    <a:lstStyle/>
                    <a:p>
                      <a:r>
                        <a:rPr lang="en-US" sz="2000" dirty="0" smtClean="0">
                          <a:latin typeface="Cambria" pitchFamily="18" charset="0"/>
                        </a:rPr>
                        <a:t>Petrifilm</a:t>
                      </a:r>
                      <a:r>
                        <a:rPr lang="en-US" sz="2000" baseline="30000" dirty="0" smtClean="0">
                          <a:latin typeface="Cambria" pitchFamily="18" charset="0"/>
                        </a:rPr>
                        <a:t>1</a:t>
                      </a:r>
                      <a:endParaRPr lang="en-US" sz="2000" dirty="0">
                        <a:latin typeface="Cambria" pitchFamily="18" charset="0"/>
                      </a:endParaRPr>
                    </a:p>
                  </a:txBody>
                  <a:tcPr/>
                </a:tc>
                <a:tc>
                  <a:txBody>
                    <a:bodyPr/>
                    <a:lstStyle/>
                    <a:p>
                      <a:pPr algn="ctr"/>
                      <a:r>
                        <a:rPr lang="en-US" sz="2000" dirty="0" smtClean="0">
                          <a:latin typeface="Cambria" pitchFamily="18" charset="0"/>
                        </a:rPr>
                        <a:t>1.16 (6.96)</a:t>
                      </a:r>
                      <a:endParaRPr lang="en-US" sz="2000" dirty="0">
                        <a:latin typeface="Cambria" pitchFamily="18" charset="0"/>
                      </a:endParaRPr>
                    </a:p>
                  </a:txBody>
                  <a:tcPr/>
                </a:tc>
                <a:tc>
                  <a:txBody>
                    <a:bodyPr/>
                    <a:lstStyle/>
                    <a:p>
                      <a:pPr algn="ctr"/>
                      <a:r>
                        <a:rPr lang="en-US" sz="2000" dirty="0" smtClean="0">
                          <a:latin typeface="Cambria" pitchFamily="18" charset="0"/>
                        </a:rPr>
                        <a:t>.21 (1.26)</a:t>
                      </a:r>
                      <a:endParaRPr lang="en-US" sz="2000" dirty="0">
                        <a:latin typeface="Cambria" pitchFamily="18" charset="0"/>
                      </a:endParaRPr>
                    </a:p>
                  </a:txBody>
                  <a:tcPr/>
                </a:tc>
                <a:tc>
                  <a:txBody>
                    <a:bodyPr/>
                    <a:lstStyle/>
                    <a:p>
                      <a:pPr algn="ctr"/>
                      <a:r>
                        <a:rPr lang="en-US" sz="2000" dirty="0" smtClean="0">
                          <a:latin typeface="Cambria" pitchFamily="18" charset="0"/>
                        </a:rPr>
                        <a:t>1.37 (8.22)</a:t>
                      </a:r>
                      <a:endParaRPr lang="en-US" sz="2000" dirty="0">
                        <a:latin typeface="Cambria" pitchFamily="18" charset="0"/>
                      </a:endParaRPr>
                    </a:p>
                  </a:txBody>
                  <a:tcPr/>
                </a:tc>
              </a:tr>
              <a:tr h="370840">
                <a:tc>
                  <a:txBody>
                    <a:bodyPr/>
                    <a:lstStyle/>
                    <a:p>
                      <a:r>
                        <a:rPr lang="en-US" sz="2000" dirty="0" smtClean="0">
                          <a:latin typeface="Cambria" pitchFamily="18" charset="0"/>
                        </a:rPr>
                        <a:t>Isogrid</a:t>
                      </a:r>
                      <a:r>
                        <a:rPr lang="en-US" sz="2000" baseline="30000" dirty="0" smtClean="0">
                          <a:latin typeface="Cambria" pitchFamily="18" charset="0"/>
                        </a:rPr>
                        <a:t>2</a:t>
                      </a:r>
                      <a:endParaRPr lang="en-US" sz="2000" dirty="0">
                        <a:latin typeface="Cambria" pitchFamily="18" charset="0"/>
                      </a:endParaRPr>
                    </a:p>
                  </a:txBody>
                  <a:tcPr/>
                </a:tc>
                <a:tc>
                  <a:txBody>
                    <a:bodyPr/>
                    <a:lstStyle/>
                    <a:p>
                      <a:pPr algn="ctr"/>
                      <a:r>
                        <a:rPr lang="en-US" sz="2000" dirty="0" smtClean="0">
                          <a:latin typeface="Cambria" pitchFamily="18" charset="0"/>
                        </a:rPr>
                        <a:t>3.01 (3.01)</a:t>
                      </a:r>
                      <a:endParaRPr lang="en-US" sz="2000" dirty="0">
                        <a:latin typeface="Cambria" pitchFamily="18" charset="0"/>
                      </a:endParaRPr>
                    </a:p>
                  </a:txBody>
                  <a:tcPr/>
                </a:tc>
                <a:tc>
                  <a:txBody>
                    <a:bodyPr/>
                    <a:lstStyle/>
                    <a:p>
                      <a:pPr algn="ctr"/>
                      <a:r>
                        <a:rPr lang="en-US" sz="2000" dirty="0" smtClean="0">
                          <a:latin typeface="Cambria" pitchFamily="18" charset="0"/>
                        </a:rPr>
                        <a:t>.32 (.32)</a:t>
                      </a:r>
                      <a:endParaRPr lang="en-US" sz="2000" dirty="0">
                        <a:latin typeface="Cambria" pitchFamily="18" charset="0"/>
                      </a:endParaRPr>
                    </a:p>
                  </a:txBody>
                  <a:tcPr/>
                </a:tc>
                <a:tc>
                  <a:txBody>
                    <a:bodyPr/>
                    <a:lstStyle/>
                    <a:p>
                      <a:pPr algn="ctr"/>
                      <a:r>
                        <a:rPr lang="en-US" sz="2000" dirty="0" smtClean="0">
                          <a:latin typeface="Cambria" pitchFamily="18" charset="0"/>
                        </a:rPr>
                        <a:t>3.33 (3.33)</a:t>
                      </a:r>
                      <a:endParaRPr lang="en-US" sz="2000" dirty="0">
                        <a:latin typeface="Cambria" pitchFamily="18" charset="0"/>
                      </a:endParaRPr>
                    </a:p>
                  </a:txBody>
                  <a:tcPr/>
                </a:tc>
              </a:tr>
              <a:tr h="370840">
                <a:tc>
                  <a:txBody>
                    <a:bodyPr/>
                    <a:lstStyle/>
                    <a:p>
                      <a:r>
                        <a:rPr lang="en-US" sz="2000" dirty="0" smtClean="0">
                          <a:latin typeface="Cambria" pitchFamily="18" charset="0"/>
                        </a:rPr>
                        <a:t>Spiral</a:t>
                      </a:r>
                      <a:r>
                        <a:rPr lang="en-US" sz="2000" baseline="0" dirty="0" smtClean="0">
                          <a:latin typeface="Cambria" pitchFamily="18" charset="0"/>
                        </a:rPr>
                        <a:t> Plate System*</a:t>
                      </a:r>
                      <a:endParaRPr lang="en-US" sz="2000" dirty="0">
                        <a:latin typeface="Cambria" pitchFamily="18" charset="0"/>
                      </a:endParaRPr>
                    </a:p>
                  </a:txBody>
                  <a:tcPr/>
                </a:tc>
                <a:tc>
                  <a:txBody>
                    <a:bodyPr/>
                    <a:lstStyle/>
                    <a:p>
                      <a:pPr algn="ctr"/>
                      <a:r>
                        <a:rPr lang="en-US" sz="2000" dirty="0" smtClean="0">
                          <a:latin typeface="Cambria" pitchFamily="18" charset="0"/>
                        </a:rPr>
                        <a:t>2.06 (2.06)</a:t>
                      </a:r>
                      <a:endParaRPr lang="en-US" sz="2000" dirty="0">
                        <a:latin typeface="Cambria" pitchFamily="18" charset="0"/>
                      </a:endParaRPr>
                    </a:p>
                  </a:txBody>
                  <a:tcPr/>
                </a:tc>
                <a:tc>
                  <a:txBody>
                    <a:bodyPr/>
                    <a:lstStyle/>
                    <a:p>
                      <a:pPr algn="ctr"/>
                      <a:r>
                        <a:rPr lang="en-US" sz="2000" dirty="0" smtClean="0">
                          <a:latin typeface="Cambria" pitchFamily="18" charset="0"/>
                        </a:rPr>
                        <a:t>.21 (.21)</a:t>
                      </a:r>
                      <a:endParaRPr lang="en-US" sz="2000" dirty="0">
                        <a:latin typeface="Cambria" pitchFamily="18" charset="0"/>
                      </a:endParaRPr>
                    </a:p>
                  </a:txBody>
                  <a:tcPr/>
                </a:tc>
                <a:tc>
                  <a:txBody>
                    <a:bodyPr/>
                    <a:lstStyle/>
                    <a:p>
                      <a:pPr algn="ctr"/>
                      <a:r>
                        <a:rPr lang="en-US" sz="2000" dirty="0" smtClean="0">
                          <a:latin typeface="Cambria" pitchFamily="18" charset="0"/>
                        </a:rPr>
                        <a:t>2.27 (2.27)</a:t>
                      </a:r>
                      <a:endParaRPr lang="en-US" sz="2000" dirty="0">
                        <a:latin typeface="Cambria" pitchFamily="18" charset="0"/>
                      </a:endParaRPr>
                    </a:p>
                  </a:txBody>
                  <a:tcPr/>
                </a:tc>
              </a:tr>
            </a:tbl>
          </a:graphicData>
        </a:graphic>
      </p:graphicFrame>
      <p:sp>
        <p:nvSpPr>
          <p:cNvPr id="4" name="TextBox 3"/>
          <p:cNvSpPr txBox="1"/>
          <p:nvPr/>
        </p:nvSpPr>
        <p:spPr>
          <a:xfrm>
            <a:off x="314700" y="3528065"/>
            <a:ext cx="8514600" cy="2585323"/>
          </a:xfrm>
          <a:prstGeom prst="rect">
            <a:avLst/>
          </a:prstGeom>
          <a:noFill/>
        </p:spPr>
        <p:txBody>
          <a:bodyPr wrap="square" rtlCol="0">
            <a:spAutoFit/>
          </a:bodyPr>
          <a:lstStyle/>
          <a:p>
            <a:r>
              <a:rPr lang="en-US" dirty="0" smtClean="0">
                <a:latin typeface="Cambria"/>
                <a:cs typeface="Cambria"/>
              </a:rPr>
              <a:t>Notes:</a:t>
            </a:r>
          </a:p>
          <a:p>
            <a:r>
              <a:rPr lang="en-US" dirty="0" smtClean="0">
                <a:latin typeface="Cambria"/>
                <a:cs typeface="Cambria"/>
              </a:rPr>
              <a:t>* Does not include initial cost of equipment (Spiral Plate System ranges from $11,700 to $12,500 including the </a:t>
            </a:r>
            <a:r>
              <a:rPr lang="en-US" dirty="0" err="1" smtClean="0">
                <a:latin typeface="Cambria"/>
                <a:cs typeface="Cambria"/>
              </a:rPr>
              <a:t>plater</a:t>
            </a:r>
            <a:r>
              <a:rPr lang="en-US" dirty="0" smtClean="0">
                <a:latin typeface="Cambria"/>
                <a:cs typeface="Cambria"/>
              </a:rPr>
              <a:t>, vacuum system, and colony counter; </a:t>
            </a:r>
            <a:r>
              <a:rPr lang="en-US" dirty="0" err="1" smtClean="0">
                <a:latin typeface="Cambria"/>
                <a:cs typeface="Cambria"/>
              </a:rPr>
              <a:t>Isogrid</a:t>
            </a:r>
            <a:r>
              <a:rPr lang="en-US" dirty="0" smtClean="0">
                <a:latin typeface="Cambria"/>
                <a:cs typeface="Cambria"/>
              </a:rPr>
              <a:t> ranges from $2,500 to $4,000 including the line counter, vacuum system, 12 filter heads, 3 clamps, and 100 filters. Approximate costs as of 3-1-88).</a:t>
            </a:r>
            <a:endParaRPr lang="en-US" dirty="0">
              <a:latin typeface="Cambria"/>
              <a:cs typeface="Cambria"/>
            </a:endParaRPr>
          </a:p>
          <a:p>
            <a:pPr marL="342900" indent="-342900">
              <a:buAutoNum type="arabicPeriod"/>
            </a:pPr>
            <a:r>
              <a:rPr lang="en-US" dirty="0" smtClean="0">
                <a:latin typeface="Cambria"/>
                <a:cs typeface="Cambria"/>
              </a:rPr>
              <a:t>Cost per plate is reduced by quantity purchased. </a:t>
            </a:r>
          </a:p>
          <a:p>
            <a:pPr marL="342900" indent="-342900">
              <a:buAutoNum type="arabicPeriod"/>
            </a:pPr>
            <a:r>
              <a:rPr lang="en-US" dirty="0" smtClean="0">
                <a:latin typeface="Cambria"/>
                <a:cs typeface="Cambria"/>
              </a:rPr>
              <a:t>Does not reflect possible enzyme pretreatment  before filtration- cost averages 30 cents per sample for enzyme treatment. </a:t>
            </a:r>
          </a:p>
          <a:p>
            <a:pPr marL="342900" indent="-342900">
              <a:buAutoNum type="arabicPeriod"/>
            </a:pPr>
            <a:r>
              <a:rPr lang="en-US" dirty="0" smtClean="0">
                <a:latin typeface="Cambria"/>
                <a:cs typeface="Cambria"/>
              </a:rPr>
              <a:t>Assumes an average of six plates for one viable cell count and necessary dilutions. </a:t>
            </a:r>
          </a:p>
        </p:txBody>
      </p:sp>
      <p:sp>
        <p:nvSpPr>
          <p:cNvPr id="5" name="Rectangle 4"/>
          <p:cNvSpPr/>
          <p:nvPr/>
        </p:nvSpPr>
        <p:spPr>
          <a:xfrm>
            <a:off x="54617" y="203102"/>
            <a:ext cx="9034765" cy="538609"/>
          </a:xfrm>
          <a:prstGeom prst="rect">
            <a:avLst/>
          </a:prstGeom>
        </p:spPr>
        <p:txBody>
          <a:bodyPr wrap="none">
            <a:spAutoFit/>
          </a:bodyPr>
          <a:lstStyle/>
          <a:p>
            <a:pPr algn="ctr"/>
            <a:r>
              <a:rPr lang="en-US" sz="2900" b="1" dirty="0" smtClean="0">
                <a:solidFill>
                  <a:srgbClr val="660066"/>
                </a:solidFill>
                <a:latin typeface="Cambria"/>
                <a:cs typeface="Cambria"/>
              </a:rPr>
              <a:t>Total Cost </a:t>
            </a:r>
            <a:r>
              <a:rPr lang="en-US" sz="2900" b="1" dirty="0">
                <a:solidFill>
                  <a:srgbClr val="660066"/>
                </a:solidFill>
                <a:latin typeface="Cambria"/>
                <a:cs typeface="Cambria"/>
              </a:rPr>
              <a:t>A</a:t>
            </a:r>
            <a:r>
              <a:rPr lang="en-US" sz="2900" b="1" dirty="0" smtClean="0">
                <a:solidFill>
                  <a:srgbClr val="660066"/>
                </a:solidFill>
                <a:latin typeface="Cambria"/>
                <a:cs typeface="Cambria"/>
              </a:rPr>
              <a:t>nalysis per Plate (Per viable cell count</a:t>
            </a:r>
            <a:r>
              <a:rPr lang="en-US" sz="2900" b="1" baseline="30000" dirty="0" smtClean="0">
                <a:solidFill>
                  <a:srgbClr val="660066"/>
                </a:solidFill>
                <a:latin typeface="Cambria"/>
                <a:cs typeface="Cambria"/>
              </a:rPr>
              <a:t>3</a:t>
            </a:r>
            <a:r>
              <a:rPr lang="en-US" sz="2900" b="1" dirty="0" smtClean="0">
                <a:solidFill>
                  <a:srgbClr val="660066"/>
                </a:solidFill>
                <a:latin typeface="Cambria"/>
                <a:cs typeface="Cambria"/>
              </a:rPr>
              <a:t>)</a:t>
            </a:r>
            <a:endParaRPr lang="en-US" sz="2900" dirty="0"/>
          </a:p>
        </p:txBody>
      </p:sp>
    </p:spTree>
    <p:extLst>
      <p:ext uri="{BB962C8B-B14F-4D97-AF65-F5344CB8AC3E}">
        <p14:creationId xmlns:p14="http://schemas.microsoft.com/office/powerpoint/2010/main" val="521454865"/>
      </p:ext>
    </p:extLst>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3" name="Rectangle 1"/>
          <p:cNvSpPr>
            <a:spLocks noChangeArrowheads="1"/>
          </p:cNvSpPr>
          <p:nvPr/>
        </p:nvSpPr>
        <p:spPr bwMode="auto">
          <a:xfrm>
            <a:off x="914400" y="1163831"/>
            <a:ext cx="7792156" cy="415498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200" b="1" i="0" u="none" strike="noStrike" cap="none" normalizeH="0" baseline="0" dirty="0" smtClean="0">
                <a:ln>
                  <a:noFill/>
                </a:ln>
                <a:solidFill>
                  <a:srgbClr val="660066"/>
                </a:solidFill>
                <a:effectLst/>
                <a:latin typeface="Cambria"/>
                <a:ea typeface="Times New Roman" pitchFamily="18" charset="0"/>
                <a:cs typeface="Cambria"/>
              </a:rPr>
              <a:t>Rapid Microbiological Methods and </a:t>
            </a:r>
            <a:endParaRPr kumimoji="0" lang="en-US" sz="3200" b="0" i="0" u="none" strike="noStrike" cap="none" normalizeH="0" baseline="0" dirty="0" smtClean="0">
              <a:ln>
                <a:noFill/>
              </a:ln>
              <a:solidFill>
                <a:srgbClr val="660066"/>
              </a:solidFill>
              <a:effectLst/>
              <a:latin typeface="Cambria"/>
              <a:cs typeface="Cambria"/>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3200" b="1" i="0" u="none" strike="noStrike" cap="none" normalizeH="0" baseline="0" dirty="0" smtClean="0">
                <a:ln>
                  <a:noFill/>
                </a:ln>
                <a:solidFill>
                  <a:srgbClr val="660066"/>
                </a:solidFill>
                <a:effectLst/>
                <a:latin typeface="Cambria"/>
                <a:ea typeface="Times New Roman" pitchFamily="18" charset="0"/>
                <a:cs typeface="Cambria"/>
              </a:rPr>
              <a:t>Demonstrating a Return on Investment:</a:t>
            </a:r>
            <a:endParaRPr kumimoji="0" lang="en-US" sz="3200" b="0" i="0" u="none" strike="noStrike" cap="none" normalizeH="0" baseline="0" dirty="0" smtClean="0">
              <a:ln>
                <a:noFill/>
              </a:ln>
              <a:solidFill>
                <a:srgbClr val="660066"/>
              </a:solidFill>
              <a:effectLst/>
              <a:latin typeface="Cambria"/>
              <a:cs typeface="Cambria"/>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3200" b="1" i="1" u="none" strike="noStrike" cap="none" normalizeH="0" baseline="0" dirty="0" smtClean="0">
                <a:ln>
                  <a:noFill/>
                </a:ln>
                <a:solidFill>
                  <a:srgbClr val="660066"/>
                </a:solidFill>
                <a:effectLst/>
                <a:latin typeface="Cambria"/>
                <a:ea typeface="Times New Roman" pitchFamily="18" charset="0"/>
                <a:cs typeface="Cambria"/>
              </a:rPr>
              <a:t>It’s Easier Than You Think</a:t>
            </a:r>
            <a:r>
              <a:rPr kumimoji="0" lang="en-US" sz="3200" b="1" i="0" u="none" strike="noStrike" cap="none" normalizeH="0" baseline="0" dirty="0" smtClean="0">
                <a:ln>
                  <a:noFill/>
                </a:ln>
                <a:solidFill>
                  <a:srgbClr val="660066"/>
                </a:solidFill>
                <a:effectLst/>
                <a:latin typeface="Cambria"/>
                <a:ea typeface="Times New Roman" pitchFamily="18" charset="0"/>
                <a:cs typeface="Cambria"/>
              </a:rPr>
              <a:t>!</a:t>
            </a:r>
            <a:endParaRPr kumimoji="0" lang="en-US" sz="3200" b="0" i="0" u="none" strike="noStrike" cap="none" normalizeH="0" baseline="0" dirty="0" smtClean="0">
              <a:ln>
                <a:noFill/>
              </a:ln>
              <a:solidFill>
                <a:srgbClr val="660066"/>
              </a:solidFill>
              <a:effectLst/>
              <a:latin typeface="Cambria"/>
              <a:cs typeface="Cambria"/>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2400" b="1" i="0" u="none" strike="noStrike" cap="none" normalizeH="0" baseline="0" dirty="0" smtClean="0">
              <a:ln>
                <a:noFill/>
              </a:ln>
              <a:solidFill>
                <a:schemeClr val="tx1"/>
              </a:solidFill>
              <a:effectLst/>
              <a:latin typeface="Cambria"/>
              <a:ea typeface="Times New Roman" pitchFamily="18" charset="0"/>
              <a:cs typeface="Cambria"/>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400" b="1" i="0" u="none" strike="noStrike" cap="none" normalizeH="0" baseline="0" dirty="0" smtClean="0">
                <a:ln>
                  <a:noFill/>
                </a:ln>
                <a:solidFill>
                  <a:srgbClr val="000000"/>
                </a:solidFill>
                <a:effectLst/>
                <a:latin typeface="Cambria"/>
                <a:ea typeface="Times New Roman" pitchFamily="18" charset="0"/>
                <a:cs typeface="Cambria"/>
              </a:rPr>
              <a:t>By </a:t>
            </a:r>
            <a:r>
              <a:rPr lang="en-US" sz="2400" b="1" dirty="0" smtClean="0">
                <a:solidFill>
                  <a:srgbClr val="000000"/>
                </a:solidFill>
                <a:latin typeface="Cambria"/>
                <a:ea typeface="Times New Roman" pitchFamily="18" charset="0"/>
                <a:cs typeface="Cambria"/>
              </a:rPr>
              <a:t>M</a:t>
            </a:r>
            <a:r>
              <a:rPr kumimoji="0" lang="en-US" sz="2400" b="1" i="0" u="none" strike="noStrike" cap="none" normalizeH="0" baseline="0" dirty="0" smtClean="0">
                <a:ln>
                  <a:noFill/>
                </a:ln>
                <a:solidFill>
                  <a:srgbClr val="000000"/>
                </a:solidFill>
                <a:effectLst/>
                <a:latin typeface="Cambria"/>
                <a:ea typeface="Times New Roman" pitchFamily="18" charset="0"/>
                <a:cs typeface="Cambria"/>
              </a:rPr>
              <a:t>ichael J. Miller</a:t>
            </a:r>
            <a:endParaRPr kumimoji="0" lang="en-US" sz="2400" b="0" i="0" u="none" strike="noStrike" cap="none" normalizeH="0" baseline="0" dirty="0" smtClean="0">
              <a:ln>
                <a:noFill/>
              </a:ln>
              <a:solidFill>
                <a:srgbClr val="000000"/>
              </a:solidFill>
              <a:effectLst/>
              <a:latin typeface="Cambria"/>
              <a:cs typeface="Cambria"/>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400" b="1" i="0" u="none" strike="noStrike" cap="none" normalizeH="0" baseline="0" dirty="0" smtClean="0">
                <a:ln>
                  <a:noFill/>
                </a:ln>
                <a:solidFill>
                  <a:srgbClr val="000000"/>
                </a:solidFill>
                <a:effectLst/>
                <a:latin typeface="Cambria"/>
                <a:ea typeface="Times New Roman" pitchFamily="18" charset="0"/>
                <a:cs typeface="Cambria"/>
              </a:rPr>
              <a:t>President, Microbiology </a:t>
            </a:r>
            <a:r>
              <a:rPr lang="en-US" sz="2400" b="1" dirty="0">
                <a:solidFill>
                  <a:srgbClr val="000000"/>
                </a:solidFill>
                <a:latin typeface="Cambria"/>
                <a:ea typeface="Times New Roman" pitchFamily="18" charset="0"/>
                <a:cs typeface="Cambria"/>
              </a:rPr>
              <a:t>C</a:t>
            </a:r>
            <a:r>
              <a:rPr kumimoji="0" lang="en-US" sz="2400" b="1" i="0" u="none" strike="noStrike" cap="none" normalizeH="0" baseline="0" dirty="0" smtClean="0">
                <a:ln>
                  <a:noFill/>
                </a:ln>
                <a:solidFill>
                  <a:srgbClr val="000000"/>
                </a:solidFill>
                <a:effectLst/>
                <a:latin typeface="Cambria"/>
                <a:ea typeface="Times New Roman" pitchFamily="18" charset="0"/>
                <a:cs typeface="Cambria"/>
              </a:rPr>
              <a:t>onsultants, LLC.</a:t>
            </a:r>
            <a:endParaRPr kumimoji="0" lang="en-US" sz="2400" b="0" i="0" u="none" strike="noStrike" cap="none" normalizeH="0" baseline="0" dirty="0" smtClean="0">
              <a:ln>
                <a:noFill/>
              </a:ln>
              <a:solidFill>
                <a:srgbClr val="000000"/>
              </a:solidFill>
              <a:effectLst/>
              <a:latin typeface="Cambria"/>
              <a:cs typeface="Cambria"/>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400" b="1" i="1" u="none" strike="noStrike" cap="none" normalizeH="0" baseline="0" dirty="0" smtClean="0">
                <a:ln>
                  <a:noFill/>
                </a:ln>
                <a:solidFill>
                  <a:srgbClr val="000000"/>
                </a:solidFill>
                <a:effectLst/>
                <a:latin typeface="Cambria"/>
                <a:ea typeface="Times New Roman" pitchFamily="18" charset="0"/>
                <a:cs typeface="Cambria"/>
              </a:rPr>
              <a:t>American Pharmaceutical Review.</a:t>
            </a:r>
            <a:r>
              <a:rPr kumimoji="0" lang="en-US" sz="2400" b="1" i="0" u="none" strike="noStrike" cap="none" normalizeH="0" baseline="0" dirty="0" smtClean="0">
                <a:ln>
                  <a:noFill/>
                </a:ln>
                <a:solidFill>
                  <a:srgbClr val="000000"/>
                </a:solidFill>
                <a:effectLst/>
                <a:latin typeface="Cambria"/>
                <a:ea typeface="Times New Roman" pitchFamily="18" charset="0"/>
                <a:cs typeface="Cambria"/>
              </a:rPr>
              <a:t> </a:t>
            </a:r>
            <a:r>
              <a:rPr kumimoji="0" lang="en-US" sz="2400" b="1" i="0" u="none" strike="noStrike" cap="none" normalizeH="0" baseline="0" dirty="0" err="1" smtClean="0">
                <a:ln>
                  <a:noFill/>
                </a:ln>
                <a:solidFill>
                  <a:srgbClr val="000000"/>
                </a:solidFill>
                <a:effectLst/>
                <a:latin typeface="Cambria"/>
                <a:ea typeface="Times New Roman" pitchFamily="18" charset="0"/>
                <a:cs typeface="Cambria"/>
              </a:rPr>
              <a:t>Vol</a:t>
            </a:r>
            <a:r>
              <a:rPr kumimoji="0" lang="en-US" sz="2400" b="1" i="0" u="none" strike="noStrike" cap="none" normalizeH="0" baseline="0" dirty="0" smtClean="0">
                <a:ln>
                  <a:noFill/>
                </a:ln>
                <a:solidFill>
                  <a:srgbClr val="000000"/>
                </a:solidFill>
                <a:effectLst/>
                <a:latin typeface="Cambria"/>
                <a:ea typeface="Times New Roman" pitchFamily="18" charset="0"/>
                <a:cs typeface="Cambria"/>
              </a:rPr>
              <a:t> 12. Issue 5.   July/August 2009. PP 42-47.</a:t>
            </a:r>
            <a:endParaRPr kumimoji="0" lang="en-US" sz="2400" b="0" i="0" u="none" strike="noStrike" cap="none" normalizeH="0" baseline="0" dirty="0" smtClean="0">
              <a:ln>
                <a:noFill/>
              </a:ln>
              <a:solidFill>
                <a:srgbClr val="000000"/>
              </a:solidFill>
              <a:effectLst/>
              <a:latin typeface="Cambria"/>
              <a:cs typeface="Cambria"/>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400" b="1" i="0" u="none" strike="noStrike" cap="none" normalizeH="0" baseline="0" dirty="0" smtClean="0">
                <a:ln>
                  <a:noFill/>
                </a:ln>
                <a:solidFill>
                  <a:srgbClr val="000000"/>
                </a:solidFill>
                <a:effectLst/>
                <a:latin typeface="Cambria"/>
                <a:ea typeface="Times New Roman" pitchFamily="18" charset="0"/>
                <a:cs typeface="Cambria"/>
              </a:rPr>
              <a:t>Russell Publishing  Company, Indianapolis, MN.</a:t>
            </a:r>
            <a:endParaRPr kumimoji="0" lang="en-US" sz="2400" b="0" i="0" u="none" strike="noStrike" cap="none" normalizeH="0" baseline="0" dirty="0" smtClean="0">
              <a:ln>
                <a:noFill/>
              </a:ln>
              <a:solidFill>
                <a:srgbClr val="000000"/>
              </a:solidFill>
              <a:effectLst/>
              <a:latin typeface="Cambria"/>
              <a:cs typeface="Cambria"/>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Cambria"/>
              <a:cs typeface="Cambria"/>
            </a:endParaRPr>
          </a:p>
        </p:txBody>
      </p:sp>
    </p:spTree>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5" name="Rectangle 1"/>
          <p:cNvSpPr>
            <a:spLocks noChangeArrowheads="1"/>
          </p:cNvSpPr>
          <p:nvPr/>
        </p:nvSpPr>
        <p:spPr bwMode="auto">
          <a:xfrm>
            <a:off x="214795" y="212696"/>
            <a:ext cx="8915400" cy="597086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dirty="0" smtClean="0">
                <a:ln>
                  <a:noFill/>
                </a:ln>
                <a:solidFill>
                  <a:srgbClr val="660066"/>
                </a:solidFill>
                <a:effectLst/>
                <a:latin typeface="Cambria"/>
                <a:ea typeface="Times New Roman" pitchFamily="18" charset="0"/>
                <a:cs typeface="Cambria"/>
              </a:rPr>
              <a:t>Example of Operating Costs for the Conventional Method (CM) and the Rapid Microbiological Method (RMM) for Airborne Particles</a:t>
            </a:r>
            <a:endParaRPr kumimoji="0" lang="en-US" b="1" i="0" u="none" strike="noStrike" cap="none" normalizeH="0" baseline="0" dirty="0" smtClean="0">
              <a:ln>
                <a:noFill/>
              </a:ln>
              <a:solidFill>
                <a:srgbClr val="660066"/>
              </a:solidFill>
              <a:effectLst/>
              <a:latin typeface="Cambria"/>
              <a:cs typeface="Cambria"/>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_________________________________________________________________</a:t>
            </a:r>
            <a:endParaRPr kumimoji="0" lang="en-US"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r>
              <a:rPr kumimoji="0" lang="en-US" b="0" i="0" u="none" strike="noStrike" cap="none" normalizeH="0" baseline="0" dirty="0" smtClean="0">
                <a:ln>
                  <a:noFill/>
                </a:ln>
                <a:solidFill>
                  <a:srgbClr val="000000"/>
                </a:solidFill>
                <a:effectLst/>
                <a:latin typeface="Cambria"/>
                <a:ea typeface="Times New Roman" pitchFamily="18" charset="0"/>
                <a:cs typeface="Cambria"/>
              </a:rPr>
              <a:t>				    </a:t>
            </a:r>
            <a:r>
              <a:rPr kumimoji="0" lang="en-US" b="1" i="0" u="none" strike="noStrike" cap="none" normalizeH="0" baseline="0" dirty="0" smtClean="0">
                <a:ln>
                  <a:noFill/>
                </a:ln>
                <a:solidFill>
                  <a:srgbClr val="000000"/>
                </a:solidFill>
                <a:effectLst/>
                <a:latin typeface="Cambria"/>
                <a:ea typeface="Times New Roman" pitchFamily="18" charset="0"/>
                <a:cs typeface="Cambria"/>
              </a:rPr>
              <a:t>CM	    RMM</a:t>
            </a:r>
            <a:r>
              <a:rPr kumimoji="0" lang="en-US" b="0" i="0" u="none" strike="noStrike" cap="none" normalizeH="0" baseline="0" dirty="0" smtClean="0">
                <a:ln>
                  <a:noFill/>
                </a:ln>
                <a:solidFill>
                  <a:srgbClr val="000000"/>
                </a:solidFill>
                <a:effectLst/>
                <a:latin typeface="Cambria"/>
                <a:ea typeface="Times New Roman" pitchFamily="18" charset="0"/>
                <a:cs typeface="Cambria"/>
              </a:rPr>
              <a:t> Year 1    </a:t>
            </a:r>
            <a:r>
              <a:rPr kumimoji="0" lang="en-US" b="1" i="0" u="none" strike="noStrike" cap="none" normalizeH="0" baseline="0" dirty="0" smtClean="0">
                <a:ln>
                  <a:noFill/>
                </a:ln>
                <a:solidFill>
                  <a:srgbClr val="000000"/>
                </a:solidFill>
                <a:effectLst/>
                <a:latin typeface="Cambria"/>
                <a:ea typeface="Times New Roman" pitchFamily="18" charset="0"/>
                <a:cs typeface="Cambria"/>
              </a:rPr>
              <a:t>RMM</a:t>
            </a:r>
            <a:r>
              <a:rPr kumimoji="0" lang="en-US" b="0" i="0" u="none" strike="noStrike" cap="none" normalizeH="0" baseline="0" dirty="0" smtClean="0">
                <a:ln>
                  <a:noFill/>
                </a:ln>
                <a:solidFill>
                  <a:srgbClr val="000000"/>
                </a:solidFill>
                <a:effectLst/>
                <a:latin typeface="Cambria"/>
                <a:ea typeface="Times New Roman" pitchFamily="18" charset="0"/>
                <a:cs typeface="Cambria"/>
              </a:rPr>
              <a:t> Year 2</a:t>
            </a:r>
            <a:endParaRPr kumimoji="0" lang="en-US" b="0" i="0" u="none" strike="noStrike" cap="none" normalizeH="0" baseline="0" dirty="0" smtClean="0">
              <a:ln>
                <a:noFill/>
              </a:ln>
              <a:solidFill>
                <a:srgbClr val="000000"/>
              </a:solidFill>
              <a:effectLst/>
              <a:latin typeface="Cambria"/>
              <a:cs typeface="Cambria"/>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b="0" i="0" u="none" strike="noStrike" cap="none" normalizeH="0" baseline="0" dirty="0" smtClean="0">
                <a:ln>
                  <a:noFill/>
                </a:ln>
                <a:solidFill>
                  <a:srgbClr val="000000"/>
                </a:solidFill>
                <a:effectLst/>
                <a:latin typeface="Cambria"/>
                <a:ea typeface="Times New Roman" pitchFamily="18" charset="0"/>
                <a:cs typeface="Cambria"/>
              </a:rPr>
              <a:t>_________________________________________________________________________________________________</a:t>
            </a:r>
            <a:endParaRPr kumimoji="0" lang="en-US" b="0" i="0" u="none" strike="noStrike" cap="none" normalizeH="0" baseline="0" dirty="0" smtClean="0">
              <a:ln>
                <a:noFill/>
              </a:ln>
              <a:solidFill>
                <a:srgbClr val="000000"/>
              </a:solidFill>
              <a:effectLst/>
              <a:latin typeface="Cambria"/>
              <a:cs typeface="Cambria"/>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b="0" i="0" u="none" strike="noStrike" cap="none" normalizeH="0" baseline="0" dirty="0" smtClean="0">
                <a:ln>
                  <a:noFill/>
                </a:ln>
                <a:solidFill>
                  <a:srgbClr val="000000"/>
                </a:solidFill>
                <a:effectLst/>
                <a:latin typeface="Cambria"/>
                <a:ea typeface="Times New Roman" pitchFamily="18" charset="0"/>
                <a:cs typeface="Cambria"/>
              </a:rPr>
              <a:t>Number of tests per year      			70,000           14,000	  </a:t>
            </a:r>
            <a:r>
              <a:rPr kumimoji="0" lang="en-US" b="0" i="0" u="none" strike="noStrike" cap="none" normalizeH="0" dirty="0" smtClean="0">
                <a:ln>
                  <a:noFill/>
                </a:ln>
                <a:solidFill>
                  <a:srgbClr val="000000"/>
                </a:solidFill>
                <a:effectLst/>
                <a:latin typeface="Cambria"/>
                <a:ea typeface="Times New Roman" pitchFamily="18" charset="0"/>
                <a:cs typeface="Cambria"/>
              </a:rPr>
              <a:t>  </a:t>
            </a:r>
            <a:r>
              <a:rPr kumimoji="0" lang="en-US" b="0" i="0" u="none" strike="noStrike" cap="none" normalizeH="0" baseline="0" dirty="0" smtClean="0">
                <a:ln>
                  <a:noFill/>
                </a:ln>
                <a:solidFill>
                  <a:srgbClr val="000000"/>
                </a:solidFill>
                <a:effectLst/>
                <a:latin typeface="Cambria"/>
                <a:ea typeface="Times New Roman" pitchFamily="18" charset="0"/>
                <a:cs typeface="Cambria"/>
              </a:rPr>
              <a:t>14,000</a:t>
            </a:r>
            <a:endParaRPr kumimoji="0" lang="en-US" b="0" i="0" u="none" strike="noStrike" cap="none" normalizeH="0" baseline="0" dirty="0" smtClean="0">
              <a:ln>
                <a:noFill/>
              </a:ln>
              <a:solidFill>
                <a:srgbClr val="000000"/>
              </a:solidFill>
              <a:effectLst/>
              <a:latin typeface="Cambria"/>
              <a:cs typeface="Cambria"/>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b="0" i="0" u="none" strike="noStrike" cap="none" normalizeH="0" baseline="0" dirty="0" smtClean="0">
                <a:ln>
                  <a:noFill/>
                </a:ln>
                <a:solidFill>
                  <a:srgbClr val="000000"/>
                </a:solidFill>
                <a:effectLst/>
                <a:latin typeface="Cambria"/>
                <a:ea typeface="Times New Roman" pitchFamily="18" charset="0"/>
                <a:cs typeface="Cambria"/>
              </a:rPr>
              <a:t>_________________________________________________________________________________________________</a:t>
            </a:r>
            <a:endParaRPr kumimoji="0" lang="en-US" b="0" i="0" u="sng" strike="noStrike" cap="none" normalizeH="0" baseline="0" dirty="0" smtClean="0">
              <a:ln>
                <a:noFill/>
              </a:ln>
              <a:solidFill>
                <a:srgbClr val="000000"/>
              </a:solidFill>
              <a:effectLst/>
              <a:latin typeface="Cambria"/>
              <a:cs typeface="Cambria"/>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b="0" i="0" u="none" strike="noStrike" cap="none" normalizeH="0" baseline="0" dirty="0" smtClean="0">
                <a:ln>
                  <a:noFill/>
                </a:ln>
                <a:solidFill>
                  <a:srgbClr val="000000"/>
                </a:solidFill>
                <a:effectLst/>
                <a:latin typeface="Cambria"/>
                <a:ea typeface="Times New Roman" pitchFamily="18" charset="0"/>
                <a:cs typeface="Cambria"/>
              </a:rPr>
              <a:t>Total sampling, testing, data			   1.00                0.10                         0.10</a:t>
            </a:r>
            <a:endParaRPr kumimoji="0" lang="en-US" b="0" i="0" u="none" strike="noStrike" cap="none" normalizeH="0" baseline="0" dirty="0" smtClean="0">
              <a:ln>
                <a:noFill/>
              </a:ln>
              <a:solidFill>
                <a:srgbClr val="000000"/>
              </a:solidFill>
              <a:effectLst/>
              <a:latin typeface="Cambria"/>
              <a:cs typeface="Cambria"/>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b="0" i="0" u="none" strike="noStrike" cap="none" normalizeH="0" baseline="0" dirty="0" smtClean="0">
                <a:ln>
                  <a:noFill/>
                </a:ln>
                <a:solidFill>
                  <a:srgbClr val="000000"/>
                </a:solidFill>
                <a:effectLst/>
                <a:latin typeface="Cambria"/>
                <a:ea typeface="Times New Roman" pitchFamily="18" charset="0"/>
                <a:cs typeface="Cambria"/>
              </a:rPr>
              <a:t>handling and documentation</a:t>
            </a:r>
            <a:endParaRPr kumimoji="0" lang="en-US" b="0" i="0" u="none" strike="noStrike" cap="none" normalizeH="0" baseline="0" dirty="0" smtClean="0">
              <a:ln>
                <a:noFill/>
              </a:ln>
              <a:solidFill>
                <a:srgbClr val="000000"/>
              </a:solidFill>
              <a:effectLst/>
              <a:latin typeface="Cambria"/>
              <a:cs typeface="Cambria"/>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b="0" i="0" u="none" strike="noStrike" cap="none" normalizeH="0" baseline="0" dirty="0" smtClean="0">
                <a:ln>
                  <a:noFill/>
                </a:ln>
                <a:solidFill>
                  <a:srgbClr val="000000"/>
                </a:solidFill>
                <a:effectLst/>
                <a:latin typeface="Cambria"/>
                <a:ea typeface="Times New Roman" pitchFamily="18" charset="0"/>
                <a:cs typeface="Cambria"/>
              </a:rPr>
              <a:t>resource time per test (hours)</a:t>
            </a:r>
            <a:endParaRPr kumimoji="0" lang="en-US" b="0" i="0" u="none" strike="noStrike" cap="none" normalizeH="0" baseline="0" dirty="0" smtClean="0">
              <a:ln>
                <a:noFill/>
              </a:ln>
              <a:solidFill>
                <a:srgbClr val="000000"/>
              </a:solidFill>
              <a:effectLst/>
              <a:latin typeface="Cambria"/>
              <a:cs typeface="Cambria"/>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b="0" i="0" u="none" strike="noStrike" cap="none" normalizeH="0" baseline="0" dirty="0" smtClean="0">
                <a:ln>
                  <a:noFill/>
                </a:ln>
                <a:solidFill>
                  <a:srgbClr val="000000"/>
                </a:solidFill>
                <a:effectLst/>
                <a:latin typeface="Cambria"/>
                <a:ea typeface="Times New Roman" pitchFamily="18" charset="0"/>
                <a:cs typeface="Cambria"/>
              </a:rPr>
              <a:t>_________________________________________________________________________________________________</a:t>
            </a:r>
            <a:endParaRPr kumimoji="0" lang="en-US" b="0" i="0" u="none" strike="noStrike" cap="none" normalizeH="0" baseline="0" dirty="0" smtClean="0">
              <a:ln>
                <a:noFill/>
              </a:ln>
              <a:solidFill>
                <a:srgbClr val="000000"/>
              </a:solidFill>
              <a:effectLst/>
              <a:latin typeface="Cambria"/>
              <a:cs typeface="Cambria"/>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b="0" i="0" u="none" strike="noStrike" cap="none" normalizeH="0" baseline="0" dirty="0" smtClean="0">
                <a:ln>
                  <a:noFill/>
                </a:ln>
                <a:solidFill>
                  <a:srgbClr val="000000"/>
                </a:solidFill>
                <a:effectLst/>
                <a:latin typeface="Cambria"/>
                <a:ea typeface="Times New Roman" pitchFamily="18" charset="0"/>
                <a:cs typeface="Cambria"/>
              </a:rPr>
              <a:t>Calculated annual labor (hr)                       	      3,500,000       70,000             70,000</a:t>
            </a:r>
            <a:endParaRPr kumimoji="0" lang="en-US" b="0" i="0" u="none" strike="noStrike" cap="none" normalizeH="0" baseline="0" dirty="0" smtClean="0">
              <a:ln>
                <a:noFill/>
              </a:ln>
              <a:solidFill>
                <a:srgbClr val="000000"/>
              </a:solidFill>
              <a:effectLst/>
              <a:latin typeface="Cambria"/>
              <a:cs typeface="Cambria"/>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b="0" i="0" u="none" strike="noStrike" cap="none" normalizeH="0" baseline="0" dirty="0" smtClean="0">
                <a:ln>
                  <a:noFill/>
                </a:ln>
                <a:solidFill>
                  <a:srgbClr val="000000"/>
                </a:solidFill>
                <a:effectLst/>
                <a:latin typeface="Cambria"/>
                <a:ea typeface="Times New Roman" pitchFamily="18" charset="0"/>
                <a:cs typeface="Cambria"/>
              </a:rPr>
              <a:t>_________________________________________________________________________________________________</a:t>
            </a:r>
            <a:endParaRPr kumimoji="0" lang="en-US" b="0" i="0" u="none" strike="noStrike" cap="none" normalizeH="0" baseline="0" dirty="0" smtClean="0">
              <a:ln>
                <a:noFill/>
              </a:ln>
              <a:solidFill>
                <a:srgbClr val="000000"/>
              </a:solidFill>
              <a:effectLst/>
              <a:latin typeface="Cambria"/>
              <a:cs typeface="Cambria"/>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b="0" i="0" u="none" strike="noStrike" cap="none" normalizeH="0" baseline="0" dirty="0" smtClean="0">
                <a:ln>
                  <a:noFill/>
                </a:ln>
                <a:solidFill>
                  <a:srgbClr val="000000"/>
                </a:solidFill>
                <a:effectLst/>
                <a:latin typeface="Cambria"/>
                <a:ea typeface="Times New Roman" pitchFamily="18" charset="0"/>
                <a:cs typeface="Cambria"/>
              </a:rPr>
              <a:t>         </a:t>
            </a:r>
            <a:endParaRPr kumimoji="0" lang="en-US" b="0" i="0" u="none" strike="noStrike" cap="none" normalizeH="0" baseline="0" dirty="0" smtClean="0">
              <a:ln>
                <a:noFill/>
              </a:ln>
              <a:solidFill>
                <a:srgbClr val="000000"/>
              </a:solidFill>
              <a:effectLst/>
              <a:latin typeface="Cambria"/>
              <a:cs typeface="Cambria"/>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b="0" i="0" u="none" strike="noStrike" cap="none" normalizeH="0" baseline="0" dirty="0" smtClean="0">
                <a:ln>
                  <a:noFill/>
                </a:ln>
                <a:solidFill>
                  <a:srgbClr val="000000"/>
                </a:solidFill>
                <a:effectLst/>
                <a:latin typeface="Cambria"/>
                <a:ea typeface="Times New Roman" pitchFamily="18" charset="0"/>
                <a:cs typeface="Cambria"/>
              </a:rPr>
              <a:t>Total Annual Costs                                     	    $ 3,675,000    $250,000        $ 466,000  </a:t>
            </a:r>
            <a:endParaRPr kumimoji="0" lang="en-US" b="0" i="0" u="none" strike="noStrike" cap="none" normalizeH="0" baseline="0" dirty="0" smtClean="0">
              <a:ln>
                <a:noFill/>
              </a:ln>
              <a:solidFill>
                <a:srgbClr val="000000"/>
              </a:solidFill>
              <a:effectLst/>
              <a:latin typeface="Cambria"/>
              <a:cs typeface="Cambria"/>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b="1" i="0" u="none" strike="noStrike" cap="none" normalizeH="0" baseline="0" dirty="0" smtClean="0">
              <a:ln>
                <a:noFill/>
              </a:ln>
              <a:solidFill>
                <a:srgbClr val="000000"/>
              </a:solidFill>
              <a:effectLst/>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b="1" i="0" u="none" strike="noStrike" cap="none" normalizeH="0" baseline="0" dirty="0" smtClean="0">
                <a:ln>
                  <a:noFill/>
                </a:ln>
                <a:solidFill>
                  <a:srgbClr val="000000"/>
                </a:solidFill>
                <a:effectLst/>
                <a:latin typeface="Cambria"/>
                <a:ea typeface="Times New Roman" pitchFamily="18" charset="0"/>
                <a:cs typeface="Cambria"/>
              </a:rPr>
              <a:t>CM </a:t>
            </a:r>
            <a:r>
              <a:rPr kumimoji="0" lang="en-US" b="0" i="0" u="none" strike="noStrike" cap="none" normalizeH="0" baseline="0" dirty="0" smtClean="0">
                <a:ln>
                  <a:noFill/>
                </a:ln>
                <a:solidFill>
                  <a:srgbClr val="000000"/>
                </a:solidFill>
                <a:effectLst/>
                <a:latin typeface="Cambria"/>
                <a:ea typeface="Times New Roman" pitchFamily="18" charset="0"/>
                <a:cs typeface="Cambria"/>
              </a:rPr>
              <a:t>used agar base technology.  </a:t>
            </a:r>
            <a:r>
              <a:rPr kumimoji="0" lang="en-US" b="1" i="0" u="none" strike="noStrike" cap="none" normalizeH="0" baseline="0" dirty="0" smtClean="0">
                <a:ln>
                  <a:noFill/>
                </a:ln>
                <a:solidFill>
                  <a:srgbClr val="000000"/>
                </a:solidFill>
                <a:effectLst/>
                <a:latin typeface="Cambria"/>
                <a:ea typeface="Times New Roman" pitchFamily="18" charset="0"/>
                <a:cs typeface="Cambria"/>
              </a:rPr>
              <a:t>RMM</a:t>
            </a:r>
            <a:r>
              <a:rPr kumimoji="0" lang="en-US" b="0" i="0" u="none" strike="noStrike" cap="none" normalizeH="0" baseline="0" dirty="0" smtClean="0">
                <a:ln>
                  <a:noFill/>
                </a:ln>
                <a:solidFill>
                  <a:srgbClr val="000000"/>
                </a:solidFill>
                <a:effectLst/>
                <a:latin typeface="Cambria"/>
                <a:ea typeface="Times New Roman" pitchFamily="18" charset="0"/>
                <a:cs typeface="Cambria"/>
              </a:rPr>
              <a:t> used Mie-scattering technology which can detect, size and </a:t>
            </a:r>
            <a:r>
              <a:rPr kumimoji="0" lang="en-US" b="0" i="0" u="none" strike="noStrike" cap="none" normalizeH="0" baseline="0" dirty="0" err="1" smtClean="0">
                <a:ln>
                  <a:noFill/>
                </a:ln>
                <a:solidFill>
                  <a:srgbClr val="000000"/>
                </a:solidFill>
                <a:effectLst/>
                <a:latin typeface="Cambria"/>
                <a:ea typeface="Times New Roman" pitchFamily="18" charset="0"/>
                <a:cs typeface="Cambria"/>
              </a:rPr>
              <a:t>quantitate</a:t>
            </a:r>
            <a:r>
              <a:rPr kumimoji="0" lang="en-US" b="0" i="0" u="none" strike="noStrike" cap="none" normalizeH="0" baseline="0" dirty="0" smtClean="0">
                <a:ln>
                  <a:noFill/>
                </a:ln>
                <a:solidFill>
                  <a:srgbClr val="000000"/>
                </a:solidFill>
                <a:effectLst/>
                <a:latin typeface="Cambria"/>
                <a:ea typeface="Times New Roman" pitchFamily="18" charset="0"/>
                <a:cs typeface="Cambria"/>
              </a:rPr>
              <a:t> both viable and nonviable particles</a:t>
            </a:r>
            <a:endParaRPr kumimoji="0" lang="en-US" b="0" i="0" u="none" strike="noStrike" cap="none" normalizeH="0" baseline="0" dirty="0" smtClean="0">
              <a:ln>
                <a:noFill/>
              </a:ln>
              <a:solidFill>
                <a:srgbClr val="000000"/>
              </a:solidFill>
              <a:effectLst/>
              <a:latin typeface="Cambria"/>
              <a:cs typeface="Cambria"/>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b="1" i="0" u="none" strike="noStrike" cap="none" normalizeH="0" baseline="0" dirty="0" smtClean="0">
                <a:ln>
                  <a:noFill/>
                </a:ln>
                <a:solidFill>
                  <a:srgbClr val="000000"/>
                </a:solidFill>
                <a:effectLst/>
                <a:latin typeface="Cambria"/>
                <a:ea typeface="Times New Roman" pitchFamily="18" charset="0"/>
                <a:cs typeface="Cambria"/>
              </a:rPr>
              <a:t>Miller, Michael J.</a:t>
            </a:r>
            <a:r>
              <a:rPr kumimoji="0" lang="en-US" b="0" i="0" u="none" strike="noStrike" cap="none" normalizeH="0" baseline="0" dirty="0" smtClean="0">
                <a:ln>
                  <a:noFill/>
                </a:ln>
                <a:solidFill>
                  <a:srgbClr val="000000"/>
                </a:solidFill>
                <a:effectLst/>
                <a:latin typeface="Cambria"/>
                <a:ea typeface="Times New Roman" pitchFamily="18" charset="0"/>
                <a:cs typeface="Cambria"/>
              </a:rPr>
              <a:t> 2009. </a:t>
            </a:r>
            <a:r>
              <a:rPr kumimoji="0" lang="en-US" b="1" i="0" u="none" strike="noStrike" cap="none" normalizeH="0" baseline="0" dirty="0" smtClean="0">
                <a:ln>
                  <a:noFill/>
                </a:ln>
                <a:solidFill>
                  <a:srgbClr val="000000"/>
                </a:solidFill>
                <a:effectLst/>
                <a:latin typeface="Cambria"/>
                <a:ea typeface="Times New Roman" pitchFamily="18" charset="0"/>
                <a:cs typeface="Cambria"/>
              </a:rPr>
              <a:t>Rapid Microbiological Methods and Demonstrating a Return on </a:t>
            </a:r>
            <a:r>
              <a:rPr kumimoji="0" lang="en-US" b="1" i="0" u="none" strike="noStrike" cap="none" normalizeH="0" baseline="0" dirty="0" err="1" smtClean="0">
                <a:ln>
                  <a:noFill/>
                </a:ln>
                <a:solidFill>
                  <a:srgbClr val="000000"/>
                </a:solidFill>
                <a:effectLst/>
                <a:latin typeface="Cambria"/>
                <a:ea typeface="Times New Roman" pitchFamily="18" charset="0"/>
                <a:cs typeface="Cambria"/>
              </a:rPr>
              <a:t>lnvestment</a:t>
            </a:r>
            <a:r>
              <a:rPr kumimoji="0" lang="en-US" b="1" i="0" u="none" strike="noStrike" cap="none" normalizeH="0" baseline="0" dirty="0" smtClean="0">
                <a:ln>
                  <a:noFill/>
                </a:ln>
                <a:solidFill>
                  <a:srgbClr val="000000"/>
                </a:solidFill>
                <a:effectLst/>
                <a:latin typeface="Cambria"/>
                <a:ea typeface="Times New Roman" pitchFamily="18" charset="0"/>
                <a:cs typeface="Cambria"/>
              </a:rPr>
              <a:t> :It’s Easier Than you Think</a:t>
            </a:r>
            <a:r>
              <a:rPr kumimoji="0" lang="en-US" b="0" i="0" u="none" strike="noStrike" cap="none" normalizeH="0" baseline="0" dirty="0" smtClean="0">
                <a:ln>
                  <a:noFill/>
                </a:ln>
                <a:solidFill>
                  <a:srgbClr val="000000"/>
                </a:solidFill>
                <a:effectLst/>
                <a:latin typeface="Cambria"/>
                <a:ea typeface="Times New Roman" pitchFamily="18" charset="0"/>
                <a:cs typeface="Cambria"/>
              </a:rPr>
              <a:t>. </a:t>
            </a:r>
            <a:r>
              <a:rPr kumimoji="0" lang="en-US" b="0" i="1" u="none" strike="noStrike" cap="none" normalizeH="0" baseline="0" dirty="0" smtClean="0">
                <a:ln>
                  <a:noFill/>
                </a:ln>
                <a:solidFill>
                  <a:srgbClr val="000000"/>
                </a:solidFill>
                <a:effectLst/>
                <a:latin typeface="Cambria"/>
                <a:ea typeface="Times New Roman" pitchFamily="18" charset="0"/>
                <a:cs typeface="Cambria"/>
              </a:rPr>
              <a:t>American Pharmaceutical</a:t>
            </a:r>
            <a:r>
              <a:rPr kumimoji="0" lang="en-US" b="0" i="0" u="none" strike="noStrike" cap="none" normalizeH="0" baseline="0" dirty="0" smtClean="0">
                <a:ln>
                  <a:noFill/>
                </a:ln>
                <a:solidFill>
                  <a:srgbClr val="000000"/>
                </a:solidFill>
                <a:effectLst/>
                <a:latin typeface="Cambria"/>
                <a:ea typeface="Times New Roman" pitchFamily="18" charset="0"/>
                <a:cs typeface="Cambria"/>
              </a:rPr>
              <a:t> </a:t>
            </a:r>
            <a:r>
              <a:rPr kumimoji="0" lang="en-US" b="0" i="1" u="none" strike="noStrike" cap="none" normalizeH="0" baseline="0" dirty="0" smtClean="0">
                <a:ln>
                  <a:noFill/>
                </a:ln>
                <a:solidFill>
                  <a:srgbClr val="000000"/>
                </a:solidFill>
                <a:effectLst/>
                <a:latin typeface="Cambria"/>
                <a:ea typeface="Times New Roman" pitchFamily="18" charset="0"/>
                <a:cs typeface="Cambria"/>
              </a:rPr>
              <a:t>Review</a:t>
            </a:r>
            <a:r>
              <a:rPr kumimoji="0" lang="en-US" b="0" i="0" u="none" strike="noStrike" cap="none" normalizeH="0" baseline="0" dirty="0" smtClean="0">
                <a:ln>
                  <a:noFill/>
                </a:ln>
                <a:solidFill>
                  <a:srgbClr val="000000"/>
                </a:solidFill>
                <a:effectLst/>
                <a:latin typeface="Cambria"/>
                <a:ea typeface="Times New Roman" pitchFamily="18" charset="0"/>
                <a:cs typeface="Cambria"/>
              </a:rPr>
              <a:t>. </a:t>
            </a:r>
            <a:r>
              <a:rPr kumimoji="0" lang="en-US" b="0" i="0" u="none" strike="noStrike" cap="none" normalizeH="0" baseline="0" dirty="0" err="1" smtClean="0">
                <a:ln>
                  <a:noFill/>
                </a:ln>
                <a:solidFill>
                  <a:srgbClr val="000000"/>
                </a:solidFill>
                <a:effectLst/>
                <a:latin typeface="Cambria"/>
                <a:ea typeface="Times New Roman" pitchFamily="18" charset="0"/>
                <a:cs typeface="Cambria"/>
              </a:rPr>
              <a:t>Vol</a:t>
            </a:r>
            <a:r>
              <a:rPr kumimoji="0" lang="en-US" b="0" i="0" u="none" strike="noStrike" cap="none" normalizeH="0" baseline="0" dirty="0" smtClean="0">
                <a:ln>
                  <a:noFill/>
                </a:ln>
                <a:solidFill>
                  <a:srgbClr val="000000"/>
                </a:solidFill>
                <a:effectLst/>
                <a:latin typeface="Cambria"/>
                <a:ea typeface="Times New Roman" pitchFamily="18" charset="0"/>
                <a:cs typeface="Cambria"/>
              </a:rPr>
              <a:t> 12 Issue 5 July/August 2009. Pp. 42-47. Russell Publishing Company. Indianapolis, MN.</a:t>
            </a:r>
            <a:endParaRPr kumimoji="0" lang="en-US" b="0" i="0" u="none" strike="noStrike" cap="none" normalizeH="0" baseline="0" dirty="0" smtClean="0">
              <a:ln>
                <a:noFill/>
              </a:ln>
              <a:solidFill>
                <a:srgbClr val="000000"/>
              </a:solidFill>
              <a:effectLst/>
              <a:latin typeface="Cambria"/>
              <a:cs typeface="Cambria"/>
            </a:endParaRP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2"/>
          <p:cNvSpPr>
            <a:spLocks noGrp="1" noChangeArrowheads="1"/>
          </p:cNvSpPr>
          <p:nvPr>
            <p:ph type="title"/>
          </p:nvPr>
        </p:nvSpPr>
        <p:spPr>
          <a:xfrm>
            <a:off x="457200" y="389238"/>
            <a:ext cx="8229600" cy="1143000"/>
          </a:xfrm>
        </p:spPr>
        <p:txBody>
          <a:bodyPr/>
          <a:lstStyle/>
          <a:p>
            <a:r>
              <a:rPr lang="en-US" b="1" dirty="0">
                <a:solidFill>
                  <a:srgbClr val="660066"/>
                </a:solidFill>
                <a:latin typeface="Cambria"/>
                <a:cs typeface="Cambria"/>
              </a:rPr>
              <a:t>Predictions (1995)</a:t>
            </a:r>
          </a:p>
        </p:txBody>
      </p:sp>
      <p:sp>
        <p:nvSpPr>
          <p:cNvPr id="159747" name="Rectangle 3"/>
          <p:cNvSpPr>
            <a:spLocks noGrp="1" noChangeArrowheads="1"/>
          </p:cNvSpPr>
          <p:nvPr>
            <p:ph idx="1"/>
          </p:nvPr>
        </p:nvSpPr>
        <p:spPr>
          <a:xfrm>
            <a:off x="457200" y="1673383"/>
            <a:ext cx="8229600" cy="4525962"/>
          </a:xfrm>
        </p:spPr>
        <p:txBody>
          <a:bodyPr/>
          <a:lstStyle/>
          <a:p>
            <a:pPr marL="609600" indent="-609600">
              <a:buFontTx/>
              <a:buAutoNum type="arabicPeriod"/>
            </a:pPr>
            <a:r>
              <a:rPr lang="en-US" dirty="0" smtClean="0">
                <a:solidFill>
                  <a:srgbClr val="000000"/>
                </a:solidFill>
                <a:latin typeface="Cambria"/>
                <a:cs typeface="Cambria"/>
              </a:rPr>
              <a:t>Viable cell counts will still be used</a:t>
            </a:r>
          </a:p>
          <a:p>
            <a:pPr marL="990600" lvl="1" indent="-533400">
              <a:buFontTx/>
              <a:buNone/>
            </a:pPr>
            <a:r>
              <a:rPr lang="en-US" dirty="0">
                <a:solidFill>
                  <a:srgbClr val="000000"/>
                </a:solidFill>
                <a:latin typeface="Cambria"/>
                <a:cs typeface="Cambria"/>
              </a:rPr>
              <a:t>	</a:t>
            </a:r>
            <a:r>
              <a:rPr lang="en-US" sz="2500" dirty="0" smtClean="0">
                <a:solidFill>
                  <a:srgbClr val="000000"/>
                </a:solidFill>
                <a:latin typeface="Cambria"/>
                <a:cs typeface="Cambria"/>
              </a:rPr>
              <a:t>a</a:t>
            </a:r>
            <a:r>
              <a:rPr lang="en-US" sz="2500" dirty="0">
                <a:solidFill>
                  <a:srgbClr val="000000"/>
                </a:solidFill>
                <a:latin typeface="Cambria"/>
                <a:cs typeface="Cambria"/>
              </a:rPr>
              <a:t>. Early sensing of viable colonies on agar 3-4 </a:t>
            </a:r>
            <a:r>
              <a:rPr lang="en-US" sz="2500" dirty="0" smtClean="0">
                <a:solidFill>
                  <a:srgbClr val="000000"/>
                </a:solidFill>
                <a:latin typeface="Cambria"/>
                <a:cs typeface="Cambria"/>
              </a:rPr>
              <a:t>hrs.</a:t>
            </a:r>
            <a:endParaRPr lang="en-US" sz="2500" dirty="0">
              <a:solidFill>
                <a:srgbClr val="000000"/>
              </a:solidFill>
              <a:latin typeface="Cambria"/>
              <a:cs typeface="Cambria"/>
            </a:endParaRPr>
          </a:p>
          <a:p>
            <a:pPr marL="990600" lvl="1" indent="-533400">
              <a:buFontTx/>
              <a:buNone/>
            </a:pPr>
            <a:r>
              <a:rPr lang="en-US" sz="2500" dirty="0" smtClean="0">
                <a:solidFill>
                  <a:srgbClr val="000000"/>
                </a:solidFill>
                <a:latin typeface="Cambria"/>
                <a:cs typeface="Cambria"/>
              </a:rPr>
              <a:t>	b</a:t>
            </a:r>
            <a:r>
              <a:rPr lang="en-US" sz="2500" dirty="0">
                <a:solidFill>
                  <a:srgbClr val="000000"/>
                </a:solidFill>
                <a:latin typeface="Cambria"/>
                <a:cs typeface="Cambria"/>
              </a:rPr>
              <a:t>. Electronic sensing of viable colonies </a:t>
            </a:r>
            <a:r>
              <a:rPr lang="en-US" sz="2500" dirty="0" smtClean="0">
                <a:solidFill>
                  <a:srgbClr val="000000"/>
                </a:solidFill>
                <a:latin typeface="Cambria"/>
                <a:cs typeface="Cambria"/>
              </a:rPr>
              <a:t>under    microscope </a:t>
            </a:r>
            <a:r>
              <a:rPr lang="en-US" sz="2500" dirty="0">
                <a:solidFill>
                  <a:srgbClr val="000000"/>
                </a:solidFill>
                <a:latin typeface="Cambria"/>
                <a:cs typeface="Cambria"/>
              </a:rPr>
              <a:t>2-3 </a:t>
            </a:r>
            <a:r>
              <a:rPr lang="en-US" sz="2500" dirty="0" smtClean="0">
                <a:solidFill>
                  <a:srgbClr val="000000"/>
                </a:solidFill>
                <a:latin typeface="Cambria"/>
                <a:cs typeface="Cambria"/>
              </a:rPr>
              <a:t>hrs.</a:t>
            </a:r>
            <a:endParaRPr lang="en-US" sz="2500" dirty="0">
              <a:solidFill>
                <a:srgbClr val="000000"/>
              </a:solidFill>
              <a:latin typeface="Cambria"/>
              <a:cs typeface="Cambria"/>
            </a:endParaRPr>
          </a:p>
          <a:p>
            <a:pPr marL="990600" lvl="1" indent="-533400">
              <a:buFontTx/>
              <a:buNone/>
            </a:pPr>
            <a:r>
              <a:rPr lang="en-US" sz="2500" dirty="0" smtClean="0">
                <a:solidFill>
                  <a:srgbClr val="000000"/>
                </a:solidFill>
                <a:latin typeface="Cambria"/>
                <a:cs typeface="Cambria"/>
              </a:rPr>
              <a:t>	c</a:t>
            </a:r>
            <a:r>
              <a:rPr lang="en-US" sz="2500" dirty="0">
                <a:solidFill>
                  <a:srgbClr val="000000"/>
                </a:solidFill>
                <a:latin typeface="Cambria"/>
                <a:cs typeface="Cambria"/>
              </a:rPr>
              <a:t>. Improvement of vital staining to count living cells</a:t>
            </a:r>
          </a:p>
          <a:p>
            <a:pPr marL="990600" lvl="1" indent="-533400">
              <a:buFontTx/>
              <a:buNone/>
            </a:pPr>
            <a:r>
              <a:rPr lang="en-US" sz="2500" dirty="0" smtClean="0">
                <a:solidFill>
                  <a:srgbClr val="000000"/>
                </a:solidFill>
                <a:latin typeface="Cambria"/>
                <a:cs typeface="Cambria"/>
              </a:rPr>
              <a:t>	d</a:t>
            </a:r>
            <a:r>
              <a:rPr lang="en-US" sz="2500" dirty="0">
                <a:solidFill>
                  <a:srgbClr val="000000"/>
                </a:solidFill>
                <a:latin typeface="Cambria"/>
                <a:cs typeface="Cambria"/>
              </a:rPr>
              <a:t>. Early </a:t>
            </a:r>
            <a:r>
              <a:rPr lang="en-US" sz="2500" dirty="0" smtClean="0">
                <a:solidFill>
                  <a:srgbClr val="000000"/>
                </a:solidFill>
                <a:latin typeface="Cambria"/>
                <a:cs typeface="Cambria"/>
              </a:rPr>
              <a:t>sensing </a:t>
            </a:r>
            <a:r>
              <a:rPr lang="en-US" sz="2500" dirty="0">
                <a:solidFill>
                  <a:srgbClr val="000000"/>
                </a:solidFill>
                <a:latin typeface="Cambria"/>
                <a:cs typeface="Cambria"/>
              </a:rPr>
              <a:t>of MPN</a:t>
            </a:r>
          </a:p>
          <a:p>
            <a:pPr marL="990600" lvl="1" indent="-533400">
              <a:buFontTx/>
              <a:buNone/>
            </a:pPr>
            <a:r>
              <a:rPr lang="en-US" dirty="0">
                <a:solidFill>
                  <a:srgbClr val="000000"/>
                </a:solidFill>
                <a:latin typeface="Cambria"/>
                <a:cs typeface="Cambria"/>
              </a:rPr>
              <a:t>2008 (+) on </a:t>
            </a:r>
            <a:r>
              <a:rPr lang="en-US" dirty="0" smtClean="0">
                <a:solidFill>
                  <a:srgbClr val="000000"/>
                </a:solidFill>
                <a:latin typeface="Cambria"/>
                <a:cs typeface="Cambria"/>
              </a:rPr>
              <a:t>target</a:t>
            </a:r>
            <a:endParaRPr lang="en-US" dirty="0">
              <a:solidFill>
                <a:srgbClr val="000000"/>
              </a:solidFill>
              <a:latin typeface="Cambria"/>
              <a:cs typeface="Cambria"/>
            </a:endParaRPr>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2"/>
          <p:cNvSpPr>
            <a:spLocks noGrp="1" noChangeArrowheads="1"/>
          </p:cNvSpPr>
          <p:nvPr>
            <p:ph type="title"/>
          </p:nvPr>
        </p:nvSpPr>
        <p:spPr>
          <a:xfrm>
            <a:off x="457200" y="375432"/>
            <a:ext cx="8229600" cy="1143000"/>
          </a:xfrm>
        </p:spPr>
        <p:txBody>
          <a:bodyPr/>
          <a:lstStyle/>
          <a:p>
            <a:r>
              <a:rPr lang="en-US" b="1" dirty="0">
                <a:solidFill>
                  <a:srgbClr val="660066"/>
                </a:solidFill>
                <a:latin typeface="Cambria"/>
                <a:cs typeface="Cambria"/>
              </a:rPr>
              <a:t>Predictions (1995)</a:t>
            </a:r>
          </a:p>
        </p:txBody>
      </p:sp>
      <p:sp>
        <p:nvSpPr>
          <p:cNvPr id="160771" name="Rectangle 3"/>
          <p:cNvSpPr>
            <a:spLocks noGrp="1" noChangeArrowheads="1"/>
          </p:cNvSpPr>
          <p:nvPr>
            <p:ph idx="1"/>
          </p:nvPr>
        </p:nvSpPr>
        <p:spPr>
          <a:xfrm>
            <a:off x="457200" y="1908085"/>
            <a:ext cx="8229600" cy="4525962"/>
          </a:xfrm>
        </p:spPr>
        <p:txBody>
          <a:bodyPr/>
          <a:lstStyle/>
          <a:p>
            <a:pPr marL="609600" indent="-609600">
              <a:buFontTx/>
              <a:buNone/>
            </a:pPr>
            <a:r>
              <a:rPr lang="en-US" dirty="0">
                <a:solidFill>
                  <a:srgbClr val="000000"/>
                </a:solidFill>
                <a:latin typeface="Cambria"/>
                <a:cs typeface="Cambria"/>
              </a:rPr>
              <a:t>2.  </a:t>
            </a:r>
            <a:r>
              <a:rPr lang="en-US" dirty="0" smtClean="0">
                <a:solidFill>
                  <a:srgbClr val="000000"/>
                </a:solidFill>
                <a:latin typeface="Cambria"/>
                <a:cs typeface="Cambria"/>
              </a:rPr>
              <a:t>Real time monitoring of hygiene will be in place</a:t>
            </a:r>
          </a:p>
          <a:p>
            <a:pPr marL="990600" lvl="1" indent="-533400">
              <a:buFontTx/>
              <a:buNone/>
            </a:pPr>
            <a:r>
              <a:rPr lang="en-US" dirty="0" smtClean="0">
                <a:solidFill>
                  <a:srgbClr val="000000"/>
                </a:solidFill>
                <a:latin typeface="Cambria"/>
                <a:cs typeface="Cambria"/>
              </a:rPr>
              <a:t>	a</a:t>
            </a:r>
            <a:r>
              <a:rPr lang="en-US" dirty="0">
                <a:solidFill>
                  <a:srgbClr val="000000"/>
                </a:solidFill>
                <a:latin typeface="Cambria"/>
                <a:cs typeface="Cambria"/>
              </a:rPr>
              <a:t>.  ATP</a:t>
            </a:r>
          </a:p>
          <a:p>
            <a:pPr marL="990600" lvl="1" indent="-533400">
              <a:buFontTx/>
              <a:buNone/>
            </a:pPr>
            <a:r>
              <a:rPr lang="en-US" dirty="0" smtClean="0">
                <a:solidFill>
                  <a:srgbClr val="000000"/>
                </a:solidFill>
                <a:latin typeface="Cambria"/>
                <a:cs typeface="Cambria"/>
              </a:rPr>
              <a:t>	b</a:t>
            </a:r>
            <a:r>
              <a:rPr lang="en-US" dirty="0">
                <a:solidFill>
                  <a:srgbClr val="000000"/>
                </a:solidFill>
                <a:latin typeface="Cambria"/>
                <a:cs typeface="Cambria"/>
              </a:rPr>
              <a:t>. Catalase</a:t>
            </a:r>
          </a:p>
          <a:p>
            <a:pPr marL="990600" lvl="1" indent="-533400">
              <a:buFontTx/>
              <a:buNone/>
            </a:pPr>
            <a:r>
              <a:rPr lang="en-US" dirty="0" smtClean="0">
                <a:solidFill>
                  <a:srgbClr val="000000"/>
                </a:solidFill>
                <a:latin typeface="Cambria"/>
                <a:cs typeface="Cambria"/>
              </a:rPr>
              <a:t>	c</a:t>
            </a:r>
            <a:r>
              <a:rPr lang="en-US" dirty="0">
                <a:solidFill>
                  <a:srgbClr val="000000"/>
                </a:solidFill>
                <a:latin typeface="Cambria"/>
                <a:cs typeface="Cambria"/>
              </a:rPr>
              <a:t>. Sensors for biological materials </a:t>
            </a:r>
          </a:p>
          <a:p>
            <a:pPr marL="990600" lvl="1" indent="-533400">
              <a:buFontTx/>
              <a:buNone/>
            </a:pPr>
            <a:r>
              <a:rPr lang="en-US" dirty="0" smtClean="0">
                <a:solidFill>
                  <a:srgbClr val="000000"/>
                </a:solidFill>
                <a:latin typeface="Cambria"/>
                <a:cs typeface="Cambria"/>
              </a:rPr>
              <a:t>	d. Sensors </a:t>
            </a:r>
            <a:r>
              <a:rPr lang="en-US" dirty="0">
                <a:solidFill>
                  <a:srgbClr val="000000"/>
                </a:solidFill>
                <a:latin typeface="Cambria"/>
                <a:cs typeface="Cambria"/>
              </a:rPr>
              <a:t>for chemical materials </a:t>
            </a:r>
          </a:p>
          <a:p>
            <a:pPr marL="990600" lvl="1" indent="-533400">
              <a:buFontTx/>
              <a:buNone/>
            </a:pPr>
            <a:r>
              <a:rPr lang="en-US" dirty="0">
                <a:solidFill>
                  <a:srgbClr val="000000"/>
                </a:solidFill>
                <a:latin typeface="Cambria"/>
                <a:cs typeface="Cambria"/>
              </a:rPr>
              <a:t>2008 (+) on </a:t>
            </a:r>
            <a:r>
              <a:rPr lang="en-US" dirty="0" smtClean="0">
                <a:solidFill>
                  <a:srgbClr val="000000"/>
                </a:solidFill>
                <a:latin typeface="Cambria"/>
                <a:cs typeface="Cambria"/>
              </a:rPr>
              <a:t>target</a:t>
            </a:r>
            <a:endParaRPr lang="en-US" dirty="0">
              <a:solidFill>
                <a:srgbClr val="000000"/>
              </a:solidFill>
              <a:latin typeface="Cambria"/>
              <a:cs typeface="Cambria"/>
            </a:endParaRP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2"/>
          <p:cNvSpPr>
            <a:spLocks noGrp="1" noChangeArrowheads="1"/>
          </p:cNvSpPr>
          <p:nvPr>
            <p:ph type="title"/>
          </p:nvPr>
        </p:nvSpPr>
        <p:spPr>
          <a:xfrm>
            <a:off x="457200" y="389238"/>
            <a:ext cx="8229600" cy="1143000"/>
          </a:xfrm>
        </p:spPr>
        <p:txBody>
          <a:bodyPr/>
          <a:lstStyle/>
          <a:p>
            <a:r>
              <a:rPr lang="en-US" b="1" dirty="0">
                <a:solidFill>
                  <a:srgbClr val="660066"/>
                </a:solidFill>
                <a:latin typeface="Cambria"/>
                <a:cs typeface="Cambria"/>
              </a:rPr>
              <a:t>Predictions (1995)</a:t>
            </a:r>
          </a:p>
        </p:txBody>
      </p:sp>
      <p:sp>
        <p:nvSpPr>
          <p:cNvPr id="161795" name="Rectangle 3"/>
          <p:cNvSpPr>
            <a:spLocks noGrp="1" noChangeArrowheads="1"/>
          </p:cNvSpPr>
          <p:nvPr>
            <p:ph idx="1"/>
          </p:nvPr>
        </p:nvSpPr>
        <p:spPr>
          <a:xfrm>
            <a:off x="457200" y="1921891"/>
            <a:ext cx="8503356" cy="3586601"/>
          </a:xfrm>
        </p:spPr>
        <p:txBody>
          <a:bodyPr/>
          <a:lstStyle/>
          <a:p>
            <a:pPr marL="609600" indent="-609600">
              <a:lnSpc>
                <a:spcPct val="90000"/>
              </a:lnSpc>
              <a:buFontTx/>
              <a:buAutoNum type="arabicPeriod" startAt="3"/>
            </a:pPr>
            <a:r>
              <a:rPr lang="en-US" dirty="0">
                <a:solidFill>
                  <a:srgbClr val="000000"/>
                </a:solidFill>
                <a:latin typeface="Cambria"/>
                <a:cs typeface="Cambria"/>
              </a:rPr>
              <a:t>PCR, </a:t>
            </a:r>
            <a:r>
              <a:rPr lang="en-US" dirty="0" err="1">
                <a:solidFill>
                  <a:srgbClr val="000000"/>
                </a:solidFill>
                <a:latin typeface="Cambria"/>
                <a:cs typeface="Cambria"/>
              </a:rPr>
              <a:t>r</a:t>
            </a:r>
            <a:r>
              <a:rPr lang="en-US" dirty="0" err="1" smtClean="0">
                <a:solidFill>
                  <a:srgbClr val="000000"/>
                </a:solidFill>
                <a:latin typeface="Cambria"/>
                <a:cs typeface="Cambria"/>
              </a:rPr>
              <a:t>ibotyping</a:t>
            </a:r>
            <a:r>
              <a:rPr lang="en-US" dirty="0">
                <a:solidFill>
                  <a:srgbClr val="000000"/>
                </a:solidFill>
                <a:latin typeface="Cambria"/>
                <a:cs typeface="Cambria"/>
              </a:rPr>
              <a:t>, g</a:t>
            </a:r>
            <a:r>
              <a:rPr lang="en-US" dirty="0" smtClean="0">
                <a:solidFill>
                  <a:srgbClr val="000000"/>
                </a:solidFill>
                <a:latin typeface="Cambria"/>
                <a:cs typeface="Cambria"/>
              </a:rPr>
              <a:t>enetic tests will become reality in food laboratories. (</a:t>
            </a:r>
            <a:r>
              <a:rPr lang="en-US" dirty="0">
                <a:solidFill>
                  <a:srgbClr val="000000"/>
                </a:solidFill>
                <a:latin typeface="Cambria"/>
                <a:cs typeface="Cambria"/>
              </a:rPr>
              <a:t>+)</a:t>
            </a:r>
          </a:p>
          <a:p>
            <a:pPr marL="609600" indent="-609600">
              <a:lnSpc>
                <a:spcPct val="90000"/>
              </a:lnSpc>
              <a:buFontTx/>
              <a:buAutoNum type="arabicPeriod" startAt="3"/>
            </a:pPr>
            <a:r>
              <a:rPr lang="en-US" dirty="0">
                <a:solidFill>
                  <a:srgbClr val="000000"/>
                </a:solidFill>
                <a:latin typeface="Cambria"/>
                <a:cs typeface="Cambria"/>
              </a:rPr>
              <a:t>ELISA and </a:t>
            </a:r>
            <a:r>
              <a:rPr lang="en-US" dirty="0" smtClean="0">
                <a:solidFill>
                  <a:srgbClr val="000000"/>
                </a:solidFill>
                <a:latin typeface="Cambria"/>
                <a:cs typeface="Cambria"/>
              </a:rPr>
              <a:t>immunological </a:t>
            </a:r>
            <a:r>
              <a:rPr lang="en-US" dirty="0">
                <a:solidFill>
                  <a:srgbClr val="000000"/>
                </a:solidFill>
                <a:latin typeface="Cambria"/>
                <a:cs typeface="Cambria"/>
              </a:rPr>
              <a:t>t</a:t>
            </a:r>
            <a:r>
              <a:rPr lang="en-US" dirty="0" smtClean="0">
                <a:solidFill>
                  <a:srgbClr val="000000"/>
                </a:solidFill>
                <a:latin typeface="Cambria"/>
                <a:cs typeface="Cambria"/>
              </a:rPr>
              <a:t>ests will be completely automated and widely used. (</a:t>
            </a:r>
            <a:r>
              <a:rPr lang="en-US" dirty="0">
                <a:solidFill>
                  <a:srgbClr val="000000"/>
                </a:solidFill>
                <a:latin typeface="Cambria"/>
                <a:cs typeface="Cambria"/>
              </a:rPr>
              <a:t>+)</a:t>
            </a:r>
          </a:p>
          <a:p>
            <a:pPr marL="609600" indent="-609600">
              <a:lnSpc>
                <a:spcPct val="90000"/>
              </a:lnSpc>
              <a:buFontTx/>
              <a:buAutoNum type="arabicPeriod" startAt="3"/>
            </a:pPr>
            <a:r>
              <a:rPr lang="en-US" dirty="0">
                <a:solidFill>
                  <a:srgbClr val="000000"/>
                </a:solidFill>
                <a:latin typeface="Cambria"/>
                <a:cs typeface="Cambria"/>
              </a:rPr>
              <a:t>Dip Stick t</a:t>
            </a:r>
            <a:r>
              <a:rPr lang="en-US" dirty="0" smtClean="0">
                <a:solidFill>
                  <a:srgbClr val="000000"/>
                </a:solidFill>
                <a:latin typeface="Cambria"/>
                <a:cs typeface="Cambria"/>
              </a:rPr>
              <a:t>echnology will provide rapid answers. (+)</a:t>
            </a:r>
            <a:endParaRPr lang="en-US" dirty="0">
              <a:solidFill>
                <a:srgbClr val="000000"/>
              </a:solidFill>
              <a:latin typeface="Cambria"/>
              <a:cs typeface="Cambria"/>
            </a:endParaRP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2"/>
          <p:cNvSpPr>
            <a:spLocks noGrp="1" noChangeArrowheads="1"/>
          </p:cNvSpPr>
          <p:nvPr>
            <p:ph type="title"/>
          </p:nvPr>
        </p:nvSpPr>
        <p:spPr>
          <a:xfrm>
            <a:off x="457200" y="423335"/>
            <a:ext cx="8229600" cy="1143000"/>
          </a:xfrm>
        </p:spPr>
        <p:txBody>
          <a:bodyPr/>
          <a:lstStyle/>
          <a:p>
            <a:r>
              <a:rPr lang="en-US" b="1" dirty="0">
                <a:solidFill>
                  <a:srgbClr val="660066"/>
                </a:solidFill>
                <a:latin typeface="Cambria"/>
                <a:cs typeface="Cambria"/>
              </a:rPr>
              <a:t>Predictions (1995)</a:t>
            </a:r>
          </a:p>
        </p:txBody>
      </p:sp>
      <p:sp>
        <p:nvSpPr>
          <p:cNvPr id="162819" name="Rectangle 3"/>
          <p:cNvSpPr>
            <a:spLocks noGrp="1" noChangeArrowheads="1"/>
          </p:cNvSpPr>
          <p:nvPr>
            <p:ph idx="1"/>
          </p:nvPr>
        </p:nvSpPr>
        <p:spPr>
          <a:xfrm>
            <a:off x="457200" y="1890007"/>
            <a:ext cx="8229600" cy="3945544"/>
          </a:xfrm>
        </p:spPr>
        <p:txBody>
          <a:bodyPr/>
          <a:lstStyle/>
          <a:p>
            <a:pPr marL="514350" indent="-514350">
              <a:buAutoNum type="arabicPeriod" startAt="6"/>
            </a:pPr>
            <a:r>
              <a:rPr lang="en-US" dirty="0" smtClean="0">
                <a:solidFill>
                  <a:srgbClr val="000000"/>
                </a:solidFill>
                <a:latin typeface="Cambria"/>
                <a:cs typeface="Cambria"/>
              </a:rPr>
              <a:t>Biosensors </a:t>
            </a:r>
            <a:r>
              <a:rPr lang="en-US" dirty="0">
                <a:solidFill>
                  <a:srgbClr val="000000"/>
                </a:solidFill>
                <a:latin typeface="Cambria"/>
                <a:cs typeface="Cambria"/>
              </a:rPr>
              <a:t>will be in place in </a:t>
            </a:r>
            <a:r>
              <a:rPr lang="en-US" dirty="0" smtClean="0">
                <a:solidFill>
                  <a:srgbClr val="000000"/>
                </a:solidFill>
                <a:latin typeface="Cambria"/>
                <a:cs typeface="Cambria"/>
              </a:rPr>
              <a:t>HACCP programs. </a:t>
            </a:r>
            <a:r>
              <a:rPr lang="en-US" dirty="0">
                <a:solidFill>
                  <a:srgbClr val="000000"/>
                </a:solidFill>
                <a:latin typeface="Cambria"/>
                <a:cs typeface="Cambria"/>
              </a:rPr>
              <a:t>(?</a:t>
            </a:r>
            <a:r>
              <a:rPr lang="en-US" dirty="0" smtClean="0">
                <a:solidFill>
                  <a:srgbClr val="000000"/>
                </a:solidFill>
                <a:latin typeface="Cambria"/>
                <a:cs typeface="Cambria"/>
              </a:rPr>
              <a:t>)</a:t>
            </a:r>
          </a:p>
          <a:p>
            <a:pPr marL="609600" indent="-609600">
              <a:buFontTx/>
              <a:buAutoNum type="arabicPeriod" startAt="7"/>
            </a:pPr>
            <a:r>
              <a:rPr lang="en-US" dirty="0" smtClean="0">
                <a:solidFill>
                  <a:srgbClr val="000000"/>
                </a:solidFill>
                <a:latin typeface="Cambria"/>
                <a:cs typeface="Cambria"/>
              </a:rPr>
              <a:t>Microarrays</a:t>
            </a:r>
            <a:r>
              <a:rPr lang="en-US" dirty="0">
                <a:solidFill>
                  <a:srgbClr val="000000"/>
                </a:solidFill>
                <a:latin typeface="Cambria"/>
                <a:cs typeface="Cambria"/>
              </a:rPr>
              <a:t>, biochips, nanotechnologies will be widely used. (+)</a:t>
            </a:r>
          </a:p>
          <a:p>
            <a:pPr marL="609600" indent="-609600">
              <a:buFontTx/>
              <a:buAutoNum type="arabicPeriod" startAt="7"/>
            </a:pPr>
            <a:r>
              <a:rPr lang="en-US" dirty="0">
                <a:solidFill>
                  <a:srgbClr val="000000"/>
                </a:solidFill>
                <a:latin typeface="Cambria"/>
                <a:cs typeface="Cambria"/>
              </a:rPr>
              <a:t>Effective s</a:t>
            </a:r>
            <a:r>
              <a:rPr lang="en-US" dirty="0" smtClean="0">
                <a:solidFill>
                  <a:srgbClr val="000000"/>
                </a:solidFill>
                <a:latin typeface="Cambria"/>
                <a:cs typeface="Cambria"/>
              </a:rPr>
              <a:t>eparation and concentration of target cells will greatly assist rapid identification. </a:t>
            </a:r>
            <a:r>
              <a:rPr lang="en-US" dirty="0">
                <a:solidFill>
                  <a:srgbClr val="000000"/>
                </a:solidFill>
                <a:latin typeface="Cambria"/>
                <a:cs typeface="Cambria"/>
              </a:rPr>
              <a:t>(+)</a:t>
            </a: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2"/>
          <p:cNvSpPr>
            <a:spLocks noGrp="1" noChangeArrowheads="1"/>
          </p:cNvSpPr>
          <p:nvPr>
            <p:ph type="title"/>
          </p:nvPr>
        </p:nvSpPr>
        <p:spPr>
          <a:xfrm>
            <a:off x="457200" y="416850"/>
            <a:ext cx="8229600" cy="1143000"/>
          </a:xfrm>
        </p:spPr>
        <p:txBody>
          <a:bodyPr/>
          <a:lstStyle/>
          <a:p>
            <a:r>
              <a:rPr lang="en-US" b="1" dirty="0">
                <a:solidFill>
                  <a:srgbClr val="660066"/>
                </a:solidFill>
                <a:latin typeface="Cambria"/>
                <a:cs typeface="Cambria"/>
              </a:rPr>
              <a:t>Predictions (1995)</a:t>
            </a:r>
          </a:p>
        </p:txBody>
      </p:sp>
      <p:sp>
        <p:nvSpPr>
          <p:cNvPr id="163843" name="Rectangle 3"/>
          <p:cNvSpPr>
            <a:spLocks noGrp="1" noChangeArrowheads="1"/>
          </p:cNvSpPr>
          <p:nvPr>
            <p:ph idx="1"/>
          </p:nvPr>
        </p:nvSpPr>
        <p:spPr>
          <a:xfrm>
            <a:off x="457200" y="1894279"/>
            <a:ext cx="8229600" cy="4525962"/>
          </a:xfrm>
        </p:spPr>
        <p:txBody>
          <a:bodyPr/>
          <a:lstStyle/>
          <a:p>
            <a:pPr marL="609600" indent="-609600">
              <a:buFontTx/>
              <a:buAutoNum type="arabicPeriod" startAt="9"/>
            </a:pPr>
            <a:r>
              <a:rPr lang="en-US" dirty="0" smtClean="0">
                <a:solidFill>
                  <a:srgbClr val="000000"/>
                </a:solidFill>
                <a:latin typeface="Cambria"/>
                <a:cs typeface="Cambria"/>
              </a:rPr>
              <a:t>Microbial alert systems will be in food packages. (+/?)</a:t>
            </a:r>
          </a:p>
          <a:p>
            <a:pPr marL="609600" indent="-609600">
              <a:buFontTx/>
              <a:buAutoNum type="arabicPeriod" startAt="9"/>
            </a:pPr>
            <a:r>
              <a:rPr lang="en-US" dirty="0" smtClean="0">
                <a:solidFill>
                  <a:srgbClr val="000000"/>
                </a:solidFill>
                <a:latin typeface="Cambria"/>
                <a:cs typeface="Cambria"/>
              </a:rPr>
              <a:t>Consumers will have rapid alert kits for pathogens at home. (</a:t>
            </a:r>
            <a:r>
              <a:rPr lang="en-US" dirty="0">
                <a:solidFill>
                  <a:srgbClr val="000000"/>
                </a:solidFill>
                <a:latin typeface="Cambria"/>
                <a:cs typeface="Cambria"/>
              </a:rPr>
              <a:t>?)</a:t>
            </a:r>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620000" cy="1143000"/>
          </a:xfrm>
        </p:spPr>
        <p:txBody>
          <a:bodyPr/>
          <a:lstStyle/>
          <a:p>
            <a:r>
              <a:rPr lang="en-US" sz="2400" b="1" dirty="0">
                <a:solidFill>
                  <a:srgbClr val="660066"/>
                </a:solidFill>
                <a:latin typeface="Cambria"/>
                <a:cs typeface="Cambria"/>
              </a:rPr>
              <a:t>Future Developments of Rapid Methods and Automation in Food : A Microbiology Prediction</a:t>
            </a:r>
          </a:p>
        </p:txBody>
      </p:sp>
      <p:sp>
        <p:nvSpPr>
          <p:cNvPr id="3" name="Content Placeholder 2"/>
          <p:cNvSpPr>
            <a:spLocks noGrp="1"/>
          </p:cNvSpPr>
          <p:nvPr>
            <p:ph idx="1"/>
          </p:nvPr>
        </p:nvSpPr>
        <p:spPr>
          <a:xfrm>
            <a:off x="372534" y="1715030"/>
            <a:ext cx="8229600" cy="4525962"/>
          </a:xfrm>
          <a:noFill/>
          <a:ln>
            <a:noFill/>
          </a:ln>
        </p:spPr>
        <p:txBody>
          <a:bodyPr vert="horz" wrap="square" lIns="91440" tIns="45720" rIns="91440" bIns="45720" numCol="1" anchor="t" anchorCtr="0" compatLnSpc="1">
            <a:prstTxWarp prst="textNoShape">
              <a:avLst/>
            </a:prstTxWarp>
          </a:bodyPr>
          <a:lstStyle/>
          <a:p>
            <a:pPr marL="609600" indent="-609600">
              <a:buFont typeface="+mj-lt"/>
              <a:buAutoNum type="alphaUcPeriod"/>
            </a:pPr>
            <a:r>
              <a:rPr lang="en-US" sz="2400" dirty="0">
                <a:solidFill>
                  <a:srgbClr val="000000"/>
                </a:solidFill>
                <a:latin typeface="Cambria"/>
                <a:cs typeface="Cambria"/>
              </a:rPr>
              <a:t>There will be a lot more microbiological systems at molecular levels for identification of normal and defective food samples.</a:t>
            </a:r>
          </a:p>
          <a:p>
            <a:pPr marL="609600" indent="-609600">
              <a:buFont typeface="+mj-lt"/>
              <a:buAutoNum type="alphaUcPeriod"/>
            </a:pPr>
            <a:endParaRPr lang="en-US" sz="2400" dirty="0">
              <a:solidFill>
                <a:srgbClr val="000000"/>
              </a:solidFill>
              <a:latin typeface="Cambria"/>
              <a:cs typeface="Cambria"/>
            </a:endParaRPr>
          </a:p>
          <a:p>
            <a:pPr marL="609600" indent="-609600">
              <a:buFont typeface="+mj-lt"/>
              <a:buAutoNum type="alphaUcPeriod"/>
            </a:pPr>
            <a:r>
              <a:rPr lang="en-US" sz="2400" dirty="0">
                <a:solidFill>
                  <a:srgbClr val="000000"/>
                </a:solidFill>
                <a:latin typeface="Cambria"/>
                <a:cs typeface="Cambria"/>
              </a:rPr>
              <a:t>More instruments to analyze microbial samples in the food industries.</a:t>
            </a:r>
          </a:p>
          <a:p>
            <a:pPr marL="609600" indent="-609600">
              <a:buFont typeface="+mj-lt"/>
              <a:buAutoNum type="alphaUcPeriod"/>
            </a:pPr>
            <a:endParaRPr lang="en-US" sz="2400" dirty="0">
              <a:solidFill>
                <a:srgbClr val="000000"/>
              </a:solidFill>
              <a:latin typeface="Cambria"/>
              <a:cs typeface="Cambria"/>
            </a:endParaRPr>
          </a:p>
          <a:p>
            <a:pPr marL="609600" indent="-609600">
              <a:buFont typeface="+mj-lt"/>
              <a:buAutoNum type="alphaUcPeriod"/>
            </a:pPr>
            <a:r>
              <a:rPr lang="en-US" sz="2400" dirty="0">
                <a:solidFill>
                  <a:srgbClr val="000000"/>
                </a:solidFill>
                <a:latin typeface="Cambria"/>
                <a:cs typeface="Cambria"/>
              </a:rPr>
              <a:t>Greater sensitive of information to the molecular level.</a:t>
            </a:r>
          </a:p>
          <a:p>
            <a:pPr marL="609600" indent="-609600">
              <a:buFont typeface="+mj-lt"/>
              <a:buAutoNum type="alphaUcPeriod"/>
            </a:pPr>
            <a:endParaRPr lang="en-US" sz="2400" dirty="0">
              <a:solidFill>
                <a:srgbClr val="000000"/>
              </a:solidFill>
              <a:latin typeface="Cambria"/>
              <a:cs typeface="Cambria"/>
            </a:endParaRPr>
          </a:p>
          <a:p>
            <a:pPr marL="609600" indent="-609600">
              <a:buFont typeface="+mj-lt"/>
              <a:buAutoNum type="alphaUcPeriod"/>
            </a:pPr>
            <a:r>
              <a:rPr lang="en-US" sz="2400" dirty="0">
                <a:solidFill>
                  <a:srgbClr val="000000"/>
                </a:solidFill>
                <a:latin typeface="Cambria"/>
                <a:cs typeface="Cambria"/>
              </a:rPr>
              <a:t>Less human manipulations and more automation in sample handling.</a:t>
            </a:r>
          </a:p>
        </p:txBody>
      </p:sp>
    </p:spTree>
    <p:extLst>
      <p:ext uri="{BB962C8B-B14F-4D97-AF65-F5344CB8AC3E}">
        <p14:creationId xmlns:p14="http://schemas.microsoft.com/office/powerpoint/2010/main" val="899510902"/>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620000" cy="1143000"/>
          </a:xfrm>
        </p:spPr>
        <p:txBody>
          <a:bodyPr/>
          <a:lstStyle/>
          <a:p>
            <a:r>
              <a:rPr lang="en-US" sz="2400" b="1" dirty="0">
                <a:solidFill>
                  <a:srgbClr val="660066"/>
                </a:solidFill>
                <a:latin typeface="Cambria"/>
                <a:cs typeface="Cambria"/>
              </a:rPr>
              <a:t>Future Developments of Rapid Methods and Automation in Food : A Microbiology Prediction</a:t>
            </a:r>
          </a:p>
        </p:txBody>
      </p:sp>
      <p:sp>
        <p:nvSpPr>
          <p:cNvPr id="3" name="Content Placeholder 2"/>
          <p:cNvSpPr>
            <a:spLocks noGrp="1"/>
          </p:cNvSpPr>
          <p:nvPr>
            <p:ph idx="1"/>
          </p:nvPr>
        </p:nvSpPr>
        <p:spPr>
          <a:noFill/>
          <a:ln>
            <a:noFill/>
          </a:ln>
        </p:spPr>
        <p:txBody>
          <a:bodyPr vert="horz" wrap="square" lIns="91440" tIns="45720" rIns="91440" bIns="45720" numCol="1" anchor="t" anchorCtr="0" compatLnSpc="1">
            <a:prstTxWarp prst="textNoShape">
              <a:avLst/>
            </a:prstTxWarp>
          </a:bodyPr>
          <a:lstStyle/>
          <a:p>
            <a:pPr marL="609600" indent="-609600">
              <a:buFont typeface="+mj-lt"/>
              <a:buAutoNum type="alphaUcPeriod" startAt="5"/>
            </a:pPr>
            <a:r>
              <a:rPr lang="en-US" sz="2400" dirty="0">
                <a:solidFill>
                  <a:srgbClr val="000000"/>
                </a:solidFill>
                <a:latin typeface="Cambria"/>
                <a:cs typeface="Cambria"/>
              </a:rPr>
              <a:t>Need to train more scientists and technicians on sampling foods and analyzing food for pathogenic and spoilage microorganisms.</a:t>
            </a:r>
          </a:p>
          <a:p>
            <a:pPr marL="609600" indent="-609600">
              <a:buFont typeface="+mj-lt"/>
              <a:buAutoNum type="alphaUcPeriod" startAt="5"/>
            </a:pPr>
            <a:endParaRPr lang="en-US" sz="2400" dirty="0">
              <a:solidFill>
                <a:srgbClr val="000000"/>
              </a:solidFill>
              <a:latin typeface="Cambria"/>
              <a:cs typeface="Cambria"/>
            </a:endParaRPr>
          </a:p>
          <a:p>
            <a:pPr marL="609600" indent="-609600">
              <a:buFont typeface="+mj-lt"/>
              <a:buAutoNum type="alphaUcPeriod" startAt="5"/>
            </a:pPr>
            <a:r>
              <a:rPr lang="en-US" sz="2400" dirty="0">
                <a:solidFill>
                  <a:srgbClr val="000000"/>
                </a:solidFill>
                <a:latin typeface="Cambria"/>
                <a:cs typeface="Cambria"/>
              </a:rPr>
              <a:t>Automation in analysis of food samples and reporting data.</a:t>
            </a:r>
          </a:p>
          <a:p>
            <a:pPr marL="609600" indent="-609600">
              <a:buFont typeface="+mj-lt"/>
              <a:buAutoNum type="alphaUcPeriod" startAt="5"/>
            </a:pPr>
            <a:endParaRPr lang="en-US" sz="2400" dirty="0">
              <a:solidFill>
                <a:srgbClr val="000000"/>
              </a:solidFill>
              <a:latin typeface="Cambria"/>
              <a:cs typeface="Cambria"/>
            </a:endParaRPr>
          </a:p>
          <a:p>
            <a:pPr marL="609600" indent="-609600">
              <a:buFont typeface="+mj-lt"/>
              <a:buAutoNum type="alphaUcPeriod" startAt="5"/>
            </a:pPr>
            <a:r>
              <a:rPr lang="en-US" sz="2400" dirty="0">
                <a:solidFill>
                  <a:srgbClr val="000000"/>
                </a:solidFill>
                <a:latin typeface="Cambria"/>
                <a:cs typeface="Cambria"/>
              </a:rPr>
              <a:t>Instruments to decide pass-fail of food samples for human consumption.</a:t>
            </a:r>
          </a:p>
          <a:p>
            <a:pPr marL="609600" indent="-609600">
              <a:buFont typeface="+mj-lt"/>
              <a:buAutoNum type="alphaUcPeriod" startAt="5"/>
            </a:pPr>
            <a:endParaRPr lang="en-US" sz="2400" dirty="0">
              <a:solidFill>
                <a:srgbClr val="000000"/>
              </a:solidFill>
              <a:latin typeface="Cambria"/>
              <a:cs typeface="Cambria"/>
            </a:endParaRPr>
          </a:p>
        </p:txBody>
      </p:sp>
    </p:spTree>
    <p:extLst>
      <p:ext uri="{BB962C8B-B14F-4D97-AF65-F5344CB8AC3E}">
        <p14:creationId xmlns:p14="http://schemas.microsoft.com/office/powerpoint/2010/main" val="2119341806"/>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89000" y="274638"/>
            <a:ext cx="7620000" cy="1143000"/>
          </a:xfrm>
        </p:spPr>
        <p:txBody>
          <a:bodyPr/>
          <a:lstStyle/>
          <a:p>
            <a:r>
              <a:rPr lang="en-US" sz="2400" b="1" dirty="0">
                <a:solidFill>
                  <a:srgbClr val="660066"/>
                </a:solidFill>
                <a:latin typeface="Cambria"/>
                <a:cs typeface="Cambria"/>
              </a:rPr>
              <a:t>Future Developments of Rapid Methods and Automation in Food : A Microbiology Prediction</a:t>
            </a:r>
          </a:p>
        </p:txBody>
      </p:sp>
      <p:sp>
        <p:nvSpPr>
          <p:cNvPr id="3" name="Content Placeholder 2"/>
          <p:cNvSpPr>
            <a:spLocks noGrp="1"/>
          </p:cNvSpPr>
          <p:nvPr>
            <p:ph idx="1"/>
          </p:nvPr>
        </p:nvSpPr>
        <p:spPr>
          <a:noFill/>
          <a:ln>
            <a:noFill/>
          </a:ln>
        </p:spPr>
        <p:txBody>
          <a:bodyPr vert="horz" wrap="square" lIns="91440" tIns="45720" rIns="91440" bIns="45720" numCol="1" anchor="t" anchorCtr="0" compatLnSpc="1">
            <a:prstTxWarp prst="textNoShape">
              <a:avLst/>
            </a:prstTxWarp>
          </a:bodyPr>
          <a:lstStyle/>
          <a:p>
            <a:pPr marL="609600" indent="-609600">
              <a:buFont typeface="+mj-lt"/>
              <a:buAutoNum type="alphaUcPeriod" startAt="8"/>
            </a:pPr>
            <a:r>
              <a:rPr lang="en-US" sz="2400" dirty="0">
                <a:solidFill>
                  <a:srgbClr val="000000"/>
                </a:solidFill>
                <a:latin typeface="Cambria"/>
                <a:cs typeface="Cambria"/>
              </a:rPr>
              <a:t>More harmonization of microbial protocols among nations.</a:t>
            </a:r>
          </a:p>
          <a:p>
            <a:pPr marL="609600" indent="-609600">
              <a:buFont typeface="+mj-lt"/>
              <a:buAutoNum type="alphaUcPeriod" startAt="8"/>
            </a:pPr>
            <a:endParaRPr lang="en-US" sz="2400" dirty="0">
              <a:solidFill>
                <a:srgbClr val="000000"/>
              </a:solidFill>
              <a:latin typeface="Cambria"/>
              <a:cs typeface="Cambria"/>
            </a:endParaRPr>
          </a:p>
          <a:p>
            <a:pPr marL="609600" indent="-609600">
              <a:buFont typeface="+mj-lt"/>
              <a:buAutoNum type="alphaUcPeriod" startAt="8"/>
            </a:pPr>
            <a:r>
              <a:rPr lang="en-US" sz="2400" dirty="0">
                <a:solidFill>
                  <a:srgbClr val="000000"/>
                </a:solidFill>
                <a:latin typeface="Cambria"/>
                <a:cs typeface="Cambria"/>
              </a:rPr>
              <a:t>More international cooperation in methodology developments and usage.</a:t>
            </a:r>
          </a:p>
          <a:p>
            <a:pPr marL="609600" indent="-609600">
              <a:buFont typeface="+mj-lt"/>
              <a:buAutoNum type="alphaUcPeriod" startAt="8"/>
            </a:pPr>
            <a:endParaRPr lang="en-US" sz="2400" dirty="0">
              <a:solidFill>
                <a:srgbClr val="000000"/>
              </a:solidFill>
              <a:latin typeface="Cambria"/>
              <a:cs typeface="Cambria"/>
            </a:endParaRPr>
          </a:p>
          <a:p>
            <a:pPr marL="609600" indent="-609600">
              <a:buFont typeface="+mj-lt"/>
              <a:buAutoNum type="alphaUcPeriod" startAt="8"/>
            </a:pPr>
            <a:r>
              <a:rPr lang="en-US" sz="2400" dirty="0">
                <a:solidFill>
                  <a:srgbClr val="000000"/>
                </a:solidFill>
                <a:latin typeface="Cambria"/>
                <a:cs typeface="Cambria"/>
              </a:rPr>
              <a:t>More sophisticated consumers who demand safer food and drink supplies internationally.     </a:t>
            </a:r>
          </a:p>
          <a:p>
            <a:pPr marL="609600" indent="-609600">
              <a:buFont typeface="+mj-lt"/>
              <a:buAutoNum type="alphaUcPeriod" startAt="8"/>
            </a:pPr>
            <a:endParaRPr lang="en-US" sz="2400" dirty="0">
              <a:solidFill>
                <a:srgbClr val="000000"/>
              </a:solidFill>
              <a:latin typeface="Cambria"/>
              <a:cs typeface="Cambria"/>
            </a:endParaRPr>
          </a:p>
        </p:txBody>
      </p:sp>
    </p:spTree>
    <p:extLst>
      <p:ext uri="{BB962C8B-B14F-4D97-AF65-F5344CB8AC3E}">
        <p14:creationId xmlns:p14="http://schemas.microsoft.com/office/powerpoint/2010/main" val="1855427139"/>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96635" y="1664991"/>
            <a:ext cx="8904898" cy="3352800"/>
            <a:chOff x="96635" y="1664991"/>
            <a:chExt cx="8904898" cy="3352800"/>
          </a:xfrm>
        </p:grpSpPr>
        <p:pic>
          <p:nvPicPr>
            <p:cNvPr id="119812" name="Picture 4" descr="scan0006"/>
            <p:cNvPicPr>
              <a:picLocks noChangeAspect="1" noChangeArrowheads="1"/>
            </p:cNvPicPr>
            <p:nvPr/>
          </p:nvPicPr>
          <p:blipFill>
            <a:blip r:embed="rId3" cstate="print"/>
            <a:srcRect/>
            <a:stretch>
              <a:fillRect/>
            </a:stretch>
          </p:blipFill>
          <p:spPr bwMode="auto">
            <a:xfrm>
              <a:off x="2368957" y="1714500"/>
              <a:ext cx="2190750" cy="3163888"/>
            </a:xfrm>
            <a:prstGeom prst="rect">
              <a:avLst/>
            </a:prstGeom>
            <a:noFill/>
          </p:spPr>
        </p:pic>
        <p:pic>
          <p:nvPicPr>
            <p:cNvPr id="119813" name="Picture 5" descr="scan0003"/>
            <p:cNvPicPr>
              <a:picLocks noChangeAspect="1" noChangeArrowheads="1"/>
            </p:cNvPicPr>
            <p:nvPr/>
          </p:nvPicPr>
          <p:blipFill>
            <a:blip r:embed="rId4" cstate="print"/>
            <a:srcRect/>
            <a:stretch>
              <a:fillRect/>
            </a:stretch>
          </p:blipFill>
          <p:spPr bwMode="auto">
            <a:xfrm>
              <a:off x="96635" y="1664991"/>
              <a:ext cx="2246312" cy="3352800"/>
            </a:xfrm>
            <a:prstGeom prst="rect">
              <a:avLst/>
            </a:prstGeom>
            <a:noFill/>
          </p:spPr>
        </p:pic>
        <p:pic>
          <p:nvPicPr>
            <p:cNvPr id="119814" name="Picture 6" descr="scan0004"/>
            <p:cNvPicPr>
              <a:picLocks noChangeAspect="1" noChangeArrowheads="1"/>
            </p:cNvPicPr>
            <p:nvPr/>
          </p:nvPicPr>
          <p:blipFill>
            <a:blip r:embed="rId5" cstate="print"/>
            <a:srcRect/>
            <a:stretch>
              <a:fillRect/>
            </a:stretch>
          </p:blipFill>
          <p:spPr bwMode="auto">
            <a:xfrm>
              <a:off x="4559707" y="1664991"/>
              <a:ext cx="2182813" cy="3352800"/>
            </a:xfrm>
            <a:prstGeom prst="rect">
              <a:avLst/>
            </a:prstGeom>
            <a:noFill/>
          </p:spPr>
        </p:pic>
        <p:pic>
          <p:nvPicPr>
            <p:cNvPr id="119815" name="Picture 7" descr="scan0005"/>
            <p:cNvPicPr>
              <a:picLocks noChangeAspect="1" noChangeArrowheads="1"/>
            </p:cNvPicPr>
            <p:nvPr/>
          </p:nvPicPr>
          <p:blipFill>
            <a:blip r:embed="rId6" cstate="print"/>
            <a:srcRect/>
            <a:stretch>
              <a:fillRect/>
            </a:stretch>
          </p:blipFill>
          <p:spPr bwMode="auto">
            <a:xfrm>
              <a:off x="6742520" y="1714500"/>
              <a:ext cx="2259013" cy="3276600"/>
            </a:xfrm>
            <a:prstGeom prst="rect">
              <a:avLst/>
            </a:prstGeom>
            <a:noFill/>
          </p:spPr>
        </p:pic>
      </p:gr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8" name="Picture 4"/>
          <p:cNvPicPr>
            <a:picLocks noGrp="1" noChangeAspect="1" noChangeArrowheads="1"/>
          </p:cNvPicPr>
          <p:nvPr>
            <p:ph idx="1"/>
          </p:nvPr>
        </p:nvPicPr>
        <p:blipFill>
          <a:blip r:embed="rId3" cstate="print">
            <a:extLst>
              <a:ext uri="{BEBA8EAE-BF5A-486C-A8C5-ECC9F3942E4B}">
                <a14:imgProps xmlns:a14="http://schemas.microsoft.com/office/drawing/2010/main">
                  <a14:imgLayer r:embed="rId4">
                    <a14:imgEffect>
                      <a14:sharpenSoften amount="50000"/>
                    </a14:imgEffect>
                  </a14:imgLayer>
                </a14:imgProps>
              </a:ext>
            </a:extLst>
          </a:blip>
          <a:srcRect/>
          <a:stretch>
            <a:fillRect/>
          </a:stretch>
        </p:blipFill>
        <p:spPr>
          <a:xfrm>
            <a:off x="381000" y="854075"/>
            <a:ext cx="8382000" cy="3254375"/>
          </a:xfrm>
          <a:noFill/>
          <a:ln/>
        </p:spPr>
      </p:pic>
      <p:sp>
        <p:nvSpPr>
          <p:cNvPr id="82947" name="Text Box 3"/>
          <p:cNvSpPr txBox="1">
            <a:spLocks noChangeArrowheads="1"/>
          </p:cNvSpPr>
          <p:nvPr/>
        </p:nvSpPr>
        <p:spPr bwMode="auto">
          <a:xfrm>
            <a:off x="685800" y="152400"/>
            <a:ext cx="7772400" cy="701675"/>
          </a:xfrm>
          <a:prstGeom prst="rect">
            <a:avLst/>
          </a:prstGeom>
          <a:noFill/>
          <a:ln w="9525">
            <a:noFill/>
            <a:miter lim="800000"/>
            <a:headEnd/>
            <a:tailEnd/>
          </a:ln>
          <a:effectLst/>
        </p:spPr>
        <p:txBody>
          <a:bodyPr>
            <a:spAutoFit/>
          </a:bodyPr>
          <a:lstStyle/>
          <a:p>
            <a:pPr algn="ctr">
              <a:spcBef>
                <a:spcPct val="50000"/>
              </a:spcBef>
            </a:pPr>
            <a:r>
              <a:rPr lang="en-US" sz="4000" b="1" dirty="0">
                <a:solidFill>
                  <a:schemeClr val="bg1"/>
                </a:solidFill>
                <a:latin typeface="Cambria"/>
                <a:cs typeface="Cambria"/>
              </a:rPr>
              <a:t>Fun Fung Fact:</a:t>
            </a:r>
          </a:p>
        </p:txBody>
      </p:sp>
      <p:sp>
        <p:nvSpPr>
          <p:cNvPr id="2" name="TextBox 1"/>
          <p:cNvSpPr txBox="1"/>
          <p:nvPr/>
        </p:nvSpPr>
        <p:spPr>
          <a:xfrm>
            <a:off x="767644" y="4571999"/>
            <a:ext cx="7690556" cy="1077218"/>
          </a:xfrm>
          <a:prstGeom prst="rect">
            <a:avLst/>
          </a:prstGeom>
          <a:noFill/>
        </p:spPr>
        <p:txBody>
          <a:bodyPr wrap="square" rtlCol="0">
            <a:spAutoFit/>
          </a:bodyPr>
          <a:lstStyle/>
          <a:p>
            <a:pPr algn="ctr"/>
            <a:r>
              <a:rPr lang="en-US" sz="3200" b="1" dirty="0" smtClean="0">
                <a:solidFill>
                  <a:srgbClr val="660066"/>
                </a:solidFill>
                <a:latin typeface="Cambria"/>
                <a:cs typeface="Cambria"/>
              </a:rPr>
              <a:t>As of March 2005 the website of Fung’s paper received 2,967 individual ‘hits’!</a:t>
            </a:r>
            <a:endParaRPr lang="en-US" sz="3200" b="1" dirty="0">
              <a:solidFill>
                <a:srgbClr val="660066"/>
              </a:solidFill>
              <a:latin typeface="Cambria"/>
              <a:cs typeface="Cambria"/>
            </a:endParaRPr>
          </a:p>
        </p:txBody>
      </p:sp>
    </p:spTree>
  </p:cSld>
  <p:clrMapOvr>
    <a:masterClrMapping/>
  </p:clrMapOvr>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Picture 2" descr="KSU04_0164"/>
          <p:cNvPicPr>
            <a:picLocks noChangeAspect="1" noChangeArrowheads="1"/>
          </p:cNvPicPr>
          <p:nvPr/>
        </p:nvPicPr>
        <p:blipFill>
          <a:blip r:embed="rId3" cstate="email">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a:ext>
            </a:extLst>
          </a:blip>
          <a:srcRect/>
          <a:stretch>
            <a:fillRect/>
          </a:stretch>
        </p:blipFill>
        <p:spPr bwMode="auto">
          <a:xfrm>
            <a:off x="592667" y="917223"/>
            <a:ext cx="8001000" cy="5108221"/>
          </a:xfrm>
          <a:prstGeom prst="rect">
            <a:avLst/>
          </a:prstGeom>
          <a:noFill/>
        </p:spPr>
      </p:pic>
      <p:sp>
        <p:nvSpPr>
          <p:cNvPr id="83971" name="Text Box 3"/>
          <p:cNvSpPr txBox="1">
            <a:spLocks noChangeArrowheads="1"/>
          </p:cNvSpPr>
          <p:nvPr/>
        </p:nvSpPr>
        <p:spPr bwMode="auto">
          <a:xfrm>
            <a:off x="0" y="163335"/>
            <a:ext cx="9143999" cy="615553"/>
          </a:xfrm>
          <a:prstGeom prst="rect">
            <a:avLst/>
          </a:prstGeom>
          <a:noFill/>
          <a:ln w="9525">
            <a:noFill/>
            <a:miter lim="800000"/>
            <a:headEnd/>
            <a:tailEnd/>
          </a:ln>
          <a:effectLst/>
        </p:spPr>
        <p:txBody>
          <a:bodyPr wrap="square">
            <a:spAutoFit/>
          </a:bodyPr>
          <a:lstStyle/>
          <a:p>
            <a:pPr algn="ctr">
              <a:spcBef>
                <a:spcPct val="50000"/>
              </a:spcBef>
            </a:pPr>
            <a:r>
              <a:rPr lang="en-US" sz="3400" b="1" dirty="0" err="1">
                <a:solidFill>
                  <a:srgbClr val="660066"/>
                </a:solidFill>
                <a:latin typeface="Cambria"/>
                <a:cs typeface="Cambria"/>
              </a:rPr>
              <a:t>Konza</a:t>
            </a:r>
            <a:r>
              <a:rPr lang="en-US" sz="3400" b="1" dirty="0">
                <a:solidFill>
                  <a:srgbClr val="660066"/>
                </a:solidFill>
                <a:latin typeface="Cambria"/>
                <a:cs typeface="Cambria"/>
              </a:rPr>
              <a:t> Night at the Rapid Methods Workshop</a:t>
            </a:r>
          </a:p>
        </p:txBody>
      </p:sp>
    </p:spTree>
  </p:cSld>
  <p:clrMapOvr>
    <a:masterClrMapping/>
  </p:clrMapOvr>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7" name="Text Box 3"/>
          <p:cNvSpPr txBox="1">
            <a:spLocks noChangeArrowheads="1"/>
          </p:cNvSpPr>
          <p:nvPr/>
        </p:nvSpPr>
        <p:spPr bwMode="auto">
          <a:xfrm>
            <a:off x="685800" y="152400"/>
            <a:ext cx="7772400" cy="701675"/>
          </a:xfrm>
          <a:prstGeom prst="rect">
            <a:avLst/>
          </a:prstGeom>
          <a:noFill/>
          <a:ln w="9525">
            <a:noFill/>
            <a:miter lim="800000"/>
            <a:headEnd/>
            <a:tailEnd/>
          </a:ln>
          <a:effectLst/>
        </p:spPr>
        <p:txBody>
          <a:bodyPr>
            <a:spAutoFit/>
          </a:bodyPr>
          <a:lstStyle/>
          <a:p>
            <a:pPr algn="ctr">
              <a:spcBef>
                <a:spcPct val="50000"/>
              </a:spcBef>
            </a:pPr>
            <a:r>
              <a:rPr lang="en-US" sz="4000" b="1" dirty="0">
                <a:solidFill>
                  <a:schemeClr val="bg1"/>
                </a:solidFill>
                <a:latin typeface="Cambria"/>
                <a:cs typeface="Cambria"/>
              </a:rPr>
              <a:t>Fun Fung Fact:</a:t>
            </a:r>
          </a:p>
        </p:txBody>
      </p:sp>
      <p:pic>
        <p:nvPicPr>
          <p:cNvPr id="6" name="Picture 2" descr="DSC00866"/>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62000" y="285047"/>
            <a:ext cx="7569200" cy="5676900"/>
          </a:xfrm>
          <a:prstGeom prst="rect">
            <a:avLst/>
          </a:prstGeom>
          <a:noFill/>
        </p:spPr>
      </p:pic>
    </p:spTree>
    <p:extLst>
      <p:ext uri="{BB962C8B-B14F-4D97-AF65-F5344CB8AC3E}">
        <p14:creationId xmlns:p14="http://schemas.microsoft.com/office/powerpoint/2010/main" val="1986307229"/>
      </p:ext>
    </p:extLst>
  </p:cSld>
  <p:clrMapOvr>
    <a:masterClrMapping/>
  </p:clrMapOvr>
  <p:timing>
    <p:tnLst>
      <p:par>
        <p:cTn id="1" dur="indefinite" restart="never" nodeType="tmRoot"/>
      </p:par>
    </p:tnLst>
  </p:timing>
</p:sld>
</file>

<file path=ppt/theme/theme1.xml><?xml version="1.0" encoding="utf-8"?>
<a:theme xmlns:a="http://schemas.openxmlformats.org/drawingml/2006/main" name="Light_KSU_Bottom">
  <a:themeElements>
    <a:clrScheme name="Kilter">
      <a:dk1>
        <a:sysClr val="windowText" lastClr="000000"/>
      </a:dk1>
      <a:lt1>
        <a:sysClr val="window" lastClr="FFFFFF"/>
      </a:lt1>
      <a:dk2>
        <a:srgbClr val="318FC5"/>
      </a:dk2>
      <a:lt2>
        <a:srgbClr val="AEE8FB"/>
      </a:lt2>
      <a:accent1>
        <a:srgbClr val="76C5EF"/>
      </a:accent1>
      <a:accent2>
        <a:srgbClr val="FEA022"/>
      </a:accent2>
      <a:accent3>
        <a:srgbClr val="FF6700"/>
      </a:accent3>
      <a:accent4>
        <a:srgbClr val="70A525"/>
      </a:accent4>
      <a:accent5>
        <a:srgbClr val="A5D848"/>
      </a:accent5>
      <a:accent6>
        <a:srgbClr val="20768C"/>
      </a:accent6>
      <a:hlink>
        <a:srgbClr val="7AB6E8"/>
      </a:hlink>
      <a:folHlink>
        <a:srgbClr val="83B0D3"/>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1591</TotalTime>
  <Words>2740</Words>
  <Application>Microsoft Office PowerPoint</Application>
  <PresentationFormat>On-screen Show (4:3)</PresentationFormat>
  <Paragraphs>691</Paragraphs>
  <Slides>125</Slides>
  <Notes>112</Notes>
  <HiddenSlides>0</HiddenSlides>
  <MMClips>0</MMClips>
  <ScaleCrop>false</ScaleCrop>
  <HeadingPairs>
    <vt:vector size="6" baseType="variant">
      <vt:variant>
        <vt:lpstr>Theme</vt:lpstr>
      </vt:variant>
      <vt:variant>
        <vt:i4>1</vt:i4>
      </vt:variant>
      <vt:variant>
        <vt:lpstr>Embedded OLE Servers</vt:lpstr>
      </vt:variant>
      <vt:variant>
        <vt:i4>4</vt:i4>
      </vt:variant>
      <vt:variant>
        <vt:lpstr>Slide Titles</vt:lpstr>
      </vt:variant>
      <vt:variant>
        <vt:i4>125</vt:i4>
      </vt:variant>
    </vt:vector>
  </HeadingPairs>
  <TitlesOfParts>
    <vt:vector size="130" baseType="lpstr">
      <vt:lpstr>Light_KSU_Bottom</vt:lpstr>
      <vt:lpstr>Image Document</vt:lpstr>
      <vt:lpstr>Acrobat Document</vt:lpstr>
      <vt:lpstr>Photo Editor Photo</vt:lpstr>
      <vt:lpstr>Document</vt:lpstr>
      <vt:lpstr>Rapid Methods and Automation in Microbiology: 25 Years of Development and Predictions</vt:lpstr>
      <vt:lpstr>PowerPoint Presentation</vt:lpstr>
      <vt:lpstr>Food Microbiology</vt:lpstr>
      <vt:lpstr>PowerPoint Presentation</vt:lpstr>
      <vt:lpstr>Examples of pathogens associated with fruits and vegetables involved in outbreaks of foodborne disease</vt:lpstr>
      <vt:lpstr>Methods for the Detection of Escherichia coli O157:H7 in Foods </vt:lpstr>
      <vt:lpstr>PowerPoint Presentation</vt:lpstr>
      <vt:lpstr>PowerPoint Presentation</vt:lpstr>
      <vt:lpstr>PowerPoint Presentation</vt:lpstr>
      <vt:lpstr>PowerPoint Presentation</vt:lpstr>
      <vt:lpstr>One-Shift Pathogen Tests – 6 to 8 hr.</vt:lpstr>
      <vt:lpstr>Real Time Results – Minutes</vt:lpstr>
      <vt:lpstr>Advances in Total Viable Cell Count Methodologies</vt:lpstr>
      <vt:lpstr>Stomacher</vt:lpstr>
      <vt:lpstr>Pulsifier</vt:lpstr>
      <vt:lpstr>Pulsifier vs. Stomacher Total Viable Cultures from 96 food samples</vt:lpstr>
      <vt:lpstr>Smasher© by AES Chemunex</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Fung/Fujioka Scale for Beach Water Pollution Based on Single Sample Concentrations (cfu/100 mL) of Clostridium perfringens Using the Fung Double Tube (FDT) Method</vt:lpstr>
      <vt:lpstr>Isogrid</vt:lpstr>
      <vt:lpstr>PowerPoint Presentation</vt:lpstr>
      <vt:lpstr>PowerPoint Presentation</vt:lpstr>
      <vt:lpstr>PowerPoint Presentation</vt:lpstr>
      <vt:lpstr>PowerPoint Presentation</vt:lpstr>
      <vt:lpstr>PowerPoint Presentation</vt:lpstr>
      <vt:lpstr>PowerPoint Presentation</vt:lpstr>
      <vt:lpstr>Kang and Fung</vt:lpstr>
      <vt:lpstr>PowerPoint Presentation</vt:lpstr>
      <vt:lpstr>One-Step Thin Agar Layer Method</vt:lpstr>
      <vt:lpstr>Salmonella typhimurium in Mixed Culture Using TAL</vt:lpstr>
      <vt:lpstr>PowerPoint Presentation</vt:lpstr>
      <vt:lpstr>Oxyrase Research at  Kansas State University</vt:lpstr>
      <vt:lpstr>PowerPoint Presentation</vt:lpstr>
      <vt:lpstr>Growth of L. monocytogenes LM 101M in the Presence of E. Coli or OxyraseTM in Fraser broth at 35o C</vt:lpstr>
      <vt:lpstr>PowerPoint Presentation</vt:lpstr>
      <vt:lpstr>Campylobacter coli 43474 –      42oC with 2 and 0% Oxyrase</vt:lpstr>
      <vt:lpstr>Campylobacter jejuni 43429 – 42oC with 2 and 0% Oxyrase</vt:lpstr>
      <vt:lpstr>Application of Membrane Fractions in Food Safety</vt:lpstr>
      <vt:lpstr>PowerPoint Presentation</vt:lpstr>
      <vt:lpstr>Membrane Bound Enzymes</vt:lpstr>
      <vt:lpstr>Food Fermentation Considerations</vt:lpstr>
      <vt:lpstr>PowerPoint Presentation</vt:lpstr>
      <vt:lpstr>PowerPoint Presentation</vt:lpstr>
      <vt:lpstr>Results  (Oxyrase &amp; Membrane Fractions)</vt:lpstr>
      <vt:lpstr>PowerPoint Presentation</vt:lpstr>
      <vt:lpstr>PowerPoint Presentation</vt:lpstr>
      <vt:lpstr>PowerPoint Presentation</vt:lpstr>
      <vt:lpstr>PowerPoint Presentation</vt:lpstr>
      <vt:lpstr>PowerPoint Presentation</vt:lpstr>
      <vt:lpstr>PowerPoint Presentation</vt:lpstr>
      <vt:lpstr>Bioluminescence</vt:lpstr>
      <vt:lpstr>PowerPoint Presentation</vt:lpstr>
      <vt:lpstr>Advances in Immunological Testing</vt:lpstr>
      <vt:lpstr>bioMérieux VIDAS®</vt:lpstr>
      <vt:lpstr>PowerPoint Presentation</vt:lpstr>
      <vt:lpstr>PowerPoint Presentation</vt:lpstr>
      <vt:lpstr>PowerPoint Presentation</vt:lpstr>
      <vt:lpstr>PowerPoint Presentation</vt:lpstr>
      <vt:lpstr>PowerPoint Presentation</vt:lpstr>
      <vt:lpstr>Pathatrix Antibody coated beads capturing on surface of capture phase</vt:lpstr>
      <vt:lpstr>PowerPoint Presentation</vt:lpstr>
      <vt:lpstr>Captured Target Bacteria After Wash</vt:lpstr>
      <vt:lpstr>Current State of Microbiological –Genetic Tests</vt:lpstr>
      <vt:lpstr>Genetic Methods</vt:lpstr>
      <vt:lpstr>Products for Microbial Analysis</vt:lpstr>
      <vt:lpstr>PowerPoint Presentation</vt:lpstr>
      <vt:lpstr>PowerPoint Presentation</vt:lpstr>
      <vt:lpstr>PowerPoint Presentation</vt:lpstr>
      <vt:lpstr>R.A.P.I.D.</vt:lpstr>
      <vt:lpstr>PowerPoint Presentation</vt:lpstr>
      <vt:lpstr>PowerPoint Presentation</vt:lpstr>
      <vt:lpstr>Advances in Biosensors</vt:lpstr>
      <vt:lpstr>PowerPoint Presentation</vt:lpstr>
      <vt:lpstr>PowerPoint Presentation</vt:lpstr>
      <vt:lpstr>PowerPoint Presentation</vt:lpstr>
      <vt:lpstr>Nanotechnology: Why Size Matters</vt:lpstr>
      <vt:lpstr> Microbial Nanosensors on a Chip</vt:lpstr>
      <vt:lpstr>Food Micro – 2008 - 2013</vt:lpstr>
      <vt:lpstr>Food Microbiology Market Summary</vt:lpstr>
      <vt:lpstr>Food Microbiology Market Summary, Cont’d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Food Micro Test Volume, 2010</vt:lpstr>
      <vt:lpstr>Food Micro Market Value, 2010</vt:lpstr>
      <vt:lpstr>US Food Micro Market – Test Volume</vt:lpstr>
      <vt:lpstr>US Food Micro Market – Market Value</vt:lpstr>
      <vt:lpstr>Food Microbiology Growth Model – 2010</vt:lpstr>
      <vt:lpstr>AARG Comparison - # of Tests vs. Market Value</vt:lpstr>
      <vt:lpstr>AARG in US Food Micro Market, 2008-2010</vt:lpstr>
      <vt:lpstr>Microbiology Tests by Food Segment</vt:lpstr>
      <vt:lpstr>2010 Methods Used</vt:lpstr>
      <vt:lpstr>PowerPoint Presentation</vt:lpstr>
      <vt:lpstr>PowerPoint Presentation</vt:lpstr>
      <vt:lpstr>PowerPoint Presentation</vt:lpstr>
      <vt:lpstr>PowerPoint Presentation</vt:lpstr>
      <vt:lpstr>Predictions (1995)</vt:lpstr>
      <vt:lpstr>Predictions (1995)</vt:lpstr>
      <vt:lpstr>Predictions (1995)</vt:lpstr>
      <vt:lpstr>Predictions (1995)</vt:lpstr>
      <vt:lpstr>Predictions (1995)</vt:lpstr>
      <vt:lpstr>Future Developments of Rapid Methods and Automation in Food : A Microbiology Prediction</vt:lpstr>
      <vt:lpstr>Future Developments of Rapid Methods and Automation in Food : A Microbiology Prediction</vt:lpstr>
      <vt:lpstr>Future Developments of Rapid Methods and Automation in Food : A Microbiology Prediction</vt:lpstr>
      <vt:lpstr>PowerPoint Presentation</vt:lpstr>
      <vt:lpstr>PowerPoint Presentation</vt:lpstr>
      <vt:lpstr>PowerPoint Presentation</vt:lpstr>
      <vt:lpstr>PowerPoint Presentation</vt:lpstr>
    </vt:vector>
  </TitlesOfParts>
  <Company>KSU ASI</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Rapid Methods and Automation in Microbiology: 25 Years of Development and Predictions  International Forum on Food Quality and Safety Harbin, China – 2006</dc:title>
  <dc:creator>"Dr Daniel Y.C. Fung" &lt;dfung@ksu.edu&gt;</dc:creator>
  <cp:lastModifiedBy>Daniel Y.C.Fung</cp:lastModifiedBy>
  <cp:revision>383</cp:revision>
  <cp:lastPrinted>2011-06-22T20:03:12Z</cp:lastPrinted>
  <dcterms:created xsi:type="dcterms:W3CDTF">2006-06-06T19:58:06Z</dcterms:created>
  <dcterms:modified xsi:type="dcterms:W3CDTF">2014-07-18T21:42:18Z</dcterms:modified>
</cp:coreProperties>
</file>