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3"/>
  </p:notesMasterIdLst>
  <p:sldIdLst>
    <p:sldId id="256" r:id="rId2"/>
    <p:sldId id="258" r:id="rId3"/>
    <p:sldId id="265" r:id="rId4"/>
    <p:sldId id="269" r:id="rId5"/>
    <p:sldId id="270" r:id="rId6"/>
    <p:sldId id="271" r:id="rId7"/>
    <p:sldId id="272" r:id="rId8"/>
    <p:sldId id="259" r:id="rId9"/>
    <p:sldId id="260" r:id="rId10"/>
    <p:sldId id="261" r:id="rId11"/>
    <p:sldId id="262" r:id="rId12"/>
    <p:sldId id="263" r:id="rId13"/>
    <p:sldId id="273" r:id="rId14"/>
    <p:sldId id="274" r:id="rId15"/>
    <p:sldId id="275" r:id="rId16"/>
    <p:sldId id="276" r:id="rId17"/>
    <p:sldId id="277" r:id="rId18"/>
    <p:sldId id="278" r:id="rId19"/>
    <p:sldId id="279" r:id="rId20"/>
    <p:sldId id="280" r:id="rId21"/>
    <p:sldId id="281" r:id="rId22"/>
    <p:sldId id="282" r:id="rId23"/>
    <p:sldId id="283" r:id="rId24"/>
    <p:sldId id="284" r:id="rId25"/>
    <p:sldId id="285" r:id="rId26"/>
    <p:sldId id="286" r:id="rId27"/>
    <p:sldId id="287" r:id="rId28"/>
    <p:sldId id="288" r:id="rId29"/>
    <p:sldId id="289" r:id="rId30"/>
    <p:sldId id="291" r:id="rId31"/>
    <p:sldId id="292" r:id="rId32"/>
    <p:sldId id="293" r:id="rId33"/>
    <p:sldId id="294" r:id="rId34"/>
    <p:sldId id="295" r:id="rId35"/>
    <p:sldId id="290" r:id="rId36"/>
    <p:sldId id="297" r:id="rId37"/>
    <p:sldId id="298" r:id="rId38"/>
    <p:sldId id="299" r:id="rId39"/>
    <p:sldId id="300" r:id="rId40"/>
    <p:sldId id="301" r:id="rId41"/>
    <p:sldId id="302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2" d="100"/>
          <a:sy n="72" d="100"/>
        </p:scale>
        <p:origin x="-1104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8C18A-910C-491E-85CE-8F2DEDF8CDCD}" type="datetimeFigureOut">
              <a:rPr lang="en-US" smtClean="0"/>
              <a:t>9/22/2014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7966FD-6576-4D22-9A88-058F810CBD87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B93DFB-E226-49C0-927D-182CAFEAD003}" type="datetime1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99FDF-D7DC-4D11-99EE-9D20ED6F7A83}" type="datetime1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04C10-7D44-40C3-817D-718C68CD964F}" type="datetime1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B04A93-4CEC-44F5-889A-6A2453BE61D0}" type="datetime1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F3B526-C7A4-480D-B00D-78919C030520}" type="datetime1">
              <a:rPr lang="en-US" smtClean="0"/>
              <a:t>9/22/2014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CF1BE8-7E2E-4F4B-9DD2-6831EB3B6348}" type="datetime1">
              <a:rPr lang="en-US" smtClean="0"/>
              <a:t>9/22/2014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9ECBBC-0D09-41EC-9C64-C15D3F6F22D7}" type="datetime1">
              <a:rPr lang="en-US" smtClean="0"/>
              <a:t>9/22/2014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AEDA94-F44B-45E6-85CD-9E3112AAEC2B}" type="datetime1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E5667-FDFF-426C-A552-9010E564F61B}" type="datetime1">
              <a:rPr lang="en-US" smtClean="0"/>
              <a:t>9/22/2014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EE3C9C-B288-4471-B03B-5DE9C819DC56}" type="datetime1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111132-F962-4BDD-8952-C8DCB06ED001}" type="datetime1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ABB84-31F7-4DFD-97EA-13BDFE7A57F2}" type="datetime1">
              <a:rPr lang="en-US" smtClean="0"/>
              <a:t>9/22/2014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EC0865-E96C-4DBA-A97E-F7F11FC5963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295400"/>
            <a:ext cx="7772400" cy="2305051"/>
          </a:xfrm>
        </p:spPr>
        <p:txBody>
          <a:bodyPr>
            <a:normAutofit fontScale="90000"/>
          </a:bodyPr>
          <a:lstStyle/>
          <a:p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4000" dirty="0" smtClean="0"/>
              <a:t>L-ARGININE </a:t>
            </a:r>
            <a:r>
              <a:rPr lang="en-US" sz="4000" dirty="0"/>
              <a:t>SUPPLEMENTATION ENHANCES ANTIOXIDANT ACTIVITY AND ERYTHROCYTE INTEGRITY IN SICKLE CELL </a:t>
            </a:r>
            <a:r>
              <a:rPr lang="en-US" sz="4000" dirty="0" smtClean="0"/>
              <a:t>ANEMIA </a:t>
            </a:r>
            <a:r>
              <a:rPr lang="en-US" sz="4000" dirty="0"/>
              <a:t>SUBJECTS</a:t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8600"/>
            <a:ext cx="7772400" cy="2209800"/>
          </a:xfrm>
        </p:spPr>
        <p:txBody>
          <a:bodyPr>
            <a:noAutofit/>
          </a:bodyPr>
          <a:lstStyle/>
          <a:p>
            <a:r>
              <a:rPr lang="en-US" sz="2400" dirty="0" err="1" smtClean="0"/>
              <a:t>Kehinde</a:t>
            </a:r>
            <a:r>
              <a:rPr lang="en-US" sz="2400" dirty="0" smtClean="0"/>
              <a:t> </a:t>
            </a:r>
            <a:r>
              <a:rPr lang="en-US" sz="2400" dirty="0"/>
              <a:t>M.O</a:t>
            </a:r>
            <a:r>
              <a:rPr lang="en-US" sz="2400" baseline="30000" dirty="0"/>
              <a:t>1</a:t>
            </a:r>
            <a:r>
              <a:rPr lang="en-US" sz="2400" dirty="0"/>
              <a:t>., </a:t>
            </a:r>
            <a:r>
              <a:rPr lang="en-US" sz="2400" dirty="0" err="1"/>
              <a:t>Ogungbemi</a:t>
            </a:r>
            <a:r>
              <a:rPr lang="en-US" sz="2400" dirty="0"/>
              <a:t> S.I</a:t>
            </a:r>
            <a:r>
              <a:rPr lang="en-US" sz="2400" baseline="30000" dirty="0"/>
              <a:t>2</a:t>
            </a:r>
            <a:r>
              <a:rPr lang="en-US" sz="2400" dirty="0"/>
              <a:t>.,</a:t>
            </a:r>
            <a:r>
              <a:rPr lang="en-US" sz="2400" baseline="30000" dirty="0"/>
              <a:t> </a:t>
            </a:r>
            <a:r>
              <a:rPr lang="en-US" sz="2400" dirty="0" err="1"/>
              <a:t>Anigbogu</a:t>
            </a:r>
            <a:r>
              <a:rPr lang="en-US" sz="2400" dirty="0"/>
              <a:t> C.N</a:t>
            </a:r>
            <a:r>
              <a:rPr lang="en-US" sz="2400" baseline="30000" dirty="0"/>
              <a:t>2</a:t>
            </a:r>
            <a:r>
              <a:rPr lang="en-US" sz="2400" dirty="0"/>
              <a:t>.,</a:t>
            </a:r>
            <a:r>
              <a:rPr lang="en-US" sz="2400" baseline="30000" dirty="0"/>
              <a:t> </a:t>
            </a:r>
            <a:r>
              <a:rPr lang="en-US" sz="2400" dirty="0"/>
              <a:t>and </a:t>
            </a:r>
            <a:r>
              <a:rPr lang="en-US" sz="2400" dirty="0" err="1"/>
              <a:t>Jaja</a:t>
            </a:r>
            <a:r>
              <a:rPr lang="en-US" sz="2400" dirty="0"/>
              <a:t> </a:t>
            </a:r>
            <a:r>
              <a:rPr lang="en-US" sz="2400" dirty="0" smtClean="0"/>
              <a:t>S.I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. </a:t>
            </a:r>
          </a:p>
          <a:p>
            <a:r>
              <a:rPr lang="en-US" sz="2400" baseline="30000" dirty="0" smtClean="0"/>
              <a:t>1</a:t>
            </a:r>
            <a:r>
              <a:rPr lang="en-US" sz="2400" dirty="0" smtClean="0"/>
              <a:t>Department </a:t>
            </a:r>
            <a:r>
              <a:rPr lang="en-US" sz="2400" dirty="0"/>
              <a:t>of </a:t>
            </a:r>
            <a:r>
              <a:rPr lang="en-US" sz="2400" dirty="0" smtClean="0"/>
              <a:t>Medicine, </a:t>
            </a:r>
            <a:r>
              <a:rPr lang="en-US" sz="2400" baseline="30000" dirty="0" smtClean="0"/>
              <a:t>2</a:t>
            </a:r>
            <a:r>
              <a:rPr lang="en-US" sz="2400" dirty="0" smtClean="0"/>
              <a:t>Department </a:t>
            </a:r>
            <a:r>
              <a:rPr lang="en-US" sz="2400" dirty="0"/>
              <a:t>of </a:t>
            </a:r>
            <a:r>
              <a:rPr lang="en-US" sz="2400" dirty="0" smtClean="0"/>
              <a:t>Physiology, </a:t>
            </a:r>
          </a:p>
          <a:p>
            <a:r>
              <a:rPr lang="en-US" sz="2400" dirty="0" smtClean="0"/>
              <a:t>College </a:t>
            </a:r>
            <a:r>
              <a:rPr lang="en-US" sz="2400" dirty="0"/>
              <a:t>of Medicine, University of Lagos</a:t>
            </a:r>
            <a:r>
              <a:rPr lang="en-US" sz="2400" dirty="0" smtClean="0"/>
              <a:t>,</a:t>
            </a:r>
          </a:p>
          <a:p>
            <a:r>
              <a:rPr lang="en-US" sz="2400" dirty="0" smtClean="0"/>
              <a:t> </a:t>
            </a:r>
            <a:r>
              <a:rPr lang="en-US" sz="2400" dirty="0"/>
              <a:t>PMB 12003, LAGOS. NIGERIA.</a:t>
            </a:r>
          </a:p>
          <a:p>
            <a:r>
              <a:rPr lang="en-US" sz="2000" dirty="0"/>
              <a:t> </a:t>
            </a:r>
          </a:p>
          <a:p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686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	INTRODUCTION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Sickle cell hemoglobinopathy – common among black populations of the world 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Arises from a replacement on the beta chain of hemoglobin of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gluthamic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acid by valine at the 6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position (Ingram 1956).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Sickle cell anemia (SCA) - characterized by chronic hemolytic anemia and periodic, painful vaso-occlusive events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Raghupathy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and Billet 2009).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763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Incidence of sickle cell disease (SCD) in Africa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between 5% and 40% (Diallo and Tchemia 2001). </a:t>
            </a:r>
          </a:p>
          <a:p>
            <a:pPr>
              <a:lnSpc>
                <a:spcPct val="150000"/>
              </a:lnSpc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Estimated new births: 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 Africa  - 120,000 to 200,000 babies each year with SCD (WHO 1994).</a:t>
            </a:r>
          </a:p>
          <a:p>
            <a:pPr>
              <a:lnSpc>
                <a:spcPct val="150000"/>
              </a:lnSpc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 Nigeria - 45,000 to 90,000 babies each year (Shenoy 2007).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There is no known cure for sickle cell disease (SCD). </a:t>
            </a:r>
          </a:p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Hydroxyurea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currently used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the management of SCD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Considered safe.</a:t>
            </a:r>
          </a:p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Decreases the polymerization rate of Hb S by increasing Hb F concentration (Kato 2008;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Raghupathy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and Billet 2009).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May possess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myelosuppresive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effects on leucocytes and platelets. </a:t>
            </a:r>
          </a:p>
          <a:p>
            <a:pPr lvl="1">
              <a:buFont typeface="Arial" pitchFamily="34" charset="0"/>
              <a:buChar char="•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Does not prevent stroke even with elevation of Hb F levels.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Atweh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and Schechter 2001).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763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Inhaled nitric oxide.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transgenic sickle mice, nitric oxide inhalation: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Reduced red cell density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Increased perfusion and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Decreased lung injury,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microvascular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vaso-occlusion and mortality (Martinez-Ruiz, 2001; de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Franceschi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2003). 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However, clinical studies on nitric oxide inhalation had provided divergent results.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Inhaled NO significantly reduced pain scores in adult patients (Head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2010) and children with acute VOC pain (Weiner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2003).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Gladwin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(2011) showed that inhaled NO did not reduce VOC severity in SCD.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Inspite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of these controversies its application may limited by the following reasons: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304800"/>
            <a:ext cx="8763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It is cumbersome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May have side-effects that require close monitoring in an acute care setting (Morris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2000).</a:t>
            </a:r>
          </a:p>
          <a:p>
            <a:pPr lvl="1">
              <a:buFont typeface="Arial" pitchFamily="34" charset="0"/>
              <a:buChar char="•"/>
            </a:pPr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 Africa where the SCD burden is high, manpower, technological and infrastructural support may be lacking.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The cost may also be prohibitive.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04800"/>
            <a:ext cx="87630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Sildenafil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amplifies the effect of endogenous NO by inhibiting breakdown of cyclic GMP (Machado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2005).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Sildenafil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was discontinued due to safety concerns (Machado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2011).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Stem cell transplantation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(Shenoy 2007) and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gene therapy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(Townes 2008)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Novel methods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 their experimental stages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Very expensive and sophisticated for the African population that has a high SCD sub-population.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therapy: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sickle cell transgenic mice: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Improved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microvascular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function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Kaul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2008) 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Decreased inflammatory cytokines and c-reactive protein (Archer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2008),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Inhibited red cell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Gardos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channels and red cell density (Romero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2002)</a:t>
            </a:r>
            <a:r>
              <a:rPr lang="en-US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Protected against oxidative stress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Dasgupta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2006).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763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humans with SCD,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Increased erythrocyte glutathione levels (Little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2009).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Increased nitric oxide metabolites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NO</a:t>
            </a:r>
            <a:r>
              <a:rPr lang="en-US" sz="2800" baseline="-25000" dirty="0" err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 (Morris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2000).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Significantly reduced total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opioid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use and pain scores in children that had acute pain crises (Morris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2013).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04800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However, the doses of L-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used in these studies were high and for variable periods.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Low-dose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therapy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may be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sub-therapeutic in SCD (Morris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2013)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		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Earlier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studies had shown that low-dose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did not affect NO synthesis (Maxwell and Cooke, 1998; Styles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2007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igher plasma concentrations of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may be  needed to produce beneficial effects in SCD subjects (Archer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2008)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metabolism had been shown to be different between sickle cell disease subjects in the steady state and those in vaso occlusive crisis or normal non sickle cell disease subjects (Morris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2000; Lopez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2008).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Since earlier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authors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had employed high dose and short term administration of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rationalized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that: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low dose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long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term administration of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enhance plasma concentrations of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which may be beneficial to the disease sufferers.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763000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		AIM OF STUDY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This study therefore sought to investigate in sickle cell anemia subjects the effect of a low-dose, oral supplementation with L-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(1g/day for 6 weeks) on: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Plasma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concentration ([R]).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Total anti-oxidant enzymes (TAE) level.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Malondialdehyde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concentration ([MDA]),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Osmotic fragility,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Some hematological parameters,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ed blood cell indices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P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ercent irreversibly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sickled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cells (%ISC).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43088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MATERIALS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METHODS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Twenty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eight (28) sickle cell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anemia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subjects were recruited for the study after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due: 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Institutional Ethical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approval had been obtained from the Research Grant and Experimentation Committee of the College of Medicine of the University of Lagos.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Informed consent was also obtained from each subject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81000"/>
            <a:ext cx="8686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Subjects were patients regularly attending Out-Patients’ Sickle Cell Clinic of the Lagos University Teaching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Hospital (LUTH),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Lagos.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Clinical History including family history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Blood counts and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Blood film were done for the red cell morphology (which showed sickle cell and some target cells).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Sickle  solubility test using a freshly prepared buffer mixture and packed red cell from EDTA anticoagulation blood.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Hard red band on top and colorless solution was obtained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10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The hemoglobin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electrophoretic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pattern was determined for confirmation.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Dacie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and Lewis, 1991).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Subjects had not undergone any blood transfusion in the last six months. </a:t>
            </a:r>
          </a:p>
          <a:p>
            <a:pPr lvl="1">
              <a:buFont typeface="Arial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No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vaso-occlusive crisis in the past six months.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Persons with the sickle cell trait (HbAS) were excluded from the study.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686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Anthropometic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measurements: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Age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(years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Height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(meters)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Weight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(kilograms) of each subject was recorded.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Five (5) milliliter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blood was withdrawn from an ante-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cubital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vein of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each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subject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763000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Determination of Plasma L-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 level ([R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])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Plasma L-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concentration ([R])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μM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/L) was determined using a modification of the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Sakaguchi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reaction (Li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2008).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Absorbance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was read at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500nm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with a UV-1700 Spectrophotometer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SpectrumLab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S23A, Medical Globe, England).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concentration was determined based on a prepared standard curve.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106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Determination of total anti-oxidant enzymes (TAE) </a:t>
            </a:r>
            <a:r>
              <a:rPr lang="en-US" sz="2800" b="1" i="1" dirty="0" smtClean="0">
                <a:latin typeface="Times New Roman" pitchFamily="18" charset="0"/>
                <a:cs typeface="Times New Roman" pitchFamily="18" charset="0"/>
              </a:rPr>
              <a:t>level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Total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anti-oxidant enzymes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level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was assessed using the method of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Koracevic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Koracevic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2001). 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Absorbance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was read at 532 nm with a UV-1700 Spectrometer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SpectrumLab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S23A, Medical Globe, England) using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deionized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water as control.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228600"/>
            <a:ext cx="8686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Determination of osmotic fragility of red cells.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Osmotic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fragility of red cells was determined by the method of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Dacie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and Lewis as modified by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Jaja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(2002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Hematological and Red blood cell Indices were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estimated using an automated counter (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Mindray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BC 2800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Haematology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Automated System, China).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dentification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of irreversibly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sickled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cells was carried out using a modified method of Jensen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(1960)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7630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Estimation of </a:t>
            </a:r>
            <a:r>
              <a:rPr lang="en-US" sz="2800" b="1" i="1" dirty="0" err="1">
                <a:latin typeface="Times New Roman" pitchFamily="18" charset="0"/>
                <a:cs typeface="Times New Roman" pitchFamily="18" charset="0"/>
              </a:rPr>
              <a:t>malondialdehyde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Malondialdehyde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, (MDA),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was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determined using the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thiobarbituric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acid method.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Titus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et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2004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).</a:t>
            </a: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b="1" i="1" dirty="0">
                <a:latin typeface="Times New Roman" pitchFamily="18" charset="0"/>
                <a:cs typeface="Times New Roman" pitchFamily="18" charset="0"/>
              </a:rPr>
              <a:t>Data Analyses</a:t>
            </a:r>
            <a:endParaRPr lang="en-US" sz="2800" b="1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Statistical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comparisons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using the paired </a:t>
            </a:r>
            <a:r>
              <a:rPr lang="en-US" sz="2800" dirty="0" err="1">
                <a:latin typeface="Times New Roman" pitchFamily="18" charset="0"/>
                <a:cs typeface="Times New Roman" pitchFamily="18" charset="0"/>
              </a:rPr>
              <a:t>t’test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and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results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expressed as Mean ± SEM.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Significance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was accepted when p &lt; 0.05.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28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Correlation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coefficients, (r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calculated between change (∆) in [R] or ∆ in TAE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level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with other measured variables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763000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				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RESULTS</a:t>
            </a: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Table 1. Physical Characteristics of the subjects.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Age (yrs)					24.5 ± 1.2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Height (m)					1.7 ± 0.02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Weight (kg)				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61.7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± 1.1</a:t>
            </a:r>
          </a:p>
          <a:p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Body mass index (kg/m2)		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21.8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± 0.6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32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Data </a:t>
            </a:r>
            <a:r>
              <a:rPr lang="en-US" sz="3200" dirty="0">
                <a:latin typeface="Times New Roman" pitchFamily="18" charset="0"/>
                <a:cs typeface="Times New Roman" pitchFamily="18" charset="0"/>
              </a:rPr>
              <a:t>are presented as means ± SEM.</a:t>
            </a:r>
          </a:p>
          <a:p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10600" cy="64633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Table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2. Effect of L-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supplementation on measured parameter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dirty="0"/>
          </a:p>
          <a:p>
            <a:r>
              <a:rPr lang="en-US" sz="2400" dirty="0"/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Before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After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p-value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Parameter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Suppl.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Suppl.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[R] (mg/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		8.3 ± 0.7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15.2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0.4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0.001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TAE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mmol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/L)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1.0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0.1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1.6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0.2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0.05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MDA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mM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/mg/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prot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	41.4 ± 0.4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14.9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1.1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0.001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RBC (10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/mm</a:t>
            </a:r>
            <a:r>
              <a:rPr lang="en-US" sz="2400" baseline="30000" dirty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3.0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0.2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0.2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[Hb] (g/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		8.9 ± 0.3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8.7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0.4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PCV (%)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25.1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1.1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26.7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1.1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NS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MCHC (g/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dL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		35.4 ± 0.01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32.7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0.01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0.001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MCV (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fL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)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85.1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0.4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86.2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0.3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0.05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MCH (pg)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30.1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0.01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28.2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0.1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0.001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%ISC			8.1 ± 0.5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2.0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± 0.1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&lt;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0.001	</a:t>
            </a:r>
          </a:p>
          <a:p>
            <a:endParaRPr lang="en-US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Data are presented as means ± SEM. [R] =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concentration; TAE = total antioxidant enzymes; NS = not significant; ISC = irreversibly </a:t>
            </a:r>
            <a:r>
              <a:rPr lang="en-US" dirty="0" err="1">
                <a:latin typeface="Times New Roman" pitchFamily="18" charset="0"/>
                <a:cs typeface="Times New Roman" pitchFamily="18" charset="0"/>
              </a:rPr>
              <a:t>sickled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cells.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63709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Table 3. Correlation coefficients between ∆[R] or ∆TAE with other measured variables.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			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Correlation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Parameters		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Coefficient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(r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en-US" sz="2400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∆[R] Vs ∆TAE	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+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0.8 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∆[R] Vs ∆MDA	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0.5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∆[R] Vs ∆RBC count 	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0.01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∆[R] Vs ∆ISC		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0.5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∆TAE Vs ∆MDA	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0.7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∆TAE Vs ∆RBC	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0.3</a:t>
            </a:r>
          </a:p>
          <a:p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∆TAE Vs ∆%ISC		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0.6</a:t>
            </a:r>
          </a:p>
          <a:p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Note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Data are presented as means ± SEM. ∆ = change; [R] =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concentration; TAE = total antioxidant enzymes; ISC = irreversibly </a:t>
            </a:r>
            <a:r>
              <a:rPr lang="en-US" sz="2400" dirty="0" err="1">
                <a:latin typeface="Times New Roman" pitchFamily="18" charset="0"/>
                <a:cs typeface="Times New Roman" pitchFamily="18" charset="0"/>
              </a:rPr>
              <a:t>sickled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 cells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66800" y="533400"/>
            <a:ext cx="6324600" cy="4953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62000" y="5715000"/>
            <a:ext cx="769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Fig. 1. Effect of L-</a:t>
            </a:r>
            <a:r>
              <a:rPr lang="en-US" sz="2400" dirty="0" err="1"/>
              <a:t>Arginine</a:t>
            </a:r>
            <a:r>
              <a:rPr lang="en-US" sz="2400" dirty="0"/>
              <a:t> supplementation on osmotic fragility of erythrocytes of sickle cell </a:t>
            </a:r>
            <a:r>
              <a:rPr lang="en-US" sz="2400" dirty="0" smtClean="0"/>
              <a:t>anemia </a:t>
            </a:r>
            <a:r>
              <a:rPr lang="en-US" sz="2400" dirty="0"/>
              <a:t>subjects.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			DISCUSSION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Results of this study show that a 6-week oral supplementation with L-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Increased plasma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concentration in the subjects. </a:t>
            </a:r>
          </a:p>
          <a:p>
            <a:pPr lvl="2">
              <a:buFont typeface="Arial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Result agrees with earlier studies in humans (Morris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2003;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Scavelle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2010) and mouse model of sickle cell (Romero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2002).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8392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Results also show that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supplementation: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Increased total antioxidant enzymes level but reduced MDA level in the subjects i.e. reduced oxidative stress burden in SCD subjects.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These agree with earlier results in: 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Transgenic sickle cell mice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Dasgupta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2006;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Kaul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2008)  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Humans (Little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2009). </a:t>
            </a:r>
          </a:p>
          <a:p>
            <a:pPr lvl="1">
              <a:buFont typeface="Arial" pitchFamily="34" charset="0"/>
              <a:buChar char="•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Results are further reinforced by correlation coefficients on Table 3.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61247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Supplementation significantly: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Increased mean corpuscular volume (MCV) 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Decreased mean corpuscular hemoglobin (MCH) and mean corpuscular hemoglobin concentration (MCHC)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These suggest a reduction in red cell density.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had been shown to reduce MCHC and red cell density by inhibiting Ca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activated K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channels in sickle cell transgenic mice (Romero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2002).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Reduction in red cell density would reduce polymerization of the Hb S and thus reduce the tendency of the cell to sickle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Jaja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2000; Romero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2002).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381000"/>
            <a:ext cx="86106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Further, reduction in percent irreversibly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sickled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cell count as seen in this study would: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Reduce stasis,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Improve blood flow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Reduce the frequency of painful crises since irreversibly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sickled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cells are involved in the initiation of painful crises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Kaul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1993).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Shift in osmotic fragility curve to the left indicates: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An increase in resistance to lyses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Attributed to increased antioxidant activity and reduced plasma MDA concentration (reduced oxidative stress burden) elicited by L-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supplementation.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763000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DOSAGE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Dasgupta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2006;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Kaul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2008).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Fed transgenic sickle mice for 15 days (short term) with mouse chow supplemented with 5% (high dose)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increased the catalytic antioxidants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Dasgupta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2006).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Normalized several markers of oxidative stress (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Kaul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2008).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Morris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(2000)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children: 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Oral L-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at a dose of 0.5 g/kg, 0.1 g/kg or 0.25 g/kg as a one-time dose: 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Increased NO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formation in normal controls 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Dose dependently in patients with VOC  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Decreased it in steady-state SCD patients.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Little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(2009) 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adults: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High dose of L-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(0.1 – 0.2 g/kg, thrice a day for 3 months) on adults with SCD who were on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hydroxyurea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Restoration of total erythrocyte glutathione.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8839200" cy="4462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Morris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2013 - Clinical trial.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children: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Oral, acute supplementation (100mg/kg thrice daily for 5 days; i.e. high dose in a short period) to SCD children who had acute pain crises </a:t>
            </a:r>
          </a:p>
          <a:p>
            <a:pPr lvl="2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Caused a significant reduction in total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opioid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use and pain scores</a:t>
            </a:r>
          </a:p>
          <a:p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In this study:</a:t>
            </a:r>
          </a:p>
          <a:p>
            <a:pPr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Very low dose chronic supplementation (1g/day, for 6 weeks) led to: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Recovery of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stores.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Reduced oxidative stress burden. 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Increased resistance to lyses.</a:t>
            </a:r>
          </a:p>
          <a:p>
            <a:pPr lvl="1">
              <a:buFont typeface="Arial" pitchFamily="34" charset="0"/>
              <a:buChar char="•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Reduction in red cell density and percent irreversibly sickle cell count 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Thus low-dose, long-term supplementation may be beneficial to sickle cell disease subjects in the steady state.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34</a:t>
            </a:fld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04800"/>
            <a:ext cx="8763000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LIMITATIONS</a:t>
            </a: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(1) Study planned as an open label study and not a clinical trial. Results have no links to clinical outcomes.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(2) L-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(Mason Vitamins, Inc. Miami Lakes, Florida, USA.) - over the counter preparation.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Two capsules contain L-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HCl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(1000 mg) and calcium (as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dicalcium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phosphate, 120 mg).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Gelatin (bovine), magnesium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stearate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stearic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acid, and silica - concentrations not stated by manufacturer and contributions to the results are unknown.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(3) We used the method as reported by Li </a:t>
            </a:r>
            <a:r>
              <a:rPr lang="en-US" sz="2800" i="1" dirty="0" smtClean="0">
                <a:latin typeface="Times New Roman" pitchFamily="18" charset="0"/>
                <a:cs typeface="Times New Roman" pitchFamily="18" charset="0"/>
              </a:rPr>
              <a:t>et al,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(2008) for the estimation of L-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HPLC amino acid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analyser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or capillary electrophoresis are more commonly reported.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8600" y="304800"/>
            <a:ext cx="8686800" cy="655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				REFERENCES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Archer, D.R., Stiles, J.K., Newman, G.W.,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Quarshie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A., Hsu, L.L.,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Sayavongsa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P., Perry, J., Jackson, E.M. &amp;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Hibbert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J.M.(2008)  C-Reactive Protein and Interleukin-6 Are Decreased in Transgenic Sickle Cell Mice Fed a High Protein Diet.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J. Nutrition,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138,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1148–1152.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Atweh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G.F., and Schechter, A.N. 2001. Pharmacological induction of fetal hemoglobin: raising the therapeutic bar in sickle cell disease.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Curr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Opin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Hematol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8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123 – 130.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Dacie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J.V. &amp; Lewis S.M. (1991). Practical Hematology, 7</a:t>
            </a:r>
            <a:r>
              <a:rPr lang="en-US" sz="14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Ed.., Livingstone, Edinburgh, Churchill, pp. 755–756.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Dasgupta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T., Hebbel, R.P.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Kaul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D.K. 2006. Protective effect of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on oxidative stress in transgenic sickle mouse models. Free.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Radic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Biol. Med.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41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(12):1771 – 80. 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De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Franceschi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L.,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Bachir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D.,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Galacteros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F.,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Tchernia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G.,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Cynober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T.,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Neuberg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D.,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Beuzard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Y.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Brugnara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C. 2000. Oral magnesium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pidolate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effects of long-term administration in patients with sickle cell disease. Brit. J.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Haematol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108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284 – 289. 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Diallo, D.,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Tchernia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T. 2002. Sickle cell disease in Africa.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Curr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Opin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Hematol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111 – 116.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Gladwin, M.T., Kato, G.J., Weiner, D.,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Onyekwere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O.C., Dampier, C., Hsu, L., Hagar, R.W., Howard, T.,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Nuss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R.,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Okam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M.M.,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Tremonti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C.K.,  Brian Berman, B., Anthony Villella, A.,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Krishnamurti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L.,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Lanzkron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S., Castro, O.,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Gordeuk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V.R. &amp; Wynona A. (2011) Nitric oxide for inhalation in the acute treatment of sickle cell pain crisis: A randomized clinical trial.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J. Am. Medical Association,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305,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893–902.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Head, C.A.,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Swerdlow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P.,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McDade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W.A., Joshi, R.M., Ikuta, T., Cooper, M.L. &amp;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Eckman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J.R. (2010) Beneficial effects of nitric oxide breathing in adult patients with sickle cell crisis.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Am. J.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Hematol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85,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800-802.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Ingram, V.M. 1956. A specific chemical difference between the globins of normal human and sickle-cell anemia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haemoglobin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Nature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178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792 - 794.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7630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Jaja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S.I.,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Ikotun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A.R.,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Gbenebitse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S.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Temiye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E.O. 2002. Blood pressure, hematologic and erythrocyte fragility changes in children suffering from sickle cell anemia following ascorbic acid supplementation. J. Trop.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Paed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48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366 – 370.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Jaja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S.I.,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Kehinde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M.O.,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Gbenebitse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S.O.,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Mojiminiyi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F.B.O.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Ogungbmi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S.O. 2000. Effect of Vitamin C on arterial blood pressure, irreversibly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sickled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cells and osmotic fragility in sickle cell anemia subjects. Niger. J. Physiol. Sci.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16 (1-2)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14 - 18.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Jensen, W.N.,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Rucknagel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D.L. and Taylor, W.J. 1960. In vivo study of the sickle cell phenomenon. J. Lab.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Clin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Med.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56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854 – 865.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Kato, G.J. 2008. Novel small molecule therapeutics for sickle cell disease: Nitric oxide, carbon monoxide, nitrate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Apolipoprotein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A-1. Hematology Am. Soc.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Hematol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Educ. Program 186 – 192.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Kaul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D.K., Zhang, X.,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Dasgupta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T.,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Fabry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M.E. 2008.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therapy of transgenic-knockout sickle mice improves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microvascular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function by reducing non-nitric oxide vasodilators,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hemolysis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and oxidative stress.  Am. J. Physiol. Heart. Circ. Physiol.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295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H39 – H47.</a:t>
            </a: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Kaul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D.L., Nagel, R.L.,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Cen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D., and Tsai, H.M. (1993). Sickle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eythrocyte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-endothelial interaction in microcirculation: The role of Von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Willebrand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factor and implications for vaso-occlusion. Blood.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81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; 2429 – 2438.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Koracevic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D.C.,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Koracevic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A.,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Djordjevic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V.,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Andrejevic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Cosic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V. 2001. Method for the measurement of antioxidant activity in human fluids. J.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Clin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Pathol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54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356 – 361.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Li, H., Liang, X.,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Feng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L., Liu, Y. and Wang, H. 2008. A simple and fast method for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determination in grape juice. J. Food and Drug Analysis.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16(3)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53 - 58.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304800"/>
            <a:ext cx="86868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Little, J.A., Hauser, K.P., Martyr, S.E., Harris, A.,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Maric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I., Morris, C.R.,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J.H., Taylor, J., Castro, O., Machado, R., Kato, G., and Gladwin, M.T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2009. Hematologic, biochemical, and cardiopulmonary effects of L-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supplementation or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phosphodiesterase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5 inhibition in patients with sickle cell disease who are on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hydroxyurea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therapy. Eur. J.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Haematol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82(4)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315 – 321.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Lopez B.L.,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Kreshak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A.A., Morris C.R., Davis-Moon L.,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Samir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K.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Balla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S.K. and Ma X (2003).  L-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levels are diminished in adult acute vaso-occlusive sickle cell crisis in the emergency department. Brit. J.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Haemat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120, 532–534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Machado R.F.,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Barst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R.J.,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Yovetich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N.A.,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Hassell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K.L., Kato G.J.,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Gordeuk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V.R., Gibbs J.S., Little J.A.,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Schraufnagel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D.E.,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Krishnamurti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L.,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Girgis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R.E., Morris C.R.,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Rosenzweig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E.B.,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Badesch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D.B.,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Lanzkron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Onyekwere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O., Castro O.L.,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Sachdev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V.,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Waclawiw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M.A.,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Woolson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R., Goldsmith J.C., and Gladwin M.T., on behalf of the walk-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PHaSST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Investigators and Patients (2011).  Hospitalization for pain in patients with sickle cell disease treated with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sildenafil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for elevated TRV and low exercise capacity. Blood. 118 (4), 855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Machado RF, Martyr S, Kato GJ, et al. (2005).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Sildenafil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therapy in patients with sickle cell disease and pulmonary hypertension.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Br J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Haematol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130(3):445-453.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Martinez-Ruiz R, Montero-Huerta P,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Hromi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J, Head CA. (2001). Inhaled nitric oxide improves survival rates during hypoxia in a sickle cell (SAD) mouse model. Anesthesiology. 94(6):1113– 1118.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Maxwell A. J and Cooke J.P. (1998). Cardiovascular effects of L-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Curr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Opin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Nephrol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Hypertens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7(1):63-70.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Morris, C.R.,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Kuypers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K.A., Larkin, S.,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Sweeters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N., Simon, J.,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Vichinsky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E.P. and Styles, L.A.  2000.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therapy: a novel strategy to induce nitric oxide production in sickle cell disease. Br. J.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Haem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111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498 -500.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Morris, C.R.,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Kuypers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F.A.,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Lavrisha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L.,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Ansari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M.,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Sweeters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N., Stewart, M.,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Gildengorin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G., Lynne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Neumayr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L. &amp;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Vichinsky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E.P. (2013) A randomized, placebo-controlled trial of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therapy for the treatment of children with sickle cell disease hospitalized with vaso-occlusive pain episodes.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Haematologica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98,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1375-1382.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228600"/>
            <a:ext cx="8763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8600" y="228600"/>
            <a:ext cx="8686800" cy="63401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Morris, C.R., Morris, S.M., Hagar, W., van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Warmerdam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J.,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Claster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S.,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Kepka-Lenhart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D., Morris, S. M. &amp;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Kuypers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F.A. (2003)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therapy:  a new treatment for pulmonary hypertension in sickle cell disease?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Am. J.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Respir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Crit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 Care Med.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168,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63-69.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Raghupathy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R.,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Billett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H. 2009. Promising therapies in sickle cell disease.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Cardiovasc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Haemtol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Disorders-Drug Targets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9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1-8.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Reiter,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C.D,,Wang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X.,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Tanus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-Santos, J.E., Hogg, N., Cannon, R.O.,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Schecheter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A. N., (2002)  Cell-free hemoglobin limits nitric oxide bioavailability in sickle-cell disease. 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Nature Medicine,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8,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1383-1389.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Romero, J.R.,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Suzuka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S.M., Nagel, R.L.,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Fabry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M.E. 2002.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supplementation of sickle transgenic mice reduces red cell density and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Gardos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channel activity. Blood.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99(4)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:1103–8.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Scavella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A.,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Leiva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L.,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Monjure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H.,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Zea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A.H. &amp; Gardner, R.V. (2010) Effect of L-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supplementation on immune responsiveness in patients with sickle cell disease. </a:t>
            </a:r>
            <a:r>
              <a:rPr lang="en-US" sz="1400" i="1" dirty="0" err="1" smtClean="0">
                <a:latin typeface="Times New Roman" pitchFamily="18" charset="0"/>
                <a:cs typeface="Times New Roman" pitchFamily="18" charset="0"/>
              </a:rPr>
              <a:t>Pediatr</a:t>
            </a:r>
            <a:r>
              <a:rPr lang="en-US" sz="1400" i="1" dirty="0" smtClean="0">
                <a:latin typeface="Times New Roman" pitchFamily="18" charset="0"/>
                <a:cs typeface="Times New Roman" pitchFamily="18" charset="0"/>
              </a:rPr>
              <a:t>. Blood Cancer,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55,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318-323.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Shenoy, S. 2007. Has stem cell transplantation come of age in the treatment of sickle cell disease? Bone Marrow Transplantation.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40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813 – 821.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Styles, L.A.,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Kuypers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F.,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Kesler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K., Reiss, U.,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Lebeau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P. &amp; Nagel, R. (2007)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Arginine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therapy does not benefit children with sickle cell anemia: Results of the comprehensive sickle cell multi-center study. 35th convention of National Sickle Cell Disease Program and the Sickle Cell Disease Association of America.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Washinton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, DC: p 114.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Titus, J., Chari, S., Gupta, M., and Parekh, N. 2004. Pro-oxidant and anti-oxidant status in patients of sickle cell anemia. Ind. J.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Clin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Biochem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1400" b="1" dirty="0" smtClean="0">
                <a:latin typeface="Times New Roman" pitchFamily="18" charset="0"/>
                <a:cs typeface="Times New Roman" pitchFamily="18" charset="0"/>
              </a:rPr>
              <a:t>19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: 168-172.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Townes, T.M. 2008. Gene replacement therapy for sickle cell disease and other blood disorders. Hematology Am Soc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Hematol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Educ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Program 193 -196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04800"/>
            <a:ext cx="8763000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Weiner DL,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Hibberd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PL,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Betit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P, Cooper AB,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Botelho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CA, </a:t>
            </a:r>
            <a:r>
              <a:rPr lang="en-US" sz="1400" dirty="0" err="1" smtClean="0">
                <a:latin typeface="Times New Roman" pitchFamily="18" charset="0"/>
                <a:cs typeface="Times New Roman" pitchFamily="18" charset="0"/>
              </a:rPr>
              <a:t>Brugnara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 C. (2003). Preliminary assessment of inhaled nitric oxide for acute vaso-occlusive crisis in pediatric patients with sickle cell disease. JAMA. 289(9):1136–1142.</a:t>
            </a:r>
          </a:p>
          <a:p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World Health Organization. 1994. Updated estimates of the frequency of the hemoglobin disorders in each country. In Guidelines for the Control of Hemoglobin Disorders. Edited by Model B Geneva: WHO Publications; WHO/HDP/HB/GL/94.1.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>
                <a:latin typeface="Lucida Handwriting" pitchFamily="66" charset="0"/>
              </a:rPr>
              <a:t>		</a:t>
            </a:r>
            <a:r>
              <a:rPr lang="en-US" sz="2800" b="1" dirty="0" smtClean="0">
                <a:latin typeface="Lucida Handwriting" pitchFamily="66" charset="0"/>
              </a:rPr>
              <a:t>THANKS FOR THE ATTENTION</a:t>
            </a:r>
            <a:endParaRPr lang="en-US" sz="2800" b="1" dirty="0">
              <a:latin typeface="Lucida Handwriting" pitchFamily="66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EC0865-E96C-4DBA-A97E-F7F11FC59636}" type="slidenum">
              <a:rPr lang="en-US" smtClean="0"/>
              <a:pPr/>
              <a:t>41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522</TotalTime>
  <Words>3088</Words>
  <Application>Microsoft Office PowerPoint</Application>
  <PresentationFormat>On-screen Show (4:3)</PresentationFormat>
  <Paragraphs>398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 L-ARGININE SUPPLEMENTATION ENHANCES ANTIOXIDANT ACTIVITY AND ERYTHROCYTE INTEGRITY IN SICKLE CELL ANEMIA SUBJECTS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L-ARGININE SUPPLEMENTATION ENHANCES ANTIOXIDANT ACTIVITY AND ERYTHROCYTE INTEGRITY IN SICKLE CELL ANAEMIA SUBJECTS</dc:title>
  <dc:creator>PROF JAJA</dc:creator>
  <cp:lastModifiedBy>PROF JAJA</cp:lastModifiedBy>
  <cp:revision>81</cp:revision>
  <dcterms:created xsi:type="dcterms:W3CDTF">2014-09-13T08:49:40Z</dcterms:created>
  <dcterms:modified xsi:type="dcterms:W3CDTF">2014-09-22T14:40:49Z</dcterms:modified>
</cp:coreProperties>
</file>