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324" r:id="rId3"/>
    <p:sldId id="316" r:id="rId4"/>
    <p:sldId id="311" r:id="rId5"/>
    <p:sldId id="320" r:id="rId6"/>
    <p:sldId id="321" r:id="rId7"/>
    <p:sldId id="322" r:id="rId8"/>
    <p:sldId id="323" r:id="rId9"/>
    <p:sldId id="319" r:id="rId10"/>
    <p:sldId id="318" r:id="rId11"/>
    <p:sldId id="307" r:id="rId12"/>
    <p:sldId id="273" r:id="rId13"/>
    <p:sldId id="266" r:id="rId14"/>
    <p:sldId id="268" r:id="rId15"/>
    <p:sldId id="269" r:id="rId16"/>
    <p:sldId id="299" r:id="rId17"/>
    <p:sldId id="304" r:id="rId18"/>
    <p:sldId id="281" r:id="rId19"/>
    <p:sldId id="280" r:id="rId20"/>
    <p:sldId id="259" r:id="rId21"/>
    <p:sldId id="261" r:id="rId22"/>
    <p:sldId id="278" r:id="rId23"/>
    <p:sldId id="303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tt,Corinna [Edm]" initials="W[" lastIdx="21" clrIdx="0"/>
  <p:cmAuthor id="1" name="mclennand" initials="m" lastIdx="1" clrIdx="1"/>
  <p:cmAuthor id="2" name="McLennan,Daniel [Edm]" initials="DM" lastIdx="14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5" autoAdjust="0"/>
    <p:restoredTop sz="94420" autoAdjust="0"/>
  </p:normalViewPr>
  <p:slideViewPr>
    <p:cSldViewPr>
      <p:cViewPr varScale="1">
        <p:scale>
          <a:sx n="70" d="100"/>
          <a:sy n="70" d="100"/>
        </p:scale>
        <p:origin x="-13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-3768" y="-84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988185D-3A13-4955-8ECF-9BA86EC5E65C}" type="datetimeFigureOut">
              <a:rPr lang="en-CA" smtClean="0"/>
              <a:pPr/>
              <a:t>28/07/2014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2E6F5DD-A3C6-4E70-B69D-3D4A5E739ED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1606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7318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3324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3324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25330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8725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0843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0071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9677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793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7936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6148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2990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21115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10046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3568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E6F5DD-A3C6-4E70-B69D-3D4A5E739ED8}" type="slidenum">
              <a:rPr lang="en-CA" smtClean="0"/>
              <a:pPr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4074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10" b="96241" l="1343" r="98657">
                        <a14:foregroundMark x1="69231" y1="81454" x2="69231" y2="81454"/>
                        <a14:foregroundMark x1="81319" y1="71679" x2="81319" y2="71679"/>
                        <a14:foregroundMark x1="74115" y1="34085" x2="74115" y2="34085"/>
                        <a14:foregroundMark x1="73626" y1="13033" x2="73626" y2="13033"/>
                        <a14:foregroundMark x1="64591" y1="11028" x2="64591" y2="11028"/>
                        <a14:foregroundMark x1="61172" y1="42356" x2="61172" y2="42356"/>
                        <a14:foregroundMark x1="73871" y1="49123" x2="73871" y2="49123"/>
                        <a14:foregroundMark x1="57631" y1="35840" x2="57631" y2="35840"/>
                        <a14:foregroundMark x1="80342" y1="23058" x2="80342" y2="23058"/>
                        <a14:foregroundMark x1="71551" y1="42105" x2="71551" y2="42105"/>
                        <a14:foregroundMark x1="57265" y1="34336" x2="57265" y2="34336"/>
                        <a14:foregroundMark x1="57021" y1="33584" x2="57021" y2="33584"/>
                        <a14:foregroundMark x1="56899" y1="32581" x2="56899" y2="32581"/>
                        <a14:foregroundMark x1="68132" y1="49373" x2="68132" y2="493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80157" y="6093296"/>
            <a:ext cx="1534054" cy="74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195016"/>
            <a:ext cx="8712968" cy="1470025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46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JoinCanadaAlberta_e.pn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164288" y="188640"/>
            <a:ext cx="1835696" cy="938600"/>
          </a:xfrm>
          <a:prstGeom prst="rect">
            <a:avLst/>
          </a:prstGeom>
        </p:spPr>
      </p:pic>
      <p:pic>
        <p:nvPicPr>
          <p:cNvPr id="9" name="Picture 8" descr="AB-Gov-Color-Dusk_NavyBlue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79511" y="6309320"/>
            <a:ext cx="2504527" cy="432048"/>
          </a:xfrm>
          <a:prstGeom prst="rect">
            <a:avLst/>
          </a:prstGeom>
        </p:spPr>
      </p:pic>
      <p:pic>
        <p:nvPicPr>
          <p:cNvPr id="7" name="Picture 6" descr="Wordmark_k_r_LRG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7884368" y="6387986"/>
            <a:ext cx="1142750" cy="314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3818"/>
            <a:ext cx="8229600" cy="940966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6048"/>
            <a:ext cx="8229600" cy="456510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010400" y="0"/>
            <a:ext cx="2133600" cy="26263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r"/>
            <a:fld id="{5CE84AB2-A68C-446D-B258-F807154688F9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6" name="Picture 5" descr="AB-Gov-Color-Dusk_NavyBlu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1" y="6309320"/>
            <a:ext cx="2504527" cy="432048"/>
          </a:xfrm>
          <a:prstGeom prst="rect">
            <a:avLst/>
          </a:prstGeom>
        </p:spPr>
      </p:pic>
      <p:pic>
        <p:nvPicPr>
          <p:cNvPr id="8" name="Picture 7" descr="Wordmark_k_r_LRG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884368" y="6387986"/>
            <a:ext cx="1142750" cy="314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heme" Target="../theme/them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10" b="96241" l="1343" r="98657">
                        <a14:foregroundMark x1="69231" y1="81454" x2="69231" y2="81454"/>
                        <a14:foregroundMark x1="81319" y1="71679" x2="81319" y2="71679"/>
                        <a14:foregroundMark x1="74115" y1="34085" x2="74115" y2="34085"/>
                        <a14:foregroundMark x1="73626" y1="13033" x2="73626" y2="13033"/>
                        <a14:foregroundMark x1="64591" y1="11028" x2="64591" y2="11028"/>
                        <a14:foregroundMark x1="61172" y1="42356" x2="61172" y2="42356"/>
                        <a14:foregroundMark x1="73871" y1="49123" x2="73871" y2="49123"/>
                        <a14:foregroundMark x1="57631" y1="35840" x2="57631" y2="35840"/>
                        <a14:foregroundMark x1="80342" y1="23058" x2="80342" y2="23058"/>
                        <a14:foregroundMark x1="71551" y1="42105" x2="71551" y2="42105"/>
                        <a14:foregroundMark x1="57265" y1="34336" x2="57265" y2="34336"/>
                        <a14:foregroundMark x1="57021" y1="33584" x2="57021" y2="33584"/>
                        <a14:foregroundMark x1="56899" y1="32581" x2="56899" y2="32581"/>
                        <a14:foregroundMark x1="68132" y1="49373" x2="68132" y2="493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80157" y="6093296"/>
            <a:ext cx="1534054" cy="748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43818"/>
            <a:ext cx="8229600" cy="940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65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011553" y="-14684"/>
            <a:ext cx="2133600" cy="26263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 algn="r"/>
            <a:fld id="{5CE84AB2-A68C-446D-B258-F807154688F9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1" name="Picture 10" descr="JoinCanadaAlberta_hor_2_e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5148064" y="116632"/>
            <a:ext cx="3673832" cy="360040"/>
          </a:xfrm>
          <a:prstGeom prst="rect">
            <a:avLst/>
          </a:prstGeom>
        </p:spPr>
      </p:pic>
      <p:pic>
        <p:nvPicPr>
          <p:cNvPr id="12" name="Picture 11" descr="AB-Gov-Color-Dusk_NavyBlue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79511" y="6309320"/>
            <a:ext cx="2504527" cy="432048"/>
          </a:xfrm>
          <a:prstGeom prst="rect">
            <a:avLst/>
          </a:prstGeom>
        </p:spPr>
      </p:pic>
      <p:pic>
        <p:nvPicPr>
          <p:cNvPr id="14" name="Picture 13" descr="Wordmark_k_r_LRG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7884368" y="6387986"/>
            <a:ext cx="1142750" cy="3144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bea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intoilsandsmonitoring.ca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dpi.com/2073-4433/4/4/47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3200" dirty="0" smtClean="0"/>
              <a:t>Atmospheric Mercury in the Oil Sands Region</a:t>
            </a:r>
            <a:endParaRPr lang="en-CA" sz="3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27584" y="3764632"/>
            <a:ext cx="7560840" cy="1896616"/>
          </a:xfrm>
        </p:spPr>
        <p:txBody>
          <a:bodyPr>
            <a:normAutofit fontScale="62500" lnSpcReduction="20000"/>
          </a:bodyPr>
          <a:lstStyle/>
          <a:p>
            <a:r>
              <a:rPr lang="en-US" altLang="zh-TW" i="1" dirty="0" smtClean="0"/>
              <a:t>Workshop at Earth Science - 2014</a:t>
            </a:r>
          </a:p>
          <a:p>
            <a:r>
              <a:rPr lang="en-US" altLang="zh-TW" i="1" dirty="0" smtClean="0"/>
              <a:t>Analysis and Application of Speciated Mercury Data</a:t>
            </a:r>
            <a:endParaRPr lang="en-US" altLang="zh-TW" sz="1100" dirty="0"/>
          </a:p>
          <a:p>
            <a:r>
              <a:rPr lang="en-US" altLang="zh-TW" dirty="0" smtClean="0"/>
              <a:t>July 30, 2014</a:t>
            </a:r>
            <a:endParaRPr lang="en-US" altLang="zh-TW" dirty="0"/>
          </a:p>
          <a:p>
            <a:pPr algn="l"/>
            <a:endParaRPr lang="en-CA" sz="2600" dirty="0" smtClean="0"/>
          </a:p>
          <a:p>
            <a:pPr algn="l"/>
            <a:r>
              <a:rPr lang="en-CA" sz="2200" b="1" u="sng" dirty="0" smtClean="0"/>
              <a:t>Dan McLennan</a:t>
            </a:r>
            <a:r>
              <a:rPr lang="en-CA" sz="2200" b="1" dirty="0" smtClean="0"/>
              <a:t>, </a:t>
            </a:r>
            <a:r>
              <a:rPr lang="en-CA" sz="1900" b="1" dirty="0" smtClean="0"/>
              <a:t>Matthew </a:t>
            </a:r>
            <a:r>
              <a:rPr lang="en-CA" sz="1900" b="1" dirty="0"/>
              <a:t>Parsons, Monique Lapalme, Corinna </a:t>
            </a:r>
            <a:r>
              <a:rPr lang="en-CA" sz="1900" b="1" dirty="0" smtClean="0"/>
              <a:t>Watt, Amanda Cole, Sandy Steffen</a:t>
            </a:r>
            <a:endParaRPr lang="en-CA" sz="1900" b="1" i="1" u="sng" dirty="0" smtClean="0"/>
          </a:p>
          <a:p>
            <a:pPr algn="l"/>
            <a:r>
              <a:rPr lang="en-CA" sz="2200" b="1" dirty="0" smtClean="0"/>
              <a:t>Environment Canada</a:t>
            </a:r>
          </a:p>
          <a:p>
            <a:pPr algn="l"/>
            <a:endParaRPr lang="en-CA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Preliminary analysis of </a:t>
            </a:r>
            <a:r>
              <a:rPr lang="en-CA" dirty="0"/>
              <a:t>s</a:t>
            </a:r>
            <a:r>
              <a:rPr lang="en-CA" dirty="0" smtClean="0"/>
              <a:t>peciated mercury levels of the ambient air in the Alberta oil sands region</a:t>
            </a:r>
          </a:p>
          <a:p>
            <a:endParaRPr lang="en-CA" dirty="0" smtClean="0"/>
          </a:p>
          <a:p>
            <a:pPr marL="457200" lvl="1" indent="0">
              <a:buNone/>
            </a:pPr>
            <a:endParaRPr lang="en-CA" dirty="0"/>
          </a:p>
          <a:p>
            <a:r>
              <a:rPr lang="en-CA" dirty="0" smtClean="0"/>
              <a:t>Analysis of </a:t>
            </a:r>
            <a:r>
              <a:rPr lang="en-CA" dirty="0"/>
              <a:t>t</a:t>
            </a:r>
            <a:r>
              <a:rPr lang="en-CA" dirty="0" smtClean="0"/>
              <a:t>otal gaseous mercury measurements of the ambient air in the Alberta oil sands region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58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25"/>
            <a:ext cx="6858000" cy="68580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4067944" y="4437112"/>
            <a:ext cx="576064" cy="2880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1979712" y="4149080"/>
            <a:ext cx="648072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58000" y="141277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u="sng" dirty="0" smtClean="0"/>
              <a:t>Speciated Sites</a:t>
            </a:r>
            <a:endParaRPr lang="en-US" sz="2000" b="1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8" y="-8925"/>
            <a:ext cx="6858000" cy="6858000"/>
          </a:xfrm>
          <a:prstGeom prst="rect">
            <a:avLst/>
          </a:prstGeom>
        </p:spPr>
      </p:pic>
      <p:sp>
        <p:nvSpPr>
          <p:cNvPr id="8" name="Slide Number Placeholder 1"/>
          <p:cNvSpPr txBox="1">
            <a:spLocks/>
          </p:cNvSpPr>
          <p:nvPr/>
        </p:nvSpPr>
        <p:spPr>
          <a:xfrm>
            <a:off x="7010400" y="0"/>
            <a:ext cx="2133600" cy="2626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CE84AB2-A68C-446D-B258-F807154688F9}" type="slidenum">
              <a:rPr lang="en-US" sz="1200" smtClean="0"/>
              <a:pPr algn="r"/>
              <a:t>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3105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909225"/>
              </p:ext>
            </p:extLst>
          </p:nvPr>
        </p:nvGraphicFramePr>
        <p:xfrm>
          <a:off x="28288" y="1637184"/>
          <a:ext cx="9087423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337"/>
                <a:gridCol w="1339681"/>
                <a:gridCol w="1339681"/>
                <a:gridCol w="1339681"/>
                <a:gridCol w="1339681"/>
                <a:gridCol w="1339681"/>
                <a:gridCol w="1339681"/>
              </a:tblGrid>
              <a:tr h="133350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Species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CA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Gaseous Elemental Mercury</a:t>
                      </a:r>
                      <a:endParaRPr lang="en-US" sz="20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 fontAlgn="b"/>
                      <a:r>
                        <a:rPr lang="en-US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(GEM) </a:t>
                      </a: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ng/m³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CA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Gaseous Oxidized Mercury</a:t>
                      </a:r>
                      <a:endParaRPr lang="en-US" sz="20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 fontAlgn="b"/>
                      <a:r>
                        <a:rPr lang="en-US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(GOM) </a:t>
                      </a:r>
                      <a:r>
                        <a:rPr lang="en-US" sz="20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pg</a:t>
                      </a:r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/m³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en-CA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Particulate Bound Mercury</a:t>
                      </a:r>
                      <a:endParaRPr lang="en-US" sz="2000" b="1" u="none" strike="noStrike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 fontAlgn="b"/>
                      <a:r>
                        <a:rPr lang="en-US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(PBM) </a:t>
                      </a:r>
                      <a:r>
                        <a:rPr lang="en-US" sz="2000" b="1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pg</a:t>
                      </a:r>
                      <a:r>
                        <a:rPr lang="en-US" sz="20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/m³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1071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 smtClean="0">
                          <a:effectLst/>
                        </a:rPr>
                        <a:t>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AMS 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AMS 13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AMS 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AMS 13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AMS 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AMS 13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7088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Average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</a:rPr>
                        <a:t>1.18 ± 0.16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</a:rPr>
                        <a:t>1.17 ± 0.18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</a:rPr>
                        <a:t>0.43 ± 0.80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</a:rPr>
                        <a:t>0.78 ± 0.95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</a:rPr>
                        <a:t>2.42 ± 1.91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 dirty="0">
                          <a:effectLst/>
                        </a:rPr>
                        <a:t>2.69 ± 1.79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65217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Max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1.68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1.51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8.57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5.08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15.31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8.67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Min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0.71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0.51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0.00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0.00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0.00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0.00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u="none" strike="noStrike" dirty="0">
                          <a:effectLst/>
                        </a:rPr>
                        <a:t>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344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249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338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247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338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u="none" strike="noStrike" dirty="0">
                          <a:effectLst/>
                        </a:rPr>
                        <a:t>248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53" marR="7853" marT="7853" marB="0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609600" y="696218"/>
            <a:ext cx="8229600" cy="940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 smtClean="0"/>
              <a:t>Comparison of Speciated Mercury Measurements in the Alberta Oil Sands Region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1195028" y="5517232"/>
            <a:ext cx="7058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*AMS 4 from 13/08/2013 to 27/09/2013</a:t>
            </a:r>
          </a:p>
          <a:p>
            <a:r>
              <a:rPr lang="en-CA" dirty="0" smtClean="0"/>
              <a:t>*AMS 13 from 10/08/2013 to 11/09/2013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12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35238"/>
            <a:ext cx="4952574" cy="454383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2013 Time Series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0199"/>
            <a:ext cx="9144000" cy="615309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95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44184"/>
            <a:ext cx="5312614" cy="454383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Diurnal Pattern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8176"/>
            <a:ext cx="9144000" cy="613982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68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6292"/>
            <a:ext cx="5240606" cy="454383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GOM and SO</a:t>
            </a:r>
            <a:r>
              <a:rPr lang="en-CA" baseline="-25000" dirty="0" smtClean="0"/>
              <a:t>2</a:t>
            </a:r>
            <a:endParaRPr lang="en-US" baseline="-25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9144000" cy="623731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5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2289"/>
            <a:ext cx="4427984" cy="454383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PBM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8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0" y="620688"/>
            <a:ext cx="9144000" cy="6237312"/>
            <a:chOff x="0" y="620688"/>
            <a:chExt cx="9144000" cy="623731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620688"/>
              <a:ext cx="9144000" cy="6237312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860032" y="989193"/>
              <a:ext cx="1295226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CA" sz="900" dirty="0" smtClean="0"/>
                <a:t>THC (Total Hydrocarbon)</a:t>
              </a:r>
              <a:endParaRPr lang="en-CA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8614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More in-depth analysis of the </a:t>
            </a:r>
            <a:r>
              <a:rPr lang="en-CA" dirty="0" err="1" smtClean="0"/>
              <a:t>speciated</a:t>
            </a:r>
            <a:r>
              <a:rPr lang="en-CA" dirty="0" smtClean="0"/>
              <a:t> mercury datasets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Collection of data from our new installation at Fort McKay South with co-located </a:t>
            </a:r>
            <a:r>
              <a:rPr lang="en-CA" dirty="0" err="1" smtClean="0"/>
              <a:t>speciated</a:t>
            </a:r>
            <a:r>
              <a:rPr lang="en-CA" dirty="0" smtClean="0"/>
              <a:t> mercury with PM</a:t>
            </a:r>
            <a:r>
              <a:rPr lang="en-CA" baseline="-25000" dirty="0" smtClean="0"/>
              <a:t>2.5</a:t>
            </a:r>
            <a:r>
              <a:rPr lang="en-CA" dirty="0" smtClean="0"/>
              <a:t> and PM</a:t>
            </a:r>
            <a:r>
              <a:rPr lang="en-CA" baseline="-25000" dirty="0" smtClean="0"/>
              <a:t>10</a:t>
            </a:r>
            <a:r>
              <a:rPr lang="en-CA" dirty="0" smtClean="0"/>
              <a:t> inlets, along with TGM, and </a:t>
            </a:r>
            <a:r>
              <a:rPr lang="en-CA" dirty="0" err="1" smtClean="0"/>
              <a:t>speciated</a:t>
            </a:r>
            <a:r>
              <a:rPr lang="en-CA" dirty="0" smtClean="0"/>
              <a:t> particulate matter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17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58000" y="1412776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u="sng" dirty="0" smtClean="0"/>
              <a:t>TGM Sites</a:t>
            </a:r>
            <a:endParaRPr lang="en-US" sz="2000" b="1" u="sng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907704" y="4149080"/>
            <a:ext cx="936104" cy="72008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"/>
          <p:cNvSpPr txBox="1">
            <a:spLocks/>
          </p:cNvSpPr>
          <p:nvPr/>
        </p:nvSpPr>
        <p:spPr>
          <a:xfrm>
            <a:off x="7010400" y="0"/>
            <a:ext cx="2133600" cy="2626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CE84AB2-A68C-446D-B258-F807154688F9}" type="slidenum">
              <a:rPr lang="en-US" sz="1200" smtClean="0"/>
              <a:pPr algn="r"/>
              <a:t>10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4907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Comparison of TGM in Oil Sands Region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8416359"/>
              </p:ext>
            </p:extLst>
          </p:nvPr>
        </p:nvGraphicFramePr>
        <p:xfrm>
          <a:off x="38544" y="1844824"/>
          <a:ext cx="9066912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571"/>
                <a:gridCol w="2683193"/>
                <a:gridCol w="2683193"/>
                <a:gridCol w="2560955"/>
              </a:tblGrid>
              <a:tr h="1157892"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Station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Fort Chipewyan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Patricia </a:t>
                      </a:r>
                      <a:r>
                        <a:rPr lang="en-CA" sz="2000" dirty="0" err="1" smtClean="0">
                          <a:solidFill>
                            <a:schemeClr val="tx1"/>
                          </a:solidFill>
                        </a:rPr>
                        <a:t>McInnes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2000" dirty="0" smtClean="0">
                          <a:solidFill>
                            <a:schemeClr val="tx1"/>
                          </a:solidFill>
                        </a:rPr>
                        <a:t>Lower Camp</a:t>
                      </a:r>
                      <a:endParaRPr lang="en-CA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56274">
                <a:tc>
                  <a:txBody>
                    <a:bodyPr/>
                    <a:lstStyle/>
                    <a:p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TGM – </a:t>
                      </a:r>
                      <a:r>
                        <a:rPr lang="en-CA" sz="1800" b="1" dirty="0" err="1" smtClean="0">
                          <a:solidFill>
                            <a:schemeClr val="tx1"/>
                          </a:solidFill>
                        </a:rPr>
                        <a:t>ng</a:t>
                      </a:r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/m³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TGM – </a:t>
                      </a:r>
                      <a:r>
                        <a:rPr lang="en-CA" sz="1800" b="1" dirty="0" err="1" smtClean="0">
                          <a:solidFill>
                            <a:schemeClr val="tx1"/>
                          </a:solidFill>
                        </a:rPr>
                        <a:t>ng</a:t>
                      </a:r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/m³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TGM – </a:t>
                      </a:r>
                      <a:r>
                        <a:rPr lang="en-CA" sz="1800" b="1" dirty="0" err="1" smtClean="0">
                          <a:solidFill>
                            <a:schemeClr val="tx1"/>
                          </a:solidFill>
                        </a:rPr>
                        <a:t>ng</a:t>
                      </a:r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/m³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8329">
                <a:tc>
                  <a:txBody>
                    <a:bodyPr/>
                    <a:lstStyle/>
                    <a:p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Average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1.37 ± 0.17</a:t>
                      </a:r>
                      <a:endParaRPr lang="en-CA" sz="180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1.42 ± 0.20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1.34 ± 0.18</a:t>
                      </a:r>
                      <a:endParaRPr lang="en-CA" sz="1800" baseline="3000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47711">
                <a:tc>
                  <a:txBody>
                    <a:bodyPr/>
                    <a:lstStyle/>
                    <a:p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Max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2.18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4.43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2.89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41991">
                <a:tc>
                  <a:txBody>
                    <a:bodyPr/>
                    <a:lstStyle/>
                    <a:p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Min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0.55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0.54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0.51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56274">
                <a:tc>
                  <a:txBody>
                    <a:bodyPr/>
                    <a:lstStyle/>
                    <a:p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6908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21861+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800" dirty="0" smtClean="0">
                          <a:solidFill>
                            <a:schemeClr val="tx1"/>
                          </a:solidFill>
                        </a:rPr>
                        <a:t>8549+</a:t>
                      </a:r>
                      <a:endParaRPr lang="en-CA" sz="1800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69131">
                <a:tc>
                  <a:txBody>
                    <a:bodyPr/>
                    <a:lstStyle/>
                    <a:p>
                      <a:r>
                        <a:rPr lang="en-CA" sz="1800" b="1" dirty="0" smtClean="0">
                          <a:solidFill>
                            <a:schemeClr val="tx1"/>
                          </a:solidFill>
                        </a:rPr>
                        <a:t>Date</a:t>
                      </a:r>
                      <a:endParaRPr lang="en-CA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725" dirty="0" smtClean="0">
                          <a:solidFill>
                            <a:schemeClr val="tx1"/>
                          </a:solidFill>
                        </a:rPr>
                        <a:t>17/06/2000 – 19/07/2001</a:t>
                      </a:r>
                      <a:endParaRPr lang="en-CA" sz="1725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725" dirty="0" smtClean="0">
                          <a:solidFill>
                            <a:schemeClr val="tx1"/>
                          </a:solidFill>
                        </a:rPr>
                        <a:t>21/10/2010 – 31/12/2013</a:t>
                      </a:r>
                      <a:endParaRPr lang="en-CA" sz="1725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1725" dirty="0" smtClean="0">
                          <a:solidFill>
                            <a:schemeClr val="tx1"/>
                          </a:solidFill>
                        </a:rPr>
                        <a:t>5/12/2012 – 31/12/2013</a:t>
                      </a:r>
                      <a:endParaRPr lang="en-CA" sz="1725" dirty="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50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2942"/>
            <a:ext cx="9144000" cy="59350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482"/>
            <a:ext cx="5148064" cy="932424"/>
          </a:xfrm>
        </p:spPr>
        <p:txBody>
          <a:bodyPr>
            <a:noAutofit/>
          </a:bodyPr>
          <a:lstStyle/>
          <a:p>
            <a:r>
              <a:rPr lang="en-CA" sz="2200" dirty="0" smtClean="0"/>
              <a:t>Mean TGM Concentrations over </a:t>
            </a:r>
            <a:r>
              <a:rPr lang="en-CA" sz="2200" dirty="0"/>
              <a:t>v</a:t>
            </a:r>
            <a:r>
              <a:rPr lang="en-CA" sz="2200" dirty="0" smtClean="0"/>
              <a:t>arious </a:t>
            </a:r>
            <a:r>
              <a:rPr lang="en-CA" sz="2200" dirty="0"/>
              <a:t>y</a:t>
            </a:r>
            <a:r>
              <a:rPr lang="en-CA" sz="2200" dirty="0" smtClean="0"/>
              <a:t>ears across Canada</a:t>
            </a:r>
            <a:endParaRPr lang="en-US" sz="2200" dirty="0"/>
          </a:p>
        </p:txBody>
      </p:sp>
      <p:sp>
        <p:nvSpPr>
          <p:cNvPr id="6" name="Left Bracket 5"/>
          <p:cNvSpPr/>
          <p:nvPr/>
        </p:nvSpPr>
        <p:spPr>
          <a:xfrm rot="5400000">
            <a:off x="2509503" y="2901128"/>
            <a:ext cx="432048" cy="1964754"/>
          </a:xfrm>
          <a:prstGeom prst="leftBracket">
            <a:avLst>
              <a:gd name="adj" fmla="val 0"/>
            </a:avLst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6" idx="1"/>
          </p:cNvCxnSpPr>
          <p:nvPr/>
        </p:nvCxnSpPr>
        <p:spPr>
          <a:xfrm flipV="1">
            <a:off x="2725527" y="3350027"/>
            <a:ext cx="0" cy="31745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07704" y="2996952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/>
              <a:t>Alberta locations</a:t>
            </a: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82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60" y="1052736"/>
            <a:ext cx="8892480" cy="57606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148063" cy="807166"/>
          </a:xfrm>
        </p:spPr>
        <p:txBody>
          <a:bodyPr anchor="t">
            <a:noAutofit/>
          </a:bodyPr>
          <a:lstStyle/>
          <a:p>
            <a:r>
              <a:rPr lang="en-CA" sz="2000" dirty="0" smtClean="0"/>
              <a:t>Time Series of Hourly TGM</a:t>
            </a:r>
            <a:br>
              <a:rPr lang="en-CA" sz="2000" dirty="0" smtClean="0"/>
            </a:br>
            <a:r>
              <a:rPr lang="en-CA" sz="2000" dirty="0" smtClean="0"/>
              <a:t>Deviations from Normal?</a:t>
            </a:r>
            <a:endParaRPr lang="en-CA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76470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30209" y="679222"/>
            <a:ext cx="5148063" cy="5402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800" dirty="0" smtClean="0"/>
              <a:t>Patricia McInnes October 2010 – May 2013</a:t>
            </a:r>
            <a:endParaRPr lang="en-CA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1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8964488" cy="5976664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5599" y="-11057"/>
            <a:ext cx="4556401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dirty="0" smtClean="0"/>
              <a:t>Seasonal</a:t>
            </a:r>
          </a:p>
          <a:p>
            <a:r>
              <a:rPr lang="en-CA" sz="2800" dirty="0" smtClean="0"/>
              <a:t>Dependence?</a:t>
            </a:r>
            <a:endParaRPr lang="en-CA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30209" y="679222"/>
            <a:ext cx="5148063" cy="5402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800" dirty="0" smtClean="0"/>
              <a:t>Patricia McInnes October 2010 – May 2013</a:t>
            </a:r>
            <a:endParaRPr lang="en-CA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5796136" y="949370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No Smoke	</a:t>
            </a:r>
            <a:r>
              <a:rPr lang="en-CA" dirty="0" smtClean="0">
                <a:solidFill>
                  <a:srgbClr val="FF0000"/>
                </a:solidFill>
              </a:rPr>
              <a:t>Smoke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1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80728"/>
            <a:ext cx="9044637" cy="5877272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5204047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dirty="0" smtClean="0"/>
              <a:t>Seasonal Diurnal Profile of </a:t>
            </a:r>
            <a:r>
              <a:rPr lang="en-CA" sz="2800" dirty="0"/>
              <a:t>M</a:t>
            </a:r>
            <a:r>
              <a:rPr lang="en-CA" sz="2800" dirty="0" smtClean="0"/>
              <a:t>ean TGM and Relationship to T and O</a:t>
            </a:r>
            <a:r>
              <a:rPr lang="en-CA" sz="2800" baseline="-25000" dirty="0" smtClean="0"/>
              <a:t>3</a:t>
            </a:r>
            <a:endParaRPr lang="en-CA" sz="2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30209" y="679222"/>
            <a:ext cx="5148063" cy="5402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800" dirty="0" smtClean="0"/>
              <a:t>Patricia McInnes October 2010 – May 2013</a:t>
            </a:r>
            <a:endParaRPr lang="en-CA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1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-30208" y="43790"/>
            <a:ext cx="5194298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dirty="0" smtClean="0"/>
              <a:t>Local Sources of TGM?</a:t>
            </a:r>
            <a:endParaRPr lang="en-CA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9433"/>
            <a:ext cx="9144000" cy="5608567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30209" y="679222"/>
            <a:ext cx="5148063" cy="5402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800" dirty="0" smtClean="0"/>
              <a:t>Patricia McInnes October 2010 – May 2013</a:t>
            </a:r>
            <a:endParaRPr lang="en-CA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00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968796"/>
            <a:ext cx="7380312" cy="5889001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" y="0"/>
            <a:ext cx="5148064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dirty="0" smtClean="0"/>
              <a:t>Long Range Transport?</a:t>
            </a:r>
            <a:endParaRPr lang="en-CA" sz="2800" dirty="0"/>
          </a:p>
        </p:txBody>
      </p:sp>
      <p:cxnSp>
        <p:nvCxnSpPr>
          <p:cNvPr id="3" name="Curved Connector 2"/>
          <p:cNvCxnSpPr/>
          <p:nvPr/>
        </p:nvCxnSpPr>
        <p:spPr>
          <a:xfrm>
            <a:off x="2699792" y="2348880"/>
            <a:ext cx="3145854" cy="2016224"/>
          </a:xfrm>
          <a:prstGeom prst="curvedConnector3">
            <a:avLst>
              <a:gd name="adj1" fmla="val 50000"/>
            </a:avLst>
          </a:prstGeom>
          <a:ln w="28575" cmpd="sng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/>
          <p:nvPr/>
        </p:nvCxnSpPr>
        <p:spPr>
          <a:xfrm rot="16200000" flipH="1">
            <a:off x="4427984" y="2780929"/>
            <a:ext cx="2520280" cy="504056"/>
          </a:xfrm>
          <a:prstGeom prst="curved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-30209" y="679222"/>
            <a:ext cx="5148063" cy="5402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800" dirty="0" smtClean="0"/>
              <a:t>Patricia McInnes October 2010 – May 2013</a:t>
            </a:r>
            <a:endParaRPr lang="en-CA" sz="18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80520"/>
            <a:ext cx="2393180" cy="220486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80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repeatCount="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4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80926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Patricia </a:t>
            </a:r>
            <a:r>
              <a:rPr lang="en-CA" dirty="0" err="1" smtClean="0"/>
              <a:t>McInnes</a:t>
            </a:r>
            <a:r>
              <a:rPr lang="en-CA" dirty="0" smtClean="0"/>
              <a:t> – Key Findings	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36"/>
          </a:xfrm>
        </p:spPr>
        <p:txBody>
          <a:bodyPr>
            <a:noAutofit/>
          </a:bodyPr>
          <a:lstStyle/>
          <a:p>
            <a:r>
              <a:rPr lang="en-CA" sz="2400" dirty="0" smtClean="0"/>
              <a:t>TGM concentrations are similar to other sites in Alberta.</a:t>
            </a:r>
          </a:p>
          <a:p>
            <a:endParaRPr lang="en-CA" sz="1100" dirty="0" smtClean="0"/>
          </a:p>
          <a:p>
            <a:r>
              <a:rPr lang="en-CA" sz="2400" dirty="0" smtClean="0"/>
              <a:t>PCA shows TGM is not significantly correlated with typical anthropogenic pollutants such as </a:t>
            </a:r>
            <a:r>
              <a:rPr lang="en-CA" sz="2400" dirty="0" err="1" smtClean="0"/>
              <a:t>NO</a:t>
            </a:r>
            <a:r>
              <a:rPr lang="en-CA" sz="2400" baseline="-25000" dirty="0" err="1" smtClean="0"/>
              <a:t>x</a:t>
            </a:r>
            <a:r>
              <a:rPr lang="en-CA" sz="2400" dirty="0" smtClean="0"/>
              <a:t> and SO</a:t>
            </a:r>
            <a:r>
              <a:rPr lang="en-CA" sz="2400" baseline="-25000" dirty="0" smtClean="0"/>
              <a:t>2</a:t>
            </a:r>
            <a:r>
              <a:rPr lang="en-CA" sz="2400" dirty="0" smtClean="0"/>
              <a:t>.</a:t>
            </a:r>
          </a:p>
          <a:p>
            <a:endParaRPr lang="en-CA" sz="1100" dirty="0" smtClean="0"/>
          </a:p>
          <a:p>
            <a:r>
              <a:rPr lang="en-CA" sz="2400" dirty="0"/>
              <a:t>Unseasonably high TGM concentrations </a:t>
            </a:r>
            <a:r>
              <a:rPr lang="en-CA" sz="2400" dirty="0" smtClean="0"/>
              <a:t>associated </a:t>
            </a:r>
            <a:r>
              <a:rPr lang="en-CA" sz="2400" dirty="0"/>
              <a:t>with forest fire smoke and air from regions to the southeast and </a:t>
            </a:r>
            <a:r>
              <a:rPr lang="en-CA" sz="2400" dirty="0" smtClean="0"/>
              <a:t>west. Unseasonably </a:t>
            </a:r>
            <a:r>
              <a:rPr lang="en-CA" sz="2400" dirty="0"/>
              <a:t>low concentrations </a:t>
            </a:r>
            <a:r>
              <a:rPr lang="en-CA" sz="2400" dirty="0" smtClean="0"/>
              <a:t>associated </a:t>
            </a:r>
            <a:r>
              <a:rPr lang="en-CA" sz="2400" dirty="0"/>
              <a:t>with air moving in from arctic regions</a:t>
            </a:r>
            <a:r>
              <a:rPr lang="en-CA" sz="2400" dirty="0" smtClean="0"/>
              <a:t>.</a:t>
            </a:r>
          </a:p>
          <a:p>
            <a:endParaRPr lang="en-CA" sz="1100" dirty="0"/>
          </a:p>
          <a:p>
            <a:r>
              <a:rPr lang="en-CA" sz="2400" dirty="0"/>
              <a:t>TGM concentrations undergo seasonal and </a:t>
            </a:r>
            <a:r>
              <a:rPr lang="en-CA" sz="2400" dirty="0" err="1"/>
              <a:t>diel</a:t>
            </a:r>
            <a:r>
              <a:rPr lang="en-CA" sz="2400" dirty="0"/>
              <a:t> trends, with high values in the spring and midday, and low values in the fall and early morning</a:t>
            </a:r>
            <a:r>
              <a:rPr lang="en-CA" sz="2400" dirty="0" smtClean="0"/>
              <a:t>.</a:t>
            </a:r>
            <a:endParaRPr lang="en-CA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6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20487" y="0"/>
            <a:ext cx="4824536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331640" y="0"/>
            <a:ext cx="3816424" cy="5809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2800" dirty="0" smtClean="0"/>
              <a:t>Seasonal Diurnal Profile of TGM</a:t>
            </a:r>
            <a:endParaRPr lang="en-CA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926"/>
            <a:ext cx="9144000" cy="627707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85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3900" dirty="0" smtClean="0"/>
              <a:t>Lower Camp - Preliminary Findings</a:t>
            </a:r>
            <a:endParaRPr lang="en-CA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CA" sz="2400" dirty="0" smtClean="0"/>
              <a:t>Scatter </a:t>
            </a:r>
            <a:r>
              <a:rPr lang="en-CA" sz="2400" dirty="0"/>
              <a:t>plot of TGM at </a:t>
            </a:r>
            <a:r>
              <a:rPr lang="en-CA" sz="2400" dirty="0" smtClean="0"/>
              <a:t>Patricia McInnes versus Lower </a:t>
            </a:r>
            <a:r>
              <a:rPr lang="en-CA" sz="2400" dirty="0"/>
              <a:t>Camp : slope = 0.97, R² = </a:t>
            </a:r>
            <a:r>
              <a:rPr lang="en-CA" sz="2400" dirty="0" smtClean="0"/>
              <a:t>0.74</a:t>
            </a:r>
          </a:p>
          <a:p>
            <a:endParaRPr lang="en-CA" sz="1400" dirty="0"/>
          </a:p>
          <a:p>
            <a:r>
              <a:rPr lang="en-CA" sz="2400" dirty="0" smtClean="0"/>
              <a:t>Concentrations at Lower Camp are generally lower than Patricia McInnes, and show similar diurnal and seasonal trends.</a:t>
            </a:r>
          </a:p>
          <a:p>
            <a:pPr marL="0" indent="0">
              <a:buNone/>
            </a:pPr>
            <a:endParaRPr lang="en-CA" sz="1200" dirty="0"/>
          </a:p>
          <a:p>
            <a:r>
              <a:rPr lang="en-CA" sz="2400" dirty="0" smtClean="0"/>
              <a:t>Low concentration events at Lower Camp mirror low concentrations at Patricia McInnes, supporting the back trajectory analysis.</a:t>
            </a:r>
          </a:p>
          <a:p>
            <a:endParaRPr lang="en-CA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1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CA" dirty="0" smtClean="0"/>
              <a:t>TGM concentrations in the region are comparable to other rural areas in Alberta impacted by local industry.</a:t>
            </a:r>
          </a:p>
          <a:p>
            <a:endParaRPr lang="en-CA" dirty="0"/>
          </a:p>
          <a:p>
            <a:r>
              <a:rPr lang="en-CA" dirty="0" smtClean="0"/>
              <a:t>TGM concentrations at Lower Camp and Patricia McInnes show seasonal and diurnal similarities.</a:t>
            </a:r>
          </a:p>
          <a:p>
            <a:endParaRPr lang="en-CA" dirty="0"/>
          </a:p>
          <a:p>
            <a:r>
              <a:rPr lang="en-CA" dirty="0"/>
              <a:t>Speciated mercury measurements are needed to provide additional information on mercury sources and chemistry.</a:t>
            </a:r>
          </a:p>
          <a:p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endParaRPr lang="en-CA" dirty="0"/>
          </a:p>
          <a:p>
            <a:pPr marL="0" indent="0">
              <a:buNone/>
            </a:pPr>
            <a:endParaRPr lang="en-CA" dirty="0" smtClean="0"/>
          </a:p>
          <a:p>
            <a:endParaRPr lang="en-CA" dirty="0"/>
          </a:p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0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Acknowledgments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Thank the </a:t>
            </a:r>
            <a:r>
              <a:rPr lang="en-CA" dirty="0" smtClean="0"/>
              <a:t>Wood Buffalo Environmental Association (WBEA </a:t>
            </a:r>
            <a:r>
              <a:rPr lang="en-CA" dirty="0" smtClean="0">
                <a:hlinkClick r:id="rId3"/>
              </a:rPr>
              <a:t>www.wbea.org</a:t>
            </a:r>
            <a:r>
              <a:rPr lang="en-CA" dirty="0" smtClean="0"/>
              <a:t>) </a:t>
            </a:r>
            <a:r>
              <a:rPr lang="en-CA" dirty="0" smtClean="0"/>
              <a:t>staff </a:t>
            </a:r>
            <a:r>
              <a:rPr lang="en-CA" dirty="0" smtClean="0"/>
              <a:t>responsible for local site maintenance, operations, and logistics</a:t>
            </a:r>
            <a:r>
              <a:rPr lang="en-CA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02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1890"/>
            <a:ext cx="8229600" cy="940966"/>
          </a:xfrm>
        </p:spPr>
        <p:txBody>
          <a:bodyPr>
            <a:noAutofit/>
          </a:bodyPr>
          <a:lstStyle/>
          <a:p>
            <a:r>
              <a:rPr lang="en-CA" sz="6000" dirty="0" smtClean="0"/>
              <a:t>Questions???</a:t>
            </a:r>
            <a:endParaRPr lang="en-CA" sz="6000" dirty="0"/>
          </a:p>
        </p:txBody>
      </p:sp>
      <p:sp>
        <p:nvSpPr>
          <p:cNvPr id="3" name="Rectangle 2"/>
          <p:cNvSpPr/>
          <p:nvPr/>
        </p:nvSpPr>
        <p:spPr>
          <a:xfrm>
            <a:off x="840414" y="3212976"/>
            <a:ext cx="78232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>
                <a:hlinkClick r:id="rId3"/>
              </a:rPr>
              <a:t>http://www.jointoilsandsmonitoring.ca/</a:t>
            </a:r>
            <a:endParaRPr lang="en-CA" sz="2400" dirty="0"/>
          </a:p>
          <a:p>
            <a:endParaRPr lang="en-CA" sz="2400" dirty="0"/>
          </a:p>
          <a:p>
            <a:r>
              <a:rPr lang="en-CA" sz="2400" dirty="0">
                <a:hlinkClick r:id="rId4"/>
              </a:rPr>
              <a:t>http://www.mdpi.com/2073-4433/4/4/472</a:t>
            </a:r>
            <a:endParaRPr lang="en-CA" sz="2400" dirty="0"/>
          </a:p>
          <a:p>
            <a:endParaRPr lang="en-CA" sz="2400" dirty="0"/>
          </a:p>
          <a:p>
            <a:r>
              <a:rPr lang="en-US" sz="2400" dirty="0"/>
              <a:t>Parsons MT, McLennan D, Lapalme M, Mooney C, Watt C, </a:t>
            </a:r>
            <a:r>
              <a:rPr lang="en-US" sz="2400" dirty="0" err="1"/>
              <a:t>Mintz</a:t>
            </a:r>
            <a:r>
              <a:rPr lang="en-US" sz="2400" dirty="0"/>
              <a:t> R. Total Gaseous Mercury Concentration Measurements at Fort McMurray, Alberta, Canada. </a:t>
            </a:r>
            <a:r>
              <a:rPr lang="en-US" sz="2400" i="1" dirty="0"/>
              <a:t>Atmosphere</a:t>
            </a:r>
            <a:r>
              <a:rPr lang="en-US" sz="2400" dirty="0"/>
              <a:t>. 2013; 4(4):472-493.</a:t>
            </a:r>
            <a:endParaRPr lang="en-CA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37220" y="2192312"/>
            <a:ext cx="8229600" cy="9409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 smtClean="0"/>
              <a:t>References</a:t>
            </a:r>
            <a:endParaRPr lang="en-CA" sz="3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5CE84AB2-A68C-446D-B258-F807154688F9}" type="slidenum">
              <a:rPr lang="en-US" smtClean="0"/>
              <a:pPr algn="r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2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9565</TotalTime>
  <Words>667</Words>
  <Application>Microsoft Office PowerPoint</Application>
  <PresentationFormat>On-screen Show (4:3)</PresentationFormat>
  <Paragraphs>183</Paragraphs>
  <Slides>23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Blank</vt:lpstr>
      <vt:lpstr>Atmospheric Mercury in the Oil Sands Region</vt:lpstr>
      <vt:lpstr>Outline</vt:lpstr>
      <vt:lpstr>PowerPoint Presentation</vt:lpstr>
      <vt:lpstr>PowerPoint Presentation</vt:lpstr>
      <vt:lpstr>2013 Time Series</vt:lpstr>
      <vt:lpstr>Diurnal Pattern</vt:lpstr>
      <vt:lpstr>GOM and SO2</vt:lpstr>
      <vt:lpstr>PBM</vt:lpstr>
      <vt:lpstr>Next Steps</vt:lpstr>
      <vt:lpstr>PowerPoint Presentation</vt:lpstr>
      <vt:lpstr>Comparison of TGM in Oil Sands Region</vt:lpstr>
      <vt:lpstr>Mean TGM Concentrations over various years across Canada</vt:lpstr>
      <vt:lpstr>Time Series of Hourly TGM Deviations from Normal?</vt:lpstr>
      <vt:lpstr>PowerPoint Presentation</vt:lpstr>
      <vt:lpstr>PowerPoint Presentation</vt:lpstr>
      <vt:lpstr>PowerPoint Presentation</vt:lpstr>
      <vt:lpstr>PowerPoint Presentation</vt:lpstr>
      <vt:lpstr> Patricia McInnes – Key Findings </vt:lpstr>
      <vt:lpstr>PowerPoint Presentation</vt:lpstr>
      <vt:lpstr>Lower Camp - Preliminary Findings</vt:lpstr>
      <vt:lpstr>Conclusions</vt:lpstr>
      <vt:lpstr>Acknowledgments</vt:lpstr>
      <vt:lpstr>Questions???</vt:lpstr>
    </vt:vector>
  </TitlesOfParts>
  <Company>Environment Canada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McLennanD;pilonp</dc:creator>
  <cp:lastModifiedBy>McLennan,Daniel [Edm]</cp:lastModifiedBy>
  <cp:revision>351</cp:revision>
  <cp:lastPrinted>2014-02-05T16:52:19Z</cp:lastPrinted>
  <dcterms:created xsi:type="dcterms:W3CDTF">2013-04-29T14:59:55Z</dcterms:created>
  <dcterms:modified xsi:type="dcterms:W3CDTF">2014-07-28T22:49:33Z</dcterms:modified>
</cp:coreProperties>
</file>