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28" r:id="rId4"/>
    <p:sldMasterId id="2147484320" r:id="rId5"/>
  </p:sldMasterIdLst>
  <p:notesMasterIdLst>
    <p:notesMasterId r:id="rId20"/>
  </p:notesMasterIdLst>
  <p:handoutMasterIdLst>
    <p:handoutMasterId r:id="rId21"/>
  </p:handoutMasterIdLst>
  <p:sldIdLst>
    <p:sldId id="259" r:id="rId6"/>
    <p:sldId id="274" r:id="rId7"/>
    <p:sldId id="260" r:id="rId8"/>
    <p:sldId id="269" r:id="rId9"/>
    <p:sldId id="275" r:id="rId10"/>
    <p:sldId id="276" r:id="rId11"/>
    <p:sldId id="280" r:id="rId12"/>
    <p:sldId id="279" r:id="rId13"/>
    <p:sldId id="277" r:id="rId14"/>
    <p:sldId id="278" r:id="rId15"/>
    <p:sldId id="281" r:id="rId16"/>
    <p:sldId id="282" r:id="rId17"/>
    <p:sldId id="284" r:id="rId18"/>
    <p:sldId id="283" r:id="rId19"/>
  </p:sldIdLst>
  <p:sldSz cx="9144000" cy="6858000" type="screen4x3"/>
  <p:notesSz cx="7315200" cy="9601200"/>
  <p:custDataLst>
    <p:tags r:id="rId2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vies, Marc" initials="DM" lastIdx="10" clrIdx="0"/>
  <p:cmAuthor id="1" name="holdrenm" initials="mh" lastIdx="7" clrIdx="1"/>
  <p:cmAuthor id="2" name="Dan Roberts" initials="DJR" lastIdx="5" clrIdx="2"/>
  <p:cmAuthor id="3" name="Laura Custer" initials="LC" lastIdx="15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6D09"/>
    <a:srgbClr val="075907"/>
    <a:srgbClr val="008000"/>
    <a:srgbClr val="478E00"/>
    <a:srgbClr val="ABDB77"/>
    <a:srgbClr val="EAAF7E"/>
    <a:srgbClr val="00CCFF"/>
    <a:srgbClr val="00CC00"/>
    <a:srgbClr val="00FF99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44" autoAdjust="0"/>
    <p:restoredTop sz="97368" autoAdjust="0"/>
  </p:normalViewPr>
  <p:slideViewPr>
    <p:cSldViewPr snapToGrid="0">
      <p:cViewPr varScale="1">
        <p:scale>
          <a:sx n="71" d="100"/>
          <a:sy n="71" d="100"/>
        </p:scale>
        <p:origin x="-876" y="-96"/>
      </p:cViewPr>
      <p:guideLst>
        <p:guide orient="horz" pos="853"/>
        <p:guide orient="horz" pos="1202"/>
        <p:guide pos="2880"/>
        <p:guide pos="1344"/>
        <p:guide pos="43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1" d="100"/>
          <a:sy n="61" d="100"/>
        </p:scale>
        <p:origin x="-2250" y="-84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4" Type="http://schemas.openxmlformats.org/officeDocument/2006/relationships/image" Target="../media/image10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4" Type="http://schemas.openxmlformats.org/officeDocument/2006/relationships/image" Target="../media/image1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4B002F-F001-48D5-835E-3DB28612B580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0D205EF8-68A5-4D1B-BCB2-819AE2601A9C}">
      <dgm:prSet phldrT="[Text]"/>
      <dgm:spPr/>
      <dgm:t>
        <a:bodyPr anchor="ctr"/>
        <a:lstStyle/>
        <a:p>
          <a:r>
            <a:rPr lang="en-US" dirty="0" smtClean="0"/>
            <a:t>Discovery</a:t>
          </a:r>
          <a:endParaRPr lang="en-US" dirty="0"/>
        </a:p>
      </dgm:t>
    </dgm:pt>
    <dgm:pt modelId="{D1417546-9053-441B-9A85-C63E7170F353}" type="parTrans" cxnId="{69EAC5CD-2DD8-4FAA-B72A-A19D4906215E}">
      <dgm:prSet/>
      <dgm:spPr/>
      <dgm:t>
        <a:bodyPr/>
        <a:lstStyle/>
        <a:p>
          <a:endParaRPr lang="en-US"/>
        </a:p>
      </dgm:t>
    </dgm:pt>
    <dgm:pt modelId="{C5C2B80C-FCEF-4F00-BDB1-9850D80207C3}" type="sibTrans" cxnId="{69EAC5CD-2DD8-4FAA-B72A-A19D4906215E}">
      <dgm:prSet/>
      <dgm:spPr/>
      <dgm:t>
        <a:bodyPr/>
        <a:lstStyle/>
        <a:p>
          <a:endParaRPr lang="en-US"/>
        </a:p>
      </dgm:t>
    </dgm:pt>
    <dgm:pt modelId="{ECAEB6A7-5F20-4CA9-B288-BBE21480314C}">
      <dgm:prSet phldrT="[Text]"/>
      <dgm:spPr/>
      <dgm:t>
        <a:bodyPr anchor="ctr"/>
        <a:lstStyle/>
        <a:p>
          <a:r>
            <a:rPr lang="en-US" dirty="0" smtClean="0"/>
            <a:t>Pre-Clinical</a:t>
          </a:r>
          <a:endParaRPr lang="en-US" dirty="0"/>
        </a:p>
      </dgm:t>
    </dgm:pt>
    <dgm:pt modelId="{892066BD-2965-463A-B4F1-DABC282C459F}" type="parTrans" cxnId="{981CD69B-FC0E-48BD-B34D-BEFAC8429D6F}">
      <dgm:prSet/>
      <dgm:spPr/>
      <dgm:t>
        <a:bodyPr/>
        <a:lstStyle/>
        <a:p>
          <a:endParaRPr lang="en-US"/>
        </a:p>
      </dgm:t>
    </dgm:pt>
    <dgm:pt modelId="{B442E212-0605-420F-A906-C166A819891B}" type="sibTrans" cxnId="{981CD69B-FC0E-48BD-B34D-BEFAC8429D6F}">
      <dgm:prSet/>
      <dgm:spPr/>
      <dgm:t>
        <a:bodyPr/>
        <a:lstStyle/>
        <a:p>
          <a:endParaRPr lang="en-US"/>
        </a:p>
      </dgm:t>
    </dgm:pt>
    <dgm:pt modelId="{FA3D20A1-3FBF-4B14-9DA1-E9F202CED2A0}">
      <dgm:prSet phldrT="[Text]"/>
      <dgm:spPr/>
      <dgm:t>
        <a:bodyPr anchor="ctr"/>
        <a:lstStyle/>
        <a:p>
          <a:r>
            <a:rPr lang="en-US" dirty="0" smtClean="0"/>
            <a:t>Clinical</a:t>
          </a:r>
          <a:endParaRPr lang="en-US" dirty="0"/>
        </a:p>
      </dgm:t>
    </dgm:pt>
    <dgm:pt modelId="{B6526FDD-3102-4B1F-BEDB-F94DEAA9EDD5}" type="parTrans" cxnId="{E8C47FB7-87D1-4921-BC3C-1FE3C9648AED}">
      <dgm:prSet/>
      <dgm:spPr/>
      <dgm:t>
        <a:bodyPr/>
        <a:lstStyle/>
        <a:p>
          <a:endParaRPr lang="en-US"/>
        </a:p>
      </dgm:t>
    </dgm:pt>
    <dgm:pt modelId="{B7B68D2E-B281-40DD-9B64-8BF0094AB5DD}" type="sibTrans" cxnId="{E8C47FB7-87D1-4921-BC3C-1FE3C9648AED}">
      <dgm:prSet/>
      <dgm:spPr/>
      <dgm:t>
        <a:bodyPr/>
        <a:lstStyle/>
        <a:p>
          <a:endParaRPr lang="en-US"/>
        </a:p>
      </dgm:t>
    </dgm:pt>
    <dgm:pt modelId="{0CE6F50A-7FA2-416D-A2E7-208756534CEC}">
      <dgm:prSet phldrT="[Text]"/>
      <dgm:spPr/>
      <dgm:t>
        <a:bodyPr anchor="ctr"/>
        <a:lstStyle/>
        <a:p>
          <a:r>
            <a:rPr lang="en-US" dirty="0" smtClean="0"/>
            <a:t>Lifecycle Management</a:t>
          </a:r>
          <a:endParaRPr lang="en-US" dirty="0"/>
        </a:p>
      </dgm:t>
    </dgm:pt>
    <dgm:pt modelId="{F41AB5F4-E7F3-452A-959D-0015DCA89B55}" type="parTrans" cxnId="{C4C3A826-8CFD-4975-8629-B2BEDB7C7E38}">
      <dgm:prSet/>
      <dgm:spPr/>
      <dgm:t>
        <a:bodyPr/>
        <a:lstStyle/>
        <a:p>
          <a:endParaRPr lang="en-US"/>
        </a:p>
      </dgm:t>
    </dgm:pt>
    <dgm:pt modelId="{F92348EA-C147-45CC-9BE9-2EAF5CA73A3A}" type="sibTrans" cxnId="{C4C3A826-8CFD-4975-8629-B2BEDB7C7E38}">
      <dgm:prSet/>
      <dgm:spPr/>
      <dgm:t>
        <a:bodyPr/>
        <a:lstStyle/>
        <a:p>
          <a:endParaRPr lang="en-US"/>
        </a:p>
      </dgm:t>
    </dgm:pt>
    <dgm:pt modelId="{F6320874-AD04-4CEB-8320-F1263B06EC25}" type="pres">
      <dgm:prSet presAssocID="{344B002F-F001-48D5-835E-3DB28612B580}" presName="Name0" presStyleCnt="0">
        <dgm:presLayoutVars>
          <dgm:dir/>
          <dgm:resizeHandles val="exact"/>
        </dgm:presLayoutVars>
      </dgm:prSet>
      <dgm:spPr/>
    </dgm:pt>
    <dgm:pt modelId="{283425EC-D0FE-42D6-8C89-9AB76811EB2C}" type="pres">
      <dgm:prSet presAssocID="{344B002F-F001-48D5-835E-3DB28612B580}" presName="bkgdShp" presStyleLbl="alignAccFollowNode1" presStyleIdx="0" presStyleCnt="1"/>
      <dgm:spPr>
        <a:solidFill>
          <a:schemeClr val="tx2">
            <a:alpha val="90000"/>
          </a:schemeClr>
        </a:solidFill>
      </dgm:spPr>
    </dgm:pt>
    <dgm:pt modelId="{4D319D1F-EF07-47E6-90B6-CBF6452FF24C}" type="pres">
      <dgm:prSet presAssocID="{344B002F-F001-48D5-835E-3DB28612B580}" presName="linComp" presStyleCnt="0"/>
      <dgm:spPr/>
    </dgm:pt>
    <dgm:pt modelId="{9C153797-1673-46A5-B324-3F55F5386415}" type="pres">
      <dgm:prSet presAssocID="{0D205EF8-68A5-4D1B-BCB2-819AE2601A9C}" presName="compNode" presStyleCnt="0"/>
      <dgm:spPr/>
    </dgm:pt>
    <dgm:pt modelId="{C2E8255A-001B-4E71-8A1F-F80533D9D0BD}" type="pres">
      <dgm:prSet presAssocID="{0D205EF8-68A5-4D1B-BCB2-819AE2601A9C}" presName="node" presStyleLbl="node1" presStyleIdx="0" presStyleCnt="4" custScaleY="42335" custLinFactNeighborX="0" custLinFactNeighborY="-429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F0E53D-EAED-4D0B-BEE5-9211C6C2AD53}" type="pres">
      <dgm:prSet presAssocID="{0D205EF8-68A5-4D1B-BCB2-819AE2601A9C}" presName="invisiNode" presStyleLbl="node1" presStyleIdx="0" presStyleCnt="4"/>
      <dgm:spPr/>
    </dgm:pt>
    <dgm:pt modelId="{1445176C-ACB4-4D81-8F68-9C96C901EA4A}" type="pres">
      <dgm:prSet presAssocID="{0D205EF8-68A5-4D1B-BCB2-819AE2601A9C}" presName="imagNode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6D1C730-738B-48EB-9097-63D5E916F218}" type="pres">
      <dgm:prSet presAssocID="{C5C2B80C-FCEF-4F00-BDB1-9850D80207C3}" presName="sibTrans" presStyleLbl="sibTrans2D1" presStyleIdx="0" presStyleCnt="0"/>
      <dgm:spPr/>
      <dgm:t>
        <a:bodyPr/>
        <a:lstStyle/>
        <a:p>
          <a:endParaRPr lang="en-US"/>
        </a:p>
      </dgm:t>
    </dgm:pt>
    <dgm:pt modelId="{E46287D3-8F05-4965-8E90-3301AFFFAE3B}" type="pres">
      <dgm:prSet presAssocID="{ECAEB6A7-5F20-4CA9-B288-BBE21480314C}" presName="compNode" presStyleCnt="0"/>
      <dgm:spPr/>
    </dgm:pt>
    <dgm:pt modelId="{8FCE1EC6-0A17-43FE-B44D-096BDB897CD3}" type="pres">
      <dgm:prSet presAssocID="{ECAEB6A7-5F20-4CA9-B288-BBE21480314C}" presName="node" presStyleLbl="node1" presStyleIdx="1" presStyleCnt="4" custScaleY="42335" custLinFactNeighborX="0" custLinFactNeighborY="-429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8D6A58-FDAA-4DD8-93DA-9269EAC5905D}" type="pres">
      <dgm:prSet presAssocID="{ECAEB6A7-5F20-4CA9-B288-BBE21480314C}" presName="invisiNode" presStyleLbl="node1" presStyleIdx="1" presStyleCnt="4"/>
      <dgm:spPr/>
    </dgm:pt>
    <dgm:pt modelId="{49AEDD1C-21E8-4F11-8935-944C6BD88B2A}" type="pres">
      <dgm:prSet presAssocID="{ECAEB6A7-5F20-4CA9-B288-BBE21480314C}" presName="imagNode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96BEAA58-ABC5-4933-8117-1F96185B54B7}" type="pres">
      <dgm:prSet presAssocID="{B442E212-0605-420F-A906-C166A819891B}" presName="sibTrans" presStyleLbl="sibTrans2D1" presStyleIdx="0" presStyleCnt="0"/>
      <dgm:spPr/>
      <dgm:t>
        <a:bodyPr/>
        <a:lstStyle/>
        <a:p>
          <a:endParaRPr lang="en-US"/>
        </a:p>
      </dgm:t>
    </dgm:pt>
    <dgm:pt modelId="{E64E4E42-CF85-4EFC-8791-C533F3344227}" type="pres">
      <dgm:prSet presAssocID="{FA3D20A1-3FBF-4B14-9DA1-E9F202CED2A0}" presName="compNode" presStyleCnt="0"/>
      <dgm:spPr/>
    </dgm:pt>
    <dgm:pt modelId="{CA085682-6550-4AE4-9073-8CA2BA26064A}" type="pres">
      <dgm:prSet presAssocID="{FA3D20A1-3FBF-4B14-9DA1-E9F202CED2A0}" presName="node" presStyleLbl="node1" presStyleIdx="2" presStyleCnt="4" custScaleY="42335" custLinFactNeighborX="0" custLinFactNeighborY="-429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D360AA-DA86-4E71-A1F4-5F37D81D9CAB}" type="pres">
      <dgm:prSet presAssocID="{FA3D20A1-3FBF-4B14-9DA1-E9F202CED2A0}" presName="invisiNode" presStyleLbl="node1" presStyleIdx="2" presStyleCnt="4"/>
      <dgm:spPr/>
    </dgm:pt>
    <dgm:pt modelId="{D2397D6D-9FF0-4301-8617-9764121B4B08}" type="pres">
      <dgm:prSet presAssocID="{FA3D20A1-3FBF-4B14-9DA1-E9F202CED2A0}" presName="imagNode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C7D2C2AE-251C-4196-B33A-0080D1C84735}" type="pres">
      <dgm:prSet presAssocID="{B7B68D2E-B281-40DD-9B64-8BF0094AB5DD}" presName="sibTrans" presStyleLbl="sibTrans2D1" presStyleIdx="0" presStyleCnt="0"/>
      <dgm:spPr/>
      <dgm:t>
        <a:bodyPr/>
        <a:lstStyle/>
        <a:p>
          <a:endParaRPr lang="en-US"/>
        </a:p>
      </dgm:t>
    </dgm:pt>
    <dgm:pt modelId="{9360AAF4-317C-4A8C-9B0E-3BF03732028F}" type="pres">
      <dgm:prSet presAssocID="{0CE6F50A-7FA2-416D-A2E7-208756534CEC}" presName="compNode" presStyleCnt="0"/>
      <dgm:spPr/>
    </dgm:pt>
    <dgm:pt modelId="{2C57A4C7-DBCE-46F7-A9F7-43B16E0F6E6C}" type="pres">
      <dgm:prSet presAssocID="{0CE6F50A-7FA2-416D-A2E7-208756534CEC}" presName="node" presStyleLbl="node1" presStyleIdx="3" presStyleCnt="4" custScaleY="42335" custLinFactNeighborX="0" custLinFactNeighborY="-429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DA49E4-340D-4BEC-9A34-1337701FA7D1}" type="pres">
      <dgm:prSet presAssocID="{0CE6F50A-7FA2-416D-A2E7-208756534CEC}" presName="invisiNode" presStyleLbl="node1" presStyleIdx="3" presStyleCnt="4"/>
      <dgm:spPr/>
    </dgm:pt>
    <dgm:pt modelId="{F504E2DD-2D86-45AE-A9E2-410CE33465F1}" type="pres">
      <dgm:prSet presAssocID="{0CE6F50A-7FA2-416D-A2E7-208756534CEC}" presName="imagNode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C4C3A826-8CFD-4975-8629-B2BEDB7C7E38}" srcId="{344B002F-F001-48D5-835E-3DB28612B580}" destId="{0CE6F50A-7FA2-416D-A2E7-208756534CEC}" srcOrd="3" destOrd="0" parTransId="{F41AB5F4-E7F3-452A-959D-0015DCA89B55}" sibTransId="{F92348EA-C147-45CC-9BE9-2EAF5CA73A3A}"/>
    <dgm:cxn modelId="{E8C47FB7-87D1-4921-BC3C-1FE3C9648AED}" srcId="{344B002F-F001-48D5-835E-3DB28612B580}" destId="{FA3D20A1-3FBF-4B14-9DA1-E9F202CED2A0}" srcOrd="2" destOrd="0" parTransId="{B6526FDD-3102-4B1F-BEDB-F94DEAA9EDD5}" sibTransId="{B7B68D2E-B281-40DD-9B64-8BF0094AB5DD}"/>
    <dgm:cxn modelId="{D8E43D49-21E3-4D70-BFAB-B1804E67FA7D}" type="presOf" srcId="{0D205EF8-68A5-4D1B-BCB2-819AE2601A9C}" destId="{C2E8255A-001B-4E71-8A1F-F80533D9D0BD}" srcOrd="0" destOrd="0" presId="urn:microsoft.com/office/officeart/2005/8/layout/pList2"/>
    <dgm:cxn modelId="{1D7AA4FE-2C50-4AF0-AEF9-DEF23B9452E6}" type="presOf" srcId="{FA3D20A1-3FBF-4B14-9DA1-E9F202CED2A0}" destId="{CA085682-6550-4AE4-9073-8CA2BA26064A}" srcOrd="0" destOrd="0" presId="urn:microsoft.com/office/officeart/2005/8/layout/pList2"/>
    <dgm:cxn modelId="{6B1848D6-313A-4F7C-BBE3-64B7675B1EE5}" type="presOf" srcId="{ECAEB6A7-5F20-4CA9-B288-BBE21480314C}" destId="{8FCE1EC6-0A17-43FE-B44D-096BDB897CD3}" srcOrd="0" destOrd="0" presId="urn:microsoft.com/office/officeart/2005/8/layout/pList2"/>
    <dgm:cxn modelId="{0D4E29EF-E672-49B6-9EF4-8AE160EA02CA}" type="presOf" srcId="{C5C2B80C-FCEF-4F00-BDB1-9850D80207C3}" destId="{56D1C730-738B-48EB-9097-63D5E916F218}" srcOrd="0" destOrd="0" presId="urn:microsoft.com/office/officeart/2005/8/layout/pList2"/>
    <dgm:cxn modelId="{4D9D7CA3-7996-468C-9CE9-580213711DDC}" type="presOf" srcId="{B442E212-0605-420F-A906-C166A819891B}" destId="{96BEAA58-ABC5-4933-8117-1F96185B54B7}" srcOrd="0" destOrd="0" presId="urn:microsoft.com/office/officeart/2005/8/layout/pList2"/>
    <dgm:cxn modelId="{14644DC3-34BD-4C00-9416-5BE938DC7A5D}" type="presOf" srcId="{344B002F-F001-48D5-835E-3DB28612B580}" destId="{F6320874-AD04-4CEB-8320-F1263B06EC25}" srcOrd="0" destOrd="0" presId="urn:microsoft.com/office/officeart/2005/8/layout/pList2"/>
    <dgm:cxn modelId="{F99527DF-0B30-4CDA-90F9-49D0A1EAF147}" type="presOf" srcId="{B7B68D2E-B281-40DD-9B64-8BF0094AB5DD}" destId="{C7D2C2AE-251C-4196-B33A-0080D1C84735}" srcOrd="0" destOrd="0" presId="urn:microsoft.com/office/officeart/2005/8/layout/pList2"/>
    <dgm:cxn modelId="{D07B3BF5-A874-4381-AB9B-3C90B6261907}" type="presOf" srcId="{0CE6F50A-7FA2-416D-A2E7-208756534CEC}" destId="{2C57A4C7-DBCE-46F7-A9F7-43B16E0F6E6C}" srcOrd="0" destOrd="0" presId="urn:microsoft.com/office/officeart/2005/8/layout/pList2"/>
    <dgm:cxn modelId="{981CD69B-FC0E-48BD-B34D-BEFAC8429D6F}" srcId="{344B002F-F001-48D5-835E-3DB28612B580}" destId="{ECAEB6A7-5F20-4CA9-B288-BBE21480314C}" srcOrd="1" destOrd="0" parTransId="{892066BD-2965-463A-B4F1-DABC282C459F}" sibTransId="{B442E212-0605-420F-A906-C166A819891B}"/>
    <dgm:cxn modelId="{69EAC5CD-2DD8-4FAA-B72A-A19D4906215E}" srcId="{344B002F-F001-48D5-835E-3DB28612B580}" destId="{0D205EF8-68A5-4D1B-BCB2-819AE2601A9C}" srcOrd="0" destOrd="0" parTransId="{D1417546-9053-441B-9A85-C63E7170F353}" sibTransId="{C5C2B80C-FCEF-4F00-BDB1-9850D80207C3}"/>
    <dgm:cxn modelId="{96AFC4B6-1B3F-4880-A6CF-6DF19B6AF2FE}" type="presParOf" srcId="{F6320874-AD04-4CEB-8320-F1263B06EC25}" destId="{283425EC-D0FE-42D6-8C89-9AB76811EB2C}" srcOrd="0" destOrd="0" presId="urn:microsoft.com/office/officeart/2005/8/layout/pList2"/>
    <dgm:cxn modelId="{FA003D2F-4D07-47C1-ADBC-9A3D60D4348C}" type="presParOf" srcId="{F6320874-AD04-4CEB-8320-F1263B06EC25}" destId="{4D319D1F-EF07-47E6-90B6-CBF6452FF24C}" srcOrd="1" destOrd="0" presId="urn:microsoft.com/office/officeart/2005/8/layout/pList2"/>
    <dgm:cxn modelId="{DCF63C71-5587-45CB-A9CF-8CEFEFC1ED21}" type="presParOf" srcId="{4D319D1F-EF07-47E6-90B6-CBF6452FF24C}" destId="{9C153797-1673-46A5-B324-3F55F5386415}" srcOrd="0" destOrd="0" presId="urn:microsoft.com/office/officeart/2005/8/layout/pList2"/>
    <dgm:cxn modelId="{0B782A5E-D631-4DF9-A863-D3133035EDFC}" type="presParOf" srcId="{9C153797-1673-46A5-B324-3F55F5386415}" destId="{C2E8255A-001B-4E71-8A1F-F80533D9D0BD}" srcOrd="0" destOrd="0" presId="urn:microsoft.com/office/officeart/2005/8/layout/pList2"/>
    <dgm:cxn modelId="{100C70C9-DA52-4D95-B49D-4B0ACF3080C9}" type="presParOf" srcId="{9C153797-1673-46A5-B324-3F55F5386415}" destId="{50F0E53D-EAED-4D0B-BEE5-9211C6C2AD53}" srcOrd="1" destOrd="0" presId="urn:microsoft.com/office/officeart/2005/8/layout/pList2"/>
    <dgm:cxn modelId="{BD393F35-7E65-42E3-92CF-5C80548A673A}" type="presParOf" srcId="{9C153797-1673-46A5-B324-3F55F5386415}" destId="{1445176C-ACB4-4D81-8F68-9C96C901EA4A}" srcOrd="2" destOrd="0" presId="urn:microsoft.com/office/officeart/2005/8/layout/pList2"/>
    <dgm:cxn modelId="{F70D025F-65FE-451B-B65D-502FEED321BF}" type="presParOf" srcId="{4D319D1F-EF07-47E6-90B6-CBF6452FF24C}" destId="{56D1C730-738B-48EB-9097-63D5E916F218}" srcOrd="1" destOrd="0" presId="urn:microsoft.com/office/officeart/2005/8/layout/pList2"/>
    <dgm:cxn modelId="{EEA323B2-8D91-4521-9166-1942ECA70ACC}" type="presParOf" srcId="{4D319D1F-EF07-47E6-90B6-CBF6452FF24C}" destId="{E46287D3-8F05-4965-8E90-3301AFFFAE3B}" srcOrd="2" destOrd="0" presId="urn:microsoft.com/office/officeart/2005/8/layout/pList2"/>
    <dgm:cxn modelId="{28A7D4C1-406A-4480-9C38-EB7A52F00C0F}" type="presParOf" srcId="{E46287D3-8F05-4965-8E90-3301AFFFAE3B}" destId="{8FCE1EC6-0A17-43FE-B44D-096BDB897CD3}" srcOrd="0" destOrd="0" presId="urn:microsoft.com/office/officeart/2005/8/layout/pList2"/>
    <dgm:cxn modelId="{90ACD222-B46E-47BB-B175-094D367A98D9}" type="presParOf" srcId="{E46287D3-8F05-4965-8E90-3301AFFFAE3B}" destId="{5F8D6A58-FDAA-4DD8-93DA-9269EAC5905D}" srcOrd="1" destOrd="0" presId="urn:microsoft.com/office/officeart/2005/8/layout/pList2"/>
    <dgm:cxn modelId="{94DC445D-309B-4E6E-87FD-B7F0F6EA3D42}" type="presParOf" srcId="{E46287D3-8F05-4965-8E90-3301AFFFAE3B}" destId="{49AEDD1C-21E8-4F11-8935-944C6BD88B2A}" srcOrd="2" destOrd="0" presId="urn:microsoft.com/office/officeart/2005/8/layout/pList2"/>
    <dgm:cxn modelId="{7B353C3A-6FD6-40B5-A548-87FFCCC88DA8}" type="presParOf" srcId="{4D319D1F-EF07-47E6-90B6-CBF6452FF24C}" destId="{96BEAA58-ABC5-4933-8117-1F96185B54B7}" srcOrd="3" destOrd="0" presId="urn:microsoft.com/office/officeart/2005/8/layout/pList2"/>
    <dgm:cxn modelId="{3D385C23-8120-4300-A403-0EDFE1C8FEBB}" type="presParOf" srcId="{4D319D1F-EF07-47E6-90B6-CBF6452FF24C}" destId="{E64E4E42-CF85-4EFC-8791-C533F3344227}" srcOrd="4" destOrd="0" presId="urn:microsoft.com/office/officeart/2005/8/layout/pList2"/>
    <dgm:cxn modelId="{F671EB59-4454-4D63-88CA-533344036F04}" type="presParOf" srcId="{E64E4E42-CF85-4EFC-8791-C533F3344227}" destId="{CA085682-6550-4AE4-9073-8CA2BA26064A}" srcOrd="0" destOrd="0" presId="urn:microsoft.com/office/officeart/2005/8/layout/pList2"/>
    <dgm:cxn modelId="{E99FA66C-4A76-4391-BDB6-56A89E9F29D5}" type="presParOf" srcId="{E64E4E42-CF85-4EFC-8791-C533F3344227}" destId="{95D360AA-DA86-4E71-A1F4-5F37D81D9CAB}" srcOrd="1" destOrd="0" presId="urn:microsoft.com/office/officeart/2005/8/layout/pList2"/>
    <dgm:cxn modelId="{AEB3B6EF-8C20-44EE-A830-31E593F8F52C}" type="presParOf" srcId="{E64E4E42-CF85-4EFC-8791-C533F3344227}" destId="{D2397D6D-9FF0-4301-8617-9764121B4B08}" srcOrd="2" destOrd="0" presId="urn:microsoft.com/office/officeart/2005/8/layout/pList2"/>
    <dgm:cxn modelId="{67FD0173-E4B7-4837-B131-2BDA8B43F035}" type="presParOf" srcId="{4D319D1F-EF07-47E6-90B6-CBF6452FF24C}" destId="{C7D2C2AE-251C-4196-B33A-0080D1C84735}" srcOrd="5" destOrd="0" presId="urn:microsoft.com/office/officeart/2005/8/layout/pList2"/>
    <dgm:cxn modelId="{22942F7D-F09B-4B10-839E-5D985EF44F83}" type="presParOf" srcId="{4D319D1F-EF07-47E6-90B6-CBF6452FF24C}" destId="{9360AAF4-317C-4A8C-9B0E-3BF03732028F}" srcOrd="6" destOrd="0" presId="urn:microsoft.com/office/officeart/2005/8/layout/pList2"/>
    <dgm:cxn modelId="{962C936C-80D1-4BC1-9F4C-0ED970CB0C6C}" type="presParOf" srcId="{9360AAF4-317C-4A8C-9B0E-3BF03732028F}" destId="{2C57A4C7-DBCE-46F7-A9F7-43B16E0F6E6C}" srcOrd="0" destOrd="0" presId="urn:microsoft.com/office/officeart/2005/8/layout/pList2"/>
    <dgm:cxn modelId="{9D6F30ED-EAD6-48ED-AE0D-94A86AA5803E}" type="presParOf" srcId="{9360AAF4-317C-4A8C-9B0E-3BF03732028F}" destId="{09DA49E4-340D-4BEC-9A34-1337701FA7D1}" srcOrd="1" destOrd="0" presId="urn:microsoft.com/office/officeart/2005/8/layout/pList2"/>
    <dgm:cxn modelId="{B42342D7-8E77-4CFB-8538-3A4A908D3854}" type="presParOf" srcId="{9360AAF4-317C-4A8C-9B0E-3BF03732028F}" destId="{F504E2DD-2D86-45AE-A9E2-410CE33465F1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192F83-C156-457D-852C-113703D00763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7244DE6-20D4-4D94-BB70-2A0D1A4E8A2F}">
      <dgm:prSet phldrT="[Text]"/>
      <dgm:spPr/>
      <dgm:t>
        <a:bodyPr/>
        <a:lstStyle/>
        <a:p>
          <a:r>
            <a:rPr lang="en-US" dirty="0" smtClean="0"/>
            <a:t>No </a:t>
          </a:r>
          <a:br>
            <a:rPr lang="en-US" dirty="0" smtClean="0"/>
          </a:br>
          <a:r>
            <a:rPr lang="en-US" dirty="0" smtClean="0"/>
            <a:t>Hazards</a:t>
          </a:r>
          <a:endParaRPr lang="en-US" dirty="0"/>
        </a:p>
      </dgm:t>
    </dgm:pt>
    <dgm:pt modelId="{9935A35F-47B2-42FE-9C42-D3E2AF4D5A37}" type="parTrans" cxnId="{74376E95-FE9E-47FF-BFA1-5DC611919A67}">
      <dgm:prSet/>
      <dgm:spPr/>
      <dgm:t>
        <a:bodyPr/>
        <a:lstStyle/>
        <a:p>
          <a:endParaRPr lang="en-US"/>
        </a:p>
      </dgm:t>
    </dgm:pt>
    <dgm:pt modelId="{3CD92CE9-A2BD-4C4D-ADED-9ECA5B811FF8}" type="sibTrans" cxnId="{74376E95-FE9E-47FF-BFA1-5DC611919A67}">
      <dgm:prSet/>
      <dgm:spPr/>
      <dgm:t>
        <a:bodyPr/>
        <a:lstStyle/>
        <a:p>
          <a:endParaRPr lang="en-US"/>
        </a:p>
      </dgm:t>
    </dgm:pt>
    <dgm:pt modelId="{6522D763-26BD-4E8F-BBFF-5D75CE7F840D}">
      <dgm:prSet phldrT="[Text]"/>
      <dgm:spPr/>
      <dgm:t>
        <a:bodyPr/>
        <a:lstStyle/>
        <a:p>
          <a:r>
            <a:rPr lang="en-US" dirty="0" smtClean="0"/>
            <a:t>Or build costly </a:t>
          </a:r>
          <a:r>
            <a:rPr lang="en-US" dirty="0" err="1" smtClean="0"/>
            <a:t>WoE</a:t>
          </a:r>
          <a:endParaRPr lang="en-US" dirty="0"/>
        </a:p>
      </dgm:t>
    </dgm:pt>
    <dgm:pt modelId="{184F8956-98EA-4698-AEF1-5592C447522C}" type="parTrans" cxnId="{E6B20141-149F-4B2A-8970-425C5B56CC06}">
      <dgm:prSet/>
      <dgm:spPr/>
      <dgm:t>
        <a:bodyPr/>
        <a:lstStyle/>
        <a:p>
          <a:endParaRPr lang="en-US"/>
        </a:p>
      </dgm:t>
    </dgm:pt>
    <dgm:pt modelId="{E5D24ABE-0073-4179-BC78-A2A11C5C13CF}" type="sibTrans" cxnId="{E6B20141-149F-4B2A-8970-425C5B56CC06}">
      <dgm:prSet/>
      <dgm:spPr/>
      <dgm:t>
        <a:bodyPr/>
        <a:lstStyle/>
        <a:p>
          <a:endParaRPr lang="en-US"/>
        </a:p>
      </dgm:t>
    </dgm:pt>
    <dgm:pt modelId="{1ECB878F-B935-4EDE-A7C6-CA45A6A8E1E8}">
      <dgm:prSet phldrT="[Text]"/>
      <dgm:spPr/>
      <dgm:t>
        <a:bodyPr/>
        <a:lstStyle/>
        <a:p>
          <a:r>
            <a:rPr lang="en-US" dirty="0" smtClean="0"/>
            <a:t>Clastogenic</a:t>
          </a:r>
        </a:p>
        <a:p>
          <a:r>
            <a:rPr lang="en-US" dirty="0" smtClean="0"/>
            <a:t>Hazard</a:t>
          </a:r>
          <a:endParaRPr lang="en-US" dirty="0"/>
        </a:p>
      </dgm:t>
    </dgm:pt>
    <dgm:pt modelId="{1CF5B451-DFCF-4642-8EC1-8D56BEE82886}" type="parTrans" cxnId="{80CBC880-129C-4738-B593-8C00CBC0BFED}">
      <dgm:prSet/>
      <dgm:spPr/>
      <dgm:t>
        <a:bodyPr/>
        <a:lstStyle/>
        <a:p>
          <a:endParaRPr lang="en-US"/>
        </a:p>
      </dgm:t>
    </dgm:pt>
    <dgm:pt modelId="{1715F1D1-798D-474F-8AF3-2AB5A5FCCFF3}" type="sibTrans" cxnId="{80CBC880-129C-4738-B593-8C00CBC0BFED}">
      <dgm:prSet/>
      <dgm:spPr/>
      <dgm:t>
        <a:bodyPr/>
        <a:lstStyle/>
        <a:p>
          <a:endParaRPr lang="en-US"/>
        </a:p>
      </dgm:t>
    </dgm:pt>
    <dgm:pt modelId="{2BBF6D3E-2321-4C53-A512-F83E2342F02C}">
      <dgm:prSet phldrT="[Text]"/>
      <dgm:spPr/>
      <dgm:t>
        <a:bodyPr/>
        <a:lstStyle/>
        <a:p>
          <a:r>
            <a:rPr lang="en-US" dirty="0" smtClean="0"/>
            <a:t>Mutagenic</a:t>
          </a:r>
        </a:p>
        <a:p>
          <a:r>
            <a:rPr lang="en-US" dirty="0" smtClean="0"/>
            <a:t>Hazard</a:t>
          </a:r>
          <a:endParaRPr lang="en-US" dirty="0"/>
        </a:p>
      </dgm:t>
    </dgm:pt>
    <dgm:pt modelId="{93F6D189-C099-4BB5-9C42-DE77A6760065}" type="parTrans" cxnId="{BA78F1F4-18C8-4324-9D36-304D69F28175}">
      <dgm:prSet/>
      <dgm:spPr/>
      <dgm:t>
        <a:bodyPr/>
        <a:lstStyle/>
        <a:p>
          <a:endParaRPr lang="en-US"/>
        </a:p>
      </dgm:t>
    </dgm:pt>
    <dgm:pt modelId="{01EAD8B4-7845-4AA1-A8D6-59CB241DF76D}" type="sibTrans" cxnId="{BA78F1F4-18C8-4324-9D36-304D69F28175}">
      <dgm:prSet/>
      <dgm:spPr/>
      <dgm:t>
        <a:bodyPr/>
        <a:lstStyle/>
        <a:p>
          <a:endParaRPr lang="en-US"/>
        </a:p>
      </dgm:t>
    </dgm:pt>
    <dgm:pt modelId="{5A312593-C05F-4418-B2DA-4F870D91B654}">
      <dgm:prSet phldrT="[Text]"/>
      <dgm:spPr>
        <a:solidFill>
          <a:schemeClr val="accent3">
            <a:lumMod val="40000"/>
            <a:lumOff val="60000"/>
            <a:alpha val="90000"/>
          </a:schemeClr>
        </a:solidFill>
        <a:ln>
          <a:solidFill>
            <a:srgbClr val="008000"/>
          </a:solidFill>
        </a:ln>
      </dgm:spPr>
      <dgm:t>
        <a:bodyPr/>
        <a:lstStyle/>
        <a:p>
          <a:r>
            <a:rPr lang="en-US" dirty="0" smtClean="0"/>
            <a:t>ICH S2 Option 1</a:t>
          </a:r>
          <a:endParaRPr lang="en-US" dirty="0"/>
        </a:p>
      </dgm:t>
    </dgm:pt>
    <dgm:pt modelId="{BB052B2F-5893-4D9D-B48B-5E179F9EDD1C}" type="parTrans" cxnId="{DA652160-EC35-4B6C-B5B9-6BB2AF4EDF56}">
      <dgm:prSet/>
      <dgm:spPr/>
      <dgm:t>
        <a:bodyPr/>
        <a:lstStyle/>
        <a:p>
          <a:endParaRPr lang="en-US"/>
        </a:p>
      </dgm:t>
    </dgm:pt>
    <dgm:pt modelId="{CD754FE8-856D-47AE-9F91-3DD04C4B0456}" type="sibTrans" cxnId="{DA652160-EC35-4B6C-B5B9-6BB2AF4EDF56}">
      <dgm:prSet/>
      <dgm:spPr/>
      <dgm:t>
        <a:bodyPr/>
        <a:lstStyle/>
        <a:p>
          <a:endParaRPr lang="en-US"/>
        </a:p>
      </dgm:t>
    </dgm:pt>
    <dgm:pt modelId="{0BCE7558-DB27-49F5-89B8-678C572DD720}">
      <dgm:prSet phldrT="[Text]"/>
      <dgm:spPr>
        <a:solidFill>
          <a:srgbClr val="096D09">
            <a:alpha val="89804"/>
          </a:srgbClr>
        </a:solidFill>
        <a:ln>
          <a:solidFill>
            <a:srgbClr val="008000"/>
          </a:solidFill>
        </a:ln>
      </dgm:spPr>
      <dgm:t>
        <a:bodyPr/>
        <a:lstStyle/>
        <a:p>
          <a:r>
            <a:rPr lang="en-US" dirty="0" smtClean="0"/>
            <a:t>ICH S2 Option 2</a:t>
          </a:r>
          <a:endParaRPr lang="en-US" dirty="0"/>
        </a:p>
      </dgm:t>
    </dgm:pt>
    <dgm:pt modelId="{25D9F150-C6D1-42F2-8B09-0F023C0E41AB}" type="parTrans" cxnId="{D0C3F948-C471-4823-BF45-6EC1B5D3FBB2}">
      <dgm:prSet/>
      <dgm:spPr/>
      <dgm:t>
        <a:bodyPr/>
        <a:lstStyle/>
        <a:p>
          <a:endParaRPr lang="en-US"/>
        </a:p>
      </dgm:t>
    </dgm:pt>
    <dgm:pt modelId="{AEB0D2D7-70C1-4541-BD20-E5982C521FC6}" type="sibTrans" cxnId="{D0C3F948-C471-4823-BF45-6EC1B5D3FBB2}">
      <dgm:prSet/>
      <dgm:spPr/>
      <dgm:t>
        <a:bodyPr/>
        <a:lstStyle/>
        <a:p>
          <a:endParaRPr lang="en-US"/>
        </a:p>
      </dgm:t>
    </dgm:pt>
    <dgm:pt modelId="{8BD286D6-CBAC-42B3-9923-05D19005ABA0}">
      <dgm:prSet phldrT="[Text]"/>
      <dgm:spPr/>
      <dgm:t>
        <a:bodyPr/>
        <a:lstStyle/>
        <a:p>
          <a:r>
            <a:rPr lang="en-US" dirty="0" smtClean="0"/>
            <a:t>Park Molecule</a:t>
          </a:r>
          <a:endParaRPr lang="en-US" dirty="0"/>
        </a:p>
      </dgm:t>
    </dgm:pt>
    <dgm:pt modelId="{14744CA2-EE86-40E8-8072-C1FF470CD394}" type="parTrans" cxnId="{6A0C6220-009C-42FC-B032-7E32F2D186C0}">
      <dgm:prSet/>
      <dgm:spPr/>
      <dgm:t>
        <a:bodyPr/>
        <a:lstStyle/>
        <a:p>
          <a:endParaRPr lang="en-US"/>
        </a:p>
      </dgm:t>
    </dgm:pt>
    <dgm:pt modelId="{003D643C-6BD7-4FE3-B146-751A2F57C137}" type="sibTrans" cxnId="{6A0C6220-009C-42FC-B032-7E32F2D186C0}">
      <dgm:prSet/>
      <dgm:spPr/>
      <dgm:t>
        <a:bodyPr/>
        <a:lstStyle/>
        <a:p>
          <a:endParaRPr lang="en-US"/>
        </a:p>
      </dgm:t>
    </dgm:pt>
    <dgm:pt modelId="{B70F66DD-B053-4A7E-A879-547BABFD6146}" type="pres">
      <dgm:prSet presAssocID="{67192F83-C156-457D-852C-113703D0076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1BDA78D-9717-430A-A9C9-C09EF1EF9EDD}" type="pres">
      <dgm:prSet presAssocID="{87244DE6-20D4-4D94-BB70-2A0D1A4E8A2F}" presName="root" presStyleCnt="0"/>
      <dgm:spPr/>
    </dgm:pt>
    <dgm:pt modelId="{EAB7AA31-29BC-47D9-9F9B-5D28084353B9}" type="pres">
      <dgm:prSet presAssocID="{87244DE6-20D4-4D94-BB70-2A0D1A4E8A2F}" presName="rootComposite" presStyleCnt="0"/>
      <dgm:spPr/>
    </dgm:pt>
    <dgm:pt modelId="{0D932B7C-67AC-4EEA-A89B-772613E9DBFC}" type="pres">
      <dgm:prSet presAssocID="{87244DE6-20D4-4D94-BB70-2A0D1A4E8A2F}" presName="rootText" presStyleLbl="node1" presStyleIdx="0" presStyleCnt="3"/>
      <dgm:spPr/>
      <dgm:t>
        <a:bodyPr/>
        <a:lstStyle/>
        <a:p>
          <a:endParaRPr lang="en-US"/>
        </a:p>
      </dgm:t>
    </dgm:pt>
    <dgm:pt modelId="{3E79BED1-DBD2-4DD3-9604-D326133D9C27}" type="pres">
      <dgm:prSet presAssocID="{87244DE6-20D4-4D94-BB70-2A0D1A4E8A2F}" presName="rootConnector" presStyleLbl="node1" presStyleIdx="0" presStyleCnt="3"/>
      <dgm:spPr/>
      <dgm:t>
        <a:bodyPr/>
        <a:lstStyle/>
        <a:p>
          <a:endParaRPr lang="en-US"/>
        </a:p>
      </dgm:t>
    </dgm:pt>
    <dgm:pt modelId="{A6DC79A0-9A7B-4DC4-8D01-C684CC16F359}" type="pres">
      <dgm:prSet presAssocID="{87244DE6-20D4-4D94-BB70-2A0D1A4E8A2F}" presName="childShape" presStyleCnt="0"/>
      <dgm:spPr/>
    </dgm:pt>
    <dgm:pt modelId="{D4509CEF-150A-42AA-B7AD-27F3B4ACC6B6}" type="pres">
      <dgm:prSet presAssocID="{BB052B2F-5893-4D9D-B48B-5E179F9EDD1C}" presName="Name13" presStyleLbl="parChTrans1D2" presStyleIdx="0" presStyleCnt="4"/>
      <dgm:spPr/>
      <dgm:t>
        <a:bodyPr/>
        <a:lstStyle/>
        <a:p>
          <a:endParaRPr lang="en-US"/>
        </a:p>
      </dgm:t>
    </dgm:pt>
    <dgm:pt modelId="{EC75BF2D-1CF0-49F5-AC1F-C4E8D6565C99}" type="pres">
      <dgm:prSet presAssocID="{5A312593-C05F-4418-B2DA-4F870D91B654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020F00-B5CD-4F0B-A5EB-DE7030E91229}" type="pres">
      <dgm:prSet presAssocID="{1ECB878F-B935-4EDE-A7C6-CA45A6A8E1E8}" presName="root" presStyleCnt="0"/>
      <dgm:spPr/>
    </dgm:pt>
    <dgm:pt modelId="{FF8A0D88-A285-4662-8878-BE66B65CDFA1}" type="pres">
      <dgm:prSet presAssocID="{1ECB878F-B935-4EDE-A7C6-CA45A6A8E1E8}" presName="rootComposite" presStyleCnt="0"/>
      <dgm:spPr/>
    </dgm:pt>
    <dgm:pt modelId="{2C4B3D77-74CC-4796-8F07-8DAD31C06D14}" type="pres">
      <dgm:prSet presAssocID="{1ECB878F-B935-4EDE-A7C6-CA45A6A8E1E8}" presName="rootText" presStyleLbl="node1" presStyleIdx="1" presStyleCnt="3"/>
      <dgm:spPr/>
      <dgm:t>
        <a:bodyPr/>
        <a:lstStyle/>
        <a:p>
          <a:endParaRPr lang="en-US"/>
        </a:p>
      </dgm:t>
    </dgm:pt>
    <dgm:pt modelId="{AC7147D7-E83F-4E79-A665-102ACC007FA5}" type="pres">
      <dgm:prSet presAssocID="{1ECB878F-B935-4EDE-A7C6-CA45A6A8E1E8}" presName="rootConnector" presStyleLbl="node1" presStyleIdx="1" presStyleCnt="3"/>
      <dgm:spPr/>
      <dgm:t>
        <a:bodyPr/>
        <a:lstStyle/>
        <a:p>
          <a:endParaRPr lang="en-US"/>
        </a:p>
      </dgm:t>
    </dgm:pt>
    <dgm:pt modelId="{506E8306-53F0-4230-9C7A-7017E5C5CF9E}" type="pres">
      <dgm:prSet presAssocID="{1ECB878F-B935-4EDE-A7C6-CA45A6A8E1E8}" presName="childShape" presStyleCnt="0"/>
      <dgm:spPr/>
    </dgm:pt>
    <dgm:pt modelId="{2AD6C0B7-61B2-4027-9E08-C79777327B34}" type="pres">
      <dgm:prSet presAssocID="{25D9F150-C6D1-42F2-8B09-0F023C0E41AB}" presName="Name13" presStyleLbl="parChTrans1D2" presStyleIdx="1" presStyleCnt="4"/>
      <dgm:spPr/>
      <dgm:t>
        <a:bodyPr/>
        <a:lstStyle/>
        <a:p>
          <a:endParaRPr lang="en-US"/>
        </a:p>
      </dgm:t>
    </dgm:pt>
    <dgm:pt modelId="{9F248639-D43D-4301-94C5-52EDEF882FD1}" type="pres">
      <dgm:prSet presAssocID="{0BCE7558-DB27-49F5-89B8-678C572DD720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1A6A76-1EC1-4795-B109-43D2F649E19F}" type="pres">
      <dgm:prSet presAssocID="{2BBF6D3E-2321-4C53-A512-F83E2342F02C}" presName="root" presStyleCnt="0"/>
      <dgm:spPr/>
    </dgm:pt>
    <dgm:pt modelId="{EB8671E3-B5E6-468F-ABCF-AD4F2AC1B325}" type="pres">
      <dgm:prSet presAssocID="{2BBF6D3E-2321-4C53-A512-F83E2342F02C}" presName="rootComposite" presStyleCnt="0"/>
      <dgm:spPr/>
    </dgm:pt>
    <dgm:pt modelId="{F56FC26A-CEA2-4D73-BAC7-BECA451EBE0C}" type="pres">
      <dgm:prSet presAssocID="{2BBF6D3E-2321-4C53-A512-F83E2342F02C}" presName="rootText" presStyleLbl="node1" presStyleIdx="2" presStyleCnt="3"/>
      <dgm:spPr/>
      <dgm:t>
        <a:bodyPr/>
        <a:lstStyle/>
        <a:p>
          <a:endParaRPr lang="en-US"/>
        </a:p>
      </dgm:t>
    </dgm:pt>
    <dgm:pt modelId="{EB2DF86F-6776-4FFC-8266-9502C921D288}" type="pres">
      <dgm:prSet presAssocID="{2BBF6D3E-2321-4C53-A512-F83E2342F02C}" presName="rootConnector" presStyleLbl="node1" presStyleIdx="2" presStyleCnt="3"/>
      <dgm:spPr/>
      <dgm:t>
        <a:bodyPr/>
        <a:lstStyle/>
        <a:p>
          <a:endParaRPr lang="en-US"/>
        </a:p>
      </dgm:t>
    </dgm:pt>
    <dgm:pt modelId="{61CF1A50-6EDE-4D1E-8AE9-724236D4A7A1}" type="pres">
      <dgm:prSet presAssocID="{2BBF6D3E-2321-4C53-A512-F83E2342F02C}" presName="childShape" presStyleCnt="0"/>
      <dgm:spPr/>
    </dgm:pt>
    <dgm:pt modelId="{90A79BB7-4699-41DC-8536-4257CD597377}" type="pres">
      <dgm:prSet presAssocID="{14744CA2-EE86-40E8-8072-C1FF470CD394}" presName="Name13" presStyleLbl="parChTrans1D2" presStyleIdx="2" presStyleCnt="4"/>
      <dgm:spPr/>
      <dgm:t>
        <a:bodyPr/>
        <a:lstStyle/>
        <a:p>
          <a:endParaRPr lang="en-US"/>
        </a:p>
      </dgm:t>
    </dgm:pt>
    <dgm:pt modelId="{8BC2DD33-4902-4393-BBF7-3326E509391E}" type="pres">
      <dgm:prSet presAssocID="{8BD286D6-CBAC-42B3-9923-05D19005ABA0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1BC76D-AA60-4D72-8544-8B9B3ED8C485}" type="pres">
      <dgm:prSet presAssocID="{184F8956-98EA-4698-AEF1-5592C447522C}" presName="Name13" presStyleLbl="parChTrans1D2" presStyleIdx="3" presStyleCnt="4"/>
      <dgm:spPr/>
      <dgm:t>
        <a:bodyPr/>
        <a:lstStyle/>
        <a:p>
          <a:endParaRPr lang="en-US"/>
        </a:p>
      </dgm:t>
    </dgm:pt>
    <dgm:pt modelId="{38025208-F25F-446A-AB68-06661D0F29F0}" type="pres">
      <dgm:prSet presAssocID="{6522D763-26BD-4E8F-BBFF-5D75CE7F840D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A78F1F4-18C8-4324-9D36-304D69F28175}" srcId="{67192F83-C156-457D-852C-113703D00763}" destId="{2BBF6D3E-2321-4C53-A512-F83E2342F02C}" srcOrd="2" destOrd="0" parTransId="{93F6D189-C099-4BB5-9C42-DE77A6760065}" sibTransId="{01EAD8B4-7845-4AA1-A8D6-59CB241DF76D}"/>
    <dgm:cxn modelId="{4DE3E37F-D72B-4961-8C63-CF3630B34945}" type="presOf" srcId="{67192F83-C156-457D-852C-113703D00763}" destId="{B70F66DD-B053-4A7E-A879-547BABFD6146}" srcOrd="0" destOrd="0" presId="urn:microsoft.com/office/officeart/2005/8/layout/hierarchy3"/>
    <dgm:cxn modelId="{88E60979-F1DC-4967-8476-7B1ECB137168}" type="presOf" srcId="{6522D763-26BD-4E8F-BBFF-5D75CE7F840D}" destId="{38025208-F25F-446A-AB68-06661D0F29F0}" srcOrd="0" destOrd="0" presId="urn:microsoft.com/office/officeart/2005/8/layout/hierarchy3"/>
    <dgm:cxn modelId="{04202757-7BCB-4738-A314-54C1696C4889}" type="presOf" srcId="{25D9F150-C6D1-42F2-8B09-0F023C0E41AB}" destId="{2AD6C0B7-61B2-4027-9E08-C79777327B34}" srcOrd="0" destOrd="0" presId="urn:microsoft.com/office/officeart/2005/8/layout/hierarchy3"/>
    <dgm:cxn modelId="{D0C3F948-C471-4823-BF45-6EC1B5D3FBB2}" srcId="{1ECB878F-B935-4EDE-A7C6-CA45A6A8E1E8}" destId="{0BCE7558-DB27-49F5-89B8-678C572DD720}" srcOrd="0" destOrd="0" parTransId="{25D9F150-C6D1-42F2-8B09-0F023C0E41AB}" sibTransId="{AEB0D2D7-70C1-4541-BD20-E5982C521FC6}"/>
    <dgm:cxn modelId="{6A0C6220-009C-42FC-B032-7E32F2D186C0}" srcId="{2BBF6D3E-2321-4C53-A512-F83E2342F02C}" destId="{8BD286D6-CBAC-42B3-9923-05D19005ABA0}" srcOrd="0" destOrd="0" parTransId="{14744CA2-EE86-40E8-8072-C1FF470CD394}" sibTransId="{003D643C-6BD7-4FE3-B146-751A2F57C137}"/>
    <dgm:cxn modelId="{F8DC583E-75A5-43ED-A2EC-E234C12184EE}" type="presOf" srcId="{14744CA2-EE86-40E8-8072-C1FF470CD394}" destId="{90A79BB7-4699-41DC-8536-4257CD597377}" srcOrd="0" destOrd="0" presId="urn:microsoft.com/office/officeart/2005/8/layout/hierarchy3"/>
    <dgm:cxn modelId="{D3490692-2919-48BB-9AED-7C50BD0E07C6}" type="presOf" srcId="{87244DE6-20D4-4D94-BB70-2A0D1A4E8A2F}" destId="{0D932B7C-67AC-4EEA-A89B-772613E9DBFC}" srcOrd="0" destOrd="0" presId="urn:microsoft.com/office/officeart/2005/8/layout/hierarchy3"/>
    <dgm:cxn modelId="{9AEFA6A4-7443-4995-8921-C08865112CCF}" type="presOf" srcId="{184F8956-98EA-4698-AEF1-5592C447522C}" destId="{541BC76D-AA60-4D72-8544-8B9B3ED8C485}" srcOrd="0" destOrd="0" presId="urn:microsoft.com/office/officeart/2005/8/layout/hierarchy3"/>
    <dgm:cxn modelId="{3FC0EBB3-FC2D-47E7-9E28-1FB963C9EA17}" type="presOf" srcId="{BB052B2F-5893-4D9D-B48B-5E179F9EDD1C}" destId="{D4509CEF-150A-42AA-B7AD-27F3B4ACC6B6}" srcOrd="0" destOrd="0" presId="urn:microsoft.com/office/officeart/2005/8/layout/hierarchy3"/>
    <dgm:cxn modelId="{4BFCCEB6-D80C-48D7-918A-B722BC99BA2E}" type="presOf" srcId="{87244DE6-20D4-4D94-BB70-2A0D1A4E8A2F}" destId="{3E79BED1-DBD2-4DD3-9604-D326133D9C27}" srcOrd="1" destOrd="0" presId="urn:microsoft.com/office/officeart/2005/8/layout/hierarchy3"/>
    <dgm:cxn modelId="{CA6FD29C-99E0-4694-8C69-7AD0293A1ECC}" type="presOf" srcId="{2BBF6D3E-2321-4C53-A512-F83E2342F02C}" destId="{EB2DF86F-6776-4FFC-8266-9502C921D288}" srcOrd="1" destOrd="0" presId="urn:microsoft.com/office/officeart/2005/8/layout/hierarchy3"/>
    <dgm:cxn modelId="{F3748C73-A372-45EE-852D-F43A5184D9F5}" type="presOf" srcId="{1ECB878F-B935-4EDE-A7C6-CA45A6A8E1E8}" destId="{2C4B3D77-74CC-4796-8F07-8DAD31C06D14}" srcOrd="0" destOrd="0" presId="urn:microsoft.com/office/officeart/2005/8/layout/hierarchy3"/>
    <dgm:cxn modelId="{E6B20141-149F-4B2A-8970-425C5B56CC06}" srcId="{2BBF6D3E-2321-4C53-A512-F83E2342F02C}" destId="{6522D763-26BD-4E8F-BBFF-5D75CE7F840D}" srcOrd="1" destOrd="0" parTransId="{184F8956-98EA-4698-AEF1-5592C447522C}" sibTransId="{E5D24ABE-0073-4179-BC78-A2A11C5C13CF}"/>
    <dgm:cxn modelId="{BE6856A4-B752-4BC3-9997-899D58CDA676}" type="presOf" srcId="{0BCE7558-DB27-49F5-89B8-678C572DD720}" destId="{9F248639-D43D-4301-94C5-52EDEF882FD1}" srcOrd="0" destOrd="0" presId="urn:microsoft.com/office/officeart/2005/8/layout/hierarchy3"/>
    <dgm:cxn modelId="{4B96A631-696A-4F86-8CE7-1068C2C65A3F}" type="presOf" srcId="{8BD286D6-CBAC-42B3-9923-05D19005ABA0}" destId="{8BC2DD33-4902-4393-BBF7-3326E509391E}" srcOrd="0" destOrd="0" presId="urn:microsoft.com/office/officeart/2005/8/layout/hierarchy3"/>
    <dgm:cxn modelId="{DA652160-EC35-4B6C-B5B9-6BB2AF4EDF56}" srcId="{87244DE6-20D4-4D94-BB70-2A0D1A4E8A2F}" destId="{5A312593-C05F-4418-B2DA-4F870D91B654}" srcOrd="0" destOrd="0" parTransId="{BB052B2F-5893-4D9D-B48B-5E179F9EDD1C}" sibTransId="{CD754FE8-856D-47AE-9F91-3DD04C4B0456}"/>
    <dgm:cxn modelId="{6070E255-4D74-4A69-863C-549970506F34}" type="presOf" srcId="{1ECB878F-B935-4EDE-A7C6-CA45A6A8E1E8}" destId="{AC7147D7-E83F-4E79-A665-102ACC007FA5}" srcOrd="1" destOrd="0" presId="urn:microsoft.com/office/officeart/2005/8/layout/hierarchy3"/>
    <dgm:cxn modelId="{74376E95-FE9E-47FF-BFA1-5DC611919A67}" srcId="{67192F83-C156-457D-852C-113703D00763}" destId="{87244DE6-20D4-4D94-BB70-2A0D1A4E8A2F}" srcOrd="0" destOrd="0" parTransId="{9935A35F-47B2-42FE-9C42-D3E2AF4D5A37}" sibTransId="{3CD92CE9-A2BD-4C4D-ADED-9ECA5B811FF8}"/>
    <dgm:cxn modelId="{C7F08B7C-DBC4-4F0A-9CCB-51138CAB8206}" type="presOf" srcId="{5A312593-C05F-4418-B2DA-4F870D91B654}" destId="{EC75BF2D-1CF0-49F5-AC1F-C4E8D6565C99}" srcOrd="0" destOrd="0" presId="urn:microsoft.com/office/officeart/2005/8/layout/hierarchy3"/>
    <dgm:cxn modelId="{80CBC880-129C-4738-B593-8C00CBC0BFED}" srcId="{67192F83-C156-457D-852C-113703D00763}" destId="{1ECB878F-B935-4EDE-A7C6-CA45A6A8E1E8}" srcOrd="1" destOrd="0" parTransId="{1CF5B451-DFCF-4642-8EC1-8D56BEE82886}" sibTransId="{1715F1D1-798D-474F-8AF3-2AB5A5FCCFF3}"/>
    <dgm:cxn modelId="{9C5B9F61-A2ED-4841-AB32-9A6A7AFA3069}" type="presOf" srcId="{2BBF6D3E-2321-4C53-A512-F83E2342F02C}" destId="{F56FC26A-CEA2-4D73-BAC7-BECA451EBE0C}" srcOrd="0" destOrd="0" presId="urn:microsoft.com/office/officeart/2005/8/layout/hierarchy3"/>
    <dgm:cxn modelId="{7395E05E-E180-4AFA-8C34-52F6950FDED4}" type="presParOf" srcId="{B70F66DD-B053-4A7E-A879-547BABFD6146}" destId="{01BDA78D-9717-430A-A9C9-C09EF1EF9EDD}" srcOrd="0" destOrd="0" presId="urn:microsoft.com/office/officeart/2005/8/layout/hierarchy3"/>
    <dgm:cxn modelId="{B33F6714-095D-4559-B6CC-2809762ECF15}" type="presParOf" srcId="{01BDA78D-9717-430A-A9C9-C09EF1EF9EDD}" destId="{EAB7AA31-29BC-47D9-9F9B-5D28084353B9}" srcOrd="0" destOrd="0" presId="urn:microsoft.com/office/officeart/2005/8/layout/hierarchy3"/>
    <dgm:cxn modelId="{27B25681-B78B-46AA-8431-B739221F1810}" type="presParOf" srcId="{EAB7AA31-29BC-47D9-9F9B-5D28084353B9}" destId="{0D932B7C-67AC-4EEA-A89B-772613E9DBFC}" srcOrd="0" destOrd="0" presId="urn:microsoft.com/office/officeart/2005/8/layout/hierarchy3"/>
    <dgm:cxn modelId="{165A5EB5-29F5-4D53-B8BA-443BCC136E63}" type="presParOf" srcId="{EAB7AA31-29BC-47D9-9F9B-5D28084353B9}" destId="{3E79BED1-DBD2-4DD3-9604-D326133D9C27}" srcOrd="1" destOrd="0" presId="urn:microsoft.com/office/officeart/2005/8/layout/hierarchy3"/>
    <dgm:cxn modelId="{1E786F06-3D1B-481D-A2E5-503F4963307D}" type="presParOf" srcId="{01BDA78D-9717-430A-A9C9-C09EF1EF9EDD}" destId="{A6DC79A0-9A7B-4DC4-8D01-C684CC16F359}" srcOrd="1" destOrd="0" presId="urn:microsoft.com/office/officeart/2005/8/layout/hierarchy3"/>
    <dgm:cxn modelId="{5720507E-825C-48AB-8FDA-A9C533F63B25}" type="presParOf" srcId="{A6DC79A0-9A7B-4DC4-8D01-C684CC16F359}" destId="{D4509CEF-150A-42AA-B7AD-27F3B4ACC6B6}" srcOrd="0" destOrd="0" presId="urn:microsoft.com/office/officeart/2005/8/layout/hierarchy3"/>
    <dgm:cxn modelId="{24106DBD-A310-45C3-B426-2BFA773748BF}" type="presParOf" srcId="{A6DC79A0-9A7B-4DC4-8D01-C684CC16F359}" destId="{EC75BF2D-1CF0-49F5-AC1F-C4E8D6565C99}" srcOrd="1" destOrd="0" presId="urn:microsoft.com/office/officeart/2005/8/layout/hierarchy3"/>
    <dgm:cxn modelId="{B94B6AEA-F394-4358-A152-2CEA79FFE06A}" type="presParOf" srcId="{B70F66DD-B053-4A7E-A879-547BABFD6146}" destId="{4F020F00-B5CD-4F0B-A5EB-DE7030E91229}" srcOrd="1" destOrd="0" presId="urn:microsoft.com/office/officeart/2005/8/layout/hierarchy3"/>
    <dgm:cxn modelId="{93215CFF-6AF5-437D-9591-7EBF165033F1}" type="presParOf" srcId="{4F020F00-B5CD-4F0B-A5EB-DE7030E91229}" destId="{FF8A0D88-A285-4662-8878-BE66B65CDFA1}" srcOrd="0" destOrd="0" presId="urn:microsoft.com/office/officeart/2005/8/layout/hierarchy3"/>
    <dgm:cxn modelId="{30CDFC35-98ED-48B6-930B-176C35CC0F27}" type="presParOf" srcId="{FF8A0D88-A285-4662-8878-BE66B65CDFA1}" destId="{2C4B3D77-74CC-4796-8F07-8DAD31C06D14}" srcOrd="0" destOrd="0" presId="urn:microsoft.com/office/officeart/2005/8/layout/hierarchy3"/>
    <dgm:cxn modelId="{6C081991-C81B-4EC3-B782-B3D52663883F}" type="presParOf" srcId="{FF8A0D88-A285-4662-8878-BE66B65CDFA1}" destId="{AC7147D7-E83F-4E79-A665-102ACC007FA5}" srcOrd="1" destOrd="0" presId="urn:microsoft.com/office/officeart/2005/8/layout/hierarchy3"/>
    <dgm:cxn modelId="{CE0A00B6-79AA-43E2-973E-8AEBFF0E8294}" type="presParOf" srcId="{4F020F00-B5CD-4F0B-A5EB-DE7030E91229}" destId="{506E8306-53F0-4230-9C7A-7017E5C5CF9E}" srcOrd="1" destOrd="0" presId="urn:microsoft.com/office/officeart/2005/8/layout/hierarchy3"/>
    <dgm:cxn modelId="{B2D38B97-3CC4-425D-A6BA-9A0C448338AB}" type="presParOf" srcId="{506E8306-53F0-4230-9C7A-7017E5C5CF9E}" destId="{2AD6C0B7-61B2-4027-9E08-C79777327B34}" srcOrd="0" destOrd="0" presId="urn:microsoft.com/office/officeart/2005/8/layout/hierarchy3"/>
    <dgm:cxn modelId="{34834ACB-7BCF-42EE-A8FF-E40C11C9C85C}" type="presParOf" srcId="{506E8306-53F0-4230-9C7A-7017E5C5CF9E}" destId="{9F248639-D43D-4301-94C5-52EDEF882FD1}" srcOrd="1" destOrd="0" presId="urn:microsoft.com/office/officeart/2005/8/layout/hierarchy3"/>
    <dgm:cxn modelId="{83AC3198-1B1C-47AD-B890-FA139496B63B}" type="presParOf" srcId="{B70F66DD-B053-4A7E-A879-547BABFD6146}" destId="{3E1A6A76-1EC1-4795-B109-43D2F649E19F}" srcOrd="2" destOrd="0" presId="urn:microsoft.com/office/officeart/2005/8/layout/hierarchy3"/>
    <dgm:cxn modelId="{CEDF1BC3-CBBD-4983-972C-E41437AFA1F0}" type="presParOf" srcId="{3E1A6A76-1EC1-4795-B109-43D2F649E19F}" destId="{EB8671E3-B5E6-468F-ABCF-AD4F2AC1B325}" srcOrd="0" destOrd="0" presId="urn:microsoft.com/office/officeart/2005/8/layout/hierarchy3"/>
    <dgm:cxn modelId="{0EB1BF40-CEB9-4EC0-99D9-5C2A8271F866}" type="presParOf" srcId="{EB8671E3-B5E6-468F-ABCF-AD4F2AC1B325}" destId="{F56FC26A-CEA2-4D73-BAC7-BECA451EBE0C}" srcOrd="0" destOrd="0" presId="urn:microsoft.com/office/officeart/2005/8/layout/hierarchy3"/>
    <dgm:cxn modelId="{ADF0625E-254C-4703-A5F8-2F1FA952D6BD}" type="presParOf" srcId="{EB8671E3-B5E6-468F-ABCF-AD4F2AC1B325}" destId="{EB2DF86F-6776-4FFC-8266-9502C921D288}" srcOrd="1" destOrd="0" presId="urn:microsoft.com/office/officeart/2005/8/layout/hierarchy3"/>
    <dgm:cxn modelId="{3D2574D3-6D05-49EA-B110-E4D68A3CD437}" type="presParOf" srcId="{3E1A6A76-1EC1-4795-B109-43D2F649E19F}" destId="{61CF1A50-6EDE-4D1E-8AE9-724236D4A7A1}" srcOrd="1" destOrd="0" presId="urn:microsoft.com/office/officeart/2005/8/layout/hierarchy3"/>
    <dgm:cxn modelId="{F08C643A-2C79-4B59-A20B-D68C0D4EAED2}" type="presParOf" srcId="{61CF1A50-6EDE-4D1E-8AE9-724236D4A7A1}" destId="{90A79BB7-4699-41DC-8536-4257CD597377}" srcOrd="0" destOrd="0" presId="urn:microsoft.com/office/officeart/2005/8/layout/hierarchy3"/>
    <dgm:cxn modelId="{EA47A2D9-1A97-4AE3-A9F4-16C109C1F3F9}" type="presParOf" srcId="{61CF1A50-6EDE-4D1E-8AE9-724236D4A7A1}" destId="{8BC2DD33-4902-4393-BBF7-3326E509391E}" srcOrd="1" destOrd="0" presId="urn:microsoft.com/office/officeart/2005/8/layout/hierarchy3"/>
    <dgm:cxn modelId="{F0BE8B61-014C-404C-8C57-3B0CBDE3D5F7}" type="presParOf" srcId="{61CF1A50-6EDE-4D1E-8AE9-724236D4A7A1}" destId="{541BC76D-AA60-4D72-8544-8B9B3ED8C485}" srcOrd="2" destOrd="0" presId="urn:microsoft.com/office/officeart/2005/8/layout/hierarchy3"/>
    <dgm:cxn modelId="{4F400B54-69D6-4E89-9798-80179B2B8D2B}" type="presParOf" srcId="{61CF1A50-6EDE-4D1E-8AE9-724236D4A7A1}" destId="{38025208-F25F-446A-AB68-06661D0F29F0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83425EC-D0FE-42D6-8C89-9AB76811EB2C}">
      <dsp:nvSpPr>
        <dsp:cNvPr id="0" name=""/>
        <dsp:cNvSpPr/>
      </dsp:nvSpPr>
      <dsp:spPr>
        <a:xfrm>
          <a:off x="0" y="126274"/>
          <a:ext cx="8153400" cy="1433322"/>
        </a:xfrm>
        <a:prstGeom prst="roundRect">
          <a:avLst>
            <a:gd name="adj" fmla="val 10000"/>
          </a:avLst>
        </a:prstGeom>
        <a:solidFill>
          <a:schemeClr val="tx2"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45176C-ACB4-4D81-8F68-9C96C901EA4A}">
      <dsp:nvSpPr>
        <dsp:cNvPr id="0" name=""/>
        <dsp:cNvSpPr/>
      </dsp:nvSpPr>
      <dsp:spPr>
        <a:xfrm>
          <a:off x="246847" y="569933"/>
          <a:ext cx="1781326" cy="105110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E8255A-001B-4E71-8A1F-F80533D9D0BD}">
      <dsp:nvSpPr>
        <dsp:cNvPr id="0" name=""/>
        <dsp:cNvSpPr/>
      </dsp:nvSpPr>
      <dsp:spPr>
        <a:xfrm rot="10800000">
          <a:off x="246847" y="1564217"/>
          <a:ext cx="1781326" cy="74164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Discovery</a:t>
          </a:r>
          <a:endParaRPr lang="en-US" sz="1800" kern="1200" dirty="0"/>
        </a:p>
      </dsp:txBody>
      <dsp:txXfrm rot="10800000">
        <a:off x="246847" y="1564217"/>
        <a:ext cx="1781326" cy="741640"/>
      </dsp:txXfrm>
    </dsp:sp>
    <dsp:sp modelId="{49AEDD1C-21E8-4F11-8935-944C6BD88B2A}">
      <dsp:nvSpPr>
        <dsp:cNvPr id="0" name=""/>
        <dsp:cNvSpPr/>
      </dsp:nvSpPr>
      <dsp:spPr>
        <a:xfrm>
          <a:off x="2206306" y="569933"/>
          <a:ext cx="1781326" cy="105110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CE1EC6-0A17-43FE-B44D-096BDB897CD3}">
      <dsp:nvSpPr>
        <dsp:cNvPr id="0" name=""/>
        <dsp:cNvSpPr/>
      </dsp:nvSpPr>
      <dsp:spPr>
        <a:xfrm rot="10800000">
          <a:off x="2206306" y="1564217"/>
          <a:ext cx="1781326" cy="74164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Pre-Clinical</a:t>
          </a:r>
          <a:endParaRPr lang="en-US" sz="1800" kern="1200" dirty="0"/>
        </a:p>
      </dsp:txBody>
      <dsp:txXfrm rot="10800000">
        <a:off x="2206306" y="1564217"/>
        <a:ext cx="1781326" cy="741640"/>
      </dsp:txXfrm>
    </dsp:sp>
    <dsp:sp modelId="{D2397D6D-9FF0-4301-8617-9764121B4B08}">
      <dsp:nvSpPr>
        <dsp:cNvPr id="0" name=""/>
        <dsp:cNvSpPr/>
      </dsp:nvSpPr>
      <dsp:spPr>
        <a:xfrm>
          <a:off x="4165766" y="569933"/>
          <a:ext cx="1781326" cy="105110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085682-6550-4AE4-9073-8CA2BA26064A}">
      <dsp:nvSpPr>
        <dsp:cNvPr id="0" name=""/>
        <dsp:cNvSpPr/>
      </dsp:nvSpPr>
      <dsp:spPr>
        <a:xfrm rot="10800000">
          <a:off x="4165766" y="1564217"/>
          <a:ext cx="1781326" cy="74164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Clinical</a:t>
          </a:r>
          <a:endParaRPr lang="en-US" sz="1800" kern="1200" dirty="0"/>
        </a:p>
      </dsp:txBody>
      <dsp:txXfrm rot="10800000">
        <a:off x="4165766" y="1564217"/>
        <a:ext cx="1781326" cy="741640"/>
      </dsp:txXfrm>
    </dsp:sp>
    <dsp:sp modelId="{F504E2DD-2D86-45AE-A9E2-410CE33465F1}">
      <dsp:nvSpPr>
        <dsp:cNvPr id="0" name=""/>
        <dsp:cNvSpPr/>
      </dsp:nvSpPr>
      <dsp:spPr>
        <a:xfrm>
          <a:off x="6125225" y="569933"/>
          <a:ext cx="1781326" cy="105110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57A4C7-DBCE-46F7-A9F7-43B16E0F6E6C}">
      <dsp:nvSpPr>
        <dsp:cNvPr id="0" name=""/>
        <dsp:cNvSpPr/>
      </dsp:nvSpPr>
      <dsp:spPr>
        <a:xfrm rot="10800000">
          <a:off x="6125225" y="1564217"/>
          <a:ext cx="1781326" cy="74164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Lifecycle Management</a:t>
          </a:r>
          <a:endParaRPr lang="en-US" sz="1800" kern="1200" dirty="0"/>
        </a:p>
      </dsp:txBody>
      <dsp:txXfrm rot="10800000">
        <a:off x="6125225" y="1564217"/>
        <a:ext cx="1781326" cy="74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D932B7C-67AC-4EEA-A89B-772613E9DBFC}">
      <dsp:nvSpPr>
        <dsp:cNvPr id="0" name=""/>
        <dsp:cNvSpPr/>
      </dsp:nvSpPr>
      <dsp:spPr>
        <a:xfrm>
          <a:off x="189090" y="882"/>
          <a:ext cx="1922133" cy="9610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No </a:t>
          </a:r>
          <a:br>
            <a:rPr lang="en-US" sz="2800" kern="1200" dirty="0" smtClean="0"/>
          </a:br>
          <a:r>
            <a:rPr lang="en-US" sz="2800" kern="1200" dirty="0" smtClean="0"/>
            <a:t>Hazards</a:t>
          </a:r>
          <a:endParaRPr lang="en-US" sz="2800" kern="1200" dirty="0"/>
        </a:p>
      </dsp:txBody>
      <dsp:txXfrm>
        <a:off x="189090" y="882"/>
        <a:ext cx="1922133" cy="961066"/>
      </dsp:txXfrm>
    </dsp:sp>
    <dsp:sp modelId="{D4509CEF-150A-42AA-B7AD-27F3B4ACC6B6}">
      <dsp:nvSpPr>
        <dsp:cNvPr id="0" name=""/>
        <dsp:cNvSpPr/>
      </dsp:nvSpPr>
      <dsp:spPr>
        <a:xfrm>
          <a:off x="381304" y="961949"/>
          <a:ext cx="192213" cy="7208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0800"/>
              </a:lnTo>
              <a:lnTo>
                <a:pt x="192213" y="72080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75BF2D-1CF0-49F5-AC1F-C4E8D6565C99}">
      <dsp:nvSpPr>
        <dsp:cNvPr id="0" name=""/>
        <dsp:cNvSpPr/>
      </dsp:nvSpPr>
      <dsp:spPr>
        <a:xfrm>
          <a:off x="573517" y="1202216"/>
          <a:ext cx="1537707" cy="961066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  <a:alpha val="90000"/>
          </a:schemeClr>
        </a:solidFill>
        <a:ln w="19050" cap="flat" cmpd="sng" algn="ctr">
          <a:solidFill>
            <a:srgbClr val="008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ICH S2 Option 1</a:t>
          </a:r>
          <a:endParaRPr lang="en-US" sz="2500" kern="1200" dirty="0"/>
        </a:p>
      </dsp:txBody>
      <dsp:txXfrm>
        <a:off x="573517" y="1202216"/>
        <a:ext cx="1537707" cy="961066"/>
      </dsp:txXfrm>
    </dsp:sp>
    <dsp:sp modelId="{2C4B3D77-74CC-4796-8F07-8DAD31C06D14}">
      <dsp:nvSpPr>
        <dsp:cNvPr id="0" name=""/>
        <dsp:cNvSpPr/>
      </dsp:nvSpPr>
      <dsp:spPr>
        <a:xfrm>
          <a:off x="2591758" y="882"/>
          <a:ext cx="1922133" cy="9610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Clastogenic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Hazard</a:t>
          </a:r>
          <a:endParaRPr lang="en-US" sz="2800" kern="1200" dirty="0"/>
        </a:p>
      </dsp:txBody>
      <dsp:txXfrm>
        <a:off x="2591758" y="882"/>
        <a:ext cx="1922133" cy="961066"/>
      </dsp:txXfrm>
    </dsp:sp>
    <dsp:sp modelId="{2AD6C0B7-61B2-4027-9E08-C79777327B34}">
      <dsp:nvSpPr>
        <dsp:cNvPr id="0" name=""/>
        <dsp:cNvSpPr/>
      </dsp:nvSpPr>
      <dsp:spPr>
        <a:xfrm>
          <a:off x="2783971" y="961949"/>
          <a:ext cx="192213" cy="7208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0800"/>
              </a:lnTo>
              <a:lnTo>
                <a:pt x="192213" y="72080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248639-D43D-4301-94C5-52EDEF882FD1}">
      <dsp:nvSpPr>
        <dsp:cNvPr id="0" name=""/>
        <dsp:cNvSpPr/>
      </dsp:nvSpPr>
      <dsp:spPr>
        <a:xfrm>
          <a:off x="2976184" y="1202216"/>
          <a:ext cx="1537707" cy="961066"/>
        </a:xfrm>
        <a:prstGeom prst="roundRect">
          <a:avLst>
            <a:gd name="adj" fmla="val 10000"/>
          </a:avLst>
        </a:prstGeom>
        <a:solidFill>
          <a:srgbClr val="096D09">
            <a:alpha val="89804"/>
          </a:srgbClr>
        </a:solidFill>
        <a:ln w="19050" cap="flat" cmpd="sng" algn="ctr">
          <a:solidFill>
            <a:srgbClr val="008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ICH S2 Option 2</a:t>
          </a:r>
          <a:endParaRPr lang="en-US" sz="2500" kern="1200" dirty="0"/>
        </a:p>
      </dsp:txBody>
      <dsp:txXfrm>
        <a:off x="2976184" y="1202216"/>
        <a:ext cx="1537707" cy="961066"/>
      </dsp:txXfrm>
    </dsp:sp>
    <dsp:sp modelId="{F56FC26A-CEA2-4D73-BAC7-BECA451EBE0C}">
      <dsp:nvSpPr>
        <dsp:cNvPr id="0" name=""/>
        <dsp:cNvSpPr/>
      </dsp:nvSpPr>
      <dsp:spPr>
        <a:xfrm>
          <a:off x="4994425" y="882"/>
          <a:ext cx="1922133" cy="9610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Mutagenic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Hazard</a:t>
          </a:r>
          <a:endParaRPr lang="en-US" sz="2800" kern="1200" dirty="0"/>
        </a:p>
      </dsp:txBody>
      <dsp:txXfrm>
        <a:off x="4994425" y="882"/>
        <a:ext cx="1922133" cy="961066"/>
      </dsp:txXfrm>
    </dsp:sp>
    <dsp:sp modelId="{90A79BB7-4699-41DC-8536-4257CD597377}">
      <dsp:nvSpPr>
        <dsp:cNvPr id="0" name=""/>
        <dsp:cNvSpPr/>
      </dsp:nvSpPr>
      <dsp:spPr>
        <a:xfrm>
          <a:off x="5186638" y="961949"/>
          <a:ext cx="192213" cy="7208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0800"/>
              </a:lnTo>
              <a:lnTo>
                <a:pt x="192213" y="72080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C2DD33-4902-4393-BBF7-3326E509391E}">
      <dsp:nvSpPr>
        <dsp:cNvPr id="0" name=""/>
        <dsp:cNvSpPr/>
      </dsp:nvSpPr>
      <dsp:spPr>
        <a:xfrm>
          <a:off x="5378852" y="1202216"/>
          <a:ext cx="1537707" cy="9610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Park Molecule</a:t>
          </a:r>
          <a:endParaRPr lang="en-US" sz="2500" kern="1200" dirty="0"/>
        </a:p>
      </dsp:txBody>
      <dsp:txXfrm>
        <a:off x="5378852" y="1202216"/>
        <a:ext cx="1537707" cy="961066"/>
      </dsp:txXfrm>
    </dsp:sp>
    <dsp:sp modelId="{541BC76D-AA60-4D72-8544-8B9B3ED8C485}">
      <dsp:nvSpPr>
        <dsp:cNvPr id="0" name=""/>
        <dsp:cNvSpPr/>
      </dsp:nvSpPr>
      <dsp:spPr>
        <a:xfrm>
          <a:off x="5186638" y="961949"/>
          <a:ext cx="192213" cy="19221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2133"/>
              </a:lnTo>
              <a:lnTo>
                <a:pt x="192213" y="192213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025208-F25F-446A-AB68-06661D0F29F0}">
      <dsp:nvSpPr>
        <dsp:cNvPr id="0" name=""/>
        <dsp:cNvSpPr/>
      </dsp:nvSpPr>
      <dsp:spPr>
        <a:xfrm>
          <a:off x="5378852" y="2403550"/>
          <a:ext cx="1537707" cy="9610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Or build costly </a:t>
          </a:r>
          <a:r>
            <a:rPr lang="en-US" sz="2500" kern="1200" dirty="0" err="1" smtClean="0"/>
            <a:t>WoE</a:t>
          </a:r>
          <a:endParaRPr lang="en-US" sz="2500" kern="1200" dirty="0"/>
        </a:p>
      </dsp:txBody>
      <dsp:txXfrm>
        <a:off x="5378852" y="2403550"/>
        <a:ext cx="1537707" cy="9610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583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2962" y="0"/>
            <a:ext cx="3170583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9173"/>
            <a:ext cx="3170583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2962" y="9119173"/>
            <a:ext cx="3170583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56A3A1D5-E84A-459D-AB9D-E7718A8BD8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583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2962" y="0"/>
            <a:ext cx="3170583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2183" y="4561226"/>
            <a:ext cx="5850835" cy="432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173"/>
            <a:ext cx="3170583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2962" y="9119173"/>
            <a:ext cx="3170583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D067CC7-60D5-4EAD-9612-13CDC4B63F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Talking points: Environmental</a:t>
            </a:r>
            <a:r>
              <a:rPr lang="en-US" baseline="0" dirty="0" smtClean="0"/>
              <a:t> hazards impact all, pharmaceuticals are designed for a target population. While endpoints are the same, the order and testing requirements for </a:t>
            </a:r>
            <a:r>
              <a:rPr lang="en-US" baseline="0" dirty="0" err="1" smtClean="0"/>
              <a:t>api</a:t>
            </a:r>
            <a:r>
              <a:rPr lang="en-US" baseline="0" dirty="0" smtClean="0"/>
              <a:t> are different.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067CC7-60D5-4EAD-9612-13CDC4B63FB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B025524-E417-4648-8971-01D301FB32A6}" type="datetime1">
              <a:rPr lang="en-US" smtClean="0"/>
              <a:pPr>
                <a:defRPr/>
              </a:pPr>
              <a:t>8/23/2015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BMS Confidential and Proprietary</a:t>
            </a:r>
            <a:endParaRPr lang="en-US" dirty="0"/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E04889C-7B81-425B-AD6D-DD9413149D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0614" y="228600"/>
            <a:ext cx="7555434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D4102-ECAD-4B85-AA28-DD6956961DBB}" type="datetime1">
              <a:rPr lang="en-US" smtClean="0"/>
              <a:pPr>
                <a:defRPr/>
              </a:pPr>
              <a:t>8/23/2015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BMS Confidential and Proprietary</a:t>
            </a:r>
            <a:endParaRPr lang="en-US" dirty="0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29687-1BC6-4E25-81E5-0C975F0CFA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5C183-2513-4E80-AE64-90CFABC665DE}" type="datetime1">
              <a:rPr lang="en-US" smtClean="0"/>
              <a:pPr>
                <a:defRPr/>
              </a:pPr>
              <a:t>8/23/2015</a:t>
            </a:fld>
            <a:endParaRPr lang="en-US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CDC3B2D-B817-4782-9D8B-1104660C79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CFC51C6-C00F-42FA-8880-5DC3F6F0EAFF}" type="datetime1">
              <a:rPr lang="en-US" smtClean="0"/>
              <a:pPr>
                <a:defRPr/>
              </a:pPr>
              <a:t>8/23/2015</a:t>
            </a:fld>
            <a:endParaRPr lang="en-US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94842B4-63E8-4532-80AE-4222C1E18C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9BE16E4-A01D-4288-AE6D-E5D9C8E94CF5}" type="datetime1">
              <a:rPr lang="en-US" smtClean="0"/>
              <a:pPr>
                <a:defRPr/>
              </a:pPr>
              <a:t>8/23/2015</a:t>
            </a:fld>
            <a:endParaRPr lang="en-US"/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7B90FE6-2FCD-492F-B2AC-058C8B6CAB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6F989-7775-4DEE-A9F7-7322B6595431}" type="datetime1">
              <a:rPr lang="en-US" smtClean="0"/>
              <a:pPr>
                <a:defRPr/>
              </a:pPr>
              <a:t>8/23/2015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317DB-A749-4118-A1E4-7AC0D359F5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A1A14B-F428-4F19-8E34-74A03EF6F61F}" type="datetime1">
              <a:rPr lang="en-US" smtClean="0"/>
              <a:pPr>
                <a:defRPr/>
              </a:pPr>
              <a:t>8/23/2015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595209C-4D4C-49DC-9F60-ED748ACB9B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C3A1B-6A42-4D23-875D-8B758A40BA85}" type="datetime1">
              <a:rPr lang="en-US" smtClean="0"/>
              <a:pPr>
                <a:defRPr/>
              </a:pPr>
              <a:t>8/23/2015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BD194-ADD8-4CB1-8541-B747E12327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9292724-7B1E-45D9-84E5-654280417C93}" type="datetime1">
              <a:rPr lang="en-US" smtClean="0"/>
              <a:pPr>
                <a:defRPr/>
              </a:pPr>
              <a:t>8/23/2015</a:t>
            </a:fld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3F1F3BBA-D5C7-4ACF-BAB1-70B9C9099D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770E2-96FB-40D3-89C2-855237DED791}" type="datetime1">
              <a:rPr lang="en-US" smtClean="0"/>
              <a:pPr>
                <a:defRPr/>
              </a:pPr>
              <a:t>8/23/2015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41B3C-D3C9-4411-98A1-4E680F388D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BCDFE-0BE1-490A-B7B2-908C4C835676}" type="datetime1">
              <a:rPr lang="en-US" smtClean="0"/>
              <a:pPr>
                <a:defRPr/>
              </a:pPr>
              <a:t>8/23/2015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5F4878-EF52-40F6-85F7-F73906B40E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FD4E9-BEFB-45D0-B00F-F2F328AAEBFD}" type="datetimeFigureOut">
              <a:rPr lang="en-US" smtClean="0"/>
              <a:pPr/>
              <a:t>8/23/2015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418C9-202A-42F9-AC2D-FFB05D48B7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FD4E9-BEFB-45D0-B00F-F2F328AAEBFD}" type="datetimeFigureOut">
              <a:rPr lang="en-US" smtClean="0"/>
              <a:pPr/>
              <a:t>8/23/2015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418C9-202A-42F9-AC2D-FFB05D48B7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FD4E9-BEFB-45D0-B00F-F2F328AAEBFD}" type="datetimeFigureOut">
              <a:rPr lang="en-US" smtClean="0"/>
              <a:pPr/>
              <a:t>8/23/2015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418C9-202A-42F9-AC2D-FFB05D48B7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FD4E9-BEFB-45D0-B00F-F2F328AAEBFD}" type="datetimeFigureOut">
              <a:rPr lang="en-US" smtClean="0"/>
              <a:pPr/>
              <a:t>8/23/2015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418C9-202A-42F9-AC2D-FFB05D48B7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FD4E9-BEFB-45D0-B00F-F2F328AAEBFD}" type="datetimeFigureOut">
              <a:rPr lang="en-US" smtClean="0"/>
              <a:pPr/>
              <a:t>8/23/2015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418C9-202A-42F9-AC2D-FFB05D48B7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FD4E9-BEFB-45D0-B00F-F2F328AAEBFD}" type="datetimeFigureOut">
              <a:rPr lang="en-US" smtClean="0"/>
              <a:pPr/>
              <a:t>8/23/2015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418C9-202A-42F9-AC2D-FFB05D48B7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FD4E9-BEFB-45D0-B00F-F2F328AAEBFD}" type="datetimeFigureOut">
              <a:rPr lang="en-US" smtClean="0"/>
              <a:pPr/>
              <a:t>8/23/2015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418C9-202A-42F9-AC2D-FFB05D48B7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FD4E9-BEFB-45D0-B00F-F2F328AAEBFD}" type="datetimeFigureOut">
              <a:rPr lang="en-US" smtClean="0"/>
              <a:pPr/>
              <a:t>8/23/2015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418C9-202A-42F9-AC2D-FFB05D48B7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FD4E9-BEFB-45D0-B00F-F2F328AAEBFD}" type="datetimeFigureOut">
              <a:rPr lang="en-US" smtClean="0"/>
              <a:pPr/>
              <a:t>8/23/2015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418C9-202A-42F9-AC2D-FFB05D48B7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FD4E9-BEFB-45D0-B00F-F2F328AAEBFD}" type="datetimeFigureOut">
              <a:rPr lang="en-US" smtClean="0"/>
              <a:pPr/>
              <a:t>8/23/2015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418C9-202A-42F9-AC2D-FFB05D48B7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FD4E9-BEFB-45D0-B00F-F2F328AAEBFD}" type="datetimeFigureOut">
              <a:rPr lang="en-US" smtClean="0"/>
              <a:pPr/>
              <a:t>8/23/2015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418C9-202A-42F9-AC2D-FFB05D48B7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1104405" y="285007"/>
            <a:ext cx="6756069" cy="957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90CD725-9651-4046-B76F-7ADCD7DDEE05}" type="datetime1">
              <a:rPr lang="en-US" smtClean="0"/>
              <a:pPr>
                <a:defRPr/>
              </a:pPr>
              <a:t>8/23/2015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217725" y="6354227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DA1C133-50AF-4620-BCF7-2459FF919D3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3129" y="201879"/>
            <a:ext cx="1011971" cy="934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13" r:id="rId1"/>
    <p:sldLayoutId id="2147484309" r:id="rId2"/>
    <p:sldLayoutId id="2147484314" r:id="rId3"/>
    <p:sldLayoutId id="2147484315" r:id="rId4"/>
    <p:sldLayoutId id="2147484316" r:id="rId5"/>
    <p:sldLayoutId id="2147484310" r:id="rId6"/>
    <p:sldLayoutId id="2147484317" r:id="rId7"/>
    <p:sldLayoutId id="2147484311" r:id="rId8"/>
    <p:sldLayoutId id="2147484318" r:id="rId9"/>
    <p:sldLayoutId id="2147484312" r:id="rId10"/>
    <p:sldLayoutId id="214748431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9BBB59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8064A2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FD4E9-BEFB-45D0-B00F-F2F328AAEBFD}" type="datetimeFigureOut">
              <a:rPr lang="en-US" smtClean="0"/>
              <a:pPr/>
              <a:t>8/23/2015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BMS </a:t>
            </a:r>
            <a:r>
              <a:rPr lang="en-US" dirty="0" err="1" smtClean="0"/>
              <a:t>Confiedtial</a:t>
            </a:r>
            <a:r>
              <a:rPr lang="en-US" dirty="0" smtClean="0"/>
              <a:t> and Proprietary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418C9-202A-42F9-AC2D-FFB05D48B7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21" r:id="rId1"/>
    <p:sldLayoutId id="2147484322" r:id="rId2"/>
    <p:sldLayoutId id="2147484323" r:id="rId3"/>
    <p:sldLayoutId id="2147484324" r:id="rId4"/>
    <p:sldLayoutId id="2147484325" r:id="rId5"/>
    <p:sldLayoutId id="2147484326" r:id="rId6"/>
    <p:sldLayoutId id="2147484327" r:id="rId7"/>
    <p:sldLayoutId id="2147484328" r:id="rId8"/>
    <p:sldLayoutId id="2147484329" r:id="rId9"/>
    <p:sldLayoutId id="2147484330" r:id="rId10"/>
    <p:sldLayoutId id="21474843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hyperlink" Target="http://www.google.com/url?sa=i&amp;rct=j&amp;q=&amp;esrc=s&amp;source=images&amp;cd=&amp;cad=rja&amp;uact=8&amp;ved=0CAcQjRxqFQoTCKyDvPfptccCFYKXHgodfUMBwQ&amp;url=http://snde.rutgers.edu/&amp;ei=19HUVey7IIKvev2GhYgM&amp;bvm=bv.99804247,d.dmo&amp;psig=AFQjCNHw_gu_pUjXG1VGp1zD2ihTVSVVfg&amp;ust=1440097108114518" TargetMode="Externa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48640" y="1701800"/>
            <a:ext cx="9159240" cy="14271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600"/>
              </a:spcAft>
              <a:defRPr/>
            </a:pPr>
            <a:r>
              <a:rPr lang="en-US" sz="3600" dirty="0" smtClean="0">
                <a:solidFill>
                  <a:schemeClr val="tx1"/>
                </a:solidFill>
              </a:rPr>
              <a:t>Genotoxicity and Industry: </a:t>
            </a:r>
            <a:br>
              <a:rPr lang="en-US" sz="3600" dirty="0" smtClean="0">
                <a:solidFill>
                  <a:schemeClr val="tx1"/>
                </a:solidFill>
              </a:rPr>
            </a:br>
            <a:r>
              <a:rPr lang="en-US" sz="3600" dirty="0" smtClean="0">
                <a:solidFill>
                  <a:schemeClr val="tx1"/>
                </a:solidFill>
              </a:rPr>
              <a:t>Utilizing genetic toxicity assays to </a:t>
            </a:r>
            <a:br>
              <a:rPr lang="en-US" sz="3600" dirty="0" smtClean="0">
                <a:solidFill>
                  <a:schemeClr val="tx1"/>
                </a:solidFill>
              </a:rPr>
            </a:br>
            <a:r>
              <a:rPr lang="en-US" sz="3600" dirty="0" smtClean="0">
                <a:solidFill>
                  <a:schemeClr val="tx1"/>
                </a:solidFill>
              </a:rPr>
              <a:t>support pharmaceutical development</a:t>
            </a:r>
            <a:endParaRPr lang="fr-FR" sz="3600" dirty="0" smtClean="0">
              <a:solidFill>
                <a:schemeClr val="tx1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August 24, 2015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9120" y="3688080"/>
            <a:ext cx="4983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Dan Roberts, MS</a:t>
            </a:r>
          </a:p>
          <a:p>
            <a:r>
              <a:rPr lang="en-US" dirty="0" smtClean="0"/>
              <a:t>Research Scientist</a:t>
            </a:r>
          </a:p>
          <a:p>
            <a:r>
              <a:rPr lang="en-US" dirty="0" smtClean="0"/>
              <a:t>Genetic Toxicology, Drug Safety Evaluation</a:t>
            </a:r>
          </a:p>
          <a:p>
            <a:r>
              <a:rPr lang="en-US" dirty="0" smtClean="0"/>
              <a:t>Bristol-Myers Squibb Company</a:t>
            </a:r>
          </a:p>
          <a:p>
            <a:r>
              <a:rPr lang="en-US" dirty="0" smtClean="0"/>
              <a:t>PhD Candidate, JGPT Rutgers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531352" cy="4495800"/>
          </a:xfrm>
        </p:spPr>
        <p:txBody>
          <a:bodyPr/>
          <a:lstStyle/>
          <a:p>
            <a:r>
              <a:rPr lang="en-US" dirty="0" smtClean="0"/>
              <a:t>Numerous modalities to consider</a:t>
            </a:r>
          </a:p>
          <a:p>
            <a:pPr lvl="1"/>
            <a:r>
              <a:rPr lang="en-US" dirty="0" smtClean="0"/>
              <a:t>Small molecules, antibody therapies, proteins, peptides, </a:t>
            </a:r>
            <a:r>
              <a:rPr lang="en-US" dirty="0" err="1" smtClean="0"/>
              <a:t>oligonucleotides</a:t>
            </a:r>
            <a:endParaRPr lang="en-US" dirty="0" smtClean="0"/>
          </a:p>
          <a:p>
            <a:pPr lvl="2"/>
            <a:r>
              <a:rPr lang="en-US" dirty="0" smtClean="0"/>
              <a:t>Focus will be on small molecule (API) development</a:t>
            </a:r>
          </a:p>
          <a:p>
            <a:r>
              <a:rPr lang="en-US" dirty="0" smtClean="0"/>
              <a:t>Multiple therapeutic areas (TAs)</a:t>
            </a:r>
          </a:p>
          <a:p>
            <a:pPr lvl="1"/>
            <a:r>
              <a:rPr lang="en-US" dirty="0" smtClean="0"/>
              <a:t>Oncology vs. Orphan TA vs. Virology </a:t>
            </a:r>
          </a:p>
          <a:p>
            <a:pPr lvl="2"/>
            <a:r>
              <a:rPr lang="en-US" dirty="0" smtClean="0"/>
              <a:t>Focus will be on non-</a:t>
            </a:r>
            <a:r>
              <a:rPr lang="en-US" dirty="0" err="1" smtClean="0"/>
              <a:t>oncogenic</a:t>
            </a:r>
            <a:r>
              <a:rPr lang="en-US" dirty="0" smtClean="0"/>
              <a:t> common medical conditions</a:t>
            </a:r>
          </a:p>
          <a:p>
            <a:r>
              <a:rPr lang="en-US" dirty="0" smtClean="0"/>
              <a:t>Main goal: Describe </a:t>
            </a:r>
            <a:r>
              <a:rPr lang="en-US" dirty="0" err="1" smtClean="0"/>
              <a:t>genetox</a:t>
            </a:r>
            <a:r>
              <a:rPr lang="en-US" dirty="0" smtClean="0"/>
              <a:t> testing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requirements for:</a:t>
            </a:r>
          </a:p>
          <a:p>
            <a:pPr lvl="1"/>
            <a:r>
              <a:rPr lang="en-US" dirty="0" smtClean="0"/>
              <a:t>Assessing risk after hazard identification</a:t>
            </a:r>
          </a:p>
          <a:p>
            <a:pPr lvl="1"/>
            <a:r>
              <a:rPr lang="en-US" dirty="0" smtClean="0"/>
              <a:t>Enabling and progressing through clinical trials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2D629687-1BC6-4E25-81E5-0C975F0CFAF7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281" y="228600"/>
            <a:ext cx="5880344" cy="99060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Pharma</a:t>
            </a:r>
            <a:r>
              <a:rPr lang="en-US" dirty="0" smtClean="0"/>
              <a:t> Perspective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2000" y="6435725"/>
            <a:ext cx="533400" cy="244475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fld id="{2D629687-1BC6-4E25-81E5-0C975F0CFAF7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557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Some clear differences in assay selection and conduct due to the population that’s impacted.</a:t>
            </a:r>
          </a:p>
        </p:txBody>
      </p:sp>
      <p:pic>
        <p:nvPicPr>
          <p:cNvPr id="1026" name="Picture 2" descr="C:\Users\robertdj\AppData\Local\Microsoft\Windows\Temporary Internet Files\Content.IE5\BCM3FRV6\3D_cutaway_terrrain-small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813" y="3482787"/>
            <a:ext cx="2814238" cy="1920131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43752" y="5533930"/>
            <a:ext cx="21111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Accidental Environmental Release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387353" y="5426351"/>
            <a:ext cx="1842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Patient Safety</a:t>
            </a:r>
            <a:endParaRPr lang="en-US" dirty="0"/>
          </a:p>
        </p:txBody>
      </p:sp>
      <p:pic>
        <p:nvPicPr>
          <p:cNvPr id="1028" name="Picture 4" descr="C:\Users\robertdj\AppData\Local\Microsoft\Windows\Temporary Internet Files\Content.IE5\61OLOOFX\5020503852_e68a0255bd_z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0118" y="3232273"/>
            <a:ext cx="2057400" cy="2148020"/>
          </a:xfrm>
          <a:prstGeom prst="rect">
            <a:avLst/>
          </a:prstGeom>
          <a:noFill/>
        </p:spPr>
      </p:pic>
      <p:pic>
        <p:nvPicPr>
          <p:cNvPr id="1029" name="Picture 5" descr="C:\Users\robertdj\AppData\Local\Microsoft\Windows\Temporary Internet Files\Content.IE5\VS4567BH\Hazmat_men_suit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91895" y="2635623"/>
            <a:ext cx="2416394" cy="3368768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3675530" y="6103187"/>
            <a:ext cx="1842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Worker Safety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Drug Development &amp; </a:t>
            </a:r>
            <a:r>
              <a:rPr lang="en-US" dirty="0" err="1" smtClean="0"/>
              <a:t>Genetox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2D629687-1BC6-4E25-81E5-0C975F0CFAF7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733798" y="1497104"/>
          <a:ext cx="8153400" cy="3185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891091" y="3825240"/>
            <a:ext cx="20878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>
                <a:latin typeface="+mn-lt"/>
              </a:rPr>
              <a:t>Overall Goal</a:t>
            </a:r>
            <a:r>
              <a:rPr lang="en-US" dirty="0" smtClean="0">
                <a:latin typeface="+mn-lt"/>
              </a:rPr>
              <a:t>:</a:t>
            </a:r>
          </a:p>
          <a:p>
            <a:r>
              <a:rPr lang="en-US" dirty="0" smtClean="0">
                <a:latin typeface="+mn-lt"/>
              </a:rPr>
              <a:t>∙ Identify efficacious   candidate</a:t>
            </a:r>
          </a:p>
          <a:p>
            <a:r>
              <a:rPr lang="en-US" dirty="0" smtClean="0"/>
              <a:t>∙ </a:t>
            </a:r>
            <a:r>
              <a:rPr lang="en-US" dirty="0" smtClean="0">
                <a:latin typeface="+mn-lt"/>
              </a:rPr>
              <a:t>Basic hazard ID</a:t>
            </a:r>
          </a:p>
          <a:p>
            <a:endParaRPr lang="en-US" u="sng" dirty="0" smtClean="0">
              <a:latin typeface="+mn-lt"/>
            </a:endParaRPr>
          </a:p>
          <a:p>
            <a:r>
              <a:rPr lang="en-US" u="sng" dirty="0" smtClean="0">
                <a:latin typeface="+mn-lt"/>
              </a:rPr>
              <a:t>Exploratory Studies</a:t>
            </a:r>
          </a:p>
          <a:p>
            <a:r>
              <a:rPr lang="en-US" dirty="0" smtClean="0"/>
              <a:t>∙ </a:t>
            </a:r>
            <a:r>
              <a:rPr lang="en-US" dirty="0" smtClean="0">
                <a:latin typeface="+mn-lt"/>
              </a:rPr>
              <a:t>Mutagenicity</a:t>
            </a:r>
          </a:p>
          <a:p>
            <a:r>
              <a:rPr lang="en-US" dirty="0" smtClean="0"/>
              <a:t>∙ </a:t>
            </a:r>
            <a:r>
              <a:rPr lang="en-US" dirty="0" err="1" smtClean="0">
                <a:latin typeface="+mn-lt"/>
              </a:rPr>
              <a:t>Clastogenicity</a:t>
            </a:r>
            <a:endParaRPr lang="en-US" dirty="0" smtClean="0">
              <a:latin typeface="+mn-lt"/>
            </a:endParaRPr>
          </a:p>
          <a:p>
            <a:r>
              <a:rPr lang="en-US" dirty="0" smtClean="0"/>
              <a:t>∙ </a:t>
            </a:r>
            <a:r>
              <a:rPr lang="en-US" dirty="0" smtClean="0">
                <a:latin typeface="+mn-lt"/>
              </a:rPr>
              <a:t>In </a:t>
            </a:r>
            <a:r>
              <a:rPr lang="en-US" dirty="0" err="1" smtClean="0">
                <a:latin typeface="+mn-lt"/>
              </a:rPr>
              <a:t>silico</a:t>
            </a:r>
            <a:endParaRPr lang="en-US" dirty="0" smtClean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08150" y="3825240"/>
            <a:ext cx="21640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>
                <a:latin typeface="+mn-lt"/>
              </a:rPr>
              <a:t>Overall Goal</a:t>
            </a:r>
            <a:r>
              <a:rPr lang="en-US" dirty="0" smtClean="0">
                <a:latin typeface="+mn-lt"/>
              </a:rPr>
              <a:t>:</a:t>
            </a:r>
          </a:p>
          <a:p>
            <a:r>
              <a:rPr lang="en-US" dirty="0" smtClean="0"/>
              <a:t>∙ </a:t>
            </a:r>
            <a:r>
              <a:rPr lang="en-US" dirty="0" smtClean="0">
                <a:latin typeface="+mn-lt"/>
              </a:rPr>
              <a:t>Set safety margins</a:t>
            </a:r>
          </a:p>
          <a:p>
            <a:r>
              <a:rPr lang="en-US" dirty="0" smtClean="0"/>
              <a:t>∙ </a:t>
            </a:r>
            <a:r>
              <a:rPr lang="en-US" dirty="0" smtClean="0">
                <a:latin typeface="+mn-lt"/>
              </a:rPr>
              <a:t>IND Package</a:t>
            </a:r>
          </a:p>
          <a:p>
            <a:r>
              <a:rPr lang="en-US" dirty="0" smtClean="0"/>
              <a:t>∙ </a:t>
            </a:r>
            <a:r>
              <a:rPr lang="en-US" dirty="0" smtClean="0">
                <a:latin typeface="+mn-lt"/>
              </a:rPr>
              <a:t>Address GTI’s</a:t>
            </a:r>
          </a:p>
          <a:p>
            <a:endParaRPr lang="en-US" u="sng" dirty="0" smtClean="0">
              <a:latin typeface="+mn-lt"/>
            </a:endParaRPr>
          </a:p>
          <a:p>
            <a:r>
              <a:rPr lang="en-US" u="sng" dirty="0" smtClean="0">
                <a:latin typeface="+mn-lt"/>
              </a:rPr>
              <a:t>GLP Studies</a:t>
            </a:r>
          </a:p>
          <a:p>
            <a:r>
              <a:rPr lang="en-US" dirty="0" smtClean="0"/>
              <a:t>∙ </a:t>
            </a:r>
            <a:r>
              <a:rPr lang="en-US" dirty="0" smtClean="0">
                <a:latin typeface="+mn-lt"/>
              </a:rPr>
              <a:t>Mutagenicity</a:t>
            </a:r>
          </a:p>
          <a:p>
            <a:r>
              <a:rPr lang="en-US" dirty="0" smtClean="0"/>
              <a:t>∙ </a:t>
            </a:r>
            <a:r>
              <a:rPr lang="en-US" dirty="0" smtClean="0">
                <a:latin typeface="+mn-lt"/>
              </a:rPr>
              <a:t>In vivo &amp; in vitro</a:t>
            </a:r>
            <a:br>
              <a:rPr lang="en-US" dirty="0" smtClean="0">
                <a:latin typeface="+mn-lt"/>
              </a:rPr>
            </a:br>
            <a:r>
              <a:rPr lang="en-US" dirty="0" err="1" smtClean="0">
                <a:latin typeface="+mn-lt"/>
              </a:rPr>
              <a:t>clastogenicity</a:t>
            </a:r>
            <a:endParaRPr lang="en-US" dirty="0" smtClean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9350" y="3825240"/>
            <a:ext cx="21640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>
                <a:latin typeface="+mn-lt"/>
              </a:rPr>
              <a:t>Overall Goal</a:t>
            </a:r>
            <a:r>
              <a:rPr lang="en-US" dirty="0" smtClean="0">
                <a:latin typeface="+mn-lt"/>
              </a:rPr>
              <a:t>:</a:t>
            </a:r>
          </a:p>
          <a:p>
            <a:r>
              <a:rPr lang="en-US" dirty="0" smtClean="0"/>
              <a:t>∙ </a:t>
            </a:r>
            <a:r>
              <a:rPr lang="en-US" dirty="0" smtClean="0">
                <a:latin typeface="+mn-lt"/>
              </a:rPr>
              <a:t>Establish human efficacy and safety </a:t>
            </a:r>
          </a:p>
          <a:p>
            <a:r>
              <a:rPr lang="en-US" dirty="0" smtClean="0"/>
              <a:t>∙ </a:t>
            </a:r>
            <a:r>
              <a:rPr lang="en-US" dirty="0" smtClean="0">
                <a:latin typeface="+mn-lt"/>
              </a:rPr>
              <a:t>Enable the NDA</a:t>
            </a:r>
          </a:p>
          <a:p>
            <a:endParaRPr lang="en-US" u="sng" dirty="0" smtClean="0">
              <a:latin typeface="+mn-lt"/>
            </a:endParaRPr>
          </a:p>
          <a:p>
            <a:r>
              <a:rPr lang="en-US" u="sng" dirty="0" err="1" smtClean="0">
                <a:latin typeface="+mn-lt"/>
              </a:rPr>
              <a:t>Genetox</a:t>
            </a:r>
            <a:r>
              <a:rPr lang="en-US" u="sng" dirty="0" smtClean="0">
                <a:latin typeface="+mn-lt"/>
              </a:rPr>
              <a:t> Work</a:t>
            </a:r>
          </a:p>
          <a:p>
            <a:r>
              <a:rPr lang="en-US" dirty="0" smtClean="0"/>
              <a:t>∙ </a:t>
            </a:r>
            <a:r>
              <a:rPr lang="en-US" dirty="0" smtClean="0">
                <a:latin typeface="+mn-lt"/>
              </a:rPr>
              <a:t>Metabolites</a:t>
            </a:r>
          </a:p>
          <a:p>
            <a:r>
              <a:rPr lang="en-US" dirty="0" smtClean="0"/>
              <a:t>∙ </a:t>
            </a:r>
            <a:r>
              <a:rPr lang="en-US" dirty="0" smtClean="0">
                <a:latin typeface="+mn-lt"/>
              </a:rPr>
              <a:t>Impurities/</a:t>
            </a:r>
          </a:p>
          <a:p>
            <a:r>
              <a:rPr lang="en-US" dirty="0" smtClean="0">
                <a:latin typeface="+mn-lt"/>
              </a:rPr>
              <a:t>Reagents (manufacturing)</a:t>
            </a:r>
            <a:endParaRPr lang="en-US" dirty="0"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85790" y="3825240"/>
            <a:ext cx="21640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>
                <a:latin typeface="+mn-lt"/>
              </a:rPr>
              <a:t>Overall Goal</a:t>
            </a:r>
            <a:r>
              <a:rPr lang="en-US" dirty="0" smtClean="0">
                <a:latin typeface="+mn-lt"/>
              </a:rPr>
              <a:t>:</a:t>
            </a:r>
          </a:p>
          <a:p>
            <a:r>
              <a:rPr lang="en-US" dirty="0" smtClean="0"/>
              <a:t>∙ </a:t>
            </a:r>
            <a:r>
              <a:rPr lang="en-US" dirty="0" smtClean="0">
                <a:latin typeface="+mn-lt"/>
              </a:rPr>
              <a:t>Improve market efficiency</a:t>
            </a:r>
          </a:p>
          <a:p>
            <a:endParaRPr lang="en-US" u="sng" dirty="0" smtClean="0">
              <a:latin typeface="+mn-lt"/>
            </a:endParaRPr>
          </a:p>
          <a:p>
            <a:endParaRPr lang="en-US" u="sng" dirty="0" smtClean="0">
              <a:latin typeface="+mn-lt"/>
            </a:endParaRPr>
          </a:p>
          <a:p>
            <a:r>
              <a:rPr lang="en-US" u="sng" dirty="0" err="1" smtClean="0">
                <a:latin typeface="+mn-lt"/>
              </a:rPr>
              <a:t>Genetox</a:t>
            </a:r>
            <a:r>
              <a:rPr lang="en-US" u="sng" dirty="0" smtClean="0">
                <a:latin typeface="+mn-lt"/>
              </a:rPr>
              <a:t> Work</a:t>
            </a:r>
          </a:p>
          <a:p>
            <a:r>
              <a:rPr lang="en-US" dirty="0" smtClean="0"/>
              <a:t>∙ </a:t>
            </a:r>
            <a:r>
              <a:rPr lang="en-US" dirty="0" smtClean="0">
                <a:latin typeface="+mn-lt"/>
              </a:rPr>
              <a:t>Impurities/</a:t>
            </a:r>
          </a:p>
          <a:p>
            <a:r>
              <a:rPr lang="en-US" dirty="0" smtClean="0">
                <a:latin typeface="+mn-lt"/>
              </a:rPr>
              <a:t>Reagents (manufacturing)</a:t>
            </a:r>
            <a:endParaRPr lang="en-US" dirty="0">
              <a:latin typeface="+mn-lt"/>
            </a:endParaRPr>
          </a:p>
        </p:txBody>
      </p:sp>
      <p:sp>
        <p:nvSpPr>
          <p:cNvPr id="11" name="Left Brace 10"/>
          <p:cNvSpPr/>
          <p:nvPr/>
        </p:nvSpPr>
        <p:spPr>
          <a:xfrm>
            <a:off x="389965" y="1600200"/>
            <a:ext cx="389964" cy="3442447"/>
          </a:xfrm>
          <a:prstGeom prst="leftBrac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 rot="16200000">
            <a:off x="-1592142" y="3188750"/>
            <a:ext cx="3553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Developmental Goals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5" name="Left Brace 14"/>
          <p:cNvSpPr/>
          <p:nvPr/>
        </p:nvSpPr>
        <p:spPr>
          <a:xfrm>
            <a:off x="394448" y="5190565"/>
            <a:ext cx="389964" cy="1604675"/>
          </a:xfrm>
          <a:prstGeom prst="leftBrac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-700595" y="5828407"/>
            <a:ext cx="1779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tx2"/>
                </a:solidFill>
              </a:rPr>
              <a:t>Genetox</a:t>
            </a:r>
            <a:r>
              <a:rPr lang="en-US" b="1" dirty="0" smtClean="0">
                <a:solidFill>
                  <a:schemeClr val="tx2"/>
                </a:solidFill>
              </a:rPr>
              <a:t> Work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33718" y="3872753"/>
            <a:ext cx="2017058" cy="28104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6902823" y="3913094"/>
            <a:ext cx="2017058" cy="24204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903693" y="3917576"/>
            <a:ext cx="1927413" cy="27387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2918010" y="3881717"/>
            <a:ext cx="1927413" cy="27387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1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Drug Discovery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Screening Tests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2D629687-1BC6-4E25-81E5-0C975F0CFAF7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04800" y="3550024"/>
            <a:ext cx="1554480" cy="8848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 </a:t>
            </a:r>
            <a:r>
              <a:rPr lang="en-US" dirty="0" err="1" smtClean="0"/>
              <a:t>silico</a:t>
            </a:r>
            <a:r>
              <a:rPr lang="en-US" dirty="0" smtClean="0"/>
              <a:t> mutagenicity assessment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04800" y="4892040"/>
            <a:ext cx="1554480" cy="701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Ames assay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04800" y="6035040"/>
            <a:ext cx="1554480" cy="701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Clastogenicity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1041400" y="4521200"/>
            <a:ext cx="2266" cy="28448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041400" y="5664200"/>
            <a:ext cx="2266" cy="28448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037776" y="4506667"/>
            <a:ext cx="1277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chemeClr val="tx2"/>
                </a:solidFill>
              </a:rPr>
              <a:t>Neg</a:t>
            </a:r>
            <a:r>
              <a:rPr lang="en-US" sz="1200" dirty="0" smtClean="0">
                <a:solidFill>
                  <a:schemeClr val="tx2"/>
                </a:solidFill>
              </a:rPr>
              <a:t> &amp;</a:t>
            </a:r>
            <a:r>
              <a:rPr lang="en-US" sz="1200" dirty="0" smtClean="0">
                <a:solidFill>
                  <a:schemeClr val="accent2"/>
                </a:solidFill>
              </a:rPr>
              <a:t> Pos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45036" y="5660533"/>
            <a:ext cx="1277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chemeClr val="tx2"/>
                </a:solidFill>
              </a:rPr>
              <a:t>Neg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590365" y="1640114"/>
            <a:ext cx="5715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Rationale Drug Discovery</a:t>
            </a:r>
          </a:p>
          <a:p>
            <a:pPr>
              <a:buFont typeface="Wingdings"/>
              <a:buChar char="Ø"/>
            </a:pPr>
            <a:r>
              <a:rPr lang="en-US" dirty="0" smtClean="0"/>
              <a:t>Combinatorial chemistry flop</a:t>
            </a:r>
          </a:p>
          <a:p>
            <a:pPr>
              <a:buFont typeface="Wingdings"/>
              <a:buChar char="Ø"/>
            </a:pPr>
            <a:r>
              <a:rPr lang="en-US" dirty="0" smtClean="0"/>
              <a:t>In </a:t>
            </a:r>
            <a:r>
              <a:rPr lang="en-US" dirty="0" err="1" smtClean="0"/>
              <a:t>silico</a:t>
            </a:r>
            <a:r>
              <a:rPr lang="en-US" dirty="0" smtClean="0"/>
              <a:t> assessment for structural alerts</a:t>
            </a:r>
          </a:p>
          <a:p>
            <a:pPr>
              <a:buFont typeface="Wingdings"/>
              <a:buChar char="Ø"/>
            </a:pPr>
            <a:r>
              <a:rPr lang="en-US" dirty="0" err="1" smtClean="0"/>
              <a:t>Neg</a:t>
            </a:r>
            <a:r>
              <a:rPr lang="en-US" dirty="0" smtClean="0"/>
              <a:t> in vitro test results move a compound forward</a:t>
            </a:r>
          </a:p>
          <a:p>
            <a:pPr>
              <a:buFont typeface="Wingdings"/>
              <a:buChar char="Ø"/>
            </a:pPr>
            <a:r>
              <a:rPr lang="en-US" dirty="0" smtClean="0"/>
              <a:t>Triage (SAR) elimination of hazardous moiety</a:t>
            </a:r>
          </a:p>
          <a:p>
            <a:pPr>
              <a:buFont typeface="Wingdings"/>
              <a:buChar char="Ø"/>
            </a:pPr>
            <a:endParaRPr lang="en-US" dirty="0"/>
          </a:p>
        </p:txBody>
      </p:sp>
      <p:grpSp>
        <p:nvGrpSpPr>
          <p:cNvPr id="27" name="Group 26"/>
          <p:cNvGrpSpPr/>
          <p:nvPr/>
        </p:nvGrpSpPr>
        <p:grpSpPr>
          <a:xfrm>
            <a:off x="1859280" y="5157107"/>
            <a:ext cx="3208020" cy="1270000"/>
            <a:chOff x="1859280" y="5157107"/>
            <a:chExt cx="3208020" cy="1270000"/>
          </a:xfrm>
        </p:grpSpPr>
        <p:sp>
          <p:nvSpPr>
            <p:cNvPr id="34" name="Oval 33"/>
            <p:cNvSpPr/>
            <p:nvPr/>
          </p:nvSpPr>
          <p:spPr>
            <a:xfrm>
              <a:off x="2955470" y="5157107"/>
              <a:ext cx="2111830" cy="1270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Stop Development or Triage</a:t>
              </a:r>
              <a:endParaRPr lang="en-US" dirty="0"/>
            </a:p>
          </p:txBody>
        </p:sp>
        <p:cxnSp>
          <p:nvCxnSpPr>
            <p:cNvPr id="44" name="Elbow Connector 43"/>
            <p:cNvCxnSpPr>
              <a:stCxn id="9" idx="3"/>
              <a:endCxn id="10" idx="3"/>
            </p:cNvCxnSpPr>
            <p:nvPr/>
          </p:nvCxnSpPr>
          <p:spPr>
            <a:xfrm>
              <a:off x="1859280" y="5242560"/>
              <a:ext cx="12700" cy="1143000"/>
            </a:xfrm>
            <a:prstGeom prst="bentConnector3">
              <a:avLst>
                <a:gd name="adj1" fmla="val 5342860"/>
              </a:avLst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>
              <a:off x="2546350" y="5803900"/>
              <a:ext cx="374650" cy="0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2133148" y="5663293"/>
              <a:ext cx="12772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accent2"/>
                  </a:solidFill>
                </a:rPr>
                <a:t>Pos</a:t>
              </a:r>
              <a:endParaRPr lang="en-US" sz="12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971143" y="3646379"/>
            <a:ext cx="3470312" cy="2787988"/>
            <a:chOff x="4971143" y="3646379"/>
            <a:chExt cx="3470312" cy="2787988"/>
          </a:xfrm>
        </p:grpSpPr>
        <p:sp>
          <p:nvSpPr>
            <p:cNvPr id="36" name="Rectangle 35"/>
            <p:cNvSpPr/>
            <p:nvPr/>
          </p:nvSpPr>
          <p:spPr>
            <a:xfrm>
              <a:off x="6886975" y="3646379"/>
              <a:ext cx="1554480" cy="70104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Clastogenicity</a:t>
              </a:r>
              <a:endParaRPr lang="en-US" dirty="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971143" y="3651072"/>
              <a:ext cx="1554480" cy="70104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Ames assay</a:t>
              </a:r>
              <a:endParaRPr lang="en-US" dirty="0"/>
            </a:p>
          </p:txBody>
        </p:sp>
        <p:cxnSp>
          <p:nvCxnSpPr>
            <p:cNvPr id="54" name="Elbow Connector 53"/>
            <p:cNvCxnSpPr>
              <a:stCxn id="52" idx="2"/>
              <a:endCxn id="36" idx="2"/>
            </p:cNvCxnSpPr>
            <p:nvPr/>
          </p:nvCxnSpPr>
          <p:spPr>
            <a:xfrm rot="5400000" flipH="1" flipV="1">
              <a:off x="6703952" y="3391850"/>
              <a:ext cx="4693" cy="1915832"/>
            </a:xfrm>
            <a:prstGeom prst="bentConnector3">
              <a:avLst>
                <a:gd name="adj1" fmla="val -4871085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6483811" y="4514815"/>
              <a:ext cx="12772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 smtClean="0">
                  <a:solidFill>
                    <a:schemeClr val="tx2"/>
                  </a:solidFill>
                </a:rPr>
                <a:t>Neg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>
              <a:off x="6737350" y="4783598"/>
              <a:ext cx="2266" cy="284480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Oval 58"/>
            <p:cNvSpPr/>
            <p:nvPr/>
          </p:nvSpPr>
          <p:spPr>
            <a:xfrm>
              <a:off x="5691362" y="5164367"/>
              <a:ext cx="2111830" cy="1270000"/>
            </a:xfrm>
            <a:prstGeom prst="ellipse">
              <a:avLst/>
            </a:prstGeom>
            <a:solidFill>
              <a:srgbClr val="ABDB77"/>
            </a:solidFill>
            <a:ln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Proceed to IND enabling GLP</a:t>
              </a:r>
              <a:r>
                <a:rPr lang="en-US" dirty="0" smtClean="0">
                  <a:solidFill>
                    <a:srgbClr val="FF0000"/>
                  </a:solidFill>
                </a:rPr>
                <a:t> </a:t>
              </a:r>
              <a:r>
                <a:rPr lang="en-US" dirty="0" smtClean="0">
                  <a:solidFill>
                    <a:schemeClr val="tx1"/>
                  </a:solidFill>
                </a:rPr>
                <a:t>studies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53788" y="1664476"/>
            <a:ext cx="2003612" cy="1714339"/>
            <a:chOff x="-13447" y="1556900"/>
            <a:chExt cx="2003612" cy="1714339"/>
          </a:xfrm>
        </p:grpSpPr>
        <p:pic>
          <p:nvPicPr>
            <p:cNvPr id="3075" name="Picture 3" descr="C:\Users\robertdj\AppData\Local\Microsoft\Windows\Temporary Internet Files\Content.IE5\61OLOOFX\lead-nurturing-Germán-Piñeiro[1]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68941" y="1556900"/>
              <a:ext cx="1721224" cy="1714339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>
              <a:off x="-13447" y="1565237"/>
              <a:ext cx="6723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accent2">
                      <a:lumMod val="50000"/>
                    </a:schemeClr>
                  </a:solidFill>
                </a:rPr>
                <a:t>Hits</a:t>
              </a:r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-1" y="2632037"/>
              <a:ext cx="11026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7030A0"/>
                  </a:solidFill>
                </a:rPr>
                <a:t>Lead(s)</a:t>
              </a:r>
              <a:endParaRPr lang="en-US" sz="1400" dirty="0">
                <a:solidFill>
                  <a:srgbClr val="7030A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C:\Users\robertdj\AppData\Local\Microsoft\Windows\Temporary Internet Files\Content.IE5\VS4567BH\Choices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567079" y="4735537"/>
            <a:ext cx="2528049" cy="2122463"/>
          </a:xfrm>
          <a:prstGeom prst="rect">
            <a:avLst/>
          </a:prstGeom>
          <a:noFill/>
        </p:spPr>
      </p:pic>
      <p:sp>
        <p:nvSpPr>
          <p:cNvPr id="56" name="Cloud Callout 55"/>
          <p:cNvSpPr/>
          <p:nvPr/>
        </p:nvSpPr>
        <p:spPr>
          <a:xfrm>
            <a:off x="7436224" y="3630706"/>
            <a:ext cx="1600200" cy="1008529"/>
          </a:xfrm>
          <a:prstGeom prst="cloudCallout">
            <a:avLst>
              <a:gd name="adj1" fmla="val -29236"/>
              <a:gd name="adj2" fmla="val 838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Depends on identified hazards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989482" y="2838450"/>
            <a:ext cx="142875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0614" y="228600"/>
            <a:ext cx="7933386" cy="990600"/>
          </a:xfrm>
        </p:spPr>
        <p:txBody>
          <a:bodyPr/>
          <a:lstStyle/>
          <a:p>
            <a:r>
              <a:rPr lang="en-US" dirty="0" smtClean="0"/>
              <a:t>IND Enabling Studies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2D629687-1BC6-4E25-81E5-0C975F0CFAF7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875181" y="4019550"/>
            <a:ext cx="3952315" cy="742950"/>
          </a:xfrm>
          <a:prstGeom prst="roundRec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Ames Assay (GLP)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389782" y="2838450"/>
            <a:ext cx="142875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Elbow Connector 16"/>
          <p:cNvCxnSpPr>
            <a:stCxn id="13" idx="3"/>
            <a:endCxn id="7" idx="0"/>
          </p:cNvCxnSpPr>
          <p:nvPr/>
        </p:nvCxnSpPr>
        <p:spPr>
          <a:xfrm>
            <a:off x="2418232" y="3257550"/>
            <a:ext cx="433107" cy="762000"/>
          </a:xfrm>
          <a:prstGeom prst="bentConnector2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6"/>
          <p:cNvCxnSpPr>
            <a:stCxn id="15" idx="3"/>
            <a:endCxn id="7" idx="3"/>
          </p:cNvCxnSpPr>
          <p:nvPr/>
        </p:nvCxnSpPr>
        <p:spPr>
          <a:xfrm>
            <a:off x="4818532" y="3257550"/>
            <a:ext cx="8964" cy="1133475"/>
          </a:xfrm>
          <a:prstGeom prst="bentConnector3">
            <a:avLst>
              <a:gd name="adj1" fmla="val 2650201"/>
            </a:avLst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251014" y="4903694"/>
            <a:ext cx="1821873" cy="74295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Mammalian Cell Assay (GLP)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971801" y="4924425"/>
            <a:ext cx="1855622" cy="742950"/>
          </a:xfrm>
          <a:prstGeom prst="roundRect">
            <a:avLst/>
          </a:prstGeom>
          <a:solidFill>
            <a:srgbClr val="096D09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Rat PB-MNT plus Comet (GLP)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264461" y="5824257"/>
            <a:ext cx="1836420" cy="74295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“Piggyback” Rat PB-MNT (GLP)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7" name="Elbow Connector 16"/>
          <p:cNvCxnSpPr>
            <a:stCxn id="7" idx="2"/>
            <a:endCxn id="22" idx="3"/>
          </p:cNvCxnSpPr>
          <p:nvPr/>
        </p:nvCxnSpPr>
        <p:spPr>
          <a:xfrm rot="5400000">
            <a:off x="2205779" y="4629608"/>
            <a:ext cx="512669" cy="778452"/>
          </a:xfrm>
          <a:prstGeom prst="bentConnector2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16"/>
          <p:cNvCxnSpPr>
            <a:stCxn id="24" idx="3"/>
            <a:endCxn id="22" idx="3"/>
          </p:cNvCxnSpPr>
          <p:nvPr/>
        </p:nvCxnSpPr>
        <p:spPr>
          <a:xfrm flipH="1" flipV="1">
            <a:off x="2072887" y="5275169"/>
            <a:ext cx="27994" cy="920563"/>
          </a:xfrm>
          <a:prstGeom prst="bentConnector3">
            <a:avLst>
              <a:gd name="adj1" fmla="val -1296960"/>
            </a:avLst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16"/>
          <p:cNvCxnSpPr>
            <a:stCxn id="7" idx="3"/>
            <a:endCxn id="23" idx="3"/>
          </p:cNvCxnSpPr>
          <p:nvPr/>
        </p:nvCxnSpPr>
        <p:spPr>
          <a:xfrm flipH="1">
            <a:off x="4827423" y="4391025"/>
            <a:ext cx="73" cy="904875"/>
          </a:xfrm>
          <a:prstGeom prst="bentConnector3">
            <a:avLst>
              <a:gd name="adj1" fmla="val -313150685"/>
            </a:avLst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Diagram 4"/>
          <p:cNvGraphicFramePr/>
          <p:nvPr/>
        </p:nvGraphicFramePr>
        <p:xfrm>
          <a:off x="360832" y="1568450"/>
          <a:ext cx="7105650" cy="3365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6" name="Group 25"/>
          <p:cNvGrpSpPr/>
          <p:nvPr/>
        </p:nvGrpSpPr>
        <p:grpSpPr>
          <a:xfrm>
            <a:off x="-860612" y="2541494"/>
            <a:ext cx="5688106" cy="4316506"/>
            <a:chOff x="-860612" y="2541494"/>
            <a:chExt cx="5688106" cy="4316506"/>
          </a:xfrm>
        </p:grpSpPr>
        <p:sp>
          <p:nvSpPr>
            <p:cNvPr id="21" name="Rectangle 20"/>
            <p:cNvSpPr/>
            <p:nvPr/>
          </p:nvSpPr>
          <p:spPr>
            <a:xfrm>
              <a:off x="-860612" y="2541494"/>
              <a:ext cx="3778624" cy="43165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559858" y="3765176"/>
              <a:ext cx="3267636" cy="10354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2958353" y="2541495"/>
            <a:ext cx="2447365" cy="3693457"/>
            <a:chOff x="2958353" y="2541495"/>
            <a:chExt cx="2447365" cy="3693457"/>
          </a:xfrm>
        </p:grpSpPr>
        <p:grpSp>
          <p:nvGrpSpPr>
            <p:cNvPr id="31" name="Group 30"/>
            <p:cNvGrpSpPr/>
            <p:nvPr/>
          </p:nvGrpSpPr>
          <p:grpSpPr>
            <a:xfrm>
              <a:off x="2958353" y="3173506"/>
              <a:ext cx="2447365" cy="3061446"/>
              <a:chOff x="2958353" y="3173506"/>
              <a:chExt cx="2447365" cy="3061446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2958353" y="4921624"/>
                <a:ext cx="2433918" cy="116092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4840941" y="3173506"/>
                <a:ext cx="564777" cy="306144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2" name="Rectangle 31"/>
            <p:cNvSpPr/>
            <p:nvPr/>
          </p:nvSpPr>
          <p:spPr>
            <a:xfrm>
              <a:off x="3079376" y="2541495"/>
              <a:ext cx="2272553" cy="12505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Rectangle 34"/>
          <p:cNvSpPr/>
          <p:nvPr/>
        </p:nvSpPr>
        <p:spPr>
          <a:xfrm>
            <a:off x="5526741" y="2541494"/>
            <a:ext cx="1775012" cy="24608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Clastogenic “Follow-Up”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792610" cy="5257800"/>
          </a:xfrm>
        </p:spPr>
        <p:txBody>
          <a:bodyPr/>
          <a:lstStyle/>
          <a:p>
            <a:r>
              <a:rPr lang="en-US" dirty="0" smtClean="0"/>
              <a:t>Must demonstrate lack of risk</a:t>
            </a:r>
          </a:p>
          <a:p>
            <a:pPr lvl="1"/>
            <a:r>
              <a:rPr lang="en-US" dirty="0" smtClean="0"/>
              <a:t>Reproducibility in another cell line</a:t>
            </a:r>
          </a:p>
          <a:p>
            <a:pPr lvl="1"/>
            <a:r>
              <a:rPr lang="en-US" dirty="0" smtClean="0"/>
              <a:t>Rat Study with ≥2 tissues evaluated</a:t>
            </a:r>
          </a:p>
          <a:p>
            <a:pPr lvl="2"/>
            <a:r>
              <a:rPr lang="en-US" dirty="0" smtClean="0"/>
              <a:t>Micronucleus assessment</a:t>
            </a:r>
          </a:p>
          <a:p>
            <a:pPr lvl="3"/>
            <a:r>
              <a:rPr lang="en-US" dirty="0" smtClean="0"/>
              <a:t>Blood or bone marrow; additional tissue(s) as needed</a:t>
            </a:r>
          </a:p>
          <a:p>
            <a:pPr lvl="2"/>
            <a:r>
              <a:rPr lang="en-US" dirty="0" smtClean="0"/>
              <a:t>Comet assay (alkaline version, median %TI reported)</a:t>
            </a:r>
          </a:p>
          <a:p>
            <a:pPr lvl="3"/>
            <a:r>
              <a:rPr lang="en-US" dirty="0" smtClean="0"/>
              <a:t>Duodenum (site of contact) &amp; liver (metabolic capacity)</a:t>
            </a:r>
          </a:p>
          <a:p>
            <a:pPr lvl="1"/>
            <a:r>
              <a:rPr lang="en-US" dirty="0" smtClean="0"/>
              <a:t>6 mo. HRAS </a:t>
            </a:r>
            <a:br>
              <a:rPr lang="en-US" dirty="0" smtClean="0"/>
            </a:br>
            <a:r>
              <a:rPr lang="en-US" dirty="0" err="1" smtClean="0"/>
              <a:t>Tg</a:t>
            </a:r>
            <a:r>
              <a:rPr lang="en-US" dirty="0" smtClean="0"/>
              <a:t> assay</a:t>
            </a:r>
          </a:p>
          <a:p>
            <a:pPr lvl="2"/>
            <a:r>
              <a:rPr lang="en-US" dirty="0" smtClean="0"/>
              <a:t>Build </a:t>
            </a:r>
            <a:r>
              <a:rPr lang="en-US" dirty="0" err="1" smtClean="0"/>
              <a:t>WoE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against </a:t>
            </a:r>
            <a:br>
              <a:rPr lang="en-US" dirty="0" smtClean="0"/>
            </a:br>
            <a:r>
              <a:rPr lang="en-US" dirty="0" smtClean="0"/>
              <a:t>carcinogenic risk</a:t>
            </a:r>
          </a:p>
          <a:p>
            <a:pPr lvl="2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2D629687-1BC6-4E25-81E5-0C975F0CFAF7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3482783" y="4666132"/>
            <a:ext cx="4020670" cy="1613647"/>
            <a:chOff x="3482783" y="4666132"/>
            <a:chExt cx="4020670" cy="1613647"/>
          </a:xfrm>
        </p:grpSpPr>
        <p:sp>
          <p:nvSpPr>
            <p:cNvPr id="12" name="Rectangle 11"/>
            <p:cNvSpPr/>
            <p:nvPr/>
          </p:nvSpPr>
          <p:spPr>
            <a:xfrm>
              <a:off x="6064618" y="4666132"/>
              <a:ext cx="1438835" cy="1331259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7030A0"/>
                </a:solidFill>
              </a:endParaRPr>
            </a:p>
          </p:txBody>
        </p:sp>
        <p:pic>
          <p:nvPicPr>
            <p:cNvPr id="6" name="Picture 1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163035" y="4780324"/>
              <a:ext cx="1284175" cy="1141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82783" y="4757210"/>
              <a:ext cx="1233438" cy="877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4742971" y="4773029"/>
              <a:ext cx="12772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tx2"/>
                  </a:solidFill>
                </a:rPr>
                <a:t>Micronucleus Readout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  <p:cxnSp>
          <p:nvCxnSpPr>
            <p:cNvPr id="16" name="Elbow Connector 15"/>
            <p:cNvCxnSpPr>
              <a:stCxn id="10" idx="2"/>
              <a:endCxn id="1027" idx="2"/>
            </p:cNvCxnSpPr>
            <p:nvPr/>
          </p:nvCxnSpPr>
          <p:spPr>
            <a:xfrm rot="5400000">
              <a:off x="4540738" y="4793458"/>
              <a:ext cx="399627" cy="1282098"/>
            </a:xfrm>
            <a:prstGeom prst="bentConnector3">
              <a:avLst>
                <a:gd name="adj1" fmla="val 157203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lbow Connector 18"/>
            <p:cNvCxnSpPr/>
            <p:nvPr/>
          </p:nvCxnSpPr>
          <p:spPr>
            <a:xfrm>
              <a:off x="5405712" y="5190567"/>
              <a:ext cx="645458" cy="201706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075101" y="5818114"/>
              <a:ext cx="12772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tx2"/>
                  </a:solidFill>
                </a:rPr>
                <a:t>Microscopy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177324" y="6002780"/>
              <a:ext cx="12772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tx2"/>
                  </a:solidFill>
                </a:rPr>
                <a:t>Flow </a:t>
              </a:r>
              <a:r>
                <a:rPr lang="en-US" sz="1200" dirty="0" err="1" smtClean="0">
                  <a:solidFill>
                    <a:schemeClr val="tx2"/>
                  </a:solidFill>
                </a:rPr>
                <a:t>Cytometry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799937" y="4710275"/>
            <a:ext cx="1277257" cy="1281942"/>
            <a:chOff x="7799937" y="4710275"/>
            <a:chExt cx="1277257" cy="1281942"/>
          </a:xfrm>
        </p:grpSpPr>
        <p:pic>
          <p:nvPicPr>
            <p:cNvPr id="7" name="Picture 1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865157" y="4992488"/>
              <a:ext cx="1144047" cy="999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TextBox 23"/>
            <p:cNvSpPr txBox="1"/>
            <p:nvPr/>
          </p:nvSpPr>
          <p:spPr>
            <a:xfrm>
              <a:off x="7799937" y="4710275"/>
              <a:ext cx="12772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tx2"/>
                  </a:solidFill>
                </a:rPr>
                <a:t>Comet Assay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Mutagenic “Follow-Up”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Must demonstrate lack of risk</a:t>
            </a:r>
          </a:p>
          <a:p>
            <a:pPr lvl="1"/>
            <a:r>
              <a:rPr lang="en-US" dirty="0" smtClean="0"/>
              <a:t>Bacterial specific positive results</a:t>
            </a:r>
          </a:p>
          <a:p>
            <a:pPr lvl="2"/>
            <a:r>
              <a:rPr lang="en-US" dirty="0" err="1" smtClean="0"/>
              <a:t>Nitroreductase</a:t>
            </a:r>
            <a:r>
              <a:rPr lang="en-US" dirty="0" smtClean="0"/>
              <a:t> activity</a:t>
            </a:r>
          </a:p>
          <a:p>
            <a:pPr lvl="1"/>
            <a:r>
              <a:rPr lang="en-US" dirty="0" smtClean="0"/>
              <a:t>1-month transgenic rodent study for in vivo relevance</a:t>
            </a:r>
          </a:p>
          <a:p>
            <a:pPr lvl="2"/>
            <a:r>
              <a:rPr lang="en-US" dirty="0" smtClean="0"/>
              <a:t>Generally, phage </a:t>
            </a:r>
            <a:r>
              <a:rPr lang="en-US" dirty="0" err="1" smtClean="0"/>
              <a:t>cII</a:t>
            </a:r>
            <a:r>
              <a:rPr lang="en-US" dirty="0" smtClean="0"/>
              <a:t> reporter (Lac I or </a:t>
            </a:r>
            <a:r>
              <a:rPr lang="en-US" dirty="0" err="1" smtClean="0"/>
              <a:t>LacZ</a:t>
            </a:r>
            <a:r>
              <a:rPr lang="en-US" dirty="0" smtClean="0"/>
              <a:t> gene targets) </a:t>
            </a:r>
          </a:p>
          <a:p>
            <a:pPr lvl="3"/>
            <a:r>
              <a:rPr lang="en-US" dirty="0" smtClean="0"/>
              <a:t>Big Blue</a:t>
            </a:r>
            <a:r>
              <a:rPr lang="en-US" baseline="30000" dirty="0" smtClean="0"/>
              <a:t>®</a:t>
            </a:r>
            <a:r>
              <a:rPr lang="en-US" dirty="0" smtClean="0"/>
              <a:t>,  </a:t>
            </a:r>
            <a:r>
              <a:rPr lang="en-US" dirty="0" err="1" smtClean="0"/>
              <a:t>Muta</a:t>
            </a:r>
            <a:r>
              <a:rPr lang="en-US" sz="2400" baseline="30000" dirty="0" err="1" smtClean="0"/>
              <a:t>TM</a:t>
            </a:r>
            <a:r>
              <a:rPr lang="en-US" dirty="0" err="1" smtClean="0"/>
              <a:t>Mouse</a:t>
            </a:r>
            <a:r>
              <a:rPr lang="en-US" dirty="0" smtClean="0"/>
              <a:t>, [</a:t>
            </a:r>
            <a:r>
              <a:rPr lang="en-US" dirty="0" err="1" smtClean="0"/>
              <a:t>Gpt</a:t>
            </a:r>
            <a:r>
              <a:rPr lang="en-US" dirty="0" smtClean="0"/>
              <a:t>∆ (</a:t>
            </a:r>
            <a:r>
              <a:rPr lang="en-US" dirty="0" smtClean="0">
                <a:solidFill>
                  <a:schemeClr val="accent2"/>
                </a:solidFill>
              </a:rPr>
              <a:t>new</a:t>
            </a:r>
            <a:r>
              <a:rPr lang="en-US" dirty="0" smtClean="0"/>
              <a:t>)]</a:t>
            </a:r>
          </a:p>
          <a:p>
            <a:pPr lvl="3"/>
            <a:r>
              <a:rPr lang="en-US" dirty="0" smtClean="0"/>
              <a:t>Blue (wt)/white (</a:t>
            </a:r>
            <a:r>
              <a:rPr lang="en-US" dirty="0" err="1" smtClean="0"/>
              <a:t>mut</a:t>
            </a:r>
            <a:r>
              <a:rPr lang="en-US" dirty="0" smtClean="0"/>
              <a:t>) colony counting</a:t>
            </a:r>
          </a:p>
          <a:p>
            <a:pPr lvl="1"/>
            <a:r>
              <a:rPr lang="en-US" dirty="0" smtClean="0"/>
              <a:t>Pig-a gene mutation assay?</a:t>
            </a:r>
          </a:p>
          <a:p>
            <a:pPr lvl="2"/>
            <a:r>
              <a:rPr lang="en-US" dirty="0" smtClean="0"/>
              <a:t>Approved for GTI’s but not yet for API</a:t>
            </a:r>
          </a:p>
          <a:p>
            <a:pPr lvl="1"/>
            <a:r>
              <a:rPr lang="en-US" dirty="0" smtClean="0"/>
              <a:t>6 mo. HRAS </a:t>
            </a:r>
            <a:r>
              <a:rPr lang="en-US" dirty="0" err="1" smtClean="0"/>
              <a:t>Tg</a:t>
            </a:r>
            <a:r>
              <a:rPr lang="en-US" dirty="0" smtClean="0"/>
              <a:t> assay</a:t>
            </a:r>
          </a:p>
          <a:p>
            <a:pPr lvl="2"/>
            <a:r>
              <a:rPr lang="en-US" dirty="0" smtClean="0"/>
              <a:t>Build </a:t>
            </a:r>
            <a:r>
              <a:rPr lang="en-US" dirty="0" err="1" smtClean="0"/>
              <a:t>WoE</a:t>
            </a:r>
            <a:r>
              <a:rPr lang="en-US" dirty="0" smtClean="0"/>
              <a:t> against carcinogenic risk</a:t>
            </a:r>
          </a:p>
          <a:p>
            <a:pPr lvl="2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2D629687-1BC6-4E25-81E5-0C975F0CFAF7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5755343" y="4136997"/>
            <a:ext cx="2460810" cy="1760194"/>
            <a:chOff x="5755343" y="4136997"/>
            <a:chExt cx="2460810" cy="1760194"/>
          </a:xfrm>
        </p:grpSpPr>
        <p:grpSp>
          <p:nvGrpSpPr>
            <p:cNvPr id="10" name="Group 9"/>
            <p:cNvGrpSpPr/>
            <p:nvPr/>
          </p:nvGrpSpPr>
          <p:grpSpPr>
            <a:xfrm>
              <a:off x="6410392" y="4136997"/>
              <a:ext cx="1799772" cy="1451429"/>
              <a:chOff x="6183079" y="3193146"/>
              <a:chExt cx="1799772" cy="1451429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6183079" y="3193146"/>
                <a:ext cx="1799772" cy="145142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051" name="Picture 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293471" y="3222172"/>
                <a:ext cx="1587785" cy="1394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cxnSp>
          <p:nvCxnSpPr>
            <p:cNvPr id="8" name="Straight Arrow Connector 7"/>
            <p:cNvCxnSpPr/>
            <p:nvPr/>
          </p:nvCxnSpPr>
          <p:spPr>
            <a:xfrm>
              <a:off x="5755343" y="4450977"/>
              <a:ext cx="416857" cy="121023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6450754" y="5620192"/>
              <a:ext cx="17653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tx2"/>
                  </a:solidFill>
                </a:rPr>
                <a:t>White/Blue Colonies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Aneugenic “Follow-up”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7" y="1600200"/>
            <a:ext cx="8894423" cy="4495800"/>
          </a:xfrm>
        </p:spPr>
        <p:txBody>
          <a:bodyPr/>
          <a:lstStyle/>
          <a:p>
            <a:r>
              <a:rPr lang="en-US" dirty="0" smtClean="0"/>
              <a:t>The in vitro MN test is able to detect indirect </a:t>
            </a:r>
            <a:r>
              <a:rPr lang="en-US" dirty="0" err="1" smtClean="0"/>
              <a:t>genotoxicants</a:t>
            </a:r>
            <a:endParaRPr lang="en-US" dirty="0" smtClean="0"/>
          </a:p>
          <a:p>
            <a:pPr lvl="1"/>
            <a:r>
              <a:rPr lang="en-US" dirty="0" smtClean="0"/>
              <a:t>Human cells: Use </a:t>
            </a:r>
            <a:r>
              <a:rPr lang="el-GR" dirty="0" smtClean="0"/>
              <a:t>γ</a:t>
            </a:r>
            <a:r>
              <a:rPr lang="en-US" dirty="0" smtClean="0"/>
              <a:t>-H2AX with H3PS10 and 4N content</a:t>
            </a:r>
          </a:p>
          <a:p>
            <a:pPr lvl="1"/>
            <a:r>
              <a:rPr lang="en-US" dirty="0" smtClean="0"/>
              <a:t>Rodent cells: Quantify </a:t>
            </a:r>
            <a:r>
              <a:rPr lang="en-US" dirty="0" err="1" smtClean="0"/>
              <a:t>hypodiploid</a:t>
            </a:r>
            <a:r>
              <a:rPr lang="en-US" dirty="0" smtClean="0"/>
              <a:t> frequencies</a:t>
            </a:r>
          </a:p>
          <a:p>
            <a:r>
              <a:rPr lang="en-US" dirty="0" err="1" smtClean="0"/>
              <a:t>Kinetochore</a:t>
            </a:r>
            <a:r>
              <a:rPr lang="en-US" dirty="0" smtClean="0"/>
              <a:t> or CREST labeling to confirm </a:t>
            </a:r>
            <a:r>
              <a:rPr lang="en-US" dirty="0" err="1" smtClean="0"/>
              <a:t>aneugenicity</a:t>
            </a:r>
            <a:endParaRPr lang="en-US" dirty="0" smtClean="0"/>
          </a:p>
          <a:p>
            <a:r>
              <a:rPr lang="en-US" dirty="0" smtClean="0"/>
              <a:t>Threshold argument for human safety margins, BM MNT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2D629687-1BC6-4E25-81E5-0C975F0CFAF7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074063" y="4613011"/>
            <a:ext cx="6865174" cy="1954565"/>
            <a:chOff x="1074063" y="4613011"/>
            <a:chExt cx="6865174" cy="1954565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354575" y="4627300"/>
              <a:ext cx="1819275" cy="1552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09051" y="4613011"/>
              <a:ext cx="1809750" cy="1581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810234" y="4632062"/>
              <a:ext cx="1790700" cy="1543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1074063" y="6198244"/>
              <a:ext cx="23803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2060"/>
                  </a:solidFill>
                </a:rPr>
                <a:t>DAPI</a:t>
              </a:r>
              <a:endParaRPr lang="en-US" b="1" dirty="0">
                <a:solidFill>
                  <a:srgbClr val="00206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87451" y="6176476"/>
              <a:ext cx="23803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8000"/>
                  </a:solidFill>
                </a:rPr>
                <a:t>AF488</a:t>
              </a:r>
              <a:endParaRPr lang="en-US" b="1" dirty="0">
                <a:solidFill>
                  <a:srgbClr val="0080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558895" y="6183736"/>
              <a:ext cx="23803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accent1"/>
                  </a:solidFill>
                </a:rPr>
                <a:t>Merge</a:t>
              </a:r>
              <a:endParaRPr lang="en-US" b="1" dirty="0">
                <a:solidFill>
                  <a:schemeClr val="accent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Progression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531352" cy="4495800"/>
          </a:xfrm>
        </p:spPr>
        <p:txBody>
          <a:bodyPr/>
          <a:lstStyle/>
          <a:p>
            <a:r>
              <a:rPr lang="en-US" dirty="0" smtClean="0"/>
              <a:t>During clinical progression as well as in post-market surveillance:</a:t>
            </a:r>
          </a:p>
          <a:p>
            <a:pPr lvl="1"/>
            <a:r>
              <a:rPr lang="en-US" dirty="0" smtClean="0"/>
              <a:t>Human metabolite evaluation; qualification of unique or disproportionate metabolites</a:t>
            </a:r>
          </a:p>
          <a:p>
            <a:pPr lvl="1"/>
            <a:r>
              <a:rPr lang="en-US" dirty="0" smtClean="0"/>
              <a:t>Long-term stability study: </a:t>
            </a:r>
            <a:r>
              <a:rPr lang="en-US" dirty="0" err="1" smtClean="0"/>
              <a:t>degradant</a:t>
            </a:r>
            <a:r>
              <a:rPr lang="en-US" dirty="0" smtClean="0"/>
              <a:t> evaluation and qualification (as needed)</a:t>
            </a:r>
            <a:endParaRPr lang="en-US" strike="sngStrike" dirty="0" smtClean="0"/>
          </a:p>
          <a:p>
            <a:pPr lvl="1"/>
            <a:r>
              <a:rPr lang="en-US" dirty="0" smtClean="0"/>
              <a:t>Controlling exposure to GTI’s (rapidly growing niche)</a:t>
            </a:r>
          </a:p>
          <a:p>
            <a:pPr lvl="1"/>
            <a:r>
              <a:rPr lang="en-US" dirty="0" smtClean="0"/>
              <a:t>Occupational and environmental safety (REACH)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2D629687-1BC6-4E25-81E5-0C975F0CFAF7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531352" cy="4495800"/>
          </a:xfrm>
        </p:spPr>
        <p:txBody>
          <a:bodyPr/>
          <a:lstStyle/>
          <a:p>
            <a:r>
              <a:rPr lang="en-US" dirty="0" err="1" smtClean="0"/>
              <a:t>Genetox</a:t>
            </a:r>
            <a:r>
              <a:rPr lang="en-US" dirty="0" smtClean="0"/>
              <a:t> supports drug development and is needed </a:t>
            </a:r>
            <a:r>
              <a:rPr lang="en-US" dirty="0" smtClean="0"/>
              <a:t>for enabling </a:t>
            </a:r>
            <a:r>
              <a:rPr lang="en-US" dirty="0" smtClean="0"/>
              <a:t>FIH studies.</a:t>
            </a:r>
          </a:p>
          <a:p>
            <a:pPr lvl="1"/>
            <a:r>
              <a:rPr lang="en-US" dirty="0" err="1" smtClean="0"/>
              <a:t>Genetox</a:t>
            </a:r>
            <a:r>
              <a:rPr lang="en-US" dirty="0" smtClean="0"/>
              <a:t> used for patient safety, but also worker and environmental safety (REACH and Banding).</a:t>
            </a:r>
          </a:p>
          <a:p>
            <a:r>
              <a:rPr lang="en-US" dirty="0" smtClean="0"/>
              <a:t>In house screening strategies enable rapid identification of potential hazards, which hastens therapeutic area development.</a:t>
            </a:r>
          </a:p>
          <a:p>
            <a:r>
              <a:rPr lang="en-US" dirty="0" smtClean="0"/>
              <a:t>Positive in vitro test results only identify a hazard, to understand risk an in vivo test system should be used.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2D629687-1BC6-4E25-81E5-0C975F0CFAF7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BMS </a:t>
            </a:r>
            <a:r>
              <a:rPr lang="en-US" dirty="0" err="1" smtClean="0"/>
              <a:t>Genetox</a:t>
            </a:r>
            <a:endParaRPr lang="en-US" dirty="0" smtClean="0"/>
          </a:p>
          <a:p>
            <a:pPr lvl="1"/>
            <a:r>
              <a:rPr lang="en-US" dirty="0" smtClean="0"/>
              <a:t>Laura Custer</a:t>
            </a:r>
          </a:p>
          <a:p>
            <a:pPr lvl="1"/>
            <a:r>
              <a:rPr lang="en-US" dirty="0" smtClean="0"/>
              <a:t>Jim Wojciechowski</a:t>
            </a:r>
          </a:p>
          <a:p>
            <a:r>
              <a:rPr lang="en-US" dirty="0" smtClean="0"/>
              <a:t>Toxicology 2015 Summit</a:t>
            </a:r>
          </a:p>
          <a:p>
            <a:pPr lvl="1"/>
            <a:r>
              <a:rPr lang="en-US" dirty="0" smtClean="0"/>
              <a:t>Marcelo Larramendy</a:t>
            </a:r>
          </a:p>
          <a:p>
            <a:pPr lvl="1"/>
            <a:r>
              <a:rPr lang="en-US" dirty="0" smtClean="0"/>
              <a:t>Ofelia Olivero</a:t>
            </a:r>
          </a:p>
          <a:p>
            <a:pPr lvl="1"/>
            <a:r>
              <a:rPr lang="en-US" dirty="0" smtClean="0"/>
              <a:t>Meeting Organizers</a:t>
            </a:r>
          </a:p>
          <a:p>
            <a:r>
              <a:rPr lang="en-US" dirty="0" smtClean="0"/>
              <a:t>Any Questions?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2D629687-1BC6-4E25-81E5-0C975F0CFAF7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5136778" y="1949822"/>
            <a:ext cx="2891117" cy="3055191"/>
            <a:chOff x="5163672" y="1734670"/>
            <a:chExt cx="2891117" cy="3055191"/>
          </a:xfrm>
        </p:grpSpPr>
        <p:grpSp>
          <p:nvGrpSpPr>
            <p:cNvPr id="18" name="Group 17"/>
            <p:cNvGrpSpPr/>
            <p:nvPr/>
          </p:nvGrpSpPr>
          <p:grpSpPr>
            <a:xfrm>
              <a:off x="5163672" y="2689413"/>
              <a:ext cx="2891117" cy="1532964"/>
              <a:chOff x="5069542" y="1653989"/>
              <a:chExt cx="2891117" cy="1532964"/>
            </a:xfrm>
          </p:grpSpPr>
          <p:sp>
            <p:nvSpPr>
              <p:cNvPr id="13" name="Horizontal Scroll 12"/>
              <p:cNvSpPr/>
              <p:nvPr/>
            </p:nvSpPr>
            <p:spPr>
              <a:xfrm>
                <a:off x="5069542" y="1653989"/>
                <a:ext cx="2891117" cy="1532964"/>
              </a:xfrm>
              <a:prstGeom prst="horizontalScroll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/>
                  <a:t>Thanks for your time!</a:t>
                </a:r>
                <a:endParaRPr lang="en-US" sz="2400" dirty="0"/>
              </a:p>
            </p:txBody>
          </p:sp>
          <p:pic>
            <p:nvPicPr>
              <p:cNvPr id="6153" name="Picture 9" descr="C:\Users\robertdj\AppData\Local\Microsoft\Windows\Temporary Internet Files\Content.IE5\VS4567BH\Simple_icon_time.svg[1]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103410" y="2420471"/>
                <a:ext cx="638734" cy="510987"/>
              </a:xfrm>
              <a:prstGeom prst="rect">
                <a:avLst/>
              </a:prstGeom>
              <a:noFill/>
            </p:spPr>
          </p:pic>
          <p:pic>
            <p:nvPicPr>
              <p:cNvPr id="6154" name="Picture 10" descr="C:\Users\robertdj\AppData\Local\Microsoft\Windows\Temporary Internet Files\Content.IE5\BCM3FRV6\thumbs-up-right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513514" y="2393576"/>
                <a:ext cx="390311" cy="497541"/>
              </a:xfrm>
              <a:prstGeom prst="rect">
                <a:avLst/>
              </a:prstGeom>
              <a:noFill/>
            </p:spPr>
          </p:pic>
        </p:grpSp>
        <p:pic>
          <p:nvPicPr>
            <p:cNvPr id="6156" name="Picture 12" descr="http://insite.bms.com/public-affairs/PublishingImages/Logos/bmsctr301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26742" y="1734670"/>
              <a:ext cx="2169532" cy="1089212"/>
            </a:xfrm>
            <a:prstGeom prst="rect">
              <a:avLst/>
            </a:prstGeom>
            <a:noFill/>
          </p:spPr>
        </p:pic>
        <p:pic>
          <p:nvPicPr>
            <p:cNvPr id="6158" name="Picture 14" descr="http://snde.rutgers.edu/rutgers_logo_cropped.jp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405717" y="4088879"/>
              <a:ext cx="2534583" cy="70098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up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2D629687-1BC6-4E25-81E5-0C975F0CFAF7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International Regulations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ICH M3 specifies timing of preclinical safety testing and which test must be conducted based upon clinical trial design and </a:t>
            </a:r>
            <a:r>
              <a:rPr lang="en-US" dirty="0" err="1" smtClean="0"/>
              <a:t>theraputic</a:t>
            </a:r>
            <a:r>
              <a:rPr lang="en-US" dirty="0" smtClean="0"/>
              <a:t> area (</a:t>
            </a:r>
            <a:r>
              <a:rPr lang="en-US" dirty="0" err="1" smtClean="0"/>
              <a:t>eg</a:t>
            </a:r>
            <a:r>
              <a:rPr lang="en-US" dirty="0" smtClean="0"/>
              <a:t> </a:t>
            </a:r>
            <a:r>
              <a:rPr lang="en-US" dirty="0" err="1" smtClean="0"/>
              <a:t>eIND</a:t>
            </a:r>
            <a:r>
              <a:rPr lang="en-US" dirty="0" smtClean="0"/>
              <a:t>, single dose, oncology)</a:t>
            </a:r>
          </a:p>
          <a:p>
            <a:r>
              <a:rPr lang="en-US" dirty="0" smtClean="0"/>
              <a:t>ICH S9 specifically covers </a:t>
            </a:r>
            <a:r>
              <a:rPr lang="en-US" dirty="0" err="1" smtClean="0"/>
              <a:t>oncogenics</a:t>
            </a:r>
            <a:endParaRPr lang="en-US" dirty="0" smtClean="0"/>
          </a:p>
          <a:p>
            <a:r>
              <a:rPr lang="en-US" dirty="0" smtClean="0"/>
              <a:t>ICH S6 covers biologics</a:t>
            </a:r>
          </a:p>
          <a:p>
            <a:r>
              <a:rPr lang="en-US" dirty="0" smtClean="0"/>
              <a:t>ICH S2(R1) defines </a:t>
            </a:r>
            <a:r>
              <a:rPr lang="en-US" dirty="0" err="1" smtClean="0"/>
              <a:t>genotoxicity</a:t>
            </a:r>
            <a:r>
              <a:rPr lang="en-US" dirty="0" smtClean="0"/>
              <a:t> testing options</a:t>
            </a:r>
          </a:p>
          <a:p>
            <a:r>
              <a:rPr lang="en-US" dirty="0" smtClean="0"/>
              <a:t>ICH M7, Q3A/B/C cover impurities &amp; </a:t>
            </a:r>
            <a:r>
              <a:rPr lang="en-US" dirty="0" err="1" smtClean="0"/>
              <a:t>degradants</a:t>
            </a:r>
            <a:endParaRPr lang="en-US" dirty="0" smtClean="0"/>
          </a:p>
          <a:p>
            <a:r>
              <a:rPr lang="en-US" dirty="0" smtClean="0"/>
              <a:t>REACH and OSHA cover environmental &amp; worker safety testing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2D629687-1BC6-4E25-81E5-0C975F0CFAF7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6.0&quot;&gt;&lt;object type=&quot;1&quot; unique_id=&quot;10001&quot;&gt;&lt;object type=&quot;8&quot; unique_id=&quot;222125&quot;&gt;&lt;/object&gt;&lt;object type=&quot;2&quot; unique_id=&quot;222126&quot;&gt;&lt;object type=&quot;3&quot; unique_id=&quot;222493&quot;&gt;&lt;property id=&quot;20148&quot; value=&quot;5&quot;/&gt;&lt;property id=&quot;20300&quot; value=&quot;Slide 1 - &amp;quot;Title of Presentation&amp;quot;&quot;/&gt;&lt;property id=&quot;20307&quot; value=&quot;259&quot;/&gt;&lt;/object&gt;&lt;object type=&quot;3&quot; unique_id=&quot;222504&quot;&gt;&lt;property id=&quot;20148&quot; value=&quot;5&quot;/&gt;&lt;property id=&quot;20300&quot; value=&quot;Slide 3 - &amp;quot;Suggested graphic colors&amp;quot;&quot;/&gt;&lt;property id=&quot;20307&quot; value=&quot;270&quot;/&gt;&lt;/object&gt;&lt;object type=&quot;3&quot; unique_id=&quot;372831&quot;&gt;&lt;property id=&quot;20148&quot; value=&quot;5&quot;/&gt;&lt;property id=&quot;20300&quot; value=&quot;Slide 2 - &amp;quot;Title&amp;quot;&quot;/&gt;&lt;property id=&quot;20307&quot; value=&quot;318&quot;/&gt;&lt;/object&gt;&lt;/object&gt;&lt;/object&gt;&lt;/database&gt;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9BF69C2A47C643AD4F934C6FE3551E" ma:contentTypeVersion="0" ma:contentTypeDescription="Create a new document." ma:contentTypeScope="" ma:versionID="803928d92541805829bb6a25114acf9b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F9C2D55-2686-4591-A80E-70F1F805E9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D1452631-012D-4F0B-A785-130194101C94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30BD765B-6755-4964-BC59-2F02CC08C41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8185</TotalTime>
  <Words>775</Words>
  <Application>Microsoft Office PowerPoint</Application>
  <PresentationFormat>On-screen Show (4:3)</PresentationFormat>
  <Paragraphs>175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Median</vt:lpstr>
      <vt:lpstr>Custom Design</vt:lpstr>
      <vt:lpstr>Genotoxicity and Industry:  Utilizing genetic toxicity assays to  support pharmaceutical development</vt:lpstr>
      <vt:lpstr>Outline</vt:lpstr>
      <vt:lpstr>The Pharma Perspective</vt:lpstr>
      <vt:lpstr>Drug Development &amp; Genetox</vt:lpstr>
      <vt:lpstr>Drug Discovery Screening Tests</vt:lpstr>
      <vt:lpstr>IND Enabling Studies</vt:lpstr>
      <vt:lpstr>Clastogenic “Follow-Up”</vt:lpstr>
      <vt:lpstr>Mutagenic “Follow-Up”</vt:lpstr>
      <vt:lpstr>Aneugenic “Follow-up”</vt:lpstr>
      <vt:lpstr>Clinical Progression</vt:lpstr>
      <vt:lpstr>Summary</vt:lpstr>
      <vt:lpstr>Acknowledgments</vt:lpstr>
      <vt:lpstr>Back up slides</vt:lpstr>
      <vt:lpstr>International Regulations</vt:lpstr>
    </vt:vector>
  </TitlesOfParts>
  <Company>Bristol-Myers Squibb Co.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DSE Powerpoint template</dc:title>
  <dc:creator>Kathy Scott</dc:creator>
  <cp:lastModifiedBy>Dan Roberts</cp:lastModifiedBy>
  <cp:revision>752</cp:revision>
  <dcterms:created xsi:type="dcterms:W3CDTF">2009-02-06T17:19:24Z</dcterms:created>
  <dcterms:modified xsi:type="dcterms:W3CDTF">2015-08-23T22:27:18Z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ContentTypeId">
    <vt:lpwstr>0x0101006E9BF69C2A47C643AD4F934C6FE3551E</vt:lpwstr>
  </property>
</Properties>
</file>