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256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4" r:id="rId26"/>
    <p:sldId id="315" r:id="rId27"/>
    <p:sldId id="312" r:id="rId28"/>
    <p:sldId id="316" r:id="rId29"/>
    <p:sldId id="313" r:id="rId30"/>
    <p:sldId id="317" r:id="rId31"/>
    <p:sldId id="318" r:id="rId32"/>
    <p:sldId id="319" r:id="rId33"/>
    <p:sldId id="320" r:id="rId34"/>
    <p:sldId id="321" r:id="rId35"/>
    <p:sldId id="322" r:id="rId36"/>
    <p:sldId id="338" r:id="rId37"/>
    <p:sldId id="339" r:id="rId38"/>
    <p:sldId id="323" r:id="rId39"/>
    <p:sldId id="260" r:id="rId40"/>
    <p:sldId id="325" r:id="rId41"/>
    <p:sldId id="262" r:id="rId42"/>
    <p:sldId id="263" r:id="rId43"/>
    <p:sldId id="266" r:id="rId44"/>
    <p:sldId id="267" r:id="rId45"/>
    <p:sldId id="268" r:id="rId46"/>
    <p:sldId id="330" r:id="rId47"/>
    <p:sldId id="270" r:id="rId48"/>
    <p:sldId id="271" r:id="rId49"/>
    <p:sldId id="272" r:id="rId50"/>
    <p:sldId id="273" r:id="rId51"/>
    <p:sldId id="328" r:id="rId52"/>
    <p:sldId id="326" r:id="rId53"/>
    <p:sldId id="332" r:id="rId54"/>
    <p:sldId id="333" r:id="rId55"/>
    <p:sldId id="334" r:id="rId56"/>
    <p:sldId id="335" r:id="rId57"/>
    <p:sldId id="275" r:id="rId58"/>
    <p:sldId id="276" r:id="rId59"/>
    <p:sldId id="277" r:id="rId60"/>
    <p:sldId id="278" r:id="rId61"/>
    <p:sldId id="279" r:id="rId62"/>
    <p:sldId id="280" r:id="rId63"/>
    <p:sldId id="281" r:id="rId64"/>
    <p:sldId id="282" r:id="rId65"/>
    <p:sldId id="284" r:id="rId66"/>
    <p:sldId id="285" r:id="rId67"/>
    <p:sldId id="286" r:id="rId68"/>
    <p:sldId id="287" r:id="rId69"/>
    <p:sldId id="288" r:id="rId70"/>
    <p:sldId id="324" r:id="rId71"/>
    <p:sldId id="329" r:id="rId72"/>
    <p:sldId id="331" r:id="rId73"/>
    <p:sldId id="336" r:id="rId74"/>
    <p:sldId id="337" r:id="rId7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942" autoAdjust="0"/>
  </p:normalViewPr>
  <p:slideViewPr>
    <p:cSldViewPr snapToGrid="0">
      <p:cViewPr varScale="1">
        <p:scale>
          <a:sx n="48" d="100"/>
          <a:sy n="48" d="100"/>
        </p:scale>
        <p:origin x="88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27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C227-802A-4272-95CA-E34FC188BA3A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13FD-7340-49DA-9AF8-6FEB700B3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79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AD8E4-BED4-492F-B442-AFE5C076703E}" type="slidenum">
              <a:rPr lang="he-IL" smtClean="0">
                <a:solidFill>
                  <a:prstClr val="black"/>
                </a:solidFill>
              </a:rPr>
              <a:pPr/>
              <a:t>57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567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B0ED7-F952-4817-913E-488E204C3912}" type="slidenum">
              <a:rPr lang="he-IL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88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5B0ED7-F952-4817-913E-488E204C3912}" type="slidenum">
              <a:rPr lang="he-IL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039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AD8E4-BED4-492F-B442-AFE5C076703E}" type="slidenum">
              <a:rPr lang="he-IL" smtClean="0">
                <a:solidFill>
                  <a:prstClr val="black"/>
                </a:solidFill>
              </a:rPr>
              <a:pPr/>
              <a:t>67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976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2F95C0-08CB-4C39-962B-64F2D3EE913A}" type="slidenum">
              <a:rPr lang="he-IL" smtClean="0"/>
              <a:t>70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6514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96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2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20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5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5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18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45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51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56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5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1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65C70-1E5B-4C99-9397-13C7E6774463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9C131-CB99-465B-9A90-494E3DFCA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10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&amp;esrc=s&amp;frm=1&amp;source=images&amp;cd=&amp;cad=rja&amp;docid=OeqLiuWKu-jtAM&amp;tbnid=1FbrwiCvQ9xd5M:&amp;ved=0CAUQjRw&amp;url=http://bioteaching.wordpress.com/2010/04/16/stem-cell-research/&amp;ei=gPuAUtvoIKeI0AXmqYEo&amp;bvm=bv.56146854,d.bGE&amp;psig=AFQjCNHfYuf-hx_ELpu4d30Xi2xGaeZO8Q&amp;ust=1384271086223922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tiff"/><Relationship Id="rId3" Type="http://schemas.openxmlformats.org/officeDocument/2006/relationships/image" Target="../media/image47.tiff"/><Relationship Id="rId7" Type="http://schemas.openxmlformats.org/officeDocument/2006/relationships/image" Target="../media/image51.tiff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tiff"/><Relationship Id="rId5" Type="http://schemas.openxmlformats.org/officeDocument/2006/relationships/image" Target="../media/image49.tiff"/><Relationship Id="rId4" Type="http://schemas.openxmlformats.org/officeDocument/2006/relationships/image" Target="../media/image48.tiff"/><Relationship Id="rId9" Type="http://schemas.openxmlformats.org/officeDocument/2006/relationships/image" Target="../media/image53.tif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tif"/><Relationship Id="rId3" Type="http://schemas.openxmlformats.org/officeDocument/2006/relationships/image" Target="../media/image51.tiff"/><Relationship Id="rId7" Type="http://schemas.openxmlformats.org/officeDocument/2006/relationships/image" Target="../media/image55.tif"/><Relationship Id="rId2" Type="http://schemas.openxmlformats.org/officeDocument/2006/relationships/image" Target="../media/image50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tif"/><Relationship Id="rId5" Type="http://schemas.openxmlformats.org/officeDocument/2006/relationships/image" Target="../media/image53.tiff"/><Relationship Id="rId4" Type="http://schemas.openxmlformats.org/officeDocument/2006/relationships/image" Target="../media/image52.tif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"/><Relationship Id="rId2" Type="http://schemas.openxmlformats.org/officeDocument/2006/relationships/image" Target="../media/image57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tif"/><Relationship Id="rId4" Type="http://schemas.openxmlformats.org/officeDocument/2006/relationships/image" Target="../media/image59.tif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6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tiff"/><Relationship Id="rId13" Type="http://schemas.openxmlformats.org/officeDocument/2006/relationships/image" Target="../media/image78.tiff"/><Relationship Id="rId3" Type="http://schemas.openxmlformats.org/officeDocument/2006/relationships/image" Target="../media/image68.tiff"/><Relationship Id="rId7" Type="http://schemas.openxmlformats.org/officeDocument/2006/relationships/image" Target="../media/image72.tiff"/><Relationship Id="rId12" Type="http://schemas.openxmlformats.org/officeDocument/2006/relationships/image" Target="../media/image77.tiff"/><Relationship Id="rId2" Type="http://schemas.openxmlformats.org/officeDocument/2006/relationships/image" Target="../media/image67.tiff"/><Relationship Id="rId16" Type="http://schemas.openxmlformats.org/officeDocument/2006/relationships/image" Target="../media/image8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tiff"/><Relationship Id="rId11" Type="http://schemas.openxmlformats.org/officeDocument/2006/relationships/image" Target="../media/image76.tiff"/><Relationship Id="rId5" Type="http://schemas.openxmlformats.org/officeDocument/2006/relationships/image" Target="../media/image70.tiff"/><Relationship Id="rId15" Type="http://schemas.openxmlformats.org/officeDocument/2006/relationships/image" Target="../media/image80.tiff"/><Relationship Id="rId10" Type="http://schemas.openxmlformats.org/officeDocument/2006/relationships/image" Target="../media/image75.tiff"/><Relationship Id="rId4" Type="http://schemas.openxmlformats.org/officeDocument/2006/relationships/image" Target="../media/image69.tiff"/><Relationship Id="rId9" Type="http://schemas.openxmlformats.org/officeDocument/2006/relationships/image" Target="../media/image74.tiff"/><Relationship Id="rId14" Type="http://schemas.openxmlformats.org/officeDocument/2006/relationships/image" Target="../media/image79.tif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TextBox 3"/>
          <p:cNvSpPr txBox="1">
            <a:spLocks noChangeArrowheads="1"/>
          </p:cNvSpPr>
          <p:nvPr/>
        </p:nvSpPr>
        <p:spPr bwMode="auto">
          <a:xfrm>
            <a:off x="1676400" y="647174"/>
            <a:ext cx="8915400" cy="3323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he-IL" sz="2800" b="1" dirty="0" smtClean="0"/>
              <a:t>A new secreted protein expressed from the</a:t>
            </a:r>
          </a:p>
          <a:p>
            <a:pPr algn="ctr" rtl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he-IL" sz="2800" b="1" dirty="0" smtClean="0"/>
              <a:t> unknown and nameless gene </a:t>
            </a:r>
            <a:r>
              <a:rPr lang="en-US" altLang="he-IL" sz="2800" b="1" dirty="0" smtClean="0">
                <a:solidFill>
                  <a:srgbClr val="FF0000"/>
                </a:solidFill>
              </a:rPr>
              <a:t>“C4orf48” </a:t>
            </a:r>
          </a:p>
          <a:p>
            <a:pPr algn="ctr" rtl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he-IL" sz="2800" b="1" dirty="0" smtClean="0"/>
              <a:t>is a novel regulator of cell differentiation and </a:t>
            </a:r>
          </a:p>
          <a:p>
            <a:pPr algn="ctr" rtl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he-IL" sz="2800" b="1" dirty="0" smtClean="0"/>
              <a:t>comprises an unusual signal peptide that </a:t>
            </a:r>
          </a:p>
          <a:p>
            <a:pPr algn="ctr" rtl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he-IL" sz="2800" b="1" dirty="0" err="1" smtClean="0"/>
              <a:t>translocates</a:t>
            </a:r>
            <a:r>
              <a:rPr lang="en-US" altLang="he-IL" sz="2800" b="1" dirty="0" smtClean="0"/>
              <a:t> to the cell nucleus.</a:t>
            </a:r>
            <a:endParaRPr lang="en-US" altLang="he-IL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8195663" y="843"/>
            <a:ext cx="399633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Osaka Proteomics. 22</a:t>
            </a:r>
            <a:r>
              <a:rPr lang="en-US" b="1" i="1" baseline="30000" dirty="0" smtClean="0">
                <a:solidFill>
                  <a:srgbClr val="FF0000"/>
                </a:solidFill>
              </a:rPr>
              <a:t>nd</a:t>
            </a:r>
            <a:r>
              <a:rPr lang="en-US" b="1" i="1" dirty="0" smtClean="0">
                <a:solidFill>
                  <a:srgbClr val="FF0000"/>
                </a:solidFill>
              </a:rPr>
              <a:t>  May, 2017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9" t="73369"/>
          <a:stretch/>
        </p:blipFill>
        <p:spPr bwMode="auto">
          <a:xfrm>
            <a:off x="900752" y="4330610"/>
            <a:ext cx="3480179" cy="204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" t="73369" r="50140"/>
          <a:stretch/>
        </p:blipFill>
        <p:spPr bwMode="auto">
          <a:xfrm>
            <a:off x="8093121" y="4330610"/>
            <a:ext cx="3480179" cy="204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985170" y="4936686"/>
            <a:ext cx="936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he-IL" b="1" dirty="0">
                <a:solidFill>
                  <a:schemeClr val="bg1"/>
                </a:solidFill>
              </a:rPr>
              <a:t>C4orf48</a:t>
            </a:r>
            <a:endParaRPr lang="he-IL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0E7D-9AA6-4B2C-AA7D-30BEE8A1445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673" y="1947420"/>
            <a:ext cx="6034819" cy="25853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b="1" dirty="0">
                <a:solidFill>
                  <a:prstClr val="black"/>
                </a:solidFill>
              </a:rPr>
              <a:t>Why study secreted proteins?</a:t>
            </a:r>
          </a:p>
          <a:p>
            <a:pPr algn="l" rtl="0"/>
            <a:endParaRPr lang="en-US" b="1" dirty="0">
              <a:solidFill>
                <a:prstClr val="black"/>
              </a:solidFill>
            </a:endParaRPr>
          </a:p>
          <a:p>
            <a:pPr algn="l" rtl="0"/>
            <a:r>
              <a:rPr lang="en-US" b="1" dirty="0">
                <a:solidFill>
                  <a:prstClr val="black"/>
                </a:solidFill>
              </a:rPr>
              <a:t>Why look for new secreted proteins?</a:t>
            </a:r>
          </a:p>
          <a:p>
            <a:pPr algn="l" rtl="0"/>
            <a:endParaRPr lang="en-US" b="1" dirty="0">
              <a:solidFill>
                <a:prstClr val="black"/>
              </a:solidFill>
            </a:endParaRPr>
          </a:p>
          <a:p>
            <a:pPr algn="l" rtl="0"/>
            <a:r>
              <a:rPr lang="en-US" b="1" dirty="0">
                <a:solidFill>
                  <a:prstClr val="black"/>
                </a:solidFill>
              </a:rPr>
              <a:t>Are there, out there, new secreted proteins to be discovered?</a:t>
            </a:r>
          </a:p>
          <a:p>
            <a:pPr algn="l" rtl="0"/>
            <a:endParaRPr lang="en-US" b="1" dirty="0">
              <a:solidFill>
                <a:prstClr val="black"/>
              </a:solidFill>
            </a:endParaRPr>
          </a:p>
          <a:p>
            <a:pPr algn="l" rtl="0"/>
            <a:r>
              <a:rPr lang="en-US" b="1" dirty="0">
                <a:solidFill>
                  <a:prstClr val="black"/>
                </a:solidFill>
              </a:rPr>
              <a:t>Is there Biological Meaning and Function to Signal Peptides above and beyond their role as simple “directors of protein secretion”?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70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8471" y="908721"/>
            <a:ext cx="8817642" cy="4401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>
                <a:solidFill>
                  <a:srgbClr val="0033CC"/>
                </a:solidFill>
              </a:rPr>
              <a:t>Secreted proteins are the biological mediators, released from one cell, binding to another, mediating interaction and communication </a:t>
            </a:r>
          </a:p>
          <a:p>
            <a:pPr algn="l" rtl="0"/>
            <a:endParaRPr lang="en-US" sz="2400" b="1" dirty="0">
              <a:solidFill>
                <a:srgbClr val="0033CC"/>
              </a:solidFill>
            </a:endParaRPr>
          </a:p>
          <a:p>
            <a:pPr algn="ctr" rtl="0"/>
            <a:r>
              <a:rPr lang="en-US" sz="2400" b="1" dirty="0">
                <a:solidFill>
                  <a:srgbClr val="FF0000"/>
                </a:solidFill>
              </a:rPr>
              <a:t>“talk” between cells</a:t>
            </a:r>
          </a:p>
          <a:p>
            <a:pPr algn="l" rtl="0"/>
            <a:endParaRPr lang="en-US" sz="2400" b="1" dirty="0">
              <a:solidFill>
                <a:srgbClr val="0033CC"/>
              </a:solidFill>
            </a:endParaRPr>
          </a:p>
          <a:p>
            <a:pPr algn="l" rtl="0"/>
            <a:r>
              <a:rPr lang="en-US" sz="2400" b="1" dirty="0">
                <a:solidFill>
                  <a:srgbClr val="0033CC"/>
                </a:solidFill>
              </a:rPr>
              <a:t>This intercellular “talk” alters cell behavior- </a:t>
            </a:r>
          </a:p>
          <a:p>
            <a:pPr algn="l" rtl="0"/>
            <a:endParaRPr lang="en-US" sz="2400" b="1" dirty="0">
              <a:solidFill>
                <a:srgbClr val="0033CC"/>
              </a:solidFill>
            </a:endParaRPr>
          </a:p>
          <a:p>
            <a:pPr algn="ctr" rtl="0"/>
            <a:r>
              <a:rPr lang="en-US" sz="2400" b="1" dirty="0">
                <a:solidFill>
                  <a:srgbClr val="FF0000"/>
                </a:solidFill>
              </a:rPr>
              <a:t>effecting changes in cell growth, development and differentiation.</a:t>
            </a:r>
          </a:p>
          <a:p>
            <a:pPr algn="l" rtl="0"/>
            <a:endParaRPr lang="en-US" sz="2400" b="1" dirty="0">
              <a:solidFill>
                <a:srgbClr val="0033CC"/>
              </a:solidFill>
            </a:endParaRPr>
          </a:p>
          <a:p>
            <a:pPr algn="ctr" rtl="0"/>
            <a:r>
              <a:rPr lang="en-US" sz="3200" b="1" dirty="0"/>
              <a:t>As such, secreted proteins are of supreme biological importance.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8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51584" y="404665"/>
            <a:ext cx="3492260" cy="60016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EXAMPLES: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Insulin 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Growth Hormone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Erythropoietin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GM-CSF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Cytokines- Interferons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Chemokines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Bone </a:t>
            </a:r>
            <a:r>
              <a:rPr lang="en-US" sz="2400" b="1" dirty="0" err="1">
                <a:solidFill>
                  <a:srgbClr val="FF0000"/>
                </a:solidFill>
              </a:rPr>
              <a:t>Morphogenic</a:t>
            </a:r>
            <a:r>
              <a:rPr lang="en-US" sz="2400" b="1" dirty="0">
                <a:solidFill>
                  <a:srgbClr val="FF0000"/>
                </a:solidFill>
              </a:rPr>
              <a:t> Proteins (BMPS)- TGF-</a:t>
            </a:r>
            <a:r>
              <a:rPr lang="en-US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26788" y="2468389"/>
            <a:ext cx="3548632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800" b="1" i="1" dirty="0" smtClean="0"/>
              <a:t>Exceptionally important for the well-being of mankind!!!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938284" y="3021014"/>
            <a:ext cx="464369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07569" y="404665"/>
            <a:ext cx="5656311" cy="56323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EXAMPLES: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Insulin                                     </a:t>
            </a:r>
            <a:r>
              <a:rPr lang="en-US" sz="2400" b="1" i="1" dirty="0">
                <a:solidFill>
                  <a:prstClr val="black"/>
                </a:solidFill>
              </a:rPr>
              <a:t>(</a:t>
            </a:r>
            <a:r>
              <a:rPr lang="en-US" sz="2400" b="1" i="1" u="sng" dirty="0">
                <a:solidFill>
                  <a:srgbClr val="FF0000"/>
                </a:solidFill>
              </a:rPr>
              <a:t>many</a:t>
            </a:r>
            <a:r>
              <a:rPr lang="en-US" sz="2400" b="1" i="1" dirty="0">
                <a:solidFill>
                  <a:prstClr val="black"/>
                </a:solidFill>
              </a:rPr>
              <a:t> $</a:t>
            </a:r>
            <a:r>
              <a:rPr lang="en-US" sz="2400" b="1" i="1" dirty="0" err="1">
                <a:solidFill>
                  <a:prstClr val="black"/>
                </a:solidFill>
              </a:rPr>
              <a:t>Bs</a:t>
            </a:r>
            <a:r>
              <a:rPr lang="en-US" sz="2400" b="1" i="1" dirty="0">
                <a:solidFill>
                  <a:prstClr val="black"/>
                </a:solidFill>
              </a:rPr>
              <a:t>)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Growth Hormone                </a:t>
            </a:r>
            <a:r>
              <a:rPr lang="en-US" sz="2400" b="1" i="1" dirty="0">
                <a:solidFill>
                  <a:prstClr val="black"/>
                </a:solidFill>
              </a:rPr>
              <a:t>(</a:t>
            </a:r>
            <a:r>
              <a:rPr lang="en-US" sz="2400" b="1" i="1" u="sng" dirty="0">
                <a:solidFill>
                  <a:srgbClr val="FF0000"/>
                </a:solidFill>
              </a:rPr>
              <a:t>many</a:t>
            </a:r>
            <a:r>
              <a:rPr lang="en-US" sz="2400" b="1" i="1" dirty="0">
                <a:solidFill>
                  <a:prstClr val="black"/>
                </a:solidFill>
              </a:rPr>
              <a:t> $</a:t>
            </a:r>
            <a:r>
              <a:rPr lang="en-US" sz="2400" b="1" i="1" dirty="0" err="1">
                <a:solidFill>
                  <a:prstClr val="black"/>
                </a:solidFill>
              </a:rPr>
              <a:t>Bs</a:t>
            </a:r>
            <a:r>
              <a:rPr lang="en-US" sz="2400" b="1" i="1" dirty="0">
                <a:solidFill>
                  <a:prstClr val="black"/>
                </a:solidFill>
              </a:rPr>
              <a:t>)</a:t>
            </a:r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Erythropoietin                      </a:t>
            </a:r>
            <a:r>
              <a:rPr lang="en-US" sz="2400" b="1" i="1" dirty="0">
                <a:solidFill>
                  <a:prstClr val="black"/>
                </a:solidFill>
              </a:rPr>
              <a:t>(</a:t>
            </a:r>
            <a:r>
              <a:rPr lang="en-US" sz="2400" b="1" i="1" u="sng" dirty="0">
                <a:solidFill>
                  <a:srgbClr val="FF0000"/>
                </a:solidFill>
              </a:rPr>
              <a:t>many</a:t>
            </a:r>
            <a:r>
              <a:rPr lang="en-US" sz="2400" b="1" i="1" dirty="0">
                <a:solidFill>
                  <a:prstClr val="black"/>
                </a:solidFill>
              </a:rPr>
              <a:t> $</a:t>
            </a:r>
            <a:r>
              <a:rPr lang="en-US" sz="2400" b="1" i="1" dirty="0" err="1">
                <a:solidFill>
                  <a:prstClr val="black"/>
                </a:solidFill>
              </a:rPr>
              <a:t>Bs</a:t>
            </a:r>
            <a:r>
              <a:rPr lang="en-US" sz="2400" b="1" i="1" dirty="0">
                <a:solidFill>
                  <a:prstClr val="black"/>
                </a:solidFill>
              </a:rPr>
              <a:t>)</a:t>
            </a:r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GM-CSF                                  </a:t>
            </a:r>
            <a:r>
              <a:rPr lang="en-US" sz="2400" b="1" i="1" dirty="0">
                <a:solidFill>
                  <a:prstClr val="black"/>
                </a:solidFill>
              </a:rPr>
              <a:t>(</a:t>
            </a:r>
            <a:r>
              <a:rPr lang="en-US" sz="2400" b="1" i="1" u="sng" dirty="0">
                <a:solidFill>
                  <a:srgbClr val="FF0000"/>
                </a:solidFill>
              </a:rPr>
              <a:t>many</a:t>
            </a:r>
            <a:r>
              <a:rPr lang="en-US" sz="2400" b="1" i="1" dirty="0">
                <a:solidFill>
                  <a:prstClr val="black"/>
                </a:solidFill>
              </a:rPr>
              <a:t> $</a:t>
            </a:r>
            <a:r>
              <a:rPr lang="en-US" sz="2400" b="1" i="1" dirty="0" err="1">
                <a:solidFill>
                  <a:prstClr val="black"/>
                </a:solidFill>
              </a:rPr>
              <a:t>Bs</a:t>
            </a:r>
            <a:r>
              <a:rPr lang="en-US" sz="2400" b="1" i="1" dirty="0">
                <a:solidFill>
                  <a:prstClr val="black"/>
                </a:solidFill>
              </a:rPr>
              <a:t>)</a:t>
            </a:r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Cytokines- Interferons        </a:t>
            </a:r>
            <a:r>
              <a:rPr lang="en-US" sz="2400" b="1" i="1" dirty="0">
                <a:solidFill>
                  <a:prstClr val="black"/>
                </a:solidFill>
              </a:rPr>
              <a:t>(</a:t>
            </a:r>
            <a:r>
              <a:rPr lang="en-US" sz="2400" b="1" i="1" u="sng" dirty="0">
                <a:solidFill>
                  <a:srgbClr val="FF0000"/>
                </a:solidFill>
              </a:rPr>
              <a:t>many</a:t>
            </a:r>
            <a:r>
              <a:rPr lang="en-US" sz="2400" b="1" i="1" dirty="0">
                <a:solidFill>
                  <a:prstClr val="black"/>
                </a:solidFill>
              </a:rPr>
              <a:t> $</a:t>
            </a:r>
            <a:r>
              <a:rPr lang="en-US" sz="2400" b="1" i="1" dirty="0" err="1">
                <a:solidFill>
                  <a:prstClr val="black"/>
                </a:solidFill>
              </a:rPr>
              <a:t>Bs</a:t>
            </a:r>
            <a:r>
              <a:rPr lang="en-US" sz="2400" b="1" i="1" dirty="0">
                <a:solidFill>
                  <a:prstClr val="black"/>
                </a:solidFill>
              </a:rPr>
              <a:t>)</a:t>
            </a:r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prstClr val="black"/>
                </a:solidFill>
              </a:rPr>
              <a:t>Chemokines</a:t>
            </a:r>
          </a:p>
          <a:p>
            <a:pPr algn="l" rtl="0"/>
            <a:endParaRPr lang="en-US" sz="2400" b="1" dirty="0">
              <a:solidFill>
                <a:prstClr val="black"/>
              </a:solidFill>
            </a:endParaRPr>
          </a:p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Bone </a:t>
            </a:r>
            <a:r>
              <a:rPr lang="en-US" sz="2400" b="1" dirty="0" err="1">
                <a:solidFill>
                  <a:srgbClr val="FF0000"/>
                </a:solidFill>
              </a:rPr>
              <a:t>Morphogenic</a:t>
            </a:r>
            <a:r>
              <a:rPr lang="en-US" sz="2400" b="1" dirty="0">
                <a:solidFill>
                  <a:srgbClr val="FF0000"/>
                </a:solidFill>
              </a:rPr>
              <a:t> Proteins (BMPS)- </a:t>
            </a:r>
            <a:r>
              <a:rPr lang="en-US" sz="2400" b="1" dirty="0">
                <a:solidFill>
                  <a:srgbClr val="0000FF"/>
                </a:solidFill>
              </a:rPr>
              <a:t>TGF-</a:t>
            </a:r>
            <a:r>
              <a:rPr lang="en-US" sz="2400" b="1" dirty="0">
                <a:solidFill>
                  <a:srgbClr val="0000FF"/>
                </a:solidFill>
                <a:latin typeface="Symbol" panose="05050102010706020507" pitchFamily="18" charset="2"/>
              </a:rPr>
              <a:t>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760296" y="2588711"/>
            <a:ext cx="1368152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b="1" i="1" dirty="0"/>
              <a:t>So I guess secreted proteins are really important!</a:t>
            </a:r>
          </a:p>
        </p:txBody>
      </p:sp>
      <p:sp>
        <p:nvSpPr>
          <p:cNvPr id="3" name="Right Arrow 2"/>
          <p:cNvSpPr/>
          <p:nvPr/>
        </p:nvSpPr>
        <p:spPr>
          <a:xfrm>
            <a:off x="8079904" y="2996952"/>
            <a:ext cx="464369" cy="2880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2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8292" y="3127609"/>
            <a:ext cx="8786314" cy="24006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500" b="1" dirty="0">
                <a:solidFill>
                  <a:prstClr val="black"/>
                </a:solidFill>
              </a:rPr>
              <a:t>We have discovered:</a:t>
            </a:r>
          </a:p>
          <a:p>
            <a:pPr algn="ctr" rtl="0"/>
            <a:endParaRPr lang="en-US" sz="2500" b="1" dirty="0">
              <a:solidFill>
                <a:prstClr val="black"/>
              </a:solidFill>
            </a:endParaRPr>
          </a:p>
          <a:p>
            <a:pPr algn="l" rtl="0"/>
            <a:r>
              <a:rPr lang="en-US" sz="2500" b="1" dirty="0">
                <a:solidFill>
                  <a:srgbClr val="FF0000"/>
                </a:solidFill>
              </a:rPr>
              <a:t>*  nuclear localization of “n-regions” </a:t>
            </a:r>
            <a:r>
              <a:rPr lang="en-US" sz="2500" b="1" dirty="0">
                <a:solidFill>
                  <a:prstClr val="black"/>
                </a:solidFill>
              </a:rPr>
              <a:t>derived from unusual Signal    </a:t>
            </a:r>
          </a:p>
          <a:p>
            <a:pPr algn="l" rtl="0"/>
            <a:r>
              <a:rPr lang="en-US" sz="2500" b="1" dirty="0">
                <a:solidFill>
                  <a:prstClr val="black"/>
                </a:solidFill>
              </a:rPr>
              <a:t>    Peptides directing secretion of ZPBP, </a:t>
            </a:r>
            <a:r>
              <a:rPr lang="en-US" sz="2500" b="1" dirty="0" err="1">
                <a:solidFill>
                  <a:prstClr val="black"/>
                </a:solidFill>
              </a:rPr>
              <a:t>neuregulin</a:t>
            </a:r>
            <a:r>
              <a:rPr lang="en-US" sz="2500" b="1" dirty="0">
                <a:solidFill>
                  <a:prstClr val="black"/>
                </a:solidFill>
              </a:rPr>
              <a:t> and C4ORF48, </a:t>
            </a:r>
          </a:p>
          <a:p>
            <a:pPr algn="l" rtl="0"/>
            <a:r>
              <a:rPr lang="en-US" sz="2500" b="1" dirty="0">
                <a:solidFill>
                  <a:prstClr val="black"/>
                </a:solidFill>
              </a:rPr>
              <a:t>    indicating nuclear functions for unusual Signal Peptides.</a:t>
            </a:r>
          </a:p>
          <a:p>
            <a:pPr algn="l" rtl="0"/>
            <a:endParaRPr lang="en-US" sz="2500" b="1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8293" y="363957"/>
            <a:ext cx="8786313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000" b="1" dirty="0">
                <a:solidFill>
                  <a:prstClr val="black"/>
                </a:solidFill>
              </a:rPr>
              <a:t>Are there new functions for Signal Peptides </a:t>
            </a:r>
            <a:r>
              <a:rPr lang="en-US" sz="2000" b="1" dirty="0">
                <a:solidFill>
                  <a:srgbClr val="FF0000"/>
                </a:solidFill>
              </a:rPr>
              <a:t>above and beyond their role </a:t>
            </a:r>
            <a:r>
              <a:rPr lang="en-US" sz="2000" b="1" dirty="0">
                <a:solidFill>
                  <a:prstClr val="black"/>
                </a:solidFill>
              </a:rPr>
              <a:t>as “directors for protein secretion”?</a:t>
            </a:r>
          </a:p>
          <a:p>
            <a:pPr algn="ctr" rtl="0"/>
            <a:endParaRPr lang="en-US" sz="2000" b="1" dirty="0">
              <a:solidFill>
                <a:prstClr val="black"/>
              </a:solidFill>
            </a:endParaRPr>
          </a:p>
          <a:p>
            <a:pPr algn="ctr" rtl="0"/>
            <a:r>
              <a:rPr lang="en-US" sz="2800" b="1" dirty="0">
                <a:solidFill>
                  <a:prstClr val="black"/>
                </a:solidFill>
              </a:rPr>
              <a:t>We think yes!</a:t>
            </a:r>
          </a:p>
        </p:txBody>
      </p:sp>
    </p:spTree>
    <p:extLst>
      <p:ext uri="{BB962C8B-B14F-4D97-AF65-F5344CB8AC3E}">
        <p14:creationId xmlns:p14="http://schemas.microsoft.com/office/powerpoint/2010/main" val="113182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8292" y="3127608"/>
            <a:ext cx="8786314" cy="1631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500" b="1" dirty="0">
                <a:solidFill>
                  <a:prstClr val="black"/>
                </a:solidFill>
              </a:rPr>
              <a:t>We have discovered:</a:t>
            </a:r>
          </a:p>
          <a:p>
            <a:pPr algn="l" rtl="0"/>
            <a:endParaRPr lang="en-US" sz="2500" b="1" dirty="0">
              <a:solidFill>
                <a:prstClr val="black"/>
              </a:solidFill>
            </a:endParaRPr>
          </a:p>
          <a:p>
            <a:pPr algn="l" rtl="0"/>
            <a:r>
              <a:rPr lang="en-US" sz="2500" b="1" dirty="0">
                <a:solidFill>
                  <a:prstClr val="black"/>
                </a:solidFill>
              </a:rPr>
              <a:t> </a:t>
            </a:r>
            <a:r>
              <a:rPr lang="en-US" sz="2500" b="1" dirty="0">
                <a:solidFill>
                  <a:srgbClr val="FF0000"/>
                </a:solidFill>
              </a:rPr>
              <a:t>*</a:t>
            </a:r>
            <a:r>
              <a:rPr lang="en-US" sz="2500" b="1" dirty="0">
                <a:solidFill>
                  <a:prstClr val="black"/>
                </a:solidFill>
              </a:rPr>
              <a:t> a new secreted protein (</a:t>
            </a:r>
            <a:r>
              <a:rPr lang="en-US" sz="2500" b="1" i="1" dirty="0">
                <a:solidFill>
                  <a:srgbClr val="FF0000"/>
                </a:solidFill>
              </a:rPr>
              <a:t>C4ORF48</a:t>
            </a:r>
            <a:r>
              <a:rPr lang="en-US" sz="2500" b="1" dirty="0">
                <a:solidFill>
                  <a:prstClr val="black"/>
                </a:solidFill>
              </a:rPr>
              <a:t>) that is involved in </a:t>
            </a:r>
            <a:r>
              <a:rPr lang="en-US" sz="2500" b="1" i="1" dirty="0">
                <a:solidFill>
                  <a:srgbClr val="FF0000"/>
                </a:solidFill>
              </a:rPr>
              <a:t>neo-neurogenesis</a:t>
            </a:r>
            <a:r>
              <a:rPr lang="en-US" sz="2500" b="1" dirty="0">
                <a:solidFill>
                  <a:prstClr val="black"/>
                </a:solidFill>
              </a:rPr>
              <a:t> and in </a:t>
            </a:r>
            <a:r>
              <a:rPr lang="en-US" sz="2500" b="1" i="1" dirty="0">
                <a:solidFill>
                  <a:srgbClr val="FF0000"/>
                </a:solidFill>
              </a:rPr>
              <a:t>pancreatic endocrine function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8293" y="363957"/>
            <a:ext cx="8786313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0"/>
            <a:endParaRPr lang="en-US" sz="2000" b="1" dirty="0">
              <a:solidFill>
                <a:prstClr val="black"/>
              </a:solidFill>
            </a:endParaRPr>
          </a:p>
          <a:p>
            <a:pPr algn="ctr" rtl="0"/>
            <a:r>
              <a:rPr lang="en-US" sz="2000" b="1" dirty="0">
                <a:solidFill>
                  <a:prstClr val="black"/>
                </a:solidFill>
              </a:rPr>
              <a:t>Are there, out there, </a:t>
            </a:r>
            <a:r>
              <a:rPr lang="en-US" sz="2000" b="1" u="sng" dirty="0">
                <a:solidFill>
                  <a:srgbClr val="FF0000"/>
                </a:solidFill>
              </a:rPr>
              <a:t>new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secreted proteins to be discovered?</a:t>
            </a:r>
          </a:p>
          <a:p>
            <a:pPr algn="ctr" rtl="0"/>
            <a:endParaRPr lang="en-US" sz="2000" b="1" dirty="0">
              <a:solidFill>
                <a:prstClr val="black"/>
              </a:solidFill>
            </a:endParaRPr>
          </a:p>
          <a:p>
            <a:pPr algn="ctr" rtl="0"/>
            <a:r>
              <a:rPr lang="en-US" sz="2800" b="1" dirty="0">
                <a:solidFill>
                  <a:prstClr val="black"/>
                </a:solidFill>
              </a:rPr>
              <a:t>We think yes!</a:t>
            </a:r>
          </a:p>
        </p:txBody>
      </p:sp>
    </p:spTree>
    <p:extLst>
      <p:ext uri="{BB962C8B-B14F-4D97-AF65-F5344CB8AC3E}">
        <p14:creationId xmlns:p14="http://schemas.microsoft.com/office/powerpoint/2010/main" val="222053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>
          <a:xfrm>
            <a:off x="1735889" y="6392053"/>
            <a:ext cx="2133600" cy="365125"/>
          </a:xfrm>
        </p:spPr>
        <p:txBody>
          <a:bodyPr/>
          <a:lstStyle/>
          <a:p>
            <a:pPr>
              <a:defRPr/>
            </a:pPr>
            <a:fld id="{8D5B5190-C6D1-4F1A-97DE-255EB056FE75}" type="slidenum">
              <a:rPr lang="he-IL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 cstate="print"/>
          <a:srcRect l="15067"/>
          <a:stretch/>
        </p:blipFill>
        <p:spPr>
          <a:xfrm>
            <a:off x="2483453" y="1323975"/>
            <a:ext cx="7507436" cy="4210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31138" y="6106727"/>
            <a:ext cx="167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b="1" dirty="0"/>
              <a:t>ER lumen</a:t>
            </a:r>
            <a:endParaRPr lang="he-IL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939837" y="2123913"/>
            <a:ext cx="1447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000" b="1" dirty="0"/>
              <a:t>Cytosol</a:t>
            </a:r>
            <a:endParaRPr lang="he-IL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00335" y="4129019"/>
            <a:ext cx="113010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en-US" sz="1100" b="1" dirty="0"/>
              <a:t>ER membrane</a:t>
            </a:r>
            <a:endParaRPr lang="he-IL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50789" y="5055970"/>
            <a:ext cx="16002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>
            <a:defPPr>
              <a:defRPr lang="he-IL"/>
            </a:defPPr>
            <a:lvl1pPr algn="ctr">
              <a:defRPr sz="1200" b="1">
                <a:solidFill>
                  <a:srgbClr val="0033CC"/>
                </a:solidFill>
              </a:defRPr>
            </a:lvl1pPr>
          </a:lstStyle>
          <a:p>
            <a:r>
              <a:rPr lang="en-US" sz="1600" dirty="0">
                <a:solidFill>
                  <a:srgbClr val="0000FF"/>
                </a:solidFill>
              </a:rPr>
              <a:t>signal sequence-</a:t>
            </a:r>
          </a:p>
          <a:p>
            <a:r>
              <a:rPr lang="en-US" sz="1600" dirty="0">
                <a:solidFill>
                  <a:srgbClr val="0000FF"/>
                </a:solidFill>
              </a:rPr>
              <a:t>cleaved by</a:t>
            </a:r>
          </a:p>
          <a:p>
            <a:r>
              <a:rPr lang="en-US" sz="1600" dirty="0">
                <a:solidFill>
                  <a:srgbClr val="0000FF"/>
                </a:solidFill>
              </a:rPr>
              <a:t>signal peptidase</a:t>
            </a:r>
            <a:endParaRPr lang="he-IL" sz="16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60589" y="4461801"/>
            <a:ext cx="6858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r>
              <a:rPr lang="en-US" sz="1000" dirty="0"/>
              <a:t>secreted</a:t>
            </a:r>
          </a:p>
          <a:p>
            <a:r>
              <a:rPr lang="en-US" sz="1000" dirty="0"/>
              <a:t>protein</a:t>
            </a:r>
            <a:endParaRPr lang="he-IL" sz="1000" dirty="0"/>
          </a:p>
        </p:txBody>
      </p:sp>
      <p:sp>
        <p:nvSpPr>
          <p:cNvPr id="15" name="צורה חופשית 14"/>
          <p:cNvSpPr/>
          <p:nvPr/>
        </p:nvSpPr>
        <p:spPr bwMode="auto">
          <a:xfrm>
            <a:off x="3437689" y="2901950"/>
            <a:ext cx="177800" cy="241300"/>
          </a:xfrm>
          <a:custGeom>
            <a:avLst/>
            <a:gdLst>
              <a:gd name="connsiteX0" fmla="*/ 177800 w 177800"/>
              <a:gd name="connsiteY0" fmla="*/ 0 h 241300"/>
              <a:gd name="connsiteX1" fmla="*/ 127000 w 177800"/>
              <a:gd name="connsiteY1" fmla="*/ 69850 h 241300"/>
              <a:gd name="connsiteX2" fmla="*/ 114300 w 177800"/>
              <a:gd name="connsiteY2" fmla="*/ 88900 h 241300"/>
              <a:gd name="connsiteX3" fmla="*/ 101600 w 177800"/>
              <a:gd name="connsiteY3" fmla="*/ 107950 h 241300"/>
              <a:gd name="connsiteX4" fmla="*/ 76200 w 177800"/>
              <a:gd name="connsiteY4" fmla="*/ 146050 h 241300"/>
              <a:gd name="connsiteX5" fmla="*/ 38100 w 177800"/>
              <a:gd name="connsiteY5" fmla="*/ 177800 h 241300"/>
              <a:gd name="connsiteX6" fmla="*/ 12700 w 177800"/>
              <a:gd name="connsiteY6" fmla="*/ 222250 h 241300"/>
              <a:gd name="connsiteX7" fmla="*/ 0 w 177800"/>
              <a:gd name="connsiteY7" fmla="*/ 241300 h 2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800" h="241300">
                <a:moveTo>
                  <a:pt x="177800" y="0"/>
                </a:moveTo>
                <a:cubicBezTo>
                  <a:pt x="142865" y="43669"/>
                  <a:pt x="159918" y="20473"/>
                  <a:pt x="127000" y="69850"/>
                </a:cubicBezTo>
                <a:lnTo>
                  <a:pt x="114300" y="88900"/>
                </a:lnTo>
                <a:cubicBezTo>
                  <a:pt x="110067" y="95250"/>
                  <a:pt x="104013" y="100710"/>
                  <a:pt x="101600" y="107950"/>
                </a:cubicBezTo>
                <a:cubicBezTo>
                  <a:pt x="90799" y="140354"/>
                  <a:pt x="102145" y="115781"/>
                  <a:pt x="76200" y="146050"/>
                </a:cubicBezTo>
                <a:cubicBezTo>
                  <a:pt x="48521" y="178343"/>
                  <a:pt x="70108" y="167131"/>
                  <a:pt x="38100" y="177800"/>
                </a:cubicBezTo>
                <a:cubicBezTo>
                  <a:pt x="7158" y="224212"/>
                  <a:pt x="44926" y="165854"/>
                  <a:pt x="12700" y="222250"/>
                </a:cubicBezTo>
                <a:cubicBezTo>
                  <a:pt x="8914" y="228876"/>
                  <a:pt x="0" y="241300"/>
                  <a:pt x="0" y="241300"/>
                </a:cubicBezTo>
              </a:path>
            </a:pathLst>
          </a:custGeom>
          <a:noFill/>
          <a:ln w="539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he-IL">
              <a:latin typeface="Arial" charset="0"/>
              <a:cs typeface="Arial" charset="0"/>
            </a:endParaRPr>
          </a:p>
        </p:txBody>
      </p:sp>
      <p:sp>
        <p:nvSpPr>
          <p:cNvPr id="16" name="צורה חופשית 15"/>
          <p:cNvSpPr/>
          <p:nvPr/>
        </p:nvSpPr>
        <p:spPr bwMode="auto">
          <a:xfrm>
            <a:off x="4593389" y="3486946"/>
            <a:ext cx="67604" cy="274907"/>
          </a:xfrm>
          <a:custGeom>
            <a:avLst/>
            <a:gdLst>
              <a:gd name="connsiteX0" fmla="*/ 177800 w 177800"/>
              <a:gd name="connsiteY0" fmla="*/ 0 h 241300"/>
              <a:gd name="connsiteX1" fmla="*/ 127000 w 177800"/>
              <a:gd name="connsiteY1" fmla="*/ 69850 h 241300"/>
              <a:gd name="connsiteX2" fmla="*/ 114300 w 177800"/>
              <a:gd name="connsiteY2" fmla="*/ 88900 h 241300"/>
              <a:gd name="connsiteX3" fmla="*/ 101600 w 177800"/>
              <a:gd name="connsiteY3" fmla="*/ 107950 h 241300"/>
              <a:gd name="connsiteX4" fmla="*/ 76200 w 177800"/>
              <a:gd name="connsiteY4" fmla="*/ 146050 h 241300"/>
              <a:gd name="connsiteX5" fmla="*/ 38100 w 177800"/>
              <a:gd name="connsiteY5" fmla="*/ 177800 h 241300"/>
              <a:gd name="connsiteX6" fmla="*/ 12700 w 177800"/>
              <a:gd name="connsiteY6" fmla="*/ 222250 h 241300"/>
              <a:gd name="connsiteX7" fmla="*/ 0 w 177800"/>
              <a:gd name="connsiteY7" fmla="*/ 241300 h 2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800" h="241300">
                <a:moveTo>
                  <a:pt x="177800" y="0"/>
                </a:moveTo>
                <a:cubicBezTo>
                  <a:pt x="142865" y="43669"/>
                  <a:pt x="159918" y="20473"/>
                  <a:pt x="127000" y="69850"/>
                </a:cubicBezTo>
                <a:lnTo>
                  <a:pt x="114300" y="88900"/>
                </a:lnTo>
                <a:cubicBezTo>
                  <a:pt x="110067" y="95250"/>
                  <a:pt x="104013" y="100710"/>
                  <a:pt x="101600" y="107950"/>
                </a:cubicBezTo>
                <a:cubicBezTo>
                  <a:pt x="90799" y="140354"/>
                  <a:pt x="102145" y="115781"/>
                  <a:pt x="76200" y="146050"/>
                </a:cubicBezTo>
                <a:cubicBezTo>
                  <a:pt x="48521" y="178343"/>
                  <a:pt x="70108" y="167131"/>
                  <a:pt x="38100" y="177800"/>
                </a:cubicBezTo>
                <a:cubicBezTo>
                  <a:pt x="7158" y="224212"/>
                  <a:pt x="44926" y="165854"/>
                  <a:pt x="12700" y="222250"/>
                </a:cubicBezTo>
                <a:cubicBezTo>
                  <a:pt x="8914" y="228876"/>
                  <a:pt x="0" y="241300"/>
                  <a:pt x="0" y="241300"/>
                </a:cubicBezTo>
              </a:path>
            </a:pathLst>
          </a:custGeom>
          <a:noFill/>
          <a:ln w="539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he-IL">
              <a:latin typeface="Arial" charset="0"/>
              <a:cs typeface="Arial" charset="0"/>
            </a:endParaRPr>
          </a:p>
        </p:txBody>
      </p:sp>
      <p:sp>
        <p:nvSpPr>
          <p:cNvPr id="17" name="צורה חופשית 16"/>
          <p:cNvSpPr/>
          <p:nvPr/>
        </p:nvSpPr>
        <p:spPr bwMode="auto">
          <a:xfrm>
            <a:off x="6080027" y="4220894"/>
            <a:ext cx="48064" cy="183277"/>
          </a:xfrm>
          <a:custGeom>
            <a:avLst/>
            <a:gdLst>
              <a:gd name="connsiteX0" fmla="*/ 177800 w 177800"/>
              <a:gd name="connsiteY0" fmla="*/ 0 h 241300"/>
              <a:gd name="connsiteX1" fmla="*/ 127000 w 177800"/>
              <a:gd name="connsiteY1" fmla="*/ 69850 h 241300"/>
              <a:gd name="connsiteX2" fmla="*/ 114300 w 177800"/>
              <a:gd name="connsiteY2" fmla="*/ 88900 h 241300"/>
              <a:gd name="connsiteX3" fmla="*/ 101600 w 177800"/>
              <a:gd name="connsiteY3" fmla="*/ 107950 h 241300"/>
              <a:gd name="connsiteX4" fmla="*/ 76200 w 177800"/>
              <a:gd name="connsiteY4" fmla="*/ 146050 h 241300"/>
              <a:gd name="connsiteX5" fmla="*/ 38100 w 177800"/>
              <a:gd name="connsiteY5" fmla="*/ 177800 h 241300"/>
              <a:gd name="connsiteX6" fmla="*/ 12700 w 177800"/>
              <a:gd name="connsiteY6" fmla="*/ 222250 h 241300"/>
              <a:gd name="connsiteX7" fmla="*/ 0 w 177800"/>
              <a:gd name="connsiteY7" fmla="*/ 241300 h 2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800" h="241300">
                <a:moveTo>
                  <a:pt x="177800" y="0"/>
                </a:moveTo>
                <a:cubicBezTo>
                  <a:pt x="142865" y="43669"/>
                  <a:pt x="159918" y="20473"/>
                  <a:pt x="127000" y="69850"/>
                </a:cubicBezTo>
                <a:lnTo>
                  <a:pt x="114300" y="88900"/>
                </a:lnTo>
                <a:cubicBezTo>
                  <a:pt x="110067" y="95250"/>
                  <a:pt x="104013" y="100710"/>
                  <a:pt x="101600" y="107950"/>
                </a:cubicBezTo>
                <a:cubicBezTo>
                  <a:pt x="90799" y="140354"/>
                  <a:pt x="102145" y="115781"/>
                  <a:pt x="76200" y="146050"/>
                </a:cubicBezTo>
                <a:cubicBezTo>
                  <a:pt x="48521" y="178343"/>
                  <a:pt x="70108" y="167131"/>
                  <a:pt x="38100" y="177800"/>
                </a:cubicBezTo>
                <a:cubicBezTo>
                  <a:pt x="7158" y="224212"/>
                  <a:pt x="44926" y="165854"/>
                  <a:pt x="12700" y="222250"/>
                </a:cubicBezTo>
                <a:cubicBezTo>
                  <a:pt x="8914" y="228876"/>
                  <a:pt x="0" y="241300"/>
                  <a:pt x="0" y="241300"/>
                </a:cubicBezTo>
              </a:path>
            </a:pathLst>
          </a:custGeom>
          <a:noFill/>
          <a:ln w="539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he-IL">
              <a:latin typeface="Arial" charset="0"/>
              <a:cs typeface="Arial" charset="0"/>
            </a:endParaRPr>
          </a:p>
        </p:txBody>
      </p:sp>
      <p:sp>
        <p:nvSpPr>
          <p:cNvPr id="18" name="צורה חופשית 17"/>
          <p:cNvSpPr/>
          <p:nvPr/>
        </p:nvSpPr>
        <p:spPr bwMode="auto">
          <a:xfrm>
            <a:off x="7421632" y="4717716"/>
            <a:ext cx="52754" cy="293982"/>
          </a:xfrm>
          <a:custGeom>
            <a:avLst/>
            <a:gdLst>
              <a:gd name="connsiteX0" fmla="*/ 177800 w 177800"/>
              <a:gd name="connsiteY0" fmla="*/ 0 h 241300"/>
              <a:gd name="connsiteX1" fmla="*/ 127000 w 177800"/>
              <a:gd name="connsiteY1" fmla="*/ 69850 h 241300"/>
              <a:gd name="connsiteX2" fmla="*/ 114300 w 177800"/>
              <a:gd name="connsiteY2" fmla="*/ 88900 h 241300"/>
              <a:gd name="connsiteX3" fmla="*/ 101600 w 177800"/>
              <a:gd name="connsiteY3" fmla="*/ 107950 h 241300"/>
              <a:gd name="connsiteX4" fmla="*/ 76200 w 177800"/>
              <a:gd name="connsiteY4" fmla="*/ 146050 h 241300"/>
              <a:gd name="connsiteX5" fmla="*/ 38100 w 177800"/>
              <a:gd name="connsiteY5" fmla="*/ 177800 h 241300"/>
              <a:gd name="connsiteX6" fmla="*/ 12700 w 177800"/>
              <a:gd name="connsiteY6" fmla="*/ 222250 h 241300"/>
              <a:gd name="connsiteX7" fmla="*/ 0 w 177800"/>
              <a:gd name="connsiteY7" fmla="*/ 241300 h 2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800" h="241300">
                <a:moveTo>
                  <a:pt x="177800" y="0"/>
                </a:moveTo>
                <a:cubicBezTo>
                  <a:pt x="142865" y="43669"/>
                  <a:pt x="159918" y="20473"/>
                  <a:pt x="127000" y="69850"/>
                </a:cubicBezTo>
                <a:lnTo>
                  <a:pt x="114300" y="88900"/>
                </a:lnTo>
                <a:cubicBezTo>
                  <a:pt x="110067" y="95250"/>
                  <a:pt x="104013" y="100710"/>
                  <a:pt x="101600" y="107950"/>
                </a:cubicBezTo>
                <a:cubicBezTo>
                  <a:pt x="90799" y="140354"/>
                  <a:pt x="102145" y="115781"/>
                  <a:pt x="76200" y="146050"/>
                </a:cubicBezTo>
                <a:cubicBezTo>
                  <a:pt x="48521" y="178343"/>
                  <a:pt x="70108" y="167131"/>
                  <a:pt x="38100" y="177800"/>
                </a:cubicBezTo>
                <a:cubicBezTo>
                  <a:pt x="7158" y="224212"/>
                  <a:pt x="44926" y="165854"/>
                  <a:pt x="12700" y="222250"/>
                </a:cubicBezTo>
                <a:cubicBezTo>
                  <a:pt x="8914" y="228876"/>
                  <a:pt x="0" y="241300"/>
                  <a:pt x="0" y="241300"/>
                </a:cubicBezTo>
              </a:path>
            </a:pathLst>
          </a:custGeom>
          <a:noFill/>
          <a:ln w="539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he-IL">
              <a:latin typeface="Arial" charset="0"/>
              <a:cs typeface="Arial" charset="0"/>
            </a:endParaRPr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3983789" y="229844"/>
            <a:ext cx="3559028" cy="5232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000000"/>
                </a:solidFill>
              </a:rPr>
              <a:t>Protein secretion 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36089" y="3048001"/>
            <a:ext cx="1066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200" b="1" i="1" dirty="0"/>
              <a:t>nascent polypeptide</a:t>
            </a:r>
            <a:endParaRPr lang="he-IL" sz="12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4682575" y="4800888"/>
            <a:ext cx="10201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1400" b="1" dirty="0">
                <a:solidFill>
                  <a:srgbClr val="0033CC"/>
                </a:solidFill>
              </a:rPr>
              <a:t>closed</a:t>
            </a:r>
          </a:p>
          <a:p>
            <a:pPr algn="ctr" rtl="0"/>
            <a:r>
              <a:rPr lang="en-US" sz="1400" b="1" dirty="0">
                <a:solidFill>
                  <a:srgbClr val="0033CC"/>
                </a:solidFill>
              </a:rPr>
              <a:t>translocon</a:t>
            </a:r>
            <a:endParaRPr lang="he-IL" sz="1400" b="1" dirty="0">
              <a:solidFill>
                <a:srgbClr val="0033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07426" y="5040869"/>
            <a:ext cx="113193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>
            <a:defPPr>
              <a:defRPr lang="he-IL"/>
            </a:defPPr>
            <a:lvl1pPr algn="ctr">
              <a:defRPr sz="1200" b="1">
                <a:solidFill>
                  <a:srgbClr val="0033CC"/>
                </a:solidFill>
              </a:defRPr>
            </a:lvl1pPr>
          </a:lstStyle>
          <a:p>
            <a:r>
              <a:rPr lang="en-US" sz="1600" dirty="0">
                <a:solidFill>
                  <a:srgbClr val="FF00FF"/>
                </a:solidFill>
              </a:rPr>
              <a:t>open</a:t>
            </a:r>
          </a:p>
          <a:p>
            <a:r>
              <a:rPr lang="en-US" sz="1600" dirty="0">
                <a:solidFill>
                  <a:srgbClr val="FF00FF"/>
                </a:solidFill>
              </a:rPr>
              <a:t>translocon</a:t>
            </a:r>
            <a:endParaRPr lang="he-IL" sz="1600" dirty="0">
              <a:solidFill>
                <a:srgbClr val="FF00FF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821990" y="4457702"/>
            <a:ext cx="2531403" cy="42766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he-IL">
              <a:latin typeface="Arial" charset="0"/>
              <a:cs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35439" y="4509120"/>
            <a:ext cx="8043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latin typeface="Wingdings 3" panose="05040102010807070707" pitchFamily="18" charset="2"/>
              </a:rPr>
              <a:t>h</a:t>
            </a:r>
            <a:endParaRPr lang="he-IL" dirty="0">
              <a:latin typeface="Wingdings 3" panose="05040102010807070707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08477" y="4718670"/>
            <a:ext cx="8043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latin typeface="Wingdings 3" panose="05040102010807070707" pitchFamily="18" charset="2"/>
              </a:rPr>
              <a:t>h</a:t>
            </a:r>
            <a:endParaRPr lang="he-IL" dirty="0">
              <a:latin typeface="Wingdings 3" panose="05040102010807070707" pitchFamily="18" charset="2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8767587" y="4545932"/>
            <a:ext cx="702603" cy="3394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he-IL">
              <a:latin typeface="Arial" charset="0"/>
              <a:cs typeface="Arial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227547" y="2724529"/>
            <a:ext cx="278877" cy="477129"/>
            <a:chOff x="1366071" y="2715003"/>
            <a:chExt cx="278877" cy="477129"/>
          </a:xfrm>
        </p:grpSpPr>
        <p:sp>
          <p:nvSpPr>
            <p:cNvPr id="26" name="Oval 25"/>
            <p:cNvSpPr/>
            <p:nvPr/>
          </p:nvSpPr>
          <p:spPr bwMode="auto">
            <a:xfrm rot="18698453">
              <a:off x="1285733" y="2832918"/>
              <a:ext cx="477129" cy="241300"/>
            </a:xfrm>
            <a:prstGeom prst="ellipse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algn="ctr" rtl="1" fontAlgn="base">
                <a:spcBef>
                  <a:spcPct val="0"/>
                </a:spcBef>
                <a:spcAft>
                  <a:spcPct val="0"/>
                </a:spcAft>
              </a:pPr>
              <a:endParaRPr lang="he-IL">
                <a:latin typeface="Arial" charset="0"/>
                <a:cs typeface="Arial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18596360">
              <a:off x="1292305" y="2827417"/>
              <a:ext cx="424532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200" b="1" dirty="0"/>
                <a:t>SRP</a:t>
              </a:r>
              <a:endParaRPr lang="he-IL" sz="1200" b="1" dirty="0"/>
            </a:p>
          </p:txBody>
        </p:sp>
      </p:grpSp>
      <p:sp>
        <p:nvSpPr>
          <p:cNvPr id="11" name="Oval 10"/>
          <p:cNvSpPr/>
          <p:nvPr/>
        </p:nvSpPr>
        <p:spPr bwMode="auto">
          <a:xfrm>
            <a:off x="9203489" y="4545932"/>
            <a:ext cx="723900" cy="115636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he-IL">
              <a:latin typeface="Arial" charset="0"/>
              <a:cs typeface="Arial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036338" y="5754470"/>
            <a:ext cx="102010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cleaved protein in ER lumen</a:t>
            </a:r>
            <a:endParaRPr lang="he-IL" sz="1600" b="1" dirty="0">
              <a:solidFill>
                <a:srgbClr val="FF000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507539" y="2606874"/>
            <a:ext cx="228600" cy="307777"/>
            <a:chOff x="2571750" y="2606873"/>
            <a:chExt cx="228600" cy="307777"/>
          </a:xfrm>
        </p:grpSpPr>
        <p:sp>
          <p:nvSpPr>
            <p:cNvPr id="21" name="Rectangle 20"/>
            <p:cNvSpPr/>
            <p:nvPr/>
          </p:nvSpPr>
          <p:spPr bwMode="auto">
            <a:xfrm>
              <a:off x="2633490" y="2676487"/>
              <a:ext cx="144000" cy="19800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algn="r" rtl="1" fontAlgn="base">
                <a:spcBef>
                  <a:spcPct val="0"/>
                </a:spcBef>
                <a:spcAft>
                  <a:spcPct val="0"/>
                </a:spcAft>
              </a:pPr>
              <a:endParaRPr lang="he-IL">
                <a:latin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71750" y="2606873"/>
              <a:ext cx="228600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400" b="1" u="sng" dirty="0">
                  <a:solidFill>
                    <a:srgbClr val="FF0000"/>
                  </a:solidFill>
                </a:rPr>
                <a:t>N</a:t>
              </a:r>
              <a:endParaRPr lang="he-IL" sz="1400" b="1" u="sng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567203" y="3615749"/>
            <a:ext cx="996371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1400" b="1" dirty="0"/>
              <a:t>SRP </a:t>
            </a:r>
            <a:r>
              <a:rPr lang="en-US" sz="1400" b="1" dirty="0" err="1"/>
              <a:t>receptor</a:t>
            </a:r>
            <a:r>
              <a:rPr lang="en-US" sz="1400" b="1" dirty="0" err="1">
                <a:latin typeface="Wingdings 3" panose="05040102010807070707" pitchFamily="18" charset="2"/>
              </a:rPr>
              <a:t>g</a:t>
            </a:r>
            <a:endParaRPr lang="he-IL" sz="1400" b="1" dirty="0"/>
          </a:p>
        </p:txBody>
      </p:sp>
      <p:grpSp>
        <p:nvGrpSpPr>
          <p:cNvPr id="41" name="Group 40"/>
          <p:cNvGrpSpPr/>
          <p:nvPr/>
        </p:nvGrpSpPr>
        <p:grpSpPr>
          <a:xfrm rot="20449862">
            <a:off x="4335196" y="3378587"/>
            <a:ext cx="278877" cy="477129"/>
            <a:chOff x="1366071" y="2715003"/>
            <a:chExt cx="278877" cy="477129"/>
          </a:xfrm>
        </p:grpSpPr>
        <p:sp>
          <p:nvSpPr>
            <p:cNvPr id="42" name="Oval 41"/>
            <p:cNvSpPr/>
            <p:nvPr/>
          </p:nvSpPr>
          <p:spPr bwMode="auto">
            <a:xfrm rot="18698453">
              <a:off x="1285733" y="2832918"/>
              <a:ext cx="477129" cy="241300"/>
            </a:xfrm>
            <a:prstGeom prst="ellipse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algn="ctr" rtl="1" fontAlgn="base">
                <a:spcBef>
                  <a:spcPct val="0"/>
                </a:spcBef>
                <a:spcAft>
                  <a:spcPct val="0"/>
                </a:spcAft>
              </a:pPr>
              <a:endParaRPr lang="he-IL">
                <a:latin typeface="Arial" charset="0"/>
                <a:cs typeface="Arial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18596360">
              <a:off x="1292305" y="2827417"/>
              <a:ext cx="424532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200" b="1" dirty="0"/>
                <a:t>SRP</a:t>
              </a:r>
              <a:endParaRPr lang="he-IL" sz="1200" b="1" dirty="0"/>
            </a:p>
          </p:txBody>
        </p:sp>
      </p:grpSp>
      <p:grpSp>
        <p:nvGrpSpPr>
          <p:cNvPr id="44" name="Group 43"/>
          <p:cNvGrpSpPr/>
          <p:nvPr/>
        </p:nvGrpSpPr>
        <p:grpSpPr>
          <a:xfrm rot="4469920">
            <a:off x="4655433" y="1427185"/>
            <a:ext cx="278877" cy="477129"/>
            <a:chOff x="1366071" y="2715003"/>
            <a:chExt cx="278877" cy="477129"/>
          </a:xfrm>
        </p:grpSpPr>
        <p:sp>
          <p:nvSpPr>
            <p:cNvPr id="45" name="Oval 44"/>
            <p:cNvSpPr/>
            <p:nvPr/>
          </p:nvSpPr>
          <p:spPr bwMode="auto">
            <a:xfrm rot="18698453">
              <a:off x="1285733" y="2832918"/>
              <a:ext cx="477129" cy="241300"/>
            </a:xfrm>
            <a:prstGeom prst="ellipse">
              <a:avLst/>
            </a:prstGeom>
            <a:solidFill>
              <a:srgbClr val="FF66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algn="ctr" rtl="1" fontAlgn="base">
                <a:spcBef>
                  <a:spcPct val="0"/>
                </a:spcBef>
                <a:spcAft>
                  <a:spcPct val="0"/>
                </a:spcAft>
              </a:pPr>
              <a:endParaRPr lang="he-IL">
                <a:latin typeface="Arial" charset="0"/>
                <a:cs typeface="Arial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 rot="18596360">
              <a:off x="1292305" y="2827417"/>
              <a:ext cx="424532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en-US" sz="1200" b="1" dirty="0"/>
                <a:t>SRP</a:t>
              </a:r>
              <a:endParaRPr lang="he-IL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12093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594" y="394304"/>
            <a:ext cx="8536871" cy="620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6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מלבן 146"/>
          <p:cNvSpPr/>
          <p:nvPr/>
        </p:nvSpPr>
        <p:spPr>
          <a:xfrm>
            <a:off x="1600200" y="98612"/>
            <a:ext cx="2053632" cy="1314164"/>
          </a:xfrm>
          <a:prstGeom prst="rect">
            <a:avLst/>
          </a:prstGeom>
          <a:solidFill>
            <a:srgbClr val="FF0000">
              <a:alpha val="19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7049" y="1496695"/>
            <a:ext cx="201471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Calibri"/>
              </a:rPr>
              <a:t>n-region: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Calibri"/>
            </a:endParaRPr>
          </a:p>
          <a:p>
            <a:r>
              <a:rPr lang="en-US" sz="2400" b="1" dirty="0">
                <a:solidFill>
                  <a:prstClr val="black"/>
                </a:solidFill>
                <a:latin typeface="Calibri"/>
              </a:rPr>
              <a:t>usually 1-5 aa.</a:t>
            </a:r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>
          <a:xfrm>
            <a:off x="1560216" y="6436938"/>
            <a:ext cx="2133600" cy="365125"/>
          </a:xfrm>
        </p:spPr>
        <p:txBody>
          <a:bodyPr/>
          <a:lstStyle/>
          <a:p>
            <a:pPr rtl="0"/>
            <a:fld id="{60CFB9B4-0DFD-46A8-8654-38013017A55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0"/>
              <a:t>10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6" name="Down Arrow 23"/>
          <p:cNvSpPr/>
          <p:nvPr/>
        </p:nvSpPr>
        <p:spPr>
          <a:xfrm>
            <a:off x="7794811" y="-171400"/>
            <a:ext cx="212102" cy="247710"/>
          </a:xfrm>
          <a:prstGeom prst="downArrow">
            <a:avLst/>
          </a:prstGeom>
          <a:solidFill>
            <a:srgbClr val="FFFFFF">
              <a:lumMod val="50000"/>
            </a:srgbClr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>
              <a:lnSpc>
                <a:spcPts val="800"/>
              </a:lnSpc>
              <a:defRPr/>
            </a:pPr>
            <a:endParaRPr lang="he-IL" sz="1000" b="1" kern="0">
              <a:solidFill>
                <a:srgbClr val="FF0000"/>
              </a:solidFill>
            </a:endParaRPr>
          </a:p>
        </p:txBody>
      </p:sp>
      <p:sp>
        <p:nvSpPr>
          <p:cNvPr id="137" name="Rectangle 3"/>
          <p:cNvSpPr/>
          <p:nvPr/>
        </p:nvSpPr>
        <p:spPr>
          <a:xfrm>
            <a:off x="1600200" y="455471"/>
            <a:ext cx="472000" cy="82093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9" name="Rectangle 10"/>
          <p:cNvSpPr/>
          <p:nvPr/>
        </p:nvSpPr>
        <p:spPr>
          <a:xfrm>
            <a:off x="2095543" y="455471"/>
            <a:ext cx="1566220" cy="82093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0" name="Rectangle 11"/>
          <p:cNvSpPr/>
          <p:nvPr/>
        </p:nvSpPr>
        <p:spPr>
          <a:xfrm>
            <a:off x="3661764" y="455471"/>
            <a:ext cx="2140857" cy="820930"/>
          </a:xfrm>
          <a:prstGeom prst="rect">
            <a:avLst/>
          </a:prstGeom>
          <a:solidFill>
            <a:srgbClr val="FF99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1" name="Rectangle 12"/>
          <p:cNvSpPr/>
          <p:nvPr/>
        </p:nvSpPr>
        <p:spPr>
          <a:xfrm>
            <a:off x="5802621" y="455471"/>
            <a:ext cx="1855410" cy="82093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2" name="Rectangle 13"/>
          <p:cNvSpPr/>
          <p:nvPr/>
        </p:nvSpPr>
        <p:spPr>
          <a:xfrm>
            <a:off x="7658030" y="250239"/>
            <a:ext cx="472000" cy="1026162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3" name="Rectangle 14"/>
          <p:cNvSpPr/>
          <p:nvPr/>
        </p:nvSpPr>
        <p:spPr>
          <a:xfrm>
            <a:off x="8130029" y="455471"/>
            <a:ext cx="2461771" cy="820930"/>
          </a:xfrm>
          <a:prstGeom prst="rect">
            <a:avLst/>
          </a:prstGeom>
          <a:solidFill>
            <a:srgbClr val="99CC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6040493" y="569865"/>
            <a:ext cx="1363803" cy="220574"/>
          </a:xfrm>
          <a:prstGeom prst="rect">
            <a:avLst/>
          </a:prstGeom>
          <a:solidFill>
            <a:srgbClr val="FFFFFF"/>
          </a:solidFill>
        </p:spPr>
        <p:txBody>
          <a:bodyPr wrap="square" rtlCol="1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en-US" sz="1000" b="1" kern="0" dirty="0">
                <a:solidFill>
                  <a:srgbClr val="000000"/>
                </a:solidFill>
              </a:rPr>
              <a:t>c-region</a:t>
            </a:r>
            <a:endParaRPr lang="he-IL" sz="1000" b="1" kern="0" dirty="0">
              <a:solidFill>
                <a:srgbClr val="000000"/>
              </a:solidFill>
            </a:endParaRPr>
          </a:p>
        </p:txBody>
      </p:sp>
      <p:grpSp>
        <p:nvGrpSpPr>
          <p:cNvPr id="118" name="קבוצה 117"/>
          <p:cNvGrpSpPr/>
          <p:nvPr/>
        </p:nvGrpSpPr>
        <p:grpSpPr>
          <a:xfrm>
            <a:off x="2212244" y="551863"/>
            <a:ext cx="1363803" cy="613509"/>
            <a:chOff x="711676" y="1979246"/>
            <a:chExt cx="1363803" cy="613509"/>
          </a:xfrm>
        </p:grpSpPr>
        <p:sp>
          <p:nvSpPr>
            <p:cNvPr id="134" name="מלבן 133"/>
            <p:cNvSpPr/>
            <p:nvPr/>
          </p:nvSpPr>
          <p:spPr bwMode="auto">
            <a:xfrm>
              <a:off x="711678" y="1979246"/>
              <a:ext cx="1203716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11676" y="2201328"/>
              <a:ext cx="1363803" cy="22057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en-US" sz="2000" b="1" kern="0" dirty="0">
                  <a:solidFill>
                    <a:srgbClr val="000000"/>
                  </a:solidFill>
                </a:rPr>
                <a:t>n-region</a:t>
              </a:r>
              <a:endParaRPr lang="he-IL" sz="2000" b="1" kern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9" name="קבוצה 118"/>
          <p:cNvGrpSpPr/>
          <p:nvPr/>
        </p:nvGrpSpPr>
        <p:grpSpPr>
          <a:xfrm>
            <a:off x="4020054" y="577476"/>
            <a:ext cx="1363804" cy="613509"/>
            <a:chOff x="711676" y="1979246"/>
            <a:chExt cx="1363804" cy="613509"/>
          </a:xfrm>
        </p:grpSpPr>
        <p:sp>
          <p:nvSpPr>
            <p:cNvPr id="132" name="מלבן 131"/>
            <p:cNvSpPr/>
            <p:nvPr/>
          </p:nvSpPr>
          <p:spPr bwMode="auto">
            <a:xfrm>
              <a:off x="711677" y="1979246"/>
              <a:ext cx="1363803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711676" y="2201328"/>
              <a:ext cx="1363803" cy="22057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1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en-US" sz="2000" b="1" kern="0" dirty="0">
                  <a:solidFill>
                    <a:srgbClr val="000000"/>
                  </a:solidFill>
                </a:rPr>
                <a:t>h-region</a:t>
              </a:r>
              <a:endParaRPr lang="he-IL" sz="2000" b="1" kern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0" name="קבוצה 119"/>
          <p:cNvGrpSpPr/>
          <p:nvPr/>
        </p:nvGrpSpPr>
        <p:grpSpPr>
          <a:xfrm>
            <a:off x="6048423" y="577475"/>
            <a:ext cx="1363804" cy="613509"/>
            <a:chOff x="711676" y="1979246"/>
            <a:chExt cx="1363804" cy="613509"/>
          </a:xfrm>
        </p:grpSpPr>
        <p:sp>
          <p:nvSpPr>
            <p:cNvPr id="130" name="מלבן 129"/>
            <p:cNvSpPr/>
            <p:nvPr/>
          </p:nvSpPr>
          <p:spPr bwMode="auto">
            <a:xfrm>
              <a:off x="711677" y="1979246"/>
              <a:ext cx="1363803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711676" y="2201328"/>
              <a:ext cx="1363803" cy="22057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1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en-US" sz="2000" b="1" kern="0" dirty="0">
                  <a:solidFill>
                    <a:srgbClr val="000000"/>
                  </a:solidFill>
                </a:rPr>
                <a:t>c-region</a:t>
              </a:r>
              <a:endParaRPr lang="he-IL" sz="2000" b="1" kern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685307" y="310112"/>
            <a:ext cx="382742" cy="507032"/>
            <a:chOff x="6161307" y="710112"/>
            <a:chExt cx="382742" cy="507032"/>
          </a:xfrm>
        </p:grpSpPr>
        <p:sp>
          <p:nvSpPr>
            <p:cNvPr id="128" name="מלבן 127"/>
            <p:cNvSpPr/>
            <p:nvPr/>
          </p:nvSpPr>
          <p:spPr bwMode="auto">
            <a:xfrm>
              <a:off x="6199901" y="710112"/>
              <a:ext cx="316315" cy="50703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6161307" y="783198"/>
              <a:ext cx="382742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rgbClr val="000000"/>
                  </a:solidFill>
                </a:rPr>
                <a:t>CS</a:t>
              </a:r>
              <a:endParaRPr lang="he-IL" sz="1400" b="1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26" name="מלבן 125"/>
          <p:cNvSpPr/>
          <p:nvPr/>
        </p:nvSpPr>
        <p:spPr bwMode="auto">
          <a:xfrm>
            <a:off x="1680756" y="551863"/>
            <a:ext cx="367646" cy="613509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he-IL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652003" y="773945"/>
            <a:ext cx="303841" cy="2205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en-US" sz="2000" b="1" kern="0" dirty="0">
                <a:solidFill>
                  <a:srgbClr val="000000"/>
                </a:solidFill>
              </a:rPr>
              <a:t>M</a:t>
            </a:r>
            <a:endParaRPr lang="he-IL" sz="2000" b="1" kern="0" dirty="0">
              <a:solidFill>
                <a:srgbClr val="000000"/>
              </a:solidFill>
            </a:endParaRPr>
          </a:p>
        </p:txBody>
      </p:sp>
      <p:grpSp>
        <p:nvGrpSpPr>
          <p:cNvPr id="123" name="קבוצה 122"/>
          <p:cNvGrpSpPr/>
          <p:nvPr/>
        </p:nvGrpSpPr>
        <p:grpSpPr>
          <a:xfrm>
            <a:off x="8547668" y="539376"/>
            <a:ext cx="1363803" cy="660480"/>
            <a:chOff x="711677" y="1979246"/>
            <a:chExt cx="1363803" cy="660480"/>
          </a:xfrm>
        </p:grpSpPr>
        <p:sp>
          <p:nvSpPr>
            <p:cNvPr id="124" name="מלבן 123"/>
            <p:cNvSpPr/>
            <p:nvPr/>
          </p:nvSpPr>
          <p:spPr bwMode="auto">
            <a:xfrm>
              <a:off x="711677" y="1979246"/>
              <a:ext cx="1363803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11677" y="2054951"/>
              <a:ext cx="1363803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1">
              <a:spAutoFit/>
            </a:bodyPr>
            <a:lstStyle/>
            <a:p>
              <a:pPr>
                <a:defRPr/>
              </a:pPr>
              <a:r>
                <a:rPr lang="en-US" sz="1600" b="1" kern="0" dirty="0">
                  <a:solidFill>
                    <a:srgbClr val="000000"/>
                  </a:solidFill>
                </a:rPr>
                <a:t>Mature</a:t>
              </a:r>
            </a:p>
            <a:p>
              <a:pPr>
                <a:defRPr/>
              </a:pPr>
              <a:r>
                <a:rPr lang="en-US" sz="1600" b="1" kern="0" dirty="0">
                  <a:solidFill>
                    <a:srgbClr val="000000"/>
                  </a:solidFill>
                </a:rPr>
                <a:t>Protein</a:t>
              </a:r>
              <a:endParaRPr lang="he-IL" sz="1600" b="1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48" name="TextBox 147"/>
          <p:cNvSpPr txBox="1"/>
          <p:nvPr/>
        </p:nvSpPr>
        <p:spPr>
          <a:xfrm>
            <a:off x="2405099" y="98612"/>
            <a:ext cx="769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/>
              <a:t>+  +</a:t>
            </a:r>
            <a:endParaRPr lang="he-IL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1988181" y="2631459"/>
            <a:ext cx="721637" cy="27699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1200" b="1" dirty="0">
                <a:solidFill>
                  <a:prstClr val="black"/>
                </a:solidFill>
              </a:rPr>
              <a:t>n-region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03513" y="4205996"/>
            <a:ext cx="6693865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</a:t>
            </a:r>
            <a:r>
              <a:rPr lang="en-US" b="1" u="sng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hEPO</a:t>
            </a:r>
            <a:endParaRPr lang="en-US" sz="1100" u="sng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GVHECP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AWLWLLLSLLSLPLGL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PVLG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08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PPRLICDSR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03512" y="4912274"/>
            <a:ext cx="4572000" cy="6878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CSF2</a:t>
            </a:r>
            <a:endParaRPr lang="en-US" sz="1100" u="sng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/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WLQS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</a:rPr>
              <a:t>LLLLGTVA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CSIS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080"/>
                </a:highlight>
                <a:latin typeface="Courier New" panose="02070309020205020404" pitchFamily="49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PARSPSPST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...</a:t>
            </a:r>
            <a:endParaRPr lang="en-US" dirty="0"/>
          </a:p>
        </p:txBody>
      </p:sp>
      <p:sp>
        <p:nvSpPr>
          <p:cNvPr id="23" name="AutoShape 15"/>
          <p:cNvSpPr>
            <a:spLocks noChangeAspect="1" noChangeArrowheads="1" noTextEdit="1"/>
          </p:cNvSpPr>
          <p:nvPr/>
        </p:nvSpPr>
        <p:spPr bwMode="auto">
          <a:xfrm>
            <a:off x="1768475" y="2927401"/>
            <a:ext cx="88646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1768475" y="2925813"/>
            <a:ext cx="11108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b="1" dirty="0">
                <a:solidFill>
                  <a:srgbClr val="222222"/>
                </a:solidFill>
                <a:latin typeface="Courier New" panose="02070309020205020404" pitchFamily="49" charset="0"/>
              </a:rPr>
              <a:t>&gt;</a:t>
            </a:r>
            <a:r>
              <a:rPr lang="en-US" altLang="en-US" sz="1600" b="1" u="sng" dirty="0" err="1">
                <a:solidFill>
                  <a:srgbClr val="222222"/>
                </a:solidFill>
                <a:latin typeface="Courier New" panose="02070309020205020404" pitchFamily="49" charset="0"/>
              </a:rPr>
              <a:t>hINSULIN</a:t>
            </a:r>
            <a:endParaRPr lang="en-US" altLang="en-US" u="sng" dirty="0"/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2863850" y="2925813"/>
            <a:ext cx="1234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b="1">
                <a:solidFill>
                  <a:srgbClr val="222222"/>
                </a:solidFill>
                <a:latin typeface="Courier New" panose="02070309020205020404" pitchFamily="49" charset="0"/>
              </a:rPr>
              <a:t> </a:t>
            </a:r>
            <a:endParaRPr lang="en-US" altLang="en-US"/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auto">
          <a:xfrm>
            <a:off x="1860551" y="3236963"/>
            <a:ext cx="136525" cy="280988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997076" y="3236963"/>
            <a:ext cx="684213" cy="2809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2681288" y="3236963"/>
            <a:ext cx="1644650" cy="280988"/>
          </a:xfrm>
          <a:prstGeom prst="rect">
            <a:avLst/>
          </a:prstGeom>
          <a:solidFill>
            <a:srgbClr val="8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2"/>
          <p:cNvSpPr>
            <a:spLocks noChangeArrowheads="1"/>
          </p:cNvSpPr>
          <p:nvPr/>
        </p:nvSpPr>
        <p:spPr bwMode="auto">
          <a:xfrm>
            <a:off x="4325938" y="3236963"/>
            <a:ext cx="820738" cy="2809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5286376" y="3236963"/>
            <a:ext cx="136525" cy="280988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1860550" y="3256014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endParaRPr lang="en-US" altLang="en-US"/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1997076" y="3256014"/>
            <a:ext cx="5514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</a:rPr>
              <a:t>ALWM</a:t>
            </a:r>
            <a:endParaRPr lang="en-US" altLang="en-US"/>
          </a:p>
        </p:txBody>
      </p:sp>
      <p:sp>
        <p:nvSpPr>
          <p:cNvPr id="34" name="Rectangle 26"/>
          <p:cNvSpPr>
            <a:spLocks noChangeArrowheads="1"/>
          </p:cNvSpPr>
          <p:nvPr/>
        </p:nvSpPr>
        <p:spPr bwMode="auto">
          <a:xfrm>
            <a:off x="2544763" y="3256014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FFFFFF"/>
                </a:solidFill>
                <a:latin typeface="Courier New" panose="02070309020205020404" pitchFamily="49" charset="0"/>
              </a:rPr>
              <a:t>R</a:t>
            </a:r>
            <a:endParaRPr lang="en-US" altLang="en-US"/>
          </a:p>
        </p:txBody>
      </p:sp>
      <p:sp>
        <p:nvSpPr>
          <p:cNvPr id="35" name="Rectangle 27"/>
          <p:cNvSpPr>
            <a:spLocks noChangeArrowheads="1"/>
          </p:cNvSpPr>
          <p:nvPr/>
        </p:nvSpPr>
        <p:spPr bwMode="auto">
          <a:xfrm>
            <a:off x="2681289" y="3256014"/>
            <a:ext cx="16542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FF9900"/>
                </a:solidFill>
                <a:latin typeface="Courier New" panose="02070309020205020404" pitchFamily="49" charset="0"/>
              </a:rPr>
              <a:t>LLPLLALLALWG</a:t>
            </a:r>
            <a:endParaRPr lang="en-US" altLang="en-US"/>
          </a:p>
        </p:txBody>
      </p:sp>
      <p:sp>
        <p:nvSpPr>
          <p:cNvPr id="36" name="Rectangle 28"/>
          <p:cNvSpPr>
            <a:spLocks noChangeArrowheads="1"/>
          </p:cNvSpPr>
          <p:nvPr/>
        </p:nvSpPr>
        <p:spPr bwMode="auto">
          <a:xfrm>
            <a:off x="4325938" y="3256014"/>
            <a:ext cx="827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PDPAAA</a:t>
            </a:r>
            <a:endParaRPr lang="en-US" altLang="en-US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5146675" y="3235376"/>
            <a:ext cx="139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Wingdings 3" panose="05040102010807070707" pitchFamily="18" charset="2"/>
              </a:rPr>
              <a:t>i</a:t>
            </a:r>
            <a:endParaRPr lang="en-US" altLang="en-US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5286375" y="3256014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latin typeface="Courier New" panose="02070309020205020404" pitchFamily="49" charset="0"/>
              </a:rPr>
              <a:t>F</a:t>
            </a:r>
            <a:endParaRPr lang="en-US" altLang="en-US"/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5422900" y="3265539"/>
            <a:ext cx="1930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VNQHLCGSH.....</a:t>
            </a:r>
            <a:endParaRPr lang="en-US" altLang="en-US" dirty="0"/>
          </a:p>
        </p:txBody>
      </p:sp>
      <p:sp>
        <p:nvSpPr>
          <p:cNvPr id="40" name="Rectangle 32"/>
          <p:cNvSpPr>
            <a:spLocks noChangeArrowheads="1"/>
          </p:cNvSpPr>
          <p:nvPr/>
        </p:nvSpPr>
        <p:spPr bwMode="auto">
          <a:xfrm>
            <a:off x="7340600" y="3311575"/>
            <a:ext cx="3847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1703513" y="5589797"/>
            <a:ext cx="6364537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</a:t>
            </a:r>
            <a:r>
              <a:rPr lang="en-US" b="1" u="sng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IFNB1</a:t>
            </a:r>
            <a:endParaRPr lang="en-US" sz="1100" u="sng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TNKC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LLQIALLLCF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STTALS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B8B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SYNLLGFLQ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907781" y="3196308"/>
            <a:ext cx="407345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07780" y="3849735"/>
            <a:ext cx="407345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907780" y="4509105"/>
            <a:ext cx="407345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94031" y="5200743"/>
            <a:ext cx="407345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76679" y="5866783"/>
            <a:ext cx="407345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36884" y="2644055"/>
            <a:ext cx="721637" cy="276999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1200" b="1" dirty="0">
                <a:solidFill>
                  <a:prstClr val="black"/>
                </a:solidFill>
              </a:rPr>
              <a:t>n-region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825625" y="3684585"/>
            <a:ext cx="8864600" cy="568324"/>
            <a:chOff x="190" y="2321"/>
            <a:chExt cx="5584" cy="35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0" y="2323"/>
              <a:ext cx="5584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90" y="2321"/>
              <a:ext cx="8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Courier New" panose="02070309020205020404" pitchFamily="49" charset="0"/>
                </a:rPr>
                <a:t>&gt;</a:t>
              </a:r>
              <a:endParaRPr lang="en-US" altLang="en-US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276" y="2321"/>
              <a:ext cx="8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Courier New" panose="02070309020205020404" pitchFamily="49" charset="0"/>
                </a:rPr>
                <a:t>h</a:t>
              </a:r>
              <a:endParaRPr lang="en-US" alt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63" y="2321"/>
              <a:ext cx="26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 u="sng" dirty="0">
                  <a:solidFill>
                    <a:srgbClr val="000000"/>
                  </a:solidFill>
                  <a:latin typeface="Courier New" panose="02070309020205020404" pitchFamily="49" charset="0"/>
                </a:rPr>
                <a:t>GH1</a:t>
              </a:r>
              <a:endParaRPr lang="en-US" altLang="en-US" u="sng" dirty="0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621" y="2321"/>
              <a:ext cx="8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Courier New" panose="02070309020205020404" pitchFamily="49" charset="0"/>
                </a:rPr>
                <a:t> </a:t>
              </a:r>
              <a:endParaRPr lang="en-US" alt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708" y="2321"/>
              <a:ext cx="8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Courier New" panose="02070309020205020404" pitchFamily="49" charset="0"/>
                </a:rPr>
                <a:t> </a:t>
              </a:r>
              <a:endParaRPr lang="en-US" alt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90" y="2487"/>
              <a:ext cx="86" cy="177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276" y="2487"/>
              <a:ext cx="604" cy="17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80" y="2487"/>
              <a:ext cx="1122" cy="177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2002" y="2487"/>
              <a:ext cx="431" cy="17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2521" y="2487"/>
              <a:ext cx="86" cy="177"/>
            </a:xfrm>
            <a:prstGeom prst="rect">
              <a:avLst/>
            </a:prstGeom>
            <a:solidFill>
              <a:srgbClr val="0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90" y="2499"/>
              <a:ext cx="8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Courier New" panose="02070309020205020404" pitchFamily="49" charset="0"/>
                </a:rPr>
                <a:t>M</a:t>
              </a:r>
              <a:endParaRPr lang="en-US" alt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76" y="2499"/>
              <a:ext cx="34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Courier New" panose="02070309020205020404" pitchFamily="49" charset="0"/>
                </a:rPr>
                <a:t>ATGS</a:t>
              </a:r>
              <a:endParaRPr lang="en-US" altLang="en-US"/>
            </a:p>
          </p:txBody>
        </p:sp>
        <p:sp>
          <p:nvSpPr>
            <p:cNvPr id="33" name="Rectangle 17"/>
            <p:cNvSpPr>
              <a:spLocks noChangeArrowheads="1"/>
            </p:cNvSpPr>
            <p:nvPr/>
          </p:nvSpPr>
          <p:spPr bwMode="auto">
            <a:xfrm>
              <a:off x="621" y="2499"/>
              <a:ext cx="8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FFFFFF"/>
                  </a:solidFill>
                  <a:latin typeface="Courier New" panose="02070309020205020404" pitchFamily="49" charset="0"/>
                </a:rPr>
                <a:t>R</a:t>
              </a:r>
              <a:endParaRPr lang="en-US" altLang="en-US"/>
            </a:p>
          </p:txBody>
        </p:sp>
        <p:sp>
          <p:nvSpPr>
            <p:cNvPr id="41" name="Rectangle 18"/>
            <p:cNvSpPr>
              <a:spLocks noChangeArrowheads="1"/>
            </p:cNvSpPr>
            <p:nvPr/>
          </p:nvSpPr>
          <p:spPr bwMode="auto">
            <a:xfrm>
              <a:off x="708" y="2499"/>
              <a:ext cx="1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Courier New" panose="02070309020205020404" pitchFamily="49" charset="0"/>
                </a:rPr>
                <a:t>TS</a:t>
              </a:r>
              <a:endParaRPr lang="en-US" altLang="en-US"/>
            </a:p>
          </p:txBody>
        </p:sp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880" y="2499"/>
              <a:ext cx="112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FF9900"/>
                  </a:solidFill>
                  <a:latin typeface="Courier New" panose="02070309020205020404" pitchFamily="49" charset="0"/>
                </a:rPr>
                <a:t>LLLAFGLLCLPWL</a:t>
              </a:r>
              <a:endParaRPr lang="en-US" altLang="en-US"/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2002" y="2499"/>
              <a:ext cx="43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Courier New" panose="02070309020205020404" pitchFamily="49" charset="0"/>
                </a:rPr>
                <a:t>QEGSA</a:t>
              </a:r>
              <a:endParaRPr lang="en-US" altLang="en-US"/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2433" y="2486"/>
              <a:ext cx="8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000000"/>
                  </a:solidFill>
                  <a:latin typeface="Wingdings 3" panose="05040102010807070707" pitchFamily="18" charset="2"/>
                </a:rPr>
                <a:t>i</a:t>
              </a:r>
              <a:endParaRPr lang="en-US" altLang="en-US"/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2521" y="2499"/>
              <a:ext cx="8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b="1">
                  <a:solidFill>
                    <a:srgbClr val="FFFF00"/>
                  </a:solidFill>
                  <a:latin typeface="Courier New" panose="02070309020205020404" pitchFamily="49" charset="0"/>
                </a:rPr>
                <a:t>F</a:t>
              </a:r>
              <a:endParaRPr lang="en-US" altLang="en-US"/>
            </a:p>
          </p:txBody>
        </p:sp>
        <p:sp>
          <p:nvSpPr>
            <p:cNvPr id="46" name="Rectangle 23"/>
            <p:cNvSpPr>
              <a:spLocks noChangeArrowheads="1"/>
            </p:cNvSpPr>
            <p:nvPr/>
          </p:nvSpPr>
          <p:spPr bwMode="auto">
            <a:xfrm>
              <a:off x="2607" y="2505"/>
              <a:ext cx="78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Courier New" panose="02070309020205020404" pitchFamily="49" charset="0"/>
                </a:rPr>
                <a:t>PTIPLSRLF</a:t>
              </a:r>
              <a:endParaRPr lang="en-US" altLang="en-US"/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3384" y="2505"/>
              <a:ext cx="26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Courier New" panose="02070309020205020404" pitchFamily="49" charset="0"/>
                </a:rPr>
                <a:t>...</a:t>
              </a:r>
              <a:endParaRPr lang="en-US" altLang="en-US"/>
            </a:p>
          </p:txBody>
        </p:sp>
        <p:sp>
          <p:nvSpPr>
            <p:cNvPr id="49" name="Rectangle 25"/>
            <p:cNvSpPr>
              <a:spLocks noChangeArrowheads="1"/>
            </p:cNvSpPr>
            <p:nvPr/>
          </p:nvSpPr>
          <p:spPr bwMode="auto">
            <a:xfrm>
              <a:off x="3642" y="2505"/>
              <a:ext cx="8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Courier New" panose="02070309020205020404" pitchFamily="49" charset="0"/>
                </a:rPr>
                <a:t> </a:t>
              </a: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502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>
          <a:xfrm>
            <a:off x="1415480" y="6592268"/>
            <a:ext cx="2133600" cy="365125"/>
          </a:xfrm>
        </p:spPr>
        <p:txBody>
          <a:bodyPr/>
          <a:lstStyle/>
          <a:p>
            <a:pPr rtl="0"/>
            <a:fld id="{60CFB9B4-0DFD-46A8-8654-38013017A55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0"/>
              <a:t>11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100" y="4038468"/>
            <a:ext cx="8864249" cy="54048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070108" y="2981592"/>
            <a:ext cx="721637" cy="276999"/>
          </a:xfrm>
          <a:prstGeom prst="rect">
            <a:avLst/>
          </a:prstGeom>
          <a:solidFill>
            <a:srgbClr val="808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1200" b="1" dirty="0">
                <a:solidFill>
                  <a:srgbClr val="FF9900"/>
                </a:solidFill>
              </a:rPr>
              <a:t>h-region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03513" y="4556129"/>
            <a:ext cx="6693865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</a:t>
            </a:r>
            <a:r>
              <a:rPr lang="en-US" b="1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hEPO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GVHECP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AWLWLLLSLLSLPLGL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PVLG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08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PPRLICDSR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03512" y="5262407"/>
            <a:ext cx="4572000" cy="6878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&gt;CSF2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/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WLQS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</a:rPr>
              <a:t>LLLLGTVA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CSIS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080"/>
                </a:highlight>
                <a:latin typeface="Courier New" panose="02070309020205020404" pitchFamily="49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PARSPSPST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...</a:t>
            </a:r>
            <a:endParaRPr lang="en-US" dirty="0"/>
          </a:p>
        </p:txBody>
      </p:sp>
      <p:sp>
        <p:nvSpPr>
          <p:cNvPr id="23" name="AutoShape 15"/>
          <p:cNvSpPr>
            <a:spLocks noChangeAspect="1" noChangeArrowheads="1" noTextEdit="1"/>
          </p:cNvSpPr>
          <p:nvPr/>
        </p:nvSpPr>
        <p:spPr bwMode="auto">
          <a:xfrm>
            <a:off x="1768475" y="3277534"/>
            <a:ext cx="88646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1768475" y="3275946"/>
            <a:ext cx="11108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b="1">
                <a:solidFill>
                  <a:srgbClr val="222222"/>
                </a:solidFill>
                <a:latin typeface="Courier New" panose="02070309020205020404" pitchFamily="49" charset="0"/>
              </a:rPr>
              <a:t>&gt;hINSULIN</a:t>
            </a:r>
            <a:endParaRPr lang="en-US" altLang="en-US"/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2863850" y="3275946"/>
            <a:ext cx="1234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b="1">
                <a:solidFill>
                  <a:srgbClr val="222222"/>
                </a:solidFill>
                <a:latin typeface="Courier New" panose="02070309020205020404" pitchFamily="49" charset="0"/>
              </a:rPr>
              <a:t> </a:t>
            </a:r>
            <a:endParaRPr lang="en-US" altLang="en-US"/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auto">
          <a:xfrm>
            <a:off x="1860551" y="3587096"/>
            <a:ext cx="136525" cy="280988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997076" y="3587096"/>
            <a:ext cx="684213" cy="2809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2681288" y="3587096"/>
            <a:ext cx="1644650" cy="280988"/>
          </a:xfrm>
          <a:prstGeom prst="rect">
            <a:avLst/>
          </a:prstGeom>
          <a:solidFill>
            <a:srgbClr val="8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2"/>
          <p:cNvSpPr>
            <a:spLocks noChangeArrowheads="1"/>
          </p:cNvSpPr>
          <p:nvPr/>
        </p:nvSpPr>
        <p:spPr bwMode="auto">
          <a:xfrm>
            <a:off x="4325938" y="3587096"/>
            <a:ext cx="820738" cy="2809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5286376" y="3587096"/>
            <a:ext cx="136525" cy="280988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1860550" y="3606147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endParaRPr lang="en-US" altLang="en-US"/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1997076" y="3606147"/>
            <a:ext cx="5514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</a:rPr>
              <a:t>ALWM</a:t>
            </a:r>
            <a:endParaRPr lang="en-US" altLang="en-US"/>
          </a:p>
        </p:txBody>
      </p:sp>
      <p:sp>
        <p:nvSpPr>
          <p:cNvPr id="34" name="Rectangle 26"/>
          <p:cNvSpPr>
            <a:spLocks noChangeArrowheads="1"/>
          </p:cNvSpPr>
          <p:nvPr/>
        </p:nvSpPr>
        <p:spPr bwMode="auto">
          <a:xfrm>
            <a:off x="2544763" y="3606147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>
                <a:solidFill>
                  <a:srgbClr val="FFFFFF"/>
                </a:solidFill>
                <a:latin typeface="Courier New" panose="02070309020205020404" pitchFamily="49" charset="0"/>
              </a:rPr>
              <a:t>R</a:t>
            </a:r>
            <a:endParaRPr lang="en-US" altLang="en-US" dirty="0"/>
          </a:p>
        </p:txBody>
      </p:sp>
      <p:sp>
        <p:nvSpPr>
          <p:cNvPr id="35" name="Rectangle 27"/>
          <p:cNvSpPr>
            <a:spLocks noChangeArrowheads="1"/>
          </p:cNvSpPr>
          <p:nvPr/>
        </p:nvSpPr>
        <p:spPr bwMode="auto">
          <a:xfrm>
            <a:off x="2681289" y="3606147"/>
            <a:ext cx="16542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>
                <a:solidFill>
                  <a:srgbClr val="FF9900"/>
                </a:solidFill>
                <a:latin typeface="Courier New" panose="02070309020205020404" pitchFamily="49" charset="0"/>
              </a:rPr>
              <a:t>LLPLLALLALWG</a:t>
            </a:r>
            <a:endParaRPr lang="en-US" altLang="en-US" dirty="0"/>
          </a:p>
        </p:txBody>
      </p:sp>
      <p:sp>
        <p:nvSpPr>
          <p:cNvPr id="36" name="Rectangle 28"/>
          <p:cNvSpPr>
            <a:spLocks noChangeArrowheads="1"/>
          </p:cNvSpPr>
          <p:nvPr/>
        </p:nvSpPr>
        <p:spPr bwMode="auto">
          <a:xfrm>
            <a:off x="4325938" y="3606147"/>
            <a:ext cx="827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PDPAAA</a:t>
            </a:r>
            <a:endParaRPr lang="en-US" altLang="en-US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5146675" y="3585509"/>
            <a:ext cx="139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Wingdings 3" panose="05040102010807070707" pitchFamily="18" charset="2"/>
              </a:rPr>
              <a:t>i</a:t>
            </a:r>
            <a:endParaRPr lang="en-US" altLang="en-US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5286375" y="3606147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latin typeface="Courier New" panose="02070309020205020404" pitchFamily="49" charset="0"/>
              </a:rPr>
              <a:t>F</a:t>
            </a:r>
            <a:endParaRPr lang="en-US" altLang="en-US"/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5422900" y="3615672"/>
            <a:ext cx="1930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VNQHLCGSH.....</a:t>
            </a:r>
            <a:endParaRPr lang="en-US" altLang="en-US" dirty="0"/>
          </a:p>
        </p:txBody>
      </p:sp>
      <p:sp>
        <p:nvSpPr>
          <p:cNvPr id="40" name="Rectangle 32"/>
          <p:cNvSpPr>
            <a:spLocks noChangeArrowheads="1"/>
          </p:cNvSpPr>
          <p:nvPr/>
        </p:nvSpPr>
        <p:spPr bwMode="auto">
          <a:xfrm>
            <a:off x="7340600" y="3661708"/>
            <a:ext cx="3847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1703513" y="5939930"/>
            <a:ext cx="6364537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&gt;IFNB1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TNKC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LLQIALLLCF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STTALS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B8B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SYNLLGFLQ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907781" y="3561830"/>
            <a:ext cx="407345" cy="338554"/>
          </a:xfrm>
          <a:prstGeom prst="rect">
            <a:avLst/>
          </a:prstGeom>
          <a:solidFill>
            <a:srgbClr val="808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200" b="1">
                <a:solidFill>
                  <a:srgbClr val="FF9900"/>
                </a:solidFill>
              </a:defRPr>
            </a:lvl1pPr>
          </a:lstStyle>
          <a:p>
            <a:r>
              <a:rPr lang="en-US" sz="1600" dirty="0"/>
              <a:t>12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07780" y="4230646"/>
            <a:ext cx="407345" cy="307777"/>
          </a:xfrm>
          <a:prstGeom prst="rect">
            <a:avLst/>
          </a:prstGeom>
          <a:solidFill>
            <a:srgbClr val="808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400" b="1">
                <a:solidFill>
                  <a:srgbClr val="FF9900"/>
                </a:solidFill>
              </a:defRPr>
            </a:lvl1pPr>
          </a:lstStyle>
          <a:p>
            <a:r>
              <a:rPr lang="en-US" dirty="0"/>
              <a:t>13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907780" y="4890016"/>
            <a:ext cx="407345" cy="307777"/>
          </a:xfrm>
          <a:prstGeom prst="rect">
            <a:avLst/>
          </a:prstGeom>
          <a:solidFill>
            <a:srgbClr val="808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400" b="1">
                <a:solidFill>
                  <a:srgbClr val="FF9900"/>
                </a:solidFill>
              </a:defRPr>
            </a:lvl1pPr>
          </a:lstStyle>
          <a:p>
            <a:r>
              <a:rPr lang="en-US" dirty="0"/>
              <a:t>16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94031" y="5581654"/>
            <a:ext cx="407345" cy="307777"/>
          </a:xfrm>
          <a:prstGeom prst="rect">
            <a:avLst/>
          </a:prstGeom>
          <a:solidFill>
            <a:srgbClr val="808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400" b="1">
                <a:solidFill>
                  <a:srgbClr val="FF9900"/>
                </a:solidFill>
              </a:defRPr>
            </a:lvl1pPr>
          </a:lstStyle>
          <a:p>
            <a:r>
              <a:rPr lang="en-US" dirty="0"/>
              <a:t>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76679" y="6247694"/>
            <a:ext cx="407345" cy="307777"/>
          </a:xfrm>
          <a:prstGeom prst="rect">
            <a:avLst/>
          </a:prstGeom>
          <a:solidFill>
            <a:srgbClr val="808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400" b="1">
                <a:solidFill>
                  <a:srgbClr val="FF9900"/>
                </a:solidFill>
              </a:defRPr>
            </a:lvl1pPr>
          </a:lstStyle>
          <a:p>
            <a:r>
              <a:rPr lang="en-US" dirty="0"/>
              <a:t>10</a:t>
            </a:r>
          </a:p>
        </p:txBody>
      </p:sp>
      <p:sp>
        <p:nvSpPr>
          <p:cNvPr id="59" name="מלבן 146"/>
          <p:cNvSpPr/>
          <p:nvPr/>
        </p:nvSpPr>
        <p:spPr>
          <a:xfrm>
            <a:off x="3661368" y="34215"/>
            <a:ext cx="2133321" cy="1254761"/>
          </a:xfrm>
          <a:prstGeom prst="rect">
            <a:avLst/>
          </a:prstGeom>
          <a:solidFill>
            <a:srgbClr val="FF9900">
              <a:alpha val="48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</a:endParaRPr>
          </a:p>
        </p:txBody>
      </p:sp>
      <p:sp>
        <p:nvSpPr>
          <p:cNvPr id="60" name="Down Arrow 23"/>
          <p:cNvSpPr/>
          <p:nvPr/>
        </p:nvSpPr>
        <p:spPr>
          <a:xfrm>
            <a:off x="7794811" y="-387424"/>
            <a:ext cx="212102" cy="247710"/>
          </a:xfrm>
          <a:prstGeom prst="downArrow">
            <a:avLst/>
          </a:prstGeom>
          <a:solidFill>
            <a:srgbClr val="FFFFFF">
              <a:lumMod val="50000"/>
            </a:srgbClr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>
              <a:lnSpc>
                <a:spcPts val="800"/>
              </a:lnSpc>
              <a:defRPr/>
            </a:pPr>
            <a:endParaRPr lang="he-IL" sz="1000" b="1" kern="0">
              <a:solidFill>
                <a:srgbClr val="FF0000"/>
              </a:solidFill>
            </a:endParaRPr>
          </a:p>
        </p:txBody>
      </p:sp>
      <p:sp>
        <p:nvSpPr>
          <p:cNvPr id="61" name="Rectangle 3"/>
          <p:cNvSpPr/>
          <p:nvPr/>
        </p:nvSpPr>
        <p:spPr>
          <a:xfrm>
            <a:off x="1600200" y="239447"/>
            <a:ext cx="472000" cy="82093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2" name="Rectangle 10"/>
          <p:cNvSpPr/>
          <p:nvPr/>
        </p:nvSpPr>
        <p:spPr>
          <a:xfrm>
            <a:off x="2095543" y="239447"/>
            <a:ext cx="1566220" cy="82093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3" name="Rectangle 11"/>
          <p:cNvSpPr/>
          <p:nvPr/>
        </p:nvSpPr>
        <p:spPr>
          <a:xfrm>
            <a:off x="3661764" y="239447"/>
            <a:ext cx="2140857" cy="820930"/>
          </a:xfrm>
          <a:prstGeom prst="rect">
            <a:avLst/>
          </a:prstGeom>
          <a:solidFill>
            <a:srgbClr val="FF99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4" name="Rectangle 12"/>
          <p:cNvSpPr/>
          <p:nvPr/>
        </p:nvSpPr>
        <p:spPr>
          <a:xfrm>
            <a:off x="5802621" y="239447"/>
            <a:ext cx="1855410" cy="82093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5" name="Rectangle 13"/>
          <p:cNvSpPr/>
          <p:nvPr/>
        </p:nvSpPr>
        <p:spPr>
          <a:xfrm>
            <a:off x="7658030" y="34215"/>
            <a:ext cx="472000" cy="1026162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6" name="Rectangle 14"/>
          <p:cNvSpPr/>
          <p:nvPr/>
        </p:nvSpPr>
        <p:spPr>
          <a:xfrm>
            <a:off x="8130029" y="239447"/>
            <a:ext cx="2461771" cy="820930"/>
          </a:xfrm>
          <a:prstGeom prst="rect">
            <a:avLst/>
          </a:prstGeom>
          <a:solidFill>
            <a:srgbClr val="99CC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040493" y="353841"/>
            <a:ext cx="1363803" cy="220574"/>
          </a:xfrm>
          <a:prstGeom prst="rect">
            <a:avLst/>
          </a:prstGeom>
          <a:solidFill>
            <a:srgbClr val="FFFFFF"/>
          </a:solidFill>
        </p:spPr>
        <p:txBody>
          <a:bodyPr wrap="square" rtlCol="1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en-US" sz="1000" b="1" kern="0" dirty="0">
                <a:solidFill>
                  <a:srgbClr val="000000"/>
                </a:solidFill>
              </a:rPr>
              <a:t>c-region</a:t>
            </a:r>
            <a:endParaRPr lang="he-IL" sz="1000" b="1" kern="0" dirty="0">
              <a:solidFill>
                <a:srgbClr val="000000"/>
              </a:solidFill>
            </a:endParaRPr>
          </a:p>
        </p:txBody>
      </p:sp>
      <p:grpSp>
        <p:nvGrpSpPr>
          <p:cNvPr id="68" name="קבוצה 117"/>
          <p:cNvGrpSpPr/>
          <p:nvPr/>
        </p:nvGrpSpPr>
        <p:grpSpPr>
          <a:xfrm>
            <a:off x="2212244" y="335839"/>
            <a:ext cx="1363803" cy="613509"/>
            <a:chOff x="711676" y="1979246"/>
            <a:chExt cx="1363803" cy="613509"/>
          </a:xfrm>
        </p:grpSpPr>
        <p:sp>
          <p:nvSpPr>
            <p:cNvPr id="69" name="מלבן 133"/>
            <p:cNvSpPr/>
            <p:nvPr/>
          </p:nvSpPr>
          <p:spPr bwMode="auto">
            <a:xfrm>
              <a:off x="711678" y="1979246"/>
              <a:ext cx="1203716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11676" y="2201328"/>
              <a:ext cx="1363803" cy="22057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en-US" sz="2000" b="1" kern="0" dirty="0">
                  <a:solidFill>
                    <a:srgbClr val="000000"/>
                  </a:solidFill>
                </a:rPr>
                <a:t>n-region</a:t>
              </a:r>
              <a:endParaRPr lang="he-IL" sz="2000" b="1" kern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1" name="קבוצה 118"/>
          <p:cNvGrpSpPr/>
          <p:nvPr/>
        </p:nvGrpSpPr>
        <p:grpSpPr>
          <a:xfrm>
            <a:off x="4020054" y="361452"/>
            <a:ext cx="1363804" cy="613509"/>
            <a:chOff x="711676" y="1979246"/>
            <a:chExt cx="1363804" cy="613509"/>
          </a:xfrm>
        </p:grpSpPr>
        <p:sp>
          <p:nvSpPr>
            <p:cNvPr id="72" name="מלבן 131"/>
            <p:cNvSpPr/>
            <p:nvPr/>
          </p:nvSpPr>
          <p:spPr bwMode="auto">
            <a:xfrm>
              <a:off x="711677" y="1979246"/>
              <a:ext cx="1363803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11676" y="2201328"/>
              <a:ext cx="1363803" cy="22057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1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en-US" sz="2000" b="1" kern="0" dirty="0">
                  <a:solidFill>
                    <a:srgbClr val="000000"/>
                  </a:solidFill>
                </a:rPr>
                <a:t>h-region</a:t>
              </a:r>
              <a:endParaRPr lang="he-IL" sz="2000" b="1" kern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4" name="קבוצה 119"/>
          <p:cNvGrpSpPr/>
          <p:nvPr/>
        </p:nvGrpSpPr>
        <p:grpSpPr>
          <a:xfrm>
            <a:off x="6048423" y="361451"/>
            <a:ext cx="1363804" cy="613509"/>
            <a:chOff x="711676" y="1979246"/>
            <a:chExt cx="1363804" cy="613509"/>
          </a:xfrm>
        </p:grpSpPr>
        <p:sp>
          <p:nvSpPr>
            <p:cNvPr id="75" name="מלבן 129"/>
            <p:cNvSpPr/>
            <p:nvPr/>
          </p:nvSpPr>
          <p:spPr bwMode="auto">
            <a:xfrm>
              <a:off x="711677" y="1979246"/>
              <a:ext cx="1363803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11676" y="2201328"/>
              <a:ext cx="1363803" cy="22057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1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en-US" sz="2000" b="1" kern="0" dirty="0">
                  <a:solidFill>
                    <a:srgbClr val="000000"/>
                  </a:solidFill>
                </a:rPr>
                <a:t>c-region</a:t>
              </a:r>
              <a:endParaRPr lang="he-IL" sz="2000" b="1" kern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7" name="קבוצה 122"/>
          <p:cNvGrpSpPr/>
          <p:nvPr/>
        </p:nvGrpSpPr>
        <p:grpSpPr>
          <a:xfrm>
            <a:off x="8547668" y="323352"/>
            <a:ext cx="1363803" cy="660480"/>
            <a:chOff x="711677" y="1979246"/>
            <a:chExt cx="1363803" cy="660480"/>
          </a:xfrm>
        </p:grpSpPr>
        <p:sp>
          <p:nvSpPr>
            <p:cNvPr id="78" name="מלבן 123"/>
            <p:cNvSpPr/>
            <p:nvPr/>
          </p:nvSpPr>
          <p:spPr bwMode="auto">
            <a:xfrm>
              <a:off x="711677" y="1979246"/>
              <a:ext cx="1363803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11677" y="2054951"/>
              <a:ext cx="1363803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1">
              <a:spAutoFit/>
            </a:bodyPr>
            <a:lstStyle/>
            <a:p>
              <a:pPr>
                <a:defRPr/>
              </a:pPr>
              <a:r>
                <a:rPr lang="en-US" sz="1600" b="1" kern="0" dirty="0">
                  <a:solidFill>
                    <a:srgbClr val="000000"/>
                  </a:solidFill>
                </a:rPr>
                <a:t>Mature</a:t>
              </a:r>
            </a:p>
            <a:p>
              <a:pPr>
                <a:defRPr/>
              </a:pPr>
              <a:r>
                <a:rPr lang="en-US" sz="1600" b="1" kern="0" dirty="0">
                  <a:solidFill>
                    <a:srgbClr val="000000"/>
                  </a:solidFill>
                </a:rPr>
                <a:t>Protein</a:t>
              </a:r>
              <a:endParaRPr lang="he-IL" sz="1600" b="1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2405099" y="-117412"/>
            <a:ext cx="769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>
                <a:solidFill>
                  <a:srgbClr val="FF0000"/>
                </a:solidFill>
              </a:rPr>
              <a:t>+  +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544764" y="1348289"/>
            <a:ext cx="7223645" cy="120032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r>
              <a:rPr lang="en-US" sz="2400" b="1" dirty="0">
                <a:ln>
                  <a:solidFill>
                    <a:srgbClr val="000000"/>
                  </a:solidFill>
                </a:ln>
                <a:solidFill>
                  <a:srgbClr val="FF9900"/>
                </a:solidFill>
                <a:latin typeface="Calibri"/>
              </a:rPr>
              <a:t>h-region (h</a:t>
            </a:r>
            <a:r>
              <a:rPr lang="he-IL" sz="2400" b="1" dirty="0" err="1">
                <a:ln>
                  <a:solidFill>
                    <a:srgbClr val="000000"/>
                  </a:solidFill>
                </a:ln>
                <a:solidFill>
                  <a:srgbClr val="FF9900"/>
                </a:solidFill>
                <a:latin typeface="Calibri"/>
              </a:rPr>
              <a:t>ydrophobic</a:t>
            </a:r>
            <a:r>
              <a:rPr lang="en-US" sz="2400" b="1" dirty="0">
                <a:ln>
                  <a:solidFill>
                    <a:srgbClr val="000000"/>
                  </a:solidFill>
                </a:ln>
                <a:solidFill>
                  <a:srgbClr val="FF9900"/>
                </a:solidFill>
                <a:latin typeface="Calibri"/>
              </a:rPr>
              <a:t>) :</a:t>
            </a:r>
            <a:endParaRPr lang="en-US" sz="2400" dirty="0">
              <a:ln>
                <a:solidFill>
                  <a:srgbClr val="000000"/>
                </a:solidFill>
              </a:ln>
              <a:solidFill>
                <a:srgbClr val="FF9900"/>
              </a:solidFill>
              <a:latin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usually 7-15 aa.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contains sequential stretch of hydrophobic residues.</a:t>
            </a:r>
          </a:p>
        </p:txBody>
      </p:sp>
      <p:sp>
        <p:nvSpPr>
          <p:cNvPr id="82" name="מלבן 125"/>
          <p:cNvSpPr/>
          <p:nvPr/>
        </p:nvSpPr>
        <p:spPr bwMode="auto">
          <a:xfrm>
            <a:off x="1663338" y="306300"/>
            <a:ext cx="367646" cy="613509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he-IL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634585" y="528382"/>
            <a:ext cx="303841" cy="2205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en-US" sz="2000" b="1" kern="0" dirty="0">
                <a:solidFill>
                  <a:srgbClr val="000000"/>
                </a:solidFill>
              </a:rPr>
              <a:t>M</a:t>
            </a:r>
            <a:endParaRPr lang="he-IL" sz="2000" b="1" kern="0" dirty="0">
              <a:solidFill>
                <a:srgbClr val="000000"/>
              </a:solidFill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7685307" y="196752"/>
            <a:ext cx="382742" cy="507032"/>
            <a:chOff x="6161307" y="710112"/>
            <a:chExt cx="382742" cy="507032"/>
          </a:xfrm>
        </p:grpSpPr>
        <p:sp>
          <p:nvSpPr>
            <p:cNvPr id="85" name="מלבן 127"/>
            <p:cNvSpPr/>
            <p:nvPr/>
          </p:nvSpPr>
          <p:spPr bwMode="auto">
            <a:xfrm>
              <a:off x="6199901" y="710112"/>
              <a:ext cx="316315" cy="50703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161307" y="783198"/>
              <a:ext cx="382742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rgbClr val="000000"/>
                  </a:solidFill>
                </a:rPr>
                <a:t>CS</a:t>
              </a:r>
              <a:endParaRPr lang="he-IL" sz="1400" b="1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7736884" y="2982709"/>
            <a:ext cx="721637" cy="276999"/>
          </a:xfrm>
          <a:prstGeom prst="rect">
            <a:avLst/>
          </a:prstGeom>
          <a:solidFill>
            <a:srgbClr val="8080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1200" b="1" dirty="0">
                <a:solidFill>
                  <a:srgbClr val="FF9900"/>
                </a:solidFill>
              </a:rPr>
              <a:t>h-region</a:t>
            </a:r>
          </a:p>
        </p:txBody>
      </p:sp>
    </p:spTree>
    <p:extLst>
      <p:ext uri="{BB962C8B-B14F-4D97-AF65-F5344CB8AC3E}">
        <p14:creationId xmlns:p14="http://schemas.microsoft.com/office/powerpoint/2010/main" val="93195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>
          <a:xfrm>
            <a:off x="1415480" y="6592268"/>
            <a:ext cx="2133600" cy="365125"/>
          </a:xfrm>
        </p:spPr>
        <p:txBody>
          <a:bodyPr/>
          <a:lstStyle/>
          <a:p>
            <a:pPr rtl="0"/>
            <a:fld id="{60CFB9B4-0DFD-46A8-8654-38013017A55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rtl="0"/>
              <a:t>12</a:t>
            </a:fld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100" y="3822444"/>
            <a:ext cx="8864249" cy="540488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4456114" y="2757582"/>
            <a:ext cx="72163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1200" b="1" dirty="0"/>
              <a:t>c-region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03513" y="4340105"/>
            <a:ext cx="6693865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</a:t>
            </a:r>
            <a:r>
              <a:rPr lang="en-US" b="1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hEPO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GVHECP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AWLWLLLSLLSLPLGL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PVLG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08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PPRLICDSR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03512" y="5046383"/>
            <a:ext cx="4572000" cy="6878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&gt;CSF2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/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</a:rPr>
              <a:t>WLQS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</a:rPr>
              <a:t>LLLLGTVA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CSIS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080"/>
                </a:highlight>
                <a:latin typeface="Courier New" panose="02070309020205020404" pitchFamily="49" charset="0"/>
              </a:rPr>
              <a:t>A</a:t>
            </a:r>
            <a:r>
              <a:rPr lang="en-US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PARSPSPST</a:t>
            </a:r>
            <a:r>
              <a:rPr lang="en-US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...</a:t>
            </a:r>
            <a:endParaRPr lang="en-US" dirty="0"/>
          </a:p>
        </p:txBody>
      </p:sp>
      <p:sp>
        <p:nvSpPr>
          <p:cNvPr id="23" name="AutoShape 15"/>
          <p:cNvSpPr>
            <a:spLocks noChangeAspect="1" noChangeArrowheads="1" noTextEdit="1"/>
          </p:cNvSpPr>
          <p:nvPr/>
        </p:nvSpPr>
        <p:spPr bwMode="auto">
          <a:xfrm>
            <a:off x="1768475" y="3061510"/>
            <a:ext cx="88646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1768475" y="3059922"/>
            <a:ext cx="11108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b="1">
                <a:solidFill>
                  <a:srgbClr val="222222"/>
                </a:solidFill>
                <a:latin typeface="Courier New" panose="02070309020205020404" pitchFamily="49" charset="0"/>
              </a:rPr>
              <a:t>&gt;hINSULIN</a:t>
            </a:r>
            <a:endParaRPr lang="en-US" altLang="en-US"/>
          </a:p>
        </p:txBody>
      </p:sp>
      <p:sp>
        <p:nvSpPr>
          <p:cNvPr id="25" name="Rectangle 18"/>
          <p:cNvSpPr>
            <a:spLocks noChangeArrowheads="1"/>
          </p:cNvSpPr>
          <p:nvPr/>
        </p:nvSpPr>
        <p:spPr bwMode="auto">
          <a:xfrm>
            <a:off x="2863850" y="3059922"/>
            <a:ext cx="12343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b="1">
                <a:solidFill>
                  <a:srgbClr val="222222"/>
                </a:solidFill>
                <a:latin typeface="Courier New" panose="02070309020205020404" pitchFamily="49" charset="0"/>
              </a:rPr>
              <a:t> </a:t>
            </a:r>
            <a:endParaRPr lang="en-US" altLang="en-US"/>
          </a:p>
        </p:txBody>
      </p:sp>
      <p:sp>
        <p:nvSpPr>
          <p:cNvPr id="26" name="Rectangle 19"/>
          <p:cNvSpPr>
            <a:spLocks noChangeArrowheads="1"/>
          </p:cNvSpPr>
          <p:nvPr/>
        </p:nvSpPr>
        <p:spPr bwMode="auto">
          <a:xfrm>
            <a:off x="1860551" y="3371072"/>
            <a:ext cx="136525" cy="280988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1997076" y="3371072"/>
            <a:ext cx="684213" cy="28098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2681288" y="3371072"/>
            <a:ext cx="1644650" cy="280988"/>
          </a:xfrm>
          <a:prstGeom prst="rect">
            <a:avLst/>
          </a:prstGeom>
          <a:solidFill>
            <a:srgbClr val="8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2"/>
          <p:cNvSpPr>
            <a:spLocks noChangeArrowheads="1"/>
          </p:cNvSpPr>
          <p:nvPr/>
        </p:nvSpPr>
        <p:spPr bwMode="auto">
          <a:xfrm>
            <a:off x="4325938" y="3371072"/>
            <a:ext cx="820738" cy="2809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3"/>
          <p:cNvSpPr>
            <a:spLocks noChangeArrowheads="1"/>
          </p:cNvSpPr>
          <p:nvPr/>
        </p:nvSpPr>
        <p:spPr bwMode="auto">
          <a:xfrm>
            <a:off x="5286376" y="3371072"/>
            <a:ext cx="136525" cy="280988"/>
          </a:xfrm>
          <a:prstGeom prst="rect">
            <a:avLst/>
          </a:prstGeom>
          <a:solidFill>
            <a:srgbClr val="0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1860550" y="3390123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endParaRPr lang="en-US" altLang="en-US"/>
          </a:p>
        </p:txBody>
      </p:sp>
      <p:sp>
        <p:nvSpPr>
          <p:cNvPr id="32" name="Rectangle 25"/>
          <p:cNvSpPr>
            <a:spLocks noChangeArrowheads="1"/>
          </p:cNvSpPr>
          <p:nvPr/>
        </p:nvSpPr>
        <p:spPr bwMode="auto">
          <a:xfrm>
            <a:off x="1997076" y="3390123"/>
            <a:ext cx="5514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Courier New" panose="02070309020205020404" pitchFamily="49" charset="0"/>
              </a:rPr>
              <a:t>ALWM</a:t>
            </a:r>
            <a:endParaRPr lang="en-US" altLang="en-US"/>
          </a:p>
        </p:txBody>
      </p:sp>
      <p:sp>
        <p:nvSpPr>
          <p:cNvPr id="34" name="Rectangle 26"/>
          <p:cNvSpPr>
            <a:spLocks noChangeArrowheads="1"/>
          </p:cNvSpPr>
          <p:nvPr/>
        </p:nvSpPr>
        <p:spPr bwMode="auto">
          <a:xfrm>
            <a:off x="2544763" y="3390123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>
                <a:solidFill>
                  <a:srgbClr val="FFFFFF"/>
                </a:solidFill>
                <a:latin typeface="Courier New" panose="02070309020205020404" pitchFamily="49" charset="0"/>
              </a:rPr>
              <a:t>R</a:t>
            </a:r>
            <a:endParaRPr lang="en-US" altLang="en-US" dirty="0"/>
          </a:p>
        </p:txBody>
      </p:sp>
      <p:sp>
        <p:nvSpPr>
          <p:cNvPr id="35" name="Rectangle 27"/>
          <p:cNvSpPr>
            <a:spLocks noChangeArrowheads="1"/>
          </p:cNvSpPr>
          <p:nvPr/>
        </p:nvSpPr>
        <p:spPr bwMode="auto">
          <a:xfrm>
            <a:off x="2681289" y="3390123"/>
            <a:ext cx="16542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>
                <a:solidFill>
                  <a:srgbClr val="FF9900"/>
                </a:solidFill>
                <a:latin typeface="Courier New" panose="02070309020205020404" pitchFamily="49" charset="0"/>
              </a:rPr>
              <a:t>LLPLLALLALWG</a:t>
            </a:r>
            <a:endParaRPr lang="en-US" altLang="en-US" dirty="0"/>
          </a:p>
        </p:txBody>
      </p:sp>
      <p:sp>
        <p:nvSpPr>
          <p:cNvPr id="36" name="Rectangle 28"/>
          <p:cNvSpPr>
            <a:spLocks noChangeArrowheads="1"/>
          </p:cNvSpPr>
          <p:nvPr/>
        </p:nvSpPr>
        <p:spPr bwMode="auto">
          <a:xfrm>
            <a:off x="4325938" y="3390123"/>
            <a:ext cx="827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PDPAAA</a:t>
            </a:r>
            <a:endParaRPr lang="en-US" altLang="en-US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5146675" y="3369485"/>
            <a:ext cx="1394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Wingdings 3" panose="05040102010807070707" pitchFamily="18" charset="2"/>
              </a:rPr>
              <a:t>i</a:t>
            </a:r>
            <a:endParaRPr lang="en-US" altLang="en-US"/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5286375" y="3390123"/>
            <a:ext cx="1378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>
                <a:solidFill>
                  <a:srgbClr val="FFFF00"/>
                </a:solidFill>
                <a:latin typeface="Courier New" panose="02070309020205020404" pitchFamily="49" charset="0"/>
              </a:rPr>
              <a:t>F</a:t>
            </a:r>
            <a:endParaRPr lang="en-US" altLang="en-US"/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5422900" y="3399648"/>
            <a:ext cx="19300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Courier New" panose="02070309020205020404" pitchFamily="49" charset="0"/>
              </a:rPr>
              <a:t>VNQHLCGSH.....</a:t>
            </a:r>
            <a:endParaRPr lang="en-US" altLang="en-US" dirty="0"/>
          </a:p>
        </p:txBody>
      </p:sp>
      <p:sp>
        <p:nvSpPr>
          <p:cNvPr id="40" name="Rectangle 32"/>
          <p:cNvSpPr>
            <a:spLocks noChangeArrowheads="1"/>
          </p:cNvSpPr>
          <p:nvPr/>
        </p:nvSpPr>
        <p:spPr bwMode="auto">
          <a:xfrm>
            <a:off x="7340600" y="3445684"/>
            <a:ext cx="3847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1703513" y="5723906"/>
            <a:ext cx="6364537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&gt;IFNB1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b="1" dirty="0" err="1">
                <a:solidFill>
                  <a:srgbClr val="000000"/>
                </a:solidFill>
                <a:highlight>
                  <a:srgbClr val="00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highlight>
                  <a:srgbClr val="FF0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TNKC</a:t>
            </a:r>
            <a:r>
              <a:rPr lang="en-US" b="1" dirty="0" err="1">
                <a:solidFill>
                  <a:srgbClr val="FF9900"/>
                </a:solidFill>
                <a:highlight>
                  <a:srgbClr val="8080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LLQIALLLCF</a:t>
            </a:r>
            <a:r>
              <a:rPr lang="en-US" b="1" dirty="0" err="1">
                <a:solidFill>
                  <a:srgbClr val="00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STTALS</a:t>
            </a:r>
            <a:r>
              <a:rPr lang="en-US" b="1" dirty="0" err="1">
                <a:solidFill>
                  <a:srgbClr val="000000"/>
                </a:solidFill>
                <a:latin typeface="Wingdings 3" panose="05040102010807070707" pitchFamily="18" charset="2"/>
                <a:cs typeface="Courier New" panose="02070309020205020404" pitchFamily="49" charset="0"/>
              </a:rPr>
              <a:t>i</a:t>
            </a:r>
            <a:r>
              <a:rPr lang="en-US" b="1" dirty="0" err="1">
                <a:solidFill>
                  <a:srgbClr val="FFFF00"/>
                </a:solidFill>
                <a:highlight>
                  <a:srgbClr val="008B8B"/>
                </a:highlight>
                <a:latin typeface="Courier New" panose="02070309020205020404" pitchFamily="49" charset="0"/>
                <a:cs typeface="Arial" panose="020B0604020202020204" pitchFamily="34" charset="0"/>
              </a:rPr>
              <a:t>M</a:t>
            </a:r>
            <a:r>
              <a:rPr lang="en-US" b="1" dirty="0" err="1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SYNLLGFLQ</a:t>
            </a:r>
            <a:r>
              <a:rPr lang="en-US" b="1" dirty="0">
                <a:solidFill>
                  <a:srgbClr val="000000"/>
                </a:solidFill>
                <a:latin typeface="Courier New" panose="02070309020205020404" pitchFamily="49" charset="0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907781" y="3345806"/>
            <a:ext cx="40734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200" b="1"/>
            </a:lvl1pPr>
          </a:lstStyle>
          <a:p>
            <a:r>
              <a:rPr lang="en-US" sz="1600" dirty="0"/>
              <a:t>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07780" y="3999233"/>
            <a:ext cx="40734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600" b="1"/>
            </a:lvl1pPr>
          </a:lstStyle>
          <a:p>
            <a:r>
              <a:rPr lang="en-US" dirty="0"/>
              <a:t>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907780" y="4658603"/>
            <a:ext cx="40734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600" b="1"/>
            </a:lvl1pPr>
          </a:lstStyle>
          <a:p>
            <a:r>
              <a:rPr lang="en-US" dirty="0"/>
              <a:t>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94031" y="5350241"/>
            <a:ext cx="40734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600" b="1"/>
            </a:lvl1pPr>
          </a:lstStyle>
          <a:p>
            <a:r>
              <a:rPr lang="en-US" dirty="0"/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76679" y="6016281"/>
            <a:ext cx="40734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>
            <a:defPPr>
              <a:defRPr lang="he-IL"/>
            </a:defPPr>
            <a:lvl1pPr algn="ctr" rtl="0">
              <a:defRPr sz="1600" b="1"/>
            </a:lvl1pPr>
          </a:lstStyle>
          <a:p>
            <a:r>
              <a:rPr lang="en-US" dirty="0"/>
              <a:t>6</a:t>
            </a:r>
          </a:p>
        </p:txBody>
      </p:sp>
      <p:sp>
        <p:nvSpPr>
          <p:cNvPr id="88" name="מלבן 146"/>
          <p:cNvSpPr/>
          <p:nvPr/>
        </p:nvSpPr>
        <p:spPr>
          <a:xfrm>
            <a:off x="5808248" y="447564"/>
            <a:ext cx="1860243" cy="1253244"/>
          </a:xfrm>
          <a:prstGeom prst="rect">
            <a:avLst/>
          </a:prstGeom>
          <a:solidFill>
            <a:srgbClr val="FFFF00">
              <a:alpha val="57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</a:endParaRPr>
          </a:p>
        </p:txBody>
      </p:sp>
      <p:sp>
        <p:nvSpPr>
          <p:cNvPr id="89" name="Down Arrow 23"/>
          <p:cNvSpPr/>
          <p:nvPr/>
        </p:nvSpPr>
        <p:spPr>
          <a:xfrm>
            <a:off x="7794811" y="315775"/>
            <a:ext cx="212102" cy="247710"/>
          </a:xfrm>
          <a:prstGeom prst="downArrow">
            <a:avLst/>
          </a:prstGeom>
          <a:solidFill>
            <a:srgbClr val="FFFFFF">
              <a:lumMod val="50000"/>
            </a:srgbClr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>
              <a:lnSpc>
                <a:spcPts val="800"/>
              </a:lnSpc>
              <a:defRPr/>
            </a:pPr>
            <a:endParaRPr lang="he-IL" sz="1000" b="1" kern="0">
              <a:solidFill>
                <a:srgbClr val="FF0000"/>
              </a:solidFill>
            </a:endParaRPr>
          </a:p>
        </p:txBody>
      </p:sp>
      <p:sp>
        <p:nvSpPr>
          <p:cNvPr id="90" name="Rectangle 3"/>
          <p:cNvSpPr/>
          <p:nvPr/>
        </p:nvSpPr>
        <p:spPr>
          <a:xfrm>
            <a:off x="1600200" y="804423"/>
            <a:ext cx="472000" cy="82093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1" name="Rectangle 10"/>
          <p:cNvSpPr/>
          <p:nvPr/>
        </p:nvSpPr>
        <p:spPr>
          <a:xfrm>
            <a:off x="2095543" y="804423"/>
            <a:ext cx="1566220" cy="82093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2" name="Rectangle 11"/>
          <p:cNvSpPr/>
          <p:nvPr/>
        </p:nvSpPr>
        <p:spPr>
          <a:xfrm>
            <a:off x="3661764" y="804423"/>
            <a:ext cx="2140857" cy="820930"/>
          </a:xfrm>
          <a:prstGeom prst="rect">
            <a:avLst/>
          </a:prstGeom>
          <a:solidFill>
            <a:srgbClr val="FF99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3" name="Rectangle 12"/>
          <p:cNvSpPr/>
          <p:nvPr/>
        </p:nvSpPr>
        <p:spPr>
          <a:xfrm>
            <a:off x="5802621" y="804423"/>
            <a:ext cx="1855410" cy="82093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4" name="Rectangle 13"/>
          <p:cNvSpPr/>
          <p:nvPr/>
        </p:nvSpPr>
        <p:spPr>
          <a:xfrm>
            <a:off x="7658030" y="599191"/>
            <a:ext cx="472000" cy="1026162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5" name="Rectangle 14"/>
          <p:cNvSpPr/>
          <p:nvPr/>
        </p:nvSpPr>
        <p:spPr>
          <a:xfrm>
            <a:off x="8130029" y="804423"/>
            <a:ext cx="2461771" cy="820930"/>
          </a:xfrm>
          <a:prstGeom prst="rect">
            <a:avLst/>
          </a:prstGeom>
          <a:solidFill>
            <a:srgbClr val="99CC00"/>
          </a:solidFill>
          <a:ln w="9525" cap="flat" cmpd="sng" algn="ctr">
            <a:solidFill>
              <a:srgbClr val="000000"/>
            </a:solidFill>
            <a:prstDash val="sysDash"/>
          </a:ln>
          <a:effectLst/>
        </p:spPr>
        <p:txBody>
          <a:bodyPr rtlCol="1" anchor="ctr"/>
          <a:lstStyle/>
          <a:p>
            <a:pPr algn="ctr">
              <a:defRPr/>
            </a:pPr>
            <a:endParaRPr lang="he-IL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040493" y="918817"/>
            <a:ext cx="1363803" cy="220574"/>
          </a:xfrm>
          <a:prstGeom prst="rect">
            <a:avLst/>
          </a:prstGeom>
          <a:solidFill>
            <a:srgbClr val="FFFFFF"/>
          </a:solidFill>
        </p:spPr>
        <p:txBody>
          <a:bodyPr wrap="square" rtlCol="1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en-US" sz="1000" b="1" kern="0" dirty="0">
                <a:solidFill>
                  <a:srgbClr val="000000"/>
                </a:solidFill>
              </a:rPr>
              <a:t>c-region</a:t>
            </a:r>
            <a:endParaRPr lang="he-IL" sz="1000" b="1" kern="0" dirty="0">
              <a:solidFill>
                <a:srgbClr val="000000"/>
              </a:solidFill>
            </a:endParaRPr>
          </a:p>
        </p:txBody>
      </p:sp>
      <p:grpSp>
        <p:nvGrpSpPr>
          <p:cNvPr id="97" name="קבוצה 117"/>
          <p:cNvGrpSpPr/>
          <p:nvPr/>
        </p:nvGrpSpPr>
        <p:grpSpPr>
          <a:xfrm>
            <a:off x="2212244" y="900815"/>
            <a:ext cx="1363803" cy="613509"/>
            <a:chOff x="711676" y="1979246"/>
            <a:chExt cx="1363803" cy="613509"/>
          </a:xfrm>
        </p:grpSpPr>
        <p:sp>
          <p:nvSpPr>
            <p:cNvPr id="98" name="מלבן 133"/>
            <p:cNvSpPr/>
            <p:nvPr/>
          </p:nvSpPr>
          <p:spPr bwMode="auto">
            <a:xfrm>
              <a:off x="711678" y="1979246"/>
              <a:ext cx="1203716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11676" y="2201328"/>
              <a:ext cx="1363803" cy="22057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en-US" sz="2000" b="1" kern="0" dirty="0">
                  <a:solidFill>
                    <a:srgbClr val="000000"/>
                  </a:solidFill>
                </a:rPr>
                <a:t>n-region</a:t>
              </a:r>
              <a:endParaRPr lang="he-IL" sz="2000" b="1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0" name="מלבן 131"/>
          <p:cNvSpPr/>
          <p:nvPr/>
        </p:nvSpPr>
        <p:spPr bwMode="auto">
          <a:xfrm>
            <a:off x="4020056" y="926428"/>
            <a:ext cx="1363803" cy="613509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he-IL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4020055" y="1148510"/>
            <a:ext cx="1363803" cy="220573"/>
          </a:xfrm>
          <a:prstGeom prst="rect">
            <a:avLst/>
          </a:prstGeom>
          <a:solidFill>
            <a:srgbClr val="FFFFFF"/>
          </a:solidFill>
        </p:spPr>
        <p:txBody>
          <a:bodyPr wrap="square" rtlCol="1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en-US" sz="2000" b="1" kern="0" dirty="0">
                <a:solidFill>
                  <a:srgbClr val="000000"/>
                </a:solidFill>
              </a:rPr>
              <a:t>h-region</a:t>
            </a:r>
            <a:endParaRPr lang="he-IL" sz="2000" b="1" kern="0" dirty="0">
              <a:solidFill>
                <a:srgbClr val="000000"/>
              </a:solidFill>
            </a:endParaRPr>
          </a:p>
        </p:txBody>
      </p:sp>
      <p:grpSp>
        <p:nvGrpSpPr>
          <p:cNvPr id="102" name="קבוצה 119"/>
          <p:cNvGrpSpPr/>
          <p:nvPr/>
        </p:nvGrpSpPr>
        <p:grpSpPr>
          <a:xfrm>
            <a:off x="6048423" y="926427"/>
            <a:ext cx="1363804" cy="613509"/>
            <a:chOff x="711676" y="1979246"/>
            <a:chExt cx="1363804" cy="613509"/>
          </a:xfrm>
        </p:grpSpPr>
        <p:sp>
          <p:nvSpPr>
            <p:cNvPr id="103" name="מלבן 129"/>
            <p:cNvSpPr/>
            <p:nvPr/>
          </p:nvSpPr>
          <p:spPr bwMode="auto">
            <a:xfrm>
              <a:off x="711677" y="1979246"/>
              <a:ext cx="1363803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711676" y="2201328"/>
              <a:ext cx="1363803" cy="220573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1">
              <a:spAutoFit/>
            </a:bodyPr>
            <a:lstStyle/>
            <a:p>
              <a:pPr>
                <a:lnSpc>
                  <a:spcPts val="1000"/>
                </a:lnSpc>
                <a:defRPr/>
              </a:pPr>
              <a:r>
                <a:rPr lang="en-US" sz="2000" b="1" kern="0" dirty="0">
                  <a:solidFill>
                    <a:srgbClr val="000000"/>
                  </a:solidFill>
                </a:rPr>
                <a:t>c-region</a:t>
              </a:r>
              <a:endParaRPr lang="he-IL" sz="2000" b="1" kern="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5" name="קבוצה 122"/>
          <p:cNvGrpSpPr/>
          <p:nvPr/>
        </p:nvGrpSpPr>
        <p:grpSpPr>
          <a:xfrm>
            <a:off x="8547668" y="888328"/>
            <a:ext cx="1363803" cy="660480"/>
            <a:chOff x="711677" y="1979246"/>
            <a:chExt cx="1363803" cy="660480"/>
          </a:xfrm>
        </p:grpSpPr>
        <p:sp>
          <p:nvSpPr>
            <p:cNvPr id="106" name="מלבן 123"/>
            <p:cNvSpPr/>
            <p:nvPr/>
          </p:nvSpPr>
          <p:spPr bwMode="auto">
            <a:xfrm>
              <a:off x="711677" y="1979246"/>
              <a:ext cx="1363803" cy="613509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11677" y="2054951"/>
              <a:ext cx="1363803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1">
              <a:spAutoFit/>
            </a:bodyPr>
            <a:lstStyle/>
            <a:p>
              <a:pPr>
                <a:defRPr/>
              </a:pPr>
              <a:r>
                <a:rPr lang="en-US" sz="1600" b="1" kern="0" dirty="0">
                  <a:solidFill>
                    <a:srgbClr val="000000"/>
                  </a:solidFill>
                </a:rPr>
                <a:t>Mature</a:t>
              </a:r>
            </a:p>
            <a:p>
              <a:pPr>
                <a:defRPr/>
              </a:pPr>
              <a:r>
                <a:rPr lang="en-US" sz="1600" b="1" kern="0" dirty="0">
                  <a:solidFill>
                    <a:srgbClr val="000000"/>
                  </a:solidFill>
                </a:rPr>
                <a:t>Protein</a:t>
              </a:r>
              <a:endParaRPr lang="he-IL" sz="1600" b="1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2405099" y="447564"/>
            <a:ext cx="7691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>
                <a:solidFill>
                  <a:srgbClr val="FF0000"/>
                </a:solidFill>
              </a:rPr>
              <a:t>+  +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791473" y="1731969"/>
            <a:ext cx="2414090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r>
              <a:rPr lang="en-US" sz="2400" b="1" dirty="0">
                <a:ln>
                  <a:solidFill>
                    <a:srgbClr val="0000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Calibri"/>
              </a:rPr>
              <a:t>c-region:</a:t>
            </a:r>
            <a:endParaRPr lang="en-US" sz="2400" dirty="0">
              <a:ln>
                <a:solidFill>
                  <a:srgbClr val="000000"/>
                </a:solidFill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usually 3-7 aa.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088516" y="397095"/>
            <a:ext cx="59828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/>
              <a:t>+1</a:t>
            </a:r>
            <a:endParaRPr lang="he-IL" dirty="0"/>
          </a:p>
        </p:txBody>
      </p:sp>
      <p:sp>
        <p:nvSpPr>
          <p:cNvPr id="111" name="TextBox 110"/>
          <p:cNvSpPr txBox="1"/>
          <p:nvPr/>
        </p:nvSpPr>
        <p:spPr>
          <a:xfrm>
            <a:off x="7229332" y="411530"/>
            <a:ext cx="6329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/>
              <a:t>-1</a:t>
            </a:r>
            <a:endParaRPr lang="he-IL" dirty="0"/>
          </a:p>
        </p:txBody>
      </p:sp>
      <p:sp>
        <p:nvSpPr>
          <p:cNvPr id="112" name="TextBox 111"/>
          <p:cNvSpPr txBox="1"/>
          <p:nvPr/>
        </p:nvSpPr>
        <p:spPr>
          <a:xfrm>
            <a:off x="7027331" y="-90623"/>
            <a:ext cx="18288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2000" b="1" dirty="0"/>
              <a:t>cleavage</a:t>
            </a:r>
            <a:endParaRPr lang="he-IL" sz="2000" b="1" dirty="0"/>
          </a:p>
        </p:txBody>
      </p:sp>
      <p:sp>
        <p:nvSpPr>
          <p:cNvPr id="113" name="מלבן 125"/>
          <p:cNvSpPr/>
          <p:nvPr/>
        </p:nvSpPr>
        <p:spPr bwMode="auto">
          <a:xfrm>
            <a:off x="1654629" y="908448"/>
            <a:ext cx="367646" cy="613509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he-IL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625876" y="1130530"/>
            <a:ext cx="303841" cy="2205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en-US" sz="2000" b="1" kern="0" dirty="0">
                <a:solidFill>
                  <a:srgbClr val="000000"/>
                </a:solidFill>
              </a:rPr>
              <a:t>M</a:t>
            </a:r>
            <a:endParaRPr lang="he-IL" sz="2000" b="1" kern="0" dirty="0">
              <a:solidFill>
                <a:srgbClr val="000000"/>
              </a:solidFill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7697339" y="632720"/>
            <a:ext cx="382742" cy="507032"/>
            <a:chOff x="6161307" y="710112"/>
            <a:chExt cx="382742" cy="507032"/>
          </a:xfrm>
        </p:grpSpPr>
        <p:sp>
          <p:nvSpPr>
            <p:cNvPr id="116" name="מלבן 127"/>
            <p:cNvSpPr/>
            <p:nvPr/>
          </p:nvSpPr>
          <p:spPr bwMode="auto">
            <a:xfrm>
              <a:off x="6199901" y="710112"/>
              <a:ext cx="316315" cy="50703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he-IL" ker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6161307" y="783198"/>
              <a:ext cx="382742" cy="30777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>
                <a:defRPr/>
              </a:pPr>
              <a:r>
                <a:rPr lang="en-US" sz="1400" b="1" kern="0" dirty="0">
                  <a:solidFill>
                    <a:srgbClr val="000000"/>
                  </a:solidFill>
                </a:rPr>
                <a:t>CS</a:t>
              </a:r>
              <a:endParaRPr lang="he-IL" sz="1400" b="1" kern="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7769210" y="2757582"/>
            <a:ext cx="721637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sysDot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1200" b="1" dirty="0"/>
              <a:t>c-region</a:t>
            </a:r>
          </a:p>
        </p:txBody>
      </p:sp>
    </p:spTree>
    <p:extLst>
      <p:ext uri="{BB962C8B-B14F-4D97-AF65-F5344CB8AC3E}">
        <p14:creationId xmlns:p14="http://schemas.microsoft.com/office/powerpoint/2010/main" val="125163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B9B4-0DFD-46A8-8654-38013017A55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1221" t="36795" r="47792" b="54300"/>
          <a:stretch/>
        </p:blipFill>
        <p:spPr>
          <a:xfrm>
            <a:off x="3859560" y="54348"/>
            <a:ext cx="4036640" cy="71035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370" y="1385394"/>
            <a:ext cx="8480937" cy="53417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1221" t="50108" r="44953" b="46281"/>
          <a:stretch/>
        </p:blipFill>
        <p:spPr>
          <a:xfrm>
            <a:off x="3859560" y="836712"/>
            <a:ext cx="5729715" cy="382352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7" name="Straight Connector 6"/>
          <p:cNvCxnSpPr/>
          <p:nvPr/>
        </p:nvCxnSpPr>
        <p:spPr>
          <a:xfrm>
            <a:off x="8441744" y="1076492"/>
            <a:ext cx="99369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457523" y="1120736"/>
            <a:ext cx="993694" cy="0"/>
          </a:xfrm>
          <a:prstGeom prst="line">
            <a:avLst/>
          </a:prstGeom>
          <a:ln w="317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35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תמונה 11"/>
          <p:cNvPicPr>
            <a:picLocks noChangeAspect="1"/>
          </p:cNvPicPr>
          <p:nvPr/>
        </p:nvPicPr>
        <p:blipFill rotWithShape="1">
          <a:blip r:embed="rId2" cstate="print"/>
          <a:srcRect t="82100"/>
          <a:stretch/>
        </p:blipFill>
        <p:spPr>
          <a:xfrm>
            <a:off x="1648857" y="4993308"/>
            <a:ext cx="8610601" cy="33689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 cstate="print"/>
          <a:srcRect r="21940" b="17748"/>
          <a:stretch/>
        </p:blipFill>
        <p:spPr>
          <a:xfrm>
            <a:off x="1648857" y="2297329"/>
            <a:ext cx="8610601" cy="190500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60CFB9B4-0DFD-46A8-8654-38013017A557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 algn="r" rtl="0"/>
              <a:t>14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343905" y="4590256"/>
            <a:ext cx="1143000" cy="1143000"/>
          </a:xfrm>
          <a:prstGeom prst="ellipse">
            <a:avLst/>
          </a:prstGeom>
          <a:solidFill>
            <a:schemeClr val="bg1"/>
          </a:solidFill>
          <a:ln w="69850">
            <a:solidFill>
              <a:srgbClr val="FF0000"/>
            </a:solidFill>
            <a:prstDash val="sysDot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he-IL"/>
          </a:p>
        </p:txBody>
      </p:sp>
      <p:sp>
        <p:nvSpPr>
          <p:cNvPr id="4" name="TextBox 3"/>
          <p:cNvSpPr txBox="1"/>
          <p:nvPr/>
        </p:nvSpPr>
        <p:spPr>
          <a:xfrm>
            <a:off x="9371279" y="4961701"/>
            <a:ext cx="13165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AAA-FV</a:t>
            </a:r>
            <a:endParaRPr lang="he-I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Oval 7"/>
          <p:cNvSpPr/>
          <p:nvPr/>
        </p:nvSpPr>
        <p:spPr>
          <a:xfrm>
            <a:off x="7162800" y="3344788"/>
            <a:ext cx="1143000" cy="1143000"/>
          </a:xfrm>
          <a:prstGeom prst="ellipse">
            <a:avLst/>
          </a:prstGeom>
          <a:solidFill>
            <a:schemeClr val="bg1"/>
          </a:solidFill>
          <a:ln w="69850">
            <a:solidFill>
              <a:srgbClr val="FF0000"/>
            </a:solidFill>
            <a:prstDash val="dash"/>
            <a:miter lim="800000"/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7411850" y="3713742"/>
            <a:ext cx="13165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YES</a:t>
            </a:r>
            <a:endParaRPr lang="he-I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896200" y="2746295"/>
            <a:ext cx="2304256" cy="0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467844" y="4057297"/>
            <a:ext cx="606783" cy="0"/>
          </a:xfrm>
          <a:prstGeom prst="line">
            <a:avLst/>
          </a:prstGeom>
          <a:ln w="508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" t="8657" r="54724" b="81007"/>
          <a:stretch/>
        </p:blipFill>
        <p:spPr>
          <a:xfrm>
            <a:off x="3359696" y="389671"/>
            <a:ext cx="5519936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8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524000" y="6560952"/>
            <a:ext cx="2057400" cy="365125"/>
          </a:xfrm>
        </p:spPr>
        <p:txBody>
          <a:bodyPr/>
          <a:lstStyle/>
          <a:p>
            <a:pPr algn="l" rtl="0"/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 rtl="0"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1937" y="188640"/>
            <a:ext cx="8119814" cy="2369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000" b="1" dirty="0">
                <a:solidFill>
                  <a:prstClr val="black"/>
                </a:solidFill>
              </a:rPr>
              <a:t>Are there unusual secretory Signal Peptides with </a:t>
            </a:r>
            <a:r>
              <a:rPr lang="en-US" sz="2000" b="1" u="sng" dirty="0">
                <a:solidFill>
                  <a:srgbClr val="FF0000"/>
                </a:solidFill>
              </a:rPr>
              <a:t>new Biological Functions </a:t>
            </a:r>
            <a:r>
              <a:rPr lang="en-US" sz="2000" b="1" dirty="0">
                <a:solidFill>
                  <a:prstClr val="black"/>
                </a:solidFill>
              </a:rPr>
              <a:t>to be discovered? </a:t>
            </a:r>
          </a:p>
          <a:p>
            <a:pPr algn="ctr" rtl="0"/>
            <a:endParaRPr lang="en-US" sz="2000" b="1" dirty="0">
              <a:solidFill>
                <a:prstClr val="black"/>
              </a:solidFill>
            </a:endParaRPr>
          </a:p>
          <a:p>
            <a:pPr algn="ctr" rtl="0"/>
            <a:r>
              <a:rPr lang="en-US" sz="2000" b="1" dirty="0">
                <a:solidFill>
                  <a:prstClr val="black"/>
                </a:solidFill>
              </a:rPr>
              <a:t>Are there </a:t>
            </a:r>
            <a:r>
              <a:rPr lang="en-US" sz="2000" b="1" u="sng" dirty="0">
                <a:solidFill>
                  <a:srgbClr val="FF0000"/>
                </a:solidFill>
              </a:rPr>
              <a:t>new</a:t>
            </a:r>
            <a:r>
              <a:rPr lang="en-US" sz="2000" b="1" dirty="0">
                <a:solidFill>
                  <a:srgbClr val="FF0000"/>
                </a:solidFill>
              </a:rPr>
              <a:t> important </a:t>
            </a:r>
            <a:r>
              <a:rPr lang="en-US" sz="2000" b="1" dirty="0">
                <a:solidFill>
                  <a:prstClr val="black"/>
                </a:solidFill>
              </a:rPr>
              <a:t>secreted proteins </a:t>
            </a:r>
          </a:p>
          <a:p>
            <a:pPr algn="ctr" rtl="0"/>
            <a:r>
              <a:rPr lang="en-US" sz="2000" b="1" dirty="0">
                <a:solidFill>
                  <a:prstClr val="black"/>
                </a:solidFill>
              </a:rPr>
              <a:t>to be discovered?</a:t>
            </a:r>
          </a:p>
          <a:p>
            <a:pPr algn="ctr" rtl="0"/>
            <a:endParaRPr lang="en-US" sz="2000" b="1" dirty="0">
              <a:solidFill>
                <a:prstClr val="black"/>
              </a:solidFill>
            </a:endParaRPr>
          </a:p>
          <a:p>
            <a:pPr algn="ctr" rtl="0"/>
            <a:r>
              <a:rPr lang="en-US" sz="2800" b="1" dirty="0">
                <a:solidFill>
                  <a:prstClr val="black"/>
                </a:solidFill>
              </a:rPr>
              <a:t>We think yes!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8687" y="3478650"/>
            <a:ext cx="8786314" cy="12464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2500" b="1" dirty="0">
                <a:solidFill>
                  <a:srgbClr val="0000FF"/>
                </a:solidFill>
              </a:rPr>
              <a:t>Our initial focus was on an almost completely unknown</a:t>
            </a:r>
          </a:p>
          <a:p>
            <a:pPr algn="ctr" rtl="0"/>
            <a:r>
              <a:rPr lang="en-US" sz="2500" b="1" dirty="0">
                <a:solidFill>
                  <a:srgbClr val="0000FF"/>
                </a:solidFill>
              </a:rPr>
              <a:t> very small (61 amino acids) secreted protein, </a:t>
            </a:r>
          </a:p>
          <a:p>
            <a:pPr algn="ctr" rtl="0"/>
            <a:r>
              <a:rPr lang="en-US" sz="2500" b="1" dirty="0">
                <a:solidFill>
                  <a:srgbClr val="0000FF"/>
                </a:solidFill>
              </a:rPr>
              <a:t>derived from the C4orf48 gene.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6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90277" y="151898"/>
            <a:ext cx="3843373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b="1" dirty="0">
                <a:solidFill>
                  <a:srgbClr val="0033CC"/>
                </a:solidFill>
              </a:rPr>
              <a:t>Why look at C4orf48? </a:t>
            </a:r>
          </a:p>
          <a:p>
            <a:pPr algn="ctr" rtl="0"/>
            <a:r>
              <a:rPr lang="en-US" b="1" i="1" dirty="0">
                <a:solidFill>
                  <a:srgbClr val="0033CC"/>
                </a:solidFill>
              </a:rPr>
              <a:t>It does not even have a name!!!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21525" y="4620026"/>
            <a:ext cx="4803518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sz="2400" b="1" dirty="0">
                <a:solidFill>
                  <a:prstClr val="black"/>
                </a:solidFill>
              </a:rPr>
              <a:t>and for the only ONE publication on C4orf48… there are </a:t>
            </a:r>
            <a:r>
              <a:rPr lang="en-US" sz="2400" b="1" dirty="0">
                <a:solidFill>
                  <a:srgbClr val="FF0000"/>
                </a:solidFill>
              </a:rPr>
              <a:t>zero</a:t>
            </a:r>
            <a:r>
              <a:rPr lang="en-US" sz="2400" b="1" dirty="0">
                <a:solidFill>
                  <a:prstClr val="black"/>
                </a:solidFill>
              </a:rPr>
              <a:t> citations!!!!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" t="10872" r="65302" b="85437"/>
          <a:stretch/>
        </p:blipFill>
        <p:spPr>
          <a:xfrm>
            <a:off x="2351584" y="1974185"/>
            <a:ext cx="7007442" cy="5963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3591622" y="1057228"/>
            <a:ext cx="524068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b="1" dirty="0">
                <a:solidFill>
                  <a:prstClr val="black"/>
                </a:solidFill>
              </a:rPr>
              <a:t>PubMed shows only ONE publication for C4ORF48!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211" t="32481" r="32483" b="60137"/>
          <a:stretch/>
        </p:blipFill>
        <p:spPr>
          <a:xfrm>
            <a:off x="1556892" y="3191211"/>
            <a:ext cx="9073008" cy="8081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Down Arrow 2"/>
          <p:cNvSpPr/>
          <p:nvPr/>
        </p:nvSpPr>
        <p:spPr>
          <a:xfrm>
            <a:off x="5663953" y="2708920"/>
            <a:ext cx="329429" cy="360040"/>
          </a:xfrm>
          <a:prstGeom prst="downArrow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5663953" y="4149090"/>
            <a:ext cx="329429" cy="360040"/>
          </a:xfrm>
          <a:prstGeom prst="downArrow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1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557213" indent="-214313" algn="r" rtl="1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57250" indent="-171450" algn="r" rtl="1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200150" indent="-171450" algn="r" rtl="1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543050" indent="-171450" algn="r" rtl="1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C8640E34-089E-4DF3-B87F-CB7C7C048FBA}" type="slidenum">
              <a:rPr lang="he-IL" altLang="he-IL" sz="1050">
                <a:solidFill>
                  <a:prstClr val="black"/>
                </a:solidFill>
              </a:rPr>
              <a:pPr algn="l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he-IL" sz="105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82109" y="5085184"/>
            <a:ext cx="4494490" cy="70788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altLang="he-IL" sz="2000" b="1" i="1" dirty="0">
                <a:solidFill>
                  <a:srgbClr val="FF0000"/>
                </a:solidFill>
              </a:rPr>
              <a:t>Patients with bigger deletions show a more severe phenotype. </a:t>
            </a:r>
          </a:p>
        </p:txBody>
      </p:sp>
      <p:sp>
        <p:nvSpPr>
          <p:cNvPr id="16" name="Rectangle 104"/>
          <p:cNvSpPr>
            <a:spLocks noChangeArrowheads="1"/>
          </p:cNvSpPr>
          <p:nvPr/>
        </p:nvSpPr>
        <p:spPr bwMode="auto">
          <a:xfrm>
            <a:off x="2754370" y="-37988"/>
            <a:ext cx="68700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he-IL" b="1" i="1" dirty="0">
                <a:solidFill>
                  <a:prstClr val="black"/>
                </a:solidFill>
              </a:rPr>
              <a:t>Theoretical Considerations that  directed our interest to C4orf48:</a:t>
            </a:r>
          </a:p>
          <a:p>
            <a:pPr algn="ctr"/>
            <a:endParaRPr lang="en-US" altLang="he-IL" b="1" i="1" dirty="0">
              <a:solidFill>
                <a:prstClr val="black"/>
              </a:solidFill>
            </a:endParaRPr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2419360" y="506079"/>
            <a:ext cx="7619991" cy="120032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/>
            <a:r>
              <a:rPr lang="en-US" altLang="he-IL" sz="1800" b="1" dirty="0">
                <a:solidFill>
                  <a:srgbClr val="FF0000"/>
                </a:solidFill>
              </a:rPr>
              <a:t>C4orf48 is located in a very interesting genomic locus on the  short arm of chromosome 4. </a:t>
            </a:r>
          </a:p>
          <a:p>
            <a:pPr algn="ctr" rtl="0" eaLnBrk="1" hangingPunct="1"/>
            <a:r>
              <a:rPr lang="en-US" altLang="he-IL" sz="1800" b="1" dirty="0">
                <a:solidFill>
                  <a:srgbClr val="0000FF"/>
                </a:solidFill>
              </a:rPr>
              <a:t>Hemizygous deletions in this region result in the Wolf-Hirschhorn syndrome- </a:t>
            </a:r>
            <a:r>
              <a:rPr lang="en-US" altLang="he-IL" sz="1800" b="1" i="1" dirty="0">
                <a:solidFill>
                  <a:srgbClr val="FF0000"/>
                </a:solidFill>
              </a:rPr>
              <a:t>a contiguous gene syndrome</a:t>
            </a:r>
            <a:r>
              <a:rPr lang="en-US" altLang="he-IL" sz="1800" b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252"/>
          <a:stretch/>
        </p:blipFill>
        <p:spPr>
          <a:xfrm>
            <a:off x="1524000" y="2145606"/>
            <a:ext cx="9144000" cy="2620989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Down Arrow 3"/>
          <p:cNvSpPr/>
          <p:nvPr/>
        </p:nvSpPr>
        <p:spPr>
          <a:xfrm flipV="1">
            <a:off x="8688288" y="3789040"/>
            <a:ext cx="288032" cy="36004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5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A81B90-2FEA-435B-9CF7-D7FD8FC16231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556" name="Rectangle 105"/>
          <p:cNvSpPr>
            <a:spLocks noChangeArrowheads="1"/>
          </p:cNvSpPr>
          <p:nvPr/>
        </p:nvSpPr>
        <p:spPr bwMode="auto">
          <a:xfrm>
            <a:off x="1703512" y="21602"/>
            <a:ext cx="8784976" cy="677108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he-IL" b="1" dirty="0">
                <a:solidFill>
                  <a:prstClr val="black"/>
                </a:solidFill>
              </a:rPr>
              <a:t> </a:t>
            </a:r>
            <a:r>
              <a:rPr lang="en-US" altLang="he-IL" sz="2000" b="1" dirty="0">
                <a:solidFill>
                  <a:srgbClr val="FF0000"/>
                </a:solidFill>
              </a:rPr>
              <a:t>The Wolf-Hirschhorn syndrome involves defects in the regulation of bone growth and many other growth defects. </a:t>
            </a:r>
          </a:p>
          <a:p>
            <a:endParaRPr lang="en-US" altLang="he-IL" sz="2000" b="1" dirty="0">
              <a:solidFill>
                <a:srgbClr val="FF0000"/>
              </a:solidFill>
            </a:endParaRPr>
          </a:p>
          <a:p>
            <a:r>
              <a:rPr lang="en-US" altLang="he-IL" sz="1900" b="1" dirty="0">
                <a:solidFill>
                  <a:prstClr val="black"/>
                </a:solidFill>
              </a:rPr>
              <a:t>{The most common characteristics of the Wolf-Hirschhorn syndrome include a distinct craniofacial phenotype that also involves:</a:t>
            </a:r>
          </a:p>
          <a:p>
            <a:r>
              <a:rPr lang="en-US" altLang="he-IL" sz="1900" b="1" dirty="0">
                <a:solidFill>
                  <a:prstClr val="black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defective bone growth {microcephaly, micrognathia [mandibular hypoplasia= small jaw]},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short philtrum,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prominent glabella (area between eyes and above the nose],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ocular hypertelorism,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dysplastic ears and </a:t>
            </a:r>
            <a:r>
              <a:rPr lang="en-US" altLang="he-IL" sz="1900" b="1" dirty="0" err="1">
                <a:solidFill>
                  <a:prstClr val="black"/>
                </a:solidFill>
              </a:rPr>
              <a:t>periauricular</a:t>
            </a:r>
            <a:r>
              <a:rPr lang="en-US" altLang="he-IL" sz="1900" b="1" dirty="0">
                <a:solidFill>
                  <a:prstClr val="black"/>
                </a:solidFill>
              </a:rPr>
              <a:t> tags,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growth and mental retardation,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muscle </a:t>
            </a:r>
            <a:r>
              <a:rPr lang="en-US" altLang="he-IL" sz="1900" b="1" dirty="0" err="1">
                <a:solidFill>
                  <a:prstClr val="black"/>
                </a:solidFill>
              </a:rPr>
              <a:t>hypotonia</a:t>
            </a:r>
            <a:r>
              <a:rPr lang="en-US" altLang="he-IL" sz="1900" b="1" dirty="0">
                <a:solidFill>
                  <a:prstClr val="black"/>
                </a:solidFill>
              </a:rPr>
              <a:t>,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seizures, and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he-IL" sz="1900" b="1" dirty="0">
                <a:solidFill>
                  <a:prstClr val="black"/>
                </a:solidFill>
              </a:rPr>
              <a:t>congenital heart defects. }</a:t>
            </a:r>
          </a:p>
          <a:p>
            <a:endParaRPr lang="en-US" altLang="he-IL" b="1" dirty="0">
              <a:solidFill>
                <a:prstClr val="black"/>
              </a:solidFill>
            </a:endParaRPr>
          </a:p>
          <a:p>
            <a:pPr algn="ctr"/>
            <a:r>
              <a:rPr lang="en-US" altLang="he-IL" sz="2400" b="1" i="1" dirty="0">
                <a:solidFill>
                  <a:srgbClr val="0000FF"/>
                </a:solidFill>
              </a:rPr>
              <a:t>Yet the actual gene whose mutation leads to WHS has not been identified. </a:t>
            </a:r>
          </a:p>
          <a:p>
            <a:pPr algn="ctr"/>
            <a:r>
              <a:rPr lang="en-US" altLang="he-IL" sz="2400" b="1" i="1" dirty="0">
                <a:solidFill>
                  <a:srgbClr val="0000FF"/>
                </a:solidFill>
              </a:rPr>
              <a:t>Rather, a genomic region comprising several genes has been implicated in the appearance of WHS.</a:t>
            </a:r>
            <a:endParaRPr lang="en-US" altLang="he-IL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7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47528" y="5365638"/>
            <a:ext cx="8453126" cy="727658"/>
            <a:chOff x="420501" y="3876565"/>
            <a:chExt cx="8453126" cy="727658"/>
          </a:xfrm>
        </p:grpSpPr>
        <p:sp>
          <p:nvSpPr>
            <p:cNvPr id="25602" name="Line 66"/>
            <p:cNvSpPr>
              <a:spLocks noChangeShapeType="1"/>
            </p:cNvSpPr>
            <p:nvPr/>
          </p:nvSpPr>
          <p:spPr bwMode="auto">
            <a:xfrm>
              <a:off x="3877073" y="4337337"/>
              <a:ext cx="37066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e-IL" sz="1350">
                <a:solidFill>
                  <a:prstClr val="black"/>
                </a:solidFill>
              </a:endParaRPr>
            </a:p>
          </p:txBody>
        </p:sp>
        <p:sp>
          <p:nvSpPr>
            <p:cNvPr id="25626" name="Rectangle 84"/>
            <p:cNvSpPr>
              <a:spLocks noChangeArrowheads="1"/>
            </p:cNvSpPr>
            <p:nvPr/>
          </p:nvSpPr>
          <p:spPr bwMode="auto">
            <a:xfrm>
              <a:off x="5350170" y="4164549"/>
              <a:ext cx="3154363" cy="3240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he-IL" altLang="he-IL" sz="900">
                <a:solidFill>
                  <a:prstClr val="black"/>
                </a:solidFill>
              </a:endParaRPr>
            </a:p>
          </p:txBody>
        </p:sp>
        <p:sp>
          <p:nvSpPr>
            <p:cNvPr id="25628" name="Text Box 68"/>
            <p:cNvSpPr txBox="1">
              <a:spLocks noChangeArrowheads="1"/>
            </p:cNvSpPr>
            <p:nvPr/>
          </p:nvSpPr>
          <p:spPr bwMode="auto">
            <a:xfrm>
              <a:off x="5907379" y="4186342"/>
              <a:ext cx="10239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he-IL" sz="1500" b="1" i="1" dirty="0">
                  <a:solidFill>
                    <a:prstClr val="black"/>
                  </a:solidFill>
                </a:rPr>
                <a:t>WHSC1L1</a:t>
              </a:r>
            </a:p>
          </p:txBody>
        </p:sp>
        <p:sp>
          <p:nvSpPr>
            <p:cNvPr id="25632" name="Rectangle 67"/>
            <p:cNvSpPr>
              <a:spLocks noChangeArrowheads="1"/>
            </p:cNvSpPr>
            <p:nvPr/>
          </p:nvSpPr>
          <p:spPr bwMode="auto">
            <a:xfrm>
              <a:off x="4291517" y="4164549"/>
              <a:ext cx="612775" cy="324000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he-IL" altLang="he-IL" sz="900">
                <a:solidFill>
                  <a:prstClr val="black"/>
                </a:solidFill>
              </a:endParaRPr>
            </a:p>
          </p:txBody>
        </p:sp>
        <p:sp>
          <p:nvSpPr>
            <p:cNvPr id="25634" name="Text Box 68"/>
            <p:cNvSpPr txBox="1">
              <a:spLocks noChangeArrowheads="1"/>
            </p:cNvSpPr>
            <p:nvPr/>
          </p:nvSpPr>
          <p:spPr bwMode="auto">
            <a:xfrm>
              <a:off x="4249712" y="4186342"/>
              <a:ext cx="102393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he-IL" sz="1500" b="1" i="1" dirty="0">
                  <a:solidFill>
                    <a:prstClr val="black"/>
                  </a:solidFill>
                </a:rPr>
                <a:t>LETM2</a:t>
              </a:r>
            </a:p>
          </p:txBody>
        </p:sp>
        <p:sp>
          <p:nvSpPr>
            <p:cNvPr id="95" name="Rectangle 67"/>
            <p:cNvSpPr>
              <a:spLocks noChangeArrowheads="1"/>
            </p:cNvSpPr>
            <p:nvPr/>
          </p:nvSpPr>
          <p:spPr bwMode="auto">
            <a:xfrm>
              <a:off x="2328362" y="4164549"/>
              <a:ext cx="1690688" cy="324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>
                <a:defRPr/>
              </a:pPr>
              <a:endParaRPr lang="he-IL" sz="900">
                <a:solidFill>
                  <a:prstClr val="black"/>
                </a:solidFill>
              </a:endParaRPr>
            </a:p>
          </p:txBody>
        </p:sp>
        <p:sp>
          <p:nvSpPr>
            <p:cNvPr id="25637" name="Text Box 68"/>
            <p:cNvSpPr txBox="1">
              <a:spLocks noChangeArrowheads="1"/>
            </p:cNvSpPr>
            <p:nvPr/>
          </p:nvSpPr>
          <p:spPr bwMode="auto">
            <a:xfrm>
              <a:off x="2823662" y="4163524"/>
              <a:ext cx="688202" cy="323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xtLst/>
          </p:spPr>
          <p:txBody>
            <a:bodyPr wrap="none" anchor="ctr">
              <a:spAutoFit/>
            </a:bodyPr>
            <a:lstStyle>
              <a:defPPr>
                <a:defRPr lang="he-IL"/>
              </a:defPPr>
              <a:lvl1pPr algn="l" rtl="0">
                <a:defRPr sz="1500" b="1">
                  <a:solidFill>
                    <a:srgbClr val="FF0000"/>
                  </a:solidFill>
                </a:defRPr>
              </a:lvl1pPr>
            </a:lstStyle>
            <a:p>
              <a:r>
                <a:rPr lang="en-US" altLang="he-IL" dirty="0"/>
                <a:t>FGFR1</a:t>
              </a:r>
            </a:p>
          </p:txBody>
        </p:sp>
        <p:sp>
          <p:nvSpPr>
            <p:cNvPr id="25644" name="Text Box 89"/>
            <p:cNvSpPr txBox="1">
              <a:spLocks noChangeArrowheads="1"/>
            </p:cNvSpPr>
            <p:nvPr/>
          </p:nvSpPr>
          <p:spPr bwMode="auto">
            <a:xfrm>
              <a:off x="434139" y="3886090"/>
              <a:ext cx="1528763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he-IL" b="1" dirty="0">
                  <a:solidFill>
                    <a:prstClr val="black"/>
                  </a:solidFill>
                </a:rPr>
                <a:t>H-</a:t>
              </a:r>
              <a:r>
                <a:rPr lang="en-US" altLang="he-IL" b="1" dirty="0" err="1">
                  <a:solidFill>
                    <a:prstClr val="black"/>
                  </a:solidFill>
                </a:rPr>
                <a:t>chr</a:t>
              </a:r>
              <a:r>
                <a:rPr lang="en-US" altLang="he-IL" b="1" dirty="0">
                  <a:solidFill>
                    <a:prstClr val="black"/>
                  </a:solidFill>
                </a:rPr>
                <a:t> 8</a:t>
              </a:r>
            </a:p>
          </p:txBody>
        </p:sp>
        <p:sp>
          <p:nvSpPr>
            <p:cNvPr id="25645" name="Rectangle 90"/>
            <p:cNvSpPr>
              <a:spLocks noChangeArrowheads="1"/>
            </p:cNvSpPr>
            <p:nvPr/>
          </p:nvSpPr>
          <p:spPr bwMode="auto">
            <a:xfrm>
              <a:off x="420501" y="3876565"/>
              <a:ext cx="8453126" cy="7276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he-IL" altLang="he-IL" sz="900">
                <a:solidFill>
                  <a:prstClr val="black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6902042" y="4172491"/>
              <a:ext cx="622286" cy="323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none" anchor="ctr">
              <a:spAutoFit/>
            </a:bodyPr>
            <a:lstStyle/>
            <a:p>
              <a:pPr algn="l" rtl="0"/>
              <a:r>
                <a:rPr lang="en-US" altLang="he-IL" sz="1500" b="1" dirty="0">
                  <a:solidFill>
                    <a:srgbClr val="FF0000"/>
                  </a:solidFill>
                </a:rPr>
                <a:t>NSD3</a:t>
              </a:r>
              <a:endParaRPr lang="he-IL" sz="15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847528" y="3327597"/>
            <a:ext cx="8453126" cy="798388"/>
            <a:chOff x="420501" y="1838524"/>
            <a:chExt cx="8453126" cy="798388"/>
          </a:xfrm>
        </p:grpSpPr>
        <p:sp>
          <p:nvSpPr>
            <p:cNvPr id="51" name="Line 66"/>
            <p:cNvSpPr>
              <a:spLocks noChangeShapeType="1"/>
            </p:cNvSpPr>
            <p:nvPr/>
          </p:nvSpPr>
          <p:spPr bwMode="auto">
            <a:xfrm>
              <a:off x="3877073" y="2299296"/>
              <a:ext cx="37066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e-IL" sz="1350">
                <a:solidFill>
                  <a:prstClr val="black"/>
                </a:solidFill>
              </a:endParaRPr>
            </a:p>
          </p:txBody>
        </p:sp>
        <p:sp>
          <p:nvSpPr>
            <p:cNvPr id="52" name="Rectangle 84"/>
            <p:cNvSpPr>
              <a:spLocks noChangeArrowheads="1"/>
            </p:cNvSpPr>
            <p:nvPr/>
          </p:nvSpPr>
          <p:spPr bwMode="auto">
            <a:xfrm>
              <a:off x="5350170" y="2126508"/>
              <a:ext cx="3154363" cy="3240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he-IL" altLang="he-IL" sz="900">
                <a:solidFill>
                  <a:prstClr val="black"/>
                </a:solidFill>
              </a:endParaRPr>
            </a:p>
          </p:txBody>
        </p:sp>
        <p:sp>
          <p:nvSpPr>
            <p:cNvPr id="53" name="Text Box 68"/>
            <p:cNvSpPr txBox="1">
              <a:spLocks noChangeArrowheads="1"/>
            </p:cNvSpPr>
            <p:nvPr/>
          </p:nvSpPr>
          <p:spPr bwMode="auto">
            <a:xfrm>
              <a:off x="6009739" y="2148301"/>
              <a:ext cx="10239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he-IL" sz="1500" b="1" i="1" dirty="0">
                  <a:solidFill>
                    <a:prstClr val="black"/>
                  </a:solidFill>
                </a:rPr>
                <a:t>WHSC1</a:t>
              </a:r>
            </a:p>
          </p:txBody>
        </p:sp>
        <p:sp>
          <p:nvSpPr>
            <p:cNvPr id="54" name="Rectangle 67"/>
            <p:cNvSpPr>
              <a:spLocks noChangeArrowheads="1"/>
            </p:cNvSpPr>
            <p:nvPr/>
          </p:nvSpPr>
          <p:spPr bwMode="auto">
            <a:xfrm>
              <a:off x="4291517" y="2126508"/>
              <a:ext cx="612775" cy="324000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he-IL" altLang="he-IL" sz="900">
                <a:solidFill>
                  <a:prstClr val="black"/>
                </a:solidFill>
              </a:endParaRPr>
            </a:p>
          </p:txBody>
        </p:sp>
        <p:sp>
          <p:nvSpPr>
            <p:cNvPr id="55" name="Text Box 68"/>
            <p:cNvSpPr txBox="1">
              <a:spLocks noChangeArrowheads="1"/>
            </p:cNvSpPr>
            <p:nvPr/>
          </p:nvSpPr>
          <p:spPr bwMode="auto">
            <a:xfrm>
              <a:off x="4249712" y="2148301"/>
              <a:ext cx="102393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he-IL" sz="1500" b="1" i="1" dirty="0">
                  <a:solidFill>
                    <a:prstClr val="black"/>
                  </a:solidFill>
                </a:rPr>
                <a:t>LETM1</a:t>
              </a:r>
            </a:p>
          </p:txBody>
        </p:sp>
        <p:sp>
          <p:nvSpPr>
            <p:cNvPr id="56" name="Rectangle 67"/>
            <p:cNvSpPr>
              <a:spLocks noChangeArrowheads="1"/>
            </p:cNvSpPr>
            <p:nvPr/>
          </p:nvSpPr>
          <p:spPr bwMode="auto">
            <a:xfrm>
              <a:off x="2328362" y="2126508"/>
              <a:ext cx="1690688" cy="324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>
                <a:defRPr/>
              </a:pPr>
              <a:endParaRPr lang="he-IL" sz="900">
                <a:solidFill>
                  <a:prstClr val="black"/>
                </a:solidFill>
              </a:endParaRPr>
            </a:p>
          </p:txBody>
        </p:sp>
        <p:sp>
          <p:nvSpPr>
            <p:cNvPr id="57" name="Text Box 68"/>
            <p:cNvSpPr txBox="1">
              <a:spLocks noChangeArrowheads="1"/>
            </p:cNvSpPr>
            <p:nvPr/>
          </p:nvSpPr>
          <p:spPr bwMode="auto">
            <a:xfrm>
              <a:off x="2823662" y="2115768"/>
              <a:ext cx="688202" cy="323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xtLst/>
          </p:spPr>
          <p:txBody>
            <a:bodyPr wrap="none" anchor="ctr">
              <a:spAutoFit/>
            </a:bodyPr>
            <a:lstStyle>
              <a:defPPr>
                <a:defRPr lang="he-IL"/>
              </a:defPPr>
              <a:lvl1pPr algn="l" rtl="0">
                <a:defRPr sz="1500" b="1">
                  <a:solidFill>
                    <a:srgbClr val="33CC33"/>
                  </a:solidFill>
                </a:defRPr>
              </a:lvl1pPr>
            </a:lstStyle>
            <a:p>
              <a:r>
                <a:rPr lang="en-US" altLang="he-IL" dirty="0"/>
                <a:t>FGFR3</a:t>
              </a:r>
            </a:p>
          </p:txBody>
        </p:sp>
        <p:sp>
          <p:nvSpPr>
            <p:cNvPr id="58" name="Text Box 89"/>
            <p:cNvSpPr txBox="1">
              <a:spLocks noChangeArrowheads="1"/>
            </p:cNvSpPr>
            <p:nvPr/>
          </p:nvSpPr>
          <p:spPr bwMode="auto">
            <a:xfrm>
              <a:off x="434139" y="1848049"/>
              <a:ext cx="1528763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he-IL" b="1" dirty="0">
                  <a:solidFill>
                    <a:prstClr val="black"/>
                  </a:solidFill>
                </a:rPr>
                <a:t>H-</a:t>
              </a:r>
              <a:r>
                <a:rPr lang="en-US" altLang="he-IL" b="1" dirty="0" err="1">
                  <a:solidFill>
                    <a:prstClr val="black"/>
                  </a:solidFill>
                </a:rPr>
                <a:t>chr</a:t>
              </a:r>
              <a:r>
                <a:rPr lang="en-US" altLang="he-IL" b="1" dirty="0">
                  <a:solidFill>
                    <a:prstClr val="black"/>
                  </a:solidFill>
                </a:rPr>
                <a:t> 4</a:t>
              </a:r>
            </a:p>
          </p:txBody>
        </p:sp>
        <p:sp>
          <p:nvSpPr>
            <p:cNvPr id="59" name="Rectangle 90"/>
            <p:cNvSpPr>
              <a:spLocks noChangeArrowheads="1"/>
            </p:cNvSpPr>
            <p:nvPr/>
          </p:nvSpPr>
          <p:spPr bwMode="auto">
            <a:xfrm>
              <a:off x="420501" y="1838524"/>
              <a:ext cx="8453126" cy="7983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he-IL" altLang="he-IL" sz="900">
                <a:solidFill>
                  <a:prstClr val="black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902042" y="2121375"/>
              <a:ext cx="622286" cy="323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none" anchor="ctr">
              <a:spAutoFit/>
            </a:bodyPr>
            <a:lstStyle/>
            <a:p>
              <a:pPr algn="l" rtl="0"/>
              <a:r>
                <a:rPr lang="en-US" altLang="he-IL" sz="1500" b="1" dirty="0">
                  <a:solidFill>
                    <a:srgbClr val="33CC33"/>
                  </a:solidFill>
                </a:rPr>
                <a:t>NSD2</a:t>
              </a:r>
              <a:endParaRPr lang="he-IL" sz="1500" dirty="0">
                <a:solidFill>
                  <a:srgbClr val="33CC33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861166" y="4339315"/>
            <a:ext cx="8453126" cy="812995"/>
            <a:chOff x="434139" y="2713135"/>
            <a:chExt cx="8453126" cy="812995"/>
          </a:xfrm>
        </p:grpSpPr>
        <p:sp>
          <p:nvSpPr>
            <p:cNvPr id="62" name="Line 66"/>
            <p:cNvSpPr>
              <a:spLocks noChangeShapeType="1"/>
            </p:cNvSpPr>
            <p:nvPr/>
          </p:nvSpPr>
          <p:spPr bwMode="auto">
            <a:xfrm>
              <a:off x="3890711" y="3173907"/>
              <a:ext cx="37066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he-IL" sz="1350">
                <a:solidFill>
                  <a:prstClr val="black"/>
                </a:solidFill>
              </a:endParaRPr>
            </a:p>
          </p:txBody>
        </p:sp>
        <p:sp>
          <p:nvSpPr>
            <p:cNvPr id="63" name="Rectangle 84"/>
            <p:cNvSpPr>
              <a:spLocks noChangeArrowheads="1"/>
            </p:cNvSpPr>
            <p:nvPr/>
          </p:nvSpPr>
          <p:spPr bwMode="auto">
            <a:xfrm>
              <a:off x="5363808" y="3001119"/>
              <a:ext cx="3154363" cy="3240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he-IL" altLang="he-IL" sz="900">
                <a:solidFill>
                  <a:prstClr val="black"/>
                </a:solidFill>
              </a:endParaRPr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2342000" y="3001119"/>
              <a:ext cx="1690688" cy="324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l" rtl="0">
                <a:defRPr/>
              </a:pPr>
              <a:endParaRPr lang="he-IL" sz="900">
                <a:solidFill>
                  <a:prstClr val="black"/>
                </a:solidFill>
              </a:endParaRPr>
            </a:p>
          </p:txBody>
        </p:sp>
        <p:sp>
          <p:nvSpPr>
            <p:cNvPr id="68" name="Text Box 68"/>
            <p:cNvSpPr txBox="1">
              <a:spLocks noChangeArrowheads="1"/>
            </p:cNvSpPr>
            <p:nvPr/>
          </p:nvSpPr>
          <p:spPr bwMode="auto">
            <a:xfrm>
              <a:off x="2837300" y="3007146"/>
              <a:ext cx="688202" cy="323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xtLst/>
          </p:spPr>
          <p:txBody>
            <a:bodyPr wrap="none" anchor="ctr">
              <a:spAutoFit/>
            </a:bodyPr>
            <a:lstStyle>
              <a:defPPr>
                <a:defRPr lang="he-IL"/>
              </a:defPPr>
              <a:lvl1pPr algn="l" rtl="0">
                <a:defRPr sz="1500" b="1">
                  <a:solidFill>
                    <a:srgbClr val="CC3399"/>
                  </a:solidFill>
                </a:defRPr>
              </a:lvl1pPr>
            </a:lstStyle>
            <a:p>
              <a:r>
                <a:rPr lang="en-US" altLang="he-IL" dirty="0"/>
                <a:t>FGFR4</a:t>
              </a:r>
            </a:p>
          </p:txBody>
        </p:sp>
        <p:sp>
          <p:nvSpPr>
            <p:cNvPr id="69" name="Text Box 89"/>
            <p:cNvSpPr txBox="1">
              <a:spLocks noChangeArrowheads="1"/>
            </p:cNvSpPr>
            <p:nvPr/>
          </p:nvSpPr>
          <p:spPr bwMode="auto">
            <a:xfrm>
              <a:off x="447777" y="2722660"/>
              <a:ext cx="1528763" cy="286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altLang="he-IL" b="1" dirty="0">
                  <a:solidFill>
                    <a:prstClr val="black"/>
                  </a:solidFill>
                </a:rPr>
                <a:t>H-</a:t>
              </a:r>
              <a:r>
                <a:rPr lang="en-US" altLang="he-IL" b="1" dirty="0" err="1">
                  <a:solidFill>
                    <a:prstClr val="black"/>
                  </a:solidFill>
                </a:rPr>
                <a:t>chr</a:t>
              </a:r>
              <a:r>
                <a:rPr lang="en-US" altLang="he-IL" b="1" dirty="0">
                  <a:solidFill>
                    <a:prstClr val="black"/>
                  </a:solidFill>
                </a:rPr>
                <a:t> 5</a:t>
              </a:r>
            </a:p>
          </p:txBody>
        </p:sp>
        <p:sp>
          <p:nvSpPr>
            <p:cNvPr id="70" name="Rectangle 90"/>
            <p:cNvSpPr>
              <a:spLocks noChangeArrowheads="1"/>
            </p:cNvSpPr>
            <p:nvPr/>
          </p:nvSpPr>
          <p:spPr bwMode="auto">
            <a:xfrm>
              <a:off x="434139" y="2713135"/>
              <a:ext cx="8453126" cy="81299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rtl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algn="l" rtl="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endParaRPr lang="he-IL" altLang="he-IL" sz="900">
                <a:solidFill>
                  <a:prstClr val="black"/>
                </a:solidFill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6902042" y="3007569"/>
              <a:ext cx="622286" cy="323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txBody>
            <a:bodyPr wrap="none" anchor="ctr">
              <a:spAutoFit/>
            </a:bodyPr>
            <a:lstStyle/>
            <a:p>
              <a:pPr algn="l" rtl="0"/>
              <a:r>
                <a:rPr lang="en-US" altLang="he-IL" sz="1500" b="1" dirty="0">
                  <a:solidFill>
                    <a:srgbClr val="CC3399"/>
                  </a:solidFill>
                </a:rPr>
                <a:t>NSD1</a:t>
              </a: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981950" y="7312347"/>
            <a:ext cx="2057400" cy="365125"/>
          </a:xfrm>
        </p:spPr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Rectangle 104"/>
          <p:cNvSpPr>
            <a:spLocks noChangeArrowheads="1"/>
          </p:cNvSpPr>
          <p:nvPr/>
        </p:nvSpPr>
        <p:spPr bwMode="auto">
          <a:xfrm>
            <a:off x="1524000" y="282714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he-IL" sz="1500" b="1" u="sng" dirty="0">
                <a:solidFill>
                  <a:prstClr val="black"/>
                </a:solidFill>
              </a:rPr>
              <a:t>Theoretical Considerations</a:t>
            </a:r>
            <a:r>
              <a:rPr lang="en-US" altLang="he-IL" sz="1500" b="1" dirty="0">
                <a:solidFill>
                  <a:prstClr val="black"/>
                </a:solidFill>
              </a:rPr>
              <a:t> that  directed our interest to </a:t>
            </a:r>
            <a:r>
              <a:rPr lang="en-US" altLang="he-IL" sz="1500" b="1" dirty="0">
                <a:solidFill>
                  <a:srgbClr val="FF0000"/>
                </a:solidFill>
              </a:rPr>
              <a:t>C4orf48</a:t>
            </a:r>
            <a:r>
              <a:rPr lang="en-US" altLang="he-IL" sz="1500" b="1" dirty="0">
                <a:solidFill>
                  <a:prstClr val="black"/>
                </a:solidFill>
              </a:rPr>
              <a:t>.</a:t>
            </a:r>
          </a:p>
          <a:p>
            <a:pPr algn="ctr"/>
            <a:endParaRPr lang="en-US" altLang="he-IL" sz="1500" b="1" dirty="0">
              <a:solidFill>
                <a:prstClr val="black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31504" y="777479"/>
            <a:ext cx="8928992" cy="203132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l" rtl="0"/>
            <a:r>
              <a:rPr lang="en-US" b="1" dirty="0">
                <a:solidFill>
                  <a:prstClr val="black"/>
                </a:solidFill>
              </a:rPr>
              <a:t>The WHSC1 gene also called </a:t>
            </a:r>
            <a:r>
              <a:rPr lang="en-US" b="1" dirty="0">
                <a:solidFill>
                  <a:srgbClr val="00B050"/>
                </a:solidFill>
              </a:rPr>
              <a:t>NSD2</a:t>
            </a:r>
            <a:r>
              <a:rPr lang="en-US" b="1" dirty="0">
                <a:solidFill>
                  <a:prstClr val="black"/>
                </a:solidFill>
              </a:rPr>
              <a:t> codes for a  </a:t>
            </a:r>
            <a:r>
              <a:rPr lang="en-US" altLang="he-IL" b="1" dirty="0">
                <a:solidFill>
                  <a:srgbClr val="FF0000"/>
                </a:solidFill>
              </a:rPr>
              <a:t>histone-lysine N-methyltransferases</a:t>
            </a:r>
            <a:r>
              <a:rPr lang="en-US" b="1" dirty="0">
                <a:solidFill>
                  <a:prstClr val="black"/>
                </a:solidFill>
              </a:rPr>
              <a:t> ( a chromatin regulator) and the gene format FGFR-NSD [FGFR juxtaposed to an NSD] has been triplicated at three different genomic loci: </a:t>
            </a:r>
          </a:p>
          <a:p>
            <a:pPr algn="l" rtl="0"/>
            <a:endParaRPr lang="en-US" b="1" dirty="0">
              <a:solidFill>
                <a:srgbClr val="33CC33"/>
              </a:solidFill>
            </a:endParaRPr>
          </a:p>
          <a:p>
            <a:pPr algn="l" rtl="0"/>
            <a:r>
              <a:rPr lang="en-US" b="1" dirty="0">
                <a:solidFill>
                  <a:srgbClr val="33CC33"/>
                </a:solidFill>
              </a:rPr>
              <a:t>FGFR3-NSD2</a:t>
            </a:r>
            <a:r>
              <a:rPr lang="en-US" b="1" dirty="0">
                <a:solidFill>
                  <a:prstClr val="black"/>
                </a:solidFill>
              </a:rPr>
              <a:t> (chromosome 4)</a:t>
            </a:r>
          </a:p>
          <a:p>
            <a:pPr algn="l" rtl="0"/>
            <a:r>
              <a:rPr lang="en-US" b="1" dirty="0">
                <a:solidFill>
                  <a:srgbClr val="CC3399"/>
                </a:solidFill>
              </a:rPr>
              <a:t>FGFR4-NSD1 </a:t>
            </a:r>
            <a:r>
              <a:rPr lang="en-US" b="1" dirty="0">
                <a:solidFill>
                  <a:prstClr val="black"/>
                </a:solidFill>
              </a:rPr>
              <a:t>(chromosome 5)</a:t>
            </a:r>
          </a:p>
          <a:p>
            <a:pPr algn="l" rtl="0"/>
            <a:r>
              <a:rPr lang="en-US" b="1" dirty="0">
                <a:solidFill>
                  <a:srgbClr val="FF0000"/>
                </a:solidFill>
              </a:rPr>
              <a:t>FGFR1-NSD3 </a:t>
            </a:r>
            <a:r>
              <a:rPr lang="en-US" b="1" dirty="0">
                <a:solidFill>
                  <a:prstClr val="black"/>
                </a:solidFill>
              </a:rPr>
              <a:t>(chromosome 8)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063552" y="3633675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33CC33"/>
                </a:solidFill>
              </a:rPr>
              <a:t>NSD2</a:t>
            </a:r>
            <a:endParaRPr lang="he-IL" sz="1500" dirty="0">
              <a:solidFill>
                <a:srgbClr val="33CC33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97697" y="4633749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CC3399"/>
                </a:solidFill>
              </a:rPr>
              <a:t>NSD1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091670" y="5661565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FF0000"/>
                </a:solidFill>
              </a:rPr>
              <a:t>NSD3</a:t>
            </a:r>
            <a:endParaRPr lang="he-IL" sz="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27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6C7312-DD20-46AC-847B-2A1568311421}" type="slidenum">
              <a:rPr lang="he-IL" smtClean="0"/>
              <a:pPr>
                <a:defRPr/>
              </a:pPr>
              <a:t>20</a:t>
            </a:fld>
            <a:endParaRPr lang="he-IL"/>
          </a:p>
        </p:txBody>
      </p:sp>
      <p:sp>
        <p:nvSpPr>
          <p:cNvPr id="3" name="Rectangle 2"/>
          <p:cNvSpPr/>
          <p:nvPr/>
        </p:nvSpPr>
        <p:spPr>
          <a:xfrm>
            <a:off x="1631504" y="3124200"/>
            <a:ext cx="8928992" cy="2492990"/>
          </a:xfrm>
          <a:prstGeom prst="rect">
            <a:avLst/>
          </a:prstGeom>
          <a:ln w="254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l" rtl="0"/>
            <a:r>
              <a:rPr lang="en-US" b="1" dirty="0"/>
              <a:t>Nuclear receptor-binding SET domain protein 1 (</a:t>
            </a:r>
            <a:r>
              <a:rPr lang="en-US" b="1" dirty="0">
                <a:solidFill>
                  <a:srgbClr val="CC3399"/>
                </a:solidFill>
              </a:rPr>
              <a:t>NSD1</a:t>
            </a:r>
            <a:r>
              <a:rPr lang="en-US" b="1" dirty="0"/>
              <a:t>) prototype is a family of mammalian histone methyltransferases</a:t>
            </a:r>
          </a:p>
          <a:p>
            <a:pPr algn="l" rtl="0"/>
            <a:r>
              <a:rPr lang="en-US" b="1" dirty="0">
                <a:solidFill>
                  <a:srgbClr val="CC3399"/>
                </a:solidFill>
              </a:rPr>
              <a:t>NSD1</a:t>
            </a:r>
            <a:r>
              <a:rPr lang="en-US" b="1" dirty="0"/>
              <a:t>, </a:t>
            </a:r>
          </a:p>
          <a:p>
            <a:pPr algn="l" rtl="0"/>
            <a:r>
              <a:rPr lang="en-US" b="1" dirty="0">
                <a:solidFill>
                  <a:srgbClr val="33CC33"/>
                </a:solidFill>
              </a:rPr>
              <a:t>NSD2/MMSET/WHSC1</a:t>
            </a:r>
            <a:r>
              <a:rPr lang="en-US" b="1" dirty="0"/>
              <a:t>, </a:t>
            </a:r>
          </a:p>
          <a:p>
            <a:pPr algn="l" rtl="0"/>
            <a:r>
              <a:rPr lang="en-US" b="1" dirty="0">
                <a:solidFill>
                  <a:srgbClr val="FF0000"/>
                </a:solidFill>
              </a:rPr>
              <a:t>NSD3/WHSC1L1</a:t>
            </a:r>
            <a:r>
              <a:rPr lang="en-US" b="1" dirty="0"/>
              <a:t> </a:t>
            </a:r>
          </a:p>
          <a:p>
            <a:pPr algn="l" rtl="0"/>
            <a:r>
              <a:rPr lang="en-US" sz="2200" b="1" dirty="0"/>
              <a:t>that </a:t>
            </a:r>
            <a:r>
              <a:rPr lang="en-US" sz="2200" b="1" i="1" dirty="0"/>
              <a:t>are essential in development </a:t>
            </a:r>
            <a:r>
              <a:rPr lang="en-US" sz="2200" b="1" dirty="0"/>
              <a:t>and are mutated in human acute myeloid leukemia (AML), overgrowth syndromes, multiple myeloma and lung cancers.</a:t>
            </a:r>
            <a:endParaRPr lang="he-IL" sz="2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31504" y="777479"/>
            <a:ext cx="8928992" cy="203132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l" rtl="0"/>
            <a:r>
              <a:rPr lang="en-US" b="1" dirty="0">
                <a:solidFill>
                  <a:prstClr val="black"/>
                </a:solidFill>
              </a:rPr>
              <a:t>The WHSC1 gene also called </a:t>
            </a:r>
            <a:r>
              <a:rPr lang="en-US" b="1" dirty="0">
                <a:solidFill>
                  <a:srgbClr val="00B050"/>
                </a:solidFill>
              </a:rPr>
              <a:t>NSD2</a:t>
            </a:r>
            <a:r>
              <a:rPr lang="en-US" b="1" dirty="0">
                <a:solidFill>
                  <a:prstClr val="black"/>
                </a:solidFill>
              </a:rPr>
              <a:t> codes for a  </a:t>
            </a:r>
            <a:r>
              <a:rPr lang="en-US" altLang="he-IL" b="1" dirty="0">
                <a:solidFill>
                  <a:srgbClr val="FF0000"/>
                </a:solidFill>
              </a:rPr>
              <a:t>histone-lysine N-methyltransferases</a:t>
            </a:r>
            <a:r>
              <a:rPr lang="en-US" b="1" dirty="0">
                <a:solidFill>
                  <a:prstClr val="black"/>
                </a:solidFill>
              </a:rPr>
              <a:t> ( a chromatin regulator) and the gene format FGFR-NSD [FGFR juxtaposed to an NSD] has been triplicated at three different genomic loci: </a:t>
            </a:r>
          </a:p>
          <a:p>
            <a:pPr algn="l" rtl="0"/>
            <a:endParaRPr lang="en-US" b="1" dirty="0">
              <a:solidFill>
                <a:srgbClr val="33CC33"/>
              </a:solidFill>
            </a:endParaRPr>
          </a:p>
          <a:p>
            <a:pPr algn="l" rtl="0"/>
            <a:r>
              <a:rPr lang="en-US" b="1" dirty="0">
                <a:solidFill>
                  <a:srgbClr val="33CC33"/>
                </a:solidFill>
              </a:rPr>
              <a:t>FGFR3-NSD2</a:t>
            </a:r>
            <a:r>
              <a:rPr lang="en-US" b="1" dirty="0">
                <a:solidFill>
                  <a:prstClr val="black"/>
                </a:solidFill>
              </a:rPr>
              <a:t> (chromosome 4)</a:t>
            </a:r>
          </a:p>
          <a:p>
            <a:pPr algn="l" rtl="0"/>
            <a:r>
              <a:rPr lang="en-US" b="1" dirty="0">
                <a:solidFill>
                  <a:srgbClr val="CC3399"/>
                </a:solidFill>
              </a:rPr>
              <a:t>FGFR4-NSD1 </a:t>
            </a:r>
            <a:r>
              <a:rPr lang="en-US" b="1" dirty="0">
                <a:solidFill>
                  <a:prstClr val="black"/>
                </a:solidFill>
              </a:rPr>
              <a:t>(chromosome 5)</a:t>
            </a:r>
          </a:p>
          <a:p>
            <a:pPr algn="l" rtl="0"/>
            <a:r>
              <a:rPr lang="en-US" b="1" dirty="0">
                <a:solidFill>
                  <a:srgbClr val="FF0000"/>
                </a:solidFill>
              </a:rPr>
              <a:t>FGFR1-NSD3 </a:t>
            </a:r>
            <a:r>
              <a:rPr lang="en-US" b="1" dirty="0">
                <a:solidFill>
                  <a:prstClr val="black"/>
                </a:solidFill>
              </a:rPr>
              <a:t>(chromosome 8)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2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66"/>
          <p:cNvSpPr>
            <a:spLocks noChangeShapeType="1"/>
          </p:cNvSpPr>
          <p:nvPr/>
        </p:nvSpPr>
        <p:spPr bwMode="auto">
          <a:xfrm>
            <a:off x="5304101" y="4386250"/>
            <a:ext cx="370660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 sz="1350">
              <a:solidFill>
                <a:prstClr val="black"/>
              </a:solidFill>
            </a:endParaRPr>
          </a:p>
        </p:txBody>
      </p:sp>
      <p:sp>
        <p:nvSpPr>
          <p:cNvPr id="25626" name="Rectangle 84"/>
          <p:cNvSpPr>
            <a:spLocks noChangeArrowheads="1"/>
          </p:cNvSpPr>
          <p:nvPr/>
        </p:nvSpPr>
        <p:spPr bwMode="auto">
          <a:xfrm>
            <a:off x="6777198" y="4213462"/>
            <a:ext cx="3154363" cy="324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25628" name="Text Box 68"/>
          <p:cNvSpPr txBox="1">
            <a:spLocks noChangeArrowheads="1"/>
          </p:cNvSpPr>
          <p:nvPr/>
        </p:nvSpPr>
        <p:spPr bwMode="auto">
          <a:xfrm>
            <a:off x="7334407" y="4235256"/>
            <a:ext cx="102393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1500" b="1" i="1" dirty="0">
                <a:solidFill>
                  <a:prstClr val="black"/>
                </a:solidFill>
              </a:rPr>
              <a:t>WHSC1L1</a:t>
            </a:r>
          </a:p>
        </p:txBody>
      </p:sp>
      <p:sp>
        <p:nvSpPr>
          <p:cNvPr id="25632" name="Rectangle 67"/>
          <p:cNvSpPr>
            <a:spLocks noChangeArrowheads="1"/>
          </p:cNvSpPr>
          <p:nvPr/>
        </p:nvSpPr>
        <p:spPr bwMode="auto">
          <a:xfrm>
            <a:off x="5718545" y="4213462"/>
            <a:ext cx="612775" cy="324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25634" name="Text Box 68"/>
          <p:cNvSpPr txBox="1">
            <a:spLocks noChangeArrowheads="1"/>
          </p:cNvSpPr>
          <p:nvPr/>
        </p:nvSpPr>
        <p:spPr bwMode="auto">
          <a:xfrm>
            <a:off x="5676739" y="4235256"/>
            <a:ext cx="10239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1500" b="1" i="1" dirty="0">
                <a:solidFill>
                  <a:prstClr val="black"/>
                </a:solidFill>
              </a:rPr>
              <a:t>LETM2</a:t>
            </a:r>
          </a:p>
        </p:txBody>
      </p:sp>
      <p:sp>
        <p:nvSpPr>
          <p:cNvPr id="95" name="Rectangle 67"/>
          <p:cNvSpPr>
            <a:spLocks noChangeArrowheads="1"/>
          </p:cNvSpPr>
          <p:nvPr/>
        </p:nvSpPr>
        <p:spPr bwMode="auto">
          <a:xfrm>
            <a:off x="3755389" y="4213462"/>
            <a:ext cx="1690688" cy="324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>
              <a:defRPr/>
            </a:pPr>
            <a:endParaRPr lang="he-IL" sz="900">
              <a:solidFill>
                <a:prstClr val="black"/>
              </a:solidFill>
            </a:endParaRPr>
          </a:p>
        </p:txBody>
      </p:sp>
      <p:sp>
        <p:nvSpPr>
          <p:cNvPr id="25637" name="Text Box 68"/>
          <p:cNvSpPr txBox="1">
            <a:spLocks noChangeArrowheads="1"/>
          </p:cNvSpPr>
          <p:nvPr/>
        </p:nvSpPr>
        <p:spPr bwMode="auto">
          <a:xfrm>
            <a:off x="4250689" y="4212438"/>
            <a:ext cx="688202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xtLst/>
        </p:spPr>
        <p:txBody>
          <a:bodyPr wrap="none" anchor="ctr">
            <a:spAutoFit/>
          </a:bodyPr>
          <a:lstStyle>
            <a:defPPr>
              <a:defRPr lang="he-IL"/>
            </a:defPPr>
            <a:lvl1pPr algn="l" rtl="0">
              <a:defRPr sz="1500" b="1">
                <a:solidFill>
                  <a:srgbClr val="FF0000"/>
                </a:solidFill>
              </a:defRPr>
            </a:lvl1pPr>
          </a:lstStyle>
          <a:p>
            <a:r>
              <a:rPr lang="en-US" altLang="he-IL" dirty="0"/>
              <a:t>FGFR1</a:t>
            </a:r>
          </a:p>
        </p:txBody>
      </p:sp>
      <p:sp>
        <p:nvSpPr>
          <p:cNvPr id="25644" name="Text Box 89"/>
          <p:cNvSpPr txBox="1">
            <a:spLocks noChangeArrowheads="1"/>
          </p:cNvSpPr>
          <p:nvPr/>
        </p:nvSpPr>
        <p:spPr bwMode="auto">
          <a:xfrm>
            <a:off x="1861167" y="3935003"/>
            <a:ext cx="1528763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he-IL" b="1" dirty="0">
                <a:solidFill>
                  <a:prstClr val="black"/>
                </a:solidFill>
              </a:rPr>
              <a:t>H-</a:t>
            </a:r>
            <a:r>
              <a:rPr lang="en-US" altLang="he-IL" b="1" dirty="0" err="1">
                <a:solidFill>
                  <a:prstClr val="black"/>
                </a:solidFill>
              </a:rPr>
              <a:t>chr</a:t>
            </a:r>
            <a:r>
              <a:rPr lang="en-US" altLang="he-IL" b="1" dirty="0">
                <a:solidFill>
                  <a:prstClr val="black"/>
                </a:solidFill>
              </a:rPr>
              <a:t> 8</a:t>
            </a:r>
          </a:p>
        </p:txBody>
      </p:sp>
      <p:sp>
        <p:nvSpPr>
          <p:cNvPr id="25645" name="Rectangle 90"/>
          <p:cNvSpPr>
            <a:spLocks noChangeArrowheads="1"/>
          </p:cNvSpPr>
          <p:nvPr/>
        </p:nvSpPr>
        <p:spPr bwMode="auto">
          <a:xfrm>
            <a:off x="1847528" y="3485300"/>
            <a:ext cx="8453126" cy="1167836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8329069" y="4221405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FF0000"/>
                </a:solidFill>
              </a:rPr>
              <a:t>NSD3</a:t>
            </a:r>
            <a:endParaRPr lang="he-IL" sz="1500" b="1" dirty="0">
              <a:solidFill>
                <a:srgbClr val="FF0000"/>
              </a:solidFill>
            </a:endParaRPr>
          </a:p>
        </p:txBody>
      </p:sp>
      <p:sp>
        <p:nvSpPr>
          <p:cNvPr id="51" name="Line 66"/>
          <p:cNvSpPr>
            <a:spLocks noChangeShapeType="1"/>
          </p:cNvSpPr>
          <p:nvPr/>
        </p:nvSpPr>
        <p:spPr bwMode="auto">
          <a:xfrm>
            <a:off x="5304101" y="1700137"/>
            <a:ext cx="370660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 sz="1350">
              <a:solidFill>
                <a:prstClr val="black"/>
              </a:solidFill>
            </a:endParaRPr>
          </a:p>
        </p:txBody>
      </p:sp>
      <p:sp>
        <p:nvSpPr>
          <p:cNvPr id="52" name="Rectangle 84"/>
          <p:cNvSpPr>
            <a:spLocks noChangeArrowheads="1"/>
          </p:cNvSpPr>
          <p:nvPr/>
        </p:nvSpPr>
        <p:spPr bwMode="auto">
          <a:xfrm>
            <a:off x="6777198" y="1527349"/>
            <a:ext cx="3154363" cy="324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53" name="Text Box 68"/>
          <p:cNvSpPr txBox="1">
            <a:spLocks noChangeArrowheads="1"/>
          </p:cNvSpPr>
          <p:nvPr/>
        </p:nvSpPr>
        <p:spPr bwMode="auto">
          <a:xfrm>
            <a:off x="7436767" y="1549143"/>
            <a:ext cx="102393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1500" b="1" i="1" dirty="0">
                <a:solidFill>
                  <a:prstClr val="black"/>
                </a:solidFill>
              </a:rPr>
              <a:t>WHSC1</a:t>
            </a:r>
          </a:p>
        </p:txBody>
      </p:sp>
      <p:sp>
        <p:nvSpPr>
          <p:cNvPr id="54" name="Rectangle 67"/>
          <p:cNvSpPr>
            <a:spLocks noChangeArrowheads="1"/>
          </p:cNvSpPr>
          <p:nvPr/>
        </p:nvSpPr>
        <p:spPr bwMode="auto">
          <a:xfrm>
            <a:off x="5718545" y="1527349"/>
            <a:ext cx="612775" cy="324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55" name="Text Box 68"/>
          <p:cNvSpPr txBox="1">
            <a:spLocks noChangeArrowheads="1"/>
          </p:cNvSpPr>
          <p:nvPr/>
        </p:nvSpPr>
        <p:spPr bwMode="auto">
          <a:xfrm>
            <a:off x="5676739" y="1549143"/>
            <a:ext cx="10239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1500" b="1" i="1" dirty="0">
                <a:solidFill>
                  <a:prstClr val="black"/>
                </a:solidFill>
              </a:rPr>
              <a:t>LETM1</a:t>
            </a:r>
          </a:p>
        </p:txBody>
      </p:sp>
      <p:sp>
        <p:nvSpPr>
          <p:cNvPr id="56" name="Rectangle 67"/>
          <p:cNvSpPr>
            <a:spLocks noChangeArrowheads="1"/>
          </p:cNvSpPr>
          <p:nvPr/>
        </p:nvSpPr>
        <p:spPr bwMode="auto">
          <a:xfrm>
            <a:off x="3755389" y="1527349"/>
            <a:ext cx="1690688" cy="324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>
              <a:defRPr/>
            </a:pPr>
            <a:endParaRPr lang="he-IL" sz="900">
              <a:solidFill>
                <a:prstClr val="black"/>
              </a:solidFill>
            </a:endParaRPr>
          </a:p>
        </p:txBody>
      </p:sp>
      <p:sp>
        <p:nvSpPr>
          <p:cNvPr id="57" name="Text Box 68"/>
          <p:cNvSpPr txBox="1">
            <a:spLocks noChangeArrowheads="1"/>
          </p:cNvSpPr>
          <p:nvPr/>
        </p:nvSpPr>
        <p:spPr bwMode="auto">
          <a:xfrm>
            <a:off x="4250689" y="1516610"/>
            <a:ext cx="688202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xtLst/>
        </p:spPr>
        <p:txBody>
          <a:bodyPr wrap="none" anchor="ctr">
            <a:spAutoFit/>
          </a:bodyPr>
          <a:lstStyle>
            <a:defPPr>
              <a:defRPr lang="he-IL"/>
            </a:defPPr>
            <a:lvl1pPr algn="l" rtl="0">
              <a:defRPr sz="1500" b="1">
                <a:solidFill>
                  <a:srgbClr val="33CC33"/>
                </a:solidFill>
              </a:defRPr>
            </a:lvl1pPr>
          </a:lstStyle>
          <a:p>
            <a:r>
              <a:rPr lang="en-US" altLang="he-IL" dirty="0"/>
              <a:t>FGFR3</a:t>
            </a:r>
          </a:p>
        </p:txBody>
      </p:sp>
      <p:sp>
        <p:nvSpPr>
          <p:cNvPr id="58" name="Text Box 89"/>
          <p:cNvSpPr txBox="1">
            <a:spLocks noChangeArrowheads="1"/>
          </p:cNvSpPr>
          <p:nvPr/>
        </p:nvSpPr>
        <p:spPr bwMode="auto">
          <a:xfrm>
            <a:off x="1861167" y="1248890"/>
            <a:ext cx="1528763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he-IL" b="1" dirty="0">
                <a:solidFill>
                  <a:prstClr val="black"/>
                </a:solidFill>
              </a:rPr>
              <a:t>H-</a:t>
            </a:r>
            <a:r>
              <a:rPr lang="en-US" altLang="he-IL" b="1" dirty="0" err="1">
                <a:solidFill>
                  <a:prstClr val="black"/>
                </a:solidFill>
              </a:rPr>
              <a:t>chr</a:t>
            </a:r>
            <a:r>
              <a:rPr lang="en-US" altLang="he-IL" b="1" dirty="0">
                <a:solidFill>
                  <a:prstClr val="black"/>
                </a:solidFill>
              </a:rPr>
              <a:t> 4</a:t>
            </a:r>
          </a:p>
        </p:txBody>
      </p:sp>
      <p:sp>
        <p:nvSpPr>
          <p:cNvPr id="59" name="Rectangle 90"/>
          <p:cNvSpPr>
            <a:spLocks noChangeArrowheads="1"/>
          </p:cNvSpPr>
          <p:nvPr/>
        </p:nvSpPr>
        <p:spPr bwMode="auto">
          <a:xfrm>
            <a:off x="1847528" y="853243"/>
            <a:ext cx="8453126" cy="1184511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8329069" y="1522217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33CC33"/>
                </a:solidFill>
              </a:rPr>
              <a:t>NSD2</a:t>
            </a:r>
            <a:endParaRPr lang="he-IL" sz="1500" dirty="0">
              <a:solidFill>
                <a:srgbClr val="33CC33"/>
              </a:solidFill>
            </a:endParaRPr>
          </a:p>
        </p:txBody>
      </p:sp>
      <p:sp>
        <p:nvSpPr>
          <p:cNvPr id="62" name="Line 66"/>
          <p:cNvSpPr>
            <a:spLocks noChangeShapeType="1"/>
          </p:cNvSpPr>
          <p:nvPr/>
        </p:nvSpPr>
        <p:spPr bwMode="auto">
          <a:xfrm>
            <a:off x="5317739" y="2999886"/>
            <a:ext cx="370660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 sz="1350">
              <a:solidFill>
                <a:prstClr val="black"/>
              </a:solidFill>
            </a:endParaRPr>
          </a:p>
        </p:txBody>
      </p:sp>
      <p:sp>
        <p:nvSpPr>
          <p:cNvPr id="63" name="Rectangle 84"/>
          <p:cNvSpPr>
            <a:spLocks noChangeArrowheads="1"/>
          </p:cNvSpPr>
          <p:nvPr/>
        </p:nvSpPr>
        <p:spPr bwMode="auto">
          <a:xfrm>
            <a:off x="6790836" y="2827098"/>
            <a:ext cx="3154363" cy="324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67" name="Rectangle 67"/>
          <p:cNvSpPr>
            <a:spLocks noChangeArrowheads="1"/>
          </p:cNvSpPr>
          <p:nvPr/>
        </p:nvSpPr>
        <p:spPr bwMode="auto">
          <a:xfrm>
            <a:off x="3769027" y="2827098"/>
            <a:ext cx="1690688" cy="324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>
              <a:defRPr/>
            </a:pPr>
            <a:endParaRPr lang="he-IL" sz="900">
              <a:solidFill>
                <a:prstClr val="black"/>
              </a:solidFill>
            </a:endParaRPr>
          </a:p>
        </p:txBody>
      </p:sp>
      <p:sp>
        <p:nvSpPr>
          <p:cNvPr id="68" name="Text Box 68"/>
          <p:cNvSpPr txBox="1">
            <a:spLocks noChangeArrowheads="1"/>
          </p:cNvSpPr>
          <p:nvPr/>
        </p:nvSpPr>
        <p:spPr bwMode="auto">
          <a:xfrm>
            <a:off x="4264327" y="2833126"/>
            <a:ext cx="688202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xtLst/>
        </p:spPr>
        <p:txBody>
          <a:bodyPr wrap="none" anchor="ctr">
            <a:spAutoFit/>
          </a:bodyPr>
          <a:lstStyle>
            <a:defPPr>
              <a:defRPr lang="he-IL"/>
            </a:defPPr>
            <a:lvl1pPr algn="l" rtl="0">
              <a:defRPr sz="1500" b="1">
                <a:solidFill>
                  <a:srgbClr val="CC3399"/>
                </a:solidFill>
              </a:defRPr>
            </a:lvl1pPr>
          </a:lstStyle>
          <a:p>
            <a:r>
              <a:rPr lang="en-US" altLang="he-IL" dirty="0"/>
              <a:t>FGFR4</a:t>
            </a:r>
          </a:p>
        </p:txBody>
      </p:sp>
      <p:sp>
        <p:nvSpPr>
          <p:cNvPr id="69" name="Text Box 89"/>
          <p:cNvSpPr txBox="1">
            <a:spLocks noChangeArrowheads="1"/>
          </p:cNvSpPr>
          <p:nvPr/>
        </p:nvSpPr>
        <p:spPr bwMode="auto">
          <a:xfrm>
            <a:off x="1874805" y="2548639"/>
            <a:ext cx="1528763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he-IL" b="1" dirty="0">
                <a:solidFill>
                  <a:prstClr val="black"/>
                </a:solidFill>
              </a:rPr>
              <a:t>H-</a:t>
            </a:r>
            <a:r>
              <a:rPr lang="en-US" altLang="he-IL" b="1" dirty="0" err="1">
                <a:solidFill>
                  <a:prstClr val="black"/>
                </a:solidFill>
              </a:rPr>
              <a:t>chr</a:t>
            </a:r>
            <a:r>
              <a:rPr lang="en-US" altLang="he-IL" b="1" dirty="0">
                <a:solidFill>
                  <a:prstClr val="black"/>
                </a:solidFill>
              </a:rPr>
              <a:t> 5</a:t>
            </a:r>
          </a:p>
        </p:txBody>
      </p:sp>
      <p:sp>
        <p:nvSpPr>
          <p:cNvPr id="70" name="Rectangle 90"/>
          <p:cNvSpPr>
            <a:spLocks noChangeArrowheads="1"/>
          </p:cNvSpPr>
          <p:nvPr/>
        </p:nvSpPr>
        <p:spPr bwMode="auto">
          <a:xfrm>
            <a:off x="1861166" y="2139334"/>
            <a:ext cx="8453126" cy="1212776"/>
          </a:xfrm>
          <a:prstGeom prst="rect">
            <a:avLst/>
          </a:prstGeom>
          <a:noFill/>
          <a:ln w="12700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8329069" y="2833549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CC3399"/>
                </a:solidFill>
              </a:rPr>
              <a:t>NSD1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981950" y="7312347"/>
            <a:ext cx="2057400" cy="365125"/>
          </a:xfrm>
        </p:spPr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Rectangle 104"/>
          <p:cNvSpPr>
            <a:spLocks noChangeArrowheads="1"/>
          </p:cNvSpPr>
          <p:nvPr/>
        </p:nvSpPr>
        <p:spPr bwMode="auto">
          <a:xfrm>
            <a:off x="1524000" y="6298"/>
            <a:ext cx="91440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he-IL" sz="1500" b="1" u="sng" dirty="0">
                <a:solidFill>
                  <a:prstClr val="black"/>
                </a:solidFill>
              </a:rPr>
              <a:t>Theoretical Considerations</a:t>
            </a:r>
            <a:r>
              <a:rPr lang="en-US" altLang="he-IL" sz="1500" b="1" dirty="0">
                <a:solidFill>
                  <a:prstClr val="black"/>
                </a:solidFill>
              </a:rPr>
              <a:t> that  directed our interest to </a:t>
            </a:r>
            <a:r>
              <a:rPr lang="en-US" altLang="he-IL" sz="1500" b="1" dirty="0">
                <a:solidFill>
                  <a:srgbClr val="FF0000"/>
                </a:solidFill>
              </a:rPr>
              <a:t>C4orf48</a:t>
            </a:r>
            <a:r>
              <a:rPr lang="en-US" altLang="he-IL" sz="1500" b="1" dirty="0">
                <a:solidFill>
                  <a:prstClr val="black"/>
                </a:solidFill>
              </a:rPr>
              <a:t>.</a:t>
            </a:r>
          </a:p>
          <a:p>
            <a:endParaRPr lang="en-US" altLang="he-IL" sz="1500" b="1" dirty="0">
              <a:solidFill>
                <a:prstClr val="black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063552" y="1545443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33CC33"/>
                </a:solidFill>
              </a:rPr>
              <a:t>NSD2</a:t>
            </a:r>
            <a:endParaRPr lang="he-IL" sz="1500" dirty="0">
              <a:solidFill>
                <a:srgbClr val="33CC33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097697" y="2833549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CC3399"/>
                </a:solidFill>
              </a:rPr>
              <a:t>NSD1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091670" y="4221405"/>
            <a:ext cx="622286" cy="32316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500" b="1" dirty="0">
                <a:solidFill>
                  <a:srgbClr val="FF0000"/>
                </a:solidFill>
              </a:rPr>
              <a:t>NSD3</a:t>
            </a:r>
            <a:endParaRPr lang="he-IL" sz="15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53334" y="836712"/>
            <a:ext cx="608533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at </a:t>
            </a:r>
            <a:r>
              <a:rPr lang="en-US" b="1" dirty="0">
                <a:solidFill>
                  <a:srgbClr val="00B050"/>
                </a:solidFill>
              </a:rPr>
              <a:t>FGFR3-NSD2</a:t>
            </a:r>
            <a:r>
              <a:rPr lang="en-US" b="1" dirty="0">
                <a:solidFill>
                  <a:prstClr val="black"/>
                </a:solidFill>
              </a:rPr>
              <a:t> (WHS)-locus: </a:t>
            </a:r>
            <a:r>
              <a:rPr lang="en-US" b="1" dirty="0">
                <a:solidFill>
                  <a:srgbClr val="00B050"/>
                </a:solidFill>
              </a:rPr>
              <a:t>Wolf-Hirschhorn syndrome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75721" y="2123564"/>
            <a:ext cx="5866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at </a:t>
            </a:r>
            <a:r>
              <a:rPr lang="en-US" b="1" dirty="0">
                <a:solidFill>
                  <a:srgbClr val="CC3399"/>
                </a:solidFill>
              </a:rPr>
              <a:t>FGFR4-NSD1</a:t>
            </a:r>
            <a:r>
              <a:rPr lang="en-US" b="1" dirty="0">
                <a:solidFill>
                  <a:prstClr val="black"/>
                </a:solidFill>
              </a:rPr>
              <a:t> locus: </a:t>
            </a:r>
            <a:r>
              <a:rPr lang="en-US" b="1" dirty="0">
                <a:solidFill>
                  <a:srgbClr val="CC3399"/>
                </a:solidFill>
              </a:rPr>
              <a:t>Beckwith syndrome, </a:t>
            </a:r>
            <a:r>
              <a:rPr lang="en-US" b="1" dirty="0" err="1">
                <a:solidFill>
                  <a:srgbClr val="CC3399"/>
                </a:solidFill>
              </a:rPr>
              <a:t>Sotos</a:t>
            </a:r>
            <a:r>
              <a:rPr lang="en-US" b="1" dirty="0">
                <a:solidFill>
                  <a:srgbClr val="CC3399"/>
                </a:solidFill>
              </a:rPr>
              <a:t> syndrome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11068" y="3501008"/>
            <a:ext cx="6085332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/>
            <a:r>
              <a:rPr lang="en-US" b="1" dirty="0">
                <a:solidFill>
                  <a:prstClr val="black"/>
                </a:solidFill>
              </a:rPr>
              <a:t>at </a:t>
            </a:r>
            <a:r>
              <a:rPr lang="en-US" b="1" dirty="0">
                <a:solidFill>
                  <a:srgbClr val="FF0000"/>
                </a:solidFill>
              </a:rPr>
              <a:t>FGFR1-NSD3 </a:t>
            </a:r>
            <a:r>
              <a:rPr lang="en-US" b="1" dirty="0">
                <a:solidFill>
                  <a:prstClr val="black"/>
                </a:solidFill>
              </a:rPr>
              <a:t>locus: </a:t>
            </a:r>
            <a:r>
              <a:rPr lang="en-US" dirty="0">
                <a:solidFill>
                  <a:prstClr val="black"/>
                </a:solidFill>
              </a:rPr>
              <a:t>many growth/developmental defects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631504" y="4987042"/>
            <a:ext cx="8928992" cy="1754326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l" rtl="0"/>
            <a:r>
              <a:rPr lang="en-US" b="1" dirty="0">
                <a:solidFill>
                  <a:prstClr val="black"/>
                </a:solidFill>
              </a:rPr>
              <a:t>Mutations at all three loci are associated with many </a:t>
            </a:r>
            <a:r>
              <a:rPr lang="en-US" b="1" dirty="0">
                <a:solidFill>
                  <a:srgbClr val="FF0000"/>
                </a:solidFill>
              </a:rPr>
              <a:t>growth/developmental defects-</a:t>
            </a:r>
          </a:p>
          <a:p>
            <a:pPr algn="l" rtl="0"/>
            <a:r>
              <a:rPr lang="en-US" b="1" dirty="0">
                <a:solidFill>
                  <a:prstClr val="black"/>
                </a:solidFill>
              </a:rPr>
              <a:t> * at </a:t>
            </a:r>
            <a:r>
              <a:rPr lang="en-US" b="1" dirty="0">
                <a:solidFill>
                  <a:srgbClr val="00B050"/>
                </a:solidFill>
              </a:rPr>
              <a:t>FGFR3-NSD2</a:t>
            </a:r>
            <a:r>
              <a:rPr lang="en-US" b="1" dirty="0">
                <a:solidFill>
                  <a:prstClr val="black"/>
                </a:solidFill>
              </a:rPr>
              <a:t> (WHS)-locus: </a:t>
            </a:r>
            <a:r>
              <a:rPr lang="en-US" b="1" dirty="0">
                <a:solidFill>
                  <a:srgbClr val="00B050"/>
                </a:solidFill>
              </a:rPr>
              <a:t>Wolf-Hirschhorn syndrome</a:t>
            </a:r>
          </a:p>
          <a:p>
            <a:pPr algn="l" rtl="0"/>
            <a:r>
              <a:rPr lang="en-US" b="1" dirty="0">
                <a:solidFill>
                  <a:prstClr val="black"/>
                </a:solidFill>
              </a:rPr>
              <a:t> * at </a:t>
            </a:r>
            <a:r>
              <a:rPr lang="en-US" b="1" dirty="0">
                <a:solidFill>
                  <a:srgbClr val="CC3399"/>
                </a:solidFill>
              </a:rPr>
              <a:t>FGFR4-NSD1</a:t>
            </a:r>
            <a:r>
              <a:rPr lang="en-US" b="1" dirty="0">
                <a:solidFill>
                  <a:prstClr val="black"/>
                </a:solidFill>
              </a:rPr>
              <a:t> locus: </a:t>
            </a:r>
            <a:r>
              <a:rPr lang="en-US" b="1" dirty="0">
                <a:solidFill>
                  <a:srgbClr val="CC3399"/>
                </a:solidFill>
              </a:rPr>
              <a:t>Beckwith syndrome </a:t>
            </a:r>
            <a:r>
              <a:rPr lang="en-US" dirty="0">
                <a:solidFill>
                  <a:prstClr val="black"/>
                </a:solidFill>
              </a:rPr>
              <a:t>=  </a:t>
            </a:r>
            <a:r>
              <a:rPr lang="en-US" b="1" dirty="0">
                <a:solidFill>
                  <a:prstClr val="black"/>
                </a:solidFill>
              </a:rPr>
              <a:t>Pre- and postnatal overgrowth, and </a:t>
            </a:r>
            <a:r>
              <a:rPr lang="en-US" b="1" dirty="0" err="1">
                <a:solidFill>
                  <a:prstClr val="black"/>
                </a:solidFill>
              </a:rPr>
              <a:t>macroglossia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srgbClr val="CC3399"/>
                </a:solidFill>
              </a:rPr>
              <a:t>Sotos</a:t>
            </a:r>
            <a:r>
              <a:rPr lang="en-US" b="1" dirty="0">
                <a:solidFill>
                  <a:srgbClr val="CC3399"/>
                </a:solidFill>
              </a:rPr>
              <a:t> syndrome </a:t>
            </a:r>
            <a:r>
              <a:rPr lang="en-US" dirty="0">
                <a:solidFill>
                  <a:prstClr val="black"/>
                </a:solidFill>
              </a:rPr>
              <a:t>=   </a:t>
            </a:r>
            <a:r>
              <a:rPr lang="en-US" b="1" dirty="0">
                <a:solidFill>
                  <a:prstClr val="black"/>
                </a:solidFill>
              </a:rPr>
              <a:t>Pre- and postnatal overgrowth, </a:t>
            </a:r>
            <a:r>
              <a:rPr lang="en-US" dirty="0">
                <a:solidFill>
                  <a:prstClr val="black"/>
                </a:solidFill>
              </a:rPr>
              <a:t>developmental delay, mental  retardation, advanced bone age, and abnormal craniofacial morphology.</a:t>
            </a:r>
          </a:p>
          <a:p>
            <a:pPr algn="l" rtl="0"/>
            <a:r>
              <a:rPr lang="en-US" b="1" dirty="0">
                <a:solidFill>
                  <a:prstClr val="black"/>
                </a:solidFill>
              </a:rPr>
              <a:t>* at </a:t>
            </a:r>
            <a:r>
              <a:rPr lang="en-US" b="1" dirty="0">
                <a:solidFill>
                  <a:srgbClr val="FF0000"/>
                </a:solidFill>
              </a:rPr>
              <a:t>FGFR1-NSD3 </a:t>
            </a:r>
            <a:r>
              <a:rPr lang="en-US" b="1" dirty="0">
                <a:solidFill>
                  <a:prstClr val="black"/>
                </a:solidFill>
              </a:rPr>
              <a:t>locus: </a:t>
            </a:r>
            <a:r>
              <a:rPr lang="en-US" dirty="0">
                <a:solidFill>
                  <a:prstClr val="black"/>
                </a:solidFill>
              </a:rPr>
              <a:t>many growth/developmental defects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856479" y="351706"/>
            <a:ext cx="8411514" cy="36933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 rtl="0"/>
            <a:r>
              <a:rPr lang="en-US" b="1" dirty="0">
                <a:solidFill>
                  <a:prstClr val="black"/>
                </a:solidFill>
              </a:rPr>
              <a:t>Mutations at all three loci are associated with many </a:t>
            </a:r>
            <a:r>
              <a:rPr lang="en-US" b="1" dirty="0">
                <a:solidFill>
                  <a:srgbClr val="FF0000"/>
                </a:solidFill>
              </a:rPr>
              <a:t>growth/developmental defects-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Text Box 5"/>
          <p:cNvSpPr txBox="1">
            <a:spLocks noChangeArrowheads="1"/>
          </p:cNvSpPr>
          <p:nvPr/>
        </p:nvSpPr>
        <p:spPr bwMode="auto">
          <a:xfrm>
            <a:off x="2249189" y="3585906"/>
            <a:ext cx="434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 i="1" dirty="0">
                <a:solidFill>
                  <a:srgbClr val="FF0000"/>
                </a:solidFill>
              </a:rPr>
              <a:t>We hypothesized that:</a:t>
            </a:r>
          </a:p>
        </p:txBody>
      </p:sp>
      <p:sp>
        <p:nvSpPr>
          <p:cNvPr id="80900" name="Rectangle 7"/>
          <p:cNvSpPr>
            <a:spLocks noChangeArrowheads="1"/>
          </p:cNvSpPr>
          <p:nvPr/>
        </p:nvSpPr>
        <p:spPr bwMode="auto">
          <a:xfrm>
            <a:off x="1754189" y="2658160"/>
            <a:ext cx="868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 i="1" dirty="0">
                <a:solidFill>
                  <a:prstClr val="black"/>
                </a:solidFill>
                <a:latin typeface="Calibri" pitchFamily="34" charset="0"/>
              </a:rPr>
              <a:t>	Because C4orf48 is juxtaposed to the FGFR3/WHSC1 locus, and </a:t>
            </a:r>
          </a:p>
        </p:txBody>
      </p:sp>
      <p:sp>
        <p:nvSpPr>
          <p:cNvPr id="80902" name="Oval 11"/>
          <p:cNvSpPr>
            <a:spLocks noChangeArrowheads="1"/>
          </p:cNvSpPr>
          <p:nvPr/>
        </p:nvSpPr>
        <p:spPr bwMode="auto">
          <a:xfrm>
            <a:off x="2351584" y="2153571"/>
            <a:ext cx="137160" cy="13716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e-IL" sz="1350">
              <a:solidFill>
                <a:prstClr val="black"/>
              </a:solidFill>
            </a:endParaRPr>
          </a:p>
        </p:txBody>
      </p:sp>
      <p:sp>
        <p:nvSpPr>
          <p:cNvPr id="80903" name="Oval 12"/>
          <p:cNvSpPr>
            <a:spLocks noChangeArrowheads="1"/>
          </p:cNvSpPr>
          <p:nvPr/>
        </p:nvSpPr>
        <p:spPr bwMode="auto">
          <a:xfrm>
            <a:off x="2351584" y="2780928"/>
            <a:ext cx="137160" cy="13716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e-IL" sz="135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754189" y="3062784"/>
            <a:ext cx="8686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 i="1" dirty="0">
                <a:solidFill>
                  <a:prstClr val="black"/>
                </a:solidFill>
                <a:latin typeface="Calibri" pitchFamily="34" charset="0"/>
              </a:rPr>
              <a:t>	Because C4orf48 is a </a:t>
            </a:r>
            <a:r>
              <a:rPr lang="en-US" altLang="he-IL" sz="1800" b="1" i="1" dirty="0">
                <a:solidFill>
                  <a:srgbClr val="FF0000"/>
                </a:solidFill>
                <a:latin typeface="Calibri" pitchFamily="34" charset="0"/>
              </a:rPr>
              <a:t>highly phylogenetically conserved, secreted</a:t>
            </a:r>
            <a:r>
              <a:rPr lang="en-US" altLang="he-IL" sz="1800" b="1" i="1" dirty="0">
                <a:solidFill>
                  <a:prstClr val="black"/>
                </a:solidFill>
                <a:latin typeface="Calibri" pitchFamily="34" charset="0"/>
              </a:rPr>
              <a:t> protein</a:t>
            </a:r>
          </a:p>
        </p:txBody>
      </p:sp>
      <p:sp>
        <p:nvSpPr>
          <p:cNvPr id="9" name="Line 66"/>
          <p:cNvSpPr>
            <a:spLocks noChangeShapeType="1"/>
          </p:cNvSpPr>
          <p:nvPr/>
        </p:nvSpPr>
        <p:spPr bwMode="auto">
          <a:xfrm>
            <a:off x="3030228" y="890183"/>
            <a:ext cx="5969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 sz="1350">
              <a:solidFill>
                <a:prstClr val="black"/>
              </a:solidFill>
            </a:endParaRPr>
          </a:p>
        </p:txBody>
      </p:sp>
      <p:sp>
        <p:nvSpPr>
          <p:cNvPr id="10" name="Rectangle 67"/>
          <p:cNvSpPr>
            <a:spLocks noChangeArrowheads="1"/>
          </p:cNvSpPr>
          <p:nvPr/>
        </p:nvSpPr>
        <p:spPr bwMode="auto">
          <a:xfrm>
            <a:off x="2850517" y="733303"/>
            <a:ext cx="605936" cy="324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 rtl="0">
              <a:defRPr/>
            </a:pPr>
            <a:endParaRPr lang="he-IL" sz="900">
              <a:solidFill>
                <a:prstClr val="black"/>
              </a:solidFill>
            </a:endParaRPr>
          </a:p>
        </p:txBody>
      </p:sp>
      <p:sp>
        <p:nvSpPr>
          <p:cNvPr id="11" name="Rectangle 65"/>
          <p:cNvSpPr>
            <a:spLocks noChangeArrowheads="1"/>
          </p:cNvSpPr>
          <p:nvPr/>
        </p:nvSpPr>
        <p:spPr bwMode="auto">
          <a:xfrm>
            <a:off x="2927353" y="570188"/>
            <a:ext cx="403225" cy="108347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12" name="Text Box 68"/>
          <p:cNvSpPr txBox="1">
            <a:spLocks noChangeArrowheads="1"/>
          </p:cNvSpPr>
          <p:nvPr/>
        </p:nvSpPr>
        <p:spPr bwMode="auto">
          <a:xfrm>
            <a:off x="2838451" y="520185"/>
            <a:ext cx="1023938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825" b="1" i="1">
                <a:solidFill>
                  <a:prstClr val="black"/>
                </a:solidFill>
              </a:rPr>
              <a:t>FGFR3</a:t>
            </a:r>
          </a:p>
        </p:txBody>
      </p:sp>
      <p:sp>
        <p:nvSpPr>
          <p:cNvPr id="13" name="Rectangle 67"/>
          <p:cNvSpPr>
            <a:spLocks noChangeArrowheads="1"/>
          </p:cNvSpPr>
          <p:nvPr/>
        </p:nvSpPr>
        <p:spPr bwMode="auto">
          <a:xfrm>
            <a:off x="3899935" y="733303"/>
            <a:ext cx="553561" cy="324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14" name="Rectangle 65"/>
          <p:cNvSpPr>
            <a:spLocks noChangeArrowheads="1"/>
          </p:cNvSpPr>
          <p:nvPr/>
        </p:nvSpPr>
        <p:spPr bwMode="auto">
          <a:xfrm>
            <a:off x="3884616" y="566619"/>
            <a:ext cx="503237" cy="108347"/>
          </a:xfrm>
          <a:prstGeom prst="rect">
            <a:avLst/>
          </a:pr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15" name="Text Box 68"/>
          <p:cNvSpPr txBox="1">
            <a:spLocks noChangeArrowheads="1"/>
          </p:cNvSpPr>
          <p:nvPr/>
        </p:nvSpPr>
        <p:spPr bwMode="auto">
          <a:xfrm>
            <a:off x="3848101" y="516611"/>
            <a:ext cx="1023938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825" b="1" i="1">
                <a:solidFill>
                  <a:prstClr val="black"/>
                </a:solidFill>
              </a:rPr>
              <a:t>LETM1</a:t>
            </a:r>
          </a:p>
        </p:txBody>
      </p:sp>
      <p:sp>
        <p:nvSpPr>
          <p:cNvPr id="16" name="Rectangle 67"/>
          <p:cNvSpPr>
            <a:spLocks noChangeArrowheads="1"/>
          </p:cNvSpPr>
          <p:nvPr/>
        </p:nvSpPr>
        <p:spPr bwMode="auto">
          <a:xfrm>
            <a:off x="4860134" y="732113"/>
            <a:ext cx="2651125" cy="324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17" name="Rectangle 70"/>
          <p:cNvSpPr>
            <a:spLocks noChangeArrowheads="1"/>
          </p:cNvSpPr>
          <p:nvPr/>
        </p:nvSpPr>
        <p:spPr bwMode="auto">
          <a:xfrm>
            <a:off x="7543800" y="728540"/>
            <a:ext cx="228600" cy="324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18" name="Rectangle 83"/>
          <p:cNvSpPr>
            <a:spLocks noChangeArrowheads="1"/>
          </p:cNvSpPr>
          <p:nvPr/>
        </p:nvSpPr>
        <p:spPr bwMode="auto">
          <a:xfrm>
            <a:off x="8975725" y="728540"/>
            <a:ext cx="65088" cy="32400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19" name="Text Box 89"/>
          <p:cNvSpPr txBox="1">
            <a:spLocks noChangeArrowheads="1"/>
          </p:cNvSpPr>
          <p:nvPr/>
        </p:nvSpPr>
        <p:spPr bwMode="auto">
          <a:xfrm>
            <a:off x="2424114" y="360640"/>
            <a:ext cx="1528762" cy="237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he-IL" sz="1350" b="1">
                <a:solidFill>
                  <a:prstClr val="black"/>
                </a:solidFill>
              </a:rPr>
              <a:t>H-chr 4</a:t>
            </a:r>
          </a:p>
        </p:txBody>
      </p:sp>
      <p:sp>
        <p:nvSpPr>
          <p:cNvPr id="20" name="Text Box 88"/>
          <p:cNvSpPr txBox="1">
            <a:spLocks noChangeArrowheads="1"/>
          </p:cNvSpPr>
          <p:nvPr/>
        </p:nvSpPr>
        <p:spPr bwMode="auto">
          <a:xfrm>
            <a:off x="6097590" y="358260"/>
            <a:ext cx="790575" cy="205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he-IL" sz="1050" b="1">
                <a:solidFill>
                  <a:prstClr val="black"/>
                </a:solidFill>
              </a:rPr>
              <a:t>100kb</a:t>
            </a:r>
          </a:p>
        </p:txBody>
      </p:sp>
      <p:sp>
        <p:nvSpPr>
          <p:cNvPr id="21" name="Rectangle 90"/>
          <p:cNvSpPr>
            <a:spLocks noChangeArrowheads="1"/>
          </p:cNvSpPr>
          <p:nvPr/>
        </p:nvSpPr>
        <p:spPr bwMode="auto">
          <a:xfrm>
            <a:off x="2424115" y="354684"/>
            <a:ext cx="7416800" cy="986084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he-IL" altLang="he-IL" sz="900">
              <a:solidFill>
                <a:prstClr val="black"/>
              </a:solidFill>
            </a:endParaRPr>
          </a:p>
        </p:txBody>
      </p:sp>
      <p:sp>
        <p:nvSpPr>
          <p:cNvPr id="22" name="Line 87"/>
          <p:cNvSpPr>
            <a:spLocks noChangeShapeType="1"/>
          </p:cNvSpPr>
          <p:nvPr/>
        </p:nvSpPr>
        <p:spPr bwMode="auto">
          <a:xfrm>
            <a:off x="4922838" y="516609"/>
            <a:ext cx="24685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e-IL" sz="1350">
              <a:solidFill>
                <a:prstClr val="black"/>
              </a:solidFill>
            </a:endParaRPr>
          </a:p>
        </p:txBody>
      </p:sp>
      <p:sp>
        <p:nvSpPr>
          <p:cNvPr id="23" name="Text Box 68"/>
          <p:cNvSpPr txBox="1">
            <a:spLocks noChangeArrowheads="1"/>
          </p:cNvSpPr>
          <p:nvPr/>
        </p:nvSpPr>
        <p:spPr bwMode="auto">
          <a:xfrm>
            <a:off x="5834564" y="743338"/>
            <a:ext cx="102393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1500" b="1" i="1" dirty="0">
                <a:solidFill>
                  <a:prstClr val="black"/>
                </a:solidFill>
              </a:rPr>
              <a:t>WHSC1</a:t>
            </a:r>
          </a:p>
        </p:txBody>
      </p:sp>
      <p:sp>
        <p:nvSpPr>
          <p:cNvPr id="24" name="Text Box 68"/>
          <p:cNvSpPr txBox="1">
            <a:spLocks noChangeArrowheads="1"/>
          </p:cNvSpPr>
          <p:nvPr/>
        </p:nvSpPr>
        <p:spPr bwMode="auto">
          <a:xfrm>
            <a:off x="3846073" y="743338"/>
            <a:ext cx="8462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1500" b="1" i="1" dirty="0">
                <a:solidFill>
                  <a:prstClr val="black"/>
                </a:solidFill>
              </a:rPr>
              <a:t>LETM1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592589" y="751101"/>
            <a:ext cx="663964" cy="300082"/>
          </a:xfrm>
          <a:prstGeom prst="rect">
            <a:avLst/>
          </a:prstGeom>
          <a:solidFill>
            <a:schemeClr val="bg1"/>
          </a:solidFill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350" b="1" dirty="0">
                <a:solidFill>
                  <a:srgbClr val="33CC33"/>
                </a:solidFill>
              </a:rPr>
              <a:t>=NSD2</a:t>
            </a:r>
            <a:endParaRPr lang="he-IL" sz="1350" dirty="0">
              <a:solidFill>
                <a:srgbClr val="33CC33"/>
              </a:solidFill>
            </a:endParaRPr>
          </a:p>
        </p:txBody>
      </p:sp>
      <p:sp>
        <p:nvSpPr>
          <p:cNvPr id="27" name="Text Box 68"/>
          <p:cNvSpPr txBox="1">
            <a:spLocks noChangeArrowheads="1"/>
          </p:cNvSpPr>
          <p:nvPr/>
        </p:nvSpPr>
        <p:spPr bwMode="auto">
          <a:xfrm>
            <a:off x="7269308" y="1011178"/>
            <a:ext cx="102393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1500" b="1" i="1" dirty="0">
                <a:solidFill>
                  <a:prstClr val="black"/>
                </a:solidFill>
              </a:rPr>
              <a:t>WHSC2</a:t>
            </a:r>
          </a:p>
        </p:txBody>
      </p:sp>
      <p:sp>
        <p:nvSpPr>
          <p:cNvPr id="28" name="Text Box 68"/>
          <p:cNvSpPr txBox="1">
            <a:spLocks noChangeArrowheads="1"/>
          </p:cNvSpPr>
          <p:nvPr/>
        </p:nvSpPr>
        <p:spPr bwMode="auto">
          <a:xfrm>
            <a:off x="8600619" y="420148"/>
            <a:ext cx="102393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rtl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rtl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he-IL" sz="1500" b="1" i="1" dirty="0">
                <a:solidFill>
                  <a:prstClr val="black"/>
                </a:solidFill>
              </a:rPr>
              <a:t>C4orf48</a:t>
            </a:r>
          </a:p>
        </p:txBody>
      </p:sp>
      <p:sp>
        <p:nvSpPr>
          <p:cNvPr id="2" name="Rectangle 1"/>
          <p:cNvSpPr/>
          <p:nvPr/>
        </p:nvSpPr>
        <p:spPr>
          <a:xfrm>
            <a:off x="8600617" y="420148"/>
            <a:ext cx="788652" cy="741128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681958" y="6381329"/>
            <a:ext cx="2057400" cy="365125"/>
          </a:xfrm>
        </p:spPr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93188" y="4155194"/>
            <a:ext cx="7363252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l" rtl="0">
              <a:spcBef>
                <a:spcPct val="0"/>
              </a:spcBef>
            </a:pPr>
            <a:r>
              <a:rPr lang="en-US" altLang="he-IL" b="1" i="1" dirty="0">
                <a:solidFill>
                  <a:prstClr val="black"/>
                </a:solidFill>
                <a:latin typeface="Calibri" pitchFamily="34" charset="0"/>
              </a:rPr>
              <a:t>The C4orf48 protein is likely an important </a:t>
            </a:r>
            <a:r>
              <a:rPr lang="en-US" altLang="he-IL" b="1" i="1" dirty="0">
                <a:solidFill>
                  <a:srgbClr val="FF0000"/>
                </a:solidFill>
                <a:latin typeface="Calibri" pitchFamily="34" charset="0"/>
              </a:rPr>
              <a:t>secreted</a:t>
            </a:r>
            <a:r>
              <a:rPr lang="en-US" altLang="he-IL" b="1" i="1" dirty="0">
                <a:solidFill>
                  <a:prstClr val="black"/>
                </a:solidFill>
                <a:latin typeface="Calibri" pitchFamily="34" charset="0"/>
              </a:rPr>
              <a:t> protein that  mediates processes related to cell growth and differentiation, and that its deletion may take part in the WHS phenotype. </a:t>
            </a:r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1754189" y="2063677"/>
            <a:ext cx="868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None/>
            </a:pPr>
            <a:r>
              <a:rPr lang="en-US" altLang="he-IL" sz="1800" b="1" i="1" dirty="0">
                <a:solidFill>
                  <a:prstClr val="black"/>
                </a:solidFill>
                <a:latin typeface="Calibri" pitchFamily="34" charset="0"/>
              </a:rPr>
              <a:t>	Because the FGFR3/WHSC1 locus is involved in the regulation of growth and development,</a:t>
            </a:r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423592" y="4284588"/>
            <a:ext cx="137160" cy="13716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e-IL" sz="1350">
              <a:solidFill>
                <a:prstClr val="black"/>
              </a:solidFill>
            </a:endParaRPr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351584" y="3162234"/>
            <a:ext cx="137160" cy="137160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e-IL" sz="135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4189" y="1916832"/>
            <a:ext cx="8686800" cy="32403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 flipV="1">
            <a:off x="8904313" y="1208036"/>
            <a:ext cx="216619" cy="360040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2906619" y="770164"/>
            <a:ext cx="587469" cy="276999"/>
          </a:xfrm>
          <a:prstGeom prst="rect">
            <a:avLst/>
          </a:prstGeom>
          <a:solidFill>
            <a:schemeClr val="bg1"/>
          </a:solidFill>
        </p:spPr>
        <p:txBody>
          <a:bodyPr wrap="none" anchor="ctr">
            <a:spAutoFit/>
          </a:bodyPr>
          <a:lstStyle/>
          <a:p>
            <a:pPr algn="l" rtl="0"/>
            <a:r>
              <a:rPr lang="en-US" altLang="he-IL" sz="1200" b="1" dirty="0">
                <a:solidFill>
                  <a:srgbClr val="33CC33"/>
                </a:solidFill>
              </a:rPr>
              <a:t>FGFR3</a:t>
            </a:r>
            <a:endParaRPr lang="he-IL" sz="1200" dirty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07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81950" y="7384355"/>
            <a:ext cx="2057400" cy="365125"/>
          </a:xfrm>
        </p:spPr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96878" y="1065510"/>
            <a:ext cx="7363252" cy="923330"/>
          </a:xfrm>
          <a:prstGeom prst="rect">
            <a:avLst/>
          </a:prstGeom>
          <a:ln>
            <a:noFill/>
            <a:prstDash val="sysDot"/>
          </a:ln>
        </p:spPr>
        <p:txBody>
          <a:bodyPr>
            <a:spAutoFit/>
          </a:bodyPr>
          <a:lstStyle/>
          <a:p>
            <a:pPr lvl="0" algn="l" rtl="0">
              <a:spcBef>
                <a:spcPct val="0"/>
              </a:spcBef>
            </a:pPr>
            <a:r>
              <a:rPr lang="en-US" altLang="he-IL" b="1" i="1" dirty="0">
                <a:solidFill>
                  <a:srgbClr val="0000FF"/>
                </a:solidFill>
                <a:latin typeface="Calibri" pitchFamily="34" charset="0"/>
              </a:rPr>
              <a:t>BUT what completely convinced me that </a:t>
            </a:r>
            <a:r>
              <a:rPr lang="en-US" altLang="he-IL" b="1" i="1" dirty="0">
                <a:latin typeface="Calibri" pitchFamily="34" charset="0"/>
              </a:rPr>
              <a:t>C4orf48 is likely a very important </a:t>
            </a:r>
            <a:r>
              <a:rPr lang="en-US" altLang="he-IL" b="1" i="1" dirty="0">
                <a:solidFill>
                  <a:srgbClr val="FF0000"/>
                </a:solidFill>
                <a:latin typeface="Calibri" pitchFamily="34" charset="0"/>
              </a:rPr>
              <a:t>secreted</a:t>
            </a:r>
            <a:r>
              <a:rPr lang="en-US" altLang="he-IL" b="1" i="1" dirty="0">
                <a:latin typeface="Calibri" pitchFamily="34" charset="0"/>
              </a:rPr>
              <a:t> protein,</a:t>
            </a:r>
            <a:r>
              <a:rPr lang="en-US" altLang="he-IL" b="1" i="1" dirty="0">
                <a:solidFill>
                  <a:srgbClr val="0000FF"/>
                </a:solidFill>
                <a:latin typeface="Calibri" pitchFamily="34" charset="0"/>
              </a:rPr>
              <a:t> is that (as far as I know) </a:t>
            </a:r>
            <a:r>
              <a:rPr lang="en-US" altLang="he-IL" b="1" i="1" dirty="0">
                <a:solidFill>
                  <a:srgbClr val="FF0000"/>
                </a:solidFill>
                <a:latin typeface="Calibri" pitchFamily="34" charset="0"/>
              </a:rPr>
              <a:t>NOBODY</a:t>
            </a:r>
            <a:r>
              <a:rPr lang="en-US" altLang="he-IL" b="1" i="1" dirty="0">
                <a:solidFill>
                  <a:srgbClr val="0000FF"/>
                </a:solidFill>
                <a:latin typeface="Calibri" pitchFamily="34" charset="0"/>
              </a:rPr>
              <a:t> in the world is looking at C4orf48...</a:t>
            </a:r>
          </a:p>
        </p:txBody>
      </p:sp>
    </p:spTree>
    <p:extLst>
      <p:ext uri="{BB962C8B-B14F-4D97-AF65-F5344CB8AC3E}">
        <p14:creationId xmlns:p14="http://schemas.microsoft.com/office/powerpoint/2010/main" val="15049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1695" t="17655" r="54724" b="70300"/>
          <a:stretch/>
        </p:blipFill>
        <p:spPr>
          <a:xfrm>
            <a:off x="2501888" y="2276873"/>
            <a:ext cx="6978489" cy="15429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81950" y="7384355"/>
            <a:ext cx="2057400" cy="365125"/>
          </a:xfrm>
        </p:spPr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8303" t="26877" r="7512" b="62538"/>
          <a:stretch/>
        </p:blipFill>
        <p:spPr>
          <a:xfrm>
            <a:off x="1645187" y="4660936"/>
            <a:ext cx="8909002" cy="1360352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0720" t="71117" r="64517" b="14805"/>
          <a:stretch/>
        </p:blipFill>
        <p:spPr>
          <a:xfrm>
            <a:off x="7901187" y="3445102"/>
            <a:ext cx="2653002" cy="1441944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  <p:sp>
        <p:nvSpPr>
          <p:cNvPr id="20" name="Rectangle 19"/>
          <p:cNvSpPr/>
          <p:nvPr/>
        </p:nvSpPr>
        <p:spPr>
          <a:xfrm>
            <a:off x="2496878" y="663519"/>
            <a:ext cx="7363252" cy="1477328"/>
          </a:xfrm>
          <a:prstGeom prst="rect">
            <a:avLst/>
          </a:prstGeom>
          <a:ln>
            <a:noFill/>
            <a:prstDash val="sysDot"/>
          </a:ln>
        </p:spPr>
        <p:txBody>
          <a:bodyPr>
            <a:spAutoFit/>
          </a:bodyPr>
          <a:lstStyle/>
          <a:p>
            <a:pPr lvl="0" algn="l" rtl="0">
              <a:spcBef>
                <a:spcPct val="0"/>
              </a:spcBef>
            </a:pPr>
            <a:r>
              <a:rPr lang="en-US" altLang="he-IL" b="1" i="1" dirty="0">
                <a:solidFill>
                  <a:srgbClr val="0000FF"/>
                </a:solidFill>
                <a:latin typeface="Calibri" pitchFamily="34" charset="0"/>
              </a:rPr>
              <a:t>BUT what completely convinced me that </a:t>
            </a:r>
            <a:r>
              <a:rPr lang="en-US" altLang="he-IL" b="1" i="1" dirty="0">
                <a:latin typeface="Calibri" pitchFamily="34" charset="0"/>
              </a:rPr>
              <a:t>C4orf48 is likely a very important </a:t>
            </a:r>
            <a:r>
              <a:rPr lang="en-US" altLang="he-IL" b="1" i="1" dirty="0">
                <a:solidFill>
                  <a:srgbClr val="FF0000"/>
                </a:solidFill>
                <a:latin typeface="Calibri" pitchFamily="34" charset="0"/>
              </a:rPr>
              <a:t>secreted</a:t>
            </a:r>
            <a:r>
              <a:rPr lang="en-US" altLang="he-IL" b="1" i="1" dirty="0">
                <a:latin typeface="Calibri" pitchFamily="34" charset="0"/>
              </a:rPr>
              <a:t> protein,</a:t>
            </a:r>
            <a:r>
              <a:rPr lang="en-US" altLang="he-IL" b="1" i="1" dirty="0">
                <a:solidFill>
                  <a:srgbClr val="0000FF"/>
                </a:solidFill>
                <a:latin typeface="Calibri" pitchFamily="34" charset="0"/>
              </a:rPr>
              <a:t> is that (as far as I know) </a:t>
            </a:r>
            <a:r>
              <a:rPr lang="en-US" altLang="he-IL" b="1" i="1" dirty="0">
                <a:solidFill>
                  <a:srgbClr val="FF0000"/>
                </a:solidFill>
                <a:latin typeface="Calibri" pitchFamily="34" charset="0"/>
              </a:rPr>
              <a:t>NOBODY</a:t>
            </a:r>
            <a:r>
              <a:rPr lang="en-US" altLang="he-IL" b="1" i="1" dirty="0">
                <a:solidFill>
                  <a:srgbClr val="0000FF"/>
                </a:solidFill>
                <a:latin typeface="Calibri" pitchFamily="34" charset="0"/>
              </a:rPr>
              <a:t> in the world is looking at C4orf48...</a:t>
            </a:r>
          </a:p>
          <a:p>
            <a:pPr lvl="0" algn="ctr" rtl="0">
              <a:spcBef>
                <a:spcPct val="0"/>
              </a:spcBef>
            </a:pPr>
            <a:r>
              <a:rPr lang="en-US" altLang="he-IL" b="1" i="1" dirty="0">
                <a:solidFill>
                  <a:prstClr val="black"/>
                </a:solidFill>
                <a:latin typeface="Calibri" pitchFamily="34" charset="0"/>
              </a:rPr>
              <a:t> except for NOVO NORDISK, </a:t>
            </a:r>
          </a:p>
          <a:p>
            <a:pPr lvl="0" algn="ctr" rtl="0">
              <a:spcBef>
                <a:spcPct val="0"/>
              </a:spcBef>
            </a:pPr>
            <a:r>
              <a:rPr lang="en-US" altLang="he-IL" b="1" i="1" dirty="0">
                <a:solidFill>
                  <a:prstClr val="black"/>
                </a:solidFill>
                <a:latin typeface="Calibri" pitchFamily="34" charset="0"/>
              </a:rPr>
              <a:t>the world’s largest manufacturer of INSULIN.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666584" y="5375775"/>
            <a:ext cx="99369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682363" y="5420019"/>
            <a:ext cx="993694" cy="0"/>
          </a:xfrm>
          <a:prstGeom prst="line">
            <a:avLst/>
          </a:prstGeom>
          <a:ln w="317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33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F6E18C29-3849-4C44-BFAA-F2ABDC1A83F5}" type="slidenum">
              <a:rPr lang="he-IL" altLang="he-IL" sz="1400" smtClean="0"/>
              <a:pPr algn="l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he-IL" sz="1400" smtClean="0"/>
          </a:p>
        </p:txBody>
      </p:sp>
      <p:sp>
        <p:nvSpPr>
          <p:cNvPr id="81924" name="Text Box 5"/>
          <p:cNvSpPr txBox="1">
            <a:spLocks noChangeArrowheads="1"/>
          </p:cNvSpPr>
          <p:nvPr/>
        </p:nvSpPr>
        <p:spPr bwMode="auto">
          <a:xfrm>
            <a:off x="1577503" y="97777"/>
            <a:ext cx="9007363" cy="3362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/>
              <a:t>C4orf48 is a highly conserved protein and contains a predicted signal peptide</a:t>
            </a:r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1" t="68367" r="52541" b="27295"/>
          <a:stretch>
            <a:fillRect/>
          </a:stretch>
        </p:blipFill>
        <p:spPr bwMode="auto">
          <a:xfrm>
            <a:off x="3616455" y="1502775"/>
            <a:ext cx="7137400" cy="301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own Arrow 1"/>
          <p:cNvSpPr/>
          <p:nvPr/>
        </p:nvSpPr>
        <p:spPr bwMode="auto">
          <a:xfrm>
            <a:off x="4662088" y="1883774"/>
            <a:ext cx="203200" cy="304800"/>
          </a:xfrm>
          <a:prstGeom prst="downArrow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t="22009" r="29817" b="56435"/>
          <a:stretch/>
        </p:blipFill>
        <p:spPr bwMode="auto">
          <a:xfrm>
            <a:off x="101601" y="1083446"/>
            <a:ext cx="11713633" cy="177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93763" y="553603"/>
            <a:ext cx="40990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600" dirty="0" smtClean="0"/>
              <a:t>Our experimental confirmation of </a:t>
            </a:r>
          </a:p>
          <a:p>
            <a:pPr algn="ctr"/>
            <a:r>
              <a:rPr lang="en-US" sz="1600" dirty="0" smtClean="0"/>
              <a:t>N-terminal amino acid of secreted protein</a:t>
            </a:r>
            <a:endParaRPr lang="he-IL" sz="1600" dirty="0"/>
          </a:p>
        </p:txBody>
      </p:sp>
      <p:sp>
        <p:nvSpPr>
          <p:cNvPr id="9" name="Down Arrow 8"/>
          <p:cNvSpPr/>
          <p:nvPr/>
        </p:nvSpPr>
        <p:spPr>
          <a:xfrm>
            <a:off x="6461303" y="1183362"/>
            <a:ext cx="111318" cy="17492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707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F6E18C29-3849-4C44-BFAA-F2ABDC1A83F5}" type="slidenum">
              <a:rPr lang="he-IL" altLang="he-IL" sz="1400" smtClean="0"/>
              <a:pPr algn="l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he-IL" sz="1400" dirty="0" smtClean="0"/>
          </a:p>
        </p:txBody>
      </p:sp>
      <p:pic>
        <p:nvPicPr>
          <p:cNvPr id="8192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5" t="22009" r="29817" b="12384"/>
          <a:stretch>
            <a:fillRect/>
          </a:stretch>
        </p:blipFill>
        <p:spPr bwMode="auto">
          <a:xfrm>
            <a:off x="101601" y="1183939"/>
            <a:ext cx="11713633" cy="539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Text Box 5"/>
          <p:cNvSpPr txBox="1">
            <a:spLocks noChangeArrowheads="1"/>
          </p:cNvSpPr>
          <p:nvPr/>
        </p:nvSpPr>
        <p:spPr bwMode="auto">
          <a:xfrm>
            <a:off x="1127135" y="80964"/>
            <a:ext cx="9908099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1800" b="1" dirty="0"/>
              <a:t>C4orf48 is a </a:t>
            </a:r>
            <a:r>
              <a:rPr lang="en-US" altLang="he-IL" sz="1800" b="1" dirty="0" smtClean="0"/>
              <a:t>small highly </a:t>
            </a:r>
            <a:r>
              <a:rPr lang="en-US" altLang="he-IL" sz="1800" b="1" dirty="0"/>
              <a:t>conserved protein and contains a predicted signal </a:t>
            </a:r>
            <a:r>
              <a:rPr lang="en-US" altLang="he-IL" sz="1800" b="1" dirty="0" smtClean="0"/>
              <a:t>peptide</a:t>
            </a:r>
          </a:p>
        </p:txBody>
      </p:sp>
      <p:sp>
        <p:nvSpPr>
          <p:cNvPr id="3" name="Down Arrow 2"/>
          <p:cNvSpPr/>
          <p:nvPr/>
        </p:nvSpPr>
        <p:spPr>
          <a:xfrm>
            <a:off x="6504167" y="1311954"/>
            <a:ext cx="111318" cy="17492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480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t="5774" r="12473" b="65457"/>
          <a:stretch>
            <a:fillRect/>
          </a:stretch>
        </p:blipFill>
        <p:spPr bwMode="auto">
          <a:xfrm>
            <a:off x="2951165" y="1498647"/>
            <a:ext cx="732313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 bwMode="auto">
          <a:xfrm>
            <a:off x="1831977" y="1358578"/>
            <a:ext cx="8569325" cy="30785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endParaRPr lang="en-US"/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3647729" y="889048"/>
            <a:ext cx="4751765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/>
              <a:t>C4orf48 produces two splice variants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t="72319" r="1131" b="3899"/>
          <a:stretch>
            <a:fillRect/>
          </a:stretch>
        </p:blipFill>
        <p:spPr bwMode="auto">
          <a:xfrm>
            <a:off x="1947865" y="3125836"/>
            <a:ext cx="8326437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1965325" y="3198861"/>
            <a:ext cx="1295400" cy="169862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cxnSp>
        <p:nvCxnSpPr>
          <p:cNvPr id="22" name="Straight Connector 3"/>
          <p:cNvCxnSpPr>
            <a:cxnSpLocks noChangeShapeType="1"/>
            <a:endCxn id="21" idx="1"/>
          </p:cNvCxnSpPr>
          <p:nvPr/>
        </p:nvCxnSpPr>
        <p:spPr bwMode="auto">
          <a:xfrm>
            <a:off x="1965325" y="3198861"/>
            <a:ext cx="0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8"/>
          <p:cNvCxnSpPr>
            <a:cxnSpLocks noChangeShapeType="1"/>
          </p:cNvCxnSpPr>
          <p:nvPr/>
        </p:nvCxnSpPr>
        <p:spPr bwMode="auto">
          <a:xfrm>
            <a:off x="1973263" y="3198861"/>
            <a:ext cx="0" cy="169862"/>
          </a:xfrm>
          <a:prstGeom prst="line">
            <a:avLst/>
          </a:prstGeom>
          <a:noFill/>
          <a:ln w="50800" algn="ctr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9"/>
          <p:cNvGrpSpPr>
            <a:grpSpLocks/>
          </p:cNvGrpSpPr>
          <p:nvPr/>
        </p:nvGrpSpPr>
        <p:grpSpPr bwMode="auto">
          <a:xfrm>
            <a:off x="7726363" y="3198861"/>
            <a:ext cx="1727200" cy="169862"/>
            <a:chOff x="6210508" y="2936550"/>
            <a:chExt cx="1727827" cy="169862"/>
          </a:xfrm>
        </p:grpSpPr>
        <p:sp>
          <p:nvSpPr>
            <p:cNvPr id="25" name="Rectangle 16"/>
            <p:cNvSpPr>
              <a:spLocks noChangeArrowheads="1"/>
            </p:cNvSpPr>
            <p:nvPr/>
          </p:nvSpPr>
          <p:spPr bwMode="auto">
            <a:xfrm>
              <a:off x="6210508" y="2936550"/>
              <a:ext cx="1727827" cy="169862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/>
            </a:p>
          </p:txBody>
        </p:sp>
        <p:cxnSp>
          <p:nvCxnSpPr>
            <p:cNvPr id="26" name="Straight Connector 17"/>
            <p:cNvCxnSpPr>
              <a:cxnSpLocks noChangeShapeType="1"/>
            </p:cNvCxnSpPr>
            <p:nvPr/>
          </p:nvCxnSpPr>
          <p:spPr bwMode="auto">
            <a:xfrm>
              <a:off x="6671735" y="2936550"/>
              <a:ext cx="0" cy="169200"/>
            </a:xfrm>
            <a:prstGeom prst="line">
              <a:avLst/>
            </a:prstGeom>
            <a:noFill/>
            <a:ln w="50800" algn="ctr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18"/>
            <p:cNvCxnSpPr>
              <a:cxnSpLocks noChangeShapeType="1"/>
            </p:cNvCxnSpPr>
            <p:nvPr/>
          </p:nvCxnSpPr>
          <p:spPr bwMode="auto">
            <a:xfrm>
              <a:off x="7188201" y="2936550"/>
              <a:ext cx="0" cy="169200"/>
            </a:xfrm>
            <a:prstGeom prst="line">
              <a:avLst/>
            </a:prstGeom>
            <a:noFill/>
            <a:ln w="50800" algn="ctr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8204203" y="3530648"/>
            <a:ext cx="1262063" cy="173038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cxnSp>
        <p:nvCxnSpPr>
          <p:cNvPr id="29" name="Straight Connector 20"/>
          <p:cNvCxnSpPr>
            <a:cxnSpLocks noChangeShapeType="1"/>
          </p:cNvCxnSpPr>
          <p:nvPr/>
        </p:nvCxnSpPr>
        <p:spPr bwMode="auto">
          <a:xfrm>
            <a:off x="8186739" y="3548112"/>
            <a:ext cx="0" cy="168275"/>
          </a:xfrm>
          <a:prstGeom prst="line">
            <a:avLst/>
          </a:prstGeom>
          <a:noFill/>
          <a:ln w="50800" algn="ctr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1"/>
          <p:cNvCxnSpPr>
            <a:cxnSpLocks noChangeShapeType="1"/>
          </p:cNvCxnSpPr>
          <p:nvPr/>
        </p:nvCxnSpPr>
        <p:spPr bwMode="auto">
          <a:xfrm>
            <a:off x="8704263" y="3538585"/>
            <a:ext cx="0" cy="169862"/>
          </a:xfrm>
          <a:prstGeom prst="line">
            <a:avLst/>
          </a:prstGeom>
          <a:noFill/>
          <a:ln w="50800" algn="ctr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Connector 28"/>
          <p:cNvCxnSpPr>
            <a:cxnSpLocks noChangeShapeType="1"/>
          </p:cNvCxnSpPr>
          <p:nvPr/>
        </p:nvCxnSpPr>
        <p:spPr bwMode="auto">
          <a:xfrm>
            <a:off x="1981202" y="2971847"/>
            <a:ext cx="1260475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29"/>
          <p:cNvCxnSpPr>
            <a:cxnSpLocks noChangeShapeType="1"/>
          </p:cNvCxnSpPr>
          <p:nvPr/>
        </p:nvCxnSpPr>
        <p:spPr bwMode="auto">
          <a:xfrm>
            <a:off x="7729539" y="2971847"/>
            <a:ext cx="468312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TextBox 33"/>
          <p:cNvSpPr txBox="1"/>
          <p:nvPr/>
        </p:nvSpPr>
        <p:spPr bwMode="auto">
          <a:xfrm>
            <a:off x="3260726" y="2790874"/>
            <a:ext cx="42068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1400" b="1" dirty="0">
                <a:solidFill>
                  <a:srgbClr val="FF0000"/>
                </a:solidFill>
                <a:latin typeface="+mj-lt"/>
              </a:rPr>
              <a:t>additional 33 amino acids in Variant 1 </a:t>
            </a:r>
          </a:p>
        </p:txBody>
      </p:sp>
      <p:sp>
        <p:nvSpPr>
          <p:cNvPr id="35" name="Down Arrow 14"/>
          <p:cNvSpPr>
            <a:spLocks noChangeArrowheads="1"/>
          </p:cNvSpPr>
          <p:nvPr/>
        </p:nvSpPr>
        <p:spPr bwMode="auto">
          <a:xfrm flipV="1">
            <a:off x="3041651" y="1871712"/>
            <a:ext cx="107951" cy="179387"/>
          </a:xfrm>
          <a:prstGeom prst="downArrow">
            <a:avLst>
              <a:gd name="adj1" fmla="val 50000"/>
              <a:gd name="adj2" fmla="val 49853"/>
            </a:avLst>
          </a:prstGeom>
          <a:solidFill>
            <a:srgbClr val="33CC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36" name="Down Arrow 32"/>
          <p:cNvSpPr>
            <a:spLocks noChangeArrowheads="1"/>
          </p:cNvSpPr>
          <p:nvPr/>
        </p:nvSpPr>
        <p:spPr bwMode="auto">
          <a:xfrm flipV="1">
            <a:off x="1922464" y="3392537"/>
            <a:ext cx="107951" cy="180975"/>
          </a:xfrm>
          <a:prstGeom prst="downArrow">
            <a:avLst>
              <a:gd name="adj1" fmla="val 50000"/>
              <a:gd name="adj2" fmla="val 50294"/>
            </a:avLst>
          </a:prstGeom>
          <a:solidFill>
            <a:srgbClr val="33CC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37" name="Down Arrow 34"/>
          <p:cNvSpPr>
            <a:spLocks noChangeArrowheads="1"/>
          </p:cNvSpPr>
          <p:nvPr/>
        </p:nvSpPr>
        <p:spPr bwMode="auto">
          <a:xfrm flipV="1">
            <a:off x="4151315" y="2241597"/>
            <a:ext cx="107951" cy="179388"/>
          </a:xfrm>
          <a:prstGeom prst="downArrow">
            <a:avLst>
              <a:gd name="adj1" fmla="val 50000"/>
              <a:gd name="adj2" fmla="val 49853"/>
            </a:avLst>
          </a:prstGeom>
          <a:solidFill>
            <a:srgbClr val="00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38" name="Down Arrow 36"/>
          <p:cNvSpPr>
            <a:spLocks noChangeArrowheads="1"/>
          </p:cNvSpPr>
          <p:nvPr/>
        </p:nvSpPr>
        <p:spPr bwMode="auto">
          <a:xfrm flipV="1">
            <a:off x="8121651" y="3714797"/>
            <a:ext cx="107951" cy="179388"/>
          </a:xfrm>
          <a:prstGeom prst="downArrow">
            <a:avLst>
              <a:gd name="adj1" fmla="val 50000"/>
              <a:gd name="adj2" fmla="val 49853"/>
            </a:avLst>
          </a:prstGeom>
          <a:solidFill>
            <a:srgbClr val="00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39" name="Rectangle 15"/>
          <p:cNvSpPr>
            <a:spLocks noChangeArrowheads="1"/>
          </p:cNvSpPr>
          <p:nvPr/>
        </p:nvSpPr>
        <p:spPr bwMode="auto">
          <a:xfrm>
            <a:off x="1922465" y="2790873"/>
            <a:ext cx="1506537" cy="110331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40" name="Rectangle 46"/>
          <p:cNvSpPr>
            <a:spLocks noChangeArrowheads="1"/>
          </p:cNvSpPr>
          <p:nvPr/>
        </p:nvSpPr>
        <p:spPr bwMode="auto">
          <a:xfrm>
            <a:off x="7561266" y="2790872"/>
            <a:ext cx="1963737" cy="1570038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41" name="Bent Arrow 40"/>
          <p:cNvSpPr/>
          <p:nvPr/>
        </p:nvSpPr>
        <p:spPr bwMode="auto">
          <a:xfrm flipV="1">
            <a:off x="8745540" y="3725910"/>
            <a:ext cx="180975" cy="107950"/>
          </a:xfrm>
          <a:prstGeom prst="bentArrow">
            <a:avLst>
              <a:gd name="adj1" fmla="val 25000"/>
              <a:gd name="adj2" fmla="val 22984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Bent Arrow 41"/>
          <p:cNvSpPr/>
          <p:nvPr/>
        </p:nvSpPr>
        <p:spPr bwMode="auto">
          <a:xfrm flipH="1" flipV="1">
            <a:off x="9056691" y="3725910"/>
            <a:ext cx="180975" cy="107950"/>
          </a:xfrm>
          <a:prstGeom prst="bentArrow">
            <a:avLst>
              <a:gd name="adj1" fmla="val 25000"/>
              <a:gd name="adj2" fmla="val 22984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17894" y="1294802"/>
            <a:ext cx="1893524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sz="1600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800980" y="2143046"/>
            <a:ext cx="2082876" cy="3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sz="1600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sz="1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10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09600" y="6534150"/>
            <a:ext cx="2844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95A6FA1B-612C-4CB5-91FB-463EBDBF32A8}" type="slidenum">
              <a:rPr lang="he-IL" altLang="he-IL" sz="1400" smtClean="0"/>
              <a:pPr algn="l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he-IL" sz="1400" smtClean="0"/>
          </a:p>
        </p:txBody>
      </p:sp>
      <p:sp>
        <p:nvSpPr>
          <p:cNvPr id="5" name="Rectangle 4"/>
          <p:cNvSpPr/>
          <p:nvPr/>
        </p:nvSpPr>
        <p:spPr bwMode="auto">
          <a:xfrm>
            <a:off x="410634" y="1211272"/>
            <a:ext cx="11425767" cy="19558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endParaRPr lang="en-US"/>
          </a:p>
        </p:txBody>
      </p:sp>
      <p:sp>
        <p:nvSpPr>
          <p:cNvPr id="6" name="Bent Arrow 5"/>
          <p:cNvSpPr/>
          <p:nvPr/>
        </p:nvSpPr>
        <p:spPr bwMode="auto">
          <a:xfrm flipV="1">
            <a:off x="5588000" y="5847266"/>
            <a:ext cx="383117" cy="144462"/>
          </a:xfrm>
          <a:prstGeom prst="bentArrow">
            <a:avLst>
              <a:gd name="adj1" fmla="val 25000"/>
              <a:gd name="adj2" fmla="val 22984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4616451" y="5943601"/>
            <a:ext cx="5441949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b="1" dirty="0">
                <a:latin typeface="+mj-lt"/>
              </a:rPr>
              <a:t>hydrophobic region [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h-region</a:t>
            </a:r>
            <a:r>
              <a:rPr lang="en-US" b="1" dirty="0">
                <a:latin typeface="+mj-lt"/>
              </a:rPr>
              <a:t>] in SP</a:t>
            </a:r>
          </a:p>
        </p:txBody>
      </p:sp>
      <p:sp>
        <p:nvSpPr>
          <p:cNvPr id="116743" name="TextBox 7"/>
          <p:cNvSpPr txBox="1">
            <a:spLocks noChangeArrowheads="1"/>
          </p:cNvSpPr>
          <p:nvPr/>
        </p:nvSpPr>
        <p:spPr bwMode="auto">
          <a:xfrm>
            <a:off x="2082800" y="76201"/>
            <a:ext cx="8432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/>
              <a:t>C4orf48 produces two splice variants</a:t>
            </a:r>
          </a:p>
        </p:txBody>
      </p:sp>
      <p:pic>
        <p:nvPicPr>
          <p:cNvPr id="1167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4" t="38432" r="13000" b="57973"/>
          <a:stretch>
            <a:fillRect/>
          </a:stretch>
        </p:blipFill>
        <p:spPr bwMode="auto">
          <a:xfrm>
            <a:off x="0" y="4154489"/>
            <a:ext cx="12208933" cy="48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1" t="36961" r="15405" b="59447"/>
          <a:stretch>
            <a:fillRect/>
          </a:stretch>
        </p:blipFill>
        <p:spPr bwMode="auto">
          <a:xfrm>
            <a:off x="80434" y="5337176"/>
            <a:ext cx="12128500" cy="509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t="72319" r="1131" b="3899"/>
          <a:stretch>
            <a:fillRect/>
          </a:stretch>
        </p:blipFill>
        <p:spPr bwMode="auto">
          <a:xfrm>
            <a:off x="565151" y="1855797"/>
            <a:ext cx="11101916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 bwMode="auto">
          <a:xfrm>
            <a:off x="8985251" y="2767022"/>
            <a:ext cx="1276349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000" b="1" dirty="0">
                <a:latin typeface="+mj-lt"/>
              </a:rPr>
              <a:t>SP</a:t>
            </a:r>
          </a:p>
        </p:txBody>
      </p:sp>
      <p:sp>
        <p:nvSpPr>
          <p:cNvPr id="116749" name="Rectangle 1"/>
          <p:cNvSpPr>
            <a:spLocks noChangeArrowheads="1"/>
          </p:cNvSpPr>
          <p:nvPr/>
        </p:nvSpPr>
        <p:spPr bwMode="auto">
          <a:xfrm>
            <a:off x="588433" y="1928822"/>
            <a:ext cx="1727200" cy="169862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cxnSp>
        <p:nvCxnSpPr>
          <p:cNvPr id="116750" name="Straight Connector 3"/>
          <p:cNvCxnSpPr>
            <a:cxnSpLocks noChangeShapeType="1"/>
            <a:endCxn id="116749" idx="1"/>
          </p:cNvCxnSpPr>
          <p:nvPr/>
        </p:nvCxnSpPr>
        <p:spPr bwMode="auto">
          <a:xfrm>
            <a:off x="588433" y="1928823"/>
            <a:ext cx="0" cy="857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6751" name="Straight Connector 8"/>
          <p:cNvCxnSpPr>
            <a:cxnSpLocks noChangeShapeType="1"/>
          </p:cNvCxnSpPr>
          <p:nvPr/>
        </p:nvCxnSpPr>
        <p:spPr bwMode="auto">
          <a:xfrm>
            <a:off x="599017" y="1928822"/>
            <a:ext cx="0" cy="169862"/>
          </a:xfrm>
          <a:prstGeom prst="line">
            <a:avLst/>
          </a:prstGeom>
          <a:noFill/>
          <a:ln w="50800" algn="ctr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6752" name="Group 9"/>
          <p:cNvGrpSpPr>
            <a:grpSpLocks/>
          </p:cNvGrpSpPr>
          <p:nvPr/>
        </p:nvGrpSpPr>
        <p:grpSpPr bwMode="auto">
          <a:xfrm>
            <a:off x="8269818" y="1928822"/>
            <a:ext cx="2302933" cy="169862"/>
            <a:chOff x="6210508" y="2936550"/>
            <a:chExt cx="1727827" cy="169862"/>
          </a:xfrm>
        </p:grpSpPr>
        <p:sp>
          <p:nvSpPr>
            <p:cNvPr id="116778" name="Rectangle 16"/>
            <p:cNvSpPr>
              <a:spLocks noChangeArrowheads="1"/>
            </p:cNvSpPr>
            <p:nvPr/>
          </p:nvSpPr>
          <p:spPr bwMode="auto">
            <a:xfrm>
              <a:off x="6210508" y="2936550"/>
              <a:ext cx="1727827" cy="169862"/>
            </a:xfrm>
            <a:prstGeom prst="rect">
              <a:avLst/>
            </a:prstGeom>
            <a:solidFill>
              <a:srgbClr val="0000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/>
            </a:p>
          </p:txBody>
        </p:sp>
        <p:cxnSp>
          <p:nvCxnSpPr>
            <p:cNvPr id="116779" name="Straight Connector 17"/>
            <p:cNvCxnSpPr>
              <a:cxnSpLocks noChangeShapeType="1"/>
            </p:cNvCxnSpPr>
            <p:nvPr/>
          </p:nvCxnSpPr>
          <p:spPr bwMode="auto">
            <a:xfrm>
              <a:off x="6671735" y="2936550"/>
              <a:ext cx="0" cy="169200"/>
            </a:xfrm>
            <a:prstGeom prst="line">
              <a:avLst/>
            </a:prstGeom>
            <a:noFill/>
            <a:ln w="50800" algn="ctr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6780" name="Straight Connector 18"/>
            <p:cNvCxnSpPr>
              <a:cxnSpLocks noChangeShapeType="1"/>
            </p:cNvCxnSpPr>
            <p:nvPr/>
          </p:nvCxnSpPr>
          <p:spPr bwMode="auto">
            <a:xfrm>
              <a:off x="7188201" y="2936550"/>
              <a:ext cx="0" cy="169200"/>
            </a:xfrm>
            <a:prstGeom prst="line">
              <a:avLst/>
            </a:prstGeom>
            <a:noFill/>
            <a:ln w="50800" algn="ctr">
              <a:solidFill>
                <a:srgbClr val="33CC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6753" name="Rectangle 19"/>
          <p:cNvSpPr>
            <a:spLocks noChangeArrowheads="1"/>
          </p:cNvSpPr>
          <p:nvPr/>
        </p:nvSpPr>
        <p:spPr bwMode="auto">
          <a:xfrm>
            <a:off x="8906934" y="2260609"/>
            <a:ext cx="1682751" cy="173038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cxnSp>
        <p:nvCxnSpPr>
          <p:cNvPr id="116754" name="Straight Connector 20"/>
          <p:cNvCxnSpPr>
            <a:cxnSpLocks noChangeShapeType="1"/>
          </p:cNvCxnSpPr>
          <p:nvPr/>
        </p:nvCxnSpPr>
        <p:spPr bwMode="auto">
          <a:xfrm>
            <a:off x="8883651" y="2278073"/>
            <a:ext cx="0" cy="168275"/>
          </a:xfrm>
          <a:prstGeom prst="line">
            <a:avLst/>
          </a:prstGeom>
          <a:noFill/>
          <a:ln w="50800" algn="ctr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6755" name="Straight Connector 21"/>
          <p:cNvCxnSpPr>
            <a:cxnSpLocks noChangeShapeType="1"/>
          </p:cNvCxnSpPr>
          <p:nvPr/>
        </p:nvCxnSpPr>
        <p:spPr bwMode="auto">
          <a:xfrm>
            <a:off x="9573684" y="2268547"/>
            <a:ext cx="0" cy="169862"/>
          </a:xfrm>
          <a:prstGeom prst="line">
            <a:avLst/>
          </a:prstGeom>
          <a:noFill/>
          <a:ln w="50800" algn="ctr">
            <a:solidFill>
              <a:srgbClr val="33CC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6756" name="Straight Connector 12"/>
          <p:cNvCxnSpPr>
            <a:cxnSpLocks noChangeShapeType="1"/>
          </p:cNvCxnSpPr>
          <p:nvPr/>
        </p:nvCxnSpPr>
        <p:spPr bwMode="auto">
          <a:xfrm>
            <a:off x="8883651" y="2786072"/>
            <a:ext cx="1479549" cy="0"/>
          </a:xfrm>
          <a:prstGeom prst="line">
            <a:avLst/>
          </a:prstGeom>
          <a:noFill/>
          <a:ln w="50800" algn="ctr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6757" name="Straight Connector 28"/>
          <p:cNvCxnSpPr>
            <a:cxnSpLocks noChangeShapeType="1"/>
          </p:cNvCxnSpPr>
          <p:nvPr/>
        </p:nvCxnSpPr>
        <p:spPr bwMode="auto">
          <a:xfrm>
            <a:off x="609601" y="1701809"/>
            <a:ext cx="1680633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6758" name="Straight Connector 29"/>
          <p:cNvCxnSpPr>
            <a:cxnSpLocks noChangeShapeType="1"/>
          </p:cNvCxnSpPr>
          <p:nvPr/>
        </p:nvCxnSpPr>
        <p:spPr bwMode="auto">
          <a:xfrm>
            <a:off x="8274051" y="1701809"/>
            <a:ext cx="624416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Box 30"/>
          <p:cNvSpPr txBox="1"/>
          <p:nvPr/>
        </p:nvSpPr>
        <p:spPr bwMode="auto">
          <a:xfrm>
            <a:off x="2315634" y="1520835"/>
            <a:ext cx="560916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1400" b="1" dirty="0">
                <a:solidFill>
                  <a:srgbClr val="FF0000"/>
                </a:solidFill>
                <a:latin typeface="+mj-lt"/>
              </a:rPr>
              <a:t>additional 33 amino acids in Variant 1 </a:t>
            </a:r>
          </a:p>
        </p:txBody>
      </p:sp>
      <p:sp>
        <p:nvSpPr>
          <p:cNvPr id="116761" name="Down Arrow 32"/>
          <p:cNvSpPr>
            <a:spLocks noChangeArrowheads="1"/>
          </p:cNvSpPr>
          <p:nvPr/>
        </p:nvSpPr>
        <p:spPr bwMode="auto">
          <a:xfrm flipV="1">
            <a:off x="531284" y="2122498"/>
            <a:ext cx="143933" cy="180975"/>
          </a:xfrm>
          <a:prstGeom prst="downArrow">
            <a:avLst>
              <a:gd name="adj1" fmla="val 50000"/>
              <a:gd name="adj2" fmla="val 50294"/>
            </a:avLst>
          </a:prstGeom>
          <a:solidFill>
            <a:srgbClr val="33CC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6762" name="Down Arrow 33"/>
          <p:cNvSpPr>
            <a:spLocks noChangeArrowheads="1"/>
          </p:cNvSpPr>
          <p:nvPr/>
        </p:nvSpPr>
        <p:spPr bwMode="auto">
          <a:xfrm flipV="1">
            <a:off x="1322918" y="4389777"/>
            <a:ext cx="143933" cy="180975"/>
          </a:xfrm>
          <a:prstGeom prst="downArrow">
            <a:avLst>
              <a:gd name="adj1" fmla="val 50000"/>
              <a:gd name="adj2" fmla="val 50294"/>
            </a:avLst>
          </a:prstGeom>
          <a:solidFill>
            <a:srgbClr val="33CC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6764" name="Down Arrow 36"/>
          <p:cNvSpPr>
            <a:spLocks noChangeArrowheads="1"/>
          </p:cNvSpPr>
          <p:nvPr/>
        </p:nvSpPr>
        <p:spPr bwMode="auto">
          <a:xfrm flipV="1">
            <a:off x="8796867" y="2444759"/>
            <a:ext cx="143933" cy="179388"/>
          </a:xfrm>
          <a:prstGeom prst="downArrow">
            <a:avLst>
              <a:gd name="adj1" fmla="val 50000"/>
              <a:gd name="adj2" fmla="val 49853"/>
            </a:avLst>
          </a:prstGeom>
          <a:solidFill>
            <a:srgbClr val="00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6765" name="Down Arrow 37"/>
          <p:cNvSpPr>
            <a:spLocks noChangeArrowheads="1"/>
          </p:cNvSpPr>
          <p:nvPr/>
        </p:nvSpPr>
        <p:spPr bwMode="auto">
          <a:xfrm flipV="1">
            <a:off x="3266018" y="5829803"/>
            <a:ext cx="143933" cy="179388"/>
          </a:xfrm>
          <a:prstGeom prst="downArrow">
            <a:avLst>
              <a:gd name="adj1" fmla="val 50000"/>
              <a:gd name="adj2" fmla="val 49853"/>
            </a:avLst>
          </a:prstGeom>
          <a:solidFill>
            <a:srgbClr val="00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cxnSp>
        <p:nvCxnSpPr>
          <p:cNvPr id="116766" name="Straight Connector 38"/>
          <p:cNvCxnSpPr>
            <a:cxnSpLocks noChangeShapeType="1"/>
          </p:cNvCxnSpPr>
          <p:nvPr/>
        </p:nvCxnSpPr>
        <p:spPr bwMode="auto">
          <a:xfrm>
            <a:off x="3318933" y="6308725"/>
            <a:ext cx="6527800" cy="0"/>
          </a:xfrm>
          <a:prstGeom prst="line">
            <a:avLst/>
          </a:prstGeom>
          <a:noFill/>
          <a:ln w="50800" algn="ctr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Box 40"/>
          <p:cNvSpPr txBox="1"/>
          <p:nvPr/>
        </p:nvSpPr>
        <p:spPr bwMode="auto">
          <a:xfrm>
            <a:off x="5632451" y="6332538"/>
            <a:ext cx="1276349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000" b="1" dirty="0">
                <a:latin typeface="+mj-lt"/>
              </a:rPr>
              <a:t>SP</a:t>
            </a:r>
          </a:p>
        </p:txBody>
      </p:sp>
      <p:cxnSp>
        <p:nvCxnSpPr>
          <p:cNvPr id="116768" name="Straight Connector 41"/>
          <p:cNvCxnSpPr>
            <a:cxnSpLocks noChangeShapeType="1"/>
          </p:cNvCxnSpPr>
          <p:nvPr/>
        </p:nvCxnSpPr>
        <p:spPr bwMode="auto">
          <a:xfrm>
            <a:off x="1210733" y="4038600"/>
            <a:ext cx="9982200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6769" name="Rectangle 15"/>
          <p:cNvSpPr>
            <a:spLocks noChangeArrowheads="1"/>
          </p:cNvSpPr>
          <p:nvPr/>
        </p:nvSpPr>
        <p:spPr bwMode="auto">
          <a:xfrm>
            <a:off x="531285" y="1520835"/>
            <a:ext cx="2008716" cy="110331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6770" name="Rectangle 43"/>
          <p:cNvSpPr>
            <a:spLocks noChangeArrowheads="1"/>
          </p:cNvSpPr>
          <p:nvPr/>
        </p:nvSpPr>
        <p:spPr bwMode="auto">
          <a:xfrm>
            <a:off x="107952" y="3886201"/>
            <a:ext cx="11728449" cy="1103313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cxnSp>
        <p:nvCxnSpPr>
          <p:cNvPr id="116771" name="Straight Connector 44"/>
          <p:cNvCxnSpPr>
            <a:cxnSpLocks noChangeShapeType="1"/>
          </p:cNvCxnSpPr>
          <p:nvPr/>
        </p:nvCxnSpPr>
        <p:spPr bwMode="auto">
          <a:xfrm>
            <a:off x="1625600" y="5301912"/>
            <a:ext cx="1727200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Bent Arrow 45"/>
          <p:cNvSpPr/>
          <p:nvPr/>
        </p:nvSpPr>
        <p:spPr bwMode="auto">
          <a:xfrm flipH="1" flipV="1">
            <a:off x="8659285" y="5847266"/>
            <a:ext cx="383116" cy="144462"/>
          </a:xfrm>
          <a:prstGeom prst="bentArrow">
            <a:avLst>
              <a:gd name="adj1" fmla="val 25000"/>
              <a:gd name="adj2" fmla="val 22984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6773" name="Rectangle 46"/>
          <p:cNvSpPr>
            <a:spLocks noChangeArrowheads="1"/>
          </p:cNvSpPr>
          <p:nvPr/>
        </p:nvSpPr>
        <p:spPr bwMode="auto">
          <a:xfrm>
            <a:off x="8049685" y="1520834"/>
            <a:ext cx="2618316" cy="1570038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116774" name="Rectangle 47"/>
          <p:cNvSpPr>
            <a:spLocks noChangeArrowheads="1"/>
          </p:cNvSpPr>
          <p:nvPr/>
        </p:nvSpPr>
        <p:spPr bwMode="auto">
          <a:xfrm>
            <a:off x="107952" y="5257800"/>
            <a:ext cx="11982449" cy="1474788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49" name="Bent Arrow 48"/>
          <p:cNvSpPr/>
          <p:nvPr/>
        </p:nvSpPr>
        <p:spPr bwMode="auto">
          <a:xfrm flipV="1">
            <a:off x="9628718" y="2455872"/>
            <a:ext cx="241300" cy="107950"/>
          </a:xfrm>
          <a:prstGeom prst="bentArrow">
            <a:avLst>
              <a:gd name="adj1" fmla="val 25000"/>
              <a:gd name="adj2" fmla="val 22984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Bent Arrow 49"/>
          <p:cNvSpPr/>
          <p:nvPr/>
        </p:nvSpPr>
        <p:spPr bwMode="auto">
          <a:xfrm flipH="1" flipV="1">
            <a:off x="10043585" y="2455872"/>
            <a:ext cx="241300" cy="107950"/>
          </a:xfrm>
          <a:prstGeom prst="bentArrow">
            <a:avLst>
              <a:gd name="adj1" fmla="val 25000"/>
              <a:gd name="adj2" fmla="val 22984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 bwMode="auto">
          <a:xfrm>
            <a:off x="9218085" y="2532072"/>
            <a:ext cx="1449916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1050" b="1" dirty="0">
                <a:latin typeface="+mj-lt"/>
              </a:rPr>
              <a:t>[</a:t>
            </a:r>
            <a:r>
              <a:rPr lang="en-US" sz="1050" b="1" dirty="0">
                <a:solidFill>
                  <a:srgbClr val="FF0000"/>
                </a:solidFill>
                <a:latin typeface="+mj-lt"/>
              </a:rPr>
              <a:t>h-region</a:t>
            </a:r>
            <a:r>
              <a:rPr lang="en-US" sz="1050" b="1" dirty="0">
                <a:latin typeface="+mj-lt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51949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66265" y="6115507"/>
            <a:ext cx="2057400" cy="365125"/>
          </a:xfrm>
        </p:spPr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2855640" y="76201"/>
            <a:ext cx="6336704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/>
              <a:t>C4orf48 produces two splice variants: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/>
              <a:t>They only differ in the size of their Signal Peptides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6831453" y="2539752"/>
            <a:ext cx="2221198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4631691" y="2539752"/>
            <a:ext cx="219456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7286139" y="2597221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68604" y="2492897"/>
            <a:ext cx="1170513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r>
              <a:rPr lang="en-US" sz="2400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r>
              <a:rPr lang="en-US" sz="2400" b="1" baseline="-25000" dirty="0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495601" y="2539752"/>
            <a:ext cx="207300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6815456" y="3390839"/>
            <a:ext cx="2221198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2" name="Rectangle 45"/>
          <p:cNvSpPr>
            <a:spLocks noChangeArrowheads="1"/>
          </p:cNvSpPr>
          <p:nvPr/>
        </p:nvSpPr>
        <p:spPr bwMode="auto">
          <a:xfrm>
            <a:off x="5722390" y="3390839"/>
            <a:ext cx="109728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270142" y="3448308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657832" y="3343984"/>
            <a:ext cx="1293944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r>
              <a:rPr lang="en-US" sz="2400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520942" y="3391448"/>
            <a:ext cx="225895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255810" y="2491150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u="sng" dirty="0"/>
              <a:t>67</a:t>
            </a:r>
            <a:r>
              <a:rPr lang="en-US" sz="1600" b="1" dirty="0"/>
              <a:t> aa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55105" y="332767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u="sng" dirty="0"/>
              <a:t>34</a:t>
            </a:r>
            <a:r>
              <a:rPr lang="en-US" sz="1600" b="1" dirty="0"/>
              <a:t> aa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85752" y="2491150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485752" y="3323084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7568" y="1916832"/>
            <a:ext cx="7416824" cy="2448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30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487488" y="7600379"/>
            <a:ext cx="2133601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FB3029BB-F43A-42C8-8EE6-BAE4D8C0F2C2}" type="slidenum">
              <a:rPr lang="he-IL" altLang="en-US" sz="1400">
                <a:solidFill>
                  <a:srgbClr val="000000"/>
                </a:solidFill>
              </a:rPr>
              <a:pPr algn="l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0" r="60449" b="17534"/>
          <a:stretch/>
        </p:blipFill>
        <p:spPr bwMode="auto">
          <a:xfrm>
            <a:off x="2200279" y="2345087"/>
            <a:ext cx="3754884" cy="335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0" r="60254" b="6585"/>
          <a:stretch/>
        </p:blipFill>
        <p:spPr bwMode="auto">
          <a:xfrm>
            <a:off x="6193731" y="2253386"/>
            <a:ext cx="3785368" cy="342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9354" y="2550210"/>
            <a:ext cx="88212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  <a:latin typeface="Arial"/>
                <a:cs typeface="Arial"/>
              </a:rPr>
              <a:t>BIG</a:t>
            </a:r>
            <a:endParaRPr lang="he-IL" b="1" dirty="0">
              <a:solidFill>
                <a:srgbClr val="009900"/>
              </a:solidFill>
              <a:latin typeface="Arial"/>
              <a:cs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470642" y="4954631"/>
            <a:ext cx="97034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b="1" dirty="0">
                <a:solidFill>
                  <a:srgbClr val="009900"/>
                </a:solidFill>
                <a:latin typeface="Arial"/>
                <a:cs typeface="Arial"/>
              </a:rPr>
              <a:t>BIG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SP- no</a:t>
            </a:r>
            <a:endParaRPr lang="he-IL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Oval 2"/>
          <p:cNvSpPr/>
          <p:nvPr/>
        </p:nvSpPr>
        <p:spPr bwMode="auto">
          <a:xfrm>
            <a:off x="3647728" y="5111142"/>
            <a:ext cx="822912" cy="16665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3511480" y="5549158"/>
            <a:ext cx="411456" cy="16665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562244" y="4948074"/>
            <a:ext cx="1067376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200" b="1" dirty="0">
                <a:solidFill>
                  <a:srgbClr val="0000FF"/>
                </a:solidFill>
                <a:latin typeface="Arial"/>
                <a:cs typeface="Arial"/>
              </a:rPr>
              <a:t>small</a:t>
            </a:r>
          </a:p>
          <a:p>
            <a:pPr algn="ctr"/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SP- yes</a:t>
            </a:r>
            <a:endParaRPr lang="he-IL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7787849" y="5104586"/>
            <a:ext cx="822912" cy="16665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7651601" y="5542602"/>
            <a:ext cx="411456" cy="16665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6" name="Oval 75"/>
          <p:cNvSpPr/>
          <p:nvPr/>
        </p:nvSpPr>
        <p:spPr bwMode="auto">
          <a:xfrm>
            <a:off x="4540399" y="4983207"/>
            <a:ext cx="822912" cy="67785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8635683" y="4936863"/>
            <a:ext cx="927277" cy="71955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70868" y="2478452"/>
            <a:ext cx="106737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200" b="1" dirty="0">
                <a:solidFill>
                  <a:srgbClr val="0000FF"/>
                </a:solidFill>
                <a:latin typeface="Arial"/>
                <a:cs typeface="Arial"/>
              </a:rPr>
              <a:t>small</a:t>
            </a:r>
          </a:p>
        </p:txBody>
      </p:sp>
      <p:sp>
        <p:nvSpPr>
          <p:cNvPr id="42" name="TextBox 7"/>
          <p:cNvSpPr txBox="1">
            <a:spLocks noChangeArrowheads="1"/>
          </p:cNvSpPr>
          <p:nvPr/>
        </p:nvSpPr>
        <p:spPr bwMode="auto">
          <a:xfrm>
            <a:off x="1703513" y="332657"/>
            <a:ext cx="8739887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 err="1"/>
              <a:t>SignalP</a:t>
            </a:r>
            <a:r>
              <a:rPr lang="en-US" altLang="he-IL" sz="2000" b="1" dirty="0"/>
              <a:t> does NOT predict a Signal Peptide for </a:t>
            </a:r>
            <a:r>
              <a:rPr lang="en-US" altLang="he-IL" sz="2000" b="1" dirty="0" err="1"/>
              <a:t>SPbig</a:t>
            </a:r>
            <a:r>
              <a:rPr lang="en-US" altLang="he-IL" sz="2000" b="1" dirty="0"/>
              <a:t>,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/>
              <a:t>b</a:t>
            </a:r>
            <a:r>
              <a:rPr lang="en-US" altLang="he-IL" sz="2000" b="1" i="1" dirty="0"/>
              <a:t>ecause </a:t>
            </a:r>
            <a:r>
              <a:rPr lang="en-US" altLang="he-IL" sz="2000" b="1" i="1" dirty="0" err="1"/>
              <a:t>SignalP</a:t>
            </a:r>
            <a:r>
              <a:rPr lang="en-US" altLang="he-IL" sz="2000" b="1" i="1" dirty="0"/>
              <a:t> does NOT “like” </a:t>
            </a:r>
            <a:r>
              <a:rPr lang="en-US" altLang="he-IL" sz="2000" b="1" i="1" dirty="0" err="1"/>
              <a:t>SPbigs</a:t>
            </a:r>
            <a:r>
              <a:rPr lang="en-US" altLang="he-IL" sz="2000" b="1" i="1" dirty="0"/>
              <a:t>,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i="1" dirty="0"/>
              <a:t>that do not fit to consensus SPs</a:t>
            </a:r>
            <a:r>
              <a:rPr lang="en-US" altLang="he-IL" sz="2000" b="1" dirty="0"/>
              <a:t>!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03912" y="507993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4000" dirty="0">
                <a:solidFill>
                  <a:srgbClr val="FF0000"/>
                </a:solidFill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24881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589043" y="260648"/>
            <a:ext cx="9037767" cy="58323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>
                <a:solidFill>
                  <a:srgbClr val="FF0000"/>
                </a:solidFill>
              </a:rPr>
              <a:t>1.     </a:t>
            </a:r>
            <a:r>
              <a:rPr lang="en-US" altLang="he-IL" sz="2000" b="1" dirty="0"/>
              <a:t>Because in all species expressing C4ORF48 Nature has made </a:t>
            </a:r>
            <a:r>
              <a:rPr lang="en-US" altLang="he-IL" sz="2000" b="1" u="sng" dirty="0">
                <a:solidFill>
                  <a:srgbClr val="FF0000"/>
                </a:solidFill>
              </a:rPr>
              <a:t>two</a:t>
            </a:r>
            <a:r>
              <a:rPr lang="en-US" altLang="he-IL" sz="2000" b="1" dirty="0"/>
              <a:t> splice variants: C4ORF48-SPnBig and C4ORF48-SPnSmall, and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 b="1" dirty="0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>
                <a:solidFill>
                  <a:srgbClr val="FF0000"/>
                </a:solidFill>
              </a:rPr>
              <a:t>2.    </a:t>
            </a:r>
            <a:r>
              <a:rPr lang="en-US" altLang="he-IL" sz="2000" b="1" dirty="0"/>
              <a:t>Because proteins coded by C4ORF48-SPnBig and C4ORF48-SPnSmall are </a:t>
            </a:r>
            <a:r>
              <a:rPr lang="en-US" altLang="he-IL" sz="2000" b="1" dirty="0">
                <a:solidFill>
                  <a:srgbClr val="FF0000"/>
                </a:solidFill>
              </a:rPr>
              <a:t>both</a:t>
            </a:r>
            <a:r>
              <a:rPr lang="en-US" altLang="he-IL" sz="2000" b="1" dirty="0"/>
              <a:t> </a:t>
            </a:r>
            <a:r>
              <a:rPr lang="en-US" altLang="he-IL" sz="2000" b="1" dirty="0">
                <a:solidFill>
                  <a:srgbClr val="FF0000"/>
                </a:solidFill>
              </a:rPr>
              <a:t>secreted</a:t>
            </a:r>
            <a:r>
              <a:rPr lang="en-US" altLang="he-IL" sz="2000" b="1" dirty="0"/>
              <a:t> from the cell, and 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 b="1" dirty="0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>
                <a:solidFill>
                  <a:srgbClr val="FF0000"/>
                </a:solidFill>
              </a:rPr>
              <a:t>3.    </a:t>
            </a:r>
            <a:r>
              <a:rPr lang="en-US" altLang="he-IL" sz="2000" b="1" dirty="0"/>
              <a:t>Because the N-termini of the mature secreted proteins coded by C4ORF48-SPnBig and C4ORF48-SPnSmall </a:t>
            </a:r>
            <a:r>
              <a:rPr lang="en-US" altLang="he-IL" sz="2000" b="1" dirty="0">
                <a:solidFill>
                  <a:srgbClr val="FF0000"/>
                </a:solidFill>
              </a:rPr>
              <a:t>are identical</a:t>
            </a:r>
            <a:r>
              <a:rPr lang="en-US" altLang="he-IL" sz="2000" b="1" dirty="0"/>
              <a:t>, and 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 b="1" dirty="0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>
                <a:solidFill>
                  <a:srgbClr val="FF0000"/>
                </a:solidFill>
              </a:rPr>
              <a:t>4.    </a:t>
            </a:r>
            <a:r>
              <a:rPr lang="en-US" altLang="he-IL" sz="2000" b="1" dirty="0"/>
              <a:t>Because the C4ORF48 secreted proteins themselves derived from C4ORF48-SPnBig and C4ORF48-SPnSmall </a:t>
            </a:r>
            <a:r>
              <a:rPr lang="en-US" altLang="he-IL" sz="2000" b="1" dirty="0">
                <a:solidFill>
                  <a:srgbClr val="FF0000"/>
                </a:solidFill>
              </a:rPr>
              <a:t>are identical</a:t>
            </a:r>
            <a:r>
              <a:rPr lang="en-US" altLang="he-IL" sz="2000" b="1" dirty="0"/>
              <a:t>,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 b="1" dirty="0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1900" b="1" dirty="0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900" b="1" dirty="0"/>
              <a:t>We asked ourselves: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1900" b="1" dirty="0"/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900" b="1" dirty="0"/>
              <a:t>...why should Nature “bother” to make two splice variants that differ solely in in their SP-”n-regions”?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1900" b="1" i="1" dirty="0">
              <a:solidFill>
                <a:srgbClr val="FF0000"/>
              </a:solidFill>
            </a:endParaRP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900" b="1" i="1" dirty="0">
                <a:solidFill>
                  <a:srgbClr val="FF0000"/>
                </a:solidFill>
              </a:rPr>
              <a:t>We thus investigated whether there is “Biological Meaning” to SP-</a:t>
            </a:r>
            <a:r>
              <a:rPr lang="en-US" altLang="he-IL" sz="1900" b="1" i="1" dirty="0" err="1">
                <a:solidFill>
                  <a:srgbClr val="FF0000"/>
                </a:solidFill>
              </a:rPr>
              <a:t>nBig</a:t>
            </a:r>
            <a:r>
              <a:rPr lang="en-US" altLang="he-IL" sz="1900" b="1" i="1" dirty="0">
                <a:solidFill>
                  <a:srgbClr val="FF0000"/>
                </a:solidFill>
              </a:rPr>
              <a:t>. </a:t>
            </a:r>
            <a:endParaRPr lang="en-US" altLang="he-IL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73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975930" y="2969110"/>
            <a:ext cx="2196000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8878426" y="2969110"/>
            <a:ext cx="1201963" cy="45720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171533" y="2969110"/>
            <a:ext cx="701675" cy="457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8" name="Rectangle 45"/>
          <p:cNvSpPr>
            <a:spLocks noChangeArrowheads="1"/>
          </p:cNvSpPr>
          <p:nvPr/>
        </p:nvSpPr>
        <p:spPr bwMode="auto">
          <a:xfrm>
            <a:off x="4145764" y="2969110"/>
            <a:ext cx="118800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430616" y="3026579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8152532" y="3013560"/>
            <a:ext cx="10144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>
                <a:latin typeface="Calibri" pitchFamily="34" charset="0"/>
              </a:rPr>
              <a:t>TEV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8613970" y="2988160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err="1">
                <a:latin typeface="Calibri" pitchFamily="34" charset="0"/>
              </a:rPr>
              <a:t>hFc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29709" y="2922255"/>
            <a:ext cx="1170513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r>
              <a:rPr lang="en-US" sz="2400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r>
              <a:rPr lang="en-US" sz="2400" b="1" baseline="-25000" dirty="0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87489" y="2969110"/>
            <a:ext cx="207300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975930" y="3820197"/>
            <a:ext cx="2196000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8875129" y="3820197"/>
            <a:ext cx="1201963" cy="45720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8171533" y="3820197"/>
            <a:ext cx="701675" cy="457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7" name="Rectangle 45"/>
          <p:cNvSpPr>
            <a:spLocks noChangeArrowheads="1"/>
          </p:cNvSpPr>
          <p:nvPr/>
        </p:nvSpPr>
        <p:spPr bwMode="auto">
          <a:xfrm>
            <a:off x="4793764" y="3820197"/>
            <a:ext cx="54000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414619" y="3877666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8125023" y="3864647"/>
            <a:ext cx="10144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>
                <a:latin typeface="Calibri" pitchFamily="34" charset="0"/>
              </a:rPr>
              <a:t>TEV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8597973" y="3839247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err="1">
                <a:latin typeface="Calibri" pitchFamily="34" charset="0"/>
              </a:rPr>
              <a:t>hFc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706641" y="3900341"/>
            <a:ext cx="74251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86184" y="3820806"/>
            <a:ext cx="225895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41336" y="2683554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67 aa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74616" y="426919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34 aa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52240" y="2920508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1452" y="3748528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0192" y="550422"/>
            <a:ext cx="785541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b="1" dirty="0"/>
              <a:t>To follow the fate of C4ORF48-SP</a:t>
            </a:r>
            <a:r>
              <a:rPr lang="en-US" b="1" dirty="0">
                <a:solidFill>
                  <a:srgbClr val="FF0000"/>
                </a:solidFill>
              </a:rPr>
              <a:t>nBIG</a:t>
            </a:r>
            <a:r>
              <a:rPr lang="en-US" b="1" dirty="0"/>
              <a:t> and C4ORF48-SP</a:t>
            </a:r>
            <a:r>
              <a:rPr lang="en-US" b="1" dirty="0">
                <a:solidFill>
                  <a:srgbClr val="FF0000"/>
                </a:solidFill>
              </a:rPr>
              <a:t>nSmall</a:t>
            </a:r>
            <a:r>
              <a:rPr lang="en-US" b="1" dirty="0"/>
              <a:t> </a:t>
            </a:r>
          </a:p>
          <a:p>
            <a:pPr algn="ctr" rtl="0"/>
            <a:r>
              <a:rPr lang="en-US" b="1" dirty="0"/>
              <a:t>we monitored their intracellular localization by immunofluorescent studies</a:t>
            </a:r>
          </a:p>
        </p:txBody>
      </p:sp>
      <p:sp>
        <p:nvSpPr>
          <p:cNvPr id="29" name="Rectangle 45"/>
          <p:cNvSpPr>
            <a:spLocks noChangeArrowheads="1"/>
          </p:cNvSpPr>
          <p:nvPr/>
        </p:nvSpPr>
        <p:spPr bwMode="auto">
          <a:xfrm>
            <a:off x="5333764" y="2969110"/>
            <a:ext cx="432000" cy="457200"/>
          </a:xfrm>
          <a:prstGeom prst="rect">
            <a:avLst/>
          </a:prstGeom>
          <a:solidFill>
            <a:srgbClr val="8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30" name="Rectangle 45"/>
          <p:cNvSpPr>
            <a:spLocks noChangeArrowheads="1"/>
          </p:cNvSpPr>
          <p:nvPr/>
        </p:nvSpPr>
        <p:spPr bwMode="auto">
          <a:xfrm>
            <a:off x="5762109" y="2969110"/>
            <a:ext cx="2160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33" name="Rectangle 45"/>
          <p:cNvSpPr>
            <a:spLocks noChangeArrowheads="1"/>
          </p:cNvSpPr>
          <p:nvPr/>
        </p:nvSpPr>
        <p:spPr bwMode="auto">
          <a:xfrm>
            <a:off x="5337820" y="3820197"/>
            <a:ext cx="432000" cy="457200"/>
          </a:xfrm>
          <a:prstGeom prst="rect">
            <a:avLst/>
          </a:prstGeom>
          <a:solidFill>
            <a:srgbClr val="8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34" name="Rectangle 45"/>
          <p:cNvSpPr>
            <a:spLocks noChangeArrowheads="1"/>
          </p:cNvSpPr>
          <p:nvPr/>
        </p:nvSpPr>
        <p:spPr bwMode="auto">
          <a:xfrm>
            <a:off x="5766165" y="3820197"/>
            <a:ext cx="2160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35" name="TextBox 34"/>
          <p:cNvSpPr txBox="1"/>
          <p:nvPr/>
        </p:nvSpPr>
        <p:spPr>
          <a:xfrm>
            <a:off x="5728178" y="387105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89346" y="3879520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9900"/>
                </a:solidFill>
              </a:rPr>
              <a:t>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89346" y="3062356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9900"/>
                </a:solidFill>
              </a:rPr>
              <a:t>h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35961" y="3066270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c</a:t>
            </a:r>
          </a:p>
        </p:txBody>
      </p:sp>
      <p:sp>
        <p:nvSpPr>
          <p:cNvPr id="40" name="Rectangle 45"/>
          <p:cNvSpPr>
            <a:spLocks noChangeArrowheads="1"/>
          </p:cNvSpPr>
          <p:nvPr/>
        </p:nvSpPr>
        <p:spPr bwMode="auto">
          <a:xfrm>
            <a:off x="3688648" y="2969110"/>
            <a:ext cx="75706" cy="457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41" name="TextBox 40"/>
          <p:cNvSpPr txBox="1"/>
          <p:nvPr/>
        </p:nvSpPr>
        <p:spPr>
          <a:xfrm>
            <a:off x="3555238" y="2700406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</a:t>
            </a:r>
          </a:p>
        </p:txBody>
      </p:sp>
      <p:sp>
        <p:nvSpPr>
          <p:cNvPr id="42" name="Rectangle 45"/>
          <p:cNvSpPr>
            <a:spLocks noChangeArrowheads="1"/>
          </p:cNvSpPr>
          <p:nvPr/>
        </p:nvSpPr>
        <p:spPr bwMode="auto">
          <a:xfrm>
            <a:off x="3770537" y="2969110"/>
            <a:ext cx="368827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43" name="TextBox 42"/>
          <p:cNvSpPr txBox="1"/>
          <p:nvPr/>
        </p:nvSpPr>
        <p:spPr>
          <a:xfrm>
            <a:off x="3698529" y="301969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0000"/>
                </a:solidFill>
              </a:rPr>
              <a:t>myc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722164" y="3714343"/>
            <a:ext cx="553357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4336720" y="3820197"/>
            <a:ext cx="75706" cy="457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46" name="TextBox 45"/>
          <p:cNvSpPr txBox="1"/>
          <p:nvPr/>
        </p:nvSpPr>
        <p:spPr>
          <a:xfrm>
            <a:off x="4203310" y="353910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</a:t>
            </a: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4418609" y="3820197"/>
            <a:ext cx="368827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48" name="TextBox 47"/>
          <p:cNvSpPr txBox="1"/>
          <p:nvPr/>
        </p:nvSpPr>
        <p:spPr>
          <a:xfrm>
            <a:off x="4321926" y="3879844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0000"/>
                </a:solidFill>
              </a:rPr>
              <a:t>myc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>
            <a:stCxn id="23" idx="1"/>
          </p:cNvCxnSpPr>
          <p:nvPr/>
        </p:nvCxnSpPr>
        <p:spPr>
          <a:xfrm flipH="1">
            <a:off x="4139364" y="2852831"/>
            <a:ext cx="60197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5350012" y="2850246"/>
            <a:ext cx="60197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4782000" y="4449707"/>
            <a:ext cx="33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633500" y="4447122"/>
            <a:ext cx="33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Down Arrow 52"/>
          <p:cNvSpPr/>
          <p:nvPr/>
        </p:nvSpPr>
        <p:spPr>
          <a:xfrm>
            <a:off x="3859560" y="2683554"/>
            <a:ext cx="181614" cy="23695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Down Arrow 53"/>
          <p:cNvSpPr/>
          <p:nvPr/>
        </p:nvSpPr>
        <p:spPr>
          <a:xfrm>
            <a:off x="9336360" y="2680830"/>
            <a:ext cx="181614" cy="23695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TextBox 54"/>
          <p:cNvSpPr txBox="1"/>
          <p:nvPr/>
        </p:nvSpPr>
        <p:spPr>
          <a:xfrm>
            <a:off x="3628871" y="2373635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FF0000"/>
                </a:solidFill>
              </a:rPr>
              <a:t>-</a:t>
            </a:r>
            <a:r>
              <a:rPr lang="en-US" sz="1400" b="1" dirty="0" err="1">
                <a:solidFill>
                  <a:srgbClr val="FF0000"/>
                </a:solidFill>
              </a:rPr>
              <a:t>myc</a:t>
            </a:r>
            <a:endParaRPr lang="he-IL" sz="1400" b="1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083394" y="2380099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008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008000"/>
                </a:solidFill>
              </a:rPr>
              <a:t>-</a:t>
            </a:r>
            <a:r>
              <a:rPr lang="en-US" sz="1400" b="1" dirty="0" err="1">
                <a:solidFill>
                  <a:srgbClr val="008000"/>
                </a:solidFill>
              </a:rPr>
              <a:t>hFc</a:t>
            </a:r>
            <a:endParaRPr lang="he-IL" sz="1400" b="1" dirty="0">
              <a:solidFill>
                <a:srgbClr val="008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549400" y="2392798"/>
            <a:ext cx="9073008" cy="226033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744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680809" y="6381329"/>
            <a:ext cx="2057400" cy="365125"/>
          </a:xfrm>
        </p:spPr>
        <p:txBody>
          <a:bodyPr/>
          <a:lstStyle/>
          <a:p>
            <a:pPr algn="l" rtl="0">
              <a:defRPr/>
            </a:pPr>
            <a:fld id="{6B6287EE-31AB-4F00-A6F8-8B03FE54089C}" type="slidenum">
              <a:rPr lang="he-IL" smtClean="0"/>
              <a:pPr algn="l" rtl="0">
                <a:defRPr/>
              </a:pPr>
              <a:t>33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628872" y="2348880"/>
            <a:ext cx="5707488" cy="4415328"/>
            <a:chOff x="4971154" y="2996952"/>
            <a:chExt cx="3367838" cy="293510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73" r="49728"/>
            <a:stretch/>
          </p:blipFill>
          <p:spPr bwMode="auto">
            <a:xfrm>
              <a:off x="4971154" y="2996952"/>
              <a:ext cx="1699592" cy="293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02" r="-1"/>
            <a:stretch/>
          </p:blipFill>
          <p:spPr bwMode="auto">
            <a:xfrm>
              <a:off x="6689002" y="2996952"/>
              <a:ext cx="1649990" cy="293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10"/>
          <p:cNvSpPr/>
          <p:nvPr/>
        </p:nvSpPr>
        <p:spPr bwMode="auto">
          <a:xfrm>
            <a:off x="6152276" y="595536"/>
            <a:ext cx="2196000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9054772" y="595536"/>
            <a:ext cx="1201963" cy="45720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347879" y="595536"/>
            <a:ext cx="701675" cy="457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Rectangle 45"/>
          <p:cNvSpPr>
            <a:spLocks noChangeArrowheads="1"/>
          </p:cNvSpPr>
          <p:nvPr/>
        </p:nvSpPr>
        <p:spPr bwMode="auto">
          <a:xfrm>
            <a:off x="4322110" y="595536"/>
            <a:ext cx="118800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606962" y="653005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328878" y="639986"/>
            <a:ext cx="10144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>
                <a:latin typeface="Calibri" pitchFamily="34" charset="0"/>
              </a:rPr>
              <a:t>TEV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790316" y="614586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err="1">
                <a:latin typeface="Calibri" pitchFamily="34" charset="0"/>
              </a:rPr>
              <a:t>hFc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06055" y="548681"/>
            <a:ext cx="1170513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r>
              <a:rPr lang="en-US" sz="2400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r>
              <a:rPr lang="en-US" sz="2400" b="1" baseline="-25000" dirty="0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63835" y="595536"/>
            <a:ext cx="207300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17682" y="309980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67 aa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8586" y="546934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22" name="Rectangle 45"/>
          <p:cNvSpPr>
            <a:spLocks noChangeArrowheads="1"/>
          </p:cNvSpPr>
          <p:nvPr/>
        </p:nvSpPr>
        <p:spPr bwMode="auto">
          <a:xfrm>
            <a:off x="5510110" y="595536"/>
            <a:ext cx="432000" cy="457200"/>
          </a:xfrm>
          <a:prstGeom prst="rect">
            <a:avLst/>
          </a:prstGeom>
          <a:solidFill>
            <a:srgbClr val="8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3" name="Rectangle 45"/>
          <p:cNvSpPr>
            <a:spLocks noChangeArrowheads="1"/>
          </p:cNvSpPr>
          <p:nvPr/>
        </p:nvSpPr>
        <p:spPr bwMode="auto">
          <a:xfrm>
            <a:off x="5938455" y="595536"/>
            <a:ext cx="2160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4" name="TextBox 23"/>
          <p:cNvSpPr txBox="1"/>
          <p:nvPr/>
        </p:nvSpPr>
        <p:spPr>
          <a:xfrm>
            <a:off x="5565692" y="68878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9900"/>
                </a:solidFill>
              </a:rPr>
              <a:t>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12307" y="692696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c</a:t>
            </a:r>
          </a:p>
        </p:txBody>
      </p:sp>
      <p:sp>
        <p:nvSpPr>
          <p:cNvPr id="26" name="Rectangle 45"/>
          <p:cNvSpPr>
            <a:spLocks noChangeArrowheads="1"/>
          </p:cNvSpPr>
          <p:nvPr/>
        </p:nvSpPr>
        <p:spPr bwMode="auto">
          <a:xfrm>
            <a:off x="3864994" y="595536"/>
            <a:ext cx="75706" cy="457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7" name="TextBox 26"/>
          <p:cNvSpPr txBox="1"/>
          <p:nvPr/>
        </p:nvSpPr>
        <p:spPr>
          <a:xfrm>
            <a:off x="3731584" y="32683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</a:t>
            </a:r>
          </a:p>
        </p:txBody>
      </p:sp>
      <p:sp>
        <p:nvSpPr>
          <p:cNvPr id="28" name="Rectangle 45"/>
          <p:cNvSpPr>
            <a:spLocks noChangeArrowheads="1"/>
          </p:cNvSpPr>
          <p:nvPr/>
        </p:nvSpPr>
        <p:spPr bwMode="auto">
          <a:xfrm>
            <a:off x="3946883" y="595536"/>
            <a:ext cx="368827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9" name="TextBox 28"/>
          <p:cNvSpPr txBox="1"/>
          <p:nvPr/>
        </p:nvSpPr>
        <p:spPr>
          <a:xfrm>
            <a:off x="3874875" y="64611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0000"/>
                </a:solidFill>
              </a:rPr>
              <a:t>myc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>
            <a:stCxn id="20" idx="1"/>
          </p:cNvCxnSpPr>
          <p:nvPr/>
        </p:nvCxnSpPr>
        <p:spPr>
          <a:xfrm flipH="1">
            <a:off x="4315710" y="479257"/>
            <a:ext cx="60197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526358" y="476672"/>
            <a:ext cx="60197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own Arrow 31"/>
          <p:cNvSpPr/>
          <p:nvPr/>
        </p:nvSpPr>
        <p:spPr>
          <a:xfrm>
            <a:off x="4035906" y="309980"/>
            <a:ext cx="181614" cy="23695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Down Arrow 32"/>
          <p:cNvSpPr/>
          <p:nvPr/>
        </p:nvSpPr>
        <p:spPr>
          <a:xfrm>
            <a:off x="9512706" y="307256"/>
            <a:ext cx="181614" cy="23695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TextBox 33"/>
          <p:cNvSpPr txBox="1"/>
          <p:nvPr/>
        </p:nvSpPr>
        <p:spPr>
          <a:xfrm>
            <a:off x="3805217" y="61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FF0000"/>
                </a:solidFill>
              </a:rPr>
              <a:t>-</a:t>
            </a:r>
            <a:r>
              <a:rPr lang="en-US" sz="1400" b="1" dirty="0" err="1">
                <a:solidFill>
                  <a:srgbClr val="FF0000"/>
                </a:solidFill>
              </a:rPr>
              <a:t>myc</a:t>
            </a:r>
            <a:endParaRPr lang="he-IL" sz="14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59740" y="6525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008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008000"/>
                </a:solidFill>
              </a:rPr>
              <a:t>-</a:t>
            </a:r>
            <a:r>
              <a:rPr lang="en-US" sz="1400" b="1" dirty="0" err="1">
                <a:solidFill>
                  <a:srgbClr val="008000"/>
                </a:solidFill>
              </a:rPr>
              <a:t>hFc</a:t>
            </a:r>
            <a:endParaRPr lang="he-IL" sz="1400" b="1" dirty="0">
              <a:solidFill>
                <a:srgbClr val="008000"/>
              </a:solidFill>
            </a:endParaRPr>
          </a:p>
        </p:txBody>
      </p:sp>
      <p:sp>
        <p:nvSpPr>
          <p:cNvPr id="36" name="Down Arrow 35"/>
          <p:cNvSpPr/>
          <p:nvPr/>
        </p:nvSpPr>
        <p:spPr>
          <a:xfrm>
            <a:off x="8603496" y="3012026"/>
            <a:ext cx="181614" cy="23695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Down Arrow 36"/>
          <p:cNvSpPr/>
          <p:nvPr/>
        </p:nvSpPr>
        <p:spPr>
          <a:xfrm>
            <a:off x="5122298" y="4920238"/>
            <a:ext cx="181614" cy="23695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TextBox 38"/>
          <p:cNvSpPr txBox="1"/>
          <p:nvPr/>
        </p:nvSpPr>
        <p:spPr>
          <a:xfrm>
            <a:off x="1678511" y="2345673"/>
            <a:ext cx="1786379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This pattern of expression was seen in all cells analyzed, in 5 separate experiments.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59038" y="1404066"/>
            <a:ext cx="886553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0000"/>
                </a:solidFill>
              </a:rPr>
              <a:t>1. </a:t>
            </a:r>
            <a:r>
              <a:rPr lang="en-US" sz="1600" b="1" dirty="0"/>
              <a:t>as expected for a secreted protein the “</a:t>
            </a:r>
            <a:r>
              <a:rPr lang="en-US" sz="1600" b="1" dirty="0" err="1"/>
              <a:t>hFc</a:t>
            </a:r>
            <a:r>
              <a:rPr lang="en-US" sz="1600" b="1" dirty="0"/>
              <a:t>” portion localizes to the Golgi.</a:t>
            </a:r>
          </a:p>
          <a:p>
            <a:pPr algn="l" rtl="0"/>
            <a:r>
              <a:rPr lang="en-US" sz="1600" b="1" dirty="0">
                <a:solidFill>
                  <a:srgbClr val="FF0000"/>
                </a:solidFill>
              </a:rPr>
              <a:t>2. </a:t>
            </a:r>
            <a:r>
              <a:rPr lang="en-US" sz="1600" b="1" dirty="0"/>
              <a:t>surprisingly the “n-big” portion of C4ORF48, as visualized with </a:t>
            </a:r>
            <a:r>
              <a:rPr lang="en-US" sz="16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b="1" dirty="0">
                <a:solidFill>
                  <a:srgbClr val="FF0000"/>
                </a:solidFill>
              </a:rPr>
              <a:t>-</a:t>
            </a:r>
            <a:r>
              <a:rPr lang="en-US" sz="1600" b="1" dirty="0" err="1">
                <a:solidFill>
                  <a:srgbClr val="FF0000"/>
                </a:solidFill>
              </a:rPr>
              <a:t>myc</a:t>
            </a:r>
            <a:r>
              <a:rPr lang="en-US" sz="1600" b="1" dirty="0"/>
              <a:t> antibodies, localizes </a:t>
            </a:r>
            <a:r>
              <a:rPr lang="en-US" sz="1600" b="1" i="1" u="sng" dirty="0"/>
              <a:t>primarily to the nucleus</a:t>
            </a:r>
            <a:r>
              <a:rPr lang="en-US" sz="1600"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9038" y="44624"/>
            <a:ext cx="8865537" cy="11148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832304" y="2411596"/>
            <a:ext cx="246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rtl="0"/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77384" y="4639652"/>
            <a:ext cx="246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rtl="0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1" name="Down Arrow 40"/>
          <p:cNvSpPr/>
          <p:nvPr/>
        </p:nvSpPr>
        <p:spPr>
          <a:xfrm>
            <a:off x="8290650" y="1427524"/>
            <a:ext cx="181614" cy="23695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Down Arrow 41"/>
          <p:cNvSpPr/>
          <p:nvPr/>
        </p:nvSpPr>
        <p:spPr>
          <a:xfrm>
            <a:off x="3071664" y="1916832"/>
            <a:ext cx="181614" cy="23695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796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 bwMode="auto">
          <a:xfrm>
            <a:off x="6112926" y="784116"/>
            <a:ext cx="2196000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9015422" y="784116"/>
            <a:ext cx="1201963" cy="45720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308529" y="784116"/>
            <a:ext cx="701675" cy="457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Rectangle 45"/>
          <p:cNvSpPr>
            <a:spLocks noChangeArrowheads="1"/>
          </p:cNvSpPr>
          <p:nvPr/>
        </p:nvSpPr>
        <p:spPr bwMode="auto">
          <a:xfrm>
            <a:off x="4282760" y="784116"/>
            <a:ext cx="118800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567612" y="841585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8289528" y="828566"/>
            <a:ext cx="10144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>
                <a:latin typeface="Calibri" pitchFamily="34" charset="0"/>
              </a:rPr>
              <a:t>TEV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750966" y="803166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err="1">
                <a:latin typeface="Calibri" pitchFamily="34" charset="0"/>
              </a:rPr>
              <a:t>hFc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66705" y="737261"/>
            <a:ext cx="1170513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r>
              <a:rPr lang="en-US" sz="2400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r>
              <a:rPr lang="en-US" sz="2400" b="1" baseline="-25000" dirty="0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24485" y="784116"/>
            <a:ext cx="207300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9236" y="735514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22" name="Rectangle 45"/>
          <p:cNvSpPr>
            <a:spLocks noChangeArrowheads="1"/>
          </p:cNvSpPr>
          <p:nvPr/>
        </p:nvSpPr>
        <p:spPr bwMode="auto">
          <a:xfrm>
            <a:off x="5470760" y="784116"/>
            <a:ext cx="432000" cy="457200"/>
          </a:xfrm>
          <a:prstGeom prst="rect">
            <a:avLst/>
          </a:prstGeom>
          <a:solidFill>
            <a:srgbClr val="8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3" name="Rectangle 45"/>
          <p:cNvSpPr>
            <a:spLocks noChangeArrowheads="1"/>
          </p:cNvSpPr>
          <p:nvPr/>
        </p:nvSpPr>
        <p:spPr bwMode="auto">
          <a:xfrm>
            <a:off x="5899105" y="784116"/>
            <a:ext cx="2160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4" name="TextBox 23"/>
          <p:cNvSpPr txBox="1"/>
          <p:nvPr/>
        </p:nvSpPr>
        <p:spPr>
          <a:xfrm>
            <a:off x="5526342" y="87736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9900"/>
                </a:solidFill>
              </a:rPr>
              <a:t>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72957" y="881276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c</a:t>
            </a:r>
          </a:p>
        </p:txBody>
      </p:sp>
      <p:sp>
        <p:nvSpPr>
          <p:cNvPr id="26" name="Rectangle 45"/>
          <p:cNvSpPr>
            <a:spLocks noChangeArrowheads="1"/>
          </p:cNvSpPr>
          <p:nvPr/>
        </p:nvSpPr>
        <p:spPr bwMode="auto">
          <a:xfrm>
            <a:off x="3825644" y="784116"/>
            <a:ext cx="75706" cy="457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7" name="TextBox 26"/>
          <p:cNvSpPr txBox="1"/>
          <p:nvPr/>
        </p:nvSpPr>
        <p:spPr>
          <a:xfrm>
            <a:off x="3692234" y="51541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</a:t>
            </a:r>
          </a:p>
        </p:txBody>
      </p:sp>
      <p:sp>
        <p:nvSpPr>
          <p:cNvPr id="28" name="Rectangle 45"/>
          <p:cNvSpPr>
            <a:spLocks noChangeArrowheads="1"/>
          </p:cNvSpPr>
          <p:nvPr/>
        </p:nvSpPr>
        <p:spPr bwMode="auto">
          <a:xfrm>
            <a:off x="3907533" y="784116"/>
            <a:ext cx="368827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9" name="TextBox 28"/>
          <p:cNvSpPr txBox="1"/>
          <p:nvPr/>
        </p:nvSpPr>
        <p:spPr>
          <a:xfrm>
            <a:off x="3835525" y="83469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0000"/>
                </a:solidFill>
              </a:rPr>
              <a:t>myc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4770640" y="498560"/>
            <a:ext cx="181614" cy="23695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Down Arrow 32"/>
          <p:cNvSpPr/>
          <p:nvPr/>
        </p:nvSpPr>
        <p:spPr>
          <a:xfrm>
            <a:off x="9473356" y="495836"/>
            <a:ext cx="181614" cy="23695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TextBox 33"/>
          <p:cNvSpPr txBox="1"/>
          <p:nvPr/>
        </p:nvSpPr>
        <p:spPr>
          <a:xfrm>
            <a:off x="4426581" y="188641"/>
            <a:ext cx="91175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FF0000"/>
                </a:solidFill>
              </a:rPr>
              <a:t>-”n-big”</a:t>
            </a:r>
            <a:endParaRPr lang="he-IL" sz="14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20390" y="195105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008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008000"/>
                </a:solidFill>
              </a:rPr>
              <a:t>-</a:t>
            </a:r>
            <a:r>
              <a:rPr lang="en-US" sz="1400" b="1" dirty="0" err="1">
                <a:solidFill>
                  <a:srgbClr val="008000"/>
                </a:solidFill>
              </a:rPr>
              <a:t>hFc</a:t>
            </a:r>
            <a:endParaRPr lang="he-IL" sz="1400" b="1" dirty="0">
              <a:solidFill>
                <a:srgbClr val="008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46605" y="2542419"/>
            <a:ext cx="4728265" cy="4248472"/>
            <a:chOff x="2248398" y="2151589"/>
            <a:chExt cx="5179659" cy="4536504"/>
          </a:xfrm>
        </p:grpSpPr>
        <p:grpSp>
          <p:nvGrpSpPr>
            <p:cNvPr id="3" name="Group 2"/>
            <p:cNvGrpSpPr/>
            <p:nvPr/>
          </p:nvGrpSpPr>
          <p:grpSpPr>
            <a:xfrm>
              <a:off x="2248398" y="2151589"/>
              <a:ext cx="5179659" cy="4536504"/>
              <a:chOff x="5652121" y="2645161"/>
              <a:chExt cx="3634729" cy="3602504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84" r="52987"/>
              <a:stretch/>
            </p:blipFill>
            <p:spPr bwMode="auto">
              <a:xfrm>
                <a:off x="5652121" y="2645161"/>
                <a:ext cx="1800200" cy="3602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757" r="2714"/>
              <a:stretch/>
            </p:blipFill>
            <p:spPr bwMode="auto">
              <a:xfrm>
                <a:off x="7486650" y="2645161"/>
                <a:ext cx="1800200" cy="3602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6" name="Down Arrow 35"/>
            <p:cNvSpPr/>
            <p:nvPr/>
          </p:nvSpPr>
          <p:spPr>
            <a:xfrm rot="2700000">
              <a:off x="6506793" y="3125670"/>
              <a:ext cx="181614" cy="236954"/>
            </a:xfrm>
            <a:prstGeom prst="downArrow">
              <a:avLst/>
            </a:prstGeom>
            <a:solidFill>
              <a:srgbClr val="66FF3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7" name="Down Arrow 36"/>
            <p:cNvSpPr/>
            <p:nvPr/>
          </p:nvSpPr>
          <p:spPr>
            <a:xfrm rot="2400000">
              <a:off x="3765816" y="4899812"/>
              <a:ext cx="181614" cy="236954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614709" y="1517884"/>
            <a:ext cx="895419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0000"/>
                </a:solidFill>
              </a:rPr>
              <a:t>1.  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“n-big” portion of C4ORF48, visualized with </a:t>
            </a:r>
            <a:r>
              <a:rPr lang="en-US" sz="16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b="1" dirty="0">
                <a:solidFill>
                  <a:srgbClr val="FF0000"/>
                </a:solidFill>
              </a:rPr>
              <a:t>-</a:t>
            </a:r>
            <a:r>
              <a:rPr lang="en-US" sz="1600" b="1" dirty="0" err="1">
                <a:solidFill>
                  <a:srgbClr val="FF0000"/>
                </a:solidFill>
              </a:rPr>
              <a:t>myc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antibodies, localizes </a:t>
            </a:r>
            <a:r>
              <a:rPr lang="en-US" sz="1600" b="1" i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primarily to nucleus</a:t>
            </a:r>
            <a:r>
              <a: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algn="l" rtl="0"/>
            <a:endParaRPr lang="en-US" sz="1600" b="1" dirty="0">
              <a:solidFill>
                <a:srgbClr val="FF0000"/>
              </a:solidFill>
            </a:endParaRPr>
          </a:p>
          <a:p>
            <a:pPr algn="l" rtl="0"/>
            <a:r>
              <a:rPr lang="en-US" sz="1600" b="1" dirty="0">
                <a:solidFill>
                  <a:srgbClr val="FF0000"/>
                </a:solidFill>
              </a:rPr>
              <a:t>3.   </a:t>
            </a:r>
            <a:r>
              <a:rPr lang="en-US" sz="1600" b="1" dirty="0"/>
              <a:t>“n-big” portion of C4ORF48, visualized with </a:t>
            </a:r>
            <a:r>
              <a:rPr lang="en-US" sz="1600" b="1" u="sng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b="1" u="sng" dirty="0">
                <a:solidFill>
                  <a:srgbClr val="FF0000"/>
                </a:solidFill>
              </a:rPr>
              <a:t>-”n-big”</a:t>
            </a:r>
            <a:r>
              <a:rPr lang="en-US" sz="1600" b="1" u="sng" dirty="0"/>
              <a:t>  </a:t>
            </a:r>
            <a:r>
              <a:rPr lang="en-US" sz="1600" b="1" dirty="0"/>
              <a:t>antibodies, also localizes </a:t>
            </a:r>
            <a:r>
              <a:rPr lang="en-US" sz="1600" b="1" i="1" u="sng" dirty="0"/>
              <a:t>primarily to nucleus</a:t>
            </a:r>
            <a:r>
              <a:rPr lang="en-US" sz="1600" b="1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9037" y="120577"/>
            <a:ext cx="8865537" cy="12347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8209632" y="2627620"/>
            <a:ext cx="246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rtl="0"/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846068" y="4711660"/>
            <a:ext cx="2462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 rtl="0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2641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680809" y="6381329"/>
            <a:ext cx="2057400" cy="365125"/>
          </a:xfrm>
        </p:spPr>
        <p:txBody>
          <a:bodyPr/>
          <a:lstStyle/>
          <a:p>
            <a:pPr algn="l" rtl="0">
              <a:defRPr/>
            </a:pPr>
            <a:fld id="{6B6287EE-31AB-4F00-A6F8-8B03FE54089C}" type="slidenum">
              <a:rPr lang="he-IL" smtClean="0"/>
              <a:pPr algn="l" rtl="0">
                <a:defRPr/>
              </a:pPr>
              <a:t>35</a:t>
            </a:fld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1680810" y="2251766"/>
            <a:ext cx="886553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0000"/>
                </a:solidFill>
              </a:rPr>
              <a:t>4.  </a:t>
            </a:r>
            <a:r>
              <a:rPr lang="en-US" sz="1600" b="1" dirty="0"/>
              <a:t>“n-big” portion of C4ORF48, as visualized with </a:t>
            </a:r>
            <a:r>
              <a:rPr lang="en-US" sz="16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600" b="1" dirty="0">
                <a:solidFill>
                  <a:srgbClr val="FF0000"/>
                </a:solidFill>
              </a:rPr>
              <a:t>-</a:t>
            </a:r>
            <a:r>
              <a:rPr lang="en-US" sz="1600" b="1" dirty="0" err="1">
                <a:solidFill>
                  <a:srgbClr val="FF0000"/>
                </a:solidFill>
              </a:rPr>
              <a:t>myc</a:t>
            </a:r>
            <a:r>
              <a:rPr lang="en-US" sz="1600" b="1" dirty="0"/>
              <a:t> antibodies, localizes </a:t>
            </a:r>
            <a:r>
              <a:rPr lang="en-US" sz="1600" b="1" i="1" u="sng" dirty="0"/>
              <a:t>primarily to the nucleus</a:t>
            </a:r>
            <a:r>
              <a:rPr lang="en-US" sz="1600" b="1" dirty="0"/>
              <a:t>- </a:t>
            </a:r>
          </a:p>
          <a:p>
            <a:pPr algn="l" rtl="0"/>
            <a:r>
              <a:rPr lang="en-US" sz="1600" b="1" dirty="0"/>
              <a:t>	“n-small” of C4ORF48-SPnSmall is not seen, and is apparently degraded. 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5975930" y="640100"/>
            <a:ext cx="2196000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8878426" y="640100"/>
            <a:ext cx="1201963" cy="45720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8171533" y="640100"/>
            <a:ext cx="701675" cy="457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3" name="Rectangle 45"/>
          <p:cNvSpPr>
            <a:spLocks noChangeArrowheads="1"/>
          </p:cNvSpPr>
          <p:nvPr/>
        </p:nvSpPr>
        <p:spPr bwMode="auto">
          <a:xfrm>
            <a:off x="4145764" y="640100"/>
            <a:ext cx="118800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6430616" y="697569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8152532" y="684550"/>
            <a:ext cx="10144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>
                <a:latin typeface="Calibri" pitchFamily="34" charset="0"/>
              </a:rPr>
              <a:t>TEV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8613970" y="659150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err="1">
                <a:latin typeface="Calibri" pitchFamily="34" charset="0"/>
              </a:rPr>
              <a:t>hFc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329709" y="593245"/>
            <a:ext cx="1170513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r>
              <a:rPr lang="en-US" sz="2400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r>
              <a:rPr lang="en-US" sz="2400" b="1" baseline="-25000" dirty="0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487489" y="640100"/>
            <a:ext cx="207300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5975930" y="1491187"/>
            <a:ext cx="2196000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8875129" y="1491187"/>
            <a:ext cx="1201963" cy="45720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171533" y="1491187"/>
            <a:ext cx="701675" cy="457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2" name="Rectangle 45"/>
          <p:cNvSpPr>
            <a:spLocks noChangeArrowheads="1"/>
          </p:cNvSpPr>
          <p:nvPr/>
        </p:nvSpPr>
        <p:spPr bwMode="auto">
          <a:xfrm>
            <a:off x="4793764" y="1491187"/>
            <a:ext cx="54000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6414619" y="1548656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8125023" y="1535637"/>
            <a:ext cx="10144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>
                <a:latin typeface="Calibri" pitchFamily="34" charset="0"/>
              </a:rPr>
              <a:t>TEV</a:t>
            </a:r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8597973" y="1510237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err="1">
                <a:latin typeface="Calibri" pitchFamily="34" charset="0"/>
              </a:rPr>
              <a:t>hFc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706641" y="1571331"/>
            <a:ext cx="74251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486184" y="1491796"/>
            <a:ext cx="225895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741336" y="354544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67 aa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074616" y="194018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34 aa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452240" y="591498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451452" y="1419518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62" name="Rectangle 45"/>
          <p:cNvSpPr>
            <a:spLocks noChangeArrowheads="1"/>
          </p:cNvSpPr>
          <p:nvPr/>
        </p:nvSpPr>
        <p:spPr bwMode="auto">
          <a:xfrm>
            <a:off x="5333764" y="640100"/>
            <a:ext cx="432000" cy="457200"/>
          </a:xfrm>
          <a:prstGeom prst="rect">
            <a:avLst/>
          </a:prstGeom>
          <a:solidFill>
            <a:srgbClr val="8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63" name="Rectangle 45"/>
          <p:cNvSpPr>
            <a:spLocks noChangeArrowheads="1"/>
          </p:cNvSpPr>
          <p:nvPr/>
        </p:nvSpPr>
        <p:spPr bwMode="auto">
          <a:xfrm>
            <a:off x="5762109" y="640100"/>
            <a:ext cx="2160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64" name="Rectangle 45"/>
          <p:cNvSpPr>
            <a:spLocks noChangeArrowheads="1"/>
          </p:cNvSpPr>
          <p:nvPr/>
        </p:nvSpPr>
        <p:spPr bwMode="auto">
          <a:xfrm>
            <a:off x="5337820" y="1491187"/>
            <a:ext cx="432000" cy="457200"/>
          </a:xfrm>
          <a:prstGeom prst="rect">
            <a:avLst/>
          </a:prstGeom>
          <a:solidFill>
            <a:srgbClr val="8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65" name="Rectangle 45"/>
          <p:cNvSpPr>
            <a:spLocks noChangeArrowheads="1"/>
          </p:cNvSpPr>
          <p:nvPr/>
        </p:nvSpPr>
        <p:spPr bwMode="auto">
          <a:xfrm>
            <a:off x="5766165" y="1491187"/>
            <a:ext cx="2160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66" name="TextBox 65"/>
          <p:cNvSpPr txBox="1"/>
          <p:nvPr/>
        </p:nvSpPr>
        <p:spPr>
          <a:xfrm>
            <a:off x="5728178" y="154204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89346" y="1550510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9900"/>
                </a:solidFill>
              </a:rPr>
              <a:t>h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389346" y="733346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9900"/>
                </a:solidFill>
              </a:rPr>
              <a:t>h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735961" y="737260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c</a:t>
            </a:r>
          </a:p>
        </p:txBody>
      </p:sp>
      <p:sp>
        <p:nvSpPr>
          <p:cNvPr id="70" name="Rectangle 45"/>
          <p:cNvSpPr>
            <a:spLocks noChangeArrowheads="1"/>
          </p:cNvSpPr>
          <p:nvPr/>
        </p:nvSpPr>
        <p:spPr bwMode="auto">
          <a:xfrm>
            <a:off x="3688648" y="640100"/>
            <a:ext cx="75706" cy="457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71" name="TextBox 70"/>
          <p:cNvSpPr txBox="1"/>
          <p:nvPr/>
        </p:nvSpPr>
        <p:spPr>
          <a:xfrm>
            <a:off x="3555238" y="371396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</a:t>
            </a:r>
          </a:p>
        </p:txBody>
      </p:sp>
      <p:sp>
        <p:nvSpPr>
          <p:cNvPr id="72" name="Rectangle 45"/>
          <p:cNvSpPr>
            <a:spLocks noChangeArrowheads="1"/>
          </p:cNvSpPr>
          <p:nvPr/>
        </p:nvSpPr>
        <p:spPr bwMode="auto">
          <a:xfrm>
            <a:off x="3770537" y="640100"/>
            <a:ext cx="368827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73" name="TextBox 72"/>
          <p:cNvSpPr txBox="1"/>
          <p:nvPr/>
        </p:nvSpPr>
        <p:spPr>
          <a:xfrm>
            <a:off x="3698529" y="69068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0000"/>
                </a:solidFill>
              </a:rPr>
              <a:t>myc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722164" y="1385333"/>
            <a:ext cx="553357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5" name="Rectangle 45"/>
          <p:cNvSpPr>
            <a:spLocks noChangeArrowheads="1"/>
          </p:cNvSpPr>
          <p:nvPr/>
        </p:nvSpPr>
        <p:spPr bwMode="auto">
          <a:xfrm>
            <a:off x="4336720" y="1491187"/>
            <a:ext cx="75706" cy="457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76" name="TextBox 75"/>
          <p:cNvSpPr txBox="1"/>
          <p:nvPr/>
        </p:nvSpPr>
        <p:spPr>
          <a:xfrm>
            <a:off x="4203310" y="121009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</a:t>
            </a:r>
          </a:p>
        </p:txBody>
      </p:sp>
      <p:sp>
        <p:nvSpPr>
          <p:cNvPr id="77" name="Rectangle 45"/>
          <p:cNvSpPr>
            <a:spLocks noChangeArrowheads="1"/>
          </p:cNvSpPr>
          <p:nvPr/>
        </p:nvSpPr>
        <p:spPr bwMode="auto">
          <a:xfrm>
            <a:off x="4418609" y="1491187"/>
            <a:ext cx="368827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78" name="TextBox 77"/>
          <p:cNvSpPr txBox="1"/>
          <p:nvPr/>
        </p:nvSpPr>
        <p:spPr>
          <a:xfrm>
            <a:off x="4321926" y="1550834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0000"/>
                </a:solidFill>
              </a:rPr>
              <a:t>myc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cxnSp>
        <p:nvCxnSpPr>
          <p:cNvPr id="79" name="Straight Arrow Connector 78"/>
          <p:cNvCxnSpPr>
            <a:stCxn id="58" idx="1"/>
          </p:cNvCxnSpPr>
          <p:nvPr/>
        </p:nvCxnSpPr>
        <p:spPr>
          <a:xfrm flipH="1">
            <a:off x="4139364" y="523821"/>
            <a:ext cx="60197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5350012" y="521236"/>
            <a:ext cx="60197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4782000" y="2120697"/>
            <a:ext cx="33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5633500" y="2118112"/>
            <a:ext cx="33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Down Arrow 82"/>
          <p:cNvSpPr/>
          <p:nvPr/>
        </p:nvSpPr>
        <p:spPr>
          <a:xfrm>
            <a:off x="3859560" y="354544"/>
            <a:ext cx="181614" cy="23695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4" name="Down Arrow 83"/>
          <p:cNvSpPr/>
          <p:nvPr/>
        </p:nvSpPr>
        <p:spPr>
          <a:xfrm>
            <a:off x="9336360" y="351820"/>
            <a:ext cx="181614" cy="23695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5" name="TextBox 84"/>
          <p:cNvSpPr txBox="1"/>
          <p:nvPr/>
        </p:nvSpPr>
        <p:spPr>
          <a:xfrm>
            <a:off x="3628871" y="44625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FF0000"/>
                </a:solidFill>
              </a:rPr>
              <a:t>-</a:t>
            </a:r>
            <a:r>
              <a:rPr lang="en-US" sz="1400" b="1" dirty="0" err="1">
                <a:solidFill>
                  <a:srgbClr val="FF0000"/>
                </a:solidFill>
              </a:rPr>
              <a:t>myc</a:t>
            </a:r>
            <a:endParaRPr lang="he-IL" sz="1400" b="1" dirty="0">
              <a:solidFill>
                <a:srgbClr val="FF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9083394" y="51089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008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008000"/>
                </a:solidFill>
              </a:rPr>
              <a:t>-</a:t>
            </a:r>
            <a:r>
              <a:rPr lang="en-US" sz="1400" b="1" dirty="0" err="1">
                <a:solidFill>
                  <a:srgbClr val="008000"/>
                </a:solidFill>
              </a:rPr>
              <a:t>hFc</a:t>
            </a:r>
            <a:endParaRPr lang="he-IL" sz="1400" b="1" dirty="0">
              <a:solidFill>
                <a:srgbClr val="008000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549400" y="63789"/>
            <a:ext cx="9073008" cy="21382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340" y="2983847"/>
            <a:ext cx="3647347" cy="3849576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146" y="2983847"/>
            <a:ext cx="3947498" cy="3849576"/>
          </a:xfrm>
          <a:prstGeom prst="rect">
            <a:avLst/>
          </a:prstGeom>
        </p:spPr>
      </p:pic>
      <p:sp>
        <p:nvSpPr>
          <p:cNvPr id="90" name="Rectangle 89"/>
          <p:cNvSpPr/>
          <p:nvPr/>
        </p:nvSpPr>
        <p:spPr>
          <a:xfrm>
            <a:off x="3233000" y="4671242"/>
            <a:ext cx="1654620" cy="340093"/>
          </a:xfrm>
          <a:prstGeom prst="rect">
            <a:avLst/>
          </a:prstGeom>
          <a:solidFill>
            <a:schemeClr val="bg1"/>
          </a:solidFill>
        </p:spPr>
        <p:txBody>
          <a:bodyPr wrap="none" anchor="ctr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sz="1400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1" name="Down Arrow 90"/>
          <p:cNvSpPr/>
          <p:nvPr/>
        </p:nvSpPr>
        <p:spPr>
          <a:xfrm rot="11640000">
            <a:off x="2663998" y="5400818"/>
            <a:ext cx="165787" cy="22190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2" name="Down Arrow 91"/>
          <p:cNvSpPr/>
          <p:nvPr/>
        </p:nvSpPr>
        <p:spPr>
          <a:xfrm rot="2700000">
            <a:off x="5003465" y="4046904"/>
            <a:ext cx="170083" cy="21630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3" name="Rectangle 92"/>
          <p:cNvSpPr/>
          <p:nvPr/>
        </p:nvSpPr>
        <p:spPr>
          <a:xfrm>
            <a:off x="7465716" y="4671243"/>
            <a:ext cx="1798890" cy="340093"/>
          </a:xfrm>
          <a:prstGeom prst="rect">
            <a:avLst/>
          </a:prstGeom>
          <a:solidFill>
            <a:schemeClr val="bg1"/>
          </a:solidFill>
        </p:spPr>
        <p:txBody>
          <a:bodyPr wrap="none" anchor="ctr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sz="1400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4" name="Down Arrow 93"/>
          <p:cNvSpPr/>
          <p:nvPr/>
        </p:nvSpPr>
        <p:spPr>
          <a:xfrm rot="6720000">
            <a:off x="9855442" y="3765495"/>
            <a:ext cx="170083" cy="21630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Down Arrow 94"/>
          <p:cNvSpPr/>
          <p:nvPr/>
        </p:nvSpPr>
        <p:spPr>
          <a:xfrm rot="11640000">
            <a:off x="3487057" y="5288471"/>
            <a:ext cx="165787" cy="22190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6" name="Down Arrow 95"/>
          <p:cNvSpPr/>
          <p:nvPr/>
        </p:nvSpPr>
        <p:spPr>
          <a:xfrm rot="11640000">
            <a:off x="2924009" y="6388182"/>
            <a:ext cx="165787" cy="221909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223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6257923"/>
            <a:ext cx="2057400" cy="365125"/>
          </a:xfrm>
        </p:spPr>
        <p:txBody>
          <a:bodyPr/>
          <a:lstStyle/>
          <a:p>
            <a:pPr algn="l"/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/>
              <a:t>36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028" y="667654"/>
            <a:ext cx="9004792" cy="57048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32813" y="6372470"/>
            <a:ext cx="5176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/>
              <a:t>Adapted from Andreas </a:t>
            </a:r>
            <a:r>
              <a:rPr lang="en-US" dirty="0" err="1"/>
              <a:t>Weihofen</a:t>
            </a:r>
            <a:r>
              <a:rPr lang="en-US" dirty="0"/>
              <a:t>, PhD thesis, 2003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96633" y="96252"/>
            <a:ext cx="8455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How does the “n-region” of C4ORF48-SPnBig get to the nucleus?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3139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576073" y="6488669"/>
            <a:ext cx="2057400" cy="365125"/>
          </a:xfrm>
        </p:spPr>
        <p:txBody>
          <a:bodyPr/>
          <a:lstStyle/>
          <a:p>
            <a:pPr algn="l"/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280" t="56190" r="52102" b="37236"/>
          <a:stretch/>
        </p:blipFill>
        <p:spPr>
          <a:xfrm>
            <a:off x="1559497" y="4797153"/>
            <a:ext cx="9108504" cy="1179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63" b="-1929"/>
          <a:stretch/>
        </p:blipFill>
        <p:spPr>
          <a:xfrm rot="5400000">
            <a:off x="4356619" y="1009627"/>
            <a:ext cx="442218" cy="6658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994746" y="227008"/>
            <a:ext cx="192024" cy="1371600"/>
          </a:xfrm>
          <a:prstGeom prst="rect">
            <a:avLst/>
          </a:prstGeom>
          <a:pattFill prst="ltUpDiag">
            <a:fgClr>
              <a:srgbClr val="FF00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991544" y="1589207"/>
            <a:ext cx="7776864" cy="521046"/>
          </a:xfrm>
          <a:prstGeom prst="roundRect">
            <a:avLst/>
          </a:prstGeom>
          <a:pattFill prst="pct70">
            <a:fgClr>
              <a:srgbClr val="66FFFF"/>
            </a:fgClr>
            <a:bgClr>
              <a:schemeClr val="bg1"/>
            </a:bgClr>
          </a:patt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994747" y="2124284"/>
            <a:ext cx="191807" cy="587445"/>
          </a:xfrm>
          <a:prstGeom prst="rect">
            <a:avLst/>
          </a:prstGeom>
          <a:pattFill prst="pct80">
            <a:fgClr>
              <a:srgbClr val="FFFF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44737" y="1309537"/>
            <a:ext cx="491824" cy="91440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94746" y="1603340"/>
            <a:ext cx="192024" cy="515358"/>
          </a:xfrm>
          <a:prstGeom prst="rect">
            <a:avLst/>
          </a:prstGeom>
          <a:pattFill prst="pct80">
            <a:fgClr>
              <a:srgbClr val="FF99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66190" y="1687508"/>
            <a:ext cx="1056549" cy="323622"/>
          </a:xfrm>
          <a:prstGeom prst="rect">
            <a:avLst/>
          </a:prstGeom>
          <a:pattFill prst="pct80">
            <a:fgClr>
              <a:srgbClr val="FF99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he-IL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h-region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56074" y="1569633"/>
            <a:ext cx="875273" cy="584775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prstDash val="solid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1600" b="1" u="sng" dirty="0">
                <a:solidFill>
                  <a:srgbClr val="FF0000"/>
                </a:solidFill>
              </a:rPr>
              <a:t>TM</a:t>
            </a:r>
          </a:p>
          <a:p>
            <a:pPr algn="ctr" rtl="0"/>
            <a:r>
              <a:rPr lang="en-US" sz="1600" b="1" dirty="0">
                <a:solidFill>
                  <a:srgbClr val="FF0000"/>
                </a:solidFill>
              </a:rPr>
              <a:t>domain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-5160000" flipH="1" flipV="1">
            <a:off x="5513249" y="1255355"/>
            <a:ext cx="23504" cy="22580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Arrow 15"/>
          <p:cNvSpPr/>
          <p:nvPr/>
        </p:nvSpPr>
        <p:spPr>
          <a:xfrm>
            <a:off x="5556717" y="1772034"/>
            <a:ext cx="324605" cy="1667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rved Up Arrow 16"/>
          <p:cNvSpPr/>
          <p:nvPr/>
        </p:nvSpPr>
        <p:spPr>
          <a:xfrm rot="5400000" flipV="1">
            <a:off x="8925550" y="2535826"/>
            <a:ext cx="1355256" cy="5133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5272" y="3083010"/>
            <a:ext cx="354108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1600" b="1" dirty="0"/>
              <a:t>Nuclear translocation of ICD (</a:t>
            </a:r>
            <a:r>
              <a:rPr lang="en-US" sz="1600" b="1" u="sng" dirty="0"/>
              <a:t>I</a:t>
            </a:r>
            <a:r>
              <a:rPr lang="en-US" sz="1600" b="1" dirty="0"/>
              <a:t>ntra-</a:t>
            </a:r>
            <a:r>
              <a:rPr lang="en-US" sz="1600" b="1" u="sng" dirty="0"/>
              <a:t>C</a:t>
            </a:r>
            <a:r>
              <a:rPr lang="en-US" sz="1600" b="1" dirty="0"/>
              <a:t>ellular </a:t>
            </a:r>
            <a:r>
              <a:rPr lang="en-US" sz="1600" b="1" u="sng" dirty="0"/>
              <a:t>D</a:t>
            </a:r>
            <a:r>
              <a:rPr lang="en-US" sz="1600" b="1" dirty="0"/>
              <a:t>omain) liberated from TM domain of a transmembrane protein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775520" y="116632"/>
            <a:ext cx="8208912" cy="40324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168036" y="2596842"/>
            <a:ext cx="1176638" cy="40011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2000" b="1" dirty="0"/>
              <a:t>Cytosol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55641" y="950438"/>
            <a:ext cx="1351931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dirty="0" err="1"/>
              <a:t>ectodomain</a:t>
            </a:r>
            <a:r>
              <a:rPr lang="en-US" b="1" dirty="0"/>
              <a:t> </a:t>
            </a:r>
            <a:r>
              <a:rPr lang="en-US" b="1" dirty="0" err="1"/>
              <a:t>sheddase</a:t>
            </a:r>
            <a:endParaRPr lang="en-US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019100" y="1518960"/>
            <a:ext cx="1229028" cy="73866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u="sng" dirty="0"/>
              <a:t>SPPL</a:t>
            </a:r>
          </a:p>
          <a:p>
            <a:pPr algn="ctr" rtl="0"/>
            <a:r>
              <a:rPr lang="en-US" sz="1200" b="1" dirty="0"/>
              <a:t>Signal Peptide Peptidase-Like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95953" y="2104024"/>
            <a:ext cx="191807" cy="587445"/>
          </a:xfrm>
          <a:prstGeom prst="rect">
            <a:avLst/>
          </a:prstGeom>
          <a:pattFill prst="pct80">
            <a:fgClr>
              <a:srgbClr val="FFFF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095952" y="1928333"/>
            <a:ext cx="192024" cy="179874"/>
          </a:xfrm>
          <a:prstGeom prst="rect">
            <a:avLst/>
          </a:prstGeom>
          <a:pattFill prst="pct80">
            <a:fgClr>
              <a:srgbClr val="FF99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9041473" y="1916833"/>
            <a:ext cx="309521" cy="7215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ight Arrow 25"/>
          <p:cNvSpPr/>
          <p:nvPr/>
        </p:nvSpPr>
        <p:spPr>
          <a:xfrm>
            <a:off x="8657809" y="1772034"/>
            <a:ext cx="324605" cy="1667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359696" y="539388"/>
            <a:ext cx="267472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dirty="0"/>
              <a:t>I</a:t>
            </a:r>
            <a:endParaRPr lang="en-US" sz="1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419739" y="1033905"/>
            <a:ext cx="323641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b="1" dirty="0"/>
              <a:t>II</a:t>
            </a:r>
            <a:endParaRPr lang="en-US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041380" y="429668"/>
            <a:ext cx="630685" cy="46166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2400" b="1" u="sng" dirty="0">
                <a:solidFill>
                  <a:srgbClr val="FF0000"/>
                </a:solidFill>
              </a:rPr>
              <a:t>RIP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 flipH="1">
            <a:off x="5339348" y="3573016"/>
            <a:ext cx="324605" cy="16671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351585" y="3248061"/>
            <a:ext cx="2830315" cy="785542"/>
          </a:xfrm>
          <a:prstGeom prst="ellipse">
            <a:avLst/>
          </a:prstGeom>
          <a:pattFill prst="divot">
            <a:fgClr>
              <a:srgbClr val="0033CC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585149" y="3468046"/>
            <a:ext cx="2418612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sz="1600" b="1" dirty="0">
                <a:solidFill>
                  <a:srgbClr val="FF0000"/>
                </a:solidFill>
              </a:rPr>
              <a:t>Transcriptional Regulation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934496" y="1333226"/>
            <a:ext cx="192024" cy="246695"/>
          </a:xfrm>
          <a:prstGeom prst="rect">
            <a:avLst/>
          </a:prstGeom>
          <a:pattFill prst="ltUpDiag">
            <a:fgClr>
              <a:srgbClr val="FF00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934497" y="2089612"/>
            <a:ext cx="191807" cy="587445"/>
          </a:xfrm>
          <a:prstGeom prst="rect">
            <a:avLst/>
          </a:prstGeom>
          <a:pattFill prst="pct80">
            <a:fgClr>
              <a:srgbClr val="FFFF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784487" y="1290105"/>
            <a:ext cx="491824" cy="45720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934496" y="1583908"/>
            <a:ext cx="192024" cy="515358"/>
          </a:xfrm>
          <a:prstGeom prst="rect">
            <a:avLst/>
          </a:prstGeom>
          <a:pattFill prst="pct80">
            <a:fgClr>
              <a:srgbClr val="FF9900"/>
            </a:fgClr>
            <a:bgClr>
              <a:schemeClr val="bg1"/>
            </a:bgClr>
          </a:patt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63" b="-1929"/>
          <a:stretch/>
        </p:blipFill>
        <p:spPr>
          <a:xfrm rot="5400000" flipH="1">
            <a:off x="7412538" y="1636787"/>
            <a:ext cx="365469" cy="550271"/>
          </a:xfrm>
          <a:prstGeom prst="rect">
            <a:avLst/>
          </a:prstGeom>
        </p:spPr>
      </p:pic>
      <p:cxnSp>
        <p:nvCxnSpPr>
          <p:cNvPr id="38" name="Straight Connector 37"/>
          <p:cNvCxnSpPr/>
          <p:nvPr/>
        </p:nvCxnSpPr>
        <p:spPr>
          <a:xfrm>
            <a:off x="7880638" y="1916833"/>
            <a:ext cx="309521" cy="7215"/>
          </a:xfrm>
          <a:prstGeom prst="line">
            <a:avLst/>
          </a:prstGeom>
          <a:ln w="222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211386" y="2276872"/>
            <a:ext cx="548910" cy="40011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prstDash val="solid"/>
          </a:ln>
        </p:spPr>
        <p:txBody>
          <a:bodyPr wrap="square" rtlCol="1" anchor="ctr">
            <a:spAutoFit/>
          </a:bodyPr>
          <a:lstStyle/>
          <a:p>
            <a:pPr algn="ctr" rtl="0"/>
            <a:r>
              <a:rPr lang="en-US" sz="2000" b="1" dirty="0"/>
              <a:t>ICD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6264" y="4293097"/>
            <a:ext cx="1893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For example:</a:t>
            </a:r>
          </a:p>
        </p:txBody>
      </p:sp>
    </p:spTree>
    <p:extLst>
      <p:ext uri="{BB962C8B-B14F-4D97-AF65-F5344CB8AC3E}">
        <p14:creationId xmlns:p14="http://schemas.microsoft.com/office/powerpoint/2010/main" val="318927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558481" y="6808292"/>
            <a:ext cx="2057400" cy="365125"/>
          </a:xfrm>
        </p:spPr>
        <p:txBody>
          <a:bodyPr/>
          <a:lstStyle/>
          <a:p>
            <a:pPr algn="l" rtl="0"/>
            <a:fld id="{807E0E7D-9AA6-4B2C-AA7D-30BEE8A144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algn="l" rtl="0"/>
              <a:t>38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5985011" y="5234358"/>
            <a:ext cx="2196000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8887507" y="5234358"/>
            <a:ext cx="1201963" cy="45720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8180614" y="5234358"/>
            <a:ext cx="701675" cy="457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Rectangle 45"/>
          <p:cNvSpPr>
            <a:spLocks noChangeArrowheads="1"/>
          </p:cNvSpPr>
          <p:nvPr/>
        </p:nvSpPr>
        <p:spPr bwMode="auto">
          <a:xfrm>
            <a:off x="4154845" y="5234358"/>
            <a:ext cx="118800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39697" y="5291827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161613" y="5278808"/>
            <a:ext cx="10144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>
                <a:latin typeface="Calibri" pitchFamily="34" charset="0"/>
              </a:rPr>
              <a:t>TEV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8623051" y="5253408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err="1">
                <a:latin typeface="Calibri" pitchFamily="34" charset="0"/>
              </a:rPr>
              <a:t>hFc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38790" y="5187503"/>
            <a:ext cx="1170513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err="1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r>
              <a:rPr lang="en-US" sz="2400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r>
              <a:rPr lang="en-US" sz="2400" b="1" baseline="-25000" dirty="0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96570" y="5234358"/>
            <a:ext cx="2073003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nBIG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985011" y="6085445"/>
            <a:ext cx="2196000" cy="4572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884210" y="6085445"/>
            <a:ext cx="1201963" cy="45720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8180614" y="6085445"/>
            <a:ext cx="701675" cy="4572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5" name="Rectangle 45"/>
          <p:cNvSpPr>
            <a:spLocks noChangeArrowheads="1"/>
          </p:cNvSpPr>
          <p:nvPr/>
        </p:nvSpPr>
        <p:spPr bwMode="auto">
          <a:xfrm>
            <a:off x="4802845" y="6085445"/>
            <a:ext cx="540000" cy="457200"/>
          </a:xfrm>
          <a:prstGeom prst="rect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23700" y="6142914"/>
            <a:ext cx="1800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8134104" y="6129895"/>
            <a:ext cx="10144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>
                <a:latin typeface="Calibri" pitchFamily="34" charset="0"/>
              </a:rPr>
              <a:t>TEV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607054" y="6104495"/>
            <a:ext cx="1676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err="1">
                <a:latin typeface="Calibri" pitchFamily="34" charset="0"/>
              </a:rPr>
              <a:t>hFc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15722" y="6165589"/>
            <a:ext cx="742511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baseline="-25000" dirty="0" err="1">
                <a:solidFill>
                  <a:schemeClr val="bg1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495265" y="6086054"/>
            <a:ext cx="2258952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hC4ORF48-SP</a:t>
            </a:r>
            <a:r>
              <a:rPr lang="en-US" b="1" baseline="-25000" dirty="0">
                <a:solidFill>
                  <a:srgbClr val="FF0000"/>
                </a:solidFill>
                <a:latin typeface="Courier New" panose="02070309020205020404" pitchFamily="49" charset="0"/>
                <a:ea typeface="Times New Roman" panose="02020603050405020304" pitchFamily="18" charset="0"/>
              </a:rPr>
              <a:t>nSmall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0417" y="4948802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67 aa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83697" y="6534446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34 aa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61321" y="5185756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60533" y="6013776"/>
            <a:ext cx="1282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61 aa</a:t>
            </a:r>
          </a:p>
        </p:txBody>
      </p:sp>
      <p:sp>
        <p:nvSpPr>
          <p:cNvPr id="25" name="Rectangle 45"/>
          <p:cNvSpPr>
            <a:spLocks noChangeArrowheads="1"/>
          </p:cNvSpPr>
          <p:nvPr/>
        </p:nvSpPr>
        <p:spPr bwMode="auto">
          <a:xfrm>
            <a:off x="5342845" y="5234358"/>
            <a:ext cx="432000" cy="457200"/>
          </a:xfrm>
          <a:prstGeom prst="rect">
            <a:avLst/>
          </a:prstGeom>
          <a:solidFill>
            <a:srgbClr val="8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6" name="Rectangle 45"/>
          <p:cNvSpPr>
            <a:spLocks noChangeArrowheads="1"/>
          </p:cNvSpPr>
          <p:nvPr/>
        </p:nvSpPr>
        <p:spPr bwMode="auto">
          <a:xfrm>
            <a:off x="5771190" y="5234358"/>
            <a:ext cx="2160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7" name="Rectangle 45"/>
          <p:cNvSpPr>
            <a:spLocks noChangeArrowheads="1"/>
          </p:cNvSpPr>
          <p:nvPr/>
        </p:nvSpPr>
        <p:spPr bwMode="auto">
          <a:xfrm>
            <a:off x="5346901" y="6085445"/>
            <a:ext cx="432000" cy="457200"/>
          </a:xfrm>
          <a:prstGeom prst="rect">
            <a:avLst/>
          </a:prstGeom>
          <a:solidFill>
            <a:srgbClr val="8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8" name="Rectangle 45"/>
          <p:cNvSpPr>
            <a:spLocks noChangeArrowheads="1"/>
          </p:cNvSpPr>
          <p:nvPr/>
        </p:nvSpPr>
        <p:spPr bwMode="auto">
          <a:xfrm>
            <a:off x="5775246" y="6085445"/>
            <a:ext cx="216000" cy="4572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29" name="TextBox 28"/>
          <p:cNvSpPr txBox="1"/>
          <p:nvPr/>
        </p:nvSpPr>
        <p:spPr>
          <a:xfrm>
            <a:off x="5737259" y="6136306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98427" y="614476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9900"/>
                </a:solidFill>
              </a:rPr>
              <a:t>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98427" y="5327604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9900"/>
                </a:solidFill>
              </a:rPr>
              <a:t>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45042" y="5331518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c</a:t>
            </a:r>
          </a:p>
        </p:txBody>
      </p:sp>
      <p:sp>
        <p:nvSpPr>
          <p:cNvPr id="33" name="Rectangle 45"/>
          <p:cNvSpPr>
            <a:spLocks noChangeArrowheads="1"/>
          </p:cNvSpPr>
          <p:nvPr/>
        </p:nvSpPr>
        <p:spPr bwMode="auto">
          <a:xfrm>
            <a:off x="3697729" y="5234358"/>
            <a:ext cx="75706" cy="457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34" name="TextBox 33"/>
          <p:cNvSpPr txBox="1"/>
          <p:nvPr/>
        </p:nvSpPr>
        <p:spPr>
          <a:xfrm>
            <a:off x="3564319" y="4965654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</a:t>
            </a:r>
          </a:p>
        </p:txBody>
      </p:sp>
      <p:sp>
        <p:nvSpPr>
          <p:cNvPr id="35" name="Rectangle 45"/>
          <p:cNvSpPr>
            <a:spLocks noChangeArrowheads="1"/>
          </p:cNvSpPr>
          <p:nvPr/>
        </p:nvSpPr>
        <p:spPr bwMode="auto">
          <a:xfrm>
            <a:off x="3779618" y="5234358"/>
            <a:ext cx="368827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36" name="TextBox 35"/>
          <p:cNvSpPr txBox="1"/>
          <p:nvPr/>
        </p:nvSpPr>
        <p:spPr>
          <a:xfrm>
            <a:off x="3707610" y="5284940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0000"/>
                </a:solidFill>
              </a:rPr>
              <a:t>myc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731245" y="5979591"/>
            <a:ext cx="553357" cy="517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latin typeface="Courier New" panose="02070309020205020404" pitchFamily="49" charset="0"/>
                <a:ea typeface="Times New Roman" panose="02020603050405020304" pitchFamily="18" charset="0"/>
              </a:rPr>
              <a:t>SP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8" name="Rectangle 45"/>
          <p:cNvSpPr>
            <a:spLocks noChangeArrowheads="1"/>
          </p:cNvSpPr>
          <p:nvPr/>
        </p:nvSpPr>
        <p:spPr bwMode="auto">
          <a:xfrm>
            <a:off x="4345801" y="6085445"/>
            <a:ext cx="75706" cy="457200"/>
          </a:xfrm>
          <a:prstGeom prst="rect">
            <a:avLst/>
          </a:prstGeom>
          <a:solidFill>
            <a:srgbClr val="008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39" name="TextBox 38"/>
          <p:cNvSpPr txBox="1"/>
          <p:nvPr/>
        </p:nvSpPr>
        <p:spPr>
          <a:xfrm>
            <a:off x="4212391" y="5804350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/>
              <a:t>M</a:t>
            </a:r>
          </a:p>
        </p:txBody>
      </p:sp>
      <p:sp>
        <p:nvSpPr>
          <p:cNvPr id="40" name="Rectangle 45"/>
          <p:cNvSpPr>
            <a:spLocks noChangeArrowheads="1"/>
          </p:cNvSpPr>
          <p:nvPr/>
        </p:nvSpPr>
        <p:spPr bwMode="auto">
          <a:xfrm>
            <a:off x="4427690" y="6085445"/>
            <a:ext cx="368827" cy="4572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41" name="TextBox 40"/>
          <p:cNvSpPr txBox="1"/>
          <p:nvPr/>
        </p:nvSpPr>
        <p:spPr>
          <a:xfrm>
            <a:off x="4331007" y="6145092"/>
            <a:ext cx="876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i="1" dirty="0" err="1">
                <a:solidFill>
                  <a:srgbClr val="FF0000"/>
                </a:solidFill>
              </a:rPr>
              <a:t>myc</a:t>
            </a:r>
            <a:endParaRPr lang="en-US" sz="1600" b="1" i="1" dirty="0">
              <a:solidFill>
                <a:srgbClr val="FF0000"/>
              </a:solidFill>
            </a:endParaRPr>
          </a:p>
        </p:txBody>
      </p:sp>
      <p:cxnSp>
        <p:nvCxnSpPr>
          <p:cNvPr id="42" name="Straight Arrow Connector 41"/>
          <p:cNvCxnSpPr>
            <a:stCxn id="21" idx="1"/>
          </p:cNvCxnSpPr>
          <p:nvPr/>
        </p:nvCxnSpPr>
        <p:spPr>
          <a:xfrm flipH="1">
            <a:off x="4148445" y="5118079"/>
            <a:ext cx="60197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359093" y="5115494"/>
            <a:ext cx="60197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4791081" y="6714955"/>
            <a:ext cx="33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5642581" y="6712370"/>
            <a:ext cx="33979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Down Arrow 45"/>
          <p:cNvSpPr/>
          <p:nvPr/>
        </p:nvSpPr>
        <p:spPr>
          <a:xfrm>
            <a:off x="3868641" y="4948802"/>
            <a:ext cx="181614" cy="23695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Down Arrow 46"/>
          <p:cNvSpPr/>
          <p:nvPr/>
        </p:nvSpPr>
        <p:spPr>
          <a:xfrm>
            <a:off x="9345441" y="4946078"/>
            <a:ext cx="181614" cy="236954"/>
          </a:xfrm>
          <a:prstGeom prst="downArrow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TextBox 47"/>
          <p:cNvSpPr txBox="1"/>
          <p:nvPr/>
        </p:nvSpPr>
        <p:spPr>
          <a:xfrm>
            <a:off x="3637952" y="4638883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FF0000"/>
                </a:solidFill>
              </a:rPr>
              <a:t>-</a:t>
            </a:r>
            <a:r>
              <a:rPr lang="en-US" sz="1400" b="1" dirty="0" err="1">
                <a:solidFill>
                  <a:srgbClr val="FF0000"/>
                </a:solidFill>
              </a:rPr>
              <a:t>myc</a:t>
            </a:r>
            <a:endParaRPr lang="he-IL" sz="1400" b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092475" y="4645347"/>
            <a:ext cx="685014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b="1" dirty="0">
                <a:solidFill>
                  <a:srgbClr val="008000"/>
                </a:solidFill>
                <a:latin typeface="Symbol" panose="05050102010706020507" pitchFamily="18" charset="2"/>
              </a:rPr>
              <a:t>a</a:t>
            </a:r>
            <a:r>
              <a:rPr lang="en-US" sz="1400" b="1" dirty="0">
                <a:solidFill>
                  <a:srgbClr val="008000"/>
                </a:solidFill>
              </a:rPr>
              <a:t>-</a:t>
            </a:r>
            <a:r>
              <a:rPr lang="en-US" sz="1400" b="1" dirty="0" err="1">
                <a:solidFill>
                  <a:srgbClr val="008000"/>
                </a:solidFill>
              </a:rPr>
              <a:t>hFc</a:t>
            </a:r>
            <a:endParaRPr lang="he-IL" sz="1400" b="1" dirty="0">
              <a:solidFill>
                <a:srgbClr val="008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558481" y="4658047"/>
            <a:ext cx="9073008" cy="213821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TextBox 50"/>
          <p:cNvSpPr txBox="1"/>
          <p:nvPr/>
        </p:nvSpPr>
        <p:spPr>
          <a:xfrm>
            <a:off x="1094213" y="619444"/>
            <a:ext cx="9734209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1.    </a:t>
            </a:r>
            <a:r>
              <a:rPr lang="en-US" sz="2400" b="1" dirty="0"/>
              <a:t>“n-big” portion of C4ORF48, visualized with </a:t>
            </a:r>
            <a:r>
              <a:rPr lang="en-US" sz="2400" b="1" dirty="0">
                <a:latin typeface="Symbol" panose="05050102010706020507" pitchFamily="18" charset="2"/>
              </a:rPr>
              <a:t>a</a:t>
            </a:r>
            <a:r>
              <a:rPr lang="en-US" sz="2400" b="1" dirty="0"/>
              <a:t>-</a:t>
            </a:r>
            <a:r>
              <a:rPr lang="en-US" sz="2400" b="1" dirty="0" err="1"/>
              <a:t>myc</a:t>
            </a:r>
            <a:r>
              <a:rPr lang="en-US" sz="2400" b="1" dirty="0"/>
              <a:t> antibodies, localizes </a:t>
            </a:r>
            <a:r>
              <a:rPr lang="en-US" sz="2400" b="1" i="1" u="sng" dirty="0"/>
              <a:t>primarily to nucleus</a:t>
            </a:r>
            <a:r>
              <a:rPr lang="en-US" sz="2400" b="1" dirty="0"/>
              <a:t>.</a:t>
            </a:r>
          </a:p>
          <a:p>
            <a:pPr marL="457200" indent="-457200">
              <a:buAutoNum type="arabicPeriod"/>
            </a:pPr>
            <a:endParaRPr lang="en-US" sz="2400" b="1" dirty="0"/>
          </a:p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2.  </a:t>
            </a:r>
            <a:r>
              <a:rPr lang="en-US" sz="2400" b="1" dirty="0"/>
              <a:t>“n-big” portion of C4ORF48, visualized with </a:t>
            </a:r>
            <a:r>
              <a:rPr lang="en-US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2400" b="1" dirty="0">
                <a:solidFill>
                  <a:srgbClr val="FF0000"/>
                </a:solidFill>
              </a:rPr>
              <a:t>-”n-big”</a:t>
            </a:r>
            <a:r>
              <a:rPr lang="en-US" sz="2400" b="1" dirty="0"/>
              <a:t> antibodies, also localizes </a:t>
            </a:r>
            <a:r>
              <a:rPr lang="en-US" sz="2400" b="1" i="1" u="sng" dirty="0"/>
              <a:t>primarily to nucleus</a:t>
            </a:r>
            <a:r>
              <a:rPr lang="en-US" sz="2400" b="1" dirty="0"/>
              <a:t>.</a:t>
            </a:r>
          </a:p>
          <a:p>
            <a:pPr algn="l" rtl="0"/>
            <a:endParaRPr lang="en-US" sz="2400" b="1" dirty="0"/>
          </a:p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3.   </a:t>
            </a:r>
            <a:r>
              <a:rPr lang="en-US" sz="2400" b="1" dirty="0"/>
              <a:t>“</a:t>
            </a:r>
            <a:r>
              <a:rPr lang="en-US" sz="2400" b="1" dirty="0" err="1"/>
              <a:t>hFc</a:t>
            </a:r>
            <a:r>
              <a:rPr lang="en-US" sz="2400" b="1" dirty="0"/>
              <a:t>” portion localizes to the Golgi, as expected for a secreted protein.</a:t>
            </a:r>
          </a:p>
          <a:p>
            <a:pPr algn="l" rtl="0"/>
            <a:endParaRPr lang="en-US" sz="2400" b="1" dirty="0"/>
          </a:p>
          <a:p>
            <a:pPr algn="l" rtl="0"/>
            <a:r>
              <a:rPr lang="en-US" sz="2400" b="1" dirty="0">
                <a:solidFill>
                  <a:srgbClr val="FF0000"/>
                </a:solidFill>
              </a:rPr>
              <a:t>4.   </a:t>
            </a:r>
            <a:r>
              <a:rPr lang="en-US" sz="2400" b="1" dirty="0"/>
              <a:t>“n-small” of C4ORF48-SPnSmall is not seen, and is apparently degraded.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660253" y="97432"/>
            <a:ext cx="20685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en-US" b="1" dirty="0"/>
              <a:t>Interim Summary:</a:t>
            </a:r>
          </a:p>
        </p:txBody>
      </p:sp>
    </p:spTree>
    <p:extLst>
      <p:ext uri="{BB962C8B-B14F-4D97-AF65-F5344CB8AC3E}">
        <p14:creationId xmlns:p14="http://schemas.microsoft.com/office/powerpoint/2010/main" val="373300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 bwMode="auto">
          <a:xfrm>
            <a:off x="7951259" y="4330705"/>
            <a:ext cx="330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 bwMode="auto">
          <a:xfrm>
            <a:off x="7953375" y="4748218"/>
            <a:ext cx="33231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 bwMode="auto">
          <a:xfrm>
            <a:off x="7963960" y="5105405"/>
            <a:ext cx="3323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71" name="TextBox 39"/>
          <p:cNvSpPr txBox="1">
            <a:spLocks noChangeArrowheads="1"/>
          </p:cNvSpPr>
          <p:nvPr/>
        </p:nvSpPr>
        <p:spPr bwMode="auto">
          <a:xfrm>
            <a:off x="3281277" y="66673"/>
            <a:ext cx="6167967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400" b="1" dirty="0"/>
              <a:t>C4orf48 is a secreted protein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5767917" y="2087924"/>
            <a:ext cx="3477683" cy="47017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4906435" y="2087923"/>
            <a:ext cx="933451" cy="466344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3477685" y="2087923"/>
            <a:ext cx="1500716" cy="466344"/>
          </a:xfrm>
          <a:prstGeom prst="rect">
            <a:avLst/>
          </a:prstGeom>
          <a:solidFill>
            <a:srgbClr val="00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84004" name="Rectangle 56"/>
          <p:cNvSpPr>
            <a:spLocks noChangeArrowheads="1"/>
          </p:cNvSpPr>
          <p:nvPr/>
        </p:nvSpPr>
        <p:spPr bwMode="auto">
          <a:xfrm>
            <a:off x="2971800" y="2087923"/>
            <a:ext cx="660400" cy="466344"/>
          </a:xfrm>
          <a:prstGeom prst="rect">
            <a:avLst/>
          </a:prstGeom>
          <a:pattFill prst="pct25">
            <a:fgClr>
              <a:srgbClr val="00FFFF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84005" name="TextBox 59"/>
          <p:cNvSpPr txBox="1">
            <a:spLocks noChangeArrowheads="1"/>
          </p:cNvSpPr>
          <p:nvPr/>
        </p:nvSpPr>
        <p:spPr bwMode="auto">
          <a:xfrm>
            <a:off x="2922060" y="2133323"/>
            <a:ext cx="7577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 err="1" smtClean="0">
                <a:latin typeface="Calibri" pitchFamily="34" charset="0"/>
              </a:rPr>
              <a:t>SPsmall</a:t>
            </a:r>
            <a:endParaRPr lang="en-US" altLang="he-IL" sz="1400" b="1" dirty="0" smtClean="0">
              <a:latin typeface="Calibri" pitchFamily="34" charset="0"/>
            </a:endParaRPr>
          </a:p>
        </p:txBody>
      </p:sp>
      <p:sp>
        <p:nvSpPr>
          <p:cNvPr id="84006" name="TextBox 60"/>
          <p:cNvSpPr txBox="1">
            <a:spLocks noChangeArrowheads="1"/>
          </p:cNvSpPr>
          <p:nvPr/>
        </p:nvSpPr>
        <p:spPr bwMode="auto">
          <a:xfrm>
            <a:off x="4432301" y="2130787"/>
            <a:ext cx="135255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>
                <a:latin typeface="Calibri" pitchFamily="34" charset="0"/>
              </a:rPr>
              <a:t>TEV</a:t>
            </a:r>
          </a:p>
        </p:txBody>
      </p:sp>
      <p:sp>
        <p:nvSpPr>
          <p:cNvPr id="84007" name="TextBox 61"/>
          <p:cNvSpPr txBox="1">
            <a:spLocks noChangeArrowheads="1"/>
          </p:cNvSpPr>
          <p:nvPr/>
        </p:nvSpPr>
        <p:spPr bwMode="auto">
          <a:xfrm>
            <a:off x="5990167" y="2106974"/>
            <a:ext cx="28378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smtClean="0">
                <a:latin typeface="Calibri" pitchFamily="34" charset="0"/>
              </a:rPr>
              <a:t>human Fc (</a:t>
            </a:r>
            <a:r>
              <a:rPr lang="en-US" altLang="he-IL" sz="2000" b="1" dirty="0" smtClean="0">
                <a:latin typeface="Calibri" pitchFamily="34" charset="0"/>
              </a:rPr>
              <a:t>hFc</a:t>
            </a:r>
            <a:r>
              <a:rPr lang="en-US" altLang="he-IL" sz="2000" dirty="0" smtClean="0">
                <a:latin typeface="Calibri" pitchFamily="34" charset="0"/>
              </a:rPr>
              <a:t>)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84008" name="TextBox 47"/>
          <p:cNvSpPr txBox="1">
            <a:spLocks noChangeArrowheads="1"/>
          </p:cNvSpPr>
          <p:nvPr/>
        </p:nvSpPr>
        <p:spPr bwMode="auto">
          <a:xfrm>
            <a:off x="3699934" y="2124437"/>
            <a:ext cx="2400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3122084" y="4511680"/>
            <a:ext cx="330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 bwMode="auto">
          <a:xfrm>
            <a:off x="3124200" y="4719643"/>
            <a:ext cx="33231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 bwMode="auto">
          <a:xfrm>
            <a:off x="3134785" y="5048255"/>
            <a:ext cx="3323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992" name="TextBox 25"/>
          <p:cNvSpPr txBox="1">
            <a:spLocks noChangeArrowheads="1"/>
          </p:cNvSpPr>
          <p:nvPr/>
        </p:nvSpPr>
        <p:spPr bwMode="auto">
          <a:xfrm>
            <a:off x="2707218" y="4318005"/>
            <a:ext cx="203623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55 </a:t>
            </a:r>
            <a:endParaRPr lang="he-IL" altLang="he-IL" sz="1600" dirty="0"/>
          </a:p>
        </p:txBody>
      </p:sp>
      <p:sp>
        <p:nvSpPr>
          <p:cNvPr id="83993" name="TextBox 26"/>
          <p:cNvSpPr txBox="1">
            <a:spLocks noChangeArrowheads="1"/>
          </p:cNvSpPr>
          <p:nvPr/>
        </p:nvSpPr>
        <p:spPr bwMode="auto">
          <a:xfrm>
            <a:off x="2707218" y="4551369"/>
            <a:ext cx="203623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37 </a:t>
            </a:r>
            <a:endParaRPr lang="he-IL" altLang="he-IL" sz="1600" dirty="0"/>
          </a:p>
        </p:txBody>
      </p:sp>
      <p:sp>
        <p:nvSpPr>
          <p:cNvPr id="83994" name="TextBox 27"/>
          <p:cNvSpPr txBox="1">
            <a:spLocks noChangeArrowheads="1"/>
          </p:cNvSpPr>
          <p:nvPr/>
        </p:nvSpPr>
        <p:spPr bwMode="auto">
          <a:xfrm>
            <a:off x="2707218" y="4864105"/>
            <a:ext cx="203623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25 </a:t>
            </a:r>
            <a:endParaRPr lang="he-IL" altLang="he-IL" sz="1600" dirty="0"/>
          </a:p>
        </p:txBody>
      </p:sp>
      <p:pic>
        <p:nvPicPr>
          <p:cNvPr id="83995" name="Picture 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0" t="18823" r="43530" b="65489"/>
          <a:stretch>
            <a:fillRect/>
          </a:stretch>
        </p:blipFill>
        <p:spPr bwMode="auto">
          <a:xfrm rot="10800000">
            <a:off x="3272368" y="4238630"/>
            <a:ext cx="1432992" cy="1065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996" name="Rectangle 3"/>
          <p:cNvSpPr>
            <a:spLocks noChangeArrowheads="1"/>
          </p:cNvSpPr>
          <p:nvPr/>
        </p:nvSpPr>
        <p:spPr bwMode="auto">
          <a:xfrm rot="18163289">
            <a:off x="3638160" y="5583723"/>
            <a:ext cx="134286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dirty="0" smtClean="0"/>
              <a:t>C4orf48big</a:t>
            </a:r>
            <a:endParaRPr lang="he-IL" altLang="he-IL" sz="1600" b="1" dirty="0"/>
          </a:p>
        </p:txBody>
      </p:sp>
      <p:sp>
        <p:nvSpPr>
          <p:cNvPr id="83997" name="Rectangle 4"/>
          <p:cNvSpPr>
            <a:spLocks noChangeArrowheads="1"/>
          </p:cNvSpPr>
          <p:nvPr/>
        </p:nvSpPr>
        <p:spPr bwMode="auto">
          <a:xfrm rot="18146816">
            <a:off x="3173707" y="5469528"/>
            <a:ext cx="7088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dirty="0"/>
              <a:t>Mock</a:t>
            </a:r>
            <a:endParaRPr lang="he-IL" altLang="he-IL" sz="1600" b="1" dirty="0"/>
          </a:p>
        </p:txBody>
      </p:sp>
      <p:sp>
        <p:nvSpPr>
          <p:cNvPr id="83998" name="TextBox 28"/>
          <p:cNvSpPr txBox="1">
            <a:spLocks noChangeArrowheads="1"/>
          </p:cNvSpPr>
          <p:nvPr/>
        </p:nvSpPr>
        <p:spPr bwMode="auto">
          <a:xfrm>
            <a:off x="2133601" y="3476631"/>
            <a:ext cx="3822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HEK293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i="1" u="sng" dirty="0"/>
              <a:t>spent</a:t>
            </a:r>
            <a:r>
              <a:rPr lang="en-US" altLang="he-IL" sz="1600" dirty="0"/>
              <a:t> medium</a:t>
            </a:r>
          </a:p>
        </p:txBody>
      </p:sp>
      <p:sp>
        <p:nvSpPr>
          <p:cNvPr id="83999" name="TextBox 28"/>
          <p:cNvSpPr txBox="1">
            <a:spLocks noChangeArrowheads="1"/>
          </p:cNvSpPr>
          <p:nvPr/>
        </p:nvSpPr>
        <p:spPr bwMode="auto">
          <a:xfrm>
            <a:off x="2762643" y="6428292"/>
            <a:ext cx="23759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IB</a:t>
            </a:r>
            <a:r>
              <a:rPr lang="en-US" altLang="he-IL" sz="1800" i="1" dirty="0"/>
              <a:t> anti-C4orf48</a:t>
            </a:r>
            <a:endParaRPr lang="he-IL" altLang="he-IL" sz="1800" i="1" dirty="0"/>
          </a:p>
        </p:txBody>
      </p:sp>
      <p:sp>
        <p:nvSpPr>
          <p:cNvPr id="84000" name="Rectangle 3"/>
          <p:cNvSpPr>
            <a:spLocks noChangeArrowheads="1"/>
          </p:cNvSpPr>
          <p:nvPr/>
        </p:nvSpPr>
        <p:spPr bwMode="auto">
          <a:xfrm>
            <a:off x="2250018" y="3400430"/>
            <a:ext cx="3155949" cy="3397194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en-US" sz="1800"/>
          </a:p>
        </p:txBody>
      </p:sp>
      <p:sp>
        <p:nvSpPr>
          <p:cNvPr id="83975" name="TextBox 29"/>
          <p:cNvSpPr txBox="1">
            <a:spLocks noChangeArrowheads="1"/>
          </p:cNvSpPr>
          <p:nvPr/>
        </p:nvSpPr>
        <p:spPr bwMode="auto">
          <a:xfrm>
            <a:off x="6701132" y="5492755"/>
            <a:ext cx="20141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TEV protease</a:t>
            </a:r>
            <a:endParaRPr lang="he-IL" altLang="he-IL" sz="1600" dirty="0"/>
          </a:p>
        </p:txBody>
      </p:sp>
      <p:pic>
        <p:nvPicPr>
          <p:cNvPr id="8397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8" t="41893" r="51387" b="43044"/>
          <a:stretch>
            <a:fillRect/>
          </a:stretch>
        </p:blipFill>
        <p:spPr bwMode="auto">
          <a:xfrm>
            <a:off x="8098367" y="4256278"/>
            <a:ext cx="1583267" cy="1074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84" name="TextBox 28"/>
          <p:cNvSpPr txBox="1">
            <a:spLocks noChangeArrowheads="1"/>
          </p:cNvSpPr>
          <p:nvPr/>
        </p:nvSpPr>
        <p:spPr bwMode="auto">
          <a:xfrm>
            <a:off x="7150101" y="3476630"/>
            <a:ext cx="32131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HEK293</a:t>
            </a:r>
            <a:r>
              <a:rPr lang="en-US" altLang="he-IL" sz="1600" b="1" i="1" dirty="0"/>
              <a:t>-C4orf48</a:t>
            </a:r>
            <a:r>
              <a:rPr lang="en-US" altLang="he-IL" sz="1600" dirty="0"/>
              <a:t>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i="1" dirty="0"/>
              <a:t>spent </a:t>
            </a:r>
            <a:r>
              <a:rPr lang="en-US" altLang="he-IL" sz="1600" dirty="0"/>
              <a:t>medium</a:t>
            </a:r>
          </a:p>
        </p:txBody>
      </p:sp>
      <p:sp>
        <p:nvSpPr>
          <p:cNvPr id="83985" name="TextBox 30"/>
          <p:cNvSpPr txBox="1">
            <a:spLocks noChangeArrowheads="1"/>
          </p:cNvSpPr>
          <p:nvPr/>
        </p:nvSpPr>
        <p:spPr bwMode="auto">
          <a:xfrm>
            <a:off x="9006418" y="5414149"/>
            <a:ext cx="8318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+</a:t>
            </a:r>
            <a:endParaRPr lang="he-IL" altLang="he-IL" sz="2400"/>
          </a:p>
        </p:txBody>
      </p:sp>
      <p:sp>
        <p:nvSpPr>
          <p:cNvPr id="83986" name="TextBox 31"/>
          <p:cNvSpPr txBox="1">
            <a:spLocks noChangeArrowheads="1"/>
          </p:cNvSpPr>
          <p:nvPr/>
        </p:nvSpPr>
        <p:spPr bwMode="auto">
          <a:xfrm>
            <a:off x="8208434" y="5266511"/>
            <a:ext cx="8318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/>
              <a:t>_</a:t>
            </a:r>
            <a:endParaRPr lang="he-IL" altLang="he-IL" sz="2400"/>
          </a:p>
        </p:txBody>
      </p:sp>
      <p:sp>
        <p:nvSpPr>
          <p:cNvPr id="83987" name="TextBox 28"/>
          <p:cNvSpPr txBox="1">
            <a:spLocks noChangeArrowheads="1"/>
          </p:cNvSpPr>
          <p:nvPr/>
        </p:nvSpPr>
        <p:spPr bwMode="auto">
          <a:xfrm>
            <a:off x="7893829" y="6428292"/>
            <a:ext cx="19880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/>
              <a:t>IB</a:t>
            </a:r>
            <a:r>
              <a:rPr lang="en-US" altLang="he-IL" sz="1800" i="1"/>
              <a:t> anti-hFc</a:t>
            </a:r>
            <a:endParaRPr lang="he-IL" altLang="he-IL" sz="1800" i="1"/>
          </a:p>
        </p:txBody>
      </p:sp>
      <p:sp>
        <p:nvSpPr>
          <p:cNvPr id="39" name="TextBox 38"/>
          <p:cNvSpPr txBox="1"/>
          <p:nvPr/>
        </p:nvSpPr>
        <p:spPr>
          <a:xfrm>
            <a:off x="304763" y="595307"/>
            <a:ext cx="12523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Experimentally we find that </a:t>
            </a:r>
            <a:r>
              <a:rPr lang="en-US" sz="2400" b="1" i="1" u="sng" dirty="0" smtClean="0"/>
              <a:t>both</a:t>
            </a:r>
            <a:r>
              <a:rPr lang="en-US" sz="2400" b="1" dirty="0" smtClean="0"/>
              <a:t> C4orf48-Nsmall AND C4orf48-Nbig </a:t>
            </a:r>
          </a:p>
          <a:p>
            <a:pPr algn="ctr"/>
            <a:r>
              <a:rPr lang="en-US" sz="2400" b="1" i="1" u="sng" dirty="0" smtClean="0"/>
              <a:t>are in fact secreted </a:t>
            </a:r>
            <a:r>
              <a:rPr lang="en-US" sz="2400" b="1" dirty="0" smtClean="0"/>
              <a:t>from the cell-</a:t>
            </a:r>
          </a:p>
          <a:p>
            <a:pPr algn="ctr"/>
            <a:r>
              <a:rPr lang="en-US" sz="2400" b="1" dirty="0" smtClean="0"/>
              <a:t>Both forms yield a secreted protein comprising the same N-terminus: </a:t>
            </a:r>
            <a:r>
              <a:rPr lang="en-US" sz="2400" b="1" i="1" dirty="0" smtClean="0"/>
              <a:t>EPA….</a:t>
            </a:r>
            <a:endParaRPr lang="en-US" sz="2400" b="1" i="1" dirty="0"/>
          </a:p>
        </p:txBody>
      </p:sp>
      <p:sp>
        <p:nvSpPr>
          <p:cNvPr id="44" name="Rectangle 43"/>
          <p:cNvSpPr/>
          <p:nvPr/>
        </p:nvSpPr>
        <p:spPr bwMode="auto">
          <a:xfrm>
            <a:off x="5767917" y="2826080"/>
            <a:ext cx="3477683" cy="47017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4906435" y="2826079"/>
            <a:ext cx="933451" cy="466344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3477685" y="2826079"/>
            <a:ext cx="1500716" cy="466344"/>
          </a:xfrm>
          <a:prstGeom prst="rect">
            <a:avLst/>
          </a:prstGeom>
          <a:solidFill>
            <a:srgbClr val="00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 sz="1800">
              <a:latin typeface="Arial" charset="0"/>
              <a:cs typeface="Arial" charset="0"/>
            </a:endParaRP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2971800" y="2826079"/>
            <a:ext cx="660400" cy="466344"/>
          </a:xfrm>
          <a:prstGeom prst="rect">
            <a:avLst/>
          </a:prstGeom>
          <a:pattFill prst="pct25">
            <a:fgClr>
              <a:srgbClr val="00FFFF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50" name="TextBox 60"/>
          <p:cNvSpPr txBox="1">
            <a:spLocks noChangeArrowheads="1"/>
          </p:cNvSpPr>
          <p:nvPr/>
        </p:nvSpPr>
        <p:spPr bwMode="auto">
          <a:xfrm>
            <a:off x="4432301" y="2868943"/>
            <a:ext cx="135255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>
                <a:latin typeface="Calibri" pitchFamily="34" charset="0"/>
              </a:rPr>
              <a:t>TEV</a:t>
            </a:r>
          </a:p>
        </p:txBody>
      </p:sp>
      <p:sp>
        <p:nvSpPr>
          <p:cNvPr id="51" name="TextBox 61"/>
          <p:cNvSpPr txBox="1">
            <a:spLocks noChangeArrowheads="1"/>
          </p:cNvSpPr>
          <p:nvPr/>
        </p:nvSpPr>
        <p:spPr bwMode="auto">
          <a:xfrm>
            <a:off x="5990167" y="2845130"/>
            <a:ext cx="28378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smtClean="0">
                <a:latin typeface="Calibri" pitchFamily="34" charset="0"/>
              </a:rPr>
              <a:t>human Fc (</a:t>
            </a:r>
            <a:r>
              <a:rPr lang="en-US" altLang="he-IL" sz="2000" b="1" dirty="0" smtClean="0">
                <a:latin typeface="Calibri" pitchFamily="34" charset="0"/>
              </a:rPr>
              <a:t>hFc</a:t>
            </a:r>
            <a:r>
              <a:rPr lang="en-US" altLang="he-IL" sz="2000" dirty="0" smtClean="0">
                <a:latin typeface="Calibri" pitchFamily="34" charset="0"/>
              </a:rPr>
              <a:t>)</a:t>
            </a:r>
            <a:endParaRPr lang="en-US" altLang="he-IL" sz="2000" dirty="0">
              <a:latin typeface="Calibri" pitchFamily="34" charset="0"/>
            </a:endParaRPr>
          </a:p>
        </p:txBody>
      </p:sp>
      <p:sp>
        <p:nvSpPr>
          <p:cNvPr id="52" name="TextBox 47"/>
          <p:cNvSpPr txBox="1">
            <a:spLocks noChangeArrowheads="1"/>
          </p:cNvSpPr>
          <p:nvPr/>
        </p:nvSpPr>
        <p:spPr bwMode="auto">
          <a:xfrm>
            <a:off x="3699934" y="2862593"/>
            <a:ext cx="2400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latin typeface="Calibri" pitchFamily="34" charset="0"/>
              </a:rPr>
              <a:t>C4orf48 </a:t>
            </a:r>
          </a:p>
        </p:txBody>
      </p:sp>
      <p:sp>
        <p:nvSpPr>
          <p:cNvPr id="53" name="Rectangle 56"/>
          <p:cNvSpPr>
            <a:spLocks noChangeArrowheads="1"/>
          </p:cNvSpPr>
          <p:nvPr/>
        </p:nvSpPr>
        <p:spPr bwMode="auto">
          <a:xfrm>
            <a:off x="2475465" y="2826079"/>
            <a:ext cx="496168" cy="466344"/>
          </a:xfrm>
          <a:prstGeom prst="rect">
            <a:avLst/>
          </a:prstGeom>
          <a:pattFill prst="pct25">
            <a:fgClr>
              <a:srgbClr val="00FFFF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49" name="TextBox 59"/>
          <p:cNvSpPr txBox="1">
            <a:spLocks noChangeArrowheads="1"/>
          </p:cNvSpPr>
          <p:nvPr/>
        </p:nvSpPr>
        <p:spPr bwMode="auto">
          <a:xfrm>
            <a:off x="2651209" y="2929271"/>
            <a:ext cx="688879" cy="25436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600" b="1" dirty="0" err="1" smtClean="0">
                <a:latin typeface="Calibri" pitchFamily="34" charset="0"/>
              </a:rPr>
              <a:t>SPbig</a:t>
            </a:r>
            <a:endParaRPr lang="en-US" altLang="he-IL" sz="1600" b="1" dirty="0" smtClean="0">
              <a:latin typeface="Calibri" pitchFamily="34" charset="0"/>
            </a:endParaRPr>
          </a:p>
        </p:txBody>
      </p:sp>
      <p:sp>
        <p:nvSpPr>
          <p:cNvPr id="54" name="Rectangle 3"/>
          <p:cNvSpPr>
            <a:spLocks noChangeArrowheads="1"/>
          </p:cNvSpPr>
          <p:nvPr/>
        </p:nvSpPr>
        <p:spPr bwMode="auto">
          <a:xfrm>
            <a:off x="6704324" y="3424494"/>
            <a:ext cx="3471544" cy="337313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en-US" sz="1800"/>
          </a:p>
        </p:txBody>
      </p:sp>
      <p:cxnSp>
        <p:nvCxnSpPr>
          <p:cNvPr id="7" name="Straight Connector 6"/>
          <p:cNvCxnSpPr/>
          <p:nvPr/>
        </p:nvCxnSpPr>
        <p:spPr>
          <a:xfrm>
            <a:off x="8098367" y="5942995"/>
            <a:ext cx="15832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25"/>
          <p:cNvSpPr txBox="1">
            <a:spLocks noChangeArrowheads="1"/>
          </p:cNvSpPr>
          <p:nvPr/>
        </p:nvSpPr>
        <p:spPr bwMode="auto">
          <a:xfrm>
            <a:off x="7574493" y="4165605"/>
            <a:ext cx="203623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55 </a:t>
            </a:r>
            <a:endParaRPr lang="he-IL" altLang="he-IL" sz="1600" dirty="0"/>
          </a:p>
        </p:txBody>
      </p:sp>
      <p:sp>
        <p:nvSpPr>
          <p:cNvPr id="64" name="TextBox 26"/>
          <p:cNvSpPr txBox="1">
            <a:spLocks noChangeArrowheads="1"/>
          </p:cNvSpPr>
          <p:nvPr/>
        </p:nvSpPr>
        <p:spPr bwMode="auto">
          <a:xfrm>
            <a:off x="7574493" y="4570419"/>
            <a:ext cx="203623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37 </a:t>
            </a:r>
            <a:endParaRPr lang="he-IL" altLang="he-IL" sz="1600" dirty="0"/>
          </a:p>
        </p:txBody>
      </p:sp>
      <p:sp>
        <p:nvSpPr>
          <p:cNvPr id="65" name="TextBox 27"/>
          <p:cNvSpPr txBox="1">
            <a:spLocks noChangeArrowheads="1"/>
          </p:cNvSpPr>
          <p:nvPr/>
        </p:nvSpPr>
        <p:spPr bwMode="auto">
          <a:xfrm>
            <a:off x="7574493" y="4940305"/>
            <a:ext cx="203623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dirty="0"/>
              <a:t>25 </a:t>
            </a:r>
            <a:endParaRPr lang="he-IL" altLang="he-IL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8023171" y="5991230"/>
            <a:ext cx="1829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C4orf48big transfect. </a:t>
            </a:r>
            <a:endParaRPr lang="en-US" sz="1400" b="1" dirty="0"/>
          </a:p>
        </p:txBody>
      </p:sp>
      <p:sp>
        <p:nvSpPr>
          <p:cNvPr id="9" name="Down Arrow 8"/>
          <p:cNvSpPr/>
          <p:nvPr/>
        </p:nvSpPr>
        <p:spPr>
          <a:xfrm>
            <a:off x="3541964" y="1893104"/>
            <a:ext cx="182880" cy="1828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Down Arrow 65"/>
          <p:cNvSpPr/>
          <p:nvPr/>
        </p:nvSpPr>
        <p:spPr>
          <a:xfrm>
            <a:off x="3541964" y="2633547"/>
            <a:ext cx="182880" cy="1828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667692" y="1785435"/>
            <a:ext cx="98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EPA…</a:t>
            </a:r>
            <a:endParaRPr lang="en-US" i="1" dirty="0"/>
          </a:p>
        </p:txBody>
      </p:sp>
      <p:sp>
        <p:nvSpPr>
          <p:cNvPr id="55" name="TextBox 54"/>
          <p:cNvSpPr txBox="1"/>
          <p:nvPr/>
        </p:nvSpPr>
        <p:spPr>
          <a:xfrm>
            <a:off x="3677212" y="2523633"/>
            <a:ext cx="98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EPA…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982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75895" y="6492875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AE65E011-B7CB-4595-B60E-E85B6D2BB49A}" type="slidenum">
              <a:rPr lang="he-IL" altLang="he-IL" sz="1400" smtClean="0">
                <a:solidFill>
                  <a:srgbClr val="000000"/>
                </a:solidFill>
              </a:rPr>
              <a:pPr algn="l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he-IL" sz="1400" dirty="0" smtClean="0">
              <a:solidFill>
                <a:srgbClr val="000000"/>
              </a:solidFill>
            </a:endParaRPr>
          </a:p>
        </p:txBody>
      </p:sp>
      <p:sp>
        <p:nvSpPr>
          <p:cNvPr id="58" name="TextBox 23"/>
          <p:cNvSpPr txBox="1">
            <a:spLocks noChangeArrowheads="1"/>
          </p:cNvSpPr>
          <p:nvPr/>
        </p:nvSpPr>
        <p:spPr bwMode="auto">
          <a:xfrm>
            <a:off x="5486401" y="1043126"/>
            <a:ext cx="6529138" cy="378565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 smtClean="0">
                <a:solidFill>
                  <a:srgbClr val="000000"/>
                </a:solidFill>
              </a:rPr>
              <a:t>So we looked at some features of C4orf48 expression in these selected tissues: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endParaRPr lang="en-US" altLang="he-IL" sz="2000" b="1" dirty="0" smtClean="0">
              <a:solidFill>
                <a:srgbClr val="000000"/>
              </a:solidFill>
            </a:endParaRPr>
          </a:p>
          <a:p>
            <a:pPr algn="just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 smtClean="0">
                <a:solidFill>
                  <a:srgbClr val="FF0000"/>
                </a:solidFill>
              </a:rPr>
              <a:t>Brain-</a:t>
            </a:r>
            <a:r>
              <a:rPr lang="en-US" altLang="he-IL" sz="2000" b="1" dirty="0" smtClean="0">
                <a:solidFill>
                  <a:srgbClr val="000000"/>
                </a:solidFill>
              </a:rPr>
              <a:t> by in-situ hybridization and qPCR analyses of brains from neonatal and adult mice.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endParaRPr lang="en-US" altLang="he-IL" sz="2000" b="1" dirty="0">
              <a:solidFill>
                <a:srgbClr val="000000"/>
              </a:solidFill>
            </a:endParaRPr>
          </a:p>
          <a:p>
            <a:pPr algn="just" rtl="0" eaLnBrk="1" hangingPunct="1">
              <a:spcBef>
                <a:spcPct val="0"/>
              </a:spcBef>
              <a:buNone/>
            </a:pPr>
            <a:r>
              <a:rPr lang="en-US" altLang="he-IL" sz="2000" b="1" dirty="0" smtClean="0">
                <a:solidFill>
                  <a:srgbClr val="FF0000"/>
                </a:solidFill>
              </a:rPr>
              <a:t>Testis-</a:t>
            </a:r>
            <a:r>
              <a:rPr lang="en-US" altLang="he-IL" sz="2000" b="1" dirty="0" smtClean="0">
                <a:solidFill>
                  <a:srgbClr val="000000"/>
                </a:solidFill>
              </a:rPr>
              <a:t> by </a:t>
            </a:r>
            <a:r>
              <a:rPr lang="en-US" altLang="he-IL" sz="2000" b="1" dirty="0">
                <a:solidFill>
                  <a:srgbClr val="000000"/>
                </a:solidFill>
              </a:rPr>
              <a:t>qPCR analyses of </a:t>
            </a:r>
            <a:r>
              <a:rPr lang="en-US" altLang="he-IL" sz="2000" b="1" dirty="0" smtClean="0">
                <a:solidFill>
                  <a:srgbClr val="000000"/>
                </a:solidFill>
              </a:rPr>
              <a:t>testes from </a:t>
            </a:r>
            <a:r>
              <a:rPr lang="en-US" altLang="he-IL" sz="2000" b="1" dirty="0">
                <a:solidFill>
                  <a:srgbClr val="000000"/>
                </a:solidFill>
              </a:rPr>
              <a:t>neonatal and adult </a:t>
            </a:r>
            <a:r>
              <a:rPr lang="en-US" altLang="he-IL" sz="2000" b="1" dirty="0" smtClean="0">
                <a:solidFill>
                  <a:srgbClr val="000000"/>
                </a:solidFill>
              </a:rPr>
              <a:t>mice.</a:t>
            </a:r>
          </a:p>
          <a:p>
            <a:pPr algn="just" rtl="0" eaLnBrk="1" hangingPunct="1">
              <a:spcBef>
                <a:spcPct val="0"/>
              </a:spcBef>
              <a:buNone/>
            </a:pPr>
            <a:endParaRPr lang="en-US" altLang="he-IL" sz="2000" b="1" dirty="0">
              <a:solidFill>
                <a:srgbClr val="000000"/>
              </a:solidFill>
            </a:endParaRPr>
          </a:p>
          <a:p>
            <a:pPr algn="just" rtl="0" eaLnBrk="1" hangingPunct="1">
              <a:spcBef>
                <a:spcPct val="0"/>
              </a:spcBef>
              <a:buNone/>
            </a:pPr>
            <a:r>
              <a:rPr lang="en-US" altLang="he-IL" sz="2000" b="1" dirty="0" smtClean="0">
                <a:solidFill>
                  <a:srgbClr val="FF0000"/>
                </a:solidFill>
              </a:rPr>
              <a:t>Pancreas- </a:t>
            </a:r>
            <a:r>
              <a:rPr lang="en-US" altLang="he-IL" sz="2000" b="1" dirty="0" smtClean="0"/>
              <a:t>by anti-C4ORF48 immunofluorescent staining of pancreatic sections from neonatal and adult mice.</a:t>
            </a:r>
            <a:endParaRPr lang="en-US" altLang="he-IL" sz="2000" b="1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6068" t="31195" r="19916" b="13103"/>
          <a:stretch/>
        </p:blipFill>
        <p:spPr>
          <a:xfrm>
            <a:off x="175895" y="1043126"/>
            <a:ext cx="5150458" cy="366447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9" name="TextBox 23"/>
          <p:cNvSpPr txBox="1">
            <a:spLocks noChangeArrowheads="1"/>
          </p:cNvSpPr>
          <p:nvPr/>
        </p:nvSpPr>
        <p:spPr bwMode="auto">
          <a:xfrm>
            <a:off x="288758" y="76201"/>
            <a:ext cx="11598441" cy="707886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 smtClean="0">
                <a:solidFill>
                  <a:srgbClr val="000000"/>
                </a:solidFill>
              </a:rPr>
              <a:t>Our qPCR analyses show that C4orf48 </a:t>
            </a:r>
            <a:r>
              <a:rPr lang="en-US" altLang="he-IL" sz="2000" b="1" dirty="0">
                <a:solidFill>
                  <a:srgbClr val="000000"/>
                </a:solidFill>
              </a:rPr>
              <a:t>is </a:t>
            </a:r>
            <a:r>
              <a:rPr lang="en-US" altLang="he-IL" sz="2000" b="1" dirty="0" smtClean="0">
                <a:solidFill>
                  <a:srgbClr val="000000"/>
                </a:solidFill>
              </a:rPr>
              <a:t>expressed in almost all tissues- however expression is highest, by far, in brain followed then by testes. Far behind are colon </a:t>
            </a:r>
            <a:r>
              <a:rPr lang="en-US" altLang="he-IL" sz="2000" b="1" dirty="0">
                <a:solidFill>
                  <a:srgbClr val="000000"/>
                </a:solidFill>
              </a:rPr>
              <a:t>and pancreas</a:t>
            </a:r>
          </a:p>
        </p:txBody>
      </p:sp>
    </p:spTree>
    <p:extLst>
      <p:ext uri="{BB962C8B-B14F-4D97-AF65-F5344CB8AC3E}">
        <p14:creationId xmlns:p14="http://schemas.microsoft.com/office/powerpoint/2010/main" val="37481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086" y="6470654"/>
            <a:ext cx="2743200" cy="365125"/>
          </a:xfrm>
        </p:spPr>
        <p:txBody>
          <a:bodyPr/>
          <a:lstStyle/>
          <a:p>
            <a:pPr algn="l">
              <a:defRPr/>
            </a:pPr>
            <a:fld id="{6B6287EE-31AB-4F00-A6F8-8B03FE54089C}" type="slidenum">
              <a:rPr lang="he-IL" smtClean="0"/>
              <a:pPr algn="l">
                <a:defRPr/>
              </a:pPr>
              <a:t>41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9" t="50788" r="10588" b="13184"/>
          <a:stretch/>
        </p:blipFill>
        <p:spPr bwMode="auto">
          <a:xfrm>
            <a:off x="339352" y="1887576"/>
            <a:ext cx="11444664" cy="28954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5667" y="114304"/>
            <a:ext cx="111004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Corroborating our </a:t>
            </a:r>
            <a:r>
              <a:rPr lang="en-US" sz="2000" b="1" dirty="0" smtClean="0"/>
              <a:t>findings are RNA-</a:t>
            </a:r>
            <a:r>
              <a:rPr lang="en-US" sz="2000" b="1" dirty="0" err="1" smtClean="0"/>
              <a:t>seq</a:t>
            </a:r>
            <a:r>
              <a:rPr lang="en-US" sz="2000" b="1" dirty="0" smtClean="0"/>
              <a:t> data available at the UCSC genome browser – </a:t>
            </a:r>
          </a:p>
          <a:p>
            <a:pPr algn="ctr"/>
            <a:r>
              <a:rPr lang="en-US" sz="2000" b="1" dirty="0" smtClean="0"/>
              <a:t>they show highest C4orf48 expression in brain (including pituitary) followed by testis and then colon. </a:t>
            </a:r>
            <a:endParaRPr lang="en-US" sz="2000" b="1" dirty="0"/>
          </a:p>
        </p:txBody>
      </p:sp>
      <p:sp>
        <p:nvSpPr>
          <p:cNvPr id="5" name="Rectangle 4"/>
          <p:cNvSpPr/>
          <p:nvPr/>
        </p:nvSpPr>
        <p:spPr>
          <a:xfrm>
            <a:off x="2725709" y="1657336"/>
            <a:ext cx="2198824" cy="16161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56432" y="1657336"/>
            <a:ext cx="2537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Different brain regions </a:t>
            </a:r>
            <a:endParaRPr lang="en-US" b="1" dirty="0"/>
          </a:p>
        </p:txBody>
      </p:sp>
      <p:sp>
        <p:nvSpPr>
          <p:cNvPr id="7" name="Down Arrow 6"/>
          <p:cNvSpPr/>
          <p:nvPr/>
        </p:nvSpPr>
        <p:spPr>
          <a:xfrm>
            <a:off x="8515354" y="2346531"/>
            <a:ext cx="85725" cy="12519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9682172" y="2384627"/>
            <a:ext cx="85725" cy="12519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5967406" y="2584659"/>
            <a:ext cx="85725" cy="12519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72127" y="2285995"/>
            <a:ext cx="107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colon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110532" y="1995479"/>
            <a:ext cx="107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pituitary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396416" y="2081196"/>
            <a:ext cx="107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testis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0982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38086" y="6470654"/>
            <a:ext cx="2743200" cy="365125"/>
          </a:xfrm>
        </p:spPr>
        <p:txBody>
          <a:bodyPr/>
          <a:lstStyle/>
          <a:p>
            <a:pPr algn="l">
              <a:defRPr/>
            </a:pPr>
            <a:fld id="{6B6287EE-31AB-4F00-A6F8-8B03FE54089C}" type="slidenum">
              <a:rPr lang="he-IL" smtClean="0"/>
              <a:pPr algn="l">
                <a:defRPr/>
              </a:pPr>
              <a:t>42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9" t="28234" r="10588" b="13184"/>
          <a:stretch/>
        </p:blipFill>
        <p:spPr bwMode="auto">
          <a:xfrm>
            <a:off x="239336" y="1751710"/>
            <a:ext cx="11444664" cy="47079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83771" y="1122545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&gt;C4orf48 length=128= ENST00000409248</a:t>
            </a:r>
            <a:endParaRPr lang="en-US" sz="1200" b="1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u="sng" dirty="0">
                <a:solidFill>
                  <a:srgbClr val="33CC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1200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RVARRTRNVCRCPRAAGPGVPEPRAAPLPLLA</a:t>
            </a:r>
          </a:p>
          <a:p>
            <a:r>
              <a:rPr lang="en-US" sz="1200" b="1" u="sng" dirty="0" smtClean="0">
                <a:solidFill>
                  <a:srgbClr val="33CC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sz="1200" b="1" dirty="0" smtClean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APPPACRSPMSPPPPP</a:t>
            </a:r>
            <a:r>
              <a:rPr lang="en-US" sz="12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LLLLLLSLALLGARARAEPAGSAVPAQSRPCVDCHAFEFMQRALQDLRKTACSLDARTETLLLQAERRALCACWPAGH</a:t>
            </a:r>
            <a:endParaRPr lang="he-IL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36771" y="2305300"/>
            <a:ext cx="2198824" cy="2586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56416" y="3688839"/>
            <a:ext cx="2537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Different brain regions </a:t>
            </a:r>
            <a:endParaRPr lang="en-US" b="1" u="sng" dirty="0"/>
          </a:p>
        </p:txBody>
      </p:sp>
      <p:sp>
        <p:nvSpPr>
          <p:cNvPr id="7" name="Down Arrow 6"/>
          <p:cNvSpPr/>
          <p:nvPr/>
        </p:nvSpPr>
        <p:spPr>
          <a:xfrm>
            <a:off x="8415338" y="4023193"/>
            <a:ext cx="85725" cy="12519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9582156" y="4061289"/>
            <a:ext cx="85725" cy="12519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5867390" y="4261321"/>
            <a:ext cx="85725" cy="12519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572111" y="3962657"/>
            <a:ext cx="107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colon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010516" y="3672141"/>
            <a:ext cx="107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pituitary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296400" y="3757858"/>
            <a:ext cx="1071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testis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97239" y="107172"/>
            <a:ext cx="9511751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RNA-</a:t>
            </a:r>
            <a:r>
              <a:rPr lang="en-US" sz="2400" b="1" dirty="0" err="1" smtClean="0"/>
              <a:t>Seq</a:t>
            </a:r>
            <a:r>
              <a:rPr lang="en-US" sz="2400" b="1" dirty="0" smtClean="0"/>
              <a:t> analysis of isoform expression shows much higher expression of </a:t>
            </a:r>
          </a:p>
          <a:p>
            <a:pPr algn="ctr"/>
            <a:r>
              <a:rPr lang="en-US" sz="2400" b="1" dirty="0" smtClean="0"/>
              <a:t>C4orf48-</a:t>
            </a:r>
            <a:r>
              <a:rPr lang="en-US" sz="2400" b="1" dirty="0" smtClean="0">
                <a:solidFill>
                  <a:srgbClr val="FF0000"/>
                </a:solidFill>
              </a:rPr>
              <a:t>Nbig</a:t>
            </a:r>
            <a:r>
              <a:rPr lang="en-US" sz="2400" b="1" dirty="0" smtClean="0"/>
              <a:t> as compared to C4orf48-</a:t>
            </a:r>
            <a:r>
              <a:rPr lang="en-US" sz="2400" b="1" dirty="0" smtClean="0">
                <a:solidFill>
                  <a:srgbClr val="00B0F0"/>
                </a:solidFill>
              </a:rPr>
              <a:t>Nsmall</a:t>
            </a:r>
            <a:r>
              <a:rPr lang="en-US" sz="2400" b="1" dirty="0" smtClean="0"/>
              <a:t>. </a:t>
            </a:r>
            <a:endParaRPr lang="en-US" sz="2400" b="1" dirty="0"/>
          </a:p>
        </p:txBody>
      </p:sp>
      <p:sp>
        <p:nvSpPr>
          <p:cNvPr id="15" name="Right Arrow 14"/>
          <p:cNvSpPr/>
          <p:nvPr/>
        </p:nvSpPr>
        <p:spPr>
          <a:xfrm flipH="1">
            <a:off x="11709783" y="2197288"/>
            <a:ext cx="204716" cy="12283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flipH="1">
            <a:off x="11712055" y="2295096"/>
            <a:ext cx="204716" cy="122830"/>
          </a:xfrm>
          <a:prstGeom prst="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6200000" flipH="1">
            <a:off x="3973751" y="2308744"/>
            <a:ext cx="204716" cy="12283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6200000" flipH="1">
            <a:off x="3962377" y="2897880"/>
            <a:ext cx="204716" cy="122830"/>
          </a:xfrm>
          <a:prstGeom prst="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4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4"/>
          <p:cNvSpPr txBox="1">
            <a:spLocks noChangeArrowheads="1"/>
          </p:cNvSpPr>
          <p:nvPr/>
        </p:nvSpPr>
        <p:spPr bwMode="auto">
          <a:xfrm>
            <a:off x="1999253" y="147638"/>
            <a:ext cx="8396695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400" b="1"/>
              <a:t>C4orf48 is expressed in the adult mouse hippocampus. </a:t>
            </a:r>
          </a:p>
        </p:txBody>
      </p:sp>
      <p:sp>
        <p:nvSpPr>
          <p:cNvPr id="92163" name="Text Box 7"/>
          <p:cNvSpPr txBox="1">
            <a:spLocks noChangeArrowheads="1"/>
          </p:cNvSpPr>
          <p:nvPr/>
        </p:nvSpPr>
        <p:spPr bwMode="auto">
          <a:xfrm>
            <a:off x="3748506" y="4550353"/>
            <a:ext cx="7491663" cy="1446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None/>
            </a:pPr>
            <a:r>
              <a:rPr lang="en-US" altLang="he-IL" sz="2200" b="1" i="1" dirty="0" smtClean="0">
                <a:latin typeface="Calibri" pitchFamily="34" charset="0"/>
              </a:rPr>
              <a:t>We </a:t>
            </a:r>
            <a:r>
              <a:rPr lang="en-US" altLang="he-IL" sz="2200" b="1" i="1" dirty="0">
                <a:latin typeface="Calibri" pitchFamily="34" charset="0"/>
              </a:rPr>
              <a:t>see strong C4orf48 expression in the hippocampus!</a:t>
            </a:r>
          </a:p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200" b="1" i="1" dirty="0" smtClean="0">
                <a:latin typeface="Calibri" pitchFamily="34" charset="0"/>
              </a:rPr>
              <a:t>In </a:t>
            </a:r>
            <a:r>
              <a:rPr lang="en-US" altLang="he-IL" sz="2200" b="1" i="1" dirty="0">
                <a:latin typeface="Calibri" pitchFamily="34" charset="0"/>
              </a:rPr>
              <a:t>adults, neurogenesis is restricted to very few brain </a:t>
            </a:r>
            <a:r>
              <a:rPr lang="en-US" altLang="he-IL" sz="2200" b="1" i="1" dirty="0" smtClean="0">
                <a:latin typeface="Calibri" pitchFamily="34" charset="0"/>
              </a:rPr>
              <a:t>regions: </a:t>
            </a:r>
          </a:p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200" b="1" i="1" u="sng" dirty="0" smtClean="0">
                <a:solidFill>
                  <a:srgbClr val="C00000"/>
                </a:solidFill>
                <a:latin typeface="Calibri" pitchFamily="34" charset="0"/>
              </a:rPr>
              <a:t>the </a:t>
            </a:r>
            <a:r>
              <a:rPr lang="en-US" altLang="he-IL" sz="2200" b="1" i="1" u="sng" dirty="0">
                <a:solidFill>
                  <a:srgbClr val="C00000"/>
                </a:solidFill>
                <a:latin typeface="Calibri" pitchFamily="34" charset="0"/>
              </a:rPr>
              <a:t>hippocampus </a:t>
            </a:r>
            <a:r>
              <a:rPr lang="en-US" altLang="he-IL" sz="2200" b="1" i="1" dirty="0">
                <a:latin typeface="Calibri" pitchFamily="34" charset="0"/>
              </a:rPr>
              <a:t>and the </a:t>
            </a:r>
            <a:r>
              <a:rPr lang="en-US" altLang="he-IL" sz="2200" b="1" i="1" dirty="0" err="1">
                <a:latin typeface="Calibri" pitchFamily="34" charset="0"/>
              </a:rPr>
              <a:t>subventricular</a:t>
            </a:r>
            <a:r>
              <a:rPr lang="en-US" altLang="he-IL" sz="2200" b="1" i="1" dirty="0">
                <a:latin typeface="Calibri" pitchFamily="34" charset="0"/>
              </a:rPr>
              <a:t> zone. </a:t>
            </a:r>
            <a:endParaRPr lang="en-US" altLang="he-IL" sz="2200" b="1" i="1" dirty="0" smtClean="0">
              <a:latin typeface="Calibri" pitchFamily="34" charset="0"/>
            </a:endParaRPr>
          </a:p>
        </p:txBody>
      </p:sp>
      <p:pic>
        <p:nvPicPr>
          <p:cNvPr id="29705" name="Picture 9" descr="C:\Users\Yanki Margalit\Desktop\Michael\In-situ pics binocular\probe 4, slide 3, sample f.tif"/>
          <p:cNvPicPr>
            <a:picLocks noChangeAspect="1" noChangeArrowheads="1"/>
          </p:cNvPicPr>
          <p:nvPr/>
        </p:nvPicPr>
        <p:blipFill rotWithShape="1">
          <a:blip r:embed="rId2" cstate="print"/>
          <a:srcRect t="5019"/>
          <a:stretch/>
        </p:blipFill>
        <p:spPr bwMode="auto">
          <a:xfrm flipH="1">
            <a:off x="202978" y="770022"/>
            <a:ext cx="6485022" cy="3464720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>
              <a:rot lat="0" lon="21299999" rev="0"/>
            </a:camera>
            <a:lightRig rig="threePt" dir="t"/>
          </a:scene3d>
        </p:spPr>
      </p:pic>
      <p:pic>
        <p:nvPicPr>
          <p:cNvPr id="92165" name="Picture 10" descr="C:\Users\Yanki Margalit\Desktop\Michael\In-situ pics binocular\probe 3, slide 3, sample f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7"/>
          <a:stretch/>
        </p:blipFill>
        <p:spPr bwMode="auto">
          <a:xfrm>
            <a:off x="202978" y="4523874"/>
            <a:ext cx="3128433" cy="17019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7" name="TextBox 7"/>
          <p:cNvSpPr txBox="1">
            <a:spLocks noChangeArrowheads="1"/>
          </p:cNvSpPr>
          <p:nvPr/>
        </p:nvSpPr>
        <p:spPr bwMode="auto">
          <a:xfrm>
            <a:off x="158528" y="5735302"/>
            <a:ext cx="252941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Calibri" pitchFamily="34" charset="0"/>
              </a:rPr>
              <a:t>ISH C4orf48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i="1" dirty="0">
                <a:latin typeface="Calibri" pitchFamily="34" charset="0"/>
              </a:rPr>
              <a:t>Sense probe</a:t>
            </a:r>
          </a:p>
        </p:txBody>
      </p:sp>
      <p:pic>
        <p:nvPicPr>
          <p:cNvPr id="92168" name="Picture 9" descr="C:\Users\Yanki Margalit\Desktop\Michael\In-situ pics binocular\probe 4, slide 3, sample f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1" t="14635" r="51221" b="63416"/>
          <a:stretch>
            <a:fillRect/>
          </a:stretch>
        </p:blipFill>
        <p:spPr bwMode="auto">
          <a:xfrm>
            <a:off x="6981880" y="776694"/>
            <a:ext cx="5019646" cy="2081463"/>
          </a:xfrm>
          <a:prstGeom prst="rect">
            <a:avLst/>
          </a:prstGeom>
          <a:noFill/>
          <a:ln w="2540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1556085" y="1178397"/>
            <a:ext cx="1796716" cy="772058"/>
          </a:xfrm>
          <a:prstGeom prst="rect">
            <a:avLst/>
          </a:prstGeom>
          <a:noFill/>
          <a:ln w="2540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92173" name="TextBox 19"/>
          <p:cNvSpPr txBox="1">
            <a:spLocks noChangeArrowheads="1"/>
          </p:cNvSpPr>
          <p:nvPr/>
        </p:nvSpPr>
        <p:spPr bwMode="auto">
          <a:xfrm>
            <a:off x="4320229" y="3908768"/>
            <a:ext cx="474556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Calibri" pitchFamily="34" charset="0"/>
              </a:rPr>
              <a:t>ISH C4orf48 Antisense probe</a:t>
            </a:r>
          </a:p>
        </p:txBody>
      </p:sp>
      <p:sp>
        <p:nvSpPr>
          <p:cNvPr id="92174" name="TextBox 1"/>
          <p:cNvSpPr txBox="1">
            <a:spLocks noChangeArrowheads="1"/>
          </p:cNvSpPr>
          <p:nvPr/>
        </p:nvSpPr>
        <p:spPr bwMode="auto">
          <a:xfrm>
            <a:off x="7620000" y="2234448"/>
            <a:ext cx="812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/>
              <a:t>CA3</a:t>
            </a:r>
            <a:endParaRPr lang="he-IL" altLang="he-IL" sz="1400" b="1" dirty="0"/>
          </a:p>
        </p:txBody>
      </p:sp>
      <p:sp>
        <p:nvSpPr>
          <p:cNvPr id="92175" name="TextBox 16"/>
          <p:cNvSpPr txBox="1">
            <a:spLocks noChangeArrowheads="1"/>
          </p:cNvSpPr>
          <p:nvPr/>
        </p:nvSpPr>
        <p:spPr bwMode="auto">
          <a:xfrm>
            <a:off x="8026400" y="984251"/>
            <a:ext cx="812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/>
              <a:t>CA1</a:t>
            </a:r>
            <a:endParaRPr lang="he-IL" altLang="he-IL" sz="1400" b="1" dirty="0"/>
          </a:p>
        </p:txBody>
      </p:sp>
      <p:sp>
        <p:nvSpPr>
          <p:cNvPr id="92176" name="TextBox 17"/>
          <p:cNvSpPr txBox="1">
            <a:spLocks noChangeArrowheads="1"/>
          </p:cNvSpPr>
          <p:nvPr/>
        </p:nvSpPr>
        <p:spPr bwMode="auto">
          <a:xfrm>
            <a:off x="9491703" y="1834649"/>
            <a:ext cx="812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/>
              <a:t>DG</a:t>
            </a:r>
            <a:endParaRPr lang="he-IL" altLang="he-IL" sz="1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53474" y="6492875"/>
            <a:ext cx="2743200" cy="365125"/>
          </a:xfrm>
        </p:spPr>
        <p:txBody>
          <a:bodyPr/>
          <a:lstStyle/>
          <a:p>
            <a:pPr algn="l">
              <a:defRPr/>
            </a:pPr>
            <a:fld id="{6B6287EE-31AB-4F00-A6F8-8B03FE54089C}" type="slidenum">
              <a:rPr lang="he-IL" smtClean="0"/>
              <a:pPr algn="l">
                <a:defRPr/>
              </a:pPr>
              <a:t>43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85223" y="6497846"/>
            <a:ext cx="631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done in collaboration with Pascal </a:t>
            </a:r>
            <a:r>
              <a:rPr lang="en-US" b="1" i="1" dirty="0" err="1" smtClean="0"/>
              <a:t>Dolle</a:t>
            </a:r>
            <a:r>
              <a:rPr lang="en-US" b="1" i="1" dirty="0" smtClean="0"/>
              <a:t>, IGBMC, Strasbourg</a:t>
            </a:r>
          </a:p>
        </p:txBody>
      </p:sp>
    </p:spTree>
    <p:extLst>
      <p:ext uri="{BB962C8B-B14F-4D97-AF65-F5344CB8AC3E}">
        <p14:creationId xmlns:p14="http://schemas.microsoft.com/office/powerpoint/2010/main" val="270117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4CFC24B7-3F0A-4D86-9E58-38AC800C09B0}" type="slidenum">
              <a:rPr lang="he-IL" altLang="he-IL" sz="1400" smtClean="0"/>
              <a:pPr algn="l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he-IL" sz="1400" smtClean="0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511" y="4185555"/>
            <a:ext cx="4379495" cy="253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Box 7"/>
          <p:cNvSpPr txBox="1">
            <a:spLocks noChangeArrowheads="1"/>
          </p:cNvSpPr>
          <p:nvPr/>
        </p:nvSpPr>
        <p:spPr bwMode="auto">
          <a:xfrm>
            <a:off x="406400" y="146051"/>
            <a:ext cx="11277600" cy="8302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/>
              <a:t>The Dentate Gyrus (DG) of the </a:t>
            </a:r>
            <a:r>
              <a:rPr lang="en-US" altLang="he-IL" sz="2400" b="1">
                <a:solidFill>
                  <a:srgbClr val="CC3300"/>
                </a:solidFill>
              </a:rPr>
              <a:t>Hippocampus</a:t>
            </a:r>
            <a:r>
              <a:rPr lang="en-US" altLang="he-IL" sz="2400" b="1"/>
              <a:t> is one of the few regions where adult neurogenesis takes place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73305" y="1095428"/>
            <a:ext cx="11143789" cy="2942694"/>
            <a:chOff x="473305" y="1095428"/>
            <a:chExt cx="11143789" cy="294269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l="-1" t="39584" r="36792" b="30729"/>
            <a:stretch/>
          </p:blipFill>
          <p:spPr>
            <a:xfrm>
              <a:off x="473305" y="1095428"/>
              <a:ext cx="11143789" cy="2942694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>
              <a:off x="692068" y="4019072"/>
              <a:ext cx="1539539" cy="0"/>
            </a:xfrm>
            <a:prstGeom prst="line">
              <a:avLst/>
            </a:prstGeom>
            <a:ln w="3810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459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2" descr="http://www.richardsmrt.com/PhD/blog/wp-content/uploads/2010/11/neurogenesis_in_the_dent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02"/>
          <a:stretch>
            <a:fillRect/>
          </a:stretch>
        </p:blipFill>
        <p:spPr bwMode="auto">
          <a:xfrm>
            <a:off x="1481221" y="1237120"/>
            <a:ext cx="9625230" cy="439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TextBox 7"/>
          <p:cNvSpPr txBox="1">
            <a:spLocks noChangeArrowheads="1"/>
          </p:cNvSpPr>
          <p:nvPr/>
        </p:nvSpPr>
        <p:spPr bwMode="auto">
          <a:xfrm>
            <a:off x="406400" y="146051"/>
            <a:ext cx="11277600" cy="8302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/>
              <a:t>The Dentate Gyrus (DG) of the </a:t>
            </a:r>
            <a:r>
              <a:rPr lang="en-US" altLang="he-IL" sz="2400" b="1">
                <a:solidFill>
                  <a:srgbClr val="CC3300"/>
                </a:solidFill>
              </a:rPr>
              <a:t>Hippocampus</a:t>
            </a:r>
            <a:r>
              <a:rPr lang="en-US" altLang="he-IL" sz="2400" b="1"/>
              <a:t> is one of the few regions where adult neurogenesis takes place</a:t>
            </a:r>
          </a:p>
        </p:txBody>
      </p:sp>
      <p:sp>
        <p:nvSpPr>
          <p:cNvPr id="91144" name="TextBox 8"/>
          <p:cNvSpPr txBox="1">
            <a:spLocks noChangeArrowheads="1"/>
          </p:cNvSpPr>
          <p:nvPr/>
        </p:nvSpPr>
        <p:spPr bwMode="auto">
          <a:xfrm>
            <a:off x="-1008982" y="6488668"/>
            <a:ext cx="9867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/>
              <a:t>Peter </a:t>
            </a:r>
            <a:r>
              <a:rPr lang="en-US" altLang="he-IL" sz="1800" b="1" dirty="0" smtClean="0"/>
              <a:t>S. </a:t>
            </a:r>
            <a:r>
              <a:rPr lang="en-US" altLang="he-IL" sz="1800" b="1" dirty="0"/>
              <a:t>Eriksson et. al. Neurogenesis in the adult </a:t>
            </a:r>
            <a:r>
              <a:rPr lang="en-US" altLang="he-IL" sz="1800" b="1" dirty="0" smtClean="0"/>
              <a:t>hippocampus, 1999</a:t>
            </a:r>
            <a:endParaRPr lang="en-US" altLang="he-IL" sz="1800" b="1" dirty="0"/>
          </a:p>
        </p:txBody>
      </p:sp>
      <p:sp>
        <p:nvSpPr>
          <p:cNvPr id="3" name="Rectangle 2"/>
          <p:cNvSpPr/>
          <p:nvPr/>
        </p:nvSpPr>
        <p:spPr>
          <a:xfrm>
            <a:off x="2277980" y="4507832"/>
            <a:ext cx="1406358" cy="1122947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8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4"/>
          <p:cNvSpPr txBox="1">
            <a:spLocks noChangeArrowheads="1"/>
          </p:cNvSpPr>
          <p:nvPr/>
        </p:nvSpPr>
        <p:spPr bwMode="auto">
          <a:xfrm>
            <a:off x="609599" y="147638"/>
            <a:ext cx="11176002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400" b="1" dirty="0" smtClean="0"/>
              <a:t>These are the precise locations where we see C4orf48 expression</a:t>
            </a:r>
          </a:p>
        </p:txBody>
      </p:sp>
      <p:pic>
        <p:nvPicPr>
          <p:cNvPr id="29705" name="Picture 9" descr="C:\Users\Yanki Margalit\Desktop\Michael\In-situ pics binocular\probe 4, slide 3, sample f.tif"/>
          <p:cNvPicPr>
            <a:picLocks noChangeAspect="1" noChangeArrowheads="1"/>
          </p:cNvPicPr>
          <p:nvPr/>
        </p:nvPicPr>
        <p:blipFill rotWithShape="1">
          <a:blip r:embed="rId2" cstate="print"/>
          <a:srcRect t="5019"/>
          <a:stretch/>
        </p:blipFill>
        <p:spPr bwMode="auto">
          <a:xfrm flipH="1">
            <a:off x="202978" y="770022"/>
            <a:ext cx="6485022" cy="3464720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>
              <a:rot lat="0" lon="21299999" rev="0"/>
            </a:camera>
            <a:lightRig rig="threePt" dir="t"/>
          </a:scene3d>
        </p:spPr>
      </p:pic>
      <p:pic>
        <p:nvPicPr>
          <p:cNvPr id="92165" name="Picture 10" descr="C:\Users\Yanki Margalit\Desktop\Michael\In-situ pics binocular\probe 3, slide 3, sample f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7"/>
          <a:stretch/>
        </p:blipFill>
        <p:spPr bwMode="auto">
          <a:xfrm>
            <a:off x="202978" y="4523874"/>
            <a:ext cx="3128433" cy="17019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7" name="TextBox 7"/>
          <p:cNvSpPr txBox="1">
            <a:spLocks noChangeArrowheads="1"/>
          </p:cNvSpPr>
          <p:nvPr/>
        </p:nvSpPr>
        <p:spPr bwMode="auto">
          <a:xfrm>
            <a:off x="158528" y="5735302"/>
            <a:ext cx="252941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Calibri" pitchFamily="34" charset="0"/>
              </a:rPr>
              <a:t>ISH C4orf48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i="1" dirty="0">
                <a:latin typeface="Calibri" pitchFamily="34" charset="0"/>
              </a:rPr>
              <a:t>Sense probe</a:t>
            </a:r>
          </a:p>
        </p:txBody>
      </p:sp>
      <p:pic>
        <p:nvPicPr>
          <p:cNvPr id="92168" name="Picture 9" descr="C:\Users\Yanki Margalit\Desktop\Michael\In-situ pics binocular\probe 4, slide 3, sample f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1" t="14635" r="51221" b="63416"/>
          <a:stretch>
            <a:fillRect/>
          </a:stretch>
        </p:blipFill>
        <p:spPr bwMode="auto">
          <a:xfrm>
            <a:off x="6832157" y="793917"/>
            <a:ext cx="5019646" cy="2081463"/>
          </a:xfrm>
          <a:prstGeom prst="rect">
            <a:avLst/>
          </a:prstGeom>
          <a:noFill/>
          <a:ln w="2540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1556085" y="1178397"/>
            <a:ext cx="1796716" cy="772058"/>
          </a:xfrm>
          <a:prstGeom prst="rect">
            <a:avLst/>
          </a:prstGeom>
          <a:noFill/>
          <a:ln w="2540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92173" name="TextBox 19"/>
          <p:cNvSpPr txBox="1">
            <a:spLocks noChangeArrowheads="1"/>
          </p:cNvSpPr>
          <p:nvPr/>
        </p:nvSpPr>
        <p:spPr bwMode="auto">
          <a:xfrm>
            <a:off x="4093633" y="4219074"/>
            <a:ext cx="474556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Calibri" pitchFamily="34" charset="0"/>
              </a:rPr>
              <a:t>ISH C4orf48 Antisense probe</a:t>
            </a:r>
          </a:p>
        </p:txBody>
      </p:sp>
      <p:sp>
        <p:nvSpPr>
          <p:cNvPr id="92174" name="TextBox 1"/>
          <p:cNvSpPr txBox="1">
            <a:spLocks noChangeArrowheads="1"/>
          </p:cNvSpPr>
          <p:nvPr/>
        </p:nvSpPr>
        <p:spPr bwMode="auto">
          <a:xfrm>
            <a:off x="7620000" y="2234448"/>
            <a:ext cx="812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/>
              <a:t>CA3</a:t>
            </a:r>
            <a:endParaRPr lang="he-IL" altLang="he-IL" sz="1400" b="1" dirty="0"/>
          </a:p>
        </p:txBody>
      </p:sp>
      <p:sp>
        <p:nvSpPr>
          <p:cNvPr id="92175" name="TextBox 16"/>
          <p:cNvSpPr txBox="1">
            <a:spLocks noChangeArrowheads="1"/>
          </p:cNvSpPr>
          <p:nvPr/>
        </p:nvSpPr>
        <p:spPr bwMode="auto">
          <a:xfrm>
            <a:off x="8026400" y="984251"/>
            <a:ext cx="812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/>
              <a:t>CA1</a:t>
            </a:r>
            <a:endParaRPr lang="he-IL" altLang="he-IL" sz="1400" b="1" dirty="0"/>
          </a:p>
        </p:txBody>
      </p:sp>
      <p:sp>
        <p:nvSpPr>
          <p:cNvPr id="92176" name="TextBox 17"/>
          <p:cNvSpPr txBox="1">
            <a:spLocks noChangeArrowheads="1"/>
          </p:cNvSpPr>
          <p:nvPr/>
        </p:nvSpPr>
        <p:spPr bwMode="auto">
          <a:xfrm>
            <a:off x="9491703" y="1834649"/>
            <a:ext cx="812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/>
              <a:t>DG</a:t>
            </a:r>
            <a:endParaRPr lang="he-IL" altLang="he-IL" sz="1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-53474" y="6492875"/>
            <a:ext cx="2743200" cy="365125"/>
          </a:xfrm>
        </p:spPr>
        <p:txBody>
          <a:bodyPr/>
          <a:lstStyle/>
          <a:p>
            <a:pPr algn="l">
              <a:defRPr/>
            </a:pPr>
            <a:fld id="{6B6287EE-31AB-4F00-A6F8-8B03FE54089C}" type="slidenum">
              <a:rPr lang="he-IL" smtClean="0"/>
              <a:pPr algn="l">
                <a:defRPr/>
              </a:pPr>
              <a:t>46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85223" y="6497846"/>
            <a:ext cx="631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 smtClean="0"/>
              <a:t>done in collaboration with Pascal </a:t>
            </a:r>
            <a:r>
              <a:rPr lang="en-US" b="1" i="1" dirty="0" err="1" smtClean="0"/>
              <a:t>Dolle</a:t>
            </a:r>
            <a:r>
              <a:rPr lang="en-US" b="1" i="1" dirty="0" smtClean="0"/>
              <a:t>, IGBMC, Strasbourg</a:t>
            </a: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9341980" y="2142426"/>
            <a:ext cx="25294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 smtClean="0">
                <a:latin typeface="Calibri" pitchFamily="34" charset="0"/>
              </a:rPr>
              <a:t>dentate gyrus</a:t>
            </a:r>
            <a:endParaRPr lang="en-US" altLang="he-IL" sz="1600" b="1" i="1" dirty="0">
              <a:latin typeface="Calibri" pitchFamily="34" charset="0"/>
            </a:endParaRP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6832157" y="3805197"/>
            <a:ext cx="4913560" cy="230832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dirty="0"/>
              <a:t>The Dentate Gyrus (DG) of the </a:t>
            </a:r>
            <a:r>
              <a:rPr lang="en-US" altLang="he-IL" sz="2400" b="1" dirty="0">
                <a:solidFill>
                  <a:srgbClr val="CC3300"/>
                </a:solidFill>
              </a:rPr>
              <a:t>Hippocampus</a:t>
            </a:r>
            <a:r>
              <a:rPr lang="en-US" altLang="he-IL" sz="2400" b="1" dirty="0"/>
              <a:t> is one of the few regions where adult neurogenesis takes </a:t>
            </a:r>
            <a:r>
              <a:rPr lang="en-US" altLang="he-IL" sz="2400" b="1" dirty="0" smtClean="0"/>
              <a:t>place,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i="1" dirty="0" smtClean="0">
                <a:solidFill>
                  <a:srgbClr val="FF0000"/>
                </a:solidFill>
              </a:rPr>
              <a:t>and this where we see C4ORF48 expression!</a:t>
            </a:r>
            <a:endParaRPr lang="en-US" altLang="he-IL" sz="2400" b="1" i="1" dirty="0">
              <a:solidFill>
                <a:srgbClr val="FF0000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 flipV="1">
            <a:off x="9753601" y="2542225"/>
            <a:ext cx="320842" cy="1051207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9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2" descr="C:\Users\Yanki Margalit\Desktop\Michael\In-situ pics binocular\probe 4, slide 1, sample a (2)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0" b="15298"/>
          <a:stretch/>
        </p:blipFill>
        <p:spPr bwMode="auto">
          <a:xfrm>
            <a:off x="1592570" y="1030870"/>
            <a:ext cx="5620783" cy="2348050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1" name="Text Box 4"/>
          <p:cNvSpPr txBox="1">
            <a:spLocks noChangeArrowheads="1"/>
          </p:cNvSpPr>
          <p:nvPr/>
        </p:nvSpPr>
        <p:spPr bwMode="auto">
          <a:xfrm>
            <a:off x="2625496" y="82629"/>
            <a:ext cx="6946356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000" b="1" dirty="0"/>
              <a:t>C4orf48 </a:t>
            </a:r>
            <a:r>
              <a:rPr lang="en-US" altLang="he-IL" sz="2000" b="1" dirty="0" smtClean="0"/>
              <a:t>is also expressed in the mouse olfactory </a:t>
            </a:r>
            <a:r>
              <a:rPr lang="en-US" altLang="he-IL" sz="2000" b="1" dirty="0"/>
              <a:t>bulb</a:t>
            </a:r>
          </a:p>
        </p:txBody>
      </p:sp>
      <p:pic>
        <p:nvPicPr>
          <p:cNvPr id="93192" name="Picture 5" descr="http://bioteaching.files.wordpress.com/2010/04/rodentbrain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6" t="5732"/>
          <a:stretch/>
        </p:blipFill>
        <p:spPr bwMode="auto">
          <a:xfrm>
            <a:off x="1608919" y="4222570"/>
            <a:ext cx="5788844" cy="25859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9205" y="3448274"/>
            <a:ext cx="10501195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“Postnatal neurogenesis- IV. Cell proliferation and migration in the anterior forebrain, </a:t>
            </a:r>
            <a:r>
              <a:rPr lang="en-US" sz="2000" b="1" i="1" u="sng" dirty="0" smtClean="0"/>
              <a:t>with special reference to persisting neurogenesis in the olfactory bulb”</a:t>
            </a:r>
            <a:r>
              <a:rPr lang="en-US" sz="2000" b="1" i="1" dirty="0" smtClean="0"/>
              <a:t>              </a:t>
            </a:r>
            <a:r>
              <a:rPr lang="en-US" sz="2400" b="1" dirty="0" smtClean="0"/>
              <a:t>Joseph Altman 1969</a:t>
            </a:r>
            <a:endParaRPr lang="en-US" sz="2400" b="1" dirty="0"/>
          </a:p>
        </p:txBody>
      </p:sp>
      <p:sp>
        <p:nvSpPr>
          <p:cNvPr id="3" name="Rectangle 2"/>
          <p:cNvSpPr/>
          <p:nvPr/>
        </p:nvSpPr>
        <p:spPr bwMode="auto">
          <a:xfrm>
            <a:off x="1589205" y="6081426"/>
            <a:ext cx="1117600" cy="727100"/>
          </a:xfrm>
          <a:prstGeom prst="rect">
            <a:avLst/>
          </a:prstGeom>
          <a:noFill/>
          <a:ln w="444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1607404" y="999841"/>
            <a:ext cx="2529417" cy="646331"/>
          </a:xfrm>
          <a:prstGeom prst="rect">
            <a:avLst/>
          </a:prstGeom>
          <a:noFill/>
          <a:ln w="635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R="0" indent="0" algn="r" rtl="1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b="0" i="0" u="none" strike="noStrike" cap="none" normalizeH="0" baseline="0">
                <a:ln>
                  <a:noFill/>
                </a:ln>
                <a:effectLst/>
                <a:latin typeface="Arial" charset="0"/>
                <a:cs typeface="Arial" charset="0"/>
              </a:defRPr>
            </a:lvl1pPr>
          </a:lstStyle>
          <a:p>
            <a:r>
              <a:rPr lang="en-US" altLang="he-IL" dirty="0"/>
              <a:t>ISH C4orf48</a:t>
            </a:r>
          </a:p>
          <a:p>
            <a:r>
              <a:rPr lang="en-US" altLang="he-IL" dirty="0"/>
              <a:t>Antisense probe</a:t>
            </a:r>
          </a:p>
        </p:txBody>
      </p:sp>
      <p:cxnSp>
        <p:nvCxnSpPr>
          <p:cNvPr id="8" name="Straight Connector 7"/>
          <p:cNvCxnSpPr>
            <a:stCxn id="3" idx="1"/>
          </p:cNvCxnSpPr>
          <p:nvPr/>
        </p:nvCxnSpPr>
        <p:spPr bwMode="auto">
          <a:xfrm flipH="1">
            <a:off x="508000" y="6444976"/>
            <a:ext cx="1081205" cy="0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V="1">
            <a:off x="508000" y="1797510"/>
            <a:ext cx="0" cy="4647466"/>
          </a:xfrm>
          <a:prstGeom prst="line">
            <a:avLst/>
          </a:prstGeom>
          <a:noFill/>
          <a:ln w="127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508000" y="1808686"/>
            <a:ext cx="10160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287EE-31AB-4F00-A6F8-8B03FE54089C}" type="slidenum">
              <a:rPr lang="he-IL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9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6567" y="6469907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4AD2F9CB-BBD0-44A7-B7A3-EF8C85088649}" type="slidenum">
              <a:rPr lang="he-IL" altLang="he-IL" sz="1400" smtClean="0"/>
              <a:pPr algn="l"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he-IL" sz="1400" smtClean="0"/>
          </a:p>
        </p:txBody>
      </p:sp>
      <p:pic>
        <p:nvPicPr>
          <p:cNvPr id="94211" name="Picture 3" descr="C:\Users\Yanki Margalit\Desktop\Michael\In-situ pics binocular\probe 4, slide 6, sample h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7"/>
          <a:stretch/>
        </p:blipFill>
        <p:spPr bwMode="auto">
          <a:xfrm>
            <a:off x="2086932" y="994611"/>
            <a:ext cx="7565834" cy="40241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12" name="Picture 4" descr="C:\Users\Yanki Margalit\Desktop\Michael\In-situ pics binocular\probe 3, slide 6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5" r="15287"/>
          <a:stretch/>
        </p:blipFill>
        <p:spPr bwMode="auto">
          <a:xfrm>
            <a:off x="9716935" y="1623095"/>
            <a:ext cx="2350207" cy="14590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5" name="Text Box 4"/>
          <p:cNvSpPr txBox="1">
            <a:spLocks noChangeArrowheads="1"/>
          </p:cNvSpPr>
          <p:nvPr/>
        </p:nvSpPr>
        <p:spPr bwMode="auto">
          <a:xfrm>
            <a:off x="1418167" y="156353"/>
            <a:ext cx="99568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000" b="1" dirty="0"/>
              <a:t>C4orf48 is expressed in the adult mouse Cerebellar </a:t>
            </a:r>
            <a:r>
              <a:rPr lang="en-US" altLang="he-IL" sz="2000" b="1" dirty="0" smtClean="0"/>
              <a:t>Cortex</a:t>
            </a:r>
            <a:endParaRPr lang="en-US" altLang="he-IL" sz="2000" b="1" dirty="0"/>
          </a:p>
        </p:txBody>
      </p:sp>
      <p:grpSp>
        <p:nvGrpSpPr>
          <p:cNvPr id="94216" name="Group 13"/>
          <p:cNvGrpSpPr>
            <a:grpSpLocks/>
          </p:cNvGrpSpPr>
          <p:nvPr/>
        </p:nvGrpSpPr>
        <p:grpSpPr bwMode="auto">
          <a:xfrm>
            <a:off x="1584160" y="5147771"/>
            <a:ext cx="8373533" cy="1600200"/>
            <a:chOff x="1066800" y="5006340"/>
            <a:chExt cx="4892040" cy="1066800"/>
          </a:xfrm>
        </p:grpSpPr>
        <p:grpSp>
          <p:nvGrpSpPr>
            <p:cNvPr id="94217" name="Group 11"/>
            <p:cNvGrpSpPr>
              <a:grpSpLocks/>
            </p:cNvGrpSpPr>
            <p:nvPr/>
          </p:nvGrpSpPr>
          <p:grpSpPr bwMode="auto">
            <a:xfrm>
              <a:off x="1066800" y="5029200"/>
              <a:ext cx="4800600" cy="1015979"/>
              <a:chOff x="1066800" y="5029200"/>
              <a:chExt cx="4800600" cy="1015979"/>
            </a:xfrm>
          </p:grpSpPr>
          <p:pic>
            <p:nvPicPr>
              <p:cNvPr id="94219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800" y="5029200"/>
                <a:ext cx="4800600" cy="1015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4220" name="TextBox 9"/>
              <p:cNvSpPr txBox="1">
                <a:spLocks noChangeArrowheads="1"/>
              </p:cNvSpPr>
              <p:nvPr/>
            </p:nvSpPr>
            <p:spPr bwMode="auto">
              <a:xfrm>
                <a:off x="4485405" y="5038397"/>
                <a:ext cx="510995" cy="205185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algn="r" rtl="1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algn="r" rtl="1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algn="r" rtl="1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algn="r" rtl="1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algn="r" rtl="1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rtl="0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he-IL" sz="1400" b="1" dirty="0"/>
                  <a:t>2008</a:t>
                </a:r>
              </a:p>
            </p:txBody>
          </p:sp>
        </p:grpSp>
        <p:sp>
          <p:nvSpPr>
            <p:cNvPr id="94218" name="Rectangle 12"/>
            <p:cNvSpPr>
              <a:spLocks noChangeArrowheads="1"/>
            </p:cNvSpPr>
            <p:nvPr/>
          </p:nvSpPr>
          <p:spPr bwMode="auto">
            <a:xfrm>
              <a:off x="1082040" y="5006340"/>
              <a:ext cx="4876800" cy="1066800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he-IL" sz="1800"/>
            </a:p>
          </p:txBody>
        </p:sp>
      </p:grp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2054848" y="4668961"/>
            <a:ext cx="25294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Calibri" pitchFamily="34" charset="0"/>
              </a:rPr>
              <a:t>ISH </a:t>
            </a:r>
            <a:r>
              <a:rPr lang="en-US" altLang="he-IL" sz="1400" b="1" dirty="0" smtClean="0">
                <a:latin typeface="Calibri" pitchFamily="34" charset="0"/>
              </a:rPr>
              <a:t>C4orf48 </a:t>
            </a:r>
            <a:r>
              <a:rPr lang="en-US" altLang="he-IL" sz="1400" b="1" u="sng" dirty="0" smtClean="0">
                <a:latin typeface="Calibri" pitchFamily="34" charset="0"/>
              </a:rPr>
              <a:t>Antisense</a:t>
            </a:r>
            <a:r>
              <a:rPr lang="en-US" altLang="he-IL" sz="1400" b="1" dirty="0" smtClean="0">
                <a:latin typeface="Calibri" pitchFamily="34" charset="0"/>
              </a:rPr>
              <a:t> </a:t>
            </a:r>
            <a:r>
              <a:rPr lang="en-US" altLang="he-IL" sz="1400" b="1" dirty="0">
                <a:latin typeface="Calibri" pitchFamily="34" charset="0"/>
              </a:rPr>
              <a:t>probe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9684850" y="2842412"/>
            <a:ext cx="23502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b="1" dirty="0">
                <a:latin typeface="Calibri" pitchFamily="34" charset="0"/>
              </a:rPr>
              <a:t>ISH </a:t>
            </a:r>
            <a:r>
              <a:rPr lang="en-US" altLang="he-IL" sz="1200" b="1" dirty="0" smtClean="0">
                <a:latin typeface="Calibri" pitchFamily="34" charset="0"/>
              </a:rPr>
              <a:t>C4orf48 </a:t>
            </a:r>
            <a:r>
              <a:rPr lang="en-US" altLang="he-IL" sz="1200" b="1" i="1" dirty="0" smtClean="0">
                <a:latin typeface="Calibri" pitchFamily="34" charset="0"/>
              </a:rPr>
              <a:t>Sense </a:t>
            </a:r>
            <a:r>
              <a:rPr lang="en-US" altLang="he-IL" sz="1200" b="1" i="1" dirty="0">
                <a:latin typeface="Calibri" pitchFamily="34" charset="0"/>
              </a:rPr>
              <a:t>probe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235886" y="1090863"/>
            <a:ext cx="1694430" cy="1604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422356" y="1058781"/>
            <a:ext cx="1494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 microns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78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 Box 5"/>
          <p:cNvSpPr txBox="1">
            <a:spLocks noChangeArrowheads="1"/>
          </p:cNvSpPr>
          <p:nvPr/>
        </p:nvSpPr>
        <p:spPr bwMode="auto">
          <a:xfrm>
            <a:off x="2082800" y="71857"/>
            <a:ext cx="8229600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000" b="1" dirty="0"/>
              <a:t>C4orf48 expression in brain is 2.5-3.5 fold higher in postnatal </a:t>
            </a:r>
            <a:r>
              <a:rPr lang="en-US" altLang="he-IL" sz="2000" b="1" dirty="0" smtClean="0"/>
              <a:t>mice as </a:t>
            </a:r>
            <a:r>
              <a:rPr lang="en-US" altLang="he-IL" sz="2000" b="1" dirty="0"/>
              <a:t>compared to adult mice</a:t>
            </a:r>
            <a:r>
              <a:rPr lang="en-US" altLang="he-IL" sz="2000" b="1" dirty="0" smtClean="0"/>
              <a:t>. </a:t>
            </a:r>
            <a:endParaRPr lang="en-US" altLang="he-IL" sz="2000" b="1" dirty="0"/>
          </a:p>
        </p:txBody>
      </p:sp>
      <p:sp>
        <p:nvSpPr>
          <p:cNvPr id="95235" name="Text Box 6"/>
          <p:cNvSpPr txBox="1">
            <a:spLocks noChangeArrowheads="1"/>
          </p:cNvSpPr>
          <p:nvPr/>
        </p:nvSpPr>
        <p:spPr bwMode="auto">
          <a:xfrm>
            <a:off x="101600" y="5864226"/>
            <a:ext cx="12192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he-IL" sz="2000" b="1" i="1">
                <a:solidFill>
                  <a:srgbClr val="0066CC"/>
                </a:solidFill>
                <a:latin typeface="Calibri" pitchFamily="34" charset="0"/>
              </a:rPr>
              <a:t>Adult </a:t>
            </a:r>
            <a:r>
              <a:rPr lang="en-US" altLang="he-IL" sz="2000" b="1" i="1">
                <a:latin typeface="Calibri" pitchFamily="34" charset="0"/>
              </a:rPr>
              <a:t>neurogenesis in mammals is at much lower rate, as compared to pre- and the early postnatal periods, and is restricted to very few brain regions: </a:t>
            </a:r>
            <a:r>
              <a:rPr lang="en-US" altLang="he-IL" sz="2000" b="1" i="1">
                <a:solidFill>
                  <a:srgbClr val="0066CC"/>
                </a:solidFill>
                <a:latin typeface="Calibri" pitchFamily="34" charset="0"/>
              </a:rPr>
              <a:t>the hippocampus and the subventricular zone. </a:t>
            </a:r>
          </a:p>
        </p:txBody>
      </p:sp>
      <p:sp>
        <p:nvSpPr>
          <p:cNvPr id="95236" name="Text Box 7"/>
          <p:cNvSpPr txBox="1">
            <a:spLocks noChangeArrowheads="1"/>
          </p:cNvSpPr>
          <p:nvPr/>
        </p:nvSpPr>
        <p:spPr bwMode="auto">
          <a:xfrm>
            <a:off x="101600" y="5178426"/>
            <a:ext cx="11480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he-IL" sz="2000" b="1" i="1">
                <a:latin typeface="Calibri" pitchFamily="34" charset="0"/>
              </a:rPr>
              <a:t>During the </a:t>
            </a:r>
            <a:r>
              <a:rPr lang="en-US" altLang="he-IL" sz="2000" b="1" i="1">
                <a:solidFill>
                  <a:srgbClr val="CC3300"/>
                </a:solidFill>
                <a:latin typeface="Calibri" pitchFamily="34" charset="0"/>
              </a:rPr>
              <a:t>embryonic and the early postnatal periods</a:t>
            </a:r>
            <a:r>
              <a:rPr lang="en-US" altLang="he-IL" sz="2000" b="1" i="1">
                <a:latin typeface="Calibri" pitchFamily="34" charset="0"/>
              </a:rPr>
              <a:t> extensive neurogenesis occurs in most regions of the mammalian brain.</a:t>
            </a:r>
          </a:p>
        </p:txBody>
      </p:sp>
      <p:sp>
        <p:nvSpPr>
          <p:cNvPr id="95237" name="Text Box 30"/>
          <p:cNvSpPr txBox="1">
            <a:spLocks noChangeArrowheads="1"/>
          </p:cNvSpPr>
          <p:nvPr/>
        </p:nvSpPr>
        <p:spPr bwMode="auto">
          <a:xfrm>
            <a:off x="3636433" y="4843464"/>
            <a:ext cx="1219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1600" b="1">
                <a:latin typeface="Calibri" pitchFamily="34" charset="0"/>
              </a:rPr>
              <a:t>3 dpp</a:t>
            </a:r>
          </a:p>
        </p:txBody>
      </p:sp>
      <p:sp>
        <p:nvSpPr>
          <p:cNvPr id="95238" name="Text Box 31"/>
          <p:cNvSpPr txBox="1">
            <a:spLocks noChangeArrowheads="1"/>
          </p:cNvSpPr>
          <p:nvPr/>
        </p:nvSpPr>
        <p:spPr bwMode="auto">
          <a:xfrm>
            <a:off x="5071533" y="4843464"/>
            <a:ext cx="1219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1600" b="1">
                <a:latin typeface="Calibri" pitchFamily="34" charset="0"/>
              </a:rPr>
              <a:t>5 dpp</a:t>
            </a:r>
          </a:p>
        </p:txBody>
      </p:sp>
      <p:sp>
        <p:nvSpPr>
          <p:cNvPr id="95239" name="Text Box 33"/>
          <p:cNvSpPr txBox="1">
            <a:spLocks noChangeArrowheads="1"/>
          </p:cNvSpPr>
          <p:nvPr/>
        </p:nvSpPr>
        <p:spPr bwMode="auto">
          <a:xfrm>
            <a:off x="6392333" y="4845050"/>
            <a:ext cx="121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1600" b="1">
                <a:latin typeface="Calibri" pitchFamily="34" charset="0"/>
              </a:rPr>
              <a:t>adult </a:t>
            </a:r>
          </a:p>
        </p:txBody>
      </p:sp>
      <p:sp>
        <p:nvSpPr>
          <p:cNvPr id="95240" name="Text Box 34"/>
          <p:cNvSpPr txBox="1">
            <a:spLocks noChangeArrowheads="1"/>
          </p:cNvSpPr>
          <p:nvPr/>
        </p:nvSpPr>
        <p:spPr bwMode="auto">
          <a:xfrm rot="10800000">
            <a:off x="2322842" y="1036920"/>
            <a:ext cx="52322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he-IL" sz="2200" b="1" dirty="0">
                <a:latin typeface="Calibri" pitchFamily="34" charset="0"/>
              </a:rPr>
              <a:t>C4orf48  expression</a:t>
            </a:r>
          </a:p>
        </p:txBody>
      </p:sp>
      <p:sp>
        <p:nvSpPr>
          <p:cNvPr id="95241" name="Rectangle 2"/>
          <p:cNvSpPr>
            <a:spLocks noChangeArrowheads="1"/>
          </p:cNvSpPr>
          <p:nvPr/>
        </p:nvSpPr>
        <p:spPr bwMode="auto">
          <a:xfrm>
            <a:off x="6811433" y="3867151"/>
            <a:ext cx="406400" cy="93662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95242" name="Rectangle 13"/>
          <p:cNvSpPr>
            <a:spLocks noChangeArrowheads="1"/>
          </p:cNvSpPr>
          <p:nvPr/>
        </p:nvSpPr>
        <p:spPr bwMode="auto">
          <a:xfrm>
            <a:off x="4055533" y="2625725"/>
            <a:ext cx="406400" cy="2178050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95243" name="Rectangle 14"/>
          <p:cNvSpPr>
            <a:spLocks noChangeArrowheads="1"/>
          </p:cNvSpPr>
          <p:nvPr/>
        </p:nvSpPr>
        <p:spPr bwMode="auto">
          <a:xfrm>
            <a:off x="5433484" y="1731963"/>
            <a:ext cx="406400" cy="3071812"/>
          </a:xfrm>
          <a:prstGeom prst="rect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95244" name="Rectangle 1"/>
          <p:cNvSpPr>
            <a:spLocks noChangeArrowheads="1"/>
          </p:cNvSpPr>
          <p:nvPr/>
        </p:nvSpPr>
        <p:spPr bwMode="auto">
          <a:xfrm>
            <a:off x="3750733" y="984251"/>
            <a:ext cx="3860800" cy="381952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cxnSp>
        <p:nvCxnSpPr>
          <p:cNvPr id="95245" name="Straight Connector 21"/>
          <p:cNvCxnSpPr>
            <a:cxnSpLocks noChangeShapeType="1"/>
          </p:cNvCxnSpPr>
          <p:nvPr/>
        </p:nvCxnSpPr>
        <p:spPr bwMode="auto">
          <a:xfrm>
            <a:off x="3418540" y="1054100"/>
            <a:ext cx="330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6" name="Straight Connector 24"/>
          <p:cNvCxnSpPr>
            <a:cxnSpLocks noChangeShapeType="1"/>
          </p:cNvCxnSpPr>
          <p:nvPr/>
        </p:nvCxnSpPr>
        <p:spPr bwMode="auto">
          <a:xfrm>
            <a:off x="3435473" y="1993900"/>
            <a:ext cx="330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7" name="Straight Connector 25"/>
          <p:cNvCxnSpPr>
            <a:cxnSpLocks noChangeShapeType="1"/>
          </p:cNvCxnSpPr>
          <p:nvPr/>
        </p:nvCxnSpPr>
        <p:spPr bwMode="auto">
          <a:xfrm>
            <a:off x="3418540" y="2933700"/>
            <a:ext cx="330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48" name="Straight Connector 26"/>
          <p:cNvCxnSpPr>
            <a:cxnSpLocks noChangeShapeType="1"/>
          </p:cNvCxnSpPr>
          <p:nvPr/>
        </p:nvCxnSpPr>
        <p:spPr bwMode="auto">
          <a:xfrm>
            <a:off x="3418540" y="3873500"/>
            <a:ext cx="330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49" name="TextBox 10"/>
          <p:cNvSpPr txBox="1">
            <a:spLocks noChangeArrowheads="1"/>
          </p:cNvSpPr>
          <p:nvPr/>
        </p:nvSpPr>
        <p:spPr bwMode="auto">
          <a:xfrm>
            <a:off x="3137647" y="3681413"/>
            <a:ext cx="508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dirty="0"/>
              <a:t>1</a:t>
            </a:r>
          </a:p>
        </p:txBody>
      </p:sp>
      <p:sp>
        <p:nvSpPr>
          <p:cNvPr id="95250" name="TextBox 28"/>
          <p:cNvSpPr txBox="1">
            <a:spLocks noChangeArrowheads="1"/>
          </p:cNvSpPr>
          <p:nvPr/>
        </p:nvSpPr>
        <p:spPr bwMode="auto">
          <a:xfrm>
            <a:off x="3137647" y="2730500"/>
            <a:ext cx="50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dirty="0"/>
              <a:t>2</a:t>
            </a:r>
          </a:p>
        </p:txBody>
      </p:sp>
      <p:sp>
        <p:nvSpPr>
          <p:cNvPr id="95251" name="TextBox 29"/>
          <p:cNvSpPr txBox="1">
            <a:spLocks noChangeArrowheads="1"/>
          </p:cNvSpPr>
          <p:nvPr/>
        </p:nvSpPr>
        <p:spPr bwMode="auto">
          <a:xfrm>
            <a:off x="3137647" y="1803400"/>
            <a:ext cx="50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/>
              <a:t>3</a:t>
            </a:r>
          </a:p>
        </p:txBody>
      </p:sp>
      <p:sp>
        <p:nvSpPr>
          <p:cNvPr id="95252" name="TextBox 30"/>
          <p:cNvSpPr txBox="1">
            <a:spLocks noChangeArrowheads="1"/>
          </p:cNvSpPr>
          <p:nvPr/>
        </p:nvSpPr>
        <p:spPr bwMode="auto">
          <a:xfrm>
            <a:off x="3137647" y="850900"/>
            <a:ext cx="50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dirty="0"/>
              <a:t>4</a:t>
            </a:r>
          </a:p>
        </p:txBody>
      </p:sp>
      <p:cxnSp>
        <p:nvCxnSpPr>
          <p:cNvPr id="95253" name="Straight Connector 17"/>
          <p:cNvCxnSpPr>
            <a:cxnSpLocks noChangeShapeType="1"/>
          </p:cNvCxnSpPr>
          <p:nvPr/>
        </p:nvCxnSpPr>
        <p:spPr bwMode="auto">
          <a:xfrm>
            <a:off x="5649384" y="1409700"/>
            <a:ext cx="0" cy="6096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54" name="Straight Connector 37"/>
          <p:cNvCxnSpPr>
            <a:cxnSpLocks noChangeShapeType="1"/>
          </p:cNvCxnSpPr>
          <p:nvPr/>
        </p:nvCxnSpPr>
        <p:spPr bwMode="auto">
          <a:xfrm>
            <a:off x="4252384" y="2171700"/>
            <a:ext cx="0" cy="9017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5255" name="Straight Connector 39"/>
          <p:cNvCxnSpPr>
            <a:cxnSpLocks noChangeShapeType="1"/>
          </p:cNvCxnSpPr>
          <p:nvPr/>
        </p:nvCxnSpPr>
        <p:spPr bwMode="auto">
          <a:xfrm>
            <a:off x="7012517" y="3727450"/>
            <a:ext cx="0" cy="3238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5256" name="TextBox 1"/>
          <p:cNvSpPr txBox="1">
            <a:spLocks noChangeArrowheads="1"/>
          </p:cNvSpPr>
          <p:nvPr/>
        </p:nvSpPr>
        <p:spPr bwMode="auto">
          <a:xfrm>
            <a:off x="3903133" y="1798596"/>
            <a:ext cx="711200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/>
              <a:t>n=3</a:t>
            </a:r>
            <a:endParaRPr lang="he-IL" altLang="he-IL" sz="1400"/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5293784" y="1035845"/>
            <a:ext cx="711200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/>
              <a:t>n=3</a:t>
            </a:r>
            <a:endParaRPr lang="he-IL" altLang="he-IL" sz="1400"/>
          </a:p>
        </p:txBody>
      </p:sp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6646333" y="3348237"/>
            <a:ext cx="711200" cy="3077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/>
              <a:t>n=3</a:t>
            </a:r>
            <a:endParaRPr lang="he-IL" altLang="he-IL" sz="1400"/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4165600" y="3073400"/>
            <a:ext cx="203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4171573" y="2173940"/>
            <a:ext cx="203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564093" y="2030505"/>
            <a:ext cx="203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5564093" y="1398495"/>
            <a:ext cx="203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6920753" y="3724835"/>
            <a:ext cx="203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6920753" y="4052050"/>
            <a:ext cx="203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DBEB61-8E83-498B-88A2-4C0CAE9BAF85}" type="slidenum">
              <a:rPr lang="he-IL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8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97" y="6336419"/>
            <a:ext cx="2844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C1E0AA70-A0D6-4CB2-ABE3-A41F8C9BF015}" type="slidenum">
              <a:rPr lang="he-IL" altLang="he-IL" sz="1400" smtClean="0"/>
              <a:pPr algn="l"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he-IL" sz="1400" smtClean="0"/>
          </a:p>
        </p:txBody>
      </p:sp>
      <p:grpSp>
        <p:nvGrpSpPr>
          <p:cNvPr id="96259" name="Group 105"/>
          <p:cNvGrpSpPr>
            <a:grpSpLocks/>
          </p:cNvGrpSpPr>
          <p:nvPr/>
        </p:nvGrpSpPr>
        <p:grpSpPr bwMode="auto">
          <a:xfrm>
            <a:off x="2032000" y="2362200"/>
            <a:ext cx="8839200" cy="3881134"/>
            <a:chOff x="1487488" y="1295400"/>
            <a:chExt cx="6132512" cy="3413889"/>
          </a:xfrm>
        </p:grpSpPr>
        <p:cxnSp>
          <p:nvCxnSpPr>
            <p:cNvPr id="3" name="Straight Connector 2"/>
            <p:cNvCxnSpPr/>
            <p:nvPr/>
          </p:nvCxnSpPr>
          <p:spPr bwMode="auto">
            <a:xfrm>
              <a:off x="1858963" y="1355725"/>
              <a:ext cx="0" cy="2965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 bwMode="auto">
            <a:xfrm>
              <a:off x="1858963" y="4321176"/>
              <a:ext cx="51847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 bwMode="auto">
            <a:xfrm>
              <a:off x="1863726" y="1354138"/>
              <a:ext cx="518477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 bwMode="auto">
            <a:xfrm>
              <a:off x="7043737" y="1349375"/>
              <a:ext cx="0" cy="2965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auto">
            <a:xfrm flipH="1">
              <a:off x="1716088" y="2157413"/>
              <a:ext cx="1428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 bwMode="auto">
            <a:xfrm flipH="1">
              <a:off x="1787526" y="3249614"/>
              <a:ext cx="714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auto">
            <a:xfrm flipH="1">
              <a:off x="1716088" y="3602039"/>
              <a:ext cx="1428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59"/>
            <p:cNvCxnSpPr/>
            <p:nvPr/>
          </p:nvCxnSpPr>
          <p:spPr bwMode="auto">
            <a:xfrm flipH="1">
              <a:off x="1706563" y="2873375"/>
              <a:ext cx="1444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auto">
            <a:xfrm flipH="1">
              <a:off x="1779588" y="2530475"/>
              <a:ext cx="714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auto">
            <a:xfrm flipH="1">
              <a:off x="1779588" y="3970339"/>
              <a:ext cx="714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272" name="TextBox 62"/>
            <p:cNvSpPr txBox="1">
              <a:spLocks noChangeArrowheads="1"/>
            </p:cNvSpPr>
            <p:nvPr/>
          </p:nvSpPr>
          <p:spPr bwMode="auto">
            <a:xfrm>
              <a:off x="1487488" y="3475038"/>
              <a:ext cx="3587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1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273" name="TextBox 63"/>
            <p:cNvSpPr txBox="1">
              <a:spLocks noChangeArrowheads="1"/>
            </p:cNvSpPr>
            <p:nvPr/>
          </p:nvSpPr>
          <p:spPr bwMode="auto">
            <a:xfrm>
              <a:off x="1487488" y="2736850"/>
              <a:ext cx="3587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2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274" name="TextBox 64"/>
            <p:cNvSpPr txBox="1">
              <a:spLocks noChangeArrowheads="1"/>
            </p:cNvSpPr>
            <p:nvPr/>
          </p:nvSpPr>
          <p:spPr bwMode="auto">
            <a:xfrm>
              <a:off x="1487488" y="2017713"/>
              <a:ext cx="3587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3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275" name="Rectangle 82"/>
            <p:cNvSpPr>
              <a:spLocks noChangeArrowheads="1"/>
            </p:cNvSpPr>
            <p:nvPr/>
          </p:nvSpPr>
          <p:spPr bwMode="auto">
            <a:xfrm>
              <a:off x="1995488" y="2593975"/>
              <a:ext cx="161925" cy="172720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4425951" y="1355725"/>
              <a:ext cx="0" cy="2965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auto">
            <a:xfrm>
              <a:off x="4473576" y="1355725"/>
              <a:ext cx="0" cy="2965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auto">
            <a:xfrm>
              <a:off x="3155951" y="1355725"/>
              <a:ext cx="0" cy="2965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>
              <a:off x="5786437" y="1355725"/>
              <a:ext cx="0" cy="29654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280" name="Rectangle 82"/>
            <p:cNvSpPr>
              <a:spLocks noChangeArrowheads="1"/>
            </p:cNvSpPr>
            <p:nvPr/>
          </p:nvSpPr>
          <p:spPr bwMode="auto">
            <a:xfrm>
              <a:off x="2422525" y="2630488"/>
              <a:ext cx="161925" cy="1690688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1" name="Rectangle 82"/>
            <p:cNvSpPr>
              <a:spLocks noChangeArrowheads="1"/>
            </p:cNvSpPr>
            <p:nvPr/>
          </p:nvSpPr>
          <p:spPr bwMode="auto">
            <a:xfrm>
              <a:off x="2849563" y="2270125"/>
              <a:ext cx="161925" cy="205105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2" name="Rectangle 82"/>
            <p:cNvSpPr>
              <a:spLocks noChangeArrowheads="1"/>
            </p:cNvSpPr>
            <p:nvPr/>
          </p:nvSpPr>
          <p:spPr bwMode="auto">
            <a:xfrm>
              <a:off x="3290888" y="3600450"/>
              <a:ext cx="161925" cy="720725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3" name="Rectangle 82"/>
            <p:cNvSpPr>
              <a:spLocks noChangeArrowheads="1"/>
            </p:cNvSpPr>
            <p:nvPr/>
          </p:nvSpPr>
          <p:spPr bwMode="auto">
            <a:xfrm>
              <a:off x="3717925" y="3709988"/>
              <a:ext cx="161925" cy="611188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4" name="Rectangle 82"/>
            <p:cNvSpPr>
              <a:spLocks noChangeArrowheads="1"/>
            </p:cNvSpPr>
            <p:nvPr/>
          </p:nvSpPr>
          <p:spPr bwMode="auto">
            <a:xfrm>
              <a:off x="4146550" y="3600450"/>
              <a:ext cx="161925" cy="720725"/>
            </a:xfrm>
            <a:prstGeom prst="rect">
              <a:avLst/>
            </a:prstGeom>
            <a:pattFill prst="pct60">
              <a:fgClr>
                <a:srgbClr val="FF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5" name="Rectangle 82"/>
            <p:cNvSpPr>
              <a:spLocks noChangeArrowheads="1"/>
            </p:cNvSpPr>
            <p:nvPr/>
          </p:nvSpPr>
          <p:spPr bwMode="auto">
            <a:xfrm>
              <a:off x="5032375" y="3743325"/>
              <a:ext cx="161925" cy="576263"/>
            </a:xfrm>
            <a:prstGeom prst="rect">
              <a:avLst/>
            </a:prstGeom>
            <a:solidFill>
              <a:srgbClr val="99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6" name="Rectangle 82"/>
            <p:cNvSpPr>
              <a:spLocks noChangeArrowheads="1"/>
            </p:cNvSpPr>
            <p:nvPr/>
          </p:nvSpPr>
          <p:spPr bwMode="auto">
            <a:xfrm>
              <a:off x="5459413" y="3816350"/>
              <a:ext cx="161925" cy="504825"/>
            </a:xfrm>
            <a:prstGeom prst="rect">
              <a:avLst/>
            </a:prstGeom>
            <a:solidFill>
              <a:srgbClr val="99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7" name="Rectangle 82"/>
            <p:cNvSpPr>
              <a:spLocks noChangeArrowheads="1"/>
            </p:cNvSpPr>
            <p:nvPr/>
          </p:nvSpPr>
          <p:spPr bwMode="auto">
            <a:xfrm>
              <a:off x="5900738" y="2159000"/>
              <a:ext cx="161925" cy="2160588"/>
            </a:xfrm>
            <a:prstGeom prst="rect">
              <a:avLst/>
            </a:prstGeom>
            <a:pattFill prst="pct60">
              <a:fgClr>
                <a:srgbClr val="99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8" name="Rectangle 82"/>
            <p:cNvSpPr>
              <a:spLocks noChangeArrowheads="1"/>
            </p:cNvSpPr>
            <p:nvPr/>
          </p:nvSpPr>
          <p:spPr bwMode="auto">
            <a:xfrm>
              <a:off x="6327775" y="1690688"/>
              <a:ext cx="161925" cy="2627313"/>
            </a:xfrm>
            <a:prstGeom prst="rect">
              <a:avLst/>
            </a:prstGeom>
            <a:pattFill prst="pct60">
              <a:fgClr>
                <a:srgbClr val="99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89" name="Rectangle 82"/>
            <p:cNvSpPr>
              <a:spLocks noChangeArrowheads="1"/>
            </p:cNvSpPr>
            <p:nvPr/>
          </p:nvSpPr>
          <p:spPr bwMode="auto">
            <a:xfrm>
              <a:off x="6754813" y="1727200"/>
              <a:ext cx="161925" cy="2592388"/>
            </a:xfrm>
            <a:prstGeom prst="rect">
              <a:avLst/>
            </a:prstGeom>
            <a:pattFill prst="pct60">
              <a:fgClr>
                <a:srgbClr val="9966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sp>
          <p:nvSpPr>
            <p:cNvPr id="96290" name="TextBox 83"/>
            <p:cNvSpPr txBox="1">
              <a:spLocks noChangeArrowheads="1"/>
            </p:cNvSpPr>
            <p:nvPr/>
          </p:nvSpPr>
          <p:spPr bwMode="auto">
            <a:xfrm>
              <a:off x="3938588" y="1862138"/>
              <a:ext cx="1017587" cy="3248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800" b="1">
                  <a:latin typeface="Calibri" pitchFamily="34" charset="0"/>
                </a:rPr>
                <a:t>C4orf48</a:t>
              </a:r>
              <a:endParaRPr lang="he-IL" altLang="he-IL" sz="1800" b="1">
                <a:latin typeface="Calibri" pitchFamily="34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 bwMode="auto">
            <a:xfrm>
              <a:off x="1865313" y="4505326"/>
              <a:ext cx="12239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292" name="TextBox 88"/>
            <p:cNvSpPr txBox="1">
              <a:spLocks noChangeArrowheads="1"/>
            </p:cNvSpPr>
            <p:nvPr/>
          </p:nvSpPr>
          <p:spPr bwMode="auto">
            <a:xfrm>
              <a:off x="1858963" y="4464050"/>
              <a:ext cx="1296987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3dpp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293" name="TextBox 89"/>
            <p:cNvSpPr txBox="1">
              <a:spLocks noChangeArrowheads="1"/>
            </p:cNvSpPr>
            <p:nvPr/>
          </p:nvSpPr>
          <p:spPr bwMode="auto">
            <a:xfrm>
              <a:off x="3155950" y="4464050"/>
              <a:ext cx="1295400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adult</a:t>
              </a:r>
              <a:endParaRPr lang="he-IL" altLang="he-IL" sz="1200" b="1">
                <a:latin typeface="Calibri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 bwMode="auto">
            <a:xfrm>
              <a:off x="3179763" y="4505326"/>
              <a:ext cx="12239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 bwMode="auto">
            <a:xfrm>
              <a:off x="4530726" y="4506914"/>
              <a:ext cx="122396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296" name="TextBox 95"/>
            <p:cNvSpPr txBox="1">
              <a:spLocks noChangeArrowheads="1"/>
            </p:cNvSpPr>
            <p:nvPr/>
          </p:nvSpPr>
          <p:spPr bwMode="auto">
            <a:xfrm>
              <a:off x="4524375" y="4465638"/>
              <a:ext cx="1295400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13dpp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297" name="TextBox 96"/>
            <p:cNvSpPr txBox="1">
              <a:spLocks noChangeArrowheads="1"/>
            </p:cNvSpPr>
            <p:nvPr/>
          </p:nvSpPr>
          <p:spPr bwMode="auto">
            <a:xfrm>
              <a:off x="5819775" y="4464050"/>
              <a:ext cx="1296987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adult</a:t>
              </a:r>
              <a:endParaRPr lang="he-IL" altLang="he-IL" sz="1200" b="1">
                <a:latin typeface="Calibri" pitchFamily="34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 bwMode="auto">
            <a:xfrm>
              <a:off x="5845175" y="4506914"/>
              <a:ext cx="122396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299" name="TextBox 98"/>
            <p:cNvSpPr txBox="1">
              <a:spLocks noChangeArrowheads="1"/>
            </p:cNvSpPr>
            <p:nvPr/>
          </p:nvSpPr>
          <p:spPr bwMode="auto">
            <a:xfrm>
              <a:off x="1662113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m-1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0" name="TextBox 99"/>
            <p:cNvSpPr txBox="1">
              <a:spLocks noChangeArrowheads="1"/>
            </p:cNvSpPr>
            <p:nvPr/>
          </p:nvSpPr>
          <p:spPr bwMode="auto">
            <a:xfrm>
              <a:off x="2111375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m-2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1" name="TextBox 100"/>
            <p:cNvSpPr txBox="1">
              <a:spLocks noChangeArrowheads="1"/>
            </p:cNvSpPr>
            <p:nvPr/>
          </p:nvSpPr>
          <p:spPr bwMode="auto">
            <a:xfrm>
              <a:off x="2543175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m-3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2" name="TextBox 101"/>
            <p:cNvSpPr txBox="1">
              <a:spLocks noChangeArrowheads="1"/>
            </p:cNvSpPr>
            <p:nvPr/>
          </p:nvSpPr>
          <p:spPr bwMode="auto">
            <a:xfrm>
              <a:off x="2974975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m-4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3" name="TextBox 102"/>
            <p:cNvSpPr txBox="1">
              <a:spLocks noChangeArrowheads="1"/>
            </p:cNvSpPr>
            <p:nvPr/>
          </p:nvSpPr>
          <p:spPr bwMode="auto">
            <a:xfrm>
              <a:off x="3384550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m-5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4" name="TextBox 103"/>
            <p:cNvSpPr txBox="1">
              <a:spLocks noChangeArrowheads="1"/>
            </p:cNvSpPr>
            <p:nvPr/>
          </p:nvSpPr>
          <p:spPr bwMode="auto">
            <a:xfrm>
              <a:off x="3803650" y="4276725"/>
              <a:ext cx="863600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m-6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5" name="TextBox 104"/>
            <p:cNvSpPr txBox="1">
              <a:spLocks noChangeArrowheads="1"/>
            </p:cNvSpPr>
            <p:nvPr/>
          </p:nvSpPr>
          <p:spPr bwMode="auto">
            <a:xfrm>
              <a:off x="4295775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m-7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6" name="TextBox 105"/>
            <p:cNvSpPr txBox="1">
              <a:spLocks noChangeArrowheads="1"/>
            </p:cNvSpPr>
            <p:nvPr/>
          </p:nvSpPr>
          <p:spPr bwMode="auto">
            <a:xfrm>
              <a:off x="4740275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m-8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7" name="TextBox 106"/>
            <p:cNvSpPr txBox="1">
              <a:spLocks noChangeArrowheads="1"/>
            </p:cNvSpPr>
            <p:nvPr/>
          </p:nvSpPr>
          <p:spPr bwMode="auto">
            <a:xfrm>
              <a:off x="5141913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m-9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8" name="TextBox 107"/>
            <p:cNvSpPr txBox="1">
              <a:spLocks noChangeArrowheads="1"/>
            </p:cNvSpPr>
            <p:nvPr/>
          </p:nvSpPr>
          <p:spPr bwMode="auto">
            <a:xfrm>
              <a:off x="5603875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m-10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09" name="TextBox 108"/>
            <p:cNvSpPr txBox="1">
              <a:spLocks noChangeArrowheads="1"/>
            </p:cNvSpPr>
            <p:nvPr/>
          </p:nvSpPr>
          <p:spPr bwMode="auto">
            <a:xfrm>
              <a:off x="6005513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m-11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10" name="TextBox 109"/>
            <p:cNvSpPr txBox="1">
              <a:spLocks noChangeArrowheads="1"/>
            </p:cNvSpPr>
            <p:nvPr/>
          </p:nvSpPr>
          <p:spPr bwMode="auto">
            <a:xfrm>
              <a:off x="6456363" y="4276725"/>
              <a:ext cx="8286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m-12</a:t>
              </a:r>
              <a:endParaRPr lang="he-IL" altLang="he-IL" sz="1200" b="1">
                <a:latin typeface="Calibri" pitchFamily="34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 bwMode="auto">
            <a:xfrm flipH="1">
              <a:off x="7043737" y="2155825"/>
              <a:ext cx="1444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 bwMode="auto">
            <a:xfrm flipH="1">
              <a:off x="7040562" y="3248026"/>
              <a:ext cx="714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 bwMode="auto">
            <a:xfrm flipH="1">
              <a:off x="7043737" y="3600451"/>
              <a:ext cx="1444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 bwMode="auto">
            <a:xfrm flipH="1">
              <a:off x="7043737" y="2871788"/>
              <a:ext cx="1444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 bwMode="auto">
            <a:xfrm flipH="1">
              <a:off x="7037387" y="2528888"/>
              <a:ext cx="714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 bwMode="auto">
            <a:xfrm flipH="1">
              <a:off x="7043737" y="3968751"/>
              <a:ext cx="7143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317" name="TextBox 117"/>
            <p:cNvSpPr txBox="1">
              <a:spLocks noChangeArrowheads="1"/>
            </p:cNvSpPr>
            <p:nvPr/>
          </p:nvSpPr>
          <p:spPr bwMode="auto">
            <a:xfrm>
              <a:off x="7134225" y="3473450"/>
              <a:ext cx="407987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1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18" name="TextBox 118"/>
            <p:cNvSpPr txBox="1">
              <a:spLocks noChangeArrowheads="1"/>
            </p:cNvSpPr>
            <p:nvPr/>
          </p:nvSpPr>
          <p:spPr bwMode="auto">
            <a:xfrm>
              <a:off x="7134225" y="2735263"/>
              <a:ext cx="407987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2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19" name="TextBox 119"/>
            <p:cNvSpPr txBox="1">
              <a:spLocks noChangeArrowheads="1"/>
            </p:cNvSpPr>
            <p:nvPr/>
          </p:nvSpPr>
          <p:spPr bwMode="auto">
            <a:xfrm>
              <a:off x="7134225" y="2016125"/>
              <a:ext cx="4857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3</a:t>
              </a:r>
              <a:endParaRPr lang="he-IL" altLang="he-IL" sz="1200" b="1">
                <a:latin typeface="Calibri" pitchFamily="34" charset="0"/>
              </a:endParaRPr>
            </a:p>
          </p:txBody>
        </p:sp>
        <p:cxnSp>
          <p:nvCxnSpPr>
            <p:cNvPr id="61" name="Straight Connector 60"/>
            <p:cNvCxnSpPr/>
            <p:nvPr/>
          </p:nvCxnSpPr>
          <p:spPr bwMode="auto">
            <a:xfrm flipH="1">
              <a:off x="1716088" y="1433513"/>
              <a:ext cx="1428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 bwMode="auto">
            <a:xfrm flipH="1">
              <a:off x="7043737" y="1433513"/>
              <a:ext cx="1444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 bwMode="auto">
            <a:xfrm flipH="1">
              <a:off x="7043737" y="1792288"/>
              <a:ext cx="730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323" name="TextBox 124"/>
            <p:cNvSpPr txBox="1">
              <a:spLocks noChangeArrowheads="1"/>
            </p:cNvSpPr>
            <p:nvPr/>
          </p:nvSpPr>
          <p:spPr bwMode="auto">
            <a:xfrm>
              <a:off x="7134225" y="1295400"/>
              <a:ext cx="485775" cy="2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200" b="1">
                  <a:latin typeface="Calibri" pitchFamily="34" charset="0"/>
                </a:rPr>
                <a:t>4</a:t>
              </a:r>
              <a:endParaRPr lang="he-IL" altLang="he-IL" sz="1200" b="1">
                <a:latin typeface="Calibri" pitchFamily="34" charset="0"/>
              </a:endParaRPr>
            </a:p>
          </p:txBody>
        </p:sp>
        <p:sp>
          <p:nvSpPr>
            <p:cNvPr id="96324" name="Rectangle 82"/>
            <p:cNvSpPr>
              <a:spLocks noChangeArrowheads="1"/>
            </p:cNvSpPr>
            <p:nvPr/>
          </p:nvSpPr>
          <p:spPr bwMode="auto">
            <a:xfrm>
              <a:off x="4614863" y="3598863"/>
              <a:ext cx="161925" cy="720725"/>
            </a:xfrm>
            <a:prstGeom prst="rect">
              <a:avLst/>
            </a:prstGeom>
            <a:solidFill>
              <a:srgbClr val="99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 b="1">
                <a:latin typeface="Calibri" pitchFamily="34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 bwMode="auto">
            <a:xfrm>
              <a:off x="2076451" y="2292350"/>
              <a:ext cx="0" cy="5762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 bwMode="auto">
            <a:xfrm>
              <a:off x="2495551" y="2555875"/>
              <a:ext cx="0" cy="1444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 bwMode="auto">
            <a:xfrm>
              <a:off x="2927351" y="2039938"/>
              <a:ext cx="0" cy="4318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 bwMode="auto">
            <a:xfrm>
              <a:off x="3365501" y="3492501"/>
              <a:ext cx="0" cy="2159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 bwMode="auto">
            <a:xfrm>
              <a:off x="3790951" y="3659189"/>
              <a:ext cx="0" cy="10795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 bwMode="auto">
            <a:xfrm>
              <a:off x="4224338" y="3473451"/>
              <a:ext cx="0" cy="25082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 bwMode="auto">
            <a:xfrm>
              <a:off x="4692650" y="3538539"/>
              <a:ext cx="0" cy="10795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 bwMode="auto">
            <a:xfrm>
              <a:off x="5105400" y="3659189"/>
              <a:ext cx="0" cy="180975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 bwMode="auto">
            <a:xfrm>
              <a:off x="5532437" y="3708401"/>
              <a:ext cx="0" cy="2159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 bwMode="auto">
            <a:xfrm>
              <a:off x="5976937" y="1757363"/>
              <a:ext cx="0" cy="79216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 bwMode="auto">
            <a:xfrm>
              <a:off x="6408737" y="1420813"/>
              <a:ext cx="0" cy="53975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 bwMode="auto">
            <a:xfrm>
              <a:off x="6827837" y="1470025"/>
              <a:ext cx="0" cy="503238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337" name="TextBox 211"/>
            <p:cNvSpPr txBox="1">
              <a:spLocks noChangeArrowheads="1"/>
            </p:cNvSpPr>
            <p:nvPr/>
          </p:nvSpPr>
          <p:spPr bwMode="auto">
            <a:xfrm>
              <a:off x="2853793" y="1438626"/>
              <a:ext cx="604313" cy="3248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1800" b="1" dirty="0">
                  <a:latin typeface="Calibri" pitchFamily="34" charset="0"/>
                </a:rPr>
                <a:t>brain</a:t>
              </a:r>
              <a:endParaRPr lang="he-IL" altLang="he-IL" sz="1800" b="1" dirty="0">
                <a:latin typeface="Calibri" pitchFamily="34" charset="0"/>
              </a:endParaRPr>
            </a:p>
          </p:txBody>
        </p:sp>
        <p:sp>
          <p:nvSpPr>
            <p:cNvPr id="96338" name="TextBox 212"/>
            <p:cNvSpPr txBox="1">
              <a:spLocks noChangeArrowheads="1"/>
            </p:cNvSpPr>
            <p:nvPr/>
          </p:nvSpPr>
          <p:spPr bwMode="auto">
            <a:xfrm>
              <a:off x="5456695" y="1428700"/>
              <a:ext cx="589635" cy="32486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defPPr>
                <a:defRPr lang="en-US"/>
              </a:defPPr>
              <a:lvl1pPr algn="ctr">
                <a:spcBef>
                  <a:spcPct val="0"/>
                </a:spcBef>
                <a:buFontTx/>
                <a:buNone/>
                <a:defRPr b="1">
                  <a:latin typeface="Calibri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latin typeface="Arial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latin typeface="Arial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latin typeface="Arial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en-US" altLang="he-IL" dirty="0"/>
                <a:t>testis</a:t>
              </a:r>
              <a:endParaRPr lang="he-IL" altLang="he-IL" dirty="0"/>
            </a:p>
          </p:txBody>
        </p:sp>
      </p:grpSp>
      <p:sp>
        <p:nvSpPr>
          <p:cNvPr id="96260" name="Text Box 109"/>
          <p:cNvSpPr txBox="1">
            <a:spLocks noChangeArrowheads="1"/>
          </p:cNvSpPr>
          <p:nvPr/>
        </p:nvSpPr>
        <p:spPr bwMode="auto">
          <a:xfrm>
            <a:off x="3229362" y="107951"/>
            <a:ext cx="5866961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400" b="1" dirty="0"/>
              <a:t>C4orf48 </a:t>
            </a:r>
            <a:r>
              <a:rPr lang="en-US" altLang="he-IL" sz="2400" b="1" dirty="0" err="1"/>
              <a:t>expresson</a:t>
            </a:r>
            <a:r>
              <a:rPr lang="en-US" altLang="he-IL" sz="2400" b="1" dirty="0"/>
              <a:t> in brain and </a:t>
            </a:r>
            <a:r>
              <a:rPr lang="en-US" altLang="he-IL" sz="2400" b="1" dirty="0" smtClean="0"/>
              <a:t>testes</a:t>
            </a:r>
            <a:endParaRPr lang="en-US" altLang="he-IL" sz="2400" b="1" dirty="0"/>
          </a:p>
        </p:txBody>
      </p:sp>
      <p:sp>
        <p:nvSpPr>
          <p:cNvPr id="96261" name="TextBox 105"/>
          <p:cNvSpPr txBox="1">
            <a:spLocks noChangeArrowheads="1"/>
          </p:cNvSpPr>
          <p:nvPr/>
        </p:nvSpPr>
        <p:spPr bwMode="auto">
          <a:xfrm>
            <a:off x="101600" y="838200"/>
            <a:ext cx="12700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i="1" dirty="0">
                <a:latin typeface="Calibri" pitchFamily="34" charset="0"/>
              </a:rPr>
              <a:t>C4orf48 is upregulated when there is extensive </a:t>
            </a:r>
            <a:r>
              <a:rPr lang="en-US" altLang="he-IL" sz="2400" b="1" i="1" dirty="0" smtClean="0">
                <a:latin typeface="Calibri" pitchFamily="34" charset="0"/>
              </a:rPr>
              <a:t>cellular </a:t>
            </a:r>
            <a:r>
              <a:rPr lang="en-US" altLang="he-IL" sz="2400" b="1" i="1" dirty="0">
                <a:latin typeface="Calibri" pitchFamily="34" charset="0"/>
              </a:rPr>
              <a:t>differentiation: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i="1" dirty="0" smtClean="0">
                <a:solidFill>
                  <a:srgbClr val="FF6600"/>
                </a:solidFill>
                <a:latin typeface="Calibri" pitchFamily="34" charset="0"/>
              </a:rPr>
              <a:t>				in </a:t>
            </a:r>
            <a:r>
              <a:rPr lang="en-US" altLang="he-IL" sz="2400" b="1" i="1" dirty="0">
                <a:solidFill>
                  <a:srgbClr val="FF6600"/>
                </a:solidFill>
                <a:latin typeface="Calibri" pitchFamily="34" charset="0"/>
              </a:rPr>
              <a:t>the brain- in newborn </a:t>
            </a:r>
            <a:r>
              <a:rPr lang="en-US" altLang="he-IL" sz="2400" b="1" i="1" dirty="0" smtClean="0">
                <a:solidFill>
                  <a:srgbClr val="FF6600"/>
                </a:solidFill>
                <a:latin typeface="Calibri" pitchFamily="34" charset="0"/>
              </a:rPr>
              <a:t>mice,</a:t>
            </a:r>
            <a:endParaRPr lang="en-US" altLang="he-IL" sz="2400" b="1" i="1" dirty="0">
              <a:solidFill>
                <a:srgbClr val="FF6600"/>
              </a:solidFill>
              <a:latin typeface="Calibri" pitchFamily="34" charset="0"/>
            </a:endParaRP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i="1" dirty="0" smtClean="0">
                <a:solidFill>
                  <a:srgbClr val="996633"/>
                </a:solidFill>
                <a:latin typeface="Calibri" pitchFamily="34" charset="0"/>
              </a:rPr>
              <a:t>                                                     in </a:t>
            </a:r>
            <a:r>
              <a:rPr lang="en-US" altLang="he-IL" sz="2400" b="1" i="1" dirty="0">
                <a:solidFill>
                  <a:srgbClr val="996633"/>
                </a:solidFill>
                <a:latin typeface="Calibri" pitchFamily="34" charset="0"/>
              </a:rPr>
              <a:t>the testis- in adult/sexually mature mice.  </a:t>
            </a:r>
          </a:p>
        </p:txBody>
      </p:sp>
    </p:spTree>
    <p:extLst>
      <p:ext uri="{BB962C8B-B14F-4D97-AF65-F5344CB8AC3E}">
        <p14:creationId xmlns:p14="http://schemas.microsoft.com/office/powerpoint/2010/main" val="62507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76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0167C20F-CA29-4ECE-B17D-8957E0310E9B}" type="slidenum">
              <a:rPr lang="he-IL" altLang="he-IL" sz="1400">
                <a:solidFill>
                  <a:srgbClr val="000000"/>
                </a:solidFill>
              </a:rPr>
              <a:pPr algn="l"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he-IL" sz="1400">
              <a:solidFill>
                <a:srgbClr val="000000"/>
              </a:solidFill>
            </a:endParaRPr>
          </a:p>
        </p:txBody>
      </p:sp>
      <p:pic>
        <p:nvPicPr>
          <p:cNvPr id="860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609600"/>
            <a:ext cx="45720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Text Box 6"/>
          <p:cNvSpPr txBox="1">
            <a:spLocks noChangeArrowheads="1"/>
          </p:cNvSpPr>
          <p:nvPr/>
        </p:nvSpPr>
        <p:spPr bwMode="auto">
          <a:xfrm>
            <a:off x="1638300" y="76202"/>
            <a:ext cx="8915400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400" b="1">
                <a:solidFill>
                  <a:srgbClr val="000000"/>
                </a:solidFill>
              </a:rPr>
              <a:t>C4orf48 expression level in mouse testes at different ages.</a:t>
            </a:r>
          </a:p>
        </p:txBody>
      </p:sp>
      <p:sp>
        <p:nvSpPr>
          <p:cNvPr id="86021" name="Rectangle 7"/>
          <p:cNvSpPr>
            <a:spLocks noChangeArrowheads="1"/>
          </p:cNvSpPr>
          <p:nvPr/>
        </p:nvSpPr>
        <p:spPr bwMode="auto">
          <a:xfrm>
            <a:off x="2057400" y="3832521"/>
            <a:ext cx="8077200" cy="7078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>
              <a:spcBef>
                <a:spcPct val="0"/>
              </a:spcBef>
              <a:buFontTx/>
              <a:buNone/>
            </a:pPr>
            <a:r>
              <a:rPr lang="en-US" altLang="he-IL" sz="2000" b="1" i="1" dirty="0">
                <a:solidFill>
                  <a:srgbClr val="000000"/>
                </a:solidFill>
                <a:latin typeface="Calibri" pitchFamily="34" charset="0"/>
              </a:rPr>
              <a:t>C4orf48 expression is </a:t>
            </a:r>
            <a:r>
              <a:rPr lang="en-US" altLang="he-IL" sz="2000" b="1" i="1" dirty="0" smtClean="0">
                <a:solidFill>
                  <a:srgbClr val="C00000"/>
                </a:solidFill>
                <a:latin typeface="Calibri" pitchFamily="34" charset="0"/>
              </a:rPr>
              <a:t>up-regulated</a:t>
            </a:r>
            <a:r>
              <a:rPr lang="en-US" altLang="he-IL" sz="2000" b="1" i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he-IL" sz="2000" b="1" i="1" dirty="0">
                <a:solidFill>
                  <a:srgbClr val="000000"/>
                </a:solidFill>
                <a:latin typeface="Calibri" pitchFamily="34" charset="0"/>
              </a:rPr>
              <a:t>in mouse testes as the differentiation of precursor germ cells progresses till mature spermatozoa. </a:t>
            </a:r>
          </a:p>
        </p:txBody>
      </p:sp>
      <p:pic>
        <p:nvPicPr>
          <p:cNvPr id="86022" name="Picture 9" descr="C:\Users\Yanki Margalit\Desktop\Zehavit\PRESENTATION\Malam pic\spermatogenesis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4639128"/>
            <a:ext cx="6851651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664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3A6E6427-1F36-4E6C-A4F5-24B34746ADE6}" type="slidenum">
              <a:rPr lang="he-IL" altLang="he-IL" sz="1400"/>
              <a:pPr algn="l"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he-IL" sz="1400"/>
          </a:p>
        </p:txBody>
      </p:sp>
      <p:pic>
        <p:nvPicPr>
          <p:cNvPr id="98307" name="Picture 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9"/>
          <a:stretch>
            <a:fillRect/>
          </a:stretch>
        </p:blipFill>
        <p:spPr bwMode="auto">
          <a:xfrm>
            <a:off x="3384552" y="762000"/>
            <a:ext cx="55911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8" name="Picture 1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4"/>
          <a:stretch>
            <a:fillRect/>
          </a:stretch>
        </p:blipFill>
        <p:spPr bwMode="auto">
          <a:xfrm>
            <a:off x="2698750" y="5924551"/>
            <a:ext cx="7156451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9" name="Rectangle 33"/>
          <p:cNvSpPr>
            <a:spLocks noChangeArrowheads="1"/>
          </p:cNvSpPr>
          <p:nvPr/>
        </p:nvSpPr>
        <p:spPr bwMode="auto">
          <a:xfrm>
            <a:off x="5715000" y="6192838"/>
            <a:ext cx="762000" cy="47466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/>
          </a:p>
        </p:txBody>
      </p:sp>
      <p:sp>
        <p:nvSpPr>
          <p:cNvPr id="98310" name="Text Box 175"/>
          <p:cNvSpPr txBox="1">
            <a:spLocks noChangeArrowheads="1"/>
          </p:cNvSpPr>
          <p:nvPr/>
        </p:nvSpPr>
        <p:spPr bwMode="auto">
          <a:xfrm>
            <a:off x="1981200" y="85727"/>
            <a:ext cx="8305800" cy="430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200" b="1"/>
              <a:t> C4orf48 and WHSC1 expresson in brain and testes tissues</a:t>
            </a:r>
          </a:p>
        </p:txBody>
      </p:sp>
    </p:spTree>
    <p:extLst>
      <p:ext uri="{BB962C8B-B14F-4D97-AF65-F5344CB8AC3E}">
        <p14:creationId xmlns:p14="http://schemas.microsoft.com/office/powerpoint/2010/main" val="178843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80212" y="65690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fld id="{DE962624-6896-4D09-87DC-D8C8D4DF77D0}" type="slidenum">
              <a:rPr lang="he-IL" altLang="he-IL" sz="1200">
                <a:solidFill>
                  <a:srgbClr val="898989"/>
                </a:solidFill>
                <a:latin typeface="Arial" pitchFamily="34" charset="0"/>
              </a:rPr>
              <a:pPr algn="l" rtl="0"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he-IL" sz="1200" dirty="0">
              <a:solidFill>
                <a:srgbClr val="898989"/>
              </a:solidFill>
              <a:latin typeface="Arial" pitchFamily="34" charset="0"/>
            </a:endParaRPr>
          </a:p>
        </p:txBody>
      </p:sp>
      <p:sp>
        <p:nvSpPr>
          <p:cNvPr id="100357" name="Rectangle 2"/>
          <p:cNvSpPr>
            <a:spLocks noChangeArrowheads="1"/>
          </p:cNvSpPr>
          <p:nvPr/>
        </p:nvSpPr>
        <p:spPr bwMode="auto">
          <a:xfrm>
            <a:off x="4303797" y="649652"/>
            <a:ext cx="2362200" cy="421476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0358" name="Rectangle 11"/>
          <p:cNvSpPr>
            <a:spLocks noChangeArrowheads="1"/>
          </p:cNvSpPr>
          <p:nvPr/>
        </p:nvSpPr>
        <p:spPr bwMode="auto">
          <a:xfrm>
            <a:off x="5065797" y="1263968"/>
            <a:ext cx="228600" cy="360045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00359" name="Straight Connector 13"/>
          <p:cNvCxnSpPr>
            <a:cxnSpLocks noChangeShapeType="1"/>
          </p:cNvCxnSpPr>
          <p:nvPr/>
        </p:nvCxnSpPr>
        <p:spPr bwMode="auto">
          <a:xfrm>
            <a:off x="4227597" y="43310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0" name="Straight Connector 15"/>
          <p:cNvCxnSpPr>
            <a:cxnSpLocks noChangeShapeType="1"/>
          </p:cNvCxnSpPr>
          <p:nvPr/>
        </p:nvCxnSpPr>
        <p:spPr bwMode="auto">
          <a:xfrm>
            <a:off x="4227597" y="37976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1" name="Straight Connector 16"/>
          <p:cNvCxnSpPr>
            <a:cxnSpLocks noChangeShapeType="1"/>
          </p:cNvCxnSpPr>
          <p:nvPr/>
        </p:nvCxnSpPr>
        <p:spPr bwMode="auto">
          <a:xfrm>
            <a:off x="4227597" y="32642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2" name="Straight Connector 17"/>
          <p:cNvCxnSpPr>
            <a:cxnSpLocks noChangeShapeType="1"/>
          </p:cNvCxnSpPr>
          <p:nvPr/>
        </p:nvCxnSpPr>
        <p:spPr bwMode="auto">
          <a:xfrm>
            <a:off x="4227597" y="27308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3" name="Straight Connector 18"/>
          <p:cNvCxnSpPr>
            <a:cxnSpLocks noChangeShapeType="1"/>
          </p:cNvCxnSpPr>
          <p:nvPr/>
        </p:nvCxnSpPr>
        <p:spPr bwMode="auto">
          <a:xfrm>
            <a:off x="4227597" y="21974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4" name="Straight Connector 19"/>
          <p:cNvCxnSpPr>
            <a:cxnSpLocks noChangeShapeType="1"/>
          </p:cNvCxnSpPr>
          <p:nvPr/>
        </p:nvCxnSpPr>
        <p:spPr bwMode="auto">
          <a:xfrm>
            <a:off x="4227597" y="16640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5" name="Straight Connector 20"/>
          <p:cNvCxnSpPr>
            <a:cxnSpLocks noChangeShapeType="1"/>
          </p:cNvCxnSpPr>
          <p:nvPr/>
        </p:nvCxnSpPr>
        <p:spPr bwMode="auto">
          <a:xfrm>
            <a:off x="4227597" y="11306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3875172" y="42945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100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75172" y="37611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200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75172" y="32277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300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75172" y="26943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400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75172" y="21609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500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75172" y="16275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600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75172" y="10941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700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0373" name="Rectangle 28"/>
          <p:cNvSpPr>
            <a:spLocks noChangeArrowheads="1"/>
          </p:cNvSpPr>
          <p:nvPr/>
        </p:nvSpPr>
        <p:spPr bwMode="auto">
          <a:xfrm>
            <a:off x="4532397" y="4216718"/>
            <a:ext cx="228600" cy="647700"/>
          </a:xfrm>
          <a:prstGeom prst="rect">
            <a:avLst/>
          </a:prstGeom>
          <a:pattFill prst="pct40">
            <a:fgClr>
              <a:srgbClr val="FFC000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00374" name="Straight Connector 29"/>
          <p:cNvCxnSpPr>
            <a:cxnSpLocks noChangeShapeType="1"/>
          </p:cNvCxnSpPr>
          <p:nvPr/>
        </p:nvCxnSpPr>
        <p:spPr bwMode="auto">
          <a:xfrm>
            <a:off x="5599197" y="667703"/>
            <a:ext cx="0" cy="448056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4479170" y="4831080"/>
            <a:ext cx="1647825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600" b="1" i="1" dirty="0">
                <a:solidFill>
                  <a:prstClr val="black"/>
                </a:solidFill>
                <a:latin typeface="Calibri"/>
              </a:rPr>
              <a:t>beta cells</a:t>
            </a:r>
            <a:endParaRPr lang="he-IL" sz="1600" b="1" i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24" name="TextBox 1023"/>
          <p:cNvSpPr txBox="1"/>
          <p:nvPr/>
        </p:nvSpPr>
        <p:spPr>
          <a:xfrm rot="16200000">
            <a:off x="4182357" y="2295212"/>
            <a:ext cx="91440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prstClr val="black"/>
                </a:solidFill>
                <a:latin typeface="Calibri"/>
              </a:rPr>
              <a:t>quiescent</a:t>
            </a:r>
            <a:endParaRPr lang="he-IL" sz="11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4687179" y="2379482"/>
            <a:ext cx="990600" cy="1692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ctr">
              <a:lnSpc>
                <a:spcPts val="600"/>
              </a:lnSpc>
              <a:defRPr/>
            </a:pPr>
            <a:r>
              <a:rPr lang="en-US" sz="1100" b="1" dirty="0">
                <a:solidFill>
                  <a:srgbClr val="FF0000"/>
                </a:solidFill>
                <a:latin typeface="Calibri"/>
              </a:rPr>
              <a:t>replicating</a:t>
            </a:r>
            <a:endParaRPr lang="he-IL" sz="1100" b="1" dirty="0">
              <a:solidFill>
                <a:srgbClr val="FF0000"/>
              </a:solidFill>
              <a:latin typeface="Calibri"/>
              <a:cs typeface="Arial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16005" y="4840323"/>
            <a:ext cx="1647825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600" b="1" dirty="0" err="1">
                <a:solidFill>
                  <a:prstClr val="black"/>
                </a:solidFill>
                <a:latin typeface="Calibri"/>
              </a:rPr>
              <a:t>acinar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 cells</a:t>
            </a:r>
            <a:endParaRPr lang="he-IL" sz="16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0379" name="Rectangle 35"/>
          <p:cNvSpPr>
            <a:spLocks noChangeArrowheads="1"/>
          </p:cNvSpPr>
          <p:nvPr/>
        </p:nvSpPr>
        <p:spPr bwMode="auto">
          <a:xfrm>
            <a:off x="5827797" y="4829495"/>
            <a:ext cx="228600" cy="34925"/>
          </a:xfrm>
          <a:prstGeom prst="rect">
            <a:avLst/>
          </a:prstGeom>
          <a:pattFill prst="pct40">
            <a:fgClr>
              <a:srgbClr val="FFC000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0380" name="Rectangle 36"/>
          <p:cNvSpPr>
            <a:spLocks noChangeArrowheads="1"/>
          </p:cNvSpPr>
          <p:nvPr/>
        </p:nvSpPr>
        <p:spPr bwMode="auto">
          <a:xfrm>
            <a:off x="6227847" y="4829495"/>
            <a:ext cx="228600" cy="349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00381" name="Straight Connector 4"/>
          <p:cNvCxnSpPr>
            <a:cxnSpLocks noChangeShapeType="1"/>
          </p:cNvCxnSpPr>
          <p:nvPr/>
        </p:nvCxnSpPr>
        <p:spPr bwMode="auto">
          <a:xfrm>
            <a:off x="4299067" y="5169218"/>
            <a:ext cx="3692461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5780174" y="5178744"/>
            <a:ext cx="1647825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Pancreatic cells</a:t>
            </a:r>
            <a:endParaRPr lang="he-IL" sz="16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0524" y="629993"/>
            <a:ext cx="828675" cy="3468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sz="1400" b="1" i="1" dirty="0">
                <a:solidFill>
                  <a:srgbClr val="FF0000"/>
                </a:solidFill>
                <a:latin typeface="Calibri"/>
              </a:rPr>
              <a:t>5.5X</a:t>
            </a:r>
          </a:p>
          <a:p>
            <a:pPr algn="ctr">
              <a:defRPr/>
            </a:pPr>
            <a:r>
              <a:rPr lang="en-US" sz="1000" b="1" dirty="0" err="1">
                <a:solidFill>
                  <a:prstClr val="black"/>
                </a:solidFill>
                <a:latin typeface="Calibri"/>
              </a:rPr>
              <a:t>pval</a:t>
            </a:r>
            <a:r>
              <a:rPr lang="en-US" sz="1000" b="1" dirty="0">
                <a:solidFill>
                  <a:prstClr val="black"/>
                </a:solidFill>
                <a:latin typeface="Calibri"/>
              </a:rPr>
              <a:t> 1.9E-12</a:t>
            </a:r>
            <a:endParaRPr lang="he-IL" sz="10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0384" name="Rectangle 8"/>
          <p:cNvSpPr>
            <a:spLocks noChangeArrowheads="1"/>
          </p:cNvSpPr>
          <p:nvPr/>
        </p:nvSpPr>
        <p:spPr bwMode="auto">
          <a:xfrm>
            <a:off x="3475122" y="121920"/>
            <a:ext cx="5771748" cy="55626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 rot="16200000">
            <a:off x="4160829" y="2373039"/>
            <a:ext cx="990600" cy="169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ctr">
              <a:lnSpc>
                <a:spcPts val="600"/>
              </a:lnSpc>
              <a:defRPr/>
            </a:pPr>
            <a:endParaRPr lang="he-IL" sz="11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188997" y="121920"/>
            <a:ext cx="2514600" cy="92333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 smtClean="0">
                <a:solidFill>
                  <a:srgbClr val="000000"/>
                </a:solidFill>
              </a:rPr>
              <a:t>C4orf48 expression </a:t>
            </a:r>
            <a:r>
              <a:rPr lang="en-US" altLang="he-IL" sz="1800" b="1" dirty="0">
                <a:solidFill>
                  <a:srgbClr val="000000"/>
                </a:solidFill>
              </a:rPr>
              <a:t>in </a:t>
            </a:r>
            <a:r>
              <a:rPr lang="en-US" altLang="he-IL" sz="1800" b="1" dirty="0" smtClean="0">
                <a:solidFill>
                  <a:srgbClr val="000000"/>
                </a:solidFill>
              </a:rPr>
              <a:t>pancreas </a:t>
            </a:r>
            <a:r>
              <a:rPr lang="en-US" sz="1800" b="1" dirty="0" smtClean="0">
                <a:solidFill>
                  <a:prstClr val="black"/>
                </a:solidFill>
                <a:latin typeface="Calibri"/>
              </a:rPr>
              <a:t>assessed </a:t>
            </a:r>
            <a:r>
              <a:rPr lang="en-US" sz="1800" b="1" dirty="0">
                <a:solidFill>
                  <a:prstClr val="black"/>
                </a:solidFill>
                <a:latin typeface="Calibri"/>
              </a:rPr>
              <a:t>by RNA-</a:t>
            </a:r>
            <a:r>
              <a:rPr lang="en-US" sz="1800" b="1" dirty="0" err="1">
                <a:solidFill>
                  <a:prstClr val="black"/>
                </a:solidFill>
                <a:latin typeface="Calibri"/>
              </a:rPr>
              <a:t>Seq</a:t>
            </a:r>
            <a:r>
              <a:rPr lang="en-US" sz="1800" b="1" dirty="0">
                <a:solidFill>
                  <a:prstClr val="black"/>
                </a:solidFill>
                <a:latin typeface="Calibri"/>
              </a:rPr>
              <a:t>-</a:t>
            </a:r>
            <a:endParaRPr lang="en-US" altLang="he-IL" sz="1800" b="1" dirty="0">
              <a:solidFill>
                <a:srgbClr val="000000"/>
              </a:solidFill>
            </a:endParaRPr>
          </a:p>
        </p:txBody>
      </p:sp>
      <p:sp>
        <p:nvSpPr>
          <p:cNvPr id="44" name="Rectangle 28"/>
          <p:cNvSpPr>
            <a:spLocks noChangeArrowheads="1"/>
          </p:cNvSpPr>
          <p:nvPr/>
        </p:nvSpPr>
        <p:spPr bwMode="auto">
          <a:xfrm>
            <a:off x="7108070" y="3581126"/>
            <a:ext cx="228600" cy="1283292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5" name="Rectangle 28"/>
          <p:cNvSpPr>
            <a:spLocks noChangeArrowheads="1"/>
          </p:cNvSpPr>
          <p:nvPr/>
        </p:nvSpPr>
        <p:spPr bwMode="auto">
          <a:xfrm>
            <a:off x="7555622" y="916258"/>
            <a:ext cx="228600" cy="3948160"/>
          </a:xfrm>
          <a:prstGeom prst="rect">
            <a:avLst/>
          </a:prstGeom>
          <a:pattFill prst="pct80">
            <a:fgClr>
              <a:srgbClr val="00B0F0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25998" y="3346270"/>
            <a:ext cx="400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 smtClean="0"/>
              <a:t>544</a:t>
            </a:r>
            <a:endParaRPr lang="en-US" sz="1100" b="1" i="1" dirty="0"/>
          </a:p>
        </p:txBody>
      </p:sp>
      <p:sp>
        <p:nvSpPr>
          <p:cNvPr id="47" name="TextBox 46"/>
          <p:cNvSpPr txBox="1"/>
          <p:nvPr/>
        </p:nvSpPr>
        <p:spPr>
          <a:xfrm>
            <a:off x="7401925" y="666213"/>
            <a:ext cx="484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1675</a:t>
            </a:r>
            <a:endParaRPr lang="en-US" sz="1100" dirty="0"/>
          </a:p>
        </p:txBody>
      </p:sp>
      <p:sp>
        <p:nvSpPr>
          <p:cNvPr id="48" name="TextBox 47"/>
          <p:cNvSpPr txBox="1"/>
          <p:nvPr/>
        </p:nvSpPr>
        <p:spPr>
          <a:xfrm>
            <a:off x="4435201" y="4003768"/>
            <a:ext cx="400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 smtClean="0"/>
              <a:t>125</a:t>
            </a:r>
            <a:endParaRPr lang="en-US" sz="1100" b="1" i="1" dirty="0"/>
          </a:p>
        </p:txBody>
      </p:sp>
      <p:sp>
        <p:nvSpPr>
          <p:cNvPr id="49" name="Rectangle 2"/>
          <p:cNvSpPr>
            <a:spLocks noChangeArrowheads="1"/>
          </p:cNvSpPr>
          <p:nvPr/>
        </p:nvSpPr>
        <p:spPr bwMode="auto">
          <a:xfrm>
            <a:off x="6833638" y="649652"/>
            <a:ext cx="1144568" cy="421476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24854" y="304800"/>
            <a:ext cx="126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C4orf48</a:t>
            </a:r>
            <a:endParaRPr lang="en-US" b="1" dirty="0"/>
          </a:p>
        </p:txBody>
      </p:sp>
      <p:sp>
        <p:nvSpPr>
          <p:cNvPr id="52" name="TextBox 51"/>
          <p:cNvSpPr txBox="1"/>
          <p:nvPr/>
        </p:nvSpPr>
        <p:spPr>
          <a:xfrm rot="16200000">
            <a:off x="6681717" y="2310452"/>
            <a:ext cx="91440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prstClr val="black"/>
                </a:solidFill>
                <a:latin typeface="Calibri"/>
              </a:rPr>
              <a:t>quiescent</a:t>
            </a:r>
            <a:endParaRPr lang="he-IL" sz="11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 rot="16200000">
            <a:off x="7186539" y="2394722"/>
            <a:ext cx="990600" cy="1692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ctr">
              <a:lnSpc>
                <a:spcPts val="600"/>
              </a:lnSpc>
              <a:defRPr/>
            </a:pPr>
            <a:r>
              <a:rPr lang="en-US" sz="1100" b="1" dirty="0">
                <a:solidFill>
                  <a:srgbClr val="FF0000"/>
                </a:solidFill>
                <a:latin typeface="Calibri"/>
              </a:rPr>
              <a:t>replicating</a:t>
            </a:r>
            <a:endParaRPr lang="he-IL" sz="1100" b="1" dirty="0">
              <a:solidFill>
                <a:srgbClr val="FF0000"/>
              </a:solidFill>
              <a:latin typeface="Calibri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 rot="16200000">
            <a:off x="6660189" y="2388279"/>
            <a:ext cx="990600" cy="169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ctr">
              <a:lnSpc>
                <a:spcPts val="600"/>
              </a:lnSpc>
              <a:defRPr/>
            </a:pPr>
            <a:endParaRPr lang="he-IL" sz="11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978530" y="4831080"/>
            <a:ext cx="1647825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600" b="1" i="1" dirty="0">
                <a:solidFill>
                  <a:prstClr val="black"/>
                </a:solidFill>
                <a:latin typeface="Calibri"/>
              </a:rPr>
              <a:t>beta cells</a:t>
            </a:r>
            <a:endParaRPr lang="he-IL" sz="1600" b="1" i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983841" y="1031968"/>
            <a:ext cx="400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 smtClean="0"/>
              <a:t>685</a:t>
            </a:r>
            <a:endParaRPr lang="en-US" sz="1100" b="1" i="1" dirty="0"/>
          </a:p>
        </p:txBody>
      </p:sp>
      <p:sp>
        <p:nvSpPr>
          <p:cNvPr id="57" name="TextBox 56"/>
          <p:cNvSpPr txBox="1"/>
          <p:nvPr/>
        </p:nvSpPr>
        <p:spPr>
          <a:xfrm>
            <a:off x="6968894" y="304800"/>
            <a:ext cx="126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WHSC1</a:t>
            </a:r>
            <a:endParaRPr lang="en-US" b="1" dirty="0"/>
          </a:p>
        </p:txBody>
      </p:sp>
      <p:cxnSp>
        <p:nvCxnSpPr>
          <p:cNvPr id="58" name="Straight Connector 13"/>
          <p:cNvCxnSpPr>
            <a:cxnSpLocks noChangeShapeType="1"/>
          </p:cNvCxnSpPr>
          <p:nvPr/>
        </p:nvCxnSpPr>
        <p:spPr bwMode="auto">
          <a:xfrm>
            <a:off x="8007117" y="43310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Straight Connector 15"/>
          <p:cNvCxnSpPr>
            <a:cxnSpLocks noChangeShapeType="1"/>
          </p:cNvCxnSpPr>
          <p:nvPr/>
        </p:nvCxnSpPr>
        <p:spPr bwMode="auto">
          <a:xfrm>
            <a:off x="8007117" y="37976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" name="Straight Connector 16"/>
          <p:cNvCxnSpPr>
            <a:cxnSpLocks noChangeShapeType="1"/>
          </p:cNvCxnSpPr>
          <p:nvPr/>
        </p:nvCxnSpPr>
        <p:spPr bwMode="auto">
          <a:xfrm>
            <a:off x="8007117" y="32642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17"/>
          <p:cNvCxnSpPr>
            <a:cxnSpLocks noChangeShapeType="1"/>
          </p:cNvCxnSpPr>
          <p:nvPr/>
        </p:nvCxnSpPr>
        <p:spPr bwMode="auto">
          <a:xfrm>
            <a:off x="8007117" y="27308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2" name="Straight Connector 18"/>
          <p:cNvCxnSpPr>
            <a:cxnSpLocks noChangeShapeType="1"/>
          </p:cNvCxnSpPr>
          <p:nvPr/>
        </p:nvCxnSpPr>
        <p:spPr bwMode="auto">
          <a:xfrm>
            <a:off x="8007117" y="21974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19"/>
          <p:cNvCxnSpPr>
            <a:cxnSpLocks noChangeShapeType="1"/>
          </p:cNvCxnSpPr>
          <p:nvPr/>
        </p:nvCxnSpPr>
        <p:spPr bwMode="auto">
          <a:xfrm>
            <a:off x="8007117" y="16640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Straight Connector 20"/>
          <p:cNvCxnSpPr>
            <a:cxnSpLocks noChangeShapeType="1"/>
          </p:cNvCxnSpPr>
          <p:nvPr/>
        </p:nvCxnSpPr>
        <p:spPr bwMode="auto">
          <a:xfrm>
            <a:off x="8007117" y="113061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5" name="TextBox 64"/>
          <p:cNvSpPr txBox="1"/>
          <p:nvPr/>
        </p:nvSpPr>
        <p:spPr>
          <a:xfrm>
            <a:off x="8005212" y="42945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005212" y="37611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4</a:t>
            </a: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005212" y="32277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6</a:t>
            </a: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005212" y="26943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8</a:t>
            </a: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005212" y="21609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1000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005212" y="16275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1200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005212" y="109410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</a:rPr>
              <a:t>1400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pic>
        <p:nvPicPr>
          <p:cNvPr id="72" name="Picture 1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4"/>
          <a:stretch>
            <a:fillRect/>
          </a:stretch>
        </p:blipFill>
        <p:spPr bwMode="auto">
          <a:xfrm>
            <a:off x="2698750" y="5924551"/>
            <a:ext cx="7156451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391762" y="5038189"/>
            <a:ext cx="2077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Klochendler</a:t>
            </a:r>
            <a:r>
              <a:rPr lang="en-US" dirty="0" smtClean="0"/>
              <a:t>, A et al, Diabetes,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96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0" y="742950"/>
            <a:ext cx="2600960" cy="26009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865" y="742950"/>
            <a:ext cx="2600960" cy="26009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22" y="742949"/>
            <a:ext cx="2600960" cy="26009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808" y="742950"/>
            <a:ext cx="2600960" cy="2600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1500" y="1581764"/>
            <a:ext cx="1090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m-p5</a:t>
            </a:r>
          </a:p>
          <a:p>
            <a:r>
              <a:rPr lang="en-US" i="1" dirty="0" smtClean="0"/>
              <a:t>series 20 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10633807" y="-18366"/>
            <a:ext cx="159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PANCREAS-8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0" y="3505200"/>
            <a:ext cx="2600960" cy="26009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865" y="3505200"/>
            <a:ext cx="2600960" cy="26009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22" y="3505200"/>
            <a:ext cx="2600960" cy="26009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807" y="3505200"/>
            <a:ext cx="2600960" cy="26009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91500" y="4324964"/>
            <a:ext cx="1090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m-p5</a:t>
            </a:r>
          </a:p>
          <a:p>
            <a:r>
              <a:rPr lang="en-US" i="1" dirty="0" smtClean="0"/>
              <a:t>series 22</a:t>
            </a:r>
            <a:endParaRPr lang="en-US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1542835" y="-18367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mouse pancreas-p5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87335" y="4134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anti-Muc1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92435" y="4134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anti-C4orf48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73735" y="4134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anti-insulin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15335" y="4134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merge</a:t>
            </a:r>
          </a:p>
        </p:txBody>
      </p:sp>
    </p:spTree>
    <p:extLst>
      <p:ext uri="{BB962C8B-B14F-4D97-AF65-F5344CB8AC3E}">
        <p14:creationId xmlns:p14="http://schemas.microsoft.com/office/powerpoint/2010/main" val="103168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633807" y="-18366"/>
            <a:ext cx="159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PANCREAS-8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0" y="609600"/>
            <a:ext cx="2600960" cy="26009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865" y="609600"/>
            <a:ext cx="2600960" cy="260096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922" y="609600"/>
            <a:ext cx="2600960" cy="260096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807" y="609600"/>
            <a:ext cx="2600960" cy="26009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91500" y="1429364"/>
            <a:ext cx="1090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m-p5</a:t>
            </a:r>
          </a:p>
          <a:p>
            <a:r>
              <a:rPr lang="en-US" i="1" dirty="0" smtClean="0"/>
              <a:t>series 22</a:t>
            </a:r>
            <a:endParaRPr lang="en-US" i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" t="40000" r="38793" b="13889"/>
          <a:stretch/>
        </p:blipFill>
        <p:spPr>
          <a:xfrm>
            <a:off x="4361704" y="3508327"/>
            <a:ext cx="4099788" cy="31623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71" r="39663" b="13333"/>
          <a:stretch/>
        </p:blipFill>
        <p:spPr>
          <a:xfrm>
            <a:off x="137905" y="3508327"/>
            <a:ext cx="4137888" cy="3175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429750" y="1612900"/>
            <a:ext cx="1911350" cy="1597660"/>
          </a:xfrm>
          <a:prstGeom prst="rect">
            <a:avLst/>
          </a:prstGeom>
          <a:noFill/>
          <a:ln w="158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542835" y="-62817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mouse pancreas-p5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87335" y="3118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anti-Muc1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92435" y="3118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anti-C4orf48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73735" y="3118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anti-insulin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15335" y="3118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merge</a:t>
            </a:r>
          </a:p>
        </p:txBody>
      </p:sp>
      <p:sp>
        <p:nvSpPr>
          <p:cNvPr id="26" name="Right Arrow 25"/>
          <p:cNvSpPr/>
          <p:nvPr/>
        </p:nvSpPr>
        <p:spPr>
          <a:xfrm flipH="1">
            <a:off x="7413527" y="5619750"/>
            <a:ext cx="381215" cy="190500"/>
          </a:xfrm>
          <a:prstGeom prst="rightArrow">
            <a:avLst/>
          </a:prstGeom>
          <a:solidFill>
            <a:schemeClr val="tx1"/>
          </a:solidFill>
          <a:ln w="2222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7" t="46483" r="29134" b="4072"/>
          <a:stretch/>
        </p:blipFill>
        <p:spPr>
          <a:xfrm>
            <a:off x="8563092" y="3508327"/>
            <a:ext cx="3535380" cy="3162300"/>
          </a:xfrm>
          <a:prstGeom prst="rect">
            <a:avLst/>
          </a:prstGeom>
        </p:spPr>
      </p:pic>
      <p:sp>
        <p:nvSpPr>
          <p:cNvPr id="28" name="Right Arrow 27"/>
          <p:cNvSpPr/>
          <p:nvPr/>
        </p:nvSpPr>
        <p:spPr>
          <a:xfrm flipH="1">
            <a:off x="10480577" y="4857750"/>
            <a:ext cx="381215" cy="190500"/>
          </a:xfrm>
          <a:prstGeom prst="rightArrow">
            <a:avLst/>
          </a:prstGeom>
          <a:solidFill>
            <a:schemeClr val="tx1"/>
          </a:solidFill>
          <a:ln w="2222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193278" y="4857750"/>
            <a:ext cx="2099822" cy="1781810"/>
          </a:xfrm>
          <a:prstGeom prst="rect">
            <a:avLst/>
          </a:prstGeom>
          <a:noFill/>
          <a:ln w="158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9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0633807" y="-18366"/>
            <a:ext cx="159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PANCREAS-8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9429750" y="31750"/>
            <a:ext cx="1911350" cy="1597660"/>
          </a:xfrm>
          <a:prstGeom prst="rect">
            <a:avLst/>
          </a:prstGeom>
          <a:noFill/>
          <a:ln w="158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68226" y="4558790"/>
            <a:ext cx="3421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mouse adult pancreas </a:t>
            </a:r>
            <a:r>
              <a:rPr lang="en-US" b="1" i="1" dirty="0" smtClean="0"/>
              <a:t>series 003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82485" y="2608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anti-C4orf48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54435" y="4513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anti-insulin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15285" y="26083"/>
            <a:ext cx="233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merge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93278" y="4857750"/>
            <a:ext cx="2099822" cy="1781810"/>
          </a:xfrm>
          <a:prstGeom prst="rect">
            <a:avLst/>
          </a:prstGeom>
          <a:noFill/>
          <a:ln w="15875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6796" r="23055" b="38759"/>
          <a:stretch/>
        </p:blipFill>
        <p:spPr>
          <a:xfrm>
            <a:off x="8147261" y="347882"/>
            <a:ext cx="3936147" cy="33986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 t="5261" r="22778" b="40572"/>
          <a:stretch/>
        </p:blipFill>
        <p:spPr>
          <a:xfrm>
            <a:off x="155575" y="365235"/>
            <a:ext cx="3918731" cy="33812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2" t="6564" r="24213" b="38991"/>
          <a:stretch/>
        </p:blipFill>
        <p:spPr>
          <a:xfrm>
            <a:off x="4131648" y="360992"/>
            <a:ext cx="3936085" cy="3398622"/>
          </a:xfrm>
          <a:prstGeom prst="rect">
            <a:avLst/>
          </a:prstGeom>
        </p:spPr>
      </p:pic>
      <p:sp>
        <p:nvSpPr>
          <p:cNvPr id="28" name="Right Arrow 27"/>
          <p:cNvSpPr/>
          <p:nvPr/>
        </p:nvSpPr>
        <p:spPr>
          <a:xfrm flipH="1">
            <a:off x="9966227" y="1809750"/>
            <a:ext cx="381215" cy="190500"/>
          </a:xfrm>
          <a:prstGeom prst="rightArrow">
            <a:avLst/>
          </a:prstGeom>
          <a:solidFill>
            <a:schemeClr val="tx1"/>
          </a:solidFill>
          <a:ln w="2222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flipH="1">
            <a:off x="9528077" y="742950"/>
            <a:ext cx="381215" cy="190500"/>
          </a:xfrm>
          <a:prstGeom prst="rightArrow">
            <a:avLst/>
          </a:prstGeom>
          <a:solidFill>
            <a:schemeClr val="tx1"/>
          </a:solidFill>
          <a:ln w="2222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flipH="1">
            <a:off x="2041427" y="1828800"/>
            <a:ext cx="381215" cy="190500"/>
          </a:xfrm>
          <a:prstGeom prst="rightArrow">
            <a:avLst/>
          </a:prstGeom>
          <a:solidFill>
            <a:schemeClr val="tx1"/>
          </a:solidFill>
          <a:ln w="2222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 flipH="1">
            <a:off x="1603277" y="762000"/>
            <a:ext cx="381215" cy="190500"/>
          </a:xfrm>
          <a:prstGeom prst="rightArrow">
            <a:avLst/>
          </a:prstGeom>
          <a:solidFill>
            <a:schemeClr val="tx1"/>
          </a:solidFill>
          <a:ln w="2222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1" r="26437" b="26144"/>
          <a:stretch/>
        </p:blipFill>
        <p:spPr>
          <a:xfrm>
            <a:off x="4395185" y="3788597"/>
            <a:ext cx="3470156" cy="3012253"/>
          </a:xfrm>
          <a:prstGeom prst="rect">
            <a:avLst/>
          </a:prstGeom>
        </p:spPr>
      </p:pic>
      <p:sp>
        <p:nvSpPr>
          <p:cNvPr id="32" name="Right Arrow 31"/>
          <p:cNvSpPr/>
          <p:nvPr/>
        </p:nvSpPr>
        <p:spPr>
          <a:xfrm flipH="1">
            <a:off x="7052581" y="6434455"/>
            <a:ext cx="381215" cy="190500"/>
          </a:xfrm>
          <a:prstGeom prst="rightArrow">
            <a:avLst/>
          </a:prstGeom>
          <a:solidFill>
            <a:schemeClr val="tx1"/>
          </a:solidFill>
          <a:ln w="2222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flipH="1">
            <a:off x="6194327" y="4267200"/>
            <a:ext cx="381215" cy="190500"/>
          </a:xfrm>
          <a:prstGeom prst="rightArrow">
            <a:avLst/>
          </a:prstGeom>
          <a:solidFill>
            <a:schemeClr val="tx1"/>
          </a:solidFill>
          <a:ln w="22225"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85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73843" y="478475"/>
            <a:ext cx="1079804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sz="2800" b="1" dirty="0" smtClean="0">
              <a:solidFill>
                <a:prstClr val="black"/>
              </a:solidFill>
            </a:endParaRPr>
          </a:p>
          <a:p>
            <a:r>
              <a:rPr lang="en-US" sz="2800" b="1" dirty="0" smtClean="0">
                <a:solidFill>
                  <a:srgbClr val="FF0000"/>
                </a:solidFill>
              </a:rPr>
              <a:t>*</a:t>
            </a:r>
            <a:r>
              <a:rPr lang="en-US" sz="2800" b="1" dirty="0" smtClean="0">
                <a:solidFill>
                  <a:prstClr val="black"/>
                </a:solidFill>
              </a:rPr>
              <a:t>THE SIGNAL PEPTIDE- there likely is biological meaning to long n-regions.</a:t>
            </a:r>
          </a:p>
          <a:p>
            <a:endParaRPr lang="en-US" sz="2800" b="1" dirty="0">
              <a:solidFill>
                <a:prstClr val="black"/>
              </a:solidFill>
            </a:endParaRPr>
          </a:p>
          <a:p>
            <a:r>
              <a:rPr lang="en-US" sz="2800" b="1" dirty="0" smtClean="0">
                <a:solidFill>
                  <a:srgbClr val="FF0000"/>
                </a:solidFill>
              </a:rPr>
              <a:t>*</a:t>
            </a:r>
            <a:r>
              <a:rPr lang="en-US" sz="2800" b="1" dirty="0" smtClean="0">
                <a:solidFill>
                  <a:prstClr val="black"/>
                </a:solidFill>
              </a:rPr>
              <a:t>C4orf48, a secreted protein with a long n-region, is preferentially expressed in brain and testis- </a:t>
            </a:r>
            <a:r>
              <a:rPr lang="en-US" sz="2800" b="1" dirty="0">
                <a:solidFill>
                  <a:prstClr val="black"/>
                </a:solidFill>
              </a:rPr>
              <a:t>in the </a:t>
            </a:r>
            <a:r>
              <a:rPr lang="en-US" sz="2800" b="1" dirty="0" smtClean="0">
                <a:solidFill>
                  <a:prstClr val="black"/>
                </a:solidFill>
              </a:rPr>
              <a:t>brain and testis its temporal and spatial expression profile corresponds to high levels of cell differentiation. </a:t>
            </a:r>
          </a:p>
          <a:p>
            <a:r>
              <a:rPr lang="en-US" sz="2800" b="1" dirty="0">
                <a:solidFill>
                  <a:prstClr val="black"/>
                </a:solidFill>
              </a:rPr>
              <a:t>	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*</a:t>
            </a:r>
            <a:r>
              <a:rPr lang="en-US" sz="2800" b="1" dirty="0">
                <a:solidFill>
                  <a:prstClr val="black"/>
                </a:solidFill>
              </a:rPr>
              <a:t>C4orf48, </a:t>
            </a:r>
            <a:r>
              <a:rPr lang="en-US" sz="2800" b="1" dirty="0" smtClean="0">
                <a:solidFill>
                  <a:prstClr val="black"/>
                </a:solidFill>
              </a:rPr>
              <a:t>in the pancreas, is more highly expressed in the p5-post-natal pancreas than in the adult-in both young and adult pancreas it is preferentially expressed in cells directly adjacent to beta cells.</a:t>
            </a:r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174" y="0"/>
            <a:ext cx="3466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Interim Summary</a:t>
            </a:r>
            <a:endParaRPr lang="en-US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69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 descr="Seize X Kits use DSS to attach antibody to agarose bea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93"/>
          <a:stretch>
            <a:fillRect/>
          </a:stretch>
        </p:blipFill>
        <p:spPr bwMode="auto">
          <a:xfrm>
            <a:off x="3407834" y="381001"/>
            <a:ext cx="2237317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5596468" y="1035305"/>
            <a:ext cx="1212941" cy="2702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>
              <a:solidFill>
                <a:prstClr val="white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32601" y="1037399"/>
            <a:ext cx="691625" cy="27025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>
              <a:solidFill>
                <a:prstClr val="white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418919" y="1037399"/>
            <a:ext cx="1067555" cy="270258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24553" y="984505"/>
            <a:ext cx="735241" cy="3696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 err="1">
                <a:solidFill>
                  <a:prstClr val="black"/>
                </a:solidFill>
                <a:latin typeface="Calibri"/>
                <a:cs typeface="+mn-cs"/>
              </a:rPr>
              <a:t>hFC</a:t>
            </a:r>
            <a:endParaRPr lang="he-IL" sz="18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45819" y="992949"/>
            <a:ext cx="1285635" cy="371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prstClr val="black"/>
                </a:solidFill>
                <a:latin typeface="Calibri"/>
                <a:cs typeface="+mn-cs"/>
              </a:rPr>
              <a:t>TEV</a:t>
            </a:r>
            <a:endParaRPr lang="he-IL" sz="18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57534" y="978662"/>
            <a:ext cx="1470484" cy="371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prstClr val="black"/>
                </a:solidFill>
                <a:latin typeface="Calibri"/>
                <a:cs typeface="+mn-cs"/>
              </a:rPr>
              <a:t>C4orf48</a:t>
            </a:r>
            <a:endParaRPr lang="he-IL" sz="18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5481" name="AutoShape 6" descr="Displaying hntdf 001.jpg"/>
          <p:cNvSpPr>
            <a:spLocks noChangeAspect="1" noChangeArrowheads="1"/>
          </p:cNvSpPr>
          <p:nvPr/>
        </p:nvSpPr>
        <p:spPr bwMode="auto">
          <a:xfrm>
            <a:off x="11897784" y="-144463"/>
            <a:ext cx="4064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105482" name="AutoShape 8" descr="Displaying hntdf 001.jpg"/>
          <p:cNvSpPr>
            <a:spLocks noChangeAspect="1" noChangeArrowheads="1"/>
          </p:cNvSpPr>
          <p:nvPr/>
        </p:nvSpPr>
        <p:spPr bwMode="auto">
          <a:xfrm>
            <a:off x="12100984" y="7938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pic>
        <p:nvPicPr>
          <p:cNvPr id="105485" name="Picture 4" descr="Seize X Kits use DSS to attach antibody to agarose bea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1" r="74493" b="13089"/>
          <a:stretch>
            <a:fillRect/>
          </a:stretch>
        </p:blipFill>
        <p:spPr bwMode="auto">
          <a:xfrm>
            <a:off x="3418418" y="2250249"/>
            <a:ext cx="2237316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51"/>
          <p:cNvSpPr/>
          <p:nvPr/>
        </p:nvSpPr>
        <p:spPr>
          <a:xfrm>
            <a:off x="5634567" y="2683637"/>
            <a:ext cx="1236133" cy="2889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>
              <a:solidFill>
                <a:prstClr val="white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962651" y="2634423"/>
            <a:ext cx="749300" cy="36988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 err="1">
                <a:solidFill>
                  <a:prstClr val="black"/>
                </a:solidFill>
                <a:latin typeface="Calibri"/>
                <a:cs typeface="+mn-cs"/>
              </a:rPr>
              <a:t>hFC</a:t>
            </a:r>
            <a:endParaRPr lang="he-IL" sz="18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396817" y="2683637"/>
            <a:ext cx="1090083" cy="287337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>
              <a:solidFill>
                <a:prstClr val="white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337551" y="2624898"/>
            <a:ext cx="1496483" cy="36988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prstClr val="black"/>
                </a:solidFill>
                <a:latin typeface="Calibri"/>
                <a:cs typeface="+mn-cs"/>
              </a:rPr>
              <a:t>C4orf48</a:t>
            </a:r>
            <a:endParaRPr lang="he-IL" sz="18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49" name="6-Point Star 48"/>
          <p:cNvSpPr/>
          <p:nvPr/>
        </p:nvSpPr>
        <p:spPr>
          <a:xfrm>
            <a:off x="8128001" y="2678874"/>
            <a:ext cx="292100" cy="295275"/>
          </a:xfrm>
          <a:custGeom>
            <a:avLst/>
            <a:gdLst>
              <a:gd name="connsiteX0" fmla="*/ 0 w 864096"/>
              <a:gd name="connsiteY0" fmla="*/ 199911 h 799645"/>
              <a:gd name="connsiteX1" fmla="*/ 288030 w 864096"/>
              <a:gd name="connsiteY1" fmla="*/ 199908 h 799645"/>
              <a:gd name="connsiteX2" fmla="*/ 432048 w 864096"/>
              <a:gd name="connsiteY2" fmla="*/ 0 h 799645"/>
              <a:gd name="connsiteX3" fmla="*/ 576066 w 864096"/>
              <a:gd name="connsiteY3" fmla="*/ 199908 h 799645"/>
              <a:gd name="connsiteX4" fmla="*/ 864096 w 864096"/>
              <a:gd name="connsiteY4" fmla="*/ 199911 h 799645"/>
              <a:gd name="connsiteX5" fmla="*/ 720085 w 864096"/>
              <a:gd name="connsiteY5" fmla="*/ 399823 h 799645"/>
              <a:gd name="connsiteX6" fmla="*/ 864096 w 864096"/>
              <a:gd name="connsiteY6" fmla="*/ 599734 h 799645"/>
              <a:gd name="connsiteX7" fmla="*/ 576066 w 864096"/>
              <a:gd name="connsiteY7" fmla="*/ 599737 h 799645"/>
              <a:gd name="connsiteX8" fmla="*/ 432048 w 864096"/>
              <a:gd name="connsiteY8" fmla="*/ 799645 h 799645"/>
              <a:gd name="connsiteX9" fmla="*/ 288030 w 864096"/>
              <a:gd name="connsiteY9" fmla="*/ 599737 h 799645"/>
              <a:gd name="connsiteX10" fmla="*/ 0 w 864096"/>
              <a:gd name="connsiteY10" fmla="*/ 599734 h 799645"/>
              <a:gd name="connsiteX11" fmla="*/ 144011 w 864096"/>
              <a:gd name="connsiteY11" fmla="*/ 399823 h 799645"/>
              <a:gd name="connsiteX12" fmla="*/ 0 w 864096"/>
              <a:gd name="connsiteY12" fmla="*/ 199911 h 799645"/>
              <a:gd name="connsiteX0" fmla="*/ 0 w 864096"/>
              <a:gd name="connsiteY0" fmla="*/ 3 h 599737"/>
              <a:gd name="connsiteX1" fmla="*/ 288030 w 864096"/>
              <a:gd name="connsiteY1" fmla="*/ 0 h 599737"/>
              <a:gd name="connsiteX2" fmla="*/ 432048 w 864096"/>
              <a:gd name="connsiteY2" fmla="*/ 4132 h 599737"/>
              <a:gd name="connsiteX3" fmla="*/ 576066 w 864096"/>
              <a:gd name="connsiteY3" fmla="*/ 0 h 599737"/>
              <a:gd name="connsiteX4" fmla="*/ 864096 w 864096"/>
              <a:gd name="connsiteY4" fmla="*/ 3 h 599737"/>
              <a:gd name="connsiteX5" fmla="*/ 720085 w 864096"/>
              <a:gd name="connsiteY5" fmla="*/ 199915 h 599737"/>
              <a:gd name="connsiteX6" fmla="*/ 864096 w 864096"/>
              <a:gd name="connsiteY6" fmla="*/ 399826 h 599737"/>
              <a:gd name="connsiteX7" fmla="*/ 576066 w 864096"/>
              <a:gd name="connsiteY7" fmla="*/ 399829 h 599737"/>
              <a:gd name="connsiteX8" fmla="*/ 432048 w 864096"/>
              <a:gd name="connsiteY8" fmla="*/ 599737 h 599737"/>
              <a:gd name="connsiteX9" fmla="*/ 288030 w 864096"/>
              <a:gd name="connsiteY9" fmla="*/ 399829 h 599737"/>
              <a:gd name="connsiteX10" fmla="*/ 0 w 864096"/>
              <a:gd name="connsiteY10" fmla="*/ 399826 h 599737"/>
              <a:gd name="connsiteX11" fmla="*/ 144011 w 864096"/>
              <a:gd name="connsiteY11" fmla="*/ 199915 h 599737"/>
              <a:gd name="connsiteX12" fmla="*/ 0 w 864096"/>
              <a:gd name="connsiteY12" fmla="*/ 3 h 599737"/>
              <a:gd name="connsiteX0" fmla="*/ 0 w 864096"/>
              <a:gd name="connsiteY0" fmla="*/ 3 h 410811"/>
              <a:gd name="connsiteX1" fmla="*/ 288030 w 864096"/>
              <a:gd name="connsiteY1" fmla="*/ 0 h 410811"/>
              <a:gd name="connsiteX2" fmla="*/ 432048 w 864096"/>
              <a:gd name="connsiteY2" fmla="*/ 4132 h 410811"/>
              <a:gd name="connsiteX3" fmla="*/ 576066 w 864096"/>
              <a:gd name="connsiteY3" fmla="*/ 0 h 410811"/>
              <a:gd name="connsiteX4" fmla="*/ 864096 w 864096"/>
              <a:gd name="connsiteY4" fmla="*/ 3 h 410811"/>
              <a:gd name="connsiteX5" fmla="*/ 720085 w 864096"/>
              <a:gd name="connsiteY5" fmla="*/ 199915 h 410811"/>
              <a:gd name="connsiteX6" fmla="*/ 864096 w 864096"/>
              <a:gd name="connsiteY6" fmla="*/ 399826 h 410811"/>
              <a:gd name="connsiteX7" fmla="*/ 576066 w 864096"/>
              <a:gd name="connsiteY7" fmla="*/ 399829 h 410811"/>
              <a:gd name="connsiteX8" fmla="*/ 447162 w 864096"/>
              <a:gd name="connsiteY8" fmla="*/ 410811 h 410811"/>
              <a:gd name="connsiteX9" fmla="*/ 288030 w 864096"/>
              <a:gd name="connsiteY9" fmla="*/ 399829 h 410811"/>
              <a:gd name="connsiteX10" fmla="*/ 0 w 864096"/>
              <a:gd name="connsiteY10" fmla="*/ 399826 h 410811"/>
              <a:gd name="connsiteX11" fmla="*/ 144011 w 864096"/>
              <a:gd name="connsiteY11" fmla="*/ 199915 h 410811"/>
              <a:gd name="connsiteX12" fmla="*/ 0 w 864096"/>
              <a:gd name="connsiteY12" fmla="*/ 3 h 410811"/>
              <a:gd name="connsiteX0" fmla="*/ 0 w 864096"/>
              <a:gd name="connsiteY0" fmla="*/ 3 h 410811"/>
              <a:gd name="connsiteX1" fmla="*/ 288030 w 864096"/>
              <a:gd name="connsiteY1" fmla="*/ 0 h 410811"/>
              <a:gd name="connsiteX2" fmla="*/ 432048 w 864096"/>
              <a:gd name="connsiteY2" fmla="*/ 4132 h 410811"/>
              <a:gd name="connsiteX3" fmla="*/ 576066 w 864096"/>
              <a:gd name="connsiteY3" fmla="*/ 0 h 410811"/>
              <a:gd name="connsiteX4" fmla="*/ 864096 w 864096"/>
              <a:gd name="connsiteY4" fmla="*/ 3 h 410811"/>
              <a:gd name="connsiteX5" fmla="*/ 836679 w 864096"/>
              <a:gd name="connsiteY5" fmla="*/ 222586 h 410811"/>
              <a:gd name="connsiteX6" fmla="*/ 864096 w 864096"/>
              <a:gd name="connsiteY6" fmla="*/ 399826 h 410811"/>
              <a:gd name="connsiteX7" fmla="*/ 576066 w 864096"/>
              <a:gd name="connsiteY7" fmla="*/ 399829 h 410811"/>
              <a:gd name="connsiteX8" fmla="*/ 447162 w 864096"/>
              <a:gd name="connsiteY8" fmla="*/ 410811 h 410811"/>
              <a:gd name="connsiteX9" fmla="*/ 288030 w 864096"/>
              <a:gd name="connsiteY9" fmla="*/ 399829 h 410811"/>
              <a:gd name="connsiteX10" fmla="*/ 0 w 864096"/>
              <a:gd name="connsiteY10" fmla="*/ 399826 h 410811"/>
              <a:gd name="connsiteX11" fmla="*/ 144011 w 864096"/>
              <a:gd name="connsiteY11" fmla="*/ 199915 h 410811"/>
              <a:gd name="connsiteX12" fmla="*/ 0 w 864096"/>
              <a:gd name="connsiteY12" fmla="*/ 3 h 410811"/>
              <a:gd name="connsiteX0" fmla="*/ 0 w 864096"/>
              <a:gd name="connsiteY0" fmla="*/ 3 h 410811"/>
              <a:gd name="connsiteX1" fmla="*/ 288030 w 864096"/>
              <a:gd name="connsiteY1" fmla="*/ 0 h 410811"/>
              <a:gd name="connsiteX2" fmla="*/ 432048 w 864096"/>
              <a:gd name="connsiteY2" fmla="*/ 4132 h 410811"/>
              <a:gd name="connsiteX3" fmla="*/ 576066 w 864096"/>
              <a:gd name="connsiteY3" fmla="*/ 0 h 410811"/>
              <a:gd name="connsiteX4" fmla="*/ 864096 w 864096"/>
              <a:gd name="connsiteY4" fmla="*/ 3 h 410811"/>
              <a:gd name="connsiteX5" fmla="*/ 836679 w 864096"/>
              <a:gd name="connsiteY5" fmla="*/ 222586 h 410811"/>
              <a:gd name="connsiteX6" fmla="*/ 864096 w 864096"/>
              <a:gd name="connsiteY6" fmla="*/ 399826 h 410811"/>
              <a:gd name="connsiteX7" fmla="*/ 576066 w 864096"/>
              <a:gd name="connsiteY7" fmla="*/ 399829 h 410811"/>
              <a:gd name="connsiteX8" fmla="*/ 447162 w 864096"/>
              <a:gd name="connsiteY8" fmla="*/ 410811 h 410811"/>
              <a:gd name="connsiteX9" fmla="*/ 288030 w 864096"/>
              <a:gd name="connsiteY9" fmla="*/ 399829 h 410811"/>
              <a:gd name="connsiteX10" fmla="*/ 0 w 864096"/>
              <a:gd name="connsiteY10" fmla="*/ 399826 h 410811"/>
              <a:gd name="connsiteX11" fmla="*/ 338333 w 864096"/>
              <a:gd name="connsiteY11" fmla="*/ 184801 h 410811"/>
              <a:gd name="connsiteX12" fmla="*/ 0 w 864096"/>
              <a:gd name="connsiteY12" fmla="*/ 3 h 410811"/>
              <a:gd name="connsiteX0" fmla="*/ 0 w 875544"/>
              <a:gd name="connsiteY0" fmla="*/ 3 h 410811"/>
              <a:gd name="connsiteX1" fmla="*/ 288030 w 875544"/>
              <a:gd name="connsiteY1" fmla="*/ 0 h 410811"/>
              <a:gd name="connsiteX2" fmla="*/ 432048 w 875544"/>
              <a:gd name="connsiteY2" fmla="*/ 4132 h 410811"/>
              <a:gd name="connsiteX3" fmla="*/ 576066 w 875544"/>
              <a:gd name="connsiteY3" fmla="*/ 0 h 410811"/>
              <a:gd name="connsiteX4" fmla="*/ 864096 w 875544"/>
              <a:gd name="connsiteY4" fmla="*/ 3 h 410811"/>
              <a:gd name="connsiteX5" fmla="*/ 875544 w 875544"/>
              <a:gd name="connsiteY5" fmla="*/ 222586 h 410811"/>
              <a:gd name="connsiteX6" fmla="*/ 864096 w 875544"/>
              <a:gd name="connsiteY6" fmla="*/ 399826 h 410811"/>
              <a:gd name="connsiteX7" fmla="*/ 576066 w 875544"/>
              <a:gd name="connsiteY7" fmla="*/ 399829 h 410811"/>
              <a:gd name="connsiteX8" fmla="*/ 447162 w 875544"/>
              <a:gd name="connsiteY8" fmla="*/ 410811 h 410811"/>
              <a:gd name="connsiteX9" fmla="*/ 288030 w 875544"/>
              <a:gd name="connsiteY9" fmla="*/ 399829 h 410811"/>
              <a:gd name="connsiteX10" fmla="*/ 0 w 875544"/>
              <a:gd name="connsiteY10" fmla="*/ 399826 h 410811"/>
              <a:gd name="connsiteX11" fmla="*/ 338333 w 875544"/>
              <a:gd name="connsiteY11" fmla="*/ 184801 h 410811"/>
              <a:gd name="connsiteX12" fmla="*/ 0 w 875544"/>
              <a:gd name="connsiteY12" fmla="*/ 3 h 410811"/>
              <a:gd name="connsiteX0" fmla="*/ 0 w 875544"/>
              <a:gd name="connsiteY0" fmla="*/ 3 h 399829"/>
              <a:gd name="connsiteX1" fmla="*/ 288030 w 875544"/>
              <a:gd name="connsiteY1" fmla="*/ 0 h 399829"/>
              <a:gd name="connsiteX2" fmla="*/ 432048 w 875544"/>
              <a:gd name="connsiteY2" fmla="*/ 4132 h 399829"/>
              <a:gd name="connsiteX3" fmla="*/ 576066 w 875544"/>
              <a:gd name="connsiteY3" fmla="*/ 0 h 399829"/>
              <a:gd name="connsiteX4" fmla="*/ 864096 w 875544"/>
              <a:gd name="connsiteY4" fmla="*/ 3 h 399829"/>
              <a:gd name="connsiteX5" fmla="*/ 875544 w 875544"/>
              <a:gd name="connsiteY5" fmla="*/ 222586 h 399829"/>
              <a:gd name="connsiteX6" fmla="*/ 864096 w 875544"/>
              <a:gd name="connsiteY6" fmla="*/ 399826 h 399829"/>
              <a:gd name="connsiteX7" fmla="*/ 576066 w 875544"/>
              <a:gd name="connsiteY7" fmla="*/ 399829 h 399829"/>
              <a:gd name="connsiteX8" fmla="*/ 437003 w 875544"/>
              <a:gd name="connsiteY8" fmla="*/ 399016 h 399829"/>
              <a:gd name="connsiteX9" fmla="*/ 288030 w 875544"/>
              <a:gd name="connsiteY9" fmla="*/ 399829 h 399829"/>
              <a:gd name="connsiteX10" fmla="*/ 0 w 875544"/>
              <a:gd name="connsiteY10" fmla="*/ 399826 h 399829"/>
              <a:gd name="connsiteX11" fmla="*/ 338333 w 875544"/>
              <a:gd name="connsiteY11" fmla="*/ 184801 h 399829"/>
              <a:gd name="connsiteX12" fmla="*/ 0 w 875544"/>
              <a:gd name="connsiteY12" fmla="*/ 3 h 399829"/>
              <a:gd name="connsiteX0" fmla="*/ 0 w 875544"/>
              <a:gd name="connsiteY0" fmla="*/ 3734 h 403560"/>
              <a:gd name="connsiteX1" fmla="*/ 288030 w 875544"/>
              <a:gd name="connsiteY1" fmla="*/ 3731 h 403560"/>
              <a:gd name="connsiteX2" fmla="*/ 401570 w 875544"/>
              <a:gd name="connsiteY2" fmla="*/ 0 h 403560"/>
              <a:gd name="connsiteX3" fmla="*/ 576066 w 875544"/>
              <a:gd name="connsiteY3" fmla="*/ 3731 h 403560"/>
              <a:gd name="connsiteX4" fmla="*/ 864096 w 875544"/>
              <a:gd name="connsiteY4" fmla="*/ 3734 h 403560"/>
              <a:gd name="connsiteX5" fmla="*/ 875544 w 875544"/>
              <a:gd name="connsiteY5" fmla="*/ 226317 h 403560"/>
              <a:gd name="connsiteX6" fmla="*/ 864096 w 875544"/>
              <a:gd name="connsiteY6" fmla="*/ 403557 h 403560"/>
              <a:gd name="connsiteX7" fmla="*/ 576066 w 875544"/>
              <a:gd name="connsiteY7" fmla="*/ 403560 h 403560"/>
              <a:gd name="connsiteX8" fmla="*/ 437003 w 875544"/>
              <a:gd name="connsiteY8" fmla="*/ 402747 h 403560"/>
              <a:gd name="connsiteX9" fmla="*/ 288030 w 875544"/>
              <a:gd name="connsiteY9" fmla="*/ 403560 h 403560"/>
              <a:gd name="connsiteX10" fmla="*/ 0 w 875544"/>
              <a:gd name="connsiteY10" fmla="*/ 403557 h 403560"/>
              <a:gd name="connsiteX11" fmla="*/ 338333 w 875544"/>
              <a:gd name="connsiteY11" fmla="*/ 188532 h 403560"/>
              <a:gd name="connsiteX12" fmla="*/ 0 w 875544"/>
              <a:gd name="connsiteY12" fmla="*/ 3734 h 40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75544" h="403560">
                <a:moveTo>
                  <a:pt x="0" y="3734"/>
                </a:moveTo>
                <a:lnTo>
                  <a:pt x="288030" y="3731"/>
                </a:lnTo>
                <a:lnTo>
                  <a:pt x="401570" y="0"/>
                </a:lnTo>
                <a:lnTo>
                  <a:pt x="576066" y="3731"/>
                </a:lnTo>
                <a:lnTo>
                  <a:pt x="864096" y="3734"/>
                </a:lnTo>
                <a:lnTo>
                  <a:pt x="875544" y="226317"/>
                </a:lnTo>
                <a:lnTo>
                  <a:pt x="864096" y="403557"/>
                </a:lnTo>
                <a:lnTo>
                  <a:pt x="576066" y="403560"/>
                </a:lnTo>
                <a:lnTo>
                  <a:pt x="437003" y="402747"/>
                </a:lnTo>
                <a:lnTo>
                  <a:pt x="288030" y="403560"/>
                </a:lnTo>
                <a:lnTo>
                  <a:pt x="0" y="403557"/>
                </a:lnTo>
                <a:lnTo>
                  <a:pt x="338333" y="188532"/>
                </a:lnTo>
                <a:lnTo>
                  <a:pt x="0" y="3734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>
              <a:solidFill>
                <a:prstClr val="white"/>
              </a:solidFill>
            </a:endParaRPr>
          </a:p>
        </p:txBody>
      </p:sp>
      <p:sp>
        <p:nvSpPr>
          <p:cNvPr id="63" name="6-Point Star 48"/>
          <p:cNvSpPr/>
          <p:nvPr/>
        </p:nvSpPr>
        <p:spPr>
          <a:xfrm flipH="1">
            <a:off x="6870700" y="2683637"/>
            <a:ext cx="433917" cy="287337"/>
          </a:xfrm>
          <a:custGeom>
            <a:avLst/>
            <a:gdLst>
              <a:gd name="connsiteX0" fmla="*/ 0 w 864096"/>
              <a:gd name="connsiteY0" fmla="*/ 199911 h 799645"/>
              <a:gd name="connsiteX1" fmla="*/ 288030 w 864096"/>
              <a:gd name="connsiteY1" fmla="*/ 199908 h 799645"/>
              <a:gd name="connsiteX2" fmla="*/ 432048 w 864096"/>
              <a:gd name="connsiteY2" fmla="*/ 0 h 799645"/>
              <a:gd name="connsiteX3" fmla="*/ 576066 w 864096"/>
              <a:gd name="connsiteY3" fmla="*/ 199908 h 799645"/>
              <a:gd name="connsiteX4" fmla="*/ 864096 w 864096"/>
              <a:gd name="connsiteY4" fmla="*/ 199911 h 799645"/>
              <a:gd name="connsiteX5" fmla="*/ 720085 w 864096"/>
              <a:gd name="connsiteY5" fmla="*/ 399823 h 799645"/>
              <a:gd name="connsiteX6" fmla="*/ 864096 w 864096"/>
              <a:gd name="connsiteY6" fmla="*/ 599734 h 799645"/>
              <a:gd name="connsiteX7" fmla="*/ 576066 w 864096"/>
              <a:gd name="connsiteY7" fmla="*/ 599737 h 799645"/>
              <a:gd name="connsiteX8" fmla="*/ 432048 w 864096"/>
              <a:gd name="connsiteY8" fmla="*/ 799645 h 799645"/>
              <a:gd name="connsiteX9" fmla="*/ 288030 w 864096"/>
              <a:gd name="connsiteY9" fmla="*/ 599737 h 799645"/>
              <a:gd name="connsiteX10" fmla="*/ 0 w 864096"/>
              <a:gd name="connsiteY10" fmla="*/ 599734 h 799645"/>
              <a:gd name="connsiteX11" fmla="*/ 144011 w 864096"/>
              <a:gd name="connsiteY11" fmla="*/ 399823 h 799645"/>
              <a:gd name="connsiteX12" fmla="*/ 0 w 864096"/>
              <a:gd name="connsiteY12" fmla="*/ 199911 h 799645"/>
              <a:gd name="connsiteX0" fmla="*/ 0 w 864096"/>
              <a:gd name="connsiteY0" fmla="*/ 3 h 599737"/>
              <a:gd name="connsiteX1" fmla="*/ 288030 w 864096"/>
              <a:gd name="connsiteY1" fmla="*/ 0 h 599737"/>
              <a:gd name="connsiteX2" fmla="*/ 432048 w 864096"/>
              <a:gd name="connsiteY2" fmla="*/ 4132 h 599737"/>
              <a:gd name="connsiteX3" fmla="*/ 576066 w 864096"/>
              <a:gd name="connsiteY3" fmla="*/ 0 h 599737"/>
              <a:gd name="connsiteX4" fmla="*/ 864096 w 864096"/>
              <a:gd name="connsiteY4" fmla="*/ 3 h 599737"/>
              <a:gd name="connsiteX5" fmla="*/ 720085 w 864096"/>
              <a:gd name="connsiteY5" fmla="*/ 199915 h 599737"/>
              <a:gd name="connsiteX6" fmla="*/ 864096 w 864096"/>
              <a:gd name="connsiteY6" fmla="*/ 399826 h 599737"/>
              <a:gd name="connsiteX7" fmla="*/ 576066 w 864096"/>
              <a:gd name="connsiteY7" fmla="*/ 399829 h 599737"/>
              <a:gd name="connsiteX8" fmla="*/ 432048 w 864096"/>
              <a:gd name="connsiteY8" fmla="*/ 599737 h 599737"/>
              <a:gd name="connsiteX9" fmla="*/ 288030 w 864096"/>
              <a:gd name="connsiteY9" fmla="*/ 399829 h 599737"/>
              <a:gd name="connsiteX10" fmla="*/ 0 w 864096"/>
              <a:gd name="connsiteY10" fmla="*/ 399826 h 599737"/>
              <a:gd name="connsiteX11" fmla="*/ 144011 w 864096"/>
              <a:gd name="connsiteY11" fmla="*/ 199915 h 599737"/>
              <a:gd name="connsiteX12" fmla="*/ 0 w 864096"/>
              <a:gd name="connsiteY12" fmla="*/ 3 h 599737"/>
              <a:gd name="connsiteX0" fmla="*/ 0 w 864096"/>
              <a:gd name="connsiteY0" fmla="*/ 3 h 410811"/>
              <a:gd name="connsiteX1" fmla="*/ 288030 w 864096"/>
              <a:gd name="connsiteY1" fmla="*/ 0 h 410811"/>
              <a:gd name="connsiteX2" fmla="*/ 432048 w 864096"/>
              <a:gd name="connsiteY2" fmla="*/ 4132 h 410811"/>
              <a:gd name="connsiteX3" fmla="*/ 576066 w 864096"/>
              <a:gd name="connsiteY3" fmla="*/ 0 h 410811"/>
              <a:gd name="connsiteX4" fmla="*/ 864096 w 864096"/>
              <a:gd name="connsiteY4" fmla="*/ 3 h 410811"/>
              <a:gd name="connsiteX5" fmla="*/ 720085 w 864096"/>
              <a:gd name="connsiteY5" fmla="*/ 199915 h 410811"/>
              <a:gd name="connsiteX6" fmla="*/ 864096 w 864096"/>
              <a:gd name="connsiteY6" fmla="*/ 399826 h 410811"/>
              <a:gd name="connsiteX7" fmla="*/ 576066 w 864096"/>
              <a:gd name="connsiteY7" fmla="*/ 399829 h 410811"/>
              <a:gd name="connsiteX8" fmla="*/ 447162 w 864096"/>
              <a:gd name="connsiteY8" fmla="*/ 410811 h 410811"/>
              <a:gd name="connsiteX9" fmla="*/ 288030 w 864096"/>
              <a:gd name="connsiteY9" fmla="*/ 399829 h 410811"/>
              <a:gd name="connsiteX10" fmla="*/ 0 w 864096"/>
              <a:gd name="connsiteY10" fmla="*/ 399826 h 410811"/>
              <a:gd name="connsiteX11" fmla="*/ 144011 w 864096"/>
              <a:gd name="connsiteY11" fmla="*/ 199915 h 410811"/>
              <a:gd name="connsiteX12" fmla="*/ 0 w 864096"/>
              <a:gd name="connsiteY12" fmla="*/ 3 h 410811"/>
              <a:gd name="connsiteX0" fmla="*/ 0 w 864096"/>
              <a:gd name="connsiteY0" fmla="*/ 3 h 410811"/>
              <a:gd name="connsiteX1" fmla="*/ 288030 w 864096"/>
              <a:gd name="connsiteY1" fmla="*/ 0 h 410811"/>
              <a:gd name="connsiteX2" fmla="*/ 432048 w 864096"/>
              <a:gd name="connsiteY2" fmla="*/ 4132 h 410811"/>
              <a:gd name="connsiteX3" fmla="*/ 576066 w 864096"/>
              <a:gd name="connsiteY3" fmla="*/ 0 h 410811"/>
              <a:gd name="connsiteX4" fmla="*/ 864096 w 864096"/>
              <a:gd name="connsiteY4" fmla="*/ 3 h 410811"/>
              <a:gd name="connsiteX5" fmla="*/ 836679 w 864096"/>
              <a:gd name="connsiteY5" fmla="*/ 222586 h 410811"/>
              <a:gd name="connsiteX6" fmla="*/ 864096 w 864096"/>
              <a:gd name="connsiteY6" fmla="*/ 399826 h 410811"/>
              <a:gd name="connsiteX7" fmla="*/ 576066 w 864096"/>
              <a:gd name="connsiteY7" fmla="*/ 399829 h 410811"/>
              <a:gd name="connsiteX8" fmla="*/ 447162 w 864096"/>
              <a:gd name="connsiteY8" fmla="*/ 410811 h 410811"/>
              <a:gd name="connsiteX9" fmla="*/ 288030 w 864096"/>
              <a:gd name="connsiteY9" fmla="*/ 399829 h 410811"/>
              <a:gd name="connsiteX10" fmla="*/ 0 w 864096"/>
              <a:gd name="connsiteY10" fmla="*/ 399826 h 410811"/>
              <a:gd name="connsiteX11" fmla="*/ 144011 w 864096"/>
              <a:gd name="connsiteY11" fmla="*/ 199915 h 410811"/>
              <a:gd name="connsiteX12" fmla="*/ 0 w 864096"/>
              <a:gd name="connsiteY12" fmla="*/ 3 h 410811"/>
              <a:gd name="connsiteX0" fmla="*/ 0 w 864096"/>
              <a:gd name="connsiteY0" fmla="*/ 3 h 410811"/>
              <a:gd name="connsiteX1" fmla="*/ 288030 w 864096"/>
              <a:gd name="connsiteY1" fmla="*/ 0 h 410811"/>
              <a:gd name="connsiteX2" fmla="*/ 432048 w 864096"/>
              <a:gd name="connsiteY2" fmla="*/ 4132 h 410811"/>
              <a:gd name="connsiteX3" fmla="*/ 576066 w 864096"/>
              <a:gd name="connsiteY3" fmla="*/ 0 h 410811"/>
              <a:gd name="connsiteX4" fmla="*/ 864096 w 864096"/>
              <a:gd name="connsiteY4" fmla="*/ 3 h 410811"/>
              <a:gd name="connsiteX5" fmla="*/ 836679 w 864096"/>
              <a:gd name="connsiteY5" fmla="*/ 222586 h 410811"/>
              <a:gd name="connsiteX6" fmla="*/ 864096 w 864096"/>
              <a:gd name="connsiteY6" fmla="*/ 399826 h 410811"/>
              <a:gd name="connsiteX7" fmla="*/ 576066 w 864096"/>
              <a:gd name="connsiteY7" fmla="*/ 399829 h 410811"/>
              <a:gd name="connsiteX8" fmla="*/ 447162 w 864096"/>
              <a:gd name="connsiteY8" fmla="*/ 410811 h 410811"/>
              <a:gd name="connsiteX9" fmla="*/ 288030 w 864096"/>
              <a:gd name="connsiteY9" fmla="*/ 399829 h 410811"/>
              <a:gd name="connsiteX10" fmla="*/ 0 w 864096"/>
              <a:gd name="connsiteY10" fmla="*/ 399826 h 410811"/>
              <a:gd name="connsiteX11" fmla="*/ 338333 w 864096"/>
              <a:gd name="connsiteY11" fmla="*/ 184801 h 410811"/>
              <a:gd name="connsiteX12" fmla="*/ 0 w 864096"/>
              <a:gd name="connsiteY12" fmla="*/ 3 h 410811"/>
              <a:gd name="connsiteX0" fmla="*/ 0 w 875544"/>
              <a:gd name="connsiteY0" fmla="*/ 3 h 410811"/>
              <a:gd name="connsiteX1" fmla="*/ 288030 w 875544"/>
              <a:gd name="connsiteY1" fmla="*/ 0 h 410811"/>
              <a:gd name="connsiteX2" fmla="*/ 432048 w 875544"/>
              <a:gd name="connsiteY2" fmla="*/ 4132 h 410811"/>
              <a:gd name="connsiteX3" fmla="*/ 576066 w 875544"/>
              <a:gd name="connsiteY3" fmla="*/ 0 h 410811"/>
              <a:gd name="connsiteX4" fmla="*/ 864096 w 875544"/>
              <a:gd name="connsiteY4" fmla="*/ 3 h 410811"/>
              <a:gd name="connsiteX5" fmla="*/ 875544 w 875544"/>
              <a:gd name="connsiteY5" fmla="*/ 222586 h 410811"/>
              <a:gd name="connsiteX6" fmla="*/ 864096 w 875544"/>
              <a:gd name="connsiteY6" fmla="*/ 399826 h 410811"/>
              <a:gd name="connsiteX7" fmla="*/ 576066 w 875544"/>
              <a:gd name="connsiteY7" fmla="*/ 399829 h 410811"/>
              <a:gd name="connsiteX8" fmla="*/ 447162 w 875544"/>
              <a:gd name="connsiteY8" fmla="*/ 410811 h 410811"/>
              <a:gd name="connsiteX9" fmla="*/ 288030 w 875544"/>
              <a:gd name="connsiteY9" fmla="*/ 399829 h 410811"/>
              <a:gd name="connsiteX10" fmla="*/ 0 w 875544"/>
              <a:gd name="connsiteY10" fmla="*/ 399826 h 410811"/>
              <a:gd name="connsiteX11" fmla="*/ 338333 w 875544"/>
              <a:gd name="connsiteY11" fmla="*/ 184801 h 410811"/>
              <a:gd name="connsiteX12" fmla="*/ 0 w 875544"/>
              <a:gd name="connsiteY12" fmla="*/ 3 h 410811"/>
              <a:gd name="connsiteX0" fmla="*/ 0 w 875544"/>
              <a:gd name="connsiteY0" fmla="*/ 3 h 399829"/>
              <a:gd name="connsiteX1" fmla="*/ 288030 w 875544"/>
              <a:gd name="connsiteY1" fmla="*/ 0 h 399829"/>
              <a:gd name="connsiteX2" fmla="*/ 432048 w 875544"/>
              <a:gd name="connsiteY2" fmla="*/ 4132 h 399829"/>
              <a:gd name="connsiteX3" fmla="*/ 576066 w 875544"/>
              <a:gd name="connsiteY3" fmla="*/ 0 h 399829"/>
              <a:gd name="connsiteX4" fmla="*/ 864096 w 875544"/>
              <a:gd name="connsiteY4" fmla="*/ 3 h 399829"/>
              <a:gd name="connsiteX5" fmla="*/ 875544 w 875544"/>
              <a:gd name="connsiteY5" fmla="*/ 222586 h 399829"/>
              <a:gd name="connsiteX6" fmla="*/ 864096 w 875544"/>
              <a:gd name="connsiteY6" fmla="*/ 399826 h 399829"/>
              <a:gd name="connsiteX7" fmla="*/ 576066 w 875544"/>
              <a:gd name="connsiteY7" fmla="*/ 399829 h 399829"/>
              <a:gd name="connsiteX8" fmla="*/ 454939 w 875544"/>
              <a:gd name="connsiteY8" fmla="*/ 394827 h 399829"/>
              <a:gd name="connsiteX9" fmla="*/ 288030 w 875544"/>
              <a:gd name="connsiteY9" fmla="*/ 399829 h 399829"/>
              <a:gd name="connsiteX10" fmla="*/ 0 w 875544"/>
              <a:gd name="connsiteY10" fmla="*/ 399826 h 399829"/>
              <a:gd name="connsiteX11" fmla="*/ 338333 w 875544"/>
              <a:gd name="connsiteY11" fmla="*/ 184801 h 399829"/>
              <a:gd name="connsiteX12" fmla="*/ 0 w 875544"/>
              <a:gd name="connsiteY12" fmla="*/ 3 h 399829"/>
              <a:gd name="connsiteX0" fmla="*/ 333332 w 1208876"/>
              <a:gd name="connsiteY0" fmla="*/ 3 h 399829"/>
              <a:gd name="connsiteX1" fmla="*/ 621362 w 1208876"/>
              <a:gd name="connsiteY1" fmla="*/ 0 h 399829"/>
              <a:gd name="connsiteX2" fmla="*/ 765380 w 1208876"/>
              <a:gd name="connsiteY2" fmla="*/ 4132 h 399829"/>
              <a:gd name="connsiteX3" fmla="*/ 909398 w 1208876"/>
              <a:gd name="connsiteY3" fmla="*/ 0 h 399829"/>
              <a:gd name="connsiteX4" fmla="*/ 1197428 w 1208876"/>
              <a:gd name="connsiteY4" fmla="*/ 3 h 399829"/>
              <a:gd name="connsiteX5" fmla="*/ 1208876 w 1208876"/>
              <a:gd name="connsiteY5" fmla="*/ 222586 h 399829"/>
              <a:gd name="connsiteX6" fmla="*/ 1197428 w 1208876"/>
              <a:gd name="connsiteY6" fmla="*/ 399826 h 399829"/>
              <a:gd name="connsiteX7" fmla="*/ 909398 w 1208876"/>
              <a:gd name="connsiteY7" fmla="*/ 399829 h 399829"/>
              <a:gd name="connsiteX8" fmla="*/ 788271 w 1208876"/>
              <a:gd name="connsiteY8" fmla="*/ 394827 h 399829"/>
              <a:gd name="connsiteX9" fmla="*/ 621362 w 1208876"/>
              <a:gd name="connsiteY9" fmla="*/ 399829 h 399829"/>
              <a:gd name="connsiteX10" fmla="*/ 333332 w 1208876"/>
              <a:gd name="connsiteY10" fmla="*/ 399826 h 399829"/>
              <a:gd name="connsiteX11" fmla="*/ 0 w 1208876"/>
              <a:gd name="connsiteY11" fmla="*/ 198163 h 399829"/>
              <a:gd name="connsiteX12" fmla="*/ 333332 w 1208876"/>
              <a:gd name="connsiteY12" fmla="*/ 3 h 39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08876" h="399829">
                <a:moveTo>
                  <a:pt x="333332" y="3"/>
                </a:moveTo>
                <a:lnTo>
                  <a:pt x="621362" y="0"/>
                </a:lnTo>
                <a:lnTo>
                  <a:pt x="765380" y="4132"/>
                </a:lnTo>
                <a:lnTo>
                  <a:pt x="909398" y="0"/>
                </a:lnTo>
                <a:lnTo>
                  <a:pt x="1197428" y="3"/>
                </a:lnTo>
                <a:lnTo>
                  <a:pt x="1208876" y="222586"/>
                </a:lnTo>
                <a:lnTo>
                  <a:pt x="1197428" y="399826"/>
                </a:lnTo>
                <a:lnTo>
                  <a:pt x="909398" y="399829"/>
                </a:lnTo>
                <a:lnTo>
                  <a:pt x="788271" y="394827"/>
                </a:lnTo>
                <a:lnTo>
                  <a:pt x="621362" y="399829"/>
                </a:lnTo>
                <a:lnTo>
                  <a:pt x="333332" y="399826"/>
                </a:lnTo>
                <a:lnTo>
                  <a:pt x="0" y="198163"/>
                </a:lnTo>
                <a:lnTo>
                  <a:pt x="333332" y="3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>
              <a:solidFill>
                <a:prstClr val="white"/>
              </a:solidFill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186084" y="1621599"/>
            <a:ext cx="0" cy="79057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7167034" y="1827973"/>
            <a:ext cx="2785533" cy="368300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solidFill>
                  <a:prstClr val="black"/>
                </a:solidFill>
                <a:latin typeface="Calibri"/>
                <a:cs typeface="+mn-cs"/>
              </a:rPr>
              <a:t>+TEV protease</a:t>
            </a:r>
            <a:endParaRPr lang="he-IL" sz="18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83707" y="1032452"/>
            <a:ext cx="1250327" cy="277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1200" dirty="0" smtClean="0"/>
              <a:t>N-terminus</a:t>
            </a:r>
            <a:endParaRPr lang="he-IL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9573061" y="2689305"/>
            <a:ext cx="1274233" cy="27699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1200" dirty="0" smtClean="0"/>
              <a:t>N-terminus</a:t>
            </a:r>
            <a:endParaRPr lang="he-IL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54F213-664D-444E-BFAA-460D20AE7CF6}" type="slidenum">
              <a:rPr lang="he-IL" smtClean="0"/>
              <a:pPr>
                <a:defRPr/>
              </a:pPr>
              <a:t>58</a:t>
            </a:fld>
            <a:endParaRPr lang="he-IL"/>
          </a:p>
        </p:txBody>
      </p:sp>
      <p:pic>
        <p:nvPicPr>
          <p:cNvPr id="68" name="Picture 3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0" t="19935" r="43530" b="66946"/>
          <a:stretch/>
        </p:blipFill>
        <p:spPr bwMode="auto">
          <a:xfrm rot="10800000">
            <a:off x="4626019" y="4574989"/>
            <a:ext cx="1432992" cy="8907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Rectangle 3"/>
          <p:cNvSpPr>
            <a:spLocks noChangeArrowheads="1"/>
          </p:cNvSpPr>
          <p:nvPr/>
        </p:nvSpPr>
        <p:spPr bwMode="auto">
          <a:xfrm rot="18163289">
            <a:off x="5284973" y="5347093"/>
            <a:ext cx="12207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000" dirty="0"/>
              <a:t>C4orf48</a:t>
            </a:r>
            <a:endParaRPr lang="he-IL" altLang="he-IL" sz="1000" dirty="0"/>
          </a:p>
        </p:txBody>
      </p:sp>
      <p:sp>
        <p:nvSpPr>
          <p:cNvPr id="70" name="Rectangle 4"/>
          <p:cNvSpPr>
            <a:spLocks noChangeArrowheads="1"/>
          </p:cNvSpPr>
          <p:nvPr/>
        </p:nvSpPr>
        <p:spPr bwMode="auto">
          <a:xfrm rot="18146816">
            <a:off x="4649132" y="5619375"/>
            <a:ext cx="4908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000" dirty="0"/>
              <a:t>Mock</a:t>
            </a:r>
            <a:endParaRPr lang="he-IL" altLang="he-IL" sz="1000" dirty="0"/>
          </a:p>
        </p:txBody>
      </p:sp>
      <p:sp>
        <p:nvSpPr>
          <p:cNvPr id="71" name="TextBox 28"/>
          <p:cNvSpPr txBox="1">
            <a:spLocks noChangeArrowheads="1"/>
          </p:cNvSpPr>
          <p:nvPr/>
        </p:nvSpPr>
        <p:spPr bwMode="auto">
          <a:xfrm>
            <a:off x="3454401" y="3928470"/>
            <a:ext cx="3822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/>
              <a:t>HEK293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b="1" i="1" dirty="0"/>
              <a:t>spent</a:t>
            </a:r>
            <a:r>
              <a:rPr lang="en-US" altLang="he-IL" sz="1200" dirty="0"/>
              <a:t> medium</a:t>
            </a:r>
          </a:p>
        </p:txBody>
      </p:sp>
      <p:sp>
        <p:nvSpPr>
          <p:cNvPr id="72" name="TextBox 28"/>
          <p:cNvSpPr txBox="1">
            <a:spLocks noChangeArrowheads="1"/>
          </p:cNvSpPr>
          <p:nvPr/>
        </p:nvSpPr>
        <p:spPr bwMode="auto">
          <a:xfrm>
            <a:off x="4471838" y="6109243"/>
            <a:ext cx="1739281" cy="2769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b="1" dirty="0"/>
              <a:t>IB</a:t>
            </a:r>
            <a:r>
              <a:rPr lang="en-US" altLang="he-IL" sz="1200" i="1" dirty="0"/>
              <a:t> anti-C4orf48</a:t>
            </a:r>
            <a:endParaRPr lang="he-IL" altLang="he-IL" sz="1200" i="1" dirty="0"/>
          </a:p>
        </p:txBody>
      </p:sp>
      <p:sp>
        <p:nvSpPr>
          <p:cNvPr id="75" name="TextBox 29"/>
          <p:cNvSpPr txBox="1">
            <a:spLocks noChangeArrowheads="1"/>
          </p:cNvSpPr>
          <p:nvPr/>
        </p:nvSpPr>
        <p:spPr bwMode="auto">
          <a:xfrm>
            <a:off x="7619716" y="5627260"/>
            <a:ext cx="16314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/>
              <a:t>TEV protease</a:t>
            </a:r>
            <a:endParaRPr lang="he-IL" altLang="he-IL" sz="1200" dirty="0"/>
          </a:p>
        </p:txBody>
      </p:sp>
      <p:pic>
        <p:nvPicPr>
          <p:cNvPr id="7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58" t="41893" r="51387" b="43044"/>
          <a:stretch>
            <a:fillRect/>
          </a:stretch>
        </p:blipFill>
        <p:spPr bwMode="auto">
          <a:xfrm>
            <a:off x="7732161" y="4574989"/>
            <a:ext cx="1282445" cy="8907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Box 25"/>
          <p:cNvSpPr txBox="1">
            <a:spLocks noChangeArrowheads="1"/>
          </p:cNvSpPr>
          <p:nvPr/>
        </p:nvSpPr>
        <p:spPr bwMode="auto">
          <a:xfrm>
            <a:off x="7198319" y="4493344"/>
            <a:ext cx="16493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 smtClean="0"/>
              <a:t>55 </a:t>
            </a:r>
            <a:r>
              <a:rPr lang="en-US" altLang="he-IL" sz="900" dirty="0" smtClean="0">
                <a:latin typeface="Wingdings 3" panose="05040102010807070707" pitchFamily="18" charset="2"/>
              </a:rPr>
              <a:t>u</a:t>
            </a:r>
            <a:endParaRPr lang="he-IL" altLang="he-IL" sz="900" dirty="0"/>
          </a:p>
        </p:txBody>
      </p:sp>
      <p:sp>
        <p:nvSpPr>
          <p:cNvPr id="84" name="TextBox 28"/>
          <p:cNvSpPr txBox="1">
            <a:spLocks noChangeArrowheads="1"/>
          </p:cNvSpPr>
          <p:nvPr/>
        </p:nvSpPr>
        <p:spPr bwMode="auto">
          <a:xfrm>
            <a:off x="6964065" y="3928470"/>
            <a:ext cx="26026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/>
              <a:t>HEK293</a:t>
            </a:r>
            <a:r>
              <a:rPr lang="en-US" altLang="he-IL" sz="1200" b="1" i="1" dirty="0"/>
              <a:t>-C4orf48</a:t>
            </a:r>
            <a:r>
              <a:rPr lang="en-US" altLang="he-IL" sz="1200" dirty="0"/>
              <a:t> 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b="1" i="1" dirty="0"/>
              <a:t>spent </a:t>
            </a:r>
            <a:r>
              <a:rPr lang="en-US" altLang="he-IL" sz="1200" dirty="0"/>
              <a:t>medium</a:t>
            </a:r>
          </a:p>
        </p:txBody>
      </p:sp>
      <p:sp>
        <p:nvSpPr>
          <p:cNvPr id="85" name="TextBox 30"/>
          <p:cNvSpPr txBox="1">
            <a:spLocks noChangeArrowheads="1"/>
          </p:cNvSpPr>
          <p:nvPr/>
        </p:nvSpPr>
        <p:spPr bwMode="auto">
          <a:xfrm>
            <a:off x="8467683" y="5410201"/>
            <a:ext cx="6737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dirty="0"/>
              <a:t>+</a:t>
            </a:r>
            <a:endParaRPr lang="he-IL" altLang="he-IL" sz="1400" dirty="0"/>
          </a:p>
        </p:txBody>
      </p:sp>
      <p:sp>
        <p:nvSpPr>
          <p:cNvPr id="86" name="TextBox 31"/>
          <p:cNvSpPr txBox="1">
            <a:spLocks noChangeArrowheads="1"/>
          </p:cNvSpPr>
          <p:nvPr/>
        </p:nvSpPr>
        <p:spPr bwMode="auto">
          <a:xfrm>
            <a:off x="7821317" y="5331024"/>
            <a:ext cx="67379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/>
              <a:t>_</a:t>
            </a:r>
            <a:endParaRPr lang="he-IL" altLang="he-IL" sz="1400"/>
          </a:p>
        </p:txBody>
      </p:sp>
      <p:sp>
        <p:nvSpPr>
          <p:cNvPr id="87" name="TextBox 28"/>
          <p:cNvSpPr txBox="1">
            <a:spLocks noChangeArrowheads="1"/>
          </p:cNvSpPr>
          <p:nvPr/>
        </p:nvSpPr>
        <p:spPr bwMode="auto">
          <a:xfrm>
            <a:off x="7619716" y="6109243"/>
            <a:ext cx="1449585" cy="2769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b="1"/>
              <a:t>IB</a:t>
            </a:r>
            <a:r>
              <a:rPr lang="en-US" altLang="he-IL" sz="1200" i="1"/>
              <a:t> anti-hFc</a:t>
            </a:r>
            <a:endParaRPr lang="he-IL" altLang="he-IL" sz="1200" i="1"/>
          </a:p>
        </p:txBody>
      </p:sp>
      <p:sp>
        <p:nvSpPr>
          <p:cNvPr id="88" name="Rectangle 49"/>
          <p:cNvSpPr>
            <a:spLocks noChangeArrowheads="1"/>
          </p:cNvSpPr>
          <p:nvPr/>
        </p:nvSpPr>
        <p:spPr bwMode="auto">
          <a:xfrm>
            <a:off x="3835400" y="3865630"/>
            <a:ext cx="5403808" cy="2715768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en-US" sz="1400"/>
          </a:p>
        </p:txBody>
      </p:sp>
      <p:sp>
        <p:nvSpPr>
          <p:cNvPr id="89" name="TextBox 25"/>
          <p:cNvSpPr txBox="1">
            <a:spLocks noChangeArrowheads="1"/>
          </p:cNvSpPr>
          <p:nvPr/>
        </p:nvSpPr>
        <p:spPr bwMode="auto">
          <a:xfrm>
            <a:off x="7185491" y="4828402"/>
            <a:ext cx="16493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 smtClean="0"/>
              <a:t>37 </a:t>
            </a:r>
            <a:r>
              <a:rPr lang="en-US" altLang="he-IL" sz="900" dirty="0" smtClean="0">
                <a:latin typeface="Wingdings 3" panose="05040102010807070707" pitchFamily="18" charset="2"/>
              </a:rPr>
              <a:t>u</a:t>
            </a:r>
            <a:endParaRPr lang="he-IL" altLang="he-IL" sz="900" dirty="0"/>
          </a:p>
        </p:txBody>
      </p:sp>
      <p:sp>
        <p:nvSpPr>
          <p:cNvPr id="90" name="TextBox 25"/>
          <p:cNvSpPr txBox="1">
            <a:spLocks noChangeArrowheads="1"/>
          </p:cNvSpPr>
          <p:nvPr/>
        </p:nvSpPr>
        <p:spPr bwMode="auto">
          <a:xfrm>
            <a:off x="7185491" y="5124058"/>
            <a:ext cx="16493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 smtClean="0"/>
              <a:t>25 </a:t>
            </a:r>
            <a:r>
              <a:rPr lang="en-US" altLang="he-IL" sz="900" dirty="0" smtClean="0">
                <a:latin typeface="Wingdings 3" panose="05040102010807070707" pitchFamily="18" charset="2"/>
              </a:rPr>
              <a:t>u</a:t>
            </a:r>
            <a:endParaRPr lang="he-IL" altLang="he-IL" sz="900" dirty="0"/>
          </a:p>
        </p:txBody>
      </p:sp>
      <p:sp>
        <p:nvSpPr>
          <p:cNvPr id="91" name="TextBox 25"/>
          <p:cNvSpPr txBox="1">
            <a:spLocks noChangeArrowheads="1"/>
          </p:cNvSpPr>
          <p:nvPr/>
        </p:nvSpPr>
        <p:spPr bwMode="auto">
          <a:xfrm>
            <a:off x="4085295" y="4506797"/>
            <a:ext cx="16493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 smtClean="0"/>
              <a:t>55 </a:t>
            </a:r>
            <a:r>
              <a:rPr lang="en-US" altLang="he-IL" sz="900" dirty="0" smtClean="0">
                <a:latin typeface="Wingdings 3" panose="05040102010807070707" pitchFamily="18" charset="2"/>
              </a:rPr>
              <a:t>u</a:t>
            </a:r>
            <a:endParaRPr lang="he-IL" altLang="he-IL" sz="900" dirty="0"/>
          </a:p>
        </p:txBody>
      </p:sp>
      <p:sp>
        <p:nvSpPr>
          <p:cNvPr id="92" name="TextBox 25"/>
          <p:cNvSpPr txBox="1">
            <a:spLocks noChangeArrowheads="1"/>
          </p:cNvSpPr>
          <p:nvPr/>
        </p:nvSpPr>
        <p:spPr bwMode="auto">
          <a:xfrm>
            <a:off x="4072467" y="4805279"/>
            <a:ext cx="16493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 smtClean="0"/>
              <a:t>37 </a:t>
            </a:r>
            <a:r>
              <a:rPr lang="en-US" altLang="he-IL" sz="900" dirty="0" smtClean="0">
                <a:latin typeface="Wingdings 3" panose="05040102010807070707" pitchFamily="18" charset="2"/>
              </a:rPr>
              <a:t>u</a:t>
            </a:r>
            <a:endParaRPr lang="he-IL" altLang="he-IL" sz="900" dirty="0"/>
          </a:p>
        </p:txBody>
      </p:sp>
      <p:sp>
        <p:nvSpPr>
          <p:cNvPr id="93" name="TextBox 25"/>
          <p:cNvSpPr txBox="1">
            <a:spLocks noChangeArrowheads="1"/>
          </p:cNvSpPr>
          <p:nvPr/>
        </p:nvSpPr>
        <p:spPr bwMode="auto">
          <a:xfrm>
            <a:off x="4072467" y="5137511"/>
            <a:ext cx="16493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200" dirty="0" smtClean="0"/>
              <a:t>25 </a:t>
            </a:r>
            <a:r>
              <a:rPr lang="en-US" altLang="he-IL" sz="900" dirty="0" smtClean="0">
                <a:latin typeface="Wingdings 3" panose="05040102010807070707" pitchFamily="18" charset="2"/>
              </a:rPr>
              <a:t>u</a:t>
            </a:r>
            <a:endParaRPr lang="he-IL" altLang="he-IL" sz="900" dirty="0"/>
          </a:p>
        </p:txBody>
      </p:sp>
      <p:sp>
        <p:nvSpPr>
          <p:cNvPr id="42" name="TextBox 41"/>
          <p:cNvSpPr txBox="1"/>
          <p:nvPr/>
        </p:nvSpPr>
        <p:spPr>
          <a:xfrm>
            <a:off x="2466976" y="83830"/>
            <a:ext cx="682466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latin typeface="Calibri"/>
              </a:rPr>
              <a:t>Affinity purification of C4orf48 interacting proteins</a:t>
            </a:r>
            <a:endParaRPr lang="he-IL" sz="24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244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492876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fld id="{D67DD9E7-2482-495A-9C71-EC09639B8051}" type="slidenum">
              <a:rPr lang="he-IL" altLang="he-IL" sz="1200" smtClean="0">
                <a:solidFill>
                  <a:srgbClr val="898989"/>
                </a:solidFill>
                <a:latin typeface="Arial" pitchFamily="34" charset="0"/>
              </a:rPr>
              <a:pPr algn="l" rtl="0" eaLnBrk="1" hangingPunct="1">
                <a:spcBef>
                  <a:spcPct val="0"/>
                </a:spcBef>
                <a:buFontTx/>
                <a:buNone/>
              </a:pPr>
              <a:t>59</a:t>
            </a:fld>
            <a:endParaRPr lang="en-US" altLang="he-IL" sz="1200" dirty="0" smtClean="0">
              <a:solidFill>
                <a:srgbClr val="898989"/>
              </a:solidFill>
              <a:latin typeface="Arial" pitchFamily="34" charset="0"/>
            </a:endParaRPr>
          </a:p>
        </p:txBody>
      </p:sp>
      <p:sp>
        <p:nvSpPr>
          <p:cNvPr id="108547" name="Rectangle 31"/>
          <p:cNvSpPr>
            <a:spLocks noChangeArrowheads="1"/>
          </p:cNvSpPr>
          <p:nvPr/>
        </p:nvSpPr>
        <p:spPr bwMode="auto">
          <a:xfrm>
            <a:off x="1805878" y="656996"/>
            <a:ext cx="3980740" cy="573969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08549" name="Straight Connector 42"/>
          <p:cNvCxnSpPr>
            <a:cxnSpLocks noChangeShapeType="1"/>
          </p:cNvCxnSpPr>
          <p:nvPr/>
        </p:nvCxnSpPr>
        <p:spPr bwMode="auto">
          <a:xfrm>
            <a:off x="3671849" y="656996"/>
            <a:ext cx="0" cy="5739690"/>
          </a:xfrm>
          <a:prstGeom prst="line">
            <a:avLst/>
          </a:prstGeom>
          <a:noFill/>
          <a:ln w="22225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1805878" y="2014654"/>
            <a:ext cx="1865972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Calibri"/>
                <a:cs typeface="+mn-cs"/>
              </a:rPr>
              <a:t>C4ORF48</a:t>
            </a:r>
            <a:endParaRPr lang="he-IL" sz="16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63709" y="2963911"/>
            <a:ext cx="2019988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latin typeface="Calibri"/>
                <a:cs typeface="+mn-cs"/>
              </a:rPr>
              <a:t>MUC1</a:t>
            </a:r>
            <a:endParaRPr lang="he-IL" sz="16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88107" y="4840566"/>
            <a:ext cx="1865972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smtClean="0">
                <a:solidFill>
                  <a:srgbClr val="FF0000"/>
                </a:solidFill>
                <a:latin typeface="Calibri"/>
                <a:cs typeface="+mn-cs"/>
              </a:rPr>
              <a:t>Tenascin C</a:t>
            </a:r>
            <a:endParaRPr lang="he-IL" sz="1600" b="1" dirty="0">
              <a:solidFill>
                <a:srgbClr val="FF0000"/>
              </a:solidFill>
              <a:latin typeface="Calibri"/>
              <a:cs typeface="Arial"/>
            </a:endParaRPr>
          </a:p>
        </p:txBody>
      </p:sp>
      <p:sp>
        <p:nvSpPr>
          <p:cNvPr id="108554" name="TextBox 48"/>
          <p:cNvSpPr txBox="1">
            <a:spLocks noChangeArrowheads="1"/>
          </p:cNvSpPr>
          <p:nvPr/>
        </p:nvSpPr>
        <p:spPr bwMode="auto">
          <a:xfrm>
            <a:off x="1663709" y="5778566"/>
            <a:ext cx="23309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dirty="0">
                <a:solidFill>
                  <a:srgbClr val="FF0000"/>
                </a:solidFill>
              </a:rPr>
              <a:t>RPTP</a:t>
            </a:r>
            <a:r>
              <a:rPr lang="el-GR" altLang="he-IL" sz="1600" b="1" dirty="0">
                <a:solidFill>
                  <a:srgbClr val="FF0000"/>
                </a:solidFill>
              </a:rPr>
              <a:t>β</a:t>
            </a:r>
            <a:endParaRPr lang="he-IL" altLang="he-IL" sz="1600" b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94733" y="707286"/>
            <a:ext cx="1706032" cy="5847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1" dirty="0">
                <a:solidFill>
                  <a:prstClr val="black"/>
                </a:solidFill>
                <a:latin typeface="Calibri"/>
                <a:cs typeface="+mn-cs"/>
              </a:rPr>
              <a:t>Protein identified by mass spec.</a:t>
            </a:r>
            <a:endParaRPr lang="he-IL" sz="1600" b="1" i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8556" name="Rectangle 65"/>
          <p:cNvSpPr>
            <a:spLocks noChangeArrowheads="1"/>
          </p:cNvSpPr>
          <p:nvPr/>
        </p:nvSpPr>
        <p:spPr bwMode="auto">
          <a:xfrm>
            <a:off x="3796247" y="1716631"/>
            <a:ext cx="1723803" cy="84991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57" name="Rectangle 66"/>
          <p:cNvSpPr>
            <a:spLocks noChangeArrowheads="1"/>
          </p:cNvSpPr>
          <p:nvPr/>
        </p:nvSpPr>
        <p:spPr bwMode="auto">
          <a:xfrm>
            <a:off x="4906946" y="2191260"/>
            <a:ext cx="426508" cy="375287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58" name="Rectangle 67"/>
          <p:cNvSpPr>
            <a:spLocks noChangeArrowheads="1"/>
          </p:cNvSpPr>
          <p:nvPr/>
        </p:nvSpPr>
        <p:spPr bwMode="auto">
          <a:xfrm>
            <a:off x="4169442" y="2553671"/>
            <a:ext cx="426508" cy="12877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20999" y="2148949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>
                <a:solidFill>
                  <a:prstClr val="black"/>
                </a:solidFill>
                <a:latin typeface="Calibri"/>
                <a:cs typeface="+mn-cs"/>
              </a:rPr>
              <a:t>10</a:t>
            </a:r>
            <a:endParaRPr lang="he-IL" sz="13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8562" name="Rectangle 78"/>
          <p:cNvSpPr>
            <a:spLocks noChangeArrowheads="1"/>
          </p:cNvSpPr>
          <p:nvPr/>
        </p:nvSpPr>
        <p:spPr bwMode="auto">
          <a:xfrm>
            <a:off x="3796247" y="2675087"/>
            <a:ext cx="1723803" cy="85175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3" name="Rectangle 79"/>
          <p:cNvSpPr>
            <a:spLocks noChangeArrowheads="1"/>
          </p:cNvSpPr>
          <p:nvPr/>
        </p:nvSpPr>
        <p:spPr bwMode="auto">
          <a:xfrm>
            <a:off x="4906946" y="3513965"/>
            <a:ext cx="426508" cy="12877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4" name="Rectangle 80"/>
          <p:cNvSpPr>
            <a:spLocks noChangeArrowheads="1"/>
          </p:cNvSpPr>
          <p:nvPr/>
        </p:nvSpPr>
        <p:spPr bwMode="auto">
          <a:xfrm>
            <a:off x="4169442" y="2710040"/>
            <a:ext cx="426508" cy="813123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610" y="2667729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>
                <a:latin typeface="Calibri"/>
                <a:cs typeface="+mn-cs"/>
              </a:rPr>
              <a:t>60</a:t>
            </a:r>
            <a:endParaRPr lang="he-IL" sz="1300" b="1" dirty="0">
              <a:latin typeface="Calibri"/>
              <a:cs typeface="Arial"/>
            </a:endParaRPr>
          </a:p>
        </p:txBody>
      </p:sp>
      <p:sp>
        <p:nvSpPr>
          <p:cNvPr id="108566" name="Rectangle 89"/>
          <p:cNvSpPr>
            <a:spLocks noChangeArrowheads="1"/>
          </p:cNvSpPr>
          <p:nvPr/>
        </p:nvSpPr>
        <p:spPr bwMode="auto">
          <a:xfrm>
            <a:off x="3796247" y="4595893"/>
            <a:ext cx="1723803" cy="85175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7" name="Rectangle 90"/>
          <p:cNvSpPr>
            <a:spLocks noChangeArrowheads="1"/>
          </p:cNvSpPr>
          <p:nvPr/>
        </p:nvSpPr>
        <p:spPr bwMode="auto">
          <a:xfrm>
            <a:off x="4906946" y="4697073"/>
            <a:ext cx="426508" cy="75057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8" name="Rectangle 91"/>
          <p:cNvSpPr>
            <a:spLocks noChangeArrowheads="1"/>
          </p:cNvSpPr>
          <p:nvPr/>
        </p:nvSpPr>
        <p:spPr bwMode="auto">
          <a:xfrm>
            <a:off x="4169442" y="5434771"/>
            <a:ext cx="426508" cy="12877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903228" y="4663960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>
                <a:solidFill>
                  <a:prstClr val="black"/>
                </a:solidFill>
                <a:latin typeface="Calibri"/>
                <a:cs typeface="+mn-cs"/>
              </a:rPr>
              <a:t>16</a:t>
            </a:r>
            <a:endParaRPr lang="he-IL" sz="13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8574" name="Rectangle 105"/>
          <p:cNvSpPr>
            <a:spLocks noChangeArrowheads="1"/>
          </p:cNvSpPr>
          <p:nvPr/>
        </p:nvSpPr>
        <p:spPr bwMode="auto">
          <a:xfrm>
            <a:off x="3796248" y="5498939"/>
            <a:ext cx="1759345" cy="85175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75" name="Rectangle 106"/>
          <p:cNvSpPr>
            <a:spLocks noChangeArrowheads="1"/>
          </p:cNvSpPr>
          <p:nvPr/>
        </p:nvSpPr>
        <p:spPr bwMode="auto">
          <a:xfrm>
            <a:off x="4906946" y="6137296"/>
            <a:ext cx="426508" cy="20604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76" name="Rectangle 107"/>
          <p:cNvSpPr>
            <a:spLocks noChangeArrowheads="1"/>
          </p:cNvSpPr>
          <p:nvPr/>
        </p:nvSpPr>
        <p:spPr bwMode="auto">
          <a:xfrm>
            <a:off x="4169442" y="6337817"/>
            <a:ext cx="426508" cy="12878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880289" y="6061871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>
                <a:solidFill>
                  <a:prstClr val="black"/>
                </a:solidFill>
                <a:latin typeface="Calibri"/>
                <a:cs typeface="+mn-cs"/>
              </a:rPr>
              <a:t>4</a:t>
            </a:r>
            <a:endParaRPr lang="he-IL" sz="13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cxnSp>
        <p:nvCxnSpPr>
          <p:cNvPr id="108578" name="Straight Connector 126"/>
          <p:cNvCxnSpPr>
            <a:cxnSpLocks noChangeShapeType="1"/>
          </p:cNvCxnSpPr>
          <p:nvPr/>
        </p:nvCxnSpPr>
        <p:spPr bwMode="auto">
          <a:xfrm>
            <a:off x="4738119" y="1716631"/>
            <a:ext cx="0" cy="851756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79" name="Straight Connector 127"/>
          <p:cNvCxnSpPr>
            <a:cxnSpLocks noChangeShapeType="1"/>
          </p:cNvCxnSpPr>
          <p:nvPr/>
        </p:nvCxnSpPr>
        <p:spPr bwMode="auto">
          <a:xfrm>
            <a:off x="4738119" y="2675087"/>
            <a:ext cx="0" cy="85175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0" name="Straight Connector 128"/>
          <p:cNvCxnSpPr>
            <a:cxnSpLocks noChangeShapeType="1"/>
          </p:cNvCxnSpPr>
          <p:nvPr/>
        </p:nvCxnSpPr>
        <p:spPr bwMode="auto">
          <a:xfrm>
            <a:off x="4738119" y="4573818"/>
            <a:ext cx="0" cy="85175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2" name="Straight Connector 130"/>
          <p:cNvCxnSpPr>
            <a:cxnSpLocks noChangeShapeType="1"/>
          </p:cNvCxnSpPr>
          <p:nvPr/>
        </p:nvCxnSpPr>
        <p:spPr bwMode="auto">
          <a:xfrm>
            <a:off x="4738119" y="5491581"/>
            <a:ext cx="0" cy="851756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4" name="Straight Connector 40"/>
          <p:cNvCxnSpPr>
            <a:cxnSpLocks noChangeShapeType="1"/>
          </p:cNvCxnSpPr>
          <p:nvPr/>
        </p:nvCxnSpPr>
        <p:spPr bwMode="auto">
          <a:xfrm>
            <a:off x="1805878" y="2621736"/>
            <a:ext cx="39807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5" name="Straight Connector 40"/>
          <p:cNvCxnSpPr>
            <a:cxnSpLocks noChangeShapeType="1"/>
          </p:cNvCxnSpPr>
          <p:nvPr/>
        </p:nvCxnSpPr>
        <p:spPr bwMode="auto">
          <a:xfrm>
            <a:off x="1805876" y="3570992"/>
            <a:ext cx="395935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6" name="Straight Connector 40"/>
          <p:cNvCxnSpPr>
            <a:cxnSpLocks noChangeShapeType="1"/>
          </p:cNvCxnSpPr>
          <p:nvPr/>
        </p:nvCxnSpPr>
        <p:spPr bwMode="auto">
          <a:xfrm>
            <a:off x="1805878" y="4520249"/>
            <a:ext cx="39807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7" name="Straight Connector 40"/>
          <p:cNvCxnSpPr>
            <a:cxnSpLocks noChangeShapeType="1"/>
          </p:cNvCxnSpPr>
          <p:nvPr/>
        </p:nvCxnSpPr>
        <p:spPr bwMode="auto">
          <a:xfrm>
            <a:off x="1805878" y="5458467"/>
            <a:ext cx="39807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588" name="Rectangle 71"/>
          <p:cNvSpPr>
            <a:spLocks noChangeArrowheads="1"/>
          </p:cNvSpPr>
          <p:nvPr/>
        </p:nvSpPr>
        <p:spPr bwMode="auto">
          <a:xfrm>
            <a:off x="4933602" y="1374458"/>
            <a:ext cx="426508" cy="209719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89" name="Rectangle 76"/>
          <p:cNvSpPr>
            <a:spLocks noChangeArrowheads="1"/>
          </p:cNvSpPr>
          <p:nvPr/>
        </p:nvSpPr>
        <p:spPr bwMode="auto">
          <a:xfrm>
            <a:off x="4080586" y="1363420"/>
            <a:ext cx="426508" cy="209719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57541" y="2332913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latin typeface="+mj-lt"/>
              </a:rPr>
              <a:t>0</a:t>
            </a:r>
            <a:endParaRPr lang="he-IL" sz="1300" b="1" dirty="0"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998007" y="3309764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latin typeface="+mj-lt"/>
              </a:rPr>
              <a:t>0</a:t>
            </a:r>
            <a:endParaRPr lang="he-IL" sz="1300" b="1" dirty="0"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72352" y="5219532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latin typeface="+mj-lt"/>
              </a:rPr>
              <a:t>0</a:t>
            </a:r>
            <a:endParaRPr lang="he-IL" sz="1300" b="1" dirty="0"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272352" y="6120740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latin typeface="+mj-lt"/>
              </a:rPr>
              <a:t>0</a:t>
            </a:r>
            <a:endParaRPr lang="he-IL" sz="1300" b="1" dirty="0">
              <a:latin typeface="+mj-lt"/>
            </a:endParaRPr>
          </a:p>
        </p:txBody>
      </p:sp>
      <p:sp>
        <p:nvSpPr>
          <p:cNvPr id="108560" name="Rectangle 71"/>
          <p:cNvSpPr>
            <a:spLocks noChangeArrowheads="1"/>
          </p:cNvSpPr>
          <p:nvPr/>
        </p:nvSpPr>
        <p:spPr bwMode="auto">
          <a:xfrm>
            <a:off x="6597121" y="3235276"/>
            <a:ext cx="304800" cy="18097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1" name="Rectangle 76"/>
          <p:cNvSpPr>
            <a:spLocks noChangeArrowheads="1"/>
          </p:cNvSpPr>
          <p:nvPr/>
        </p:nvSpPr>
        <p:spPr bwMode="auto">
          <a:xfrm>
            <a:off x="6597121" y="2286948"/>
            <a:ext cx="304800" cy="180975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97" name="TextBox 119"/>
          <p:cNvSpPr txBox="1">
            <a:spLocks noChangeArrowheads="1"/>
          </p:cNvSpPr>
          <p:nvPr/>
        </p:nvSpPr>
        <p:spPr bwMode="auto">
          <a:xfrm>
            <a:off x="6415726" y="652868"/>
            <a:ext cx="5263180" cy="37856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u="sng" dirty="0" smtClean="0">
                <a:latin typeface="+mn-lt"/>
              </a:rPr>
              <a:t>Criteria for proteins seen in C4orf48 samples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 smtClean="0">
                <a:solidFill>
                  <a:srgbClr val="FF0000"/>
                </a:solidFill>
                <a:latin typeface="+mn-lt"/>
              </a:rPr>
              <a:t>*</a:t>
            </a:r>
            <a:r>
              <a:rPr lang="en-US" altLang="he-IL" sz="2000" dirty="0" smtClean="0">
                <a:latin typeface="+mn-lt"/>
              </a:rPr>
              <a:t> probability &gt;95%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>
                <a:solidFill>
                  <a:srgbClr val="FF0000"/>
                </a:solidFill>
                <a:latin typeface="+mn-lt"/>
              </a:rPr>
              <a:t>*</a:t>
            </a:r>
            <a:r>
              <a:rPr lang="en-US" altLang="he-IL" sz="2000" dirty="0">
                <a:latin typeface="+mn-lt"/>
              </a:rPr>
              <a:t> peptide coverage&gt;15%</a:t>
            </a:r>
            <a:endParaRPr lang="en-US" altLang="he-IL" sz="2000" dirty="0" smtClean="0">
              <a:latin typeface="+mn-lt"/>
            </a:endParaRPr>
          </a:p>
          <a:p>
            <a:pPr marL="342900" indent="-342900" algn="l" rtl="0" eaLnBrk="1" hangingPunct="1">
              <a:spcBef>
                <a:spcPct val="0"/>
              </a:spcBef>
            </a:pPr>
            <a:r>
              <a:rPr lang="en-US" altLang="he-IL" sz="2000" dirty="0" smtClean="0">
                <a:latin typeface="+mn-lt"/>
              </a:rPr>
              <a:t>zero </a:t>
            </a:r>
            <a:r>
              <a:rPr lang="en-US" altLang="he-IL" sz="2000" dirty="0">
                <a:latin typeface="+mn-lt"/>
              </a:rPr>
              <a:t>peptides in </a:t>
            </a:r>
            <a:r>
              <a:rPr lang="en-US" altLang="he-IL" sz="2000" dirty="0" smtClean="0">
                <a:latin typeface="+mn-lt"/>
              </a:rPr>
              <a:t>control </a:t>
            </a:r>
            <a:r>
              <a:rPr lang="en-US" altLang="he-IL" sz="2000" dirty="0">
                <a:latin typeface="+mn-lt"/>
              </a:rPr>
              <a:t>sample (</a:t>
            </a:r>
            <a:r>
              <a:rPr lang="en-US" altLang="he-IL" sz="2000" dirty="0" smtClean="0">
                <a:latin typeface="+mn-lt"/>
              </a:rPr>
              <a:t>MUC1-X) </a:t>
            </a:r>
            <a:endParaRPr lang="en-US" altLang="he-IL" sz="2000" dirty="0">
              <a:latin typeface="+mn-lt"/>
            </a:endParaRPr>
          </a:p>
          <a:p>
            <a:pPr marL="342900" indent="-342900" algn="l" rtl="0" eaLnBrk="1" hangingPunct="1">
              <a:spcBef>
                <a:spcPct val="0"/>
              </a:spcBef>
            </a:pPr>
            <a:endParaRPr lang="en-US" altLang="he-IL" sz="2000" i="1" dirty="0">
              <a:latin typeface="Arial" pitchFamily="34" charset="0"/>
            </a:endParaRPr>
          </a:p>
          <a:p>
            <a:pPr algn="l" rtl="0" eaLnBrk="1" hangingPunct="1">
              <a:spcBef>
                <a:spcPct val="0"/>
              </a:spcBef>
              <a:buNone/>
            </a:pPr>
            <a:r>
              <a:rPr lang="en-US" sz="2000" b="1" i="1" dirty="0" smtClean="0">
                <a:solidFill>
                  <a:prstClr val="black"/>
                </a:solidFill>
                <a:latin typeface="Calibri"/>
              </a:rPr>
              <a:t>         = </a:t>
            </a:r>
            <a:r>
              <a:rPr lang="en-US" sz="2000" b="1" i="1" dirty="0">
                <a:solidFill>
                  <a:prstClr val="black"/>
                </a:solidFill>
                <a:latin typeface="Calibri"/>
              </a:rPr>
              <a:t>MUC1-Xex-TEV-hFc protein + solubilized </a:t>
            </a:r>
            <a:r>
              <a:rPr lang="en-US" sz="2000" b="1" i="1" dirty="0" smtClean="0">
                <a:solidFill>
                  <a:prstClr val="black"/>
                </a:solidFill>
                <a:latin typeface="Calibri"/>
              </a:rPr>
              <a:t>	brain </a:t>
            </a:r>
            <a:r>
              <a:rPr lang="en-US" sz="2000" b="1" i="1" dirty="0">
                <a:solidFill>
                  <a:prstClr val="black"/>
                </a:solidFill>
                <a:latin typeface="Calibri"/>
              </a:rPr>
              <a:t>membranes</a:t>
            </a:r>
            <a:endParaRPr lang="he-IL" sz="2000" b="1" i="1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342900" indent="-342900" algn="l" rtl="0" eaLnBrk="1" hangingPunct="1">
              <a:spcBef>
                <a:spcPct val="0"/>
              </a:spcBef>
            </a:pPr>
            <a:endParaRPr lang="en-US" sz="2000" b="1" i="1" dirty="0" smtClean="0">
              <a:solidFill>
                <a:prstClr val="black"/>
              </a:solidFill>
              <a:latin typeface="Calibri"/>
            </a:endParaRPr>
          </a:p>
          <a:p>
            <a:pPr algn="l" rtl="0" eaLnBrk="1" hangingPunct="1">
              <a:spcBef>
                <a:spcPct val="0"/>
              </a:spcBef>
              <a:buNone/>
            </a:pPr>
            <a:r>
              <a:rPr lang="en-US" sz="2000" b="1" i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2000" b="1" i="1" dirty="0" smtClean="0">
                <a:solidFill>
                  <a:prstClr val="black"/>
                </a:solidFill>
                <a:latin typeface="Calibri"/>
              </a:rPr>
              <a:t>        = </a:t>
            </a:r>
            <a:r>
              <a:rPr lang="en-US" sz="2000" b="1" i="1" dirty="0">
                <a:solidFill>
                  <a:prstClr val="black"/>
                </a:solidFill>
                <a:latin typeface="Calibri"/>
              </a:rPr>
              <a:t>C4orf48-TEV-hFc protein + solubilized </a:t>
            </a:r>
            <a:r>
              <a:rPr lang="en-US" sz="2000" b="1" i="1" dirty="0" smtClean="0">
                <a:solidFill>
                  <a:prstClr val="black"/>
                </a:solidFill>
                <a:latin typeface="Calibri"/>
              </a:rPr>
              <a:t>	brain </a:t>
            </a:r>
            <a:r>
              <a:rPr lang="en-US" sz="2000" b="1" i="1" dirty="0">
                <a:solidFill>
                  <a:prstClr val="black"/>
                </a:solidFill>
                <a:latin typeface="Calibri"/>
              </a:rPr>
              <a:t>membranes</a:t>
            </a:r>
            <a:endParaRPr lang="he-IL" sz="2000" b="1" i="1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342900" indent="-342900" algn="l" rtl="0" eaLnBrk="1" hangingPunct="1">
              <a:spcBef>
                <a:spcPct val="0"/>
              </a:spcBef>
            </a:pPr>
            <a:endParaRPr lang="en-US" altLang="he-IL" sz="2000" i="1" dirty="0" smtClean="0">
              <a:latin typeface="Arial" pitchFamily="34" charset="0"/>
            </a:endParaRPr>
          </a:p>
          <a:p>
            <a:pPr algn="l" rtl="0" eaLnBrk="1" hangingPunct="1">
              <a:spcBef>
                <a:spcPct val="0"/>
              </a:spcBef>
              <a:buFontTx/>
              <a:buNone/>
            </a:pPr>
            <a:endParaRPr lang="en-US" altLang="he-IL" sz="2000" i="1" dirty="0">
              <a:latin typeface="Arial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785181" y="670644"/>
            <a:ext cx="2247212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i="1" dirty="0" smtClean="0">
                <a:solidFill>
                  <a:prstClr val="black"/>
                </a:solidFill>
                <a:latin typeface="Calibri"/>
                <a:cs typeface="+mn-cs"/>
              </a:rPr>
              <a:t>Numbers are mass spec values estimating relative protein abundance</a:t>
            </a:r>
            <a:endParaRPr lang="he-IL" sz="1100" b="1" i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cxnSp>
        <p:nvCxnSpPr>
          <p:cNvPr id="75" name="Straight Connector 40"/>
          <p:cNvCxnSpPr>
            <a:cxnSpLocks noChangeShapeType="1"/>
          </p:cNvCxnSpPr>
          <p:nvPr/>
        </p:nvCxnSpPr>
        <p:spPr bwMode="auto">
          <a:xfrm>
            <a:off x="1815398" y="1273940"/>
            <a:ext cx="3980740" cy="0"/>
          </a:xfrm>
          <a:prstGeom prst="line">
            <a:avLst/>
          </a:prstGeom>
          <a:noFill/>
          <a:ln w="25400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6415726" y="4663960"/>
            <a:ext cx="526318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experiment was independently repeated a total of </a:t>
            </a:r>
            <a:r>
              <a:rPr lang="en-US" sz="2400" b="1" u="sng" dirty="0" smtClean="0"/>
              <a:t>4</a:t>
            </a:r>
            <a:r>
              <a:rPr lang="en-US" sz="2400" dirty="0" smtClean="0"/>
              <a:t> times, all with similar results. </a:t>
            </a:r>
            <a:endParaRPr lang="en-US" sz="2400" dirty="0"/>
          </a:p>
        </p:txBody>
      </p:sp>
      <p:sp>
        <p:nvSpPr>
          <p:cNvPr id="77" name="TextBox 76"/>
          <p:cNvSpPr txBox="1"/>
          <p:nvPr/>
        </p:nvSpPr>
        <p:spPr>
          <a:xfrm>
            <a:off x="1805878" y="3944998"/>
            <a:ext cx="1865972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0000"/>
                </a:solidFill>
                <a:latin typeface="Calibri"/>
                <a:cs typeface="+mn-cs"/>
              </a:rPr>
              <a:t>NELL2</a:t>
            </a:r>
            <a:endParaRPr lang="he-IL" sz="1600" b="1" dirty="0">
              <a:solidFill>
                <a:srgbClr val="FF0000"/>
              </a:solidFill>
              <a:latin typeface="Calibri"/>
              <a:cs typeface="Arial"/>
            </a:endParaRPr>
          </a:p>
        </p:txBody>
      </p:sp>
      <p:sp>
        <p:nvSpPr>
          <p:cNvPr id="79" name="Rectangle 95"/>
          <p:cNvSpPr>
            <a:spLocks noChangeArrowheads="1"/>
          </p:cNvSpPr>
          <p:nvPr/>
        </p:nvSpPr>
        <p:spPr bwMode="auto">
          <a:xfrm>
            <a:off x="3796247" y="3656174"/>
            <a:ext cx="1741573" cy="85175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0" name="Rectangle 96"/>
          <p:cNvSpPr>
            <a:spLocks noChangeArrowheads="1"/>
          </p:cNvSpPr>
          <p:nvPr/>
        </p:nvSpPr>
        <p:spPr bwMode="auto">
          <a:xfrm>
            <a:off x="4906946" y="3967072"/>
            <a:ext cx="426508" cy="542696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1" name="Rectangle 97"/>
          <p:cNvSpPr>
            <a:spLocks noChangeArrowheads="1"/>
          </p:cNvSpPr>
          <p:nvPr/>
        </p:nvSpPr>
        <p:spPr bwMode="auto">
          <a:xfrm>
            <a:off x="4169442" y="4495052"/>
            <a:ext cx="426508" cy="12877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904455" y="3911884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1" dirty="0">
                <a:solidFill>
                  <a:prstClr val="black"/>
                </a:solidFill>
                <a:latin typeface="Calibri"/>
                <a:cs typeface="+mn-cs"/>
              </a:rPr>
              <a:t>53</a:t>
            </a:r>
            <a:endParaRPr lang="he-IL" sz="13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cxnSp>
        <p:nvCxnSpPr>
          <p:cNvPr id="86" name="Straight Connector 129"/>
          <p:cNvCxnSpPr>
            <a:cxnSpLocks noChangeShapeType="1"/>
          </p:cNvCxnSpPr>
          <p:nvPr/>
        </p:nvCxnSpPr>
        <p:spPr bwMode="auto">
          <a:xfrm>
            <a:off x="4738119" y="3656174"/>
            <a:ext cx="0" cy="85175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7" name="TextBox 86"/>
          <p:cNvSpPr txBox="1"/>
          <p:nvPr/>
        </p:nvSpPr>
        <p:spPr>
          <a:xfrm>
            <a:off x="4242733" y="4277974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latin typeface="+mj-lt"/>
              </a:rPr>
              <a:t>0</a:t>
            </a:r>
            <a:endParaRPr lang="he-IL" sz="1300" b="1" dirty="0">
              <a:latin typeface="+mj-lt"/>
            </a:endParaRPr>
          </a:p>
        </p:txBody>
      </p:sp>
      <p:sp>
        <p:nvSpPr>
          <p:cNvPr id="89" name="Right Arrow 88"/>
          <p:cNvSpPr/>
          <p:nvPr/>
        </p:nvSpPr>
        <p:spPr>
          <a:xfrm>
            <a:off x="1989983" y="3917563"/>
            <a:ext cx="353167" cy="36576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2466976" y="83830"/>
            <a:ext cx="682466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latin typeface="Calibri"/>
              </a:rPr>
              <a:t>Affinity purification of C4orf48 interacting proteins</a:t>
            </a:r>
            <a:endParaRPr lang="he-IL" sz="24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5537200"/>
            <a:ext cx="2743200" cy="365125"/>
          </a:xfrm>
        </p:spPr>
        <p:txBody>
          <a:bodyPr/>
          <a:lstStyle/>
          <a:p>
            <a:pPr>
              <a:defRPr/>
            </a:pPr>
            <a:fld id="{6B6287EE-31AB-4F00-A6F8-8B03FE54089C}" type="slidenum">
              <a:rPr lang="he-IL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8" t="41282" r="44033" b="44182"/>
          <a:stretch/>
        </p:blipFill>
        <p:spPr bwMode="auto">
          <a:xfrm>
            <a:off x="203202" y="2972624"/>
            <a:ext cx="11952813" cy="237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8" t="5101" r="24946" b="72510"/>
          <a:stretch/>
        </p:blipFill>
        <p:spPr bwMode="auto">
          <a:xfrm>
            <a:off x="476480" y="533403"/>
            <a:ext cx="11282497" cy="2133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508000" y="1967892"/>
            <a:ext cx="1625600" cy="2261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010400" y="1156136"/>
            <a:ext cx="1625600" cy="2261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55744" y="3710640"/>
            <a:ext cx="1625600" cy="3785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55744" y="4228274"/>
            <a:ext cx="1625600" cy="3785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55744" y="4774982"/>
            <a:ext cx="1625600" cy="3785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0363200" y="2194034"/>
            <a:ext cx="1395776" cy="168166"/>
          </a:xfrm>
          <a:prstGeom prst="rect">
            <a:avLst/>
          </a:prstGeom>
          <a:noFill/>
          <a:ln w="50800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84983" y="4241413"/>
            <a:ext cx="353167" cy="36576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3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9262" y="4488777"/>
            <a:ext cx="4452938" cy="110799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Expressed predominantly in the brain with highest level in the</a:t>
            </a:r>
          </a:p>
          <a:p>
            <a:r>
              <a:rPr lang="en-US" dirty="0"/>
              <a:t>h</a:t>
            </a:r>
            <a:r>
              <a:rPr lang="en-US" dirty="0" smtClean="0"/>
              <a:t>ippocampus.</a:t>
            </a:r>
          </a:p>
        </p:txBody>
      </p:sp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236" y="2427288"/>
            <a:ext cx="37068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047578" y="3585872"/>
            <a:ext cx="2447925" cy="64611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t</a:t>
            </a:r>
            <a:r>
              <a:rPr lang="en-US" dirty="0" smtClean="0">
                <a:solidFill>
                  <a:prstClr val="black"/>
                </a:solidFill>
                <a:latin typeface="Calibri"/>
              </a:rPr>
              <a:t>hrombospondin-like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domain (TSP-N)</a:t>
            </a:r>
            <a:endParaRPr lang="he-IL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10660" y="3569306"/>
            <a:ext cx="1873250" cy="64611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Cysteine rich domain</a:t>
            </a:r>
            <a:endParaRPr lang="he-IL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656596" y="3197916"/>
            <a:ext cx="238125" cy="36036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1" anchor="ctr"/>
          <a:lstStyle/>
          <a:p>
            <a:pPr algn="ctr" rtl="1">
              <a:defRPr/>
            </a:pPr>
            <a:endParaRPr lang="he-IL" kern="0">
              <a:solidFill>
                <a:prstClr val="white"/>
              </a:solidFill>
              <a:latin typeface="Calibri"/>
              <a:cs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653586" y="3136302"/>
            <a:ext cx="398463" cy="360363"/>
          </a:xfrm>
          <a:prstGeom prst="rect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1" anchor="ctr"/>
          <a:lstStyle/>
          <a:p>
            <a:pPr algn="ctr" rtl="1">
              <a:defRPr/>
            </a:pPr>
            <a:endParaRPr lang="he-IL" kern="0">
              <a:solidFill>
                <a:prstClr val="white"/>
              </a:solidFill>
              <a:latin typeface="Calibri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88206" y="4488777"/>
            <a:ext cx="4358640" cy="110799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Nell2 supports the survival of neurons from the hippocampus and cerebral </a:t>
            </a:r>
            <a:r>
              <a:rPr lang="en-US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cortex. </a:t>
            </a:r>
            <a:endParaRPr lang="he-IL" sz="2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631" name="Rectangle 52"/>
          <p:cNvSpPr>
            <a:spLocks noChangeArrowheads="1"/>
          </p:cNvSpPr>
          <p:nvPr/>
        </p:nvSpPr>
        <p:spPr bwMode="auto">
          <a:xfrm>
            <a:off x="3822154" y="1200353"/>
            <a:ext cx="4752975" cy="3031631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20" name="TextBox 19"/>
          <p:cNvSpPr txBox="1"/>
          <p:nvPr/>
        </p:nvSpPr>
        <p:spPr>
          <a:xfrm>
            <a:off x="2466976" y="83830"/>
            <a:ext cx="682466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latin typeface="Calibri"/>
              </a:rPr>
              <a:t>Affinity purification of C4orf48 interacting proteins</a:t>
            </a:r>
            <a:endParaRPr lang="he-IL" sz="24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04186" y="2116137"/>
            <a:ext cx="1768475" cy="36933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EGF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-domain</a:t>
            </a:r>
            <a:endParaRPr lang="he-IL" sz="16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6686" y="6052851"/>
            <a:ext cx="10511028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b="1" i="1" dirty="0"/>
              <a:t>“NELL2 promotes motor and sensory neuron differentiation and stimulates </a:t>
            </a:r>
            <a:r>
              <a:rPr lang="en-US" b="1" i="1" dirty="0" err="1"/>
              <a:t>mitogenesis</a:t>
            </a:r>
            <a:r>
              <a:rPr lang="en-US" b="1" i="1" dirty="0"/>
              <a:t> in DRG in vivo” </a:t>
            </a:r>
            <a:r>
              <a:rPr lang="en-US" b="1" i="1" dirty="0" smtClean="0"/>
              <a:t>2004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6424860" y="2400392"/>
            <a:ext cx="6858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Rectangle 1"/>
          <p:cNvSpPr/>
          <p:nvPr/>
        </p:nvSpPr>
        <p:spPr>
          <a:xfrm>
            <a:off x="4970989" y="634670"/>
            <a:ext cx="965318" cy="400110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NELL2</a:t>
            </a:r>
            <a:endParaRPr lang="en-US" sz="2000" dirty="0"/>
          </a:p>
        </p:txBody>
      </p:sp>
      <p:sp>
        <p:nvSpPr>
          <p:cNvPr id="24" name="Rectangle 106"/>
          <p:cNvSpPr>
            <a:spLocks noChangeArrowheads="1"/>
          </p:cNvSpPr>
          <p:nvPr/>
        </p:nvSpPr>
        <p:spPr bwMode="auto">
          <a:xfrm>
            <a:off x="6607669" y="663697"/>
            <a:ext cx="319881" cy="364428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5" name="Rectangle 107"/>
          <p:cNvSpPr>
            <a:spLocks noChangeArrowheads="1"/>
          </p:cNvSpPr>
          <p:nvPr/>
        </p:nvSpPr>
        <p:spPr bwMode="auto">
          <a:xfrm>
            <a:off x="6063506" y="1005466"/>
            <a:ext cx="319881" cy="10626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31723" y="785831"/>
            <a:ext cx="639762" cy="29238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latin typeface="+mj-lt"/>
              </a:rPr>
              <a:t>0</a:t>
            </a:r>
            <a:endParaRPr lang="he-IL" sz="1300" b="1" dirty="0">
              <a:latin typeface="+mj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54541" y="633431"/>
            <a:ext cx="873009" cy="39117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TextBox 27"/>
          <p:cNvSpPr txBox="1"/>
          <p:nvPr/>
        </p:nvSpPr>
        <p:spPr>
          <a:xfrm>
            <a:off x="6588206" y="646877"/>
            <a:ext cx="533135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  <a:latin typeface="Calibri"/>
              </a:rPr>
              <a:t>53</a:t>
            </a:r>
            <a:endParaRPr lang="he-IL" sz="13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3986460" y="1295400"/>
            <a:ext cx="4202906" cy="89255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900" b="1" i="1" dirty="0">
                <a:latin typeface="Calibri" pitchFamily="34" charset="0"/>
              </a:rPr>
              <a:t>Nell2</a:t>
            </a:r>
            <a:r>
              <a:rPr lang="en-US" sz="1500" dirty="0"/>
              <a:t>- Neural tissue-specific epidermal growth factor-like repeat domain-containing protein- 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sz="1800" b="1" i="1" dirty="0"/>
              <a:t>a </a:t>
            </a:r>
            <a:r>
              <a:rPr lang="en-US" sz="1800" b="1" i="1" u="sng" dirty="0">
                <a:solidFill>
                  <a:srgbClr val="FF0000"/>
                </a:solidFill>
              </a:rPr>
              <a:t>secreted</a:t>
            </a:r>
            <a:r>
              <a:rPr lang="en-US" sz="1800" b="1" i="1" dirty="0"/>
              <a:t> protein</a:t>
            </a:r>
            <a:endParaRPr lang="he-IL" altLang="he-IL" sz="1800" b="1" i="1" dirty="0">
              <a:latin typeface="Calibri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5250" y="6356350"/>
            <a:ext cx="2743200" cy="365125"/>
          </a:xfrm>
        </p:spPr>
        <p:txBody>
          <a:bodyPr/>
          <a:lstStyle/>
          <a:p>
            <a:pPr algn="l">
              <a:defRPr/>
            </a:pPr>
            <a:fld id="{6B6287EE-31AB-4F00-A6F8-8B03FE54089C}" type="slidenum">
              <a:rPr lang="he-IL" smtClean="0"/>
              <a:pPr algn="l"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41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0" y="6492876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fld id="{D67DD9E7-2482-495A-9C71-EC09639B8051}" type="slidenum">
              <a:rPr lang="he-IL" altLang="he-IL" sz="1200" smtClean="0">
                <a:solidFill>
                  <a:srgbClr val="898989"/>
                </a:solidFill>
                <a:latin typeface="Arial" pitchFamily="34" charset="0"/>
              </a:rPr>
              <a:pPr algn="l" rtl="0" eaLnBrk="1" hangingPunct="1">
                <a:spcBef>
                  <a:spcPct val="0"/>
                </a:spcBef>
                <a:buFontTx/>
                <a:buNone/>
              </a:pPr>
              <a:t>62</a:t>
            </a:fld>
            <a:endParaRPr lang="en-US" altLang="he-IL" sz="1200" dirty="0" smtClean="0">
              <a:solidFill>
                <a:srgbClr val="898989"/>
              </a:solidFill>
              <a:latin typeface="Arial" pitchFamily="34" charset="0"/>
            </a:endParaRPr>
          </a:p>
        </p:txBody>
      </p:sp>
      <p:sp>
        <p:nvSpPr>
          <p:cNvPr id="108547" name="Rectangle 31"/>
          <p:cNvSpPr>
            <a:spLocks noChangeArrowheads="1"/>
          </p:cNvSpPr>
          <p:nvPr/>
        </p:nvSpPr>
        <p:spPr bwMode="auto">
          <a:xfrm>
            <a:off x="1805878" y="656996"/>
            <a:ext cx="3980740" cy="573969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08549" name="Straight Connector 42"/>
          <p:cNvCxnSpPr>
            <a:cxnSpLocks noChangeShapeType="1"/>
          </p:cNvCxnSpPr>
          <p:nvPr/>
        </p:nvCxnSpPr>
        <p:spPr bwMode="auto">
          <a:xfrm>
            <a:off x="3671849" y="656996"/>
            <a:ext cx="0" cy="5739690"/>
          </a:xfrm>
          <a:prstGeom prst="line">
            <a:avLst/>
          </a:prstGeom>
          <a:noFill/>
          <a:ln w="22225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1805878" y="2014654"/>
            <a:ext cx="1865972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</a:rPr>
              <a:t>C4ORF48</a:t>
            </a:r>
            <a:endParaRPr lang="he-IL" sz="1600" b="1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63709" y="2963911"/>
            <a:ext cx="2019988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prstClr val="black"/>
                </a:solidFill>
              </a:rPr>
              <a:t>MUC1</a:t>
            </a:r>
            <a:endParaRPr lang="he-IL" sz="1600" b="1" dirty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88107" y="4840566"/>
            <a:ext cx="1865972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en-US" sz="1600" b="1" dirty="0" smtClean="0">
                <a:solidFill>
                  <a:srgbClr val="FF0000"/>
                </a:solidFill>
              </a:rPr>
              <a:t>Tenascin C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108554" name="TextBox 48"/>
          <p:cNvSpPr txBox="1">
            <a:spLocks noChangeArrowheads="1"/>
          </p:cNvSpPr>
          <p:nvPr/>
        </p:nvSpPr>
        <p:spPr bwMode="auto">
          <a:xfrm>
            <a:off x="1663709" y="5778566"/>
            <a:ext cx="233098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dirty="0">
                <a:solidFill>
                  <a:srgbClr val="FF0000"/>
                </a:solidFill>
              </a:rPr>
              <a:t>RPTP</a:t>
            </a:r>
            <a:r>
              <a:rPr lang="el-GR" altLang="he-IL" sz="1600" b="1" dirty="0">
                <a:solidFill>
                  <a:srgbClr val="FF0000"/>
                </a:solidFill>
              </a:rPr>
              <a:t>β</a:t>
            </a:r>
            <a:endParaRPr lang="he-IL" altLang="he-IL" sz="1600" b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894733" y="707286"/>
            <a:ext cx="1706032" cy="5847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600" b="1" i="1" dirty="0">
                <a:solidFill>
                  <a:prstClr val="black"/>
                </a:solidFill>
              </a:rPr>
              <a:t>Protein identified by mass spec.</a:t>
            </a:r>
            <a:endParaRPr lang="he-IL" sz="1600" b="1" i="1" dirty="0">
              <a:solidFill>
                <a:prstClr val="black"/>
              </a:solidFill>
            </a:endParaRPr>
          </a:p>
        </p:txBody>
      </p:sp>
      <p:sp>
        <p:nvSpPr>
          <p:cNvPr id="108556" name="Rectangle 65"/>
          <p:cNvSpPr>
            <a:spLocks noChangeArrowheads="1"/>
          </p:cNvSpPr>
          <p:nvPr/>
        </p:nvSpPr>
        <p:spPr bwMode="auto">
          <a:xfrm>
            <a:off x="3796247" y="1716631"/>
            <a:ext cx="1723803" cy="84991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57" name="Rectangle 66"/>
          <p:cNvSpPr>
            <a:spLocks noChangeArrowheads="1"/>
          </p:cNvSpPr>
          <p:nvPr/>
        </p:nvSpPr>
        <p:spPr bwMode="auto">
          <a:xfrm>
            <a:off x="4906946" y="2191260"/>
            <a:ext cx="426508" cy="375287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58" name="Rectangle 67"/>
          <p:cNvSpPr>
            <a:spLocks noChangeArrowheads="1"/>
          </p:cNvSpPr>
          <p:nvPr/>
        </p:nvSpPr>
        <p:spPr bwMode="auto">
          <a:xfrm>
            <a:off x="4169442" y="2553671"/>
            <a:ext cx="426508" cy="12877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920999" y="2148949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</a:rPr>
              <a:t>10</a:t>
            </a:r>
            <a:endParaRPr lang="he-IL" sz="1300" b="1" dirty="0">
              <a:solidFill>
                <a:prstClr val="black"/>
              </a:solidFill>
            </a:endParaRPr>
          </a:p>
        </p:txBody>
      </p:sp>
      <p:sp>
        <p:nvSpPr>
          <p:cNvPr id="108562" name="Rectangle 78"/>
          <p:cNvSpPr>
            <a:spLocks noChangeArrowheads="1"/>
          </p:cNvSpPr>
          <p:nvPr/>
        </p:nvSpPr>
        <p:spPr bwMode="auto">
          <a:xfrm>
            <a:off x="3796247" y="2675087"/>
            <a:ext cx="1723803" cy="85175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3" name="Rectangle 79"/>
          <p:cNvSpPr>
            <a:spLocks noChangeArrowheads="1"/>
          </p:cNvSpPr>
          <p:nvPr/>
        </p:nvSpPr>
        <p:spPr bwMode="auto">
          <a:xfrm>
            <a:off x="4906946" y="3513965"/>
            <a:ext cx="426508" cy="12877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4" name="Rectangle 80"/>
          <p:cNvSpPr>
            <a:spLocks noChangeArrowheads="1"/>
          </p:cNvSpPr>
          <p:nvPr/>
        </p:nvSpPr>
        <p:spPr bwMode="auto">
          <a:xfrm>
            <a:off x="4169442" y="2710040"/>
            <a:ext cx="426508" cy="813123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74610" y="2667729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</a:rPr>
              <a:t>60</a:t>
            </a:r>
            <a:endParaRPr lang="he-IL" sz="1300" b="1" dirty="0">
              <a:solidFill>
                <a:prstClr val="black"/>
              </a:solidFill>
            </a:endParaRPr>
          </a:p>
        </p:txBody>
      </p:sp>
      <p:sp>
        <p:nvSpPr>
          <p:cNvPr id="108566" name="Rectangle 89"/>
          <p:cNvSpPr>
            <a:spLocks noChangeArrowheads="1"/>
          </p:cNvSpPr>
          <p:nvPr/>
        </p:nvSpPr>
        <p:spPr bwMode="auto">
          <a:xfrm>
            <a:off x="3796247" y="4595893"/>
            <a:ext cx="1723803" cy="85175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7" name="Rectangle 90"/>
          <p:cNvSpPr>
            <a:spLocks noChangeArrowheads="1"/>
          </p:cNvSpPr>
          <p:nvPr/>
        </p:nvSpPr>
        <p:spPr bwMode="auto">
          <a:xfrm>
            <a:off x="4906946" y="4697073"/>
            <a:ext cx="426508" cy="75057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68" name="Rectangle 91"/>
          <p:cNvSpPr>
            <a:spLocks noChangeArrowheads="1"/>
          </p:cNvSpPr>
          <p:nvPr/>
        </p:nvSpPr>
        <p:spPr bwMode="auto">
          <a:xfrm>
            <a:off x="4169442" y="5434771"/>
            <a:ext cx="426508" cy="12877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903228" y="4663960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</a:rPr>
              <a:t>16</a:t>
            </a:r>
            <a:endParaRPr lang="he-IL" sz="1300" b="1" dirty="0">
              <a:solidFill>
                <a:prstClr val="black"/>
              </a:solidFill>
            </a:endParaRPr>
          </a:p>
        </p:txBody>
      </p:sp>
      <p:sp>
        <p:nvSpPr>
          <p:cNvPr id="108574" name="Rectangle 105"/>
          <p:cNvSpPr>
            <a:spLocks noChangeArrowheads="1"/>
          </p:cNvSpPr>
          <p:nvPr/>
        </p:nvSpPr>
        <p:spPr bwMode="auto">
          <a:xfrm>
            <a:off x="3796248" y="5498939"/>
            <a:ext cx="1759345" cy="851756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75" name="Rectangle 106"/>
          <p:cNvSpPr>
            <a:spLocks noChangeArrowheads="1"/>
          </p:cNvSpPr>
          <p:nvPr/>
        </p:nvSpPr>
        <p:spPr bwMode="auto">
          <a:xfrm>
            <a:off x="4906946" y="6137296"/>
            <a:ext cx="426508" cy="20604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76" name="Rectangle 107"/>
          <p:cNvSpPr>
            <a:spLocks noChangeArrowheads="1"/>
          </p:cNvSpPr>
          <p:nvPr/>
        </p:nvSpPr>
        <p:spPr bwMode="auto">
          <a:xfrm>
            <a:off x="4169442" y="6337817"/>
            <a:ext cx="426508" cy="12878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880289" y="6061871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</a:rPr>
              <a:t>4</a:t>
            </a:r>
            <a:endParaRPr lang="he-IL" sz="1300" b="1" dirty="0">
              <a:solidFill>
                <a:prstClr val="black"/>
              </a:solidFill>
            </a:endParaRPr>
          </a:p>
        </p:txBody>
      </p:sp>
      <p:cxnSp>
        <p:nvCxnSpPr>
          <p:cNvPr id="108578" name="Straight Connector 126"/>
          <p:cNvCxnSpPr>
            <a:cxnSpLocks noChangeShapeType="1"/>
          </p:cNvCxnSpPr>
          <p:nvPr/>
        </p:nvCxnSpPr>
        <p:spPr bwMode="auto">
          <a:xfrm>
            <a:off x="4738119" y="1716631"/>
            <a:ext cx="0" cy="851756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79" name="Straight Connector 127"/>
          <p:cNvCxnSpPr>
            <a:cxnSpLocks noChangeShapeType="1"/>
          </p:cNvCxnSpPr>
          <p:nvPr/>
        </p:nvCxnSpPr>
        <p:spPr bwMode="auto">
          <a:xfrm>
            <a:off x="4738119" y="2675087"/>
            <a:ext cx="0" cy="85175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0" name="Straight Connector 128"/>
          <p:cNvCxnSpPr>
            <a:cxnSpLocks noChangeShapeType="1"/>
          </p:cNvCxnSpPr>
          <p:nvPr/>
        </p:nvCxnSpPr>
        <p:spPr bwMode="auto">
          <a:xfrm>
            <a:off x="4738119" y="4573818"/>
            <a:ext cx="0" cy="85175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2" name="Straight Connector 130"/>
          <p:cNvCxnSpPr>
            <a:cxnSpLocks noChangeShapeType="1"/>
          </p:cNvCxnSpPr>
          <p:nvPr/>
        </p:nvCxnSpPr>
        <p:spPr bwMode="auto">
          <a:xfrm>
            <a:off x="4738119" y="5491581"/>
            <a:ext cx="0" cy="851756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4" name="Straight Connector 40"/>
          <p:cNvCxnSpPr>
            <a:cxnSpLocks noChangeShapeType="1"/>
          </p:cNvCxnSpPr>
          <p:nvPr/>
        </p:nvCxnSpPr>
        <p:spPr bwMode="auto">
          <a:xfrm>
            <a:off x="1805878" y="2621736"/>
            <a:ext cx="39807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5" name="Straight Connector 40"/>
          <p:cNvCxnSpPr>
            <a:cxnSpLocks noChangeShapeType="1"/>
          </p:cNvCxnSpPr>
          <p:nvPr/>
        </p:nvCxnSpPr>
        <p:spPr bwMode="auto">
          <a:xfrm>
            <a:off x="1805876" y="3570992"/>
            <a:ext cx="395935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6" name="Straight Connector 40"/>
          <p:cNvCxnSpPr>
            <a:cxnSpLocks noChangeShapeType="1"/>
          </p:cNvCxnSpPr>
          <p:nvPr/>
        </p:nvCxnSpPr>
        <p:spPr bwMode="auto">
          <a:xfrm>
            <a:off x="1805878" y="4520249"/>
            <a:ext cx="39807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587" name="Straight Connector 40"/>
          <p:cNvCxnSpPr>
            <a:cxnSpLocks noChangeShapeType="1"/>
          </p:cNvCxnSpPr>
          <p:nvPr/>
        </p:nvCxnSpPr>
        <p:spPr bwMode="auto">
          <a:xfrm>
            <a:off x="1805878" y="5458467"/>
            <a:ext cx="398074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588" name="Rectangle 71"/>
          <p:cNvSpPr>
            <a:spLocks noChangeArrowheads="1"/>
          </p:cNvSpPr>
          <p:nvPr/>
        </p:nvSpPr>
        <p:spPr bwMode="auto">
          <a:xfrm>
            <a:off x="4933602" y="1374458"/>
            <a:ext cx="426508" cy="209719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8589" name="Rectangle 76"/>
          <p:cNvSpPr>
            <a:spLocks noChangeArrowheads="1"/>
          </p:cNvSpPr>
          <p:nvPr/>
        </p:nvSpPr>
        <p:spPr bwMode="auto">
          <a:xfrm>
            <a:off x="4080586" y="1363420"/>
            <a:ext cx="426508" cy="209719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57541" y="2332913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  <a:latin typeface="Calibri Light" panose="020F0302020204030204"/>
              </a:rPr>
              <a:t>0</a:t>
            </a:r>
            <a:endParaRPr lang="he-IL" sz="13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998007" y="3309764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  <a:latin typeface="Calibri Light" panose="020F0302020204030204"/>
              </a:rPr>
              <a:t>0</a:t>
            </a:r>
            <a:endParaRPr lang="he-IL" sz="13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72352" y="5219532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  <a:latin typeface="Calibri Light" panose="020F0302020204030204"/>
              </a:rPr>
              <a:t>0</a:t>
            </a:r>
            <a:endParaRPr lang="he-IL" sz="13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272352" y="6120740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  <a:latin typeface="Calibri Light" panose="020F0302020204030204"/>
              </a:rPr>
              <a:t>0</a:t>
            </a:r>
            <a:endParaRPr lang="he-IL" sz="13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415726" y="652868"/>
            <a:ext cx="5263180" cy="3785652"/>
            <a:chOff x="6787202" y="681444"/>
            <a:chExt cx="5263180" cy="3785652"/>
          </a:xfrm>
        </p:grpSpPr>
        <p:sp>
          <p:nvSpPr>
            <p:cNvPr id="108560" name="Rectangle 71"/>
            <p:cNvSpPr>
              <a:spLocks noChangeArrowheads="1"/>
            </p:cNvSpPr>
            <p:nvPr/>
          </p:nvSpPr>
          <p:spPr bwMode="auto">
            <a:xfrm>
              <a:off x="6968597" y="3841364"/>
              <a:ext cx="304800" cy="180975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algn="r" rtl="1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561" name="Rectangle 76"/>
            <p:cNvSpPr>
              <a:spLocks noChangeArrowheads="1"/>
            </p:cNvSpPr>
            <p:nvPr/>
          </p:nvSpPr>
          <p:spPr bwMode="auto">
            <a:xfrm>
              <a:off x="6968597" y="2941163"/>
              <a:ext cx="304800" cy="180975"/>
            </a:xfrm>
            <a:prstGeom prst="rect">
              <a:avLst/>
            </a:prstGeom>
            <a:solidFill>
              <a:srgbClr val="00CC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algn="r" rtl="1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he-IL" altLang="he-IL" sz="18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8597" name="TextBox 119"/>
            <p:cNvSpPr txBox="1">
              <a:spLocks noChangeArrowheads="1"/>
            </p:cNvSpPr>
            <p:nvPr/>
          </p:nvSpPr>
          <p:spPr bwMode="auto">
            <a:xfrm>
              <a:off x="6787202" y="681444"/>
              <a:ext cx="5263180" cy="378565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algn="r" rtl="1"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2000" u="sng" dirty="0" smtClean="0">
                  <a:solidFill>
                    <a:prstClr val="black"/>
                  </a:solidFill>
                  <a:latin typeface="Calibri" panose="020F0502020204030204"/>
                </a:rPr>
                <a:t>Criteria for proteins seen in C4orf48 samples</a:t>
              </a:r>
            </a:p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2000" b="1" dirty="0" smtClean="0">
                  <a:solidFill>
                    <a:srgbClr val="FF0000"/>
                  </a:solidFill>
                  <a:latin typeface="Calibri" panose="020F0502020204030204"/>
                </a:rPr>
                <a:t>*</a:t>
              </a:r>
              <a:r>
                <a:rPr lang="en-US" altLang="he-IL" sz="2000" dirty="0" smtClean="0">
                  <a:solidFill>
                    <a:prstClr val="black"/>
                  </a:solidFill>
                  <a:latin typeface="Calibri" panose="020F0502020204030204"/>
                </a:rPr>
                <a:t> probability &gt;95%</a:t>
              </a:r>
            </a:p>
            <a:p>
              <a:pPr algn="l" rtl="0" eaLnBrk="1" hangingPunct="1">
                <a:spcBef>
                  <a:spcPct val="0"/>
                </a:spcBef>
                <a:buFontTx/>
                <a:buNone/>
              </a:pPr>
              <a:r>
                <a:rPr lang="en-US" altLang="he-IL" sz="2000" b="1" dirty="0">
                  <a:solidFill>
                    <a:srgbClr val="FF0000"/>
                  </a:solidFill>
                  <a:latin typeface="Calibri" panose="020F0502020204030204"/>
                </a:rPr>
                <a:t>*</a:t>
              </a:r>
              <a:r>
                <a:rPr lang="en-US" altLang="he-IL" sz="2000" dirty="0">
                  <a:solidFill>
                    <a:prstClr val="black"/>
                  </a:solidFill>
                  <a:latin typeface="Calibri" panose="020F0502020204030204"/>
                </a:rPr>
                <a:t> peptide coverage&gt;15%</a:t>
              </a:r>
              <a:endParaRPr lang="en-US" altLang="he-IL" sz="2000" dirty="0" smtClean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342900" indent="-342900" algn="l" rtl="0" eaLnBrk="1" hangingPunct="1">
                <a:spcBef>
                  <a:spcPct val="0"/>
                </a:spcBef>
              </a:pPr>
              <a:r>
                <a:rPr lang="en-US" altLang="he-IL" sz="2000" dirty="0" smtClean="0">
                  <a:solidFill>
                    <a:prstClr val="black"/>
                  </a:solidFill>
                  <a:latin typeface="Calibri" panose="020F0502020204030204"/>
                </a:rPr>
                <a:t>zero </a:t>
              </a:r>
              <a:r>
                <a:rPr lang="en-US" altLang="he-IL" sz="2000" dirty="0">
                  <a:solidFill>
                    <a:prstClr val="black"/>
                  </a:solidFill>
                  <a:latin typeface="Calibri" panose="020F0502020204030204"/>
                </a:rPr>
                <a:t>peptides in </a:t>
              </a:r>
              <a:r>
                <a:rPr lang="en-US" altLang="he-IL" sz="2000" dirty="0" smtClean="0">
                  <a:solidFill>
                    <a:prstClr val="black"/>
                  </a:solidFill>
                  <a:latin typeface="Calibri" panose="020F0502020204030204"/>
                </a:rPr>
                <a:t>control </a:t>
              </a:r>
              <a:r>
                <a:rPr lang="en-US" altLang="he-IL" sz="2000" dirty="0">
                  <a:solidFill>
                    <a:prstClr val="black"/>
                  </a:solidFill>
                  <a:latin typeface="Calibri" panose="020F0502020204030204"/>
                </a:rPr>
                <a:t>sample (</a:t>
              </a:r>
              <a:r>
                <a:rPr lang="en-US" altLang="he-IL" sz="2000" dirty="0" smtClean="0">
                  <a:solidFill>
                    <a:prstClr val="black"/>
                  </a:solidFill>
                  <a:latin typeface="Calibri" panose="020F0502020204030204"/>
                </a:rPr>
                <a:t>MUC1-X) </a:t>
              </a:r>
              <a:endParaRPr lang="en-US" altLang="he-IL" sz="2000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marL="342900" indent="-342900" algn="l" rtl="0" eaLnBrk="1" hangingPunct="1">
                <a:spcBef>
                  <a:spcPct val="0"/>
                </a:spcBef>
              </a:pPr>
              <a:endParaRPr lang="en-US" altLang="he-IL" sz="2000" i="1" dirty="0">
                <a:solidFill>
                  <a:prstClr val="black"/>
                </a:solidFill>
                <a:latin typeface="Arial" pitchFamily="34" charset="0"/>
              </a:endParaRPr>
            </a:p>
            <a:p>
              <a:pPr algn="l" rtl="0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         = </a:t>
              </a:r>
              <a:r>
                <a:rPr lang="en-US" sz="2000" b="1" i="1" dirty="0">
                  <a:solidFill>
                    <a:prstClr val="black"/>
                  </a:solidFill>
                  <a:latin typeface="Calibri"/>
                </a:rPr>
                <a:t>MUC1-Xex-TEV-hFc protein + solubilized </a:t>
              </a:r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	brain </a:t>
              </a:r>
              <a:r>
                <a:rPr lang="en-US" sz="2000" b="1" i="1" dirty="0">
                  <a:solidFill>
                    <a:prstClr val="black"/>
                  </a:solidFill>
                  <a:latin typeface="Calibri"/>
                </a:rPr>
                <a:t>membranes</a:t>
              </a:r>
              <a:endParaRPr lang="he-IL" sz="2000" b="1" i="1" dirty="0">
                <a:solidFill>
                  <a:prstClr val="black"/>
                </a:solidFill>
                <a:latin typeface="Calibri"/>
                <a:cs typeface="Arial"/>
              </a:endParaRPr>
            </a:p>
            <a:p>
              <a:pPr marL="342900" indent="-342900" algn="l" rtl="0" eaLnBrk="1" hangingPunct="1">
                <a:spcBef>
                  <a:spcPct val="0"/>
                </a:spcBef>
              </a:pPr>
              <a:endParaRPr lang="en-US" sz="2000" b="1" i="1" dirty="0" smtClean="0">
                <a:solidFill>
                  <a:prstClr val="black"/>
                </a:solidFill>
                <a:latin typeface="Calibri"/>
              </a:endParaRPr>
            </a:p>
            <a:p>
              <a:pPr algn="l" rtl="0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en-US" sz="2000" b="1" i="1" dirty="0">
                  <a:solidFill>
                    <a:prstClr val="black"/>
                  </a:solidFill>
                  <a:latin typeface="Calibri"/>
                </a:rPr>
                <a:t> </a:t>
              </a:r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        = </a:t>
              </a:r>
              <a:r>
                <a:rPr lang="en-US" sz="2000" b="1" i="1" dirty="0">
                  <a:solidFill>
                    <a:prstClr val="black"/>
                  </a:solidFill>
                  <a:latin typeface="Calibri"/>
                </a:rPr>
                <a:t>C4orf48-TEV-hFc protein + solubilized </a:t>
              </a:r>
              <a:r>
                <a:rPr lang="en-US" sz="2000" b="1" i="1" dirty="0" smtClean="0">
                  <a:solidFill>
                    <a:prstClr val="black"/>
                  </a:solidFill>
                  <a:latin typeface="Calibri"/>
                </a:rPr>
                <a:t>	brain </a:t>
              </a:r>
              <a:r>
                <a:rPr lang="en-US" sz="2000" b="1" i="1" dirty="0">
                  <a:solidFill>
                    <a:prstClr val="black"/>
                  </a:solidFill>
                  <a:latin typeface="Calibri"/>
                </a:rPr>
                <a:t>membranes</a:t>
              </a:r>
              <a:endParaRPr lang="he-IL" sz="2000" b="1" i="1" dirty="0">
                <a:solidFill>
                  <a:prstClr val="black"/>
                </a:solidFill>
                <a:latin typeface="Calibri"/>
                <a:cs typeface="Arial"/>
              </a:endParaRPr>
            </a:p>
            <a:p>
              <a:pPr marL="342900" indent="-342900" algn="l" rtl="0" eaLnBrk="1" hangingPunct="1">
                <a:spcBef>
                  <a:spcPct val="0"/>
                </a:spcBef>
              </a:pPr>
              <a:endParaRPr lang="en-US" altLang="he-IL" sz="2000" i="1" dirty="0" smtClean="0">
                <a:solidFill>
                  <a:prstClr val="black"/>
                </a:solidFill>
                <a:latin typeface="Arial" pitchFamily="34" charset="0"/>
              </a:endParaRPr>
            </a:p>
            <a:p>
              <a:pPr algn="l" rtl="0" eaLnBrk="1" hangingPunct="1">
                <a:spcBef>
                  <a:spcPct val="0"/>
                </a:spcBef>
                <a:buFontTx/>
                <a:buNone/>
              </a:pPr>
              <a:endParaRPr lang="en-US" altLang="he-IL" sz="2000" i="1" dirty="0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1335618" y="71438"/>
            <a:ext cx="9027583" cy="369332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prstClr val="black"/>
                </a:solidFill>
              </a:rPr>
              <a:t>Affinity purification of </a:t>
            </a:r>
            <a:r>
              <a:rPr lang="en-US" b="1" dirty="0" smtClean="0">
                <a:solidFill>
                  <a:prstClr val="black"/>
                </a:solidFill>
              </a:rPr>
              <a:t>C4orf48 interacting </a:t>
            </a:r>
            <a:r>
              <a:rPr lang="en-US" b="1" dirty="0">
                <a:solidFill>
                  <a:prstClr val="black"/>
                </a:solidFill>
              </a:rPr>
              <a:t>proteins</a:t>
            </a: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785181" y="670644"/>
            <a:ext cx="2247212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en-US" sz="1100" b="1" i="1" dirty="0" smtClean="0">
                <a:solidFill>
                  <a:prstClr val="black"/>
                </a:solidFill>
              </a:rPr>
              <a:t>Numbers are mass spec values estimating relative protein abundance</a:t>
            </a:r>
            <a:endParaRPr lang="he-IL" sz="1100" b="1" i="1" dirty="0">
              <a:solidFill>
                <a:prstClr val="black"/>
              </a:solidFill>
            </a:endParaRPr>
          </a:p>
        </p:txBody>
      </p:sp>
      <p:cxnSp>
        <p:nvCxnSpPr>
          <p:cNvPr id="75" name="Straight Connector 40"/>
          <p:cNvCxnSpPr>
            <a:cxnSpLocks noChangeShapeType="1"/>
          </p:cNvCxnSpPr>
          <p:nvPr/>
        </p:nvCxnSpPr>
        <p:spPr bwMode="auto">
          <a:xfrm>
            <a:off x="1815398" y="1273940"/>
            <a:ext cx="3980740" cy="0"/>
          </a:xfrm>
          <a:prstGeom prst="line">
            <a:avLst/>
          </a:prstGeom>
          <a:noFill/>
          <a:ln w="25400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6415726" y="4603983"/>
            <a:ext cx="526317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</a:rPr>
              <a:t>This experiment was independently repeated a total of </a:t>
            </a:r>
            <a:r>
              <a:rPr lang="en-US" sz="2400" b="1" u="sng" dirty="0" smtClean="0">
                <a:solidFill>
                  <a:prstClr val="black"/>
                </a:solidFill>
              </a:rPr>
              <a:t>4</a:t>
            </a:r>
            <a:r>
              <a:rPr lang="en-US" sz="2400" dirty="0" smtClean="0">
                <a:solidFill>
                  <a:prstClr val="black"/>
                </a:solidFill>
              </a:rPr>
              <a:t> times, all with similar results.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805878" y="3944998"/>
            <a:ext cx="1865972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FF0000"/>
                </a:solidFill>
              </a:rPr>
              <a:t>NELL2</a:t>
            </a:r>
            <a:endParaRPr lang="he-IL" sz="1600" b="1" dirty="0">
              <a:solidFill>
                <a:srgbClr val="FF0000"/>
              </a:solidFill>
            </a:endParaRPr>
          </a:p>
        </p:txBody>
      </p:sp>
      <p:sp>
        <p:nvSpPr>
          <p:cNvPr id="79" name="Rectangle 95"/>
          <p:cNvSpPr>
            <a:spLocks noChangeArrowheads="1"/>
          </p:cNvSpPr>
          <p:nvPr/>
        </p:nvSpPr>
        <p:spPr bwMode="auto">
          <a:xfrm>
            <a:off x="3796247" y="3656174"/>
            <a:ext cx="1741573" cy="851755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0" name="Rectangle 96"/>
          <p:cNvSpPr>
            <a:spLocks noChangeArrowheads="1"/>
          </p:cNvSpPr>
          <p:nvPr/>
        </p:nvSpPr>
        <p:spPr bwMode="auto">
          <a:xfrm>
            <a:off x="4906946" y="3967072"/>
            <a:ext cx="426508" cy="542696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1" name="Rectangle 97"/>
          <p:cNvSpPr>
            <a:spLocks noChangeArrowheads="1"/>
          </p:cNvSpPr>
          <p:nvPr/>
        </p:nvSpPr>
        <p:spPr bwMode="auto">
          <a:xfrm>
            <a:off x="4169442" y="4495052"/>
            <a:ext cx="426508" cy="12877"/>
          </a:xfrm>
          <a:prstGeom prst="rect">
            <a:avLst/>
          </a:prstGeom>
          <a:solidFill>
            <a:srgbClr val="00CC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  <a:defRPr/>
            </a:pPr>
            <a:endParaRPr lang="he-IL" altLang="he-IL" sz="105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904455" y="3911884"/>
            <a:ext cx="710847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</a:rPr>
              <a:t>53</a:t>
            </a:r>
            <a:endParaRPr lang="he-IL" sz="1300" b="1" dirty="0">
              <a:solidFill>
                <a:prstClr val="black"/>
              </a:solidFill>
            </a:endParaRPr>
          </a:p>
        </p:txBody>
      </p:sp>
      <p:cxnSp>
        <p:nvCxnSpPr>
          <p:cNvPr id="86" name="Straight Connector 129"/>
          <p:cNvCxnSpPr>
            <a:cxnSpLocks noChangeShapeType="1"/>
          </p:cNvCxnSpPr>
          <p:nvPr/>
        </p:nvCxnSpPr>
        <p:spPr bwMode="auto">
          <a:xfrm>
            <a:off x="4738119" y="3656174"/>
            <a:ext cx="0" cy="851755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7" name="TextBox 86"/>
          <p:cNvSpPr txBox="1"/>
          <p:nvPr/>
        </p:nvSpPr>
        <p:spPr>
          <a:xfrm>
            <a:off x="4242733" y="4277974"/>
            <a:ext cx="853016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  <a:latin typeface="Calibri Light" panose="020F0302020204030204"/>
              </a:rPr>
              <a:t>0</a:t>
            </a:r>
            <a:endParaRPr lang="he-IL" sz="13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89" name="Right Arrow 88"/>
          <p:cNvSpPr/>
          <p:nvPr/>
        </p:nvSpPr>
        <p:spPr>
          <a:xfrm>
            <a:off x="1875683" y="4812913"/>
            <a:ext cx="353167" cy="365760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61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5632119" y="1302945"/>
            <a:ext cx="2175892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C4orf48  </a:t>
            </a:r>
            <a:r>
              <a:rPr lang="en-US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MUC1-X</a:t>
            </a:r>
            <a:endParaRPr lang="he-IL" sz="14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183175" y="141196"/>
            <a:ext cx="991296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Affinity purification of C4orf48 interacting proteins- </a:t>
            </a:r>
          </a:p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western blot confirmation of C4orf48 interaction with </a:t>
            </a:r>
            <a:r>
              <a:rPr lang="en-US" sz="2400" b="1" dirty="0" smtClean="0">
                <a:solidFill>
                  <a:prstClr val="black"/>
                </a:solidFill>
                <a:cs typeface="Arial" pitchFamily="34" charset="0"/>
              </a:rPr>
              <a:t>tenascin C (TNC)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48775" y="4721128"/>
            <a:ext cx="208823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anti-Tenascin C (TNC)</a:t>
            </a:r>
            <a:endParaRPr lang="he-IL" sz="1200" b="1" i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712700" y="4319519"/>
            <a:ext cx="1888067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    </a:t>
            </a:r>
            <a:r>
              <a:rPr lang="en-US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+       -       +</a:t>
            </a:r>
            <a:endParaRPr lang="he-IL" sz="16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734579" y="1568008"/>
            <a:ext cx="217589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   </a:t>
            </a: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   </a:t>
            </a: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    </a:t>
            </a: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4</a:t>
            </a:r>
            <a:endParaRPr lang="he-IL" sz="12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31545" y="6351905"/>
            <a:ext cx="2844800" cy="365125"/>
          </a:xfrm>
        </p:spPr>
        <p:txBody>
          <a:bodyPr/>
          <a:lstStyle/>
          <a:p>
            <a:pPr>
              <a:defRPr/>
            </a:pPr>
            <a:fld id="{2BEE9DB8-27E4-4B37-9802-6479414440F8}" type="slidenum">
              <a:rPr lang="he-IL" smtClean="0"/>
              <a:pPr>
                <a:defRPr/>
              </a:pPr>
              <a:t>63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4968612" y="2365308"/>
            <a:ext cx="107453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250</a:t>
            </a:r>
            <a:endParaRPr lang="he-IL" sz="12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1406" y="4028096"/>
            <a:ext cx="115869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Wingdings 3" panose="05040102010807070707" pitchFamily="18" charset="2"/>
                <a:cs typeface="Arial" pitchFamily="34" charset="0"/>
              </a:rPr>
              <a:t>u</a:t>
            </a:r>
            <a:endParaRPr lang="he-IL" sz="1200" dirty="0">
              <a:solidFill>
                <a:prstClr val="black"/>
              </a:solidFill>
              <a:latin typeface="Wingdings 3" panose="05040102010807070707" pitchFamily="18" charset="2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617779" y="1562787"/>
            <a:ext cx="9011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60" t="24604" r="62457" b="41080"/>
          <a:stretch/>
        </p:blipFill>
        <p:spPr bwMode="auto">
          <a:xfrm flipH="1" flipV="1">
            <a:off x="5578465" y="1835910"/>
            <a:ext cx="1023241" cy="238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00" t="24604" r="73913" b="41293"/>
          <a:stretch/>
        </p:blipFill>
        <p:spPr bwMode="auto">
          <a:xfrm flipH="1" flipV="1">
            <a:off x="6595935" y="1835909"/>
            <a:ext cx="998008" cy="237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2" name="Rectangle 121"/>
          <p:cNvSpPr/>
          <p:nvPr/>
        </p:nvSpPr>
        <p:spPr>
          <a:xfrm>
            <a:off x="5579344" y="1821486"/>
            <a:ext cx="2021496" cy="238920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he-IL" sz="2400">
              <a:solidFill>
                <a:prstClr val="white"/>
              </a:solidFill>
            </a:endParaRPr>
          </a:p>
        </p:txBody>
      </p:sp>
      <p:cxnSp>
        <p:nvCxnSpPr>
          <p:cNvPr id="124" name="Straight Connector 123"/>
          <p:cNvCxnSpPr/>
          <p:nvPr/>
        </p:nvCxnSpPr>
        <p:spPr>
          <a:xfrm>
            <a:off x="5587177" y="1562787"/>
            <a:ext cx="9011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380974" y="3470810"/>
            <a:ext cx="115869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Wingdings 3" panose="05040102010807070707" pitchFamily="18" charset="2"/>
                <a:cs typeface="Arial" pitchFamily="34" charset="0"/>
              </a:rPr>
              <a:t>u</a:t>
            </a:r>
            <a:endParaRPr lang="he-IL" sz="1200" dirty="0">
              <a:solidFill>
                <a:prstClr val="black"/>
              </a:solidFill>
              <a:latin typeface="Wingdings 3" panose="05040102010807070707" pitchFamily="18" charset="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353678" y="2774779"/>
            <a:ext cx="115869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Wingdings 3" panose="05040102010807070707" pitchFamily="18" charset="2"/>
                <a:cs typeface="Arial" pitchFamily="34" charset="0"/>
              </a:rPr>
              <a:t>u</a:t>
            </a:r>
            <a:endParaRPr lang="he-IL" sz="1200" dirty="0">
              <a:solidFill>
                <a:prstClr val="black"/>
              </a:solidFill>
              <a:latin typeface="Wingdings 3" panose="05040102010807070707" pitchFamily="18" charset="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353678" y="2351690"/>
            <a:ext cx="1158691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Wingdings 3" panose="05040102010807070707" pitchFamily="18" charset="2"/>
                <a:cs typeface="Arial" pitchFamily="34" charset="0"/>
              </a:rPr>
              <a:t>u</a:t>
            </a:r>
            <a:endParaRPr lang="he-IL" sz="1200" dirty="0">
              <a:solidFill>
                <a:prstClr val="black"/>
              </a:solidFill>
              <a:latin typeface="Wingdings 3" panose="05040102010807070707" pitchFamily="18" charset="2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970885" y="2777019"/>
            <a:ext cx="107453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150</a:t>
            </a:r>
            <a:endParaRPr lang="he-IL" sz="12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986805" y="3475335"/>
            <a:ext cx="107453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he-IL" sz="12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5014104" y="4034895"/>
            <a:ext cx="1074536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he-IL" sz="1200" b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4421865" y="4336051"/>
            <a:ext cx="208823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brain extract</a:t>
            </a:r>
            <a:endParaRPr lang="he-IL" sz="1200" b="1" i="1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21865" y="1302945"/>
            <a:ext cx="3488606" cy="384936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Straight Connector 135"/>
          <p:cNvCxnSpPr/>
          <p:nvPr/>
        </p:nvCxnSpPr>
        <p:spPr>
          <a:xfrm>
            <a:off x="5589449" y="4676755"/>
            <a:ext cx="1965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48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9" y="2063097"/>
            <a:ext cx="4116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4181476" y="2857877"/>
            <a:ext cx="2468563" cy="64611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Globular N-terminal assembly domain </a:t>
            </a:r>
            <a:endParaRPr lang="he-IL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02426" y="2724527"/>
            <a:ext cx="1520825" cy="64611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Fibrinogen like domain</a:t>
            </a:r>
            <a:endParaRPr lang="he-IL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3813175" y="2935665"/>
            <a:ext cx="431800" cy="376237"/>
          </a:xfrm>
          <a:prstGeom prst="ellipse">
            <a:avLst/>
          </a:prstGeom>
          <a:solidFill>
            <a:srgbClr val="8064A2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1" anchor="ctr"/>
          <a:lstStyle/>
          <a:p>
            <a:pPr algn="ctr" rtl="1">
              <a:defRPr/>
            </a:pPr>
            <a:endParaRPr lang="he-IL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917951" y="3438902"/>
            <a:ext cx="163513" cy="485775"/>
          </a:xfrm>
          <a:prstGeom prst="ellipse">
            <a:avLst/>
          </a:prstGeom>
          <a:solidFill>
            <a:srgbClr val="C0504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1" anchor="ctr"/>
          <a:lstStyle/>
          <a:p>
            <a:pPr algn="ctr" rtl="1">
              <a:defRPr/>
            </a:pPr>
            <a:endParaRPr lang="he-IL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125914" y="3554790"/>
            <a:ext cx="1768475" cy="36988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EGF</a:t>
            </a:r>
            <a:r>
              <a:rPr lang="en-US" b="1" dirty="0">
                <a:solidFill>
                  <a:prstClr val="black"/>
                </a:solidFill>
                <a:latin typeface="Calibri"/>
              </a:rPr>
              <a:t> like domain</a:t>
            </a:r>
            <a:endParaRPr lang="he-IL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461126" y="3361115"/>
            <a:ext cx="155575" cy="466725"/>
          </a:xfrm>
          <a:prstGeom prst="rect">
            <a:avLst/>
          </a:prstGeom>
          <a:solidFill>
            <a:srgbClr val="4F81BD"/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1" anchor="ctr"/>
          <a:lstStyle/>
          <a:p>
            <a:pPr algn="ctr" rtl="1">
              <a:defRPr/>
            </a:pPr>
            <a:endParaRPr lang="he-IL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24651" y="3363913"/>
            <a:ext cx="1825625" cy="64611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Fibronectin type 3 domain</a:t>
            </a:r>
            <a:endParaRPr lang="he-IL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308725" y="2967414"/>
            <a:ext cx="446088" cy="195262"/>
          </a:xfrm>
          <a:prstGeom prst="ellipse">
            <a:avLst/>
          </a:prstGeom>
          <a:solidFill>
            <a:srgbClr val="87CD47"/>
          </a:solidFill>
          <a:ln w="952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1" anchor="ctr"/>
          <a:lstStyle/>
          <a:p>
            <a:pPr algn="ctr" rtl="1">
              <a:defRPr/>
            </a:pPr>
            <a:endParaRPr lang="he-IL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0606" name="Rectangle 52"/>
          <p:cNvSpPr>
            <a:spLocks noChangeArrowheads="1"/>
          </p:cNvSpPr>
          <p:nvPr/>
        </p:nvSpPr>
        <p:spPr bwMode="auto">
          <a:xfrm>
            <a:off x="3765551" y="1333877"/>
            <a:ext cx="4595813" cy="2782229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110609" name="Rectangle 1"/>
          <p:cNvSpPr>
            <a:spLocks noChangeArrowheads="1"/>
          </p:cNvSpPr>
          <p:nvPr/>
        </p:nvSpPr>
        <p:spPr bwMode="auto">
          <a:xfrm>
            <a:off x="6492876" y="4404108"/>
            <a:ext cx="4152900" cy="110799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Prominently expressed in adult germinal zones </a:t>
            </a:r>
            <a:r>
              <a:rPr lang="en-US" altLang="he-IL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where neural stem cells reside.</a:t>
            </a:r>
          </a:p>
        </p:txBody>
      </p:sp>
      <p:sp>
        <p:nvSpPr>
          <p:cNvPr id="110610" name="TextBox 2"/>
          <p:cNvSpPr txBox="1">
            <a:spLocks noChangeArrowheads="1"/>
          </p:cNvSpPr>
          <p:nvPr/>
        </p:nvSpPr>
        <p:spPr bwMode="auto">
          <a:xfrm>
            <a:off x="1388587" y="4407967"/>
            <a:ext cx="4934903" cy="110799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he-IL" dirty="0"/>
              <a:t>Expressed mainly in the </a:t>
            </a:r>
            <a:r>
              <a:rPr lang="en-US" altLang="he-IL" b="1" dirty="0"/>
              <a:t>developing</a:t>
            </a:r>
            <a:r>
              <a:rPr lang="en-US" altLang="he-IL" dirty="0"/>
              <a:t> </a:t>
            </a:r>
            <a:r>
              <a:rPr lang="en-US" altLang="he-IL" b="1" dirty="0"/>
              <a:t>nervous</a:t>
            </a:r>
            <a:r>
              <a:rPr lang="en-US" altLang="he-IL" dirty="0"/>
              <a:t> system and is </a:t>
            </a:r>
            <a:r>
              <a:rPr lang="en-US" altLang="he-IL" b="1" dirty="0"/>
              <a:t>downregulated during adulthood</a:t>
            </a:r>
            <a:r>
              <a:rPr lang="en-US" altLang="he-IL" dirty="0" smtClean="0"/>
              <a:t>.</a:t>
            </a:r>
          </a:p>
        </p:txBody>
      </p:sp>
      <p:sp>
        <p:nvSpPr>
          <p:cNvPr id="110611" name="Rectangle 4"/>
          <p:cNvSpPr>
            <a:spLocks noChangeArrowheads="1"/>
          </p:cNvSpPr>
          <p:nvPr/>
        </p:nvSpPr>
        <p:spPr bwMode="auto">
          <a:xfrm>
            <a:off x="1388586" y="5613479"/>
            <a:ext cx="4934903" cy="110799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TNC </a:t>
            </a:r>
            <a:r>
              <a:rPr lang="en-US" altLang="he-IL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regulates</a:t>
            </a: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responses of </a:t>
            </a:r>
            <a:r>
              <a:rPr lang="en-US" altLang="he-IL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neural stem/progenitor </a:t>
            </a: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cells to EGF and FGF.</a:t>
            </a:r>
            <a:endParaRPr lang="he-IL" altLang="he-IL" sz="2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612" name="TextBox 5"/>
          <p:cNvSpPr txBox="1">
            <a:spLocks noChangeArrowheads="1"/>
          </p:cNvSpPr>
          <p:nvPr/>
        </p:nvSpPr>
        <p:spPr bwMode="auto">
          <a:xfrm>
            <a:off x="6499226" y="5613479"/>
            <a:ext cx="3724275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he-IL" dirty="0"/>
              <a:t>An ECM protein mainly found in the neural system</a:t>
            </a:r>
            <a:endParaRPr lang="he-IL" altLang="he-IL" dirty="0"/>
          </a:p>
        </p:txBody>
      </p:sp>
      <p:sp>
        <p:nvSpPr>
          <p:cNvPr id="110617" name="TextBox 1"/>
          <p:cNvSpPr txBox="1">
            <a:spLocks noChangeArrowheads="1"/>
          </p:cNvSpPr>
          <p:nvPr/>
        </p:nvSpPr>
        <p:spPr bwMode="auto">
          <a:xfrm>
            <a:off x="7685263" y="685223"/>
            <a:ext cx="2931686" cy="4308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2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altLang="he-IL" dirty="0"/>
              <a:t>Interacts with </a:t>
            </a:r>
            <a:r>
              <a:rPr lang="en-US" altLang="he-IL" b="1" dirty="0"/>
              <a:t>RPTP</a:t>
            </a:r>
            <a:r>
              <a:rPr lang="el-GR" altLang="he-IL" b="1" dirty="0"/>
              <a:t>β</a:t>
            </a:r>
            <a:endParaRPr lang="he-IL" altLang="he-IL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466976" y="83831"/>
            <a:ext cx="682466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latin typeface="Calibri"/>
              </a:rPr>
              <a:t>Affinity purification of C4orf48 interacting proteins</a:t>
            </a:r>
            <a:endParaRPr lang="he-IL" sz="2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11651" y="1744649"/>
            <a:ext cx="1768475" cy="36933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  <a:latin typeface="Calibri"/>
              </a:rPr>
              <a:t>EGF</a:t>
            </a:r>
            <a:r>
              <a:rPr lang="en-US" sz="1600" b="1" dirty="0">
                <a:solidFill>
                  <a:prstClr val="black"/>
                </a:solidFill>
                <a:latin typeface="Calibri"/>
              </a:rPr>
              <a:t> like domain</a:t>
            </a:r>
            <a:endParaRPr lang="he-IL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76751" y="730543"/>
            <a:ext cx="139947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FF0000"/>
                </a:solidFill>
                <a:latin typeface="Calibri"/>
              </a:rPr>
              <a:t>Tenascin C</a:t>
            </a:r>
            <a:endParaRPr lang="he-IL" sz="2000" b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42" name="Rectangle 106"/>
          <p:cNvSpPr>
            <a:spLocks noChangeArrowheads="1"/>
          </p:cNvSpPr>
          <p:nvPr/>
        </p:nvSpPr>
        <p:spPr bwMode="auto">
          <a:xfrm>
            <a:off x="6553879" y="769611"/>
            <a:ext cx="319881" cy="331298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he-IL" altLang="he-IL" sz="105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77933" y="857250"/>
            <a:ext cx="639762" cy="29238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solidFill>
                  <a:srgbClr val="000000"/>
                </a:solidFill>
              </a:rPr>
              <a:t>0</a:t>
            </a:r>
            <a:endParaRPr lang="he-IL" sz="1300" b="1" dirty="0"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000751" y="704850"/>
            <a:ext cx="873009" cy="39117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he-IL" sz="2400">
              <a:solidFill>
                <a:srgbClr val="FFFF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34416" y="718296"/>
            <a:ext cx="533135" cy="29434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  <a:latin typeface="Calibri"/>
              </a:rPr>
              <a:t>16</a:t>
            </a:r>
            <a:endParaRPr lang="he-IL" sz="13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813175" y="1400022"/>
            <a:ext cx="394335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en-US" sz="1900" b="1" i="1" u="sng" dirty="0">
                <a:solidFill>
                  <a:prstClr val="black"/>
                </a:solidFill>
                <a:latin typeface="Calibri"/>
              </a:rPr>
              <a:t>Tenascin C (TNC)</a:t>
            </a:r>
            <a:r>
              <a:rPr lang="en-US" sz="1900" b="1" dirty="0">
                <a:solidFill>
                  <a:prstClr val="black"/>
                </a:solidFill>
                <a:latin typeface="Calibri"/>
              </a:rPr>
              <a:t>- </a:t>
            </a:r>
            <a:r>
              <a:rPr lang="en-US" sz="2000" b="1" i="1" dirty="0">
                <a:solidFill>
                  <a:prstClr val="black"/>
                </a:solidFill>
                <a:latin typeface="Calibri"/>
              </a:rPr>
              <a:t>a </a:t>
            </a:r>
            <a:r>
              <a:rPr lang="en-US" sz="2000" b="1" i="1" u="sng" dirty="0">
                <a:solidFill>
                  <a:srgbClr val="FF0000"/>
                </a:solidFill>
                <a:latin typeface="Calibri"/>
              </a:rPr>
              <a:t>secreted</a:t>
            </a:r>
            <a:r>
              <a:rPr lang="en-US" sz="2000" b="1" i="1" dirty="0">
                <a:solidFill>
                  <a:prstClr val="black"/>
                </a:solidFill>
                <a:latin typeface="Calibri"/>
              </a:rPr>
              <a:t> protein</a:t>
            </a:r>
            <a:endParaRPr lang="he-IL" sz="1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6287EE-31AB-4F00-A6F8-8B03FE54089C}" type="slidenum">
              <a:rPr lang="he-IL" smtClean="0">
                <a:solidFill>
                  <a:srgbClr val="000000"/>
                </a:solidFill>
              </a:rPr>
              <a:pPr>
                <a:defRPr/>
              </a:pPr>
              <a:t>64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4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5537200"/>
            <a:ext cx="2743200" cy="365125"/>
          </a:xfrm>
        </p:spPr>
        <p:txBody>
          <a:bodyPr/>
          <a:lstStyle/>
          <a:p>
            <a:pPr>
              <a:defRPr/>
            </a:pPr>
            <a:fld id="{6B6287EE-31AB-4F00-A6F8-8B03FE54089C}" type="slidenum">
              <a:rPr lang="he-IL" smtClean="0"/>
              <a:pPr>
                <a:defRPr/>
              </a:pPr>
              <a:t>65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8" t="41282" r="44033" b="44182"/>
          <a:stretch/>
        </p:blipFill>
        <p:spPr bwMode="auto">
          <a:xfrm>
            <a:off x="203202" y="2972624"/>
            <a:ext cx="11952813" cy="237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8" t="5101" r="24946" b="72510"/>
          <a:stretch/>
        </p:blipFill>
        <p:spPr bwMode="auto">
          <a:xfrm>
            <a:off x="476480" y="533403"/>
            <a:ext cx="11282497" cy="2133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508000" y="1967892"/>
            <a:ext cx="1625600" cy="2261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010400" y="1156136"/>
            <a:ext cx="1625600" cy="2261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55744" y="3710640"/>
            <a:ext cx="1625600" cy="3785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55744" y="4228274"/>
            <a:ext cx="1625600" cy="3785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55744" y="4774982"/>
            <a:ext cx="1625600" cy="378542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0363200" y="2194034"/>
            <a:ext cx="1395776" cy="168166"/>
          </a:xfrm>
          <a:prstGeom prst="rect">
            <a:avLst/>
          </a:prstGeom>
          <a:noFill/>
          <a:ln w="50800" cap="flat" cmpd="sng" algn="ctr">
            <a:solidFill>
              <a:srgbClr val="33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88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Documents\My Desktop\מיכאל\stuff from Vitz microscope\HPEC Michael Alexa\C4 control day3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1556" y="481236"/>
            <a:ext cx="1691680" cy="169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My Documents\My Desktop\מיכאל\stuff from Vitz microscope\HPEC Michael Alexa\C4 control day3-3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01349" y="47667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My Documents\My Desktop\מיכאל\stuff from Vitz microscope\HPEC Michael Alexa\spheroids 3.9.15\control 5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07655" y="476673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My Documents\My Desktop\מיכאל\stuff from Vitz microscope\HPEC Michael Alexa\C4 control day3-4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713960" y="489719"/>
            <a:ext cx="1713282" cy="171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D:\My Documents\My Desktop\מיכאל\stuff from Vitz microscope\HPEC Michael Alexa\C4 control day5a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05357" y="476673"/>
            <a:ext cx="1683198" cy="168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My Documents\My Desktop\מיכאל\stuff from Vitz microscope\HPEC Michael Alexa\spheroids 3.9.15\C4 1-40  4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07654" y="2761248"/>
            <a:ext cx="1713286" cy="171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My Documents\My Desktop\מיכאל\stuff from Vitz microscope\HPEC Michael Alexa\spheroids 3.9.15\C4 1-80  3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713961" y="2760475"/>
            <a:ext cx="1714059" cy="171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My Documents\My Desktop\מיכאל\stuff from Vitz microscope\HPEC Michael Alexa\spheroids 3.9.15\C4 1-20  6.t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05356" y="2760473"/>
            <a:ext cx="1714062" cy="1714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D:\My Documents\My Desktop\מיכאל\stuff from Vitz microscope\HPEC Michael Alexa\spheroids 3.9.15\FGF2  1.t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05357" y="5051878"/>
            <a:ext cx="1720910" cy="172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D:\My Documents\My Desktop\מיכאל\stuff from Vitz microscope\HPEC Michael Alexa\spheroids 3.9.15\FGF2 2.t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13961" y="5043182"/>
            <a:ext cx="1729607" cy="172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D:\My Documents\My Desktop\מיכאל\stuff from Vitz microscope\HPEC Michael Alexa\spheroids 3.9.15\FGF2 3.ti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07656" y="5078809"/>
            <a:ext cx="1693979" cy="169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D:\My Documents\My Desktop\מיכאל\stuff from Vitz microscope\HPEC Michael Alexa\spheroids 3.9.15\FGF2 4.ti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01349" y="5094236"/>
            <a:ext cx="1678553" cy="167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D:\My Documents\My Desktop\מיכאל\stuff from Vitz microscope\HPEC Michael Alexa\spheroids 3.9.15\FGF2 5.t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1556" y="5070895"/>
            <a:ext cx="1701893" cy="1701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D:\My Documents\My Desktop\מיכאל\stuff from Vitz microscope\HPEC Michael Alexa\spheroids 3.9.15\C4 1-20  2.ti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1556" y="2761252"/>
            <a:ext cx="1713282" cy="171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D:\My Documents\My Desktop\מיכאל\stuff from Vitz microscope\HPEC Michael Alexa\spheroids 3.9.15\C4 1-80  5.ti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01348" y="2765469"/>
            <a:ext cx="1709067" cy="170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54647" y="2276872"/>
            <a:ext cx="117980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7329" y="4581128"/>
            <a:ext cx="1179800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328" y="35333"/>
            <a:ext cx="2304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 smtClean="0"/>
              <a:t>Control</a:t>
            </a:r>
            <a:endParaRPr lang="he-IL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7328" y="2276872"/>
            <a:ext cx="2304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 smtClean="0"/>
              <a:t>C4orf48</a:t>
            </a:r>
            <a:endParaRPr lang="he-IL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7328" y="4550000"/>
            <a:ext cx="23042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 smtClean="0"/>
              <a:t>FGF2</a:t>
            </a:r>
            <a:endParaRPr lang="he-IL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948701" y="35333"/>
            <a:ext cx="875041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b="1" dirty="0" smtClean="0"/>
              <a:t>Angiogenesis-sprouting assay with pulmonary endothelial cells</a:t>
            </a:r>
            <a:endParaRPr lang="he-IL" sz="2400" b="1" dirty="0"/>
          </a:p>
        </p:txBody>
      </p:sp>
    </p:spTree>
    <p:extLst>
      <p:ext uri="{BB962C8B-B14F-4D97-AF65-F5344CB8AC3E}">
        <p14:creationId xmlns:p14="http://schemas.microsoft.com/office/powerpoint/2010/main" val="379863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73843" y="253887"/>
            <a:ext cx="10798042" cy="707886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en-US" sz="2600" b="1" dirty="0" smtClean="0">
              <a:solidFill>
                <a:prstClr val="black"/>
              </a:solidFill>
            </a:endParaRPr>
          </a:p>
          <a:p>
            <a:r>
              <a:rPr lang="en-US" sz="2600" b="1" dirty="0" smtClean="0">
                <a:solidFill>
                  <a:srgbClr val="FF0000"/>
                </a:solidFill>
              </a:rPr>
              <a:t>*</a:t>
            </a:r>
            <a:r>
              <a:rPr lang="en-US" sz="2600" b="1" dirty="0" smtClean="0">
                <a:solidFill>
                  <a:prstClr val="black"/>
                </a:solidFill>
              </a:rPr>
              <a:t>THE SIGNAL PEPTIDE- there likely is biological meaning to long n-regions.</a:t>
            </a:r>
          </a:p>
          <a:p>
            <a:endParaRPr lang="en-US" sz="2600" b="1" dirty="0" smtClean="0">
              <a:solidFill>
                <a:prstClr val="black"/>
              </a:solidFill>
            </a:endParaRPr>
          </a:p>
          <a:p>
            <a:r>
              <a:rPr lang="en-US" sz="2600" b="1" dirty="0" smtClean="0">
                <a:solidFill>
                  <a:srgbClr val="FF0000"/>
                </a:solidFill>
              </a:rPr>
              <a:t>*</a:t>
            </a:r>
            <a:r>
              <a:rPr lang="en-US" sz="2800" b="1" dirty="0">
                <a:solidFill>
                  <a:prstClr val="black"/>
                </a:solidFill>
              </a:rPr>
              <a:t>C4orf48, a secreted protein with a big n-region, is preferentially expressed in brain and testis, where its temporal and spatial expression profiles correspond to high levels of cell differentiation. 	</a:t>
            </a:r>
          </a:p>
          <a:p>
            <a:endParaRPr lang="en-US" sz="2600" b="1" dirty="0" smtClean="0">
              <a:solidFill>
                <a:prstClr val="black"/>
              </a:solidFill>
            </a:endParaRPr>
          </a:p>
          <a:p>
            <a:pPr lvl="0"/>
            <a:r>
              <a:rPr lang="en-US" sz="2600" b="1" dirty="0" smtClean="0">
                <a:solidFill>
                  <a:srgbClr val="FF0000"/>
                </a:solidFill>
              </a:rPr>
              <a:t>*</a:t>
            </a:r>
            <a:r>
              <a:rPr lang="en-US" sz="2800" b="1" dirty="0">
                <a:solidFill>
                  <a:prstClr val="black"/>
                </a:solidFill>
              </a:rPr>
              <a:t>C4orf48, in the pancreas, is more highly expressed in the p5-post-natal pancreas than in the adult-in both young and adult pancreas it is preferentially expressed in cells directly adjacent to beta cells.</a:t>
            </a:r>
            <a:endParaRPr lang="he-IL" dirty="0">
              <a:solidFill>
                <a:prstClr val="black"/>
              </a:solidFill>
            </a:endParaRPr>
          </a:p>
          <a:p>
            <a:endParaRPr lang="en-US" sz="2600" b="1" dirty="0" smtClean="0">
              <a:solidFill>
                <a:prstClr val="black"/>
              </a:solidFill>
            </a:endParaRPr>
          </a:p>
          <a:p>
            <a:r>
              <a:rPr lang="en-US" sz="2600" b="1" dirty="0" smtClean="0">
                <a:solidFill>
                  <a:srgbClr val="FF0000"/>
                </a:solidFill>
              </a:rPr>
              <a:t>*</a:t>
            </a:r>
            <a:r>
              <a:rPr lang="en-US" sz="2600" b="1" dirty="0" smtClean="0">
                <a:solidFill>
                  <a:prstClr val="black"/>
                </a:solidFill>
              </a:rPr>
              <a:t>C4orf48 interacts with proteins such as NELL1, Tenascin C, RPTP-beta (all by co-IP), TGF-beta and NELL2 (</a:t>
            </a:r>
            <a:r>
              <a:rPr lang="en-US" sz="2600" b="1" dirty="0" err="1" smtClean="0">
                <a:solidFill>
                  <a:prstClr val="black"/>
                </a:solidFill>
              </a:rPr>
              <a:t>BioGrid</a:t>
            </a:r>
            <a:r>
              <a:rPr lang="en-US" sz="2600" b="1" dirty="0" smtClean="0">
                <a:solidFill>
                  <a:prstClr val="black"/>
                </a:solidFill>
              </a:rPr>
              <a:t>) all proteins actively participating in regulation of cell differentiation.</a:t>
            </a:r>
          </a:p>
          <a:p>
            <a:endParaRPr lang="en-US" sz="2600" b="1" dirty="0">
              <a:solidFill>
                <a:prstClr val="black"/>
              </a:solidFill>
            </a:endParaRPr>
          </a:p>
          <a:p>
            <a:r>
              <a:rPr lang="en-US" sz="2600" b="1" dirty="0">
                <a:solidFill>
                  <a:srgbClr val="FF0000"/>
                </a:solidFill>
              </a:rPr>
              <a:t>*</a:t>
            </a:r>
            <a:r>
              <a:rPr lang="en-US" sz="2600" b="1" dirty="0">
                <a:solidFill>
                  <a:prstClr val="black"/>
                </a:solidFill>
              </a:rPr>
              <a:t>C4orf48 </a:t>
            </a:r>
            <a:r>
              <a:rPr lang="en-US" sz="2600" b="1" dirty="0" smtClean="0">
                <a:solidFill>
                  <a:prstClr val="black"/>
                </a:solidFill>
              </a:rPr>
              <a:t>directly shown in a cell-sprouting assay to act similarly to FGF2.</a:t>
            </a:r>
            <a:endParaRPr lang="he-IL" sz="2600" dirty="0">
              <a:solidFill>
                <a:prstClr val="black"/>
              </a:solidFill>
            </a:endParaRPr>
          </a:p>
          <a:p>
            <a:endParaRPr lang="he-IL" sz="26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11932" y="0"/>
            <a:ext cx="3466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prstClr val="black"/>
                </a:solidFill>
              </a:rPr>
              <a:t>Concluding Summary</a:t>
            </a:r>
            <a:endParaRPr lang="en-US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65966" y="2490702"/>
            <a:ext cx="875119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The C4orf48 gene and the secreted C4orf48 protein product(s).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kern="0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Likely a novel secreted protein, talking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to other cells and regulating cell differentiation and </a:t>
            </a:r>
            <a:r>
              <a:rPr lang="en-US" sz="2400" b="1" kern="0" dirty="0" smtClean="0">
                <a:solidFill>
                  <a:prstClr val="black"/>
                </a:solidFill>
              </a:rPr>
              <a:t>growth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84094" y="139366"/>
            <a:ext cx="7314932" cy="11387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Are there, out there, new secreted proteins to be discovered?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We think yes!</a:t>
            </a:r>
          </a:p>
        </p:txBody>
      </p:sp>
    </p:spTree>
    <p:extLst>
      <p:ext uri="{BB962C8B-B14F-4D97-AF65-F5344CB8AC3E}">
        <p14:creationId xmlns:p14="http://schemas.microsoft.com/office/powerpoint/2010/main" val="98705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25941" y="1698635"/>
            <a:ext cx="6227254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and THANKS TO:</a:t>
            </a:r>
          </a:p>
          <a:p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 smtClean="0"/>
              <a:t>MICHAEL CHALIK, PhD student </a:t>
            </a:r>
          </a:p>
          <a:p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 smtClean="0"/>
              <a:t>RAVIT ZIV, my very capable lab assistant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0925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TextBox 39"/>
          <p:cNvSpPr txBox="1">
            <a:spLocks noChangeArrowheads="1"/>
          </p:cNvSpPr>
          <p:nvPr/>
        </p:nvSpPr>
        <p:spPr bwMode="auto">
          <a:xfrm>
            <a:off x="3281277" y="66673"/>
            <a:ext cx="6167967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400" b="1" dirty="0">
                <a:solidFill>
                  <a:prstClr val="black"/>
                </a:solidFill>
              </a:rPr>
              <a:t>C4orf48 is a secreted protein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6505852" y="1093314"/>
            <a:ext cx="3477683" cy="47017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644370" y="1093313"/>
            <a:ext cx="933451" cy="4663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4215620" y="1093313"/>
            <a:ext cx="1500716" cy="466344"/>
          </a:xfrm>
          <a:prstGeom prst="rect">
            <a:avLst/>
          </a:prstGeom>
          <a:solidFill>
            <a:srgbClr val="00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4004" name="Rectangle 56"/>
          <p:cNvSpPr>
            <a:spLocks noChangeArrowheads="1"/>
          </p:cNvSpPr>
          <p:nvPr/>
        </p:nvSpPr>
        <p:spPr bwMode="auto">
          <a:xfrm>
            <a:off x="3709735" y="1093313"/>
            <a:ext cx="660400" cy="466344"/>
          </a:xfrm>
          <a:prstGeom prst="rect">
            <a:avLst/>
          </a:prstGeom>
          <a:pattFill prst="pct25">
            <a:fgClr>
              <a:srgbClr val="00FFFF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>
              <a:solidFill>
                <a:prstClr val="black"/>
              </a:solidFill>
            </a:endParaRPr>
          </a:p>
        </p:txBody>
      </p:sp>
      <p:sp>
        <p:nvSpPr>
          <p:cNvPr id="84005" name="TextBox 59"/>
          <p:cNvSpPr txBox="1">
            <a:spLocks noChangeArrowheads="1"/>
          </p:cNvSpPr>
          <p:nvPr/>
        </p:nvSpPr>
        <p:spPr bwMode="auto">
          <a:xfrm>
            <a:off x="3659995" y="1138713"/>
            <a:ext cx="7577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 err="1" smtClean="0">
                <a:solidFill>
                  <a:prstClr val="black"/>
                </a:solidFill>
                <a:latin typeface="Calibri" pitchFamily="34" charset="0"/>
              </a:rPr>
              <a:t>SPsmall</a:t>
            </a:r>
            <a:endParaRPr lang="en-US" altLang="he-IL" sz="1400" b="1" dirty="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4006" name="TextBox 60"/>
          <p:cNvSpPr txBox="1">
            <a:spLocks noChangeArrowheads="1"/>
          </p:cNvSpPr>
          <p:nvPr/>
        </p:nvSpPr>
        <p:spPr bwMode="auto">
          <a:xfrm>
            <a:off x="5170236" y="1136177"/>
            <a:ext cx="135255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>
                <a:solidFill>
                  <a:prstClr val="black"/>
                </a:solidFill>
                <a:latin typeface="Calibri" pitchFamily="34" charset="0"/>
              </a:rPr>
              <a:t>TEV</a:t>
            </a:r>
          </a:p>
        </p:txBody>
      </p:sp>
      <p:sp>
        <p:nvSpPr>
          <p:cNvPr id="84007" name="TextBox 61"/>
          <p:cNvSpPr txBox="1">
            <a:spLocks noChangeArrowheads="1"/>
          </p:cNvSpPr>
          <p:nvPr/>
        </p:nvSpPr>
        <p:spPr bwMode="auto">
          <a:xfrm>
            <a:off x="6728102" y="1112364"/>
            <a:ext cx="28378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smtClean="0">
                <a:solidFill>
                  <a:prstClr val="black"/>
                </a:solidFill>
                <a:latin typeface="Calibri" pitchFamily="34" charset="0"/>
              </a:rPr>
              <a:t>human Fc (</a:t>
            </a:r>
            <a:r>
              <a:rPr lang="en-US" altLang="he-IL" sz="2000" b="1" dirty="0" smtClean="0">
                <a:solidFill>
                  <a:prstClr val="black"/>
                </a:solidFill>
                <a:latin typeface="Calibri" pitchFamily="34" charset="0"/>
              </a:rPr>
              <a:t>hFc</a:t>
            </a:r>
            <a:r>
              <a:rPr lang="en-US" altLang="he-IL" sz="2000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  <a:endParaRPr lang="en-US" altLang="he-IL" sz="20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4008" name="TextBox 47"/>
          <p:cNvSpPr txBox="1">
            <a:spLocks noChangeArrowheads="1"/>
          </p:cNvSpPr>
          <p:nvPr/>
        </p:nvSpPr>
        <p:spPr bwMode="auto">
          <a:xfrm>
            <a:off x="4437869" y="1129827"/>
            <a:ext cx="2400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solidFill>
                  <a:prstClr val="black"/>
                </a:solidFill>
                <a:latin typeface="Calibri" pitchFamily="34" charset="0"/>
              </a:rPr>
              <a:t>C4orf48 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6505852" y="2168351"/>
            <a:ext cx="3477683" cy="470170"/>
          </a:xfrm>
          <a:prstGeom prst="rect">
            <a:avLst/>
          </a:prstGeom>
          <a:solidFill>
            <a:srgbClr val="66FF3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644370" y="2168350"/>
            <a:ext cx="933451" cy="46634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4215620" y="2168350"/>
            <a:ext cx="1500716" cy="466344"/>
          </a:xfrm>
          <a:prstGeom prst="rect">
            <a:avLst/>
          </a:prstGeom>
          <a:solidFill>
            <a:srgbClr val="00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r" rtl="1"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8" name="Rectangle 56"/>
          <p:cNvSpPr>
            <a:spLocks noChangeArrowheads="1"/>
          </p:cNvSpPr>
          <p:nvPr/>
        </p:nvSpPr>
        <p:spPr bwMode="auto">
          <a:xfrm>
            <a:off x="3709735" y="2168350"/>
            <a:ext cx="660400" cy="466344"/>
          </a:xfrm>
          <a:prstGeom prst="rect">
            <a:avLst/>
          </a:prstGeom>
          <a:pattFill prst="pct25">
            <a:fgClr>
              <a:srgbClr val="00FFFF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>
              <a:solidFill>
                <a:prstClr val="black"/>
              </a:solidFill>
            </a:endParaRPr>
          </a:p>
        </p:txBody>
      </p:sp>
      <p:sp>
        <p:nvSpPr>
          <p:cNvPr id="50" name="TextBox 60"/>
          <p:cNvSpPr txBox="1">
            <a:spLocks noChangeArrowheads="1"/>
          </p:cNvSpPr>
          <p:nvPr/>
        </p:nvSpPr>
        <p:spPr bwMode="auto">
          <a:xfrm>
            <a:off x="5170236" y="2211214"/>
            <a:ext cx="135255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>
                <a:solidFill>
                  <a:prstClr val="black"/>
                </a:solidFill>
                <a:latin typeface="Calibri" pitchFamily="34" charset="0"/>
              </a:rPr>
              <a:t>TEV</a:t>
            </a:r>
          </a:p>
        </p:txBody>
      </p:sp>
      <p:sp>
        <p:nvSpPr>
          <p:cNvPr id="51" name="TextBox 61"/>
          <p:cNvSpPr txBox="1">
            <a:spLocks noChangeArrowheads="1"/>
          </p:cNvSpPr>
          <p:nvPr/>
        </p:nvSpPr>
        <p:spPr bwMode="auto">
          <a:xfrm>
            <a:off x="6728102" y="2187401"/>
            <a:ext cx="28378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 dirty="0" smtClean="0">
                <a:solidFill>
                  <a:prstClr val="black"/>
                </a:solidFill>
                <a:latin typeface="Calibri" pitchFamily="34" charset="0"/>
              </a:rPr>
              <a:t>human Fc (</a:t>
            </a:r>
            <a:r>
              <a:rPr lang="en-US" altLang="he-IL" sz="2000" b="1" dirty="0" smtClean="0">
                <a:solidFill>
                  <a:prstClr val="black"/>
                </a:solidFill>
                <a:latin typeface="Calibri" pitchFamily="34" charset="0"/>
              </a:rPr>
              <a:t>hFc</a:t>
            </a:r>
            <a:r>
              <a:rPr lang="en-US" altLang="he-IL" sz="2000" dirty="0" smtClean="0">
                <a:solidFill>
                  <a:prstClr val="black"/>
                </a:solidFill>
                <a:latin typeface="Calibri" pitchFamily="34" charset="0"/>
              </a:rPr>
              <a:t>)</a:t>
            </a:r>
            <a:endParaRPr lang="en-US" altLang="he-IL" sz="20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" name="TextBox 47"/>
          <p:cNvSpPr txBox="1">
            <a:spLocks noChangeArrowheads="1"/>
          </p:cNvSpPr>
          <p:nvPr/>
        </p:nvSpPr>
        <p:spPr bwMode="auto">
          <a:xfrm>
            <a:off x="4437869" y="2204864"/>
            <a:ext cx="2400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solidFill>
                  <a:prstClr val="black"/>
                </a:solidFill>
                <a:latin typeface="Calibri" pitchFamily="34" charset="0"/>
              </a:rPr>
              <a:t>C4orf48 </a:t>
            </a:r>
          </a:p>
        </p:txBody>
      </p:sp>
      <p:sp>
        <p:nvSpPr>
          <p:cNvPr id="53" name="Rectangle 56"/>
          <p:cNvSpPr>
            <a:spLocks noChangeArrowheads="1"/>
          </p:cNvSpPr>
          <p:nvPr/>
        </p:nvSpPr>
        <p:spPr bwMode="auto">
          <a:xfrm>
            <a:off x="3213400" y="2168350"/>
            <a:ext cx="496168" cy="466344"/>
          </a:xfrm>
          <a:prstGeom prst="rect">
            <a:avLst/>
          </a:prstGeom>
          <a:pattFill prst="pct25">
            <a:fgClr>
              <a:srgbClr val="00FFFF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>
              <a:solidFill>
                <a:prstClr val="black"/>
              </a:solidFill>
            </a:endParaRPr>
          </a:p>
        </p:txBody>
      </p:sp>
      <p:sp>
        <p:nvSpPr>
          <p:cNvPr id="49" name="TextBox 59"/>
          <p:cNvSpPr txBox="1">
            <a:spLocks noChangeArrowheads="1"/>
          </p:cNvSpPr>
          <p:nvPr/>
        </p:nvSpPr>
        <p:spPr bwMode="auto">
          <a:xfrm>
            <a:off x="3389144" y="2271542"/>
            <a:ext cx="688879" cy="254360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600" b="1" dirty="0" err="1" smtClean="0">
                <a:solidFill>
                  <a:prstClr val="black"/>
                </a:solidFill>
                <a:latin typeface="Calibri" pitchFamily="34" charset="0"/>
              </a:rPr>
              <a:t>SPbig</a:t>
            </a:r>
            <a:endParaRPr lang="en-US" altLang="he-IL" sz="1600" b="1" dirty="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279899" y="898494"/>
            <a:ext cx="182880" cy="1828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05627" y="790825"/>
            <a:ext cx="980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prstClr val="black"/>
                </a:solidFill>
              </a:rPr>
              <a:t>EPA…</a:t>
            </a:r>
            <a:endParaRPr lang="en-US" sz="1600" i="1" dirty="0">
              <a:solidFill>
                <a:prstClr val="black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766718" y="898494"/>
            <a:ext cx="0" cy="1948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472789" y="606159"/>
            <a:ext cx="614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myc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72789" y="705856"/>
            <a:ext cx="605234" cy="1926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3280943" y="1974819"/>
            <a:ext cx="0" cy="1948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987014" y="1682484"/>
            <a:ext cx="614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myc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987014" y="1782181"/>
            <a:ext cx="605234" cy="1926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304101" y="2994690"/>
            <a:ext cx="106805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b="1" dirty="0" smtClean="0">
                <a:solidFill>
                  <a:prstClr val="black"/>
                </a:solidFill>
              </a:rPr>
              <a:t>So what is the biological function of the N-big sequence in C4orf48-Nbig ???</a:t>
            </a:r>
          </a:p>
          <a:p>
            <a:pPr algn="ctr"/>
            <a:endParaRPr lang="en-US" sz="2300" b="1" i="1" dirty="0">
              <a:solidFill>
                <a:prstClr val="black"/>
              </a:solidFill>
            </a:endParaRPr>
          </a:p>
          <a:p>
            <a:pPr algn="ctr"/>
            <a:r>
              <a:rPr lang="en-US" sz="2300" b="1" i="1" dirty="0" smtClean="0">
                <a:solidFill>
                  <a:prstClr val="black"/>
                </a:solidFill>
              </a:rPr>
              <a:t>To try to answer this question, we started out by looking for other proteins, known to be secreted, that also have long N-big regions</a:t>
            </a:r>
            <a:endParaRPr lang="en-US" sz="2300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08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fld id="{AE65E011-B7CB-4595-B60E-E85B6D2BB49A}" type="slidenum">
              <a:rPr lang="he-IL" altLang="he-IL" sz="1400" smtClean="0">
                <a:solidFill>
                  <a:srgbClr val="000000"/>
                </a:solidFill>
              </a:rPr>
              <a:pPr algn="l" eaLnBrk="1" hangingPunct="1">
                <a:spcBef>
                  <a:spcPct val="0"/>
                </a:spcBef>
                <a:buFontTx/>
                <a:buNone/>
              </a:pPr>
              <a:t>71</a:t>
            </a:fld>
            <a:endParaRPr lang="en-US" altLang="he-IL" sz="1400" smtClean="0">
              <a:solidFill>
                <a:srgbClr val="000000"/>
              </a:solidFill>
            </a:endParaRPr>
          </a:p>
        </p:txBody>
      </p:sp>
      <p:sp>
        <p:nvSpPr>
          <p:cNvPr id="89108" name="TextBox 23"/>
          <p:cNvSpPr txBox="1">
            <a:spLocks noChangeArrowheads="1"/>
          </p:cNvSpPr>
          <p:nvPr/>
        </p:nvSpPr>
        <p:spPr bwMode="auto">
          <a:xfrm>
            <a:off x="1261591" y="76201"/>
            <a:ext cx="9871761" cy="101566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 smtClean="0">
                <a:solidFill>
                  <a:srgbClr val="000000"/>
                </a:solidFill>
              </a:rPr>
              <a:t>Our qPCR analyses show that C4orf48 </a:t>
            </a:r>
            <a:r>
              <a:rPr lang="en-US" altLang="he-IL" sz="2000" b="1" dirty="0">
                <a:solidFill>
                  <a:srgbClr val="000000"/>
                </a:solidFill>
              </a:rPr>
              <a:t>is </a:t>
            </a:r>
            <a:r>
              <a:rPr lang="en-US" altLang="he-IL" sz="2000" b="1" dirty="0" smtClean="0">
                <a:solidFill>
                  <a:srgbClr val="000000"/>
                </a:solidFill>
              </a:rPr>
              <a:t>expressed in almost all tissues-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 smtClean="0">
                <a:solidFill>
                  <a:srgbClr val="000000"/>
                </a:solidFill>
              </a:rPr>
              <a:t>However expression is highest, by far, in brain followed then by testes, then colon </a:t>
            </a:r>
            <a:r>
              <a:rPr lang="en-US" altLang="he-IL" sz="2000" b="1" dirty="0">
                <a:solidFill>
                  <a:srgbClr val="000000"/>
                </a:solidFill>
              </a:rPr>
              <a:t>and pancreas</a:t>
            </a:r>
          </a:p>
        </p:txBody>
      </p:sp>
      <p:pic>
        <p:nvPicPr>
          <p:cNvPr id="89091" name="Picture 4" descr="human panel new organization 13-5-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" t="9089" b="19197"/>
          <a:stretch/>
        </p:blipFill>
        <p:spPr bwMode="auto">
          <a:xfrm>
            <a:off x="2898225" y="1436914"/>
            <a:ext cx="6748461" cy="4384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TextBox 37"/>
          <p:cNvSpPr txBox="1">
            <a:spLocks noChangeArrowheads="1"/>
          </p:cNvSpPr>
          <p:nvPr/>
        </p:nvSpPr>
        <p:spPr bwMode="auto">
          <a:xfrm rot="10800000">
            <a:off x="4220901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colon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093" name="TextBox 35"/>
          <p:cNvSpPr txBox="1">
            <a:spLocks noChangeArrowheads="1"/>
          </p:cNvSpPr>
          <p:nvPr/>
        </p:nvSpPr>
        <p:spPr bwMode="auto">
          <a:xfrm rot="10800000" flipH="1">
            <a:off x="3514908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rgbClr val="000000"/>
                </a:solidFill>
                <a:latin typeface="Calibri" pitchFamily="34" charset="0"/>
              </a:rPr>
              <a:t>brain</a:t>
            </a:r>
            <a:endParaRPr lang="he-IL" altLang="he-IL" sz="14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094" name="TextBox 28"/>
          <p:cNvSpPr txBox="1">
            <a:spLocks noChangeArrowheads="1"/>
          </p:cNvSpPr>
          <p:nvPr/>
        </p:nvSpPr>
        <p:spPr bwMode="auto">
          <a:xfrm rot="10800000">
            <a:off x="3828683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rgbClr val="000000"/>
                </a:solidFill>
                <a:latin typeface="Calibri" pitchFamily="34" charset="0"/>
              </a:rPr>
              <a:t>testes</a:t>
            </a:r>
            <a:endParaRPr lang="he-IL" altLang="he-IL" sz="14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095" name="TextBox 33"/>
          <p:cNvSpPr txBox="1">
            <a:spLocks noChangeArrowheads="1"/>
          </p:cNvSpPr>
          <p:nvPr/>
        </p:nvSpPr>
        <p:spPr bwMode="auto">
          <a:xfrm rot="10800000">
            <a:off x="4553133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pancreas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096" name="TextBox 38"/>
          <p:cNvSpPr txBox="1">
            <a:spLocks noChangeArrowheads="1"/>
          </p:cNvSpPr>
          <p:nvPr/>
        </p:nvSpPr>
        <p:spPr bwMode="auto">
          <a:xfrm rot="10800000">
            <a:off x="4915357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kidney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097" name="TextBox 40"/>
          <p:cNvSpPr txBox="1">
            <a:spLocks noChangeArrowheads="1"/>
          </p:cNvSpPr>
          <p:nvPr/>
        </p:nvSpPr>
        <p:spPr bwMode="auto">
          <a:xfrm rot="10800000">
            <a:off x="5284503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placenta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098" name="TextBox 34"/>
          <p:cNvSpPr txBox="1">
            <a:spLocks noChangeArrowheads="1"/>
          </p:cNvSpPr>
          <p:nvPr/>
        </p:nvSpPr>
        <p:spPr bwMode="auto">
          <a:xfrm rot="10800000">
            <a:off x="5667493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ovary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099" name="TextBox 29"/>
          <p:cNvSpPr txBox="1">
            <a:spLocks noChangeArrowheads="1"/>
          </p:cNvSpPr>
          <p:nvPr/>
        </p:nvSpPr>
        <p:spPr bwMode="auto">
          <a:xfrm rot="10800000">
            <a:off x="5997418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spleen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0" name="TextBox 30"/>
          <p:cNvSpPr txBox="1">
            <a:spLocks noChangeArrowheads="1"/>
          </p:cNvSpPr>
          <p:nvPr/>
        </p:nvSpPr>
        <p:spPr bwMode="auto">
          <a:xfrm rot="10800000">
            <a:off x="6410412" y="5006259"/>
            <a:ext cx="353943" cy="1512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100" b="1">
                <a:solidFill>
                  <a:srgbClr val="000000"/>
                </a:solidFill>
                <a:latin typeface="Calibri" pitchFamily="34" charset="0"/>
              </a:rPr>
              <a:t>sm. Intest.</a:t>
            </a:r>
            <a:endParaRPr lang="he-IL" altLang="he-IL" sz="11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1" name="TextBox 39"/>
          <p:cNvSpPr txBox="1">
            <a:spLocks noChangeArrowheads="1"/>
          </p:cNvSpPr>
          <p:nvPr/>
        </p:nvSpPr>
        <p:spPr bwMode="auto">
          <a:xfrm rot="10800000">
            <a:off x="6724175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leukocyte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2" name="TextBox 41"/>
          <p:cNvSpPr txBox="1">
            <a:spLocks noChangeArrowheads="1"/>
          </p:cNvSpPr>
          <p:nvPr/>
        </p:nvSpPr>
        <p:spPr bwMode="auto">
          <a:xfrm rot="10800000">
            <a:off x="7063329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lung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3" name="TextBox 31"/>
          <p:cNvSpPr txBox="1">
            <a:spLocks noChangeArrowheads="1"/>
          </p:cNvSpPr>
          <p:nvPr/>
        </p:nvSpPr>
        <p:spPr bwMode="auto">
          <a:xfrm rot="10800000">
            <a:off x="7432476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thymus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4" name="TextBox 27"/>
          <p:cNvSpPr txBox="1">
            <a:spLocks noChangeArrowheads="1"/>
          </p:cNvSpPr>
          <p:nvPr/>
        </p:nvSpPr>
        <p:spPr bwMode="auto">
          <a:xfrm rot="10800000">
            <a:off x="7824694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prostate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5" name="TextBox 26"/>
          <p:cNvSpPr txBox="1">
            <a:spLocks noChangeArrowheads="1"/>
          </p:cNvSpPr>
          <p:nvPr/>
        </p:nvSpPr>
        <p:spPr bwMode="auto">
          <a:xfrm rot="10800000">
            <a:off x="8152311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000000"/>
                </a:solidFill>
                <a:latin typeface="Calibri" pitchFamily="34" charset="0"/>
              </a:rPr>
              <a:t>heart</a:t>
            </a:r>
            <a:endParaRPr lang="he-IL" altLang="he-IL" sz="14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6" name="TextBox 36"/>
          <p:cNvSpPr txBox="1">
            <a:spLocks noChangeArrowheads="1"/>
          </p:cNvSpPr>
          <p:nvPr/>
        </p:nvSpPr>
        <p:spPr bwMode="auto">
          <a:xfrm rot="10800000">
            <a:off x="8503001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rgbClr val="000000"/>
                </a:solidFill>
                <a:latin typeface="Calibri" pitchFamily="34" charset="0"/>
              </a:rPr>
              <a:t>liver</a:t>
            </a:r>
            <a:endParaRPr lang="he-IL" altLang="he-IL" sz="14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7" name="TextBox 32"/>
          <p:cNvSpPr txBox="1">
            <a:spLocks noChangeArrowheads="1"/>
          </p:cNvSpPr>
          <p:nvPr/>
        </p:nvSpPr>
        <p:spPr bwMode="auto">
          <a:xfrm rot="10800000">
            <a:off x="8842153" y="5584205"/>
            <a:ext cx="40011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rgbClr val="000000"/>
                </a:solidFill>
                <a:latin typeface="Calibri" pitchFamily="34" charset="0"/>
              </a:rPr>
              <a:t>sk. muscle</a:t>
            </a:r>
            <a:endParaRPr lang="he-IL" altLang="he-IL" sz="14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09" name="Rectangle 1"/>
          <p:cNvSpPr>
            <a:spLocks noChangeArrowheads="1"/>
          </p:cNvSpPr>
          <p:nvPr/>
        </p:nvSpPr>
        <p:spPr bwMode="auto">
          <a:xfrm>
            <a:off x="3606526" y="2360517"/>
            <a:ext cx="263017" cy="3396725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10" name="TextBox 35"/>
          <p:cNvSpPr txBox="1">
            <a:spLocks noChangeArrowheads="1"/>
          </p:cNvSpPr>
          <p:nvPr/>
        </p:nvSpPr>
        <p:spPr bwMode="auto">
          <a:xfrm rot="10800000" flipH="1">
            <a:off x="3532973" y="3246469"/>
            <a:ext cx="430887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dirty="0">
                <a:solidFill>
                  <a:srgbClr val="000000"/>
                </a:solidFill>
                <a:latin typeface="Calibri" pitchFamily="34" charset="0"/>
              </a:rPr>
              <a:t>brain</a:t>
            </a:r>
            <a:endParaRPr lang="he-IL" altLang="he-IL" sz="1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11" name="Rectangle 27"/>
          <p:cNvSpPr>
            <a:spLocks noChangeArrowheads="1"/>
          </p:cNvSpPr>
          <p:nvPr/>
        </p:nvSpPr>
        <p:spPr bwMode="auto">
          <a:xfrm>
            <a:off x="3973364" y="3426428"/>
            <a:ext cx="263017" cy="2330814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12" name="TextBox 28"/>
          <p:cNvSpPr txBox="1">
            <a:spLocks noChangeArrowheads="1"/>
          </p:cNvSpPr>
          <p:nvPr/>
        </p:nvSpPr>
        <p:spPr bwMode="auto">
          <a:xfrm rot="10800000">
            <a:off x="3874433" y="3940348"/>
            <a:ext cx="430887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dirty="0">
                <a:solidFill>
                  <a:srgbClr val="000000"/>
                </a:solidFill>
                <a:latin typeface="Calibri" pitchFamily="34" charset="0"/>
              </a:rPr>
              <a:t>testes</a:t>
            </a:r>
            <a:endParaRPr lang="he-IL" altLang="he-IL" sz="16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13" name="Rectangle 2"/>
          <p:cNvSpPr>
            <a:spLocks noChangeArrowheads="1"/>
          </p:cNvSpPr>
          <p:nvPr/>
        </p:nvSpPr>
        <p:spPr bwMode="auto">
          <a:xfrm>
            <a:off x="3299672" y="1436914"/>
            <a:ext cx="6227041" cy="4318598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14" name="Rectangle 29"/>
          <p:cNvSpPr>
            <a:spLocks noChangeArrowheads="1"/>
          </p:cNvSpPr>
          <p:nvPr/>
        </p:nvSpPr>
        <p:spPr bwMode="auto">
          <a:xfrm>
            <a:off x="4328668" y="4788232"/>
            <a:ext cx="263017" cy="969010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15" name="Rectangle 30"/>
          <p:cNvSpPr>
            <a:spLocks noChangeArrowheads="1"/>
          </p:cNvSpPr>
          <p:nvPr/>
        </p:nvSpPr>
        <p:spPr bwMode="auto">
          <a:xfrm>
            <a:off x="4683972" y="5101431"/>
            <a:ext cx="263017" cy="655812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16" name="Rectangle 31"/>
          <p:cNvSpPr>
            <a:spLocks noChangeArrowheads="1"/>
          </p:cNvSpPr>
          <p:nvPr/>
        </p:nvSpPr>
        <p:spPr bwMode="auto">
          <a:xfrm>
            <a:off x="5039275" y="5258894"/>
            <a:ext cx="263017" cy="498348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17" name="Rectangle 32"/>
          <p:cNvSpPr>
            <a:spLocks noChangeArrowheads="1"/>
          </p:cNvSpPr>
          <p:nvPr/>
        </p:nvSpPr>
        <p:spPr bwMode="auto">
          <a:xfrm>
            <a:off x="5396887" y="5253703"/>
            <a:ext cx="260709" cy="503539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18" name="Rectangle 33"/>
          <p:cNvSpPr>
            <a:spLocks noChangeArrowheads="1"/>
          </p:cNvSpPr>
          <p:nvPr/>
        </p:nvSpPr>
        <p:spPr bwMode="auto">
          <a:xfrm>
            <a:off x="5752190" y="5253703"/>
            <a:ext cx="260709" cy="503539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19" name="Rectangle 34"/>
          <p:cNvSpPr>
            <a:spLocks noChangeArrowheads="1"/>
          </p:cNvSpPr>
          <p:nvPr/>
        </p:nvSpPr>
        <p:spPr bwMode="auto">
          <a:xfrm>
            <a:off x="6107494" y="5277929"/>
            <a:ext cx="260709" cy="479313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9120" name="Rectangle 35"/>
          <p:cNvSpPr>
            <a:spLocks noChangeArrowheads="1"/>
          </p:cNvSpPr>
          <p:nvPr/>
        </p:nvSpPr>
        <p:spPr bwMode="auto">
          <a:xfrm>
            <a:off x="6462797" y="5414628"/>
            <a:ext cx="260709" cy="342614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400">
              <a:solidFill>
                <a:srgbClr val="000000"/>
              </a:solidFill>
            </a:endParaRPr>
          </a:p>
        </p:txBody>
      </p:sp>
      <p:sp>
        <p:nvSpPr>
          <p:cNvPr id="89121" name="Rectangle 36"/>
          <p:cNvSpPr>
            <a:spLocks noChangeArrowheads="1"/>
          </p:cNvSpPr>
          <p:nvPr/>
        </p:nvSpPr>
        <p:spPr bwMode="auto">
          <a:xfrm>
            <a:off x="6818101" y="5430202"/>
            <a:ext cx="260709" cy="327040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400">
              <a:solidFill>
                <a:srgbClr val="000000"/>
              </a:solidFill>
            </a:endParaRPr>
          </a:p>
        </p:txBody>
      </p:sp>
      <p:sp>
        <p:nvSpPr>
          <p:cNvPr id="89122" name="Rectangle 37"/>
          <p:cNvSpPr>
            <a:spLocks noChangeArrowheads="1"/>
          </p:cNvSpPr>
          <p:nvPr/>
        </p:nvSpPr>
        <p:spPr bwMode="auto">
          <a:xfrm>
            <a:off x="7173404" y="5442314"/>
            <a:ext cx="263017" cy="314928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400">
              <a:solidFill>
                <a:srgbClr val="000000"/>
              </a:solidFill>
            </a:endParaRPr>
          </a:p>
        </p:txBody>
      </p:sp>
      <p:sp>
        <p:nvSpPr>
          <p:cNvPr id="89123" name="Rectangle 38"/>
          <p:cNvSpPr>
            <a:spLocks noChangeArrowheads="1"/>
          </p:cNvSpPr>
          <p:nvPr/>
        </p:nvSpPr>
        <p:spPr bwMode="auto">
          <a:xfrm>
            <a:off x="7528708" y="5532293"/>
            <a:ext cx="263017" cy="224949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400">
              <a:solidFill>
                <a:srgbClr val="000000"/>
              </a:solidFill>
            </a:endParaRPr>
          </a:p>
        </p:txBody>
      </p:sp>
      <p:sp>
        <p:nvSpPr>
          <p:cNvPr id="89124" name="Rectangle 39"/>
          <p:cNvSpPr>
            <a:spLocks noChangeArrowheads="1"/>
          </p:cNvSpPr>
          <p:nvPr/>
        </p:nvSpPr>
        <p:spPr bwMode="auto">
          <a:xfrm>
            <a:off x="7884011" y="5572092"/>
            <a:ext cx="263017" cy="185150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400">
              <a:solidFill>
                <a:srgbClr val="000000"/>
              </a:solidFill>
            </a:endParaRPr>
          </a:p>
        </p:txBody>
      </p:sp>
      <p:sp>
        <p:nvSpPr>
          <p:cNvPr id="89125" name="Rectangle 40"/>
          <p:cNvSpPr>
            <a:spLocks noChangeArrowheads="1"/>
          </p:cNvSpPr>
          <p:nvPr/>
        </p:nvSpPr>
        <p:spPr bwMode="auto">
          <a:xfrm>
            <a:off x="8230086" y="5679376"/>
            <a:ext cx="260709" cy="74406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400">
              <a:solidFill>
                <a:srgbClr val="000000"/>
              </a:solidFill>
            </a:endParaRPr>
          </a:p>
        </p:txBody>
      </p:sp>
      <p:sp>
        <p:nvSpPr>
          <p:cNvPr id="89126" name="Rectangle 41"/>
          <p:cNvSpPr>
            <a:spLocks noChangeArrowheads="1"/>
          </p:cNvSpPr>
          <p:nvPr/>
        </p:nvSpPr>
        <p:spPr bwMode="auto">
          <a:xfrm>
            <a:off x="8585390" y="5689758"/>
            <a:ext cx="260709" cy="67484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400">
              <a:solidFill>
                <a:srgbClr val="000000"/>
              </a:solidFill>
            </a:endParaRPr>
          </a:p>
        </p:txBody>
      </p:sp>
      <p:sp>
        <p:nvSpPr>
          <p:cNvPr id="89127" name="Rectangle 42"/>
          <p:cNvSpPr>
            <a:spLocks noChangeArrowheads="1"/>
          </p:cNvSpPr>
          <p:nvPr/>
        </p:nvSpPr>
        <p:spPr bwMode="auto">
          <a:xfrm>
            <a:off x="8940693" y="5726095"/>
            <a:ext cx="260709" cy="31147"/>
          </a:xfrm>
          <a:prstGeom prst="rect">
            <a:avLst/>
          </a:prstGeom>
          <a:solidFill>
            <a:srgbClr val="66FF33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400">
              <a:solidFill>
                <a:srgbClr val="000000"/>
              </a:solidFill>
            </a:endParaRPr>
          </a:p>
        </p:txBody>
      </p:sp>
      <p:sp>
        <p:nvSpPr>
          <p:cNvPr id="89128" name="TextBox 37"/>
          <p:cNvSpPr txBox="1">
            <a:spLocks noChangeArrowheads="1"/>
          </p:cNvSpPr>
          <p:nvPr/>
        </p:nvSpPr>
        <p:spPr bwMode="auto">
          <a:xfrm rot="10800000">
            <a:off x="4235504" y="4625577"/>
            <a:ext cx="430887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>
                <a:solidFill>
                  <a:srgbClr val="000000"/>
                </a:solidFill>
                <a:latin typeface="Calibri" pitchFamily="34" charset="0"/>
              </a:rPr>
              <a:t>colon</a:t>
            </a:r>
            <a:endParaRPr lang="he-IL" altLang="he-IL" sz="16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29" name="TextBox 33"/>
          <p:cNvSpPr txBox="1">
            <a:spLocks noChangeArrowheads="1"/>
          </p:cNvSpPr>
          <p:nvPr/>
        </p:nvSpPr>
        <p:spPr bwMode="auto">
          <a:xfrm rot="10800000">
            <a:off x="4581592" y="4871290"/>
            <a:ext cx="384720" cy="934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300" b="1">
                <a:solidFill>
                  <a:srgbClr val="000000"/>
                </a:solidFill>
                <a:latin typeface="Calibri" pitchFamily="34" charset="0"/>
              </a:rPr>
              <a:t>pancreas</a:t>
            </a:r>
            <a:endParaRPr lang="he-IL" altLang="he-IL" sz="13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9130" name="Rectangle 6"/>
          <p:cNvSpPr>
            <a:spLocks noChangeArrowheads="1"/>
          </p:cNvSpPr>
          <p:nvPr/>
        </p:nvSpPr>
        <p:spPr bwMode="auto">
          <a:xfrm>
            <a:off x="2799018" y="1202895"/>
            <a:ext cx="442976" cy="461837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6669" y="5172375"/>
            <a:ext cx="553720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5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898225" y="4715556"/>
            <a:ext cx="641392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10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98225" y="4243165"/>
            <a:ext cx="641392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15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921297" y="3777693"/>
            <a:ext cx="641392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20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98225" y="3320874"/>
            <a:ext cx="641392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25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98225" y="2855404"/>
            <a:ext cx="641392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30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98225" y="2388203"/>
            <a:ext cx="641392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35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898225" y="1933114"/>
            <a:ext cx="641392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40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898225" y="1469373"/>
            <a:ext cx="641392" cy="2308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Calibri"/>
                <a:cs typeface="+mn-cs"/>
              </a:rPr>
              <a:t>45</a:t>
            </a:r>
            <a:endParaRPr lang="he-IL" sz="9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006350" y="2717650"/>
            <a:ext cx="3322320" cy="36933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relative expression</a:t>
            </a:r>
            <a:endParaRPr lang="he-IL" dirty="0">
              <a:solidFill>
                <a:prstClr val="black"/>
              </a:solidFill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737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7" name="Picture 2" descr="C:\Users\Yanki Margalit\Desktop\Michael\In-situ pics binocular\probe 4, slide 1, sample a (2)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0" b="15298"/>
          <a:stretch/>
        </p:blipFill>
        <p:spPr bwMode="auto">
          <a:xfrm>
            <a:off x="1524000" y="1480050"/>
            <a:ext cx="9520021" cy="3976934"/>
          </a:xfrm>
          <a:prstGeom prst="rect">
            <a:avLst/>
          </a:prstGeom>
          <a:noFill/>
          <a:ln w="222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1" name="Text Box 4"/>
          <p:cNvSpPr txBox="1">
            <a:spLocks noChangeArrowheads="1"/>
          </p:cNvSpPr>
          <p:nvPr/>
        </p:nvSpPr>
        <p:spPr bwMode="auto">
          <a:xfrm>
            <a:off x="1524000" y="82629"/>
            <a:ext cx="9245600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000" b="1" dirty="0"/>
              <a:t>C4orf48 is expressed in the adult mouse </a:t>
            </a:r>
            <a:r>
              <a:rPr lang="en-US" altLang="he-IL" sz="2000" b="1" dirty="0" smtClean="0"/>
              <a:t>hippocampus- it is also expressed in the mouse olfactory </a:t>
            </a:r>
            <a:r>
              <a:rPr lang="en-US" altLang="he-IL" sz="2000" b="1" dirty="0"/>
              <a:t>bulb</a:t>
            </a:r>
          </a:p>
        </p:txBody>
      </p:sp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2046863" y="1449019"/>
            <a:ext cx="3274791" cy="573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Calibri" pitchFamily="34" charset="0"/>
              </a:rPr>
              <a:t>ISH C4orf48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600" b="1" u="sng" dirty="0">
                <a:latin typeface="Calibri" pitchFamily="34" charset="0"/>
              </a:rPr>
              <a:t>Antisense</a:t>
            </a:r>
            <a:r>
              <a:rPr lang="en-US" altLang="he-IL" sz="1600" b="1" dirty="0">
                <a:latin typeface="Calibri" pitchFamily="34" charset="0"/>
              </a:rPr>
              <a:t> probe</a:t>
            </a:r>
          </a:p>
        </p:txBody>
      </p:sp>
    </p:spTree>
    <p:extLst>
      <p:ext uri="{BB962C8B-B14F-4D97-AF65-F5344CB8AC3E}">
        <p14:creationId xmlns:p14="http://schemas.microsoft.com/office/powerpoint/2010/main" val="267909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1524000" y="6569076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fld id="{DE962624-6896-4D09-87DC-D8C8D4DF77D0}" type="slidenum">
              <a:rPr lang="he-IL" altLang="he-IL" sz="1200">
                <a:solidFill>
                  <a:srgbClr val="898989"/>
                </a:solidFill>
                <a:latin typeface="Arial" pitchFamily="34" charset="0"/>
              </a:rPr>
              <a:pPr algn="l" rtl="0" eaLnBrk="1" hangingPunct="1">
                <a:spcBef>
                  <a:spcPct val="0"/>
                </a:spcBef>
                <a:buFontTx/>
                <a:buNone/>
              </a:pPr>
              <a:t>73</a:t>
            </a:fld>
            <a:endParaRPr lang="en-US" altLang="he-IL" sz="1200" dirty="0">
              <a:solidFill>
                <a:srgbClr val="898989"/>
              </a:solidFill>
              <a:latin typeface="Arial" pitchFamily="34" charset="0"/>
            </a:endParaRPr>
          </a:p>
        </p:txBody>
      </p:sp>
      <p:pic>
        <p:nvPicPr>
          <p:cNvPr id="10035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7" t="66400" r="28378" b="25932"/>
          <a:stretch>
            <a:fillRect/>
          </a:stretch>
        </p:blipFill>
        <p:spPr bwMode="auto">
          <a:xfrm>
            <a:off x="1828802" y="6019802"/>
            <a:ext cx="362902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6181727"/>
            <a:ext cx="609600" cy="30777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700" b="1" dirty="0">
                <a:solidFill>
                  <a:prstClr val="black"/>
                </a:solidFill>
                <a:latin typeface="Calibri"/>
              </a:rPr>
              <a:t> Gm1673</a:t>
            </a:r>
          </a:p>
          <a:p>
            <a:pPr>
              <a:defRPr/>
            </a:pPr>
            <a:r>
              <a:rPr lang="en-US" sz="700" b="1" dirty="0">
                <a:solidFill>
                  <a:prstClr val="black"/>
                </a:solidFill>
                <a:latin typeface="Calibri"/>
              </a:rPr>
              <a:t>[C4orf48]</a:t>
            </a:r>
            <a:endParaRPr lang="he-IL" sz="7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0357" name="Rectangle 2"/>
          <p:cNvSpPr>
            <a:spLocks noChangeArrowheads="1"/>
          </p:cNvSpPr>
          <p:nvPr/>
        </p:nvSpPr>
        <p:spPr bwMode="auto">
          <a:xfrm>
            <a:off x="2409825" y="1328738"/>
            <a:ext cx="2362200" cy="39624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0358" name="Rectangle 11"/>
          <p:cNvSpPr>
            <a:spLocks noChangeArrowheads="1"/>
          </p:cNvSpPr>
          <p:nvPr/>
        </p:nvSpPr>
        <p:spPr bwMode="auto">
          <a:xfrm>
            <a:off x="3171825" y="1690688"/>
            <a:ext cx="228600" cy="3600450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00359" name="Straight Connector 13"/>
          <p:cNvCxnSpPr>
            <a:cxnSpLocks noChangeShapeType="1"/>
          </p:cNvCxnSpPr>
          <p:nvPr/>
        </p:nvCxnSpPr>
        <p:spPr bwMode="auto">
          <a:xfrm>
            <a:off x="2333625" y="475773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0" name="Straight Connector 15"/>
          <p:cNvCxnSpPr>
            <a:cxnSpLocks noChangeShapeType="1"/>
          </p:cNvCxnSpPr>
          <p:nvPr/>
        </p:nvCxnSpPr>
        <p:spPr bwMode="auto">
          <a:xfrm>
            <a:off x="2333625" y="422433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1" name="Straight Connector 16"/>
          <p:cNvCxnSpPr>
            <a:cxnSpLocks noChangeShapeType="1"/>
          </p:cNvCxnSpPr>
          <p:nvPr/>
        </p:nvCxnSpPr>
        <p:spPr bwMode="auto">
          <a:xfrm>
            <a:off x="2333625" y="369093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2" name="Straight Connector 17"/>
          <p:cNvCxnSpPr>
            <a:cxnSpLocks noChangeShapeType="1"/>
          </p:cNvCxnSpPr>
          <p:nvPr/>
        </p:nvCxnSpPr>
        <p:spPr bwMode="auto">
          <a:xfrm>
            <a:off x="2333625" y="315753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3" name="Straight Connector 18"/>
          <p:cNvCxnSpPr>
            <a:cxnSpLocks noChangeShapeType="1"/>
          </p:cNvCxnSpPr>
          <p:nvPr/>
        </p:nvCxnSpPr>
        <p:spPr bwMode="auto">
          <a:xfrm>
            <a:off x="2333625" y="262413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4" name="Straight Connector 19"/>
          <p:cNvCxnSpPr>
            <a:cxnSpLocks noChangeShapeType="1"/>
          </p:cNvCxnSpPr>
          <p:nvPr/>
        </p:nvCxnSpPr>
        <p:spPr bwMode="auto">
          <a:xfrm>
            <a:off x="2333625" y="209073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0365" name="Straight Connector 20"/>
          <p:cNvCxnSpPr>
            <a:cxnSpLocks noChangeShapeType="1"/>
          </p:cNvCxnSpPr>
          <p:nvPr/>
        </p:nvCxnSpPr>
        <p:spPr bwMode="auto">
          <a:xfrm>
            <a:off x="2333625" y="1557338"/>
            <a:ext cx="76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1981200" y="472122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100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81200" y="418782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200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81200" y="365442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300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81200" y="312102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400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81200" y="258762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500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81200" y="205422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600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81200" y="1520826"/>
            <a:ext cx="457200" cy="24622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</a:rPr>
              <a:t>700</a:t>
            </a:r>
            <a:endParaRPr lang="he-IL" sz="10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0373" name="Rectangle 28"/>
          <p:cNvSpPr>
            <a:spLocks noChangeArrowheads="1"/>
          </p:cNvSpPr>
          <p:nvPr/>
        </p:nvSpPr>
        <p:spPr bwMode="auto">
          <a:xfrm>
            <a:off x="2638425" y="4643438"/>
            <a:ext cx="228600" cy="647700"/>
          </a:xfrm>
          <a:prstGeom prst="rect">
            <a:avLst/>
          </a:prstGeom>
          <a:pattFill prst="pct40">
            <a:fgClr>
              <a:srgbClr val="FFC000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00374" name="Straight Connector 29"/>
          <p:cNvCxnSpPr>
            <a:cxnSpLocks noChangeShapeType="1"/>
          </p:cNvCxnSpPr>
          <p:nvPr/>
        </p:nvCxnSpPr>
        <p:spPr bwMode="auto">
          <a:xfrm>
            <a:off x="3705225" y="1338263"/>
            <a:ext cx="0" cy="42481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2585198" y="5257800"/>
            <a:ext cx="1647825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600" b="1" i="1" dirty="0">
                <a:solidFill>
                  <a:prstClr val="black"/>
                </a:solidFill>
                <a:latin typeface="Calibri"/>
              </a:rPr>
              <a:t>beta cells</a:t>
            </a:r>
            <a:endParaRPr lang="he-IL" sz="1600" b="1" i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24" name="TextBox 1023"/>
          <p:cNvSpPr txBox="1"/>
          <p:nvPr/>
        </p:nvSpPr>
        <p:spPr>
          <a:xfrm rot="16200000">
            <a:off x="2288385" y="2721932"/>
            <a:ext cx="91440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prstClr val="black"/>
                </a:solidFill>
                <a:latin typeface="Calibri"/>
              </a:rPr>
              <a:t>quiescent</a:t>
            </a:r>
            <a:endParaRPr lang="he-IL" sz="11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 rot="16200000">
            <a:off x="2793207" y="2806202"/>
            <a:ext cx="990600" cy="1692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ctr">
              <a:lnSpc>
                <a:spcPts val="600"/>
              </a:lnSpc>
              <a:defRPr/>
            </a:pPr>
            <a:r>
              <a:rPr lang="en-US" sz="1100" b="1" dirty="0">
                <a:solidFill>
                  <a:srgbClr val="FF0000"/>
                </a:solidFill>
                <a:latin typeface="Calibri"/>
              </a:rPr>
              <a:t>replicating</a:t>
            </a:r>
            <a:endParaRPr lang="he-IL" sz="1100" b="1" dirty="0">
              <a:solidFill>
                <a:srgbClr val="FF0000"/>
              </a:solidFill>
              <a:latin typeface="Calibri"/>
              <a:cs typeface="Arial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22033" y="5267043"/>
            <a:ext cx="1647825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600" b="1" dirty="0" err="1">
                <a:solidFill>
                  <a:prstClr val="black"/>
                </a:solidFill>
                <a:latin typeface="Calibri"/>
              </a:rPr>
              <a:t>acinar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 cells</a:t>
            </a:r>
            <a:endParaRPr lang="he-IL" sz="1600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0379" name="Rectangle 35"/>
          <p:cNvSpPr>
            <a:spLocks noChangeArrowheads="1"/>
          </p:cNvSpPr>
          <p:nvPr/>
        </p:nvSpPr>
        <p:spPr bwMode="auto">
          <a:xfrm>
            <a:off x="3933825" y="5256215"/>
            <a:ext cx="228600" cy="34925"/>
          </a:xfrm>
          <a:prstGeom prst="rect">
            <a:avLst/>
          </a:prstGeom>
          <a:pattFill prst="pct40">
            <a:fgClr>
              <a:srgbClr val="FFC000"/>
            </a:fgClr>
            <a:bgClr>
              <a:schemeClr val="bg1"/>
            </a:bgClr>
          </a:patt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0380" name="Rectangle 36"/>
          <p:cNvSpPr>
            <a:spLocks noChangeArrowheads="1"/>
          </p:cNvSpPr>
          <p:nvPr/>
        </p:nvSpPr>
        <p:spPr bwMode="auto">
          <a:xfrm>
            <a:off x="4333875" y="5256215"/>
            <a:ext cx="228600" cy="34925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00381" name="Straight Connector 4"/>
          <p:cNvCxnSpPr>
            <a:cxnSpLocks noChangeShapeType="1"/>
          </p:cNvCxnSpPr>
          <p:nvPr/>
        </p:nvCxnSpPr>
        <p:spPr bwMode="auto">
          <a:xfrm>
            <a:off x="2409825" y="5595938"/>
            <a:ext cx="23622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2895602" y="5605464"/>
            <a:ext cx="1647825" cy="33855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prstClr val="black"/>
                </a:solidFill>
                <a:latin typeface="Calibri"/>
              </a:rPr>
              <a:t>Pancreatic cells</a:t>
            </a:r>
            <a:endParaRPr lang="he-IL" sz="16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6552" y="1295402"/>
            <a:ext cx="82867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sz="1400" b="1" i="1" dirty="0">
                <a:solidFill>
                  <a:srgbClr val="FF0000"/>
                </a:solidFill>
                <a:latin typeface="Calibri"/>
              </a:rPr>
              <a:t>5.5X</a:t>
            </a:r>
          </a:p>
          <a:p>
            <a:pPr algn="ctr">
              <a:defRPr/>
            </a:pPr>
            <a:r>
              <a:rPr lang="en-US" sz="1000" b="1" dirty="0" err="1">
                <a:solidFill>
                  <a:prstClr val="black"/>
                </a:solidFill>
                <a:latin typeface="Calibri"/>
              </a:rPr>
              <a:t>pval</a:t>
            </a:r>
            <a:r>
              <a:rPr lang="en-US" sz="1000" b="1" dirty="0">
                <a:solidFill>
                  <a:prstClr val="black"/>
                </a:solidFill>
                <a:latin typeface="Calibri"/>
              </a:rPr>
              <a:t> 1.9E-12</a:t>
            </a:r>
            <a:endParaRPr lang="he-IL" sz="10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100384" name="Rectangle 8"/>
          <p:cNvSpPr>
            <a:spLocks noChangeArrowheads="1"/>
          </p:cNvSpPr>
          <p:nvPr/>
        </p:nvSpPr>
        <p:spPr bwMode="auto">
          <a:xfrm>
            <a:off x="1581150" y="1219200"/>
            <a:ext cx="4038600" cy="5334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0385" name="Oval 9"/>
          <p:cNvSpPr>
            <a:spLocks noChangeArrowheads="1"/>
          </p:cNvSpPr>
          <p:nvPr/>
        </p:nvSpPr>
        <p:spPr bwMode="auto">
          <a:xfrm>
            <a:off x="2333627" y="6191250"/>
            <a:ext cx="314325" cy="153988"/>
          </a:xfrm>
          <a:prstGeom prst="ellipse">
            <a:avLst/>
          </a:prstGeom>
          <a:noFill/>
          <a:ln w="12700" algn="ctr">
            <a:solidFill>
              <a:srgbClr val="FF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0386" name="Oval 37"/>
          <p:cNvSpPr>
            <a:spLocks noChangeArrowheads="1"/>
          </p:cNvSpPr>
          <p:nvPr/>
        </p:nvSpPr>
        <p:spPr bwMode="auto">
          <a:xfrm>
            <a:off x="3219452" y="6200775"/>
            <a:ext cx="314325" cy="153988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0" y="92076"/>
            <a:ext cx="6172200" cy="9079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prstClr val="black"/>
                </a:solidFill>
                <a:latin typeface="Calibri"/>
              </a:rPr>
              <a:t>C4orf48 expression in pancreas assessed by RNA-</a:t>
            </a:r>
            <a:r>
              <a:rPr lang="en-US" b="1" dirty="0" err="1">
                <a:solidFill>
                  <a:prstClr val="black"/>
                </a:solidFill>
                <a:latin typeface="Calibri"/>
              </a:rPr>
              <a:t>Seq</a:t>
            </a:r>
            <a:r>
              <a:rPr lang="en-US" b="1" dirty="0">
                <a:solidFill>
                  <a:prstClr val="black"/>
                </a:solidFill>
                <a:latin typeface="Calibri"/>
              </a:rPr>
              <a:t>-</a:t>
            </a:r>
          </a:p>
          <a:p>
            <a:pPr algn="ctr">
              <a:defRPr/>
            </a:pPr>
            <a:r>
              <a:rPr lang="en-US" sz="1700" b="1" dirty="0">
                <a:solidFill>
                  <a:srgbClr val="FF0000"/>
                </a:solidFill>
                <a:latin typeface="Calibri"/>
              </a:rPr>
              <a:t>*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u="sng" dirty="0">
                <a:solidFill>
                  <a:prstClr val="black"/>
                </a:solidFill>
                <a:latin typeface="Calibri"/>
              </a:rPr>
              <a:t>in </a:t>
            </a:r>
            <a:r>
              <a:rPr lang="en-US" sz="1700" b="1" i="1" u="sng" dirty="0">
                <a:solidFill>
                  <a:prstClr val="black"/>
                </a:solidFill>
                <a:latin typeface="Calibri"/>
              </a:rPr>
              <a:t>beta cells 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and </a:t>
            </a:r>
            <a:r>
              <a:rPr lang="en-US" sz="1700" b="1" dirty="0">
                <a:solidFill>
                  <a:prstClr val="black"/>
                </a:solidFill>
                <a:latin typeface="Calibri"/>
              </a:rPr>
              <a:t>NOT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in </a:t>
            </a:r>
            <a:r>
              <a:rPr lang="en-US" sz="1700" dirty="0" err="1">
                <a:solidFill>
                  <a:prstClr val="black"/>
                </a:solidFill>
                <a:latin typeface="Calibri"/>
              </a:rPr>
              <a:t>acinar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cells</a:t>
            </a:r>
          </a:p>
          <a:p>
            <a:pPr algn="ctr">
              <a:defRPr/>
            </a:pPr>
            <a:r>
              <a:rPr lang="en-US" sz="1700" b="1" dirty="0">
                <a:solidFill>
                  <a:srgbClr val="FF0000"/>
                </a:solidFill>
                <a:latin typeface="Calibri"/>
              </a:rPr>
              <a:t>*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700" u="sng" dirty="0">
                <a:solidFill>
                  <a:prstClr val="black"/>
                </a:solidFill>
                <a:latin typeface="Calibri"/>
              </a:rPr>
              <a:t>in </a:t>
            </a:r>
            <a:r>
              <a:rPr lang="en-US" sz="1700" b="1" i="1" u="sng" dirty="0">
                <a:solidFill>
                  <a:srgbClr val="FF0000"/>
                </a:solidFill>
                <a:latin typeface="Calibri"/>
              </a:rPr>
              <a:t>replicating</a:t>
            </a:r>
            <a:r>
              <a:rPr lang="en-US" sz="1700" u="sng" dirty="0">
                <a:solidFill>
                  <a:srgbClr val="FF0000"/>
                </a:solidFill>
                <a:latin typeface="Calibri"/>
              </a:rPr>
              <a:t> </a:t>
            </a:r>
            <a:r>
              <a:rPr lang="en-US" sz="1700" u="sng" dirty="0">
                <a:solidFill>
                  <a:prstClr val="black"/>
                </a:solidFill>
                <a:latin typeface="Calibri"/>
              </a:rPr>
              <a:t>beta cells 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/ </a:t>
            </a:r>
            <a:r>
              <a:rPr lang="en-US" sz="1700" b="1" i="1" dirty="0">
                <a:solidFill>
                  <a:prstClr val="black"/>
                </a:solidFill>
                <a:latin typeface="Calibri"/>
              </a:rPr>
              <a:t>quiescent</a:t>
            </a:r>
            <a:r>
              <a:rPr lang="en-US" sz="1700" dirty="0">
                <a:solidFill>
                  <a:prstClr val="black"/>
                </a:solidFill>
                <a:latin typeface="Calibri"/>
              </a:rPr>
              <a:t> beta cells = </a:t>
            </a:r>
            <a:r>
              <a:rPr lang="en-US" sz="1700" b="1" i="1" dirty="0">
                <a:solidFill>
                  <a:srgbClr val="FF0000"/>
                </a:solidFill>
                <a:latin typeface="Calibri"/>
              </a:rPr>
              <a:t>5.5</a:t>
            </a:r>
            <a:r>
              <a:rPr lang="en-US" b="1" i="1" dirty="0">
                <a:solidFill>
                  <a:srgbClr val="FF0000"/>
                </a:solidFill>
                <a:latin typeface="Calibri"/>
              </a:rPr>
              <a:t> fold</a:t>
            </a:r>
            <a:endParaRPr lang="he-IL" b="1" i="1" dirty="0">
              <a:solidFill>
                <a:srgbClr val="FF0000"/>
              </a:solidFill>
              <a:latin typeface="Calibri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 rot="16200000">
            <a:off x="2266857" y="2799759"/>
            <a:ext cx="990600" cy="1692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ctr">
              <a:lnSpc>
                <a:spcPts val="600"/>
              </a:lnSpc>
              <a:defRPr/>
            </a:pPr>
            <a:endParaRPr lang="he-IL" sz="1100" b="1" dirty="0">
              <a:solidFill>
                <a:prstClr val="black"/>
              </a:solidFill>
              <a:latin typeface="Calibri"/>
              <a:cs typeface="Arial"/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4679016" y="6181726"/>
            <a:ext cx="742951" cy="175838"/>
          </a:xfrm>
          <a:prstGeom prst="ellipse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endParaRPr lang="he-IL" altLang="he-IL" sz="18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1550895" y="105799"/>
            <a:ext cx="2514600" cy="36933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800" b="1" dirty="0">
                <a:solidFill>
                  <a:srgbClr val="000000"/>
                </a:solidFill>
              </a:rPr>
              <a:t>C4orf48 in pancreas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3"/>
          <a:srcRect t="41406" r="28770" b="40104"/>
          <a:stretch/>
        </p:blipFill>
        <p:spPr>
          <a:xfrm>
            <a:off x="6105527" y="1259566"/>
            <a:ext cx="5695283" cy="8311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3" name="Rectangle 42"/>
          <p:cNvSpPr/>
          <p:nvPr/>
        </p:nvSpPr>
        <p:spPr>
          <a:xfrm>
            <a:off x="6105527" y="2402834"/>
            <a:ext cx="5727666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“The </a:t>
            </a:r>
            <a:r>
              <a:rPr lang="en-US" dirty="0"/>
              <a:t>molecular program underlying infrequent replication of pancreatic </a:t>
            </a:r>
            <a:r>
              <a:rPr lang="el-GR" dirty="0"/>
              <a:t>β-</a:t>
            </a:r>
            <a:r>
              <a:rPr lang="en-US" dirty="0"/>
              <a:t>cells remains largely inaccessible. Using transgenic mice expressing green fluorescent protein in cycling cells, we sorted live, replicating </a:t>
            </a:r>
            <a:r>
              <a:rPr lang="el-GR" dirty="0"/>
              <a:t>β-</a:t>
            </a:r>
            <a:r>
              <a:rPr lang="en-US" dirty="0"/>
              <a:t>cells and determined their transcriptome. Replicating </a:t>
            </a:r>
            <a:r>
              <a:rPr lang="el-GR" dirty="0"/>
              <a:t>β-</a:t>
            </a:r>
            <a:r>
              <a:rPr lang="en-US" dirty="0"/>
              <a:t>cells upregulate hundreds of proliferation-related genes, along with many novel putative cell cycle components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94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94789" y="3417883"/>
            <a:ext cx="2089150" cy="64611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Carbonic anhydrase domain (CAH)</a:t>
            </a:r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64191" y="2609051"/>
            <a:ext cx="2089150" cy="64611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highly </a:t>
            </a: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glycosylated domain</a:t>
            </a:r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00172" y="2609051"/>
            <a:ext cx="2409825" cy="36933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en-US" dirty="0" smtClean="0">
                <a:solidFill>
                  <a:prstClr val="black"/>
                </a:solidFill>
                <a:cs typeface="Arial" pitchFamily="34" charset="0"/>
              </a:rPr>
              <a:t>tyrosine phosphatase</a:t>
            </a:r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726501" y="4217983"/>
            <a:ext cx="146050" cy="373063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defRPr/>
            </a:pPr>
            <a:endParaRPr lang="he-IL">
              <a:solidFill>
                <a:prstClr val="white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020190" y="4113208"/>
            <a:ext cx="1825625" cy="64611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Fibronectin type 3 domain</a:t>
            </a:r>
            <a:endParaRPr lang="he-IL" dirty="0">
              <a:solidFill>
                <a:prstClr val="black"/>
              </a:solidFill>
            </a:endParaRPr>
          </a:p>
        </p:txBody>
      </p:sp>
      <p:sp>
        <p:nvSpPr>
          <p:cNvPr id="94" name="Oval 93"/>
          <p:cNvSpPr/>
          <p:nvPr/>
        </p:nvSpPr>
        <p:spPr>
          <a:xfrm rot="10800000">
            <a:off x="3337565" y="3524245"/>
            <a:ext cx="517525" cy="328612"/>
          </a:xfrm>
          <a:prstGeom prst="ellips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defRPr/>
            </a:pPr>
            <a:endParaRPr lang="he-IL">
              <a:solidFill>
                <a:prstClr val="white"/>
              </a:solidFill>
            </a:endParaRPr>
          </a:p>
        </p:txBody>
      </p:sp>
      <p:pic>
        <p:nvPicPr>
          <p:cNvPr id="109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322" y="2264564"/>
            <a:ext cx="44497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TextBox 98"/>
          <p:cNvSpPr txBox="1"/>
          <p:nvPr/>
        </p:nvSpPr>
        <p:spPr>
          <a:xfrm>
            <a:off x="2466976" y="83831"/>
            <a:ext cx="682466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cs typeface="Arial" pitchFamily="34" charset="0"/>
              </a:rPr>
              <a:t>Affinity purification of C4orf48 interacting proteins</a:t>
            </a:r>
            <a:endParaRPr lang="he-IL" sz="2400" b="1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41422" y="2275676"/>
            <a:ext cx="576262" cy="36988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r" rtl="1">
              <a:defRPr/>
            </a:pPr>
            <a:r>
              <a:rPr lang="en-US" b="1" dirty="0">
                <a:solidFill>
                  <a:prstClr val="black"/>
                </a:solidFill>
                <a:cs typeface="Arial" pitchFamily="34" charset="0"/>
              </a:rPr>
              <a:t>TM</a:t>
            </a:r>
            <a:endParaRPr lang="he-IL" b="1" dirty="0">
              <a:solidFill>
                <a:prstClr val="black"/>
              </a:solidFill>
            </a:endParaRPr>
          </a:p>
        </p:txBody>
      </p:sp>
      <p:sp>
        <p:nvSpPr>
          <p:cNvPr id="109584" name="Rectangle 1"/>
          <p:cNvSpPr>
            <a:spLocks noChangeArrowheads="1"/>
          </p:cNvSpPr>
          <p:nvPr/>
        </p:nvSpPr>
        <p:spPr bwMode="auto">
          <a:xfrm>
            <a:off x="1463600" y="4971258"/>
            <a:ext cx="4817903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Expressed primarily on glial cells in the </a:t>
            </a:r>
            <a:r>
              <a:rPr lang="en-US" altLang="he-IL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developing nervous system</a:t>
            </a:r>
            <a:r>
              <a:rPr lang="en-US" altLang="he-IL" sz="2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9585" name="Rectangle 5"/>
          <p:cNvSpPr>
            <a:spLocks noChangeArrowheads="1"/>
          </p:cNvSpPr>
          <p:nvPr/>
        </p:nvSpPr>
        <p:spPr bwMode="auto">
          <a:xfrm>
            <a:off x="6426535" y="4971257"/>
            <a:ext cx="5327623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he-IL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Mediates</a:t>
            </a: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cell adhesion and </a:t>
            </a:r>
            <a:r>
              <a:rPr lang="en-US" altLang="he-IL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signaling events during development</a:t>
            </a:r>
            <a:r>
              <a:rPr lang="en-US" altLang="he-IL" sz="2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9586" name="Rectangle 7"/>
          <p:cNvSpPr>
            <a:spLocks noChangeArrowheads="1"/>
          </p:cNvSpPr>
          <p:nvPr/>
        </p:nvSpPr>
        <p:spPr bwMode="auto">
          <a:xfrm>
            <a:off x="6428069" y="5876653"/>
            <a:ext cx="4748403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Promotes bidirectional signaling between glia and neurons. </a:t>
            </a:r>
            <a:endParaRPr lang="en-US" altLang="he-IL" sz="2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587" name="Rectangle 8"/>
          <p:cNvSpPr>
            <a:spLocks noChangeArrowheads="1"/>
          </p:cNvSpPr>
          <p:nvPr/>
        </p:nvSpPr>
        <p:spPr bwMode="auto">
          <a:xfrm>
            <a:off x="1490264" y="5876653"/>
            <a:ext cx="3514873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Involved in maturation of oligodendrocytes.</a:t>
            </a:r>
            <a:endParaRPr lang="he-IL" altLang="he-IL" sz="2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9588" name="Rectangle 52"/>
          <p:cNvSpPr>
            <a:spLocks noChangeArrowheads="1"/>
          </p:cNvSpPr>
          <p:nvPr/>
        </p:nvSpPr>
        <p:spPr bwMode="auto">
          <a:xfrm>
            <a:off x="3125183" y="1430350"/>
            <a:ext cx="5484813" cy="33147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he-IL" altLang="he-IL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09593" name="Rectangle 8"/>
          <p:cNvSpPr>
            <a:spLocks noChangeArrowheads="1"/>
          </p:cNvSpPr>
          <p:nvPr/>
        </p:nvSpPr>
        <p:spPr bwMode="auto">
          <a:xfrm>
            <a:off x="6772546" y="827114"/>
            <a:ext cx="3531622" cy="4308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he-IL" sz="2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Interacts with </a:t>
            </a:r>
            <a:r>
              <a:rPr lang="en-US" altLang="he-IL" sz="2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tenascin C</a:t>
            </a:r>
            <a:endParaRPr lang="he-IL" altLang="he-IL" sz="2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48"/>
          <p:cNvSpPr txBox="1">
            <a:spLocks noChangeArrowheads="1"/>
          </p:cNvSpPr>
          <p:nvPr/>
        </p:nvSpPr>
        <p:spPr bwMode="auto">
          <a:xfrm>
            <a:off x="4365810" y="827114"/>
            <a:ext cx="1143000" cy="4001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he-IL" sz="2000" b="1" dirty="0">
                <a:solidFill>
                  <a:srgbClr val="FF0000"/>
                </a:solidFill>
              </a:rPr>
              <a:t>RPTP</a:t>
            </a:r>
            <a:r>
              <a:rPr lang="el-GR" altLang="he-IL" sz="2000" b="1" dirty="0">
                <a:solidFill>
                  <a:srgbClr val="FF0000"/>
                </a:solidFill>
              </a:rPr>
              <a:t>β</a:t>
            </a:r>
            <a:endParaRPr lang="he-IL" altLang="he-IL" sz="2000" b="1" dirty="0">
              <a:solidFill>
                <a:srgbClr val="FF0000"/>
              </a:solidFill>
            </a:endParaRPr>
          </a:p>
        </p:txBody>
      </p:sp>
      <p:sp>
        <p:nvSpPr>
          <p:cNvPr id="31" name="Rectangle 106"/>
          <p:cNvSpPr>
            <a:spLocks noChangeArrowheads="1"/>
          </p:cNvSpPr>
          <p:nvPr/>
        </p:nvSpPr>
        <p:spPr bwMode="auto">
          <a:xfrm>
            <a:off x="6268129" y="1058908"/>
            <a:ext cx="319881" cy="170008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r" rtl="1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l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he-IL" altLang="he-IL" sz="1050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86236" y="1000125"/>
            <a:ext cx="533135" cy="29238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>
              <a:defRPr/>
            </a:pPr>
            <a:r>
              <a:rPr lang="en-US" sz="1300" b="1" dirty="0">
                <a:solidFill>
                  <a:prstClr val="black"/>
                </a:solidFill>
                <a:cs typeface="Arial" pitchFamily="34" charset="0"/>
              </a:rPr>
              <a:t>4</a:t>
            </a:r>
            <a:endParaRPr lang="he-IL" sz="1300" b="1" dirty="0">
              <a:solidFill>
                <a:prstClr val="black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92183" y="1001074"/>
            <a:ext cx="639762" cy="29238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00" b="1" dirty="0">
                <a:solidFill>
                  <a:prstClr val="black"/>
                </a:solidFill>
                <a:cs typeface="Arial" pitchFamily="34" charset="0"/>
              </a:rPr>
              <a:t>0</a:t>
            </a:r>
            <a:endParaRPr lang="he-IL" sz="1300" b="1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5001" y="836079"/>
            <a:ext cx="873009" cy="39117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he-IL" sz="2400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53784" y="1502565"/>
            <a:ext cx="4419600" cy="61555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en-US" sz="1700" b="1" i="1" u="sng" dirty="0">
                <a:solidFill>
                  <a:prstClr val="black"/>
                </a:solidFill>
                <a:cs typeface="Arial" pitchFamily="34" charset="0"/>
              </a:rPr>
              <a:t>Receptor type protein tyrosine phosphatase</a:t>
            </a:r>
            <a:r>
              <a:rPr lang="el-GR" sz="1700" b="1" i="1" u="sng" dirty="0">
                <a:solidFill>
                  <a:prstClr val="black"/>
                </a:solidFill>
                <a:cs typeface="Arial" pitchFamily="34" charset="0"/>
              </a:rPr>
              <a:t> β</a:t>
            </a:r>
            <a:r>
              <a:rPr lang="en-US" sz="1700" b="1" i="1" u="sng" dirty="0">
                <a:solidFill>
                  <a:prstClr val="black"/>
                </a:solidFill>
                <a:cs typeface="Arial" pitchFamily="34" charset="0"/>
              </a:rPr>
              <a:t> -</a:t>
            </a:r>
            <a:r>
              <a:rPr lang="en-US" sz="1700" b="1" i="1" dirty="0">
                <a:solidFill>
                  <a:prstClr val="black"/>
                </a:solidFill>
                <a:cs typeface="Arial" pitchFamily="34" charset="0"/>
              </a:rPr>
              <a:t>a </a:t>
            </a:r>
            <a:r>
              <a:rPr lang="en-US" sz="1700" b="1" i="1" u="sng" dirty="0">
                <a:solidFill>
                  <a:srgbClr val="FF0000"/>
                </a:solidFill>
                <a:cs typeface="Arial" pitchFamily="34" charset="0"/>
              </a:rPr>
              <a:t>membrane</a:t>
            </a:r>
            <a:r>
              <a:rPr lang="en-US" sz="1700" b="1" i="1" dirty="0">
                <a:solidFill>
                  <a:prstClr val="black"/>
                </a:solidFill>
                <a:cs typeface="Arial" pitchFamily="34" charset="0"/>
              </a:rPr>
              <a:t> and </a:t>
            </a:r>
            <a:r>
              <a:rPr lang="en-US" sz="1700" b="1" i="1" u="sng" dirty="0">
                <a:solidFill>
                  <a:srgbClr val="FF0000"/>
                </a:solidFill>
                <a:cs typeface="Arial" pitchFamily="34" charset="0"/>
              </a:rPr>
              <a:t>secreted</a:t>
            </a:r>
            <a:r>
              <a:rPr lang="en-US" sz="1700" b="1" i="1" dirty="0">
                <a:solidFill>
                  <a:prstClr val="black"/>
                </a:solidFill>
                <a:cs typeface="Arial" pitchFamily="34" charset="0"/>
              </a:rPr>
              <a:t> protein</a:t>
            </a:r>
            <a:endParaRPr lang="he-IL" sz="1700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59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3569</Words>
  <Application>Microsoft Office PowerPoint</Application>
  <PresentationFormat>Widescreen</PresentationFormat>
  <Paragraphs>1012</Paragraphs>
  <Slides>74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2" baseType="lpstr">
      <vt:lpstr>Arial</vt:lpstr>
      <vt:lpstr>Calibri</vt:lpstr>
      <vt:lpstr>Calibri Light</vt:lpstr>
      <vt:lpstr>Courier New</vt:lpstr>
      <vt:lpstr>Symbol</vt:lpstr>
      <vt:lpstr>Times New Roman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 Aviv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DanielWNB1</dc:creator>
  <cp:lastModifiedBy>DanielWNB1</cp:lastModifiedBy>
  <cp:revision>34</cp:revision>
  <dcterms:created xsi:type="dcterms:W3CDTF">2017-05-21T04:04:03Z</dcterms:created>
  <dcterms:modified xsi:type="dcterms:W3CDTF">2017-05-22T00:11:49Z</dcterms:modified>
</cp:coreProperties>
</file>