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86" r:id="rId3"/>
    <p:sldId id="268" r:id="rId4"/>
    <p:sldId id="292" r:id="rId5"/>
    <p:sldId id="270" r:id="rId6"/>
    <p:sldId id="294" r:id="rId7"/>
    <p:sldId id="288" r:id="rId8"/>
    <p:sldId id="296" r:id="rId9"/>
    <p:sldId id="328" r:id="rId10"/>
    <p:sldId id="293" r:id="rId11"/>
    <p:sldId id="295" r:id="rId12"/>
    <p:sldId id="327" r:id="rId13"/>
    <p:sldId id="321" r:id="rId14"/>
    <p:sldId id="323" r:id="rId15"/>
    <p:sldId id="310" r:id="rId16"/>
    <p:sldId id="313" r:id="rId17"/>
    <p:sldId id="331" r:id="rId18"/>
    <p:sldId id="332" r:id="rId19"/>
    <p:sldId id="316" r:id="rId20"/>
    <p:sldId id="325" r:id="rId21"/>
    <p:sldId id="326" r:id="rId22"/>
    <p:sldId id="330" r:id="rId23"/>
    <p:sldId id="307" r:id="rId24"/>
    <p:sldId id="30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5C5"/>
    <a:srgbClr val="807E83"/>
    <a:srgbClr val="7A227A"/>
    <a:srgbClr val="028599"/>
    <a:srgbClr val="898989"/>
    <a:srgbClr val="604A7B"/>
    <a:srgbClr val="B4DADD"/>
    <a:srgbClr val="747477"/>
    <a:srgbClr val="6A1378"/>
    <a:srgbClr val="FF7F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8126" autoAdjust="0"/>
  </p:normalViewPr>
  <p:slideViewPr>
    <p:cSldViewPr>
      <p:cViewPr varScale="1">
        <p:scale>
          <a:sx n="128" d="100"/>
          <a:sy n="128" d="100"/>
        </p:scale>
        <p:origin x="-928" y="-4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785549-E090-4E15-9587-58B22646D4BB}" type="doc">
      <dgm:prSet loTypeId="urn:microsoft.com/office/officeart/2005/8/layout/radial4" loCatId="relationship" qsTypeId="urn:microsoft.com/office/officeart/2005/8/quickstyle/3d2" qsCatId="3D" csTypeId="urn:microsoft.com/office/officeart/2005/8/colors/accent1_2" csCatId="accent1" phldr="1"/>
      <dgm:spPr/>
    </dgm:pt>
    <dgm:pt modelId="{DB9A1785-A191-40A5-AE58-CBD788897737}">
      <dgm:prSet phldrT="[Text]" custT="1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Functional Analysis</a:t>
          </a:r>
          <a:endParaRPr lang="en-GB" sz="2400" dirty="0"/>
        </a:p>
      </dgm:t>
    </dgm:pt>
    <dgm:pt modelId="{090CF12E-D8AD-4E6E-A856-F848C32CAC6D}" type="parTrans" cxnId="{FEA8BC3C-6AA6-4F40-B460-75EF24498274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E949C3F4-BADA-4480-808B-2A23EA6DF071}" type="sibTrans" cxnId="{FEA8BC3C-6AA6-4F40-B460-75EF24498274}">
      <dgm:prSet/>
      <dgm:spPr/>
      <dgm:t>
        <a:bodyPr/>
        <a:lstStyle/>
        <a:p>
          <a:endParaRPr lang="en-GB"/>
        </a:p>
      </dgm:t>
    </dgm:pt>
    <dgm:pt modelId="{1045D25B-9529-4F21-B79D-90D153D7EF71}">
      <dgm:prSet phldrT="[Text]" custT="1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Impurities Analysis</a:t>
          </a:r>
          <a:endParaRPr lang="en-GB" sz="2400" dirty="0"/>
        </a:p>
      </dgm:t>
    </dgm:pt>
    <dgm:pt modelId="{559BAD89-29FD-4AFC-BC7C-9F716C513A86}" type="parTrans" cxnId="{FFB6CB47-D908-456A-81E2-6E4B034E60F1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B881D39F-B4A9-457C-BEB6-48E05B2B3202}" type="sibTrans" cxnId="{FFB6CB47-D908-456A-81E2-6E4B034E60F1}">
      <dgm:prSet/>
      <dgm:spPr/>
      <dgm:t>
        <a:bodyPr/>
        <a:lstStyle/>
        <a:p>
          <a:endParaRPr lang="en-GB"/>
        </a:p>
      </dgm:t>
    </dgm:pt>
    <dgm:pt modelId="{46E9D574-C5DE-41BD-B9B6-C6686EBBF824}">
      <dgm:prSet phldrT="[Text]" custT="1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</a:gradFill>
      </dgm:spPr>
      <dgm:t>
        <a:bodyPr/>
        <a:lstStyle/>
        <a:p>
          <a:r>
            <a:rPr lang="en-GB" sz="2400" dirty="0" smtClean="0"/>
            <a:t>Structural Analysis</a:t>
          </a:r>
          <a:endParaRPr lang="en-GB" sz="2400" dirty="0"/>
        </a:p>
      </dgm:t>
    </dgm:pt>
    <dgm:pt modelId="{C0C3E61F-4AC7-4FA8-8675-55F7FA3175E2}" type="parTrans" cxnId="{68DA1935-1B1E-498B-832B-F606AD94D879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1B80056A-7EF7-4A26-9494-9EEB599DD020}" type="sibTrans" cxnId="{68DA1935-1B1E-498B-832B-F606AD94D879}">
      <dgm:prSet/>
      <dgm:spPr/>
      <dgm:t>
        <a:bodyPr/>
        <a:lstStyle/>
        <a:p>
          <a:endParaRPr lang="en-GB"/>
        </a:p>
      </dgm:t>
    </dgm:pt>
    <dgm:pt modelId="{EF580F13-98DE-44C1-9A5F-93D3B01D6481}">
      <dgm:prSet phldrT="[Text]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</a:gradFill>
      </dgm:spPr>
      <dgm:t>
        <a:bodyPr/>
        <a:lstStyle/>
        <a:p>
          <a:endParaRPr lang="en-GB" dirty="0"/>
        </a:p>
      </dgm:t>
    </dgm:pt>
    <dgm:pt modelId="{365210A0-2217-4E72-A4DB-9C31381B7A7E}" type="parTrans" cxnId="{C8A598A0-D8E7-4979-BD9B-0E043657AF72}">
      <dgm:prSet/>
      <dgm:spPr/>
      <dgm:t>
        <a:bodyPr/>
        <a:lstStyle/>
        <a:p>
          <a:endParaRPr lang="en-GB"/>
        </a:p>
      </dgm:t>
    </dgm:pt>
    <dgm:pt modelId="{A9264B1C-9AEE-4B1C-B481-7BE611988137}" type="sibTrans" cxnId="{C8A598A0-D8E7-4979-BD9B-0E043657AF72}">
      <dgm:prSet/>
      <dgm:spPr/>
      <dgm:t>
        <a:bodyPr/>
        <a:lstStyle/>
        <a:p>
          <a:endParaRPr lang="en-GB"/>
        </a:p>
      </dgm:t>
    </dgm:pt>
    <dgm:pt modelId="{2E856508-D2F5-4AA1-B2BE-DCEE0CF1CC7C}" type="pres">
      <dgm:prSet presAssocID="{0A785549-E090-4E15-9587-58B22646D4B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1739E50-BA20-40E3-8A63-C9C3297FC29A}" type="pres">
      <dgm:prSet presAssocID="{EF580F13-98DE-44C1-9A5F-93D3B01D6481}" presName="centerShape" presStyleLbl="node0" presStyleIdx="0" presStyleCnt="1" custScaleX="104672" custScaleY="104672"/>
      <dgm:spPr/>
      <dgm:t>
        <a:bodyPr/>
        <a:lstStyle/>
        <a:p>
          <a:endParaRPr lang="en-GB"/>
        </a:p>
      </dgm:t>
    </dgm:pt>
    <dgm:pt modelId="{6EFD37D0-6621-4C23-B270-E2A4A8510CEE}" type="pres">
      <dgm:prSet presAssocID="{C0C3E61F-4AC7-4FA8-8675-55F7FA3175E2}" presName="parTrans" presStyleLbl="bgSibTrans2D1" presStyleIdx="0" presStyleCnt="3"/>
      <dgm:spPr/>
      <dgm:t>
        <a:bodyPr/>
        <a:lstStyle/>
        <a:p>
          <a:endParaRPr lang="en-GB"/>
        </a:p>
      </dgm:t>
    </dgm:pt>
    <dgm:pt modelId="{3FE3D588-F298-4348-BF9C-37389E5535DD}" type="pres">
      <dgm:prSet presAssocID="{46E9D574-C5DE-41BD-B9B6-C6686EBBF82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1808E5-A277-44EB-BC24-CEB04D993D9E}" type="pres">
      <dgm:prSet presAssocID="{090CF12E-D8AD-4E6E-A856-F848C32CAC6D}" presName="parTrans" presStyleLbl="bgSibTrans2D1" presStyleIdx="1" presStyleCnt="3"/>
      <dgm:spPr/>
      <dgm:t>
        <a:bodyPr/>
        <a:lstStyle/>
        <a:p>
          <a:endParaRPr lang="en-GB"/>
        </a:p>
      </dgm:t>
    </dgm:pt>
    <dgm:pt modelId="{F2B25526-31DC-46F5-B73E-0539BA377C09}" type="pres">
      <dgm:prSet presAssocID="{DB9A1785-A191-40A5-AE58-CBD788897737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40CAAD2-1E2C-47D6-9C31-E351E1FE8D4B}" type="pres">
      <dgm:prSet presAssocID="{559BAD89-29FD-4AFC-BC7C-9F716C513A86}" presName="parTrans" presStyleLbl="bgSibTrans2D1" presStyleIdx="2" presStyleCnt="3"/>
      <dgm:spPr/>
      <dgm:t>
        <a:bodyPr/>
        <a:lstStyle/>
        <a:p>
          <a:endParaRPr lang="en-GB"/>
        </a:p>
      </dgm:t>
    </dgm:pt>
    <dgm:pt modelId="{1EA62235-95B2-4139-AB8C-B8932CCED5A6}" type="pres">
      <dgm:prSet presAssocID="{1045D25B-9529-4F21-B79D-90D153D7EF7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8DA1935-1B1E-498B-832B-F606AD94D879}" srcId="{EF580F13-98DE-44C1-9A5F-93D3B01D6481}" destId="{46E9D574-C5DE-41BD-B9B6-C6686EBBF824}" srcOrd="0" destOrd="0" parTransId="{C0C3E61F-4AC7-4FA8-8675-55F7FA3175E2}" sibTransId="{1B80056A-7EF7-4A26-9494-9EEB599DD020}"/>
    <dgm:cxn modelId="{FEA8BC3C-6AA6-4F40-B460-75EF24498274}" srcId="{EF580F13-98DE-44C1-9A5F-93D3B01D6481}" destId="{DB9A1785-A191-40A5-AE58-CBD788897737}" srcOrd="1" destOrd="0" parTransId="{090CF12E-D8AD-4E6E-A856-F848C32CAC6D}" sibTransId="{E949C3F4-BADA-4480-808B-2A23EA6DF071}"/>
    <dgm:cxn modelId="{E00BD87E-DAB5-4E26-8317-3E93BE4854B7}" type="presOf" srcId="{1045D25B-9529-4F21-B79D-90D153D7EF71}" destId="{1EA62235-95B2-4139-AB8C-B8932CCED5A6}" srcOrd="0" destOrd="0" presId="urn:microsoft.com/office/officeart/2005/8/layout/radial4"/>
    <dgm:cxn modelId="{BB165807-73EF-4306-8CA7-3EB81A49BFC6}" type="presOf" srcId="{EF580F13-98DE-44C1-9A5F-93D3B01D6481}" destId="{01739E50-BA20-40E3-8A63-C9C3297FC29A}" srcOrd="0" destOrd="0" presId="urn:microsoft.com/office/officeart/2005/8/layout/radial4"/>
    <dgm:cxn modelId="{ECBD6134-3FCB-47CC-AF45-C1471B7F3F9D}" type="presOf" srcId="{DB9A1785-A191-40A5-AE58-CBD788897737}" destId="{F2B25526-31DC-46F5-B73E-0539BA377C09}" srcOrd="0" destOrd="0" presId="urn:microsoft.com/office/officeart/2005/8/layout/radial4"/>
    <dgm:cxn modelId="{C882EA68-C629-4674-AB53-2CCA46A511BF}" type="presOf" srcId="{559BAD89-29FD-4AFC-BC7C-9F716C513A86}" destId="{B40CAAD2-1E2C-47D6-9C31-E351E1FE8D4B}" srcOrd="0" destOrd="0" presId="urn:microsoft.com/office/officeart/2005/8/layout/radial4"/>
    <dgm:cxn modelId="{60CEF268-332C-40E9-96BE-76EEC0999145}" type="presOf" srcId="{0A785549-E090-4E15-9587-58B22646D4BB}" destId="{2E856508-D2F5-4AA1-B2BE-DCEE0CF1CC7C}" srcOrd="0" destOrd="0" presId="urn:microsoft.com/office/officeart/2005/8/layout/radial4"/>
    <dgm:cxn modelId="{CA055F09-7987-476A-85DC-D0DB366FFC46}" type="presOf" srcId="{090CF12E-D8AD-4E6E-A856-F848C32CAC6D}" destId="{BD1808E5-A277-44EB-BC24-CEB04D993D9E}" srcOrd="0" destOrd="0" presId="urn:microsoft.com/office/officeart/2005/8/layout/radial4"/>
    <dgm:cxn modelId="{FFB6CB47-D908-456A-81E2-6E4B034E60F1}" srcId="{EF580F13-98DE-44C1-9A5F-93D3B01D6481}" destId="{1045D25B-9529-4F21-B79D-90D153D7EF71}" srcOrd="2" destOrd="0" parTransId="{559BAD89-29FD-4AFC-BC7C-9F716C513A86}" sibTransId="{B881D39F-B4A9-457C-BEB6-48E05B2B3202}"/>
    <dgm:cxn modelId="{C8A598A0-D8E7-4979-BD9B-0E043657AF72}" srcId="{0A785549-E090-4E15-9587-58B22646D4BB}" destId="{EF580F13-98DE-44C1-9A5F-93D3B01D6481}" srcOrd="0" destOrd="0" parTransId="{365210A0-2217-4E72-A4DB-9C31381B7A7E}" sibTransId="{A9264B1C-9AEE-4B1C-B481-7BE611988137}"/>
    <dgm:cxn modelId="{15B2A6D2-5424-4FDE-88D6-CF5BF610FD4F}" type="presOf" srcId="{C0C3E61F-4AC7-4FA8-8675-55F7FA3175E2}" destId="{6EFD37D0-6621-4C23-B270-E2A4A8510CEE}" srcOrd="0" destOrd="0" presId="urn:microsoft.com/office/officeart/2005/8/layout/radial4"/>
    <dgm:cxn modelId="{BD0E0E3E-C79E-417D-BB89-CFA01D2C350B}" type="presOf" srcId="{46E9D574-C5DE-41BD-B9B6-C6686EBBF824}" destId="{3FE3D588-F298-4348-BF9C-37389E5535DD}" srcOrd="0" destOrd="0" presId="urn:microsoft.com/office/officeart/2005/8/layout/radial4"/>
    <dgm:cxn modelId="{3CE3186F-FF70-4A18-9A17-9C872D31B403}" type="presParOf" srcId="{2E856508-D2F5-4AA1-B2BE-DCEE0CF1CC7C}" destId="{01739E50-BA20-40E3-8A63-C9C3297FC29A}" srcOrd="0" destOrd="0" presId="urn:microsoft.com/office/officeart/2005/8/layout/radial4"/>
    <dgm:cxn modelId="{9CBF6944-EF3C-460A-BFDD-04F07517940C}" type="presParOf" srcId="{2E856508-D2F5-4AA1-B2BE-DCEE0CF1CC7C}" destId="{6EFD37D0-6621-4C23-B270-E2A4A8510CEE}" srcOrd="1" destOrd="0" presId="urn:microsoft.com/office/officeart/2005/8/layout/radial4"/>
    <dgm:cxn modelId="{E4E3B649-0A7F-43A9-9CBF-CD9B9BD845D6}" type="presParOf" srcId="{2E856508-D2F5-4AA1-B2BE-DCEE0CF1CC7C}" destId="{3FE3D588-F298-4348-BF9C-37389E5535DD}" srcOrd="2" destOrd="0" presId="urn:microsoft.com/office/officeart/2005/8/layout/radial4"/>
    <dgm:cxn modelId="{A3F23D76-7E44-44A9-9048-7C9A35E0A276}" type="presParOf" srcId="{2E856508-D2F5-4AA1-B2BE-DCEE0CF1CC7C}" destId="{BD1808E5-A277-44EB-BC24-CEB04D993D9E}" srcOrd="3" destOrd="0" presId="urn:microsoft.com/office/officeart/2005/8/layout/radial4"/>
    <dgm:cxn modelId="{A97B7A7A-1FA4-4032-B1F9-3542AE1B4D92}" type="presParOf" srcId="{2E856508-D2F5-4AA1-B2BE-DCEE0CF1CC7C}" destId="{F2B25526-31DC-46F5-B73E-0539BA377C09}" srcOrd="4" destOrd="0" presId="urn:microsoft.com/office/officeart/2005/8/layout/radial4"/>
    <dgm:cxn modelId="{CEC50B02-1A8A-413C-8697-07565E6884D7}" type="presParOf" srcId="{2E856508-D2F5-4AA1-B2BE-DCEE0CF1CC7C}" destId="{B40CAAD2-1E2C-47D6-9C31-E351E1FE8D4B}" srcOrd="5" destOrd="0" presId="urn:microsoft.com/office/officeart/2005/8/layout/radial4"/>
    <dgm:cxn modelId="{5E15B599-2DD5-434A-81CD-E24E6D0ADCF4}" type="presParOf" srcId="{2E856508-D2F5-4AA1-B2BE-DCEE0CF1CC7C}" destId="{1EA62235-95B2-4139-AB8C-B8932CCED5A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C77DA5-F8CC-45F9-A8FB-A35F95889B30}" type="doc">
      <dgm:prSet loTypeId="urn:microsoft.com/office/officeart/2008/layout/AlternatingHexagons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61DAB83-8BBF-4E0A-BD67-D049EF4ECD4A}">
      <dgm:prSet phldrT="[Text]" custT="1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sz="1600" b="1" dirty="0" smtClean="0"/>
            <a:t> Range</a:t>
          </a:r>
        </a:p>
        <a:p>
          <a:r>
            <a:rPr lang="en-GB" sz="1600" b="1" dirty="0" smtClean="0"/>
            <a:t> Setting</a:t>
          </a:r>
          <a:endParaRPr lang="en-GB" sz="1600" b="1" dirty="0"/>
        </a:p>
      </dgm:t>
    </dgm:pt>
    <dgm:pt modelId="{D14F842D-099E-4D1A-8CDE-56FB7D9A7460}" type="parTrans" cxnId="{579092E2-801D-4310-94F3-EE2E90E57804}">
      <dgm:prSet/>
      <dgm:spPr/>
      <dgm:t>
        <a:bodyPr/>
        <a:lstStyle/>
        <a:p>
          <a:endParaRPr lang="en-GB"/>
        </a:p>
      </dgm:t>
    </dgm:pt>
    <dgm:pt modelId="{56852087-EB81-46D4-851B-5B8F94C6CC6C}" type="sibTrans" cxnId="{579092E2-801D-4310-94F3-EE2E90E57804}">
      <dgm:prSet/>
      <dgm:spPr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dgm:spPr>
      <dgm:t>
        <a:bodyPr/>
        <a:lstStyle/>
        <a:p>
          <a:endParaRPr lang="en-GB"/>
        </a:p>
      </dgm:t>
    </dgm:pt>
    <dgm:pt modelId="{DD370F72-5FEE-40A7-AAA5-F7DE1F98F44B}">
      <dgm:prSet phldrT="[Text]" custT="1"/>
      <dgm:spPr/>
      <dgm:t>
        <a:bodyPr/>
        <a:lstStyle/>
        <a:p>
          <a:r>
            <a:rPr lang="en-GB" sz="1600" b="0" dirty="0" smtClean="0">
              <a:solidFill>
                <a:srgbClr val="807E83"/>
              </a:solidFill>
            </a:rPr>
            <a:t>Comprehensive evaluation of Proposed Biosimilar product across a wide range of methodologies</a:t>
          </a:r>
          <a:endParaRPr lang="en-GB" sz="1600" b="0" dirty="0">
            <a:solidFill>
              <a:srgbClr val="807E83"/>
            </a:solidFill>
          </a:endParaRPr>
        </a:p>
      </dgm:t>
    </dgm:pt>
    <dgm:pt modelId="{06BE337E-5A65-4E06-9584-B6ADA98828A3}" type="parTrans" cxnId="{7F2B08BB-B174-4AC8-89A8-EDC82FBD6C5E}">
      <dgm:prSet/>
      <dgm:spPr/>
      <dgm:t>
        <a:bodyPr/>
        <a:lstStyle/>
        <a:p>
          <a:endParaRPr lang="en-GB"/>
        </a:p>
      </dgm:t>
    </dgm:pt>
    <dgm:pt modelId="{5A672CAA-CC73-4EE0-B20F-E858A635A7B4}" type="sibTrans" cxnId="{7F2B08BB-B174-4AC8-89A8-EDC82FBD6C5E}">
      <dgm:prSet/>
      <dgm:spPr/>
      <dgm:t>
        <a:bodyPr/>
        <a:lstStyle/>
        <a:p>
          <a:endParaRPr lang="en-GB"/>
        </a:p>
      </dgm:t>
    </dgm:pt>
    <dgm:pt modelId="{A4FB316E-59D3-4DA6-B7A1-6E6E9DB477A9}">
      <dgm:prSet phldrT="[Text]" custT="1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sz="1600" b="1" dirty="0" smtClean="0"/>
            <a:t>Late </a:t>
          </a:r>
        </a:p>
        <a:p>
          <a:r>
            <a:rPr lang="en-GB" sz="1600" b="1" dirty="0" smtClean="0"/>
            <a:t>Phase </a:t>
          </a:r>
          <a:endParaRPr lang="en-GB" sz="1600" b="1" dirty="0"/>
        </a:p>
      </dgm:t>
    </dgm:pt>
    <dgm:pt modelId="{149EFBAE-0883-4065-A20D-8DE3185AA362}" type="parTrans" cxnId="{76D8BC0A-0BBD-4C1D-9780-EBF212107D27}">
      <dgm:prSet/>
      <dgm:spPr/>
      <dgm:t>
        <a:bodyPr/>
        <a:lstStyle/>
        <a:p>
          <a:endParaRPr lang="en-GB"/>
        </a:p>
      </dgm:t>
    </dgm:pt>
    <dgm:pt modelId="{B0658B33-D460-4C04-BD3B-7477F13C30DC}" type="sibTrans" cxnId="{76D8BC0A-0BBD-4C1D-9780-EBF212107D27}">
      <dgm:prSet/>
      <dgm:spPr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dgm:spPr>
      <dgm:t>
        <a:bodyPr/>
        <a:lstStyle/>
        <a:p>
          <a:endParaRPr lang="en-GB"/>
        </a:p>
      </dgm:t>
    </dgm:pt>
    <dgm:pt modelId="{DCB1AFE6-6337-44A5-9F14-C37CF7348053}">
      <dgm:prSet phldrT="[Text]" custT="1"/>
      <dgm:spPr/>
      <dgm:t>
        <a:bodyPr/>
        <a:lstStyle/>
        <a:p>
          <a:r>
            <a:rPr lang="en-GB" sz="1600" dirty="0" smtClean="0">
              <a:solidFill>
                <a:srgbClr val="807E83"/>
              </a:solidFill>
            </a:rPr>
            <a:t>Extended evaluation across an increased number of methods. Requirements are driven by Regulators based upon molecule characteristics.</a:t>
          </a:r>
          <a:endParaRPr lang="en-GB" sz="1600" dirty="0">
            <a:solidFill>
              <a:srgbClr val="807E83"/>
            </a:solidFill>
          </a:endParaRPr>
        </a:p>
      </dgm:t>
    </dgm:pt>
    <dgm:pt modelId="{AB47B653-F4E3-44CA-9825-10361F7DAE95}" type="parTrans" cxnId="{B8FDC0C9-3741-43FB-9D9B-F9B4722C5BD5}">
      <dgm:prSet/>
      <dgm:spPr/>
      <dgm:t>
        <a:bodyPr/>
        <a:lstStyle/>
        <a:p>
          <a:endParaRPr lang="en-GB"/>
        </a:p>
      </dgm:t>
    </dgm:pt>
    <dgm:pt modelId="{1836866C-2211-40BC-B957-CDFFBFE8E9FA}" type="sibTrans" cxnId="{B8FDC0C9-3741-43FB-9D9B-F9B4722C5BD5}">
      <dgm:prSet/>
      <dgm:spPr/>
      <dgm:t>
        <a:bodyPr/>
        <a:lstStyle/>
        <a:p>
          <a:endParaRPr lang="en-GB"/>
        </a:p>
      </dgm:t>
    </dgm:pt>
    <dgm:pt modelId="{61E181E2-0585-4963-855F-C20B5099946D}">
      <dgm:prSet phldrT="[Text]" custT="1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sz="1600" b="1" dirty="0" smtClean="0"/>
            <a:t>Clone  &amp; Process </a:t>
          </a:r>
          <a:endParaRPr lang="en-GB" sz="1600" b="1" dirty="0"/>
        </a:p>
      </dgm:t>
    </dgm:pt>
    <dgm:pt modelId="{AA25F925-AD78-4FB8-9A54-3017291FCFC5}" type="parTrans" cxnId="{AB6F0A12-7E14-4BCD-8F90-9F81E87EC4B4}">
      <dgm:prSet/>
      <dgm:spPr/>
      <dgm:t>
        <a:bodyPr/>
        <a:lstStyle/>
        <a:p>
          <a:endParaRPr lang="en-GB"/>
        </a:p>
      </dgm:t>
    </dgm:pt>
    <dgm:pt modelId="{8F0AFAF1-1AE4-477F-8968-914BE1E0491C}" type="sibTrans" cxnId="{AB6F0A12-7E14-4BCD-8F90-9F81E87EC4B4}">
      <dgm:prSet/>
      <dgm:spPr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dgm:spPr>
      <dgm:t>
        <a:bodyPr/>
        <a:lstStyle/>
        <a:p>
          <a:endParaRPr lang="en-GB"/>
        </a:p>
      </dgm:t>
    </dgm:pt>
    <dgm:pt modelId="{891FBF06-C13E-4A2C-836E-D09EDFC08E18}">
      <dgm:prSet phldrT="[Text]" custT="1"/>
      <dgm:spPr>
        <a:noFill/>
      </dgm:spPr>
      <dgm:t>
        <a:bodyPr/>
        <a:lstStyle/>
        <a:p>
          <a:pPr algn="r"/>
          <a:r>
            <a:rPr lang="en-GB" sz="1600" b="0" dirty="0" smtClean="0">
              <a:solidFill>
                <a:srgbClr val="807E83"/>
              </a:solidFill>
            </a:rPr>
            <a:t>Evaluation of clones  against Reference Product range and evaluation of  process using critical methods. </a:t>
          </a:r>
          <a:endParaRPr lang="en-GB" sz="1600" b="0" dirty="0">
            <a:solidFill>
              <a:srgbClr val="807E83"/>
            </a:solidFill>
          </a:endParaRPr>
        </a:p>
      </dgm:t>
    </dgm:pt>
    <dgm:pt modelId="{77C191AA-A3AB-4C38-A2B2-F8DC49D9D30C}" type="parTrans" cxnId="{04E5B3E6-3091-44FB-A4D7-8EABEEAF5714}">
      <dgm:prSet/>
      <dgm:spPr/>
      <dgm:t>
        <a:bodyPr/>
        <a:lstStyle/>
        <a:p>
          <a:endParaRPr lang="en-GB"/>
        </a:p>
      </dgm:t>
    </dgm:pt>
    <dgm:pt modelId="{4F87C5E1-5AAC-432E-96F7-19553D68A527}" type="sibTrans" cxnId="{04E5B3E6-3091-44FB-A4D7-8EABEEAF5714}">
      <dgm:prSet/>
      <dgm:spPr/>
      <dgm:t>
        <a:bodyPr/>
        <a:lstStyle/>
        <a:p>
          <a:endParaRPr lang="en-GB"/>
        </a:p>
      </dgm:t>
    </dgm:pt>
    <dgm:pt modelId="{4FCE41DC-416A-4C5A-BD91-AB70C1F504D3}">
      <dgm:prSet phldrT="[Text]" custT="1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sz="1600" b="1" dirty="0" smtClean="0"/>
            <a:t>Early</a:t>
          </a:r>
        </a:p>
        <a:p>
          <a:r>
            <a:rPr lang="en-GB" sz="1600" b="1" dirty="0" smtClean="0"/>
            <a:t> Phase </a:t>
          </a:r>
          <a:endParaRPr lang="en-GB" sz="1600" b="1" dirty="0"/>
        </a:p>
      </dgm:t>
    </dgm:pt>
    <dgm:pt modelId="{6BD3747C-A896-4060-9D3E-44AB13A33C2C}" type="sibTrans" cxnId="{EB84F339-4CEE-46AD-8645-357CC6606FDA}">
      <dgm:prSet/>
      <dgm:spPr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dgm:spPr>
      <dgm:t>
        <a:bodyPr/>
        <a:lstStyle/>
        <a:p>
          <a:endParaRPr lang="en-GB"/>
        </a:p>
      </dgm:t>
    </dgm:pt>
    <dgm:pt modelId="{CB7AF554-5A7A-48D6-80F9-F63DF230E608}" type="parTrans" cxnId="{EB84F339-4CEE-46AD-8645-357CC6606FDA}">
      <dgm:prSet/>
      <dgm:spPr/>
      <dgm:t>
        <a:bodyPr/>
        <a:lstStyle/>
        <a:p>
          <a:endParaRPr lang="en-GB"/>
        </a:p>
      </dgm:t>
    </dgm:pt>
    <dgm:pt modelId="{F3EF0A32-5F47-40A5-8AE0-FF3A6A29A9EB}">
      <dgm:prSet phldrT="[Text]" custT="1"/>
      <dgm:spPr/>
      <dgm:t>
        <a:bodyPr/>
        <a:lstStyle/>
        <a:p>
          <a:r>
            <a:rPr lang="en-GB" sz="1600" b="0" dirty="0" smtClean="0">
              <a:solidFill>
                <a:srgbClr val="807E83"/>
              </a:solidFill>
            </a:rPr>
            <a:t>Determination of Critical Quality Attributes of Reference Product using methods</a:t>
          </a:r>
          <a:endParaRPr lang="en-GB" sz="1600" b="0" dirty="0">
            <a:solidFill>
              <a:srgbClr val="807E83"/>
            </a:solidFill>
          </a:endParaRPr>
        </a:p>
      </dgm:t>
    </dgm:pt>
    <dgm:pt modelId="{584C220E-8C1B-4E97-B67C-4B17DB726047}" type="sibTrans" cxnId="{E1955686-4933-464A-8F26-99214053D735}">
      <dgm:prSet/>
      <dgm:spPr/>
      <dgm:t>
        <a:bodyPr/>
        <a:lstStyle/>
        <a:p>
          <a:endParaRPr lang="en-GB"/>
        </a:p>
      </dgm:t>
    </dgm:pt>
    <dgm:pt modelId="{AB65F00C-F592-415C-B50C-80CEDFB744EF}" type="parTrans" cxnId="{E1955686-4933-464A-8F26-99214053D735}">
      <dgm:prSet/>
      <dgm:spPr/>
      <dgm:t>
        <a:bodyPr/>
        <a:lstStyle/>
        <a:p>
          <a:endParaRPr lang="en-GB"/>
        </a:p>
      </dgm:t>
    </dgm:pt>
    <dgm:pt modelId="{B2EF78B4-1B41-4BEB-A8A4-973635161573}">
      <dgm:prSet phldrT="[Text]" custT="1"/>
      <dgm:spPr/>
      <dgm:t>
        <a:bodyPr/>
        <a:lstStyle/>
        <a:p>
          <a:r>
            <a:rPr lang="en-GB" sz="1600" dirty="0" smtClean="0">
              <a:solidFill>
                <a:srgbClr val="807E83"/>
              </a:solidFill>
            </a:rPr>
            <a:t>Performance of a selection of Validated Methods</a:t>
          </a:r>
          <a:endParaRPr lang="en-GB" sz="1600" dirty="0">
            <a:solidFill>
              <a:srgbClr val="807E83"/>
            </a:solidFill>
          </a:endParaRPr>
        </a:p>
      </dgm:t>
    </dgm:pt>
    <dgm:pt modelId="{11442E70-DC66-4CF3-8778-05E27B55E4F3}" type="parTrans" cxnId="{B50748F5-EEA8-4A75-9E3E-3F76F2165822}">
      <dgm:prSet/>
      <dgm:spPr/>
      <dgm:t>
        <a:bodyPr/>
        <a:lstStyle/>
        <a:p>
          <a:endParaRPr lang="en-GB"/>
        </a:p>
      </dgm:t>
    </dgm:pt>
    <dgm:pt modelId="{02A48510-DD67-4963-9FA3-35BE0C7FCAA2}" type="sibTrans" cxnId="{B50748F5-EEA8-4A75-9E3E-3F76F2165822}">
      <dgm:prSet/>
      <dgm:spPr>
        <a:gradFill rotWithShape="0">
          <a:gsLst>
            <a:gs pos="0">
              <a:schemeClr val="bg1">
                <a:lumMod val="65000"/>
              </a:schemeClr>
            </a:gs>
            <a:gs pos="80000">
              <a:schemeClr val="bg1">
                <a:lumMod val="75000"/>
              </a:schemeClr>
            </a:gs>
            <a:gs pos="100000">
              <a:schemeClr val="bg1">
                <a:lumMod val="85000"/>
              </a:schemeClr>
            </a:gs>
          </a:gsLst>
        </a:gradFill>
      </dgm:spPr>
      <dgm:t>
        <a:bodyPr/>
        <a:lstStyle/>
        <a:p>
          <a:endParaRPr lang="en-GB"/>
        </a:p>
      </dgm:t>
    </dgm:pt>
    <dgm:pt modelId="{99780131-009E-4965-94A6-B390E7195898}">
      <dgm:prSet phldrT="[Text]" custT="1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sz="1600" b="1" dirty="0" smtClean="0">
              <a:solidFill>
                <a:schemeClr val="bg1"/>
              </a:solidFill>
            </a:rPr>
            <a:t>Lot Release</a:t>
          </a:r>
          <a:endParaRPr lang="en-GB" sz="1600" b="1" dirty="0">
            <a:solidFill>
              <a:schemeClr val="bg1"/>
            </a:solidFill>
          </a:endParaRPr>
        </a:p>
      </dgm:t>
    </dgm:pt>
    <dgm:pt modelId="{49446328-0C3A-48A5-8012-638F55568AE3}" type="parTrans" cxnId="{04357381-3C62-4BDA-8E99-D1F39448CFEB}">
      <dgm:prSet/>
      <dgm:spPr/>
      <dgm:t>
        <a:bodyPr/>
        <a:lstStyle/>
        <a:p>
          <a:endParaRPr lang="en-GB"/>
        </a:p>
      </dgm:t>
    </dgm:pt>
    <dgm:pt modelId="{CF46F680-F06D-4B62-89EA-40AE7A030EFD}" type="sibTrans" cxnId="{04357381-3C62-4BDA-8E99-D1F39448CFEB}">
      <dgm:prSet/>
      <dgm:spPr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</a:gradFill>
      </dgm:spPr>
      <dgm:t>
        <a:bodyPr/>
        <a:lstStyle/>
        <a:p>
          <a:endParaRPr lang="en-GB"/>
        </a:p>
      </dgm:t>
    </dgm:pt>
    <dgm:pt modelId="{0B6D7FCF-9ED8-418A-8D20-F8943B47595A}">
      <dgm:prSet phldrT="[Text]"/>
      <dgm:spPr/>
      <dgm:t>
        <a:bodyPr/>
        <a:lstStyle/>
        <a:p>
          <a:endParaRPr lang="en-GB" sz="1000" dirty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B9050BE6-6970-4690-BDBF-A3C13735ADF1}" type="parTrans" cxnId="{E6F5A788-B64E-4157-A320-4D84DB9A67D7}">
      <dgm:prSet/>
      <dgm:spPr/>
      <dgm:t>
        <a:bodyPr/>
        <a:lstStyle/>
        <a:p>
          <a:endParaRPr lang="en-GB"/>
        </a:p>
      </dgm:t>
    </dgm:pt>
    <dgm:pt modelId="{BAB08E82-B997-497C-B393-27C907E46617}" type="sibTrans" cxnId="{E6F5A788-B64E-4157-A320-4D84DB9A67D7}">
      <dgm:prSet/>
      <dgm:spPr/>
      <dgm:t>
        <a:bodyPr/>
        <a:lstStyle/>
        <a:p>
          <a:endParaRPr lang="en-GB"/>
        </a:p>
      </dgm:t>
    </dgm:pt>
    <dgm:pt modelId="{F8065C24-3102-413E-996B-49C66BFC29AE}" type="pres">
      <dgm:prSet presAssocID="{A0C77DA5-F8CC-45F9-A8FB-A35F95889B30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1223FE0B-B69F-49B4-B6E7-A14D37F4B93D}" type="pres">
      <dgm:prSet presAssocID="{861DAB83-8BBF-4E0A-BD67-D049EF4ECD4A}" presName="composite" presStyleCnt="0"/>
      <dgm:spPr/>
    </dgm:pt>
    <dgm:pt modelId="{08FB9DB3-B346-4B52-B9F2-67A6EBE980DF}" type="pres">
      <dgm:prSet presAssocID="{861DAB83-8BBF-4E0A-BD67-D049EF4ECD4A}" presName="Parent1" presStyleLbl="node1" presStyleIdx="0" presStyleCnt="10" custLinFactNeighborX="15077" custLinFactNeighborY="-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0627ED5-A62E-4E8D-9B4A-1E72CE6F5E10}" type="pres">
      <dgm:prSet presAssocID="{861DAB83-8BBF-4E0A-BD67-D049EF4ECD4A}" presName="Childtext1" presStyleLbl="revTx" presStyleIdx="0" presStyleCnt="5" custScaleX="146835" custLinFactNeighborX="40291" custLinFactNeighborY="18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9857CC-A194-4C65-878F-8928EFD129CE}" type="pres">
      <dgm:prSet presAssocID="{861DAB83-8BBF-4E0A-BD67-D049EF4ECD4A}" presName="BalanceSpacing" presStyleCnt="0"/>
      <dgm:spPr/>
    </dgm:pt>
    <dgm:pt modelId="{5112F085-BAF1-4926-A850-D5C4D2C1C88A}" type="pres">
      <dgm:prSet presAssocID="{861DAB83-8BBF-4E0A-BD67-D049EF4ECD4A}" presName="BalanceSpacing1" presStyleCnt="0"/>
      <dgm:spPr/>
    </dgm:pt>
    <dgm:pt modelId="{EBC46587-18DC-4637-8A9A-E178343569ED}" type="pres">
      <dgm:prSet presAssocID="{56852087-EB81-46D4-851B-5B8F94C6CC6C}" presName="Accent1Text" presStyleLbl="node1" presStyleIdx="1" presStyleCnt="10" custLinFactNeighborX="19564" custLinFactNeighborY="-5381"/>
      <dgm:spPr/>
      <dgm:t>
        <a:bodyPr/>
        <a:lstStyle/>
        <a:p>
          <a:endParaRPr lang="en-GB"/>
        </a:p>
      </dgm:t>
    </dgm:pt>
    <dgm:pt modelId="{D82D2CDE-766E-4E4E-A1B5-503650BB0E5F}" type="pres">
      <dgm:prSet presAssocID="{56852087-EB81-46D4-851B-5B8F94C6CC6C}" presName="spaceBetweenRectangles" presStyleCnt="0"/>
      <dgm:spPr/>
    </dgm:pt>
    <dgm:pt modelId="{BBC29F65-67C4-409D-9836-71FEA1DD3F5C}" type="pres">
      <dgm:prSet presAssocID="{61E181E2-0585-4963-855F-C20B5099946D}" presName="composite" presStyleCnt="0"/>
      <dgm:spPr/>
    </dgm:pt>
    <dgm:pt modelId="{D1CB4455-966B-4496-AD6E-897C4436F64E}" type="pres">
      <dgm:prSet presAssocID="{61E181E2-0585-4963-855F-C20B5099946D}" presName="Parent1" presStyleLbl="node1" presStyleIdx="2" presStyleCnt="10" custLinFactNeighborX="-17625" custLinFactNeighborY="-20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027903-4420-483D-9EB2-25399D8DAB70}" type="pres">
      <dgm:prSet presAssocID="{61E181E2-0585-4963-855F-C20B5099946D}" presName="Childtext1" presStyleLbl="revTx" presStyleIdx="1" presStyleCnt="5" custScaleX="155063" custLinFactNeighborX="-55010" custLinFactNeighborY="16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CFEAD09-5D82-40B9-8DAB-4209B8E87ED8}" type="pres">
      <dgm:prSet presAssocID="{61E181E2-0585-4963-855F-C20B5099946D}" presName="BalanceSpacing" presStyleCnt="0"/>
      <dgm:spPr/>
    </dgm:pt>
    <dgm:pt modelId="{D7E83AF1-3A3A-4B25-9B10-75268DF8BEAB}" type="pres">
      <dgm:prSet presAssocID="{61E181E2-0585-4963-855F-C20B5099946D}" presName="BalanceSpacing1" presStyleCnt="0"/>
      <dgm:spPr/>
    </dgm:pt>
    <dgm:pt modelId="{CCF6F2D8-8348-41D3-890B-31D3F6932433}" type="pres">
      <dgm:prSet presAssocID="{8F0AFAF1-1AE4-477F-8968-914BE1E0491C}" presName="Accent1Text" presStyleLbl="node1" presStyleIdx="3" presStyleCnt="10" custLinFactNeighborX="-16023" custLinFactNeighborY="-205"/>
      <dgm:spPr/>
      <dgm:t>
        <a:bodyPr/>
        <a:lstStyle/>
        <a:p>
          <a:endParaRPr lang="en-GB"/>
        </a:p>
      </dgm:t>
    </dgm:pt>
    <dgm:pt modelId="{01727BD6-6B34-480F-92A5-9E85428225AE}" type="pres">
      <dgm:prSet presAssocID="{8F0AFAF1-1AE4-477F-8968-914BE1E0491C}" presName="spaceBetweenRectangles" presStyleCnt="0"/>
      <dgm:spPr/>
    </dgm:pt>
    <dgm:pt modelId="{ED0AD483-616E-47AA-B480-689CADE3D0A5}" type="pres">
      <dgm:prSet presAssocID="{4FCE41DC-416A-4C5A-BD91-AB70C1F504D3}" presName="composite" presStyleCnt="0"/>
      <dgm:spPr/>
    </dgm:pt>
    <dgm:pt modelId="{91A3617F-B069-4F57-8F92-CD00E770DF2B}" type="pres">
      <dgm:prSet presAssocID="{4FCE41DC-416A-4C5A-BD91-AB70C1F504D3}" presName="Parent1" presStyleLbl="node1" presStyleIdx="4" presStyleCnt="10" custLinFactNeighborX="27255" custLinFactNeighborY="-32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EC2A43B-5C0F-49DC-BA3A-E78AD6A6B421}" type="pres">
      <dgm:prSet presAssocID="{4FCE41DC-416A-4C5A-BD91-AB70C1F504D3}" presName="Childtext1" presStyleLbl="revTx" presStyleIdx="2" presStyleCnt="5" custScaleX="184810" custLinFactNeighborX="73519" custLinFactNeighborY="144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5B0AF7B-6262-4910-806B-BB2771FC7023}" type="pres">
      <dgm:prSet presAssocID="{4FCE41DC-416A-4C5A-BD91-AB70C1F504D3}" presName="BalanceSpacing" presStyleCnt="0"/>
      <dgm:spPr/>
    </dgm:pt>
    <dgm:pt modelId="{48920016-F81E-4CDE-B1AC-4B3561A0A6B3}" type="pres">
      <dgm:prSet presAssocID="{4FCE41DC-416A-4C5A-BD91-AB70C1F504D3}" presName="BalanceSpacing1" presStyleCnt="0"/>
      <dgm:spPr/>
    </dgm:pt>
    <dgm:pt modelId="{F52125DE-D705-491F-90E1-42A0C4654E65}" type="pres">
      <dgm:prSet presAssocID="{6BD3747C-A896-4060-9D3E-44AB13A33C2C}" presName="Accent1Text" presStyleLbl="node1" presStyleIdx="5" presStyleCnt="10" custLinFactNeighborX="31742" custLinFactNeighborY="-326"/>
      <dgm:spPr/>
      <dgm:t>
        <a:bodyPr/>
        <a:lstStyle/>
        <a:p>
          <a:endParaRPr lang="en-GB"/>
        </a:p>
      </dgm:t>
    </dgm:pt>
    <dgm:pt modelId="{BB978B77-2FBF-4C3A-8A04-D323E8474927}" type="pres">
      <dgm:prSet presAssocID="{6BD3747C-A896-4060-9D3E-44AB13A33C2C}" presName="spaceBetweenRectangles" presStyleCnt="0"/>
      <dgm:spPr/>
    </dgm:pt>
    <dgm:pt modelId="{F34244C9-DFF0-428F-B7FE-DD8F3A6E2176}" type="pres">
      <dgm:prSet presAssocID="{A4FB316E-59D3-4DA6-B7A1-6E6E9DB477A9}" presName="composite" presStyleCnt="0"/>
      <dgm:spPr/>
    </dgm:pt>
    <dgm:pt modelId="{75FB18EC-0071-4BDB-9660-96879556440B}" type="pres">
      <dgm:prSet presAssocID="{A4FB316E-59D3-4DA6-B7A1-6E6E9DB477A9}" presName="Parent1" presStyleLbl="node1" presStyleIdx="6" presStyleCnt="10" custLinFactNeighborX="-32759" custLinFactNeighborY="-44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10D5E7-2108-4420-84AE-B0DDDC81E18D}" type="pres">
      <dgm:prSet presAssocID="{A4FB316E-59D3-4DA6-B7A1-6E6E9DB477A9}" presName="Childtext1" presStyleLbl="revTx" presStyleIdx="3" presStyleCnt="5" custScaleX="184207" custLinFactNeighborX="-80627" custLinFactNeighborY="-759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64D53A-6796-44E0-A9FE-D0D7C3045A33}" type="pres">
      <dgm:prSet presAssocID="{A4FB316E-59D3-4DA6-B7A1-6E6E9DB477A9}" presName="BalanceSpacing" presStyleCnt="0"/>
      <dgm:spPr/>
    </dgm:pt>
    <dgm:pt modelId="{90B1EFAE-2E7B-456E-B013-EC015CB4E447}" type="pres">
      <dgm:prSet presAssocID="{A4FB316E-59D3-4DA6-B7A1-6E6E9DB477A9}" presName="BalanceSpacing1" presStyleCnt="0"/>
      <dgm:spPr/>
    </dgm:pt>
    <dgm:pt modelId="{68F20FCB-6D44-4111-9987-5BB82D88E3A4}" type="pres">
      <dgm:prSet presAssocID="{B0658B33-D460-4C04-BD3B-7477F13C30DC}" presName="Accent1Text" presStyleLbl="node1" presStyleIdx="7" presStyleCnt="10" custLinFactNeighborX="-31156" custLinFactNeighborY="-447"/>
      <dgm:spPr/>
      <dgm:t>
        <a:bodyPr/>
        <a:lstStyle/>
        <a:p>
          <a:endParaRPr lang="en-GB"/>
        </a:p>
      </dgm:t>
    </dgm:pt>
    <dgm:pt modelId="{66C8E4C5-040A-42E4-B5C0-0496EDD358D1}" type="pres">
      <dgm:prSet presAssocID="{B0658B33-D460-4C04-BD3B-7477F13C30DC}" presName="spaceBetweenRectangles" presStyleCnt="0"/>
      <dgm:spPr/>
    </dgm:pt>
    <dgm:pt modelId="{E203E02E-844C-4ACB-A1AE-E2FBE37BF2B7}" type="pres">
      <dgm:prSet presAssocID="{99780131-009E-4965-94A6-B390E7195898}" presName="composite" presStyleCnt="0"/>
      <dgm:spPr/>
    </dgm:pt>
    <dgm:pt modelId="{5E99BC6A-333C-46FC-AC5D-6F70A629E37F}" type="pres">
      <dgm:prSet presAssocID="{99780131-009E-4965-94A6-B390E7195898}" presName="Parent1" presStyleLbl="node1" presStyleIdx="8" presStyleCnt="1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0E3436D-9117-4ECE-ABC2-F3FD9117F594}" type="pres">
      <dgm:prSet presAssocID="{99780131-009E-4965-94A6-B390E7195898}" presName="Childtext1" presStyleLbl="revTx" presStyleIdx="4" presStyleCnt="5" custLinFactNeighborX="418" custLinFactNeighborY="98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1B1F16-AD42-46DF-A2B5-0B934CAC8BAE}" type="pres">
      <dgm:prSet presAssocID="{99780131-009E-4965-94A6-B390E7195898}" presName="BalanceSpacing" presStyleCnt="0"/>
      <dgm:spPr/>
    </dgm:pt>
    <dgm:pt modelId="{C1916A7B-31D0-499F-8F29-C6006EB2E93D}" type="pres">
      <dgm:prSet presAssocID="{99780131-009E-4965-94A6-B390E7195898}" presName="BalanceSpacing1" presStyleCnt="0"/>
      <dgm:spPr/>
    </dgm:pt>
    <dgm:pt modelId="{A2486A04-8898-423E-A537-2DDE565D9739}" type="pres">
      <dgm:prSet presAssocID="{CF46F680-F06D-4B62-89EA-40AE7A030EFD}" presName="Accent1Text" presStyleLbl="node1" presStyleIdx="9" presStyleCnt="10"/>
      <dgm:spPr/>
      <dgm:t>
        <a:bodyPr/>
        <a:lstStyle/>
        <a:p>
          <a:endParaRPr lang="en-GB"/>
        </a:p>
      </dgm:t>
    </dgm:pt>
  </dgm:ptLst>
  <dgm:cxnLst>
    <dgm:cxn modelId="{7F2B08BB-B174-4AC8-89A8-EDC82FBD6C5E}" srcId="{4FCE41DC-416A-4C5A-BD91-AB70C1F504D3}" destId="{DD370F72-5FEE-40A7-AAA5-F7DE1F98F44B}" srcOrd="0" destOrd="0" parTransId="{06BE337E-5A65-4E06-9584-B6ADA98828A3}" sibTransId="{5A672CAA-CC73-4EE0-B20F-E858A635A7B4}"/>
    <dgm:cxn modelId="{E1955686-4933-464A-8F26-99214053D735}" srcId="{861DAB83-8BBF-4E0A-BD67-D049EF4ECD4A}" destId="{F3EF0A32-5F47-40A5-8AE0-FF3A6A29A9EB}" srcOrd="0" destOrd="0" parTransId="{AB65F00C-F592-415C-B50C-80CEDFB744EF}" sibTransId="{584C220E-8C1B-4E97-B67C-4B17DB726047}"/>
    <dgm:cxn modelId="{75477193-68C8-47F0-9C48-2B3B23FEB2E7}" type="presOf" srcId="{6BD3747C-A896-4060-9D3E-44AB13A33C2C}" destId="{F52125DE-D705-491F-90E1-42A0C4654E65}" srcOrd="0" destOrd="0" presId="urn:microsoft.com/office/officeart/2008/layout/AlternatingHexagons"/>
    <dgm:cxn modelId="{B8FDC0C9-3741-43FB-9D9B-F9B4722C5BD5}" srcId="{A4FB316E-59D3-4DA6-B7A1-6E6E9DB477A9}" destId="{DCB1AFE6-6337-44A5-9F14-C37CF7348053}" srcOrd="0" destOrd="0" parTransId="{AB47B653-F4E3-44CA-9825-10361F7DAE95}" sibTransId="{1836866C-2211-40BC-B957-CDFFBFE8E9FA}"/>
    <dgm:cxn modelId="{69EBBF7C-858B-4650-8962-CDA1D37DBA64}" type="presOf" srcId="{CF46F680-F06D-4B62-89EA-40AE7A030EFD}" destId="{A2486A04-8898-423E-A537-2DDE565D9739}" srcOrd="0" destOrd="0" presId="urn:microsoft.com/office/officeart/2008/layout/AlternatingHexagons"/>
    <dgm:cxn modelId="{E70DDEF7-55EF-4CD1-A4D4-6461D54A72D5}" type="presOf" srcId="{A4FB316E-59D3-4DA6-B7A1-6E6E9DB477A9}" destId="{75FB18EC-0071-4BDB-9660-96879556440B}" srcOrd="0" destOrd="0" presId="urn:microsoft.com/office/officeart/2008/layout/AlternatingHexagons"/>
    <dgm:cxn modelId="{B50748F5-EEA8-4A75-9E3E-3F76F2165822}" srcId="{99780131-009E-4965-94A6-B390E7195898}" destId="{B2EF78B4-1B41-4BEB-A8A4-973635161573}" srcOrd="0" destOrd="0" parTransId="{11442E70-DC66-4CF3-8778-05E27B55E4F3}" sibTransId="{02A48510-DD67-4963-9FA3-35BE0C7FCAA2}"/>
    <dgm:cxn modelId="{CD315A54-5C07-4C81-B7AD-A27002C0BC69}" type="presOf" srcId="{4FCE41DC-416A-4C5A-BD91-AB70C1F504D3}" destId="{91A3617F-B069-4F57-8F92-CD00E770DF2B}" srcOrd="0" destOrd="0" presId="urn:microsoft.com/office/officeart/2008/layout/AlternatingHexagons"/>
    <dgm:cxn modelId="{FBB94072-CE5D-411D-9715-1C9A5AE8F80E}" type="presOf" srcId="{8F0AFAF1-1AE4-477F-8968-914BE1E0491C}" destId="{CCF6F2D8-8348-41D3-890B-31D3F6932433}" srcOrd="0" destOrd="0" presId="urn:microsoft.com/office/officeart/2008/layout/AlternatingHexagons"/>
    <dgm:cxn modelId="{F9D4D893-2D3B-4242-BA84-57D35F796273}" type="presOf" srcId="{891FBF06-C13E-4A2C-836E-D09EDFC08E18}" destId="{58027903-4420-483D-9EB2-25399D8DAB70}" srcOrd="0" destOrd="0" presId="urn:microsoft.com/office/officeart/2008/layout/AlternatingHexagons"/>
    <dgm:cxn modelId="{E6F5A788-B64E-4157-A320-4D84DB9A67D7}" srcId="{99780131-009E-4965-94A6-B390E7195898}" destId="{0B6D7FCF-9ED8-418A-8D20-F8943B47595A}" srcOrd="1" destOrd="0" parTransId="{B9050BE6-6970-4690-BDBF-A3C13735ADF1}" sibTransId="{BAB08E82-B997-497C-B393-27C907E46617}"/>
    <dgm:cxn modelId="{A6B563DE-0F9F-450D-B199-28A9918FE50A}" type="presOf" srcId="{B0658B33-D460-4C04-BD3B-7477F13C30DC}" destId="{68F20FCB-6D44-4111-9987-5BB82D88E3A4}" srcOrd="0" destOrd="0" presId="urn:microsoft.com/office/officeart/2008/layout/AlternatingHexagons"/>
    <dgm:cxn modelId="{BA1D7B34-2FA0-4D11-8EC9-B8B427E08BFD}" type="presOf" srcId="{F3EF0A32-5F47-40A5-8AE0-FF3A6A29A9EB}" destId="{30627ED5-A62E-4E8D-9B4A-1E72CE6F5E10}" srcOrd="0" destOrd="0" presId="urn:microsoft.com/office/officeart/2008/layout/AlternatingHexagons"/>
    <dgm:cxn modelId="{70D32D38-6502-4776-9994-F33C3BDF7B70}" type="presOf" srcId="{0B6D7FCF-9ED8-418A-8D20-F8943B47595A}" destId="{30E3436D-9117-4ECE-ABC2-F3FD9117F594}" srcOrd="0" destOrd="1" presId="urn:microsoft.com/office/officeart/2008/layout/AlternatingHexagons"/>
    <dgm:cxn modelId="{3621AD54-399B-48BC-8AD1-E7C3DD26D52E}" type="presOf" srcId="{B2EF78B4-1B41-4BEB-A8A4-973635161573}" destId="{30E3436D-9117-4ECE-ABC2-F3FD9117F594}" srcOrd="0" destOrd="0" presId="urn:microsoft.com/office/officeart/2008/layout/AlternatingHexagons"/>
    <dgm:cxn modelId="{76C99254-7C4C-4567-90B9-4796BBE02AC4}" type="presOf" srcId="{99780131-009E-4965-94A6-B390E7195898}" destId="{5E99BC6A-333C-46FC-AC5D-6F70A629E37F}" srcOrd="0" destOrd="0" presId="urn:microsoft.com/office/officeart/2008/layout/AlternatingHexagons"/>
    <dgm:cxn modelId="{F5F862FB-FD30-4A24-94A0-F4568B102441}" type="presOf" srcId="{56852087-EB81-46D4-851B-5B8F94C6CC6C}" destId="{EBC46587-18DC-4637-8A9A-E178343569ED}" srcOrd="0" destOrd="0" presId="urn:microsoft.com/office/officeart/2008/layout/AlternatingHexagons"/>
    <dgm:cxn modelId="{EB84F339-4CEE-46AD-8645-357CC6606FDA}" srcId="{A0C77DA5-F8CC-45F9-A8FB-A35F95889B30}" destId="{4FCE41DC-416A-4C5A-BD91-AB70C1F504D3}" srcOrd="2" destOrd="0" parTransId="{CB7AF554-5A7A-48D6-80F9-F63DF230E608}" sibTransId="{6BD3747C-A896-4060-9D3E-44AB13A33C2C}"/>
    <dgm:cxn modelId="{76D8BC0A-0BBD-4C1D-9780-EBF212107D27}" srcId="{A0C77DA5-F8CC-45F9-A8FB-A35F95889B30}" destId="{A4FB316E-59D3-4DA6-B7A1-6E6E9DB477A9}" srcOrd="3" destOrd="0" parTransId="{149EFBAE-0883-4065-A20D-8DE3185AA362}" sibTransId="{B0658B33-D460-4C04-BD3B-7477F13C30DC}"/>
    <dgm:cxn modelId="{04E5B3E6-3091-44FB-A4D7-8EABEEAF5714}" srcId="{61E181E2-0585-4963-855F-C20B5099946D}" destId="{891FBF06-C13E-4A2C-836E-D09EDFC08E18}" srcOrd="0" destOrd="0" parTransId="{77C191AA-A3AB-4C38-A2B2-F8DC49D9D30C}" sibTransId="{4F87C5E1-5AAC-432E-96F7-19553D68A527}"/>
    <dgm:cxn modelId="{AB6F0A12-7E14-4BCD-8F90-9F81E87EC4B4}" srcId="{A0C77DA5-F8CC-45F9-A8FB-A35F95889B30}" destId="{61E181E2-0585-4963-855F-C20B5099946D}" srcOrd="1" destOrd="0" parTransId="{AA25F925-AD78-4FB8-9A54-3017291FCFC5}" sibTransId="{8F0AFAF1-1AE4-477F-8968-914BE1E0491C}"/>
    <dgm:cxn modelId="{E9A52470-6407-468E-B7D5-B738FCBFE6C4}" type="presOf" srcId="{61E181E2-0585-4963-855F-C20B5099946D}" destId="{D1CB4455-966B-4496-AD6E-897C4436F64E}" srcOrd="0" destOrd="0" presId="urn:microsoft.com/office/officeart/2008/layout/AlternatingHexagons"/>
    <dgm:cxn modelId="{579092E2-801D-4310-94F3-EE2E90E57804}" srcId="{A0C77DA5-F8CC-45F9-A8FB-A35F95889B30}" destId="{861DAB83-8BBF-4E0A-BD67-D049EF4ECD4A}" srcOrd="0" destOrd="0" parTransId="{D14F842D-099E-4D1A-8CDE-56FB7D9A7460}" sibTransId="{56852087-EB81-46D4-851B-5B8F94C6CC6C}"/>
    <dgm:cxn modelId="{23BE82F2-A491-4230-BE31-7AAE5EB7F752}" type="presOf" srcId="{DD370F72-5FEE-40A7-AAA5-F7DE1F98F44B}" destId="{AEC2A43B-5C0F-49DC-BA3A-E78AD6A6B421}" srcOrd="0" destOrd="0" presId="urn:microsoft.com/office/officeart/2008/layout/AlternatingHexagons"/>
    <dgm:cxn modelId="{3D3255EE-5BA3-4C6C-A490-B96E21ECE0CA}" type="presOf" srcId="{DCB1AFE6-6337-44A5-9F14-C37CF7348053}" destId="{E910D5E7-2108-4420-84AE-B0DDDC81E18D}" srcOrd="0" destOrd="0" presId="urn:microsoft.com/office/officeart/2008/layout/AlternatingHexagons"/>
    <dgm:cxn modelId="{1F505CAA-2881-4ED5-95DA-BC9846359A4E}" type="presOf" srcId="{A0C77DA5-F8CC-45F9-A8FB-A35F95889B30}" destId="{F8065C24-3102-413E-996B-49C66BFC29AE}" srcOrd="0" destOrd="0" presId="urn:microsoft.com/office/officeart/2008/layout/AlternatingHexagons"/>
    <dgm:cxn modelId="{A5A456DA-8369-4A83-BAD2-5A81AFF314F6}" type="presOf" srcId="{861DAB83-8BBF-4E0A-BD67-D049EF4ECD4A}" destId="{08FB9DB3-B346-4B52-B9F2-67A6EBE980DF}" srcOrd="0" destOrd="0" presId="urn:microsoft.com/office/officeart/2008/layout/AlternatingHexagons"/>
    <dgm:cxn modelId="{04357381-3C62-4BDA-8E99-D1F39448CFEB}" srcId="{A0C77DA5-F8CC-45F9-A8FB-A35F95889B30}" destId="{99780131-009E-4965-94A6-B390E7195898}" srcOrd="4" destOrd="0" parTransId="{49446328-0C3A-48A5-8012-638F55568AE3}" sibTransId="{CF46F680-F06D-4B62-89EA-40AE7A030EFD}"/>
    <dgm:cxn modelId="{8842311D-B914-4922-98FC-C4813591C2D9}" type="presParOf" srcId="{F8065C24-3102-413E-996B-49C66BFC29AE}" destId="{1223FE0B-B69F-49B4-B6E7-A14D37F4B93D}" srcOrd="0" destOrd="0" presId="urn:microsoft.com/office/officeart/2008/layout/AlternatingHexagons"/>
    <dgm:cxn modelId="{CFDE0AD3-E205-47AC-B2BA-5EA6BB3E2056}" type="presParOf" srcId="{1223FE0B-B69F-49B4-B6E7-A14D37F4B93D}" destId="{08FB9DB3-B346-4B52-B9F2-67A6EBE980DF}" srcOrd="0" destOrd="0" presId="urn:microsoft.com/office/officeart/2008/layout/AlternatingHexagons"/>
    <dgm:cxn modelId="{3DC7CDDB-1D0C-4F16-9963-931FBC311B94}" type="presParOf" srcId="{1223FE0B-B69F-49B4-B6E7-A14D37F4B93D}" destId="{30627ED5-A62E-4E8D-9B4A-1E72CE6F5E10}" srcOrd="1" destOrd="0" presId="urn:microsoft.com/office/officeart/2008/layout/AlternatingHexagons"/>
    <dgm:cxn modelId="{34A9000B-83AB-41C7-8CCE-08D81D43C40B}" type="presParOf" srcId="{1223FE0B-B69F-49B4-B6E7-A14D37F4B93D}" destId="{F19857CC-A194-4C65-878F-8928EFD129CE}" srcOrd="2" destOrd="0" presId="urn:microsoft.com/office/officeart/2008/layout/AlternatingHexagons"/>
    <dgm:cxn modelId="{7BAFDCBB-53D9-4532-8FC8-77B2B6288C04}" type="presParOf" srcId="{1223FE0B-B69F-49B4-B6E7-A14D37F4B93D}" destId="{5112F085-BAF1-4926-A850-D5C4D2C1C88A}" srcOrd="3" destOrd="0" presId="urn:microsoft.com/office/officeart/2008/layout/AlternatingHexagons"/>
    <dgm:cxn modelId="{3DCA3341-08B2-49B0-BE7F-E15B4E46B7E6}" type="presParOf" srcId="{1223FE0B-B69F-49B4-B6E7-A14D37F4B93D}" destId="{EBC46587-18DC-4637-8A9A-E178343569ED}" srcOrd="4" destOrd="0" presId="urn:microsoft.com/office/officeart/2008/layout/AlternatingHexagons"/>
    <dgm:cxn modelId="{2FB64B22-E322-4464-BD8D-5B46A8B91C81}" type="presParOf" srcId="{F8065C24-3102-413E-996B-49C66BFC29AE}" destId="{D82D2CDE-766E-4E4E-A1B5-503650BB0E5F}" srcOrd="1" destOrd="0" presId="urn:microsoft.com/office/officeart/2008/layout/AlternatingHexagons"/>
    <dgm:cxn modelId="{DE039448-33CD-4350-9040-9F0479CA00A4}" type="presParOf" srcId="{F8065C24-3102-413E-996B-49C66BFC29AE}" destId="{BBC29F65-67C4-409D-9836-71FEA1DD3F5C}" srcOrd="2" destOrd="0" presId="urn:microsoft.com/office/officeart/2008/layout/AlternatingHexagons"/>
    <dgm:cxn modelId="{A91D2D01-85B0-4B2C-B37C-EF6BE561638A}" type="presParOf" srcId="{BBC29F65-67C4-409D-9836-71FEA1DD3F5C}" destId="{D1CB4455-966B-4496-AD6E-897C4436F64E}" srcOrd="0" destOrd="0" presId="urn:microsoft.com/office/officeart/2008/layout/AlternatingHexagons"/>
    <dgm:cxn modelId="{42E852FE-5052-46AE-B0C7-648A4AA06F54}" type="presParOf" srcId="{BBC29F65-67C4-409D-9836-71FEA1DD3F5C}" destId="{58027903-4420-483D-9EB2-25399D8DAB70}" srcOrd="1" destOrd="0" presId="urn:microsoft.com/office/officeart/2008/layout/AlternatingHexagons"/>
    <dgm:cxn modelId="{91A1F1A2-A32E-41D8-AB4B-978D25C5B61D}" type="presParOf" srcId="{BBC29F65-67C4-409D-9836-71FEA1DD3F5C}" destId="{9CFEAD09-5D82-40B9-8DAB-4209B8E87ED8}" srcOrd="2" destOrd="0" presId="urn:microsoft.com/office/officeart/2008/layout/AlternatingHexagons"/>
    <dgm:cxn modelId="{FFBFA5CD-F0A3-41CB-9BD2-C7C2888283BE}" type="presParOf" srcId="{BBC29F65-67C4-409D-9836-71FEA1DD3F5C}" destId="{D7E83AF1-3A3A-4B25-9B10-75268DF8BEAB}" srcOrd="3" destOrd="0" presId="urn:microsoft.com/office/officeart/2008/layout/AlternatingHexagons"/>
    <dgm:cxn modelId="{991420EA-6580-4E31-B102-1CE4350281CC}" type="presParOf" srcId="{BBC29F65-67C4-409D-9836-71FEA1DD3F5C}" destId="{CCF6F2D8-8348-41D3-890B-31D3F6932433}" srcOrd="4" destOrd="0" presId="urn:microsoft.com/office/officeart/2008/layout/AlternatingHexagons"/>
    <dgm:cxn modelId="{3EDFD08E-5DBF-4284-8D92-1A6FD4DB51E5}" type="presParOf" srcId="{F8065C24-3102-413E-996B-49C66BFC29AE}" destId="{01727BD6-6B34-480F-92A5-9E85428225AE}" srcOrd="3" destOrd="0" presId="urn:microsoft.com/office/officeart/2008/layout/AlternatingHexagons"/>
    <dgm:cxn modelId="{CCE998FA-13F7-4505-87D4-92C31F7F22F9}" type="presParOf" srcId="{F8065C24-3102-413E-996B-49C66BFC29AE}" destId="{ED0AD483-616E-47AA-B480-689CADE3D0A5}" srcOrd="4" destOrd="0" presId="urn:microsoft.com/office/officeart/2008/layout/AlternatingHexagons"/>
    <dgm:cxn modelId="{04AFC7C2-D86A-46B8-8524-A05F91BDFBAA}" type="presParOf" srcId="{ED0AD483-616E-47AA-B480-689CADE3D0A5}" destId="{91A3617F-B069-4F57-8F92-CD00E770DF2B}" srcOrd="0" destOrd="0" presId="urn:microsoft.com/office/officeart/2008/layout/AlternatingHexagons"/>
    <dgm:cxn modelId="{40EE0B2B-F298-463E-982E-0EF07BA56A72}" type="presParOf" srcId="{ED0AD483-616E-47AA-B480-689CADE3D0A5}" destId="{AEC2A43B-5C0F-49DC-BA3A-E78AD6A6B421}" srcOrd="1" destOrd="0" presId="urn:microsoft.com/office/officeart/2008/layout/AlternatingHexagons"/>
    <dgm:cxn modelId="{1DED23A8-894A-44DF-9ED2-D9DBFB64E95D}" type="presParOf" srcId="{ED0AD483-616E-47AA-B480-689CADE3D0A5}" destId="{C5B0AF7B-6262-4910-806B-BB2771FC7023}" srcOrd="2" destOrd="0" presId="urn:microsoft.com/office/officeart/2008/layout/AlternatingHexagons"/>
    <dgm:cxn modelId="{D9EEA8E8-8329-4AF4-A3AF-DE618CCCEA4A}" type="presParOf" srcId="{ED0AD483-616E-47AA-B480-689CADE3D0A5}" destId="{48920016-F81E-4CDE-B1AC-4B3561A0A6B3}" srcOrd="3" destOrd="0" presId="urn:microsoft.com/office/officeart/2008/layout/AlternatingHexagons"/>
    <dgm:cxn modelId="{04F969AE-A8A9-44A1-8FBB-40E1178F1B08}" type="presParOf" srcId="{ED0AD483-616E-47AA-B480-689CADE3D0A5}" destId="{F52125DE-D705-491F-90E1-42A0C4654E65}" srcOrd="4" destOrd="0" presId="urn:microsoft.com/office/officeart/2008/layout/AlternatingHexagons"/>
    <dgm:cxn modelId="{F0FC7CDE-EF6F-4ED4-A3F9-C236CC1CAC85}" type="presParOf" srcId="{F8065C24-3102-413E-996B-49C66BFC29AE}" destId="{BB978B77-2FBF-4C3A-8A04-D323E8474927}" srcOrd="5" destOrd="0" presId="urn:microsoft.com/office/officeart/2008/layout/AlternatingHexagons"/>
    <dgm:cxn modelId="{742EBEF4-D329-44B5-B9DD-2AD7A5B19800}" type="presParOf" srcId="{F8065C24-3102-413E-996B-49C66BFC29AE}" destId="{F34244C9-DFF0-428F-B7FE-DD8F3A6E2176}" srcOrd="6" destOrd="0" presId="urn:microsoft.com/office/officeart/2008/layout/AlternatingHexagons"/>
    <dgm:cxn modelId="{EC73FE89-4668-4981-9F49-3C4FEE0BD45D}" type="presParOf" srcId="{F34244C9-DFF0-428F-B7FE-DD8F3A6E2176}" destId="{75FB18EC-0071-4BDB-9660-96879556440B}" srcOrd="0" destOrd="0" presId="urn:microsoft.com/office/officeart/2008/layout/AlternatingHexagons"/>
    <dgm:cxn modelId="{DB35EFC9-F836-4BA2-BEED-44DF9274F733}" type="presParOf" srcId="{F34244C9-DFF0-428F-B7FE-DD8F3A6E2176}" destId="{E910D5E7-2108-4420-84AE-B0DDDC81E18D}" srcOrd="1" destOrd="0" presId="urn:microsoft.com/office/officeart/2008/layout/AlternatingHexagons"/>
    <dgm:cxn modelId="{DF513F92-6FE3-4C55-B15A-54B8BA629E07}" type="presParOf" srcId="{F34244C9-DFF0-428F-B7FE-DD8F3A6E2176}" destId="{DF64D53A-6796-44E0-A9FE-D0D7C3045A33}" srcOrd="2" destOrd="0" presId="urn:microsoft.com/office/officeart/2008/layout/AlternatingHexagons"/>
    <dgm:cxn modelId="{0FC2ABBA-1D90-463F-9BA4-D417327F9B77}" type="presParOf" srcId="{F34244C9-DFF0-428F-B7FE-DD8F3A6E2176}" destId="{90B1EFAE-2E7B-456E-B013-EC015CB4E447}" srcOrd="3" destOrd="0" presId="urn:microsoft.com/office/officeart/2008/layout/AlternatingHexagons"/>
    <dgm:cxn modelId="{D73F8A70-7F63-418A-8794-9E48332D52EA}" type="presParOf" srcId="{F34244C9-DFF0-428F-B7FE-DD8F3A6E2176}" destId="{68F20FCB-6D44-4111-9987-5BB82D88E3A4}" srcOrd="4" destOrd="0" presId="urn:microsoft.com/office/officeart/2008/layout/AlternatingHexagons"/>
    <dgm:cxn modelId="{8686F5DC-34A5-48A5-B9D6-81C5D7141765}" type="presParOf" srcId="{F8065C24-3102-413E-996B-49C66BFC29AE}" destId="{66C8E4C5-040A-42E4-B5C0-0496EDD358D1}" srcOrd="7" destOrd="0" presId="urn:microsoft.com/office/officeart/2008/layout/AlternatingHexagons"/>
    <dgm:cxn modelId="{9621C877-AF8C-4265-A40B-11F1750A9625}" type="presParOf" srcId="{F8065C24-3102-413E-996B-49C66BFC29AE}" destId="{E203E02E-844C-4ACB-A1AE-E2FBE37BF2B7}" srcOrd="8" destOrd="0" presId="urn:microsoft.com/office/officeart/2008/layout/AlternatingHexagons"/>
    <dgm:cxn modelId="{25E6ACA3-E43C-44F9-8497-B138CD30F8C7}" type="presParOf" srcId="{E203E02E-844C-4ACB-A1AE-E2FBE37BF2B7}" destId="{5E99BC6A-333C-46FC-AC5D-6F70A629E37F}" srcOrd="0" destOrd="0" presId="urn:microsoft.com/office/officeart/2008/layout/AlternatingHexagons"/>
    <dgm:cxn modelId="{8086ABA8-EFE6-4178-AECB-105E2580CECA}" type="presParOf" srcId="{E203E02E-844C-4ACB-A1AE-E2FBE37BF2B7}" destId="{30E3436D-9117-4ECE-ABC2-F3FD9117F594}" srcOrd="1" destOrd="0" presId="urn:microsoft.com/office/officeart/2008/layout/AlternatingHexagons"/>
    <dgm:cxn modelId="{5902AB66-CD3E-4DB9-9AFE-C7F569AB2D76}" type="presParOf" srcId="{E203E02E-844C-4ACB-A1AE-E2FBE37BF2B7}" destId="{C91B1F16-AD42-46DF-A2B5-0B934CAC8BAE}" srcOrd="2" destOrd="0" presId="urn:microsoft.com/office/officeart/2008/layout/AlternatingHexagons"/>
    <dgm:cxn modelId="{A9620547-9EF2-4702-BE87-E9100E61A521}" type="presParOf" srcId="{E203E02E-844C-4ACB-A1AE-E2FBE37BF2B7}" destId="{C1916A7B-31D0-499F-8F29-C6006EB2E93D}" srcOrd="3" destOrd="0" presId="urn:microsoft.com/office/officeart/2008/layout/AlternatingHexagons"/>
    <dgm:cxn modelId="{1B8497A6-77D4-4014-80F9-81D98CE32F20}" type="presParOf" srcId="{E203E02E-844C-4ACB-A1AE-E2FBE37BF2B7}" destId="{A2486A04-8898-423E-A537-2DDE565D973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4C7ED1-68A1-4F38-BBD8-6D3925A18D59}" type="doc">
      <dgm:prSet loTypeId="urn:microsoft.com/office/officeart/2005/8/layout/matrix3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73198CF-6F3C-49D8-8F94-6ECC28553768}">
      <dgm:prSet phldrT="[Text]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</a:gradFill>
      </dgm:spPr>
      <dgm:t>
        <a:bodyPr/>
        <a:lstStyle/>
        <a:p>
          <a:pPr algn="ctr"/>
          <a:r>
            <a:rPr lang="en-GB" b="1" dirty="0" smtClean="0"/>
            <a:t>Fab Binding (TNF-</a:t>
          </a:r>
          <a:r>
            <a:rPr lang="en-GB" b="1" dirty="0" smtClean="0">
              <a:sym typeface="Symbol"/>
            </a:rPr>
            <a:t></a:t>
          </a:r>
          <a:r>
            <a:rPr lang="en-GB" b="1" dirty="0" smtClean="0"/>
            <a:t> )</a:t>
          </a:r>
        </a:p>
        <a:p>
          <a:pPr algn="ctr"/>
          <a:r>
            <a:rPr lang="en-GB" dirty="0" smtClean="0"/>
            <a:t>Direct ELISA</a:t>
          </a:r>
        </a:p>
        <a:p>
          <a:pPr algn="ctr"/>
          <a:r>
            <a:rPr lang="en-GB" dirty="0" smtClean="0"/>
            <a:t>Competition ELISA</a:t>
          </a:r>
        </a:p>
        <a:p>
          <a:pPr algn="ctr"/>
          <a:r>
            <a:rPr lang="en-GB" dirty="0" smtClean="0"/>
            <a:t>Cell Based ELISA  </a:t>
          </a:r>
        </a:p>
        <a:p>
          <a:pPr algn="ctr"/>
          <a:r>
            <a:rPr lang="en-GB" dirty="0" smtClean="0"/>
            <a:t>SPR</a:t>
          </a:r>
          <a:endParaRPr lang="en-GB" dirty="0"/>
        </a:p>
      </dgm:t>
    </dgm:pt>
    <dgm:pt modelId="{714A9577-EBC0-4EFC-B2B8-671611F2AFFD}" type="parTrans" cxnId="{DC2417F8-F482-4D36-9745-E37013BF5F2E}">
      <dgm:prSet/>
      <dgm:spPr/>
      <dgm:t>
        <a:bodyPr/>
        <a:lstStyle/>
        <a:p>
          <a:endParaRPr lang="en-GB"/>
        </a:p>
      </dgm:t>
    </dgm:pt>
    <dgm:pt modelId="{A8190474-2F34-432C-9BAC-AB2210D2D958}" type="sibTrans" cxnId="{DC2417F8-F482-4D36-9745-E37013BF5F2E}">
      <dgm:prSet/>
      <dgm:spPr/>
      <dgm:t>
        <a:bodyPr/>
        <a:lstStyle/>
        <a:p>
          <a:endParaRPr lang="en-GB"/>
        </a:p>
      </dgm:t>
    </dgm:pt>
    <dgm:pt modelId="{FF32B7F6-40E6-4CE6-9815-C4D03AFC0054}">
      <dgm:prSet phldrT="[Text]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</a:gradFill>
      </dgm:spPr>
      <dgm:t>
        <a:bodyPr/>
        <a:lstStyle/>
        <a:p>
          <a:pPr algn="ctr"/>
          <a:r>
            <a:rPr lang="en-GB" b="1" smtClean="0"/>
            <a:t>Fc Binding</a:t>
          </a:r>
        </a:p>
        <a:p>
          <a:pPr algn="ctr"/>
          <a:r>
            <a:rPr lang="en-GB" smtClean="0"/>
            <a:t>C1q</a:t>
          </a:r>
        </a:p>
        <a:p>
          <a:pPr algn="ctr"/>
          <a:r>
            <a:rPr lang="en-GB" smtClean="0"/>
            <a:t>FcRn</a:t>
          </a:r>
        </a:p>
        <a:p>
          <a:pPr algn="ctr"/>
          <a:r>
            <a:rPr lang="en-GB" smtClean="0"/>
            <a:t>Fc</a:t>
          </a:r>
          <a:r>
            <a:rPr lang="en-GB" smtClean="0">
              <a:sym typeface="Symbol"/>
            </a:rPr>
            <a:t></a:t>
          </a:r>
          <a:r>
            <a:rPr lang="en-GB" smtClean="0"/>
            <a:t> Receptors</a:t>
          </a:r>
          <a:endParaRPr lang="en-GB" dirty="0"/>
        </a:p>
      </dgm:t>
    </dgm:pt>
    <dgm:pt modelId="{C6B58274-2DC7-4AB5-BF6A-2EB042E2B675}" type="parTrans" cxnId="{EB9D4254-F1C4-4EA2-ADE0-8A3AB41FA7E6}">
      <dgm:prSet/>
      <dgm:spPr/>
      <dgm:t>
        <a:bodyPr/>
        <a:lstStyle/>
        <a:p>
          <a:endParaRPr lang="en-GB"/>
        </a:p>
      </dgm:t>
    </dgm:pt>
    <dgm:pt modelId="{E7FF32AA-E96F-4F57-89A4-4F652D50B7D3}" type="sibTrans" cxnId="{EB9D4254-F1C4-4EA2-ADE0-8A3AB41FA7E6}">
      <dgm:prSet/>
      <dgm:spPr/>
      <dgm:t>
        <a:bodyPr/>
        <a:lstStyle/>
        <a:p>
          <a:endParaRPr lang="en-GB"/>
        </a:p>
      </dgm:t>
    </dgm:pt>
    <dgm:pt modelId="{DB1BFBFF-685C-4CD4-8F7C-7EBC881F9AAF}">
      <dgm:prSet phldrT="[Text]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</a:gradFill>
      </dgm:spPr>
      <dgm:t>
        <a:bodyPr/>
        <a:lstStyle/>
        <a:p>
          <a:pPr algn="ctr"/>
          <a:r>
            <a:rPr lang="en-GB" b="1" dirty="0" smtClean="0"/>
            <a:t>Fc Functional</a:t>
          </a:r>
        </a:p>
        <a:p>
          <a:pPr algn="ctr"/>
          <a:r>
            <a:rPr lang="en-GB" dirty="0" smtClean="0"/>
            <a:t>ADCC</a:t>
          </a:r>
        </a:p>
        <a:p>
          <a:pPr algn="ctr"/>
          <a:r>
            <a:rPr lang="en-GB" dirty="0" smtClean="0"/>
            <a:t>Surrogate ADCC</a:t>
          </a:r>
        </a:p>
        <a:p>
          <a:pPr algn="ctr"/>
          <a:r>
            <a:rPr lang="en-GB" dirty="0" smtClean="0"/>
            <a:t>ADCP</a:t>
          </a:r>
        </a:p>
        <a:p>
          <a:pPr algn="ctr"/>
          <a:r>
            <a:rPr lang="en-GB" dirty="0" smtClean="0"/>
            <a:t>Surrogate ADCP</a:t>
          </a:r>
        </a:p>
        <a:p>
          <a:pPr algn="ctr"/>
          <a:r>
            <a:rPr lang="en-GB" dirty="0" smtClean="0"/>
            <a:t>CDC</a:t>
          </a:r>
        </a:p>
      </dgm:t>
    </dgm:pt>
    <dgm:pt modelId="{1E94A43D-AD26-4B20-87EA-F9B432362021}" type="parTrans" cxnId="{DF440136-B744-4598-AAC4-141AB8D40728}">
      <dgm:prSet/>
      <dgm:spPr/>
      <dgm:t>
        <a:bodyPr/>
        <a:lstStyle/>
        <a:p>
          <a:endParaRPr lang="en-GB"/>
        </a:p>
      </dgm:t>
    </dgm:pt>
    <dgm:pt modelId="{8D6B42F1-3DB4-4FF4-BB28-0C721C3BCDF0}" type="sibTrans" cxnId="{DF440136-B744-4598-AAC4-141AB8D40728}">
      <dgm:prSet/>
      <dgm:spPr/>
      <dgm:t>
        <a:bodyPr/>
        <a:lstStyle/>
        <a:p>
          <a:endParaRPr lang="en-GB"/>
        </a:p>
      </dgm:t>
    </dgm:pt>
    <dgm:pt modelId="{0F8B6CCF-7A42-4C0F-9D23-D23FB4164652}">
      <dgm:prSet phldrT="[Text]"/>
      <dgm:spPr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</a:gradFill>
      </dgm:spPr>
      <dgm:t>
        <a:bodyPr/>
        <a:lstStyle/>
        <a:p>
          <a:pPr algn="ctr"/>
          <a:r>
            <a:rPr lang="en-GB" b="1" dirty="0" smtClean="0"/>
            <a:t>Fab Functional</a:t>
          </a:r>
        </a:p>
        <a:p>
          <a:pPr algn="ctr"/>
          <a:r>
            <a:rPr lang="en-GB" dirty="0" smtClean="0"/>
            <a:t>Various TNF-</a:t>
          </a:r>
          <a:r>
            <a:rPr lang="en-GB" dirty="0" smtClean="0">
              <a:sym typeface="Symbol"/>
            </a:rPr>
            <a:t></a:t>
          </a:r>
          <a:r>
            <a:rPr lang="en-GB" dirty="0" smtClean="0"/>
            <a:t> Neutralisation Assays </a:t>
          </a:r>
        </a:p>
        <a:p>
          <a:pPr algn="ctr"/>
          <a:r>
            <a:rPr lang="en-GB" dirty="0" smtClean="0"/>
            <a:t>Reverse Signalling (Apoptosis)</a:t>
          </a:r>
        </a:p>
      </dgm:t>
    </dgm:pt>
    <dgm:pt modelId="{45B0997E-F20B-4035-8BB4-97FD62BF2905}" type="parTrans" cxnId="{F1EDFB11-7B41-42B8-8BAF-17C8B4B5089D}">
      <dgm:prSet/>
      <dgm:spPr/>
      <dgm:t>
        <a:bodyPr/>
        <a:lstStyle/>
        <a:p>
          <a:endParaRPr lang="en-GB"/>
        </a:p>
      </dgm:t>
    </dgm:pt>
    <dgm:pt modelId="{0CA14971-B6FE-40B3-9C81-3A0BA7E6D453}" type="sibTrans" cxnId="{F1EDFB11-7B41-42B8-8BAF-17C8B4B5089D}">
      <dgm:prSet/>
      <dgm:spPr/>
      <dgm:t>
        <a:bodyPr/>
        <a:lstStyle/>
        <a:p>
          <a:endParaRPr lang="en-GB"/>
        </a:p>
      </dgm:t>
    </dgm:pt>
    <dgm:pt modelId="{FDEA8399-CFAD-486E-B083-C06820323423}" type="pres">
      <dgm:prSet presAssocID="{BA4C7ED1-68A1-4F38-BBD8-6D3925A18D5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1FC4241-00C6-4DE2-B2CA-DFA2FA52DB50}" type="pres">
      <dgm:prSet presAssocID="{BA4C7ED1-68A1-4F38-BBD8-6D3925A18D59}" presName="diamond" presStyleLbl="bgShp" presStyleIdx="0" presStyleCnt="1"/>
      <dgm:spPr>
        <a:gradFill rotWithShape="0">
          <a:gsLst>
            <a:gs pos="0">
              <a:schemeClr val="accent4">
                <a:lumMod val="20000"/>
                <a:lumOff val="80000"/>
              </a:schemeClr>
            </a:gs>
            <a:gs pos="80000">
              <a:schemeClr val="accent4">
                <a:lumMod val="60000"/>
                <a:lumOff val="40000"/>
              </a:schemeClr>
            </a:gs>
            <a:gs pos="100000">
              <a:srgbClr val="7A227A"/>
            </a:gs>
          </a:gsLst>
        </a:gradFill>
      </dgm:spPr>
      <dgm:t>
        <a:bodyPr/>
        <a:lstStyle/>
        <a:p>
          <a:endParaRPr lang="en-GB"/>
        </a:p>
      </dgm:t>
    </dgm:pt>
    <dgm:pt modelId="{E50CDBDC-F095-4261-9348-56F6C218BC87}" type="pres">
      <dgm:prSet presAssocID="{BA4C7ED1-68A1-4F38-BBD8-6D3925A18D59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A44320-B6C6-4EE5-BCC4-9DCC1363B83F}" type="pres">
      <dgm:prSet presAssocID="{BA4C7ED1-68A1-4F38-BBD8-6D3925A18D59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97594A8-010B-41A5-914A-552E6C848028}" type="pres">
      <dgm:prSet presAssocID="{BA4C7ED1-68A1-4F38-BBD8-6D3925A18D59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2B7C0C-522B-48B5-9B93-48660BD850A1}" type="pres">
      <dgm:prSet presAssocID="{BA4C7ED1-68A1-4F38-BBD8-6D3925A18D59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F440136-B744-4598-AAC4-141AB8D40728}" srcId="{BA4C7ED1-68A1-4F38-BBD8-6D3925A18D59}" destId="{DB1BFBFF-685C-4CD4-8F7C-7EBC881F9AAF}" srcOrd="3" destOrd="0" parTransId="{1E94A43D-AD26-4B20-87EA-F9B432362021}" sibTransId="{8D6B42F1-3DB4-4FF4-BB28-0C721C3BCDF0}"/>
    <dgm:cxn modelId="{D14FA6FC-A0C7-4E20-B4D6-3F028D0833B9}" type="presOf" srcId="{0F8B6CCF-7A42-4C0F-9D23-D23FB4164652}" destId="{33A44320-B6C6-4EE5-BCC4-9DCC1363B83F}" srcOrd="0" destOrd="0" presId="urn:microsoft.com/office/officeart/2005/8/layout/matrix3"/>
    <dgm:cxn modelId="{DC2417F8-F482-4D36-9745-E37013BF5F2E}" srcId="{BA4C7ED1-68A1-4F38-BBD8-6D3925A18D59}" destId="{D73198CF-6F3C-49D8-8F94-6ECC28553768}" srcOrd="0" destOrd="0" parTransId="{714A9577-EBC0-4EFC-B2B8-671611F2AFFD}" sibTransId="{A8190474-2F34-432C-9BAC-AB2210D2D958}"/>
    <dgm:cxn modelId="{D7023FD5-1542-4FEA-A25E-11B0655B5AE2}" type="presOf" srcId="{D73198CF-6F3C-49D8-8F94-6ECC28553768}" destId="{E50CDBDC-F095-4261-9348-56F6C218BC87}" srcOrd="0" destOrd="0" presId="urn:microsoft.com/office/officeart/2005/8/layout/matrix3"/>
    <dgm:cxn modelId="{CA3C42AD-A133-469D-9BC3-5ECE83ECEAEE}" type="presOf" srcId="{DB1BFBFF-685C-4CD4-8F7C-7EBC881F9AAF}" destId="{762B7C0C-522B-48B5-9B93-48660BD850A1}" srcOrd="0" destOrd="0" presId="urn:microsoft.com/office/officeart/2005/8/layout/matrix3"/>
    <dgm:cxn modelId="{12BAEB65-9C59-4885-A07E-EAA3384B3872}" type="presOf" srcId="{BA4C7ED1-68A1-4F38-BBD8-6D3925A18D59}" destId="{FDEA8399-CFAD-486E-B083-C06820323423}" srcOrd="0" destOrd="0" presId="urn:microsoft.com/office/officeart/2005/8/layout/matrix3"/>
    <dgm:cxn modelId="{F1EDFB11-7B41-42B8-8BAF-17C8B4B5089D}" srcId="{BA4C7ED1-68A1-4F38-BBD8-6D3925A18D59}" destId="{0F8B6CCF-7A42-4C0F-9D23-D23FB4164652}" srcOrd="1" destOrd="0" parTransId="{45B0997E-F20B-4035-8BB4-97FD62BF2905}" sibTransId="{0CA14971-B6FE-40B3-9C81-3A0BA7E6D453}"/>
    <dgm:cxn modelId="{EB9D4254-F1C4-4EA2-ADE0-8A3AB41FA7E6}" srcId="{BA4C7ED1-68A1-4F38-BBD8-6D3925A18D59}" destId="{FF32B7F6-40E6-4CE6-9815-C4D03AFC0054}" srcOrd="2" destOrd="0" parTransId="{C6B58274-2DC7-4AB5-BF6A-2EB042E2B675}" sibTransId="{E7FF32AA-E96F-4F57-89A4-4F652D50B7D3}"/>
    <dgm:cxn modelId="{EBB7B57E-72D5-4425-AA53-089030551734}" type="presOf" srcId="{FF32B7F6-40E6-4CE6-9815-C4D03AFC0054}" destId="{F97594A8-010B-41A5-914A-552E6C848028}" srcOrd="0" destOrd="0" presId="urn:microsoft.com/office/officeart/2005/8/layout/matrix3"/>
    <dgm:cxn modelId="{5BA5C7FC-98B9-45EF-B1E5-CE4003110CB4}" type="presParOf" srcId="{FDEA8399-CFAD-486E-B083-C06820323423}" destId="{C1FC4241-00C6-4DE2-B2CA-DFA2FA52DB50}" srcOrd="0" destOrd="0" presId="urn:microsoft.com/office/officeart/2005/8/layout/matrix3"/>
    <dgm:cxn modelId="{E9A7C6FD-1773-441C-B0B8-284A0F072B1D}" type="presParOf" srcId="{FDEA8399-CFAD-486E-B083-C06820323423}" destId="{E50CDBDC-F095-4261-9348-56F6C218BC87}" srcOrd="1" destOrd="0" presId="urn:microsoft.com/office/officeart/2005/8/layout/matrix3"/>
    <dgm:cxn modelId="{1D6FA07F-18BE-4061-8DDF-0C17469FAD71}" type="presParOf" srcId="{FDEA8399-CFAD-486E-B083-C06820323423}" destId="{33A44320-B6C6-4EE5-BCC4-9DCC1363B83F}" srcOrd="2" destOrd="0" presId="urn:microsoft.com/office/officeart/2005/8/layout/matrix3"/>
    <dgm:cxn modelId="{18797FF3-FE81-451D-AFD7-84D20E4CBDBE}" type="presParOf" srcId="{FDEA8399-CFAD-486E-B083-C06820323423}" destId="{F97594A8-010B-41A5-914A-552E6C848028}" srcOrd="3" destOrd="0" presId="urn:microsoft.com/office/officeart/2005/8/layout/matrix3"/>
    <dgm:cxn modelId="{FC1CCAC0-EF19-474E-B0E1-E38D01A5156B}" type="presParOf" srcId="{FDEA8399-CFAD-486E-B083-C06820323423}" destId="{762B7C0C-522B-48B5-9B93-48660BD850A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39E50-BA20-40E3-8A63-C9C3297FC29A}">
      <dsp:nvSpPr>
        <dsp:cNvPr id="0" name=""/>
        <dsp:cNvSpPr/>
      </dsp:nvSpPr>
      <dsp:spPr>
        <a:xfrm>
          <a:off x="2001109" y="2066020"/>
          <a:ext cx="1768764" cy="1768764"/>
        </a:xfrm>
        <a:prstGeom prst="ellipse">
          <a:avLst/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6500" kern="1200" dirty="0"/>
        </a:p>
      </dsp:txBody>
      <dsp:txXfrm>
        <a:off x="2260138" y="2325049"/>
        <a:ext cx="1250706" cy="1250706"/>
      </dsp:txXfrm>
    </dsp:sp>
    <dsp:sp modelId="{6EFD37D0-6621-4C23-B270-E2A4A8510CEE}">
      <dsp:nvSpPr>
        <dsp:cNvPr id="0" name=""/>
        <dsp:cNvSpPr/>
      </dsp:nvSpPr>
      <dsp:spPr>
        <a:xfrm rot="12900000">
          <a:off x="856385" y="1765973"/>
          <a:ext cx="1362925" cy="481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E3D588-F298-4348-BF9C-37389E5535DD}">
      <dsp:nvSpPr>
        <dsp:cNvPr id="0" name=""/>
        <dsp:cNvSpPr/>
      </dsp:nvSpPr>
      <dsp:spPr>
        <a:xfrm>
          <a:off x="176963" y="973771"/>
          <a:ext cx="1605325" cy="1284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Structural Analysis</a:t>
          </a:r>
          <a:endParaRPr lang="en-GB" sz="2400" kern="1200" dirty="0"/>
        </a:p>
      </dsp:txBody>
      <dsp:txXfrm>
        <a:off x="214578" y="1011386"/>
        <a:ext cx="1530095" cy="1209030"/>
      </dsp:txXfrm>
    </dsp:sp>
    <dsp:sp modelId="{BD1808E5-A277-44EB-BC24-CEB04D993D9E}">
      <dsp:nvSpPr>
        <dsp:cNvPr id="0" name=""/>
        <dsp:cNvSpPr/>
      </dsp:nvSpPr>
      <dsp:spPr>
        <a:xfrm rot="16200000">
          <a:off x="2204029" y="1064434"/>
          <a:ext cx="1362925" cy="481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B25526-31DC-46F5-B73E-0539BA377C09}">
      <dsp:nvSpPr>
        <dsp:cNvPr id="0" name=""/>
        <dsp:cNvSpPr/>
      </dsp:nvSpPr>
      <dsp:spPr>
        <a:xfrm>
          <a:off x="2082829" y="-18359"/>
          <a:ext cx="1605325" cy="1284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Functional Analysis</a:t>
          </a:r>
          <a:endParaRPr lang="en-GB" sz="2400" kern="1200" dirty="0"/>
        </a:p>
      </dsp:txBody>
      <dsp:txXfrm>
        <a:off x="2120444" y="19256"/>
        <a:ext cx="1530095" cy="1209030"/>
      </dsp:txXfrm>
    </dsp:sp>
    <dsp:sp modelId="{B40CAAD2-1E2C-47D6-9C31-E351E1FE8D4B}">
      <dsp:nvSpPr>
        <dsp:cNvPr id="0" name=""/>
        <dsp:cNvSpPr/>
      </dsp:nvSpPr>
      <dsp:spPr>
        <a:xfrm rot="19500000">
          <a:off x="3551672" y="1765973"/>
          <a:ext cx="1362925" cy="48159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A62235-95B2-4139-AB8C-B8932CCED5A6}">
      <dsp:nvSpPr>
        <dsp:cNvPr id="0" name=""/>
        <dsp:cNvSpPr/>
      </dsp:nvSpPr>
      <dsp:spPr>
        <a:xfrm>
          <a:off x="3988694" y="973771"/>
          <a:ext cx="1605325" cy="1284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Impurities Analysis</a:t>
          </a:r>
          <a:endParaRPr lang="en-GB" sz="2400" kern="1200" dirty="0"/>
        </a:p>
      </dsp:txBody>
      <dsp:txXfrm>
        <a:off x="4026309" y="1011386"/>
        <a:ext cx="1530095" cy="12090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B9DB3-B346-4B52-B9F2-67A6EBE980DF}">
      <dsp:nvSpPr>
        <dsp:cNvPr id="0" name=""/>
        <dsp:cNvSpPr/>
      </dsp:nvSpPr>
      <dsp:spPr>
        <a:xfrm rot="5400000">
          <a:off x="4195611" y="88354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 Range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 Setting</a:t>
          </a:r>
          <a:endParaRPr lang="en-GB" sz="1600" b="1" kern="1200" dirty="0"/>
        </a:p>
      </dsp:txBody>
      <dsp:txXfrm rot="-5400000">
        <a:off x="4468252" y="211824"/>
        <a:ext cx="814014" cy="935648"/>
      </dsp:txXfrm>
    </dsp:sp>
    <dsp:sp modelId="{30627ED5-A62E-4E8D-9B4A-1E72CE6F5E10}">
      <dsp:nvSpPr>
        <dsp:cNvPr id="0" name=""/>
        <dsp:cNvSpPr/>
      </dsp:nvSpPr>
      <dsp:spPr>
        <a:xfrm>
          <a:off x="5580107" y="288031"/>
          <a:ext cx="2227450" cy="815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0" kern="1200" dirty="0" smtClean="0">
              <a:solidFill>
                <a:srgbClr val="807E83"/>
              </a:solidFill>
            </a:rPr>
            <a:t>Determination of Critical Quality Attributes of Reference Product using methods</a:t>
          </a:r>
          <a:endParaRPr lang="en-GB" sz="1600" b="0" kern="1200" dirty="0">
            <a:solidFill>
              <a:srgbClr val="807E83"/>
            </a:solidFill>
          </a:endParaRPr>
        </a:p>
      </dsp:txBody>
      <dsp:txXfrm>
        <a:off x="5580107" y="288031"/>
        <a:ext cx="2227450" cy="815578"/>
      </dsp:txXfrm>
    </dsp:sp>
    <dsp:sp modelId="{EBC46587-18DC-4637-8A9A-E178343569ED}">
      <dsp:nvSpPr>
        <dsp:cNvPr id="0" name=""/>
        <dsp:cNvSpPr/>
      </dsp:nvSpPr>
      <dsp:spPr>
        <a:xfrm rot="5400000">
          <a:off x="2971478" y="88354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3244119" y="211824"/>
        <a:ext cx="814014" cy="935648"/>
      </dsp:txXfrm>
    </dsp:sp>
    <dsp:sp modelId="{D1CB4455-966B-4496-AD6E-897C4436F64E}">
      <dsp:nvSpPr>
        <dsp:cNvPr id="0" name=""/>
        <dsp:cNvSpPr/>
      </dsp:nvSpPr>
      <dsp:spPr>
        <a:xfrm rot="5400000">
          <a:off x="3547542" y="1240480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Clone  &amp; Process </a:t>
          </a:r>
          <a:endParaRPr lang="en-GB" sz="1600" b="1" kern="1200" dirty="0"/>
        </a:p>
      </dsp:txBody>
      <dsp:txXfrm rot="-5400000">
        <a:off x="3820183" y="1363950"/>
        <a:ext cx="814014" cy="935648"/>
      </dsp:txXfrm>
    </dsp:sp>
    <dsp:sp modelId="{58027903-4420-483D-9EB2-25399D8DAB70}">
      <dsp:nvSpPr>
        <dsp:cNvPr id="0" name=""/>
        <dsp:cNvSpPr/>
      </dsp:nvSpPr>
      <dsp:spPr>
        <a:xfrm>
          <a:off x="1115609" y="1440163"/>
          <a:ext cx="2276387" cy="815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0" kern="1200" dirty="0" smtClean="0">
              <a:solidFill>
                <a:srgbClr val="807E83"/>
              </a:solidFill>
            </a:rPr>
            <a:t>Evaluation of clones  against Reference Product range and evaluation of  process using critical methods. </a:t>
          </a:r>
          <a:endParaRPr lang="en-GB" sz="1600" b="0" kern="1200" dirty="0">
            <a:solidFill>
              <a:srgbClr val="807E83"/>
            </a:solidFill>
          </a:endParaRPr>
        </a:p>
      </dsp:txBody>
      <dsp:txXfrm>
        <a:off x="1115609" y="1440163"/>
        <a:ext cx="2276387" cy="815578"/>
      </dsp:txXfrm>
    </dsp:sp>
    <dsp:sp modelId="{CCF6F2D8-8348-41D3-890B-31D3F6932433}">
      <dsp:nvSpPr>
        <dsp:cNvPr id="0" name=""/>
        <dsp:cNvSpPr/>
      </dsp:nvSpPr>
      <dsp:spPr>
        <a:xfrm rot="5400000">
          <a:off x="4843682" y="1240480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5116323" y="1363950"/>
        <a:ext cx="814014" cy="935648"/>
      </dsp:txXfrm>
    </dsp:sp>
    <dsp:sp modelId="{91A3617F-B069-4F57-8F92-CD00E770DF2B}">
      <dsp:nvSpPr>
        <dsp:cNvPr id="0" name=""/>
        <dsp:cNvSpPr/>
      </dsp:nvSpPr>
      <dsp:spPr>
        <a:xfrm rot="5400000">
          <a:off x="4195608" y="2392606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Early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 Phase </a:t>
          </a:r>
          <a:endParaRPr lang="en-GB" sz="1600" b="1" kern="1200" dirty="0"/>
        </a:p>
      </dsp:txBody>
      <dsp:txXfrm rot="-5400000">
        <a:off x="4468249" y="2516076"/>
        <a:ext cx="814014" cy="935648"/>
      </dsp:txXfrm>
    </dsp:sp>
    <dsp:sp modelId="{AEC2A43B-5C0F-49DC-BA3A-E78AD6A6B421}">
      <dsp:nvSpPr>
        <dsp:cNvPr id="0" name=""/>
        <dsp:cNvSpPr/>
      </dsp:nvSpPr>
      <dsp:spPr>
        <a:xfrm>
          <a:off x="5652114" y="2592287"/>
          <a:ext cx="2803522" cy="815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0" kern="1200" dirty="0" smtClean="0">
              <a:solidFill>
                <a:srgbClr val="807E83"/>
              </a:solidFill>
            </a:rPr>
            <a:t>Comprehensive evaluation of Proposed Biosimilar product across a wide range of methodologies</a:t>
          </a:r>
          <a:endParaRPr lang="en-GB" sz="1600" b="0" kern="1200" dirty="0">
            <a:solidFill>
              <a:srgbClr val="807E83"/>
            </a:solidFill>
          </a:endParaRPr>
        </a:p>
      </dsp:txBody>
      <dsp:txXfrm>
        <a:off x="5652114" y="2592287"/>
        <a:ext cx="2803522" cy="815578"/>
      </dsp:txXfrm>
    </dsp:sp>
    <dsp:sp modelId="{F52125DE-D705-491F-90E1-42A0C4654E65}">
      <dsp:nvSpPr>
        <dsp:cNvPr id="0" name=""/>
        <dsp:cNvSpPr/>
      </dsp:nvSpPr>
      <dsp:spPr>
        <a:xfrm rot="5400000">
          <a:off x="2971476" y="2392606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3244117" y="2516076"/>
        <a:ext cx="814014" cy="935648"/>
      </dsp:txXfrm>
    </dsp:sp>
    <dsp:sp modelId="{75FB18EC-0071-4BDB-9660-96879556440B}">
      <dsp:nvSpPr>
        <dsp:cNvPr id="0" name=""/>
        <dsp:cNvSpPr/>
      </dsp:nvSpPr>
      <dsp:spPr>
        <a:xfrm rot="5400000">
          <a:off x="3475530" y="3544732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Late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/>
            <a:t>Phase </a:t>
          </a:r>
          <a:endParaRPr lang="en-GB" sz="1600" b="1" kern="1200" dirty="0"/>
        </a:p>
      </dsp:txBody>
      <dsp:txXfrm rot="-5400000">
        <a:off x="3748171" y="3668202"/>
        <a:ext cx="814014" cy="935648"/>
      </dsp:txXfrm>
    </dsp:sp>
    <dsp:sp modelId="{E910D5E7-2108-4420-84AE-B0DDDC81E18D}">
      <dsp:nvSpPr>
        <dsp:cNvPr id="0" name=""/>
        <dsp:cNvSpPr/>
      </dsp:nvSpPr>
      <dsp:spPr>
        <a:xfrm>
          <a:off x="632580" y="3672411"/>
          <a:ext cx="2704233" cy="815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807E83"/>
              </a:solidFill>
            </a:rPr>
            <a:t>Extended evaluation across an increased number of methods. Requirements are driven by Regulators based upon molecule characteristics.</a:t>
          </a:r>
          <a:endParaRPr lang="en-GB" sz="1600" kern="1200" dirty="0">
            <a:solidFill>
              <a:srgbClr val="807E83"/>
            </a:solidFill>
          </a:endParaRPr>
        </a:p>
      </dsp:txBody>
      <dsp:txXfrm>
        <a:off x="632580" y="3672411"/>
        <a:ext cx="2704233" cy="815578"/>
      </dsp:txXfrm>
    </dsp:sp>
    <dsp:sp modelId="{68F20FCB-6D44-4111-9987-5BB82D88E3A4}">
      <dsp:nvSpPr>
        <dsp:cNvPr id="0" name=""/>
        <dsp:cNvSpPr/>
      </dsp:nvSpPr>
      <dsp:spPr>
        <a:xfrm rot="5400000">
          <a:off x="4771683" y="3544732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5044324" y="3668202"/>
        <a:ext cx="814014" cy="935648"/>
      </dsp:txXfrm>
    </dsp:sp>
    <dsp:sp modelId="{5E99BC6A-333C-46FC-AC5D-6F70A629E37F}">
      <dsp:nvSpPr>
        <dsp:cNvPr id="0" name=""/>
        <dsp:cNvSpPr/>
      </dsp:nvSpPr>
      <dsp:spPr>
        <a:xfrm rot="5400000">
          <a:off x="4194931" y="4704580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b="1" kern="1200" dirty="0" smtClean="0">
              <a:solidFill>
                <a:schemeClr val="bg1"/>
              </a:solidFill>
            </a:rPr>
            <a:t>Lot Release</a:t>
          </a:r>
          <a:endParaRPr lang="en-GB" sz="1600" b="1" kern="1200" dirty="0">
            <a:solidFill>
              <a:schemeClr val="bg1"/>
            </a:solidFill>
          </a:endParaRPr>
        </a:p>
      </dsp:txBody>
      <dsp:txXfrm rot="-5400000">
        <a:off x="4467572" y="4828050"/>
        <a:ext cx="814014" cy="935648"/>
      </dsp:txXfrm>
    </dsp:sp>
    <dsp:sp modelId="{30E3436D-9117-4ECE-ABC2-F3FD9117F594}">
      <dsp:nvSpPr>
        <dsp:cNvPr id="0" name=""/>
        <dsp:cNvSpPr/>
      </dsp:nvSpPr>
      <dsp:spPr>
        <a:xfrm>
          <a:off x="5508100" y="4968550"/>
          <a:ext cx="1516975" cy="815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rgbClr val="807E83"/>
              </a:solidFill>
            </a:rPr>
            <a:t>Performance of a selection of Validated Methods</a:t>
          </a:r>
          <a:endParaRPr lang="en-GB" sz="1600" kern="1200" dirty="0">
            <a:solidFill>
              <a:srgbClr val="807E83"/>
            </a:solidFill>
          </a:endParaRP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 dirty="0">
            <a:solidFill>
              <a:schemeClr val="tx1">
                <a:lumMod val="50000"/>
                <a:lumOff val="50000"/>
              </a:schemeClr>
            </a:solidFill>
          </a:endParaRPr>
        </a:p>
      </dsp:txBody>
      <dsp:txXfrm>
        <a:off x="5508100" y="4968550"/>
        <a:ext cx="1516975" cy="815578"/>
      </dsp:txXfrm>
    </dsp:sp>
    <dsp:sp modelId="{A2486A04-8898-423E-A537-2DDE565D9739}">
      <dsp:nvSpPr>
        <dsp:cNvPr id="0" name=""/>
        <dsp:cNvSpPr/>
      </dsp:nvSpPr>
      <dsp:spPr>
        <a:xfrm rot="5400000">
          <a:off x="2917735" y="4704580"/>
          <a:ext cx="1359296" cy="1182588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lumMod val="60000"/>
                <a:lumOff val="4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100000">
              <a:schemeClr val="accent4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3190376" y="4828050"/>
        <a:ext cx="814014" cy="935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FC4241-00C6-4DE2-B2CA-DFA2FA52DB50}">
      <dsp:nvSpPr>
        <dsp:cNvPr id="0" name=""/>
        <dsp:cNvSpPr/>
      </dsp:nvSpPr>
      <dsp:spPr>
        <a:xfrm>
          <a:off x="1697360" y="0"/>
          <a:ext cx="5112568" cy="5112568"/>
        </a:xfrm>
        <a:prstGeom prst="diamond">
          <a:avLst/>
        </a:prstGeom>
        <a:gradFill rotWithShape="0">
          <a:gsLst>
            <a:gs pos="0">
              <a:schemeClr val="accent4">
                <a:lumMod val="20000"/>
                <a:lumOff val="80000"/>
              </a:schemeClr>
            </a:gs>
            <a:gs pos="80000">
              <a:schemeClr val="accent4">
                <a:lumMod val="60000"/>
                <a:lumOff val="40000"/>
              </a:schemeClr>
            </a:gs>
            <a:gs pos="100000">
              <a:srgbClr val="7A227A"/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E50CDBDC-F095-4261-9348-56F6C218BC87}">
      <dsp:nvSpPr>
        <dsp:cNvPr id="0" name=""/>
        <dsp:cNvSpPr/>
      </dsp:nvSpPr>
      <dsp:spPr>
        <a:xfrm>
          <a:off x="2183053" y="485693"/>
          <a:ext cx="1993901" cy="1993901"/>
        </a:xfrm>
        <a:prstGeom prst="roundRect">
          <a:avLst/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/>
            <a:t>Fab Binding (TNF-</a:t>
          </a:r>
          <a:r>
            <a:rPr lang="en-GB" sz="1500" b="1" kern="1200" dirty="0" smtClean="0">
              <a:sym typeface="Symbol"/>
            </a:rPr>
            <a:t></a:t>
          </a:r>
          <a:r>
            <a:rPr lang="en-GB" sz="1500" b="1" kern="1200" dirty="0" smtClean="0"/>
            <a:t> )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Direct ELISA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Competition ELISA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Cell Based ELISA 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SPR</a:t>
          </a:r>
          <a:endParaRPr lang="en-GB" sz="1500" kern="1200" dirty="0"/>
        </a:p>
      </dsp:txBody>
      <dsp:txXfrm>
        <a:off x="2280387" y="583027"/>
        <a:ext cx="1799233" cy="1799233"/>
      </dsp:txXfrm>
    </dsp:sp>
    <dsp:sp modelId="{33A44320-B6C6-4EE5-BCC4-9DCC1363B83F}">
      <dsp:nvSpPr>
        <dsp:cNvPr id="0" name=""/>
        <dsp:cNvSpPr/>
      </dsp:nvSpPr>
      <dsp:spPr>
        <a:xfrm>
          <a:off x="4330332" y="485693"/>
          <a:ext cx="1993901" cy="1993901"/>
        </a:xfrm>
        <a:prstGeom prst="roundRect">
          <a:avLst/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40000"/>
                <a:lumOff val="6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/>
            <a:t>Fab Functional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Various TNF-</a:t>
          </a:r>
          <a:r>
            <a:rPr lang="en-GB" sz="1500" kern="1200" dirty="0" smtClean="0">
              <a:sym typeface="Symbol"/>
            </a:rPr>
            <a:t></a:t>
          </a:r>
          <a:r>
            <a:rPr lang="en-GB" sz="1500" kern="1200" dirty="0" smtClean="0"/>
            <a:t> Neutralisation Assays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Reverse Signalling (Apoptosis)</a:t>
          </a:r>
        </a:p>
      </dsp:txBody>
      <dsp:txXfrm>
        <a:off x="4427666" y="583027"/>
        <a:ext cx="1799233" cy="1799233"/>
      </dsp:txXfrm>
    </dsp:sp>
    <dsp:sp modelId="{F97594A8-010B-41A5-914A-552E6C848028}">
      <dsp:nvSpPr>
        <dsp:cNvPr id="0" name=""/>
        <dsp:cNvSpPr/>
      </dsp:nvSpPr>
      <dsp:spPr>
        <a:xfrm>
          <a:off x="2183053" y="2632972"/>
          <a:ext cx="1993901" cy="1993901"/>
        </a:xfrm>
        <a:prstGeom prst="roundRect">
          <a:avLst/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smtClean="0"/>
            <a:t>Fc Binding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smtClean="0"/>
            <a:t>C1q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smtClean="0"/>
            <a:t>FcRn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smtClean="0"/>
            <a:t>Fc</a:t>
          </a:r>
          <a:r>
            <a:rPr lang="en-GB" sz="1500" kern="1200" smtClean="0">
              <a:sym typeface="Symbol"/>
            </a:rPr>
            <a:t></a:t>
          </a:r>
          <a:r>
            <a:rPr lang="en-GB" sz="1500" kern="1200" smtClean="0"/>
            <a:t> Receptors</a:t>
          </a:r>
          <a:endParaRPr lang="en-GB" sz="1500" kern="1200" dirty="0"/>
        </a:p>
      </dsp:txBody>
      <dsp:txXfrm>
        <a:off x="2280387" y="2730306"/>
        <a:ext cx="1799233" cy="1799233"/>
      </dsp:txXfrm>
    </dsp:sp>
    <dsp:sp modelId="{762B7C0C-522B-48B5-9B93-48660BD850A1}">
      <dsp:nvSpPr>
        <dsp:cNvPr id="0" name=""/>
        <dsp:cNvSpPr/>
      </dsp:nvSpPr>
      <dsp:spPr>
        <a:xfrm>
          <a:off x="4330332" y="2632972"/>
          <a:ext cx="1993901" cy="1993901"/>
        </a:xfrm>
        <a:prstGeom prst="roundRect">
          <a:avLst/>
        </a:prstGeom>
        <a:gradFill rotWithShape="0">
          <a:gsLst>
            <a:gs pos="0">
              <a:schemeClr val="accent5">
                <a:lumMod val="75000"/>
              </a:schemeClr>
            </a:gs>
            <a:gs pos="80000">
              <a:schemeClr val="accent5">
                <a:lumMod val="60000"/>
                <a:lumOff val="40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/>
            <a:t>Fc Functional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ADCC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Surrogate ADCC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ADCP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Surrogate ADCP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CDC</a:t>
          </a:r>
        </a:p>
      </dsp:txBody>
      <dsp:txXfrm>
        <a:off x="4427666" y="2730306"/>
        <a:ext cx="1799233" cy="1799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3160D-7D5D-4494-9711-D1A0837CE6BB}" type="datetimeFigureOut">
              <a:rPr lang="en-GB" smtClean="0"/>
              <a:t>26/10/2014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AD0A0B-34E9-4831-869D-693F5CC150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128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88A15-A0FF-4891-874C-13C72D5B8599}" type="datetimeFigureOut">
              <a:rPr lang="en-GB" smtClean="0"/>
              <a:t>26/10/2014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D8C0C-24EB-41FD-83FF-DDB9A2FE41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90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D8C0C-24EB-41FD-83FF-DDB9A2FE415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408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7624" y="26340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2859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</a:p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794"/>
            <a:ext cx="9187533" cy="5831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601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7A227A"/>
              </a:buClr>
              <a:defRPr>
                <a:solidFill>
                  <a:srgbClr val="7A227A"/>
                </a:solidFill>
              </a:defRPr>
            </a:lvl1pPr>
            <a:lvl2pPr>
              <a:defRPr>
                <a:solidFill>
                  <a:srgbClr val="807E83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8349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0342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7A227A"/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8416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7A227A"/>
              </a:buClr>
              <a:defRPr sz="2400">
                <a:solidFill>
                  <a:srgbClr val="807E8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7A227A"/>
              </a:buClr>
              <a:defRPr sz="2400">
                <a:solidFill>
                  <a:srgbClr val="807E8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4849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B4DADD">
                <a:alpha val="53000"/>
              </a:srgbClr>
            </a:gs>
            <a:gs pos="13000">
              <a:schemeClr val="bg1">
                <a:alpha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38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rgbClr val="B4DADD">
                <a:alpha val="52941"/>
              </a:srgbClr>
            </a:gs>
            <a:gs pos="40000">
              <a:schemeClr val="bg1">
                <a:alpha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36512" y="-13692"/>
            <a:ext cx="9180000" cy="58316"/>
          </a:xfrm>
          <a:prstGeom prst="rect">
            <a:avLst/>
          </a:prstGeom>
          <a:solidFill>
            <a:srgbClr val="7A2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805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-36512" y="-13692"/>
            <a:ext cx="9180000" cy="58316"/>
          </a:xfrm>
          <a:prstGeom prst="rect">
            <a:avLst/>
          </a:prstGeom>
          <a:solidFill>
            <a:srgbClr val="7A2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585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-36512" y="-13692"/>
            <a:ext cx="9180000" cy="58316"/>
          </a:xfrm>
          <a:prstGeom prst="rect">
            <a:avLst/>
          </a:prstGeom>
          <a:solidFill>
            <a:srgbClr val="7A2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51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"/>
          <p:cNvSpPr/>
          <p:nvPr userDrawn="1"/>
        </p:nvSpPr>
        <p:spPr>
          <a:xfrm>
            <a:off x="-36512" y="-13692"/>
            <a:ext cx="9180000" cy="58316"/>
          </a:xfrm>
          <a:prstGeom prst="rect">
            <a:avLst/>
          </a:prstGeom>
          <a:solidFill>
            <a:srgbClr val="7A2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661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763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-36512" y="-13692"/>
            <a:ext cx="9180000" cy="58316"/>
          </a:xfrm>
          <a:prstGeom prst="rect">
            <a:avLst/>
          </a:prstGeom>
          <a:solidFill>
            <a:srgbClr val="7A22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396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DADD">
                <a:alpha val="52941"/>
              </a:srgbClr>
            </a:gs>
            <a:gs pos="13000">
              <a:schemeClr val="bg1">
                <a:alpha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31"/>
          <a:stretch/>
        </p:blipFill>
        <p:spPr>
          <a:xfrm>
            <a:off x="6817352" y="6311267"/>
            <a:ext cx="2290830" cy="5238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94"/>
            <a:ext cx="9187533" cy="5831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2859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Calibri" panose="020F0502020204030204" pitchFamily="34" charset="0"/>
        <a:buChar char="›"/>
        <a:defRPr sz="3200" kern="1200">
          <a:solidFill>
            <a:srgbClr val="7A227A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Clr>
          <a:srgbClr val="7A227A"/>
        </a:buClr>
        <a:buFont typeface="Calibri" panose="020F0502020204030204" pitchFamily="34" charset="0"/>
        <a:buChar char="›"/>
        <a:defRPr sz="2800" kern="1200">
          <a:solidFill>
            <a:srgbClr val="807E83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 typeface="Calibri" panose="020F0502020204030204" pitchFamily="34" charset="0"/>
        <a:buChar char="›"/>
        <a:defRPr sz="2400" kern="1200">
          <a:solidFill>
            <a:srgbClr val="747477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alibri" panose="020F0502020204030204" pitchFamily="34" charset="0"/>
        <a:buChar char="›"/>
        <a:defRPr sz="2000" kern="1200">
          <a:solidFill>
            <a:srgbClr val="747477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Calibri" panose="020F0502020204030204" pitchFamily="34" charset="0"/>
        <a:buChar char="›"/>
        <a:defRPr sz="2000" kern="1200">
          <a:solidFill>
            <a:srgbClr val="747477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microsoft.com/office/2007/relationships/hdphoto" Target="../media/hdphoto1.wdp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6" Type="http://schemas.microsoft.com/office/2007/relationships/hdphoto" Target="../media/hdphoto1.wdp"/><Relationship Id="rId7" Type="http://schemas.openxmlformats.org/officeDocument/2006/relationships/image" Target="../media/image15.jpeg"/><Relationship Id="rId8" Type="http://schemas.openxmlformats.org/officeDocument/2006/relationships/image" Target="../media/image16.jpeg"/><Relationship Id="rId9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microsoft.com/office/2007/relationships/hdphoto" Target="../media/hdphoto2.wdp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2348880"/>
            <a:ext cx="7776864" cy="17526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Biological and Functional Analysis of Biosimilar TNF</a:t>
            </a:r>
            <a:r>
              <a:rPr lang="el-GR" sz="3600" dirty="0" smtClean="0"/>
              <a:t>α</a:t>
            </a:r>
            <a:r>
              <a:rPr lang="en-GB" sz="3600" dirty="0" smtClean="0"/>
              <a:t> Drugs </a:t>
            </a:r>
          </a:p>
        </p:txBody>
      </p:sp>
      <p:sp>
        <p:nvSpPr>
          <p:cNvPr id="7" name="Rectangle 6"/>
          <p:cNvSpPr/>
          <p:nvPr/>
        </p:nvSpPr>
        <p:spPr>
          <a:xfrm>
            <a:off x="6804248" y="6237312"/>
            <a:ext cx="2160240" cy="61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26758" y="6453336"/>
            <a:ext cx="9174796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01788" y="6500083"/>
            <a:ext cx="388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Reliable  quality,  on  time,  every  time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7193"/>
            <a:ext cx="9180512" cy="15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-26758" y="4077072"/>
            <a:ext cx="9174796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None/>
              <a:defRPr sz="3200" kern="1200">
                <a:solidFill>
                  <a:srgbClr val="028599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7A227A"/>
                </a:solidFill>
              </a:rPr>
              <a:t>Daniel N Galbraith</a:t>
            </a:r>
          </a:p>
          <a:p>
            <a:r>
              <a:rPr lang="en-GB" dirty="0" smtClean="0">
                <a:solidFill>
                  <a:srgbClr val="7A227A"/>
                </a:solidFill>
              </a:rPr>
              <a:t>Chief Scientific Officer, </a:t>
            </a:r>
            <a:r>
              <a:rPr lang="en-GB" dirty="0" err="1" smtClean="0">
                <a:solidFill>
                  <a:srgbClr val="7A227A"/>
                </a:solidFill>
              </a:rPr>
              <a:t>BioOutsource</a:t>
            </a:r>
            <a:r>
              <a:rPr lang="en-GB" dirty="0" smtClean="0">
                <a:solidFill>
                  <a:srgbClr val="7A227A"/>
                </a:solidFill>
              </a:rPr>
              <a:t> Ltd.</a:t>
            </a:r>
            <a:endParaRPr lang="en-GB" dirty="0">
              <a:solidFill>
                <a:srgbClr val="7A22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920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Drug Characterisation Activities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963043"/>
              </p:ext>
            </p:extLst>
          </p:nvPr>
        </p:nvGraphicFramePr>
        <p:xfrm>
          <a:off x="601216" y="1484784"/>
          <a:ext cx="5770984" cy="3816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99792" y="4293096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bg1"/>
                </a:solidFill>
              </a:rPr>
              <a:t>Characterisation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064" y="3861048"/>
            <a:ext cx="3654499" cy="212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13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en-GB" sz="2800" dirty="0" smtClean="0">
                <a:solidFill>
                  <a:srgbClr val="159EB1"/>
                </a:solidFill>
              </a:rPr>
              <a:t>Overview of </a:t>
            </a:r>
            <a:r>
              <a:rPr lang="en-GB" sz="2800" smtClean="0">
                <a:solidFill>
                  <a:srgbClr val="159EB1"/>
                </a:solidFill>
              </a:rPr>
              <a:t>the </a:t>
            </a:r>
            <a:r>
              <a:rPr lang="en-GB" sz="2800" smtClean="0">
                <a:solidFill>
                  <a:srgbClr val="159EB1"/>
                </a:solidFill>
              </a:rPr>
              <a:t>Biosimilar </a:t>
            </a:r>
            <a:r>
              <a:rPr lang="en-GB" sz="2800" dirty="0" smtClean="0">
                <a:solidFill>
                  <a:srgbClr val="159EB1"/>
                </a:solidFill>
              </a:rPr>
              <a:t>Characterisation </a:t>
            </a:r>
            <a:r>
              <a:rPr lang="en-GB" sz="2800" dirty="0" smtClean="0">
                <a:solidFill>
                  <a:srgbClr val="159EB1"/>
                </a:solidFill>
              </a:rPr>
              <a:t>Process</a:t>
            </a:r>
            <a:endParaRPr lang="en-GB" sz="28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50876913"/>
              </p:ext>
            </p:extLst>
          </p:nvPr>
        </p:nvGraphicFramePr>
        <p:xfrm>
          <a:off x="0" y="692696"/>
          <a:ext cx="914400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6257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197768"/>
            <a:ext cx="8229600" cy="1143000"/>
          </a:xfrm>
        </p:spPr>
        <p:txBody>
          <a:bodyPr/>
          <a:lstStyle/>
          <a:p>
            <a:r>
              <a:rPr lang="en-GB" dirty="0" smtClean="0"/>
              <a:t>Infliximab (</a:t>
            </a:r>
            <a:r>
              <a:rPr lang="en-GB" dirty="0" err="1" smtClean="0"/>
              <a:t>Remicade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32859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First </a:t>
            </a:r>
            <a:r>
              <a:rPr lang="en-GB" dirty="0" smtClean="0"/>
              <a:t>approved </a:t>
            </a:r>
            <a:r>
              <a:rPr lang="en-GB" dirty="0"/>
              <a:t>in </a:t>
            </a:r>
            <a:r>
              <a:rPr lang="en-GB" dirty="0" smtClean="0"/>
              <a:t>1998. Now </a:t>
            </a:r>
            <a:r>
              <a:rPr lang="en-GB" dirty="0"/>
              <a:t>a multibillion dollar product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/>
              <a:t>Approved for </a:t>
            </a:r>
            <a:endParaRPr lang="en-GB" dirty="0" smtClean="0"/>
          </a:p>
          <a:p>
            <a:pPr lvl="1"/>
            <a:r>
              <a:rPr lang="en-GB" dirty="0" smtClean="0"/>
              <a:t>Rheumatoid arthritis, psoriatic arthritis, ankylosing spondylitis, Crohn's disease, ulcerative colitis, moderate to severe chronic psoriasis and juvenile idiopathic arthritis.</a:t>
            </a:r>
          </a:p>
          <a:p>
            <a:r>
              <a:rPr lang="en-GB" dirty="0" smtClean="0"/>
              <a:t>Mechanism of Action:</a:t>
            </a:r>
          </a:p>
          <a:p>
            <a:pPr lvl="1"/>
            <a:r>
              <a:rPr lang="en-GB" dirty="0" smtClean="0"/>
              <a:t>The antibody targets the TNF</a:t>
            </a:r>
            <a:r>
              <a:rPr lang="el-GR" dirty="0"/>
              <a:t>α</a:t>
            </a:r>
            <a:r>
              <a:rPr lang="en-GB" dirty="0"/>
              <a:t> protein either </a:t>
            </a:r>
            <a:r>
              <a:rPr lang="en-GB" dirty="0" smtClean="0"/>
              <a:t>as a </a:t>
            </a:r>
            <a:r>
              <a:rPr lang="en-GB" dirty="0"/>
              <a:t>membrane bound or soluble </a:t>
            </a:r>
            <a:r>
              <a:rPr lang="en-GB" dirty="0" smtClean="0"/>
              <a:t>form.</a:t>
            </a:r>
          </a:p>
          <a:p>
            <a:pPr lvl="1"/>
            <a:r>
              <a:rPr lang="en-GB" dirty="0" smtClean="0"/>
              <a:t>The primary mechanism of action is  the neutralisation of circulating TNF</a:t>
            </a:r>
            <a:r>
              <a:rPr lang="el-GR" dirty="0" smtClean="0"/>
              <a:t>α</a:t>
            </a:r>
            <a:r>
              <a:rPr lang="en-GB" dirty="0" smtClean="0"/>
              <a:t> and reducing inflammation</a:t>
            </a:r>
            <a:endParaRPr lang="en-GB" dirty="0"/>
          </a:p>
          <a:p>
            <a:pPr lvl="1"/>
            <a:r>
              <a:rPr lang="en-GB" dirty="0" smtClean="0"/>
              <a:t>Secondary actions include the mediation of ADCC, CDC  and other methods</a:t>
            </a:r>
            <a:endParaRPr lang="en-GB" dirty="0"/>
          </a:p>
          <a:p>
            <a:r>
              <a:rPr lang="en-GB" dirty="0"/>
              <a:t>P</a:t>
            </a:r>
            <a:r>
              <a:rPr lang="en-GB" dirty="0" smtClean="0"/>
              <a:t>opular </a:t>
            </a:r>
            <a:r>
              <a:rPr lang="en-GB" dirty="0"/>
              <a:t>target as a </a:t>
            </a:r>
            <a:r>
              <a:rPr lang="en-GB" dirty="0" err="1" smtClean="0"/>
              <a:t>BioSimilar</a:t>
            </a:r>
            <a:r>
              <a:rPr lang="en-GB" dirty="0" smtClean="0"/>
              <a:t> after losing its patent in Europe this year and in the USA in 2018.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48680"/>
            <a:ext cx="1885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285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59" y="1283692"/>
            <a:ext cx="7843081" cy="4773438"/>
          </a:xfrm>
          <a:prstGeom prst="rect">
            <a:avLst/>
          </a:prstGeom>
          <a:noFill/>
          <a:ln w="952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79512" y="332656"/>
            <a:ext cx="8784976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 smtClean="0">
                <a:solidFill>
                  <a:srgbClr val="159EB1"/>
                </a:solidFill>
              </a:rPr>
              <a:t>Overview of TNF-</a:t>
            </a:r>
            <a:r>
              <a:rPr lang="en-GB" sz="3000" dirty="0" smtClean="0">
                <a:solidFill>
                  <a:srgbClr val="159EB1"/>
                </a:solidFill>
                <a:sym typeface="Symbol"/>
              </a:rPr>
              <a:t> Biology</a:t>
            </a:r>
            <a:endParaRPr lang="en-GB" sz="3000" dirty="0" smtClean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7864" y="148478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7030A0"/>
                </a:solidFill>
              </a:rPr>
              <a:t>TNF-</a:t>
            </a:r>
            <a:r>
              <a:rPr lang="en-GB" dirty="0" smtClean="0">
                <a:solidFill>
                  <a:srgbClr val="7030A0"/>
                </a:solidFill>
                <a:sym typeface="Symbol"/>
              </a:rPr>
              <a:t></a:t>
            </a:r>
            <a:r>
              <a:rPr lang="en-GB" dirty="0" smtClean="0">
                <a:solidFill>
                  <a:srgbClr val="7030A0"/>
                </a:solidFill>
              </a:rPr>
              <a:t> Producing Cell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3848" y="536392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TNF-</a:t>
            </a:r>
            <a:r>
              <a:rPr lang="en-GB" dirty="0" smtClean="0">
                <a:solidFill>
                  <a:schemeClr val="accent5">
                    <a:lumMod val="75000"/>
                  </a:schemeClr>
                </a:solidFill>
                <a:sym typeface="Symbol"/>
              </a:rPr>
              <a:t></a:t>
            </a:r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 Sensitive Cell</a:t>
            </a:r>
            <a:endParaRPr lang="en-GB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 rot="4928827">
            <a:off x="3031660" y="4075909"/>
            <a:ext cx="401893" cy="369060"/>
            <a:chOff x="4727300" y="4416169"/>
            <a:chExt cx="285658" cy="234949"/>
          </a:xfrm>
        </p:grpSpPr>
        <p:sp>
          <p:nvSpPr>
            <p:cNvPr id="19" name="Oval 18"/>
            <p:cNvSpPr/>
            <p:nvPr/>
          </p:nvSpPr>
          <p:spPr>
            <a:xfrm rot="4539738">
              <a:off x="4904946" y="4460693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Oval 19"/>
            <p:cNvSpPr/>
            <p:nvPr/>
          </p:nvSpPr>
          <p:spPr>
            <a:xfrm rot="4539738">
              <a:off x="4852960" y="4416169"/>
              <a:ext cx="108012" cy="108012"/>
            </a:xfrm>
            <a:prstGeom prst="ellipse">
              <a:avLst/>
            </a:prstGeom>
            <a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Oval 20"/>
            <p:cNvSpPr/>
            <p:nvPr/>
          </p:nvSpPr>
          <p:spPr>
            <a:xfrm rot="4539738">
              <a:off x="4879707" y="4520817"/>
              <a:ext cx="108012" cy="108012"/>
            </a:xfrm>
            <a:prstGeom prst="ellipse">
              <a:avLst/>
            </a:prstGeom>
            <a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/>
            <p:cNvSpPr/>
            <p:nvPr/>
          </p:nvSpPr>
          <p:spPr>
            <a:xfrm rot="4539738">
              <a:off x="4814506" y="4483809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/>
            <p:cNvSpPr/>
            <p:nvPr/>
          </p:nvSpPr>
          <p:spPr>
            <a:xfrm rot="4539738">
              <a:off x="4765753" y="4438459"/>
              <a:ext cx="108012" cy="108012"/>
            </a:xfrm>
            <a:prstGeom prst="ellipse">
              <a:avLst/>
            </a:prstGeom>
            <a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/>
            <p:cNvSpPr/>
            <p:nvPr/>
          </p:nvSpPr>
          <p:spPr>
            <a:xfrm rot="4539738">
              <a:off x="4792501" y="4543106"/>
              <a:ext cx="108012" cy="108012"/>
            </a:xfrm>
            <a:prstGeom prst="ellipse">
              <a:avLst/>
            </a:prstGeom>
            <a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/>
            <p:cNvSpPr/>
            <p:nvPr/>
          </p:nvSpPr>
          <p:spPr>
            <a:xfrm rot="4539738">
              <a:off x="4727300" y="4506099"/>
              <a:ext cx="108012" cy="108012"/>
            </a:xfrm>
            <a:prstGeom prst="ellipse">
              <a:avLst/>
            </a:prstGeom>
            <a:blipFill>
              <a:blip r:embed="rId4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446888" y="2780928"/>
            <a:ext cx="197120" cy="331227"/>
            <a:chOff x="4555580" y="2997594"/>
            <a:chExt cx="197120" cy="331227"/>
          </a:xfrm>
          <a:solidFill>
            <a:schemeClr val="accent4">
              <a:lumMod val="60000"/>
              <a:lumOff val="40000"/>
            </a:schemeClr>
          </a:solidFill>
        </p:grpSpPr>
        <p:cxnSp>
          <p:nvCxnSpPr>
            <p:cNvPr id="33" name="Straight Connector 32"/>
            <p:cNvCxnSpPr/>
            <p:nvPr/>
          </p:nvCxnSpPr>
          <p:spPr>
            <a:xfrm flipV="1">
              <a:off x="4662510" y="3020349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46025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47052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/>
            <p:cNvGrpSpPr/>
            <p:nvPr/>
          </p:nvGrpSpPr>
          <p:grpSpPr>
            <a:xfrm rot="10800000">
              <a:off x="4555580" y="3055503"/>
              <a:ext cx="197120" cy="273318"/>
              <a:chOff x="8150058" y="5042720"/>
              <a:chExt cx="598406" cy="672580"/>
            </a:xfrm>
            <a:grpFill/>
          </p:grpSpPr>
          <p:sp>
            <p:nvSpPr>
              <p:cNvPr id="37" name="Can 36"/>
              <p:cNvSpPr/>
              <p:nvPr/>
            </p:nvSpPr>
            <p:spPr>
              <a:xfrm>
                <a:off x="8294074" y="5042720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8" name="Can 37"/>
              <p:cNvSpPr/>
              <p:nvPr/>
            </p:nvSpPr>
            <p:spPr>
              <a:xfrm>
                <a:off x="8150058" y="5103756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Can 38"/>
              <p:cNvSpPr/>
              <p:nvPr/>
            </p:nvSpPr>
            <p:spPr>
              <a:xfrm>
                <a:off x="8460432" y="5100149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127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72">
            <a:off x="7337064" y="3025137"/>
            <a:ext cx="9906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18830">
            <a:off x="1994868" y="2969716"/>
            <a:ext cx="1188542" cy="99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9577">
            <a:off x="6779123" y="2629407"/>
            <a:ext cx="844534" cy="70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Group 59"/>
          <p:cNvGrpSpPr/>
          <p:nvPr/>
        </p:nvGrpSpPr>
        <p:grpSpPr>
          <a:xfrm rot="1500000">
            <a:off x="2544525" y="2423564"/>
            <a:ext cx="197120" cy="331227"/>
            <a:chOff x="4555580" y="2997594"/>
            <a:chExt cx="197120" cy="331227"/>
          </a:xfrm>
          <a:solidFill>
            <a:schemeClr val="accent4">
              <a:lumMod val="60000"/>
              <a:lumOff val="40000"/>
            </a:schemeClr>
          </a:solidFill>
        </p:grpSpPr>
        <p:cxnSp>
          <p:nvCxnSpPr>
            <p:cNvPr id="61" name="Straight Connector 60"/>
            <p:cNvCxnSpPr/>
            <p:nvPr/>
          </p:nvCxnSpPr>
          <p:spPr>
            <a:xfrm flipV="1">
              <a:off x="4662510" y="3020349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46025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47052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/>
            <p:cNvGrpSpPr/>
            <p:nvPr/>
          </p:nvGrpSpPr>
          <p:grpSpPr>
            <a:xfrm rot="10800000">
              <a:off x="4555580" y="3055503"/>
              <a:ext cx="197120" cy="273318"/>
              <a:chOff x="8150058" y="5042720"/>
              <a:chExt cx="598406" cy="672580"/>
            </a:xfrm>
            <a:grpFill/>
          </p:grpSpPr>
          <p:sp>
            <p:nvSpPr>
              <p:cNvPr id="65" name="Can 64"/>
              <p:cNvSpPr/>
              <p:nvPr/>
            </p:nvSpPr>
            <p:spPr>
              <a:xfrm>
                <a:off x="8294074" y="5042720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Can 65"/>
              <p:cNvSpPr/>
              <p:nvPr/>
            </p:nvSpPr>
            <p:spPr>
              <a:xfrm>
                <a:off x="8150058" y="5103756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Can 66"/>
              <p:cNvSpPr/>
              <p:nvPr/>
            </p:nvSpPr>
            <p:spPr>
              <a:xfrm>
                <a:off x="8460432" y="5100149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 rot="-1380000">
            <a:off x="6717108" y="2407378"/>
            <a:ext cx="197120" cy="331227"/>
            <a:chOff x="4555580" y="2997594"/>
            <a:chExt cx="197120" cy="331227"/>
          </a:xfrm>
          <a:solidFill>
            <a:schemeClr val="accent4">
              <a:lumMod val="60000"/>
              <a:lumOff val="40000"/>
            </a:schemeClr>
          </a:solidFill>
        </p:grpSpPr>
        <p:cxnSp>
          <p:nvCxnSpPr>
            <p:cNvPr id="69" name="Straight Connector 68"/>
            <p:cNvCxnSpPr/>
            <p:nvPr/>
          </p:nvCxnSpPr>
          <p:spPr>
            <a:xfrm flipV="1">
              <a:off x="4662510" y="3020349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46025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47052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/>
            <p:cNvGrpSpPr/>
            <p:nvPr/>
          </p:nvGrpSpPr>
          <p:grpSpPr>
            <a:xfrm rot="10800000">
              <a:off x="4555580" y="3055503"/>
              <a:ext cx="197120" cy="273318"/>
              <a:chOff x="8150058" y="5042720"/>
              <a:chExt cx="598406" cy="672580"/>
            </a:xfrm>
            <a:grpFill/>
          </p:grpSpPr>
          <p:sp>
            <p:nvSpPr>
              <p:cNvPr id="73" name="Can 72"/>
              <p:cNvSpPr/>
              <p:nvPr/>
            </p:nvSpPr>
            <p:spPr>
              <a:xfrm>
                <a:off x="8294074" y="5042720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4" name="Can 73"/>
              <p:cNvSpPr/>
              <p:nvPr/>
            </p:nvSpPr>
            <p:spPr>
              <a:xfrm>
                <a:off x="8150058" y="5103756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5" name="Can 74"/>
              <p:cNvSpPr/>
              <p:nvPr/>
            </p:nvSpPr>
            <p:spPr>
              <a:xfrm>
                <a:off x="8460432" y="5100149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80" name="Group 79"/>
          <p:cNvGrpSpPr/>
          <p:nvPr/>
        </p:nvGrpSpPr>
        <p:grpSpPr>
          <a:xfrm>
            <a:off x="3294760" y="3155682"/>
            <a:ext cx="197120" cy="273318"/>
            <a:chOff x="8150058" y="5042720"/>
            <a:chExt cx="598406" cy="67258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1" name="Can 80"/>
            <p:cNvSpPr/>
            <p:nvPr/>
          </p:nvSpPr>
          <p:spPr>
            <a:xfrm>
              <a:off x="8294074" y="5042720"/>
              <a:ext cx="288032" cy="611544"/>
            </a:xfrm>
            <a:prstGeom prst="can">
              <a:avLst/>
            </a:prstGeom>
            <a:grpFill/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Can 81"/>
            <p:cNvSpPr/>
            <p:nvPr/>
          </p:nvSpPr>
          <p:spPr>
            <a:xfrm>
              <a:off x="8150058" y="5103756"/>
              <a:ext cx="288032" cy="611544"/>
            </a:xfrm>
            <a:prstGeom prst="can">
              <a:avLst/>
            </a:prstGeom>
            <a:grpFill/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Can 82"/>
            <p:cNvSpPr/>
            <p:nvPr/>
          </p:nvSpPr>
          <p:spPr>
            <a:xfrm>
              <a:off x="8460432" y="5100149"/>
              <a:ext cx="288032" cy="611544"/>
            </a:xfrm>
            <a:prstGeom prst="can">
              <a:avLst/>
            </a:prstGeom>
            <a:grpFill/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4" name="TextBox 83"/>
          <p:cNvSpPr txBox="1"/>
          <p:nvPr/>
        </p:nvSpPr>
        <p:spPr>
          <a:xfrm>
            <a:off x="1855615" y="2503929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 smtClean="0">
                <a:solidFill>
                  <a:srgbClr val="7030A0"/>
                </a:solidFill>
              </a:rPr>
              <a:t>mTNF</a:t>
            </a:r>
            <a:r>
              <a:rPr lang="en-GB" sz="1200" dirty="0" smtClean="0">
                <a:solidFill>
                  <a:srgbClr val="7030A0"/>
                </a:solidFill>
              </a:rPr>
              <a:t>-</a:t>
            </a:r>
            <a:r>
              <a:rPr lang="en-GB" sz="1200" dirty="0" smtClean="0">
                <a:solidFill>
                  <a:srgbClr val="7030A0"/>
                </a:solidFill>
                <a:sym typeface="Symbol"/>
              </a:rPr>
              <a:t></a:t>
            </a:r>
            <a:endParaRPr lang="en-GB" sz="1200" dirty="0">
              <a:solidFill>
                <a:srgbClr val="7030A0"/>
              </a:solidFill>
            </a:endParaRPr>
          </a:p>
        </p:txBody>
      </p:sp>
      <p:pic>
        <p:nvPicPr>
          <p:cNvPr id="86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15934">
            <a:off x="2973835" y="2590771"/>
            <a:ext cx="354763" cy="598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86"/>
          <p:cNvSpPr txBox="1"/>
          <p:nvPr/>
        </p:nvSpPr>
        <p:spPr>
          <a:xfrm>
            <a:off x="2666330" y="2742539"/>
            <a:ext cx="1122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rgbClr val="7030A0"/>
                </a:solidFill>
              </a:rPr>
              <a:t>TACE</a:t>
            </a:r>
            <a:endParaRPr lang="en-GB" sz="1200" dirty="0">
              <a:solidFill>
                <a:srgbClr val="7030A0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3793">
            <a:off x="2986558" y="3622803"/>
            <a:ext cx="478491" cy="33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5961">
            <a:off x="3537883" y="3413349"/>
            <a:ext cx="5715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/>
          <p:cNvGrpSpPr/>
          <p:nvPr/>
        </p:nvGrpSpPr>
        <p:grpSpPr>
          <a:xfrm rot="8662633">
            <a:off x="3910999" y="3917535"/>
            <a:ext cx="349310" cy="404523"/>
            <a:chOff x="5561165" y="4869673"/>
            <a:chExt cx="248283" cy="257525"/>
          </a:xfrm>
        </p:grpSpPr>
        <p:sp>
          <p:nvSpPr>
            <p:cNvPr id="26" name="Oval 25"/>
            <p:cNvSpPr/>
            <p:nvPr/>
          </p:nvSpPr>
          <p:spPr>
            <a:xfrm rot="2153041">
              <a:off x="5682364" y="4870629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/>
            <p:cNvSpPr/>
            <p:nvPr/>
          </p:nvSpPr>
          <p:spPr>
            <a:xfrm rot="2153041">
              <a:off x="5613924" y="4869673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/>
            <p:cNvSpPr/>
            <p:nvPr/>
          </p:nvSpPr>
          <p:spPr>
            <a:xfrm rot="2153041">
              <a:off x="5701436" y="4932984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Oval 28"/>
            <p:cNvSpPr/>
            <p:nvPr/>
          </p:nvSpPr>
          <p:spPr>
            <a:xfrm rot="2153041">
              <a:off x="5627649" y="4946259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Oval 29"/>
            <p:cNvSpPr/>
            <p:nvPr/>
          </p:nvSpPr>
          <p:spPr>
            <a:xfrm rot="2153041">
              <a:off x="5561165" y="4942599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/>
            <p:cNvSpPr/>
            <p:nvPr/>
          </p:nvSpPr>
          <p:spPr>
            <a:xfrm rot="2153041">
              <a:off x="5648677" y="5005910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/>
            <p:cNvSpPr/>
            <p:nvPr/>
          </p:nvSpPr>
          <p:spPr>
            <a:xfrm rot="2153041">
              <a:off x="5574890" y="5019186"/>
              <a:ext cx="108012" cy="108012"/>
            </a:xfrm>
            <a:prstGeom prst="ellipse">
              <a:avLst/>
            </a:prstGeom>
            <a:blipFill>
              <a:blip r:embed="rId4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3439791" y="3212976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err="1" smtClean="0">
                <a:solidFill>
                  <a:schemeClr val="accent5">
                    <a:lumMod val="75000"/>
                  </a:schemeClr>
                </a:solidFill>
              </a:rPr>
              <a:t>sTNF</a:t>
            </a:r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  <a:sym typeface="Symbol"/>
              </a:rPr>
              <a:t></a:t>
            </a:r>
            <a:endParaRPr lang="en-GB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5" name="Lightning Bolt 44"/>
          <p:cNvSpPr/>
          <p:nvPr/>
        </p:nvSpPr>
        <p:spPr>
          <a:xfrm rot="1835830">
            <a:off x="3279160" y="4581128"/>
            <a:ext cx="428744" cy="422756"/>
          </a:xfrm>
          <a:prstGeom prst="lightningBol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/>
          <p:cNvSpPr txBox="1"/>
          <p:nvPr/>
        </p:nvSpPr>
        <p:spPr>
          <a:xfrm>
            <a:off x="2411760" y="4160113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</a:rPr>
              <a:t>TNFR1</a:t>
            </a:r>
            <a:endParaRPr lang="en-GB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067944" y="3901431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</a:rPr>
              <a:t>TNFR2</a:t>
            </a:r>
            <a:endParaRPr lang="en-GB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95" name="Group 94"/>
          <p:cNvGrpSpPr/>
          <p:nvPr/>
        </p:nvGrpSpPr>
        <p:grpSpPr>
          <a:xfrm rot="6940665">
            <a:off x="1654669" y="3396735"/>
            <a:ext cx="401893" cy="369060"/>
            <a:chOff x="4727300" y="4416169"/>
            <a:chExt cx="285658" cy="234949"/>
          </a:xfrm>
        </p:grpSpPr>
        <p:sp>
          <p:nvSpPr>
            <p:cNvPr id="96" name="Oval 95"/>
            <p:cNvSpPr/>
            <p:nvPr/>
          </p:nvSpPr>
          <p:spPr>
            <a:xfrm rot="4539738">
              <a:off x="4904946" y="4460693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/>
            <p:cNvSpPr/>
            <p:nvPr/>
          </p:nvSpPr>
          <p:spPr>
            <a:xfrm rot="4539738">
              <a:off x="4852960" y="4416169"/>
              <a:ext cx="108012" cy="108012"/>
            </a:xfrm>
            <a:prstGeom prst="ellipse">
              <a:avLst/>
            </a:prstGeom>
            <a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/>
            <p:cNvSpPr/>
            <p:nvPr/>
          </p:nvSpPr>
          <p:spPr>
            <a:xfrm rot="4539738">
              <a:off x="4879707" y="4520817"/>
              <a:ext cx="108012" cy="108012"/>
            </a:xfrm>
            <a:prstGeom prst="ellipse">
              <a:avLst/>
            </a:prstGeom>
            <a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/>
            <p:cNvSpPr/>
            <p:nvPr/>
          </p:nvSpPr>
          <p:spPr>
            <a:xfrm rot="4539738">
              <a:off x="4814506" y="4483809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/>
            <p:cNvSpPr/>
            <p:nvPr/>
          </p:nvSpPr>
          <p:spPr>
            <a:xfrm rot="4539738">
              <a:off x="4765753" y="4438459"/>
              <a:ext cx="108012" cy="108012"/>
            </a:xfrm>
            <a:prstGeom prst="ellipse">
              <a:avLst/>
            </a:prstGeom>
            <a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/>
            <p:cNvSpPr/>
            <p:nvPr/>
          </p:nvSpPr>
          <p:spPr>
            <a:xfrm rot="4539738">
              <a:off x="4792501" y="4543106"/>
              <a:ext cx="108012" cy="108012"/>
            </a:xfrm>
            <a:prstGeom prst="ellipse">
              <a:avLst/>
            </a:prstGeom>
            <a:blipFill>
              <a:blip r:embed="rId3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/>
            <p:cNvSpPr/>
            <p:nvPr/>
          </p:nvSpPr>
          <p:spPr>
            <a:xfrm rot="4539738">
              <a:off x="4727300" y="4506099"/>
              <a:ext cx="108012" cy="108012"/>
            </a:xfrm>
            <a:prstGeom prst="ellipse">
              <a:avLst/>
            </a:prstGeom>
            <a:blipFill>
              <a:blip r:embed="rId4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1207543" y="3728065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</a:rPr>
              <a:t>sTNFR1</a:t>
            </a:r>
            <a:endParaRPr lang="en-GB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239991" y="3656057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</a:rPr>
              <a:t>sTNFR2</a:t>
            </a:r>
            <a:endParaRPr lang="en-GB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105" name="Group 104"/>
          <p:cNvGrpSpPr/>
          <p:nvPr/>
        </p:nvGrpSpPr>
        <p:grpSpPr>
          <a:xfrm rot="9061965">
            <a:off x="5145678" y="3348862"/>
            <a:ext cx="349310" cy="404523"/>
            <a:chOff x="5561165" y="4869673"/>
            <a:chExt cx="248283" cy="257525"/>
          </a:xfrm>
        </p:grpSpPr>
        <p:sp>
          <p:nvSpPr>
            <p:cNvPr id="106" name="Oval 105"/>
            <p:cNvSpPr/>
            <p:nvPr/>
          </p:nvSpPr>
          <p:spPr>
            <a:xfrm rot="2153041">
              <a:off x="5682364" y="4870629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Oval 106"/>
            <p:cNvSpPr/>
            <p:nvPr/>
          </p:nvSpPr>
          <p:spPr>
            <a:xfrm rot="2153041">
              <a:off x="5613924" y="4869673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/>
            <p:cNvSpPr/>
            <p:nvPr/>
          </p:nvSpPr>
          <p:spPr>
            <a:xfrm rot="2153041">
              <a:off x="5701436" y="4932984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Oval 108"/>
            <p:cNvSpPr/>
            <p:nvPr/>
          </p:nvSpPr>
          <p:spPr>
            <a:xfrm rot="2153041">
              <a:off x="5627649" y="4946259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Oval 109"/>
            <p:cNvSpPr/>
            <p:nvPr/>
          </p:nvSpPr>
          <p:spPr>
            <a:xfrm rot="2153041">
              <a:off x="5561165" y="4942599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/>
            <p:cNvSpPr/>
            <p:nvPr/>
          </p:nvSpPr>
          <p:spPr>
            <a:xfrm rot="2153041">
              <a:off x="5648677" y="5005910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Oval 111"/>
            <p:cNvSpPr/>
            <p:nvPr/>
          </p:nvSpPr>
          <p:spPr>
            <a:xfrm rot="2153041">
              <a:off x="5574890" y="5019186"/>
              <a:ext cx="108012" cy="108012"/>
            </a:xfrm>
            <a:prstGeom prst="ellipse">
              <a:avLst/>
            </a:prstGeom>
            <a:blipFill>
              <a:blip r:embed="rId4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3" name="Lightning Bolt 112"/>
          <p:cNvSpPr/>
          <p:nvPr/>
        </p:nvSpPr>
        <p:spPr>
          <a:xfrm rot="1871393">
            <a:off x="3965261" y="4447020"/>
            <a:ext cx="428744" cy="422756"/>
          </a:xfrm>
          <a:prstGeom prst="lightningBolt">
            <a:avLst/>
          </a:prstGeom>
          <a:solidFill>
            <a:schemeClr val="accent5">
              <a:lumMod val="60000"/>
              <a:lumOff val="40000"/>
            </a:schemeClr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Lightning Bolt 113"/>
          <p:cNvSpPr/>
          <p:nvPr/>
        </p:nvSpPr>
        <p:spPr>
          <a:xfrm rot="11016274">
            <a:off x="6301384" y="1918543"/>
            <a:ext cx="428744" cy="422756"/>
          </a:xfrm>
          <a:prstGeom prst="lightningBolt">
            <a:avLst/>
          </a:prstGeom>
          <a:solidFill>
            <a:schemeClr val="accent4">
              <a:lumMod val="60000"/>
              <a:lumOff val="4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7" name="Group 116"/>
          <p:cNvGrpSpPr/>
          <p:nvPr/>
        </p:nvGrpSpPr>
        <p:grpSpPr>
          <a:xfrm rot="9672925">
            <a:off x="6025276" y="4112727"/>
            <a:ext cx="349310" cy="404523"/>
            <a:chOff x="5561165" y="4869673"/>
            <a:chExt cx="248283" cy="257525"/>
          </a:xfrm>
        </p:grpSpPr>
        <p:sp>
          <p:nvSpPr>
            <p:cNvPr id="118" name="Oval 117"/>
            <p:cNvSpPr/>
            <p:nvPr/>
          </p:nvSpPr>
          <p:spPr>
            <a:xfrm rot="2153041">
              <a:off x="5682364" y="4870629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Oval 118"/>
            <p:cNvSpPr/>
            <p:nvPr/>
          </p:nvSpPr>
          <p:spPr>
            <a:xfrm rot="2153041">
              <a:off x="5613924" y="4869673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/>
            <p:cNvSpPr/>
            <p:nvPr/>
          </p:nvSpPr>
          <p:spPr>
            <a:xfrm rot="2153041">
              <a:off x="5701436" y="4932984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1" name="Oval 120"/>
            <p:cNvSpPr/>
            <p:nvPr/>
          </p:nvSpPr>
          <p:spPr>
            <a:xfrm rot="2153041">
              <a:off x="5627649" y="4946259"/>
              <a:ext cx="108012" cy="108012"/>
            </a:xfrm>
            <a:prstGeom prst="ellipse">
              <a:avLst/>
            </a:prstGeom>
            <a:blipFill>
              <a:blip r:embed="rId3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2" name="Oval 121"/>
            <p:cNvSpPr/>
            <p:nvPr/>
          </p:nvSpPr>
          <p:spPr>
            <a:xfrm rot="2153041">
              <a:off x="5561165" y="4942599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3" name="Oval 122"/>
            <p:cNvSpPr/>
            <p:nvPr/>
          </p:nvSpPr>
          <p:spPr>
            <a:xfrm rot="2153041">
              <a:off x="5648677" y="5005910"/>
              <a:ext cx="108012" cy="108012"/>
            </a:xfrm>
            <a:prstGeom prst="ellipse">
              <a:avLst/>
            </a:prstGeom>
            <a:blipFill>
              <a:blip r:embed="rId3"/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4" name="Oval 123"/>
            <p:cNvSpPr/>
            <p:nvPr/>
          </p:nvSpPr>
          <p:spPr>
            <a:xfrm rot="2153041">
              <a:off x="5574890" y="5019186"/>
              <a:ext cx="108012" cy="108012"/>
            </a:xfrm>
            <a:prstGeom prst="ellipse">
              <a:avLst/>
            </a:prstGeom>
            <a:blipFill>
              <a:blip r:embed="rId4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5" name="TextBox 124"/>
          <p:cNvSpPr txBox="1"/>
          <p:nvPr/>
        </p:nvSpPr>
        <p:spPr>
          <a:xfrm>
            <a:off x="6297346" y="4228055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</a:rPr>
              <a:t>TNFR2</a:t>
            </a:r>
            <a:endParaRPr lang="en-GB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6012160" y="1743199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</a:rPr>
              <a:t>Apoptosis</a:t>
            </a:r>
          </a:p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</a:rPr>
              <a:t> via Reverse Signalling</a:t>
            </a:r>
            <a:endParaRPr lang="en-GB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31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61009">
            <a:off x="5747195" y="2878249"/>
            <a:ext cx="1125191" cy="94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" name="TextBox 131"/>
          <p:cNvSpPr txBox="1"/>
          <p:nvPr/>
        </p:nvSpPr>
        <p:spPr>
          <a:xfrm>
            <a:off x="4446888" y="1938904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</a:rPr>
              <a:t>Cytokine</a:t>
            </a:r>
          </a:p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</a:rPr>
              <a:t>Suppression</a:t>
            </a:r>
            <a:endParaRPr lang="en-GB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522591" y="3150536"/>
            <a:ext cx="7721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 smtClean="0">
                <a:solidFill>
                  <a:srgbClr val="FF0000"/>
                </a:solidFill>
              </a:rPr>
              <a:t>A</a:t>
            </a:r>
            <a:endParaRPr lang="en-GB" sz="3000" b="1" dirty="0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699792" y="3253700"/>
            <a:ext cx="402627" cy="3913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7A227A"/>
              </a:solidFill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6545637" y="3212976"/>
            <a:ext cx="402627" cy="3913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TextBox 125"/>
          <p:cNvSpPr txBox="1"/>
          <p:nvPr/>
        </p:nvSpPr>
        <p:spPr>
          <a:xfrm>
            <a:off x="6372200" y="3140968"/>
            <a:ext cx="7721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b="1" dirty="0">
                <a:solidFill>
                  <a:srgbClr val="FF0000"/>
                </a:solidFill>
              </a:rPr>
              <a:t>B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834" y="3499719"/>
            <a:ext cx="8667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979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86004">
            <a:off x="5531241" y="2651812"/>
            <a:ext cx="815496" cy="1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333">
            <a:off x="423845" y="4169606"/>
            <a:ext cx="1015588" cy="1055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732240" y="2420888"/>
            <a:ext cx="239595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Cytokine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Apoptosis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Adhesion Molecules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Inflammation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Proliferation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 rot="1080358">
            <a:off x="3069425" y="2219312"/>
            <a:ext cx="2246510" cy="2065171"/>
            <a:chOff x="3419872" y="3035596"/>
            <a:chExt cx="1596777" cy="1314718"/>
          </a:xfrm>
        </p:grpSpPr>
        <p:grpSp>
          <p:nvGrpSpPr>
            <p:cNvPr id="8" name="Group 7"/>
            <p:cNvGrpSpPr/>
            <p:nvPr/>
          </p:nvGrpSpPr>
          <p:grpSpPr>
            <a:xfrm>
              <a:off x="3780523" y="4092789"/>
              <a:ext cx="248283" cy="257525"/>
              <a:chOff x="5561165" y="4869673"/>
              <a:chExt cx="248283" cy="257525"/>
            </a:xfrm>
          </p:grpSpPr>
          <p:sp>
            <p:nvSpPr>
              <p:cNvPr id="18" name="Oval 17"/>
              <p:cNvSpPr/>
              <p:nvPr/>
            </p:nvSpPr>
            <p:spPr>
              <a:xfrm rot="2153041">
                <a:off x="5682364" y="4870629"/>
                <a:ext cx="108012" cy="108012"/>
              </a:xfrm>
              <a:prstGeom prst="ellipse">
                <a:avLst/>
              </a:prstGeom>
              <a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/>
              <p:cNvSpPr/>
              <p:nvPr/>
            </p:nvSpPr>
            <p:spPr>
              <a:xfrm rot="2153041">
                <a:off x="5613924" y="4869673"/>
                <a:ext cx="108012" cy="108012"/>
              </a:xfrm>
              <a:prstGeom prst="ellipse">
                <a:avLst/>
              </a:prstGeom>
              <a:blipFill>
                <a:blip r:embed="rId4"/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Oval 19"/>
              <p:cNvSpPr/>
              <p:nvPr/>
            </p:nvSpPr>
            <p:spPr>
              <a:xfrm rot="2153041">
                <a:off x="5701436" y="4932984"/>
                <a:ext cx="108012" cy="108012"/>
              </a:xfrm>
              <a:prstGeom prst="ellipse">
                <a:avLst/>
              </a:prstGeom>
              <a:blipFill>
                <a:blip r:embed="rId4"/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/>
              <p:cNvSpPr/>
              <p:nvPr/>
            </p:nvSpPr>
            <p:spPr>
              <a:xfrm rot="2153041">
                <a:off x="5627649" y="4946259"/>
                <a:ext cx="108012" cy="108012"/>
              </a:xfrm>
              <a:prstGeom prst="ellipse">
                <a:avLst/>
              </a:prstGeom>
              <a:blipFill>
                <a:blip r:embed="rId4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val 21"/>
              <p:cNvSpPr/>
              <p:nvPr/>
            </p:nvSpPr>
            <p:spPr>
              <a:xfrm rot="2153041">
                <a:off x="5561165" y="4942599"/>
                <a:ext cx="108012" cy="108012"/>
              </a:xfrm>
              <a:prstGeom prst="ellipse">
                <a:avLst/>
              </a:prstGeom>
              <a:blipFill>
                <a:blip r:embed="rId4"/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Oval 22"/>
              <p:cNvSpPr/>
              <p:nvPr/>
            </p:nvSpPr>
            <p:spPr>
              <a:xfrm rot="2153041">
                <a:off x="5648677" y="5005910"/>
                <a:ext cx="108012" cy="108012"/>
              </a:xfrm>
              <a:prstGeom prst="ellipse">
                <a:avLst/>
              </a:prstGeom>
              <a:blipFill>
                <a:blip r:embed="rId4"/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Oval 23"/>
              <p:cNvSpPr/>
              <p:nvPr/>
            </p:nvSpPr>
            <p:spPr>
              <a:xfrm rot="2153041">
                <a:off x="5574890" y="5019186"/>
                <a:ext cx="108012" cy="108012"/>
              </a:xfrm>
              <a:prstGeom prst="ellipse">
                <a:avLst/>
              </a:prstGeom>
              <a:blipFill>
                <a:blip r:embed="rId5">
                  <a:duotone>
                    <a:prstClr val="black"/>
                    <a:schemeClr val="accent5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419872" y="3586083"/>
              <a:ext cx="285658" cy="234949"/>
              <a:chOff x="4727300" y="4416169"/>
              <a:chExt cx="285658" cy="234949"/>
            </a:xfrm>
          </p:grpSpPr>
          <p:sp>
            <p:nvSpPr>
              <p:cNvPr id="11" name="Oval 10"/>
              <p:cNvSpPr/>
              <p:nvPr/>
            </p:nvSpPr>
            <p:spPr>
              <a:xfrm rot="4539738">
                <a:off x="4904946" y="4460693"/>
                <a:ext cx="108012" cy="108012"/>
              </a:xfrm>
              <a:prstGeom prst="ellipse">
                <a:avLst/>
              </a:prstGeom>
              <a:blipFill>
                <a:blip r:embed="rId4">
                  <a:duotone>
                    <a:prstClr val="black"/>
                    <a:schemeClr val="accent4">
                      <a:tint val="45000"/>
                      <a:satMod val="400000"/>
                    </a:schemeClr>
                  </a:duotone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/>
              <p:cNvSpPr/>
              <p:nvPr/>
            </p:nvSpPr>
            <p:spPr>
              <a:xfrm rot="4539738">
                <a:off x="4852960" y="4416169"/>
                <a:ext cx="108012" cy="108012"/>
              </a:xfrm>
              <a:prstGeom prst="ellipse">
                <a:avLst/>
              </a:prstGeom>
              <a:blipFill>
                <a:blip r:embed="rId4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/>
              <p:cNvSpPr/>
              <p:nvPr/>
            </p:nvSpPr>
            <p:spPr>
              <a:xfrm rot="4539738">
                <a:off x="4879707" y="4520817"/>
                <a:ext cx="108012" cy="108012"/>
              </a:xfrm>
              <a:prstGeom prst="ellipse">
                <a:avLst/>
              </a:prstGeom>
              <a:blipFill>
                <a:blip r:embed="rId4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/>
              <p:cNvSpPr/>
              <p:nvPr/>
            </p:nvSpPr>
            <p:spPr>
              <a:xfrm rot="4539738">
                <a:off x="4814506" y="4483809"/>
                <a:ext cx="108012" cy="108012"/>
              </a:xfrm>
              <a:prstGeom prst="ellipse">
                <a:avLst/>
              </a:prstGeom>
              <a:blipFill>
                <a:blip r:embed="rId4">
                  <a:duotone>
                    <a:prstClr val="black"/>
                    <a:schemeClr val="accent4">
                      <a:tint val="45000"/>
                      <a:satMod val="400000"/>
                    </a:schemeClr>
                  </a:duotone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/>
              <p:cNvSpPr/>
              <p:nvPr/>
            </p:nvSpPr>
            <p:spPr>
              <a:xfrm rot="4539738">
                <a:off x="4765753" y="4438459"/>
                <a:ext cx="108012" cy="108012"/>
              </a:xfrm>
              <a:prstGeom prst="ellipse">
                <a:avLst/>
              </a:prstGeom>
              <a:blipFill>
                <a:blip r:embed="rId4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/>
              <p:cNvSpPr/>
              <p:nvPr/>
            </p:nvSpPr>
            <p:spPr>
              <a:xfrm rot="4539738">
                <a:off x="4792501" y="4543106"/>
                <a:ext cx="108012" cy="108012"/>
              </a:xfrm>
              <a:prstGeom prst="ellipse">
                <a:avLst/>
              </a:prstGeom>
              <a:blipFill>
                <a:blip r:embed="rId4">
                  <a:duotone>
                    <a:schemeClr val="accent4">
                      <a:shade val="45000"/>
                      <a:satMod val="135000"/>
                    </a:schemeClr>
                    <a:prstClr val="white"/>
                  </a:duotone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/>
              <p:cNvSpPr/>
              <p:nvPr/>
            </p:nvSpPr>
            <p:spPr>
              <a:xfrm rot="4539738">
                <a:off x="4727300" y="4506099"/>
                <a:ext cx="108012" cy="108012"/>
              </a:xfrm>
              <a:prstGeom prst="ellipse">
                <a:avLst/>
              </a:prstGeom>
              <a:blipFill>
                <a:blip r:embed="rId5">
                  <a:duotone>
                    <a:prstClr val="black"/>
                    <a:schemeClr val="accent4"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colorTemperature colorTemp="112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 w="127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0" name="Oval 3"/>
            <p:cNvSpPr/>
            <p:nvPr/>
          </p:nvSpPr>
          <p:spPr>
            <a:xfrm rot="1088908">
              <a:off x="3648391" y="3035596"/>
              <a:ext cx="1368258" cy="1223478"/>
            </a:xfrm>
            <a:custGeom>
              <a:avLst/>
              <a:gdLst>
                <a:gd name="connsiteX0" fmla="*/ 0 w 972122"/>
                <a:gd name="connsiteY0" fmla="*/ 432048 h 864096"/>
                <a:gd name="connsiteX1" fmla="*/ 486061 w 972122"/>
                <a:gd name="connsiteY1" fmla="*/ 0 h 864096"/>
                <a:gd name="connsiteX2" fmla="*/ 972122 w 972122"/>
                <a:gd name="connsiteY2" fmla="*/ 432048 h 864096"/>
                <a:gd name="connsiteX3" fmla="*/ 486061 w 972122"/>
                <a:gd name="connsiteY3" fmla="*/ 864096 h 864096"/>
                <a:gd name="connsiteX4" fmla="*/ 0 w 972122"/>
                <a:gd name="connsiteY4" fmla="*/ 432048 h 864096"/>
                <a:gd name="connsiteX0" fmla="*/ 0 w 1000258"/>
                <a:gd name="connsiteY0" fmla="*/ 432048 h 864096"/>
                <a:gd name="connsiteX1" fmla="*/ 486061 w 1000258"/>
                <a:gd name="connsiteY1" fmla="*/ 0 h 864096"/>
                <a:gd name="connsiteX2" fmla="*/ 1000258 w 1000258"/>
                <a:gd name="connsiteY2" fmla="*/ 432048 h 864096"/>
                <a:gd name="connsiteX3" fmla="*/ 486061 w 1000258"/>
                <a:gd name="connsiteY3" fmla="*/ 864096 h 864096"/>
                <a:gd name="connsiteX4" fmla="*/ 0 w 1000258"/>
                <a:gd name="connsiteY4" fmla="*/ 432048 h 864096"/>
                <a:gd name="connsiteX0" fmla="*/ 0 w 1056529"/>
                <a:gd name="connsiteY0" fmla="*/ 432048 h 864096"/>
                <a:gd name="connsiteX1" fmla="*/ 542332 w 1056529"/>
                <a:gd name="connsiteY1" fmla="*/ 0 h 864096"/>
                <a:gd name="connsiteX2" fmla="*/ 1056529 w 1056529"/>
                <a:gd name="connsiteY2" fmla="*/ 432048 h 864096"/>
                <a:gd name="connsiteX3" fmla="*/ 542332 w 1056529"/>
                <a:gd name="connsiteY3" fmla="*/ 864096 h 864096"/>
                <a:gd name="connsiteX4" fmla="*/ 0 w 1056529"/>
                <a:gd name="connsiteY4" fmla="*/ 432048 h 86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529" h="864096">
                  <a:moveTo>
                    <a:pt x="0" y="432048"/>
                  </a:moveTo>
                  <a:cubicBezTo>
                    <a:pt x="0" y="193434"/>
                    <a:pt x="366244" y="0"/>
                    <a:pt x="542332" y="0"/>
                  </a:cubicBezTo>
                  <a:cubicBezTo>
                    <a:pt x="718420" y="0"/>
                    <a:pt x="1056529" y="193434"/>
                    <a:pt x="1056529" y="432048"/>
                  </a:cubicBezTo>
                  <a:cubicBezTo>
                    <a:pt x="1056529" y="670662"/>
                    <a:pt x="718420" y="864096"/>
                    <a:pt x="542332" y="864096"/>
                  </a:cubicBezTo>
                  <a:cubicBezTo>
                    <a:pt x="366244" y="864096"/>
                    <a:pt x="0" y="670662"/>
                    <a:pt x="0" y="432048"/>
                  </a:cubicBezTo>
                  <a:close/>
                </a:path>
              </a:pathLst>
            </a:custGeom>
            <a:blipFill>
              <a:blip r:embed="rId7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28575">
              <a:solidFill>
                <a:schemeClr val="accent5">
                  <a:lumMod val="60000"/>
                  <a:lumOff val="40000"/>
                </a:schemeClr>
              </a:solidFill>
            </a:ln>
            <a:effectLst>
              <a:glow rad="63500">
                <a:srgbClr val="159EB1">
                  <a:alpha val="40000"/>
                </a:srgbClr>
              </a:glow>
              <a:outerShdw blurRad="50800" dist="50800" dir="5400000" algn="ctr" rotWithShape="0">
                <a:schemeClr val="accent5">
                  <a:lumMod val="20000"/>
                  <a:lumOff val="80000"/>
                </a:schemeClr>
              </a:outerShdw>
              <a:softEdge rad="635000"/>
            </a:effectLst>
            <a:scene3d>
              <a:camera prst="orthographicFront">
                <a:rot lat="0" lon="0" rev="0"/>
              </a:camera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/>
          <p:cNvGrpSpPr/>
          <p:nvPr/>
        </p:nvGrpSpPr>
        <p:grpSpPr>
          <a:xfrm rot="18179865">
            <a:off x="2886718" y="2842252"/>
            <a:ext cx="238201" cy="367888"/>
            <a:chOff x="8150058" y="5042720"/>
            <a:chExt cx="598406" cy="672580"/>
          </a:xfrm>
        </p:grpSpPr>
        <p:sp>
          <p:nvSpPr>
            <p:cNvPr id="26" name="Can 25"/>
            <p:cNvSpPr/>
            <p:nvPr/>
          </p:nvSpPr>
          <p:spPr>
            <a:xfrm>
              <a:off x="8294074" y="5042720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Can 26"/>
            <p:cNvSpPr/>
            <p:nvPr/>
          </p:nvSpPr>
          <p:spPr>
            <a:xfrm>
              <a:off x="8150058" y="5103756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Can 27"/>
            <p:cNvSpPr/>
            <p:nvPr/>
          </p:nvSpPr>
          <p:spPr>
            <a:xfrm>
              <a:off x="8460432" y="5100149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644076" y="2858560"/>
            <a:ext cx="1574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TNF-</a:t>
            </a: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  <a:sym typeface="Symbol"/>
              </a:rPr>
              <a:t></a:t>
            </a: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 Sensitive Cell</a:t>
            </a:r>
            <a:endParaRPr lang="en-GB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 rot="18179865">
            <a:off x="3027027" y="4033282"/>
            <a:ext cx="238201" cy="367888"/>
            <a:chOff x="8150058" y="5042720"/>
            <a:chExt cx="598406" cy="672580"/>
          </a:xfrm>
        </p:grpSpPr>
        <p:sp>
          <p:nvSpPr>
            <p:cNvPr id="31" name="Can 30"/>
            <p:cNvSpPr/>
            <p:nvPr/>
          </p:nvSpPr>
          <p:spPr>
            <a:xfrm>
              <a:off x="8294074" y="5042720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Can 31"/>
            <p:cNvSpPr/>
            <p:nvPr/>
          </p:nvSpPr>
          <p:spPr>
            <a:xfrm>
              <a:off x="8150058" y="5103756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Can 32"/>
            <p:cNvSpPr/>
            <p:nvPr/>
          </p:nvSpPr>
          <p:spPr>
            <a:xfrm>
              <a:off x="8460432" y="5100149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141" y="4920274"/>
            <a:ext cx="941998" cy="9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Group 34"/>
          <p:cNvGrpSpPr/>
          <p:nvPr/>
        </p:nvGrpSpPr>
        <p:grpSpPr>
          <a:xfrm rot="22560000">
            <a:off x="3063576" y="4979625"/>
            <a:ext cx="238199" cy="367888"/>
            <a:chOff x="8150058" y="5042720"/>
            <a:chExt cx="598401" cy="672580"/>
          </a:xfrm>
        </p:grpSpPr>
        <p:sp>
          <p:nvSpPr>
            <p:cNvPr id="36" name="Can 35"/>
            <p:cNvSpPr/>
            <p:nvPr/>
          </p:nvSpPr>
          <p:spPr>
            <a:xfrm>
              <a:off x="8294074" y="5042720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Can 36"/>
            <p:cNvSpPr/>
            <p:nvPr/>
          </p:nvSpPr>
          <p:spPr>
            <a:xfrm>
              <a:off x="8150058" y="5103756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Can 37"/>
            <p:cNvSpPr/>
            <p:nvPr/>
          </p:nvSpPr>
          <p:spPr>
            <a:xfrm>
              <a:off x="8460427" y="5100156"/>
              <a:ext cx="288032" cy="611546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9" name="Group 38"/>
          <p:cNvGrpSpPr/>
          <p:nvPr/>
        </p:nvGrpSpPr>
        <p:grpSpPr>
          <a:xfrm rot="17820000">
            <a:off x="3658869" y="4783619"/>
            <a:ext cx="238201" cy="367888"/>
            <a:chOff x="8150058" y="5042720"/>
            <a:chExt cx="598406" cy="672580"/>
          </a:xfrm>
        </p:grpSpPr>
        <p:sp>
          <p:nvSpPr>
            <p:cNvPr id="40" name="Can 39"/>
            <p:cNvSpPr/>
            <p:nvPr/>
          </p:nvSpPr>
          <p:spPr>
            <a:xfrm>
              <a:off x="8294074" y="5042720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Can 40"/>
            <p:cNvSpPr/>
            <p:nvPr/>
          </p:nvSpPr>
          <p:spPr>
            <a:xfrm>
              <a:off x="8150058" y="5103756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Can 41"/>
            <p:cNvSpPr/>
            <p:nvPr/>
          </p:nvSpPr>
          <p:spPr>
            <a:xfrm>
              <a:off x="8460432" y="5100149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12538" y="3161642"/>
            <a:ext cx="238201" cy="367888"/>
            <a:chOff x="8150058" y="5042720"/>
            <a:chExt cx="598406" cy="672580"/>
          </a:xfrm>
        </p:grpSpPr>
        <p:sp>
          <p:nvSpPr>
            <p:cNvPr id="44" name="Can 43"/>
            <p:cNvSpPr/>
            <p:nvPr/>
          </p:nvSpPr>
          <p:spPr>
            <a:xfrm>
              <a:off x="8294074" y="5042720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Can 44"/>
            <p:cNvSpPr/>
            <p:nvPr/>
          </p:nvSpPr>
          <p:spPr>
            <a:xfrm>
              <a:off x="8150058" y="5103756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Can 45"/>
            <p:cNvSpPr/>
            <p:nvPr/>
          </p:nvSpPr>
          <p:spPr>
            <a:xfrm>
              <a:off x="8460432" y="5100149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8610" y="2697845"/>
            <a:ext cx="1053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 smtClean="0">
                <a:solidFill>
                  <a:schemeClr val="accent5">
                    <a:lumMod val="75000"/>
                  </a:schemeClr>
                </a:solidFill>
              </a:rPr>
              <a:t>sTNF</a:t>
            </a: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  <a:sym typeface="Symbol"/>
              </a:rPr>
              <a:t></a:t>
            </a:r>
            <a:endParaRPr lang="en-GB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930699" y="2596068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</a:rPr>
              <a:t>TNFR1</a:t>
            </a:r>
            <a:endParaRPr lang="en-GB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83331" y="4086449"/>
            <a:ext cx="7721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chemeClr val="accent5">
                    <a:lumMod val="75000"/>
                  </a:schemeClr>
                </a:solidFill>
              </a:rPr>
              <a:t>TNFR2</a:t>
            </a:r>
            <a:endParaRPr lang="en-GB" sz="1200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2" name="Group 51"/>
          <p:cNvGrpSpPr/>
          <p:nvPr/>
        </p:nvGrpSpPr>
        <p:grpSpPr>
          <a:xfrm rot="14820000">
            <a:off x="1672486" y="3234233"/>
            <a:ext cx="238201" cy="367888"/>
            <a:chOff x="8150058" y="5042720"/>
            <a:chExt cx="598406" cy="672580"/>
          </a:xfrm>
        </p:grpSpPr>
        <p:sp>
          <p:nvSpPr>
            <p:cNvPr id="53" name="Can 52"/>
            <p:cNvSpPr/>
            <p:nvPr/>
          </p:nvSpPr>
          <p:spPr>
            <a:xfrm>
              <a:off x="8294074" y="5042720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Can 53"/>
            <p:cNvSpPr/>
            <p:nvPr/>
          </p:nvSpPr>
          <p:spPr>
            <a:xfrm>
              <a:off x="8150058" y="5103756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Can 54"/>
            <p:cNvSpPr/>
            <p:nvPr/>
          </p:nvSpPr>
          <p:spPr>
            <a:xfrm>
              <a:off x="8460432" y="5100149"/>
              <a:ext cx="288032" cy="611544"/>
            </a:xfrm>
            <a:prstGeom prst="can">
              <a:avLst/>
            </a:prstGeom>
            <a:blipFill>
              <a:blip r:embed="rId8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9525">
              <a:solidFill>
                <a:schemeClr val="accent5">
                  <a:lumMod val="50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Neutralisation of Soluble TNF-</a:t>
            </a:r>
            <a:r>
              <a:rPr lang="el-GR" dirty="0" smtClean="0"/>
              <a:t>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097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Bioassays: Key Concepts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Measures the effects in a living system</a:t>
            </a:r>
          </a:p>
          <a:p>
            <a:pPr lvl="1"/>
            <a:r>
              <a:rPr lang="en-GB" sz="2400" dirty="0" smtClean="0"/>
              <a:t>The only analytical method that provides information on the biological activity</a:t>
            </a:r>
          </a:p>
          <a:p>
            <a:r>
              <a:rPr lang="en-GB" dirty="0" smtClean="0"/>
              <a:t>Relative Potency</a:t>
            </a:r>
          </a:p>
          <a:p>
            <a:pPr lvl="1"/>
            <a:r>
              <a:rPr lang="en-GB" sz="2400" dirty="0" smtClean="0"/>
              <a:t>Comparison of test drug with a standard preparation</a:t>
            </a:r>
          </a:p>
          <a:p>
            <a:pPr lvl="1"/>
            <a:r>
              <a:rPr lang="en-GB" sz="2400" dirty="0" smtClean="0"/>
              <a:t>Minimises the impact of assay to assay variability ensuring consistent reporting of results</a:t>
            </a:r>
            <a:endParaRPr lang="en-GB" sz="2400" dirty="0"/>
          </a:p>
          <a:p>
            <a:r>
              <a:rPr lang="en-GB" dirty="0"/>
              <a:t>Assay Limitations: Single Mechanism of Action</a:t>
            </a:r>
          </a:p>
          <a:p>
            <a:pPr lvl="1"/>
            <a:r>
              <a:rPr lang="en-GB" sz="2400" dirty="0"/>
              <a:t>Multiple methods required to understand drugs with complex mechanisms of action</a:t>
            </a:r>
          </a:p>
          <a:p>
            <a:pPr lvl="1"/>
            <a:r>
              <a:rPr lang="en-GB" sz="2400" dirty="0"/>
              <a:t>Difficulty in correlating bioassay results with therapeutic efficacy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756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16632"/>
            <a:ext cx="914400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 smtClean="0">
                <a:solidFill>
                  <a:srgbClr val="159EB1"/>
                </a:solidFill>
              </a:rPr>
              <a:t>Bioassay Potency Measurements in Monoclonal Antibody Batches – Innovator Variability </a:t>
            </a:r>
            <a:endParaRPr lang="en-GB" sz="3000" dirty="0">
              <a:solidFill>
                <a:srgbClr val="159EB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1124744"/>
            <a:ext cx="9324528" cy="43924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3200" kern="1200">
                <a:solidFill>
                  <a:srgbClr val="7A227A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2800" kern="1200">
                <a:solidFill>
                  <a:srgbClr val="807E83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4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42 </a:t>
            </a:r>
            <a:r>
              <a:rPr lang="en-US" sz="2400" dirty="0"/>
              <a:t>samples of </a:t>
            </a:r>
            <a:r>
              <a:rPr lang="en-US" sz="2400" dirty="0" smtClean="0"/>
              <a:t>drug </a:t>
            </a:r>
            <a:r>
              <a:rPr lang="en-US" sz="2400" dirty="0"/>
              <a:t>assessed against a common reference standard.</a:t>
            </a:r>
          </a:p>
          <a:p>
            <a:pPr lvl="1"/>
            <a:r>
              <a:rPr lang="en-US" sz="2000" dirty="0"/>
              <a:t>Accuracy and Precision of the assay &lt;10%</a:t>
            </a:r>
          </a:p>
          <a:p>
            <a:pPr lvl="1"/>
            <a:r>
              <a:rPr lang="en-US" sz="2000" dirty="0"/>
              <a:t>Relative Potency range of 85% to 120</a:t>
            </a:r>
            <a:r>
              <a:rPr lang="en-US" sz="2000" dirty="0" smtClean="0"/>
              <a:t>%.</a:t>
            </a:r>
          </a:p>
          <a:p>
            <a:pPr lvl="1"/>
            <a:r>
              <a:rPr lang="en-US" sz="2000" dirty="0" smtClean="0"/>
              <a:t>Primary measure of potency of these drugs is the TNF-</a:t>
            </a:r>
            <a:r>
              <a:rPr lang="el-GR" sz="2000" dirty="0" smtClean="0"/>
              <a:t>α</a:t>
            </a:r>
            <a:r>
              <a:rPr lang="en-GB" sz="2000" dirty="0" smtClean="0"/>
              <a:t> </a:t>
            </a:r>
            <a:r>
              <a:rPr lang="en-US" sz="2000" dirty="0" smtClean="0"/>
              <a:t>neutralising assay</a:t>
            </a:r>
          </a:p>
          <a:p>
            <a:endParaRPr lang="en-GB" sz="2400" dirty="0" smtClean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213831" y="2766431"/>
            <a:ext cx="8716337" cy="3470881"/>
            <a:chOff x="213831" y="1441531"/>
            <a:chExt cx="8716337" cy="397493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3831" y="1441531"/>
              <a:ext cx="8716337" cy="3974937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pic>
        <p:cxnSp>
          <p:nvCxnSpPr>
            <p:cNvPr id="11" name="Straight Connector 10"/>
            <p:cNvCxnSpPr/>
            <p:nvPr/>
          </p:nvCxnSpPr>
          <p:spPr>
            <a:xfrm flipH="1">
              <a:off x="1150383" y="4015369"/>
              <a:ext cx="7474023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154621" y="2200321"/>
              <a:ext cx="7474023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55510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FDA Guidance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/>
          <a:lstStyle/>
          <a:p>
            <a:r>
              <a:rPr lang="en-GB" dirty="0" smtClean="0"/>
              <a:t>FDA is clear that there should be comprehensive orthogonal measurement of key functional activities of the Biosimilar compared with the Innovator molecule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44" y="3645024"/>
            <a:ext cx="8872570" cy="172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057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Death of TNF-</a:t>
            </a:r>
            <a:r>
              <a:rPr lang="el-GR" dirty="0" smtClean="0"/>
              <a:t>α</a:t>
            </a:r>
            <a:r>
              <a:rPr lang="en-GB" dirty="0" smtClean="0"/>
              <a:t> Producing Cells</a:t>
            </a:r>
            <a:endParaRPr lang="en-GB" dirty="0"/>
          </a:p>
        </p:txBody>
      </p:sp>
      <p:grpSp>
        <p:nvGrpSpPr>
          <p:cNvPr id="77" name="Group 76"/>
          <p:cNvGrpSpPr/>
          <p:nvPr/>
        </p:nvGrpSpPr>
        <p:grpSpPr>
          <a:xfrm rot="1967279">
            <a:off x="486890" y="1991776"/>
            <a:ext cx="1368258" cy="1427391"/>
            <a:chOff x="5597711" y="1383563"/>
            <a:chExt cx="1368258" cy="1427391"/>
          </a:xfrm>
        </p:grpSpPr>
        <p:sp>
          <p:nvSpPr>
            <p:cNvPr id="78" name="Oval 3"/>
            <p:cNvSpPr/>
            <p:nvPr/>
          </p:nvSpPr>
          <p:spPr>
            <a:xfrm rot="1164768">
              <a:off x="5597711" y="1383563"/>
              <a:ext cx="1368258" cy="1427391"/>
            </a:xfrm>
            <a:custGeom>
              <a:avLst/>
              <a:gdLst>
                <a:gd name="connsiteX0" fmla="*/ 0 w 972122"/>
                <a:gd name="connsiteY0" fmla="*/ 432048 h 864096"/>
                <a:gd name="connsiteX1" fmla="*/ 486061 w 972122"/>
                <a:gd name="connsiteY1" fmla="*/ 0 h 864096"/>
                <a:gd name="connsiteX2" fmla="*/ 972122 w 972122"/>
                <a:gd name="connsiteY2" fmla="*/ 432048 h 864096"/>
                <a:gd name="connsiteX3" fmla="*/ 486061 w 972122"/>
                <a:gd name="connsiteY3" fmla="*/ 864096 h 864096"/>
                <a:gd name="connsiteX4" fmla="*/ 0 w 972122"/>
                <a:gd name="connsiteY4" fmla="*/ 432048 h 864096"/>
                <a:gd name="connsiteX0" fmla="*/ 0 w 1000258"/>
                <a:gd name="connsiteY0" fmla="*/ 432048 h 864096"/>
                <a:gd name="connsiteX1" fmla="*/ 486061 w 1000258"/>
                <a:gd name="connsiteY1" fmla="*/ 0 h 864096"/>
                <a:gd name="connsiteX2" fmla="*/ 1000258 w 1000258"/>
                <a:gd name="connsiteY2" fmla="*/ 432048 h 864096"/>
                <a:gd name="connsiteX3" fmla="*/ 486061 w 1000258"/>
                <a:gd name="connsiteY3" fmla="*/ 864096 h 864096"/>
                <a:gd name="connsiteX4" fmla="*/ 0 w 1000258"/>
                <a:gd name="connsiteY4" fmla="*/ 432048 h 864096"/>
                <a:gd name="connsiteX0" fmla="*/ 0 w 1056529"/>
                <a:gd name="connsiteY0" fmla="*/ 432048 h 864096"/>
                <a:gd name="connsiteX1" fmla="*/ 542332 w 1056529"/>
                <a:gd name="connsiteY1" fmla="*/ 0 h 864096"/>
                <a:gd name="connsiteX2" fmla="*/ 1056529 w 1056529"/>
                <a:gd name="connsiteY2" fmla="*/ 432048 h 864096"/>
                <a:gd name="connsiteX3" fmla="*/ 542332 w 1056529"/>
                <a:gd name="connsiteY3" fmla="*/ 864096 h 864096"/>
                <a:gd name="connsiteX4" fmla="*/ 0 w 1056529"/>
                <a:gd name="connsiteY4" fmla="*/ 432048 h 86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6529" h="864096">
                  <a:moveTo>
                    <a:pt x="0" y="432048"/>
                  </a:moveTo>
                  <a:cubicBezTo>
                    <a:pt x="0" y="193434"/>
                    <a:pt x="366244" y="0"/>
                    <a:pt x="542332" y="0"/>
                  </a:cubicBezTo>
                  <a:cubicBezTo>
                    <a:pt x="718420" y="0"/>
                    <a:pt x="1056529" y="193434"/>
                    <a:pt x="1056529" y="432048"/>
                  </a:cubicBezTo>
                  <a:cubicBezTo>
                    <a:pt x="1056529" y="670662"/>
                    <a:pt x="718420" y="864096"/>
                    <a:pt x="542332" y="864096"/>
                  </a:cubicBezTo>
                  <a:cubicBezTo>
                    <a:pt x="366244" y="864096"/>
                    <a:pt x="0" y="670662"/>
                    <a:pt x="0" y="432048"/>
                  </a:cubicBezTo>
                  <a:close/>
                </a:path>
              </a:pathLst>
            </a:custGeom>
            <a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tile tx="0" ty="0" sx="100000" sy="100000" flip="none" algn="tl"/>
            </a:blipFill>
            <a:ln w="28575">
              <a:solidFill>
                <a:schemeClr val="accent5">
                  <a:lumMod val="60000"/>
                  <a:lumOff val="40000"/>
                </a:schemeClr>
              </a:solidFill>
            </a:ln>
            <a:effectLst>
              <a:glow rad="228600">
                <a:schemeClr val="accent5">
                  <a:lumMod val="75000"/>
                  <a:alpha val="40000"/>
                </a:schemeClr>
              </a:glow>
              <a:softEdge rad="635000"/>
            </a:effectLst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Oval 78"/>
            <p:cNvSpPr/>
            <p:nvPr/>
          </p:nvSpPr>
          <p:spPr>
            <a:xfrm rot="1037868">
              <a:off x="6344548" y="1952166"/>
              <a:ext cx="36646" cy="3822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Oval 79"/>
            <p:cNvSpPr/>
            <p:nvPr/>
          </p:nvSpPr>
          <p:spPr>
            <a:xfrm rot="1037868">
              <a:off x="6489358" y="1890545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Oval 80"/>
            <p:cNvSpPr/>
            <p:nvPr/>
          </p:nvSpPr>
          <p:spPr>
            <a:xfrm rot="1037868">
              <a:off x="6374689" y="1534372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/>
            <p:cNvSpPr/>
            <p:nvPr/>
          </p:nvSpPr>
          <p:spPr>
            <a:xfrm rot="1037868">
              <a:off x="6573449" y="1885690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/>
            <p:cNvSpPr/>
            <p:nvPr/>
          </p:nvSpPr>
          <p:spPr>
            <a:xfrm rot="1037868">
              <a:off x="6330471" y="1805874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Oval 83"/>
            <p:cNvSpPr/>
            <p:nvPr/>
          </p:nvSpPr>
          <p:spPr>
            <a:xfrm rot="1037868">
              <a:off x="6281316" y="2050264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/>
            <p:cNvSpPr/>
            <p:nvPr/>
          </p:nvSpPr>
          <p:spPr>
            <a:xfrm rot="1037868">
              <a:off x="6437568" y="2082828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 85"/>
            <p:cNvSpPr/>
            <p:nvPr/>
          </p:nvSpPr>
          <p:spPr>
            <a:xfrm rot="1037868">
              <a:off x="6754599" y="2128845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/>
            <p:cNvSpPr/>
            <p:nvPr/>
          </p:nvSpPr>
          <p:spPr>
            <a:xfrm rot="1037868">
              <a:off x="6323707" y="1662438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 87"/>
            <p:cNvSpPr/>
            <p:nvPr/>
          </p:nvSpPr>
          <p:spPr>
            <a:xfrm rot="1037868">
              <a:off x="6453464" y="1654396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 88"/>
            <p:cNvSpPr/>
            <p:nvPr/>
          </p:nvSpPr>
          <p:spPr>
            <a:xfrm rot="1037868">
              <a:off x="6821263" y="2262609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/>
            <p:cNvSpPr/>
            <p:nvPr/>
          </p:nvSpPr>
          <p:spPr>
            <a:xfrm rot="1037868">
              <a:off x="6859027" y="2141346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 90"/>
            <p:cNvSpPr/>
            <p:nvPr/>
          </p:nvSpPr>
          <p:spPr>
            <a:xfrm rot="1037868">
              <a:off x="6673631" y="2328791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/>
            <p:cNvSpPr/>
            <p:nvPr/>
          </p:nvSpPr>
          <p:spPr>
            <a:xfrm rot="1037868">
              <a:off x="6487918" y="2285622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/>
            <p:cNvSpPr/>
            <p:nvPr/>
          </p:nvSpPr>
          <p:spPr>
            <a:xfrm rot="1037868">
              <a:off x="6651737" y="1780128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 93"/>
            <p:cNvSpPr/>
            <p:nvPr/>
          </p:nvSpPr>
          <p:spPr>
            <a:xfrm rot="1037868">
              <a:off x="6593354" y="2011895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Oval 94"/>
            <p:cNvSpPr/>
            <p:nvPr/>
          </p:nvSpPr>
          <p:spPr>
            <a:xfrm rot="1037868">
              <a:off x="6076182" y="1630084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/>
            <p:cNvSpPr/>
            <p:nvPr/>
          </p:nvSpPr>
          <p:spPr>
            <a:xfrm rot="1037868">
              <a:off x="6211476" y="1935214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/>
            <p:cNvSpPr/>
            <p:nvPr/>
          </p:nvSpPr>
          <p:spPr>
            <a:xfrm rot="1037868">
              <a:off x="6432283" y="2173995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/>
            <p:cNvSpPr/>
            <p:nvPr/>
          </p:nvSpPr>
          <p:spPr>
            <a:xfrm rot="1037868">
              <a:off x="6771057" y="1769355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/>
            <p:cNvSpPr/>
            <p:nvPr/>
          </p:nvSpPr>
          <p:spPr>
            <a:xfrm rot="1037868">
              <a:off x="6864610" y="2018550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/>
            <p:cNvSpPr/>
            <p:nvPr/>
          </p:nvSpPr>
          <p:spPr>
            <a:xfrm rot="1037868">
              <a:off x="6769040" y="2386517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/>
            <p:cNvSpPr/>
            <p:nvPr/>
          </p:nvSpPr>
          <p:spPr>
            <a:xfrm rot="1037868">
              <a:off x="6564642" y="2145172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/>
            <p:cNvSpPr/>
            <p:nvPr/>
          </p:nvSpPr>
          <p:spPr>
            <a:xfrm rot="1037868">
              <a:off x="6500770" y="1773454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Oval 102"/>
            <p:cNvSpPr/>
            <p:nvPr/>
          </p:nvSpPr>
          <p:spPr>
            <a:xfrm rot="1037868">
              <a:off x="6618074" y="2261649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Oval 103"/>
            <p:cNvSpPr/>
            <p:nvPr/>
          </p:nvSpPr>
          <p:spPr>
            <a:xfrm rot="1037868">
              <a:off x="6686475" y="2394190"/>
              <a:ext cx="2443" cy="254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/>
            <p:cNvSpPr/>
            <p:nvPr/>
          </p:nvSpPr>
          <p:spPr>
            <a:xfrm rot="1037868">
              <a:off x="6167134" y="1751693"/>
              <a:ext cx="36646" cy="3822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6" name="Oval 105"/>
            <p:cNvSpPr/>
            <p:nvPr/>
          </p:nvSpPr>
          <p:spPr>
            <a:xfrm rot="1037868">
              <a:off x="6704386" y="1953069"/>
              <a:ext cx="36646" cy="3822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7" name="Oval 106"/>
            <p:cNvSpPr/>
            <p:nvPr/>
          </p:nvSpPr>
          <p:spPr>
            <a:xfrm rot="1037868">
              <a:off x="6558545" y="1664835"/>
              <a:ext cx="36646" cy="3822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8" name="Oval 107"/>
            <p:cNvSpPr/>
            <p:nvPr/>
          </p:nvSpPr>
          <p:spPr>
            <a:xfrm rot="1037868">
              <a:off x="6579160" y="2384345"/>
              <a:ext cx="36646" cy="3822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Oval 108"/>
            <p:cNvSpPr/>
            <p:nvPr/>
          </p:nvSpPr>
          <p:spPr>
            <a:xfrm rot="1037868">
              <a:off x="6622686" y="2158072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Oval 109"/>
            <p:cNvSpPr/>
            <p:nvPr/>
          </p:nvSpPr>
          <p:spPr>
            <a:xfrm rot="1037868">
              <a:off x="6931274" y="2152314"/>
              <a:ext cx="12215" cy="1274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/>
            <p:cNvSpPr/>
            <p:nvPr/>
          </p:nvSpPr>
          <p:spPr>
            <a:xfrm rot="1037868">
              <a:off x="6632276" y="2575286"/>
              <a:ext cx="24430" cy="2548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2" name="Group 111"/>
          <p:cNvGrpSpPr/>
          <p:nvPr/>
        </p:nvGrpSpPr>
        <p:grpSpPr>
          <a:xfrm rot="7747637">
            <a:off x="1996655" y="4658717"/>
            <a:ext cx="825321" cy="1005764"/>
            <a:chOff x="1164257" y="2868148"/>
            <a:chExt cx="1216168" cy="1420666"/>
          </a:xfrm>
        </p:grpSpPr>
        <p:sp>
          <p:nvSpPr>
            <p:cNvPr id="113" name="Oval 1"/>
            <p:cNvSpPr/>
            <p:nvPr/>
          </p:nvSpPr>
          <p:spPr>
            <a:xfrm rot="13670004">
              <a:off x="1412695" y="2930802"/>
              <a:ext cx="645153" cy="519846"/>
            </a:xfrm>
            <a:custGeom>
              <a:avLst/>
              <a:gdLst>
                <a:gd name="connsiteX0" fmla="*/ 0 w 1872208"/>
                <a:gd name="connsiteY0" fmla="*/ 612068 h 1224136"/>
                <a:gd name="connsiteX1" fmla="*/ 936104 w 1872208"/>
                <a:gd name="connsiteY1" fmla="*/ 0 h 1224136"/>
                <a:gd name="connsiteX2" fmla="*/ 1872208 w 1872208"/>
                <a:gd name="connsiteY2" fmla="*/ 612068 h 1224136"/>
                <a:gd name="connsiteX3" fmla="*/ 936104 w 1872208"/>
                <a:gd name="connsiteY3" fmla="*/ 1224136 h 1224136"/>
                <a:gd name="connsiteX4" fmla="*/ 0 w 1872208"/>
                <a:gd name="connsiteY4" fmla="*/ 612068 h 1224136"/>
                <a:gd name="connsiteX0" fmla="*/ 0 w 1404375"/>
                <a:gd name="connsiteY0" fmla="*/ 415995 h 1232611"/>
                <a:gd name="connsiteX1" fmla="*/ 468271 w 1404375"/>
                <a:gd name="connsiteY1" fmla="*/ 5946 h 1232611"/>
                <a:gd name="connsiteX2" fmla="*/ 1404375 w 1404375"/>
                <a:gd name="connsiteY2" fmla="*/ 618014 h 1232611"/>
                <a:gd name="connsiteX3" fmla="*/ 468271 w 1404375"/>
                <a:gd name="connsiteY3" fmla="*/ 1230082 h 1232611"/>
                <a:gd name="connsiteX4" fmla="*/ 0 w 1404375"/>
                <a:gd name="connsiteY4" fmla="*/ 415995 h 1232611"/>
                <a:gd name="connsiteX0" fmla="*/ 0 w 1410554"/>
                <a:gd name="connsiteY0" fmla="*/ 413692 h 1229517"/>
                <a:gd name="connsiteX1" fmla="*/ 468271 w 1410554"/>
                <a:gd name="connsiteY1" fmla="*/ 3643 h 1229517"/>
                <a:gd name="connsiteX2" fmla="*/ 756667 w 1410554"/>
                <a:gd name="connsiteY2" fmla="*/ 235177 h 1229517"/>
                <a:gd name="connsiteX3" fmla="*/ 1404375 w 1410554"/>
                <a:gd name="connsiteY3" fmla="*/ 615711 h 1229517"/>
                <a:gd name="connsiteX4" fmla="*/ 468271 w 1410554"/>
                <a:gd name="connsiteY4" fmla="*/ 1227779 h 1229517"/>
                <a:gd name="connsiteX5" fmla="*/ 0 w 1410554"/>
                <a:gd name="connsiteY5" fmla="*/ 413692 h 1229517"/>
                <a:gd name="connsiteX0" fmla="*/ 0 w 844305"/>
                <a:gd name="connsiteY0" fmla="*/ 413692 h 1230783"/>
                <a:gd name="connsiteX1" fmla="*/ 468271 w 844305"/>
                <a:gd name="connsiteY1" fmla="*/ 3643 h 1230783"/>
                <a:gd name="connsiteX2" fmla="*/ 756667 w 844305"/>
                <a:gd name="connsiteY2" fmla="*/ 235177 h 1230783"/>
                <a:gd name="connsiteX3" fmla="*/ 755789 w 844305"/>
                <a:gd name="connsiteY3" fmla="*/ 668874 h 1230783"/>
                <a:gd name="connsiteX4" fmla="*/ 468271 w 844305"/>
                <a:gd name="connsiteY4" fmla="*/ 1227779 h 1230783"/>
                <a:gd name="connsiteX5" fmla="*/ 0 w 844305"/>
                <a:gd name="connsiteY5" fmla="*/ 413692 h 1230783"/>
                <a:gd name="connsiteX0" fmla="*/ 3165 w 847470"/>
                <a:gd name="connsiteY0" fmla="*/ 413692 h 819468"/>
                <a:gd name="connsiteX1" fmla="*/ 471436 w 847470"/>
                <a:gd name="connsiteY1" fmla="*/ 3643 h 819468"/>
                <a:gd name="connsiteX2" fmla="*/ 759832 w 847470"/>
                <a:gd name="connsiteY2" fmla="*/ 235177 h 819468"/>
                <a:gd name="connsiteX3" fmla="*/ 758954 w 847470"/>
                <a:gd name="connsiteY3" fmla="*/ 668874 h 819468"/>
                <a:gd name="connsiteX4" fmla="*/ 290682 w 847470"/>
                <a:gd name="connsiteY4" fmla="*/ 791844 h 819468"/>
                <a:gd name="connsiteX5" fmla="*/ 3165 w 847470"/>
                <a:gd name="connsiteY5" fmla="*/ 413692 h 819468"/>
                <a:gd name="connsiteX0" fmla="*/ 135422 w 979727"/>
                <a:gd name="connsiteY0" fmla="*/ 413692 h 828862"/>
                <a:gd name="connsiteX1" fmla="*/ 603693 w 979727"/>
                <a:gd name="connsiteY1" fmla="*/ 3643 h 828862"/>
                <a:gd name="connsiteX2" fmla="*/ 892089 w 979727"/>
                <a:gd name="connsiteY2" fmla="*/ 235177 h 828862"/>
                <a:gd name="connsiteX3" fmla="*/ 891211 w 979727"/>
                <a:gd name="connsiteY3" fmla="*/ 668874 h 828862"/>
                <a:gd name="connsiteX4" fmla="*/ 422939 w 979727"/>
                <a:gd name="connsiteY4" fmla="*/ 791844 h 828862"/>
                <a:gd name="connsiteX5" fmla="*/ 135422 w 979727"/>
                <a:gd name="connsiteY5" fmla="*/ 413692 h 828862"/>
                <a:gd name="connsiteX0" fmla="*/ 4490 w 1174521"/>
                <a:gd name="connsiteY0" fmla="*/ 413692 h 800359"/>
                <a:gd name="connsiteX1" fmla="*/ 472761 w 1174521"/>
                <a:gd name="connsiteY1" fmla="*/ 3643 h 800359"/>
                <a:gd name="connsiteX2" fmla="*/ 761157 w 1174521"/>
                <a:gd name="connsiteY2" fmla="*/ 235177 h 800359"/>
                <a:gd name="connsiteX3" fmla="*/ 1164316 w 1174521"/>
                <a:gd name="connsiteY3" fmla="*/ 594446 h 800359"/>
                <a:gd name="connsiteX4" fmla="*/ 292007 w 1174521"/>
                <a:gd name="connsiteY4" fmla="*/ 791844 h 800359"/>
                <a:gd name="connsiteX5" fmla="*/ 4490 w 1174521"/>
                <a:gd name="connsiteY5" fmla="*/ 413692 h 800359"/>
                <a:gd name="connsiteX0" fmla="*/ 3094 w 1163195"/>
                <a:gd name="connsiteY0" fmla="*/ 413692 h 799358"/>
                <a:gd name="connsiteX1" fmla="*/ 471365 w 1163195"/>
                <a:gd name="connsiteY1" fmla="*/ 3643 h 799358"/>
                <a:gd name="connsiteX2" fmla="*/ 759761 w 1163195"/>
                <a:gd name="connsiteY2" fmla="*/ 235177 h 799358"/>
                <a:gd name="connsiteX3" fmla="*/ 1162920 w 1163195"/>
                <a:gd name="connsiteY3" fmla="*/ 594446 h 799358"/>
                <a:gd name="connsiteX4" fmla="*/ 727864 w 1163195"/>
                <a:gd name="connsiteY4" fmla="*/ 660480 h 799358"/>
                <a:gd name="connsiteX5" fmla="*/ 290611 w 1163195"/>
                <a:gd name="connsiteY5" fmla="*/ 791844 h 799358"/>
                <a:gd name="connsiteX6" fmla="*/ 3094 w 1163195"/>
                <a:gd name="connsiteY6" fmla="*/ 413692 h 799358"/>
                <a:gd name="connsiteX0" fmla="*/ 3094 w 951137"/>
                <a:gd name="connsiteY0" fmla="*/ 413692 h 799358"/>
                <a:gd name="connsiteX1" fmla="*/ 471365 w 951137"/>
                <a:gd name="connsiteY1" fmla="*/ 3643 h 799358"/>
                <a:gd name="connsiteX2" fmla="*/ 759761 w 951137"/>
                <a:gd name="connsiteY2" fmla="*/ 235177 h 799358"/>
                <a:gd name="connsiteX3" fmla="*/ 950268 w 951137"/>
                <a:gd name="connsiteY3" fmla="*/ 530650 h 799358"/>
                <a:gd name="connsiteX4" fmla="*/ 727864 w 951137"/>
                <a:gd name="connsiteY4" fmla="*/ 660480 h 799358"/>
                <a:gd name="connsiteX5" fmla="*/ 290611 w 951137"/>
                <a:gd name="connsiteY5" fmla="*/ 791844 h 799358"/>
                <a:gd name="connsiteX6" fmla="*/ 3094 w 951137"/>
                <a:gd name="connsiteY6" fmla="*/ 413692 h 799358"/>
                <a:gd name="connsiteX0" fmla="*/ 4286 w 877901"/>
                <a:gd name="connsiteY0" fmla="*/ 369788 h 800109"/>
                <a:gd name="connsiteX1" fmla="*/ 398129 w 877901"/>
                <a:gd name="connsiteY1" fmla="*/ 2269 h 800109"/>
                <a:gd name="connsiteX2" fmla="*/ 686525 w 877901"/>
                <a:gd name="connsiteY2" fmla="*/ 233803 h 800109"/>
                <a:gd name="connsiteX3" fmla="*/ 877032 w 877901"/>
                <a:gd name="connsiteY3" fmla="*/ 529276 h 800109"/>
                <a:gd name="connsiteX4" fmla="*/ 654628 w 877901"/>
                <a:gd name="connsiteY4" fmla="*/ 659106 h 800109"/>
                <a:gd name="connsiteX5" fmla="*/ 217375 w 877901"/>
                <a:gd name="connsiteY5" fmla="*/ 790470 h 800109"/>
                <a:gd name="connsiteX6" fmla="*/ 4286 w 877901"/>
                <a:gd name="connsiteY6" fmla="*/ 369788 h 80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901" h="800109">
                  <a:moveTo>
                    <a:pt x="4286" y="369788"/>
                  </a:moveTo>
                  <a:cubicBezTo>
                    <a:pt x="34412" y="238421"/>
                    <a:pt x="284423" y="24933"/>
                    <a:pt x="398129" y="2269"/>
                  </a:cubicBezTo>
                  <a:cubicBezTo>
                    <a:pt x="511836" y="-20395"/>
                    <a:pt x="530508" y="131792"/>
                    <a:pt x="686525" y="233803"/>
                  </a:cubicBezTo>
                  <a:cubicBezTo>
                    <a:pt x="842542" y="335814"/>
                    <a:pt x="866399" y="438899"/>
                    <a:pt x="877032" y="529276"/>
                  </a:cubicBezTo>
                  <a:cubicBezTo>
                    <a:pt x="887665" y="619653"/>
                    <a:pt x="800013" y="626206"/>
                    <a:pt x="654628" y="659106"/>
                  </a:cubicBezTo>
                  <a:cubicBezTo>
                    <a:pt x="509243" y="692006"/>
                    <a:pt x="325765" y="838690"/>
                    <a:pt x="217375" y="790470"/>
                  </a:cubicBezTo>
                  <a:cubicBezTo>
                    <a:pt x="108985" y="742250"/>
                    <a:pt x="-25840" y="501155"/>
                    <a:pt x="4286" y="369788"/>
                  </a:cubicBezTo>
                  <a:close/>
                </a:path>
              </a:pathLst>
            </a:custGeom>
            <a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Oval 1"/>
            <p:cNvSpPr/>
            <p:nvPr/>
          </p:nvSpPr>
          <p:spPr>
            <a:xfrm rot="13670004">
              <a:off x="1271921" y="3242724"/>
              <a:ext cx="461207" cy="676535"/>
            </a:xfrm>
            <a:custGeom>
              <a:avLst/>
              <a:gdLst>
                <a:gd name="connsiteX0" fmla="*/ 0 w 1872208"/>
                <a:gd name="connsiteY0" fmla="*/ 612068 h 1224136"/>
                <a:gd name="connsiteX1" fmla="*/ 936104 w 1872208"/>
                <a:gd name="connsiteY1" fmla="*/ 0 h 1224136"/>
                <a:gd name="connsiteX2" fmla="*/ 1872208 w 1872208"/>
                <a:gd name="connsiteY2" fmla="*/ 612068 h 1224136"/>
                <a:gd name="connsiteX3" fmla="*/ 936104 w 1872208"/>
                <a:gd name="connsiteY3" fmla="*/ 1224136 h 1224136"/>
                <a:gd name="connsiteX4" fmla="*/ 0 w 1872208"/>
                <a:gd name="connsiteY4" fmla="*/ 612068 h 1224136"/>
                <a:gd name="connsiteX0" fmla="*/ 0 w 1404375"/>
                <a:gd name="connsiteY0" fmla="*/ 415995 h 1232611"/>
                <a:gd name="connsiteX1" fmla="*/ 468271 w 1404375"/>
                <a:gd name="connsiteY1" fmla="*/ 5946 h 1232611"/>
                <a:gd name="connsiteX2" fmla="*/ 1404375 w 1404375"/>
                <a:gd name="connsiteY2" fmla="*/ 618014 h 1232611"/>
                <a:gd name="connsiteX3" fmla="*/ 468271 w 1404375"/>
                <a:gd name="connsiteY3" fmla="*/ 1230082 h 1232611"/>
                <a:gd name="connsiteX4" fmla="*/ 0 w 1404375"/>
                <a:gd name="connsiteY4" fmla="*/ 415995 h 1232611"/>
                <a:gd name="connsiteX0" fmla="*/ 0 w 1410554"/>
                <a:gd name="connsiteY0" fmla="*/ 413692 h 1229517"/>
                <a:gd name="connsiteX1" fmla="*/ 468271 w 1410554"/>
                <a:gd name="connsiteY1" fmla="*/ 3643 h 1229517"/>
                <a:gd name="connsiteX2" fmla="*/ 756667 w 1410554"/>
                <a:gd name="connsiteY2" fmla="*/ 235177 h 1229517"/>
                <a:gd name="connsiteX3" fmla="*/ 1404375 w 1410554"/>
                <a:gd name="connsiteY3" fmla="*/ 615711 h 1229517"/>
                <a:gd name="connsiteX4" fmla="*/ 468271 w 1410554"/>
                <a:gd name="connsiteY4" fmla="*/ 1227779 h 1229517"/>
                <a:gd name="connsiteX5" fmla="*/ 0 w 1410554"/>
                <a:gd name="connsiteY5" fmla="*/ 413692 h 1229517"/>
                <a:gd name="connsiteX0" fmla="*/ 0 w 844305"/>
                <a:gd name="connsiteY0" fmla="*/ 413692 h 1230783"/>
                <a:gd name="connsiteX1" fmla="*/ 468271 w 844305"/>
                <a:gd name="connsiteY1" fmla="*/ 3643 h 1230783"/>
                <a:gd name="connsiteX2" fmla="*/ 756667 w 844305"/>
                <a:gd name="connsiteY2" fmla="*/ 235177 h 1230783"/>
                <a:gd name="connsiteX3" fmla="*/ 755789 w 844305"/>
                <a:gd name="connsiteY3" fmla="*/ 668874 h 1230783"/>
                <a:gd name="connsiteX4" fmla="*/ 468271 w 844305"/>
                <a:gd name="connsiteY4" fmla="*/ 1227779 h 1230783"/>
                <a:gd name="connsiteX5" fmla="*/ 0 w 844305"/>
                <a:gd name="connsiteY5" fmla="*/ 413692 h 1230783"/>
                <a:gd name="connsiteX0" fmla="*/ 3165 w 847470"/>
                <a:gd name="connsiteY0" fmla="*/ 413692 h 819468"/>
                <a:gd name="connsiteX1" fmla="*/ 471436 w 847470"/>
                <a:gd name="connsiteY1" fmla="*/ 3643 h 819468"/>
                <a:gd name="connsiteX2" fmla="*/ 759832 w 847470"/>
                <a:gd name="connsiteY2" fmla="*/ 235177 h 819468"/>
                <a:gd name="connsiteX3" fmla="*/ 758954 w 847470"/>
                <a:gd name="connsiteY3" fmla="*/ 668874 h 819468"/>
                <a:gd name="connsiteX4" fmla="*/ 290682 w 847470"/>
                <a:gd name="connsiteY4" fmla="*/ 791844 h 819468"/>
                <a:gd name="connsiteX5" fmla="*/ 3165 w 847470"/>
                <a:gd name="connsiteY5" fmla="*/ 413692 h 819468"/>
                <a:gd name="connsiteX0" fmla="*/ 135422 w 979727"/>
                <a:gd name="connsiteY0" fmla="*/ 413692 h 828862"/>
                <a:gd name="connsiteX1" fmla="*/ 603693 w 979727"/>
                <a:gd name="connsiteY1" fmla="*/ 3643 h 828862"/>
                <a:gd name="connsiteX2" fmla="*/ 892089 w 979727"/>
                <a:gd name="connsiteY2" fmla="*/ 235177 h 828862"/>
                <a:gd name="connsiteX3" fmla="*/ 891211 w 979727"/>
                <a:gd name="connsiteY3" fmla="*/ 668874 h 828862"/>
                <a:gd name="connsiteX4" fmla="*/ 422939 w 979727"/>
                <a:gd name="connsiteY4" fmla="*/ 791844 h 828862"/>
                <a:gd name="connsiteX5" fmla="*/ 135422 w 979727"/>
                <a:gd name="connsiteY5" fmla="*/ 413692 h 828862"/>
                <a:gd name="connsiteX0" fmla="*/ 4490 w 1174521"/>
                <a:gd name="connsiteY0" fmla="*/ 413692 h 800359"/>
                <a:gd name="connsiteX1" fmla="*/ 472761 w 1174521"/>
                <a:gd name="connsiteY1" fmla="*/ 3643 h 800359"/>
                <a:gd name="connsiteX2" fmla="*/ 761157 w 1174521"/>
                <a:gd name="connsiteY2" fmla="*/ 235177 h 800359"/>
                <a:gd name="connsiteX3" fmla="*/ 1164316 w 1174521"/>
                <a:gd name="connsiteY3" fmla="*/ 594446 h 800359"/>
                <a:gd name="connsiteX4" fmla="*/ 292007 w 1174521"/>
                <a:gd name="connsiteY4" fmla="*/ 791844 h 800359"/>
                <a:gd name="connsiteX5" fmla="*/ 4490 w 1174521"/>
                <a:gd name="connsiteY5" fmla="*/ 413692 h 800359"/>
                <a:gd name="connsiteX0" fmla="*/ 3094 w 1163195"/>
                <a:gd name="connsiteY0" fmla="*/ 413692 h 799358"/>
                <a:gd name="connsiteX1" fmla="*/ 471365 w 1163195"/>
                <a:gd name="connsiteY1" fmla="*/ 3643 h 799358"/>
                <a:gd name="connsiteX2" fmla="*/ 759761 w 1163195"/>
                <a:gd name="connsiteY2" fmla="*/ 235177 h 799358"/>
                <a:gd name="connsiteX3" fmla="*/ 1162920 w 1163195"/>
                <a:gd name="connsiteY3" fmla="*/ 594446 h 799358"/>
                <a:gd name="connsiteX4" fmla="*/ 727864 w 1163195"/>
                <a:gd name="connsiteY4" fmla="*/ 660480 h 799358"/>
                <a:gd name="connsiteX5" fmla="*/ 290611 w 1163195"/>
                <a:gd name="connsiteY5" fmla="*/ 791844 h 799358"/>
                <a:gd name="connsiteX6" fmla="*/ 3094 w 1163195"/>
                <a:gd name="connsiteY6" fmla="*/ 413692 h 799358"/>
                <a:gd name="connsiteX0" fmla="*/ 3094 w 951137"/>
                <a:gd name="connsiteY0" fmla="*/ 413692 h 799358"/>
                <a:gd name="connsiteX1" fmla="*/ 471365 w 951137"/>
                <a:gd name="connsiteY1" fmla="*/ 3643 h 799358"/>
                <a:gd name="connsiteX2" fmla="*/ 759761 w 951137"/>
                <a:gd name="connsiteY2" fmla="*/ 235177 h 799358"/>
                <a:gd name="connsiteX3" fmla="*/ 950268 w 951137"/>
                <a:gd name="connsiteY3" fmla="*/ 530650 h 799358"/>
                <a:gd name="connsiteX4" fmla="*/ 727864 w 951137"/>
                <a:gd name="connsiteY4" fmla="*/ 660480 h 799358"/>
                <a:gd name="connsiteX5" fmla="*/ 290611 w 951137"/>
                <a:gd name="connsiteY5" fmla="*/ 791844 h 799358"/>
                <a:gd name="connsiteX6" fmla="*/ 3094 w 951137"/>
                <a:gd name="connsiteY6" fmla="*/ 413692 h 799358"/>
                <a:gd name="connsiteX0" fmla="*/ 4286 w 877901"/>
                <a:gd name="connsiteY0" fmla="*/ 369788 h 800109"/>
                <a:gd name="connsiteX1" fmla="*/ 398129 w 877901"/>
                <a:gd name="connsiteY1" fmla="*/ 2269 h 800109"/>
                <a:gd name="connsiteX2" fmla="*/ 686525 w 877901"/>
                <a:gd name="connsiteY2" fmla="*/ 233803 h 800109"/>
                <a:gd name="connsiteX3" fmla="*/ 877032 w 877901"/>
                <a:gd name="connsiteY3" fmla="*/ 529276 h 800109"/>
                <a:gd name="connsiteX4" fmla="*/ 654628 w 877901"/>
                <a:gd name="connsiteY4" fmla="*/ 659106 h 800109"/>
                <a:gd name="connsiteX5" fmla="*/ 217375 w 877901"/>
                <a:gd name="connsiteY5" fmla="*/ 790470 h 800109"/>
                <a:gd name="connsiteX6" fmla="*/ 4286 w 877901"/>
                <a:gd name="connsiteY6" fmla="*/ 369788 h 80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901" h="800109">
                  <a:moveTo>
                    <a:pt x="4286" y="369788"/>
                  </a:moveTo>
                  <a:cubicBezTo>
                    <a:pt x="34412" y="238421"/>
                    <a:pt x="284423" y="24933"/>
                    <a:pt x="398129" y="2269"/>
                  </a:cubicBezTo>
                  <a:cubicBezTo>
                    <a:pt x="511836" y="-20395"/>
                    <a:pt x="530508" y="131792"/>
                    <a:pt x="686525" y="233803"/>
                  </a:cubicBezTo>
                  <a:cubicBezTo>
                    <a:pt x="842542" y="335814"/>
                    <a:pt x="866399" y="438899"/>
                    <a:pt x="877032" y="529276"/>
                  </a:cubicBezTo>
                  <a:cubicBezTo>
                    <a:pt x="887665" y="619653"/>
                    <a:pt x="800013" y="626206"/>
                    <a:pt x="654628" y="659106"/>
                  </a:cubicBezTo>
                  <a:cubicBezTo>
                    <a:pt x="509243" y="692006"/>
                    <a:pt x="325765" y="838690"/>
                    <a:pt x="217375" y="790470"/>
                  </a:cubicBezTo>
                  <a:cubicBezTo>
                    <a:pt x="108985" y="742250"/>
                    <a:pt x="-25840" y="501155"/>
                    <a:pt x="4286" y="369788"/>
                  </a:cubicBezTo>
                  <a:close/>
                </a:path>
              </a:pathLst>
            </a:custGeom>
            <a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Oval 1"/>
            <p:cNvSpPr/>
            <p:nvPr/>
          </p:nvSpPr>
          <p:spPr>
            <a:xfrm>
              <a:off x="1502524" y="3068960"/>
              <a:ext cx="877901" cy="800109"/>
            </a:xfrm>
            <a:custGeom>
              <a:avLst/>
              <a:gdLst>
                <a:gd name="connsiteX0" fmla="*/ 0 w 1872208"/>
                <a:gd name="connsiteY0" fmla="*/ 612068 h 1224136"/>
                <a:gd name="connsiteX1" fmla="*/ 936104 w 1872208"/>
                <a:gd name="connsiteY1" fmla="*/ 0 h 1224136"/>
                <a:gd name="connsiteX2" fmla="*/ 1872208 w 1872208"/>
                <a:gd name="connsiteY2" fmla="*/ 612068 h 1224136"/>
                <a:gd name="connsiteX3" fmla="*/ 936104 w 1872208"/>
                <a:gd name="connsiteY3" fmla="*/ 1224136 h 1224136"/>
                <a:gd name="connsiteX4" fmla="*/ 0 w 1872208"/>
                <a:gd name="connsiteY4" fmla="*/ 612068 h 1224136"/>
                <a:gd name="connsiteX0" fmla="*/ 0 w 1404375"/>
                <a:gd name="connsiteY0" fmla="*/ 415995 h 1232611"/>
                <a:gd name="connsiteX1" fmla="*/ 468271 w 1404375"/>
                <a:gd name="connsiteY1" fmla="*/ 5946 h 1232611"/>
                <a:gd name="connsiteX2" fmla="*/ 1404375 w 1404375"/>
                <a:gd name="connsiteY2" fmla="*/ 618014 h 1232611"/>
                <a:gd name="connsiteX3" fmla="*/ 468271 w 1404375"/>
                <a:gd name="connsiteY3" fmla="*/ 1230082 h 1232611"/>
                <a:gd name="connsiteX4" fmla="*/ 0 w 1404375"/>
                <a:gd name="connsiteY4" fmla="*/ 415995 h 1232611"/>
                <a:gd name="connsiteX0" fmla="*/ 0 w 1410554"/>
                <a:gd name="connsiteY0" fmla="*/ 413692 h 1229517"/>
                <a:gd name="connsiteX1" fmla="*/ 468271 w 1410554"/>
                <a:gd name="connsiteY1" fmla="*/ 3643 h 1229517"/>
                <a:gd name="connsiteX2" fmla="*/ 756667 w 1410554"/>
                <a:gd name="connsiteY2" fmla="*/ 235177 h 1229517"/>
                <a:gd name="connsiteX3" fmla="*/ 1404375 w 1410554"/>
                <a:gd name="connsiteY3" fmla="*/ 615711 h 1229517"/>
                <a:gd name="connsiteX4" fmla="*/ 468271 w 1410554"/>
                <a:gd name="connsiteY4" fmla="*/ 1227779 h 1229517"/>
                <a:gd name="connsiteX5" fmla="*/ 0 w 1410554"/>
                <a:gd name="connsiteY5" fmla="*/ 413692 h 1229517"/>
                <a:gd name="connsiteX0" fmla="*/ 0 w 844305"/>
                <a:gd name="connsiteY0" fmla="*/ 413692 h 1230783"/>
                <a:gd name="connsiteX1" fmla="*/ 468271 w 844305"/>
                <a:gd name="connsiteY1" fmla="*/ 3643 h 1230783"/>
                <a:gd name="connsiteX2" fmla="*/ 756667 w 844305"/>
                <a:gd name="connsiteY2" fmla="*/ 235177 h 1230783"/>
                <a:gd name="connsiteX3" fmla="*/ 755789 w 844305"/>
                <a:gd name="connsiteY3" fmla="*/ 668874 h 1230783"/>
                <a:gd name="connsiteX4" fmla="*/ 468271 w 844305"/>
                <a:gd name="connsiteY4" fmla="*/ 1227779 h 1230783"/>
                <a:gd name="connsiteX5" fmla="*/ 0 w 844305"/>
                <a:gd name="connsiteY5" fmla="*/ 413692 h 1230783"/>
                <a:gd name="connsiteX0" fmla="*/ 3165 w 847470"/>
                <a:gd name="connsiteY0" fmla="*/ 413692 h 819468"/>
                <a:gd name="connsiteX1" fmla="*/ 471436 w 847470"/>
                <a:gd name="connsiteY1" fmla="*/ 3643 h 819468"/>
                <a:gd name="connsiteX2" fmla="*/ 759832 w 847470"/>
                <a:gd name="connsiteY2" fmla="*/ 235177 h 819468"/>
                <a:gd name="connsiteX3" fmla="*/ 758954 w 847470"/>
                <a:gd name="connsiteY3" fmla="*/ 668874 h 819468"/>
                <a:gd name="connsiteX4" fmla="*/ 290682 w 847470"/>
                <a:gd name="connsiteY4" fmla="*/ 791844 h 819468"/>
                <a:gd name="connsiteX5" fmla="*/ 3165 w 847470"/>
                <a:gd name="connsiteY5" fmla="*/ 413692 h 819468"/>
                <a:gd name="connsiteX0" fmla="*/ 135422 w 979727"/>
                <a:gd name="connsiteY0" fmla="*/ 413692 h 828862"/>
                <a:gd name="connsiteX1" fmla="*/ 603693 w 979727"/>
                <a:gd name="connsiteY1" fmla="*/ 3643 h 828862"/>
                <a:gd name="connsiteX2" fmla="*/ 892089 w 979727"/>
                <a:gd name="connsiteY2" fmla="*/ 235177 h 828862"/>
                <a:gd name="connsiteX3" fmla="*/ 891211 w 979727"/>
                <a:gd name="connsiteY3" fmla="*/ 668874 h 828862"/>
                <a:gd name="connsiteX4" fmla="*/ 422939 w 979727"/>
                <a:gd name="connsiteY4" fmla="*/ 791844 h 828862"/>
                <a:gd name="connsiteX5" fmla="*/ 135422 w 979727"/>
                <a:gd name="connsiteY5" fmla="*/ 413692 h 828862"/>
                <a:gd name="connsiteX0" fmla="*/ 4490 w 1174521"/>
                <a:gd name="connsiteY0" fmla="*/ 413692 h 800359"/>
                <a:gd name="connsiteX1" fmla="*/ 472761 w 1174521"/>
                <a:gd name="connsiteY1" fmla="*/ 3643 h 800359"/>
                <a:gd name="connsiteX2" fmla="*/ 761157 w 1174521"/>
                <a:gd name="connsiteY2" fmla="*/ 235177 h 800359"/>
                <a:gd name="connsiteX3" fmla="*/ 1164316 w 1174521"/>
                <a:gd name="connsiteY3" fmla="*/ 594446 h 800359"/>
                <a:gd name="connsiteX4" fmla="*/ 292007 w 1174521"/>
                <a:gd name="connsiteY4" fmla="*/ 791844 h 800359"/>
                <a:gd name="connsiteX5" fmla="*/ 4490 w 1174521"/>
                <a:gd name="connsiteY5" fmla="*/ 413692 h 800359"/>
                <a:gd name="connsiteX0" fmla="*/ 3094 w 1163195"/>
                <a:gd name="connsiteY0" fmla="*/ 413692 h 799358"/>
                <a:gd name="connsiteX1" fmla="*/ 471365 w 1163195"/>
                <a:gd name="connsiteY1" fmla="*/ 3643 h 799358"/>
                <a:gd name="connsiteX2" fmla="*/ 759761 w 1163195"/>
                <a:gd name="connsiteY2" fmla="*/ 235177 h 799358"/>
                <a:gd name="connsiteX3" fmla="*/ 1162920 w 1163195"/>
                <a:gd name="connsiteY3" fmla="*/ 594446 h 799358"/>
                <a:gd name="connsiteX4" fmla="*/ 727864 w 1163195"/>
                <a:gd name="connsiteY4" fmla="*/ 660480 h 799358"/>
                <a:gd name="connsiteX5" fmla="*/ 290611 w 1163195"/>
                <a:gd name="connsiteY5" fmla="*/ 791844 h 799358"/>
                <a:gd name="connsiteX6" fmla="*/ 3094 w 1163195"/>
                <a:gd name="connsiteY6" fmla="*/ 413692 h 799358"/>
                <a:gd name="connsiteX0" fmla="*/ 3094 w 951137"/>
                <a:gd name="connsiteY0" fmla="*/ 413692 h 799358"/>
                <a:gd name="connsiteX1" fmla="*/ 471365 w 951137"/>
                <a:gd name="connsiteY1" fmla="*/ 3643 h 799358"/>
                <a:gd name="connsiteX2" fmla="*/ 759761 w 951137"/>
                <a:gd name="connsiteY2" fmla="*/ 235177 h 799358"/>
                <a:gd name="connsiteX3" fmla="*/ 950268 w 951137"/>
                <a:gd name="connsiteY3" fmla="*/ 530650 h 799358"/>
                <a:gd name="connsiteX4" fmla="*/ 727864 w 951137"/>
                <a:gd name="connsiteY4" fmla="*/ 660480 h 799358"/>
                <a:gd name="connsiteX5" fmla="*/ 290611 w 951137"/>
                <a:gd name="connsiteY5" fmla="*/ 791844 h 799358"/>
                <a:gd name="connsiteX6" fmla="*/ 3094 w 951137"/>
                <a:gd name="connsiteY6" fmla="*/ 413692 h 799358"/>
                <a:gd name="connsiteX0" fmla="*/ 4286 w 877901"/>
                <a:gd name="connsiteY0" fmla="*/ 369788 h 800109"/>
                <a:gd name="connsiteX1" fmla="*/ 398129 w 877901"/>
                <a:gd name="connsiteY1" fmla="*/ 2269 h 800109"/>
                <a:gd name="connsiteX2" fmla="*/ 686525 w 877901"/>
                <a:gd name="connsiteY2" fmla="*/ 233803 h 800109"/>
                <a:gd name="connsiteX3" fmla="*/ 877032 w 877901"/>
                <a:gd name="connsiteY3" fmla="*/ 529276 h 800109"/>
                <a:gd name="connsiteX4" fmla="*/ 654628 w 877901"/>
                <a:gd name="connsiteY4" fmla="*/ 659106 h 800109"/>
                <a:gd name="connsiteX5" fmla="*/ 217375 w 877901"/>
                <a:gd name="connsiteY5" fmla="*/ 790470 h 800109"/>
                <a:gd name="connsiteX6" fmla="*/ 4286 w 877901"/>
                <a:gd name="connsiteY6" fmla="*/ 369788 h 80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901" h="800109">
                  <a:moveTo>
                    <a:pt x="4286" y="369788"/>
                  </a:moveTo>
                  <a:cubicBezTo>
                    <a:pt x="34412" y="238421"/>
                    <a:pt x="284423" y="24933"/>
                    <a:pt x="398129" y="2269"/>
                  </a:cubicBezTo>
                  <a:cubicBezTo>
                    <a:pt x="511836" y="-20395"/>
                    <a:pt x="530508" y="131792"/>
                    <a:pt x="686525" y="233803"/>
                  </a:cubicBezTo>
                  <a:cubicBezTo>
                    <a:pt x="842542" y="335814"/>
                    <a:pt x="866399" y="438899"/>
                    <a:pt x="877032" y="529276"/>
                  </a:cubicBezTo>
                  <a:cubicBezTo>
                    <a:pt x="887665" y="619653"/>
                    <a:pt x="800013" y="626206"/>
                    <a:pt x="654628" y="659106"/>
                  </a:cubicBezTo>
                  <a:cubicBezTo>
                    <a:pt x="509243" y="692006"/>
                    <a:pt x="325765" y="838690"/>
                    <a:pt x="217375" y="790470"/>
                  </a:cubicBezTo>
                  <a:cubicBezTo>
                    <a:pt x="108985" y="742250"/>
                    <a:pt x="-25840" y="501155"/>
                    <a:pt x="4286" y="369788"/>
                  </a:cubicBezTo>
                  <a:close/>
                </a:path>
              </a:pathLst>
            </a:custGeom>
            <a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Oval 1"/>
            <p:cNvSpPr/>
            <p:nvPr/>
          </p:nvSpPr>
          <p:spPr>
            <a:xfrm>
              <a:off x="1735272" y="3446392"/>
              <a:ext cx="645153" cy="519846"/>
            </a:xfrm>
            <a:custGeom>
              <a:avLst/>
              <a:gdLst>
                <a:gd name="connsiteX0" fmla="*/ 0 w 1872208"/>
                <a:gd name="connsiteY0" fmla="*/ 612068 h 1224136"/>
                <a:gd name="connsiteX1" fmla="*/ 936104 w 1872208"/>
                <a:gd name="connsiteY1" fmla="*/ 0 h 1224136"/>
                <a:gd name="connsiteX2" fmla="*/ 1872208 w 1872208"/>
                <a:gd name="connsiteY2" fmla="*/ 612068 h 1224136"/>
                <a:gd name="connsiteX3" fmla="*/ 936104 w 1872208"/>
                <a:gd name="connsiteY3" fmla="*/ 1224136 h 1224136"/>
                <a:gd name="connsiteX4" fmla="*/ 0 w 1872208"/>
                <a:gd name="connsiteY4" fmla="*/ 612068 h 1224136"/>
                <a:gd name="connsiteX0" fmla="*/ 0 w 1404375"/>
                <a:gd name="connsiteY0" fmla="*/ 415995 h 1232611"/>
                <a:gd name="connsiteX1" fmla="*/ 468271 w 1404375"/>
                <a:gd name="connsiteY1" fmla="*/ 5946 h 1232611"/>
                <a:gd name="connsiteX2" fmla="*/ 1404375 w 1404375"/>
                <a:gd name="connsiteY2" fmla="*/ 618014 h 1232611"/>
                <a:gd name="connsiteX3" fmla="*/ 468271 w 1404375"/>
                <a:gd name="connsiteY3" fmla="*/ 1230082 h 1232611"/>
                <a:gd name="connsiteX4" fmla="*/ 0 w 1404375"/>
                <a:gd name="connsiteY4" fmla="*/ 415995 h 1232611"/>
                <a:gd name="connsiteX0" fmla="*/ 0 w 1410554"/>
                <a:gd name="connsiteY0" fmla="*/ 413692 h 1229517"/>
                <a:gd name="connsiteX1" fmla="*/ 468271 w 1410554"/>
                <a:gd name="connsiteY1" fmla="*/ 3643 h 1229517"/>
                <a:gd name="connsiteX2" fmla="*/ 756667 w 1410554"/>
                <a:gd name="connsiteY2" fmla="*/ 235177 h 1229517"/>
                <a:gd name="connsiteX3" fmla="*/ 1404375 w 1410554"/>
                <a:gd name="connsiteY3" fmla="*/ 615711 h 1229517"/>
                <a:gd name="connsiteX4" fmla="*/ 468271 w 1410554"/>
                <a:gd name="connsiteY4" fmla="*/ 1227779 h 1229517"/>
                <a:gd name="connsiteX5" fmla="*/ 0 w 1410554"/>
                <a:gd name="connsiteY5" fmla="*/ 413692 h 1229517"/>
                <a:gd name="connsiteX0" fmla="*/ 0 w 844305"/>
                <a:gd name="connsiteY0" fmla="*/ 413692 h 1230783"/>
                <a:gd name="connsiteX1" fmla="*/ 468271 w 844305"/>
                <a:gd name="connsiteY1" fmla="*/ 3643 h 1230783"/>
                <a:gd name="connsiteX2" fmla="*/ 756667 w 844305"/>
                <a:gd name="connsiteY2" fmla="*/ 235177 h 1230783"/>
                <a:gd name="connsiteX3" fmla="*/ 755789 w 844305"/>
                <a:gd name="connsiteY3" fmla="*/ 668874 h 1230783"/>
                <a:gd name="connsiteX4" fmla="*/ 468271 w 844305"/>
                <a:gd name="connsiteY4" fmla="*/ 1227779 h 1230783"/>
                <a:gd name="connsiteX5" fmla="*/ 0 w 844305"/>
                <a:gd name="connsiteY5" fmla="*/ 413692 h 1230783"/>
                <a:gd name="connsiteX0" fmla="*/ 3165 w 847470"/>
                <a:gd name="connsiteY0" fmla="*/ 413692 h 819468"/>
                <a:gd name="connsiteX1" fmla="*/ 471436 w 847470"/>
                <a:gd name="connsiteY1" fmla="*/ 3643 h 819468"/>
                <a:gd name="connsiteX2" fmla="*/ 759832 w 847470"/>
                <a:gd name="connsiteY2" fmla="*/ 235177 h 819468"/>
                <a:gd name="connsiteX3" fmla="*/ 758954 w 847470"/>
                <a:gd name="connsiteY3" fmla="*/ 668874 h 819468"/>
                <a:gd name="connsiteX4" fmla="*/ 290682 w 847470"/>
                <a:gd name="connsiteY4" fmla="*/ 791844 h 819468"/>
                <a:gd name="connsiteX5" fmla="*/ 3165 w 847470"/>
                <a:gd name="connsiteY5" fmla="*/ 413692 h 819468"/>
                <a:gd name="connsiteX0" fmla="*/ 135422 w 979727"/>
                <a:gd name="connsiteY0" fmla="*/ 413692 h 828862"/>
                <a:gd name="connsiteX1" fmla="*/ 603693 w 979727"/>
                <a:gd name="connsiteY1" fmla="*/ 3643 h 828862"/>
                <a:gd name="connsiteX2" fmla="*/ 892089 w 979727"/>
                <a:gd name="connsiteY2" fmla="*/ 235177 h 828862"/>
                <a:gd name="connsiteX3" fmla="*/ 891211 w 979727"/>
                <a:gd name="connsiteY3" fmla="*/ 668874 h 828862"/>
                <a:gd name="connsiteX4" fmla="*/ 422939 w 979727"/>
                <a:gd name="connsiteY4" fmla="*/ 791844 h 828862"/>
                <a:gd name="connsiteX5" fmla="*/ 135422 w 979727"/>
                <a:gd name="connsiteY5" fmla="*/ 413692 h 828862"/>
                <a:gd name="connsiteX0" fmla="*/ 4490 w 1174521"/>
                <a:gd name="connsiteY0" fmla="*/ 413692 h 800359"/>
                <a:gd name="connsiteX1" fmla="*/ 472761 w 1174521"/>
                <a:gd name="connsiteY1" fmla="*/ 3643 h 800359"/>
                <a:gd name="connsiteX2" fmla="*/ 761157 w 1174521"/>
                <a:gd name="connsiteY2" fmla="*/ 235177 h 800359"/>
                <a:gd name="connsiteX3" fmla="*/ 1164316 w 1174521"/>
                <a:gd name="connsiteY3" fmla="*/ 594446 h 800359"/>
                <a:gd name="connsiteX4" fmla="*/ 292007 w 1174521"/>
                <a:gd name="connsiteY4" fmla="*/ 791844 h 800359"/>
                <a:gd name="connsiteX5" fmla="*/ 4490 w 1174521"/>
                <a:gd name="connsiteY5" fmla="*/ 413692 h 800359"/>
                <a:gd name="connsiteX0" fmla="*/ 3094 w 1163195"/>
                <a:gd name="connsiteY0" fmla="*/ 413692 h 799358"/>
                <a:gd name="connsiteX1" fmla="*/ 471365 w 1163195"/>
                <a:gd name="connsiteY1" fmla="*/ 3643 h 799358"/>
                <a:gd name="connsiteX2" fmla="*/ 759761 w 1163195"/>
                <a:gd name="connsiteY2" fmla="*/ 235177 h 799358"/>
                <a:gd name="connsiteX3" fmla="*/ 1162920 w 1163195"/>
                <a:gd name="connsiteY3" fmla="*/ 594446 h 799358"/>
                <a:gd name="connsiteX4" fmla="*/ 727864 w 1163195"/>
                <a:gd name="connsiteY4" fmla="*/ 660480 h 799358"/>
                <a:gd name="connsiteX5" fmla="*/ 290611 w 1163195"/>
                <a:gd name="connsiteY5" fmla="*/ 791844 h 799358"/>
                <a:gd name="connsiteX6" fmla="*/ 3094 w 1163195"/>
                <a:gd name="connsiteY6" fmla="*/ 413692 h 799358"/>
                <a:gd name="connsiteX0" fmla="*/ 3094 w 951137"/>
                <a:gd name="connsiteY0" fmla="*/ 413692 h 799358"/>
                <a:gd name="connsiteX1" fmla="*/ 471365 w 951137"/>
                <a:gd name="connsiteY1" fmla="*/ 3643 h 799358"/>
                <a:gd name="connsiteX2" fmla="*/ 759761 w 951137"/>
                <a:gd name="connsiteY2" fmla="*/ 235177 h 799358"/>
                <a:gd name="connsiteX3" fmla="*/ 950268 w 951137"/>
                <a:gd name="connsiteY3" fmla="*/ 530650 h 799358"/>
                <a:gd name="connsiteX4" fmla="*/ 727864 w 951137"/>
                <a:gd name="connsiteY4" fmla="*/ 660480 h 799358"/>
                <a:gd name="connsiteX5" fmla="*/ 290611 w 951137"/>
                <a:gd name="connsiteY5" fmla="*/ 791844 h 799358"/>
                <a:gd name="connsiteX6" fmla="*/ 3094 w 951137"/>
                <a:gd name="connsiteY6" fmla="*/ 413692 h 799358"/>
                <a:gd name="connsiteX0" fmla="*/ 4286 w 877901"/>
                <a:gd name="connsiteY0" fmla="*/ 369788 h 800109"/>
                <a:gd name="connsiteX1" fmla="*/ 398129 w 877901"/>
                <a:gd name="connsiteY1" fmla="*/ 2269 h 800109"/>
                <a:gd name="connsiteX2" fmla="*/ 686525 w 877901"/>
                <a:gd name="connsiteY2" fmla="*/ 233803 h 800109"/>
                <a:gd name="connsiteX3" fmla="*/ 877032 w 877901"/>
                <a:gd name="connsiteY3" fmla="*/ 529276 h 800109"/>
                <a:gd name="connsiteX4" fmla="*/ 654628 w 877901"/>
                <a:gd name="connsiteY4" fmla="*/ 659106 h 800109"/>
                <a:gd name="connsiteX5" fmla="*/ 217375 w 877901"/>
                <a:gd name="connsiteY5" fmla="*/ 790470 h 800109"/>
                <a:gd name="connsiteX6" fmla="*/ 4286 w 877901"/>
                <a:gd name="connsiteY6" fmla="*/ 369788 h 80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901" h="800109">
                  <a:moveTo>
                    <a:pt x="4286" y="369788"/>
                  </a:moveTo>
                  <a:cubicBezTo>
                    <a:pt x="34412" y="238421"/>
                    <a:pt x="284423" y="24933"/>
                    <a:pt x="398129" y="2269"/>
                  </a:cubicBezTo>
                  <a:cubicBezTo>
                    <a:pt x="511836" y="-20395"/>
                    <a:pt x="530508" y="131792"/>
                    <a:pt x="686525" y="233803"/>
                  </a:cubicBezTo>
                  <a:cubicBezTo>
                    <a:pt x="842542" y="335814"/>
                    <a:pt x="866399" y="438899"/>
                    <a:pt x="877032" y="529276"/>
                  </a:cubicBezTo>
                  <a:cubicBezTo>
                    <a:pt x="887665" y="619653"/>
                    <a:pt x="800013" y="626206"/>
                    <a:pt x="654628" y="659106"/>
                  </a:cubicBezTo>
                  <a:cubicBezTo>
                    <a:pt x="509243" y="692006"/>
                    <a:pt x="325765" y="838690"/>
                    <a:pt x="217375" y="790470"/>
                  </a:cubicBezTo>
                  <a:cubicBezTo>
                    <a:pt x="108985" y="742250"/>
                    <a:pt x="-25840" y="501155"/>
                    <a:pt x="4286" y="369788"/>
                  </a:cubicBezTo>
                  <a:close/>
                </a:path>
              </a:pathLst>
            </a:custGeom>
            <a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Oval 1"/>
            <p:cNvSpPr/>
            <p:nvPr/>
          </p:nvSpPr>
          <p:spPr>
            <a:xfrm rot="13670004">
              <a:off x="1326076" y="3706315"/>
              <a:ext cx="645153" cy="519846"/>
            </a:xfrm>
            <a:custGeom>
              <a:avLst/>
              <a:gdLst>
                <a:gd name="connsiteX0" fmla="*/ 0 w 1872208"/>
                <a:gd name="connsiteY0" fmla="*/ 612068 h 1224136"/>
                <a:gd name="connsiteX1" fmla="*/ 936104 w 1872208"/>
                <a:gd name="connsiteY1" fmla="*/ 0 h 1224136"/>
                <a:gd name="connsiteX2" fmla="*/ 1872208 w 1872208"/>
                <a:gd name="connsiteY2" fmla="*/ 612068 h 1224136"/>
                <a:gd name="connsiteX3" fmla="*/ 936104 w 1872208"/>
                <a:gd name="connsiteY3" fmla="*/ 1224136 h 1224136"/>
                <a:gd name="connsiteX4" fmla="*/ 0 w 1872208"/>
                <a:gd name="connsiteY4" fmla="*/ 612068 h 1224136"/>
                <a:gd name="connsiteX0" fmla="*/ 0 w 1404375"/>
                <a:gd name="connsiteY0" fmla="*/ 415995 h 1232611"/>
                <a:gd name="connsiteX1" fmla="*/ 468271 w 1404375"/>
                <a:gd name="connsiteY1" fmla="*/ 5946 h 1232611"/>
                <a:gd name="connsiteX2" fmla="*/ 1404375 w 1404375"/>
                <a:gd name="connsiteY2" fmla="*/ 618014 h 1232611"/>
                <a:gd name="connsiteX3" fmla="*/ 468271 w 1404375"/>
                <a:gd name="connsiteY3" fmla="*/ 1230082 h 1232611"/>
                <a:gd name="connsiteX4" fmla="*/ 0 w 1404375"/>
                <a:gd name="connsiteY4" fmla="*/ 415995 h 1232611"/>
                <a:gd name="connsiteX0" fmla="*/ 0 w 1410554"/>
                <a:gd name="connsiteY0" fmla="*/ 413692 h 1229517"/>
                <a:gd name="connsiteX1" fmla="*/ 468271 w 1410554"/>
                <a:gd name="connsiteY1" fmla="*/ 3643 h 1229517"/>
                <a:gd name="connsiteX2" fmla="*/ 756667 w 1410554"/>
                <a:gd name="connsiteY2" fmla="*/ 235177 h 1229517"/>
                <a:gd name="connsiteX3" fmla="*/ 1404375 w 1410554"/>
                <a:gd name="connsiteY3" fmla="*/ 615711 h 1229517"/>
                <a:gd name="connsiteX4" fmla="*/ 468271 w 1410554"/>
                <a:gd name="connsiteY4" fmla="*/ 1227779 h 1229517"/>
                <a:gd name="connsiteX5" fmla="*/ 0 w 1410554"/>
                <a:gd name="connsiteY5" fmla="*/ 413692 h 1229517"/>
                <a:gd name="connsiteX0" fmla="*/ 0 w 844305"/>
                <a:gd name="connsiteY0" fmla="*/ 413692 h 1230783"/>
                <a:gd name="connsiteX1" fmla="*/ 468271 w 844305"/>
                <a:gd name="connsiteY1" fmla="*/ 3643 h 1230783"/>
                <a:gd name="connsiteX2" fmla="*/ 756667 w 844305"/>
                <a:gd name="connsiteY2" fmla="*/ 235177 h 1230783"/>
                <a:gd name="connsiteX3" fmla="*/ 755789 w 844305"/>
                <a:gd name="connsiteY3" fmla="*/ 668874 h 1230783"/>
                <a:gd name="connsiteX4" fmla="*/ 468271 w 844305"/>
                <a:gd name="connsiteY4" fmla="*/ 1227779 h 1230783"/>
                <a:gd name="connsiteX5" fmla="*/ 0 w 844305"/>
                <a:gd name="connsiteY5" fmla="*/ 413692 h 1230783"/>
                <a:gd name="connsiteX0" fmla="*/ 3165 w 847470"/>
                <a:gd name="connsiteY0" fmla="*/ 413692 h 819468"/>
                <a:gd name="connsiteX1" fmla="*/ 471436 w 847470"/>
                <a:gd name="connsiteY1" fmla="*/ 3643 h 819468"/>
                <a:gd name="connsiteX2" fmla="*/ 759832 w 847470"/>
                <a:gd name="connsiteY2" fmla="*/ 235177 h 819468"/>
                <a:gd name="connsiteX3" fmla="*/ 758954 w 847470"/>
                <a:gd name="connsiteY3" fmla="*/ 668874 h 819468"/>
                <a:gd name="connsiteX4" fmla="*/ 290682 w 847470"/>
                <a:gd name="connsiteY4" fmla="*/ 791844 h 819468"/>
                <a:gd name="connsiteX5" fmla="*/ 3165 w 847470"/>
                <a:gd name="connsiteY5" fmla="*/ 413692 h 819468"/>
                <a:gd name="connsiteX0" fmla="*/ 135422 w 979727"/>
                <a:gd name="connsiteY0" fmla="*/ 413692 h 828862"/>
                <a:gd name="connsiteX1" fmla="*/ 603693 w 979727"/>
                <a:gd name="connsiteY1" fmla="*/ 3643 h 828862"/>
                <a:gd name="connsiteX2" fmla="*/ 892089 w 979727"/>
                <a:gd name="connsiteY2" fmla="*/ 235177 h 828862"/>
                <a:gd name="connsiteX3" fmla="*/ 891211 w 979727"/>
                <a:gd name="connsiteY3" fmla="*/ 668874 h 828862"/>
                <a:gd name="connsiteX4" fmla="*/ 422939 w 979727"/>
                <a:gd name="connsiteY4" fmla="*/ 791844 h 828862"/>
                <a:gd name="connsiteX5" fmla="*/ 135422 w 979727"/>
                <a:gd name="connsiteY5" fmla="*/ 413692 h 828862"/>
                <a:gd name="connsiteX0" fmla="*/ 4490 w 1174521"/>
                <a:gd name="connsiteY0" fmla="*/ 413692 h 800359"/>
                <a:gd name="connsiteX1" fmla="*/ 472761 w 1174521"/>
                <a:gd name="connsiteY1" fmla="*/ 3643 h 800359"/>
                <a:gd name="connsiteX2" fmla="*/ 761157 w 1174521"/>
                <a:gd name="connsiteY2" fmla="*/ 235177 h 800359"/>
                <a:gd name="connsiteX3" fmla="*/ 1164316 w 1174521"/>
                <a:gd name="connsiteY3" fmla="*/ 594446 h 800359"/>
                <a:gd name="connsiteX4" fmla="*/ 292007 w 1174521"/>
                <a:gd name="connsiteY4" fmla="*/ 791844 h 800359"/>
                <a:gd name="connsiteX5" fmla="*/ 4490 w 1174521"/>
                <a:gd name="connsiteY5" fmla="*/ 413692 h 800359"/>
                <a:gd name="connsiteX0" fmla="*/ 3094 w 1163195"/>
                <a:gd name="connsiteY0" fmla="*/ 413692 h 799358"/>
                <a:gd name="connsiteX1" fmla="*/ 471365 w 1163195"/>
                <a:gd name="connsiteY1" fmla="*/ 3643 h 799358"/>
                <a:gd name="connsiteX2" fmla="*/ 759761 w 1163195"/>
                <a:gd name="connsiteY2" fmla="*/ 235177 h 799358"/>
                <a:gd name="connsiteX3" fmla="*/ 1162920 w 1163195"/>
                <a:gd name="connsiteY3" fmla="*/ 594446 h 799358"/>
                <a:gd name="connsiteX4" fmla="*/ 727864 w 1163195"/>
                <a:gd name="connsiteY4" fmla="*/ 660480 h 799358"/>
                <a:gd name="connsiteX5" fmla="*/ 290611 w 1163195"/>
                <a:gd name="connsiteY5" fmla="*/ 791844 h 799358"/>
                <a:gd name="connsiteX6" fmla="*/ 3094 w 1163195"/>
                <a:gd name="connsiteY6" fmla="*/ 413692 h 799358"/>
                <a:gd name="connsiteX0" fmla="*/ 3094 w 951137"/>
                <a:gd name="connsiteY0" fmla="*/ 413692 h 799358"/>
                <a:gd name="connsiteX1" fmla="*/ 471365 w 951137"/>
                <a:gd name="connsiteY1" fmla="*/ 3643 h 799358"/>
                <a:gd name="connsiteX2" fmla="*/ 759761 w 951137"/>
                <a:gd name="connsiteY2" fmla="*/ 235177 h 799358"/>
                <a:gd name="connsiteX3" fmla="*/ 950268 w 951137"/>
                <a:gd name="connsiteY3" fmla="*/ 530650 h 799358"/>
                <a:gd name="connsiteX4" fmla="*/ 727864 w 951137"/>
                <a:gd name="connsiteY4" fmla="*/ 660480 h 799358"/>
                <a:gd name="connsiteX5" fmla="*/ 290611 w 951137"/>
                <a:gd name="connsiteY5" fmla="*/ 791844 h 799358"/>
                <a:gd name="connsiteX6" fmla="*/ 3094 w 951137"/>
                <a:gd name="connsiteY6" fmla="*/ 413692 h 799358"/>
                <a:gd name="connsiteX0" fmla="*/ 4286 w 877901"/>
                <a:gd name="connsiteY0" fmla="*/ 369788 h 800109"/>
                <a:gd name="connsiteX1" fmla="*/ 398129 w 877901"/>
                <a:gd name="connsiteY1" fmla="*/ 2269 h 800109"/>
                <a:gd name="connsiteX2" fmla="*/ 686525 w 877901"/>
                <a:gd name="connsiteY2" fmla="*/ 233803 h 800109"/>
                <a:gd name="connsiteX3" fmla="*/ 877032 w 877901"/>
                <a:gd name="connsiteY3" fmla="*/ 529276 h 800109"/>
                <a:gd name="connsiteX4" fmla="*/ 654628 w 877901"/>
                <a:gd name="connsiteY4" fmla="*/ 659106 h 800109"/>
                <a:gd name="connsiteX5" fmla="*/ 217375 w 877901"/>
                <a:gd name="connsiteY5" fmla="*/ 790470 h 800109"/>
                <a:gd name="connsiteX6" fmla="*/ 4286 w 877901"/>
                <a:gd name="connsiteY6" fmla="*/ 369788 h 80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7901" h="800109">
                  <a:moveTo>
                    <a:pt x="4286" y="369788"/>
                  </a:moveTo>
                  <a:cubicBezTo>
                    <a:pt x="34412" y="238421"/>
                    <a:pt x="284423" y="24933"/>
                    <a:pt x="398129" y="2269"/>
                  </a:cubicBezTo>
                  <a:cubicBezTo>
                    <a:pt x="511836" y="-20395"/>
                    <a:pt x="530508" y="131792"/>
                    <a:pt x="686525" y="233803"/>
                  </a:cubicBezTo>
                  <a:cubicBezTo>
                    <a:pt x="842542" y="335814"/>
                    <a:pt x="866399" y="438899"/>
                    <a:pt x="877032" y="529276"/>
                  </a:cubicBezTo>
                  <a:cubicBezTo>
                    <a:pt x="887665" y="619653"/>
                    <a:pt x="800013" y="626206"/>
                    <a:pt x="654628" y="659106"/>
                  </a:cubicBezTo>
                  <a:cubicBezTo>
                    <a:pt x="509243" y="692006"/>
                    <a:pt x="325765" y="838690"/>
                    <a:pt x="217375" y="790470"/>
                  </a:cubicBezTo>
                  <a:cubicBezTo>
                    <a:pt x="108985" y="742250"/>
                    <a:pt x="-25840" y="501155"/>
                    <a:pt x="4286" y="369788"/>
                  </a:cubicBezTo>
                  <a:close/>
                </a:path>
              </a:pathLst>
            </a:custGeom>
            <a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tile tx="0" ty="0" sx="100000" sy="100000" flip="none" algn="tl"/>
            </a:blip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284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26167">
            <a:off x="2993378" y="2545368"/>
            <a:ext cx="731044" cy="75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" name="Oval 3"/>
          <p:cNvSpPr/>
          <p:nvPr/>
        </p:nvSpPr>
        <p:spPr>
          <a:xfrm rot="1549565">
            <a:off x="4166484" y="2417396"/>
            <a:ext cx="1368258" cy="1223478"/>
          </a:xfrm>
          <a:custGeom>
            <a:avLst/>
            <a:gdLst>
              <a:gd name="connsiteX0" fmla="*/ 0 w 972122"/>
              <a:gd name="connsiteY0" fmla="*/ 432048 h 864096"/>
              <a:gd name="connsiteX1" fmla="*/ 486061 w 972122"/>
              <a:gd name="connsiteY1" fmla="*/ 0 h 864096"/>
              <a:gd name="connsiteX2" fmla="*/ 972122 w 972122"/>
              <a:gd name="connsiteY2" fmla="*/ 432048 h 864096"/>
              <a:gd name="connsiteX3" fmla="*/ 486061 w 972122"/>
              <a:gd name="connsiteY3" fmla="*/ 864096 h 864096"/>
              <a:gd name="connsiteX4" fmla="*/ 0 w 972122"/>
              <a:gd name="connsiteY4" fmla="*/ 432048 h 864096"/>
              <a:gd name="connsiteX0" fmla="*/ 0 w 1000258"/>
              <a:gd name="connsiteY0" fmla="*/ 432048 h 864096"/>
              <a:gd name="connsiteX1" fmla="*/ 486061 w 1000258"/>
              <a:gd name="connsiteY1" fmla="*/ 0 h 864096"/>
              <a:gd name="connsiteX2" fmla="*/ 1000258 w 1000258"/>
              <a:gd name="connsiteY2" fmla="*/ 432048 h 864096"/>
              <a:gd name="connsiteX3" fmla="*/ 486061 w 1000258"/>
              <a:gd name="connsiteY3" fmla="*/ 864096 h 864096"/>
              <a:gd name="connsiteX4" fmla="*/ 0 w 1000258"/>
              <a:gd name="connsiteY4" fmla="*/ 432048 h 864096"/>
              <a:gd name="connsiteX0" fmla="*/ 0 w 1056529"/>
              <a:gd name="connsiteY0" fmla="*/ 432048 h 864096"/>
              <a:gd name="connsiteX1" fmla="*/ 542332 w 1056529"/>
              <a:gd name="connsiteY1" fmla="*/ 0 h 864096"/>
              <a:gd name="connsiteX2" fmla="*/ 1056529 w 1056529"/>
              <a:gd name="connsiteY2" fmla="*/ 432048 h 864096"/>
              <a:gd name="connsiteX3" fmla="*/ 542332 w 1056529"/>
              <a:gd name="connsiteY3" fmla="*/ 864096 h 864096"/>
              <a:gd name="connsiteX4" fmla="*/ 0 w 1056529"/>
              <a:gd name="connsiteY4" fmla="*/ 432048 h 86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529" h="864096">
                <a:moveTo>
                  <a:pt x="0" y="432048"/>
                </a:moveTo>
                <a:cubicBezTo>
                  <a:pt x="0" y="193434"/>
                  <a:pt x="366244" y="0"/>
                  <a:pt x="542332" y="0"/>
                </a:cubicBezTo>
                <a:cubicBezTo>
                  <a:pt x="718420" y="0"/>
                  <a:pt x="1056529" y="193434"/>
                  <a:pt x="1056529" y="432048"/>
                </a:cubicBezTo>
                <a:cubicBezTo>
                  <a:pt x="1056529" y="670662"/>
                  <a:pt x="718420" y="864096"/>
                  <a:pt x="542332" y="864096"/>
                </a:cubicBezTo>
                <a:cubicBezTo>
                  <a:pt x="366244" y="864096"/>
                  <a:pt x="0" y="670662"/>
                  <a:pt x="0" y="432048"/>
                </a:cubicBezTo>
                <a:close/>
              </a:path>
            </a:pathLst>
          </a:custGeom>
          <a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 w="28575"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3"/>
          <p:cNvSpPr/>
          <p:nvPr/>
        </p:nvSpPr>
        <p:spPr>
          <a:xfrm rot="18643138">
            <a:off x="7252015" y="4339277"/>
            <a:ext cx="1368258" cy="1427391"/>
          </a:xfrm>
          <a:custGeom>
            <a:avLst/>
            <a:gdLst>
              <a:gd name="connsiteX0" fmla="*/ 0 w 972122"/>
              <a:gd name="connsiteY0" fmla="*/ 432048 h 864096"/>
              <a:gd name="connsiteX1" fmla="*/ 486061 w 972122"/>
              <a:gd name="connsiteY1" fmla="*/ 0 h 864096"/>
              <a:gd name="connsiteX2" fmla="*/ 972122 w 972122"/>
              <a:gd name="connsiteY2" fmla="*/ 432048 h 864096"/>
              <a:gd name="connsiteX3" fmla="*/ 486061 w 972122"/>
              <a:gd name="connsiteY3" fmla="*/ 864096 h 864096"/>
              <a:gd name="connsiteX4" fmla="*/ 0 w 972122"/>
              <a:gd name="connsiteY4" fmla="*/ 432048 h 864096"/>
              <a:gd name="connsiteX0" fmla="*/ 0 w 1000258"/>
              <a:gd name="connsiteY0" fmla="*/ 432048 h 864096"/>
              <a:gd name="connsiteX1" fmla="*/ 486061 w 1000258"/>
              <a:gd name="connsiteY1" fmla="*/ 0 h 864096"/>
              <a:gd name="connsiteX2" fmla="*/ 1000258 w 1000258"/>
              <a:gd name="connsiteY2" fmla="*/ 432048 h 864096"/>
              <a:gd name="connsiteX3" fmla="*/ 486061 w 1000258"/>
              <a:gd name="connsiteY3" fmla="*/ 864096 h 864096"/>
              <a:gd name="connsiteX4" fmla="*/ 0 w 1000258"/>
              <a:gd name="connsiteY4" fmla="*/ 432048 h 864096"/>
              <a:gd name="connsiteX0" fmla="*/ 0 w 1056529"/>
              <a:gd name="connsiteY0" fmla="*/ 432048 h 864096"/>
              <a:gd name="connsiteX1" fmla="*/ 542332 w 1056529"/>
              <a:gd name="connsiteY1" fmla="*/ 0 h 864096"/>
              <a:gd name="connsiteX2" fmla="*/ 1056529 w 1056529"/>
              <a:gd name="connsiteY2" fmla="*/ 432048 h 864096"/>
              <a:gd name="connsiteX3" fmla="*/ 542332 w 1056529"/>
              <a:gd name="connsiteY3" fmla="*/ 864096 h 864096"/>
              <a:gd name="connsiteX4" fmla="*/ 0 w 1056529"/>
              <a:gd name="connsiteY4" fmla="*/ 432048 h 864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529" h="864096">
                <a:moveTo>
                  <a:pt x="0" y="432048"/>
                </a:moveTo>
                <a:cubicBezTo>
                  <a:pt x="0" y="193434"/>
                  <a:pt x="366244" y="0"/>
                  <a:pt x="542332" y="0"/>
                </a:cubicBezTo>
                <a:cubicBezTo>
                  <a:pt x="718420" y="0"/>
                  <a:pt x="1056529" y="193434"/>
                  <a:pt x="1056529" y="432048"/>
                </a:cubicBezTo>
                <a:cubicBezTo>
                  <a:pt x="1056529" y="670662"/>
                  <a:pt x="718420" y="864096"/>
                  <a:pt x="542332" y="864096"/>
                </a:cubicBezTo>
                <a:cubicBezTo>
                  <a:pt x="366244" y="864096"/>
                  <a:pt x="0" y="670662"/>
                  <a:pt x="0" y="432048"/>
                </a:cubicBezTo>
                <a:close/>
              </a:path>
            </a:pathLst>
          </a:custGeom>
          <a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tile tx="0" ty="0" sx="100000" sy="100000" flip="none" algn="tl"/>
          </a:blipFill>
          <a:ln w="28575">
            <a:solidFill>
              <a:schemeClr val="accent5">
                <a:lumMod val="60000"/>
                <a:lumOff val="40000"/>
              </a:schemeClr>
            </a:solidFill>
          </a:ln>
          <a:effectLst>
            <a:glow rad="228600">
              <a:schemeClr val="accent5">
                <a:lumMod val="75000"/>
                <a:alpha val="40000"/>
              </a:schemeClr>
            </a:glow>
            <a:softEdge rad="635000"/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7421">
            <a:off x="5331715" y="3677423"/>
            <a:ext cx="797793" cy="83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1515">
            <a:off x="3676772" y="3733936"/>
            <a:ext cx="731044" cy="75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3" name="Group 122"/>
          <p:cNvGrpSpPr/>
          <p:nvPr/>
        </p:nvGrpSpPr>
        <p:grpSpPr>
          <a:xfrm rot="-2340000">
            <a:off x="5302332" y="3504702"/>
            <a:ext cx="197120" cy="331227"/>
            <a:chOff x="4555580" y="2997594"/>
            <a:chExt cx="197120" cy="331227"/>
          </a:xfrm>
          <a:solidFill>
            <a:schemeClr val="accent4">
              <a:lumMod val="60000"/>
              <a:lumOff val="40000"/>
            </a:schemeClr>
          </a:solidFill>
        </p:grpSpPr>
        <p:cxnSp>
          <p:nvCxnSpPr>
            <p:cNvPr id="124" name="Straight Connector 123"/>
            <p:cNvCxnSpPr/>
            <p:nvPr/>
          </p:nvCxnSpPr>
          <p:spPr>
            <a:xfrm flipV="1">
              <a:off x="4662510" y="3020349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 flipV="1">
              <a:off x="46025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V="1">
              <a:off x="47052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7" name="Group 126"/>
            <p:cNvGrpSpPr/>
            <p:nvPr/>
          </p:nvGrpSpPr>
          <p:grpSpPr>
            <a:xfrm rot="10800000">
              <a:off x="4555580" y="3055503"/>
              <a:ext cx="197120" cy="273318"/>
              <a:chOff x="8150058" y="5042720"/>
              <a:chExt cx="598406" cy="672580"/>
            </a:xfrm>
            <a:grpFill/>
          </p:grpSpPr>
          <p:sp>
            <p:nvSpPr>
              <p:cNvPr id="128" name="Can 127"/>
              <p:cNvSpPr/>
              <p:nvPr/>
            </p:nvSpPr>
            <p:spPr>
              <a:xfrm>
                <a:off x="8294074" y="5042720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9" name="Can 128"/>
              <p:cNvSpPr/>
              <p:nvPr/>
            </p:nvSpPr>
            <p:spPr>
              <a:xfrm>
                <a:off x="8150058" y="5103756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Can 129"/>
              <p:cNvSpPr/>
              <p:nvPr/>
            </p:nvSpPr>
            <p:spPr>
              <a:xfrm>
                <a:off x="8460432" y="5100149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31" name="Group 130"/>
          <p:cNvGrpSpPr/>
          <p:nvPr/>
        </p:nvGrpSpPr>
        <p:grpSpPr>
          <a:xfrm rot="3273866">
            <a:off x="4233473" y="3455528"/>
            <a:ext cx="197120" cy="331227"/>
            <a:chOff x="4555580" y="2997594"/>
            <a:chExt cx="197120" cy="331227"/>
          </a:xfrm>
          <a:solidFill>
            <a:schemeClr val="accent4">
              <a:lumMod val="60000"/>
              <a:lumOff val="40000"/>
            </a:schemeClr>
          </a:solidFill>
        </p:grpSpPr>
        <p:cxnSp>
          <p:nvCxnSpPr>
            <p:cNvPr id="132" name="Straight Connector 131"/>
            <p:cNvCxnSpPr/>
            <p:nvPr/>
          </p:nvCxnSpPr>
          <p:spPr>
            <a:xfrm flipV="1">
              <a:off x="4662510" y="3020349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 flipV="1">
              <a:off x="46025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 flipV="1">
              <a:off x="47052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5" name="Group 134"/>
            <p:cNvGrpSpPr/>
            <p:nvPr/>
          </p:nvGrpSpPr>
          <p:grpSpPr>
            <a:xfrm rot="10800000">
              <a:off x="4555580" y="3055503"/>
              <a:ext cx="197120" cy="273318"/>
              <a:chOff x="8150058" y="5042720"/>
              <a:chExt cx="598406" cy="672580"/>
            </a:xfrm>
            <a:grpFill/>
          </p:grpSpPr>
          <p:sp>
            <p:nvSpPr>
              <p:cNvPr id="136" name="Can 135"/>
              <p:cNvSpPr/>
              <p:nvPr/>
            </p:nvSpPr>
            <p:spPr>
              <a:xfrm>
                <a:off x="8294074" y="5042720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Can 136"/>
              <p:cNvSpPr/>
              <p:nvPr/>
            </p:nvSpPr>
            <p:spPr>
              <a:xfrm>
                <a:off x="8150058" y="5103756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Can 137"/>
              <p:cNvSpPr/>
              <p:nvPr/>
            </p:nvSpPr>
            <p:spPr>
              <a:xfrm>
                <a:off x="8460432" y="5100149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13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51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21388">
            <a:off x="5846596" y="2675460"/>
            <a:ext cx="797793" cy="83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0" name="Group 139"/>
          <p:cNvGrpSpPr/>
          <p:nvPr/>
        </p:nvGrpSpPr>
        <p:grpSpPr>
          <a:xfrm rot="5580000">
            <a:off x="3916170" y="2757412"/>
            <a:ext cx="197120" cy="331227"/>
            <a:chOff x="4555580" y="2997594"/>
            <a:chExt cx="197120" cy="331227"/>
          </a:xfrm>
          <a:solidFill>
            <a:schemeClr val="accent4">
              <a:lumMod val="60000"/>
              <a:lumOff val="40000"/>
            </a:schemeClr>
          </a:solidFill>
        </p:grpSpPr>
        <p:cxnSp>
          <p:nvCxnSpPr>
            <p:cNvPr id="141" name="Straight Connector 140"/>
            <p:cNvCxnSpPr/>
            <p:nvPr/>
          </p:nvCxnSpPr>
          <p:spPr>
            <a:xfrm flipV="1">
              <a:off x="4662510" y="3020349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V="1">
              <a:off x="46025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V="1">
              <a:off x="47052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oup 143"/>
            <p:cNvGrpSpPr/>
            <p:nvPr/>
          </p:nvGrpSpPr>
          <p:grpSpPr>
            <a:xfrm rot="10800000">
              <a:off x="4555580" y="3055503"/>
              <a:ext cx="197120" cy="273318"/>
              <a:chOff x="8150058" y="5042720"/>
              <a:chExt cx="598406" cy="672580"/>
            </a:xfrm>
            <a:grpFill/>
          </p:grpSpPr>
          <p:sp>
            <p:nvSpPr>
              <p:cNvPr id="145" name="Can 144"/>
              <p:cNvSpPr/>
              <p:nvPr/>
            </p:nvSpPr>
            <p:spPr>
              <a:xfrm>
                <a:off x="8294074" y="5042720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6" name="Can 145"/>
              <p:cNvSpPr/>
              <p:nvPr/>
            </p:nvSpPr>
            <p:spPr>
              <a:xfrm>
                <a:off x="8150058" y="5103756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Can 146"/>
              <p:cNvSpPr/>
              <p:nvPr/>
            </p:nvSpPr>
            <p:spPr>
              <a:xfrm>
                <a:off x="8460432" y="5100149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grpSp>
        <p:nvGrpSpPr>
          <p:cNvPr id="148" name="Group 147"/>
          <p:cNvGrpSpPr/>
          <p:nvPr/>
        </p:nvGrpSpPr>
        <p:grpSpPr>
          <a:xfrm rot="15420000">
            <a:off x="5586043" y="2770057"/>
            <a:ext cx="197120" cy="331227"/>
            <a:chOff x="4555580" y="2997594"/>
            <a:chExt cx="197120" cy="331227"/>
          </a:xfrm>
          <a:solidFill>
            <a:schemeClr val="accent4">
              <a:lumMod val="60000"/>
              <a:lumOff val="40000"/>
            </a:schemeClr>
          </a:solidFill>
        </p:grpSpPr>
        <p:cxnSp>
          <p:nvCxnSpPr>
            <p:cNvPr id="149" name="Straight Connector 148"/>
            <p:cNvCxnSpPr/>
            <p:nvPr/>
          </p:nvCxnSpPr>
          <p:spPr>
            <a:xfrm flipV="1">
              <a:off x="4662510" y="3020349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 flipV="1">
              <a:off x="46025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 flipV="1">
              <a:off x="4705260" y="2997594"/>
              <a:ext cx="0" cy="143374"/>
            </a:xfrm>
            <a:prstGeom prst="line">
              <a:avLst/>
            </a:prstGeom>
            <a:grpFill/>
            <a:ln w="28575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2" name="Group 151"/>
            <p:cNvGrpSpPr/>
            <p:nvPr/>
          </p:nvGrpSpPr>
          <p:grpSpPr>
            <a:xfrm rot="10800000">
              <a:off x="4555580" y="3055503"/>
              <a:ext cx="197120" cy="273318"/>
              <a:chOff x="8150058" y="5042720"/>
              <a:chExt cx="598406" cy="672580"/>
            </a:xfrm>
            <a:grpFill/>
          </p:grpSpPr>
          <p:sp>
            <p:nvSpPr>
              <p:cNvPr id="153" name="Can 152"/>
              <p:cNvSpPr/>
              <p:nvPr/>
            </p:nvSpPr>
            <p:spPr>
              <a:xfrm>
                <a:off x="8294074" y="5042720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4" name="Can 153"/>
              <p:cNvSpPr/>
              <p:nvPr/>
            </p:nvSpPr>
            <p:spPr>
              <a:xfrm>
                <a:off x="8150058" y="5103756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5" name="Can 154"/>
              <p:cNvSpPr/>
              <p:nvPr/>
            </p:nvSpPr>
            <p:spPr>
              <a:xfrm>
                <a:off x="8460432" y="5100149"/>
                <a:ext cx="288032" cy="611544"/>
              </a:xfrm>
              <a:prstGeom prst="can">
                <a:avLst/>
              </a:prstGeom>
              <a:grpFill/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56" name="TextBox 155"/>
          <p:cNvSpPr txBox="1"/>
          <p:nvPr/>
        </p:nvSpPr>
        <p:spPr>
          <a:xfrm>
            <a:off x="6660232" y="2564904"/>
            <a:ext cx="2016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Reverse Signalling</a:t>
            </a:r>
          </a:p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</a:rPr>
              <a:t>Apoptosis</a:t>
            </a:r>
          </a:p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</a:rPr>
              <a:t>Cytokine Suppression</a:t>
            </a:r>
            <a:endParaRPr lang="en-GB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4355976" y="2636745"/>
            <a:ext cx="9568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7030A0"/>
                </a:solidFill>
              </a:rPr>
              <a:t>TNF-</a:t>
            </a:r>
            <a:r>
              <a:rPr lang="en-GB" sz="1400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GB" sz="1400" dirty="0">
                <a:solidFill>
                  <a:srgbClr val="7030A0"/>
                </a:solidFill>
              </a:rPr>
              <a:t> Producing Cell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840314" y="4387751"/>
            <a:ext cx="1395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ADCP</a:t>
            </a:r>
          </a:p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</a:rPr>
              <a:t>via</a:t>
            </a:r>
          </a:p>
          <a:p>
            <a:pPr algn="ctr"/>
            <a:r>
              <a:rPr lang="en-GB" sz="1200" dirty="0" err="1" smtClean="0">
                <a:solidFill>
                  <a:schemeClr val="accent4">
                    <a:lumMod val="75000"/>
                  </a:schemeClr>
                </a:solidFill>
              </a:rPr>
              <a:t>Fc</a:t>
            </a:r>
            <a:r>
              <a:rPr lang="en-GB" sz="1200" dirty="0" err="1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RI</a:t>
            </a:r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/II/III Binding</a:t>
            </a:r>
            <a:endParaRPr lang="en-GB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1807866" y="2204864"/>
            <a:ext cx="13959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ADCC</a:t>
            </a:r>
          </a:p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</a:rPr>
              <a:t>via</a:t>
            </a:r>
          </a:p>
          <a:p>
            <a:pPr algn="ctr"/>
            <a:r>
              <a:rPr lang="en-GB" sz="1200" dirty="0" err="1" smtClean="0">
                <a:solidFill>
                  <a:schemeClr val="accent4">
                    <a:lumMod val="75000"/>
                  </a:schemeClr>
                </a:solidFill>
              </a:rPr>
              <a:t>Fc</a:t>
            </a:r>
            <a:r>
              <a:rPr lang="en-GB" sz="1200" dirty="0" err="1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RIIIa</a:t>
            </a:r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  of</a:t>
            </a:r>
          </a:p>
          <a:p>
            <a:pPr algn="ctr"/>
            <a:r>
              <a:rPr lang="en-GB" sz="1200" dirty="0" smtClean="0">
                <a:solidFill>
                  <a:schemeClr val="accent4">
                    <a:lumMod val="75000"/>
                  </a:schemeClr>
                </a:solidFill>
                <a:sym typeface="Symbol"/>
              </a:rPr>
              <a:t> NK Cells</a:t>
            </a:r>
            <a:endParaRPr lang="en-GB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2411760" y="4541058"/>
            <a:ext cx="1395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CDC</a:t>
            </a:r>
          </a:p>
        </p:txBody>
      </p:sp>
    </p:spTree>
    <p:extLst>
      <p:ext uri="{BB962C8B-B14F-4D97-AF65-F5344CB8AC3E}">
        <p14:creationId xmlns:p14="http://schemas.microsoft.com/office/powerpoint/2010/main" val="4152662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Characterisation Package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663595"/>
              </p:ext>
            </p:extLst>
          </p:nvPr>
        </p:nvGraphicFramePr>
        <p:xfrm>
          <a:off x="457200" y="1340768"/>
          <a:ext cx="850728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9934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96346" y="-27384"/>
            <a:ext cx="8784976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 smtClean="0">
                <a:solidFill>
                  <a:srgbClr val="159EB1"/>
                </a:solidFill>
              </a:rPr>
              <a:t>Effector Function Assays:</a:t>
            </a:r>
          </a:p>
          <a:p>
            <a:r>
              <a:rPr lang="en-GB" sz="3000" dirty="0" smtClean="0">
                <a:solidFill>
                  <a:srgbClr val="159EB1"/>
                </a:solidFill>
              </a:rPr>
              <a:t>Relative Potency &amp; Relative Responses (ADCC)</a:t>
            </a:r>
            <a:endParaRPr lang="en-GB" sz="3000" dirty="0">
              <a:solidFill>
                <a:srgbClr val="159EB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15" y="3933056"/>
            <a:ext cx="770572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19039"/>
            <a:ext cx="6183696" cy="261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75656" y="33477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7A227A"/>
                </a:solidFill>
              </a:rPr>
              <a:t>Effector Cell</a:t>
            </a:r>
            <a:endParaRPr lang="en-GB" dirty="0">
              <a:solidFill>
                <a:srgbClr val="7A227A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5896" y="327569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7A227A"/>
                </a:solidFill>
              </a:rPr>
              <a:t>Target Cell</a:t>
            </a:r>
            <a:endParaRPr lang="en-GB" dirty="0">
              <a:solidFill>
                <a:srgbClr val="7A227A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8144" y="334770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7A227A"/>
                </a:solidFill>
              </a:rPr>
              <a:t>Cell </a:t>
            </a:r>
            <a:r>
              <a:rPr lang="en-GB" dirty="0" err="1" smtClean="0">
                <a:solidFill>
                  <a:srgbClr val="7A227A"/>
                </a:solidFill>
              </a:rPr>
              <a:t>Lysis</a:t>
            </a:r>
            <a:r>
              <a:rPr lang="en-GB" dirty="0" smtClean="0">
                <a:solidFill>
                  <a:srgbClr val="7A227A"/>
                </a:solidFill>
              </a:rPr>
              <a:t> by ADCC</a:t>
            </a:r>
            <a:endParaRPr lang="en-GB" dirty="0">
              <a:solidFill>
                <a:srgbClr val="7A227A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03848" y="156575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7A227A"/>
                </a:solidFill>
              </a:rPr>
              <a:t>Antibody</a:t>
            </a:r>
            <a:endParaRPr lang="en-GB" dirty="0">
              <a:solidFill>
                <a:srgbClr val="7A227A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91680" y="155679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rgbClr val="7A227A"/>
                </a:solidFill>
              </a:rPr>
              <a:t>Fc Receptor</a:t>
            </a:r>
            <a:endParaRPr lang="en-GB" dirty="0">
              <a:solidFill>
                <a:srgbClr val="7A227A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59832" y="1935083"/>
            <a:ext cx="144016" cy="485805"/>
          </a:xfrm>
          <a:prstGeom prst="straightConnector1">
            <a:avLst/>
          </a:prstGeom>
          <a:ln w="28575">
            <a:solidFill>
              <a:srgbClr val="7A227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923928" y="1935083"/>
            <a:ext cx="288032" cy="454447"/>
          </a:xfrm>
          <a:prstGeom prst="straightConnector1">
            <a:avLst/>
          </a:prstGeom>
          <a:ln w="28575">
            <a:solidFill>
              <a:srgbClr val="7A227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94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568183" y="3861048"/>
            <a:ext cx="4320000" cy="2473158"/>
            <a:chOff x="462191" y="1268760"/>
            <a:chExt cx="7797506" cy="4464000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191" y="1268760"/>
              <a:ext cx="7797506" cy="4464000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>
              <a:off x="4275681" y="3140472"/>
              <a:ext cx="1587110" cy="0"/>
            </a:xfrm>
            <a:prstGeom prst="straightConnector1">
              <a:avLst/>
            </a:prstGeom>
            <a:ln w="19050">
              <a:solidFill>
                <a:schemeClr val="accent4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5571825" y="2276376"/>
              <a:ext cx="2091166" cy="0"/>
            </a:xfrm>
            <a:prstGeom prst="straightConnector1">
              <a:avLst/>
            </a:prstGeom>
            <a:ln w="19050">
              <a:solidFill>
                <a:schemeClr val="accent4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6372200" y="3068962"/>
              <a:ext cx="373935" cy="720078"/>
            </a:xfrm>
            <a:prstGeom prst="straightConnector1">
              <a:avLst/>
            </a:prstGeom>
            <a:ln w="28575">
              <a:solidFill>
                <a:srgbClr val="7A227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796136" y="3789040"/>
              <a:ext cx="2160241" cy="1001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smtClean="0">
                  <a:solidFill>
                    <a:srgbClr val="7A227A"/>
                  </a:solidFill>
                </a:rPr>
                <a:t>Enbrel (or </a:t>
              </a:r>
              <a:r>
                <a:rPr lang="en-GB" sz="1200" b="1" dirty="0" err="1" smtClean="0">
                  <a:solidFill>
                    <a:srgbClr val="7A227A"/>
                  </a:solidFill>
                </a:rPr>
                <a:t>biosimilar</a:t>
              </a:r>
              <a:r>
                <a:rPr lang="en-GB" sz="1200" b="1" dirty="0" smtClean="0">
                  <a:solidFill>
                    <a:srgbClr val="7A227A"/>
                  </a:solidFill>
                </a:rPr>
                <a:t> </a:t>
              </a:r>
              <a:r>
                <a:rPr lang="en-GB" sz="1200" b="1" dirty="0" err="1" smtClean="0">
                  <a:solidFill>
                    <a:srgbClr val="7A227A"/>
                  </a:solidFill>
                </a:rPr>
                <a:t>Adalimumab</a:t>
              </a:r>
              <a:r>
                <a:rPr lang="en-GB" sz="1200" b="1" dirty="0" smtClean="0">
                  <a:solidFill>
                    <a:srgbClr val="7A227A"/>
                  </a:solidFill>
                </a:rPr>
                <a:t>)</a:t>
              </a:r>
              <a:endParaRPr lang="en-GB" sz="1200" b="1" dirty="0">
                <a:solidFill>
                  <a:srgbClr val="7A227A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4489671" y="2132856"/>
              <a:ext cx="802409" cy="215528"/>
            </a:xfrm>
            <a:prstGeom prst="straightConnector1">
              <a:avLst/>
            </a:prstGeom>
            <a:ln w="28575">
              <a:solidFill>
                <a:srgbClr val="7A227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2987824" y="1844823"/>
              <a:ext cx="2160241" cy="429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 err="1" smtClean="0">
                  <a:solidFill>
                    <a:srgbClr val="7A227A"/>
                  </a:solidFill>
                </a:rPr>
                <a:t>Humira</a:t>
              </a:r>
              <a:endParaRPr lang="en-GB" sz="1200" b="1" dirty="0">
                <a:solidFill>
                  <a:srgbClr val="7A227A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51520" y="1196752"/>
            <a:ext cx="4320000" cy="2448272"/>
            <a:chOff x="557886" y="1340768"/>
            <a:chExt cx="7830538" cy="446400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886" y="1340768"/>
              <a:ext cx="7830538" cy="4464000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cxnSp>
          <p:nvCxnSpPr>
            <p:cNvPr id="20" name="Straight Arrow Connector 19"/>
            <p:cNvCxnSpPr/>
            <p:nvPr/>
          </p:nvCxnSpPr>
          <p:spPr>
            <a:xfrm>
              <a:off x="5508104" y="2852936"/>
              <a:ext cx="648072" cy="0"/>
            </a:xfrm>
            <a:prstGeom prst="straightConnector1">
              <a:avLst/>
            </a:prstGeom>
            <a:ln w="19050">
              <a:solidFill>
                <a:schemeClr val="accent4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148064" y="3284984"/>
              <a:ext cx="648072" cy="0"/>
            </a:xfrm>
            <a:prstGeom prst="straightConnector1">
              <a:avLst/>
            </a:prstGeom>
            <a:ln w="19050">
              <a:solidFill>
                <a:schemeClr val="accent4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4788024" y="3717032"/>
              <a:ext cx="648072" cy="0"/>
            </a:xfrm>
            <a:prstGeom prst="straightConnector1">
              <a:avLst/>
            </a:prstGeom>
            <a:ln w="19050">
              <a:solidFill>
                <a:schemeClr val="accent4">
                  <a:lumMod val="7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GB" dirty="0" smtClean="0"/>
              <a:t>Relative Potency and Parallelism</a:t>
            </a:r>
            <a:endParaRPr lang="en-GB" dirty="0"/>
          </a:p>
        </p:txBody>
      </p:sp>
      <p:sp>
        <p:nvSpPr>
          <p:cNvPr id="25" name="Content Placeholder 24"/>
          <p:cNvSpPr>
            <a:spLocks noGrp="1"/>
          </p:cNvSpPr>
          <p:nvPr>
            <p:ph sz="half" idx="1"/>
          </p:nvPr>
        </p:nvSpPr>
        <p:spPr>
          <a:xfrm>
            <a:off x="5002477" y="1808244"/>
            <a:ext cx="4038600" cy="1005688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“Meaningful” Relative Potency</a:t>
            </a:r>
            <a:endParaRPr lang="en-GB" dirty="0"/>
          </a:p>
        </p:txBody>
      </p:sp>
      <p:sp>
        <p:nvSpPr>
          <p:cNvPr id="26" name="Content Placeholder 24"/>
          <p:cNvSpPr>
            <a:spLocks noGrp="1"/>
          </p:cNvSpPr>
          <p:nvPr>
            <p:ph sz="half" idx="1"/>
          </p:nvPr>
        </p:nvSpPr>
        <p:spPr>
          <a:xfrm>
            <a:off x="251520" y="4509120"/>
            <a:ext cx="4038600" cy="1005688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Less “Meaningful” Relative Potency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3426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96346" y="332656"/>
            <a:ext cx="8784976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>
                <a:solidFill>
                  <a:srgbClr val="159EB1"/>
                </a:solidFill>
              </a:rPr>
              <a:t>“</a:t>
            </a:r>
            <a:r>
              <a:rPr lang="en-GB" sz="3000" dirty="0" smtClean="0">
                <a:solidFill>
                  <a:srgbClr val="159EB1"/>
                </a:solidFill>
              </a:rPr>
              <a:t>Fc” </a:t>
            </a:r>
            <a:r>
              <a:rPr lang="en-GB" sz="3000" dirty="0">
                <a:solidFill>
                  <a:srgbClr val="159EB1"/>
                </a:solidFill>
              </a:rPr>
              <a:t>Case </a:t>
            </a:r>
            <a:r>
              <a:rPr lang="en-GB" sz="3000" dirty="0" smtClean="0">
                <a:solidFill>
                  <a:srgbClr val="159EB1"/>
                </a:solidFill>
              </a:rPr>
              <a:t>Study: </a:t>
            </a:r>
            <a:endParaRPr lang="en-GB" sz="3000" dirty="0">
              <a:solidFill>
                <a:srgbClr val="159EB1"/>
              </a:solidFill>
            </a:endParaRPr>
          </a:p>
          <a:p>
            <a:r>
              <a:rPr lang="en-GB" sz="3000" dirty="0" err="1" smtClean="0">
                <a:solidFill>
                  <a:srgbClr val="159EB1"/>
                </a:solidFill>
              </a:rPr>
              <a:t>Humira</a:t>
            </a:r>
            <a:r>
              <a:rPr lang="en-GB" sz="3000" dirty="0" smtClean="0">
                <a:solidFill>
                  <a:srgbClr val="159EB1"/>
                </a:solidFill>
              </a:rPr>
              <a:t> ADCC Comparability Data</a:t>
            </a:r>
            <a:endParaRPr lang="en-GB" sz="3000" dirty="0">
              <a:solidFill>
                <a:srgbClr val="159EB1"/>
              </a:solidFill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75" y="3717032"/>
            <a:ext cx="8695605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24744"/>
            <a:ext cx="4731019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038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34280"/>
            <a:ext cx="8229600" cy="1143000"/>
          </a:xfrm>
        </p:spPr>
        <p:txBody>
          <a:bodyPr/>
          <a:lstStyle/>
          <a:p>
            <a:r>
              <a:rPr lang="en-GB" dirty="0" err="1" smtClean="0"/>
              <a:t>Remsima</a:t>
            </a:r>
            <a:r>
              <a:rPr lang="en-GB" dirty="0" smtClean="0"/>
              <a:t>/</a:t>
            </a:r>
            <a:r>
              <a:rPr lang="en-GB" dirty="0" err="1" smtClean="0"/>
              <a:t>Inflectra</a:t>
            </a:r>
            <a:r>
              <a:rPr lang="en-GB" dirty="0" smtClean="0"/>
              <a:t> Approvals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563888" y="4869160"/>
            <a:ext cx="2088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chemeClr val="bg1"/>
                </a:solidFill>
              </a:rPr>
              <a:t>Characterisation</a:t>
            </a:r>
            <a:endParaRPr lang="en-GB" sz="22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1449" t="8147"/>
          <a:stretch/>
        </p:blipFill>
        <p:spPr>
          <a:xfrm>
            <a:off x="802635" y="927696"/>
            <a:ext cx="3337317" cy="292767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720464" y="4068940"/>
            <a:ext cx="820852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EMA first approved Monoclonal Antibody Biosimilar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Approved June / September 2013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Marketing Holder – </a:t>
            </a:r>
            <a:r>
              <a:rPr lang="en-GB" dirty="0" err="1" smtClean="0"/>
              <a:t>Celltrion</a:t>
            </a:r>
            <a:r>
              <a:rPr lang="en-GB" dirty="0" smtClean="0"/>
              <a:t> Hungary</a:t>
            </a:r>
          </a:p>
          <a:p>
            <a:endParaRPr lang="en-US" dirty="0"/>
          </a:p>
          <a:p>
            <a:r>
              <a:rPr lang="en-US" dirty="0"/>
              <a:t> The active substance of </a:t>
            </a:r>
            <a:r>
              <a:rPr lang="en-US" dirty="0" err="1"/>
              <a:t>Remsima</a:t>
            </a:r>
            <a:r>
              <a:rPr lang="en-US" dirty="0"/>
              <a:t> is infliximab, </a:t>
            </a:r>
            <a:r>
              <a:rPr lang="en-GB" dirty="0" smtClean="0"/>
              <a:t>Chimeric Human Mouse monoclonal which binds </a:t>
            </a:r>
            <a:r>
              <a:rPr lang="en-GB" dirty="0" err="1" smtClean="0"/>
              <a:t>sTNF</a:t>
            </a:r>
            <a:r>
              <a:rPr lang="en-GB" dirty="0" smtClean="0"/>
              <a:t>-alpha and </a:t>
            </a:r>
            <a:r>
              <a:rPr lang="en-GB" dirty="0" err="1" smtClean="0"/>
              <a:t>tmTNF</a:t>
            </a:r>
            <a:r>
              <a:rPr lang="en-GB" dirty="0" smtClean="0"/>
              <a:t>-alpha</a:t>
            </a:r>
          </a:p>
          <a:p>
            <a:endParaRPr lang="en-GB" dirty="0" smtClean="0"/>
          </a:p>
          <a:p>
            <a:r>
              <a:rPr lang="en-GB" dirty="0" smtClean="0"/>
              <a:t>Approved for </a:t>
            </a:r>
            <a:r>
              <a:rPr lang="en-US" dirty="0" smtClean="0"/>
              <a:t>Psoriasis, </a:t>
            </a:r>
            <a:r>
              <a:rPr lang="en-US" dirty="0"/>
              <a:t>Psoriatic </a:t>
            </a:r>
            <a:r>
              <a:rPr lang="en-US" dirty="0" smtClean="0"/>
              <a:t>arthritis, Adult and </a:t>
            </a:r>
            <a:r>
              <a:rPr lang="en-US" dirty="0" err="1" smtClean="0"/>
              <a:t>Paediatric</a:t>
            </a:r>
            <a:r>
              <a:rPr lang="en-US" dirty="0" smtClean="0"/>
              <a:t> </a:t>
            </a:r>
            <a:r>
              <a:rPr lang="en-US" dirty="0" err="1"/>
              <a:t>Crohn’s</a:t>
            </a:r>
            <a:r>
              <a:rPr lang="en-US" dirty="0"/>
              <a:t> </a:t>
            </a:r>
            <a:r>
              <a:rPr lang="en-US" dirty="0" smtClean="0"/>
              <a:t>disease, Ulcerative colitis, </a:t>
            </a:r>
            <a:r>
              <a:rPr lang="en-US" dirty="0" err="1" smtClean="0"/>
              <a:t>Paediatric</a:t>
            </a:r>
            <a:r>
              <a:rPr lang="en-US" dirty="0" smtClean="0"/>
              <a:t> </a:t>
            </a:r>
            <a:r>
              <a:rPr lang="en-US" dirty="0"/>
              <a:t>ulcerative colitis </a:t>
            </a:r>
            <a:r>
              <a:rPr lang="en-US" dirty="0" smtClean="0"/>
              <a:t>, </a:t>
            </a:r>
            <a:r>
              <a:rPr lang="en-US" dirty="0" err="1" smtClean="0"/>
              <a:t>Ankylosing</a:t>
            </a:r>
            <a:r>
              <a:rPr lang="en-US" dirty="0" smtClean="0"/>
              <a:t> </a:t>
            </a:r>
            <a:r>
              <a:rPr lang="en-US" dirty="0"/>
              <a:t>spondylitis </a:t>
            </a:r>
            <a:r>
              <a:rPr lang="en-US" dirty="0" smtClean="0"/>
              <a:t>and Rheumatoid arthritis. </a:t>
            </a: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80728"/>
            <a:ext cx="27527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629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Comparative ADCC Assessments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822028"/>
              </p:ext>
            </p:extLst>
          </p:nvPr>
        </p:nvGraphicFramePr>
        <p:xfrm>
          <a:off x="179511" y="1397000"/>
          <a:ext cx="8784980" cy="397764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196244"/>
                <a:gridCol w="1317748"/>
                <a:gridCol w="1756996"/>
                <a:gridCol w="1601131"/>
                <a:gridCol w="191286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Target Cells</a:t>
                      </a:r>
                      <a:endParaRPr lang="en-GB" dirty="0">
                        <a:solidFill>
                          <a:srgbClr val="7A227A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Effector Cells</a:t>
                      </a:r>
                      <a:endParaRPr lang="en-GB" dirty="0">
                        <a:solidFill>
                          <a:srgbClr val="7A227A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Disease State</a:t>
                      </a:r>
                      <a:endParaRPr lang="en-GB" dirty="0">
                        <a:solidFill>
                          <a:srgbClr val="7A227A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Genotype</a:t>
                      </a:r>
                      <a:endParaRPr lang="en-GB" dirty="0">
                        <a:solidFill>
                          <a:srgbClr val="7A227A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Result</a:t>
                      </a:r>
                      <a:endParaRPr lang="en-GB" dirty="0">
                        <a:solidFill>
                          <a:srgbClr val="7A227A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/>
                        <a:t>mTNF</a:t>
                      </a:r>
                      <a:r>
                        <a:rPr lang="en-GB" sz="1400" dirty="0" smtClean="0"/>
                        <a:t>-</a:t>
                      </a:r>
                      <a:r>
                        <a:rPr lang="el-GR" sz="1400" dirty="0" smtClean="0"/>
                        <a:t>α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Jurkat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PBMC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Healthy Donor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Not Specified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Comparable</a:t>
                      </a:r>
                      <a:r>
                        <a:rPr lang="en-GB" sz="1400" baseline="0" dirty="0" smtClean="0"/>
                        <a:t> Response 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/>
                        <a:t>mTNF</a:t>
                      </a:r>
                      <a:r>
                        <a:rPr lang="en-GB" sz="1400" dirty="0" smtClean="0"/>
                        <a:t>-</a:t>
                      </a:r>
                      <a:r>
                        <a:rPr lang="el-GR" sz="1400" dirty="0" smtClean="0"/>
                        <a:t>α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Jurkat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NK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Healthy Donor</a:t>
                      </a:r>
                      <a:endParaRPr lang="en-GB" sz="14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V/F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Comparable</a:t>
                      </a:r>
                      <a:r>
                        <a:rPr lang="en-GB" sz="1400" baseline="0" dirty="0" smtClean="0"/>
                        <a:t> Response 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/>
                        <a:t>mTNF</a:t>
                      </a:r>
                      <a:r>
                        <a:rPr lang="en-GB" sz="1400" dirty="0" smtClean="0"/>
                        <a:t>-</a:t>
                      </a:r>
                      <a:r>
                        <a:rPr lang="el-GR" sz="1400" dirty="0" smtClean="0"/>
                        <a:t>α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Jurkat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PBMC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Crohn’s</a:t>
                      </a:r>
                      <a:r>
                        <a:rPr lang="en-GB" sz="1400" baseline="0" dirty="0" smtClean="0"/>
                        <a:t> disease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V/F, F/F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Comparable</a:t>
                      </a:r>
                      <a:r>
                        <a:rPr lang="en-GB" sz="1400" baseline="0" dirty="0" smtClean="0"/>
                        <a:t> Response 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/>
                        <a:t>mTNF</a:t>
                      </a:r>
                      <a:r>
                        <a:rPr lang="en-GB" sz="1400" dirty="0" smtClean="0"/>
                        <a:t>-</a:t>
                      </a:r>
                      <a:r>
                        <a:rPr lang="el-GR" sz="1400" dirty="0" smtClean="0"/>
                        <a:t>α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Jurkat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NK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Crohn’s</a:t>
                      </a:r>
                      <a:r>
                        <a:rPr lang="en-GB" sz="1400" baseline="0" dirty="0" smtClean="0"/>
                        <a:t> disease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F/F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Comparable</a:t>
                      </a:r>
                      <a:r>
                        <a:rPr lang="en-GB" sz="1400" baseline="0" dirty="0" smtClean="0"/>
                        <a:t> Response 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/>
                        <a:t>mTNF</a:t>
                      </a:r>
                      <a:r>
                        <a:rPr lang="en-GB" sz="1400" dirty="0" smtClean="0"/>
                        <a:t>-</a:t>
                      </a:r>
                      <a:r>
                        <a:rPr lang="el-GR" sz="1400" dirty="0" smtClean="0"/>
                        <a:t>α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Jurkat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NK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Crohn’s</a:t>
                      </a:r>
                      <a:r>
                        <a:rPr lang="en-GB" sz="1400" baseline="0" dirty="0" smtClean="0"/>
                        <a:t> disease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V/V, V/F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Differences Detected*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/>
                        <a:t>mTNF</a:t>
                      </a:r>
                      <a:r>
                        <a:rPr lang="en-GB" sz="1400" dirty="0" smtClean="0"/>
                        <a:t>-</a:t>
                      </a:r>
                      <a:r>
                        <a:rPr lang="el-GR" sz="1400" dirty="0" smtClean="0"/>
                        <a:t>α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Jurkat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Whole Blood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Healthy </a:t>
                      </a:r>
                      <a:endParaRPr lang="en-GB" sz="14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Not Specified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Comparable</a:t>
                      </a:r>
                      <a:r>
                        <a:rPr lang="en-GB" sz="1400" baseline="0" dirty="0" smtClean="0"/>
                        <a:t> Response </a:t>
                      </a:r>
                      <a:endParaRPr lang="en-GB" sz="14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err="1" smtClean="0"/>
                        <a:t>mTNF</a:t>
                      </a:r>
                      <a:r>
                        <a:rPr lang="en-GB" sz="1400" dirty="0" smtClean="0"/>
                        <a:t>-</a:t>
                      </a:r>
                      <a:r>
                        <a:rPr lang="el-GR" sz="1400" dirty="0" smtClean="0"/>
                        <a:t>α</a:t>
                      </a:r>
                      <a:r>
                        <a:rPr lang="en-GB" sz="1400" dirty="0" smtClean="0"/>
                        <a:t> </a:t>
                      </a:r>
                      <a:r>
                        <a:rPr lang="en-GB" sz="1400" dirty="0" err="1" smtClean="0"/>
                        <a:t>Jurkat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Whole Blood</a:t>
                      </a:r>
                      <a:endParaRPr lang="en-GB" sz="14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Crohn’s</a:t>
                      </a:r>
                      <a:r>
                        <a:rPr lang="en-GB" sz="1400" baseline="0" dirty="0" smtClean="0"/>
                        <a:t> disease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Not Specified</a:t>
                      </a:r>
                      <a:endParaRPr lang="en-GB" sz="14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Comparable</a:t>
                      </a:r>
                      <a:r>
                        <a:rPr lang="en-GB" sz="1400" baseline="0" dirty="0" smtClean="0"/>
                        <a:t> Response </a:t>
                      </a:r>
                      <a:endParaRPr lang="en-GB" sz="14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LPS-Stimulated Monocytes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NK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Healthy </a:t>
                      </a:r>
                      <a:endParaRPr lang="en-GB" sz="14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V/F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No ADCC</a:t>
                      </a:r>
                      <a:r>
                        <a:rPr lang="en-GB" sz="1400" baseline="0" dirty="0" smtClean="0"/>
                        <a:t> Response </a:t>
                      </a:r>
                      <a:endParaRPr lang="en-GB" sz="14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LPS-Stimulated Monocytes</a:t>
                      </a:r>
                      <a:endParaRPr lang="en-GB" sz="1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PBMC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Crohn’s</a:t>
                      </a:r>
                      <a:r>
                        <a:rPr lang="en-GB" sz="1400" baseline="0" dirty="0" smtClean="0"/>
                        <a:t> disease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/>
                        <a:t>V/F</a:t>
                      </a:r>
                      <a:endParaRPr lang="en-GB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/>
                        <a:t>No ADCC</a:t>
                      </a:r>
                      <a:r>
                        <a:rPr lang="en-GB" sz="1400" baseline="0" dirty="0" smtClean="0"/>
                        <a:t> Response </a:t>
                      </a:r>
                      <a:endParaRPr lang="en-GB" sz="14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902431" y="5569495"/>
            <a:ext cx="29900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solidFill>
                  <a:srgbClr val="FF0000"/>
                </a:solidFill>
              </a:rPr>
              <a:t>*Shown to be the most sensitive assay</a:t>
            </a:r>
            <a:endParaRPr lang="en-GB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01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Two Dimensions to ADCC Design</a:t>
            </a:r>
            <a:endParaRPr lang="en-GB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49896" y="3933056"/>
            <a:ext cx="8136904" cy="0"/>
          </a:xfrm>
          <a:prstGeom prst="line">
            <a:avLst/>
          </a:prstGeom>
          <a:ln w="28575">
            <a:solidFill>
              <a:srgbClr val="7A22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1700808"/>
            <a:ext cx="4209083" cy="1691321"/>
          </a:xfrm>
          <a:prstGeom prst="rect">
            <a:avLst/>
          </a:prstGeom>
        </p:spPr>
      </p:pic>
      <p:sp>
        <p:nvSpPr>
          <p:cNvPr id="85" name="Content Placeholder 2"/>
          <p:cNvSpPr>
            <a:spLocks noGrp="1"/>
          </p:cNvSpPr>
          <p:nvPr>
            <p:ph idx="1"/>
          </p:nvPr>
        </p:nvSpPr>
        <p:spPr>
          <a:xfrm>
            <a:off x="899592" y="2337817"/>
            <a:ext cx="2952328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Sensitivity</a:t>
            </a:r>
            <a:endParaRPr lang="en-GB" dirty="0"/>
          </a:p>
        </p:txBody>
      </p:sp>
      <p:sp>
        <p:nvSpPr>
          <p:cNvPr id="86" name="Content Placeholder 2"/>
          <p:cNvSpPr txBox="1">
            <a:spLocks/>
          </p:cNvSpPr>
          <p:nvPr/>
        </p:nvSpPr>
        <p:spPr>
          <a:xfrm>
            <a:off x="899592" y="4941168"/>
            <a:ext cx="295232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3200" kern="1200">
                <a:solidFill>
                  <a:srgbClr val="7A227A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2800" kern="1200">
                <a:solidFill>
                  <a:srgbClr val="807E83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4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GB" dirty="0" smtClean="0"/>
              <a:t>Relevance</a:t>
            </a:r>
            <a:endParaRPr lang="en-GB" dirty="0"/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5" y="4245702"/>
            <a:ext cx="4209083" cy="1691321"/>
          </a:xfrm>
          <a:prstGeom prst="rect">
            <a:avLst/>
          </a:prstGeom>
        </p:spPr>
      </p:pic>
      <p:sp>
        <p:nvSpPr>
          <p:cNvPr id="88" name="Content Placeholder 2"/>
          <p:cNvSpPr txBox="1">
            <a:spLocks/>
          </p:cNvSpPr>
          <p:nvPr/>
        </p:nvSpPr>
        <p:spPr>
          <a:xfrm>
            <a:off x="3446803" y="1185689"/>
            <a:ext cx="3429453" cy="443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3200" kern="1200">
                <a:solidFill>
                  <a:srgbClr val="7A227A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2800" kern="1200">
                <a:solidFill>
                  <a:srgbClr val="807E83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4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n-GB" sz="1800" dirty="0" smtClean="0">
                <a:solidFill>
                  <a:srgbClr val="807E83"/>
                </a:solidFill>
              </a:rPr>
              <a:t>NK Cells from Crohn’s disease patients  (V/V, V/F Genotypes)</a:t>
            </a:r>
            <a:endParaRPr lang="en-GB" sz="1800" dirty="0">
              <a:solidFill>
                <a:srgbClr val="807E83"/>
              </a:solidFill>
            </a:endParaRPr>
          </a:p>
        </p:txBody>
      </p:sp>
      <p:sp>
        <p:nvSpPr>
          <p:cNvPr id="90" name="Content Placeholder 2"/>
          <p:cNvSpPr txBox="1">
            <a:spLocks/>
          </p:cNvSpPr>
          <p:nvPr/>
        </p:nvSpPr>
        <p:spPr>
          <a:xfrm>
            <a:off x="5967083" y="3273921"/>
            <a:ext cx="3429453" cy="443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3200" kern="1200">
                <a:solidFill>
                  <a:srgbClr val="7A227A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2800" kern="1200">
                <a:solidFill>
                  <a:srgbClr val="807E83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4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n-GB" sz="1800" dirty="0" smtClean="0">
                <a:solidFill>
                  <a:srgbClr val="807E83"/>
                </a:solidFill>
              </a:rPr>
              <a:t>High Expressing tm-TNF-</a:t>
            </a:r>
            <a:r>
              <a:rPr lang="el-GR" sz="1800" dirty="0" smtClean="0">
                <a:solidFill>
                  <a:srgbClr val="807E83"/>
                </a:solidFill>
              </a:rPr>
              <a:t>α</a:t>
            </a:r>
            <a:r>
              <a:rPr lang="en-GB" sz="1800" dirty="0" smtClean="0">
                <a:solidFill>
                  <a:srgbClr val="807E83"/>
                </a:solidFill>
              </a:rPr>
              <a:t> </a:t>
            </a:r>
          </a:p>
          <a:p>
            <a:pPr marL="0" indent="0" algn="ctr">
              <a:buFont typeface="Calibri" panose="020F0502020204030204" pitchFamily="34" charset="0"/>
              <a:buNone/>
            </a:pPr>
            <a:r>
              <a:rPr lang="en-GB" sz="1800" dirty="0" smtClean="0">
                <a:solidFill>
                  <a:srgbClr val="807E83"/>
                </a:solidFill>
              </a:rPr>
              <a:t>Engineered cell line</a:t>
            </a:r>
            <a:endParaRPr lang="en-GB" sz="1800" dirty="0">
              <a:solidFill>
                <a:srgbClr val="807E83"/>
              </a:solidFill>
            </a:endParaRPr>
          </a:p>
        </p:txBody>
      </p:sp>
      <p:sp>
        <p:nvSpPr>
          <p:cNvPr id="91" name="Content Placeholder 2"/>
          <p:cNvSpPr txBox="1">
            <a:spLocks/>
          </p:cNvSpPr>
          <p:nvPr/>
        </p:nvSpPr>
        <p:spPr>
          <a:xfrm>
            <a:off x="5797910" y="5715467"/>
            <a:ext cx="3429453" cy="4431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3200" kern="1200">
                <a:solidFill>
                  <a:srgbClr val="7A227A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2800" kern="1200">
                <a:solidFill>
                  <a:srgbClr val="807E83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4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n-GB" sz="1800" dirty="0" smtClean="0">
                <a:solidFill>
                  <a:srgbClr val="807E83"/>
                </a:solidFill>
              </a:rPr>
              <a:t>Activated Monocytes / Macrophages</a:t>
            </a:r>
            <a:endParaRPr lang="en-GB" sz="1800" dirty="0">
              <a:solidFill>
                <a:srgbClr val="807E83"/>
              </a:solidFill>
            </a:endParaRPr>
          </a:p>
        </p:txBody>
      </p:sp>
      <p:sp>
        <p:nvSpPr>
          <p:cNvPr id="92" name="Content Placeholder 2"/>
          <p:cNvSpPr txBox="1">
            <a:spLocks/>
          </p:cNvSpPr>
          <p:nvPr/>
        </p:nvSpPr>
        <p:spPr>
          <a:xfrm>
            <a:off x="3203848" y="4005064"/>
            <a:ext cx="3429453" cy="443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3200" kern="1200">
                <a:solidFill>
                  <a:srgbClr val="7A227A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2800" kern="1200">
                <a:solidFill>
                  <a:srgbClr val="807E83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4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n-GB" sz="1800" dirty="0" smtClean="0">
                <a:solidFill>
                  <a:srgbClr val="807E83"/>
                </a:solidFill>
              </a:rPr>
              <a:t>Whole Blood</a:t>
            </a:r>
            <a:endParaRPr lang="en-GB" sz="1800" dirty="0">
              <a:solidFill>
                <a:srgbClr val="807E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886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FDA Guidance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FDA and EMA expects the binding characterisation of molecules to be understood – in relation to on and off rates and relate this to functional activity</a:t>
            </a:r>
            <a:endParaRPr lang="en-GB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37"/>
          <a:stretch/>
        </p:blipFill>
        <p:spPr bwMode="auto">
          <a:xfrm>
            <a:off x="0" y="2420888"/>
            <a:ext cx="9199778" cy="213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05" y="4554398"/>
            <a:ext cx="71056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827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Sensorgrams IV</a:t>
            </a:r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93" y="1556789"/>
            <a:ext cx="8530883" cy="407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26"/>
          <p:cNvGrpSpPr/>
          <p:nvPr/>
        </p:nvGrpSpPr>
        <p:grpSpPr>
          <a:xfrm>
            <a:off x="1331640" y="1484784"/>
            <a:ext cx="2880321" cy="312132"/>
            <a:chOff x="1331640" y="1484784"/>
            <a:chExt cx="2880321" cy="312132"/>
          </a:xfrm>
        </p:grpSpPr>
        <p:sp>
          <p:nvSpPr>
            <p:cNvPr id="6" name="TextBox 5"/>
            <p:cNvSpPr txBox="1"/>
            <p:nvPr/>
          </p:nvSpPr>
          <p:spPr>
            <a:xfrm>
              <a:off x="1331640" y="1484784"/>
              <a:ext cx="288032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 smtClean="0">
                  <a:solidFill>
                    <a:schemeClr val="accent2"/>
                  </a:solidFill>
                </a:rPr>
                <a:t>Association phase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540108" y="1796916"/>
              <a:ext cx="2463385" cy="0"/>
            </a:xfrm>
            <a:prstGeom prst="line">
              <a:avLst/>
            </a:prstGeom>
            <a:ln w="19050">
              <a:solidFill>
                <a:schemeClr val="accent2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995937" y="1484784"/>
            <a:ext cx="4824535" cy="312132"/>
            <a:chOff x="3995937" y="1484784"/>
            <a:chExt cx="4824535" cy="312132"/>
          </a:xfrm>
        </p:grpSpPr>
        <p:sp>
          <p:nvSpPr>
            <p:cNvPr id="11" name="TextBox 10"/>
            <p:cNvSpPr txBox="1"/>
            <p:nvPr/>
          </p:nvSpPr>
          <p:spPr>
            <a:xfrm>
              <a:off x="4572000" y="1484784"/>
              <a:ext cx="36724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 smtClean="0">
                  <a:solidFill>
                    <a:schemeClr val="accent5"/>
                  </a:solidFill>
                </a:rPr>
                <a:t>Dissociation phase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3995937" y="1796916"/>
              <a:ext cx="4824535" cy="0"/>
            </a:xfrm>
            <a:prstGeom prst="line">
              <a:avLst/>
            </a:prstGeom>
            <a:ln w="19050">
              <a:solidFill>
                <a:schemeClr val="accent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179512" y="2708920"/>
            <a:ext cx="2706081" cy="3516198"/>
            <a:chOff x="179512" y="2708920"/>
            <a:chExt cx="2706081" cy="3516198"/>
          </a:xfrm>
        </p:grpSpPr>
        <p:sp>
          <p:nvSpPr>
            <p:cNvPr id="7" name="TextBox 6"/>
            <p:cNvSpPr txBox="1"/>
            <p:nvPr/>
          </p:nvSpPr>
          <p:spPr>
            <a:xfrm>
              <a:off x="179512" y="5517232"/>
              <a:ext cx="2706081" cy="707886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000" dirty="0" smtClean="0"/>
                <a:t>Rate of initial association is determined by Biacore evaluation software and designated </a:t>
              </a:r>
              <a:r>
                <a:rPr lang="en-GB" sz="1000" dirty="0" err="1" smtClean="0"/>
                <a:t>k</a:t>
              </a:r>
              <a:r>
                <a:rPr lang="en-GB" sz="1000" baseline="-25000" dirty="0" err="1" smtClean="0"/>
                <a:t>a</a:t>
              </a:r>
              <a:r>
                <a:rPr lang="en-GB" sz="1000" dirty="0" smtClean="0"/>
                <a:t> </a:t>
              </a:r>
            </a:p>
            <a:p>
              <a:pPr algn="just"/>
              <a:r>
                <a:rPr lang="en-GB" sz="1000" dirty="0" err="1" smtClean="0"/>
                <a:t>K</a:t>
              </a:r>
              <a:r>
                <a:rPr lang="en-GB" sz="1000" baseline="-25000" dirty="0" err="1" smtClean="0"/>
                <a:t>a</a:t>
              </a:r>
              <a:r>
                <a:rPr lang="en-GB" sz="1000" dirty="0" smtClean="0"/>
                <a:t> is measured in 1/Ms and is affected by sample concentration</a:t>
              </a:r>
              <a:endParaRPr lang="en-GB" sz="10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331640" y="2708920"/>
              <a:ext cx="576064" cy="216024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995936" y="1988840"/>
            <a:ext cx="4908106" cy="4236278"/>
            <a:chOff x="3995936" y="1988840"/>
            <a:chExt cx="4908106" cy="4236278"/>
          </a:xfrm>
        </p:grpSpPr>
        <p:sp>
          <p:nvSpPr>
            <p:cNvPr id="13" name="TextBox 12"/>
            <p:cNvSpPr txBox="1"/>
            <p:nvPr/>
          </p:nvSpPr>
          <p:spPr>
            <a:xfrm>
              <a:off x="6197961" y="5517232"/>
              <a:ext cx="2706081" cy="707886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000" dirty="0"/>
                <a:t>Rate of dissociation is determined by Biacore evaluation software and designated </a:t>
              </a:r>
              <a:r>
                <a:rPr lang="en-GB" sz="1000" dirty="0" err="1" smtClean="0"/>
                <a:t>k</a:t>
              </a:r>
              <a:r>
                <a:rPr lang="en-GB" sz="1000" baseline="-25000" dirty="0" err="1" smtClean="0"/>
                <a:t>d</a:t>
              </a:r>
              <a:r>
                <a:rPr lang="en-GB" sz="1000" dirty="0" smtClean="0"/>
                <a:t> </a:t>
              </a:r>
              <a:endParaRPr lang="en-GB" sz="1000" dirty="0"/>
            </a:p>
            <a:p>
              <a:pPr algn="just"/>
              <a:r>
                <a:rPr lang="en-GB" sz="1000" dirty="0" err="1" smtClean="0"/>
                <a:t>K</a:t>
              </a:r>
              <a:r>
                <a:rPr lang="en-GB" sz="1000" baseline="-25000" dirty="0" err="1" smtClean="0"/>
                <a:t>d</a:t>
              </a:r>
              <a:r>
                <a:rPr lang="en-GB" sz="1000" dirty="0" smtClean="0"/>
                <a:t> </a:t>
              </a:r>
              <a:r>
                <a:rPr lang="en-GB" sz="1000" dirty="0"/>
                <a:t>is measured in 1/s and is independent of sample </a:t>
              </a:r>
              <a:r>
                <a:rPr lang="en-GB" sz="1000" dirty="0" smtClean="0"/>
                <a:t>concentration</a:t>
              </a:r>
              <a:endParaRPr lang="en-GB" sz="1000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995936" y="1988840"/>
              <a:ext cx="4908105" cy="2304256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188736" y="2564903"/>
            <a:ext cx="2706082" cy="3814103"/>
            <a:chOff x="3188736" y="2564903"/>
            <a:chExt cx="2706082" cy="3814103"/>
          </a:xfrm>
        </p:grpSpPr>
        <p:sp>
          <p:nvSpPr>
            <p:cNvPr id="14" name="TextBox 13"/>
            <p:cNvSpPr txBox="1"/>
            <p:nvPr/>
          </p:nvSpPr>
          <p:spPr>
            <a:xfrm>
              <a:off x="3188737" y="5517232"/>
              <a:ext cx="2706081" cy="861774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000" dirty="0"/>
                <a:t>Equilibrium of binding is achieved when the binding response does not change with time .</a:t>
              </a:r>
            </a:p>
            <a:p>
              <a:pPr algn="just"/>
              <a:r>
                <a:rPr lang="en-GB" sz="1000" dirty="0"/>
                <a:t>It is not always possible to reach equilibrium, particularly with high affinity interactions where the dissociation is typically very slow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188736" y="2564903"/>
              <a:ext cx="807199" cy="1030807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50364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Orthogonal Approach</a:t>
            </a:r>
            <a:br>
              <a:rPr lang="en-GB" dirty="0" smtClean="0"/>
            </a:br>
            <a:r>
              <a:rPr lang="en-GB" dirty="0" smtClean="0"/>
              <a:t>Correlation between Fc</a:t>
            </a:r>
            <a:r>
              <a:rPr lang="el-GR" dirty="0" smtClean="0"/>
              <a:t>γ</a:t>
            </a:r>
            <a:r>
              <a:rPr lang="en-GB" dirty="0" err="1" smtClean="0"/>
              <a:t>IIIa</a:t>
            </a:r>
            <a:r>
              <a:rPr lang="en-GB" dirty="0" smtClean="0"/>
              <a:t> and ADCC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73" y="1844824"/>
            <a:ext cx="4796982" cy="3817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220072" y="1600200"/>
            <a:ext cx="3466728" cy="452596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Relative KD – compared with a reference standard - reported as a ratio to reference standard</a:t>
            </a:r>
          </a:p>
          <a:p>
            <a:r>
              <a:rPr lang="en-GB" sz="2800" dirty="0" smtClean="0"/>
              <a:t>Factors out assay or machine variation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21155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Correlation between </a:t>
            </a:r>
            <a:r>
              <a:rPr lang="en-GB" dirty="0" err="1" smtClean="0"/>
              <a:t>IIIa</a:t>
            </a:r>
            <a:r>
              <a:rPr lang="en-GB" dirty="0" smtClean="0"/>
              <a:t> and ADCC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76872"/>
            <a:ext cx="4327449" cy="30681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76056" y="2097572"/>
            <a:ext cx="3754759" cy="4525963"/>
          </a:xfrm>
        </p:spPr>
        <p:txBody>
          <a:bodyPr>
            <a:normAutofit/>
          </a:bodyPr>
          <a:lstStyle/>
          <a:p>
            <a:r>
              <a:rPr lang="en-GB" sz="2400" dirty="0"/>
              <a:t>Signal at saturation point for each conc. To provide a dose response curve  against the reference standard.</a:t>
            </a:r>
          </a:p>
          <a:p>
            <a:r>
              <a:rPr lang="en-GB" sz="2400" dirty="0"/>
              <a:t>Most sensitive to measure differences between samples</a:t>
            </a:r>
          </a:p>
          <a:p>
            <a:r>
              <a:rPr lang="en-GB" sz="2400" dirty="0" err="1"/>
              <a:t>Celltrion</a:t>
            </a:r>
            <a:r>
              <a:rPr lang="en-GB" sz="2400" dirty="0"/>
              <a:t> </a:t>
            </a:r>
            <a:r>
              <a:rPr lang="en-GB" sz="2400" dirty="0" smtClean="0"/>
              <a:t>did not present </a:t>
            </a:r>
            <a:r>
              <a:rPr lang="en-GB" sz="2400" dirty="0"/>
              <a:t>this type of analysis.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388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Remsima</a:t>
            </a:r>
            <a:r>
              <a:rPr lang="en-GB" dirty="0" smtClean="0"/>
              <a:t> 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GB" dirty="0" err="1" smtClean="0"/>
              <a:t>Remsima</a:t>
            </a:r>
            <a:r>
              <a:rPr lang="en-GB" dirty="0" smtClean="0"/>
              <a:t> has the correct glycan structure from Mass Spec analysis</a:t>
            </a:r>
          </a:p>
          <a:p>
            <a:r>
              <a:rPr lang="en-GB" dirty="0" smtClean="0"/>
              <a:t>SPR show differences in the binding of </a:t>
            </a:r>
            <a:r>
              <a:rPr lang="en-GB" dirty="0" err="1" smtClean="0"/>
              <a:t>Remsima</a:t>
            </a:r>
            <a:r>
              <a:rPr lang="en-GB" dirty="0" smtClean="0"/>
              <a:t> and </a:t>
            </a:r>
            <a:r>
              <a:rPr lang="en-GB" dirty="0" err="1" smtClean="0"/>
              <a:t>Remicade</a:t>
            </a:r>
            <a:r>
              <a:rPr lang="en-GB" dirty="0" smtClean="0"/>
              <a:t> to Fc</a:t>
            </a:r>
            <a:r>
              <a:rPr lang="el-GR" dirty="0" smtClean="0"/>
              <a:t>γ</a:t>
            </a:r>
            <a:r>
              <a:rPr lang="en-GB" dirty="0" smtClean="0"/>
              <a:t>III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ADCC data showed differences in Patient cells vs Healthy donors with a lower dose response curve. However this was not considered to be clinically relevant.</a:t>
            </a:r>
          </a:p>
          <a:p>
            <a:r>
              <a:rPr lang="en-GB" dirty="0" err="1" smtClean="0">
                <a:solidFill>
                  <a:srgbClr val="FF0000"/>
                </a:solidFill>
              </a:rPr>
              <a:t>Celltrion</a:t>
            </a:r>
            <a:r>
              <a:rPr lang="en-GB" dirty="0" smtClean="0">
                <a:solidFill>
                  <a:srgbClr val="FF0000"/>
                </a:solidFill>
              </a:rPr>
              <a:t> went to an extraordinary extent to measure these activities in very challenging assays but in the end this was </a:t>
            </a:r>
            <a:r>
              <a:rPr lang="en-GB" dirty="0" smtClean="0">
                <a:solidFill>
                  <a:srgbClr val="FF0000"/>
                </a:solidFill>
              </a:rPr>
              <a:t>useful as it showed that the difference seen in the SPR data had no clinical significance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902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23528" y="1340768"/>
            <a:ext cx="8280920" cy="43924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3200" kern="1200">
                <a:solidFill>
                  <a:srgbClr val="7A227A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2800" kern="1200">
                <a:solidFill>
                  <a:srgbClr val="807E83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4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/>
              <a:t>Understanding the Biological Activity of a Drug is the critical measure of the likely clinical efficacy.</a:t>
            </a:r>
          </a:p>
          <a:p>
            <a:r>
              <a:rPr lang="en-GB" sz="2400" dirty="0"/>
              <a:t>Biological Assays are complex and sometimes variable in quality of data.</a:t>
            </a:r>
          </a:p>
          <a:p>
            <a:r>
              <a:rPr lang="en-GB" sz="2400" dirty="0"/>
              <a:t>Biosimilars studies require these assays to be more robust and accurate than any other type of drug.</a:t>
            </a:r>
          </a:p>
          <a:p>
            <a:r>
              <a:rPr lang="en-GB" sz="2400" dirty="0"/>
              <a:t>Product variability needs to be considered carefully when assessing Biosimilars – drug data libraries become a key aspect of this</a:t>
            </a:r>
          </a:p>
          <a:p>
            <a:r>
              <a:rPr lang="en-GB" sz="2400" dirty="0"/>
              <a:t>We are still in our infancy of understanding all of the biological aspects of some drugs and this will become more important moving forward. </a:t>
            </a:r>
          </a:p>
        </p:txBody>
      </p:sp>
    </p:spTree>
    <p:extLst>
      <p:ext uri="{BB962C8B-B14F-4D97-AF65-F5344CB8AC3E}">
        <p14:creationId xmlns:p14="http://schemas.microsoft.com/office/powerpoint/2010/main" val="4051893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Thanks to</a:t>
            </a:r>
            <a:endParaRPr lang="en-GB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0" y="1340768"/>
            <a:ext cx="9324528" cy="43924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3200" kern="1200">
                <a:solidFill>
                  <a:srgbClr val="7A227A"/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ct val="20000"/>
              </a:spcBef>
              <a:buClr>
                <a:srgbClr val="7A227A"/>
              </a:buClr>
              <a:buFont typeface="Calibri" panose="020F0502020204030204" pitchFamily="34" charset="0"/>
              <a:buChar char="›"/>
              <a:defRPr sz="2800" kern="1200">
                <a:solidFill>
                  <a:srgbClr val="807E83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4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Calibri" panose="020F0502020204030204" pitchFamily="34" charset="0"/>
              <a:buChar char="›"/>
              <a:defRPr sz="2000" kern="1200">
                <a:solidFill>
                  <a:srgbClr val="74747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409866"/>
              </p:ext>
            </p:extLst>
          </p:nvPr>
        </p:nvGraphicFramePr>
        <p:xfrm>
          <a:off x="971600" y="1340768"/>
          <a:ext cx="2620010" cy="463296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620010"/>
              </a:tblGrid>
              <a:tr h="209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 err="1" smtClean="0">
                          <a:effectLst/>
                        </a:rPr>
                        <a:t>BioSimilar</a:t>
                      </a:r>
                      <a:r>
                        <a:rPr lang="en-GB" sz="2400" dirty="0" smtClean="0">
                          <a:effectLst/>
                        </a:rPr>
                        <a:t> Team: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</a:t>
                      </a:r>
                      <a:r>
                        <a:rPr lang="en-GB" sz="2000" baseline="0" dirty="0" smtClean="0">
                          <a:effectLst/>
                        </a:rPr>
                        <a:t> </a:t>
                      </a:r>
                      <a:r>
                        <a:rPr lang="en-GB" sz="2000" dirty="0" smtClean="0">
                          <a:effectLst/>
                        </a:rPr>
                        <a:t>Jen </a:t>
                      </a:r>
                      <a:r>
                        <a:rPr lang="en-GB" sz="2000" dirty="0">
                          <a:effectLst/>
                        </a:rPr>
                        <a:t>Lawson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 Cat </a:t>
                      </a:r>
                      <a:r>
                        <a:rPr lang="en-GB" sz="2000" dirty="0">
                          <a:effectLst/>
                        </a:rPr>
                        <a:t>Thomson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 Sarah </a:t>
                      </a:r>
                      <a:r>
                        <a:rPr lang="en-GB" sz="2000" dirty="0">
                          <a:effectLst/>
                        </a:rPr>
                        <a:t>Jones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 Andrew </a:t>
                      </a:r>
                      <a:r>
                        <a:rPr lang="en-GB" sz="2000" dirty="0">
                          <a:effectLst/>
                        </a:rPr>
                        <a:t>Baron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 Alan </a:t>
                      </a:r>
                      <a:r>
                        <a:rPr lang="en-GB" sz="2000" dirty="0">
                          <a:effectLst/>
                        </a:rPr>
                        <a:t>Patterson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Nat </a:t>
                      </a:r>
                      <a:r>
                        <a:rPr lang="en-GB" sz="2000" dirty="0">
                          <a:effectLst/>
                        </a:rPr>
                        <a:t>Calvert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Osman </a:t>
                      </a:r>
                      <a:r>
                        <a:rPr lang="en-GB" sz="2000" dirty="0" err="1">
                          <a:effectLst/>
                        </a:rPr>
                        <a:t>Mehmood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Nathan </a:t>
                      </a:r>
                      <a:r>
                        <a:rPr lang="en-GB" sz="2000" dirty="0" err="1">
                          <a:effectLst/>
                        </a:rPr>
                        <a:t>Rendall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Nicola </a:t>
                      </a:r>
                      <a:r>
                        <a:rPr lang="en-GB" sz="2000" dirty="0" err="1">
                          <a:effectLst/>
                        </a:rPr>
                        <a:t>McDonagh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Hannah </a:t>
                      </a:r>
                      <a:r>
                        <a:rPr lang="en-GB" sz="2000" dirty="0">
                          <a:effectLst/>
                        </a:rPr>
                        <a:t>McLean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Kathryn </a:t>
                      </a:r>
                      <a:r>
                        <a:rPr lang="en-GB" sz="2000" dirty="0">
                          <a:effectLst/>
                        </a:rPr>
                        <a:t>Carrick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Sarah </a:t>
                      </a:r>
                      <a:r>
                        <a:rPr lang="en-GB" sz="2000" dirty="0" err="1">
                          <a:effectLst/>
                        </a:rPr>
                        <a:t>Marfo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John </a:t>
                      </a:r>
                      <a:r>
                        <a:rPr lang="en-GB" sz="2000" dirty="0">
                          <a:effectLst/>
                        </a:rPr>
                        <a:t>Carruthers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Richard </a:t>
                      </a:r>
                      <a:r>
                        <a:rPr lang="en-GB" sz="2000" dirty="0" err="1">
                          <a:effectLst/>
                        </a:rPr>
                        <a:t>McKendrick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49766"/>
              </p:ext>
            </p:extLst>
          </p:nvPr>
        </p:nvGraphicFramePr>
        <p:xfrm>
          <a:off x="4662264" y="1340768"/>
          <a:ext cx="2894181" cy="1889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4181"/>
              </a:tblGrid>
              <a:tr h="5265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</a:rPr>
                        <a:t>Tech Services Team: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Andy </a:t>
                      </a:r>
                      <a:r>
                        <a:rPr lang="en-GB" sz="2000" dirty="0">
                          <a:effectLst/>
                        </a:rPr>
                        <a:t>Upsall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 Debbie </a:t>
                      </a:r>
                      <a:r>
                        <a:rPr lang="en-GB" sz="2000" dirty="0">
                          <a:effectLst/>
                        </a:rPr>
                        <a:t>Allan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 Terry </a:t>
                      </a:r>
                      <a:r>
                        <a:rPr lang="en-GB" sz="2000" dirty="0">
                          <a:effectLst/>
                        </a:rPr>
                        <a:t>Gray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 Stefan </a:t>
                      </a:r>
                      <a:r>
                        <a:rPr lang="en-GB" sz="2000" dirty="0">
                          <a:effectLst/>
                        </a:rPr>
                        <a:t>Termen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0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     Dr Laura </a:t>
                      </a:r>
                      <a:r>
                        <a:rPr lang="en-GB" sz="2000" dirty="0">
                          <a:effectLst/>
                        </a:rPr>
                        <a:t>Munro</a:t>
                      </a:r>
                      <a:endParaRPr lang="en-GB" sz="2000" b="0" dirty="0">
                        <a:solidFill>
                          <a:srgbClr val="898989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2758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13435</TotalTime>
  <Words>1260</Words>
  <Application>Microsoft Macintosh PowerPoint</Application>
  <PresentationFormat>On-screen Show (4:3)</PresentationFormat>
  <Paragraphs>242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Drug Characterisation Activities</vt:lpstr>
      <vt:lpstr>Overview of the Biosimilar Characterisation Process</vt:lpstr>
      <vt:lpstr>Infliximab (Remicade)</vt:lpstr>
      <vt:lpstr>PowerPoint Presentation</vt:lpstr>
      <vt:lpstr>Neutralisation of Soluble TNF-α</vt:lpstr>
      <vt:lpstr>Bioassays: Key Concepts</vt:lpstr>
      <vt:lpstr>PowerPoint Presentation</vt:lpstr>
      <vt:lpstr>FDA Guidance </vt:lpstr>
      <vt:lpstr>Death of TNF-α Producing Cells</vt:lpstr>
      <vt:lpstr> Characterisation Package</vt:lpstr>
      <vt:lpstr>PowerPoint Presentation</vt:lpstr>
      <vt:lpstr>Relative Potency and Parallelism</vt:lpstr>
      <vt:lpstr>PowerPoint Presentation</vt:lpstr>
      <vt:lpstr>Remsima/Inflectra Approvals</vt:lpstr>
      <vt:lpstr>Comparative ADCC Assessments</vt:lpstr>
      <vt:lpstr>Two Dimensions to ADCC Design</vt:lpstr>
      <vt:lpstr>FDA Guidance</vt:lpstr>
      <vt:lpstr>Sensorgrams IV</vt:lpstr>
      <vt:lpstr>The Orthogonal Approach Correlation between FcγIIIa and ADCC</vt:lpstr>
      <vt:lpstr>Correlation between IIIa and ADCC</vt:lpstr>
      <vt:lpstr>Remsima conclusions</vt:lpstr>
      <vt:lpstr>Conclusions</vt:lpstr>
      <vt:lpstr>Thanks to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Fulton</dc:creator>
  <cp:lastModifiedBy>Daniel Galbraith</cp:lastModifiedBy>
  <cp:revision>199</cp:revision>
  <dcterms:created xsi:type="dcterms:W3CDTF">2014-02-26T11:47:28Z</dcterms:created>
  <dcterms:modified xsi:type="dcterms:W3CDTF">2014-10-26T07:08:36Z</dcterms:modified>
</cp:coreProperties>
</file>