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80" r:id="rId4"/>
    <p:sldId id="299" r:id="rId5"/>
    <p:sldId id="275" r:id="rId6"/>
    <p:sldId id="282" r:id="rId7"/>
    <p:sldId id="284" r:id="rId8"/>
    <p:sldId id="287" r:id="rId9"/>
    <p:sldId id="283" r:id="rId10"/>
    <p:sldId id="285" r:id="rId11"/>
    <p:sldId id="286" r:id="rId12"/>
    <p:sldId id="262" r:id="rId13"/>
    <p:sldId id="26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ker.kaist@hotmail.com" initials="j" lastIdx="1" clrIdx="0">
    <p:extLst>
      <p:ext uri="{19B8F6BF-5375-455C-9EA6-DF929625EA0E}">
        <p15:presenceInfo xmlns:p15="http://schemas.microsoft.com/office/powerpoint/2012/main" userId="joker.kaist@hotmail.co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1" autoAdjust="0"/>
    <p:restoredTop sz="86443" autoAdjust="0"/>
  </p:normalViewPr>
  <p:slideViewPr>
    <p:cSldViewPr snapToGrid="0">
      <p:cViewPr varScale="1">
        <p:scale>
          <a:sx n="100" d="100"/>
          <a:sy n="100" d="100"/>
        </p:scale>
        <p:origin x="198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903C00-E988-415C-B76C-EE743EA1537A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</dgm:pt>
    <dgm:pt modelId="{C91DC19A-CAA3-4467-B521-2AC7EE62F6C6}">
      <dgm:prSet phldrT="[텍스트]" custT="1"/>
      <dgm:spPr/>
      <dgm:t>
        <a:bodyPr/>
        <a:lstStyle/>
        <a:p>
          <a:pPr latinLnBrk="1"/>
          <a:r>
            <a:rPr lang="en-US" altLang="ko-KR" sz="1200" dirty="0" smtClean="0">
              <a:latin typeface="Times New Roman" pitchFamily="18" charset="0"/>
              <a:cs typeface="Times New Roman" pitchFamily="18" charset="0"/>
            </a:rPr>
            <a:t>Best Microalgae strain </a:t>
          </a:r>
          <a:endParaRPr lang="ko-KR" alt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513AE9F1-2BBF-4D10-9D26-3B2FC8498249}" type="parTrans" cxnId="{DC96D8B6-DEAB-4A2B-9496-1D5F30238746}">
      <dgm:prSet/>
      <dgm:spPr/>
      <dgm:t>
        <a:bodyPr/>
        <a:lstStyle/>
        <a:p>
          <a:pPr latinLnBrk="1"/>
          <a:endParaRPr lang="ko-KR" altLang="en-US"/>
        </a:p>
      </dgm:t>
    </dgm:pt>
    <dgm:pt modelId="{A5B65C53-5736-4242-840B-84488DFF3CE8}" type="sibTrans" cxnId="{DC96D8B6-DEAB-4A2B-9496-1D5F30238746}">
      <dgm:prSet/>
      <dgm:spPr/>
      <dgm:t>
        <a:bodyPr/>
        <a:lstStyle/>
        <a:p>
          <a:pPr latinLnBrk="1"/>
          <a:endParaRPr lang="ko-KR" altLang="en-US"/>
        </a:p>
      </dgm:t>
    </dgm:pt>
    <dgm:pt modelId="{63C54F60-CC37-46EB-9FEA-FFC468AB22BD}">
      <dgm:prSet phldrT="[텍스트]" custT="1"/>
      <dgm:spPr/>
      <dgm:t>
        <a:bodyPr/>
        <a:lstStyle/>
        <a:p>
          <a:pPr latinLnBrk="1"/>
          <a:r>
            <a:rPr lang="en-US" altLang="ko-KR" sz="1200" dirty="0" smtClean="0">
              <a:latin typeface="Times New Roman" pitchFamily="18" charset="0"/>
              <a:cs typeface="Times New Roman" pitchFamily="18" charset="0"/>
            </a:rPr>
            <a:t>Lipid Extraction</a:t>
          </a:r>
          <a:endParaRPr lang="ko-KR" alt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A938D590-97D4-4D2B-9E2E-37B97753F6F3}" type="parTrans" cxnId="{AAA2A6F8-1C54-47EE-8296-8D7C9897475C}">
      <dgm:prSet/>
      <dgm:spPr/>
      <dgm:t>
        <a:bodyPr/>
        <a:lstStyle/>
        <a:p>
          <a:pPr latinLnBrk="1"/>
          <a:endParaRPr lang="ko-KR" altLang="en-US"/>
        </a:p>
      </dgm:t>
    </dgm:pt>
    <dgm:pt modelId="{369DD8FB-5EE4-4843-B9ED-58F372B48880}" type="sibTrans" cxnId="{AAA2A6F8-1C54-47EE-8296-8D7C9897475C}">
      <dgm:prSet/>
      <dgm:spPr/>
      <dgm:t>
        <a:bodyPr/>
        <a:lstStyle/>
        <a:p>
          <a:pPr latinLnBrk="1"/>
          <a:endParaRPr lang="ko-KR" altLang="en-US"/>
        </a:p>
      </dgm:t>
    </dgm:pt>
    <dgm:pt modelId="{C3BC84E4-9115-433D-870A-E8A6450B8E41}">
      <dgm:prSet phldrT="[텍스트]" custT="1"/>
      <dgm:spPr/>
      <dgm:t>
        <a:bodyPr/>
        <a:lstStyle/>
        <a:p>
          <a:pPr latinLnBrk="1"/>
          <a:r>
            <a:rPr lang="en-US" altLang="ko-KR" sz="1200" dirty="0" smtClean="0">
              <a:latin typeface="Times New Roman" pitchFamily="18" charset="0"/>
              <a:cs typeface="Times New Roman" pitchFamily="18" charset="0"/>
            </a:rPr>
            <a:t>Biodiesel Production</a:t>
          </a:r>
          <a:endParaRPr lang="ko-KR" alt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BF0798C0-530D-44BF-9893-1A3331C8BCCE}" type="parTrans" cxnId="{3922D3D1-D7BB-45BD-A396-7F221906EC8C}">
      <dgm:prSet/>
      <dgm:spPr/>
      <dgm:t>
        <a:bodyPr/>
        <a:lstStyle/>
        <a:p>
          <a:pPr latinLnBrk="1"/>
          <a:endParaRPr lang="ko-KR" altLang="en-US"/>
        </a:p>
      </dgm:t>
    </dgm:pt>
    <dgm:pt modelId="{44681E66-4977-4A14-A05E-F0FDB6D27E57}" type="sibTrans" cxnId="{3922D3D1-D7BB-45BD-A396-7F221906EC8C}">
      <dgm:prSet/>
      <dgm:spPr/>
      <dgm:t>
        <a:bodyPr/>
        <a:lstStyle/>
        <a:p>
          <a:pPr latinLnBrk="1"/>
          <a:endParaRPr lang="ko-KR" altLang="en-US"/>
        </a:p>
      </dgm:t>
    </dgm:pt>
    <dgm:pt modelId="{4CFC3EE1-1A54-4723-9BFA-E74425570394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Cultivation</a:t>
          </a:r>
          <a:endParaRPr lang="ko-KR" altLang="en-US" sz="13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5B8486A8-B3EA-461D-8E42-473A026F324B}" type="parTrans" cxnId="{97A39F66-9740-4CA3-9423-58AF4CF65B0A}">
      <dgm:prSet/>
      <dgm:spPr/>
      <dgm:t>
        <a:bodyPr/>
        <a:lstStyle/>
        <a:p>
          <a:pPr latinLnBrk="1"/>
          <a:endParaRPr lang="ko-KR" altLang="en-US"/>
        </a:p>
      </dgm:t>
    </dgm:pt>
    <dgm:pt modelId="{5D19D85E-A601-4B5F-A079-0E8569DE91FF}" type="sibTrans" cxnId="{97A39F66-9740-4CA3-9423-58AF4CF65B0A}">
      <dgm:prSet/>
      <dgm:spPr/>
      <dgm:t>
        <a:bodyPr/>
        <a:lstStyle/>
        <a:p>
          <a:pPr latinLnBrk="1"/>
          <a:endParaRPr lang="ko-KR" altLang="en-US"/>
        </a:p>
      </dgm:t>
    </dgm:pt>
    <dgm:pt modelId="{6B98F508-E81A-4BF4-8684-1D6CC02AD773}">
      <dgm:prSet phldrT="[텍스트]" custT="1"/>
      <dgm:spPr/>
      <dgm:t>
        <a:bodyPr/>
        <a:lstStyle/>
        <a:p>
          <a:pPr latinLnBrk="1"/>
          <a:r>
            <a:rPr lang="en-US" altLang="ko-KR" sz="1200" dirty="0" smtClean="0">
              <a:latin typeface="Times New Roman" pitchFamily="18" charset="0"/>
              <a:cs typeface="Times New Roman" pitchFamily="18" charset="0"/>
            </a:rPr>
            <a:t>Harvest</a:t>
          </a:r>
          <a:endParaRPr lang="ko-KR" altLang="en-US" sz="1200" dirty="0">
            <a:latin typeface="Times New Roman" pitchFamily="18" charset="0"/>
            <a:cs typeface="Times New Roman" pitchFamily="18" charset="0"/>
          </a:endParaRPr>
        </a:p>
      </dgm:t>
    </dgm:pt>
    <dgm:pt modelId="{8D552CDF-B81F-47EE-A9CD-C4957DB830B1}" type="parTrans" cxnId="{A169E763-2D50-4B93-A43D-9FCE7A1D1A46}">
      <dgm:prSet/>
      <dgm:spPr/>
      <dgm:t>
        <a:bodyPr/>
        <a:lstStyle/>
        <a:p>
          <a:pPr latinLnBrk="1"/>
          <a:endParaRPr lang="ko-KR" altLang="en-US"/>
        </a:p>
      </dgm:t>
    </dgm:pt>
    <dgm:pt modelId="{91A0BF61-2D8C-42C6-90A0-249DAB5C9370}" type="sibTrans" cxnId="{A169E763-2D50-4B93-A43D-9FCE7A1D1A46}">
      <dgm:prSet/>
      <dgm:spPr/>
      <dgm:t>
        <a:bodyPr/>
        <a:lstStyle/>
        <a:p>
          <a:pPr latinLnBrk="1"/>
          <a:endParaRPr lang="ko-KR" altLang="en-US"/>
        </a:p>
      </dgm:t>
    </dgm:pt>
    <dgm:pt modelId="{A1D5EAAA-D94C-4034-A488-EB6FC8FC20F1}" type="pres">
      <dgm:prSet presAssocID="{12903C00-E988-415C-B76C-EE743EA1537A}" presName="Name0" presStyleCnt="0">
        <dgm:presLayoutVars>
          <dgm:dir/>
          <dgm:animLvl val="lvl"/>
          <dgm:resizeHandles val="exact"/>
        </dgm:presLayoutVars>
      </dgm:prSet>
      <dgm:spPr/>
    </dgm:pt>
    <dgm:pt modelId="{8C0EF880-8303-4A85-BFCD-3AD5349019F7}" type="pres">
      <dgm:prSet presAssocID="{C91DC19A-CAA3-4467-B521-2AC7EE62F6C6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E094A8-3DD3-41DB-826A-290C2A391C82}" type="pres">
      <dgm:prSet presAssocID="{A5B65C53-5736-4242-840B-84488DFF3CE8}" presName="parTxOnlySpace" presStyleCnt="0"/>
      <dgm:spPr/>
    </dgm:pt>
    <dgm:pt modelId="{D5936DF8-3709-40BD-818F-A6602743495E}" type="pres">
      <dgm:prSet presAssocID="{4CFC3EE1-1A54-4723-9BFA-E7442557039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D4F4E9-D9EA-494A-9E2F-32E37C705570}" type="pres">
      <dgm:prSet presAssocID="{5D19D85E-A601-4B5F-A079-0E8569DE91FF}" presName="parTxOnlySpace" presStyleCnt="0"/>
      <dgm:spPr/>
    </dgm:pt>
    <dgm:pt modelId="{4157D1F5-CC9A-40CA-9C26-BC1E837D26AA}" type="pres">
      <dgm:prSet presAssocID="{6B98F508-E81A-4BF4-8684-1D6CC02AD77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4EA15B-8A2F-4E47-918C-2F332843E3A4}" type="pres">
      <dgm:prSet presAssocID="{91A0BF61-2D8C-42C6-90A0-249DAB5C9370}" presName="parTxOnlySpace" presStyleCnt="0"/>
      <dgm:spPr/>
    </dgm:pt>
    <dgm:pt modelId="{0C3CFA59-A2DE-4D04-8488-E4CB2185AB20}" type="pres">
      <dgm:prSet presAssocID="{63C54F60-CC37-46EB-9FEA-FFC468AB22BD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98C34F-6356-4CFC-B023-8CB186A4B021}" type="pres">
      <dgm:prSet presAssocID="{369DD8FB-5EE4-4843-B9ED-58F372B48880}" presName="parTxOnlySpace" presStyleCnt="0"/>
      <dgm:spPr/>
    </dgm:pt>
    <dgm:pt modelId="{D886E1AE-2808-4900-85FF-A5640E6D63DE}" type="pres">
      <dgm:prSet presAssocID="{C3BC84E4-9115-433D-870A-E8A6450B8E4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7A39F66-9740-4CA3-9423-58AF4CF65B0A}" srcId="{12903C00-E988-415C-B76C-EE743EA1537A}" destId="{4CFC3EE1-1A54-4723-9BFA-E74425570394}" srcOrd="1" destOrd="0" parTransId="{5B8486A8-B3EA-461D-8E42-473A026F324B}" sibTransId="{5D19D85E-A601-4B5F-A079-0E8569DE91FF}"/>
    <dgm:cxn modelId="{DC96D8B6-DEAB-4A2B-9496-1D5F30238746}" srcId="{12903C00-E988-415C-B76C-EE743EA1537A}" destId="{C91DC19A-CAA3-4467-B521-2AC7EE62F6C6}" srcOrd="0" destOrd="0" parTransId="{513AE9F1-2BBF-4D10-9D26-3B2FC8498249}" sibTransId="{A5B65C53-5736-4242-840B-84488DFF3CE8}"/>
    <dgm:cxn modelId="{3256BF92-BC7B-4CE3-BF8D-37E8C3F13716}" type="presOf" srcId="{63C54F60-CC37-46EB-9FEA-FFC468AB22BD}" destId="{0C3CFA59-A2DE-4D04-8488-E4CB2185AB20}" srcOrd="0" destOrd="0" presId="urn:microsoft.com/office/officeart/2005/8/layout/chevron1"/>
    <dgm:cxn modelId="{64DFDE93-5220-464E-9FF0-3FBB4A0BB0E5}" type="presOf" srcId="{4CFC3EE1-1A54-4723-9BFA-E74425570394}" destId="{D5936DF8-3709-40BD-818F-A6602743495E}" srcOrd="0" destOrd="0" presId="urn:microsoft.com/office/officeart/2005/8/layout/chevron1"/>
    <dgm:cxn modelId="{3CD3007B-BA75-4819-BD30-54A0D9BF44A8}" type="presOf" srcId="{12903C00-E988-415C-B76C-EE743EA1537A}" destId="{A1D5EAAA-D94C-4034-A488-EB6FC8FC20F1}" srcOrd="0" destOrd="0" presId="urn:microsoft.com/office/officeart/2005/8/layout/chevron1"/>
    <dgm:cxn modelId="{A169E763-2D50-4B93-A43D-9FCE7A1D1A46}" srcId="{12903C00-E988-415C-B76C-EE743EA1537A}" destId="{6B98F508-E81A-4BF4-8684-1D6CC02AD773}" srcOrd="2" destOrd="0" parTransId="{8D552CDF-B81F-47EE-A9CD-C4957DB830B1}" sibTransId="{91A0BF61-2D8C-42C6-90A0-249DAB5C9370}"/>
    <dgm:cxn modelId="{AAA2A6F8-1C54-47EE-8296-8D7C9897475C}" srcId="{12903C00-E988-415C-B76C-EE743EA1537A}" destId="{63C54F60-CC37-46EB-9FEA-FFC468AB22BD}" srcOrd="3" destOrd="0" parTransId="{A938D590-97D4-4D2B-9E2E-37B97753F6F3}" sibTransId="{369DD8FB-5EE4-4843-B9ED-58F372B48880}"/>
    <dgm:cxn modelId="{3922D3D1-D7BB-45BD-A396-7F221906EC8C}" srcId="{12903C00-E988-415C-B76C-EE743EA1537A}" destId="{C3BC84E4-9115-433D-870A-E8A6450B8E41}" srcOrd="4" destOrd="0" parTransId="{BF0798C0-530D-44BF-9893-1A3331C8BCCE}" sibTransId="{44681E66-4977-4A14-A05E-F0FDB6D27E57}"/>
    <dgm:cxn modelId="{DA7DE5B4-5EE8-40B0-845A-918DBE2137A8}" type="presOf" srcId="{C91DC19A-CAA3-4467-B521-2AC7EE62F6C6}" destId="{8C0EF880-8303-4A85-BFCD-3AD5349019F7}" srcOrd="0" destOrd="0" presId="urn:microsoft.com/office/officeart/2005/8/layout/chevron1"/>
    <dgm:cxn modelId="{EC48D6F9-07C8-4D30-8337-EC23A5B30E52}" type="presOf" srcId="{6B98F508-E81A-4BF4-8684-1D6CC02AD773}" destId="{4157D1F5-CC9A-40CA-9C26-BC1E837D26AA}" srcOrd="0" destOrd="0" presId="urn:microsoft.com/office/officeart/2005/8/layout/chevron1"/>
    <dgm:cxn modelId="{0BCCC2F8-704B-49F9-8579-B7BAF27BEA95}" type="presOf" srcId="{C3BC84E4-9115-433D-870A-E8A6450B8E41}" destId="{D886E1AE-2808-4900-85FF-A5640E6D63DE}" srcOrd="0" destOrd="0" presId="urn:microsoft.com/office/officeart/2005/8/layout/chevron1"/>
    <dgm:cxn modelId="{ADC385C0-E160-484C-AAD8-5E87FD58B688}" type="presParOf" srcId="{A1D5EAAA-D94C-4034-A488-EB6FC8FC20F1}" destId="{8C0EF880-8303-4A85-BFCD-3AD5349019F7}" srcOrd="0" destOrd="0" presId="urn:microsoft.com/office/officeart/2005/8/layout/chevron1"/>
    <dgm:cxn modelId="{D443B598-B4A3-40EE-81AB-2E930EA718FC}" type="presParOf" srcId="{A1D5EAAA-D94C-4034-A488-EB6FC8FC20F1}" destId="{C6E094A8-3DD3-41DB-826A-290C2A391C82}" srcOrd="1" destOrd="0" presId="urn:microsoft.com/office/officeart/2005/8/layout/chevron1"/>
    <dgm:cxn modelId="{5D68A045-AC6E-41E2-8F2B-E2665655A9E5}" type="presParOf" srcId="{A1D5EAAA-D94C-4034-A488-EB6FC8FC20F1}" destId="{D5936DF8-3709-40BD-818F-A6602743495E}" srcOrd="2" destOrd="0" presId="urn:microsoft.com/office/officeart/2005/8/layout/chevron1"/>
    <dgm:cxn modelId="{6114BA46-57FE-4C2F-8738-ADDB8CDBD129}" type="presParOf" srcId="{A1D5EAAA-D94C-4034-A488-EB6FC8FC20F1}" destId="{EDD4F4E9-D9EA-494A-9E2F-32E37C705570}" srcOrd="3" destOrd="0" presId="urn:microsoft.com/office/officeart/2005/8/layout/chevron1"/>
    <dgm:cxn modelId="{DB004519-52D7-484C-91DB-9601090D1E52}" type="presParOf" srcId="{A1D5EAAA-D94C-4034-A488-EB6FC8FC20F1}" destId="{4157D1F5-CC9A-40CA-9C26-BC1E837D26AA}" srcOrd="4" destOrd="0" presId="urn:microsoft.com/office/officeart/2005/8/layout/chevron1"/>
    <dgm:cxn modelId="{135E2CC0-AAD8-4CCA-8E5C-329FD3AD5927}" type="presParOf" srcId="{A1D5EAAA-D94C-4034-A488-EB6FC8FC20F1}" destId="{D04EA15B-8A2F-4E47-918C-2F332843E3A4}" srcOrd="5" destOrd="0" presId="urn:microsoft.com/office/officeart/2005/8/layout/chevron1"/>
    <dgm:cxn modelId="{FFBAB930-9D84-421B-BC23-CB566264AB9F}" type="presParOf" srcId="{A1D5EAAA-D94C-4034-A488-EB6FC8FC20F1}" destId="{0C3CFA59-A2DE-4D04-8488-E4CB2185AB20}" srcOrd="6" destOrd="0" presId="urn:microsoft.com/office/officeart/2005/8/layout/chevron1"/>
    <dgm:cxn modelId="{E09987A8-5EBE-47F7-8649-FCCE3FA35DA8}" type="presParOf" srcId="{A1D5EAAA-D94C-4034-A488-EB6FC8FC20F1}" destId="{9C98C34F-6356-4CFC-B023-8CB186A4B021}" srcOrd="7" destOrd="0" presId="urn:microsoft.com/office/officeart/2005/8/layout/chevron1"/>
    <dgm:cxn modelId="{AAE57508-B5A2-4E6F-8B8E-F67E48E7580A}" type="presParOf" srcId="{A1D5EAAA-D94C-4034-A488-EB6FC8FC20F1}" destId="{D886E1AE-2808-4900-85FF-A5640E6D63D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903C00-E988-415C-B76C-EE743EA1537A}" type="doc">
      <dgm:prSet loTypeId="urn:microsoft.com/office/officeart/2005/8/layout/chevron1" loCatId="process" qsTypeId="urn:microsoft.com/office/officeart/2005/8/quickstyle/simple3" qsCatId="simple" csTypeId="urn:microsoft.com/office/officeart/2005/8/colors/colorful5" csCatId="colorful" phldr="1"/>
      <dgm:spPr/>
    </dgm:pt>
    <dgm:pt modelId="{C91DC19A-CAA3-4467-B521-2AC7EE62F6C6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latin typeface="Times New Roman" pitchFamily="18" charset="0"/>
              <a:cs typeface="Times New Roman" pitchFamily="18" charset="0"/>
            </a:rPr>
            <a:t>Best Microalgae strain </a:t>
          </a:r>
          <a:endParaRPr lang="ko-KR" altLang="en-US" sz="1300" b="1" dirty="0">
            <a:latin typeface="Times New Roman" pitchFamily="18" charset="0"/>
            <a:cs typeface="Times New Roman" pitchFamily="18" charset="0"/>
          </a:endParaRPr>
        </a:p>
      </dgm:t>
    </dgm:pt>
    <dgm:pt modelId="{513AE9F1-2BBF-4D10-9D26-3B2FC8498249}" type="parTrans" cxnId="{DC96D8B6-DEAB-4A2B-9496-1D5F30238746}">
      <dgm:prSet/>
      <dgm:spPr/>
      <dgm:t>
        <a:bodyPr/>
        <a:lstStyle/>
        <a:p>
          <a:pPr latinLnBrk="1"/>
          <a:endParaRPr lang="ko-KR" altLang="en-US"/>
        </a:p>
      </dgm:t>
    </dgm:pt>
    <dgm:pt modelId="{A5B65C53-5736-4242-840B-84488DFF3CE8}" type="sibTrans" cxnId="{DC96D8B6-DEAB-4A2B-9496-1D5F30238746}">
      <dgm:prSet/>
      <dgm:spPr/>
      <dgm:t>
        <a:bodyPr/>
        <a:lstStyle/>
        <a:p>
          <a:pPr latinLnBrk="1"/>
          <a:endParaRPr lang="ko-KR" altLang="en-US"/>
        </a:p>
      </dgm:t>
    </dgm:pt>
    <dgm:pt modelId="{63C54F60-CC37-46EB-9FEA-FFC468AB22BD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latin typeface="Times New Roman" pitchFamily="18" charset="0"/>
              <a:cs typeface="Times New Roman" pitchFamily="18" charset="0"/>
            </a:rPr>
            <a:t>Lipid Extraction</a:t>
          </a:r>
          <a:endParaRPr lang="ko-KR" altLang="en-US" sz="1300" b="1" dirty="0">
            <a:latin typeface="Times New Roman" pitchFamily="18" charset="0"/>
            <a:cs typeface="Times New Roman" pitchFamily="18" charset="0"/>
          </a:endParaRPr>
        </a:p>
      </dgm:t>
    </dgm:pt>
    <dgm:pt modelId="{A938D590-97D4-4D2B-9E2E-37B97753F6F3}" type="parTrans" cxnId="{AAA2A6F8-1C54-47EE-8296-8D7C9897475C}">
      <dgm:prSet/>
      <dgm:spPr/>
      <dgm:t>
        <a:bodyPr/>
        <a:lstStyle/>
        <a:p>
          <a:pPr latinLnBrk="1"/>
          <a:endParaRPr lang="ko-KR" altLang="en-US"/>
        </a:p>
      </dgm:t>
    </dgm:pt>
    <dgm:pt modelId="{369DD8FB-5EE4-4843-B9ED-58F372B48880}" type="sibTrans" cxnId="{AAA2A6F8-1C54-47EE-8296-8D7C9897475C}">
      <dgm:prSet/>
      <dgm:spPr/>
      <dgm:t>
        <a:bodyPr/>
        <a:lstStyle/>
        <a:p>
          <a:pPr latinLnBrk="1"/>
          <a:endParaRPr lang="ko-KR" altLang="en-US"/>
        </a:p>
      </dgm:t>
    </dgm:pt>
    <dgm:pt modelId="{C3BC84E4-9115-433D-870A-E8A6450B8E41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latin typeface="Times New Roman" pitchFamily="18" charset="0"/>
              <a:cs typeface="Times New Roman" pitchFamily="18" charset="0"/>
            </a:rPr>
            <a:t>Biodiesel Production</a:t>
          </a:r>
          <a:endParaRPr lang="ko-KR" altLang="en-US" sz="1300" b="1" dirty="0">
            <a:latin typeface="Times New Roman" pitchFamily="18" charset="0"/>
            <a:cs typeface="Times New Roman" pitchFamily="18" charset="0"/>
          </a:endParaRPr>
        </a:p>
      </dgm:t>
    </dgm:pt>
    <dgm:pt modelId="{BF0798C0-530D-44BF-9893-1A3331C8BCCE}" type="parTrans" cxnId="{3922D3D1-D7BB-45BD-A396-7F221906EC8C}">
      <dgm:prSet/>
      <dgm:spPr/>
      <dgm:t>
        <a:bodyPr/>
        <a:lstStyle/>
        <a:p>
          <a:pPr latinLnBrk="1"/>
          <a:endParaRPr lang="ko-KR" altLang="en-US"/>
        </a:p>
      </dgm:t>
    </dgm:pt>
    <dgm:pt modelId="{44681E66-4977-4A14-A05E-F0FDB6D27E57}" type="sibTrans" cxnId="{3922D3D1-D7BB-45BD-A396-7F221906EC8C}">
      <dgm:prSet/>
      <dgm:spPr/>
      <dgm:t>
        <a:bodyPr/>
        <a:lstStyle/>
        <a:p>
          <a:pPr latinLnBrk="1"/>
          <a:endParaRPr lang="ko-KR" altLang="en-US"/>
        </a:p>
      </dgm:t>
    </dgm:pt>
    <dgm:pt modelId="{6B98F508-E81A-4BF4-8684-1D6CC02AD773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latin typeface="Times New Roman" pitchFamily="18" charset="0"/>
              <a:cs typeface="Times New Roman" pitchFamily="18" charset="0"/>
            </a:rPr>
            <a:t>Harvest</a:t>
          </a:r>
          <a:endParaRPr lang="ko-KR" altLang="en-US" sz="1300" b="1" dirty="0">
            <a:latin typeface="Times New Roman" pitchFamily="18" charset="0"/>
            <a:cs typeface="Times New Roman" pitchFamily="18" charset="0"/>
          </a:endParaRPr>
        </a:p>
      </dgm:t>
    </dgm:pt>
    <dgm:pt modelId="{8D552CDF-B81F-47EE-A9CD-C4957DB830B1}" type="parTrans" cxnId="{A169E763-2D50-4B93-A43D-9FCE7A1D1A46}">
      <dgm:prSet/>
      <dgm:spPr/>
      <dgm:t>
        <a:bodyPr/>
        <a:lstStyle/>
        <a:p>
          <a:pPr latinLnBrk="1"/>
          <a:endParaRPr lang="ko-KR" altLang="en-US"/>
        </a:p>
      </dgm:t>
    </dgm:pt>
    <dgm:pt modelId="{91A0BF61-2D8C-42C6-90A0-249DAB5C9370}" type="sibTrans" cxnId="{A169E763-2D50-4B93-A43D-9FCE7A1D1A46}">
      <dgm:prSet/>
      <dgm:spPr/>
      <dgm:t>
        <a:bodyPr/>
        <a:lstStyle/>
        <a:p>
          <a:pPr latinLnBrk="1"/>
          <a:endParaRPr lang="ko-KR" altLang="en-US"/>
        </a:p>
      </dgm:t>
    </dgm:pt>
    <dgm:pt modelId="{4CFC3EE1-1A54-4723-9BFA-E74425570394}">
      <dgm:prSet phldrT="[텍스트]" custT="1"/>
      <dgm:spPr/>
      <dgm:t>
        <a:bodyPr/>
        <a:lstStyle/>
        <a:p>
          <a:pPr latinLnBrk="1"/>
          <a:r>
            <a:rPr lang="en-US" altLang="ko-KR" sz="1300" b="1" dirty="0" smtClean="0">
              <a:effectLst/>
              <a:latin typeface="Times New Roman" pitchFamily="18" charset="0"/>
              <a:cs typeface="Times New Roman" pitchFamily="18" charset="0"/>
            </a:rPr>
            <a:t>Cultivation</a:t>
          </a:r>
          <a:endParaRPr lang="ko-KR" altLang="en-US" sz="1300" b="1" dirty="0">
            <a:effectLst/>
            <a:latin typeface="Times New Roman" pitchFamily="18" charset="0"/>
            <a:cs typeface="Times New Roman" pitchFamily="18" charset="0"/>
          </a:endParaRPr>
        </a:p>
      </dgm:t>
    </dgm:pt>
    <dgm:pt modelId="{5D19D85E-A601-4B5F-A079-0E8569DE91FF}" type="sibTrans" cxnId="{97A39F66-9740-4CA3-9423-58AF4CF65B0A}">
      <dgm:prSet/>
      <dgm:spPr/>
      <dgm:t>
        <a:bodyPr/>
        <a:lstStyle/>
        <a:p>
          <a:pPr latinLnBrk="1"/>
          <a:endParaRPr lang="ko-KR" altLang="en-US"/>
        </a:p>
      </dgm:t>
    </dgm:pt>
    <dgm:pt modelId="{5B8486A8-B3EA-461D-8E42-473A026F324B}" type="parTrans" cxnId="{97A39F66-9740-4CA3-9423-58AF4CF65B0A}">
      <dgm:prSet/>
      <dgm:spPr/>
      <dgm:t>
        <a:bodyPr/>
        <a:lstStyle/>
        <a:p>
          <a:pPr latinLnBrk="1"/>
          <a:endParaRPr lang="ko-KR" altLang="en-US"/>
        </a:p>
      </dgm:t>
    </dgm:pt>
    <dgm:pt modelId="{A1D5EAAA-D94C-4034-A488-EB6FC8FC20F1}" type="pres">
      <dgm:prSet presAssocID="{12903C00-E988-415C-B76C-EE743EA1537A}" presName="Name0" presStyleCnt="0">
        <dgm:presLayoutVars>
          <dgm:dir/>
          <dgm:animLvl val="lvl"/>
          <dgm:resizeHandles val="exact"/>
        </dgm:presLayoutVars>
      </dgm:prSet>
      <dgm:spPr/>
    </dgm:pt>
    <dgm:pt modelId="{8C0EF880-8303-4A85-BFCD-3AD5349019F7}" type="pres">
      <dgm:prSet presAssocID="{C91DC19A-CAA3-4467-B521-2AC7EE62F6C6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E094A8-3DD3-41DB-826A-290C2A391C82}" type="pres">
      <dgm:prSet presAssocID="{A5B65C53-5736-4242-840B-84488DFF3CE8}" presName="parTxOnlySpace" presStyleCnt="0"/>
      <dgm:spPr/>
    </dgm:pt>
    <dgm:pt modelId="{D5936DF8-3709-40BD-818F-A6602743495E}" type="pres">
      <dgm:prSet presAssocID="{4CFC3EE1-1A54-4723-9BFA-E74425570394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DD4F4E9-D9EA-494A-9E2F-32E37C705570}" type="pres">
      <dgm:prSet presAssocID="{5D19D85E-A601-4B5F-A079-0E8569DE91FF}" presName="parTxOnlySpace" presStyleCnt="0"/>
      <dgm:spPr/>
    </dgm:pt>
    <dgm:pt modelId="{4157D1F5-CC9A-40CA-9C26-BC1E837D26AA}" type="pres">
      <dgm:prSet presAssocID="{6B98F508-E81A-4BF4-8684-1D6CC02AD773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04EA15B-8A2F-4E47-918C-2F332843E3A4}" type="pres">
      <dgm:prSet presAssocID="{91A0BF61-2D8C-42C6-90A0-249DAB5C9370}" presName="parTxOnlySpace" presStyleCnt="0"/>
      <dgm:spPr/>
    </dgm:pt>
    <dgm:pt modelId="{0C3CFA59-A2DE-4D04-8488-E4CB2185AB20}" type="pres">
      <dgm:prSet presAssocID="{63C54F60-CC37-46EB-9FEA-FFC468AB22BD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C98C34F-6356-4CFC-B023-8CB186A4B021}" type="pres">
      <dgm:prSet presAssocID="{369DD8FB-5EE4-4843-B9ED-58F372B48880}" presName="parTxOnlySpace" presStyleCnt="0"/>
      <dgm:spPr/>
    </dgm:pt>
    <dgm:pt modelId="{D886E1AE-2808-4900-85FF-A5640E6D63DE}" type="pres">
      <dgm:prSet presAssocID="{C3BC84E4-9115-433D-870A-E8A6450B8E41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7A39F66-9740-4CA3-9423-58AF4CF65B0A}" srcId="{12903C00-E988-415C-B76C-EE743EA1537A}" destId="{4CFC3EE1-1A54-4723-9BFA-E74425570394}" srcOrd="1" destOrd="0" parTransId="{5B8486A8-B3EA-461D-8E42-473A026F324B}" sibTransId="{5D19D85E-A601-4B5F-A079-0E8569DE91FF}"/>
    <dgm:cxn modelId="{DC96D8B6-DEAB-4A2B-9496-1D5F30238746}" srcId="{12903C00-E988-415C-B76C-EE743EA1537A}" destId="{C91DC19A-CAA3-4467-B521-2AC7EE62F6C6}" srcOrd="0" destOrd="0" parTransId="{513AE9F1-2BBF-4D10-9D26-3B2FC8498249}" sibTransId="{A5B65C53-5736-4242-840B-84488DFF3CE8}"/>
    <dgm:cxn modelId="{A169E763-2D50-4B93-A43D-9FCE7A1D1A46}" srcId="{12903C00-E988-415C-B76C-EE743EA1537A}" destId="{6B98F508-E81A-4BF4-8684-1D6CC02AD773}" srcOrd="2" destOrd="0" parTransId="{8D552CDF-B81F-47EE-A9CD-C4957DB830B1}" sibTransId="{91A0BF61-2D8C-42C6-90A0-249DAB5C9370}"/>
    <dgm:cxn modelId="{5E2F0DB4-CEBB-4374-A1CD-AC760D3ED6C4}" type="presOf" srcId="{C3BC84E4-9115-433D-870A-E8A6450B8E41}" destId="{D886E1AE-2808-4900-85FF-A5640E6D63DE}" srcOrd="0" destOrd="0" presId="urn:microsoft.com/office/officeart/2005/8/layout/chevron1"/>
    <dgm:cxn modelId="{E326FFAE-CAB0-4B29-A36C-CBF7616DE1FF}" type="presOf" srcId="{12903C00-E988-415C-B76C-EE743EA1537A}" destId="{A1D5EAAA-D94C-4034-A488-EB6FC8FC20F1}" srcOrd="0" destOrd="0" presId="urn:microsoft.com/office/officeart/2005/8/layout/chevron1"/>
    <dgm:cxn modelId="{A890D2B1-117E-49C1-8BB2-305511CC8A58}" type="presOf" srcId="{4CFC3EE1-1A54-4723-9BFA-E74425570394}" destId="{D5936DF8-3709-40BD-818F-A6602743495E}" srcOrd="0" destOrd="0" presId="urn:microsoft.com/office/officeart/2005/8/layout/chevron1"/>
    <dgm:cxn modelId="{AAA2A6F8-1C54-47EE-8296-8D7C9897475C}" srcId="{12903C00-E988-415C-B76C-EE743EA1537A}" destId="{63C54F60-CC37-46EB-9FEA-FFC468AB22BD}" srcOrd="3" destOrd="0" parTransId="{A938D590-97D4-4D2B-9E2E-37B97753F6F3}" sibTransId="{369DD8FB-5EE4-4843-B9ED-58F372B48880}"/>
    <dgm:cxn modelId="{8F4787A5-C3DB-44FE-8CC8-BC18717556E1}" type="presOf" srcId="{6B98F508-E81A-4BF4-8684-1D6CC02AD773}" destId="{4157D1F5-CC9A-40CA-9C26-BC1E837D26AA}" srcOrd="0" destOrd="0" presId="urn:microsoft.com/office/officeart/2005/8/layout/chevron1"/>
    <dgm:cxn modelId="{3922D3D1-D7BB-45BD-A396-7F221906EC8C}" srcId="{12903C00-E988-415C-B76C-EE743EA1537A}" destId="{C3BC84E4-9115-433D-870A-E8A6450B8E41}" srcOrd="4" destOrd="0" parTransId="{BF0798C0-530D-44BF-9893-1A3331C8BCCE}" sibTransId="{44681E66-4977-4A14-A05E-F0FDB6D27E57}"/>
    <dgm:cxn modelId="{1DC99139-9889-42AB-B55C-59978BF66820}" type="presOf" srcId="{C91DC19A-CAA3-4467-B521-2AC7EE62F6C6}" destId="{8C0EF880-8303-4A85-BFCD-3AD5349019F7}" srcOrd="0" destOrd="0" presId="urn:microsoft.com/office/officeart/2005/8/layout/chevron1"/>
    <dgm:cxn modelId="{4C6D87B3-869C-4F8B-B95A-F1050B1E863D}" type="presOf" srcId="{63C54F60-CC37-46EB-9FEA-FFC468AB22BD}" destId="{0C3CFA59-A2DE-4D04-8488-E4CB2185AB20}" srcOrd="0" destOrd="0" presId="urn:microsoft.com/office/officeart/2005/8/layout/chevron1"/>
    <dgm:cxn modelId="{C9F75C62-B22B-469B-AFE3-0659FE7A4533}" type="presParOf" srcId="{A1D5EAAA-D94C-4034-A488-EB6FC8FC20F1}" destId="{8C0EF880-8303-4A85-BFCD-3AD5349019F7}" srcOrd="0" destOrd="0" presId="urn:microsoft.com/office/officeart/2005/8/layout/chevron1"/>
    <dgm:cxn modelId="{A98308F7-CEE6-4E8E-A9CD-2E8A08D7D78F}" type="presParOf" srcId="{A1D5EAAA-D94C-4034-A488-EB6FC8FC20F1}" destId="{C6E094A8-3DD3-41DB-826A-290C2A391C82}" srcOrd="1" destOrd="0" presId="urn:microsoft.com/office/officeart/2005/8/layout/chevron1"/>
    <dgm:cxn modelId="{0B9B7F2F-7690-4BB3-838E-CF2C2AD36F0F}" type="presParOf" srcId="{A1D5EAAA-D94C-4034-A488-EB6FC8FC20F1}" destId="{D5936DF8-3709-40BD-818F-A6602743495E}" srcOrd="2" destOrd="0" presId="urn:microsoft.com/office/officeart/2005/8/layout/chevron1"/>
    <dgm:cxn modelId="{2EA62A0C-DE99-420D-A5CE-6803426C311B}" type="presParOf" srcId="{A1D5EAAA-D94C-4034-A488-EB6FC8FC20F1}" destId="{EDD4F4E9-D9EA-494A-9E2F-32E37C705570}" srcOrd="3" destOrd="0" presId="urn:microsoft.com/office/officeart/2005/8/layout/chevron1"/>
    <dgm:cxn modelId="{7B35D034-5D75-4FB5-87D7-DF27F07F40D6}" type="presParOf" srcId="{A1D5EAAA-D94C-4034-A488-EB6FC8FC20F1}" destId="{4157D1F5-CC9A-40CA-9C26-BC1E837D26AA}" srcOrd="4" destOrd="0" presId="urn:microsoft.com/office/officeart/2005/8/layout/chevron1"/>
    <dgm:cxn modelId="{905B67F6-2C14-45BA-885B-878E49A1A3C5}" type="presParOf" srcId="{A1D5EAAA-D94C-4034-A488-EB6FC8FC20F1}" destId="{D04EA15B-8A2F-4E47-918C-2F332843E3A4}" srcOrd="5" destOrd="0" presId="urn:microsoft.com/office/officeart/2005/8/layout/chevron1"/>
    <dgm:cxn modelId="{71DA4D32-B014-4E71-A02F-B5623C7C0251}" type="presParOf" srcId="{A1D5EAAA-D94C-4034-A488-EB6FC8FC20F1}" destId="{0C3CFA59-A2DE-4D04-8488-E4CB2185AB20}" srcOrd="6" destOrd="0" presId="urn:microsoft.com/office/officeart/2005/8/layout/chevron1"/>
    <dgm:cxn modelId="{543F7E77-51D4-46C8-BD21-C5309A2CF02B}" type="presParOf" srcId="{A1D5EAAA-D94C-4034-A488-EB6FC8FC20F1}" destId="{9C98C34F-6356-4CFC-B023-8CB186A4B021}" srcOrd="7" destOrd="0" presId="urn:microsoft.com/office/officeart/2005/8/layout/chevron1"/>
    <dgm:cxn modelId="{06842B8E-3416-4F46-9915-F090FDF3D963}" type="presParOf" srcId="{A1D5EAAA-D94C-4034-A488-EB6FC8FC20F1}" destId="{D886E1AE-2808-4900-85FF-A5640E6D63DE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EF880-8303-4A85-BFCD-3AD5349019F7}">
      <dsp:nvSpPr>
        <dsp:cNvPr id="0" name=""/>
        <dsp:cNvSpPr/>
      </dsp:nvSpPr>
      <dsp:spPr>
        <a:xfrm>
          <a:off x="1652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latin typeface="Times New Roman" pitchFamily="18" charset="0"/>
              <a:cs typeface="Times New Roman" pitchFamily="18" charset="0"/>
            </a:rPr>
            <a:t>Best Microalgae strain </a:t>
          </a:r>
          <a:endParaRPr lang="ko-KR" alt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802" y="253798"/>
        <a:ext cx="882450" cy="588299"/>
      </dsp:txXfrm>
    </dsp:sp>
    <dsp:sp modelId="{D5936DF8-3709-40BD-818F-A6602743495E}">
      <dsp:nvSpPr>
        <dsp:cNvPr id="0" name=""/>
        <dsp:cNvSpPr/>
      </dsp:nvSpPr>
      <dsp:spPr>
        <a:xfrm>
          <a:off x="1325326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Cultivation</a:t>
          </a:r>
          <a:endParaRPr lang="ko-KR" altLang="en-US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1619476" y="253798"/>
        <a:ext cx="882450" cy="588299"/>
      </dsp:txXfrm>
    </dsp:sp>
    <dsp:sp modelId="{4157D1F5-CC9A-40CA-9C26-BC1E837D26AA}">
      <dsp:nvSpPr>
        <dsp:cNvPr id="0" name=""/>
        <dsp:cNvSpPr/>
      </dsp:nvSpPr>
      <dsp:spPr>
        <a:xfrm>
          <a:off x="2649001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latin typeface="Times New Roman" pitchFamily="18" charset="0"/>
              <a:cs typeface="Times New Roman" pitchFamily="18" charset="0"/>
            </a:rPr>
            <a:t>Harvest</a:t>
          </a:r>
          <a:endParaRPr lang="ko-KR" alt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3151" y="253798"/>
        <a:ext cx="882450" cy="588299"/>
      </dsp:txXfrm>
    </dsp:sp>
    <dsp:sp modelId="{0C3CFA59-A2DE-4D04-8488-E4CB2185AB20}">
      <dsp:nvSpPr>
        <dsp:cNvPr id="0" name=""/>
        <dsp:cNvSpPr/>
      </dsp:nvSpPr>
      <dsp:spPr>
        <a:xfrm>
          <a:off x="3972675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latin typeface="Times New Roman" pitchFamily="18" charset="0"/>
              <a:cs typeface="Times New Roman" pitchFamily="18" charset="0"/>
            </a:rPr>
            <a:t>Lipid Extraction</a:t>
          </a:r>
          <a:endParaRPr lang="ko-KR" alt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6825" y="253798"/>
        <a:ext cx="882450" cy="588299"/>
      </dsp:txXfrm>
    </dsp:sp>
    <dsp:sp modelId="{D886E1AE-2808-4900-85FF-A5640E6D63DE}">
      <dsp:nvSpPr>
        <dsp:cNvPr id="0" name=""/>
        <dsp:cNvSpPr/>
      </dsp:nvSpPr>
      <dsp:spPr>
        <a:xfrm>
          <a:off x="5296350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200" kern="1200" dirty="0" smtClean="0">
              <a:latin typeface="Times New Roman" pitchFamily="18" charset="0"/>
              <a:cs typeface="Times New Roman" pitchFamily="18" charset="0"/>
            </a:rPr>
            <a:t>Biodiesel Production</a:t>
          </a:r>
          <a:endParaRPr lang="ko-KR" altLang="en-US" sz="12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90500" y="253798"/>
        <a:ext cx="882450" cy="5882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0EF880-8303-4A85-BFCD-3AD5349019F7}">
      <dsp:nvSpPr>
        <dsp:cNvPr id="0" name=""/>
        <dsp:cNvSpPr/>
      </dsp:nvSpPr>
      <dsp:spPr>
        <a:xfrm>
          <a:off x="1652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latin typeface="Times New Roman" pitchFamily="18" charset="0"/>
              <a:cs typeface="Times New Roman" pitchFamily="18" charset="0"/>
            </a:rPr>
            <a:t>Best Microalgae strain </a:t>
          </a:r>
          <a:endParaRPr lang="ko-KR" altLang="en-US" sz="1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802" y="253798"/>
        <a:ext cx="882450" cy="588299"/>
      </dsp:txXfrm>
    </dsp:sp>
    <dsp:sp modelId="{D5936DF8-3709-40BD-818F-A6602743495E}">
      <dsp:nvSpPr>
        <dsp:cNvPr id="0" name=""/>
        <dsp:cNvSpPr/>
      </dsp:nvSpPr>
      <dsp:spPr>
        <a:xfrm>
          <a:off x="1325326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1838336"/>
                <a:satOff val="-2557"/>
                <a:lumOff val="-98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1838336"/>
                <a:satOff val="-2557"/>
                <a:lumOff val="-98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effectLst/>
              <a:latin typeface="Times New Roman" pitchFamily="18" charset="0"/>
              <a:cs typeface="Times New Roman" pitchFamily="18" charset="0"/>
            </a:rPr>
            <a:t>Cultivation</a:t>
          </a:r>
          <a:endParaRPr lang="ko-KR" altLang="en-US" sz="1300" b="1" kern="1200" dirty="0">
            <a:effectLst/>
            <a:latin typeface="Times New Roman" pitchFamily="18" charset="0"/>
            <a:cs typeface="Times New Roman" pitchFamily="18" charset="0"/>
          </a:endParaRPr>
        </a:p>
      </dsp:txBody>
      <dsp:txXfrm>
        <a:off x="1619476" y="253798"/>
        <a:ext cx="882450" cy="588299"/>
      </dsp:txXfrm>
    </dsp:sp>
    <dsp:sp modelId="{4157D1F5-CC9A-40CA-9C26-BC1E837D26AA}">
      <dsp:nvSpPr>
        <dsp:cNvPr id="0" name=""/>
        <dsp:cNvSpPr/>
      </dsp:nvSpPr>
      <dsp:spPr>
        <a:xfrm>
          <a:off x="2649001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latin typeface="Times New Roman" pitchFamily="18" charset="0"/>
              <a:cs typeface="Times New Roman" pitchFamily="18" charset="0"/>
            </a:rPr>
            <a:t>Harvest</a:t>
          </a:r>
          <a:endParaRPr lang="ko-KR" altLang="en-US" sz="1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43151" y="253798"/>
        <a:ext cx="882450" cy="588299"/>
      </dsp:txXfrm>
    </dsp:sp>
    <dsp:sp modelId="{0C3CFA59-A2DE-4D04-8488-E4CB2185AB20}">
      <dsp:nvSpPr>
        <dsp:cNvPr id="0" name=""/>
        <dsp:cNvSpPr/>
      </dsp:nvSpPr>
      <dsp:spPr>
        <a:xfrm>
          <a:off x="3972675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5515009"/>
                <a:satOff val="-7671"/>
                <a:lumOff val="-294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5515009"/>
                <a:satOff val="-7671"/>
                <a:lumOff val="-294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latin typeface="Times New Roman" pitchFamily="18" charset="0"/>
              <a:cs typeface="Times New Roman" pitchFamily="18" charset="0"/>
            </a:rPr>
            <a:t>Lipid Extraction</a:t>
          </a:r>
          <a:endParaRPr lang="ko-KR" altLang="en-US" sz="1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266825" y="253798"/>
        <a:ext cx="882450" cy="588299"/>
      </dsp:txXfrm>
    </dsp:sp>
    <dsp:sp modelId="{D886E1AE-2808-4900-85FF-A5640E6D63DE}">
      <dsp:nvSpPr>
        <dsp:cNvPr id="0" name=""/>
        <dsp:cNvSpPr/>
      </dsp:nvSpPr>
      <dsp:spPr>
        <a:xfrm>
          <a:off x="5296350" y="253798"/>
          <a:ext cx="1470749" cy="588299"/>
        </a:xfrm>
        <a:prstGeom prst="chevron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2007" tIns="17336" rIns="17336" bIns="17336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300" b="1" kern="1200" dirty="0" smtClean="0">
              <a:latin typeface="Times New Roman" pitchFamily="18" charset="0"/>
              <a:cs typeface="Times New Roman" pitchFamily="18" charset="0"/>
            </a:rPr>
            <a:t>Biodiesel Production</a:t>
          </a:r>
          <a:endParaRPr lang="ko-KR" altLang="en-US" sz="13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90500" y="253798"/>
        <a:ext cx="882450" cy="5882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29835-0A91-42E0-9F58-9826553935B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73E20B-25FD-4DF6-8530-D9BE66534F7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908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mtClean="0"/>
              <a:t>Cover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4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Contents</a:t>
            </a:r>
            <a:endParaRPr lang="en-US" altLang="ko-KR" baseline="0" dirty="0" smtClean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2299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7377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3704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03142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56052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8978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6538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99872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358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48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73E20B-25FD-4DF6-8530-D9BE66534F75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3055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0013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0391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84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6971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287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8645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5618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6611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9504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361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7482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C621B-7670-4E73-BBC7-6CD9E64CB675}" type="datetimeFigureOut">
              <a:rPr lang="ko-KR" altLang="en-US" smtClean="0"/>
              <a:t>2015-08-08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EFA800-6999-4D4F-805D-AA1DC6F594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3922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Data" Target="../diagrams/data2.xml"/><Relationship Id="rId18" Type="http://schemas.openxmlformats.org/officeDocument/2006/relationships/image" Target="../media/image6.png"/><Relationship Id="rId3" Type="http://schemas.openxmlformats.org/officeDocument/2006/relationships/image" Target="../media/image1.tiff"/><Relationship Id="rId7" Type="http://schemas.openxmlformats.org/officeDocument/2006/relationships/diagramData" Target="../diagrams/data1.xml"/><Relationship Id="rId12" Type="http://schemas.openxmlformats.org/officeDocument/2006/relationships/image" Target="../media/image5.jpeg"/><Relationship Id="rId1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6" Type="http://schemas.openxmlformats.org/officeDocument/2006/relationships/diagramColors" Target="../diagrams/colors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microsoft.com/office/2007/relationships/diagramDrawing" Target="../diagrams/drawing1.xml"/><Relationship Id="rId5" Type="http://schemas.openxmlformats.org/officeDocument/2006/relationships/image" Target="../media/image3.gif"/><Relationship Id="rId15" Type="http://schemas.openxmlformats.org/officeDocument/2006/relationships/diagramQuickStyle" Target="../diagrams/quickStyle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2.gif"/><Relationship Id="rId9" Type="http://schemas.openxmlformats.org/officeDocument/2006/relationships/diagramQuickStyle" Target="../diagrams/quickStyle1.xml"/><Relationship Id="rId1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wmf"/><Relationship Id="rId4" Type="http://schemas.openxmlformats.org/officeDocument/2006/relationships/image" Target="../media/image3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emf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3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emf"/><Relationship Id="rId4" Type="http://schemas.openxmlformats.org/officeDocument/2006/relationships/image" Target="../media/image3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57723" y="1266349"/>
            <a:ext cx="8081452" cy="201263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Utilization of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microalgal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-derived ash as a mineral reinforcement material in 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biocomposite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formulation </a:t>
            </a:r>
            <a:b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 poly(vinyl alcohol)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389106" y="4148600"/>
            <a:ext cx="8394971" cy="1194925"/>
          </a:xfrm>
        </p:spPr>
        <p:txBody>
          <a:bodyPr>
            <a:noAutofit/>
          </a:bodyPr>
          <a:lstStyle/>
          <a:p>
            <a:pPr lvl="0">
              <a:defRPr sz="1800"/>
            </a:pPr>
            <a:r>
              <a:rPr lang="en-US" altLang="ko-KR" sz="28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TRAN DANG THUAN, </a:t>
            </a:r>
            <a:r>
              <a:rPr lang="en-US" altLang="ko-KR" sz="2800" dirty="0" err="1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Ph.D</a:t>
            </a:r>
            <a:endParaRPr lang="en-US" altLang="ko-KR" sz="280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  <a:p>
            <a:pPr lvl="0">
              <a:defRPr sz="1800"/>
            </a:pPr>
            <a:r>
              <a:rPr lang="en-US" altLang="ko-KR" sz="28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Advanced Biomass R&amp;D Center, Republic of Korea</a:t>
            </a:r>
          </a:p>
          <a:p>
            <a:pPr lvl="0">
              <a:defRPr sz="1800"/>
            </a:pPr>
            <a:endParaRPr lang="en-US" altLang="ko-KR" sz="2800" dirty="0" smtClean="0">
              <a:latin typeface="Arial" panose="020B0604020202020204" pitchFamily="34" charset="0"/>
              <a:ea typeface="Times New Roman"/>
              <a:cs typeface="Arial" panose="020B0604020202020204" pitchFamily="34" charset="0"/>
              <a:sym typeface="Times New Roman"/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1152000" y="897255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1161000" y="3438525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7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8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40" y="6261417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-938"/>
            <a:ext cx="9143999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 sz="1800"/>
            </a:pPr>
            <a:r>
              <a:rPr lang="en-US" altLang="ko-KR" sz="22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Biopolymers and Bioplastics, </a:t>
            </a:r>
            <a:r>
              <a:rPr lang="en-US" altLang="ko-KR" sz="22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August 10-12</a:t>
            </a:r>
            <a:r>
              <a:rPr lang="en-US" altLang="ko-KR" sz="2200" dirty="0" smtClean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, 2015 </a:t>
            </a:r>
            <a:r>
              <a:rPr lang="en-US" altLang="ko-KR" sz="2200" dirty="0">
                <a:latin typeface="Arial" panose="020B0604020202020204" pitchFamily="34" charset="0"/>
                <a:ea typeface="Times New Roman"/>
                <a:cs typeface="Arial" panose="020B0604020202020204" pitchFamily="34" charset="0"/>
                <a:sym typeface="Times New Roman"/>
              </a:rPr>
              <a:t>San Francisco, USA</a:t>
            </a:r>
          </a:p>
        </p:txBody>
      </p:sp>
    </p:spTree>
    <p:extLst>
      <p:ext uri="{BB962C8B-B14F-4D97-AF65-F5344CB8AC3E}">
        <p14:creationId xmlns:p14="http://schemas.microsoft.com/office/powerpoint/2010/main" val="333842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152000" y="974496"/>
            <a:ext cx="6134625" cy="4721454"/>
          </a:xfrm>
        </p:spPr>
        <p:txBody>
          <a:bodyPr>
            <a:no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</a:p>
          <a:p>
            <a:pPr marL="571500" indent="-571500">
              <a:buFont typeface="+mj-lt"/>
              <a:buAutoNum type="romanUcPeriod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</a:p>
          <a:p>
            <a:pPr marL="571500" indent="-571500">
              <a:buFont typeface="+mj-lt"/>
              <a:buAutoNum type="romanUcPeriod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Characterization of materials</a:t>
            </a:r>
          </a:p>
          <a:p>
            <a:pPr marL="571500" indent="-571500">
              <a:buFont typeface="+mj-lt"/>
              <a:buAutoNum type="romanUcPeriod"/>
            </a:pP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Properties of composite materials</a:t>
            </a:r>
          </a:p>
          <a:p>
            <a:pPr marL="571500" indent="-571500">
              <a:buFont typeface="+mj-lt"/>
              <a:buAutoNum type="romanUcPeriod"/>
            </a:pPr>
            <a:endParaRPr lang="en-US" altLang="ko-KR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Summary &amp; conclusions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46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Introduction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pic>
        <p:nvPicPr>
          <p:cNvPr id="11" name="Picture 9" descr="http://biofarmshawaii.com/yahoo_site_admin/assets/images/Microalgae_sp.229133417_std.jpg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22" y="623353"/>
            <a:ext cx="1440000" cy="10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2" name="다이어그램 49"/>
          <p:cNvGraphicFramePr/>
          <p:nvPr>
            <p:extLst>
              <p:ext uri="{D42A27DB-BD31-4B8C-83A1-F6EECF244321}">
                <p14:modId xmlns:p14="http://schemas.microsoft.com/office/powerpoint/2010/main" val="524720250"/>
              </p:ext>
            </p:extLst>
          </p:nvPr>
        </p:nvGraphicFramePr>
        <p:xfrm>
          <a:off x="1168201" y="615405"/>
          <a:ext cx="6768752" cy="109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3" name="Picture 10" descr="http://inglis.house.gov/images/issues/gasoline2.jpg"/>
          <p:cNvPicPr preferRelativeResize="0">
            <a:picLocks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755935" y="618626"/>
            <a:ext cx="1440000" cy="108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4" name="다이어그램 49"/>
          <p:cNvGraphicFramePr/>
          <p:nvPr>
            <p:extLst>
              <p:ext uri="{D42A27DB-BD31-4B8C-83A1-F6EECF244321}">
                <p14:modId xmlns:p14="http://schemas.microsoft.com/office/powerpoint/2010/main" val="451322860"/>
              </p:ext>
            </p:extLst>
          </p:nvPr>
        </p:nvGraphicFramePr>
        <p:xfrm>
          <a:off x="1155649" y="615405"/>
          <a:ext cx="6768752" cy="10958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8" name="Right Arrow 17"/>
          <p:cNvSpPr/>
          <p:nvPr/>
        </p:nvSpPr>
        <p:spPr>
          <a:xfrm rot="5400000">
            <a:off x="5419417" y="1476426"/>
            <a:ext cx="944429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398737" y="2402487"/>
            <a:ext cx="5011837" cy="830997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Lipid-extracted algal biomass (LEA)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(C, H, N, S, mineral element, etc.)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5400000">
            <a:off x="5605864" y="3098964"/>
            <a:ext cx="647730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그림 49"/>
          <p:cNvPicPr>
            <a:picLocks noChangeAspect="1"/>
          </p:cNvPicPr>
          <p:nvPr/>
        </p:nvPicPr>
        <p:blipFill rotWithShape="1">
          <a:blip r:embed="rId18"/>
          <a:srcRect l="19722" t="8839" r="17894" b="4136"/>
          <a:stretch/>
        </p:blipFill>
        <p:spPr>
          <a:xfrm>
            <a:off x="306418" y="1986676"/>
            <a:ext cx="2789207" cy="233661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4244688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Chemical composition of LEA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Table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26808"/>
              </p:ext>
            </p:extLst>
          </p:nvPr>
        </p:nvGraphicFramePr>
        <p:xfrm>
          <a:off x="3398737" y="3891553"/>
          <a:ext cx="5071151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912"/>
                <a:gridCol w="2033081"/>
                <a:gridCol w="1414158"/>
              </a:tblGrid>
              <a:tr h="4133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Element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 (%)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STDEV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33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5.63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33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42.81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0.33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33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6.25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0.06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4133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3.94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</a:t>
                      </a:r>
                      <a:endParaRPr lang="en-US" sz="2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1" y="1543720"/>
            <a:ext cx="2762250" cy="369332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b="1" i="1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Nannochloropsis</a:t>
            </a:r>
            <a:r>
              <a:rPr lang="en-US" b="1" i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US" b="1" i="1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salina</a:t>
            </a:r>
            <a:r>
              <a:rPr lang="en-US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18626"/>
            <a:ext cx="2737523" cy="1294426"/>
          </a:xfrm>
          <a:prstGeom prst="rect">
            <a:avLst/>
          </a:prstGeom>
          <a:noFill/>
          <a:ln w="3810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ular Callout 8"/>
          <p:cNvSpPr/>
          <p:nvPr/>
        </p:nvSpPr>
        <p:spPr>
          <a:xfrm>
            <a:off x="571500" y="4867275"/>
            <a:ext cx="2104499" cy="1200150"/>
          </a:xfrm>
          <a:prstGeom prst="wedgeRectCallout">
            <a:avLst>
              <a:gd name="adj1" fmla="val 84061"/>
              <a:gd name="adj2" fmla="val -3544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Carbon-rich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material for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gasification</a:t>
            </a:r>
          </a:p>
        </p:txBody>
      </p:sp>
    </p:spTree>
    <p:extLst>
      <p:ext uri="{BB962C8B-B14F-4D97-AF65-F5344CB8AC3E}">
        <p14:creationId xmlns:p14="http://schemas.microsoft.com/office/powerpoint/2010/main" val="81129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Introduction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87841" y="823271"/>
            <a:ext cx="5102005" cy="830997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Lipid-extracted algal biomass (LEA)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(C, H, N, S, mineral elements, etc.)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396720" y="2500610"/>
            <a:ext cx="1826359" cy="46166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Gasification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52280" y="4022323"/>
            <a:ext cx="5785210" cy="156966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Steam (CO, H</a:t>
            </a:r>
            <a:r>
              <a:rPr lang="en-US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etc.)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Tar, Soot,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Sulfer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compounds</a:t>
            </a:r>
          </a:p>
          <a:p>
            <a:pPr algn="ctr"/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Ash (SiO</a:t>
            </a:r>
            <a:r>
              <a:rPr 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MgO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P</a:t>
            </a:r>
            <a:r>
              <a:rPr 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SO</a:t>
            </a:r>
            <a:r>
              <a:rPr lang="en-US" sz="2400" b="1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etc.)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ight Arrow 14"/>
          <p:cNvSpPr/>
          <p:nvPr/>
        </p:nvSpPr>
        <p:spPr>
          <a:xfrm rot="5400000">
            <a:off x="3885985" y="1608197"/>
            <a:ext cx="831879" cy="924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5400000">
            <a:off x="3779858" y="3022332"/>
            <a:ext cx="1044135" cy="9240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57150" y="5763792"/>
            <a:ext cx="90297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Hirano A, Hon-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Nami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K,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Kunito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S,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Hada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M, Ogushi Y</a:t>
            </a:r>
            <a:r>
              <a:rPr lang="en-US" sz="16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</a:t>
            </a:r>
            <a:r>
              <a:rPr lang="en-US" sz="16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Catal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Today 1998;45(1–4):</a:t>
            </a:r>
            <a:r>
              <a:rPr lang="en-US" sz="16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399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–</a:t>
            </a:r>
            <a:r>
              <a:rPr lang="en-US" sz="16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404</a:t>
            </a:r>
            <a:r>
              <a:rPr lang="en-US" sz="16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147715" y="2547011"/>
            <a:ext cx="2541492" cy="807950"/>
          </a:xfrm>
          <a:prstGeom prst="wedgeRoundRectCallout">
            <a:avLst>
              <a:gd name="adj1" fmla="val 35242"/>
              <a:gd name="adj2" fmla="val 2916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How to utilize it?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Callout 8"/>
          <p:cNvSpPr/>
          <p:nvPr/>
        </p:nvSpPr>
        <p:spPr>
          <a:xfrm>
            <a:off x="5619427" y="2150098"/>
            <a:ext cx="3743648" cy="1430017"/>
          </a:xfrm>
          <a:prstGeom prst="wedgeEllipseCallout">
            <a:avLst>
              <a:gd name="adj1" fmla="val -33978"/>
              <a:gd name="adj2" fmla="val 164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Potential filler for</a:t>
            </a:r>
          </a:p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composite fabrication</a:t>
            </a:r>
          </a:p>
        </p:txBody>
      </p:sp>
    </p:spTree>
    <p:extLst>
      <p:ext uri="{BB962C8B-B14F-4D97-AF65-F5344CB8AC3E}">
        <p14:creationId xmlns:p14="http://schemas.microsoft.com/office/powerpoint/2010/main" val="42436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 rot="16200000">
            <a:off x="-743766" y="2185946"/>
            <a:ext cx="3030580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Simple Gasification 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066079" y="901488"/>
            <a:ext cx="5011837" cy="830997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Lipid-extracted algal biomass (LEA)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(C, H, N, S, mineral elements, etc.)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66079" y="2224045"/>
            <a:ext cx="5011837" cy="830997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Burning in a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Furnance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(575 </a:t>
            </a:r>
            <a:r>
              <a:rPr lang="en-US" sz="2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3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66079" y="3556127"/>
            <a:ext cx="5011837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Raw ASH (RASH)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66079" y="4518152"/>
            <a:ext cx="5011837" cy="1200329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Activation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Characterization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Composite Fabrication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eft Brace 7"/>
          <p:cNvSpPr/>
          <p:nvPr/>
        </p:nvSpPr>
        <p:spPr>
          <a:xfrm>
            <a:off x="1285875" y="1085850"/>
            <a:ext cx="561975" cy="2714625"/>
          </a:xfrm>
          <a:prstGeom prst="leftBrace">
            <a:avLst>
              <a:gd name="adj1" fmla="val 8333"/>
              <a:gd name="adj2" fmla="val 50706"/>
            </a:avLst>
          </a:prstGeom>
          <a:noFill/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 rot="5400000">
            <a:off x="4326701" y="1523934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 rot="5400000">
            <a:off x="4326701" y="2850134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 rot="5400000">
            <a:off x="4298122" y="3814501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78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rot="16200000">
            <a:off x="-1063266" y="2528843"/>
            <a:ext cx="3716380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Hydro-chemical Activation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66079" y="901488"/>
            <a:ext cx="5182446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RASH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66079" y="1862095"/>
            <a:ext cx="5182446" cy="830997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NaOH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1N (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10 g RASH/60 mL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NaOH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110 </a:t>
            </a:r>
            <a:r>
              <a:rPr lang="en-US" sz="2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400 rpm,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66079" y="3194177"/>
            <a:ext cx="5182446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Filter &amp; Wash until pH 7.0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66079" y="4156202"/>
            <a:ext cx="5182446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Dry (105 </a:t>
            </a:r>
            <a:r>
              <a:rPr lang="en-US" sz="2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24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Left Brace 19"/>
          <p:cNvSpPr/>
          <p:nvPr/>
        </p:nvSpPr>
        <p:spPr>
          <a:xfrm>
            <a:off x="1253230" y="1152525"/>
            <a:ext cx="561975" cy="3248025"/>
          </a:xfrm>
          <a:prstGeom prst="leftBrace">
            <a:avLst>
              <a:gd name="adj1" fmla="val 8333"/>
              <a:gd name="adj2" fmla="val 50706"/>
            </a:avLst>
          </a:prstGeom>
          <a:noFill/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5400000">
            <a:off x="4393376" y="1161984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5400000">
            <a:off x="4393376" y="2488184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 rot="5400000">
            <a:off x="4364797" y="3452551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075604" y="5101801"/>
            <a:ext cx="5182446" cy="461665"/>
          </a:xfrm>
          <a:prstGeom prst="rect">
            <a:avLst/>
          </a:prstGeom>
          <a:solidFill>
            <a:srgbClr val="92D050"/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PASH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 rot="5400000">
            <a:off x="4412006" y="4406637"/>
            <a:ext cx="490591" cy="9076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97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2000" y="-151126"/>
            <a:ext cx="6840000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968" y="574058"/>
            <a:ext cx="8017297" cy="5594261"/>
          </a:xfrm>
          <a:prstGeom prst="rect">
            <a:avLst/>
          </a:prstGeom>
        </p:spPr>
      </p:pic>
      <p:sp>
        <p:nvSpPr>
          <p:cNvPr id="11" name="Up Arrow Callout 10"/>
          <p:cNvSpPr/>
          <p:nvPr/>
        </p:nvSpPr>
        <p:spPr>
          <a:xfrm>
            <a:off x="160239" y="2737776"/>
            <a:ext cx="3200400" cy="1285876"/>
          </a:xfrm>
          <a:prstGeom prst="upArrowCallout">
            <a:avLst>
              <a:gd name="adj1" fmla="val 19074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PASH dispersed in H</a:t>
            </a:r>
            <a:r>
              <a:rPr lang="en-US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pH adjusted with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NaOH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1N to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3533775" y="5824635"/>
            <a:ext cx="56102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Poly(</a:t>
            </a:r>
            <a:r>
              <a:rPr lang="en-US" sz="2000" dirty="0" err="1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diallyldimethylammonium</a:t>
            </a:r>
            <a:r>
              <a:rPr lang="en-US" sz="20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chloride) (PDDA)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20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정육면체 44"/>
          <p:cNvSpPr/>
          <p:nvPr/>
        </p:nvSpPr>
        <p:spPr>
          <a:xfrm>
            <a:off x="6025059" y="1174127"/>
            <a:ext cx="2680854" cy="1510533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/>
          <p:cNvSpPr/>
          <p:nvPr/>
        </p:nvSpPr>
        <p:spPr>
          <a:xfrm>
            <a:off x="6645921" y="2116087"/>
            <a:ext cx="1143000" cy="2146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정육면체 16"/>
          <p:cNvSpPr/>
          <p:nvPr/>
        </p:nvSpPr>
        <p:spPr>
          <a:xfrm>
            <a:off x="820881" y="1944828"/>
            <a:ext cx="1361209" cy="751611"/>
          </a:xfrm>
          <a:prstGeom prst="cub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E78F6-F95B-4D24-AD4E-C9B3A371707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215736" y="1269422"/>
            <a:ext cx="571500" cy="803564"/>
            <a:chOff x="1610591" y="2386445"/>
            <a:chExt cx="696191" cy="803564"/>
          </a:xfrm>
        </p:grpSpPr>
        <p:sp>
          <p:nvSpPr>
            <p:cNvPr id="8" name="원통 7"/>
            <p:cNvSpPr/>
            <p:nvPr/>
          </p:nvSpPr>
          <p:spPr>
            <a:xfrm>
              <a:off x="1610591" y="2386445"/>
              <a:ext cx="696191" cy="457201"/>
            </a:xfrm>
            <a:prstGeom prst="can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" name="원통 5"/>
            <p:cNvSpPr/>
            <p:nvPr/>
          </p:nvSpPr>
          <p:spPr>
            <a:xfrm>
              <a:off x="1610591" y="2732808"/>
              <a:ext cx="696191" cy="457201"/>
            </a:xfrm>
            <a:prstGeom prst="ca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8" name="순서도: 대체 처리 17"/>
          <p:cNvSpPr/>
          <p:nvPr/>
        </p:nvSpPr>
        <p:spPr>
          <a:xfrm>
            <a:off x="1111827" y="2235662"/>
            <a:ext cx="675409" cy="19418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3570255" y="1890858"/>
            <a:ext cx="627672" cy="2354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대각선 줄무늬 39"/>
          <p:cNvSpPr/>
          <p:nvPr/>
        </p:nvSpPr>
        <p:spPr>
          <a:xfrm rot="18938592">
            <a:off x="4048087" y="1877940"/>
            <a:ext cx="377733" cy="398430"/>
          </a:xfrm>
          <a:prstGeom prst="diagStri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2982190" y="2233801"/>
            <a:ext cx="2410691" cy="460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3319894" y="2008780"/>
            <a:ext cx="1708197" cy="2250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대각선 줄무늬 36"/>
          <p:cNvSpPr/>
          <p:nvPr/>
        </p:nvSpPr>
        <p:spPr>
          <a:xfrm rot="2815616" flipH="1">
            <a:off x="3795403" y="1221019"/>
            <a:ext cx="602673" cy="571500"/>
          </a:xfrm>
          <a:prstGeom prst="diagStri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6363323" y="2220242"/>
            <a:ext cx="1708197" cy="22502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108123" y="556486"/>
            <a:ext cx="2878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1. Heating &amp; stirring Solution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96538" y="689626"/>
            <a:ext cx="17924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2. Casting 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025059" y="718201"/>
            <a:ext cx="25991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3. Ambient drying 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9125" y="2684660"/>
            <a:ext cx="1653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Hot plate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99062" y="2708030"/>
            <a:ext cx="3088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Knife coating device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6009" y="2694578"/>
            <a:ext cx="2570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Composite films</a:t>
            </a:r>
            <a:endParaRPr lang="ko-KR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3909" y="3325186"/>
            <a:ext cx="2961685" cy="1819112"/>
          </a:xfrm>
          <a:prstGeom prst="rect">
            <a:avLst/>
          </a:prstGeom>
        </p:spPr>
      </p:pic>
      <p:sp>
        <p:nvSpPr>
          <p:cNvPr id="26" name="제목 1"/>
          <p:cNvSpPr txBox="1">
            <a:spLocks/>
          </p:cNvSpPr>
          <p:nvPr/>
        </p:nvSpPr>
        <p:spPr>
          <a:xfrm>
            <a:off x="1152000" y="-151126"/>
            <a:ext cx="6840000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Experimental</a:t>
            </a:r>
            <a:endParaRPr lang="ko-K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8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29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30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4" name="Right Arrow 13"/>
          <p:cNvSpPr/>
          <p:nvPr/>
        </p:nvSpPr>
        <p:spPr>
          <a:xfrm>
            <a:off x="1903954" y="1452299"/>
            <a:ext cx="1133475" cy="228601"/>
          </a:xfrm>
          <a:prstGeom prst="rightArrow">
            <a:avLst/>
          </a:prstGeom>
          <a:solidFill>
            <a:schemeClr val="tx2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ight Arrow 41"/>
          <p:cNvSpPr/>
          <p:nvPr/>
        </p:nvSpPr>
        <p:spPr>
          <a:xfrm>
            <a:off x="4393100" y="1422364"/>
            <a:ext cx="1133475" cy="228601"/>
          </a:xfrm>
          <a:prstGeom prst="rightArrow">
            <a:avLst/>
          </a:prstGeom>
          <a:solidFill>
            <a:schemeClr val="tx2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6826895" y="3117750"/>
            <a:ext cx="949349" cy="346573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5526575" y="3500519"/>
            <a:ext cx="3579325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</a:p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(ASTM E104-02)</a:t>
            </a:r>
          </a:p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Saturated K</a:t>
            </a:r>
            <a:r>
              <a:rPr lang="en-US" altLang="ko-K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en-US" altLang="ko-KR" sz="24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 sz="24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25 </a:t>
            </a:r>
            <a:r>
              <a:rPr lang="en-US" altLang="ko-KR" sz="2400" baseline="30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ko-KR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, RH = 43.2%</a:t>
            </a:r>
            <a:endParaRPr lang="en-US" altLang="ko-KR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526575" y="5378081"/>
            <a:ext cx="3579325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Mechanical properties</a:t>
            </a:r>
            <a:endParaRPr lang="en-US" altLang="ko-KR" sz="2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ko-K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Thermal properties</a:t>
            </a:r>
          </a:p>
        </p:txBody>
      </p:sp>
      <p:sp>
        <p:nvSpPr>
          <p:cNvPr id="53" name="Down Arrow 52"/>
          <p:cNvSpPr/>
          <p:nvPr/>
        </p:nvSpPr>
        <p:spPr>
          <a:xfrm>
            <a:off x="6854812" y="5070179"/>
            <a:ext cx="949349" cy="346573"/>
          </a:xfrm>
          <a:prstGeom prst="downArrow">
            <a:avLst>
              <a:gd name="adj1" fmla="val 5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408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443875"/>
              </p:ext>
            </p:extLst>
          </p:nvPr>
        </p:nvGraphicFramePr>
        <p:xfrm>
          <a:off x="247650" y="1076327"/>
          <a:ext cx="8715375" cy="5069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38479"/>
                <a:gridCol w="2000171"/>
                <a:gridCol w="2209800"/>
                <a:gridCol w="2066925"/>
              </a:tblGrid>
              <a:tr h="259045"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RASH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PASH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325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 (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Proportion (</a:t>
                      </a:r>
                      <a:r>
                        <a:rPr lang="en-US" sz="18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wt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%)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</a:t>
                      </a:r>
                      <a:r>
                        <a:rPr lang="en-US" sz="18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800" b="1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MgO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2.57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MgO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2.99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US" sz="1800" b="1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4.34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4.96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SiO</a:t>
                      </a:r>
                      <a:r>
                        <a:rPr lang="en-US" sz="1800" b="1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24.40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27.80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13.20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17.10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lang="en-US" sz="1800" b="1" baseline="-250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23.30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3.61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18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2.13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</a:t>
                      </a:r>
                      <a:r>
                        <a:rPr lang="en-US" sz="18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0.96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0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CaO</a:t>
                      </a:r>
                      <a:endParaRPr lang="en-US" sz="1800" b="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17.60</a:t>
                      </a:r>
                      <a:endParaRPr lang="en-US" sz="18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err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CaO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22.20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TiO</a:t>
                      </a:r>
                      <a:r>
                        <a:rPr lang="en-US" sz="1800" baseline="-25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TiO</a:t>
                      </a:r>
                      <a:r>
                        <a:rPr lang="en-US" sz="18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MnO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MnO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1800" b="1" baseline="-25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 dirty="0" smtClean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4.45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baseline="-25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4.64</a:t>
                      </a:r>
                      <a:endParaRPr lang="en-US" sz="18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ZnO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ZnO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0.31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Others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8.83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  <a:tr h="2590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 area (m</a:t>
                      </a:r>
                      <a:r>
                        <a:rPr lang="en-US" sz="1800" baseline="30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/g)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Surface area (m</a:t>
                      </a:r>
                      <a:r>
                        <a:rPr lang="en-US" sz="1800" baseline="30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8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/g)</a:t>
                      </a:r>
                      <a:endParaRPr lang="en-US" sz="180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65.2</a:t>
                      </a:r>
                      <a:endParaRPr lang="en-US" sz="1800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131" y="606418"/>
            <a:ext cx="6354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Chemical composition determined by XRF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제목 1"/>
          <p:cNvSpPr>
            <a:spLocks noGrp="1"/>
          </p:cNvSpPr>
          <p:nvPr>
            <p:ph type="title"/>
          </p:nvPr>
        </p:nvSpPr>
        <p:spPr>
          <a:xfrm>
            <a:off x="1151999" y="-151126"/>
            <a:ext cx="7734825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III. Characterization of RASH and PASH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8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151999" y="-151126"/>
            <a:ext cx="7734825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III. Characterization of RASH and PASH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714631" y="730243"/>
            <a:ext cx="6030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Crystal composition determined by XRD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69" y="1209751"/>
            <a:ext cx="7575757" cy="487772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0507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32" name="제목 1"/>
          <p:cNvSpPr>
            <a:spLocks noGrp="1"/>
          </p:cNvSpPr>
          <p:nvPr>
            <p:ph type="title"/>
          </p:nvPr>
        </p:nvSpPr>
        <p:spPr>
          <a:xfrm>
            <a:off x="1151999" y="-151126"/>
            <a:ext cx="7734825" cy="903603"/>
          </a:xfrm>
        </p:spPr>
        <p:txBody>
          <a:bodyPr>
            <a:normAutofit/>
          </a:bodyPr>
          <a:lstStyle/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III. Characterization of RASH and PASH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4" name="Picture 3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662" y="1488437"/>
            <a:ext cx="6966338" cy="4569464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849047" y="815021"/>
            <a:ext cx="74050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IR </a:t>
            </a:r>
            <a:r>
              <a:rPr lang="en-US" sz="2400" b="1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spectra of RASH and </a:t>
            </a:r>
            <a:r>
              <a:rPr lang="en-US" sz="2400" b="1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ASH determined by FT-IR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70639" y="1762125"/>
            <a:ext cx="167225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O-H stretching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49" y="3026879"/>
            <a:ext cx="2404697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smtClean="0"/>
              <a:t>Si</a:t>
            </a:r>
            <a:r>
              <a:rPr lang="en-US" baseline="30000" dirty="0" smtClean="0"/>
              <a:t>4</a:t>
            </a:r>
            <a:r>
              <a:rPr lang="en-US" baseline="30000" dirty="0"/>
              <a:t>+</a:t>
            </a:r>
            <a:r>
              <a:rPr lang="en-US" dirty="0"/>
              <a:t> in silicate </a:t>
            </a:r>
            <a:r>
              <a:rPr lang="en-US" dirty="0" smtClean="0"/>
              <a:t>Ca</a:t>
            </a:r>
            <a:r>
              <a:rPr lang="en-US" baseline="-25000" dirty="0" smtClean="0"/>
              <a:t>8</a:t>
            </a:r>
            <a:r>
              <a:rPr lang="en-US" dirty="0" smtClean="0"/>
              <a:t>Si</a:t>
            </a:r>
            <a:r>
              <a:rPr lang="en-US" baseline="-25000" dirty="0" smtClean="0"/>
              <a:t>5</a:t>
            </a:r>
            <a:r>
              <a:rPr lang="en-US" dirty="0" smtClean="0"/>
              <a:t>O</a:t>
            </a:r>
            <a:r>
              <a:rPr lang="en-US" baseline="-25000" dirty="0" smtClean="0"/>
              <a:t>18</a:t>
            </a:r>
            <a:endParaRPr lang="en-US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4876800" y="2362200"/>
            <a:ext cx="742950" cy="66467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521799" y="5096410"/>
            <a:ext cx="5031121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 err="1"/>
              <a:t>Si─O</a:t>
            </a:r>
            <a:r>
              <a:rPr lang="en-US" dirty="0"/>
              <a:t> and </a:t>
            </a:r>
            <a:r>
              <a:rPr lang="en-US" dirty="0" err="1"/>
              <a:t>Si─O─</a:t>
            </a:r>
            <a:r>
              <a:rPr lang="en-US" dirty="0" err="1" smtClean="0"/>
              <a:t>Al</a:t>
            </a:r>
            <a:r>
              <a:rPr lang="en-US" dirty="0"/>
              <a:t> </a:t>
            </a:r>
            <a:r>
              <a:rPr lang="en-US" dirty="0" smtClean="0"/>
              <a:t>asymmetric </a:t>
            </a:r>
            <a:r>
              <a:rPr lang="en-US" dirty="0"/>
              <a:t>stretching vibrations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5133975" y="3182970"/>
            <a:ext cx="1562100" cy="188486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133975" y="4543425"/>
            <a:ext cx="1418945" cy="52441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488346" y="1564053"/>
            <a:ext cx="375065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>
                <a:ea typeface="Malgun Gothic" panose="020B0503020000020004" pitchFamily="34" charset="-127"/>
                <a:cs typeface="Times New Roman" panose="02020603050405020304" pitchFamily="18" charset="0"/>
              </a:rPr>
              <a:t>C─O and/or C─H bonds </a:t>
            </a:r>
            <a:r>
              <a:rPr lang="en-US" dirty="0" smtClean="0">
                <a:ea typeface="Malgun Gothic" panose="020B0503020000020004" pitchFamily="34" charset="-127"/>
                <a:cs typeface="Times New Roman" panose="02020603050405020304" pitchFamily="18" charset="0"/>
              </a:rPr>
              <a:t>in </a:t>
            </a:r>
            <a:r>
              <a:rPr lang="en-US" dirty="0">
                <a:ea typeface="Malgun Gothic" panose="020B0503020000020004" pitchFamily="34" charset="-127"/>
                <a:cs typeface="Times New Roman" panose="02020603050405020304" pitchFamily="18" charset="0"/>
              </a:rPr>
              <a:t>carbonates </a:t>
            </a:r>
            <a:endParaRPr lang="en-US" dirty="0">
              <a:cs typeface="Times New Roman" panose="02020603050405020304" pitchFamily="18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flipH="1" flipV="1">
            <a:off x="5774346" y="1933385"/>
            <a:ext cx="226404" cy="19807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 rot="16200000">
            <a:off x="7188197" y="3193375"/>
            <a:ext cx="277016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dirty="0"/>
              <a:t>formation of relative larger </a:t>
            </a:r>
            <a:r>
              <a:rPr lang="en-US" dirty="0" err="1"/>
              <a:t>interparticle</a:t>
            </a:r>
            <a:r>
              <a:rPr lang="en-US" dirty="0"/>
              <a:t> pores</a:t>
            </a:r>
            <a:endParaRPr lang="en-US" dirty="0">
              <a:cs typeface="Times New Roman" panose="02020603050405020304" pitchFamily="18" charset="0"/>
            </a:endParaRPr>
          </a:p>
        </p:txBody>
      </p:sp>
      <p:sp>
        <p:nvSpPr>
          <p:cNvPr id="36" name="Left Brace 35"/>
          <p:cNvSpPr/>
          <p:nvPr/>
        </p:nvSpPr>
        <p:spPr>
          <a:xfrm rot="16200000">
            <a:off x="7311172" y="4861170"/>
            <a:ext cx="323850" cy="1037812"/>
          </a:xfrm>
          <a:prstGeom prst="lef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>
            <a:endCxn id="36" idx="0"/>
          </p:cNvCxnSpPr>
          <p:nvPr/>
        </p:nvCxnSpPr>
        <p:spPr>
          <a:xfrm>
            <a:off x="6954190" y="1933385"/>
            <a:ext cx="1" cy="3284766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V="1">
            <a:off x="7706747" y="4267200"/>
            <a:ext cx="543368" cy="111287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668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1151999" y="-151126"/>
            <a:ext cx="773482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smtClean="0">
                <a:latin typeface="Arial" panose="020B0604020202020204" pitchFamily="34" charset="0"/>
                <a:cs typeface="Arial" panose="020B0604020202020204" pitchFamily="34" charset="0"/>
              </a:rPr>
              <a:t>III. Characterization of RASH and PASH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308983" y="659539"/>
            <a:ext cx="61795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FE-SEM micrographs of RASH and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PASH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/>
          <a:srcRect b="7383"/>
          <a:stretch/>
        </p:blipFill>
        <p:spPr>
          <a:xfrm>
            <a:off x="159602" y="1211582"/>
            <a:ext cx="6339605" cy="483291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9431662">
            <a:off x="6180064" y="1847730"/>
            <a:ext cx="2847031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P</a:t>
            </a:r>
            <a:r>
              <a:rPr lang="en-US" sz="2400" dirty="0" smtClean="0"/>
              <a:t>latelet-like </a:t>
            </a:r>
            <a:r>
              <a:rPr lang="en-US" sz="2400" dirty="0"/>
              <a:t>particles </a:t>
            </a:r>
            <a:endParaRPr lang="en-US" sz="2400" dirty="0" smtClean="0"/>
          </a:p>
          <a:p>
            <a:pPr algn="ctr"/>
            <a:r>
              <a:rPr lang="en-US" sz="2400" dirty="0" smtClean="0"/>
              <a:t>with </a:t>
            </a:r>
            <a:r>
              <a:rPr lang="en-US" sz="2400" dirty="0"/>
              <a:t>smooth surface </a:t>
            </a:r>
          </a:p>
        </p:txBody>
      </p:sp>
      <p:sp>
        <p:nvSpPr>
          <p:cNvPr id="26" name="TextBox 25"/>
          <p:cNvSpPr txBox="1"/>
          <p:nvPr/>
        </p:nvSpPr>
        <p:spPr>
          <a:xfrm rot="19431662">
            <a:off x="5723319" y="3840867"/>
            <a:ext cx="335296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Particles with irregular </a:t>
            </a:r>
          </a:p>
          <a:p>
            <a:pPr algn="ctr"/>
            <a:r>
              <a:rPr lang="en-US" sz="2400" dirty="0" smtClean="0"/>
              <a:t>shape</a:t>
            </a:r>
            <a:r>
              <a:rPr lang="en-US" sz="2400" dirty="0"/>
              <a:t>, rough, and </a:t>
            </a:r>
            <a:r>
              <a:rPr lang="en-US" sz="2400" dirty="0" smtClean="0"/>
              <a:t>craters</a:t>
            </a:r>
          </a:p>
          <a:p>
            <a:pPr algn="ctr"/>
            <a:r>
              <a:rPr lang="en-US" sz="2400" dirty="0" smtClean="0"/>
              <a:t>on its surface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6356332" y="1168517"/>
            <a:ext cx="862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RASH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338116" y="3576746"/>
            <a:ext cx="8320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</a:t>
            </a:r>
            <a:r>
              <a:rPr lang="en-US" sz="2400" dirty="0" smtClean="0"/>
              <a:t>ASH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725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694799" y="-151126"/>
            <a:ext cx="773482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III. Characterization of RASH and PASH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1333" y="688114"/>
            <a:ext cx="911397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Particle size distribution of 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RASH and 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PASH determined by DLS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l="-2089" t="9838" r="2089" b="-666"/>
          <a:stretch/>
        </p:blipFill>
        <p:spPr>
          <a:xfrm>
            <a:off x="866747" y="1254055"/>
            <a:ext cx="6840000" cy="4874510"/>
          </a:xfrm>
          <a:prstGeom prst="rect">
            <a:avLst/>
          </a:prstGeom>
        </p:spPr>
      </p:pic>
      <p:cxnSp>
        <p:nvCxnSpPr>
          <p:cNvPr id="23" name="Straight Arrow Connector 22"/>
          <p:cNvCxnSpPr/>
          <p:nvPr/>
        </p:nvCxnSpPr>
        <p:spPr>
          <a:xfrm flipH="1">
            <a:off x="3144933" y="3111251"/>
            <a:ext cx="1703292" cy="95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48225" y="2520611"/>
            <a:ext cx="253365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Shifting of particle size distribution to left side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25303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2047846" y="-151126"/>
            <a:ext cx="6324629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Mechanical properties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61333" y="688114"/>
            <a:ext cx="913897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UTSs of 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neat PVA, PVA/PASH, and PVA/PASH/PDDA 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composites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5"/>
          <a:srcRect t="8759" r="3017"/>
          <a:stretch/>
        </p:blipFill>
        <p:spPr>
          <a:xfrm>
            <a:off x="1238250" y="1207506"/>
            <a:ext cx="6753750" cy="5005104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>
            <a:off x="2457450" y="1847850"/>
            <a:ext cx="4829175" cy="75247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202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Mechanical properties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9908" y="688114"/>
            <a:ext cx="895944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EBs of 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neat PVA, PVA/PASH, and PVA/PASH/PDDA 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composites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8950" r="3467"/>
          <a:stretch/>
        </p:blipFill>
        <p:spPr>
          <a:xfrm>
            <a:off x="1255489" y="1239573"/>
            <a:ext cx="6831235" cy="4986007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>
            <a:off x="2609850" y="2152650"/>
            <a:ext cx="4714875" cy="284797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350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Mechanical properties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89908" y="688114"/>
            <a:ext cx="8991500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YMs of </a:t>
            </a:r>
            <a:r>
              <a:rPr lang="en-US" sz="2300" b="1" dirty="0">
                <a:latin typeface="Arial" panose="020B0604020202020204" pitchFamily="34" charset="0"/>
                <a:cs typeface="Arial" panose="020B0604020202020204" pitchFamily="34" charset="0"/>
              </a:rPr>
              <a:t>neat PVA, PVA/PASH, and PVA/PASH/PDDA 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composites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t="9071" r="2848"/>
          <a:stretch/>
        </p:blipFill>
        <p:spPr>
          <a:xfrm>
            <a:off x="1152000" y="1236475"/>
            <a:ext cx="6944250" cy="4964887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2381250" y="1733550"/>
            <a:ext cx="4791075" cy="160972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24207" y="1733550"/>
            <a:ext cx="1067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~ 1.6 </a:t>
            </a:r>
            <a:r>
              <a:rPr lang="en-US" dirty="0" err="1" smtClean="0"/>
              <a:t>GPa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79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7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Thermal properties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8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232783" y="745264"/>
            <a:ext cx="8500725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DSC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thermograms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of PVA, PVA/PASH and PVA/PASH/PDDA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96" y="1568449"/>
            <a:ext cx="8388629" cy="4115847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 flipH="1">
            <a:off x="981075" y="1400175"/>
            <a:ext cx="9525" cy="40386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4953000" y="1466850"/>
            <a:ext cx="9525" cy="40386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4200525" y="1486533"/>
            <a:ext cx="9525" cy="40386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8210550" y="1486533"/>
            <a:ext cx="9525" cy="4038600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6660" y="5514753"/>
            <a:ext cx="40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T</a:t>
            </a:r>
            <a:r>
              <a:rPr lang="en-US" sz="2400" b="1" baseline="-25000" dirty="0" err="1" smtClean="0"/>
              <a:t>g</a:t>
            </a:r>
            <a:endParaRPr lang="en-US" sz="24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748585" y="5521772"/>
            <a:ext cx="408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/>
              <a:t>T</a:t>
            </a:r>
            <a:r>
              <a:rPr lang="en-US" sz="2400" b="1" baseline="-25000" dirty="0" err="1" smtClean="0"/>
              <a:t>g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96110" y="5533584"/>
            <a:ext cx="487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baseline="-25000" dirty="0"/>
              <a:t>m</a:t>
            </a:r>
            <a:endParaRPr lang="en-US" sz="2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8004158" y="5533584"/>
            <a:ext cx="4878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</a:t>
            </a:r>
            <a:r>
              <a:rPr lang="en-US" sz="2400" b="1" baseline="-25000" dirty="0"/>
              <a:t>m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7914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215944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328091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83381"/>
            <a:ext cx="1437253" cy="550060"/>
          </a:xfrm>
          <a:prstGeom prst="rect">
            <a:avLst/>
          </a:prstGeom>
        </p:spPr>
      </p:pic>
      <p:sp>
        <p:nvSpPr>
          <p:cNvPr id="21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Thermal properties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251833" y="716689"/>
            <a:ext cx="8579272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Thermal properties of PVA, PVA/PASH and PVA/PASH/PDDA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954393"/>
              </p:ext>
            </p:extLst>
          </p:nvPr>
        </p:nvGraphicFramePr>
        <p:xfrm>
          <a:off x="395382" y="1269362"/>
          <a:ext cx="8405717" cy="4555493"/>
        </p:xfrm>
        <a:graphic>
          <a:graphicData uri="http://schemas.openxmlformats.org/drawingml/2006/table">
            <a:tbl>
              <a:tblPr firstRow="1" firstCol="1" bandRow="1"/>
              <a:tblGrid>
                <a:gridCol w="2498929"/>
                <a:gridCol w="767578"/>
                <a:gridCol w="1243148"/>
                <a:gridCol w="944832"/>
                <a:gridCol w="1338929"/>
                <a:gridCol w="1612301"/>
              </a:tblGrid>
              <a:tr h="588013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Sample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800" b="1" baseline="-25000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c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800" b="1" baseline="30000" dirty="0" err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 dirty="0" err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C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T</a:t>
                      </a:r>
                      <a:r>
                        <a:rPr lang="en-US" sz="1800" b="1" baseline="-2500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m</a:t>
                      </a:r>
                      <a:endParaRPr lang="en-US" sz="1800" b="1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US" sz="1800" b="1" baseline="3000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C)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Δ</a:t>
                      </a:r>
                      <a:r>
                        <a:rPr lang="en-US" sz="1800" b="1" i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800" b="1" baseline="-2500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m</a:t>
                      </a:r>
                      <a:endParaRPr lang="en-US" sz="1800" b="1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(J/g)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Δ</a:t>
                      </a:r>
                      <a:r>
                        <a:rPr lang="en-US" sz="1800" b="1" i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H</a:t>
                      </a:r>
                      <a:r>
                        <a:rPr lang="en-US" sz="1800" b="1" baseline="-2500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f</a:t>
                      </a:r>
                      <a:endParaRPr lang="en-US" sz="1800" b="1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(J/g)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Crystallinity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(%)</a:t>
                      </a:r>
                      <a:endParaRPr lang="en-US" sz="1800" b="1" dirty="0">
                        <a:effectLst/>
                        <a:latin typeface="Arial" panose="020B0604020202020204" pitchFamily="34" charset="0"/>
                        <a:ea typeface="Malgun Gothic" panose="020B0503020000020004" pitchFamily="34" charset="-127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133.5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225.5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71.83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51.83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PVA95PASH5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134.4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226.7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36.41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49.94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37.93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PVA90PASH10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133.1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227.9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34.25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63.37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50.80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PVA85PASH15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130.5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225.6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28.83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50.56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42.92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PVA80PASH20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132.4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227.3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28.34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43.64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39.36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398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PVA75PASH25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135.7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229.8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32.15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38.60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37.13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6893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PVA95PASH5PDDA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127.7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227.1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30.67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52.12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39.58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1851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PVA90PASH10PDDA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128.6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227.3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28.51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47.63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38.18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4424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PVA85PASH15PDDA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131.8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228.3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28.76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53.20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45.49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3375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PVA80PASH20PDDA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127.9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227.9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24.75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51.55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46.49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PVA75PASH25PDDA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127.0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228.6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24.64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49.14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ea typeface="Malgun Gothic" panose="020B0503020000020004" pitchFamily="34" charset="-127"/>
                          <a:cs typeface="Arial" panose="020B0604020202020204" pitchFamily="34" charset="0"/>
                        </a:rPr>
                        <a:t>47.27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876675" y="1914525"/>
            <a:ext cx="866775" cy="4253794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677441" y="5879503"/>
            <a:ext cx="554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4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5232401" y="5953125"/>
            <a:ext cx="0" cy="308291"/>
          </a:xfrm>
          <a:prstGeom prst="straightConnector1">
            <a:avLst/>
          </a:prstGeom>
          <a:ln w="508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89556" y="5930184"/>
            <a:ext cx="37593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Heat resistance improvement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46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XRD pattern analysis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8" name="Picture 17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" y="718784"/>
            <a:ext cx="8543925" cy="53730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" name="Straight Connector 7"/>
          <p:cNvCxnSpPr/>
          <p:nvPr/>
        </p:nvCxnSpPr>
        <p:spPr>
          <a:xfrm flipH="1">
            <a:off x="1941523" y="747359"/>
            <a:ext cx="12679" cy="4695823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6237298" y="752477"/>
            <a:ext cx="12679" cy="4695823"/>
          </a:xfrm>
          <a:prstGeom prst="line">
            <a:avLst/>
          </a:prstGeom>
          <a:ln w="254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305056" y="4981517"/>
            <a:ext cx="6107762" cy="46166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Characteristics of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semi-crystalline polymers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72300" y="971550"/>
            <a:ext cx="895350" cy="4009967"/>
          </a:xfrm>
          <a:prstGeom prst="rect">
            <a:avLst/>
          </a:prstGeom>
          <a:noFill/>
          <a:ln w="25400">
            <a:solidFill>
              <a:schemeClr val="accent1">
                <a:shade val="50000"/>
              </a:schemeClr>
            </a:solidFill>
            <a:prstDash val="dash"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023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8" name="제목 1"/>
          <p:cNvSpPr txBox="1">
            <a:spLocks/>
          </p:cNvSpPr>
          <p:nvPr/>
        </p:nvSpPr>
        <p:spPr>
          <a:xfrm>
            <a:off x="2000250" y="-151126"/>
            <a:ext cx="551497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IR spectra analysis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1" name="Picture 20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93" y="752477"/>
            <a:ext cx="7632481" cy="533939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/>
          <p:cNvSpPr/>
          <p:nvPr/>
        </p:nvSpPr>
        <p:spPr>
          <a:xfrm>
            <a:off x="2105025" y="1600200"/>
            <a:ext cx="561975" cy="36957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305425" y="1390650"/>
            <a:ext cx="561975" cy="3695700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514506" y="5065067"/>
            <a:ext cx="6625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Shifting to lower wave number, and higher intensity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686056" y="1278493"/>
            <a:ext cx="153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O-H stretching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305425" y="1103918"/>
            <a:ext cx="2465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C=O and C─O </a:t>
            </a:r>
            <a:r>
              <a:rPr lang="en-US" dirty="0" smtClean="0"/>
              <a:t> stretching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725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20694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1151999" y="-151126"/>
            <a:ext cx="773482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IV. Morphological analysis (SEM)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3"/>
          <p:cNvCxnSpPr/>
          <p:nvPr/>
        </p:nvCxnSpPr>
        <p:spPr>
          <a:xfrm>
            <a:off x="1152000" y="554355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/>
          <a:srcRect l="36939" t="19633" r="2075" b="6207"/>
          <a:stretch/>
        </p:blipFill>
        <p:spPr>
          <a:xfrm>
            <a:off x="809626" y="535304"/>
            <a:ext cx="7306748" cy="558538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01163" y="647702"/>
            <a:ext cx="1531573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Malgun Gothic" panose="020B0503020000020004" pitchFamily="34" charset="-127"/>
              </a:rPr>
              <a:t>PVA95PASH5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5111138" y="652586"/>
            <a:ext cx="1646989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Malgun Gothic" panose="020B0503020000020004" pitchFamily="34" charset="-127"/>
              </a:rPr>
              <a:t>PVA75PASH25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1472588" y="3438527"/>
            <a:ext cx="2159950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Malgun Gothic" panose="020B0503020000020004" pitchFamily="34" charset="-127"/>
              </a:rPr>
              <a:t>PVA95PASH5PDDA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5134276" y="3448052"/>
            <a:ext cx="2275366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ea typeface="Malgun Gothic" panose="020B0503020000020004" pitchFamily="34" charset="-127"/>
              </a:rPr>
              <a:t>PVA75PASH25PDDA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6200000">
            <a:off x="-241327" y="4554409"/>
            <a:ext cx="1819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Full coverage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 rot="16200000">
            <a:off x="-696535" y="1636903"/>
            <a:ext cx="2640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Partial full coverage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6901267" y="1664456"/>
            <a:ext cx="2849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Abundance </a:t>
            </a:r>
          </a:p>
          <a:p>
            <a:pPr algn="ctr"/>
            <a:r>
              <a:rPr lang="en-US" sz="2400" dirty="0" smtClean="0"/>
              <a:t>interfacial voids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 rot="16200000">
            <a:off x="7249736" y="4496544"/>
            <a:ext cx="2101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Very little voids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044408" y="1978589"/>
            <a:ext cx="318388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bridge-like connection</a:t>
            </a:r>
            <a:endParaRPr lang="en-US" sz="2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71998" y="2079954"/>
            <a:ext cx="31758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brittle </a:t>
            </a:r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failure,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poor filler-matrix adhesion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15574" y="5957213"/>
            <a:ext cx="5476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better polymer-reinforcement adhesion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916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6" name="logo.gif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7" name="그림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12" name="제목 1"/>
          <p:cNvSpPr txBox="1">
            <a:spLocks/>
          </p:cNvSpPr>
          <p:nvPr/>
        </p:nvSpPr>
        <p:spPr>
          <a:xfrm>
            <a:off x="1151999" y="-151126"/>
            <a:ext cx="773482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Summaries &amp; Conclusions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직선 연결선 3"/>
          <p:cNvCxnSpPr/>
          <p:nvPr/>
        </p:nvCxnSpPr>
        <p:spPr>
          <a:xfrm>
            <a:off x="1152000" y="582930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95251" y="673923"/>
            <a:ext cx="894397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Hydrochemical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activation made RASH become PASH with       smaller size, rough and crater surface, and high surface area</a:t>
            </a:r>
          </a:p>
          <a:p>
            <a:pPr marL="342900" indent="-342900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Better dispersion and adhesion of PASH in PVA was observed  in presence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polycations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(PDDA)</a:t>
            </a:r>
          </a:p>
          <a:p>
            <a:pPr marL="342900" indent="-342900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Result in higher tensile strength of PVA/PASH/PDDA compared to PVA/PASH composites at every loading of the filler</a:t>
            </a:r>
          </a:p>
          <a:p>
            <a:pPr marL="342900" indent="-342900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 process of pretreatment of RASH, utilization of PASH by composite formulation with PVA and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polycation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is easy and efficient, which can be integrated in downstream processing of microalgae-based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biorefinery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Value-added composites produced from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microalgal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ash can partially improve economical feasibility of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microalgal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industry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06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5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1151999" y="-122551"/>
            <a:ext cx="7734825" cy="90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ko-KR" alt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직선 연결선 3"/>
          <p:cNvCxnSpPr/>
          <p:nvPr/>
        </p:nvCxnSpPr>
        <p:spPr>
          <a:xfrm>
            <a:off x="1152000" y="630555"/>
            <a:ext cx="684000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90500" y="834748"/>
            <a:ext cx="8782050" cy="52783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This research </a:t>
            </a:r>
            <a:r>
              <a:rPr lang="en-US" sz="24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was financially </a:t>
            </a:r>
            <a:r>
              <a:rPr lang="en-US" sz="2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supported by the Advanced Biomass R&amp;D Center (ABC) of Korea Grant funded by the Ministry of Science, ICT and Future Planning (ABC-2010-0029728</a:t>
            </a:r>
            <a:r>
              <a:rPr lang="en-US" sz="24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).</a:t>
            </a:r>
          </a:p>
          <a:p>
            <a:pPr marL="342900" indent="-342900" algn="just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 smtClean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 algn="just" eaLnBrk="0" latinLnBrk="0" hangingPunct="0"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Supervised supports from</a:t>
            </a:r>
          </a:p>
          <a:p>
            <a:pPr lvl="1" algn="just" eaLnBrk="0" latinLnBrk="0" hangingPunct="0"/>
            <a:r>
              <a:rPr lang="en-US" sz="2400" dirty="0" smtClean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Prof. Ji-Won Yang (CBE, KAIST)</a:t>
            </a:r>
          </a:p>
          <a:p>
            <a:pPr lvl="1" algn="just" eaLnBrk="0" latinLnBrk="0" hangingPunct="0"/>
            <a:r>
              <a:rPr lang="en-US" sz="2400" dirty="0" smtClean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Prof</a:t>
            </a:r>
            <a:r>
              <a:rPr lang="en-US" sz="2400" dirty="0" smtClean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. Min S. Park (CBE, ABC, KAIST</a:t>
            </a:r>
            <a:r>
              <a:rPr lang="en-US" sz="2400" dirty="0" smtClean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)</a:t>
            </a:r>
          </a:p>
          <a:p>
            <a:pPr lvl="1" algn="just" eaLnBrk="0" latinLnBrk="0" hangingPunct="0"/>
            <a:r>
              <a:rPr lang="en-US" sz="2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Prof. Yong </a:t>
            </a:r>
            <a:r>
              <a:rPr lang="en-US" sz="2400" dirty="0" err="1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Keun</a:t>
            </a:r>
            <a:r>
              <a:rPr lang="en-US" sz="2400" dirty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 Chang (CBE, ABC, KAIST)</a:t>
            </a:r>
          </a:p>
          <a:p>
            <a:pPr lvl="1" algn="just" eaLnBrk="0" latinLnBrk="0" hangingPunct="0"/>
            <a:endParaRPr lang="en-US" sz="2400" dirty="0" smtClean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 algn="just" eaLnBrk="0" latinLnBrk="0" hangingPunct="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2400" dirty="0"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  <a:p>
            <a:pPr marL="342900" indent="-342900" algn="just" eaLnBrk="0" latinLnBrk="0" hangingPunct="0">
              <a:buFont typeface="Wingdings" panose="05000000000000000000" pitchFamily="2" charset="2"/>
              <a:buChar char="§"/>
            </a:pPr>
            <a:r>
              <a:rPr lang="en-US" sz="2400" dirty="0" smtClean="0">
                <a:effectLst/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Many helps from my student</a:t>
            </a:r>
          </a:p>
          <a:p>
            <a:pPr lvl="1" algn="just" eaLnBrk="0" latinLnBrk="0" hangingPunct="0"/>
            <a:r>
              <a:rPr lang="en-US" sz="2400" dirty="0" smtClean="0">
                <a:latin typeface="Arial" panose="020B0604020202020204" pitchFamily="34" charset="0"/>
                <a:ea typeface="Malgun Gothic" panose="020B0503020000020004" pitchFamily="34" charset="-127"/>
                <a:cs typeface="Arial" panose="020B0604020202020204" pitchFamily="34" charset="0"/>
              </a:rPr>
              <a:t>Hyun-Ro Lee (M.S., CBE, KAIST)</a:t>
            </a:r>
            <a:endParaRPr lang="en-US" sz="2400" dirty="0">
              <a:effectLst/>
              <a:latin typeface="Arial" panose="020B0604020202020204" pitchFamily="34" charset="0"/>
              <a:ea typeface="Malgun Gothic" panose="020B0503020000020004" pitchFamily="34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68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5" y="2527301"/>
            <a:ext cx="7886700" cy="1325563"/>
          </a:xfrm>
        </p:spPr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내용 개체 틀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81" y="6168319"/>
            <a:ext cx="1588175" cy="553420"/>
          </a:xfrm>
          <a:prstGeom prst="rect">
            <a:avLst/>
          </a:prstGeom>
        </p:spPr>
      </p:pic>
      <p:pic>
        <p:nvPicPr>
          <p:cNvPr id="5" name="logo.gi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98739" y="6261416"/>
            <a:ext cx="2346519" cy="498739"/>
          </a:xfrm>
          <a:prstGeom prst="rect">
            <a:avLst/>
          </a:prstGeom>
          <a:ln w="3175">
            <a:miter lim="400000"/>
          </a:ln>
        </p:spPr>
      </p:pic>
      <p:pic>
        <p:nvPicPr>
          <p:cNvPr id="6" name="그림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5" t="14534" r="28292" b="14274"/>
          <a:stretch/>
        </p:blipFill>
        <p:spPr>
          <a:xfrm>
            <a:off x="7706747" y="6235756"/>
            <a:ext cx="1437253" cy="5500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36644" y="2266752"/>
            <a:ext cx="86707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Thank you for your </a:t>
            </a:r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attention!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31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6036</TotalTime>
  <Words>991</Words>
  <Application>Microsoft Office PowerPoint</Application>
  <PresentationFormat>On-screen Show (4:3)</PresentationFormat>
  <Paragraphs>329</Paragraphs>
  <Slides>24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맑은 고딕</vt:lpstr>
      <vt:lpstr>맑은 고딕</vt:lpstr>
      <vt:lpstr>Arial</vt:lpstr>
      <vt:lpstr>Calibri</vt:lpstr>
      <vt:lpstr>Calibri Light</vt:lpstr>
      <vt:lpstr>Times New Roman</vt:lpstr>
      <vt:lpstr>Wingdings</vt:lpstr>
      <vt:lpstr>Office 테마</vt:lpstr>
      <vt:lpstr>Utilization of microalgal-derived ash as a mineral reinforcement material in biocomposite formulation  with poly(vinyl alcohol)</vt:lpstr>
      <vt:lpstr>Contents</vt:lpstr>
      <vt:lpstr>I. Introduction</vt:lpstr>
      <vt:lpstr>I. Introduction</vt:lpstr>
      <vt:lpstr>II. Experimental</vt:lpstr>
      <vt:lpstr>II. Experimental</vt:lpstr>
      <vt:lpstr>II. Experimental</vt:lpstr>
      <vt:lpstr>PowerPoint Presentation</vt:lpstr>
      <vt:lpstr>III. Characterization of RASH and PASH</vt:lpstr>
      <vt:lpstr>III. Characterization of RASH and PASH</vt:lpstr>
      <vt:lpstr>III. Characterization of RASH and PASH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Controlling VFA ratio  from ADP of C. Vulgaris by pretreatment</dc:title>
  <dc:creator>joker.kaist@hotmail.com</dc:creator>
  <cp:lastModifiedBy>Tran</cp:lastModifiedBy>
  <cp:revision>213</cp:revision>
  <dcterms:created xsi:type="dcterms:W3CDTF">2015-01-13T11:57:46Z</dcterms:created>
  <dcterms:modified xsi:type="dcterms:W3CDTF">2015-08-08T00:54:50Z</dcterms:modified>
</cp:coreProperties>
</file>