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3" r:id="rId3"/>
    <p:sldId id="262" r:id="rId4"/>
    <p:sldId id="308" r:id="rId5"/>
    <p:sldId id="267" r:id="rId6"/>
    <p:sldId id="287" r:id="rId7"/>
    <p:sldId id="285" r:id="rId8"/>
    <p:sldId id="305" r:id="rId9"/>
    <p:sldId id="271" r:id="rId10"/>
    <p:sldId id="288" r:id="rId11"/>
    <p:sldId id="310" r:id="rId12"/>
    <p:sldId id="312" r:id="rId13"/>
    <p:sldId id="313" r:id="rId14"/>
    <p:sldId id="314" r:id="rId15"/>
    <p:sldId id="300" r:id="rId16"/>
    <p:sldId id="30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had Gal-Mor" initials="OG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32" autoAdjust="0"/>
    <p:restoredTop sz="83831" autoAdjust="0"/>
  </p:normalViewPr>
  <p:slideViewPr>
    <p:cSldViewPr>
      <p:cViewPr>
        <p:scale>
          <a:sx n="80" d="100"/>
          <a:sy n="80" d="100"/>
        </p:scale>
        <p:origin x="-684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C2105C-F323-42B0-8993-524306857BFD}" type="datetimeFigureOut">
              <a:rPr lang="en-US" smtClean="0"/>
              <a:pPr/>
              <a:t>8/16/2015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44B600-91AB-4F7A-84B2-DCCE81A0AB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11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#_ENREF_21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5" Type="http://schemas.openxmlformats.org/officeDocument/2006/relationships/hyperlink" Target="#_ENREF_23"/><Relationship Id="rId4" Type="http://schemas.openxmlformats.org/officeDocument/2006/relationships/hyperlink" Target="#_ENREF_22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#_ENREF_21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5" Type="http://schemas.openxmlformats.org/officeDocument/2006/relationships/hyperlink" Target="#_ENREF_23"/><Relationship Id="rId4" Type="http://schemas.openxmlformats.org/officeDocument/2006/relationships/hyperlink" Target="#_ENREF_22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44B600-91AB-4F7A-84B2-DCCE81A0ABE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065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44B600-91AB-4F7A-84B2-DCCE81A0ABE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374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 hypothesize that this cue may signal the pathogen to switch from the initial invasive stage of the infection (SPI-1 and motility-dependent) to the later persistent phase.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It is possible that reducing invasion, uptake by phagocytic cells and motility at a later stage of the infection facilitates the persistence of the pathogen in niches such as the gallbladder epithelium [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 tooltip="Gonzalez-Escobedo, 2013 #1082"/>
              </a:rPr>
              <a:t>21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 tooltip="Menendez, 2009 #436"/>
              </a:rPr>
              <a:t>22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and lessens repetitive cycles of reseeding from the gut back to systemic sites. 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 additional possible benefit from such a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thermoregulated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response might be limiting the number of organisms crossing epithelial tissues to the lymphatic system in order to control bacterial load in the blood, avoid sepsis and consequently host death. 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Indeed,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typhoidal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serovars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are rarely associated with septic shock, in contrast to many other Gram-negative pathogens [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 tooltip="Tsolis, 2008 #797"/>
              </a:rPr>
              <a:t>23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].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44B600-91AB-4F7A-84B2-DCCE81A0ABE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6658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 hypothesize that this cue may signal the pathogen to switch from the initial invasive stage of the infection (SPI-1 and motility-dependent) to the later persistent phase.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It is possible that reducing invasion, uptake by phagocytic cells and motility at a later stage of the infection facilitates the persistence of the pathogen in niches such as the gallbladder epithelium [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 tooltip="Gonzalez-Escobedo, 2013 #1082"/>
              </a:rPr>
              <a:t>21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 tooltip="Menendez, 2009 #436"/>
              </a:rPr>
              <a:t>22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and lessens repetitive cycles of reseeding from the gut back to systemic sites. 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 additional possible benefit from such a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thermoregulated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response might be limiting the number of organisms crossing epithelial tissues to the lymphatic system in order to control bacterial load in the blood, avoid sepsis and consequently host death. 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Indeed,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typhoidal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serovars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are rarely associated with septic shock, in contrast to many other Gram-negative pathogens [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 tooltip="Tsolis, 2008 #797"/>
              </a:rPr>
              <a:t>23</a:t>
            </a: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].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44B600-91AB-4F7A-84B2-DCCE81A0ABE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688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C7ED-02BC-456D-A81C-DDF17D4E73F0}" type="datetimeFigureOut">
              <a:rPr lang="en-US" smtClean="0"/>
              <a:pPr/>
              <a:t>8/16/2015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CEE10-21EC-4427-86B0-6C0E1EE014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974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C7ED-02BC-456D-A81C-DDF17D4E73F0}" type="datetimeFigureOut">
              <a:rPr lang="en-US" smtClean="0"/>
              <a:pPr/>
              <a:t>8/16/2015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CEE10-21EC-4427-86B0-6C0E1EE014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471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C7ED-02BC-456D-A81C-DDF17D4E73F0}" type="datetimeFigureOut">
              <a:rPr lang="en-US" smtClean="0"/>
              <a:pPr/>
              <a:t>8/16/2015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CEE10-21EC-4427-86B0-6C0E1EE014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754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C7ED-02BC-456D-A81C-DDF17D4E73F0}" type="datetimeFigureOut">
              <a:rPr lang="en-US" smtClean="0"/>
              <a:pPr/>
              <a:t>8/16/2015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CEE10-21EC-4427-86B0-6C0E1EE014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875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C7ED-02BC-456D-A81C-DDF17D4E73F0}" type="datetimeFigureOut">
              <a:rPr lang="en-US" smtClean="0"/>
              <a:pPr/>
              <a:t>8/16/2015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CEE10-21EC-4427-86B0-6C0E1EE014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92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C7ED-02BC-456D-A81C-DDF17D4E73F0}" type="datetimeFigureOut">
              <a:rPr lang="en-US" smtClean="0"/>
              <a:pPr/>
              <a:t>8/16/2015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CEE10-21EC-4427-86B0-6C0E1EE014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83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C7ED-02BC-456D-A81C-DDF17D4E73F0}" type="datetimeFigureOut">
              <a:rPr lang="en-US" smtClean="0"/>
              <a:pPr/>
              <a:t>8/16/2015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CEE10-21EC-4427-86B0-6C0E1EE014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3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C7ED-02BC-456D-A81C-DDF17D4E73F0}" type="datetimeFigureOut">
              <a:rPr lang="en-US" smtClean="0"/>
              <a:pPr/>
              <a:t>8/16/2015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CEE10-21EC-4427-86B0-6C0E1EE014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959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C7ED-02BC-456D-A81C-DDF17D4E73F0}" type="datetimeFigureOut">
              <a:rPr lang="en-US" smtClean="0"/>
              <a:pPr/>
              <a:t>8/16/2015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CEE10-21EC-4427-86B0-6C0E1EE014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07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C7ED-02BC-456D-A81C-DDF17D4E73F0}" type="datetimeFigureOut">
              <a:rPr lang="en-US" smtClean="0"/>
              <a:pPr/>
              <a:t>8/16/2015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CEE10-21EC-4427-86B0-6C0E1EE014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184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FC7ED-02BC-456D-A81C-DDF17D4E73F0}" type="datetimeFigureOut">
              <a:rPr lang="en-US" smtClean="0"/>
              <a:pPr/>
              <a:t>8/16/2015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CEE10-21EC-4427-86B0-6C0E1EE014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091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FC7ED-02BC-456D-A81C-DDF17D4E73F0}" type="datetimeFigureOut">
              <a:rPr lang="en-US" smtClean="0"/>
              <a:pPr/>
              <a:t>8/16/2015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4CEE10-21EC-4427-86B0-6C0E1EE014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492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microsoft.com/office/2007/relationships/hdphoto" Target="../media/hdphoto6.wdp"/><Relationship Id="rId18" Type="http://schemas.openxmlformats.org/officeDocument/2006/relationships/image" Target="../media/image26.jpeg"/><Relationship Id="rId3" Type="http://schemas.microsoft.com/office/2007/relationships/hdphoto" Target="../media/hdphoto1.wdp"/><Relationship Id="rId21" Type="http://schemas.microsoft.com/office/2007/relationships/hdphoto" Target="../media/hdphoto10.wdp"/><Relationship Id="rId7" Type="http://schemas.microsoft.com/office/2007/relationships/hdphoto" Target="../media/hdphoto3.wdp"/><Relationship Id="rId12" Type="http://schemas.openxmlformats.org/officeDocument/2006/relationships/image" Target="../media/image23.jpeg"/><Relationship Id="rId17" Type="http://schemas.microsoft.com/office/2007/relationships/hdphoto" Target="../media/hdphoto8.wdp"/><Relationship Id="rId2" Type="http://schemas.openxmlformats.org/officeDocument/2006/relationships/image" Target="../media/image18.jpeg"/><Relationship Id="rId16" Type="http://schemas.openxmlformats.org/officeDocument/2006/relationships/image" Target="../media/image25.jpeg"/><Relationship Id="rId20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openxmlformats.org/officeDocument/2006/relationships/image" Target="../media/image29.png"/><Relationship Id="rId10" Type="http://schemas.openxmlformats.org/officeDocument/2006/relationships/image" Target="../media/image22.jpeg"/><Relationship Id="rId19" Type="http://schemas.microsoft.com/office/2007/relationships/hdphoto" Target="../media/hdphoto9.wdp"/><Relationship Id="rId4" Type="http://schemas.openxmlformats.org/officeDocument/2006/relationships/image" Target="../media/image19.jpeg"/><Relationship Id="rId9" Type="http://schemas.microsoft.com/office/2007/relationships/hdphoto" Target="../media/hdphoto4.wdp"/><Relationship Id="rId14" Type="http://schemas.openxmlformats.org/officeDocument/2006/relationships/image" Target="../media/image24.jpeg"/><Relationship Id="rId22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16633"/>
            <a:ext cx="941348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79512" y="5236494"/>
            <a:ext cx="288809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Dana S. </a:t>
            </a:r>
            <a:r>
              <a:rPr lang="en-US" sz="1600" b="1" dirty="0" err="1" smtClean="0"/>
              <a:t>Elhadad</a:t>
            </a:r>
            <a:r>
              <a:rPr lang="en-US" sz="1600" b="1" dirty="0" smtClean="0"/>
              <a:t>, PhD candidate</a:t>
            </a:r>
          </a:p>
          <a:p>
            <a:r>
              <a:rPr lang="en-US" sz="1600" dirty="0" smtClean="0"/>
              <a:t>Infectious Disease </a:t>
            </a:r>
            <a:r>
              <a:rPr lang="en-US" sz="1600" dirty="0" smtClean="0"/>
              <a:t>Unit</a:t>
            </a:r>
          </a:p>
          <a:p>
            <a:r>
              <a:rPr lang="en-US" sz="1600" dirty="0" smtClean="0"/>
              <a:t>Sheba Medical Center</a:t>
            </a:r>
            <a:endParaRPr lang="en-US" dirty="0" smtClean="0"/>
          </a:p>
          <a:p>
            <a:r>
              <a:rPr lang="en-US" sz="1600" dirty="0" smtClean="0"/>
              <a:t>Advisors: </a:t>
            </a:r>
            <a:r>
              <a:rPr lang="en-US" sz="1600" dirty="0"/>
              <a:t>Dr. </a:t>
            </a:r>
            <a:r>
              <a:rPr lang="en-US" sz="1600" dirty="0" err="1"/>
              <a:t>Ohad</a:t>
            </a:r>
            <a:r>
              <a:rPr lang="en-US" sz="1600" dirty="0"/>
              <a:t> Gal-</a:t>
            </a:r>
            <a:r>
              <a:rPr lang="en-US" sz="1600" dirty="0" err="1"/>
              <a:t>Mor</a:t>
            </a:r>
            <a:endParaRPr lang="en-US" sz="1600" dirty="0"/>
          </a:p>
          <a:p>
            <a:r>
              <a:rPr lang="en-US" sz="1600" dirty="0" smtClean="0"/>
              <a:t>                 Prof. </a:t>
            </a:r>
            <a:r>
              <a:rPr lang="en-US" sz="1600" dirty="0" err="1" smtClean="0"/>
              <a:t>Galia</a:t>
            </a:r>
            <a:r>
              <a:rPr lang="en-US" sz="1600" dirty="0" smtClean="0"/>
              <a:t> </a:t>
            </a:r>
            <a:r>
              <a:rPr lang="en-US" sz="1600" dirty="0" err="1" smtClean="0"/>
              <a:t>Rahav</a:t>
            </a:r>
            <a:endParaRPr lang="en-US" sz="1600" dirty="0"/>
          </a:p>
          <a:p>
            <a:pPr algn="ctr"/>
            <a:r>
              <a:rPr lang="en-US" sz="1600" dirty="0" smtClean="0"/>
              <a:t>                 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005" y="132300"/>
            <a:ext cx="915339" cy="92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467543" y="44624"/>
            <a:ext cx="799288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/>
          </a:p>
          <a:p>
            <a:pPr algn="ctr"/>
            <a:r>
              <a:rPr lang="en-US" sz="2000" dirty="0"/>
              <a:t> </a:t>
            </a:r>
            <a:r>
              <a:rPr lang="en-US" sz="2000" b="1" dirty="0"/>
              <a:t>The </a:t>
            </a:r>
            <a:r>
              <a:rPr lang="en-US" sz="2000" b="1" dirty="0" err="1"/>
              <a:t>Sackler</a:t>
            </a:r>
            <a:r>
              <a:rPr lang="en-US" sz="2000" b="1" dirty="0"/>
              <a:t> Faculty of Medicine </a:t>
            </a:r>
            <a:endParaRPr lang="en-US" sz="2000" dirty="0"/>
          </a:p>
          <a:p>
            <a:pPr algn="ctr"/>
            <a:r>
              <a:rPr lang="en-US" sz="2000" b="1" dirty="0" smtClean="0"/>
              <a:t>      Dr</a:t>
            </a:r>
            <a:r>
              <a:rPr lang="en-US" sz="2000" b="1" dirty="0"/>
              <a:t>. Miriam and Sheldon G. </a:t>
            </a:r>
            <a:r>
              <a:rPr lang="en-US" sz="2000" b="1" dirty="0" err="1"/>
              <a:t>Aldeson</a:t>
            </a:r>
            <a:r>
              <a:rPr lang="en-US" sz="2000" b="1" dirty="0"/>
              <a:t> Graduate School of Medicine </a:t>
            </a:r>
            <a:endParaRPr lang="en-US" sz="2000" dirty="0"/>
          </a:p>
          <a:p>
            <a:pPr algn="ctr"/>
            <a:r>
              <a:rPr lang="en-US" sz="2000" dirty="0"/>
              <a:t>Department of Clinical Microbiology and </a:t>
            </a:r>
            <a:r>
              <a:rPr lang="en-US" sz="2000" dirty="0" smtClean="0"/>
              <a:t>Immunology</a:t>
            </a:r>
          </a:p>
          <a:p>
            <a:pPr algn="ctr"/>
            <a:r>
              <a:rPr lang="en-US" sz="2000" dirty="0" smtClean="0"/>
              <a:t>Tel Aviv University</a:t>
            </a:r>
            <a:endParaRPr lang="en-US" sz="3200" dirty="0" smtClean="0"/>
          </a:p>
          <a:p>
            <a:endParaRPr lang="en-US" sz="2800" dirty="0" smtClean="0"/>
          </a:p>
          <a:p>
            <a:endParaRPr lang="en-US" sz="2800" dirty="0"/>
          </a:p>
          <a:p>
            <a:pPr algn="ctr" fontAlgn="base"/>
            <a:r>
              <a:rPr lang="en-US" sz="2800" dirty="0"/>
              <a:t> 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Feverlike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Temperature is a Virulence Regulatory Cue Controlling the Motility and Host Cell Entry of 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Typhoidal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Salmonella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3659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304800" y="133350"/>
            <a:ext cx="8443664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i="1" u="sng" dirty="0">
                <a:latin typeface="+mn-lt"/>
                <a:cs typeface="Times New Roman" pitchFamily="18" charset="0"/>
              </a:rPr>
              <a:t>Salmonella</a:t>
            </a:r>
            <a:r>
              <a:rPr lang="en-US" sz="2400" b="1" u="sng" dirty="0">
                <a:latin typeface="+mn-lt"/>
                <a:cs typeface="Times New Roman" pitchFamily="18" charset="0"/>
              </a:rPr>
              <a:t> Taxonomy :  the family </a:t>
            </a:r>
            <a:r>
              <a:rPr lang="en-US" sz="2400" b="1" i="1" u="sng" dirty="0" err="1">
                <a:latin typeface="+mn-lt"/>
                <a:cs typeface="Times New Roman" pitchFamily="18" charset="0"/>
              </a:rPr>
              <a:t>Enterobacteriaceae</a:t>
            </a:r>
            <a:endParaRPr lang="en-US" sz="2400" b="1" u="sng" dirty="0">
              <a:latin typeface="+mn-lt"/>
              <a:cs typeface="Times New Roman" pitchFamily="18" charset="0"/>
            </a:endParaRPr>
          </a:p>
        </p:txBody>
      </p:sp>
      <p:pic>
        <p:nvPicPr>
          <p:cNvPr id="8" name="Picture 2" descr="http://eng.sheba.co.il/sites/shebasuper/_media/mediabank/9574_mb_file_02a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72" y="3122381"/>
            <a:ext cx="5652628" cy="315341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851920" y="789672"/>
            <a:ext cx="528618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en-US" sz="2000" b="1" dirty="0">
                <a:latin typeface="Calibri" pitchFamily="34" charset="0"/>
              </a:rPr>
              <a:t>Possesses two classical T3SSs :  </a:t>
            </a:r>
            <a:r>
              <a:rPr lang="en-US" sz="2000" b="1" i="1" dirty="0">
                <a:latin typeface="Calibri" pitchFamily="34" charset="0"/>
              </a:rPr>
              <a:t>Salmonella</a:t>
            </a:r>
            <a:r>
              <a:rPr lang="en-US" sz="2000" b="1" dirty="0">
                <a:latin typeface="Calibri" pitchFamily="34" charset="0"/>
              </a:rPr>
              <a:t> pathogenicity island 1 (SPI-1) and 2 (SPI-2</a:t>
            </a:r>
            <a:r>
              <a:rPr lang="en-US" sz="2000" b="1" dirty="0" smtClean="0">
                <a:latin typeface="Calibri" pitchFamily="34" charset="0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endParaRPr lang="en-US" sz="2000" b="1" dirty="0">
              <a:latin typeface="Calibri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en-US" altLang="ja-JP" sz="2000" b="1" dirty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Predominantly flagellated</a:t>
            </a:r>
          </a:p>
          <a:p>
            <a:pPr>
              <a:defRPr/>
            </a:pPr>
            <a:endParaRPr lang="en-US" sz="2000" b="1" dirty="0">
              <a:latin typeface="Calibri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4932040" y="2708920"/>
            <a:ext cx="1599029" cy="8640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001511" y="3721224"/>
            <a:ext cx="1529558" cy="35824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862569" y="3573016"/>
            <a:ext cx="213487" cy="14820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069" y="2708920"/>
            <a:ext cx="1827393" cy="13705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http://www.educatetruth.com/wp-content/uploads/2014/01/TTS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066" y="4509120"/>
            <a:ext cx="1749396" cy="158495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716016" y="3789040"/>
            <a:ext cx="216024" cy="17912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 flipV="1">
            <a:off x="4932040" y="3789040"/>
            <a:ext cx="1638026" cy="7200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4734174" y="3979009"/>
            <a:ext cx="1835892" cy="21150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445004" y="802739"/>
            <a:ext cx="3022174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2" indent="-342900">
              <a:buFont typeface="Wingdings" panose="05000000000000000000" pitchFamily="2" charset="2"/>
              <a:buChar char="q"/>
              <a:defRPr/>
            </a:pPr>
            <a:r>
              <a:rPr lang="en-US" altLang="ja-JP" sz="2000" b="1" dirty="0" smtClean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Gram-negative</a:t>
            </a:r>
          </a:p>
          <a:p>
            <a:pPr marL="342900" lvl="2" indent="-342900">
              <a:buFont typeface="Wingdings" panose="05000000000000000000" pitchFamily="2" charset="2"/>
              <a:buChar char="q"/>
              <a:defRPr/>
            </a:pPr>
            <a:endParaRPr lang="en-US" altLang="ja-JP" sz="2000" b="1" dirty="0">
              <a:latin typeface="Calibri" pitchFamily="34" charset="0"/>
              <a:ea typeface="MS Mincho" pitchFamily="49" charset="-128"/>
              <a:cs typeface="Times New Roman" pitchFamily="18" charset="0"/>
            </a:endParaRPr>
          </a:p>
          <a:p>
            <a:pPr marL="342900" lvl="2" indent="-342900">
              <a:buFont typeface="Wingdings" panose="05000000000000000000" pitchFamily="2" charset="2"/>
              <a:buChar char="q"/>
              <a:defRPr/>
            </a:pPr>
            <a:r>
              <a:rPr lang="en-US" altLang="ja-JP" sz="2000" b="1" dirty="0" smtClean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Facultative intracellular</a:t>
            </a:r>
          </a:p>
          <a:p>
            <a:pPr marL="342900" lvl="2" indent="-342900">
              <a:buFont typeface="Wingdings" panose="05000000000000000000" pitchFamily="2" charset="2"/>
              <a:buChar char="q"/>
              <a:defRPr/>
            </a:pPr>
            <a:endParaRPr lang="en-US" altLang="ja-JP" sz="2000" b="1" dirty="0">
              <a:latin typeface="Calibri" pitchFamily="34" charset="0"/>
              <a:ea typeface="MS Mincho" pitchFamily="49" charset="-128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en-US" altLang="ja-JP" sz="2000" b="1" dirty="0" smtClean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Fecal-Oral Route</a:t>
            </a:r>
          </a:p>
          <a:p>
            <a:pPr>
              <a:defRPr/>
            </a:pPr>
            <a:endParaRPr lang="en-US" altLang="ja-JP" sz="2000" b="1" dirty="0" smtClean="0">
              <a:latin typeface="Calibri" pitchFamily="34" charset="0"/>
              <a:ea typeface="MS Mincho" pitchFamily="49" charset="-128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626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035"/>
          <p:cNvSpPr/>
          <p:nvPr/>
        </p:nvSpPr>
        <p:spPr>
          <a:xfrm>
            <a:off x="460375" y="1102102"/>
            <a:ext cx="3535561" cy="5107826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90736" y="2650173"/>
            <a:ext cx="35052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000" b="1" dirty="0" smtClean="0">
                <a:solidFill>
                  <a:srgbClr val="0070C0"/>
                </a:solidFill>
                <a:latin typeface="Calibri" pitchFamily="34" charset="0"/>
                <a:ea typeface="MS Mincho" pitchFamily="49" charset="-128"/>
              </a:rPr>
              <a:t>Non-</a:t>
            </a:r>
            <a:r>
              <a:rPr lang="en-US" altLang="ja-JP" sz="2000" b="1" dirty="0" err="1" smtClean="0">
                <a:solidFill>
                  <a:srgbClr val="0070C0"/>
                </a:solidFill>
                <a:latin typeface="Calibri" pitchFamily="34" charset="0"/>
                <a:ea typeface="MS Mincho" pitchFamily="49" charset="-128"/>
              </a:rPr>
              <a:t>Typhoidal</a:t>
            </a:r>
            <a:r>
              <a:rPr lang="en-US" altLang="ja-JP" sz="2000" b="1" dirty="0" smtClean="0">
                <a:solidFill>
                  <a:srgbClr val="0070C0"/>
                </a:solidFill>
                <a:latin typeface="Calibri" pitchFamily="34" charset="0"/>
                <a:ea typeface="MS Mincho" pitchFamily="49" charset="-128"/>
              </a:rPr>
              <a:t> Serovars: </a:t>
            </a:r>
            <a:r>
              <a:rPr lang="en-US" sz="2000" b="1" dirty="0">
                <a:solidFill>
                  <a:srgbClr val="0070C0"/>
                </a:solidFill>
                <a:latin typeface="Calibri" pitchFamily="34" charset="0"/>
              </a:rPr>
              <a:t>Gastroenteritis 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n-US" altLang="ja-JP" sz="2000" b="1" dirty="0">
                <a:solidFill>
                  <a:srgbClr val="000000"/>
                </a:solidFill>
                <a:latin typeface="Calibri" pitchFamily="34" charset="0"/>
                <a:ea typeface="MS Mincho" pitchFamily="49" charset="-128"/>
              </a:rPr>
              <a:t> </a:t>
            </a:r>
            <a:r>
              <a:rPr lang="en-US" altLang="ja-JP" sz="2000" dirty="0" smtClean="0">
                <a:solidFill>
                  <a:srgbClr val="000000"/>
                </a:solidFill>
                <a:latin typeface="Calibri" pitchFamily="34" charset="0"/>
                <a:ea typeface="MS Mincho" pitchFamily="49" charset="-128"/>
              </a:rPr>
              <a:t>Localized</a:t>
            </a:r>
            <a:endParaRPr lang="en-US" altLang="ja-JP" sz="2000" dirty="0">
              <a:latin typeface="Calibri" pitchFamily="34" charset="0"/>
              <a:ea typeface="MS Mincho" pitchFamily="49" charset="-128"/>
            </a:endParaRPr>
          </a:p>
          <a:p>
            <a:pPr indent="-34290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n-US" sz="2000" dirty="0">
                <a:latin typeface="Calibri" pitchFamily="34" charset="0"/>
              </a:rPr>
              <a:t>Short incubation </a:t>
            </a:r>
            <a:r>
              <a:rPr lang="en-US" sz="2000" dirty="0" smtClean="0">
                <a:latin typeface="Calibri" pitchFamily="34" charset="0"/>
              </a:rPr>
              <a:t>period</a:t>
            </a:r>
          </a:p>
          <a:p>
            <a:pPr indent="-34290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n-US" sz="2000" dirty="0" smtClean="0">
                <a:latin typeface="Calibri" pitchFamily="34" charset="0"/>
              </a:rPr>
              <a:t>Brief </a:t>
            </a:r>
            <a:r>
              <a:rPr lang="en-US" sz="2000" dirty="0">
                <a:latin typeface="Calibri" pitchFamily="34" charset="0"/>
              </a:rPr>
              <a:t>duration </a:t>
            </a:r>
            <a:endParaRPr lang="en-US" sz="2000" dirty="0" smtClean="0">
              <a:latin typeface="Calibri" pitchFamily="34" charset="0"/>
            </a:endParaRPr>
          </a:p>
          <a:p>
            <a:pPr indent="-34290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n-US" sz="2000" dirty="0" smtClean="0">
                <a:latin typeface="Calibri" pitchFamily="34" charset="0"/>
              </a:rPr>
              <a:t>Symptoms :</a:t>
            </a:r>
          </a:p>
          <a:p>
            <a:pPr indent="573088">
              <a:lnSpc>
                <a:spcPct val="150000"/>
              </a:lnSpc>
              <a:defRPr/>
            </a:pP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Diarrhea</a:t>
            </a:r>
            <a:endParaRPr lang="en-US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indent="573088">
              <a:lnSpc>
                <a:spcPct val="150000"/>
              </a:lnSpc>
              <a:defRPr/>
            </a:pPr>
            <a:r>
              <a:rPr lang="en-US" sz="2000" dirty="0" smtClean="0">
                <a:latin typeface="Calibri" pitchFamily="34" charset="0"/>
              </a:rPr>
              <a:t>Nausea</a:t>
            </a:r>
            <a:endParaRPr lang="en-US" sz="2000" dirty="0">
              <a:latin typeface="Calibri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076056" y="1102102"/>
            <a:ext cx="3535561" cy="5107826"/>
          </a:xfrm>
          <a:prstGeom prst="rect">
            <a:avLst/>
          </a:prstGeom>
          <a:noFill/>
          <a:ln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304800" y="133350"/>
            <a:ext cx="8443664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i="1" u="sng" dirty="0">
                <a:latin typeface="+mn-lt"/>
                <a:cs typeface="Times New Roman" pitchFamily="18" charset="0"/>
              </a:rPr>
              <a:t>Salmonella</a:t>
            </a:r>
            <a:r>
              <a:rPr lang="en-US" sz="2400" b="1" u="sng" dirty="0">
                <a:latin typeface="+mn-lt"/>
                <a:cs typeface="Times New Roman" pitchFamily="18" charset="0"/>
              </a:rPr>
              <a:t> Taxonomy :  the family </a:t>
            </a:r>
            <a:r>
              <a:rPr lang="en-US" sz="2400" b="1" i="1" u="sng" dirty="0" err="1">
                <a:latin typeface="+mn-lt"/>
                <a:cs typeface="Times New Roman" pitchFamily="18" charset="0"/>
              </a:rPr>
              <a:t>Enterobacteriaceae</a:t>
            </a:r>
            <a:endParaRPr lang="en-US" sz="2400" b="1" u="sng" dirty="0">
              <a:latin typeface="+mn-lt"/>
              <a:cs typeface="Times New Roman" pitchFamily="18" charset="0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624855" y="1313384"/>
            <a:ext cx="2867025" cy="923330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altLang="ja-JP" b="1" u="sng" dirty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Host generalist : </a:t>
            </a:r>
            <a:r>
              <a:rPr lang="en-US" altLang="ja-JP" b="1" dirty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 </a:t>
            </a:r>
          </a:p>
          <a:p>
            <a:pPr>
              <a:defRPr/>
            </a:pPr>
            <a:r>
              <a:rPr lang="en-US" altLang="ja-JP" b="1" i="1" dirty="0">
                <a:solidFill>
                  <a:srgbClr val="0070C0"/>
                </a:solidFill>
                <a:latin typeface="Calibri" pitchFamily="34" charset="0"/>
                <a:ea typeface="MS Mincho" pitchFamily="49" charset="-128"/>
                <a:cs typeface="Times New Roman" pitchFamily="18" charset="0"/>
              </a:rPr>
              <a:t> </a:t>
            </a:r>
            <a:r>
              <a:rPr lang="en-US" altLang="ja-JP" b="1" i="1" dirty="0" smtClean="0">
                <a:solidFill>
                  <a:srgbClr val="0070C0"/>
                </a:solidFill>
                <a:latin typeface="Calibri" pitchFamily="34" charset="0"/>
                <a:ea typeface="MS Mincho" pitchFamily="49" charset="-128"/>
                <a:cs typeface="Times New Roman" pitchFamily="18" charset="0"/>
              </a:rPr>
              <a:t>S</a:t>
            </a:r>
            <a:r>
              <a:rPr lang="en-US" altLang="ja-JP" b="1" dirty="0">
                <a:solidFill>
                  <a:srgbClr val="0070C0"/>
                </a:solidFill>
                <a:latin typeface="Calibri" pitchFamily="34" charset="0"/>
                <a:ea typeface="MS Mincho" pitchFamily="49" charset="-128"/>
                <a:cs typeface="Times New Roman" pitchFamily="18" charset="0"/>
              </a:rPr>
              <a:t>. Typhimurium</a:t>
            </a:r>
            <a:r>
              <a:rPr lang="he-IL" altLang="ja-JP" b="1" dirty="0">
                <a:solidFill>
                  <a:srgbClr val="0070C0"/>
                </a:solidFill>
                <a:latin typeface="Calibri" pitchFamily="34" charset="0"/>
                <a:ea typeface="MS Mincho" pitchFamily="49" charset="-128"/>
                <a:cs typeface="Times New Roman" pitchFamily="18" charset="0"/>
              </a:rPr>
              <a:t> </a:t>
            </a:r>
            <a:endParaRPr lang="en-US" altLang="ja-JP" b="1" dirty="0">
              <a:solidFill>
                <a:srgbClr val="0070C0"/>
              </a:solidFill>
              <a:latin typeface="Calibri" pitchFamily="34" charset="0"/>
              <a:ea typeface="MS Mincho" pitchFamily="49" charset="-128"/>
              <a:cs typeface="Times New Roman" pitchFamily="18" charset="0"/>
            </a:endParaRPr>
          </a:p>
          <a:p>
            <a:pPr>
              <a:defRPr/>
            </a:pPr>
            <a:r>
              <a:rPr lang="en-US" altLang="ja-JP" i="1" dirty="0" smtClean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 </a:t>
            </a:r>
            <a:r>
              <a:rPr lang="en-US" altLang="ja-JP" i="1" dirty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S</a:t>
            </a:r>
            <a:r>
              <a:rPr lang="en-US" altLang="ja-JP" dirty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. Enteritidis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00251" y="1313384"/>
            <a:ext cx="23881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b="1" u="sng" dirty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Host restricted :</a:t>
            </a:r>
            <a:r>
              <a:rPr lang="en-US" altLang="ja-JP" b="1" dirty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   </a:t>
            </a:r>
          </a:p>
          <a:p>
            <a:pPr>
              <a:defRPr/>
            </a:pPr>
            <a:r>
              <a:rPr lang="en-US" altLang="ja-JP" i="1" dirty="0" smtClean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S</a:t>
            </a:r>
            <a:r>
              <a:rPr lang="en-US" altLang="ja-JP" i="1" dirty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. </a:t>
            </a:r>
            <a:r>
              <a:rPr lang="en-US" altLang="ja-JP" dirty="0" smtClean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Sendai</a:t>
            </a:r>
            <a:r>
              <a:rPr lang="en-US" altLang="ja-JP" i="1" dirty="0" smtClean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, S</a:t>
            </a:r>
            <a:r>
              <a:rPr lang="en-US" altLang="ja-JP" i="1" dirty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. </a:t>
            </a:r>
            <a:r>
              <a:rPr lang="en-US" altLang="ja-JP" dirty="0" err="1">
                <a:latin typeface="Calibri" pitchFamily="34" charset="0"/>
                <a:ea typeface="MS Mincho" pitchFamily="49" charset="-128"/>
                <a:cs typeface="Times New Roman" pitchFamily="18" charset="0"/>
              </a:rPr>
              <a:t>Typhi</a:t>
            </a:r>
            <a:r>
              <a:rPr lang="en-US" altLang="ja-JP" dirty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 </a:t>
            </a:r>
            <a:endParaRPr lang="en-US" altLang="ja-JP" dirty="0" smtClean="0">
              <a:latin typeface="Calibri" pitchFamily="34" charset="0"/>
              <a:ea typeface="MS Mincho" pitchFamily="49" charset="-128"/>
              <a:cs typeface="Times New Roman" pitchFamily="18" charset="0"/>
            </a:endParaRPr>
          </a:p>
          <a:p>
            <a:pPr>
              <a:defRPr/>
            </a:pPr>
            <a:r>
              <a:rPr lang="en-US" altLang="ja-JP" dirty="0" smtClean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and</a:t>
            </a:r>
            <a:r>
              <a:rPr lang="en-US" altLang="ja-JP" i="1" dirty="0" smtClean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 </a:t>
            </a:r>
            <a:r>
              <a:rPr lang="en-US" altLang="ja-JP" b="1" i="1" dirty="0" smtClean="0">
                <a:solidFill>
                  <a:srgbClr val="C0504D"/>
                </a:solidFill>
                <a:latin typeface="Calibri" pitchFamily="34" charset="0"/>
                <a:ea typeface="MS Mincho" pitchFamily="49" charset="-128"/>
                <a:cs typeface="Times New Roman" pitchFamily="18" charset="0"/>
              </a:rPr>
              <a:t>S. </a:t>
            </a:r>
            <a:r>
              <a:rPr lang="en-US" altLang="ja-JP" b="1" dirty="0">
                <a:solidFill>
                  <a:srgbClr val="C0504D"/>
                </a:solidFill>
                <a:latin typeface="Calibri" pitchFamily="34" charset="0"/>
                <a:ea typeface="MS Mincho" pitchFamily="49" charset="-128"/>
                <a:cs typeface="Times New Roman" pitchFamily="18" charset="0"/>
              </a:rPr>
              <a:t>Paratyphi </a:t>
            </a:r>
            <a:r>
              <a:rPr lang="en-US" altLang="ja-JP" b="1" dirty="0" smtClean="0">
                <a:solidFill>
                  <a:srgbClr val="C0504D"/>
                </a:solidFill>
                <a:latin typeface="Calibri" pitchFamily="34" charset="0"/>
                <a:ea typeface="MS Mincho" pitchFamily="49" charset="-128"/>
                <a:cs typeface="Times New Roman" pitchFamily="18" charset="0"/>
              </a:rPr>
              <a:t>A</a:t>
            </a:r>
            <a:endParaRPr lang="en-US" altLang="ja-JP" dirty="0">
              <a:latin typeface="Calibri" pitchFamily="34" charset="0"/>
              <a:ea typeface="MS Mincho" pitchFamily="49" charset="-128"/>
              <a:cs typeface="Times New Roman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159053" y="2680950"/>
            <a:ext cx="373342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2000" b="1" dirty="0" err="1" smtClean="0">
                <a:solidFill>
                  <a:schemeClr val="accent2"/>
                </a:solidFill>
                <a:latin typeface="Calibri" pitchFamily="34" charset="0"/>
              </a:rPr>
              <a:t>Typhoidal</a:t>
            </a:r>
            <a:r>
              <a:rPr lang="en-US" altLang="ja-JP" sz="2000" b="1" dirty="0" smtClean="0">
                <a:solidFill>
                  <a:schemeClr val="accent2"/>
                </a:solidFill>
                <a:latin typeface="Calibri" pitchFamily="34" charset="0"/>
              </a:rPr>
              <a:t> serovars: </a:t>
            </a:r>
          </a:p>
          <a:p>
            <a:pPr algn="ctr">
              <a:defRPr/>
            </a:pPr>
            <a:r>
              <a:rPr lang="en-US" altLang="ja-JP" sz="2000" b="1" dirty="0" smtClean="0">
                <a:solidFill>
                  <a:schemeClr val="accent2"/>
                </a:solidFill>
                <a:latin typeface="Calibri" pitchFamily="34" charset="0"/>
              </a:rPr>
              <a:t>Enteric Fever</a:t>
            </a:r>
            <a:endParaRPr lang="en-US" sz="2000" b="1" dirty="0">
              <a:solidFill>
                <a:schemeClr val="accent2"/>
              </a:solidFill>
              <a:latin typeface="Calibri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</a:rPr>
              <a:t>Systemic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n-US" sz="2000" dirty="0">
                <a:solidFill>
                  <a:srgbClr val="000000"/>
                </a:solidFill>
                <a:latin typeface="Calibri" pitchFamily="34" charset="0"/>
              </a:rPr>
              <a:t>Long incubation period </a:t>
            </a:r>
            <a:endParaRPr lang="en-US" sz="2000" dirty="0" smtClean="0">
              <a:solidFill>
                <a:srgbClr val="000000"/>
              </a:solidFill>
              <a:latin typeface="Calibri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n-US" sz="2000" dirty="0" smtClean="0">
                <a:solidFill>
                  <a:srgbClr val="000000"/>
                </a:solidFill>
                <a:latin typeface="Calibri" pitchFamily="34" charset="0"/>
              </a:rPr>
              <a:t>Long </a:t>
            </a:r>
            <a:r>
              <a:rPr lang="en-US" sz="2000" dirty="0">
                <a:solidFill>
                  <a:srgbClr val="000000"/>
                </a:solidFill>
                <a:latin typeface="Calibri" pitchFamily="34" charset="0"/>
              </a:rPr>
              <a:t>duration </a:t>
            </a:r>
            <a:endParaRPr lang="en-US" sz="2000" dirty="0" smtClean="0">
              <a:solidFill>
                <a:srgbClr val="000000"/>
              </a:solidFill>
              <a:latin typeface="Calibri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n-US" sz="2000" dirty="0" smtClean="0">
                <a:solidFill>
                  <a:srgbClr val="000000"/>
                </a:solidFill>
                <a:latin typeface="Calibri" pitchFamily="34" charset="0"/>
              </a:rPr>
              <a:t>Symptoms:</a:t>
            </a:r>
          </a:p>
          <a:p>
            <a:pPr indent="627063">
              <a:lnSpc>
                <a:spcPct val="150000"/>
              </a:lnSpc>
              <a:defRPr/>
            </a:pP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Fever</a:t>
            </a:r>
            <a:endParaRPr lang="en-US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indent="627063">
              <a:lnSpc>
                <a:spcPct val="150000"/>
              </a:lnSpc>
              <a:defRPr/>
            </a:pPr>
            <a:r>
              <a:rPr lang="en-US" sz="2000" dirty="0">
                <a:latin typeface="Calibri" pitchFamily="34" charset="0"/>
              </a:rPr>
              <a:t>Generalized pain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11960" y="1879751"/>
            <a:ext cx="5257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VS.</a:t>
            </a:r>
            <a:endParaRPr lang="en-US" sz="2000" b="1" dirty="0"/>
          </a:p>
        </p:txBody>
      </p:sp>
      <p:sp>
        <p:nvSpPr>
          <p:cNvPr id="24" name="AutoShape 4" descr="data:image/jpeg;base64,/9j/4AAQSkZJRgABAQAAAQABAAD/2wCEAAkGBxQSEhUUExQWFhUXGBkYFxgXGBgcGBcXGB0XHBceGBocHSggGBolHxgYIjEhJSkrLi4uFx8zODMsNygtLisBCgoKDg0OGxAQGywlICQvLC8sLSwsLCwsLCwsLCwsLCwsLCwsLCwsLCwsLCwsLCwsLCwsLCwsLCwsLCwsLCwsLP/AABEIALcBEwMBIgACEQEDEQH/xAAcAAABBQEBAQAAAAAAAAAAAAAGAAMEBQcBAgj/xABEEAABAwIEAwYCCAUCBAYDAAABAgMRACEEBRIxQVFhBhMicYGRMqEHI0JSscHR8BRicpLhwvEWM0OyFTSCg6LSJERT/8QAGgEAAwEBAQEAAAAAAAAAAAAAAgMEAQAFBv/EAC8RAAICAQQBAwIFAwUAAAAAAAABAhEDBBIhMUEiUWETcQUUMjOxQoHwFSNSkaH/2gAMAwEAAhEDEQA/ANpFKKYwL2ttCvvJSfcA0/QhHK5XRXKw0rSPrFVJSKZcH1hqQmkRGM5FKvRFcijowr86HgH9QrjYtTmcD6s+YptrYUl/qYxfpHYrhF69CqLPe1TGFUELKlLP2ECSB14CuMLyK8kUII+kXDkkd27A4jQf9VEeWZuziBLSwqN07KT5jcVtGEoCvLuxpwU25saxhiVXgC4r2quEXFCzhEXPnUnhTKhc+dPDajQLIb/xjyP5UhXcR8Qqg7Xdo04JrVu4fhH5npTkAWmZ5wzhk6nnAgepJ8gL1VYftxgVmA+B/UlaR7kRWOZxmisT9YslSlXM7DyHKqlpZnb8qJIFs+lG3UqSFJUFJOxBkHyIqXgawTs7m2Jw51MKVa6mzdKgN7c/nWvdiu0zWNRKfC4PiQTcdRzFdtaZlpoKaVKlTABUqVKuOFSpUq4w5XCK9VyuOPBTSr1Srjhvs25qwrJ/kSPa1WNDfY/Ho/g2yVpCQVJBUYuCedW5zRn/APq3/eP1pUXwNa5JgNKq85syP+s3/cK8qztgf9Zv3rrOocxBAXc8KcS6nnQ/2xxyk4YusuQYBCwJsSm8HexoAc7VLTBVmC4PBLKZ9byPWk27GVwbAXk8/wAa73w/YNY1/wAXHjj8QfJpI/1U0vtSI/8AOYwnolA/1UVyMpGv5ooFtUT7VGw7gIG/saz7JszWtR0u4lZ0rGl0/EdJKYg7yKG8RmuOZhLzzrZ4BRIJHvQNNysJNUHvbrtgcIO6ZH1pAJKhZIO1uJMGskx+buuuFxapUo3NhM8o/dqczPHKUrvFrLpKdMkybcDfqPeoTmH1GEmTueg/U8v0okgX8Dq3SkpPvNW2AzFSFJW2rSpJkEfPz8qm4LsbiChK9enUNjcR5cKkf8N4kWgOfKjUl0c4Ps0fsn2gTjGpsHE2Wkc+Y/lNXShY1mnYRlbOMhQKdaFJgjcpg/KPnWmUmSSdINXXJ5PCkdx510cPKuqG3nWGnoi5rjq4TPy504Rem1Ikzy2o2AREg7q3O/6VjHbnMziXXNJ8KTA8hYenH1rZs8OjDPO/dbWfYGvnNK9SRe6j/vRQVGN2TcGwHkgJSdaRBAEgjn0NS8L2eeVdLYArS+xeRts4dPhGtQBJ/CrXuQDwonJhrGvJn7HZt9pIX3eogTaZHkRehzLMyOGxwKSUmQfffz39a2lvNE94G0DUobk2SOk8T5Cs/wDpR7N928jENJAS5KVQJAXB9p59Kep2idwqRquS5onENhad9lDkr9OVT6xz6M8+UHmkz4XfAoclX/OPQ1sdcDQqVKlXHCpUqVccKlSpVxgqVKlXHADg8qefy3umkjvEvTGoAQd7nzqnPYrM5tpH/uN25VbrzkYPCKW00haS4mxKgPEImx5jahnFfSg6FQMJhz594f8AVU8OuR87TLg9jMb49YSoaYRLyAQrnYQR0NJrsTjIPeKbX4SIL0QrgRA/Ghpz6T8Qf/1MHHVtZ/FdI/SFiDEYXBX2+oJ/10VAWzQ86wi28r7twgrbZAUUmRKQJg8dqxF2AtXma13IcYvE5ZiFOIQ2slwFKE6U/DaE8JoDbypkq1FvGSeASmL8vDS1KmxlcIHtdapgPo5Z7kKWtallEiIABIkecedC6ckZJ/8ALYxXoB/potyzPMQ02G04XFKCRCdcTHATpv60yM4+QWn4JT2DCH8OANMlQtPFtRkXoazXsi5intS8S5bwgEAwOhPCrjKWnlvtKVhnkQq6nFaoEKG0CBeiNrD+I24ikyb3ekZGmvUZX2u7KHBMpUFlxJVckCUkxAtwMH2qr7H5b32JTKvCIJEXjb0rZs+wGtsynUkA6kTZaSCIPlIPpQ/2Tyb+FDqIBBXKFDiIFudjIvyrW/cOMOmEDiZSmLACAOVNt4oIuTQ9nmV4pyYdgcIKgAOgTHuSascpyUIZ+sJWTuSSbHfc0SfIbVrkl4TM2n8QkIE6ZIUSkGSCDCZki+8RREKHcuQ1h1hCBpKr7fEdt+MVcl1fMe1Dl7sVFeCS2bCvauHnUHvFDj8qSnVfe+Qpdm0W4WgfFv61zv2+XyNUTrxA3J5157/gokGx3FwaF6pJ0KaSfZ47fYwjL8SUJGkoIJmIJ6RevnDLllS20k27wJ9yP1NfQHbozlWKibRM8RaSOkfhXz5lakh0BZ0pUQNW+hUjSqOh36Gq07jZyXJvGIx620QlaGgBGpQE2F4kwkefKo3ZTOO/WQVFYBkLiAodLCpuGYS6hIfQkqTzAInaU9K94EoQpSUJEJ3I58BSUV7eyC7k2JS+T3xSgrKpQACpJ2GogkekVf8AaBlAy9eu6G0hZkkmEQTcyTYb047iWnkpQVKCh92ZA51VYTNAvBYhSpU0EOfGnSpTamyUkp4TI96cml9ieS9+0ZF2EzUN4psm6Uup6eGYmOBuDX0mDXynljWh5IJ5DzvH78q+l8qxJS20lZ8RCR5mBMU1E7LalXBSrTDtKlSrjhV2uUq4wVKlSrjjKs8dC8A6QbBTRjkSq/41mOPXCvOtSzPBkZe7JBJbQr2UDWVZqfF6VNDsfM5hJcUEJFz7AcSegouwBS0AhoDVxUqJ6yTZIqmyFsJZU4bKXIT0SNz7/hUrAYZSjpBJ1HhuZ+dZLn7BRVFti8coJj+J0km+kKIPvA+VWfZztIttQSt3vGzxBOpPWDFveu4PskCPEAP3yrmc9kkpSFosRxFp9NqGotDNskzSGhIBCpBuDNiDTwbsb0HfR1m5cSvDq3aunnpNlCOh/wC7pRsE9K1RQDbPJaFcCbetOKG1q8xvaipAnoieNVOZNJb0nVdSiAD5E29AaWadom2VJbHjdUQlKRzUQBqPAVV9sMQUtIe3DboUf6TCFfJRNM+k3G2ZHJUqQzneZlLYAteJ5VGwuYq7sd0pC0bEkiJ4359K94pAKQd0mCDv5elJwkJ+rKRNzyJ52i9IXyWP2HmG1uvtA7IXCjz8IVI6CY8xRC9jGkr0KUEqsfFaQdoPuPShzLsxSHWEFYJJKlbACxAHqTbnFeu37MBtwbyUH18Q/BVX4dNHLw/J52bM4PgI8QAlClATAJHWoeTLWtoLcHiUVGOQkwPaKAsBnbjZhKzHLgfMUU5T2lTstMdU/pQZ/wANyw5jyjcerhJc8Mu1YDvDAJFvw51XYvCQ8Aq0QAZBSd/lt1qzONRGpML9Y9zwqGnMCHw0QCLIhShqJ5xE/sV5D039L7/zwFNLtstMVk7TrXdrlSSCDtspKkmPRRr5z7RdmlYVamnfC4j4ZB0up+8k9RBj+ocK+nFQlAmBAvyFZR9JfaRxSV4YJbLZPxbrAHCOBmK9FJRikjkDP0YY11TjrRKlp0hckklBBAgTuCDt/LRyzgVpWSlaiiSVI21T/OPECPag36K2i2+5uFFKgRyAKI9bqowxzLvfJLC9ACgXZuCN4A5m3saTPh2Ox5qewtMGokltDIbQqAtX2lDiNXXahv6Wu0aWkjCtfEuFOlP2UpjQkdTb0EcavlKcV9ogATYAGs/7a5OpKe+VfxDVJvB6+cUUJ80HlhatAhlrWp1OqYBAN7+5txrduyrDaNK1uKcWkQlTq5KEngkbTwmJIrDsrxaUuatgJJuLn/etOYxxThCtvgkBM8yL+cU6To8+blaoLe1HbrD4IQT3jvBtBFuWpWyR8+lZjnH0lYx+QhQZTyb39VG/tFDDjS1qJVJJNya8qYi1duHKJZNdpcSTd50+bi/1q2wnah5MHvXLfzK/M0KFu9O6TTYzFyiaNlf0kONwHD3g67+9aVkmbtYpoOtGQdxxSeRr5jekUa/RL2gLOMSyowh4FEcNe6D+XrWNm0btSrldrgbM8yTAKeS4h8ENlKkp1kpEW4gEgdahv9h8ETKu4J64l78m6LMGoLOgpISQROr9KkHKGd9HuSfxqWPK4KZL3Mdz/IVBOtiO6CyhKEyToRPwk3IkSZE3o07FZIWmg6qCtQ/tSeA686H8N2lZw+KdaelKAtakLAJ0kmVAgcDHLnzo5yLENusjQoLQR4VA2IoE30UKMe0NDEaVEEA/0qB9xTWPxVtNvNRgCpCcrZ79K/tJSQAPuzJsN78TUXOMG0tRS78KvYxePcUaVcGO2B/Z3H9znyEGyXPAQDbxo8J/uA963D+GT1r57e0nPGg3bQ8wkR/LpJrccLnALxZIUVbyAI2nnPyouIoRJNsnvpbQkqUYAuSTWadpe28lSGPCNtXE/pU36U86Uju2EyNaVKVwtsPwVWYhV4q/TYYtbmS5ZtOgn7IpSX1PurCUNDUVLIAClWEknlqPoKt857aYRxK2AVqQUkF0IJbm1vvHzAjrQSpgKABvx9afaYERFXfQ3PknWVx6CHKMaptsIJ1tn/lrE7ciDt5VxzLVuqJCtKeQNyTVIwVNWTdB3QdvTkeoqxwGYd2hatUmyWxxE/ET8r8a8/J+HyWRben/AOFsdYnD1doou1DMn+HbHhBlZO6lfzHkOXCBxq5y7NXlYT+HfKl6SC2s3UnSdlHdQ0zffh5QE7zuTT7Zr1ceCEejz55JSOtt8TTyHo9BJpku2qHjnIaWac3XItIOexueBDmlXwq8JnaeH761oKymZ0pnnF/esLYehM9QfxrTOyOc/wAQwFKV40nSq/IWPrXma/B1kX9yrTZP6GXOd4xaUQhguTY6SAQDabi8Vk2MytTKi4ttMCbrdBQ2R/LAVbl0tWsqxKeKx/d/mg7MOyOHxLnerxC4VBKNadJNeY/YtQMdiG4Up6P+Y4tCTzAQCT7xRXlR7xbquAUABwNtR/749KfeylKNAb0htCFJQE/eXAJJ4ne/HV797OtfV6uClKUPIkx8opM+zMKubZOCfeqztHl4ew62tiqIPJQMg+4q6iah4i5gV0RufLsjx2ZjlvYNS1pLyAhKfiKVz3m0QI8PGb0cO4VKWtCUwkDSkcqsF8hULFtkqSUqgjdM2UPLnW5H6SPTy3ZlYC5q2lubX/OqBa7ya0TtPkWpBWjcGSOnSgN5Mb70WNqi3KnZBBr0l/hXXkRUJwU1MQyaAFb15wx7rEMOfdcQr2UD+VQ2ln97VKVh1LA43H+KY1wBZ9ODGI50qHsEtXdomZ0pnzgTXKm+tL2GfTR4zFIQ+yUgC6eHNUH5GpWdZoG0HSZVBjlU3E4ZMhRAUobTsPTiaDO1bhggbzc8YosemnTZmTUwtJGVZykrdcX1P41ffRx2j7kKw7hhJUS2o7JJ3B6E3nrVHmCylR67zz/zTOXtFajpG29C43GkOjOpWbG0lbZK1FKkK+19tH5KT7RQ52rzdLKCsr1CQECLrXueNki1QcozbEMo0GFp4BQmPI8qG+0y3X3A4uITAAAhKQTwHXnQx9hs5cFl9Hha/jO/fVcSqTt3itp5AAn2Fanlbw/8QsZCgCCDwKCPyrIezWHUSSk6VphQIHmCD06VpGQ4pSVtuOhMpMFSRFryDw4kzTnhlOKaI/rxhJqQPfTFiT/HoHBLSB7lZP40Ltpq5+ld3XjnT92Ef2gf/aqfL160pPv5ivW0y9KRHmfJPYAtT8U2lNPLq1ISNqrhTXVG9TcmcT3ydSZBOm4mJ40GWeyDlV0Fjhvko+5BiuKXRPi8taeWrRYi3hgwrkU7e0VQZ5li8M6W1kEgA22giR5HpSsWpjkSfT9g8mJwdENS6iZiv6pfka9rXUTMFHulT900cp8MBI8YHEnuhe5/zRF2VcOooOyvxH+JoQwS7AdLUSZYvQUK5EGg2rJj2P2NTcJ7kalhY0JsNuVPByouWuBbYI9fOnhavAlFwe1+D1Nya3HcSareyxnCtHjoE+Y3qW67JFM4FgNBQSTBJMcEzeBQtWT4syg22TXXbQPWoalRXt1cVHJrUIy5HN2xh3EQQBxIk8B1qerCIUACJAMjnPO1VeJSDvT+V4oBBCR8JAPUmY/ChyIfoJLe15JmPHgUOYIrNWMiWt2DZPE9K0TFOiKq0mD50rfXR6zxqXZXNZBh162lJHAApHjTYTKp3kzFZ5icEW1KSozBInnBrTwhDJWsGSolZPEngPkBQJnYJvxmT60zDN9C9RjVWV7GGAuTatC7F5WhY7wpsOf3uHtQdkOEDh0xJNa3luDDLaUAbbxz41Xknth9zz4xuX2JIVSrtKoaH8Fg+/t1Me+1D+aMJIUpXAn1gE15zjFqAUEEG0wZ8JF5B/I05hIeT3ijAMgDz+L9K9xJI8WUmzH+0jRDiwoQSZjlNE/YjJdDWr7SoPoZ/wAVDz7CKexTmhClDxTAPhCQJJ5DajjL0QlIA0gCKRpYpzkynVyahGPuek4JJiUjqNIM1SdusKlGFMAAkjboZoxAAiev5UO9tPG3oi6iBPr+/an5a2ukIxXvVsEuzg0OpHNP46aLsU8ANI2T8XptQVkjoDpUfspMeZIiKvMVidLSyTfSST6UGmXo/wCxmqf+7X2BTOsd3zhUd1qUo/8Aq/2+VRsjXCloP9Q/P02q1yDs+rHlSgsNoQQkkgkk7nSLCw5mrXNuyDaE9/hVOFTdnULgmAPFEAEH7XEHhRQ1OOElFse8E5JtIiA2rpO1RA7YRc8Bzq2y3I8Q6QdGkHbVYfrXpSnGK9TJEm+iC+uPSmcPiCBrBuDI8/LarHPcFh8KlQce7x4zDbcAAxYrN4A9DQ8heluKQs0cl10M2ONe5aMZgtKw4lRC99QMH/bptU9OYpxDs4sqUVEkFNipZgAGNgYG3KhxDtqeax6mlpcTGpJkTceooMkYuPHfgODalyGzWXaEFRShlO421nzPD3NQMaUPNLbMqBESD8PUWiahZNnXekgp7zEKJjWYQlO9p2j3q0dWUIKnXEpJ2CZI8gTv7V4GRThLns9mDjOPHRn+Ey8tqOszBgXF/ThVghxxxUIQFAX8MkgDmItXh9xLj6kE2kFJG8K3HI36caK15mhthKGE3VskTYbEqUd78a9KWs2QVI86Om3yds99lc5cKu60xq2O9xJg8rA+1E6lOgEr29N/ShzJsUhpzW7uUm45mN/Y05m3ardKU261HnzRySUl/cbHDKMHBluMR1qS0/QQxngJjje3lverBvMzE3ilkMoyi6YSOO0wp8VQrzYHY1GczTrWoBpltj8ZANeuzmJKkOA7Agj1/wBqGHsZrMT7Ak/KnGVKRJSFAkbrVpHtua6cbVDdPk+lNSYUYnExxqCvEg7VQM486w2Vg7uOOQdLTKY1QPtEkgDqoVY9ncY3iEqKQRpUUwd+Y26VPLDKC3M9vFqY5eiXiXYTQjmj82Fyauu0WZpb8CTK+PJPn16UPZY2p10JSlS1q2AEkmqtLp93MuET6rNXC7JmVoIUL8rDb151rrSVJSkKEHSnfqKY7I9j14cd4S2HSBukq0cwLxPWrzMsC4E61q1kbkAAAdAOv41Xq9soVDwQYbTt+SuHp70qQNKvMK7BXD4wrLwIsmPU+IGivLSkNJSkdOdVacCgh2yknVBJQqDxMWg+hqY/i28KlBUYLhATNoBsT0/zT46h43Kc/wDGLnp4zUYQ8fwTWcMhnWEAa3FS4qR7TyEfjzqtVhUlfhcgE+FKdrbwqL+QqLiu0DSXEoWgqk6RA2gcU8R+tWzp1aSkwAZ23EGI5f4qOGqyW5wl34Ksmng4qM1wiM3hRqVEgj7xn8KjZjgUkArukGbSdUfOp+GcB+GRBhUg39/PemXsQFmF6hFiRZIImSOPoeVb/qGbY0+TFosKmmlQNZp2fbI7xpPdORJQIAIHMbJV5VSFKHClpatCVnSVcp8+e1+dF+KxCbqW5CUpB+zITBJ6+/KqDP8AJ0utpcghSjB4ahBgxzgA/wDqFW6bVvbT8om1OmUpqS8Pn5CDANJZSGEkJ0D6s8FgC89d5HqOnRjklSnQmUgQ8kESNMx5xfzB8qzrEvYqI706QRpkX8Pw3AufOvbOJK3Wv4rUGAfrO71JLnIrg+IAxYcJqffG+y3pdE5vtX3K3GcHgUFU3WAtat5EBIkC8RPtXnELzNwKU4FNoiSJSgRHETqI85o3afZLZGDcY1QdCQoC8WlMggT0oZaRmS3ghxnSkiNaUlSRveJF/wB3q6WZwinFW/k87Zd2DyeyD58altAb/ETbnZO1TFdknDH1zUcxqP5UaYLL3G1KJS4TAA0gADqJG3SpriVu6QplRUJIlKRfnJPTaamWs1MukhsIYPNmff8ABz4iFAzx0rA9yIpvFdj8VEpCFdAqD8wBRq92ZUVJ1rIIWFBI0nSoE8QqwuLdB5VZIywtAJKgoCTJPMkwRFbH8RlF7crSCyafH3B2YziMC8wv6xCm1cJ49QZv6U9hccVlpt06U60pWvjokSSo32Jv7zWp5llzD6EBzVpClEhGmNQEXMiAL2BHypZdlbSDCG2p2lSADBuPFKp5ST61k9ZjyrbaZ2ODi+CieZwydmfqkqSAWgVKcUm4KlJuqCNuvWrPGM4XEIIbPcuKF1rbWmIuNxESZJkbb0sw7Qqad7r+FJIG+ohIN7mE/DbmK8DNiFpCjCVGBYCdVp/D/FSvIsaUeyvZKdy6oEXMjxaVaVNySYB1DSrlF9jRDh+xqAPr3zrN4bIgf3Ak+dq84rNFtKgKJkkQmTMg6ZE6Rv8Ahe9TsrUwSCsFS1QN1eJQAnw6oi9bDJfwJUouW1jOH7DMlSSl9yyhBhJ/CKdzHInWLqJKOCk7etpTV0MQR4QEoAsBYke1h71fYLHpWgaj4tjaqoK+GJ1GKL5Rm6kI4yfO9RXsK2eAPp+laFmGAYT4ihAnjAqqfzJpvYT5CKx+nsTDSuXTA5vDKFkJ+So/GKi544tiEnuws/ZEFQ2uqCY34052t7TOLKm0+BEcN1eZ5dOlBYxB0pVP2L9TYmqMWNNbmBLCoyovMXlTv8ArG60hC3A3BJCl6dtIi4BKrfy1X5HjnMM04kWU4QZ4pAHLgT8q07O+z2IGT4RtiDoSha2dAKlKWdRKTuCCvYczQ0n6PsSpwNhTalaQVwTDZP2VGLnymmPa16hqbj+kocgyd3GvpaRuq5J2SnipX7ua27L8twuVtBLaZWqBMS44o/vYV3sb2abwDUfE6q7i+ccBySOVVGeZ5/DtO4zdxSizhwQYTHxqjjsf7RzrHJydIyqL13OnGyC8tjDyJCHFSs34gbDqCavcNjA4IIFxYgyhYv8ACdjttvXzVicatxwuOLUtZMlRN/30ojyjtE+wlKmlGBulWx6ibat7i9URw7lx2JlPazYH8mOo6YjhXajZd20wrjSFqWEKUJKTMg8a7Uz0y/4jvqr3G1rVA0qPlFj5/sVX5thO/QW3LhRsSUgo5WI9LVKK3E/ZNjxB/fOmXsQNSgobib9K8yfqXJbFV0QGsu1lIukIv8GokkBJgg7R+vCnn8ChTRuUkHUhYChdJsFDkYuOteWMQmQBG54nrTjShpX4yADI/cUMccHzQTlNcWMtYdxKUqN3DwJG3nMGK94dhRUkqANyBBUZmJmB08qsmCCU3Mxc7cqsWMAkD4lHjz3pv0Yy7EvI0+AcwvZ5AUXCFfESAu6U9W0cNhE+wtVPmz2twhOrQmyeM38R6kn8qO3GmwClSjJEWPijpFxUBGR4Xk56lX5imbFVIzdzbAtzBiBPw9Qag4rCt6T3kaRx+71MbDrWknLsMBB1QOZNPMZXhtwyDw8Qmf7qStNzyx71KrhGQr7NJUNSCCN7Qf8ANSEYZ5sQlZT5SPlT+f5hhsFjHXWwO6nSWWVCEqSAlRKNQCPF03FVzHa9l06UNKnmpYEf/G/pRfTlH9LBU4vtD62cSrd5yPM0YdmXvqkocPjb4x8SZkSOJ4exofYbcdgIBUem1XmByB5BCiqCPs3UTNiCNvnWJZX5NlGFErNcYlQAKkoAMg/DfYbG4vVE5ikKUtBdK0RPhJCQepmSfWipXZdtagXCq32RERadxtNRsZ2Ewqh4Ctve6TM/1Ez+xXnfleXZ32BFvGtrV/zQECxSpI0qE2sd4jep7GPSyFrQVFsSdIVKZH3Um4nzi9THvo9bSNSVLJHKNuNiDNQnckiWwTw+MR5XFUxxqPMQNtvkHcZ21C7OYQOH+o3+RqNiO1batIVl58EaR3ioEbQNHlRPlaW8LiR37URxMKidlCLEUT53lSX0pdZ0B1MKQ5aCOvMcf96pjcot1ydL08eAbwOEZcZbdVhUpcVcIPiUlVwBKgCDAueFPvY9GHGkgFf2W0Cw842HnU/DYJSG4efSpSpSFtgI0cRE25iY5VSPPKCFsWDQJGsEByB8JUCm8296HdGNORzyxS4Q4cYk+NSUpWfw69ahKzwA6dW3I/v5RXrCMpc0lpIUVaUfWGdJAiY47b9Ks8JhcMVrQvDtLU2AFKDcDeLE+0dK5Zod2bGam6SJ3Z90dytx1IUhxUJBFyBafU1Jay9hBkjUTsNz6CuNOoTpCUJSgEC3wp4i23+9SHVNpXrB8ZgTMgyeA4elGskJ9eBuycewJ+kTsoQP4jDJJTB1oG6eqRy6VmSFWPLh0r6TbcJEEA/mKzztv9HRcUXsJCSZKkcCTxHL86txzSVEWSLbs0jHMOKSyG1lFtKiN9JSJjkbb8L1OweCQygJQIHHmSdyeZprLMRKEA7hKZ84FS3DWXYJEx7sIWf5T+FZB9IeP0s4JvaWlOeqzc3/AHetZzG6Fj+VX4VhH0hsn/8ACe+wWiybQAptSvxn5VsHUjmuCnQubmrPA5gkDSqY51UtI50+NI+0n1q3HJp2hE0n2X6cKSJS6I4b/lalVQh21no6R/iuVRuEUb0lwxex/cVExrqQNS7Dkf3YV0YgAXN6EO1eM73wD4QQSL78NuVfMOaR6GKLcqR6dzJtCzqWBBJuf03vUvs+6vENlSDILsLIjwJ3uDfltQ3hMtwq0AOuqSoE+EIkDkfOr3JVN4YKSzi0wogkKQQJHlTIR8r+R837/wAB7l7ITqKjMwZjYfZjp1qU9hgsbmDyJH4Gh1rtANIGplRHHWU/iLV4TmSlEApZUniA4mfQSBTnGVdClV3Zc5dk4aWpaCZIgyoqtvsZqxGKTe9xuON9qq8vxjSPhbUj+kJI/wDiTXf/AAbDOPDEqU53gsCVrQAOWkQI85oowklwdKSfZZrxCRvbz39qa/jAYgE9do96exDjIPiInemnMY2kbe/73rW0u2jIxb6RUZjleEcUXHsO2tZA+JtJVA24efzrPs8ydlGJX3CAhNvDsEkgSByE8K1FWOi5S2kHaSASfUV6axTSyQpLczB+E360mcYZFSkMg5QdtFLkaG1No0eEAQRyPGefnV0yQn504MOymSEJE76RE+1elMpOx97iuyY5tcM6M4p8nnVaePCa4py0GJtPSo2JZUkTp1cfD+m9V6s2T929Ry9D5Hpbui3DoHEec1FxK0lJnlvF4qC3mE7dJ8q8OZ00CRoU4etk9PSm4o7ld0DJO6SsG82JechKCUpGkQCaKsC4hKEJSdMJHgi45250P4zO1mdMJtyt5f5pvDKWuZJEjcHjwiOFMUoxdrkN4ZTpPgn57lilAKaBJkKBi6ecdfOoCuzrrjZXrKT91aNZB8gYNSWMetA/5p0zpBUJEjnzpMZ6uT4kmSNM8Ztw2vQzxwm93IK08o2uCBlOSqw3eK1lwgSJTp0m4JPK0dAAajHPENrWkK1FQgnnJ+V6IWs3Ck+NCoMg7zbfe8Uw/lGGKFAJ0JN1FKoBBuTypUtO5U0xkJxxN7o0BuJz6yiAISBtYAn8+gpvDdqACOI3iP3Bq7GS5WkEfxDccu9H5V51ZQ1cutK9XF/K80a00o8nS1aZbZTnCF/WIWFJUBKTYhX5GibBu6xKDq5pPxD8iOtZ5ie2WXIENhSkj7LbWkH1VAqpb+kGHE90ypKAd1LlXpAt71TGTXZPJqXRpKswCHOKFDgR+RqanOTxAPlY1EyfNmsc2AtAcBHxAeNJ5KAuP6haqDPsMrCu6AolJAUJ3APA9RWybirXR0Ixm9rXIVrzNCgZkTz/AMVlnafLNeGxDSkKIbdDzRSk+IKsoA8Tc2HOijCYzUL1J1UKzc2G9OjD0tLPxpUkDZMGfUVLaMH4QPPf2rYy2K8OYBtwQtCVDqBVEdT8CZab5MqHp7JpUfO9g2FElKlpB2AIt70qp/NL2J/y79zQVZMhQsVDqCKo3+xBPwvHefEmfzqdhsQ8fhSkAbWgU5jcY+0nUsoUJ2AMwdq8OLhLwV7XDoEs67LrZAUVJUCYETPqKqnsnkETf29qP1tJxg+rUpLgEhCiCk89J51QBsgkGeXGl5ISxv4KMclJfJF7M/R0p2HHnVob4JSfEr32FGWI7IYNKQA2bcStRJ8zNXGVOFeHRETpjpItVLj8U8k6VtkHmLpPrXqQcccFZDLdOXBxrJcIgT3QkdVfrTCn3nH1NhIbZSBfcuE8r2FNPDUtOtRCbGAePWOf5VMDZGpRMgztaBUOTUym6S4K4YYwVvs9YllMApVeIvy6RTLLIklZJvIjaReTUfD4hMaQZ8uVSsRi0hA1A6fCokA3H7FCqaGO0iHisOxjIQ7ZQJKIJ3/PyqkyLCKweJKVypB0pSpIkGBcq5KojyNxtTiu7RCUx4jur86lrY8areHe32lb0DlJRqPJqkk+fYmLWbabgn8jz34UyVlSSWzBG4IIgjhUXB4Z+4utCiT4wBo5AcxU/D5KTOtRMmYTIHuapxqcuYp/wTScFw2QsBmxUrSASqYIA2/xTHbRKG+6UrwrVMwJmI3jjeizB4RLYhKQPLf1NBv0hHU42nkknfmf8UeaLjhe92wcUlLKtvBSHM0JEJ1kmxkJSI6CTJph1euyFwN/5ietRUtdDFV+bMKA1omRvG9RY8t+llu3a7RaOoOkpWVTBOq0BXKB6VGwuFUSPEs6bb+EyBFt6HWs7WLEyOtS0doVDiBG1r/KqOPYLfx2X6tektJSQVDvCVLSACknUE+nDe1PYfBpEBIUkEeJZiSdwBfaSaHE5yomSBJqWMwUogA/vpROfPRlfIRtYcKUFLUAAkp5zwtyqDn2KHc9yyFEK+JUyY5CoaFKULk1KS1HAGlzytKooCcU3TYIHK08Z9RSGTNniKM0xxT+FLu0Hh8qR9WXuDsigQ/4dTwE/Okzk8GCAkeX7iiw4FB2/Gml5VfdVZvvtnV7IcyHBBiFJUrUbSCR+FWGY4YOGSVao3mfeaipYKE7zFS1PDTNUwmqoCndoqYU3/MOY39qdbzBJ401jH5kJHvVG9layZCiD0pTyRT4HxcvIUoxXWnmsRQi3hsSnZQPmP0qU1i3k3WiQN9JuPTjRxyLwznXsFoxtKh0Y+dtUf0n9K5T90xdQNHXjG2xKj8jwqgx2ZfxIIT4UjaeJ4SKVKpMs3GkheOKfLLLI8N3CQ4s3ghHUnieQFRF4a5J40qVOyr0IDG+Wy/7MqOgpPA/I1dxSpVbg/bRPl/UyBiMmZWdRQATEkW22pl/JgRAXz3FoPSlSonhhLtGLLNdMjt5FH/UjkAmIqUMsTpgqV8vWu0qyODGvBss02uzuHy5psABO3M1LQE8ExXKVN2RXSAcm+2PpHSnKVKiBO0C9rwFYnyQB+J/OlSqPW/tFGl/cKhDNVuculKYG5/CuUq8pcR4L32BWJwad9RSeREj0IuPavDWEVzBFcpVdj9UeRFtPgs8PlityB0v+NXeUZSFEhatMfdEn8gK7SrJKjXkZbowoSTE24k/lwp7ugBXaVSt2ENlAH+KdQAbW9qVKgYxdHv+HHIU0pjqfKlSoWcOpwxH2pqO80YuJrlKtfBq5IqUg2Ig16LUUqVCGINcq8lqelKlWow8DUmwUoAcAogUqVKmbmBS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2778393" y="1817440"/>
            <a:ext cx="929511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3171140" y="1385392"/>
            <a:ext cx="464756" cy="2475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5" name="Straight Arrow Connector 1024"/>
          <p:cNvCxnSpPr/>
          <p:nvPr/>
        </p:nvCxnSpPr>
        <p:spPr>
          <a:xfrm flipH="1">
            <a:off x="5475779" y="1385392"/>
            <a:ext cx="320357" cy="3499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31" name="Straight Arrow Connector 1030"/>
          <p:cNvCxnSpPr/>
          <p:nvPr/>
        </p:nvCxnSpPr>
        <p:spPr>
          <a:xfrm>
            <a:off x="5438527" y="1880099"/>
            <a:ext cx="861665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74" name="Rectangle 1"/>
          <p:cNvSpPr>
            <a:spLocks noChangeArrowheads="1"/>
          </p:cNvSpPr>
          <p:nvPr/>
        </p:nvSpPr>
        <p:spPr bwMode="auto">
          <a:xfrm>
            <a:off x="381000" y="618452"/>
            <a:ext cx="7431360" cy="50629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altLang="ja-JP" sz="2000" b="1" dirty="0" smtClean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Different degree of host adaptation: </a:t>
            </a:r>
            <a:endParaRPr lang="en-US" sz="2000" b="1" dirty="0" smtClean="0"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398" y="1296144"/>
            <a:ext cx="1106467" cy="112474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99591" y="6381328"/>
            <a:ext cx="87369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Gal-</a:t>
            </a:r>
            <a:r>
              <a:rPr lang="en-US" sz="1200" dirty="0" err="1"/>
              <a:t>Mor</a:t>
            </a:r>
            <a:r>
              <a:rPr lang="en-US" sz="1200" dirty="0"/>
              <a:t>, </a:t>
            </a:r>
            <a:r>
              <a:rPr lang="en-US" sz="1200" dirty="0" err="1"/>
              <a:t>Ohad</a:t>
            </a:r>
            <a:r>
              <a:rPr lang="en-US" sz="1200" dirty="0"/>
              <a:t>, Erin C. Boyle, and </a:t>
            </a:r>
            <a:r>
              <a:rPr lang="en-US" sz="1200" dirty="0" err="1"/>
              <a:t>Guntram</a:t>
            </a:r>
            <a:r>
              <a:rPr lang="en-US" sz="1200" dirty="0"/>
              <a:t> A. </a:t>
            </a:r>
            <a:r>
              <a:rPr lang="en-US" sz="1200" dirty="0" err="1"/>
              <a:t>Grassl</a:t>
            </a:r>
            <a:r>
              <a:rPr lang="en-US" sz="1200" dirty="0"/>
              <a:t>. "Same species, different diseases: how and why </a:t>
            </a:r>
            <a:r>
              <a:rPr lang="en-US" sz="1200" dirty="0" err="1"/>
              <a:t>typhoidal</a:t>
            </a:r>
            <a:r>
              <a:rPr lang="en-US" sz="1200" dirty="0"/>
              <a:t> and non-</a:t>
            </a:r>
            <a:r>
              <a:rPr lang="en-US" sz="1200" dirty="0" err="1"/>
              <a:t>typhoidal</a:t>
            </a:r>
            <a:r>
              <a:rPr lang="en-US" sz="1200" dirty="0"/>
              <a:t> Salmonella </a:t>
            </a:r>
            <a:r>
              <a:rPr lang="en-US" sz="1200" dirty="0" err="1"/>
              <a:t>enterica</a:t>
            </a:r>
            <a:r>
              <a:rPr lang="en-US" sz="1200" dirty="0"/>
              <a:t> serovars differ." Frontiers in microbiology 5 (2014).</a:t>
            </a:r>
          </a:p>
        </p:txBody>
      </p:sp>
    </p:spTree>
    <p:extLst>
      <p:ext uri="{BB962C8B-B14F-4D97-AF65-F5344CB8AC3E}">
        <p14:creationId xmlns:p14="http://schemas.microsoft.com/office/powerpoint/2010/main" val="15214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6" grpId="0" animBg="1"/>
      <p:bldP spid="19" grpId="0"/>
      <p:bldP spid="48" grpId="0" animBg="1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1569" y="613138"/>
            <a:ext cx="5484567" cy="96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/>
              <a:t>Global annual </a:t>
            </a:r>
            <a:r>
              <a:rPr lang="en-US" sz="2000" b="1" dirty="0"/>
              <a:t>estimation of over 25 million cases, resulting in more than 200,000 </a:t>
            </a:r>
            <a:r>
              <a:rPr lang="en-US" sz="2000" b="1" dirty="0" smtClean="0"/>
              <a:t>deaths</a:t>
            </a:r>
          </a:p>
        </p:txBody>
      </p:sp>
      <p:sp>
        <p:nvSpPr>
          <p:cNvPr id="6" name="Rectangle 5"/>
          <p:cNvSpPr/>
          <p:nvPr/>
        </p:nvSpPr>
        <p:spPr>
          <a:xfrm>
            <a:off x="1000538" y="4377870"/>
            <a:ext cx="7464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. Paratyphi A </a:t>
            </a:r>
            <a:r>
              <a:rPr lang="en-US" sz="2400" b="1" dirty="0"/>
              <a:t>infections </a:t>
            </a:r>
            <a:r>
              <a:rPr lang="en-US" sz="2400" b="1" dirty="0" smtClean="0"/>
              <a:t>are a </a:t>
            </a:r>
            <a:r>
              <a:rPr lang="en-US" sz="2400" b="1" dirty="0"/>
              <a:t>growing and significant public health concern</a:t>
            </a:r>
          </a:p>
        </p:txBody>
      </p:sp>
      <p:sp>
        <p:nvSpPr>
          <p:cNvPr id="26" name="Rectangle 7"/>
          <p:cNvSpPr>
            <a:spLocks noChangeArrowheads="1"/>
          </p:cNvSpPr>
          <p:nvPr/>
        </p:nvSpPr>
        <p:spPr bwMode="auto">
          <a:xfrm>
            <a:off x="376808" y="133350"/>
            <a:ext cx="8443664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u="sng" dirty="0" smtClean="0">
                <a:latin typeface="+mn-lt"/>
                <a:cs typeface="Times New Roman" pitchFamily="18" charset="0"/>
              </a:rPr>
              <a:t>Typhoid Fever</a:t>
            </a:r>
            <a:r>
              <a:rPr lang="en-US" sz="2400" b="1" i="1" u="sng" dirty="0" smtClean="0">
                <a:latin typeface="+mn-lt"/>
                <a:cs typeface="Times New Roman" pitchFamily="18" charset="0"/>
              </a:rPr>
              <a:t> </a:t>
            </a:r>
            <a:r>
              <a:rPr lang="en-US" sz="2400" b="1" u="sng" dirty="0" smtClean="0">
                <a:latin typeface="+mn-lt"/>
                <a:cs typeface="Times New Roman" pitchFamily="18" charset="0"/>
              </a:rPr>
              <a:t>and Public Health</a:t>
            </a:r>
            <a:endParaRPr lang="en-US" sz="2400" b="1" u="sng" dirty="0">
              <a:latin typeface="+mn-lt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1628800"/>
            <a:ext cx="5256584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>
                <a:solidFill>
                  <a:prstClr val="black"/>
                </a:solidFill>
              </a:rPr>
              <a:t>Increasing rates of </a:t>
            </a:r>
            <a:r>
              <a:rPr lang="en-US" sz="2000" b="1" i="1" dirty="0">
                <a:solidFill>
                  <a:srgbClr val="C0504D">
                    <a:lumMod val="75000"/>
                  </a:srgbClr>
                </a:solidFill>
              </a:rPr>
              <a:t>S</a:t>
            </a:r>
            <a:r>
              <a:rPr lang="en-US" sz="2000" b="1" dirty="0">
                <a:solidFill>
                  <a:srgbClr val="C0504D">
                    <a:lumMod val="75000"/>
                  </a:srgbClr>
                </a:solidFill>
              </a:rPr>
              <a:t>. Paratyphi A </a:t>
            </a:r>
            <a:r>
              <a:rPr lang="en-US" sz="2000" b="1" dirty="0">
                <a:solidFill>
                  <a:prstClr val="black"/>
                </a:solidFill>
              </a:rPr>
              <a:t>infections </a:t>
            </a:r>
          </a:p>
        </p:txBody>
      </p:sp>
      <p:sp>
        <p:nvSpPr>
          <p:cNvPr id="4" name="Rectangle 3"/>
          <p:cNvSpPr/>
          <p:nvPr/>
        </p:nvSpPr>
        <p:spPr>
          <a:xfrm>
            <a:off x="302972" y="2204864"/>
            <a:ext cx="5205132" cy="506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>
                <a:solidFill>
                  <a:prstClr val="black"/>
                </a:solidFill>
              </a:rPr>
              <a:t>Lack of a commercially available </a:t>
            </a:r>
            <a:r>
              <a:rPr lang="en-US" sz="2000" b="1" dirty="0" smtClean="0">
                <a:solidFill>
                  <a:prstClr val="black"/>
                </a:solidFill>
              </a:rPr>
              <a:t>vaccine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" y="2780928"/>
            <a:ext cx="54193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>
                <a:solidFill>
                  <a:prstClr val="black"/>
                </a:solidFill>
              </a:rPr>
              <a:t>Steadily increasing resistance to antibiotics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6200" y="62484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Gal-</a:t>
            </a:r>
            <a:r>
              <a:rPr lang="en-US" sz="1200" dirty="0" err="1"/>
              <a:t>Mor</a:t>
            </a:r>
            <a:r>
              <a:rPr lang="en-US" sz="1200" dirty="0"/>
              <a:t>, O., Suez, J., </a:t>
            </a:r>
            <a:r>
              <a:rPr lang="en-US" sz="1200" b="1" dirty="0" err="1"/>
              <a:t>Elhadad</a:t>
            </a:r>
            <a:r>
              <a:rPr lang="en-US" sz="1200" b="1" dirty="0"/>
              <a:t>, D., </a:t>
            </a:r>
            <a:r>
              <a:rPr lang="en-US" sz="1200" dirty="0" err="1"/>
              <a:t>Porwollik</a:t>
            </a:r>
            <a:r>
              <a:rPr lang="en-US" sz="1200" dirty="0"/>
              <a:t>, S., </a:t>
            </a:r>
            <a:r>
              <a:rPr lang="en-US" sz="1200" dirty="0" err="1"/>
              <a:t>Leshem</a:t>
            </a:r>
            <a:r>
              <a:rPr lang="en-US" sz="1200" dirty="0"/>
              <a:t>, E., </a:t>
            </a:r>
            <a:r>
              <a:rPr lang="en-US" sz="1200" dirty="0" err="1"/>
              <a:t>Valinsky</a:t>
            </a:r>
            <a:r>
              <a:rPr lang="en-US" sz="1200" dirty="0"/>
              <a:t>, L., </a:t>
            </a:r>
            <a:r>
              <a:rPr lang="en-US" sz="1200" dirty="0" smtClean="0"/>
              <a:t>&amp; </a:t>
            </a:r>
            <a:r>
              <a:rPr lang="en-US" sz="1200" dirty="0" err="1"/>
              <a:t>Rahav</a:t>
            </a:r>
            <a:r>
              <a:rPr lang="en-US" sz="1200" dirty="0"/>
              <a:t>, G. (2012). Molecular and cellular characterization of a Salmonella </a:t>
            </a:r>
            <a:r>
              <a:rPr lang="en-US" sz="1200" dirty="0" err="1"/>
              <a:t>enterica</a:t>
            </a:r>
            <a:r>
              <a:rPr lang="en-US" sz="1200" dirty="0"/>
              <a:t> serovar Paratyphi A outbreak strain and the human immune response to infection. Clinical and Vaccine Immunology, 19(2), 146-156.</a:t>
            </a:r>
          </a:p>
        </p:txBody>
      </p:sp>
      <p:pic>
        <p:nvPicPr>
          <p:cNvPr id="12290" name="Picture 2" descr="http://www.miniscience.com/kits/BacteriaGrowth/salmonell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685800"/>
            <a:ext cx="2598098" cy="2590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053523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4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44" y="5384829"/>
            <a:ext cx="8544976" cy="492443"/>
          </a:xfrm>
          <a:prstGeom prst="rect">
            <a:avLst/>
          </a:prstGeom>
          <a:solidFill>
            <a:schemeClr val="bg1"/>
          </a:solidFill>
          <a:ln w="25400">
            <a:solidFill>
              <a:srgbClr val="00B050"/>
            </a:solidFill>
            <a:prstDash val="dash"/>
          </a:ln>
        </p:spPr>
        <p:txBody>
          <a:bodyPr wrap="square" tIns="91440" bIns="9144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000" b="1" i="1" dirty="0" smtClean="0">
                <a:solidFill>
                  <a:schemeClr val="accent2">
                    <a:lumMod val="75000"/>
                  </a:schemeClr>
                </a:solidFill>
              </a:rPr>
              <a:t>S. 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Paratyphi A </a:t>
            </a:r>
            <a:r>
              <a:rPr lang="en-US" sz="2000" b="1" dirty="0" smtClean="0"/>
              <a:t>invasion is significantly affected by elevated temperatures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79512" y="3759423"/>
            <a:ext cx="1334763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US" altLang="ja-JP" sz="1200" b="1" u="sng" dirty="0" smtClean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NTS serovar: </a:t>
            </a:r>
          </a:p>
          <a:p>
            <a:pPr>
              <a:defRPr/>
            </a:pPr>
            <a:r>
              <a:rPr lang="en-US" altLang="ja-JP" sz="1200" b="1" dirty="0" smtClean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 </a:t>
            </a:r>
            <a:r>
              <a:rPr lang="en-US" altLang="ja-JP" sz="1200" b="1" i="1" dirty="0" smtClean="0">
                <a:solidFill>
                  <a:srgbClr val="0070C0"/>
                </a:solidFill>
                <a:latin typeface="Calibri" pitchFamily="34" charset="0"/>
                <a:ea typeface="MS Mincho" pitchFamily="49" charset="-128"/>
                <a:cs typeface="Times New Roman" pitchFamily="18" charset="0"/>
              </a:rPr>
              <a:t>S</a:t>
            </a:r>
            <a:r>
              <a:rPr lang="en-US" altLang="ja-JP" sz="1200" b="1" dirty="0">
                <a:solidFill>
                  <a:srgbClr val="0070C0"/>
                </a:solidFill>
                <a:latin typeface="Calibri" pitchFamily="34" charset="0"/>
                <a:ea typeface="MS Mincho" pitchFamily="49" charset="-128"/>
                <a:cs typeface="Times New Roman" pitchFamily="18" charset="0"/>
              </a:rPr>
              <a:t>. Typhimurium</a:t>
            </a:r>
            <a:r>
              <a:rPr lang="he-IL" altLang="ja-JP" sz="1200" b="1" dirty="0">
                <a:solidFill>
                  <a:srgbClr val="0070C0"/>
                </a:solidFill>
                <a:latin typeface="Calibri" pitchFamily="34" charset="0"/>
                <a:ea typeface="MS Mincho" pitchFamily="49" charset="-128"/>
                <a:cs typeface="Times New Roman" pitchFamily="18" charset="0"/>
              </a:rPr>
              <a:t> </a:t>
            </a:r>
            <a:endParaRPr lang="en-US" altLang="ja-JP" sz="1200" b="1" dirty="0">
              <a:solidFill>
                <a:srgbClr val="0070C0"/>
              </a:solidFill>
              <a:latin typeface="Calibri" pitchFamily="34" charset="0"/>
              <a:ea typeface="MS Mincho" pitchFamily="49" charset="-128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9512" y="1671191"/>
            <a:ext cx="13347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1200" b="1" u="sng" dirty="0" err="1" smtClean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Typhoidal</a:t>
            </a:r>
            <a:r>
              <a:rPr lang="en-US" altLang="ja-JP" sz="1200" b="1" u="sng" dirty="0" smtClean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 serovar :</a:t>
            </a:r>
            <a:r>
              <a:rPr lang="en-US" altLang="ja-JP" sz="1200" b="1" dirty="0" smtClean="0">
                <a:latin typeface="Calibri" pitchFamily="34" charset="0"/>
                <a:ea typeface="MS Mincho" pitchFamily="49" charset="-128"/>
                <a:cs typeface="Times New Roman" pitchFamily="18" charset="0"/>
              </a:rPr>
              <a:t>  </a:t>
            </a:r>
            <a:endParaRPr lang="en-US" altLang="ja-JP" sz="1200" b="1" dirty="0">
              <a:latin typeface="Calibri" pitchFamily="34" charset="0"/>
              <a:ea typeface="MS Mincho" pitchFamily="49" charset="-128"/>
              <a:cs typeface="Times New Roman" pitchFamily="18" charset="0"/>
            </a:endParaRPr>
          </a:p>
          <a:p>
            <a:pPr>
              <a:defRPr/>
            </a:pPr>
            <a:r>
              <a:rPr lang="en-US" altLang="ja-JP" sz="1200" b="1" i="1" dirty="0" smtClean="0">
                <a:solidFill>
                  <a:srgbClr val="C0504D"/>
                </a:solidFill>
                <a:latin typeface="Calibri" pitchFamily="34" charset="0"/>
                <a:ea typeface="MS Mincho" pitchFamily="49" charset="-128"/>
                <a:cs typeface="Times New Roman" pitchFamily="18" charset="0"/>
              </a:rPr>
              <a:t>S. </a:t>
            </a:r>
            <a:r>
              <a:rPr lang="en-US" altLang="ja-JP" sz="1200" b="1" i="1" dirty="0">
                <a:solidFill>
                  <a:srgbClr val="C0504D"/>
                </a:solidFill>
                <a:latin typeface="Calibri" pitchFamily="34" charset="0"/>
                <a:ea typeface="MS Mincho" pitchFamily="49" charset="-128"/>
                <a:cs typeface="Times New Roman" pitchFamily="18" charset="0"/>
              </a:rPr>
              <a:t>Paratyphi </a:t>
            </a:r>
            <a:r>
              <a:rPr lang="en-US" altLang="ja-JP" sz="1200" b="1" i="1" dirty="0" smtClean="0">
                <a:solidFill>
                  <a:srgbClr val="C0504D"/>
                </a:solidFill>
                <a:latin typeface="Calibri" pitchFamily="34" charset="0"/>
                <a:ea typeface="MS Mincho" pitchFamily="49" charset="-128"/>
                <a:cs typeface="Times New Roman" pitchFamily="18" charset="0"/>
              </a:rPr>
              <a:t>A</a:t>
            </a:r>
            <a:endParaRPr lang="en-US" altLang="ja-JP" sz="1200" i="1" dirty="0">
              <a:latin typeface="Calibri" pitchFamily="34" charset="0"/>
              <a:ea typeface="MS Mincho" pitchFamily="49" charset="-128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685800"/>
            <a:ext cx="7524750" cy="466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79512" y="116702"/>
            <a:ext cx="8833007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 smtClean="0">
                <a:solidFill>
                  <a:srgbClr val="00B050"/>
                </a:solidFill>
              </a:rPr>
              <a:t>Host </a:t>
            </a:r>
            <a:r>
              <a:rPr lang="en-US" sz="2400" b="1" dirty="0">
                <a:solidFill>
                  <a:srgbClr val="00B050"/>
                </a:solidFill>
              </a:rPr>
              <a:t>Cell Entry by </a:t>
            </a:r>
            <a:r>
              <a:rPr lang="en-US" sz="2400" b="1" i="1" dirty="0" smtClean="0">
                <a:solidFill>
                  <a:srgbClr val="00B050"/>
                </a:solidFill>
              </a:rPr>
              <a:t>Salmonella</a:t>
            </a:r>
            <a:r>
              <a:rPr lang="en-US" sz="2400" b="1" dirty="0" smtClean="0">
                <a:solidFill>
                  <a:srgbClr val="00B050"/>
                </a:solidFill>
              </a:rPr>
              <a:t> at </a:t>
            </a:r>
            <a:r>
              <a:rPr lang="en-US" sz="2400" b="1" dirty="0">
                <a:solidFill>
                  <a:srgbClr val="00B050"/>
                </a:solidFill>
              </a:rPr>
              <a:t>Fever Temperature</a:t>
            </a:r>
          </a:p>
        </p:txBody>
      </p:sp>
      <p:sp>
        <p:nvSpPr>
          <p:cNvPr id="3" name="Rectangle 2"/>
          <p:cNvSpPr/>
          <p:nvPr/>
        </p:nvSpPr>
        <p:spPr>
          <a:xfrm>
            <a:off x="48414" y="6382489"/>
            <a:ext cx="91320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err="1"/>
              <a:t>Elhadad</a:t>
            </a:r>
            <a:r>
              <a:rPr lang="en-US" sz="1200" b="1" dirty="0"/>
              <a:t>, D</a:t>
            </a:r>
            <a:r>
              <a:rPr lang="en-US" sz="1200" dirty="0"/>
              <a:t>., McClelland, M., </a:t>
            </a:r>
            <a:r>
              <a:rPr lang="en-US" sz="1200" dirty="0" err="1"/>
              <a:t>Rahav</a:t>
            </a:r>
            <a:r>
              <a:rPr lang="en-US" sz="1200" dirty="0"/>
              <a:t>, G., &amp; Gal-</a:t>
            </a:r>
            <a:r>
              <a:rPr lang="en-US" sz="1200" dirty="0" err="1"/>
              <a:t>Mor</a:t>
            </a:r>
            <a:r>
              <a:rPr lang="en-US" sz="1200" dirty="0"/>
              <a:t>, O. (2014). </a:t>
            </a:r>
            <a:r>
              <a:rPr lang="en-US" sz="1200" dirty="0" err="1"/>
              <a:t>Feverlike</a:t>
            </a:r>
            <a:r>
              <a:rPr lang="en-US" sz="1200" dirty="0"/>
              <a:t> Temperature is a Virulence Regulatory Cue Controlling the Motility and Host Cell Entry of </a:t>
            </a:r>
            <a:r>
              <a:rPr lang="en-US" sz="1200" dirty="0" err="1"/>
              <a:t>Typhoidal</a:t>
            </a:r>
            <a:r>
              <a:rPr lang="en-US" sz="1200" dirty="0"/>
              <a:t> Salmonella. </a:t>
            </a:r>
            <a:r>
              <a:rPr lang="en-US" sz="1200" i="1" dirty="0"/>
              <a:t>Journal of Infectious Diseases</a:t>
            </a:r>
            <a:r>
              <a:rPr lang="en-US" sz="1200" dirty="0"/>
              <a:t>, jiu663.</a:t>
            </a:r>
          </a:p>
        </p:txBody>
      </p:sp>
      <p:sp>
        <p:nvSpPr>
          <p:cNvPr id="8" name="Rectangle 7"/>
          <p:cNvSpPr/>
          <p:nvPr/>
        </p:nvSpPr>
        <p:spPr>
          <a:xfrm>
            <a:off x="1835696" y="1412776"/>
            <a:ext cx="432048" cy="3694601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77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 descr="abb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67" y="1413287"/>
            <a:ext cx="2013464" cy="125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te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62" y="2877775"/>
            <a:ext cx="1751673" cy="1173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304799" y="1335949"/>
            <a:ext cx="2133601" cy="29312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12468" y="228600"/>
            <a:ext cx="8702932" cy="83099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solidFill>
                  <a:srgbClr val="00B050"/>
                </a:solidFill>
              </a:rPr>
              <a:t>Transepithelial</a:t>
            </a:r>
            <a:r>
              <a:rPr lang="en-US" sz="2400" b="1" dirty="0">
                <a:solidFill>
                  <a:srgbClr val="00B050"/>
                </a:solidFill>
              </a:rPr>
              <a:t> </a:t>
            </a:r>
            <a:r>
              <a:rPr lang="en-US" sz="2400" b="1" dirty="0" smtClean="0">
                <a:solidFill>
                  <a:srgbClr val="00B050"/>
                </a:solidFill>
              </a:rPr>
              <a:t>Electrical </a:t>
            </a:r>
            <a:r>
              <a:rPr lang="en-US" sz="2400" b="1" dirty="0">
                <a:solidFill>
                  <a:srgbClr val="00B050"/>
                </a:solidFill>
              </a:rPr>
              <a:t>R</a:t>
            </a:r>
            <a:r>
              <a:rPr lang="en-US" sz="2400" b="1" dirty="0" smtClean="0">
                <a:solidFill>
                  <a:srgbClr val="00B050"/>
                </a:solidFill>
              </a:rPr>
              <a:t>esistance </a:t>
            </a:r>
            <a:r>
              <a:rPr lang="en-US" sz="2400" b="1" dirty="0">
                <a:solidFill>
                  <a:srgbClr val="00B050"/>
                </a:solidFill>
              </a:rPr>
              <a:t>(TEER) of Caco-2 </a:t>
            </a:r>
            <a:r>
              <a:rPr lang="en-US" sz="2400" b="1" dirty="0" smtClean="0">
                <a:solidFill>
                  <a:srgbClr val="00B050"/>
                </a:solidFill>
              </a:rPr>
              <a:t>cells Following </a:t>
            </a:r>
            <a:r>
              <a:rPr lang="en-US" sz="2400" b="1" i="1" dirty="0" smtClean="0">
                <a:solidFill>
                  <a:srgbClr val="00B050"/>
                </a:solidFill>
              </a:rPr>
              <a:t>Salmonella</a:t>
            </a:r>
            <a:r>
              <a:rPr lang="en-US" sz="2400" b="1" dirty="0" smtClean="0">
                <a:solidFill>
                  <a:srgbClr val="00B050"/>
                </a:solidFill>
              </a:rPr>
              <a:t> Invasion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66131" y="5139189"/>
            <a:ext cx="7834064" cy="800219"/>
          </a:xfrm>
          <a:prstGeom prst="rect">
            <a:avLst/>
          </a:prstGeom>
          <a:solidFill>
            <a:schemeClr val="bg1"/>
          </a:solidFill>
          <a:ln w="25400">
            <a:solidFill>
              <a:srgbClr val="00B050"/>
            </a:solidFill>
            <a:prstDash val="dash"/>
            <a:miter lim="800000"/>
            <a:headEnd/>
            <a:tailEnd/>
          </a:ln>
        </p:spPr>
        <p:txBody>
          <a:bodyPr wrap="square" tIns="91440" bIns="9144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514350" indent="-514350" eaLnBrk="1" hangingPunct="1">
              <a:spcBef>
                <a:spcPts val="600"/>
              </a:spcBef>
              <a:spcAft>
                <a:spcPts val="600"/>
              </a:spcAft>
              <a:buFont typeface="+mj-lt"/>
              <a:buAutoNum type="romanUcPeriod"/>
            </a:pPr>
            <a:r>
              <a:rPr lang="en-US" altLang="en-US" sz="2000" b="1" dirty="0" smtClean="0">
                <a:latin typeface="+mn-lt"/>
              </a:rPr>
              <a:t>Elevated temperature affects </a:t>
            </a:r>
            <a:r>
              <a:rPr lang="en-US" altLang="en-US" sz="2000" b="1" i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S. </a:t>
            </a:r>
            <a:r>
              <a:rPr lang="en-US" altLang="en-US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Paratyphi A  </a:t>
            </a:r>
            <a:r>
              <a:rPr lang="en-US" altLang="en-US" sz="2000" b="1" dirty="0" smtClean="0">
                <a:latin typeface="+mn-lt"/>
              </a:rPr>
              <a:t>ability to disrupt epithelial monolayer integrity</a:t>
            </a:r>
          </a:p>
        </p:txBody>
      </p:sp>
      <p:pic>
        <p:nvPicPr>
          <p:cNvPr id="1026" name="Picture 2" descr="http://jid.oxfordjournals.org/content/early/2015/01/08/infdis.jiu663/F1.larg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29" t="42404" r="-519" b="24732"/>
          <a:stretch/>
        </p:blipFill>
        <p:spPr bwMode="auto">
          <a:xfrm>
            <a:off x="2686334" y="1569843"/>
            <a:ext cx="3925163" cy="293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477069" y="4202941"/>
            <a:ext cx="18288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515453" y="1569843"/>
            <a:ext cx="380147" cy="360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724106" y="1455543"/>
            <a:ext cx="418531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142637" y="1335949"/>
            <a:ext cx="191363" cy="3481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895600" y="1353490"/>
            <a:ext cx="191363" cy="3481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://jid.oxfordjournals.org/content/early/2015/01/08/infdis.jiu663/F1.larg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04" r="63898" b="24732"/>
          <a:stretch/>
        </p:blipFill>
        <p:spPr bwMode="auto">
          <a:xfrm>
            <a:off x="6611497" y="1569843"/>
            <a:ext cx="2218017" cy="293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6421423" y="1503922"/>
            <a:ext cx="380147" cy="360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639441" y="1639065"/>
            <a:ext cx="380147" cy="360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411311" y="4431541"/>
            <a:ext cx="1665889" cy="272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146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685800" y="228600"/>
            <a:ext cx="7615238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defRPr/>
            </a:pPr>
            <a:r>
              <a:rPr lang="en-US" sz="2400" b="1" dirty="0" smtClean="0">
                <a:solidFill>
                  <a:srgbClr val="00B050"/>
                </a:solidFill>
                <a:latin typeface="Calibri" pitchFamily="34" charset="0"/>
                <a:cs typeface="Arial" charset="0"/>
              </a:rPr>
              <a:t>SPI-1 Expression Under Fever-like Temperatures</a:t>
            </a:r>
            <a:endParaRPr lang="en-US" sz="1600" b="1" dirty="0">
              <a:solidFill>
                <a:srgbClr val="00B05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97221" y="4797152"/>
            <a:ext cx="7834064" cy="800219"/>
          </a:xfrm>
          <a:prstGeom prst="rect">
            <a:avLst/>
          </a:prstGeom>
          <a:noFill/>
          <a:ln w="25400">
            <a:solidFill>
              <a:srgbClr val="00B050"/>
            </a:solidFill>
            <a:prstDash val="dash"/>
            <a:miter lim="800000"/>
            <a:headEnd/>
            <a:tailEnd/>
          </a:ln>
        </p:spPr>
        <p:txBody>
          <a:bodyPr wrap="square" tIns="91440" bIns="9144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514350" indent="-514350" eaLnBrk="1" hangingPunct="1">
              <a:spcBef>
                <a:spcPts val="600"/>
              </a:spcBef>
              <a:spcAft>
                <a:spcPts val="600"/>
              </a:spcAft>
              <a:buFont typeface="+mj-lt"/>
              <a:buAutoNum type="romanUcPeriod"/>
            </a:pPr>
            <a:r>
              <a:rPr lang="en-US" altLang="en-US" sz="2000" b="1" dirty="0">
                <a:latin typeface="+mn-lt"/>
              </a:rPr>
              <a:t>SPI-1 </a:t>
            </a:r>
            <a:r>
              <a:rPr lang="en-US" altLang="en-US" sz="2000" b="1" dirty="0" smtClean="0">
                <a:latin typeface="+mn-lt"/>
              </a:rPr>
              <a:t>expression is significantly lower at </a:t>
            </a:r>
            <a:r>
              <a:rPr lang="en-US" altLang="en-US" sz="2000" b="1" dirty="0">
                <a:latin typeface="+mn-lt"/>
              </a:rPr>
              <a:t>42°C </a:t>
            </a:r>
            <a:r>
              <a:rPr lang="en-US" altLang="en-US" sz="2000" b="1" dirty="0" smtClean="0">
                <a:latin typeface="+mn-lt"/>
              </a:rPr>
              <a:t>in </a:t>
            </a:r>
            <a:r>
              <a:rPr lang="en-US" altLang="en-US" sz="2000" b="1" i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S</a:t>
            </a:r>
            <a:r>
              <a:rPr lang="en-US" altLang="en-US" sz="2000" b="1" i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. </a:t>
            </a:r>
            <a:r>
              <a:rPr lang="en-US" altLang="en-US" sz="2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Paratyphi A </a:t>
            </a:r>
            <a:r>
              <a:rPr lang="en-US" altLang="en-US" sz="2000" b="1" dirty="0">
                <a:latin typeface="+mn-lt"/>
              </a:rPr>
              <a:t>relative to </a:t>
            </a:r>
            <a:r>
              <a:rPr lang="en-US" altLang="en-US" sz="2000" b="1" i="1" dirty="0">
                <a:solidFill>
                  <a:srgbClr val="0070C0"/>
                </a:solidFill>
                <a:latin typeface="+mn-lt"/>
              </a:rPr>
              <a:t>S. </a:t>
            </a:r>
            <a:r>
              <a:rPr lang="en-US" altLang="en-US" sz="2000" b="1" dirty="0" smtClean="0">
                <a:solidFill>
                  <a:srgbClr val="0070C0"/>
                </a:solidFill>
                <a:latin typeface="+mn-lt"/>
              </a:rPr>
              <a:t>Typhimurium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3" y="995448"/>
            <a:ext cx="6768752" cy="3248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7956376" y="995448"/>
            <a:ext cx="272653" cy="3369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156176" y="1124744"/>
            <a:ext cx="1800200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1981200" y="3884612"/>
            <a:ext cx="1219200" cy="1588"/>
          </a:xfrm>
          <a:prstGeom prst="line">
            <a:avLst/>
          </a:prstGeom>
          <a:ln w="12700" cap="rnd" cmpd="sng">
            <a:solidFill>
              <a:schemeClr val="tx2">
                <a:lumMod val="7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276600" y="3886200"/>
            <a:ext cx="914400" cy="1588"/>
          </a:xfrm>
          <a:prstGeom prst="line">
            <a:avLst/>
          </a:prstGeom>
          <a:ln w="12700" cmpd="sng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267200" y="3884612"/>
            <a:ext cx="533400" cy="1588"/>
          </a:xfrm>
          <a:prstGeom prst="line">
            <a:avLst/>
          </a:prstGeom>
          <a:ln w="12700" cmpd="sng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209800" y="3886200"/>
            <a:ext cx="8637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tx2">
                    <a:lumMod val="75000"/>
                  </a:schemeClr>
                </a:solidFill>
              </a:rPr>
              <a:t>Regulators</a:t>
            </a:r>
            <a:endParaRPr lang="en-US" sz="1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01949" y="3886200"/>
            <a:ext cx="8128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accent6">
                    <a:lumMod val="75000"/>
                  </a:schemeClr>
                </a:solidFill>
              </a:rPr>
              <a:t>Structural</a:t>
            </a:r>
            <a:endParaRPr lang="en-US" sz="1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91000" y="3886200"/>
            <a:ext cx="6797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 smtClean="0">
                <a:solidFill>
                  <a:srgbClr val="00B050"/>
                </a:solidFill>
              </a:rPr>
              <a:t>Effector</a:t>
            </a:r>
            <a:endParaRPr lang="en-US" sz="1200" b="1" dirty="0">
              <a:solidFill>
                <a:srgbClr val="00B050"/>
              </a:solidFill>
            </a:endParaRPr>
          </a:p>
        </p:txBody>
      </p:sp>
      <p:pic>
        <p:nvPicPr>
          <p:cNvPr id="8203" name="Picture 11" descr="http://jb.asm.org/content/192/23/6261/F1.lar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1447800"/>
            <a:ext cx="2683824" cy="2360590"/>
          </a:xfrm>
          <a:prstGeom prst="rect">
            <a:avLst/>
          </a:prstGeom>
          <a:noFill/>
        </p:spPr>
      </p:pic>
      <p:sp>
        <p:nvSpPr>
          <p:cNvPr id="25" name="Rectangle 24"/>
          <p:cNvSpPr/>
          <p:nvPr/>
        </p:nvSpPr>
        <p:spPr>
          <a:xfrm>
            <a:off x="5791200" y="2133600"/>
            <a:ext cx="914400" cy="1295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934200" y="3429000"/>
            <a:ext cx="1447800" cy="381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620000" y="3124200"/>
            <a:ext cx="762000" cy="2286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486400" y="1371600"/>
            <a:ext cx="3276600" cy="259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205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1881809"/>
            <a:ext cx="1906858" cy="169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TextBox 30"/>
          <p:cNvSpPr txBox="1"/>
          <p:nvPr/>
        </p:nvSpPr>
        <p:spPr>
          <a:xfrm>
            <a:off x="6096000" y="1424609"/>
            <a:ext cx="710451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70C0"/>
                </a:solidFill>
              </a:rPr>
              <a:t>STM </a:t>
            </a:r>
          </a:p>
          <a:p>
            <a:pPr algn="ctr"/>
            <a:r>
              <a:rPr lang="en-US" sz="1400" b="1" dirty="0" smtClean="0">
                <a:solidFill>
                  <a:srgbClr val="0070C0"/>
                </a:solidFill>
              </a:rPr>
              <a:t>SL1344</a:t>
            </a:r>
            <a:endParaRPr lang="en-US" sz="1400" b="1" dirty="0">
              <a:solidFill>
                <a:srgbClr val="0070C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054678" y="1434789"/>
            <a:ext cx="641522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2">
                    <a:lumMod val="75000"/>
                  </a:schemeClr>
                </a:solidFill>
              </a:rPr>
              <a:t>SPA </a:t>
            </a:r>
          </a:p>
          <a:p>
            <a:pPr algn="ctr"/>
            <a:r>
              <a:rPr lang="en-US" sz="1400" b="1" dirty="0" smtClean="0">
                <a:solidFill>
                  <a:schemeClr val="accent2">
                    <a:lumMod val="75000"/>
                  </a:schemeClr>
                </a:solidFill>
              </a:rPr>
              <a:t>45157</a:t>
            </a:r>
            <a:endParaRPr lang="en-US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363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/>
      <p:bldP spid="20" grpId="0"/>
      <p:bldP spid="21" grpId="0"/>
      <p:bldP spid="25" grpId="0" animBg="1"/>
      <p:bldP spid="26" grpId="0" animBg="1"/>
      <p:bldP spid="27" grpId="0" animBg="1"/>
      <p:bldP spid="33" grpId="0" animBg="1"/>
      <p:bldP spid="31" grpId="0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685800" y="228600"/>
            <a:ext cx="7615238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defRPr/>
            </a:pPr>
            <a:r>
              <a:rPr lang="en-US" sz="2400" b="1" dirty="0" smtClean="0">
                <a:solidFill>
                  <a:srgbClr val="00B050"/>
                </a:solidFill>
                <a:latin typeface="Calibri" pitchFamily="34" charset="0"/>
                <a:cs typeface="Arial" charset="0"/>
              </a:rPr>
              <a:t>SPI-1 Mediated Invasion Under Fever-like Temperatures</a:t>
            </a:r>
            <a:endParaRPr lang="en-US" sz="1600" b="1" dirty="0">
              <a:solidFill>
                <a:srgbClr val="00B05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97221" y="4797152"/>
            <a:ext cx="7834064" cy="800219"/>
          </a:xfrm>
          <a:prstGeom prst="rect">
            <a:avLst/>
          </a:prstGeom>
          <a:solidFill>
            <a:schemeClr val="bg1"/>
          </a:solidFill>
          <a:ln w="25400">
            <a:solidFill>
              <a:srgbClr val="00B050"/>
            </a:solidFill>
            <a:prstDash val="dash"/>
            <a:miter lim="800000"/>
            <a:headEnd/>
            <a:tailEnd/>
          </a:ln>
        </p:spPr>
        <p:txBody>
          <a:bodyPr wrap="square" tIns="91440" bIns="9144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514350" indent="-514350" eaLnBrk="1" hangingPunct="1">
              <a:spcBef>
                <a:spcPts val="600"/>
              </a:spcBef>
              <a:spcAft>
                <a:spcPts val="600"/>
              </a:spcAft>
              <a:buFont typeface="+mj-lt"/>
              <a:buAutoNum type="romanUcPeriod"/>
            </a:pPr>
            <a:r>
              <a:rPr lang="en-US" altLang="en-US" sz="2000" b="1" dirty="0">
                <a:latin typeface="+mn-lt"/>
              </a:rPr>
              <a:t>The impaired invasion of </a:t>
            </a:r>
            <a:r>
              <a:rPr lang="en-US" altLang="en-US" sz="2000" b="1" i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S. </a:t>
            </a:r>
            <a:r>
              <a:rPr lang="en-US" altLang="en-US" sz="2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Paratyphi A </a:t>
            </a:r>
            <a:r>
              <a:rPr lang="en-US" altLang="en-US" sz="2000" b="1" dirty="0">
                <a:latin typeface="+mn-lt"/>
              </a:rPr>
              <a:t>at the fever temperature occurs in a </a:t>
            </a:r>
            <a:r>
              <a:rPr lang="en-US" altLang="en-US" sz="2000" b="1" dirty="0" smtClean="0">
                <a:latin typeface="+mn-lt"/>
              </a:rPr>
              <a:t>TTSS-1-independent manner</a:t>
            </a:r>
            <a:endParaRPr lang="en-US" altLang="en-US" sz="2000" b="1" dirty="0">
              <a:latin typeface="+mn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24" y="1772816"/>
            <a:ext cx="7610475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85800" y="4185084"/>
            <a:ext cx="7624599" cy="180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475656" y="1916832"/>
            <a:ext cx="145732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70C0"/>
                </a:solidFill>
              </a:rPr>
              <a:t>STM SL1344 </a:t>
            </a:r>
            <a:r>
              <a:rPr lang="en-US" sz="1400" b="1" dirty="0" smtClean="0"/>
              <a:t>37°C</a:t>
            </a:r>
            <a:endParaRPr lang="en-US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165088" y="1898094"/>
            <a:ext cx="133786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accent2">
                    <a:lumMod val="75000"/>
                  </a:schemeClr>
                </a:solidFill>
              </a:rPr>
              <a:t>SPA 45157 </a:t>
            </a:r>
            <a:r>
              <a:rPr lang="en-US" sz="1400" b="1" dirty="0" smtClean="0"/>
              <a:t>37°C</a:t>
            </a:r>
            <a:endParaRPr lang="en-US" sz="1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876256" y="1913087"/>
            <a:ext cx="133786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accent2">
                    <a:lumMod val="75000"/>
                  </a:schemeClr>
                </a:solidFill>
              </a:rPr>
              <a:t>SPA 45157 </a:t>
            </a:r>
            <a:r>
              <a:rPr lang="en-US" sz="1400" b="1" dirty="0" smtClean="0"/>
              <a:t>42°C</a:t>
            </a:r>
            <a:endParaRPr lang="en-US" sz="1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186686" y="1916832"/>
            <a:ext cx="145732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70C0"/>
                </a:solidFill>
              </a:rPr>
              <a:t>STM SL1344 </a:t>
            </a:r>
            <a:r>
              <a:rPr lang="en-US" sz="1400" b="1" dirty="0" smtClean="0"/>
              <a:t>42°C</a:t>
            </a:r>
            <a:endParaRPr lang="en-US" sz="1400" b="1" dirty="0"/>
          </a:p>
        </p:txBody>
      </p:sp>
      <p:sp>
        <p:nvSpPr>
          <p:cNvPr id="17" name="Rectangle 16"/>
          <p:cNvSpPr/>
          <p:nvPr/>
        </p:nvSpPr>
        <p:spPr>
          <a:xfrm>
            <a:off x="4644008" y="1196752"/>
            <a:ext cx="3987277" cy="31683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http://www.educatetruth.com/wp-content/uploads/2014/01/TTS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434" y="1700808"/>
            <a:ext cx="2653950" cy="240447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555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Documents and Settings\pubmzihum25\Local Settings\Temporary Internet Files\Content.Word\IMGP5051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16833"/>
            <a:ext cx="1512168" cy="1368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Documents and Settings\pubmzihum25\Local Settings\Temporary Internet Files\Content.Word\IMGP5061.jp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891718"/>
            <a:ext cx="1512168" cy="1368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C:\Documents and Settings\pubmzihum25\Local Settings\Temporary Internet Files\Content.Word\IMGP5066.jpg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1" y="1913901"/>
            <a:ext cx="1512167" cy="1372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025" y="3379761"/>
            <a:ext cx="1512168" cy="134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379761"/>
            <a:ext cx="1512168" cy="1345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104" y="3379761"/>
            <a:ext cx="1436201" cy="1352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379762"/>
            <a:ext cx="1512168" cy="134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84344" y="2564904"/>
            <a:ext cx="859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37°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4344" y="3856119"/>
            <a:ext cx="859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42°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685800" y="228600"/>
            <a:ext cx="7615238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defRPr/>
            </a:pPr>
            <a:r>
              <a:rPr lang="en-US" sz="2400" b="1" dirty="0" err="1" smtClean="0">
                <a:solidFill>
                  <a:srgbClr val="00B050"/>
                </a:solidFill>
                <a:latin typeface="Calibri" pitchFamily="34" charset="0"/>
                <a:cs typeface="Arial" charset="0"/>
              </a:rPr>
              <a:t>Thermoregulated</a:t>
            </a:r>
            <a:r>
              <a:rPr lang="en-US" sz="2400" b="1" dirty="0" smtClean="0">
                <a:solidFill>
                  <a:srgbClr val="00B050"/>
                </a:solidFill>
                <a:latin typeface="Calibri" pitchFamily="34" charset="0"/>
                <a:cs typeface="Arial" charset="0"/>
              </a:rPr>
              <a:t> motility : 0.3% agar swim plates</a:t>
            </a:r>
            <a:endParaRPr lang="en-US" sz="1600" b="1" dirty="0">
              <a:solidFill>
                <a:srgbClr val="00B05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1560" y="1462891"/>
            <a:ext cx="18472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 smtClean="0">
                <a:solidFill>
                  <a:srgbClr val="0070C0"/>
                </a:solidFill>
                <a:cs typeface="Arial" panose="020B0604020202020204" pitchFamily="34" charset="0"/>
              </a:rPr>
              <a:t>S</a:t>
            </a:r>
            <a:r>
              <a:rPr lang="en-US" sz="16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. </a:t>
            </a:r>
            <a:r>
              <a:rPr lang="en-US" sz="1600" b="1" smtClean="0">
                <a:solidFill>
                  <a:srgbClr val="0070C0"/>
                </a:solidFill>
                <a:cs typeface="Arial" panose="020B0604020202020204" pitchFamily="34" charset="0"/>
              </a:rPr>
              <a:t>Typhimurium</a:t>
            </a:r>
            <a:endParaRPr lang="en-US" sz="1600" b="1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39752" y="1484784"/>
            <a:ext cx="18472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 smtClean="0">
                <a:cs typeface="Arial" panose="020B0604020202020204" pitchFamily="34" charset="0"/>
              </a:rPr>
              <a:t>S</a:t>
            </a:r>
            <a:r>
              <a:rPr lang="en-US" sz="1600" b="1" dirty="0" smtClean="0">
                <a:cs typeface="Arial" panose="020B0604020202020204" pitchFamily="34" charset="0"/>
              </a:rPr>
              <a:t>. </a:t>
            </a:r>
            <a:r>
              <a:rPr lang="en-US" sz="1600" b="1" dirty="0" err="1" smtClean="0">
                <a:cs typeface="Arial" panose="020B0604020202020204" pitchFamily="34" charset="0"/>
              </a:rPr>
              <a:t>Enterititis</a:t>
            </a:r>
            <a:endParaRPr lang="en-US" sz="1600" b="1" dirty="0"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092895" y="1446014"/>
            <a:ext cx="18472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 smtClean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S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. </a:t>
            </a:r>
            <a:r>
              <a:rPr lang="en-US" sz="1600" b="1" dirty="0" err="1" smtClean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Paratyphi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 A</a:t>
            </a:r>
            <a:endParaRPr lang="en-US" sz="1600" b="1" dirty="0">
              <a:solidFill>
                <a:schemeClr val="accent2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61247" y="1412776"/>
            <a:ext cx="18472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 smtClean="0">
                <a:cs typeface="Arial" panose="020B0604020202020204" pitchFamily="34" charset="0"/>
              </a:rPr>
              <a:t>S</a:t>
            </a:r>
            <a:r>
              <a:rPr lang="en-US" sz="1600" b="1" dirty="0" smtClean="0">
                <a:cs typeface="Arial" panose="020B0604020202020204" pitchFamily="34" charset="0"/>
              </a:rPr>
              <a:t>. Sendai</a:t>
            </a:r>
            <a:endParaRPr lang="en-US" sz="1600" b="1" dirty="0"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794945" y="1196752"/>
            <a:ext cx="3272999" cy="0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211961" y="1196752"/>
            <a:ext cx="4656211" cy="0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79712" y="836712"/>
            <a:ext cx="1383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NTS serovars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5796136" y="827420"/>
            <a:ext cx="1927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Typhoidal</a:t>
            </a:r>
            <a:r>
              <a:rPr lang="en-US" dirty="0" smtClean="0"/>
              <a:t> serovars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371" y="1891718"/>
            <a:ext cx="1480934" cy="137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4092896" y="1844826"/>
            <a:ext cx="1734476" cy="3024336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891718"/>
            <a:ext cx="1415852" cy="1379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3368540"/>
            <a:ext cx="1415852" cy="136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5677071" y="1412776"/>
            <a:ext cx="18472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 smtClean="0">
                <a:cs typeface="Arial" panose="020B0604020202020204" pitchFamily="34" charset="0"/>
              </a:rPr>
              <a:t>S</a:t>
            </a:r>
            <a:r>
              <a:rPr lang="en-US" sz="1600" b="1" dirty="0" smtClean="0">
                <a:cs typeface="Arial" panose="020B0604020202020204" pitchFamily="34" charset="0"/>
              </a:rPr>
              <a:t>. </a:t>
            </a:r>
            <a:r>
              <a:rPr lang="en-US" sz="1600" b="1" dirty="0" err="1" smtClean="0">
                <a:cs typeface="Arial" panose="020B0604020202020204" pitchFamily="34" charset="0"/>
              </a:rPr>
              <a:t>Typhi</a:t>
            </a:r>
            <a:endParaRPr lang="en-US" sz="1600" b="1" dirty="0">
              <a:cs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55576" y="1844825"/>
            <a:ext cx="1734476" cy="3024336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08" y="5013176"/>
            <a:ext cx="2867844" cy="1774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5013176"/>
            <a:ext cx="2883881" cy="1738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51890" y="3356992"/>
            <a:ext cx="9128622" cy="3456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044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1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85800" y="228600"/>
            <a:ext cx="7615238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defRPr/>
            </a:pPr>
            <a:r>
              <a:rPr lang="en-US" sz="2400" b="1" dirty="0" err="1" smtClean="0">
                <a:solidFill>
                  <a:srgbClr val="00B050"/>
                </a:solidFill>
                <a:latin typeface="Calibri" pitchFamily="34" charset="0"/>
                <a:cs typeface="Arial" charset="0"/>
              </a:rPr>
              <a:t>Thermoregulated</a:t>
            </a:r>
            <a:r>
              <a:rPr lang="en-US" sz="2400" b="1" dirty="0" smtClean="0">
                <a:solidFill>
                  <a:srgbClr val="00B050"/>
                </a:solidFill>
                <a:latin typeface="Calibri" pitchFamily="34" charset="0"/>
                <a:cs typeface="Arial" charset="0"/>
              </a:rPr>
              <a:t> motility : 0.3% agar swim plates</a:t>
            </a:r>
            <a:endParaRPr lang="en-US" sz="1600" b="1" dirty="0">
              <a:solidFill>
                <a:srgbClr val="00B05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95536" y="5589240"/>
            <a:ext cx="8544976" cy="800219"/>
          </a:xfrm>
          <a:prstGeom prst="rect">
            <a:avLst/>
          </a:prstGeom>
          <a:solidFill>
            <a:schemeClr val="bg1"/>
          </a:solidFill>
          <a:ln w="25400">
            <a:solidFill>
              <a:srgbClr val="00B050"/>
            </a:solidFill>
            <a:prstDash val="dash"/>
          </a:ln>
        </p:spPr>
        <p:txBody>
          <a:bodyPr wrap="square" tIns="91440" bIns="9144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000" b="1" dirty="0"/>
              <a:t>S</a:t>
            </a:r>
            <a:r>
              <a:rPr lang="en-US" sz="2000" b="1" dirty="0" smtClean="0"/>
              <a:t>pecifically </a:t>
            </a:r>
            <a:r>
              <a:rPr lang="en-US" sz="2000" b="1" dirty="0"/>
              <a:t>class II and III genes of the flagella/ </a:t>
            </a:r>
            <a:r>
              <a:rPr lang="en-US" sz="2000" b="1" dirty="0" err="1"/>
              <a:t>chemotaxis</a:t>
            </a:r>
            <a:r>
              <a:rPr lang="en-US" sz="2000" b="1" dirty="0"/>
              <a:t> </a:t>
            </a:r>
            <a:r>
              <a:rPr lang="en-US" sz="2000" b="1" dirty="0" err="1"/>
              <a:t>regulon</a:t>
            </a:r>
            <a:r>
              <a:rPr lang="en-US" sz="2000" b="1" dirty="0"/>
              <a:t> in </a:t>
            </a: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Paratyphi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A</a:t>
            </a:r>
            <a:r>
              <a:rPr lang="en-US" sz="2000" b="1" dirty="0"/>
              <a:t>, but not in </a:t>
            </a:r>
            <a:r>
              <a:rPr lang="en-US" sz="2000" b="1" i="1" dirty="0">
                <a:solidFill>
                  <a:srgbClr val="0070C0"/>
                </a:solidFill>
              </a:rPr>
              <a:t>S</a:t>
            </a:r>
            <a:r>
              <a:rPr lang="en-US" sz="2000" b="1" dirty="0">
                <a:solidFill>
                  <a:srgbClr val="0070C0"/>
                </a:solidFill>
              </a:rPr>
              <a:t>. Typhimurium </a:t>
            </a:r>
            <a:r>
              <a:rPr lang="en-US" sz="2000" b="1" dirty="0"/>
              <a:t>are down-regulated at </a:t>
            </a:r>
            <a:r>
              <a:rPr lang="en-US" sz="2000" b="1" dirty="0" smtClean="0"/>
              <a:t>42°C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981" y="1066800"/>
            <a:ext cx="7115175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3" name="Straight Connector 22"/>
          <p:cNvCxnSpPr/>
          <p:nvPr/>
        </p:nvCxnSpPr>
        <p:spPr>
          <a:xfrm>
            <a:off x="5848315" y="4525072"/>
            <a:ext cx="50405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640403" y="4525072"/>
            <a:ext cx="927799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2531" y="4524288"/>
            <a:ext cx="945584" cy="78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970813" y="4525072"/>
            <a:ext cx="245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</a:t>
            </a:r>
            <a:endParaRPr 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7053381" y="452507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II</a:t>
            </a:r>
            <a:endParaRPr lang="en-US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8158542" y="4525072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III</a:t>
            </a:r>
            <a:endParaRPr lang="en-US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5029200" y="452428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Class</a:t>
            </a:r>
            <a:endParaRPr lang="en-US" b="1" dirty="0"/>
          </a:p>
        </p:txBody>
      </p:sp>
      <p:sp>
        <p:nvSpPr>
          <p:cNvPr id="31" name="Rectangle 30"/>
          <p:cNvSpPr/>
          <p:nvPr/>
        </p:nvSpPr>
        <p:spPr>
          <a:xfrm>
            <a:off x="8135818" y="1428728"/>
            <a:ext cx="600914" cy="2774848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 flipV="1">
            <a:off x="5130467" y="4237040"/>
            <a:ext cx="7543229" cy="182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352371" y="1274839"/>
            <a:ext cx="106990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70C0"/>
                </a:solidFill>
              </a:rPr>
              <a:t>STM SL1344</a:t>
            </a:r>
            <a:endParaRPr lang="en-US" sz="1400" b="1" dirty="0">
              <a:solidFill>
                <a:srgbClr val="0070C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52371" y="1500736"/>
            <a:ext cx="95955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accent2">
                    <a:lumMod val="75000"/>
                  </a:schemeClr>
                </a:solidFill>
              </a:rPr>
              <a:t>SPA 45157</a:t>
            </a:r>
            <a:endParaRPr lang="en-US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880763" y="2148808"/>
            <a:ext cx="106990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70C0"/>
                </a:solidFill>
              </a:rPr>
              <a:t>STM SL1344</a:t>
            </a:r>
            <a:endParaRPr lang="en-US" sz="1400" b="1" dirty="0">
              <a:solidFill>
                <a:srgbClr val="0070C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104899" y="2129063"/>
            <a:ext cx="95955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accent2">
                    <a:lumMod val="75000"/>
                  </a:schemeClr>
                </a:solidFill>
              </a:rPr>
              <a:t>SPA 45157</a:t>
            </a:r>
            <a:endParaRPr lang="en-US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422279" y="1317230"/>
            <a:ext cx="145923" cy="2653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7288475" y="1595390"/>
            <a:ext cx="145923" cy="2653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77"/>
          <a:stretch>
            <a:fillRect/>
          </a:stretch>
        </p:blipFill>
        <p:spPr bwMode="auto">
          <a:xfrm>
            <a:off x="381000" y="1219200"/>
            <a:ext cx="3381375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Rectangle 33"/>
          <p:cNvSpPr/>
          <p:nvPr/>
        </p:nvSpPr>
        <p:spPr>
          <a:xfrm>
            <a:off x="0" y="4419600"/>
            <a:ext cx="4343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1292292" y="2206823"/>
            <a:ext cx="106990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70C0"/>
                </a:solidFill>
              </a:rPr>
              <a:t>STM SL1344</a:t>
            </a:r>
            <a:endParaRPr lang="en-US" sz="1400" b="1" dirty="0">
              <a:solidFill>
                <a:srgbClr val="0070C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545642" y="2206823"/>
            <a:ext cx="95955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accent2">
                    <a:lumMod val="75000"/>
                  </a:schemeClr>
                </a:solidFill>
              </a:rPr>
              <a:t>SPA 45157</a:t>
            </a:r>
            <a:endParaRPr lang="en-US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02" y="1171488"/>
            <a:ext cx="448708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166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jid.oxfordjournals.org/content/early/2015/01/08/infdis.jiu663/F5.larg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377588" y="2056633"/>
            <a:ext cx="4114800" cy="2737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jid.oxfordjournals.org/content/early/2015/01/08/infdis.jiu663/F5.larg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22"/>
          <a:stretch/>
        </p:blipFill>
        <p:spPr bwMode="auto">
          <a:xfrm>
            <a:off x="4648200" y="1871570"/>
            <a:ext cx="4191000" cy="288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" y="1871570"/>
            <a:ext cx="304800" cy="3382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5188" y="4589378"/>
            <a:ext cx="304800" cy="3382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492388" y="1871570"/>
            <a:ext cx="304800" cy="3382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1000" y="228600"/>
            <a:ext cx="8458200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en-US" sz="2400" b="1" dirty="0">
                <a:solidFill>
                  <a:srgbClr val="00B050"/>
                </a:solidFill>
              </a:rPr>
              <a:t>Motility and Invasion at Fever Temperature </a:t>
            </a:r>
            <a:r>
              <a:rPr lang="en-US" sz="2400" b="1" dirty="0" smtClean="0">
                <a:solidFill>
                  <a:srgbClr val="00B050"/>
                </a:solidFill>
              </a:rPr>
              <a:t>of </a:t>
            </a:r>
            <a:r>
              <a:rPr lang="en-US" sz="2400" b="1" dirty="0" err="1">
                <a:solidFill>
                  <a:srgbClr val="00B050"/>
                </a:solidFill>
              </a:rPr>
              <a:t>Typhoidal</a:t>
            </a:r>
            <a:r>
              <a:rPr lang="en-US" sz="2400" b="1" dirty="0">
                <a:solidFill>
                  <a:srgbClr val="00B050"/>
                </a:solidFill>
              </a:rPr>
              <a:t> Serovars</a:t>
            </a:r>
            <a:endParaRPr lang="en-US" sz="1600" b="1" dirty="0">
              <a:solidFill>
                <a:srgbClr val="00B05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91400" y="1718403"/>
            <a:ext cx="304800" cy="3382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5536" y="5589240"/>
            <a:ext cx="8544976" cy="800219"/>
          </a:xfrm>
          <a:prstGeom prst="rect">
            <a:avLst/>
          </a:prstGeom>
          <a:solidFill>
            <a:schemeClr val="bg1"/>
          </a:solidFill>
          <a:ln w="25400">
            <a:solidFill>
              <a:srgbClr val="00B050"/>
            </a:solidFill>
            <a:prstDash val="dash"/>
          </a:ln>
        </p:spPr>
        <p:txBody>
          <a:bodyPr wrap="square" tIns="91440" bIns="9144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000" b="1" dirty="0"/>
              <a:t>Impaired motility and invasion at fever temperature are common to </a:t>
            </a:r>
            <a:r>
              <a:rPr lang="en-US" sz="2000" b="1" dirty="0" err="1"/>
              <a:t>typhoidal</a:t>
            </a:r>
            <a:r>
              <a:rPr lang="en-US" sz="2000" b="1" dirty="0"/>
              <a:t> serovars</a:t>
            </a: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410256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43" y="1319225"/>
            <a:ext cx="3638550" cy="290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275496" y="228600"/>
            <a:ext cx="8688992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 smtClean="0">
                <a:solidFill>
                  <a:srgbClr val="00B050"/>
                </a:solidFill>
              </a:rPr>
              <a:t>Effect of Elevated Temperatures on SPI-2 Expression</a:t>
            </a:r>
            <a:endParaRPr lang="en-US" sz="1600" b="1" dirty="0">
              <a:solidFill>
                <a:srgbClr val="00B05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5149061"/>
            <a:ext cx="8544976" cy="1107996"/>
          </a:xfrm>
          <a:prstGeom prst="rect">
            <a:avLst/>
          </a:prstGeom>
          <a:solidFill>
            <a:schemeClr val="bg1"/>
          </a:solidFill>
          <a:ln w="25400">
            <a:solidFill>
              <a:srgbClr val="00B050"/>
            </a:solidFill>
            <a:prstDash val="dash"/>
          </a:ln>
        </p:spPr>
        <p:txBody>
          <a:bodyPr wrap="square" tIns="91440" bIns="91440">
            <a:spAutoFit/>
          </a:bodyPr>
          <a:lstStyle/>
          <a:p>
            <a:pPr marL="514350" indent="-514350">
              <a:buFont typeface="+mj-lt"/>
              <a:buAutoNum type="romanUcPeriod"/>
              <a:defRPr/>
            </a:pPr>
            <a:r>
              <a:rPr lang="en-US" sz="2000" b="1" dirty="0"/>
              <a:t>U</a:t>
            </a:r>
            <a:r>
              <a:rPr lang="en-US" sz="2000" b="1" dirty="0" smtClean="0"/>
              <a:t>p-regulation </a:t>
            </a:r>
            <a:r>
              <a:rPr lang="en-US" sz="2000" b="1" dirty="0"/>
              <a:t>(2–40-fold) in the </a:t>
            </a:r>
            <a:r>
              <a:rPr lang="en-US" sz="2000" b="1" dirty="0" smtClean="0"/>
              <a:t>expression of SPI-2 </a:t>
            </a:r>
            <a:r>
              <a:rPr lang="en-US" sz="2000" b="1" dirty="0"/>
              <a:t>genes at the elevated temperature, </a:t>
            </a:r>
            <a:r>
              <a:rPr lang="en-US" sz="2000" b="1" dirty="0" smtClean="0"/>
              <a:t>in both </a:t>
            </a:r>
            <a:r>
              <a:rPr lang="en-US" sz="2000" b="1" i="1" dirty="0">
                <a:solidFill>
                  <a:srgbClr val="0070C0"/>
                </a:solidFill>
              </a:rPr>
              <a:t>S. </a:t>
            </a:r>
            <a:r>
              <a:rPr lang="en-US" sz="2000" b="1" dirty="0">
                <a:solidFill>
                  <a:srgbClr val="0070C0"/>
                </a:solidFill>
              </a:rPr>
              <a:t>Typhimurium </a:t>
            </a:r>
            <a:r>
              <a:rPr lang="en-US" sz="2000" b="1" dirty="0"/>
              <a:t>and </a:t>
            </a: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</a:rPr>
              <a:t>S.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Paratyphi 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A</a:t>
            </a:r>
          </a:p>
          <a:p>
            <a:pPr marL="514350" indent="-514350">
              <a:buFont typeface="+mj-lt"/>
              <a:buAutoNum type="romanUcPeriod"/>
              <a:defRPr/>
            </a:pPr>
            <a:r>
              <a:rPr lang="en-US" sz="2000" b="1" dirty="0" smtClean="0">
                <a:latin typeface="Calibri" pitchFamily="34" charset="0"/>
                <a:cs typeface="Arial" charset="0"/>
              </a:rPr>
              <a:t>Increased </a:t>
            </a:r>
            <a:r>
              <a:rPr lang="en-US" sz="2000" b="1" dirty="0">
                <a:latin typeface="Calibri" pitchFamily="34" charset="0"/>
                <a:cs typeface="Arial" charset="0"/>
              </a:rPr>
              <a:t>intraepithelial </a:t>
            </a:r>
            <a:r>
              <a:rPr lang="en-US" sz="2000" b="1" dirty="0" smtClean="0">
                <a:latin typeface="Calibri" pitchFamily="34" charset="0"/>
                <a:cs typeface="Arial" charset="0"/>
              </a:rPr>
              <a:t>replication of </a:t>
            </a: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</a:rPr>
              <a:t>S.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Paratyphi 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A</a:t>
            </a:r>
            <a:endParaRPr lang="en-US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21972" y="1671190"/>
            <a:ext cx="106990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70C0"/>
                </a:solidFill>
              </a:rPr>
              <a:t>STM SL1344</a:t>
            </a:r>
            <a:endParaRPr lang="en-US" sz="1400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21972" y="1897087"/>
            <a:ext cx="95955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accent2">
                    <a:lumMod val="75000"/>
                  </a:schemeClr>
                </a:solidFill>
              </a:rPr>
              <a:t>SPA 45157</a:t>
            </a:r>
            <a:endParaRPr lang="en-US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593" y="1319225"/>
            <a:ext cx="2520280" cy="326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312" y="1412776"/>
            <a:ext cx="2537737" cy="3116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60032" y="1134559"/>
            <a:ext cx="6294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Caco2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471694" y="1124744"/>
            <a:ext cx="6286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THP-1</a:t>
            </a:r>
            <a:endParaRPr lang="en-US" b="1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134559"/>
            <a:ext cx="5210556" cy="3230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23528" y="1442336"/>
            <a:ext cx="288032" cy="2288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535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710208" y="188640"/>
            <a:ext cx="7615238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defRPr/>
            </a:pPr>
            <a:r>
              <a:rPr lang="en-US" sz="2400" b="1" dirty="0" smtClean="0">
                <a:solidFill>
                  <a:srgbClr val="00B050"/>
                </a:solidFill>
              </a:rPr>
              <a:t>Conclusions</a:t>
            </a:r>
            <a:endParaRPr lang="en-US" sz="1600" b="1" dirty="0">
              <a:solidFill>
                <a:srgbClr val="00B05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1560" y="620688"/>
            <a:ext cx="78222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2000" b="1" dirty="0"/>
              <a:t>Epithelial cell invasion by </a:t>
            </a: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. Paratyphi A </a:t>
            </a:r>
            <a:r>
              <a:rPr lang="en-US" sz="2000" b="1" dirty="0"/>
              <a:t>is impaired at </a:t>
            </a:r>
            <a:r>
              <a:rPr lang="en-US" sz="2000" b="1" dirty="0" smtClean="0"/>
              <a:t>42°C 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2000" b="1" dirty="0"/>
              <a:t>The invasion of </a:t>
            </a: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. Paratyphi A </a:t>
            </a:r>
            <a:r>
              <a:rPr lang="en-US" sz="2000" b="1" dirty="0"/>
              <a:t>at 42 </a:t>
            </a:r>
            <a:r>
              <a:rPr lang="en-US" sz="2000" b="1" dirty="0" smtClean="0"/>
              <a:t>°C </a:t>
            </a:r>
            <a:r>
              <a:rPr lang="en-US" sz="2000" b="1" dirty="0"/>
              <a:t>is </a:t>
            </a:r>
            <a:r>
              <a:rPr lang="en-US" sz="2000" b="1" dirty="0" smtClean="0"/>
              <a:t>T3SS-1-independent</a:t>
            </a:r>
          </a:p>
        </p:txBody>
      </p:sp>
      <p:sp>
        <p:nvSpPr>
          <p:cNvPr id="8" name="Rectangle 7"/>
          <p:cNvSpPr/>
          <p:nvPr/>
        </p:nvSpPr>
        <p:spPr>
          <a:xfrm>
            <a:off x="395536" y="620688"/>
            <a:ext cx="8568952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95536" y="1524000"/>
            <a:ext cx="8568952" cy="10725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11560" y="1524000"/>
            <a:ext cx="76152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. Paratyphi A </a:t>
            </a:r>
            <a:r>
              <a:rPr lang="en-US" sz="2000" b="1" dirty="0"/>
              <a:t>motility is impaired at </a:t>
            </a:r>
            <a:r>
              <a:rPr lang="en-US" sz="2000" b="1" dirty="0" smtClean="0"/>
              <a:t>42°C </a:t>
            </a:r>
            <a:endParaRPr lang="en-US" sz="2000" b="1" dirty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2000" b="1" dirty="0" smtClean="0"/>
              <a:t>The </a:t>
            </a:r>
            <a:r>
              <a:rPr lang="en-US" sz="2000" b="1" dirty="0"/>
              <a:t>class II and III of the flagella/ </a:t>
            </a:r>
            <a:r>
              <a:rPr lang="en-US" sz="2000" b="1" dirty="0" err="1"/>
              <a:t>chemotaxis</a:t>
            </a:r>
            <a:r>
              <a:rPr lang="en-US" sz="2000" b="1" dirty="0"/>
              <a:t> </a:t>
            </a:r>
            <a:r>
              <a:rPr lang="en-US" sz="2000" b="1" dirty="0" err="1"/>
              <a:t>regulon</a:t>
            </a:r>
            <a:r>
              <a:rPr lang="en-US" sz="2000" b="1" dirty="0"/>
              <a:t> is down-regulated in </a:t>
            </a: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. Paratyphi A </a:t>
            </a:r>
            <a:r>
              <a:rPr lang="en-US" sz="2000" b="1" dirty="0"/>
              <a:t>at </a:t>
            </a:r>
            <a:r>
              <a:rPr lang="en-US" sz="2000" b="1" dirty="0" smtClean="0"/>
              <a:t>42°C </a:t>
            </a:r>
            <a:endParaRPr lang="en-US" sz="2000" b="1" dirty="0"/>
          </a:p>
        </p:txBody>
      </p:sp>
      <p:sp>
        <p:nvSpPr>
          <p:cNvPr id="12" name="Rectangle 11"/>
          <p:cNvSpPr/>
          <p:nvPr/>
        </p:nvSpPr>
        <p:spPr>
          <a:xfrm>
            <a:off x="629170" y="2852936"/>
            <a:ext cx="76152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2000" b="1" dirty="0"/>
              <a:t>Impaired </a:t>
            </a:r>
            <a:r>
              <a:rPr lang="en-US" sz="2000" b="1" dirty="0" smtClean="0"/>
              <a:t>motility and invasion at </a:t>
            </a:r>
            <a:r>
              <a:rPr lang="en-US" sz="2000" b="1" dirty="0"/>
              <a:t>elevated temperatures is common to all human-adapted </a:t>
            </a:r>
            <a:r>
              <a:rPr lang="en-US" sz="2000" b="1" i="1" dirty="0"/>
              <a:t>Salmonella </a:t>
            </a:r>
            <a:r>
              <a:rPr lang="en-US" sz="2000" b="1" dirty="0" err="1" smtClean="0"/>
              <a:t>serovars</a:t>
            </a:r>
            <a:endParaRPr lang="en-US" sz="2000" b="1" dirty="0"/>
          </a:p>
        </p:txBody>
      </p:sp>
      <p:sp>
        <p:nvSpPr>
          <p:cNvPr id="13" name="Rectangle 12"/>
          <p:cNvSpPr/>
          <p:nvPr/>
        </p:nvSpPr>
        <p:spPr>
          <a:xfrm>
            <a:off x="395536" y="2791838"/>
            <a:ext cx="8568952" cy="8657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11578" y="4114800"/>
            <a:ext cx="8568952" cy="1200329"/>
          </a:xfrm>
          <a:prstGeom prst="rect">
            <a:avLst/>
          </a:prstGeom>
          <a:ln w="38100" cmpd="tri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/>
              <a:t>Our results suggest that the </a:t>
            </a:r>
            <a:r>
              <a:rPr lang="en-US" sz="2400" b="1" dirty="0"/>
              <a:t>clinical symptom of fever is used by typhoidal serovars as a key environmental </a:t>
            </a:r>
            <a:r>
              <a:rPr lang="en-US" sz="2400" b="1" dirty="0" smtClean="0"/>
              <a:t>cue affecting host-pathogen </a:t>
            </a:r>
            <a:r>
              <a:rPr lang="en-US" sz="2400" b="1" dirty="0"/>
              <a:t>interaction during </a:t>
            </a:r>
            <a:r>
              <a:rPr lang="en-US" sz="2400" b="1" dirty="0" smtClean="0"/>
              <a:t>infection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591956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/>
      <p:bldP spid="12" grpId="0"/>
      <p:bldP spid="13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710208" y="188640"/>
            <a:ext cx="7615238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defRPr/>
            </a:pPr>
            <a:r>
              <a:rPr lang="en-US" sz="2400" b="1" dirty="0" smtClean="0">
                <a:solidFill>
                  <a:srgbClr val="00B050"/>
                </a:solidFill>
              </a:rPr>
              <a:t>Conclusions</a:t>
            </a:r>
            <a:endParaRPr lang="en-US" sz="1600" b="1" dirty="0">
              <a:solidFill>
                <a:srgbClr val="00B05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1560" y="620688"/>
            <a:ext cx="78222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2000" b="1" dirty="0"/>
              <a:t>Epithelial cell invasion by </a:t>
            </a: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. Paratyphi A </a:t>
            </a:r>
            <a:r>
              <a:rPr lang="en-US" sz="2000" b="1" dirty="0"/>
              <a:t>is impaired at </a:t>
            </a:r>
            <a:r>
              <a:rPr lang="en-US" sz="2000" b="1" dirty="0" smtClean="0"/>
              <a:t>42°C 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2000" b="1" dirty="0"/>
              <a:t>The invasion of </a:t>
            </a: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. Paratyphi A </a:t>
            </a:r>
            <a:r>
              <a:rPr lang="en-US" sz="2000" b="1" dirty="0"/>
              <a:t>at 42 </a:t>
            </a:r>
            <a:r>
              <a:rPr lang="en-US" sz="2000" b="1" dirty="0" smtClean="0"/>
              <a:t>°C </a:t>
            </a:r>
            <a:r>
              <a:rPr lang="en-US" sz="2000" b="1" dirty="0"/>
              <a:t>is </a:t>
            </a:r>
            <a:r>
              <a:rPr lang="en-US" sz="2000" b="1" dirty="0" smtClean="0"/>
              <a:t>T3SS-1-independent</a:t>
            </a:r>
          </a:p>
        </p:txBody>
      </p:sp>
      <p:sp>
        <p:nvSpPr>
          <p:cNvPr id="8" name="Rectangle 7"/>
          <p:cNvSpPr/>
          <p:nvPr/>
        </p:nvSpPr>
        <p:spPr>
          <a:xfrm>
            <a:off x="395536" y="620688"/>
            <a:ext cx="8568952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95536" y="1524000"/>
            <a:ext cx="8568952" cy="10725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11560" y="1524000"/>
            <a:ext cx="76152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. Paratyphi A </a:t>
            </a:r>
            <a:r>
              <a:rPr lang="en-US" sz="2000" b="1" dirty="0"/>
              <a:t>motility is impaired at </a:t>
            </a:r>
            <a:r>
              <a:rPr lang="en-US" sz="2000" b="1" dirty="0" smtClean="0"/>
              <a:t>42°C </a:t>
            </a:r>
            <a:endParaRPr lang="en-US" sz="2000" b="1" dirty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2000" b="1" dirty="0" smtClean="0"/>
              <a:t>The </a:t>
            </a:r>
            <a:r>
              <a:rPr lang="en-US" sz="2000" b="1" dirty="0"/>
              <a:t>class II and III of the flagella/ </a:t>
            </a:r>
            <a:r>
              <a:rPr lang="en-US" sz="2000" b="1" dirty="0" err="1"/>
              <a:t>chemotaxis</a:t>
            </a:r>
            <a:r>
              <a:rPr lang="en-US" sz="2000" b="1" dirty="0"/>
              <a:t> </a:t>
            </a:r>
            <a:r>
              <a:rPr lang="en-US" sz="2000" b="1" dirty="0" err="1"/>
              <a:t>regulon</a:t>
            </a:r>
            <a:r>
              <a:rPr lang="en-US" sz="2000" b="1" dirty="0"/>
              <a:t> is down-regulated in </a:t>
            </a:r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. Paratyphi A </a:t>
            </a:r>
            <a:r>
              <a:rPr lang="en-US" sz="2000" b="1" dirty="0"/>
              <a:t>at </a:t>
            </a:r>
            <a:r>
              <a:rPr lang="en-US" sz="2000" b="1" dirty="0" smtClean="0"/>
              <a:t>42°C </a:t>
            </a:r>
            <a:endParaRPr lang="en-US" sz="2000" b="1" dirty="0"/>
          </a:p>
        </p:txBody>
      </p:sp>
      <p:sp>
        <p:nvSpPr>
          <p:cNvPr id="12" name="Rectangle 11"/>
          <p:cNvSpPr/>
          <p:nvPr/>
        </p:nvSpPr>
        <p:spPr>
          <a:xfrm>
            <a:off x="629170" y="2852936"/>
            <a:ext cx="76152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2000" b="1" dirty="0"/>
              <a:t>Impaired </a:t>
            </a:r>
            <a:r>
              <a:rPr lang="en-US" sz="2000" b="1" dirty="0" smtClean="0"/>
              <a:t>motility and invasion at </a:t>
            </a:r>
            <a:r>
              <a:rPr lang="en-US" sz="2000" b="1" dirty="0"/>
              <a:t>elevated temperatures is common to all human-adapted </a:t>
            </a:r>
            <a:r>
              <a:rPr lang="en-US" sz="2000" b="1" i="1" dirty="0"/>
              <a:t>Salmonella </a:t>
            </a:r>
            <a:r>
              <a:rPr lang="en-US" sz="2000" b="1" dirty="0" err="1" smtClean="0"/>
              <a:t>serovars</a:t>
            </a:r>
            <a:endParaRPr lang="en-US" sz="2000" b="1" dirty="0"/>
          </a:p>
        </p:txBody>
      </p:sp>
      <p:sp>
        <p:nvSpPr>
          <p:cNvPr id="13" name="Rectangle 12"/>
          <p:cNvSpPr/>
          <p:nvPr/>
        </p:nvSpPr>
        <p:spPr>
          <a:xfrm>
            <a:off x="395536" y="2791838"/>
            <a:ext cx="8568952" cy="8657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http://www.inversoft.com/blog/wp-content/uploads/2013/03/On-and-Off-Switc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968612"/>
            <a:ext cx="2057400" cy="182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1745" y="4466093"/>
            <a:ext cx="3657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b="1" dirty="0" smtClean="0"/>
              <a:t>Initial </a:t>
            </a:r>
            <a:r>
              <a:rPr lang="en-AU" b="1" dirty="0"/>
              <a:t>invasive stage of the </a:t>
            </a:r>
            <a:r>
              <a:rPr lang="en-AU" b="1" dirty="0" smtClean="0"/>
              <a:t>infection</a:t>
            </a:r>
          </a:p>
          <a:p>
            <a:pPr algn="ctr"/>
            <a:r>
              <a:rPr lang="en-AU" b="1" dirty="0" smtClean="0"/>
              <a:t> required to reach deeper tissue</a:t>
            </a:r>
            <a:endParaRPr lang="en-AU" b="1" dirty="0"/>
          </a:p>
        </p:txBody>
      </p:sp>
      <p:sp>
        <p:nvSpPr>
          <p:cNvPr id="7" name="Rectangle 6"/>
          <p:cNvSpPr/>
          <p:nvPr/>
        </p:nvSpPr>
        <p:spPr>
          <a:xfrm>
            <a:off x="5460431" y="4419600"/>
            <a:ext cx="36946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b="1" dirty="0" smtClean="0">
                <a:cs typeface="Arial" panose="020B0604020202020204" pitchFamily="34" charset="0"/>
              </a:rPr>
              <a:t>Persistent phase</a:t>
            </a:r>
          </a:p>
          <a:p>
            <a:pPr algn="ctr"/>
            <a:r>
              <a:rPr lang="en-US" altLang="en-US" b="1" dirty="0">
                <a:ea typeface="Calibri" panose="020F0502020204030204" pitchFamily="34" charset="0"/>
                <a:cs typeface="Arial" panose="020B0604020202020204" pitchFamily="34" charset="0"/>
              </a:rPr>
              <a:t>lessens repetitive cycles of </a:t>
            </a:r>
            <a:r>
              <a:rPr lang="en-US" altLang="en-US" b="1" dirty="0" smtClean="0">
                <a:ea typeface="Calibri" panose="020F0502020204030204" pitchFamily="34" charset="0"/>
                <a:cs typeface="Arial" panose="020B0604020202020204" pitchFamily="34" charset="0"/>
              </a:rPr>
              <a:t>reseeding</a:t>
            </a:r>
            <a:endParaRPr lang="en-AU" b="1" dirty="0"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267200" y="3821668"/>
            <a:ext cx="6988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Fever</a:t>
            </a:r>
          </a:p>
        </p:txBody>
      </p:sp>
      <p:sp>
        <p:nvSpPr>
          <p:cNvPr id="9" name="Rectangle 8"/>
          <p:cNvSpPr/>
          <p:nvPr/>
        </p:nvSpPr>
        <p:spPr>
          <a:xfrm>
            <a:off x="1524000" y="5895653"/>
            <a:ext cx="6248400" cy="369332"/>
          </a:xfrm>
          <a:prstGeom prst="rect">
            <a:avLst/>
          </a:prstGeom>
          <a:ln w="25400" cmpd="dbl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en-AU" b="1" dirty="0" smtClean="0"/>
              <a:t>Control </a:t>
            </a:r>
            <a:r>
              <a:rPr lang="en-AU" b="1" dirty="0"/>
              <a:t>bacterial load in the blood, avoid sepsis </a:t>
            </a:r>
            <a:r>
              <a:rPr lang="en-AU" b="1" dirty="0" smtClean="0"/>
              <a:t>and </a:t>
            </a:r>
            <a:r>
              <a:rPr lang="en-AU" b="1" dirty="0"/>
              <a:t>host death</a:t>
            </a:r>
          </a:p>
        </p:txBody>
      </p:sp>
    </p:spTree>
    <p:extLst>
      <p:ext uri="{BB962C8B-B14F-4D97-AF65-F5344CB8AC3E}">
        <p14:creationId xmlns:p14="http://schemas.microsoft.com/office/powerpoint/2010/main" val="139207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/>
      <p:bldP spid="7" grpId="0"/>
      <p:bldP spid="16" grpId="0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710208" y="188640"/>
            <a:ext cx="7615238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defRPr/>
            </a:pPr>
            <a:r>
              <a:rPr lang="en-US" sz="2400" b="1" dirty="0" smtClean="0"/>
              <a:t>Acknowledgements</a:t>
            </a:r>
            <a:endParaRPr lang="en-US" sz="1600" b="1" dirty="0">
              <a:latin typeface="Calibri" pitchFamily="34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484784"/>
            <a:ext cx="18333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Advisors</a:t>
            </a:r>
            <a:r>
              <a:rPr lang="en-US" dirty="0" smtClean="0"/>
              <a:t> :</a:t>
            </a:r>
          </a:p>
          <a:p>
            <a:r>
              <a:rPr lang="en-US" dirty="0"/>
              <a:t>Dr. </a:t>
            </a:r>
            <a:r>
              <a:rPr lang="en-US" dirty="0" err="1"/>
              <a:t>Ohad</a:t>
            </a:r>
            <a:r>
              <a:rPr lang="en-US" dirty="0"/>
              <a:t> Gal-</a:t>
            </a:r>
            <a:r>
              <a:rPr lang="en-US" dirty="0" err="1"/>
              <a:t>Mor</a:t>
            </a:r>
            <a:endParaRPr lang="en-US" dirty="0"/>
          </a:p>
          <a:p>
            <a:r>
              <a:rPr lang="en-US" dirty="0" smtClean="0"/>
              <a:t>Prof. </a:t>
            </a:r>
            <a:r>
              <a:rPr lang="en-US" dirty="0" err="1" smtClean="0"/>
              <a:t>Galia</a:t>
            </a:r>
            <a:r>
              <a:rPr lang="en-US" dirty="0" smtClean="0"/>
              <a:t> </a:t>
            </a:r>
            <a:r>
              <a:rPr lang="en-US" dirty="0" err="1" smtClean="0"/>
              <a:t>Rahav</a:t>
            </a: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1187624" y="620688"/>
            <a:ext cx="67687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defRPr/>
            </a:pPr>
            <a:r>
              <a:rPr lang="en-US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The Infectious Diseases Laboratory Tel-</a:t>
            </a:r>
            <a:r>
              <a:rPr lang="en-US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Hashomer</a:t>
            </a:r>
            <a:endParaRPr lang="en-US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208" y="1244169"/>
            <a:ext cx="1204652" cy="2141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409" y="1242043"/>
            <a:ext cx="1329156" cy="2141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11560" y="3789040"/>
            <a:ext cx="1603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Lab Members :</a:t>
            </a:r>
            <a:endParaRPr lang="en-US" b="1" dirty="0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87" y="4509118"/>
            <a:ext cx="2915369" cy="1639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332" y="4103961"/>
            <a:ext cx="1490332" cy="234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157511"/>
            <a:ext cx="3168793" cy="2217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877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635968" y="1524000"/>
            <a:ext cx="6248400" cy="9239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latin typeface="+mn-lt"/>
                <a:ea typeface="BatangChe" pitchFamily="49" charset="-127"/>
              </a:rPr>
              <a:t>The most exciting phrase to hear in science, the one that heralds new discoveries, is not “</a:t>
            </a:r>
            <a:r>
              <a:rPr lang="en-US" b="1" i="1" dirty="0">
                <a:latin typeface="+mn-lt"/>
                <a:ea typeface="BatangChe" pitchFamily="49" charset="-127"/>
              </a:rPr>
              <a:t>Eureka</a:t>
            </a:r>
            <a:r>
              <a:rPr lang="en-US" b="1" dirty="0">
                <a:latin typeface="+mn-lt"/>
                <a:ea typeface="BatangChe" pitchFamily="49" charset="-127"/>
              </a:rPr>
              <a:t>” </a:t>
            </a:r>
            <a:r>
              <a:rPr lang="en-US" b="1" i="1" dirty="0">
                <a:latin typeface="+mn-lt"/>
                <a:ea typeface="BatangChe" pitchFamily="49" charset="-127"/>
              </a:rPr>
              <a:t>but</a:t>
            </a:r>
            <a:r>
              <a:rPr lang="en-US" b="1" dirty="0">
                <a:latin typeface="+mn-lt"/>
                <a:ea typeface="BatangChe" pitchFamily="49" charset="-127"/>
              </a:rPr>
              <a:t> “</a:t>
            </a:r>
            <a:r>
              <a:rPr lang="en-US" b="1" i="1" dirty="0">
                <a:latin typeface="+mn-lt"/>
                <a:ea typeface="BatangChe" pitchFamily="49" charset="-127"/>
              </a:rPr>
              <a:t>That's funny</a:t>
            </a:r>
            <a:r>
              <a:rPr lang="en-US" b="1" dirty="0">
                <a:latin typeface="+mn-lt"/>
                <a:ea typeface="BatangChe" pitchFamily="49" charset="-127"/>
              </a:rPr>
              <a:t>...”</a:t>
            </a:r>
          </a:p>
          <a:p>
            <a:pPr>
              <a:defRPr/>
            </a:pPr>
            <a:r>
              <a:rPr lang="en-US" b="1" dirty="0">
                <a:latin typeface="+mn-lt"/>
                <a:ea typeface="BatangChe" pitchFamily="49" charset="-127"/>
              </a:rPr>
              <a:t>                        —Isaac Asimov (1920–1992)</a:t>
            </a:r>
          </a:p>
        </p:txBody>
      </p:sp>
    </p:spTree>
    <p:extLst>
      <p:ext uri="{BB962C8B-B14F-4D97-AF65-F5344CB8AC3E}">
        <p14:creationId xmlns:p14="http://schemas.microsoft.com/office/powerpoint/2010/main" val="181420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3668</TotalTime>
  <Words>1168</Words>
  <Application>Microsoft Office PowerPoint</Application>
  <PresentationFormat>On-screen Show (4:3)</PresentationFormat>
  <Paragraphs>149</Paragraphs>
  <Slides>16</Slides>
  <Notes>4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Sheba Medical Center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Sheba</dc:creator>
  <cp:lastModifiedBy>dana</cp:lastModifiedBy>
  <cp:revision>494</cp:revision>
  <dcterms:created xsi:type="dcterms:W3CDTF">2014-12-23T12:31:35Z</dcterms:created>
  <dcterms:modified xsi:type="dcterms:W3CDTF">2015-08-16T05:54:12Z</dcterms:modified>
</cp:coreProperties>
</file>