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80" r:id="rId1"/>
  </p:sldMasterIdLst>
  <p:notesMasterIdLst>
    <p:notesMasterId r:id="rId58"/>
  </p:notesMasterIdLst>
  <p:sldIdLst>
    <p:sldId id="256" r:id="rId2"/>
    <p:sldId id="369" r:id="rId3"/>
    <p:sldId id="285" r:id="rId4"/>
    <p:sldId id="286" r:id="rId5"/>
    <p:sldId id="376" r:id="rId6"/>
    <p:sldId id="338" r:id="rId7"/>
    <p:sldId id="377" r:id="rId8"/>
    <p:sldId id="307" r:id="rId9"/>
    <p:sldId id="371" r:id="rId10"/>
    <p:sldId id="372" r:id="rId11"/>
    <p:sldId id="306" r:id="rId12"/>
    <p:sldId id="311" r:id="rId13"/>
    <p:sldId id="325" r:id="rId14"/>
    <p:sldId id="328" r:id="rId15"/>
    <p:sldId id="340" r:id="rId16"/>
    <p:sldId id="339" r:id="rId17"/>
    <p:sldId id="341" r:id="rId18"/>
    <p:sldId id="342" r:id="rId19"/>
    <p:sldId id="344" r:id="rId20"/>
    <p:sldId id="336" r:id="rId21"/>
    <p:sldId id="335" r:id="rId22"/>
    <p:sldId id="337" r:id="rId23"/>
    <p:sldId id="378" r:id="rId24"/>
    <p:sldId id="354" r:id="rId25"/>
    <p:sldId id="379" r:id="rId26"/>
    <p:sldId id="380" r:id="rId27"/>
    <p:sldId id="381" r:id="rId28"/>
    <p:sldId id="382" r:id="rId29"/>
    <p:sldId id="383" r:id="rId30"/>
    <p:sldId id="384" r:id="rId31"/>
    <p:sldId id="331" r:id="rId32"/>
    <p:sldId id="356" r:id="rId33"/>
    <p:sldId id="370" r:id="rId34"/>
    <p:sldId id="355" r:id="rId35"/>
    <p:sldId id="332" r:id="rId36"/>
    <p:sldId id="294" r:id="rId37"/>
    <p:sldId id="330" r:id="rId38"/>
    <p:sldId id="297" r:id="rId39"/>
    <p:sldId id="361" r:id="rId40"/>
    <p:sldId id="360" r:id="rId41"/>
    <p:sldId id="367" r:id="rId42"/>
    <p:sldId id="366" r:id="rId43"/>
    <p:sldId id="364" r:id="rId44"/>
    <p:sldId id="385" r:id="rId45"/>
    <p:sldId id="298" r:id="rId46"/>
    <p:sldId id="327" r:id="rId47"/>
    <p:sldId id="299" r:id="rId48"/>
    <p:sldId id="365" r:id="rId49"/>
    <p:sldId id="291" r:id="rId50"/>
    <p:sldId id="300" r:id="rId51"/>
    <p:sldId id="292" r:id="rId52"/>
    <p:sldId id="301" r:id="rId53"/>
    <p:sldId id="303" r:id="rId54"/>
    <p:sldId id="262" r:id="rId55"/>
    <p:sldId id="353" r:id="rId56"/>
    <p:sldId id="280" r:id="rId57"/>
  </p:sldIdLst>
  <p:sldSz cx="9144000" cy="5143500" type="screen16x9"/>
  <p:notesSz cx="6858000" cy="9144000"/>
  <p:embeddedFontLst>
    <p:embeddedFont>
      <p:font typeface="Wingdings 3" pitchFamily="18" charset="2"/>
      <p:regular r:id="rId59"/>
    </p:embeddedFont>
    <p:embeddedFont>
      <p:font typeface="Montserrat" charset="0"/>
      <p:regular r:id="rId60"/>
      <p:bold r:id="rId61"/>
    </p:embeddedFont>
    <p:embeddedFont>
      <p:font typeface="Blackadder ITC" pitchFamily="82" charset="0"/>
      <p:regular r:id="rId62"/>
    </p:embeddedFont>
    <p:embeddedFont>
      <p:font typeface="Wingdings 2" pitchFamily="18" charset="2"/>
      <p:regular r:id="rId63"/>
    </p:embeddedFont>
    <p:embeddedFont>
      <p:font typeface="Verdana" pitchFamily="34" charset="0"/>
      <p:regular r:id="rId64"/>
      <p:bold r:id="rId65"/>
      <p:italic r:id="rId66"/>
      <p:boldItalic r:id="rId67"/>
    </p:embeddedFont>
    <p:embeddedFont>
      <p:font typeface="Lucida Sans Unicode" pitchFamily="34" charset="0"/>
      <p:regular r:id="rId68"/>
    </p:embeddedFont>
    <p:embeddedFont>
      <p:font typeface="Footlight MT Light" pitchFamily="18" charset="0"/>
      <p:regular r:id="rId6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F5FD"/>
    <a:srgbClr val="EAF7FA"/>
    <a:srgbClr val="217A8F"/>
    <a:srgbClr val="178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38FC4AFD-8C37-4102-BD90-01EFAEEA5955}">
  <a:tblStyle styleId="{38FC4AFD-8C37-4102-BD90-01EFAEEA5955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1" autoAdjust="0"/>
    <p:restoredTop sz="94624" autoAdjust="0"/>
  </p:normalViewPr>
  <p:slideViewPr>
    <p:cSldViewPr>
      <p:cViewPr varScale="1">
        <p:scale>
          <a:sx n="93" d="100"/>
          <a:sy n="93" d="100"/>
        </p:scale>
        <p:origin x="-486" y="-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33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5.fntdata"/><Relationship Id="rId68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66" Type="http://schemas.openxmlformats.org/officeDocument/2006/relationships/font" Target="fonts/font8.fntdata"/><Relationship Id="rId5" Type="http://schemas.openxmlformats.org/officeDocument/2006/relationships/slide" Target="slides/slide4.xml"/><Relationship Id="rId61" Type="http://schemas.openxmlformats.org/officeDocument/2006/relationships/font" Target="fonts/font3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6.fntdata"/><Relationship Id="rId69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.fntdata"/><Relationship Id="rId67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4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roundedCorners val="1"/>
  <c:style val="2"/>
  <c:chart>
    <c:autoTitleDeleted val="1"/>
    <c:plotArea>
      <c:layout/>
      <c:barChart>
        <c:barDir val="col"/>
        <c:grouping val="stack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Parents</c:v>
                </c:pt>
              </c:strCache>
            </c:strRef>
          </c:tx>
          <c:invertIfNegative val="1"/>
          <c:cat>
            <c:numRef>
              <c:f>Sheet1!$A$2:$A$3</c:f>
              <c:numCache>
                <c:formatCode>General</c:formatCode>
                <c:ptCount val="2"/>
                <c:pt idx="0">
                  <c:v>2014</c:v>
                </c:pt>
                <c:pt idx="1">
                  <c:v>2015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148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Children</c:v>
                </c:pt>
              </c:strCache>
            </c:strRef>
          </c:tx>
          <c:invertIfNegative val="1"/>
          <c:cat>
            <c:numRef>
              <c:f>Sheet1!$A$2:$A$3</c:f>
              <c:numCache>
                <c:formatCode>General</c:formatCode>
                <c:ptCount val="2"/>
                <c:pt idx="0">
                  <c:v>2014</c:v>
                </c:pt>
                <c:pt idx="1">
                  <c:v>2015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325</c:v>
                </c:pt>
                <c:pt idx="1">
                  <c:v>1205</c:v>
                </c:pt>
              </c:numCache>
            </c:numRef>
          </c:val>
        </c:ser>
        <c:dLbls>
          <c:showLegendKey val="1"/>
          <c:showVal val="1"/>
          <c:showCatName val="1"/>
          <c:showSerName val="1"/>
          <c:showPercent val="1"/>
          <c:showBubbleSize val="1"/>
        </c:dLbls>
        <c:gapWidth val="75"/>
        <c:overlap val="100"/>
        <c:axId val="133819904"/>
        <c:axId val="33178752"/>
      </c:barChart>
      <c:catAx>
        <c:axId val="133819904"/>
        <c:scaling>
          <c:orientation val="minMax"/>
        </c:scaling>
        <c:delete val="1"/>
        <c:axPos val="b"/>
        <c:numFmt formatCode="General" sourceLinked="1"/>
        <c:majorTickMark val="none"/>
        <c:minorTickMark val="cross"/>
        <c:tickLblPos val="none"/>
        <c:crossAx val="33178752"/>
        <c:crosses val="autoZero"/>
        <c:auto val="1"/>
        <c:lblAlgn val="ctr"/>
        <c:lblOffset val="100"/>
        <c:noMultiLvlLbl val="1"/>
      </c:catAx>
      <c:valAx>
        <c:axId val="33178752"/>
        <c:scaling>
          <c:orientation val="minMax"/>
        </c:scaling>
        <c:delete val="1"/>
        <c:axPos val="l"/>
        <c:numFmt formatCode="General" sourceLinked="1"/>
        <c:majorTickMark val="none"/>
        <c:minorTickMark val="cross"/>
        <c:tickLblPos val="nextTo"/>
        <c:crossAx val="13381990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348963477023002"/>
          <c:y val="1.4150751741576683E-2"/>
          <c:w val="0.63755193736376226"/>
          <c:h val="0.1221712976637299"/>
        </c:manualLayout>
      </c:layout>
      <c:overlay val="1"/>
    </c:legend>
    <c:plotVisOnly val="1"/>
    <c:dispBlanksAs val="zero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037B01-8617-4EA3-95B8-9D064EF4D58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295B7E-5D91-4948-BAA1-476E0FE1C14A}">
      <dgm:prSet/>
      <dgm:spPr/>
      <dgm:t>
        <a:bodyPr/>
        <a:lstStyle/>
        <a:p>
          <a:pPr rtl="0"/>
          <a:r>
            <a:rPr lang="en-US" b="1" i="0" dirty="0" smtClean="0">
              <a:latin typeface="Arial" pitchFamily="34" charset="0"/>
              <a:cs typeface="Arial" pitchFamily="34" charset="0"/>
            </a:rPr>
            <a:t>Teaching Kids Hand washing Technique</a:t>
          </a:r>
          <a:endParaRPr lang="en-US" b="1" i="0" dirty="0">
            <a:latin typeface="Arial" pitchFamily="34" charset="0"/>
            <a:cs typeface="Arial" pitchFamily="34" charset="0"/>
          </a:endParaRPr>
        </a:p>
      </dgm:t>
    </dgm:pt>
    <dgm:pt modelId="{86DBF1FA-9D40-4122-9456-3CD690BF99C5}" type="parTrans" cxnId="{B971E0D4-E31E-4CD2-A49E-3DE45057E96A}">
      <dgm:prSet/>
      <dgm:spPr/>
      <dgm:t>
        <a:bodyPr/>
        <a:lstStyle/>
        <a:p>
          <a:endParaRPr lang="en-US"/>
        </a:p>
      </dgm:t>
    </dgm:pt>
    <dgm:pt modelId="{A62B1C6C-B54E-4443-A9BF-1E154415D48E}" type="sibTrans" cxnId="{B971E0D4-E31E-4CD2-A49E-3DE45057E96A}">
      <dgm:prSet/>
      <dgm:spPr/>
      <dgm:t>
        <a:bodyPr/>
        <a:lstStyle/>
        <a:p>
          <a:endParaRPr lang="en-US"/>
        </a:p>
      </dgm:t>
    </dgm:pt>
    <dgm:pt modelId="{1B8648D6-7802-40BD-88CD-52281C5286A7}" type="pres">
      <dgm:prSet presAssocID="{84037B01-8617-4EA3-95B8-9D064EF4D58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0E6A515-8F24-4C5C-9B14-DC1C5DC36139}" type="pres">
      <dgm:prSet presAssocID="{0D295B7E-5D91-4948-BAA1-476E0FE1C14A}" presName="parentText" presStyleLbl="node1" presStyleIdx="0" presStyleCnt="1" custLinFactNeighborX="149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971E0D4-E31E-4CD2-A49E-3DE45057E96A}" srcId="{84037B01-8617-4EA3-95B8-9D064EF4D587}" destId="{0D295B7E-5D91-4948-BAA1-476E0FE1C14A}" srcOrd="0" destOrd="0" parTransId="{86DBF1FA-9D40-4122-9456-3CD690BF99C5}" sibTransId="{A62B1C6C-B54E-4443-A9BF-1E154415D48E}"/>
    <dgm:cxn modelId="{E25BE8B8-0B38-493E-A9EE-7C9D51F7E7E3}" type="presOf" srcId="{0D295B7E-5D91-4948-BAA1-476E0FE1C14A}" destId="{80E6A515-8F24-4C5C-9B14-DC1C5DC36139}" srcOrd="0" destOrd="0" presId="urn:microsoft.com/office/officeart/2005/8/layout/vList2"/>
    <dgm:cxn modelId="{7A684B5A-106C-4820-BE12-92A916BFDA60}" type="presOf" srcId="{84037B01-8617-4EA3-95B8-9D064EF4D587}" destId="{1B8648D6-7802-40BD-88CD-52281C5286A7}" srcOrd="0" destOrd="0" presId="urn:microsoft.com/office/officeart/2005/8/layout/vList2"/>
    <dgm:cxn modelId="{E7B1CECC-1158-4EFE-AE2F-8CF052E0B7EE}" type="presParOf" srcId="{1B8648D6-7802-40BD-88CD-52281C5286A7}" destId="{80E6A515-8F24-4C5C-9B14-DC1C5DC3613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E6A515-8F24-4C5C-9B14-DC1C5DC36139}">
      <dsp:nvSpPr>
        <dsp:cNvPr id="0" name=""/>
        <dsp:cNvSpPr/>
      </dsp:nvSpPr>
      <dsp:spPr>
        <a:xfrm>
          <a:off x="0" y="147000"/>
          <a:ext cx="5105400" cy="46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0" kern="1200" dirty="0" smtClean="0">
              <a:latin typeface="Arial" pitchFamily="34" charset="0"/>
              <a:cs typeface="Arial" pitchFamily="34" charset="0"/>
            </a:rPr>
            <a:t>Teaching Kids Hand washing Technique</a:t>
          </a:r>
          <a:endParaRPr lang="en-US" sz="2000" b="1" i="0" kern="1200" dirty="0">
            <a:latin typeface="Arial" pitchFamily="34" charset="0"/>
            <a:cs typeface="Arial" pitchFamily="34" charset="0"/>
          </a:endParaRPr>
        </a:p>
      </dsp:txBody>
      <dsp:txXfrm>
        <a:off x="22846" y="169846"/>
        <a:ext cx="5059708" cy="4223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380672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" name="Shape 15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8" name="Shape 15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Shape 15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1" name="Shape 15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10 children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Score out of 12</a:t>
            </a: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Shape 15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Shape 15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11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healthier citizen is more like to be more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1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productive in his community and this will in turn affect the country’s economy positively, besides the fact that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1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health education and preventive medicine are far more cost-effective when compared to therapeutic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1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medicine, thus again affecting the economy positively and sparing more resources to the development of the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1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country.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5" name="Shape 179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6" name="Shape 17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3498110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314451"/>
            <a:ext cx="7772400" cy="137232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2708705"/>
            <a:ext cx="7772400" cy="899778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3/11/2016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14" name="Right Triangle 13"/>
          <p:cNvSpPr>
            <a:spLocks/>
          </p:cNvSpPr>
          <p:nvPr userDrawn="1"/>
        </p:nvSpPr>
        <p:spPr bwMode="auto">
          <a:xfrm>
            <a:off x="-6042" y="4343440"/>
            <a:ext cx="4959042" cy="810651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5" name="Freeform 14"/>
          <p:cNvSpPr>
            <a:spLocks/>
          </p:cNvSpPr>
          <p:nvPr userDrawn="1"/>
        </p:nvSpPr>
        <p:spPr bwMode="auto">
          <a:xfrm>
            <a:off x="228600" y="4452693"/>
            <a:ext cx="6388425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 userDrawn="1"/>
        </p:nvSpPr>
        <p:spPr bwMode="auto">
          <a:xfrm>
            <a:off x="581394" y="4448249"/>
            <a:ext cx="4771902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z="9600" b="1" smtClean="0">
                <a:solidFill>
                  <a:srgbClr val="0B5394"/>
                </a:solidFill>
                <a:latin typeface="Montserrat"/>
                <a:ea typeface="Montserrat"/>
                <a:cs typeface="Montserrat"/>
                <a:sym typeface="Montserrat"/>
              </a:rPr>
              <a:pPr lvl="0">
                <a:spcBef>
                  <a:spcPts val="0"/>
                </a:spcBef>
                <a:buNone/>
              </a:pPr>
              <a:t>‹#›</a:t>
            </a:fld>
            <a:endParaRPr lang="en" sz="9600" b="1">
              <a:solidFill>
                <a:srgbClr val="0B539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794784"/>
            <a:ext cx="7772400" cy="13716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198784"/>
            <a:ext cx="4572000" cy="1091166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z="9600" b="1" smtClean="0">
                <a:solidFill>
                  <a:srgbClr val="0B5394"/>
                </a:solidFill>
                <a:latin typeface="Montserrat"/>
                <a:ea typeface="Montserrat"/>
                <a:cs typeface="Montserrat"/>
                <a:sym typeface="Montserrat"/>
              </a:rPr>
              <a:pPr lvl="0">
                <a:spcBef>
                  <a:spcPts val="0"/>
                </a:spcBef>
                <a:buNone/>
              </a:pPr>
              <a:t>‹#›</a:t>
            </a:fld>
            <a:endParaRPr lang="en" sz="9600" b="1">
              <a:solidFill>
                <a:srgbClr val="0B539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636680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z="9600" b="1" smtClean="0">
                <a:solidFill>
                  <a:srgbClr val="0B5394"/>
                </a:solidFill>
                <a:latin typeface="Montserrat"/>
                <a:ea typeface="Montserrat"/>
                <a:cs typeface="Montserrat"/>
                <a:sym typeface="Montserrat"/>
              </a:rPr>
              <a:pPr lvl="0">
                <a:spcBef>
                  <a:spcPts val="0"/>
                </a:spcBef>
                <a:buNone/>
              </a:pPr>
              <a:t>‹#›</a:t>
            </a:fld>
            <a:endParaRPr lang="en" sz="9600" b="1">
              <a:solidFill>
                <a:srgbClr val="0B539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057650"/>
            <a:ext cx="4040188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7" y="4057650"/>
            <a:ext cx="4041775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083221"/>
            <a:ext cx="4040188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083221"/>
            <a:ext cx="4041775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z="9600" b="1" smtClean="0">
                <a:solidFill>
                  <a:srgbClr val="0B5394"/>
                </a:solidFill>
                <a:latin typeface="Montserrat"/>
                <a:ea typeface="Montserrat"/>
                <a:cs typeface="Montserrat"/>
                <a:sym typeface="Montserrat"/>
              </a:rPr>
              <a:pPr lvl="0">
                <a:spcBef>
                  <a:spcPts val="0"/>
                </a:spcBef>
                <a:buNone/>
              </a:pPr>
              <a:t>‹#›</a:t>
            </a:fld>
            <a:endParaRPr lang="en" sz="9600" b="1">
              <a:solidFill>
                <a:srgbClr val="0B539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z="9600" b="1" smtClean="0">
                <a:solidFill>
                  <a:srgbClr val="0B5394"/>
                </a:solidFill>
                <a:latin typeface="Montserrat"/>
                <a:ea typeface="Montserrat"/>
                <a:cs typeface="Montserrat"/>
                <a:sym typeface="Montserrat"/>
              </a:rPr>
              <a:pPr lvl="0">
                <a:spcBef>
                  <a:spcPts val="0"/>
                </a:spcBef>
                <a:buNone/>
              </a:pPr>
              <a:t>‹#›</a:t>
            </a:fld>
            <a:endParaRPr lang="en" sz="9600" b="1">
              <a:solidFill>
                <a:srgbClr val="0B539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 smtClean="0">
                <a:solidFill>
                  <a:srgbClr val="9FC5E8"/>
                </a:solidFill>
              </a:rPr>
              <a:pPr lvl="0" rtl="0">
                <a:spcBef>
                  <a:spcPts val="0"/>
                </a:spcBef>
                <a:buNone/>
              </a:pPr>
              <a:t>‹#›</a:t>
            </a:fld>
            <a:endParaRPr lang="en">
              <a:solidFill>
                <a:srgbClr val="9FC5E8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657600"/>
            <a:ext cx="7481776" cy="3429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4016327"/>
            <a:ext cx="3974592" cy="6858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05740"/>
            <a:ext cx="7479792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4805958"/>
            <a:ext cx="1920240" cy="274320"/>
          </a:xfrm>
        </p:spPr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z="9600" b="1" smtClean="0">
                <a:solidFill>
                  <a:srgbClr val="0B5394"/>
                </a:solidFill>
                <a:latin typeface="Montserrat"/>
                <a:ea typeface="Montserrat"/>
                <a:cs typeface="Montserrat"/>
                <a:sym typeface="Montserrat"/>
              </a:rPr>
              <a:pPr lvl="0">
                <a:spcBef>
                  <a:spcPts val="0"/>
                </a:spcBef>
                <a:buNone/>
              </a:pPr>
              <a:t>‹#›</a:t>
            </a:fld>
            <a:endParaRPr lang="en" sz="9600" b="1">
              <a:solidFill>
                <a:srgbClr val="0B539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4082552"/>
            <a:ext cx="7162800" cy="486174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42476"/>
            <a:ext cx="8686800" cy="329184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3/11/2016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3" y="4805958"/>
            <a:ext cx="2350681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z="9600" b="1" smtClean="0">
                <a:solidFill>
                  <a:srgbClr val="0B5394"/>
                </a:solidFill>
                <a:latin typeface="Montserrat"/>
                <a:ea typeface="Montserrat"/>
                <a:cs typeface="Montserrat"/>
                <a:sym typeface="Montserrat"/>
              </a:rPr>
              <a:pPr lvl="0">
                <a:spcBef>
                  <a:spcPts val="0"/>
                </a:spcBef>
                <a:buNone/>
              </a:pPr>
              <a:t>‹#›</a:t>
            </a:fld>
            <a:endParaRPr lang="en" sz="9600" b="1">
              <a:solidFill>
                <a:srgbClr val="0B539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48842"/>
            <a:ext cx="8075432" cy="42200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10997"/>
            <a:ext cx="8229600" cy="3289553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z="9600" b="1" smtClean="0">
                <a:solidFill>
                  <a:srgbClr val="0B5394"/>
                </a:solidFill>
                <a:latin typeface="Montserrat"/>
                <a:ea typeface="Montserrat"/>
                <a:cs typeface="Montserrat"/>
                <a:sym typeface="Montserrat"/>
              </a:rPr>
              <a:pPr lvl="0">
                <a:spcBef>
                  <a:spcPts val="0"/>
                </a:spcBef>
                <a:buNone/>
              </a:pPr>
              <a:t>‹#›</a:t>
            </a:fld>
            <a:endParaRPr lang="en" sz="9600" b="1">
              <a:solidFill>
                <a:srgbClr val="0B539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05980"/>
            <a:ext cx="1777470" cy="419457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324600" cy="419457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z="9600" b="1" smtClean="0">
                <a:solidFill>
                  <a:srgbClr val="0B5394"/>
                </a:solidFill>
                <a:latin typeface="Montserrat"/>
                <a:ea typeface="Montserrat"/>
                <a:cs typeface="Montserrat"/>
                <a:sym typeface="Montserrat"/>
              </a:rPr>
              <a:pPr lvl="0">
                <a:spcBef>
                  <a:spcPts val="0"/>
                </a:spcBef>
                <a:buNone/>
              </a:pPr>
              <a:t>‹#›</a:t>
            </a:fld>
            <a:endParaRPr lang="en" sz="9600" b="1">
              <a:solidFill>
                <a:srgbClr val="0B539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bg>
      <p:bgPr>
        <a:solidFill>
          <a:srgbClr val="6FA8DC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2786525" y="1968875"/>
            <a:ext cx="5859599" cy="2766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r">
              <a:spcBef>
                <a:spcPts val="0"/>
              </a:spcBef>
              <a:buClr>
                <a:srgbClr val="FFFFFF"/>
              </a:buClr>
              <a:buSzPct val="100000"/>
              <a:defRPr sz="48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buClr>
                <a:srgbClr val="FFFFFF"/>
              </a:buClr>
              <a:buSzPct val="100000"/>
              <a:defRPr sz="48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buClr>
                <a:srgbClr val="FFFFFF"/>
              </a:buClr>
              <a:buSzPct val="100000"/>
              <a:defRPr sz="48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buClr>
                <a:srgbClr val="FFFFFF"/>
              </a:buClr>
              <a:buSzPct val="100000"/>
              <a:defRPr sz="48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buClr>
                <a:srgbClr val="FFFFFF"/>
              </a:buClr>
              <a:buSzPct val="100000"/>
              <a:defRPr sz="48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buClr>
                <a:srgbClr val="FFFFFF"/>
              </a:buClr>
              <a:buSzPct val="100000"/>
              <a:defRPr sz="48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buClr>
                <a:srgbClr val="FFFFFF"/>
              </a:buClr>
              <a:buSzPct val="100000"/>
              <a:defRPr sz="48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buClr>
                <a:srgbClr val="FFFFFF"/>
              </a:buClr>
              <a:buSzPct val="100000"/>
              <a:defRPr sz="48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buClr>
                <a:srgbClr val="FFFFFF"/>
              </a:buClr>
              <a:buSzPct val="100000"/>
              <a:defRPr sz="4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 txBox="1">
            <a:spLocks noGrp="1"/>
          </p:cNvSpPr>
          <p:nvPr>
            <p:ph type="ctrTitle"/>
          </p:nvPr>
        </p:nvSpPr>
        <p:spPr>
          <a:xfrm>
            <a:off x="2970177" y="3107351"/>
            <a:ext cx="5792699" cy="11597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r" rtl="0">
              <a:spcBef>
                <a:spcPts val="0"/>
              </a:spcBef>
              <a:buClr>
                <a:srgbClr val="073763"/>
              </a:buClr>
              <a:buSzPct val="100000"/>
              <a:defRPr sz="4800">
                <a:solidFill>
                  <a:srgbClr val="073763"/>
                </a:solidFill>
              </a:defRPr>
            </a:lvl1pPr>
            <a:lvl2pPr lvl="1" algn="r" rtl="0">
              <a:spcBef>
                <a:spcPts val="0"/>
              </a:spcBef>
              <a:buClr>
                <a:srgbClr val="073763"/>
              </a:buClr>
              <a:buSzPct val="100000"/>
              <a:defRPr sz="4800">
                <a:solidFill>
                  <a:srgbClr val="073763"/>
                </a:solidFill>
              </a:defRPr>
            </a:lvl2pPr>
            <a:lvl3pPr lvl="2" algn="r" rtl="0">
              <a:spcBef>
                <a:spcPts val="0"/>
              </a:spcBef>
              <a:buClr>
                <a:srgbClr val="073763"/>
              </a:buClr>
              <a:buSzPct val="100000"/>
              <a:defRPr sz="4800">
                <a:solidFill>
                  <a:srgbClr val="073763"/>
                </a:solidFill>
              </a:defRPr>
            </a:lvl3pPr>
            <a:lvl4pPr lvl="3" algn="r" rtl="0">
              <a:spcBef>
                <a:spcPts val="0"/>
              </a:spcBef>
              <a:buClr>
                <a:srgbClr val="073763"/>
              </a:buClr>
              <a:buSzPct val="100000"/>
              <a:defRPr sz="4800">
                <a:solidFill>
                  <a:srgbClr val="073763"/>
                </a:solidFill>
              </a:defRPr>
            </a:lvl4pPr>
            <a:lvl5pPr lvl="4" algn="r" rtl="0">
              <a:spcBef>
                <a:spcPts val="0"/>
              </a:spcBef>
              <a:buClr>
                <a:srgbClr val="073763"/>
              </a:buClr>
              <a:buSzPct val="100000"/>
              <a:defRPr sz="4800">
                <a:solidFill>
                  <a:srgbClr val="073763"/>
                </a:solidFill>
              </a:defRPr>
            </a:lvl5pPr>
            <a:lvl6pPr lvl="5" algn="r" rtl="0">
              <a:spcBef>
                <a:spcPts val="0"/>
              </a:spcBef>
              <a:buClr>
                <a:srgbClr val="073763"/>
              </a:buClr>
              <a:buSzPct val="100000"/>
              <a:defRPr sz="4800">
                <a:solidFill>
                  <a:srgbClr val="073763"/>
                </a:solidFill>
              </a:defRPr>
            </a:lvl6pPr>
            <a:lvl7pPr lvl="6" algn="r" rtl="0">
              <a:spcBef>
                <a:spcPts val="0"/>
              </a:spcBef>
              <a:buClr>
                <a:srgbClr val="073763"/>
              </a:buClr>
              <a:buSzPct val="100000"/>
              <a:defRPr sz="4800">
                <a:solidFill>
                  <a:srgbClr val="073763"/>
                </a:solidFill>
              </a:defRPr>
            </a:lvl7pPr>
            <a:lvl8pPr lvl="7" algn="r" rtl="0">
              <a:spcBef>
                <a:spcPts val="0"/>
              </a:spcBef>
              <a:buClr>
                <a:srgbClr val="073763"/>
              </a:buClr>
              <a:buSzPct val="100000"/>
              <a:defRPr sz="4800">
                <a:solidFill>
                  <a:srgbClr val="073763"/>
                </a:solidFill>
              </a:defRPr>
            </a:lvl8pPr>
            <a:lvl9pPr lvl="8" algn="r" rtl="0">
              <a:spcBef>
                <a:spcPts val="0"/>
              </a:spcBef>
              <a:buClr>
                <a:srgbClr val="073763"/>
              </a:buClr>
              <a:buSzPct val="100000"/>
              <a:defRPr sz="4800"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363" name="Shape 363"/>
          <p:cNvSpPr txBox="1">
            <a:spLocks noGrp="1"/>
          </p:cNvSpPr>
          <p:nvPr>
            <p:ph type="subTitle" idx="1"/>
          </p:nvPr>
        </p:nvSpPr>
        <p:spPr>
          <a:xfrm>
            <a:off x="2970177" y="3906853"/>
            <a:ext cx="5792699" cy="7847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r" rtl="0">
              <a:spcBef>
                <a:spcPts val="0"/>
              </a:spcBef>
              <a:buSzPct val="100000"/>
              <a:buNone/>
              <a:defRPr sz="2400">
                <a:solidFill>
                  <a:srgbClr val="6FA8DC"/>
                </a:solidFill>
              </a:defRPr>
            </a:lvl1pPr>
            <a:lvl2pPr lvl="1" algn="r" rtl="0">
              <a:spcBef>
                <a:spcPts val="0"/>
              </a:spcBef>
              <a:buNone/>
              <a:defRPr>
                <a:solidFill>
                  <a:srgbClr val="6FA8DC"/>
                </a:solidFill>
              </a:defRPr>
            </a:lvl2pPr>
            <a:lvl3pPr lvl="2" algn="r" rtl="0">
              <a:spcBef>
                <a:spcPts val="0"/>
              </a:spcBef>
              <a:buNone/>
              <a:defRPr>
                <a:solidFill>
                  <a:srgbClr val="6FA8DC"/>
                </a:solidFill>
              </a:defRPr>
            </a:lvl3pPr>
            <a:lvl4pPr lvl="3" algn="r" rtl="0">
              <a:spcBef>
                <a:spcPts val="0"/>
              </a:spcBef>
              <a:buSzPct val="100000"/>
              <a:buNone/>
              <a:defRPr sz="2400">
                <a:solidFill>
                  <a:srgbClr val="6FA8DC"/>
                </a:solidFill>
              </a:defRPr>
            </a:lvl4pPr>
            <a:lvl5pPr lvl="4" algn="r" rtl="0">
              <a:spcBef>
                <a:spcPts val="0"/>
              </a:spcBef>
              <a:buClr>
                <a:srgbClr val="6FA8DC"/>
              </a:buClr>
              <a:buSzPct val="100000"/>
              <a:buNone/>
              <a:defRPr sz="2400">
                <a:solidFill>
                  <a:srgbClr val="6FA8DC"/>
                </a:solidFill>
              </a:defRPr>
            </a:lvl5pPr>
            <a:lvl6pPr lvl="5" algn="r" rtl="0">
              <a:spcBef>
                <a:spcPts val="0"/>
              </a:spcBef>
              <a:buClr>
                <a:srgbClr val="6FA8DC"/>
              </a:buClr>
              <a:buSzPct val="100000"/>
              <a:buNone/>
              <a:defRPr sz="2400">
                <a:solidFill>
                  <a:srgbClr val="6FA8DC"/>
                </a:solidFill>
              </a:defRPr>
            </a:lvl6pPr>
            <a:lvl7pPr lvl="6" algn="r" rtl="0">
              <a:spcBef>
                <a:spcPts val="0"/>
              </a:spcBef>
              <a:buClr>
                <a:srgbClr val="6FA8DC"/>
              </a:buClr>
              <a:buSzPct val="100000"/>
              <a:buNone/>
              <a:defRPr sz="2400">
                <a:solidFill>
                  <a:srgbClr val="6FA8DC"/>
                </a:solidFill>
              </a:defRPr>
            </a:lvl7pPr>
            <a:lvl8pPr lvl="7" algn="r" rtl="0">
              <a:spcBef>
                <a:spcPts val="0"/>
              </a:spcBef>
              <a:buClr>
                <a:srgbClr val="6FA8DC"/>
              </a:buClr>
              <a:buSzPct val="100000"/>
              <a:buNone/>
              <a:defRPr sz="2400">
                <a:solidFill>
                  <a:srgbClr val="6FA8DC"/>
                </a:solidFill>
              </a:defRPr>
            </a:lvl8pPr>
            <a:lvl9pPr lvl="8" algn="r" rtl="0">
              <a:spcBef>
                <a:spcPts val="0"/>
              </a:spcBef>
              <a:buClr>
                <a:srgbClr val="6FA8DC"/>
              </a:buClr>
              <a:buSzPct val="100000"/>
              <a:buNone/>
              <a:defRPr sz="2400">
                <a:solidFill>
                  <a:srgbClr val="6FA8DC"/>
                </a:solidFill>
              </a:defRPr>
            </a:lvl9pPr>
          </a:lstStyle>
          <a:p>
            <a:endParaRPr/>
          </a:p>
        </p:txBody>
      </p:sp>
      <p:sp>
        <p:nvSpPr>
          <p:cNvPr id="364" name="Shape 364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rgbClr val="9FC5E8"/>
                </a:solidFill>
              </a:rPr>
              <a:pPr lvl="0">
                <a:spcBef>
                  <a:spcPts val="0"/>
                </a:spcBef>
                <a:buNone/>
              </a:pPr>
              <a:t>‹#›</a:t>
            </a:fld>
            <a:endParaRPr lang="en">
              <a:solidFill>
                <a:srgbClr val="9FC5E8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bg>
      <p:bgPr>
        <a:solidFill>
          <a:srgbClr val="6FA8DC"/>
        </a:solidFill>
        <a:effectLst/>
      </p:bgPr>
    </p:bg>
    <p:spTree>
      <p:nvGrpSpPr>
        <p:cNvPr id="1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Shape 1201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02" name="Shape 1202"/>
          <p:cNvSpPr txBox="1">
            <a:spLocks noGrp="1"/>
          </p:cNvSpPr>
          <p:nvPr>
            <p:ph type="body" idx="1"/>
          </p:nvPr>
        </p:nvSpPr>
        <p:spPr>
          <a:xfrm>
            <a:off x="2544227" y="297367"/>
            <a:ext cx="2981399" cy="4661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1203" name="Shape 1203"/>
          <p:cNvSpPr txBox="1">
            <a:spLocks noGrp="1"/>
          </p:cNvSpPr>
          <p:nvPr>
            <p:ph type="body" idx="2"/>
          </p:nvPr>
        </p:nvSpPr>
        <p:spPr>
          <a:xfrm>
            <a:off x="5705277" y="297367"/>
            <a:ext cx="2981399" cy="4661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1204" name="Shape 1204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color">
    <p:bg>
      <p:bgPr>
        <a:solidFill>
          <a:srgbClr val="6FA8DC"/>
        </a:solidFill>
        <a:effectLst/>
      </p:bgPr>
    </p:bg>
    <p:spTree>
      <p:nvGrpSpPr>
        <p:cNvPr id="1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" name="Shape 1525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 rt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Shape 892"/>
          <p:cNvSpPr txBox="1">
            <a:spLocks noGrp="1"/>
          </p:cNvSpPr>
          <p:nvPr>
            <p:ph type="body" idx="1"/>
          </p:nvPr>
        </p:nvSpPr>
        <p:spPr>
          <a:xfrm>
            <a:off x="1784252" y="222076"/>
            <a:ext cx="6549299" cy="26072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4000" b="1" i="1"/>
            </a:lvl1pPr>
            <a:lvl2pPr lvl="1" rtl="0">
              <a:spcBef>
                <a:spcPts val="0"/>
              </a:spcBef>
              <a:buSzPct val="100000"/>
              <a:defRPr sz="4000" b="1" i="1"/>
            </a:lvl2pPr>
            <a:lvl3pPr lvl="2" rtl="0">
              <a:spcBef>
                <a:spcPts val="0"/>
              </a:spcBef>
              <a:buSzPct val="100000"/>
              <a:defRPr sz="4000" b="1" i="1"/>
            </a:lvl3pPr>
            <a:lvl4pPr lvl="3" rtl="0">
              <a:spcBef>
                <a:spcPts val="0"/>
              </a:spcBef>
              <a:buSzPct val="100000"/>
              <a:defRPr sz="4000" b="1" i="1"/>
            </a:lvl4pPr>
            <a:lvl5pPr lvl="4" rtl="0">
              <a:spcBef>
                <a:spcPts val="0"/>
              </a:spcBef>
              <a:buSzPct val="100000"/>
              <a:defRPr sz="4000" b="1" i="1"/>
            </a:lvl5pPr>
            <a:lvl6pPr lvl="5" rtl="0">
              <a:spcBef>
                <a:spcPts val="0"/>
              </a:spcBef>
              <a:buSzPct val="100000"/>
              <a:defRPr sz="4000" b="1" i="1"/>
            </a:lvl6pPr>
            <a:lvl7pPr lvl="6" rtl="0">
              <a:spcBef>
                <a:spcPts val="0"/>
              </a:spcBef>
              <a:buSzPct val="100000"/>
              <a:defRPr sz="4000" b="1" i="1"/>
            </a:lvl7pPr>
            <a:lvl8pPr lvl="7" rtl="0">
              <a:spcBef>
                <a:spcPts val="0"/>
              </a:spcBef>
              <a:buSzPct val="100000"/>
              <a:defRPr sz="4000" b="1" i="1"/>
            </a:lvl8pPr>
            <a:lvl9pPr lvl="8">
              <a:spcBef>
                <a:spcPts val="0"/>
              </a:spcBef>
              <a:buSzPct val="100000"/>
              <a:defRPr sz="4000" b="1" i="1"/>
            </a:lvl9pPr>
          </a:lstStyle>
          <a:p>
            <a:endParaRPr/>
          </a:p>
        </p:txBody>
      </p:sp>
      <p:sp>
        <p:nvSpPr>
          <p:cNvPr id="893" name="Shape 893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18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110997"/>
            <a:ext cx="8229600" cy="3394472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4805958"/>
            <a:ext cx="1920240" cy="27432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3/11/2016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3" y="4805958"/>
            <a:ext cx="2350681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4805958"/>
            <a:ext cx="36576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z="9600" b="1" smtClean="0">
                <a:solidFill>
                  <a:srgbClr val="0B5394"/>
                </a:solidFill>
                <a:latin typeface="Montserrat"/>
                <a:ea typeface="Montserrat"/>
                <a:cs typeface="Montserrat"/>
                <a:sym typeface="Montserrat"/>
              </a:rPr>
              <a:pPr lvl="0">
                <a:spcBef>
                  <a:spcPts val="0"/>
                </a:spcBef>
                <a:buNone/>
              </a:pPr>
              <a:t>‹#›</a:t>
            </a:fld>
            <a:endParaRPr lang="en" sz="9600" b="1">
              <a:solidFill>
                <a:srgbClr val="0B539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4" r:id="rId13"/>
    <p:sldLayoutId id="2147483695" r:id="rId14"/>
    <p:sldLayoutId id="2147483697" r:id="rId15"/>
    <p:sldLayoutId id="2147483699" r:id="rId16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pmc/articles/PMC3876875/#R3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bi.nlm.nih.gov/pmc/articles/PMC3876875/#R20" TargetMode="External"/><Relationship Id="rId5" Type="http://schemas.openxmlformats.org/officeDocument/2006/relationships/hyperlink" Target="http://www.ncbi.nlm.nih.gov/pmc/articles/PMC3876875/#R15" TargetMode="External"/><Relationship Id="rId4" Type="http://schemas.openxmlformats.org/officeDocument/2006/relationships/hyperlink" Target="http://www.ncbi.nlm.nih.gov/pmc/articles/PMC3876875/#R6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5" Type="http://schemas.openxmlformats.org/officeDocument/2006/relationships/image" Target="../media/image2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Relationship Id="rId14" Type="http://schemas.openxmlformats.org/officeDocument/2006/relationships/image" Target="../media/image26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dyehianadia@gmail.com" TargetMode="External"/><Relationship Id="rId4" Type="http://schemas.openxmlformats.org/officeDocument/2006/relationships/hyperlink" Target="mailto:daliayehia80@yahoo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" name="Shape 1530"/>
          <p:cNvSpPr txBox="1">
            <a:spLocks noGrp="1"/>
          </p:cNvSpPr>
          <p:nvPr>
            <p:ph type="ctrTitle"/>
          </p:nvPr>
        </p:nvSpPr>
        <p:spPr>
          <a:xfrm>
            <a:off x="914400" y="1428029"/>
            <a:ext cx="7543800" cy="1372321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Role of pharmacists in children’s health education, Alexandria, Egypt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990600" y="3119772"/>
            <a:ext cx="7772400" cy="1356978"/>
          </a:xfrm>
        </p:spPr>
        <p:txBody>
          <a:bodyPr>
            <a:noAutofit/>
          </a:bodyPr>
          <a:lstStyle/>
          <a:p>
            <a:pPr algn="ctr"/>
            <a:r>
              <a:rPr lang="en-US" sz="1600" b="1" dirty="0" smtClean="0">
                <a:latin typeface="Arial" pitchFamily="34" charset="0"/>
                <a:ea typeface="+mj-ea"/>
                <a:cs typeface="Arial" pitchFamily="34" charset="0"/>
              </a:rPr>
              <a:t>Dalia </a:t>
            </a:r>
            <a:r>
              <a:rPr lang="en-US" sz="1600" b="1" dirty="0" err="1" smtClean="0">
                <a:latin typeface="Arial" pitchFamily="34" charset="0"/>
                <a:ea typeface="+mj-ea"/>
                <a:cs typeface="Arial" pitchFamily="34" charset="0"/>
              </a:rPr>
              <a:t>Yehia</a:t>
            </a:r>
            <a:r>
              <a:rPr lang="en-US" sz="1600" b="1" dirty="0" smtClean="0"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1600" b="1" dirty="0" err="1" smtClean="0">
                <a:latin typeface="Arial" pitchFamily="34" charset="0"/>
                <a:ea typeface="+mj-ea"/>
                <a:cs typeface="Arial" pitchFamily="34" charset="0"/>
              </a:rPr>
              <a:t>AboZahra</a:t>
            </a:r>
            <a:endParaRPr lang="en-US" sz="1600" b="1" dirty="0" smtClean="0">
              <a:latin typeface="Arial" pitchFamily="34" charset="0"/>
              <a:ea typeface="+mj-ea"/>
              <a:cs typeface="Arial" pitchFamily="34" charset="0"/>
            </a:endParaRPr>
          </a:p>
          <a:p>
            <a:pPr algn="ctr"/>
            <a:r>
              <a:rPr lang="en-US" sz="1600" dirty="0" smtClean="0">
                <a:latin typeface="Arial" pitchFamily="34" charset="0"/>
                <a:ea typeface="+mj-ea"/>
                <a:cs typeface="Arial" pitchFamily="34" charset="0"/>
              </a:rPr>
              <a:t>Assistant Lecturer, Faculty of Pharmacy, Pharos University, Alexandria, Egypt</a:t>
            </a:r>
          </a:p>
          <a:p>
            <a:pPr algn="ctr"/>
            <a:r>
              <a:rPr lang="en-US" sz="1600" b="1" dirty="0" err="1" smtClean="0">
                <a:latin typeface="Arial" pitchFamily="34" charset="0"/>
                <a:ea typeface="+mj-ea"/>
                <a:cs typeface="Arial" pitchFamily="34" charset="0"/>
              </a:rPr>
              <a:t>Fatema</a:t>
            </a:r>
            <a:r>
              <a:rPr lang="en-US" sz="1600" b="1" dirty="0" smtClean="0">
                <a:latin typeface="Arial" pitchFamily="34" charset="0"/>
                <a:ea typeface="+mj-ea"/>
                <a:cs typeface="Arial" pitchFamily="34" charset="0"/>
              </a:rPr>
              <a:t> EL-</a:t>
            </a:r>
            <a:r>
              <a:rPr lang="en-US" sz="1600" b="1" dirty="0" err="1" smtClean="0">
                <a:latin typeface="Arial" pitchFamily="34" charset="0"/>
                <a:ea typeface="+mj-ea"/>
                <a:cs typeface="Arial" pitchFamily="34" charset="0"/>
              </a:rPr>
              <a:t>Amrawy</a:t>
            </a:r>
            <a:r>
              <a:rPr lang="en-US" sz="1600" b="1" dirty="0" smtClean="0">
                <a:latin typeface="Arial" pitchFamily="34" charset="0"/>
                <a:ea typeface="+mj-ea"/>
                <a:cs typeface="Arial" pitchFamily="34" charset="0"/>
              </a:rPr>
              <a:t> </a:t>
            </a:r>
          </a:p>
          <a:p>
            <a:pPr algn="ctr"/>
            <a:r>
              <a:rPr lang="en-US" sz="1600" dirty="0" smtClean="0">
                <a:latin typeface="Arial" pitchFamily="34" charset="0"/>
                <a:ea typeface="+mj-ea"/>
                <a:cs typeface="Arial" pitchFamily="34" charset="0"/>
              </a:rPr>
              <a:t>Ministry of Health, Alexandria, Egypt</a:t>
            </a:r>
          </a:p>
          <a:p>
            <a:pPr algn="l"/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3250" name="Picture 2" descr="https://upload.wikimedia.org/wikipedia/en/thumb/6/64/Pharos_University.jpg/233px-Pharos_University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57600" y="10966"/>
            <a:ext cx="1524000" cy="1570184"/>
          </a:xfrm>
          <a:prstGeom prst="rect">
            <a:avLst/>
          </a:prstGeom>
          <a:noFill/>
        </p:spPr>
      </p:pic>
      <p:pic>
        <p:nvPicPr>
          <p:cNvPr id="6" name="Picture 2" descr="C:\Users\Hp\Downloads\882808_334298600024465_407736819_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447800" cy="1435250"/>
          </a:xfrm>
          <a:prstGeom prst="rect">
            <a:avLst/>
          </a:prstGeom>
          <a:noFill/>
        </p:spPr>
      </p:pic>
      <p:pic>
        <p:nvPicPr>
          <p:cNvPr id="7" name="Picture 2" descr="C:\Users\Hp\Downloads\11091588_10205080383062109_3954411579628582950_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72400" y="0"/>
            <a:ext cx="1371600" cy="1371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Background.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Pharmacist role in public health.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Why Children?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Our Campaigns.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Our Results.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Conclusion.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Recommendations.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Shape 155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 smtClean="0"/>
              <a:t>Background</a:t>
            </a:r>
            <a:endParaRPr lang="en" dirty="0"/>
          </a:p>
        </p:txBody>
      </p:sp>
      <p:sp>
        <p:nvSpPr>
          <p:cNvPr id="1554" name="Shape 1554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lang="en" dirty="0"/>
          </a:p>
        </p:txBody>
      </p:sp>
      <p:sp>
        <p:nvSpPr>
          <p:cNvPr id="1555" name="Shape 155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3</a:t>
            </a:fld>
            <a:endParaRPr lang="en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 Public health refers to all organized measures (whether public or private) to prevent disease, promote health, and prolong life among the population as a whole. </a:t>
            </a:r>
          </a:p>
          <a:p>
            <a:pPr algn="just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 Its activities aim to provide conditions in which people can be healthy and focus on entire populations, not on individual patients or diseases.</a:t>
            </a:r>
          </a:p>
          <a:p>
            <a:pPr algn="just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r"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(World Health Organization)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 lvl="0">
                <a:spcBef>
                  <a:spcPts val="0"/>
                </a:spcBef>
                <a:buNone/>
              </a:pPr>
              <a:t>4</a:t>
            </a:fld>
            <a:endParaRPr lang="e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Public health professionals monitor and diagnose the health concerns of entire communities and promote healthy practices and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behaviours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to ensure that populations stay healthy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 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52400" y="3107351"/>
            <a:ext cx="8610477" cy="1159799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Pharmacist Role in Public Health</a:t>
            </a:r>
            <a:endParaRPr lang="en-US" sz="40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 lvl="0">
                <a:spcBef>
                  <a:spcPts val="0"/>
                </a:spcBef>
                <a:buNone/>
              </a:pPr>
              <a:t>6</a:t>
            </a:fld>
            <a:endParaRPr lang="e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Health education is any combination of learning experiences designed to help individuals and communities improve their health, by increasing their knowledge or influencing their attitudes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 Education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Primary prevention includes measures taken to either eliminate patients’ risk factors or increase their resistance to disease.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Pharmacists can educate their patients about interventions that require no treatment, such as changes in lifestyle, nutrition, and their environment.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 lvl="0">
                <a:spcBef>
                  <a:spcPts val="0"/>
                </a:spcBef>
                <a:buNone/>
              </a:pPr>
              <a:t>8</a:t>
            </a:fld>
            <a:endParaRPr lang="e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Health education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expanded role of  pharmacists will position them to have greater impact in the shifting landscape of health care and public health.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Beyond the dispensing of medications, pharmacists also provide a spectrum of prevention services to help improve health outcomes.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 lvl="0">
                <a:spcBef>
                  <a:spcPts val="0"/>
                </a:spcBef>
                <a:buNone/>
              </a:pPr>
              <a:t>9</a:t>
            </a:fld>
            <a:endParaRPr lang="en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Pharmacists who are trained to recognize and properly communicate with a patient who has low health literacy will positively impact public health through improved population health outcomes and, ultimately, decreases in mortality and healthcare costs.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 lvl="0">
                <a:spcBef>
                  <a:spcPts val="0"/>
                </a:spcBef>
                <a:buNone/>
              </a:pPr>
              <a:t>10</a:t>
            </a:fld>
            <a:endParaRPr lang="en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Pharmacists can bridge communication gaps that exist as a result of cultural differences and health literacy disparities among public.</a:t>
            </a:r>
          </a:p>
          <a:p>
            <a:pP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Pharmacists can help bridge the health-disparities gap by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addressing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medication adherence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lifestyle modifications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specifically with patients who have chronic diseases.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 lvl="0">
                <a:spcBef>
                  <a:spcPts val="0"/>
                </a:spcBef>
                <a:buNone/>
              </a:pPr>
              <a:t>11</a:t>
            </a:fld>
            <a:endParaRPr lang="e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504949"/>
            <a:ext cx="8229600" cy="3000519"/>
          </a:xfrm>
        </p:spPr>
        <p:txBody>
          <a:bodyPr/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Association of Applying and Developing Pharmacy (AADP)  is a pharmacy profession specialized nonprofit NGO located at Alexandria, Egypt.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Our Vision: 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To be the lead NGO in Egypt and MENA that is specialized in pharmacy profession development. </a:t>
            </a:r>
          </a:p>
          <a:p>
            <a:pP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 lvl="0">
                <a:spcBef>
                  <a:spcPts val="0"/>
                </a:spcBef>
                <a:buNone/>
              </a:pPr>
              <a:t>12</a:t>
            </a:fld>
            <a:endParaRPr lang="e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us:</a:t>
            </a:r>
            <a:endParaRPr lang="en-US" dirty="0"/>
          </a:p>
        </p:txBody>
      </p:sp>
      <p:pic>
        <p:nvPicPr>
          <p:cNvPr id="8194" name="Picture 2" descr="C:\Users\Hp\Downloads\11091588_10205080383062109_3954411579628582950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72400" y="0"/>
            <a:ext cx="1371600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895350"/>
            <a:ext cx="8229600" cy="3886200"/>
          </a:xfrm>
        </p:spPr>
        <p:txBody>
          <a:bodyPr/>
          <a:lstStyle/>
          <a:p>
            <a:pPr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Our Mission:</a:t>
            </a:r>
          </a:p>
          <a:p>
            <a:pP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Improvement and development of pharmacy profession through bridging the gap between current state of pharmacy education and the real-life pharmacy practice and ensuring better patients health through activation of pharmacist role in patient education.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 lvl="0">
                <a:spcBef>
                  <a:spcPts val="0"/>
                </a:spcBef>
                <a:buNone/>
              </a:pPr>
              <a:t>13</a:t>
            </a:fld>
            <a:endParaRPr lang="en"/>
          </a:p>
        </p:txBody>
      </p:sp>
      <p:pic>
        <p:nvPicPr>
          <p:cNvPr id="5" name="Picture 2" descr="C:\Users\Hp\Downloads\11091588_10205080383062109_3954411579628582950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0" y="0"/>
            <a:ext cx="1524000" cy="152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158478"/>
            <a:ext cx="8229600" cy="3394472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To achieve our mission we have launched many programs serving three main target populations:</a:t>
            </a:r>
          </a:p>
          <a:p>
            <a:pPr marL="1089025" lvl="0" indent="-255588"/>
            <a:r>
              <a:rPr lang="en-US" sz="2000" dirty="0" smtClean="0">
                <a:latin typeface="Arial" pitchFamily="34" charset="0"/>
                <a:cs typeface="Arial" pitchFamily="34" charset="0"/>
              </a:rPr>
              <a:t>Community. </a:t>
            </a:r>
          </a:p>
          <a:p>
            <a:pPr marL="1089025" lvl="0" indent="-255588"/>
            <a:r>
              <a:rPr lang="en-US" sz="2000" dirty="0" smtClean="0">
                <a:latin typeface="Arial" pitchFamily="34" charset="0"/>
                <a:cs typeface="Arial" pitchFamily="34" charset="0"/>
              </a:rPr>
              <a:t>Undergraduate pharmacy students</a:t>
            </a:r>
          </a:p>
          <a:p>
            <a:pPr marL="1089025" lvl="0" indent="-255588"/>
            <a:r>
              <a:rPr lang="en-US" sz="2000" dirty="0" smtClean="0">
                <a:latin typeface="Arial" pitchFamily="34" charset="0"/>
                <a:cs typeface="Arial" pitchFamily="34" charset="0"/>
              </a:rPr>
              <a:t>Graduate pharmacists.</a:t>
            </a:r>
          </a:p>
          <a:p>
            <a:pPr lvl="0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We are working mainly in Alexandria with few activities done at other governorates like Cairo,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Baihaira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Minia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where we have contact persons helping us in making some events there.  </a:t>
            </a:r>
          </a:p>
          <a:p>
            <a:pPr lvl="0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 lvl="0">
                <a:spcBef>
                  <a:spcPts val="0"/>
                </a:spcBef>
                <a:buNone/>
              </a:pPr>
              <a:t>14</a:t>
            </a:fld>
            <a:endParaRPr lang="en"/>
          </a:p>
        </p:txBody>
      </p:sp>
      <p:pic>
        <p:nvPicPr>
          <p:cNvPr id="5" name="Picture 2" descr="C:\Users\Hp\Downloads\11091588_10205080383062109_3954411579628582950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4800" y="0"/>
            <a:ext cx="1219200" cy="121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81149"/>
            <a:ext cx="8229600" cy="2924319"/>
          </a:xfrm>
        </p:spPr>
        <p:txBody>
          <a:bodyPr>
            <a:normAutofit/>
          </a:bodyPr>
          <a:lstStyle/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Know Your Medicine.</a:t>
            </a:r>
          </a:p>
          <a:p>
            <a:pPr lvl="1"/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Pilgrims with Better Health.</a:t>
            </a:r>
          </a:p>
          <a:p>
            <a:pPr lvl="1"/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Protect Your Child.</a:t>
            </a:r>
          </a:p>
          <a:p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Public Health Promotion Programs: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76349"/>
            <a:ext cx="8229600" cy="3229119"/>
          </a:xfrm>
        </p:spPr>
        <p:txBody>
          <a:bodyPr/>
          <a:lstStyle/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Patient education sessions about disease and medication;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eg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diabetes and hypertension.</a:t>
            </a: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In specific occasions like Ramadan, Al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Adha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Feast, where nutritional changes occurs.</a:t>
            </a: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For elderly in geriatric homes where poly pharmacy exists.</a:t>
            </a:r>
          </a:p>
          <a:p>
            <a:pPr lvl="1"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US" sz="3700" b="1" u="sng" kern="1200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1. Know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700" b="1" u="sng" kern="1200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Your </a:t>
            </a:r>
            <a:r>
              <a:rPr lang="en-US" sz="3700" b="1" u="sng" kern="1200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Medicine</a:t>
            </a:r>
            <a:r>
              <a:rPr lang="en-US" sz="3700" b="1" kern="1200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:</a:t>
            </a:r>
            <a:endParaRPr lang="en-US" sz="3700" b="1" kern="1200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04949"/>
            <a:ext cx="8229600" cy="3000519"/>
          </a:xfrm>
        </p:spPr>
        <p:txBody>
          <a:bodyPr/>
          <a:lstStyle/>
          <a:p>
            <a:pPr lvl="1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Health education events during Hajj and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Umrah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seasons for medications and health instruction during pilgrimage.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3950"/>
          </a:xfrm>
        </p:spPr>
        <p:txBody>
          <a:bodyPr>
            <a:normAutofit/>
          </a:bodyPr>
          <a:lstStyle/>
          <a:p>
            <a:r>
              <a:rPr lang="en-US" sz="3700" u="sng" dirty="0" smtClean="0">
                <a:latin typeface="Arial" pitchFamily="34" charset="0"/>
                <a:cs typeface="Arial" pitchFamily="34" charset="0"/>
              </a:rPr>
              <a:t>2.Pilgrims with Better Health</a:t>
            </a:r>
            <a:endParaRPr lang="en-US" sz="3700" u="sng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700" u="sng" dirty="0" smtClean="0">
                <a:latin typeface="Arial" pitchFamily="34" charset="0"/>
                <a:cs typeface="Arial" pitchFamily="34" charset="0"/>
              </a:rPr>
              <a:t>3.Protect Your Child</a:t>
            </a:r>
            <a:endParaRPr lang="en-US" sz="3700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457200" y="1352550"/>
            <a:ext cx="8229600" cy="31658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Protect your child is a partnership between Association of Applying and Developing Pharmacy (AADP) and Healthy Egyptians.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Healthy Egyptians is an Egyptian Non-Governmental Organization (NGO) 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Its </a:t>
            </a:r>
            <a:r>
              <a:rPr kumimoji="0" lang="en-US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vision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is:  A population of healthy Egyptians empowered with health education to make healthier choices in life, have a</a:t>
            </a:r>
            <a:b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better quality of life and become more productive in the community. </a:t>
            </a:r>
          </a:p>
        </p:txBody>
      </p:sp>
      <p:pic>
        <p:nvPicPr>
          <p:cNvPr id="66562" name="Picture 2" descr="C:\Users\Hp\Downloads\882808_334298600024465_407736819_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48600" y="0"/>
            <a:ext cx="1295400" cy="12841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276349"/>
            <a:ext cx="8229600" cy="3229119"/>
          </a:xfrm>
        </p:spPr>
        <p:txBody>
          <a:bodyPr/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Protect Your Child is committed to fight the lack of health education in Egypt.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This is done through the dissemination of health education in innovative ways to the different strata of the community with the help of dedicated and enthusiastic young volunteers.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 lvl="0">
                <a:spcBef>
                  <a:spcPts val="0"/>
                </a:spcBef>
                <a:buNone/>
              </a:pPr>
              <a:t>19</a:t>
            </a:fld>
            <a:endParaRPr lang="en"/>
          </a:p>
        </p:txBody>
      </p:sp>
      <p:pic>
        <p:nvPicPr>
          <p:cNvPr id="6" name="Picture 2" descr="C:\Users\Hp\Downloads\882808_334298600024465_407736819_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48600" y="0"/>
            <a:ext cx="1295400" cy="12841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1" descr="E:\Dalia\HEALTHY EGYPTIANS\7. so7bet 5eer event\10377162_1553153268265572_4523450137976106142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361950"/>
            <a:ext cx="4648200" cy="3640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4200" y="3714750"/>
            <a:ext cx="5792699" cy="1159799"/>
          </a:xfrm>
        </p:spPr>
        <p:txBody>
          <a:bodyPr/>
          <a:lstStyle/>
          <a:p>
            <a:r>
              <a:rPr lang="en-US" dirty="0" smtClean="0"/>
              <a:t>Why children?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20</a:t>
            </a:fld>
            <a:endParaRPr lang="e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4219719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Early years represents a window of intervention to encourage healthy growth and development for infants and children.</a:t>
            </a:r>
          </a:p>
          <a:p>
            <a:pP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Children are among the vulnerable groups in the community who have great impact on their families.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Healthy behaviors can be modified easily in children.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Lacking of a comprehensive health education program in our schools necessitates the pharmacists’ participation in health education for children as a part of their role in public health.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 lvl="0">
                <a:spcBef>
                  <a:spcPts val="0"/>
                </a:spcBef>
                <a:buNone/>
              </a:pPr>
              <a:t>21</a:t>
            </a:fld>
            <a:endParaRPr lang="e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428749"/>
            <a:ext cx="8229600" cy="3076719"/>
          </a:xfrm>
        </p:spPr>
        <p:txBody>
          <a:bodyPr/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Health education builds students' knowledge and positive attitudes about health which  helps students learn skills they will use to make healthy choices throughout their lifetime.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 lvl="0">
                <a:spcBef>
                  <a:spcPts val="0"/>
                </a:spcBef>
                <a:buNone/>
              </a:pPr>
              <a:t>22</a:t>
            </a:fld>
            <a:endParaRPr lang="e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590550"/>
            <a:ext cx="8265124" cy="3048000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atin typeface="Blackadder ITC" pitchFamily="82" charset="0"/>
              </a:rPr>
              <a:t>Tell me </a:t>
            </a:r>
            <a:r>
              <a:rPr lang="en-US" sz="4000" i="1" dirty="0" smtClean="0">
                <a:latin typeface="Footlight MT Light" pitchFamily="18" charset="0"/>
                <a:cs typeface="Arial" pitchFamily="34" charset="0"/>
              </a:rPr>
              <a:t>and I forget,</a:t>
            </a:r>
            <a:r>
              <a:rPr lang="en-US" i="1" dirty="0" smtClean="0">
                <a:latin typeface="Blackadder ITC" pitchFamily="82" charset="0"/>
              </a:rPr>
              <a:t/>
            </a:r>
            <a:br>
              <a:rPr lang="en-US" i="1" dirty="0" smtClean="0">
                <a:latin typeface="Blackadder ITC" pitchFamily="82" charset="0"/>
              </a:rPr>
            </a:br>
            <a:r>
              <a:rPr lang="en-US" i="1" dirty="0" smtClean="0">
                <a:latin typeface="Blackadder ITC" pitchFamily="82" charset="0"/>
              </a:rPr>
              <a:t>Teach me </a:t>
            </a:r>
            <a:r>
              <a:rPr lang="en-US" sz="4000" i="1" dirty="0" smtClean="0">
                <a:latin typeface="Footlight MT Light" pitchFamily="18" charset="0"/>
                <a:cs typeface="Arial" pitchFamily="34" charset="0"/>
              </a:rPr>
              <a:t>and I may remember</a:t>
            </a:r>
            <a:r>
              <a:rPr lang="en-US" i="1" dirty="0" smtClean="0">
                <a:latin typeface="Blackadder ITC" pitchFamily="82" charset="0"/>
              </a:rPr>
              <a:t>,</a:t>
            </a:r>
            <a:br>
              <a:rPr lang="en-US" i="1" dirty="0" smtClean="0">
                <a:latin typeface="Blackadder ITC" pitchFamily="82" charset="0"/>
              </a:rPr>
            </a:br>
            <a:r>
              <a:rPr lang="en-US" i="1" dirty="0" smtClean="0">
                <a:latin typeface="Blackadder ITC" pitchFamily="82" charset="0"/>
              </a:rPr>
              <a:t>Involve me </a:t>
            </a:r>
            <a:r>
              <a:rPr lang="en-US" sz="4000" i="1" dirty="0" smtClean="0">
                <a:latin typeface="Footlight MT Light" pitchFamily="18" charset="0"/>
                <a:cs typeface="Arial" pitchFamily="34" charset="0"/>
              </a:rPr>
              <a:t>and I learn.</a:t>
            </a:r>
            <a:br>
              <a:rPr lang="en-US" sz="4000" i="1" dirty="0" smtClean="0">
                <a:latin typeface="Footlight MT Light" pitchFamily="18" charset="0"/>
                <a:cs typeface="Arial" pitchFamily="34" charset="0"/>
              </a:rPr>
            </a:br>
            <a:r>
              <a:rPr lang="en-US" sz="4000" i="1" dirty="0" smtClean="0">
                <a:latin typeface="Footlight MT Light" pitchFamily="18" charset="0"/>
                <a:cs typeface="Arial" pitchFamily="34" charset="0"/>
              </a:rPr>
              <a:t/>
            </a:r>
            <a:br>
              <a:rPr lang="en-US" sz="4000" i="1" dirty="0" smtClean="0">
                <a:latin typeface="Footlight MT Light" pitchFamily="18" charset="0"/>
                <a:cs typeface="Arial" pitchFamily="34" charset="0"/>
              </a:rPr>
            </a:br>
            <a:endParaRPr lang="en-US" sz="4000" i="1" dirty="0" smtClean="0">
              <a:latin typeface="Footlight MT Light" pitchFamily="18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67200" y="348615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chemeClr val="bg1"/>
                </a:solidFill>
                <a:latin typeface="Footlight MT Light" pitchFamily="18" charset="0"/>
                <a:cs typeface="Arial" pitchFamily="34" charset="0"/>
              </a:rPr>
              <a:t>Benjamin Franklin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87078"/>
            <a:ext cx="8229600" cy="339447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Montaser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Overcomes Pneumonia.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Montaser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Overcomes Anemia.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Hand washing workshops.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Healthy nutrition basics.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Parents program for child health.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82060"/>
            <a:ext cx="8229600" cy="85725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On going campaigns for child health: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 story called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Montasser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Overcomes has been</a:t>
            </a:r>
            <a:br>
              <a:rPr lang="en-US" sz="2000" dirty="0" smtClean="0"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latin typeface="Arial" pitchFamily="34" charset="0"/>
                <a:cs typeface="Arial" pitchFamily="34" charset="0"/>
              </a:rPr>
              <a:t>created by Healthy Egyptians.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 this story,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Montasser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(an Arabic name for Victor) is a young Arabic boy who either contracts a disease or one of his friends does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during the journey of the story, the readers get educated about the signs, symptoms, treatment, risk factors and prevention of the disease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 lvl="0">
                <a:spcBef>
                  <a:spcPts val="0"/>
                </a:spcBef>
                <a:buNone/>
              </a:pPr>
              <a:t>25</a:t>
            </a:fld>
            <a:endParaRPr lang="e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Montasser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Overcomes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 l="31904" t="14994" r="36145" b="19792"/>
          <a:stretch>
            <a:fillRect/>
          </a:stretch>
        </p:blipFill>
        <p:spPr bwMode="auto">
          <a:xfrm>
            <a:off x="7162800" y="285750"/>
            <a:ext cx="1295400" cy="14865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 The story has been transformed into coloring comic books, 3D cartoon movie, a puppet show.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 lvl="0">
                <a:spcBef>
                  <a:spcPts val="0"/>
                </a:spcBef>
                <a:buNone/>
              </a:pPr>
              <a:t>26</a:t>
            </a:fld>
            <a:endParaRPr lang="e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7086" r="16837" b="16927"/>
          <a:stretch>
            <a:fillRect/>
          </a:stretch>
        </p:blipFill>
        <p:spPr bwMode="auto">
          <a:xfrm>
            <a:off x="2171115" y="1111250"/>
            <a:ext cx="4801770" cy="3394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0395" t="6250" r="10542" b="15625"/>
          <a:stretch>
            <a:fillRect/>
          </a:stretch>
        </p:blipFill>
        <p:spPr bwMode="auto">
          <a:xfrm>
            <a:off x="990600" y="361950"/>
            <a:ext cx="7183760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:\Dalia\HEALTHY EGYPTIANS\3. yoperia\5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209550"/>
            <a:ext cx="7010400" cy="39450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used tools have been tested by Healthy Egyptians team, among children using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pre- and post-intervention questionnaires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to assess the current lifestyle behaviors of the children and any modifications in their habits following the delivery of the health educational messages.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 lvl="0">
                <a:spcBef>
                  <a:spcPts val="0"/>
                </a:spcBef>
                <a:buNone/>
              </a:pPr>
              <a:t>30</a:t>
            </a:fld>
            <a:endParaRPr lang="en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Validation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CA" sz="2000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neumonia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is the number one cause </a:t>
            </a:r>
            <a:r>
              <a:rPr lang="en-CA" sz="2000" dirty="0" smtClean="0">
                <a:latin typeface="Arial" pitchFamily="34" charset="0"/>
                <a:cs typeface="Arial" pitchFamily="34" charset="0"/>
              </a:rPr>
              <a:t>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 mortality among children under five years old, taking the lives of an estimated 1.8 million children per year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 smtClean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 lvl="0">
                <a:spcBef>
                  <a:spcPts val="0"/>
                </a:spcBef>
                <a:buNone/>
              </a:pPr>
              <a:t>31</a:t>
            </a:fld>
            <a:endParaRPr lang="e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Montasser</a:t>
            </a:r>
            <a:r>
              <a:rPr lang="en-US" dirty="0" smtClean="0"/>
              <a:t> overcomes Pneumonia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Montasser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who follows an unhealthy lifestyle until he contracts pneumonia from the evil villains,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Hemo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Nemo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(named after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Hemophilus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influenza and Streptococcus pneumonia, the two leading bacterial strains that cause pneumonia).  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Montaser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Overcomes Pneumonia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Montasser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then sees a doctor who advises him on how to lead a healthy life i.e. wash his hands, do not eat anything that has fallen on the ground, cover his mouth when coughing and sneezing, etc. and how to overcome the illness.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Expanding the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Montasser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Overcomes comic book series to next focus was on nutrition, with a special focus on iron deficiency anemia.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Montaser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Overcomes Anemia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Handwashing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can be a critical measure in controlling pandemic outbreaks of respiratory infections.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Handwashing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with soap has been cited as one of the most cost-effective interventions to prevent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diarrhoeal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related deaths and diseases.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 lvl="0">
                <a:spcBef>
                  <a:spcPts val="0"/>
                </a:spcBef>
                <a:buNone/>
              </a:pPr>
              <a:t>35</a:t>
            </a:fld>
            <a:endParaRPr lang="en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Hand washing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3" descr="C:\Users\Hp\Desktop\handwashing-banner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952750"/>
            <a:ext cx="3465301" cy="19539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Handwashing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with soap at critical times - including before eating or preparing food and after using the toilet - can reduce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diarrhoea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rates by more than 40 per cent.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 lvl="0">
                <a:spcBef>
                  <a:spcPts val="0"/>
                </a:spcBef>
                <a:buNone/>
              </a:pPr>
              <a:t>36</a:t>
            </a:fld>
            <a:endParaRPr lang="e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2" descr="E:\Dalia\HEALTHY EGYPTIANS\3. yoperia\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2343150"/>
            <a:ext cx="4411609" cy="2481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 smtClean="0">
                <a:solidFill>
                  <a:srgbClr val="9FC5E8"/>
                </a:solidFill>
              </a:rPr>
              <a:pPr lvl="0" rtl="0">
                <a:spcBef>
                  <a:spcPts val="0"/>
                </a:spcBef>
                <a:buNone/>
              </a:pPr>
              <a:t>37</a:t>
            </a:fld>
            <a:endParaRPr lang="en">
              <a:solidFill>
                <a:srgbClr val="9FC5E8"/>
              </a:solidFill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2362200" y="4095750"/>
          <a:ext cx="5105400" cy="76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 txBox="1">
            <a:spLocks/>
          </p:cNvSpPr>
          <p:nvPr/>
        </p:nvSpPr>
        <p:spPr>
          <a:xfrm>
            <a:off x="109075" y="146024"/>
            <a:ext cx="1807200" cy="1252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Picture 2" descr="E:\Dalia\HEALTHY EGYPTIANS\4. yoperia\1509907_425099150970802_5327955551003629721_n.jpg"/>
          <p:cNvPicPr>
            <a:picLocks noChangeAspect="1" noChangeArrowheads="1"/>
          </p:cNvPicPr>
          <p:nvPr/>
        </p:nvPicPr>
        <p:blipFill>
          <a:blip r:embed="rId7"/>
          <a:srcRect t="5000" r="1389" b="27500"/>
          <a:stretch>
            <a:fillRect/>
          </a:stretch>
        </p:blipFill>
        <p:spPr bwMode="auto">
          <a:xfrm>
            <a:off x="762000" y="133350"/>
            <a:ext cx="3276600" cy="37380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3" descr="C:\Users\Hp\Downloads\11391237_490882221060228_8793697158864429091_n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00600" y="209550"/>
            <a:ext cx="3352800" cy="370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New studies suggest that hand washing promotion in schools can play a role in reducing absenteeism among primary school children.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Studies in China, Egypt, and Kenya have shown that a school hygiene promotion campaign can reduce absence and absence due to illness by between 20% and 58%, in some cases, specifically for girls.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 lvl="0">
                <a:spcBef>
                  <a:spcPts val="0"/>
                </a:spcBef>
                <a:buNone/>
              </a:pPr>
              <a:t>38</a:t>
            </a:fld>
            <a:endParaRPr lang="en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6000" y="4400550"/>
            <a:ext cx="6858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Bowen et al., 2007</a:t>
            </a:r>
            <a:r>
              <a:rPr lang="en-US" dirty="0" smtClean="0"/>
              <a:t>; </a:t>
            </a:r>
            <a:r>
              <a:rPr lang="en-US" dirty="0" smtClean="0">
                <a:hlinkClick r:id="rId4"/>
              </a:rPr>
              <a:t>Freeman et al., 2012</a:t>
            </a:r>
            <a:r>
              <a:rPr lang="en-US" dirty="0" smtClean="0"/>
              <a:t>; </a:t>
            </a:r>
            <a:r>
              <a:rPr lang="en-US" dirty="0" err="1" smtClean="0">
                <a:hlinkClick r:id="rId5"/>
              </a:rPr>
              <a:t>Nandrup</a:t>
            </a:r>
            <a:r>
              <a:rPr lang="en-US" dirty="0" smtClean="0">
                <a:hlinkClick r:id="rId5"/>
              </a:rPr>
              <a:t>-Bus, 2009</a:t>
            </a:r>
            <a:r>
              <a:rPr lang="en-US" dirty="0" smtClean="0"/>
              <a:t>; </a:t>
            </a:r>
            <a:r>
              <a:rPr lang="en-US" dirty="0" err="1" smtClean="0">
                <a:hlinkClick r:id="rId6"/>
              </a:rPr>
              <a:t>Talaat</a:t>
            </a:r>
            <a:r>
              <a:rPr lang="en-US" dirty="0" smtClean="0">
                <a:hlinkClick r:id="rId6"/>
              </a:rPr>
              <a:t> et al., 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Healthy Nutrition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2"/>
          </p:nvPr>
        </p:nvSpPr>
        <p:spPr>
          <a:xfrm>
            <a:off x="432235" y="1083221"/>
            <a:ext cx="4440320" cy="324037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Kids are encouraged to participate in an activity “Sad &amp; Happy Face exercise” in which they were asked to comment on some pictures &amp; tell if the photo is a healthy food by picking happy face ,or unhealthy by picking sad face.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3" descr="E:\Dalia\HEALTHY EGYPTIANS\3. yoperia\1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 l="18421" t="21517" r="22137"/>
          <a:stretch>
            <a:fillRect/>
          </a:stretch>
        </p:blipFill>
        <p:spPr bwMode="auto">
          <a:xfrm>
            <a:off x="5251967" y="1082675"/>
            <a:ext cx="3282433" cy="32504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صورة 16" descr="5.jpg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lum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2" name="مجموعة 20"/>
          <p:cNvGrpSpPr/>
          <p:nvPr/>
        </p:nvGrpSpPr>
        <p:grpSpPr>
          <a:xfrm>
            <a:off x="6945940" y="160717"/>
            <a:ext cx="1714512" cy="1446620"/>
            <a:chOff x="6953264" y="571480"/>
            <a:chExt cx="1857388" cy="1928826"/>
          </a:xfrm>
        </p:grpSpPr>
        <p:pic>
          <p:nvPicPr>
            <p:cNvPr id="19" name="صورة 18" descr="images (10)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10454" y="714356"/>
              <a:ext cx="916879" cy="1652579"/>
            </a:xfrm>
            <a:prstGeom prst="rect">
              <a:avLst/>
            </a:prstGeom>
          </p:spPr>
        </p:pic>
        <p:sp>
          <p:nvSpPr>
            <p:cNvPr id="20" name="شكل بيضاوي 19"/>
            <p:cNvSpPr/>
            <p:nvPr/>
          </p:nvSpPr>
          <p:spPr>
            <a:xfrm>
              <a:off x="6953264" y="571480"/>
              <a:ext cx="1857388" cy="1928826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pSp>
        <p:nvGrpSpPr>
          <p:cNvPr id="3" name="مجموعة 23"/>
          <p:cNvGrpSpPr/>
          <p:nvPr/>
        </p:nvGrpSpPr>
        <p:grpSpPr>
          <a:xfrm>
            <a:off x="4044460" y="1607337"/>
            <a:ext cx="1780455" cy="1500198"/>
            <a:chOff x="5524504" y="1000108"/>
            <a:chExt cx="1928826" cy="2000264"/>
          </a:xfrm>
        </p:grpSpPr>
        <p:pic>
          <p:nvPicPr>
            <p:cNvPr id="22" name="صورة 21" descr="images (2)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10256" y="1214422"/>
              <a:ext cx="1485904" cy="1656164"/>
            </a:xfrm>
            <a:prstGeom prst="rect">
              <a:avLst/>
            </a:prstGeom>
          </p:spPr>
        </p:pic>
        <p:sp>
          <p:nvSpPr>
            <p:cNvPr id="23" name="مستطيل مستدير الزوايا 22"/>
            <p:cNvSpPr/>
            <p:nvPr/>
          </p:nvSpPr>
          <p:spPr>
            <a:xfrm>
              <a:off x="5524504" y="1000108"/>
              <a:ext cx="1928826" cy="200026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pSp>
        <p:nvGrpSpPr>
          <p:cNvPr id="4" name="مجموعة 30"/>
          <p:cNvGrpSpPr/>
          <p:nvPr/>
        </p:nvGrpSpPr>
        <p:grpSpPr>
          <a:xfrm>
            <a:off x="6550283" y="3161114"/>
            <a:ext cx="2242054" cy="1821669"/>
            <a:chOff x="6810388" y="2786058"/>
            <a:chExt cx="2428892" cy="2428892"/>
          </a:xfrm>
        </p:grpSpPr>
        <p:pic>
          <p:nvPicPr>
            <p:cNvPr id="25" name="صورة 24" descr="images (20).jpg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CAE0EB"/>
                </a:clrFrom>
                <a:clrTo>
                  <a:srgbClr val="CAE0EB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10388" y="2928934"/>
              <a:ext cx="2286000" cy="1924050"/>
            </a:xfrm>
            <a:prstGeom prst="rect">
              <a:avLst/>
            </a:prstGeom>
          </p:spPr>
        </p:pic>
        <p:sp>
          <p:nvSpPr>
            <p:cNvPr id="26" name="شكل بيضاوي 25"/>
            <p:cNvSpPr/>
            <p:nvPr/>
          </p:nvSpPr>
          <p:spPr>
            <a:xfrm>
              <a:off x="6881826" y="2786058"/>
              <a:ext cx="2357454" cy="2428892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pSp>
        <p:nvGrpSpPr>
          <p:cNvPr id="5" name="مجموعة 34"/>
          <p:cNvGrpSpPr/>
          <p:nvPr/>
        </p:nvGrpSpPr>
        <p:grpSpPr>
          <a:xfrm>
            <a:off x="4110401" y="3161113"/>
            <a:ext cx="2242054" cy="1875248"/>
            <a:chOff x="4524372" y="4143380"/>
            <a:chExt cx="2428892" cy="2500330"/>
          </a:xfrm>
        </p:grpSpPr>
        <p:pic>
          <p:nvPicPr>
            <p:cNvPr id="27" name="صورة 26" descr="images (14).jpg"/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67248" y="4572008"/>
              <a:ext cx="1989209" cy="1852611"/>
            </a:xfrm>
            <a:prstGeom prst="rect">
              <a:avLst/>
            </a:prstGeom>
          </p:spPr>
        </p:pic>
        <p:sp>
          <p:nvSpPr>
            <p:cNvPr id="29" name="شكل بيضاوي 28"/>
            <p:cNvSpPr/>
            <p:nvPr/>
          </p:nvSpPr>
          <p:spPr>
            <a:xfrm>
              <a:off x="4524372" y="4143380"/>
              <a:ext cx="2428892" cy="2500330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0" name="مربع نص 29"/>
            <p:cNvSpPr txBox="1"/>
            <p:nvPr/>
          </p:nvSpPr>
          <p:spPr>
            <a:xfrm>
              <a:off x="5310190" y="5429264"/>
              <a:ext cx="1057948" cy="41036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dirty="0" smtClean="0"/>
                <a:t>Honey </a:t>
              </a:r>
              <a:endParaRPr lang="ar-SA" dirty="0"/>
            </a:p>
          </p:txBody>
        </p:sp>
      </p:grpSp>
      <p:grpSp>
        <p:nvGrpSpPr>
          <p:cNvPr id="6" name="مجموعة 33"/>
          <p:cNvGrpSpPr/>
          <p:nvPr/>
        </p:nvGrpSpPr>
        <p:grpSpPr>
          <a:xfrm>
            <a:off x="2000232" y="214297"/>
            <a:ext cx="2044226" cy="1768091"/>
            <a:chOff x="1666852" y="1285860"/>
            <a:chExt cx="2214578" cy="2357454"/>
          </a:xfrm>
        </p:grpSpPr>
        <p:pic>
          <p:nvPicPr>
            <p:cNvPr id="32" name="صورة 31" descr="images (22).jpg"/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8290" y="1357298"/>
              <a:ext cx="2071702" cy="2201183"/>
            </a:xfrm>
            <a:prstGeom prst="rect">
              <a:avLst/>
            </a:prstGeom>
          </p:spPr>
        </p:pic>
        <p:sp>
          <p:nvSpPr>
            <p:cNvPr id="33" name="مستطيل مستدير الزوايا 32"/>
            <p:cNvSpPr/>
            <p:nvPr/>
          </p:nvSpPr>
          <p:spPr>
            <a:xfrm>
              <a:off x="1666852" y="1285860"/>
              <a:ext cx="2214578" cy="2357454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pSp>
        <p:nvGrpSpPr>
          <p:cNvPr id="7" name="مجموعة 41"/>
          <p:cNvGrpSpPr/>
          <p:nvPr/>
        </p:nvGrpSpPr>
        <p:grpSpPr>
          <a:xfrm>
            <a:off x="219777" y="482189"/>
            <a:ext cx="1714512" cy="1928826"/>
            <a:chOff x="1381100" y="1500174"/>
            <a:chExt cx="1857388" cy="2571768"/>
          </a:xfrm>
        </p:grpSpPr>
        <p:pic>
          <p:nvPicPr>
            <p:cNvPr id="37" name="صورة 36" descr="images (13)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52538" y="1714488"/>
              <a:ext cx="1643074" cy="2081227"/>
            </a:xfrm>
            <a:prstGeom prst="rect">
              <a:avLst/>
            </a:prstGeom>
          </p:spPr>
        </p:pic>
        <p:sp>
          <p:nvSpPr>
            <p:cNvPr id="38" name="مستطيل مستدير الزوايا 37"/>
            <p:cNvSpPr/>
            <p:nvPr/>
          </p:nvSpPr>
          <p:spPr>
            <a:xfrm>
              <a:off x="1381100" y="1500174"/>
              <a:ext cx="1857388" cy="2571768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pSp>
        <p:nvGrpSpPr>
          <p:cNvPr id="8" name="مجموعة 40"/>
          <p:cNvGrpSpPr/>
          <p:nvPr/>
        </p:nvGrpSpPr>
        <p:grpSpPr>
          <a:xfrm>
            <a:off x="5890855" y="1821652"/>
            <a:ext cx="1714512" cy="1393041"/>
            <a:chOff x="2952736" y="4357694"/>
            <a:chExt cx="1857388" cy="1857388"/>
          </a:xfrm>
        </p:grpSpPr>
        <p:pic>
          <p:nvPicPr>
            <p:cNvPr id="39" name="صورة 38" descr="images (29).jp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81364" y="4429132"/>
              <a:ext cx="952501" cy="1658472"/>
            </a:xfrm>
            <a:prstGeom prst="rect">
              <a:avLst/>
            </a:prstGeom>
          </p:spPr>
        </p:pic>
        <p:sp>
          <p:nvSpPr>
            <p:cNvPr id="40" name="شكل بيضاوي 39"/>
            <p:cNvSpPr/>
            <p:nvPr/>
          </p:nvSpPr>
          <p:spPr>
            <a:xfrm>
              <a:off x="2952736" y="4357694"/>
              <a:ext cx="1857388" cy="1857388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pSp>
        <p:nvGrpSpPr>
          <p:cNvPr id="9" name="مجموعة 45"/>
          <p:cNvGrpSpPr/>
          <p:nvPr/>
        </p:nvGrpSpPr>
        <p:grpSpPr>
          <a:xfrm>
            <a:off x="2198060" y="2143123"/>
            <a:ext cx="1714512" cy="1768091"/>
            <a:chOff x="1309662" y="3857628"/>
            <a:chExt cx="2214578" cy="2571768"/>
          </a:xfrm>
        </p:grpSpPr>
        <p:pic>
          <p:nvPicPr>
            <p:cNvPr id="44" name="صورة 43" descr="images (27).jpg"/>
            <p:cNvPicPr>
              <a:picLocks noChangeAspect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319362" y="4071942"/>
              <a:ext cx="1614309" cy="1885947"/>
            </a:xfrm>
            <a:prstGeom prst="rect">
              <a:avLst/>
            </a:prstGeom>
          </p:spPr>
        </p:pic>
        <p:pic>
          <p:nvPicPr>
            <p:cNvPr id="43" name="صورة 42" descr="images (28).jpg"/>
            <p:cNvPicPr>
              <a:picLocks noChangeAspect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95480" y="5214950"/>
              <a:ext cx="1229608" cy="871535"/>
            </a:xfrm>
            <a:prstGeom prst="rect">
              <a:avLst/>
            </a:prstGeom>
          </p:spPr>
        </p:pic>
        <p:sp>
          <p:nvSpPr>
            <p:cNvPr id="45" name="مستطيل مستدير الزوايا 44"/>
            <p:cNvSpPr/>
            <p:nvPr/>
          </p:nvSpPr>
          <p:spPr>
            <a:xfrm>
              <a:off x="1309662" y="3857628"/>
              <a:ext cx="2214578" cy="2571768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pSp>
        <p:nvGrpSpPr>
          <p:cNvPr id="10" name="مجموعة 51"/>
          <p:cNvGrpSpPr/>
          <p:nvPr/>
        </p:nvGrpSpPr>
        <p:grpSpPr>
          <a:xfrm>
            <a:off x="153835" y="2786064"/>
            <a:ext cx="1912340" cy="1928826"/>
            <a:chOff x="380968" y="3714752"/>
            <a:chExt cx="2071702" cy="2571768"/>
          </a:xfrm>
        </p:grpSpPr>
        <p:pic>
          <p:nvPicPr>
            <p:cNvPr id="50" name="صورة 49" descr="images (16).jpg"/>
            <p:cNvPicPr>
              <a:picLocks noChangeAspect="1"/>
            </p:cNvPicPr>
            <p:nvPr/>
          </p:nvPicPr>
          <p:blipFill>
            <a:blip r:embed="rId13" cstate="print"/>
            <a:srcRect l="13333" r="9999" b="6666"/>
            <a:stretch>
              <a:fillRect/>
            </a:stretch>
          </p:blipFill>
          <p:spPr>
            <a:xfrm>
              <a:off x="595282" y="3929066"/>
              <a:ext cx="1643074" cy="2000264"/>
            </a:xfrm>
            <a:prstGeom prst="rect">
              <a:avLst/>
            </a:prstGeom>
          </p:spPr>
        </p:pic>
        <p:sp>
          <p:nvSpPr>
            <p:cNvPr id="51" name="مستطيل مستدير الزوايا 50"/>
            <p:cNvSpPr/>
            <p:nvPr/>
          </p:nvSpPr>
          <p:spPr>
            <a:xfrm>
              <a:off x="380968" y="3714752"/>
              <a:ext cx="2071702" cy="2571768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pSp>
        <p:nvGrpSpPr>
          <p:cNvPr id="11" name="مجموعة 54"/>
          <p:cNvGrpSpPr/>
          <p:nvPr/>
        </p:nvGrpSpPr>
        <p:grpSpPr>
          <a:xfrm>
            <a:off x="4572000" y="214297"/>
            <a:ext cx="2342980" cy="1239440"/>
            <a:chOff x="5348474" y="785794"/>
            <a:chExt cx="2538228" cy="1652587"/>
          </a:xfrm>
        </p:grpSpPr>
        <p:pic>
          <p:nvPicPr>
            <p:cNvPr id="53" name="صورة 52" descr="images (3).jpg"/>
            <p:cNvPicPr>
              <a:picLocks noChangeAspect="1"/>
            </p:cNvPicPr>
            <p:nvPr/>
          </p:nvPicPr>
          <p:blipFill>
            <a:blip r:embed="rId14" cstate="print">
              <a:clrChange>
                <a:clrFrom>
                  <a:srgbClr val="FDFDFF"/>
                </a:clrFrom>
                <a:clrTo>
                  <a:srgbClr val="FDFD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348474" y="785794"/>
              <a:ext cx="2538228" cy="1652587"/>
            </a:xfrm>
            <a:prstGeom prst="rect">
              <a:avLst/>
            </a:prstGeom>
          </p:spPr>
        </p:pic>
        <p:sp>
          <p:nvSpPr>
            <p:cNvPr id="54" name="مستطيل مستدير الزوايا 53"/>
            <p:cNvSpPr/>
            <p:nvPr/>
          </p:nvSpPr>
          <p:spPr>
            <a:xfrm>
              <a:off x="5453066" y="928670"/>
              <a:ext cx="2357454" cy="1500198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pSp>
        <p:nvGrpSpPr>
          <p:cNvPr id="12" name="مجموعة 58"/>
          <p:cNvGrpSpPr/>
          <p:nvPr/>
        </p:nvGrpSpPr>
        <p:grpSpPr>
          <a:xfrm>
            <a:off x="2725605" y="3964791"/>
            <a:ext cx="1318855" cy="1071570"/>
            <a:chOff x="2524108" y="5286388"/>
            <a:chExt cx="1428760" cy="1428760"/>
          </a:xfrm>
        </p:grpSpPr>
        <p:pic>
          <p:nvPicPr>
            <p:cNvPr id="57" name="صورة 56" descr="images (4).jpg"/>
            <p:cNvPicPr>
              <a:picLocks noChangeAspect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20000" contrast="40000"/>
            </a:blip>
            <a:srcRect l="72281" t="36667" r="3859" b="36666"/>
            <a:stretch>
              <a:fillRect/>
            </a:stretch>
          </p:blipFill>
          <p:spPr>
            <a:xfrm>
              <a:off x="2666984" y="5286388"/>
              <a:ext cx="1214446" cy="1357322"/>
            </a:xfrm>
            <a:prstGeom prst="rect">
              <a:avLst/>
            </a:prstGeom>
          </p:spPr>
        </p:pic>
        <p:sp>
          <p:nvSpPr>
            <p:cNvPr id="58" name="شكل بيضاوي 57"/>
            <p:cNvSpPr/>
            <p:nvPr/>
          </p:nvSpPr>
          <p:spPr>
            <a:xfrm>
              <a:off x="2524108" y="5286388"/>
              <a:ext cx="1428760" cy="1428760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sp>
        <p:nvSpPr>
          <p:cNvPr id="60" name="شكل بيضاوي 59"/>
          <p:cNvSpPr/>
          <p:nvPr/>
        </p:nvSpPr>
        <p:spPr>
          <a:xfrm>
            <a:off x="4374172" y="1017973"/>
            <a:ext cx="527542" cy="3750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1" anchor="ctr"/>
          <a:lstStyle/>
          <a:p>
            <a:pPr algn="ctr"/>
            <a:endParaRPr lang="ar-SA"/>
          </a:p>
        </p:txBody>
      </p:sp>
      <p:sp>
        <p:nvSpPr>
          <p:cNvPr id="61" name="شكل بيضاوي 60"/>
          <p:cNvSpPr/>
          <p:nvPr/>
        </p:nvSpPr>
        <p:spPr>
          <a:xfrm>
            <a:off x="6814054" y="1285866"/>
            <a:ext cx="527542" cy="3750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1" anchor="ctr"/>
          <a:lstStyle/>
          <a:p>
            <a:pPr algn="ctr"/>
            <a:endParaRPr lang="ar-SA"/>
          </a:p>
        </p:txBody>
      </p:sp>
      <p:sp>
        <p:nvSpPr>
          <p:cNvPr id="63" name="شكل بيضاوي 62"/>
          <p:cNvSpPr/>
          <p:nvPr/>
        </p:nvSpPr>
        <p:spPr>
          <a:xfrm>
            <a:off x="6220569" y="3107536"/>
            <a:ext cx="527542" cy="3750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1" anchor="ctr"/>
          <a:lstStyle/>
          <a:p>
            <a:pPr algn="ctr"/>
            <a:endParaRPr lang="ar-SA"/>
          </a:p>
        </p:txBody>
      </p:sp>
      <p:sp>
        <p:nvSpPr>
          <p:cNvPr id="64" name="شكل بيضاوي 63"/>
          <p:cNvSpPr/>
          <p:nvPr/>
        </p:nvSpPr>
        <p:spPr>
          <a:xfrm>
            <a:off x="5561142" y="1607338"/>
            <a:ext cx="527542" cy="3750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1" anchor="ctr"/>
          <a:lstStyle/>
          <a:p>
            <a:pPr algn="ctr"/>
            <a:endParaRPr lang="ar-SA"/>
          </a:p>
        </p:txBody>
      </p:sp>
      <p:sp>
        <p:nvSpPr>
          <p:cNvPr id="65" name="شكل بيضاوي 64"/>
          <p:cNvSpPr/>
          <p:nvPr/>
        </p:nvSpPr>
        <p:spPr>
          <a:xfrm>
            <a:off x="6616226" y="4554154"/>
            <a:ext cx="527542" cy="3750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1" anchor="ctr"/>
          <a:lstStyle/>
          <a:p>
            <a:pPr algn="ctr"/>
            <a:endParaRPr lang="ar-SA"/>
          </a:p>
        </p:txBody>
      </p:sp>
      <p:sp>
        <p:nvSpPr>
          <p:cNvPr id="66" name="شكل بيضاوي 65"/>
          <p:cNvSpPr/>
          <p:nvPr/>
        </p:nvSpPr>
        <p:spPr>
          <a:xfrm>
            <a:off x="6022741" y="4232683"/>
            <a:ext cx="527542" cy="3750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1" anchor="ctr"/>
          <a:lstStyle/>
          <a:p>
            <a:pPr algn="ctr"/>
            <a:endParaRPr lang="ar-SA"/>
          </a:p>
        </p:txBody>
      </p:sp>
      <p:sp>
        <p:nvSpPr>
          <p:cNvPr id="67" name="شكل بيضاوي 66"/>
          <p:cNvSpPr/>
          <p:nvPr/>
        </p:nvSpPr>
        <p:spPr>
          <a:xfrm>
            <a:off x="2395889" y="4339840"/>
            <a:ext cx="527542" cy="3750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1" anchor="ctr"/>
          <a:lstStyle/>
          <a:p>
            <a:pPr algn="ctr"/>
            <a:endParaRPr lang="ar-SA"/>
          </a:p>
        </p:txBody>
      </p:sp>
      <p:sp>
        <p:nvSpPr>
          <p:cNvPr id="68" name="شكل بيضاوي 67"/>
          <p:cNvSpPr/>
          <p:nvPr/>
        </p:nvSpPr>
        <p:spPr>
          <a:xfrm>
            <a:off x="2198060" y="3696898"/>
            <a:ext cx="527542" cy="3750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1" anchor="ctr"/>
          <a:lstStyle/>
          <a:p>
            <a:pPr algn="ctr"/>
            <a:endParaRPr lang="ar-SA"/>
          </a:p>
        </p:txBody>
      </p:sp>
      <p:sp>
        <p:nvSpPr>
          <p:cNvPr id="69" name="شكل بيضاوي 68"/>
          <p:cNvSpPr/>
          <p:nvPr/>
        </p:nvSpPr>
        <p:spPr>
          <a:xfrm>
            <a:off x="1604575" y="4554154"/>
            <a:ext cx="527542" cy="3750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1" anchor="ctr"/>
          <a:lstStyle/>
          <a:p>
            <a:pPr algn="ctr"/>
            <a:endParaRPr lang="ar-SA"/>
          </a:p>
        </p:txBody>
      </p:sp>
      <p:sp>
        <p:nvSpPr>
          <p:cNvPr id="70" name="شكل بيضاوي 69"/>
          <p:cNvSpPr/>
          <p:nvPr/>
        </p:nvSpPr>
        <p:spPr>
          <a:xfrm>
            <a:off x="3780687" y="160717"/>
            <a:ext cx="527542" cy="3750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1" anchor="ctr"/>
          <a:lstStyle/>
          <a:p>
            <a:pPr algn="ctr"/>
            <a:endParaRPr lang="ar-SA"/>
          </a:p>
        </p:txBody>
      </p:sp>
      <p:sp>
        <p:nvSpPr>
          <p:cNvPr id="71" name="شكل بيضاوي 70"/>
          <p:cNvSpPr/>
          <p:nvPr/>
        </p:nvSpPr>
        <p:spPr>
          <a:xfrm>
            <a:off x="615434" y="2250280"/>
            <a:ext cx="527542" cy="3750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1" anchor="ctr"/>
          <a:lstStyle/>
          <a:p>
            <a:pPr algn="ctr"/>
            <a:endParaRPr lang="ar-SA"/>
          </a:p>
        </p:txBody>
      </p:sp>
      <p:grpSp>
        <p:nvGrpSpPr>
          <p:cNvPr id="13" name="مجموعة 72"/>
          <p:cNvGrpSpPr/>
          <p:nvPr/>
        </p:nvGrpSpPr>
        <p:grpSpPr>
          <a:xfrm>
            <a:off x="7671312" y="1553758"/>
            <a:ext cx="1318855" cy="1232306"/>
            <a:chOff x="8310586" y="2071678"/>
            <a:chExt cx="1428760" cy="1643074"/>
          </a:xfrm>
        </p:grpSpPr>
        <p:sp>
          <p:nvSpPr>
            <p:cNvPr id="48" name="شكل بيضاوي 47"/>
            <p:cNvSpPr/>
            <p:nvPr/>
          </p:nvSpPr>
          <p:spPr>
            <a:xfrm>
              <a:off x="8310586" y="2071678"/>
              <a:ext cx="1428760" cy="1643074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pic>
          <p:nvPicPr>
            <p:cNvPr id="72" name="صورة 71" descr="images (23).jpg"/>
            <p:cNvPicPr>
              <a:picLocks noChangeAspect="1"/>
            </p:cNvPicPr>
            <p:nvPr/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20000"/>
            </a:blip>
            <a:srcRect l="76983" t="47273" b="26538"/>
            <a:stretch>
              <a:fillRect/>
            </a:stretch>
          </p:blipFill>
          <p:spPr>
            <a:xfrm>
              <a:off x="8453462" y="2357430"/>
              <a:ext cx="1071570" cy="1086063"/>
            </a:xfrm>
            <a:prstGeom prst="rect">
              <a:avLst/>
            </a:prstGeom>
          </p:spPr>
        </p:pic>
      </p:grpSp>
      <p:sp>
        <p:nvSpPr>
          <p:cNvPr id="62" name="شكل بيضاوي 61"/>
          <p:cNvSpPr/>
          <p:nvPr/>
        </p:nvSpPr>
        <p:spPr>
          <a:xfrm>
            <a:off x="8132910" y="2678908"/>
            <a:ext cx="527542" cy="3750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Some of our workshops involve families, where education is delivered to both children and their parents.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Some families had biannual sessions and we </a:t>
            </a:r>
            <a:r>
              <a:rPr lang="en-US" smtClean="0">
                <a:latin typeface="Arial" pitchFamily="34" charset="0"/>
                <a:cs typeface="Arial" pitchFamily="34" charset="0"/>
              </a:rPr>
              <a:t>noticed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e</a:t>
            </a:r>
            <a:r>
              <a:rPr lang="en-US" b="1" smtClean="0">
                <a:latin typeface="Arial" pitchFamily="34" charset="0"/>
                <a:cs typeface="Arial" pitchFamily="34" charset="0"/>
              </a:rPr>
              <a:t>nhanced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outcomes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when parents </a:t>
            </a:r>
            <a:r>
              <a:rPr lang="en-US" smtClean="0">
                <a:latin typeface="Arial" pitchFamily="34" charset="0"/>
                <a:cs typeface="Arial" pitchFamily="34" charset="0"/>
              </a:rPr>
              <a:t>are involved.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Parents program for child health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 smtClean="0">
                <a:solidFill>
                  <a:srgbClr val="9FC5E8"/>
                </a:solidFill>
              </a:rPr>
              <a:pPr lvl="0" rtl="0">
                <a:spcBef>
                  <a:spcPts val="0"/>
                </a:spcBef>
                <a:buNone/>
              </a:pPr>
              <a:t>42</a:t>
            </a:fld>
            <a:endParaRPr lang="en">
              <a:solidFill>
                <a:srgbClr val="9FC5E8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Parents program for child health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9636" name="Picture 4" descr="https://scontent-cdg2-1.xx.fbcdn.net/hphotos-xaf1/v/t1.0-9/1484101_1608734706040761_4387837314344617491_n.jpg?oh=b0755c4d2f0e7a49ca4bc1266f2b6393&amp;oe=575FB3E0"/>
          <p:cNvPicPr>
            <a:picLocks noChangeAspect="1" noChangeArrowheads="1"/>
          </p:cNvPicPr>
          <p:nvPr/>
        </p:nvPicPr>
        <p:blipFill>
          <a:blip r:embed="rId2"/>
          <a:srcRect l="12074" t="11146" r="19195"/>
          <a:stretch>
            <a:fillRect/>
          </a:stretch>
        </p:blipFill>
        <p:spPr bwMode="auto">
          <a:xfrm>
            <a:off x="304800" y="1200150"/>
            <a:ext cx="4171795" cy="3033713"/>
          </a:xfrm>
          <a:prstGeom prst="rect">
            <a:avLst/>
          </a:prstGeom>
          <a:noFill/>
        </p:spPr>
      </p:pic>
      <p:pic>
        <p:nvPicPr>
          <p:cNvPr id="69638" name="Picture 6" descr="https://fbcdn-sphotos-e-a.akamaihd.net/hphotos-ak-xfp1/v/t1.0-9/995050_1608546542726244_6416303551375212226_n.jpg?oh=7c37278382da5cb4262c305a183fd08d&amp;oe=576C3CE6&amp;__gda__=1466808701_f03c110ea8af11595005d55f56f96db7"/>
          <p:cNvPicPr>
            <a:picLocks noChangeAspect="1" noChangeArrowheads="1"/>
          </p:cNvPicPr>
          <p:nvPr/>
        </p:nvPicPr>
        <p:blipFill>
          <a:blip r:embed="rId3"/>
          <a:srcRect l="4644" t="7430"/>
          <a:stretch>
            <a:fillRect/>
          </a:stretch>
        </p:blipFill>
        <p:spPr bwMode="auto">
          <a:xfrm>
            <a:off x="4648199" y="1200150"/>
            <a:ext cx="4186327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Our results</a:t>
            </a:r>
            <a:endParaRPr lang="en-US" dirty="0"/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638550"/>
            <a:ext cx="8229600" cy="1504950"/>
          </a:xfrm>
        </p:spPr>
        <p:txBody>
          <a:bodyPr>
            <a:noAutofit/>
          </a:bodyPr>
          <a:lstStyle/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</a:rPr>
              <a:t>Progress of the Number of Population and % of</a:t>
            </a:r>
            <a:br>
              <a:rPr lang="en-US" sz="2000" dirty="0" smtClean="0"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latin typeface="Arial" pitchFamily="34" charset="0"/>
                <a:cs typeface="Arial" pitchFamily="34" charset="0"/>
              </a:rPr>
              <a:t>Sectors Received AADP Service</a:t>
            </a:r>
            <a:br>
              <a:rPr lang="en-US" sz="2000" dirty="0" smtClean="0">
                <a:latin typeface="Arial" pitchFamily="34" charset="0"/>
                <a:cs typeface="Arial" pitchFamily="34" charset="0"/>
              </a:rPr>
            </a:b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09550"/>
            <a:ext cx="4403311" cy="3394075"/>
          </a:xfrm>
          <a:prstGeom prst="rect">
            <a:avLst/>
          </a:prstGeom>
        </p:spPr>
      </p:pic>
      <p:pic>
        <p:nvPicPr>
          <p:cNvPr id="6" name="Picture 2" descr="C:\Users\Hp\Downloads\11091588_10205080383062109_3954411579628582950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24800" y="0"/>
            <a:ext cx="1219200" cy="1219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987509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Through working in different practice settings, we delivered our services among children in schools, nurseries, hospitals and in the country side. </a:t>
            </a:r>
          </a:p>
          <a:p>
            <a:endParaRPr lang="en-GB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Also through working with other associations and NGOs who focus on serving families and children through interactive workshops.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 lvl="0">
                <a:spcBef>
                  <a:spcPts val="0"/>
                </a:spcBef>
                <a:buNone/>
              </a:pPr>
              <a:t>45</a:t>
            </a:fld>
            <a:endParaRPr lang="en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Number of </a:t>
            </a:r>
            <a:r>
              <a:rPr lang="en-US" b="0" dirty="0" smtClean="0">
                <a:latin typeface="Arial" pitchFamily="34" charset="0"/>
                <a:cs typeface="Arial" pitchFamily="34" charset="0"/>
              </a:rPr>
              <a:t>Beneficiaries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sz="quarter" idx="2"/>
          </p:nvPr>
        </p:nvSpPr>
        <p:spPr>
          <a:xfrm>
            <a:off x="-80117" y="1083220"/>
            <a:ext cx="4575917" cy="4059189"/>
          </a:xfrm>
        </p:spPr>
        <p:txBody>
          <a:bodyPr>
            <a:normAutofit/>
          </a:bodyPr>
          <a:lstStyle/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We started in September 2014 where we have contributed in the one-to-one education of 325 child.</a:t>
            </a:r>
          </a:p>
          <a:p>
            <a:endParaRPr lang="en-GB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 During 2015 we reached 1205 child, and 148 adults (representing parents). 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 lvl="0">
                <a:spcBef>
                  <a:spcPts val="0"/>
                </a:spcBef>
                <a:buNone/>
              </a:pPr>
              <a:t>46</a:t>
            </a:fld>
            <a:endParaRPr lang="en"/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sz="quarter" idx="4"/>
          </p:nvPr>
        </p:nvGraphicFramePr>
        <p:xfrm>
          <a:off x="4191001" y="1082675"/>
          <a:ext cx="4495800" cy="3470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38800" y="4019550"/>
            <a:ext cx="7620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2014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391400" y="4019550"/>
            <a:ext cx="7620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We also represented our association in Alexandria national </a:t>
            </a:r>
            <a:r>
              <a:rPr lang="en-GB" sz="24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Radio</a:t>
            </a:r>
            <a:r>
              <a:rPr lang="en-GB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GB" sz="240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GB" sz="240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Television</a:t>
            </a:r>
            <a:r>
              <a:rPr lang="en-GB" sz="240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to reach more audience.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 lvl="0">
                <a:spcBef>
                  <a:spcPts val="0"/>
                </a:spcBef>
                <a:buNone/>
              </a:pPr>
              <a:t>47</a:t>
            </a:fld>
            <a:endParaRPr lang="e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Media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8" t="2038" r="14155" b="14495"/>
          <a:stretch/>
        </p:blipFill>
        <p:spPr>
          <a:xfrm>
            <a:off x="1143000" y="2571750"/>
            <a:ext cx="2874426" cy="1883244"/>
          </a:xfrm>
          <a:prstGeom prst="round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3" t="-708" r="11983" b="11529"/>
          <a:stretch/>
        </p:blipFill>
        <p:spPr>
          <a:xfrm>
            <a:off x="5486400" y="2495550"/>
            <a:ext cx="2924779" cy="1981302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Social Media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8200" y="923925"/>
            <a:ext cx="7488016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Conclusion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>
                <a:solidFill>
                  <a:srgbClr val="9FC5E8"/>
                </a:solidFill>
              </a:rPr>
              <a:pPr lvl="0">
                <a:spcBef>
                  <a:spcPts val="0"/>
                </a:spcBef>
                <a:buNone/>
              </a:pPr>
              <a:t>49</a:t>
            </a:fld>
            <a:endParaRPr lang="en">
              <a:solidFill>
                <a:srgbClr val="9FC5E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Involvement of pharmacists in educating children through the use of creative ways are among the forgotten areas of practice. </a:t>
            </a:r>
          </a:p>
          <a:p>
            <a:endParaRPr lang="en-GB" sz="2000" dirty="0" smtClean="0">
              <a:latin typeface="Arial" pitchFamily="34" charset="0"/>
              <a:cs typeface="Arial" pitchFamily="34" charset="0"/>
            </a:endParaRPr>
          </a:p>
          <a:p>
            <a:endParaRPr lang="en-GB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An important part of reducing burden of disease specially in the future includes health education for children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.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 lvl="0">
                <a:spcBef>
                  <a:spcPts val="0"/>
                </a:spcBef>
                <a:buNone/>
              </a:pPr>
              <a:t>50</a:t>
            </a:fld>
            <a:endParaRPr lang="en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9401" y="3107351"/>
            <a:ext cx="5943474" cy="1159799"/>
          </a:xfrm>
        </p:spPr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Recommendations</a:t>
            </a:r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>
                <a:solidFill>
                  <a:srgbClr val="9FC5E8"/>
                </a:solidFill>
              </a:rPr>
              <a:pPr lvl="0">
                <a:spcBef>
                  <a:spcPts val="0"/>
                </a:spcBef>
                <a:buNone/>
              </a:pPr>
              <a:t>51</a:t>
            </a:fld>
            <a:endParaRPr lang="en">
              <a:solidFill>
                <a:srgbClr val="9FC5E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The health education for children would be more effective if </a:t>
            </a:r>
            <a:r>
              <a:rPr lang="en-GB" sz="2400" b="1" dirty="0" smtClean="0">
                <a:latin typeface="Arial" pitchFamily="34" charset="0"/>
                <a:cs typeface="Arial" pitchFamily="34" charset="0"/>
              </a:rPr>
              <a:t>parents are involved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, so we recommend the use of workshops/ education seminars which are directed to families. </a:t>
            </a:r>
          </a:p>
          <a:p>
            <a:endParaRPr lang="en-GB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Further researches are needed to </a:t>
            </a:r>
            <a:r>
              <a:rPr lang="en-GB" sz="2400" b="1" dirty="0" smtClean="0">
                <a:latin typeface="Arial" pitchFamily="34" charset="0"/>
                <a:cs typeface="Arial" pitchFamily="34" charset="0"/>
              </a:rPr>
              <a:t>measure the impact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of educating children on reducing disease and changing lifestyles.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 lvl="0">
                <a:spcBef>
                  <a:spcPts val="0"/>
                </a:spcBef>
                <a:buNone/>
              </a:pPr>
              <a:t>52</a:t>
            </a:fld>
            <a:endParaRPr lang="en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addition of health education program to school curriculum using interesting ways.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Providing school cafeteria with healthy food like low-fat meals that support the good nutritional decisions by children.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 lvl="0">
                <a:spcBef>
                  <a:spcPts val="0"/>
                </a:spcBef>
                <a:buNone/>
              </a:pPr>
              <a:t>53</a:t>
            </a:fld>
            <a:endParaRPr lang="en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3" name="Shape 1573"/>
          <p:cNvSpPr txBox="1">
            <a:spLocks noGrp="1"/>
          </p:cNvSpPr>
          <p:nvPr>
            <p:ph type="ctrTitle"/>
          </p:nvPr>
        </p:nvSpPr>
        <p:spPr>
          <a:xfrm>
            <a:off x="838200" y="2800350"/>
            <a:ext cx="7848477" cy="1159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5400" dirty="0" smtClean="0">
                <a:latin typeface="Arial" pitchFamily="34" charset="0"/>
                <a:cs typeface="Arial" pitchFamily="34" charset="0"/>
              </a:rPr>
              <a:t>Knowledge is Power</a:t>
            </a:r>
            <a:endParaRPr lang="en" sz="5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74" name="Shape 1574"/>
          <p:cNvSpPr txBox="1">
            <a:spLocks noGrp="1"/>
          </p:cNvSpPr>
          <p:nvPr>
            <p:ph type="subTitle" idx="1"/>
          </p:nvPr>
        </p:nvSpPr>
        <p:spPr>
          <a:xfrm>
            <a:off x="990600" y="3714750"/>
            <a:ext cx="7772276" cy="784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115888" lvl="0" indent="-6350" algn="just">
              <a:spcBef>
                <a:spcPts val="0"/>
              </a:spcBef>
              <a:buNone/>
            </a:pPr>
            <a:r>
              <a:rPr lang="en-US" sz="1800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Educating the youth about their health and the surrounding health hazards, will empower them to take better choices in their lives and become more healthy citizens.</a:t>
            </a:r>
            <a:endParaRPr lang="en" sz="1800" dirty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76" name="Shape 1576"/>
          <p:cNvSpPr/>
          <p:nvPr/>
        </p:nvSpPr>
        <p:spPr>
          <a:xfrm>
            <a:off x="2971800" y="438150"/>
            <a:ext cx="472803" cy="432463"/>
          </a:xfrm>
          <a:custGeom>
            <a:avLst/>
            <a:gdLst/>
            <a:ahLst/>
            <a:cxnLst/>
            <a:rect l="0" t="0" r="0" b="0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1577" name="Shape 1577"/>
          <p:cNvGrpSpPr/>
          <p:nvPr/>
        </p:nvGrpSpPr>
        <p:grpSpPr>
          <a:xfrm>
            <a:off x="3742132" y="361950"/>
            <a:ext cx="2125268" cy="2036002"/>
            <a:chOff x="6643075" y="3664250"/>
            <a:chExt cx="407950" cy="407975"/>
          </a:xfrm>
        </p:grpSpPr>
        <p:sp>
          <p:nvSpPr>
            <p:cNvPr id="1578" name="Shape 1578"/>
            <p:cNvSpPr/>
            <p:nvPr/>
          </p:nvSpPr>
          <p:spPr>
            <a:xfrm>
              <a:off x="6794075" y="3815250"/>
              <a:ext cx="211300" cy="211300"/>
            </a:xfrm>
            <a:custGeom>
              <a:avLst/>
              <a:gdLst/>
              <a:ahLst/>
              <a:cxnLst/>
              <a:rect l="0" t="0" r="0" b="0"/>
              <a:pathLst>
                <a:path w="8452" h="8452" fill="none" extrusionOk="0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79" name="Shape 1579"/>
            <p:cNvSpPr/>
            <p:nvPr/>
          </p:nvSpPr>
          <p:spPr>
            <a:xfrm>
              <a:off x="6643075" y="3664250"/>
              <a:ext cx="407950" cy="407975"/>
            </a:xfrm>
            <a:custGeom>
              <a:avLst/>
              <a:gdLst/>
              <a:ahLst/>
              <a:cxnLst/>
              <a:rect l="0" t="0" r="0" b="0"/>
              <a:pathLst>
                <a:path w="16318" h="16319" fill="none" extrusionOk="0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1580" name="Shape 1580"/>
          <p:cNvGrpSpPr/>
          <p:nvPr/>
        </p:nvGrpSpPr>
        <p:grpSpPr>
          <a:xfrm>
            <a:off x="2667000" y="1962150"/>
            <a:ext cx="762000" cy="685800"/>
            <a:chOff x="576250" y="4319400"/>
            <a:chExt cx="442075" cy="442050"/>
          </a:xfrm>
        </p:grpSpPr>
        <p:sp>
          <p:nvSpPr>
            <p:cNvPr id="1581" name="Shape 1581"/>
            <p:cNvSpPr/>
            <p:nvPr/>
          </p:nvSpPr>
          <p:spPr>
            <a:xfrm>
              <a:off x="576250" y="4319400"/>
              <a:ext cx="442075" cy="442050"/>
            </a:xfrm>
            <a:custGeom>
              <a:avLst/>
              <a:gdLst/>
              <a:ahLst/>
              <a:cxnLst/>
              <a:rect l="0" t="0" r="0" b="0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82" name="Shape 1582"/>
            <p:cNvSpPr/>
            <p:nvPr/>
          </p:nvSpPr>
          <p:spPr>
            <a:xfrm>
              <a:off x="595725" y="4668875"/>
              <a:ext cx="73100" cy="73100"/>
            </a:xfrm>
            <a:custGeom>
              <a:avLst/>
              <a:gdLst/>
              <a:ahLst/>
              <a:cxnLst/>
              <a:rect l="0" t="0" r="0" b="0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83" name="Shape 1583"/>
            <p:cNvSpPr/>
            <p:nvPr/>
          </p:nvSpPr>
          <p:spPr>
            <a:xfrm>
              <a:off x="652350" y="4711500"/>
              <a:ext cx="46925" cy="46925"/>
            </a:xfrm>
            <a:custGeom>
              <a:avLst/>
              <a:gdLst/>
              <a:ahLst/>
              <a:cxnLst/>
              <a:rect l="0" t="0" r="0" b="0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84" name="Shape 1584"/>
            <p:cNvSpPr/>
            <p:nvPr/>
          </p:nvSpPr>
          <p:spPr>
            <a:xfrm>
              <a:off x="579300" y="4638450"/>
              <a:ext cx="46900" cy="46900"/>
            </a:xfrm>
            <a:custGeom>
              <a:avLst/>
              <a:gdLst/>
              <a:ahLst/>
              <a:cxnLst/>
              <a:rect l="0" t="0" r="0" b="0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585" name="Shape 1585"/>
          <p:cNvSpPr/>
          <p:nvPr/>
        </p:nvSpPr>
        <p:spPr>
          <a:xfrm rot="6223920">
            <a:off x="6447367" y="257389"/>
            <a:ext cx="452876" cy="451409"/>
          </a:xfrm>
          <a:custGeom>
            <a:avLst/>
            <a:gdLst/>
            <a:ahLst/>
            <a:cxnLst/>
            <a:rect l="0" t="0" r="0" b="0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86" name="Shape 1586"/>
          <p:cNvSpPr/>
          <p:nvPr/>
        </p:nvSpPr>
        <p:spPr>
          <a:xfrm>
            <a:off x="5105400" y="2266950"/>
            <a:ext cx="372843" cy="341030"/>
          </a:xfrm>
          <a:custGeom>
            <a:avLst/>
            <a:gdLst/>
            <a:ahLst/>
            <a:cxnLst/>
            <a:rect l="0" t="0" r="0" b="0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>
                <a:solidFill>
                  <a:srgbClr val="9FC5E8"/>
                </a:solidFill>
              </a:rPr>
              <a:pPr lvl="0">
                <a:spcBef>
                  <a:spcPts val="0"/>
                </a:spcBef>
                <a:buNone/>
              </a:pPr>
              <a:t>55</a:t>
            </a:fld>
            <a:endParaRPr lang="en">
              <a:solidFill>
                <a:srgbClr val="9FC5E8"/>
              </a:solidFill>
            </a:endParaRPr>
          </a:p>
        </p:txBody>
      </p:sp>
      <p:pic>
        <p:nvPicPr>
          <p:cNvPr id="5" name="Picture 2" descr="C:\Users\Hp\Downloads\11304512_848913521859652_337203754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3984" y="0"/>
            <a:ext cx="7225616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8" name="Shape 1798"/>
          <p:cNvPicPr preferRelativeResize="0"/>
          <p:nvPr/>
        </p:nvPicPr>
        <p:blipFill rotWithShape="1">
          <a:blip r:embed="rId3">
            <a:alphaModFix/>
          </a:blip>
          <a:srcRect l="28831" r="30600"/>
          <a:stretch/>
        </p:blipFill>
        <p:spPr>
          <a:xfrm>
            <a:off x="0" y="0"/>
            <a:ext cx="20866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9" name="Shape 179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rgbClr val="073763"/>
                </a:solidFill>
              </a:rPr>
              <a:pPr lvl="0">
                <a:spcBef>
                  <a:spcPts val="0"/>
                </a:spcBef>
                <a:buNone/>
              </a:pPr>
              <a:t>56</a:t>
            </a:fld>
            <a:endParaRPr lang="en">
              <a:solidFill>
                <a:srgbClr val="073763"/>
              </a:solidFill>
            </a:endParaRPr>
          </a:p>
        </p:txBody>
      </p:sp>
      <p:sp>
        <p:nvSpPr>
          <p:cNvPr id="1800" name="Shape 1800"/>
          <p:cNvSpPr txBox="1">
            <a:spLocks noGrp="1"/>
          </p:cNvSpPr>
          <p:nvPr>
            <p:ph type="ctrTitle" idx="4294967295"/>
          </p:nvPr>
        </p:nvSpPr>
        <p:spPr>
          <a:xfrm>
            <a:off x="3573463" y="438150"/>
            <a:ext cx="5570537" cy="1160463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6600" dirty="0" smtClean="0">
                <a:solidFill>
                  <a:srgbClr val="9FC5E8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" sz="6600" dirty="0">
              <a:solidFill>
                <a:srgbClr val="9FC5E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01" name="Shape 1801"/>
          <p:cNvSpPr txBox="1">
            <a:spLocks noGrp="1"/>
          </p:cNvSpPr>
          <p:nvPr>
            <p:ph type="subTitle" idx="4294967295"/>
          </p:nvPr>
        </p:nvSpPr>
        <p:spPr>
          <a:xfrm>
            <a:off x="3571875" y="1927225"/>
            <a:ext cx="5572125" cy="25590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2400" b="1" dirty="0">
                <a:latin typeface="Arial" pitchFamily="34" charset="0"/>
                <a:cs typeface="Arial" pitchFamily="34" charset="0"/>
              </a:rPr>
              <a:t>Any questions</a:t>
            </a:r>
            <a:r>
              <a:rPr lang="en" sz="2400" b="1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 lvl="0" rtl="0">
              <a:spcBef>
                <a:spcPts val="0"/>
              </a:spcBef>
              <a:spcAft>
                <a:spcPts val="1000"/>
              </a:spcAft>
              <a:buNone/>
            </a:pPr>
            <a:endParaRPr lang="en" sz="2400" b="1" dirty="0" smtClean="0">
              <a:latin typeface="Arial" pitchFamily="34" charset="0"/>
              <a:cs typeface="Arial" pitchFamily="34" charset="0"/>
            </a:endParaRPr>
          </a:p>
          <a:p>
            <a:pPr lvl="0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2400" b="1" dirty="0" smtClean="0">
                <a:latin typeface="Arial" pitchFamily="34" charset="0"/>
                <a:cs typeface="Arial" pitchFamily="34" charset="0"/>
                <a:hlinkClick r:id="rId4"/>
              </a:rPr>
              <a:t>daliayehia80@yahoo.com</a:t>
            </a:r>
            <a:endParaRPr lang="en" sz="2400" b="1" dirty="0" smtClean="0">
              <a:latin typeface="Arial" pitchFamily="34" charset="0"/>
              <a:cs typeface="Arial" pitchFamily="34" charset="0"/>
            </a:endParaRPr>
          </a:p>
          <a:p>
            <a:pPr lvl="0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2400" b="1" dirty="0" smtClean="0">
                <a:latin typeface="Arial" pitchFamily="34" charset="0"/>
                <a:cs typeface="Arial" pitchFamily="34" charset="0"/>
                <a:hlinkClick r:id="rId5"/>
              </a:rPr>
              <a:t>dyehianadia@gmail.com</a:t>
            </a:r>
            <a:endParaRPr lang="en" sz="2400" b="1" dirty="0" smtClean="0">
              <a:latin typeface="Arial" pitchFamily="34" charset="0"/>
              <a:cs typeface="Arial" pitchFamily="34" charset="0"/>
            </a:endParaRPr>
          </a:p>
          <a:p>
            <a:pPr lvl="0" rtl="0">
              <a:spcBef>
                <a:spcPts val="0"/>
              </a:spcBef>
              <a:spcAft>
                <a:spcPts val="1000"/>
              </a:spcAft>
              <a:buNone/>
            </a:pPr>
            <a:endParaRPr lang="en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7500</TotalTime>
  <Words>1492</Words>
  <Application>Microsoft Office PowerPoint</Application>
  <PresentationFormat>On-screen Show (16:9)</PresentationFormat>
  <Paragraphs>204</Paragraphs>
  <Slides>56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6" baseType="lpstr">
      <vt:lpstr>Arial</vt:lpstr>
      <vt:lpstr>Wingdings 3</vt:lpstr>
      <vt:lpstr>Montserrat</vt:lpstr>
      <vt:lpstr>Blackadder ITC</vt:lpstr>
      <vt:lpstr>Wingdings</vt:lpstr>
      <vt:lpstr>Wingdings 2</vt:lpstr>
      <vt:lpstr>Verdana</vt:lpstr>
      <vt:lpstr>Lucida Sans Unicode</vt:lpstr>
      <vt:lpstr>Footlight MT Light</vt:lpstr>
      <vt:lpstr>Concourse</vt:lpstr>
      <vt:lpstr>Role of pharmacists in children’s health education, Alexandria, Egypt</vt:lpstr>
      <vt:lpstr>Agenda</vt:lpstr>
      <vt:lpstr>Background</vt:lpstr>
      <vt:lpstr>PowerPoint Presentation</vt:lpstr>
      <vt:lpstr>PowerPoint Presentation</vt:lpstr>
      <vt:lpstr>Pharmacist Role in Public Health</vt:lpstr>
      <vt:lpstr>Health Education</vt:lpstr>
      <vt:lpstr>Health education</vt:lpstr>
      <vt:lpstr>PowerPoint Presentation</vt:lpstr>
      <vt:lpstr>PowerPoint Presentation</vt:lpstr>
      <vt:lpstr>PowerPoint Presentation</vt:lpstr>
      <vt:lpstr>About us:</vt:lpstr>
      <vt:lpstr>PowerPoint Presentation</vt:lpstr>
      <vt:lpstr>PowerPoint Presentation</vt:lpstr>
      <vt:lpstr>Public Health Promotion Programs:</vt:lpstr>
      <vt:lpstr>1. Know Your Medicine:</vt:lpstr>
      <vt:lpstr>2.Pilgrims with Better Health</vt:lpstr>
      <vt:lpstr>3.Protect Your Child</vt:lpstr>
      <vt:lpstr>PowerPoint Presentation</vt:lpstr>
      <vt:lpstr>Why children?</vt:lpstr>
      <vt:lpstr>PowerPoint Presentation</vt:lpstr>
      <vt:lpstr>PowerPoint Presentation</vt:lpstr>
      <vt:lpstr>Tell me and I forget, Teach me and I may remember, Involve me and I learn.  </vt:lpstr>
      <vt:lpstr>On going campaigns for child health:</vt:lpstr>
      <vt:lpstr>Montasser Overcomes</vt:lpstr>
      <vt:lpstr>PowerPoint Presentation</vt:lpstr>
      <vt:lpstr>PowerPoint Presentation</vt:lpstr>
      <vt:lpstr>PowerPoint Presentation</vt:lpstr>
      <vt:lpstr>PowerPoint Presentation</vt:lpstr>
      <vt:lpstr>Validation</vt:lpstr>
      <vt:lpstr>Montasser overcomes Pneumonia</vt:lpstr>
      <vt:lpstr>Montaser Overcomes Pneumonia</vt:lpstr>
      <vt:lpstr>PowerPoint Presentation</vt:lpstr>
      <vt:lpstr>Montaser Overcomes Anemia</vt:lpstr>
      <vt:lpstr>Hand washing</vt:lpstr>
      <vt:lpstr>PowerPoint Presentation</vt:lpstr>
      <vt:lpstr>PowerPoint Presentation</vt:lpstr>
      <vt:lpstr>PowerPoint Presentation</vt:lpstr>
      <vt:lpstr>Healthy Nutrition</vt:lpstr>
      <vt:lpstr>PowerPoint Presentation</vt:lpstr>
      <vt:lpstr>Parents program for child health </vt:lpstr>
      <vt:lpstr>Parents program for child health </vt:lpstr>
      <vt:lpstr>Our results</vt:lpstr>
      <vt:lpstr>Progress of the Number of Population and % of Sectors Received AADP Service </vt:lpstr>
      <vt:lpstr>PowerPoint Presentation</vt:lpstr>
      <vt:lpstr>Number of Beneficiaries</vt:lpstr>
      <vt:lpstr>Media</vt:lpstr>
      <vt:lpstr>Social Media</vt:lpstr>
      <vt:lpstr>Conclusion</vt:lpstr>
      <vt:lpstr>PowerPoint Presentation</vt:lpstr>
      <vt:lpstr>Recommendations</vt:lpstr>
      <vt:lpstr>PowerPoint Presentation</vt:lpstr>
      <vt:lpstr>PowerPoint Presentation</vt:lpstr>
      <vt:lpstr>Knowledge is Power</vt:lpstr>
      <vt:lpstr>PowerPoint Presentation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Hp</dc:creator>
  <cp:lastModifiedBy>omics</cp:lastModifiedBy>
  <cp:revision>314</cp:revision>
  <dcterms:modified xsi:type="dcterms:W3CDTF">2016-03-11T12:31:09Z</dcterms:modified>
</cp:coreProperties>
</file>