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77" r:id="rId3"/>
    <p:sldId id="273" r:id="rId4"/>
    <p:sldId id="289" r:id="rId5"/>
    <p:sldId id="279" r:id="rId6"/>
    <p:sldId id="259" r:id="rId7"/>
    <p:sldId id="295" r:id="rId8"/>
    <p:sldId id="280" r:id="rId9"/>
    <p:sldId id="275" r:id="rId10"/>
    <p:sldId id="263" r:id="rId11"/>
    <p:sldId id="291" r:id="rId12"/>
    <p:sldId id="281" r:id="rId13"/>
    <p:sldId id="283" r:id="rId14"/>
    <p:sldId id="313" r:id="rId15"/>
    <p:sldId id="262" r:id="rId16"/>
    <p:sldId id="282" r:id="rId17"/>
    <p:sldId id="314" r:id="rId18"/>
    <p:sldId id="316" r:id="rId19"/>
    <p:sldId id="315" r:id="rId20"/>
    <p:sldId id="267" r:id="rId21"/>
    <p:sldId id="319" r:id="rId22"/>
    <p:sldId id="284" r:id="rId23"/>
    <p:sldId id="271" r:id="rId24"/>
    <p:sldId id="285" r:id="rId25"/>
    <p:sldId id="266" r:id="rId26"/>
    <p:sldId id="322" r:id="rId27"/>
    <p:sldId id="321" r:id="rId28"/>
    <p:sldId id="265" r:id="rId29"/>
    <p:sldId id="320" r:id="rId30"/>
    <p:sldId id="286" r:id="rId31"/>
    <p:sldId id="317" r:id="rId32"/>
    <p:sldId id="323" r:id="rId33"/>
    <p:sldId id="325" r:id="rId34"/>
    <p:sldId id="256" r:id="rId35"/>
    <p:sldId id="287" r:id="rId36"/>
    <p:sldId id="288" r:id="rId37"/>
    <p:sldId id="297" r:id="rId38"/>
    <p:sldId id="308" r:id="rId39"/>
    <p:sldId id="296" r:id="rId40"/>
    <p:sldId id="307" r:id="rId41"/>
    <p:sldId id="299" r:id="rId42"/>
    <p:sldId id="306" r:id="rId43"/>
    <p:sldId id="309" r:id="rId44"/>
    <p:sldId id="294" r:id="rId45"/>
    <p:sldId id="311" r:id="rId46"/>
    <p:sldId id="324" r:id="rId47"/>
    <p:sldId id="326" r:id="rId48"/>
    <p:sldId id="327" r:id="rId49"/>
    <p:sldId id="328" r:id="rId50"/>
    <p:sldId id="318" r:id="rId51"/>
    <p:sldId id="329" r:id="rId52"/>
    <p:sldId id="330" r:id="rId5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4A07A44-9695-455F-8E21-B6D0FFCB8F9C}" type="datetimeFigureOut">
              <a:rPr lang="ar-EG" smtClean="0"/>
              <a:t>25/10/1436</a:t>
            </a:fld>
            <a:endParaRPr lang="ar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E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96AAAA4-10F7-4512-AD1D-D76D532FBF4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01682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DCC9D-D202-4989-9B44-CD6788084C23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9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8F8E33D-A1CE-47F8-875B-0561BB290F61}" type="datetimeFigureOut">
              <a:rPr lang="en-US" smtClean="0">
                <a:solidFill>
                  <a:prstClr val="white"/>
                </a:solidFill>
              </a:rPr>
              <a:pPr/>
              <a:t>8/10/2015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27B43A9-2DAC-426C-AB3C-45B0C3D9AB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9322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88F8E33D-A1CE-47F8-875B-0561BB290F61}" type="datetimeFigureOut">
              <a:rPr lang="en-US" smtClean="0">
                <a:solidFill>
                  <a:prstClr val="white"/>
                </a:solidFill>
              </a:rPr>
              <a:pPr/>
              <a:t>8/10/2015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B43A9-2DAC-426C-AB3C-45B0C3D9ABD7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4910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88F8E33D-A1CE-47F8-875B-0561BB290F61}" type="datetimeFigureOut">
              <a:rPr lang="en-US" smtClean="0">
                <a:solidFill>
                  <a:prstClr val="white"/>
                </a:solidFill>
              </a:rPr>
              <a:pPr/>
              <a:t>8/10/2015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27B43A9-2DAC-426C-AB3C-45B0C3D9ABD7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73213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8F8E33D-A1CE-47F8-875B-0561BB290F61}" type="datetimeFigureOut">
              <a:rPr lang="en-US" smtClean="0">
                <a:solidFill>
                  <a:prstClr val="white"/>
                </a:solidFill>
              </a:rPr>
              <a:pPr/>
              <a:t>8/10/2015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27B43A9-2DAC-426C-AB3C-45B0C3D9ABD7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2747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88F8E33D-A1CE-47F8-875B-0561BB290F61}" type="datetimeFigureOut">
              <a:rPr lang="en-US" smtClean="0">
                <a:solidFill>
                  <a:prstClr val="white"/>
                </a:solidFill>
              </a:rPr>
              <a:pPr/>
              <a:t>8/10/2015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27B43A9-2DAC-426C-AB3C-45B0C3D9ABD7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0752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E33D-A1CE-47F8-875B-0561BB290F61}" type="datetimeFigureOut">
              <a:rPr lang="en-US" smtClean="0">
                <a:solidFill>
                  <a:prstClr val="white"/>
                </a:solidFill>
              </a:rPr>
              <a:pPr/>
              <a:t>8/10/2015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B43A9-2DAC-426C-AB3C-45B0C3D9ABD7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2073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8F8E33D-A1CE-47F8-875B-0561BB290F61}" type="datetimeFigureOut">
              <a:rPr lang="en-US" smtClean="0">
                <a:solidFill>
                  <a:prstClr val="white"/>
                </a:solidFill>
              </a:rPr>
              <a:pPr/>
              <a:t>8/10/2015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27B43A9-2DAC-426C-AB3C-45B0C3D9ABD7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5793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88F8E33D-A1CE-47F8-875B-0561BB290F61}" type="datetimeFigureOut">
              <a:rPr lang="en-US" smtClean="0">
                <a:solidFill>
                  <a:prstClr val="white"/>
                </a:solidFill>
              </a:rPr>
              <a:pPr/>
              <a:t>8/10/2015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27B43A9-2DAC-426C-AB3C-45B0C3D9ABD7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5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88F8E33D-A1CE-47F8-875B-0561BB290F61}" type="datetimeFigureOut">
              <a:rPr lang="en-US" smtClean="0">
                <a:solidFill>
                  <a:prstClr val="white"/>
                </a:solidFill>
              </a:rPr>
              <a:pPr/>
              <a:t>8/10/2015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27B43A9-2DAC-426C-AB3C-45B0C3D9ABD7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0288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E33D-A1CE-47F8-875B-0561BB290F61}" type="datetimeFigureOut">
              <a:rPr lang="en-US" smtClean="0">
                <a:solidFill>
                  <a:prstClr val="white"/>
                </a:solidFill>
              </a:rPr>
              <a:pPr/>
              <a:t>8/10/2015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B43A9-2DAC-426C-AB3C-45B0C3D9ABD7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3360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E33D-A1CE-47F8-875B-0561BB290F61}" type="datetimeFigureOut">
              <a:rPr lang="en-US" smtClean="0">
                <a:solidFill>
                  <a:prstClr val="white"/>
                </a:solidFill>
              </a:rPr>
              <a:pPr/>
              <a:t>8/10/2015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B43A9-2DAC-426C-AB3C-45B0C3D9ABD7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3432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5" name="Picture 11" descr="scifair_front"/>
          <p:cNvPicPr>
            <a:picLocks noChangeAspect="1" noChangeArrowheads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9525" y="-4763"/>
            <a:ext cx="9153525" cy="6867526"/>
          </a:xfrm>
          <a:prstGeom prst="rect">
            <a:avLst/>
          </a:prstGeom>
          <a:noFill/>
        </p:spPr>
      </p:pic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7086600" y="6248400"/>
            <a:ext cx="15240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810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2209800" y="6248400"/>
            <a:ext cx="1219200" cy="457200"/>
          </a:xfrm>
        </p:spPr>
        <p:txBody>
          <a:bodyPr/>
          <a:lstStyle>
            <a:lvl1pPr>
              <a:defRPr/>
            </a:lvl1pPr>
          </a:lstStyle>
          <a:p>
            <a:fld id="{414F6C28-A73F-442D-9AFF-892E81624BB4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535002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5" name="Picture 11" descr="scifair_front"/>
          <p:cNvPicPr>
            <a:picLocks noChangeAspect="1" noChangeArrowheads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9525" y="-4763"/>
            <a:ext cx="9153525" cy="6867526"/>
          </a:xfrm>
          <a:prstGeom prst="rect">
            <a:avLst/>
          </a:prstGeom>
          <a:noFill/>
        </p:spPr>
      </p:pic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7086600" y="6248400"/>
            <a:ext cx="15240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810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2209800" y="6248400"/>
            <a:ext cx="1219200" cy="457200"/>
          </a:xfrm>
        </p:spPr>
        <p:txBody>
          <a:bodyPr/>
          <a:lstStyle>
            <a:lvl1pPr>
              <a:defRPr/>
            </a:lvl1pPr>
          </a:lstStyle>
          <a:p>
            <a:fld id="{414F6C28-A73F-442D-9AFF-892E81624BB4}" type="slidenum">
              <a:rPr lang="en-US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03220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88F8E33D-A1CE-47F8-875B-0561BB290F61}" type="datetimeFigureOut">
              <a:rPr lang="en-US" smtClean="0">
                <a:solidFill>
                  <a:prstClr val="white"/>
                </a:solidFill>
              </a:rPr>
              <a:pPr/>
              <a:t>8/10/2015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27B43A9-2DAC-426C-AB3C-45B0C3D9ABD7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9645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1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8001000" cy="38862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C00000"/>
                </a:solidFill>
                <a:latin typeface="Chaparral Pro Light" pitchFamily="18" charset="0"/>
                <a:ea typeface="Calibri"/>
                <a:cs typeface="Arial"/>
              </a:rPr>
              <a:t>Design, Synthesis, Docking and </a:t>
            </a:r>
            <a:r>
              <a:rPr lang="en-US" b="1" dirty="0" smtClean="0">
                <a:solidFill>
                  <a:srgbClr val="C00000"/>
                </a:solidFill>
                <a:latin typeface="Chaparral Pro Light" pitchFamily="18" charset="0"/>
                <a:ea typeface="Calibri"/>
                <a:cs typeface="Arial"/>
              </a:rPr>
              <a:t>2D QSAR </a:t>
            </a:r>
            <a:r>
              <a:rPr lang="en-US" b="1" dirty="0">
                <a:solidFill>
                  <a:srgbClr val="C00000"/>
                </a:solidFill>
                <a:latin typeface="Chaparral Pro Light" pitchFamily="18" charset="0"/>
                <a:ea typeface="Calibri"/>
                <a:cs typeface="Arial"/>
              </a:rPr>
              <a:t>studies of novel 3,5-diaryl </a:t>
            </a:r>
            <a:r>
              <a:rPr lang="en-US" b="1" dirty="0" err="1">
                <a:solidFill>
                  <a:srgbClr val="C00000"/>
                </a:solidFill>
                <a:latin typeface="Chaparral Pro Light" pitchFamily="18" charset="0"/>
                <a:ea typeface="Calibri"/>
                <a:cs typeface="Arial"/>
              </a:rPr>
              <a:t>Pyrazole</a:t>
            </a:r>
            <a:r>
              <a:rPr lang="en-US" b="1" dirty="0">
                <a:solidFill>
                  <a:srgbClr val="C00000"/>
                </a:solidFill>
                <a:latin typeface="Chaparral Pro Light" pitchFamily="18" charset="0"/>
                <a:ea typeface="Calibri"/>
                <a:cs typeface="Arial"/>
              </a:rPr>
              <a:t> Derivatives and their evaluation as  </a:t>
            </a:r>
            <a:r>
              <a:rPr lang="en-US" b="1" dirty="0" smtClean="0">
                <a:solidFill>
                  <a:srgbClr val="C00000"/>
                </a:solidFill>
                <a:latin typeface="Chaparral Pro Light" pitchFamily="18" charset="0"/>
                <a:ea typeface="Calibri"/>
                <a:cs typeface="Arial"/>
              </a:rPr>
              <a:t>Antioxidants </a:t>
            </a:r>
            <a:r>
              <a:rPr lang="en-US" b="1" dirty="0">
                <a:solidFill>
                  <a:srgbClr val="C00000"/>
                </a:solidFill>
                <a:latin typeface="Chaparral Pro Light" pitchFamily="18" charset="0"/>
                <a:ea typeface="Calibri"/>
                <a:cs typeface="Arial"/>
              </a:rPr>
              <a:t>and as </a:t>
            </a:r>
            <a:r>
              <a:rPr lang="en-US" b="1" dirty="0" err="1" smtClean="0">
                <a:solidFill>
                  <a:srgbClr val="C00000"/>
                </a:solidFill>
                <a:latin typeface="Chaparral Pro Light" pitchFamily="18" charset="0"/>
                <a:ea typeface="Calibri"/>
                <a:cs typeface="Arial"/>
              </a:rPr>
              <a:t>Immunomodulators</a:t>
            </a:r>
            <a:r>
              <a:rPr lang="en-US" b="1" dirty="0">
                <a:solidFill>
                  <a:srgbClr val="C00000"/>
                </a:solidFill>
                <a:latin typeface="Chaparral Pro Light" pitchFamily="18" charset="0"/>
                <a:ea typeface="Calibri"/>
                <a:cs typeface="Arial"/>
              </a:rPr>
              <a:t>, inhibitors of </a:t>
            </a:r>
            <a:r>
              <a:rPr lang="en-US" b="1" dirty="0" smtClean="0">
                <a:solidFill>
                  <a:srgbClr val="C00000"/>
                </a:solidFill>
                <a:latin typeface="Chaparral Pro Light" pitchFamily="18" charset="0"/>
                <a:ea typeface="Calibri"/>
                <a:cs typeface="Arial"/>
              </a:rPr>
              <a:t>TNF-</a:t>
            </a:r>
            <a:r>
              <a:rPr lang="el-GR" dirty="0">
                <a:solidFill>
                  <a:srgbClr val="C00000"/>
                </a:solidFill>
                <a:latin typeface="Chaparral Pro Light" pitchFamily="18" charset="0"/>
                <a:ea typeface="Calibri"/>
                <a:cs typeface="Arial"/>
              </a:rPr>
              <a:t>α</a:t>
            </a:r>
            <a:r>
              <a:rPr lang="en-US" dirty="0" smtClean="0">
                <a:solidFill>
                  <a:srgbClr val="C00000"/>
                </a:solidFill>
                <a:latin typeface="Chaparral Pro Light" pitchFamily="18" charset="0"/>
                <a:ea typeface="Calibri"/>
                <a:cs typeface="Arial"/>
              </a:rPr>
              <a:t>, </a:t>
            </a:r>
            <a:r>
              <a:rPr lang="en-US" b="1" dirty="0">
                <a:solidFill>
                  <a:srgbClr val="C00000"/>
                </a:solidFill>
                <a:latin typeface="Chaparral Pro Light" pitchFamily="18" charset="0"/>
                <a:ea typeface="Calibri"/>
                <a:cs typeface="Arial"/>
              </a:rPr>
              <a:t>IL-2, IL-6</a:t>
            </a:r>
            <a:endParaRPr lang="ar-EG" dirty="0">
              <a:solidFill>
                <a:srgbClr val="C00000"/>
              </a:solidFill>
              <a:latin typeface="Chaparral Pro Light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4648200"/>
            <a:ext cx="6934200" cy="220980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400" b="1" dirty="0" err="1" smtClean="0">
                <a:solidFill>
                  <a:schemeClr val="tx2"/>
                </a:solidFill>
                <a:latin typeface="Chaparral Pro Light" pitchFamily="18" charset="0"/>
                <a:ea typeface="Calibri"/>
                <a:cs typeface="Arial"/>
              </a:rPr>
              <a:t>Dr</a:t>
            </a:r>
            <a:r>
              <a:rPr lang="en-US" sz="3400" b="1" dirty="0" smtClean="0">
                <a:solidFill>
                  <a:schemeClr val="tx2"/>
                </a:solidFill>
                <a:latin typeface="Chaparral Pro Light" pitchFamily="18" charset="0"/>
                <a:ea typeface="Calibri"/>
                <a:cs typeface="Arial"/>
              </a:rPr>
              <a:t> Dalia </a:t>
            </a:r>
            <a:r>
              <a:rPr lang="en-US" sz="3400" b="1" dirty="0" err="1" smtClean="0">
                <a:solidFill>
                  <a:schemeClr val="tx2"/>
                </a:solidFill>
                <a:latin typeface="Chaparral Pro Light" pitchFamily="18" charset="0"/>
                <a:ea typeface="Calibri"/>
                <a:cs typeface="Arial"/>
              </a:rPr>
              <a:t>Soliman</a:t>
            </a:r>
            <a:endParaRPr lang="en-US" sz="3400" b="1" dirty="0" smtClean="0">
              <a:solidFill>
                <a:schemeClr val="tx2"/>
              </a:solidFill>
              <a:latin typeface="Chaparral Pro Light" pitchFamily="18" charset="0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400" b="1" dirty="0" smtClean="0">
                <a:solidFill>
                  <a:schemeClr val="tx2"/>
                </a:solidFill>
                <a:latin typeface="Chaparral Pro Light" pitchFamily="18" charset="0"/>
                <a:ea typeface="Calibri"/>
                <a:cs typeface="Arial"/>
              </a:rPr>
              <a:t>Assoc. </a:t>
            </a:r>
            <a:r>
              <a:rPr lang="en-US" sz="3400" b="1" dirty="0" err="1" smtClean="0">
                <a:solidFill>
                  <a:schemeClr val="tx2"/>
                </a:solidFill>
                <a:latin typeface="Chaparral Pro Light" pitchFamily="18" charset="0"/>
                <a:ea typeface="Calibri"/>
                <a:cs typeface="Arial"/>
              </a:rPr>
              <a:t>Proff</a:t>
            </a:r>
            <a:r>
              <a:rPr lang="en-US" sz="3400" b="1" dirty="0" smtClean="0">
                <a:solidFill>
                  <a:schemeClr val="tx2"/>
                </a:solidFill>
                <a:latin typeface="Chaparral Pro Light" pitchFamily="18" charset="0"/>
                <a:ea typeface="Calibri"/>
                <a:cs typeface="Arial"/>
              </a:rPr>
              <a:t>. Of Pharmaceutical Chem.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400" b="1" dirty="0" err="1" smtClean="0">
                <a:solidFill>
                  <a:schemeClr val="tx2"/>
                </a:solidFill>
                <a:latin typeface="Chaparral Pro Light" pitchFamily="18" charset="0"/>
                <a:ea typeface="Calibri"/>
                <a:cs typeface="Arial"/>
              </a:rPr>
              <a:t>Egyptain</a:t>
            </a:r>
            <a:r>
              <a:rPr lang="en-US" sz="3400" b="1" dirty="0" smtClean="0">
                <a:solidFill>
                  <a:schemeClr val="tx2"/>
                </a:solidFill>
                <a:latin typeface="Chaparral Pro Light" pitchFamily="18" charset="0"/>
                <a:ea typeface="Calibri"/>
                <a:cs typeface="Arial"/>
              </a:rPr>
              <a:t> Russian University/</a:t>
            </a:r>
            <a:r>
              <a:rPr lang="en-US" sz="3400" b="1" dirty="0" err="1" smtClean="0">
                <a:solidFill>
                  <a:schemeClr val="tx2"/>
                </a:solidFill>
                <a:latin typeface="Chaparral Pro Light" pitchFamily="18" charset="0"/>
                <a:ea typeface="Calibri"/>
                <a:cs typeface="Arial"/>
              </a:rPr>
              <a:t>AlAzhar</a:t>
            </a:r>
            <a:r>
              <a:rPr lang="en-US" sz="3400" b="1" dirty="0" smtClean="0">
                <a:solidFill>
                  <a:schemeClr val="tx2"/>
                </a:solidFill>
                <a:latin typeface="Chaparral Pro Light" pitchFamily="18" charset="0"/>
                <a:ea typeface="Calibri"/>
                <a:cs typeface="Arial"/>
              </a:rPr>
              <a:t> University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400" b="1" dirty="0" smtClean="0">
                <a:solidFill>
                  <a:schemeClr val="tx2"/>
                </a:solidFill>
                <a:latin typeface="Chaparral Pro Light" pitchFamily="18" charset="0"/>
                <a:ea typeface="Calibri"/>
                <a:cs typeface="Arial"/>
              </a:rPr>
              <a:t>Cairo, Egypt</a:t>
            </a:r>
            <a:endParaRPr lang="en-US" sz="3400" b="1" dirty="0">
              <a:solidFill>
                <a:schemeClr val="tx2"/>
              </a:solidFill>
              <a:latin typeface="Chaparral Pro Light" pitchFamily="18" charset="0"/>
              <a:ea typeface="Calibri"/>
              <a:cs typeface="Arial"/>
            </a:endParaRPr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76661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latin typeface="Chaparral Pro Light" pitchFamily="18" charset="0"/>
              </a:rPr>
              <a:t>Introduction</a:t>
            </a:r>
            <a:endParaRPr lang="ar-EG" b="1" dirty="0">
              <a:solidFill>
                <a:srgbClr val="C00000"/>
              </a:solidFill>
              <a:latin typeface="Chaparral Pro Ligh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6096000"/>
          </a:xfrm>
        </p:spPr>
        <p:txBody>
          <a:bodyPr>
            <a:noAutofit/>
          </a:bodyPr>
          <a:lstStyle/>
          <a:p>
            <a:r>
              <a:rPr lang="en-US" sz="2800" b="1" u="sng" dirty="0">
                <a:solidFill>
                  <a:schemeClr val="tx2"/>
                </a:solidFill>
                <a:latin typeface="AdvGulliv-R"/>
              </a:rPr>
              <a:t>Orally active small molecules </a:t>
            </a:r>
            <a:r>
              <a:rPr lang="en-US" sz="2800" dirty="0">
                <a:solidFill>
                  <a:srgbClr val="000000"/>
                </a:solidFill>
                <a:latin typeface="AdvGulliv-R"/>
              </a:rPr>
              <a:t>that modify the </a:t>
            </a:r>
            <a:r>
              <a:rPr lang="en-US" sz="2800" dirty="0" smtClean="0">
                <a:solidFill>
                  <a:srgbClr val="000000"/>
                </a:solidFill>
                <a:latin typeface="AdvGulliv-R"/>
              </a:rPr>
              <a:t>pro-inflammatory cytokine </a:t>
            </a:r>
            <a:r>
              <a:rPr lang="en-US" sz="2800" dirty="0">
                <a:solidFill>
                  <a:srgbClr val="000000"/>
                </a:solidFill>
                <a:latin typeface="AdvGulliv-R"/>
              </a:rPr>
              <a:t>release associated </a:t>
            </a:r>
            <a:r>
              <a:rPr lang="en-US" sz="2800" dirty="0" smtClean="0">
                <a:solidFill>
                  <a:srgbClr val="000000"/>
                </a:solidFill>
                <a:latin typeface="AdvGulliv-R"/>
              </a:rPr>
              <a:t>with many auto-immune disorders such as </a:t>
            </a:r>
            <a:r>
              <a:rPr lang="en-US" sz="2800" dirty="0">
                <a:solidFill>
                  <a:schemeClr val="tx2"/>
                </a:solidFill>
                <a:latin typeface="AdvGulliv-R"/>
              </a:rPr>
              <a:t>rheumatoid arthritis (RA) </a:t>
            </a:r>
            <a:r>
              <a:rPr lang="en-US" sz="2800" dirty="0" smtClean="0">
                <a:solidFill>
                  <a:srgbClr val="000000"/>
                </a:solidFill>
                <a:latin typeface="AdvGulliv-R"/>
              </a:rPr>
              <a:t>have generated </a:t>
            </a:r>
            <a:r>
              <a:rPr lang="en-US" sz="2800" dirty="0">
                <a:solidFill>
                  <a:srgbClr val="000000"/>
                </a:solidFill>
                <a:latin typeface="AdvGulliv-R"/>
              </a:rPr>
              <a:t>considerable interest in the pharmaceutical industry</a:t>
            </a:r>
            <a:r>
              <a:rPr lang="en-US" sz="2800" dirty="0" smtClean="0">
                <a:solidFill>
                  <a:srgbClr val="000000"/>
                </a:solidFill>
                <a:latin typeface="AdvGulliv-R"/>
              </a:rPr>
              <a:t>.</a:t>
            </a:r>
            <a:r>
              <a:rPr lang="en-US" sz="2800" dirty="0" smtClean="0">
                <a:solidFill>
                  <a:srgbClr val="000066"/>
                </a:solidFill>
                <a:latin typeface="AdvGulliv-R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AdvGulliv-R"/>
              </a:rPr>
              <a:t>They </a:t>
            </a:r>
            <a:r>
              <a:rPr lang="en-US" sz="2800" dirty="0">
                <a:solidFill>
                  <a:srgbClr val="000000"/>
                </a:solidFill>
                <a:latin typeface="AdvGulliv-R"/>
              </a:rPr>
              <a:t>offer a cost-effective and </a:t>
            </a:r>
            <a:r>
              <a:rPr lang="en-US" sz="2800" dirty="0" smtClean="0">
                <a:solidFill>
                  <a:srgbClr val="000000"/>
                </a:solidFill>
                <a:latin typeface="AdvGulliv-R"/>
              </a:rPr>
              <a:t>convenient alternative </a:t>
            </a:r>
            <a:r>
              <a:rPr lang="en-US" sz="2800" dirty="0">
                <a:solidFill>
                  <a:srgbClr val="000000"/>
                </a:solidFill>
                <a:latin typeface="AdvGulliv-R"/>
              </a:rPr>
              <a:t>to biologics </a:t>
            </a:r>
            <a:r>
              <a:rPr lang="en-US" sz="2800" dirty="0" smtClean="0">
                <a:solidFill>
                  <a:srgbClr val="000000"/>
                </a:solidFill>
                <a:latin typeface="Times New Roman"/>
              </a:rPr>
              <a:t>such </a:t>
            </a:r>
            <a:r>
              <a:rPr lang="en-US" sz="2800" dirty="0">
                <a:solidFill>
                  <a:srgbClr val="000000"/>
                </a:solidFill>
                <a:latin typeface="Times New Roman"/>
              </a:rPr>
              <a:t>as </a:t>
            </a:r>
            <a:r>
              <a:rPr lang="en-US" sz="2800" dirty="0">
                <a:solidFill>
                  <a:srgbClr val="C00000"/>
                </a:solidFill>
                <a:latin typeface="Times New Roman"/>
              </a:rPr>
              <a:t>Enbrel</a:t>
            </a:r>
            <a:r>
              <a:rPr lang="en-US" sz="2800" dirty="0">
                <a:solidFill>
                  <a:srgbClr val="000000"/>
                </a:solidFill>
                <a:latin typeface="Times New Roman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Times New Roman"/>
              </a:rPr>
              <a:t>Remicade</a:t>
            </a:r>
            <a:r>
              <a:rPr lang="en-US" sz="2800" dirty="0">
                <a:solidFill>
                  <a:srgbClr val="000000"/>
                </a:solidFill>
                <a:latin typeface="Times New Roman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Times New Roman"/>
              </a:rPr>
              <a:t>Humira</a:t>
            </a:r>
            <a:r>
              <a:rPr lang="en-US" sz="2800" dirty="0">
                <a:solidFill>
                  <a:srgbClr val="000000"/>
                </a:solidFill>
                <a:latin typeface="Times New Roman"/>
              </a:rPr>
              <a:t> and </a:t>
            </a:r>
            <a:r>
              <a:rPr lang="en-US" sz="2800" dirty="0" err="1" smtClean="0">
                <a:solidFill>
                  <a:srgbClr val="C00000"/>
                </a:solidFill>
                <a:latin typeface="Times New Roman"/>
              </a:rPr>
              <a:t>Kineret</a:t>
            </a:r>
            <a:endParaRPr lang="en-US" sz="2800" dirty="0" smtClean="0">
              <a:solidFill>
                <a:srgbClr val="C00000"/>
              </a:solidFill>
              <a:latin typeface="Times New Roman"/>
            </a:endParaRPr>
          </a:p>
          <a:p>
            <a:pPr marL="0" indent="0">
              <a:buNone/>
            </a:pPr>
            <a:endParaRPr lang="en-US" sz="2800" dirty="0" smtClean="0">
              <a:solidFill>
                <a:srgbClr val="C00000"/>
              </a:solidFill>
              <a:latin typeface="Times New Roman"/>
            </a:endParaRPr>
          </a:p>
          <a:p>
            <a:r>
              <a:rPr lang="en-US" sz="2800" dirty="0">
                <a:solidFill>
                  <a:srgbClr val="000000"/>
                </a:solidFill>
                <a:latin typeface="Times New Roman"/>
              </a:rPr>
              <a:t>These agents are </a:t>
            </a:r>
            <a:r>
              <a:rPr lang="en-US" sz="2800" b="1" dirty="0">
                <a:solidFill>
                  <a:schemeClr val="tx2"/>
                </a:solidFill>
                <a:latin typeface="Times New Roman"/>
              </a:rPr>
              <a:t>expensive</a:t>
            </a:r>
            <a:r>
              <a:rPr lang="en-US" sz="2800" b="1" dirty="0">
                <a:solidFill>
                  <a:srgbClr val="000000"/>
                </a:solidFill>
                <a:latin typeface="Times New Roman"/>
              </a:rPr>
              <a:t>,</a:t>
            </a:r>
            <a:r>
              <a:rPr lang="en-US" sz="28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en-US" sz="2800" b="1" dirty="0" err="1">
                <a:solidFill>
                  <a:schemeClr val="tx2"/>
                </a:solidFill>
                <a:latin typeface="Times New Roman"/>
              </a:rPr>
              <a:t>parenterally</a:t>
            </a:r>
            <a:r>
              <a:rPr lang="en-US" sz="2800" dirty="0">
                <a:solidFill>
                  <a:srgbClr val="000000"/>
                </a:solidFill>
                <a:latin typeface="Times New Roman"/>
              </a:rPr>
              <a:t> administered. They are also under review for increased risk of </a:t>
            </a:r>
            <a:r>
              <a:rPr lang="en-US" sz="2800" b="1" dirty="0">
                <a:solidFill>
                  <a:schemeClr val="tx2"/>
                </a:solidFill>
                <a:latin typeface="Times New Roman"/>
              </a:rPr>
              <a:t>cancer</a:t>
            </a:r>
            <a:r>
              <a:rPr lang="en-US" sz="2800" dirty="0">
                <a:solidFill>
                  <a:srgbClr val="000000"/>
                </a:solidFill>
                <a:latin typeface="Times New Roman"/>
              </a:rPr>
              <a:t>, </a:t>
            </a:r>
            <a:r>
              <a:rPr lang="en-US" sz="2800" b="1" dirty="0">
                <a:solidFill>
                  <a:schemeClr val="tx2"/>
                </a:solidFill>
                <a:latin typeface="Times New Roman"/>
              </a:rPr>
              <a:t>infection</a:t>
            </a:r>
            <a:r>
              <a:rPr lang="en-US" sz="2800" dirty="0">
                <a:solidFill>
                  <a:srgbClr val="000000"/>
                </a:solidFill>
                <a:latin typeface="Times New Roman"/>
              </a:rPr>
              <a:t>, </a:t>
            </a:r>
            <a:r>
              <a:rPr lang="en-US" sz="2800" b="1" dirty="0">
                <a:solidFill>
                  <a:schemeClr val="tx2"/>
                </a:solidFill>
                <a:latin typeface="Times New Roman"/>
              </a:rPr>
              <a:t>multiple sclerosis</a:t>
            </a:r>
            <a:r>
              <a:rPr lang="en-US" sz="2800" dirty="0">
                <a:solidFill>
                  <a:srgbClr val="000000"/>
                </a:solidFill>
                <a:latin typeface="Times New Roman"/>
              </a:rPr>
              <a:t>, and for the potential to induce </a:t>
            </a:r>
            <a:r>
              <a:rPr lang="en-US" sz="2800" b="1" dirty="0">
                <a:solidFill>
                  <a:schemeClr val="tx2"/>
                </a:solidFill>
                <a:latin typeface="Times New Roman"/>
              </a:rPr>
              <a:t>neutralizing antibodies </a:t>
            </a:r>
            <a:r>
              <a:rPr lang="en-US" sz="2800" dirty="0">
                <a:solidFill>
                  <a:srgbClr val="000000"/>
                </a:solidFill>
                <a:latin typeface="Times New Roman"/>
              </a:rPr>
              <a:t>over the long term </a:t>
            </a:r>
            <a:endParaRPr lang="ar-EG" sz="2800" dirty="0"/>
          </a:p>
          <a:p>
            <a:pPr marL="0" indent="0">
              <a:buNone/>
            </a:pPr>
            <a:endParaRPr lang="en-US" sz="2800" dirty="0" smtClean="0">
              <a:solidFill>
                <a:srgbClr val="C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209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304800"/>
            <a:ext cx="8991600" cy="6553200"/>
          </a:xfrm>
        </p:spPr>
        <p:txBody>
          <a:bodyPr>
            <a:normAutofit lnSpcReduction="10000"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Times New Roman"/>
                <a:ea typeface="Calibri"/>
              </a:rPr>
              <a:t>Tumor </a:t>
            </a:r>
            <a:r>
              <a:rPr lang="en-US" b="1" dirty="0">
                <a:solidFill>
                  <a:srgbClr val="C00000"/>
                </a:solidFill>
                <a:latin typeface="Times New Roman"/>
                <a:ea typeface="Calibri"/>
              </a:rPr>
              <a:t>necrosis factor-α (TNF-α), </a:t>
            </a:r>
            <a:r>
              <a:rPr lang="en-US" dirty="0">
                <a:latin typeface="Times New Roman"/>
                <a:ea typeface="Calibri"/>
              </a:rPr>
              <a:t>one of the major pro-inflammatory cytokines, has been proven to be a potential target for these </a:t>
            </a:r>
            <a:r>
              <a:rPr lang="en-US" dirty="0" smtClean="0">
                <a:latin typeface="Times New Roman"/>
                <a:ea typeface="Calibri"/>
              </a:rPr>
              <a:t>agents. 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Calibri"/>
              </a:rPr>
              <a:t>TNF-α </a:t>
            </a:r>
            <a:r>
              <a:rPr lang="en-US" dirty="0">
                <a:solidFill>
                  <a:prstClr val="black"/>
                </a:solidFill>
                <a:latin typeface="Times New Roman"/>
                <a:ea typeface="Calibri"/>
              </a:rPr>
              <a:t>has been called a sentinel cytokine or “the body's fire alarm”</a:t>
            </a:r>
          </a:p>
          <a:p>
            <a:r>
              <a:rPr lang="en-US" dirty="0" smtClean="0">
                <a:solidFill>
                  <a:prstClr val="black"/>
                </a:solidFill>
                <a:latin typeface="Times New Roman"/>
                <a:ea typeface="Calibri"/>
              </a:rPr>
              <a:t>The </a:t>
            </a:r>
            <a:r>
              <a:rPr lang="en-US" dirty="0">
                <a:solidFill>
                  <a:schemeClr val="tx2"/>
                </a:solidFill>
                <a:latin typeface="Times New Roman"/>
                <a:ea typeface="Calibri"/>
              </a:rPr>
              <a:t>overexpression</a:t>
            </a:r>
            <a:r>
              <a:rPr lang="en-US" dirty="0">
                <a:solidFill>
                  <a:prstClr val="black"/>
                </a:solidFill>
                <a:latin typeface="Times New Roman"/>
                <a:ea typeface="Calibri"/>
              </a:rPr>
              <a:t> of TNF-α has been implicated in a number of serious inflammatory disorders such as </a:t>
            </a:r>
            <a:r>
              <a:rPr lang="en-US" b="1" dirty="0">
                <a:solidFill>
                  <a:schemeClr val="tx2"/>
                </a:solidFill>
                <a:latin typeface="Times New Roman"/>
                <a:ea typeface="Calibri"/>
              </a:rPr>
              <a:t>rheumatoid arthritis</a:t>
            </a:r>
            <a:r>
              <a:rPr lang="en-US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b="1" dirty="0">
                <a:solidFill>
                  <a:schemeClr val="tx2"/>
                </a:solidFill>
                <a:latin typeface="Times New Roman"/>
                <a:ea typeface="Calibri"/>
              </a:rPr>
              <a:t>multiple sclerosis</a:t>
            </a:r>
            <a:r>
              <a:rPr lang="en-US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b="1" dirty="0">
                <a:solidFill>
                  <a:schemeClr val="tx2"/>
                </a:solidFill>
                <a:latin typeface="Times New Roman"/>
                <a:ea typeface="Calibri"/>
              </a:rPr>
              <a:t>inflammatory bowel disease</a:t>
            </a:r>
            <a:r>
              <a:rPr lang="en-US" dirty="0">
                <a:solidFill>
                  <a:prstClr val="black"/>
                </a:solidFill>
                <a:latin typeface="Times New Roman"/>
                <a:ea typeface="Calibri"/>
              </a:rPr>
              <a:t>, </a:t>
            </a:r>
            <a:r>
              <a:rPr lang="en-US" b="1" dirty="0">
                <a:solidFill>
                  <a:schemeClr val="tx2"/>
                </a:solidFill>
                <a:latin typeface="Times New Roman"/>
                <a:ea typeface="Calibri"/>
              </a:rPr>
              <a:t>graft-versus-host disease</a:t>
            </a:r>
            <a:r>
              <a:rPr lang="en-US" dirty="0">
                <a:solidFill>
                  <a:prstClr val="black"/>
                </a:solidFill>
                <a:latin typeface="Times New Roman"/>
                <a:ea typeface="Calibri"/>
              </a:rPr>
              <a:t>, and </a:t>
            </a:r>
            <a:r>
              <a:rPr lang="en-US" b="1" dirty="0">
                <a:solidFill>
                  <a:schemeClr val="tx2"/>
                </a:solidFill>
                <a:latin typeface="Times New Roman"/>
                <a:ea typeface="Calibri"/>
              </a:rPr>
              <a:t>adult respiratory distress </a:t>
            </a:r>
            <a:r>
              <a:rPr lang="en-US" b="1" dirty="0" smtClean="0">
                <a:solidFill>
                  <a:schemeClr val="tx2"/>
                </a:solidFill>
                <a:latin typeface="Times New Roman"/>
                <a:ea typeface="Calibri"/>
              </a:rPr>
              <a:t>syndrome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Calibri"/>
              </a:rPr>
              <a:t>.</a:t>
            </a:r>
            <a:endParaRPr lang="en-US" dirty="0">
              <a:latin typeface="Times New Roman"/>
              <a:ea typeface="Calibri"/>
            </a:endParaRPr>
          </a:p>
          <a:p>
            <a:r>
              <a:rPr lang="en-US" dirty="0" smtClean="0">
                <a:latin typeface="Times New Roman"/>
                <a:ea typeface="Calibri"/>
              </a:rPr>
              <a:t>TNF-α </a:t>
            </a:r>
            <a:r>
              <a:rPr lang="en-US" dirty="0">
                <a:latin typeface="Times New Roman"/>
                <a:ea typeface="Calibri"/>
              </a:rPr>
              <a:t>is a strong inducer of other pro-inflammatory cytokines such </a:t>
            </a:r>
            <a:r>
              <a:rPr lang="en-US" dirty="0" smtClean="0">
                <a:latin typeface="Times New Roman"/>
                <a:ea typeface="Calibri"/>
              </a:rPr>
              <a:t>as i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Calibri"/>
              </a:rPr>
              <a:t>nterleukins </a:t>
            </a:r>
            <a:r>
              <a:rPr lang="en-US" dirty="0" smtClean="0">
                <a:solidFill>
                  <a:srgbClr val="C00000"/>
                </a:solidFill>
                <a:latin typeface="Times New Roman"/>
                <a:ea typeface="Calibri"/>
              </a:rPr>
              <a:t>IL-1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dirty="0">
                <a:solidFill>
                  <a:srgbClr val="C00000"/>
                </a:solidFill>
                <a:latin typeface="Times New Roman"/>
                <a:ea typeface="Calibri"/>
              </a:rPr>
              <a:t>IL-6</a:t>
            </a:r>
            <a:r>
              <a:rPr lang="en-US" dirty="0">
                <a:latin typeface="Times New Roman"/>
                <a:ea typeface="Calibri"/>
              </a:rPr>
              <a:t> and </a:t>
            </a:r>
            <a:r>
              <a:rPr lang="en-US" dirty="0">
                <a:solidFill>
                  <a:srgbClr val="C00000"/>
                </a:solidFill>
                <a:latin typeface="Times New Roman"/>
                <a:ea typeface="Calibri"/>
              </a:rPr>
              <a:t>IL-8</a:t>
            </a:r>
            <a:r>
              <a:rPr lang="en-US" dirty="0">
                <a:latin typeface="Times New Roman"/>
                <a:ea typeface="Calibri"/>
              </a:rPr>
              <a:t> </a:t>
            </a:r>
            <a:endParaRPr lang="ar-EG" dirty="0">
              <a:solidFill>
                <a:prstClr val="black"/>
              </a:solidFill>
            </a:endParaRPr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25823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25400"/>
            <a:ext cx="5791200" cy="634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6386" y="6248400"/>
            <a:ext cx="884761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b="1" dirty="0">
                <a:latin typeface="Times New Roman"/>
                <a:ea typeface="Calibri"/>
              </a:rPr>
              <a:t>Figure (1): Receptor binding and biological actions of </a:t>
            </a:r>
            <a:r>
              <a:rPr lang="en-US" b="1" dirty="0" smtClean="0">
                <a:latin typeface="Times New Roman"/>
                <a:ea typeface="Calibri"/>
              </a:rPr>
              <a:t>TNF-α </a:t>
            </a:r>
            <a:r>
              <a:rPr lang="en-US" b="1" i="1" dirty="0" smtClean="0">
                <a:solidFill>
                  <a:schemeClr val="tx2"/>
                </a:solidFill>
                <a:latin typeface="Times New Roman"/>
                <a:ea typeface="Calibri"/>
              </a:rPr>
              <a:t>(</a:t>
            </a:r>
            <a:r>
              <a:rPr lang="en-US" b="1" i="1" dirty="0" err="1" smtClean="0">
                <a:solidFill>
                  <a:schemeClr val="tx2"/>
                </a:solidFill>
                <a:latin typeface="Times New Roman"/>
                <a:ea typeface="Calibri"/>
              </a:rPr>
              <a:t>Chem</a:t>
            </a:r>
            <a:r>
              <a:rPr lang="en-US" b="1" i="1" dirty="0" smtClean="0">
                <a:solidFill>
                  <a:schemeClr val="tx2"/>
                </a:solidFill>
                <a:latin typeface="Times New Roman"/>
                <a:ea typeface="Calibri"/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  <a:latin typeface="Times New Roman"/>
                <a:ea typeface="Calibri"/>
              </a:rPr>
              <a:t>Biol</a:t>
            </a:r>
            <a:r>
              <a:rPr lang="en-US" b="1" i="1" dirty="0" smtClean="0">
                <a:solidFill>
                  <a:schemeClr val="tx2"/>
                </a:solidFill>
                <a:latin typeface="Times New Roman"/>
                <a:ea typeface="Calibri"/>
              </a:rPr>
              <a:t> Drug Des 2010)</a:t>
            </a:r>
            <a:endParaRPr lang="ar-EG" i="1" dirty="0">
              <a:solidFill>
                <a:schemeClr val="tx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0" y="-25400"/>
            <a:ext cx="5791200" cy="634398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0987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"/>
            <a:ext cx="9144000" cy="6781800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C00000"/>
                </a:solidFill>
                <a:ea typeface="Calibri"/>
                <a:cs typeface="Arial"/>
              </a:rPr>
              <a:t>IL-6 </a:t>
            </a:r>
            <a:r>
              <a:rPr lang="en-US" dirty="0" smtClean="0">
                <a:ea typeface="Calibri"/>
                <a:cs typeface="Arial"/>
              </a:rPr>
              <a:t>is </a:t>
            </a:r>
            <a:r>
              <a:rPr lang="en-US" dirty="0">
                <a:ea typeface="Calibri"/>
                <a:cs typeface="Arial"/>
              </a:rPr>
              <a:t>a potent pro-inflammatory agent that plays a crucial role in the pathogenesis of </a:t>
            </a:r>
            <a:r>
              <a:rPr lang="en-US" b="1" dirty="0">
                <a:solidFill>
                  <a:schemeClr val="tx2"/>
                </a:solidFill>
                <a:ea typeface="Calibri"/>
                <a:cs typeface="Arial"/>
              </a:rPr>
              <a:t>systemic</a:t>
            </a:r>
            <a:r>
              <a:rPr lang="en-US" dirty="0">
                <a:solidFill>
                  <a:schemeClr val="tx2"/>
                </a:solidFill>
                <a:ea typeface="Calibri"/>
                <a:cs typeface="Arial"/>
              </a:rPr>
              <a:t> </a:t>
            </a:r>
            <a:r>
              <a:rPr lang="en-US" dirty="0">
                <a:ea typeface="Calibri"/>
                <a:cs typeface="Arial"/>
              </a:rPr>
              <a:t>inflammatory disease. Targeting this pathway in rheumatoid arthritis (RA) seems an attractive </a:t>
            </a:r>
            <a:r>
              <a:rPr lang="en-US" dirty="0" smtClean="0">
                <a:ea typeface="Calibri"/>
                <a:cs typeface="Arial"/>
              </a:rPr>
              <a:t>route </a:t>
            </a:r>
            <a:r>
              <a:rPr lang="en-US" dirty="0">
                <a:ea typeface="Calibri"/>
                <a:cs typeface="Arial"/>
              </a:rPr>
              <a:t>as IL-6 is important for both </a:t>
            </a:r>
            <a:r>
              <a:rPr lang="en-US" b="1" dirty="0">
                <a:solidFill>
                  <a:schemeClr val="tx2"/>
                </a:solidFill>
                <a:ea typeface="Calibri"/>
                <a:cs typeface="Arial"/>
              </a:rPr>
              <a:t>joint destruction </a:t>
            </a:r>
            <a:r>
              <a:rPr lang="en-US" dirty="0">
                <a:ea typeface="Calibri"/>
                <a:cs typeface="Arial"/>
              </a:rPr>
              <a:t>and </a:t>
            </a:r>
            <a:r>
              <a:rPr lang="en-US" b="1" dirty="0">
                <a:solidFill>
                  <a:schemeClr val="tx2"/>
                </a:solidFill>
                <a:ea typeface="Calibri"/>
                <a:cs typeface="Arial"/>
              </a:rPr>
              <a:t>systemic manifestations</a:t>
            </a:r>
            <a:r>
              <a:rPr lang="en-US" dirty="0" smtClean="0">
                <a:ea typeface="Calibri"/>
                <a:cs typeface="Arial"/>
              </a:rPr>
              <a:t>.</a:t>
            </a:r>
          </a:p>
          <a:p>
            <a:r>
              <a:rPr lang="en-US" dirty="0">
                <a:ea typeface="Calibri"/>
                <a:cs typeface="Arial"/>
              </a:rPr>
              <a:t> It promotes inflammatory events through the expansion and activation of </a:t>
            </a:r>
            <a:r>
              <a:rPr lang="en-US" b="1" dirty="0">
                <a:solidFill>
                  <a:schemeClr val="tx2"/>
                </a:solidFill>
                <a:ea typeface="Calibri"/>
                <a:cs typeface="Arial"/>
              </a:rPr>
              <a:t>T cells </a:t>
            </a:r>
            <a:r>
              <a:rPr lang="en-US" dirty="0">
                <a:ea typeface="Calibri"/>
                <a:cs typeface="Arial"/>
              </a:rPr>
              <a:t>and the differentiation of </a:t>
            </a:r>
            <a:r>
              <a:rPr lang="en-US" b="1" dirty="0">
                <a:solidFill>
                  <a:schemeClr val="tx2"/>
                </a:solidFill>
                <a:ea typeface="Calibri"/>
                <a:cs typeface="Arial"/>
              </a:rPr>
              <a:t>B cells</a:t>
            </a:r>
            <a:r>
              <a:rPr lang="en-US" dirty="0">
                <a:ea typeface="Calibri"/>
                <a:cs typeface="Arial"/>
              </a:rPr>
              <a:t>. </a:t>
            </a:r>
            <a:endParaRPr lang="en-US" dirty="0" smtClean="0">
              <a:ea typeface="Calibri"/>
              <a:cs typeface="Arial"/>
            </a:endParaRPr>
          </a:p>
          <a:p>
            <a:r>
              <a:rPr lang="en-US" dirty="0" smtClean="0">
                <a:ea typeface="Calibri"/>
                <a:cs typeface="Arial"/>
              </a:rPr>
              <a:t>IL-6 </a:t>
            </a:r>
            <a:r>
              <a:rPr lang="en-US" dirty="0">
                <a:ea typeface="Calibri"/>
                <a:cs typeface="Arial"/>
              </a:rPr>
              <a:t>blockade is a major advancement in the treatment of RA as it targets a unique molecule.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7253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04800"/>
            <a:ext cx="8382000" cy="6477000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sz="3900" b="1" dirty="0">
                <a:solidFill>
                  <a:srgbClr val="C00000"/>
                </a:solidFill>
                <a:latin typeface="Times New Roman"/>
                <a:ea typeface="Calibri"/>
              </a:rPr>
              <a:t>IL-2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smtClean="0">
                <a:latin typeface="Times New Roman"/>
                <a:ea typeface="Calibri"/>
              </a:rPr>
              <a:t>proved </a:t>
            </a:r>
            <a:r>
              <a:rPr lang="en-US" dirty="0">
                <a:latin typeface="Times New Roman"/>
                <a:ea typeface="Calibri"/>
              </a:rPr>
              <a:t>to play a pivotal role in regulating immune response, </a:t>
            </a:r>
            <a:r>
              <a:rPr lang="en-US" dirty="0" smtClean="0">
                <a:latin typeface="Times New Roman"/>
                <a:ea typeface="Calibri"/>
              </a:rPr>
              <a:t>its suppression has </a:t>
            </a:r>
            <a:r>
              <a:rPr lang="en-US" dirty="0">
                <a:latin typeface="Times New Roman"/>
                <a:ea typeface="Calibri"/>
              </a:rPr>
              <a:t>been widely used to prevent </a:t>
            </a:r>
            <a:r>
              <a:rPr lang="en-US" b="1" dirty="0">
                <a:solidFill>
                  <a:schemeClr val="tx2"/>
                </a:solidFill>
                <a:latin typeface="Times New Roman"/>
                <a:ea typeface="Calibri"/>
              </a:rPr>
              <a:t>allograft rejection </a:t>
            </a:r>
            <a:r>
              <a:rPr lang="en-US" dirty="0">
                <a:latin typeface="Times New Roman"/>
                <a:ea typeface="Calibri"/>
              </a:rPr>
              <a:t>in organ </a:t>
            </a:r>
            <a:r>
              <a:rPr lang="en-US" dirty="0" err="1" smtClean="0">
                <a:latin typeface="Times New Roman"/>
                <a:ea typeface="Calibri"/>
              </a:rPr>
              <a:t>transplantion</a:t>
            </a:r>
            <a:r>
              <a:rPr lang="en-US" dirty="0" smtClean="0">
                <a:latin typeface="Times New Roman"/>
                <a:ea typeface="Calibri"/>
              </a:rPr>
              <a:t>. </a:t>
            </a:r>
          </a:p>
          <a:p>
            <a:r>
              <a:rPr lang="en-US" dirty="0" smtClean="0">
                <a:solidFill>
                  <a:srgbClr val="000000"/>
                </a:solidFill>
                <a:latin typeface="AdvGulliv-R"/>
              </a:rPr>
              <a:t>IL-2 </a:t>
            </a:r>
            <a:r>
              <a:rPr lang="en-US" dirty="0">
                <a:solidFill>
                  <a:srgbClr val="000000"/>
                </a:solidFill>
                <a:latin typeface="AdvGulliv-R"/>
              </a:rPr>
              <a:t>inducible T-cell kinase (ITK) </a:t>
            </a:r>
            <a:r>
              <a:rPr lang="en-US" dirty="0" smtClean="0">
                <a:solidFill>
                  <a:srgbClr val="000000"/>
                </a:solidFill>
                <a:latin typeface="AdvGulliv-R"/>
              </a:rPr>
              <a:t>has </a:t>
            </a:r>
            <a:r>
              <a:rPr lang="en-US" dirty="0">
                <a:solidFill>
                  <a:srgbClr val="000000"/>
                </a:solidFill>
                <a:latin typeface="AdvGulliv-R"/>
              </a:rPr>
              <a:t>been </a:t>
            </a:r>
            <a:r>
              <a:rPr lang="en-US" dirty="0" smtClean="0">
                <a:solidFill>
                  <a:srgbClr val="000000"/>
                </a:solidFill>
                <a:latin typeface="AdvGulliv-R"/>
              </a:rPr>
              <a:t>found to </a:t>
            </a:r>
            <a:r>
              <a:rPr lang="en-US" dirty="0">
                <a:solidFill>
                  <a:srgbClr val="000000"/>
                </a:solidFill>
                <a:latin typeface="AdvGulliv-R"/>
              </a:rPr>
              <a:t>play an important role in T-cell activation and </a:t>
            </a:r>
            <a:r>
              <a:rPr lang="en-US" dirty="0" smtClean="0">
                <a:solidFill>
                  <a:srgbClr val="000000"/>
                </a:solidFill>
                <a:latin typeface="AdvGulliv-R"/>
              </a:rPr>
              <a:t>proliferation, where it is primarily expressed. </a:t>
            </a:r>
          </a:p>
          <a:p>
            <a:r>
              <a:rPr lang="en-US" dirty="0" smtClean="0">
                <a:solidFill>
                  <a:srgbClr val="000000"/>
                </a:solidFill>
                <a:latin typeface="AdvGulliv-R"/>
              </a:rPr>
              <a:t>Therefore, ITK represents </a:t>
            </a:r>
            <a:r>
              <a:rPr lang="en-US" dirty="0">
                <a:solidFill>
                  <a:srgbClr val="000000"/>
                </a:solidFill>
                <a:latin typeface="AdvGulliv-R"/>
              </a:rPr>
              <a:t>a </a:t>
            </a:r>
            <a:r>
              <a:rPr lang="en-US" dirty="0" smtClean="0">
                <a:solidFill>
                  <a:srgbClr val="000000"/>
                </a:solidFill>
                <a:latin typeface="AdvGulliv-R"/>
              </a:rPr>
              <a:t>novel potential </a:t>
            </a:r>
            <a:r>
              <a:rPr lang="en-US" dirty="0">
                <a:solidFill>
                  <a:srgbClr val="000000"/>
                </a:solidFill>
                <a:latin typeface="AdvGulliv-R"/>
              </a:rPr>
              <a:t>target for anti-inflammatory therapy in a variety of </a:t>
            </a:r>
            <a:r>
              <a:rPr lang="en-US" dirty="0" smtClean="0">
                <a:solidFill>
                  <a:srgbClr val="000000"/>
                </a:solidFill>
                <a:latin typeface="AdvGulliv-R"/>
              </a:rPr>
              <a:t>indications such </a:t>
            </a:r>
            <a:r>
              <a:rPr lang="en-US" dirty="0">
                <a:solidFill>
                  <a:srgbClr val="000000"/>
                </a:solidFill>
                <a:latin typeface="AdvGulliv-R"/>
              </a:rPr>
              <a:t>as psoriasis and allergic asthma.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91833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85800"/>
            <a:ext cx="8534400" cy="5715000"/>
          </a:xfrm>
        </p:spPr>
        <p:txBody>
          <a:bodyPr>
            <a:normAutofit fontScale="85000" lnSpcReduction="10000"/>
          </a:bodyPr>
          <a:lstStyle/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en-US" sz="4200" b="1" dirty="0" smtClean="0">
                <a:solidFill>
                  <a:srgbClr val="C00000"/>
                </a:solidFill>
                <a:latin typeface="Times New Roman"/>
                <a:ea typeface="Calibri"/>
                <a:cs typeface="Arial"/>
              </a:rPr>
              <a:t>P38-</a:t>
            </a:r>
            <a:r>
              <a:rPr lang="en-US" sz="4200" b="1" dirty="0" smtClean="0">
                <a:solidFill>
                  <a:srgbClr val="C00000"/>
                </a:solidFill>
                <a:latin typeface="Arial"/>
                <a:ea typeface="Calibri"/>
                <a:cs typeface="Arial"/>
              </a:rPr>
              <a:t>α</a:t>
            </a:r>
            <a:r>
              <a:rPr lang="en-US" sz="4200" b="1" dirty="0">
                <a:solidFill>
                  <a:srgbClr val="C00000"/>
                </a:solidFill>
                <a:ea typeface="Calibri"/>
                <a:cs typeface="Arial"/>
              </a:rPr>
              <a:t> </a:t>
            </a:r>
            <a:r>
              <a:rPr lang="en-US" dirty="0" smtClean="0">
                <a:latin typeface="Times New Roman"/>
                <a:ea typeface="Calibri"/>
                <a:cs typeface="Arial"/>
              </a:rPr>
              <a:t>also </a:t>
            </a:r>
            <a:r>
              <a:rPr lang="en-US" dirty="0">
                <a:latin typeface="Times New Roman"/>
                <a:ea typeface="Calibri"/>
                <a:cs typeface="Arial"/>
              </a:rPr>
              <a:t>known as cytokine-suppressive anti-inflammatory drug binding protein (CSBP), is </a:t>
            </a:r>
            <a:r>
              <a:rPr lang="en-US" dirty="0" smtClean="0">
                <a:latin typeface="Times New Roman"/>
                <a:ea typeface="Calibri"/>
                <a:cs typeface="Arial"/>
              </a:rPr>
              <a:t>a member </a:t>
            </a:r>
            <a:r>
              <a:rPr lang="en-US" dirty="0">
                <a:latin typeface="Times New Roman"/>
                <a:ea typeface="Calibri"/>
                <a:cs typeface="Arial"/>
              </a:rPr>
              <a:t>of the </a:t>
            </a:r>
            <a:r>
              <a:rPr lang="en-US" b="1" dirty="0">
                <a:solidFill>
                  <a:srgbClr val="0070C0"/>
                </a:solidFill>
                <a:latin typeface="Times New Roman"/>
                <a:ea typeface="Calibri"/>
                <a:cs typeface="Arial"/>
              </a:rPr>
              <a:t>mitogen activated protein </a:t>
            </a:r>
            <a:r>
              <a:rPr lang="en-US" dirty="0">
                <a:latin typeface="Times New Roman"/>
                <a:ea typeface="Calibri"/>
                <a:cs typeface="Arial"/>
              </a:rPr>
              <a:t>(MAP) kinase family that is involved in stress and inflammatory response signal transduction pathways. </a:t>
            </a:r>
            <a:endParaRPr lang="en-US" dirty="0" smtClean="0">
              <a:latin typeface="Times New Roman"/>
              <a:ea typeface="Calibri"/>
              <a:cs typeface="Arial"/>
            </a:endParaRPr>
          </a:p>
          <a:p>
            <a:pPr indent="457200" algn="just">
              <a:lnSpc>
                <a:spcPct val="150000"/>
              </a:lnSpc>
              <a:spcAft>
                <a:spcPts val="1000"/>
              </a:spcAft>
            </a:pPr>
            <a:r>
              <a:rPr lang="en-US" dirty="0" smtClean="0">
                <a:latin typeface="Times New Roman"/>
                <a:ea typeface="Calibri"/>
              </a:rPr>
              <a:t>It </a:t>
            </a:r>
            <a:r>
              <a:rPr lang="en-US" dirty="0">
                <a:latin typeface="Times New Roman"/>
                <a:ea typeface="Calibri"/>
              </a:rPr>
              <a:t>is critical for the production and activity of multiple pro-inflammatory cytokines, including </a:t>
            </a:r>
            <a:r>
              <a:rPr lang="en-US" u="sng" dirty="0">
                <a:solidFill>
                  <a:srgbClr val="0070C0"/>
                </a:solidFill>
                <a:latin typeface="Times New Roman"/>
                <a:ea typeface="Calibri"/>
              </a:rPr>
              <a:t>TNF-α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u="sng" dirty="0">
                <a:solidFill>
                  <a:srgbClr val="0070C0"/>
                </a:solidFill>
                <a:latin typeface="Times New Roman"/>
                <a:ea typeface="Calibri"/>
              </a:rPr>
              <a:t>IL-1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u="sng" dirty="0">
                <a:solidFill>
                  <a:srgbClr val="0070C0"/>
                </a:solidFill>
                <a:latin typeface="Times New Roman"/>
                <a:ea typeface="Calibri"/>
              </a:rPr>
              <a:t>IL-6</a:t>
            </a:r>
            <a:r>
              <a:rPr lang="en-US" dirty="0">
                <a:latin typeface="Times New Roman"/>
                <a:ea typeface="Calibri"/>
              </a:rPr>
              <a:t>, and </a:t>
            </a:r>
            <a:r>
              <a:rPr lang="en-US" u="sng" dirty="0">
                <a:solidFill>
                  <a:srgbClr val="0070C0"/>
                </a:solidFill>
                <a:latin typeface="Times New Roman"/>
                <a:ea typeface="Calibri"/>
              </a:rPr>
              <a:t>IL-8</a:t>
            </a:r>
            <a:r>
              <a:rPr lang="en-US" dirty="0">
                <a:latin typeface="Times New Roman"/>
                <a:ea typeface="Calibri"/>
              </a:rPr>
              <a:t>, in cells such as macrophages, monocytes, synovial cells, and endothelial cells.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03681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33400"/>
            <a:ext cx="5867400" cy="5503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2968" y="6198130"/>
            <a:ext cx="7945765" cy="5078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1000"/>
              </a:spcAft>
            </a:pPr>
            <a:r>
              <a:rPr lang="en-US" b="1" dirty="0">
                <a:latin typeface="Times New Roman"/>
                <a:ea typeface="Calibri"/>
                <a:cs typeface="Arial"/>
              </a:rPr>
              <a:t>Figure (2): P38 MAPK regulation of </a:t>
            </a:r>
            <a:r>
              <a:rPr lang="en-US" b="1" dirty="0" smtClean="0">
                <a:latin typeface="Times New Roman"/>
                <a:ea typeface="Calibri"/>
                <a:cs typeface="Arial"/>
              </a:rPr>
              <a:t>inflammation </a:t>
            </a:r>
            <a:r>
              <a:rPr lang="en-US" b="1" i="1" dirty="0" smtClean="0">
                <a:solidFill>
                  <a:schemeClr val="tx2"/>
                </a:solidFill>
                <a:latin typeface="Times New Roman"/>
                <a:ea typeface="Calibri"/>
                <a:cs typeface="Arial"/>
              </a:rPr>
              <a:t>(</a:t>
            </a:r>
            <a:r>
              <a:rPr lang="en-US" b="1" i="1" dirty="0" err="1" smtClean="0">
                <a:solidFill>
                  <a:schemeClr val="tx2"/>
                </a:solidFill>
                <a:latin typeface="Times New Roman"/>
                <a:ea typeface="Calibri"/>
                <a:cs typeface="Arial"/>
              </a:rPr>
              <a:t>Pharmacol</a:t>
            </a:r>
            <a:r>
              <a:rPr lang="en-US" b="1" i="1" dirty="0" smtClean="0">
                <a:solidFill>
                  <a:schemeClr val="tx2"/>
                </a:solidFill>
                <a:latin typeface="Times New Roman"/>
                <a:ea typeface="Calibri"/>
                <a:cs typeface="Arial"/>
              </a:rPr>
              <a:t> </a:t>
            </a:r>
            <a:r>
              <a:rPr lang="en-US" b="1" i="1" dirty="0" err="1" smtClean="0">
                <a:solidFill>
                  <a:schemeClr val="tx2"/>
                </a:solidFill>
                <a:latin typeface="Times New Roman"/>
                <a:ea typeface="Calibri"/>
                <a:cs typeface="Arial"/>
              </a:rPr>
              <a:t>Ther</a:t>
            </a:r>
            <a:r>
              <a:rPr lang="en-US" b="1" i="1" dirty="0" smtClean="0">
                <a:solidFill>
                  <a:schemeClr val="tx2"/>
                </a:solidFill>
                <a:latin typeface="Times New Roman"/>
                <a:ea typeface="Calibri"/>
                <a:cs typeface="Arial"/>
              </a:rPr>
              <a:t> 1999)</a:t>
            </a:r>
            <a:endParaRPr lang="en-US" sz="1600" i="1" dirty="0">
              <a:solidFill>
                <a:schemeClr val="tx2"/>
              </a:solidFill>
              <a:ea typeface="Calibri"/>
              <a:cs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52600" y="533400"/>
            <a:ext cx="5867400" cy="55035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4679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762000"/>
            <a:ext cx="8382000" cy="52578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>
                <a:latin typeface="AdvGulliv-R"/>
              </a:rPr>
              <a:t>Therefore, inhibition of these </a:t>
            </a:r>
            <a:r>
              <a:rPr lang="en-US" dirty="0" smtClean="0">
                <a:latin typeface="AdvGulliv-R"/>
              </a:rPr>
              <a:t>targets has </a:t>
            </a:r>
            <a:r>
              <a:rPr lang="en-US" dirty="0">
                <a:latin typeface="AdvGulliv-R"/>
              </a:rPr>
              <a:t>become a major focus of current drug discovery and </a:t>
            </a:r>
            <a:r>
              <a:rPr lang="en-US" dirty="0" smtClean="0">
                <a:latin typeface="AdvGulliv-R"/>
              </a:rPr>
              <a:t>development in treatment of severe inflammatory disorders. 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30139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286000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chemeClr val="accent2"/>
                </a:solidFill>
                <a:latin typeface="Chaparral Pro Light" pitchFamily="18" charset="0"/>
              </a:rPr>
              <a:t>Examples of  </a:t>
            </a:r>
            <a:r>
              <a:rPr lang="en-US" sz="4000" b="1" dirty="0" err="1" smtClean="0">
                <a:solidFill>
                  <a:schemeClr val="accent2"/>
                </a:solidFill>
                <a:latin typeface="Chaparral Pro Light" pitchFamily="18" charset="0"/>
              </a:rPr>
              <a:t>pyrazole</a:t>
            </a:r>
            <a:r>
              <a:rPr lang="en-US" sz="4000" b="1" dirty="0" smtClean="0">
                <a:solidFill>
                  <a:schemeClr val="accent2"/>
                </a:solidFill>
                <a:latin typeface="Chaparral Pro Light" pitchFamily="18" charset="0"/>
              </a:rPr>
              <a:t> based scaffolds as </a:t>
            </a:r>
            <a:r>
              <a:rPr lang="en-US" sz="4000" b="1" dirty="0" err="1" smtClean="0">
                <a:solidFill>
                  <a:schemeClr val="accent2"/>
                </a:solidFill>
                <a:latin typeface="Chaparral Pro Light" pitchFamily="18" charset="0"/>
              </a:rPr>
              <a:t>immunomodulators</a:t>
            </a:r>
            <a:endParaRPr lang="ar-EG" sz="4000" b="1" dirty="0">
              <a:solidFill>
                <a:schemeClr val="accent2"/>
              </a:solidFill>
              <a:latin typeface="Chaparral Pro Ligh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19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9" y="622274"/>
            <a:ext cx="4353581" cy="2282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4481430" y="1058730"/>
                <a:ext cx="4795735" cy="1660968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en-US" sz="2400" b="1" dirty="0" smtClean="0">
                    <a:solidFill>
                      <a:schemeClr val="tx2"/>
                    </a:solidFill>
                  </a:rPr>
                  <a:t>Clinical candidate SD0006</a:t>
                </a:r>
              </a:p>
              <a:p>
                <a:r>
                  <a:rPr lang="en-US" sz="2400" dirty="0" err="1" smtClean="0"/>
                  <a:t>Burnette</a:t>
                </a:r>
                <a:r>
                  <a:rPr lang="en-US" sz="2400" dirty="0" smtClean="0"/>
                  <a:t> </a:t>
                </a:r>
                <a:r>
                  <a:rPr lang="en-US" sz="2400" i="1" dirty="0" smtClean="0"/>
                  <a:t>et al</a:t>
                </a:r>
                <a:r>
                  <a:rPr lang="en-US" sz="2400" dirty="0" smtClean="0"/>
                  <a:t>., </a:t>
                </a:r>
                <a:r>
                  <a:rPr lang="en-US" sz="2400" dirty="0" smtClean="0">
                    <a:solidFill>
                      <a:srgbClr val="C00000"/>
                    </a:solidFill>
                  </a:rPr>
                  <a:t>Pharmacology (2009)</a:t>
                </a: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400" dirty="0">
                    <a:solidFill>
                      <a:srgbClr val="C00000"/>
                    </a:solidFill>
                    <a:ea typeface="Calibri"/>
                    <a:cs typeface="Arial"/>
                  </a:rPr>
                  <a:t>TNF</a:t>
                </a:r>
                <a:r>
                  <a:rPr lang="en-US" sz="2400" dirty="0" smtClean="0">
                    <a:solidFill>
                      <a:srgbClr val="C00000"/>
                    </a:solidFill>
                    <a:ea typeface="Calibri"/>
                    <a:cs typeface="Arial"/>
                  </a:rPr>
                  <a:t>-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rgbClr val="C00000"/>
                        </a:solidFill>
                        <a:latin typeface="Cambria Math"/>
                        <a:ea typeface="Calibri"/>
                        <a:cs typeface="Arial"/>
                      </a:rPr>
                      <m:t>𝛼</m:t>
                    </m:r>
                    <m:r>
                      <a:rPr lang="en-US" sz="2400" b="0" i="1" smtClean="0">
                        <a:solidFill>
                          <a:srgbClr val="C00000"/>
                        </a:solidFill>
                        <a:latin typeface="Cambria Math"/>
                        <a:ea typeface="Calibri"/>
                        <a:cs typeface="Arial"/>
                      </a:rPr>
                      <m:t> </m:t>
                    </m:r>
                    <m:r>
                      <a:rPr lang="en-US" sz="2400" i="1">
                        <a:solidFill>
                          <a:srgbClr val="C00000"/>
                        </a:solidFill>
                        <a:latin typeface="Cambria Math"/>
                        <a:ea typeface="Calibri"/>
                        <a:cs typeface="Arial"/>
                      </a:rPr>
                      <m:t> </m:t>
                    </m:r>
                  </m:oMath>
                </a14:m>
                <a:r>
                  <a:rPr lang="en-US" sz="2400" dirty="0" smtClean="0"/>
                  <a:t>= 0.016 </a:t>
                </a:r>
                <a:r>
                  <a:rPr lang="en-US" sz="2400" dirty="0" err="1">
                    <a:latin typeface="Arial"/>
                    <a:ea typeface="Calibri"/>
                    <a:cs typeface="Arial"/>
                  </a:rPr>
                  <a:t>μmol</a:t>
                </a:r>
                <a:r>
                  <a:rPr lang="en-US" sz="2400" dirty="0">
                    <a:latin typeface="Arial"/>
                    <a:ea typeface="Calibri"/>
                    <a:cs typeface="Arial"/>
                  </a:rPr>
                  <a:t>/L</a:t>
                </a:r>
                <a:endParaRPr lang="en-US" sz="2400" dirty="0">
                  <a:ea typeface="Calibri"/>
                  <a:cs typeface="Arial"/>
                </a:endParaRPr>
              </a:p>
              <a:p>
                <a:endParaRPr lang="ar-EG" dirty="0"/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1430" y="1058730"/>
                <a:ext cx="4795735" cy="1660968"/>
              </a:xfrm>
              <a:prstGeom prst="rect">
                <a:avLst/>
              </a:prstGeom>
              <a:blipFill rotWithShape="1">
                <a:blip r:embed="rId3"/>
                <a:stretch>
                  <a:fillRect l="-1906" t="-2941" r="-1779" b="-5147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3686788"/>
            <a:ext cx="6054071" cy="169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619025" y="5307871"/>
                <a:ext cx="4694426" cy="1844608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en-US" sz="2400" dirty="0" smtClean="0"/>
                  <a:t>Das </a:t>
                </a:r>
                <a:r>
                  <a:rPr lang="en-US" sz="2400" i="1" dirty="0" smtClean="0"/>
                  <a:t>et al</a:t>
                </a:r>
                <a:r>
                  <a:rPr lang="en-US" sz="2400" dirty="0" smtClean="0"/>
                  <a:t>.,</a:t>
                </a:r>
                <a:r>
                  <a:rPr lang="en-US" sz="2400" dirty="0" smtClean="0">
                    <a:solidFill>
                      <a:srgbClr val="C00000"/>
                    </a:solidFill>
                  </a:rPr>
                  <a:t> </a:t>
                </a:r>
                <a:r>
                  <a:rPr lang="en-US" sz="2400" dirty="0" err="1" smtClean="0">
                    <a:solidFill>
                      <a:srgbClr val="C00000"/>
                    </a:solidFill>
                  </a:rPr>
                  <a:t>Bioorg</a:t>
                </a:r>
                <a:r>
                  <a:rPr lang="en-US" sz="2400" dirty="0" smtClean="0">
                    <a:solidFill>
                      <a:srgbClr val="C00000"/>
                    </a:solidFill>
                  </a:rPr>
                  <a:t> Med </a:t>
                </a:r>
                <a:r>
                  <a:rPr lang="en-US" sz="2400" dirty="0" err="1" smtClean="0">
                    <a:solidFill>
                      <a:srgbClr val="C00000"/>
                    </a:solidFill>
                  </a:rPr>
                  <a:t>Chem</a:t>
                </a:r>
                <a:r>
                  <a:rPr lang="en-US" sz="2400" dirty="0" smtClean="0">
                    <a:solidFill>
                      <a:srgbClr val="C00000"/>
                    </a:solidFill>
                  </a:rPr>
                  <a:t> (2010)</a:t>
                </a: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400" dirty="0" smtClean="0">
                    <a:solidFill>
                      <a:srgbClr val="C00000"/>
                    </a:solidFill>
                  </a:rPr>
                  <a:t>p38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rgbClr val="C00000"/>
                        </a:solidFill>
                        <a:latin typeface="Cambria Math"/>
                        <a:ea typeface="Calibri"/>
                        <a:cs typeface="Arial"/>
                      </a:rPr>
                      <m:t>𝛼</m:t>
                    </m:r>
                  </m:oMath>
                </a14:m>
                <a:r>
                  <a:rPr lang="en-US" sz="2400" dirty="0" smtClean="0">
                    <a:solidFill>
                      <a:srgbClr val="C00000"/>
                    </a:solidFill>
                    <a:ea typeface="Calibri"/>
                    <a:cs typeface="Arial"/>
                  </a:rPr>
                  <a:t> IC50 = 2 </a:t>
                </a:r>
                <a:r>
                  <a:rPr lang="en-US" sz="2400" dirty="0" err="1" smtClean="0">
                    <a:solidFill>
                      <a:srgbClr val="C00000"/>
                    </a:solidFill>
                    <a:ea typeface="Calibri"/>
                    <a:cs typeface="Arial"/>
                  </a:rPr>
                  <a:t>nM</a:t>
                </a:r>
                <a:endParaRPr lang="en-US" sz="2400" dirty="0" smtClean="0">
                  <a:solidFill>
                    <a:srgbClr val="C00000"/>
                  </a:solidFill>
                  <a:ea typeface="Calibri"/>
                  <a:cs typeface="Arial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400" dirty="0" smtClean="0">
                    <a:solidFill>
                      <a:srgbClr val="C00000"/>
                    </a:solidFill>
                    <a:ea typeface="Calibri"/>
                    <a:cs typeface="Arial"/>
                  </a:rPr>
                  <a:t>TNF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rgbClr val="C00000"/>
                        </a:solidFill>
                        <a:latin typeface="Cambria Math"/>
                        <a:ea typeface="Calibri"/>
                        <a:cs typeface="Arial"/>
                      </a:rPr>
                      <m:t>𝛼</m:t>
                    </m:r>
                    <m:r>
                      <a:rPr lang="en-US" sz="2400" i="1">
                        <a:solidFill>
                          <a:srgbClr val="C00000"/>
                        </a:solidFill>
                        <a:latin typeface="Cambria Math"/>
                        <a:ea typeface="Calibri"/>
                        <a:cs typeface="Arial"/>
                      </a:rPr>
                      <m:t> </m:t>
                    </m:r>
                  </m:oMath>
                </a14:m>
                <a:r>
                  <a:rPr lang="en-US" sz="2400" dirty="0" smtClean="0">
                    <a:solidFill>
                      <a:srgbClr val="C00000"/>
                    </a:solidFill>
                    <a:ea typeface="Calibri"/>
                    <a:cs typeface="Arial"/>
                  </a:rPr>
                  <a:t>= 75 %</a:t>
                </a:r>
                <a:endParaRPr lang="en-US" sz="2400" dirty="0">
                  <a:solidFill>
                    <a:srgbClr val="C00000"/>
                  </a:solidFill>
                  <a:ea typeface="Calibri"/>
                  <a:cs typeface="Arial"/>
                </a:endParaRPr>
              </a:p>
              <a:p>
                <a:endParaRPr lang="ar-EG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9025" y="5307871"/>
                <a:ext cx="4694426" cy="1844608"/>
              </a:xfrm>
              <a:prstGeom prst="rect">
                <a:avLst/>
              </a:prstGeom>
              <a:blipFill rotWithShape="1">
                <a:blip r:embed="rId5"/>
                <a:stretch>
                  <a:fillRect l="-2078" t="-2649" r="-390" b="-4636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951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29" y="1001711"/>
            <a:ext cx="3809383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359229" y="3514996"/>
                <a:ext cx="2812115" cy="1989263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en-US" sz="2000" b="1" dirty="0" smtClean="0">
                    <a:solidFill>
                      <a:schemeClr val="tx2"/>
                    </a:solidFill>
                  </a:rPr>
                  <a:t>Pfizer</a:t>
                </a:r>
                <a:r>
                  <a:rPr lang="en-US" sz="2000" dirty="0" smtClean="0">
                    <a:solidFill>
                      <a:srgbClr val="C00000"/>
                    </a:solidFill>
                  </a:rPr>
                  <a:t> (SC 806) 2003</a:t>
                </a: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dirty="0">
                    <a:solidFill>
                      <a:srgbClr val="C00000"/>
                    </a:solidFill>
                  </a:rPr>
                  <a:t>p38</a:t>
                </a:r>
                <a14:m>
                  <m:oMath xmlns:m="http://schemas.openxmlformats.org/officeDocument/2006/math">
                    <m:r>
                      <a:rPr lang="en-US" sz="2000" i="1">
                        <a:solidFill>
                          <a:srgbClr val="C00000"/>
                        </a:solidFill>
                        <a:latin typeface="Cambria Math"/>
                        <a:ea typeface="Calibri"/>
                        <a:cs typeface="Arial"/>
                      </a:rPr>
                      <m:t>𝛼</m:t>
                    </m:r>
                  </m:oMath>
                </a14:m>
                <a:r>
                  <a:rPr lang="en-US" sz="2000" dirty="0">
                    <a:solidFill>
                      <a:srgbClr val="C00000"/>
                    </a:solidFill>
                    <a:ea typeface="Calibri"/>
                    <a:cs typeface="Arial"/>
                  </a:rPr>
                  <a:t> IC50 = </a:t>
                </a:r>
                <a:r>
                  <a:rPr lang="en-US" sz="2000" dirty="0" smtClean="0">
                    <a:solidFill>
                      <a:srgbClr val="C00000"/>
                    </a:solidFill>
                    <a:ea typeface="Calibri"/>
                    <a:cs typeface="Arial"/>
                  </a:rPr>
                  <a:t>50 </a:t>
                </a:r>
                <a:r>
                  <a:rPr lang="en-US" sz="2000" dirty="0" smtClean="0">
                    <a:solidFill>
                      <a:srgbClr val="C00000"/>
                    </a:solidFill>
                    <a:ea typeface="Calibri"/>
                    <a:cs typeface="Arial"/>
                  </a:rPr>
                  <a:t>Nm</a:t>
                </a:r>
                <a:endParaRPr lang="en-US" sz="2000" dirty="0">
                  <a:solidFill>
                    <a:srgbClr val="C00000"/>
                  </a:solidFill>
                  <a:ea typeface="Calibri"/>
                  <a:cs typeface="Arial"/>
                </a:endParaRP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dirty="0" smtClean="0">
                    <a:solidFill>
                      <a:srgbClr val="C00000"/>
                    </a:solidFill>
                    <a:ea typeface="Calibri"/>
                    <a:cs typeface="Arial"/>
                  </a:rPr>
                  <a:t>TNF </a:t>
                </a:r>
                <a14:m>
                  <m:oMath xmlns:m="http://schemas.openxmlformats.org/officeDocument/2006/math">
                    <m:r>
                      <a:rPr lang="en-US" sz="2000" i="1">
                        <a:solidFill>
                          <a:srgbClr val="C00000"/>
                        </a:solidFill>
                        <a:latin typeface="Cambria Math"/>
                        <a:ea typeface="Calibri"/>
                        <a:cs typeface="Arial"/>
                      </a:rPr>
                      <m:t>𝛼</m:t>
                    </m:r>
                    <m:r>
                      <a:rPr lang="en-US" sz="2000" i="1">
                        <a:solidFill>
                          <a:srgbClr val="C00000"/>
                        </a:solidFill>
                        <a:latin typeface="Cambria Math"/>
                        <a:ea typeface="Calibri"/>
                        <a:cs typeface="Arial"/>
                      </a:rPr>
                      <m:t> </m:t>
                    </m:r>
                  </m:oMath>
                </a14:m>
                <a:r>
                  <a:rPr lang="en-US" sz="2000" dirty="0">
                    <a:solidFill>
                      <a:srgbClr val="C00000"/>
                    </a:solidFill>
                    <a:ea typeface="Calibri"/>
                    <a:cs typeface="Arial"/>
                  </a:rPr>
                  <a:t>= </a:t>
                </a:r>
                <a:r>
                  <a:rPr lang="en-US" sz="2000" dirty="0" smtClean="0">
                    <a:solidFill>
                      <a:srgbClr val="C00000"/>
                    </a:solidFill>
                    <a:ea typeface="Calibri"/>
                    <a:cs typeface="Arial"/>
                  </a:rPr>
                  <a:t>98 %, at 5mg/kg</a:t>
                </a:r>
                <a:r>
                  <a:rPr lang="en-US" sz="2400" dirty="0" smtClean="0">
                    <a:solidFill>
                      <a:srgbClr val="C00000"/>
                    </a:solidFill>
                    <a:ea typeface="Calibri"/>
                    <a:cs typeface="Arial"/>
                  </a:rPr>
                  <a:t> </a:t>
                </a:r>
                <a:endParaRPr lang="en-US" sz="2400" dirty="0">
                  <a:solidFill>
                    <a:srgbClr val="C00000"/>
                  </a:solidFill>
                  <a:ea typeface="Calibri"/>
                  <a:cs typeface="Arial"/>
                </a:endParaRPr>
              </a:p>
              <a:p>
                <a:endParaRPr lang="en-US" dirty="0" smtClean="0"/>
              </a:p>
              <a:p>
                <a:endParaRPr lang="ar-EG" dirty="0"/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229" y="3514996"/>
                <a:ext cx="2812115" cy="1989263"/>
              </a:xfrm>
              <a:prstGeom prst="rect">
                <a:avLst/>
              </a:prstGeom>
              <a:blipFill rotWithShape="1">
                <a:blip r:embed="rId3"/>
                <a:stretch>
                  <a:fillRect l="-2386" t="-1534" r="-4555" b="-4294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628257"/>
            <a:ext cx="3657600" cy="2880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488439" y="3657599"/>
                <a:ext cx="5672322" cy="1846659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dirty="0">
                    <a:latin typeface="AdvGulliv-I"/>
                  </a:rPr>
                  <a:t>B. P. </a:t>
                </a:r>
                <a:r>
                  <a:rPr lang="en-US" sz="2000" dirty="0" err="1">
                    <a:latin typeface="AdvGulliv-I"/>
                  </a:rPr>
                  <a:t>Bandgar</a:t>
                </a:r>
                <a:r>
                  <a:rPr lang="en-US" sz="2000" dirty="0">
                    <a:latin typeface="AdvGulliv-I"/>
                  </a:rPr>
                  <a:t> </a:t>
                </a:r>
                <a:r>
                  <a:rPr lang="en-US" sz="2000" i="1" dirty="0">
                    <a:latin typeface="AdvGulliv-I"/>
                  </a:rPr>
                  <a:t>et al. </a:t>
                </a:r>
                <a:r>
                  <a:rPr lang="en-US" sz="2000" dirty="0" smtClean="0">
                    <a:latin typeface="AdvGulliv-I"/>
                  </a:rPr>
                  <a:t> </a:t>
                </a:r>
                <a:r>
                  <a:rPr lang="en-US" sz="2000" dirty="0" err="1">
                    <a:solidFill>
                      <a:srgbClr val="C00000"/>
                    </a:solidFill>
                    <a:latin typeface="AdvGulliv-I"/>
                  </a:rPr>
                  <a:t>Bioorg</a:t>
                </a:r>
                <a:r>
                  <a:rPr lang="en-US" sz="2000" dirty="0">
                    <a:solidFill>
                      <a:srgbClr val="C00000"/>
                    </a:solidFill>
                    <a:latin typeface="AdvGulliv-I"/>
                  </a:rPr>
                  <a:t>. Med. Chem. (2010)</a:t>
                </a:r>
                <a:endParaRPr lang="en-US" sz="2000" dirty="0">
                  <a:solidFill>
                    <a:srgbClr val="C00000"/>
                  </a:solidFill>
                  <a:ea typeface="Calibri"/>
                  <a:cs typeface="Arial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dirty="0" smtClean="0">
                    <a:solidFill>
                      <a:srgbClr val="C00000"/>
                    </a:solidFill>
                  </a:rPr>
                  <a:t>IL-6 = 47%</a:t>
                </a: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dirty="0" smtClean="0">
                    <a:solidFill>
                      <a:srgbClr val="C00000"/>
                    </a:solidFill>
                  </a:rPr>
                  <a:t> </a:t>
                </a:r>
                <a:r>
                  <a:rPr lang="en-US" sz="2000" dirty="0">
                    <a:solidFill>
                      <a:srgbClr val="C00000"/>
                    </a:solidFill>
                    <a:latin typeface="AdvGulliv-R"/>
                  </a:rPr>
                  <a:t>TNF-</a:t>
                </a:r>
                <a:r>
                  <a:rPr lang="en-US" sz="2000" dirty="0">
                    <a:solidFill>
                      <a:srgbClr val="C00000"/>
                    </a:solidFill>
                    <a:ea typeface="Calibri"/>
                    <a:cs typeface="Arial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solidFill>
                          <a:srgbClr val="C00000"/>
                        </a:solidFill>
                        <a:latin typeface="Cambria Math"/>
                        <a:ea typeface="Calibri"/>
                        <a:cs typeface="Arial"/>
                      </a:rPr>
                      <m:t>𝛼</m:t>
                    </m:r>
                  </m:oMath>
                </a14:m>
                <a:r>
                  <a:rPr lang="en-US" sz="2000" dirty="0">
                    <a:solidFill>
                      <a:srgbClr val="C00000"/>
                    </a:solidFill>
                    <a:latin typeface="AdvPSMP13"/>
                  </a:rPr>
                  <a:t> </a:t>
                </a:r>
                <a:r>
                  <a:rPr lang="en-US" sz="2000" dirty="0" smtClean="0">
                    <a:solidFill>
                      <a:srgbClr val="C00000"/>
                    </a:solidFill>
                    <a:latin typeface="AdvPSMP13"/>
                  </a:rPr>
                  <a:t>= 24</a:t>
                </a:r>
                <a:r>
                  <a:rPr lang="en-US" sz="2000" dirty="0">
                    <a:solidFill>
                      <a:srgbClr val="C00000"/>
                    </a:solidFill>
                    <a:latin typeface="AdvPSMP13"/>
                  </a:rPr>
                  <a:t>% </a:t>
                </a:r>
                <a:r>
                  <a:rPr lang="en-US" sz="2000" dirty="0" smtClean="0">
                    <a:solidFill>
                      <a:srgbClr val="C00000"/>
                    </a:solidFill>
                  </a:rPr>
                  <a:t>inhibition at 10</a:t>
                </a:r>
                <a:r>
                  <a:rPr lang="en-US" sz="2000" dirty="0" smtClean="0">
                    <a:solidFill>
                      <a:srgbClr val="C00000"/>
                    </a:solidFill>
                    <a:latin typeface="Arial"/>
                    <a:ea typeface="Calibri"/>
                    <a:cs typeface="Arial"/>
                  </a:rPr>
                  <a:t>μM</a:t>
                </a:r>
              </a:p>
              <a:p>
                <a:r>
                  <a:rPr lang="en-US" sz="2000" dirty="0" smtClean="0">
                    <a:solidFill>
                      <a:srgbClr val="C00000"/>
                    </a:solidFill>
                  </a:rPr>
                  <a:t> </a:t>
                </a:r>
                <a:endParaRPr lang="ar-EG" sz="20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8439" y="3657599"/>
                <a:ext cx="5672322" cy="1846659"/>
              </a:xfrm>
              <a:prstGeom prst="rect">
                <a:avLst/>
              </a:prstGeom>
              <a:blipFill rotWithShape="1">
                <a:blip r:embed="rId5"/>
                <a:stretch>
                  <a:fillRect l="-1074" t="-660" b="-4950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6216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719" y="1039259"/>
            <a:ext cx="2835275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72922" y="4086552"/>
            <a:ext cx="166686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BTP-1=  417 </a:t>
            </a:r>
            <a:r>
              <a:rPr lang="en-US" dirty="0" err="1" smtClean="0">
                <a:solidFill>
                  <a:srgbClr val="C00000"/>
                </a:solidFill>
              </a:rPr>
              <a:t>nM</a:t>
            </a:r>
            <a:endParaRPr lang="ar-EG" dirty="0">
              <a:solidFill>
                <a:srgbClr val="C00000"/>
              </a:solidFill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739549"/>
            <a:ext cx="2581275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172208" y="3942973"/>
            <a:ext cx="166686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BTP-3 = 314 </a:t>
            </a:r>
            <a:r>
              <a:rPr lang="en-US" dirty="0" err="1" smtClean="0">
                <a:solidFill>
                  <a:srgbClr val="C00000"/>
                </a:solidFill>
              </a:rPr>
              <a:t>nM</a:t>
            </a:r>
            <a:endParaRPr lang="ar-EG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86814" y="545068"/>
            <a:ext cx="726482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IL-2</a:t>
            </a:r>
            <a:endParaRPr lang="ar-EG" sz="2800" b="1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29528" y="4692134"/>
            <a:ext cx="46689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AdvPSTim"/>
              </a:rPr>
              <a:t>Wu </a:t>
            </a:r>
            <a:r>
              <a:rPr lang="en-US" dirty="0" smtClean="0">
                <a:latin typeface="AdvPSTim"/>
              </a:rPr>
              <a:t>Chen </a:t>
            </a:r>
            <a:r>
              <a:rPr lang="en-US" i="1" dirty="0" smtClean="0">
                <a:latin typeface="AdvPSTim"/>
              </a:rPr>
              <a:t>et al</a:t>
            </a:r>
            <a:r>
              <a:rPr lang="en-US" dirty="0" smtClean="0">
                <a:latin typeface="AdvPSTim"/>
              </a:rPr>
              <a:t>., </a:t>
            </a:r>
            <a:r>
              <a:rPr lang="en-US" dirty="0" smtClean="0">
                <a:solidFill>
                  <a:srgbClr val="C00000"/>
                </a:solidFill>
                <a:latin typeface="AdvPSTim"/>
              </a:rPr>
              <a:t>Cellular </a:t>
            </a:r>
            <a:r>
              <a:rPr lang="en-US" dirty="0">
                <a:solidFill>
                  <a:srgbClr val="C00000"/>
                </a:solidFill>
                <a:latin typeface="AdvPSTim"/>
              </a:rPr>
              <a:t>Immunology </a:t>
            </a:r>
            <a:r>
              <a:rPr lang="en-US" dirty="0" smtClean="0">
                <a:solidFill>
                  <a:srgbClr val="C00000"/>
                </a:solidFill>
                <a:latin typeface="AdvPSTim"/>
              </a:rPr>
              <a:t>(</a:t>
            </a:r>
            <a:r>
              <a:rPr lang="en-US" dirty="0">
                <a:solidFill>
                  <a:srgbClr val="C00000"/>
                </a:solidFill>
                <a:latin typeface="AdvPSTim"/>
              </a:rPr>
              <a:t>2002)</a:t>
            </a:r>
            <a:endParaRPr lang="ar-E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5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Skeletal formula of celecoxi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393803"/>
            <a:ext cx="2362200" cy="2050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2400" y="3657600"/>
            <a:ext cx="3886200" cy="25112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 err="1">
                <a:solidFill>
                  <a:schemeClr val="tx2"/>
                </a:solidFill>
                <a:ea typeface="Calibri"/>
                <a:cs typeface="Arial"/>
              </a:rPr>
              <a:t>Celecoxib</a:t>
            </a:r>
            <a:r>
              <a:rPr lang="en-US" sz="2000" b="1" dirty="0">
                <a:solidFill>
                  <a:schemeClr val="tx2"/>
                </a:solidFill>
                <a:ea typeface="Calibri"/>
                <a:cs typeface="Arial"/>
              </a:rPr>
              <a:t> </a:t>
            </a:r>
            <a:endParaRPr lang="en-US" sz="2000" b="1" dirty="0" smtClean="0">
              <a:solidFill>
                <a:schemeClr val="tx2"/>
              </a:solidFill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ea typeface="Calibri"/>
                <a:cs typeface="Arial"/>
              </a:rPr>
              <a:t>Liu Y </a:t>
            </a:r>
            <a:r>
              <a:rPr lang="en-US" sz="2000" i="1" dirty="0" smtClean="0">
                <a:ea typeface="Calibri"/>
                <a:cs typeface="Arial"/>
              </a:rPr>
              <a:t>et al., </a:t>
            </a:r>
            <a:r>
              <a:rPr lang="en-US" sz="2000" dirty="0" smtClean="0">
                <a:solidFill>
                  <a:srgbClr val="C00000"/>
                </a:solidFill>
                <a:ea typeface="Calibri"/>
                <a:cs typeface="Arial"/>
              </a:rPr>
              <a:t>Cancer </a:t>
            </a:r>
            <a:r>
              <a:rPr lang="en-US" sz="2000" dirty="0" err="1" smtClean="0">
                <a:solidFill>
                  <a:srgbClr val="C00000"/>
                </a:solidFill>
                <a:ea typeface="Calibri"/>
                <a:cs typeface="Arial"/>
              </a:rPr>
              <a:t>Prev</a:t>
            </a:r>
            <a:r>
              <a:rPr lang="en-US" sz="2000" dirty="0" smtClean="0">
                <a:solidFill>
                  <a:srgbClr val="C00000"/>
                </a:solidFill>
                <a:ea typeface="Calibri"/>
                <a:cs typeface="Arial"/>
              </a:rPr>
              <a:t> Res (Phil 2011) </a:t>
            </a:r>
            <a:r>
              <a:rPr lang="en-US" sz="2000" dirty="0" smtClean="0">
                <a:ea typeface="Calibri"/>
                <a:cs typeface="Arial"/>
              </a:rPr>
              <a:t>Wang </a:t>
            </a:r>
            <a:r>
              <a:rPr lang="en-US" sz="2000" i="1" dirty="0" smtClean="0">
                <a:ea typeface="Calibri"/>
                <a:cs typeface="Arial"/>
              </a:rPr>
              <a:t>et al., </a:t>
            </a:r>
            <a:r>
              <a:rPr lang="en-US" sz="2000" dirty="0" err="1" smtClean="0">
                <a:solidFill>
                  <a:srgbClr val="C00000"/>
                </a:solidFill>
                <a:ea typeface="Calibri"/>
                <a:cs typeface="Arial"/>
              </a:rPr>
              <a:t>Oncol</a:t>
            </a:r>
            <a:r>
              <a:rPr lang="en-US" sz="2000" dirty="0" smtClean="0">
                <a:solidFill>
                  <a:srgbClr val="C00000"/>
                </a:solidFill>
                <a:ea typeface="Calibri"/>
                <a:cs typeface="Arial"/>
              </a:rPr>
              <a:t> Rep (2014)</a:t>
            </a:r>
            <a:endParaRPr lang="en-US" sz="2000" dirty="0">
              <a:solidFill>
                <a:srgbClr val="C00000"/>
              </a:solidFill>
              <a:ea typeface="Calibri"/>
              <a:cs typeface="Arial"/>
            </a:endParaRPr>
          </a:p>
          <a:p>
            <a:pPr algn="l">
              <a:lnSpc>
                <a:spcPct val="115000"/>
              </a:lnSpc>
              <a:spcAft>
                <a:spcPts val="1000"/>
              </a:spcAft>
            </a:pPr>
            <a:endParaRPr lang="en-US" dirty="0">
              <a:ea typeface="Calibri"/>
              <a:cs typeface="Arial"/>
            </a:endParaRPr>
          </a:p>
          <a:p>
            <a:pPr algn="l">
              <a:lnSpc>
                <a:spcPct val="115000"/>
              </a:lnSpc>
              <a:spcAft>
                <a:spcPts val="1000"/>
              </a:spcAft>
            </a:pPr>
            <a:endParaRPr lang="en-US" dirty="0">
              <a:ea typeface="Calibri"/>
              <a:cs typeface="Arial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544" y="748115"/>
            <a:ext cx="3151187" cy="3151188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3" name="TextBox 2"/>
          <p:cNvSpPr txBox="1"/>
          <p:nvPr/>
        </p:nvSpPr>
        <p:spPr>
          <a:xfrm>
            <a:off x="5156200" y="3657600"/>
            <a:ext cx="3192605" cy="87434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en-US" sz="2000" dirty="0" err="1" smtClean="0">
                <a:ea typeface="Calibri"/>
                <a:cs typeface="Arial"/>
              </a:rPr>
              <a:t>Scuto</a:t>
            </a:r>
            <a:r>
              <a:rPr lang="en-US" sz="2000" dirty="0" smtClean="0">
                <a:ea typeface="Calibri"/>
                <a:cs typeface="Arial"/>
              </a:rPr>
              <a:t> et al</a:t>
            </a:r>
            <a:r>
              <a:rPr lang="en-US" sz="2000" dirty="0" smtClean="0">
                <a:solidFill>
                  <a:srgbClr val="C00000"/>
                </a:solidFill>
                <a:ea typeface="Calibri"/>
                <a:cs typeface="Arial"/>
              </a:rPr>
              <a:t>., Leukemia (2011)</a:t>
            </a:r>
          </a:p>
          <a:p>
            <a:pPr algn="l">
              <a:lnSpc>
                <a:spcPct val="115000"/>
              </a:lnSpc>
              <a:spcAft>
                <a:spcPts val="1000"/>
              </a:spcAft>
            </a:pPr>
            <a:endParaRPr lang="en-US" dirty="0">
              <a:ea typeface="Calibri"/>
              <a:cs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76600" y="381000"/>
            <a:ext cx="726481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IL-6</a:t>
            </a:r>
            <a:endParaRPr lang="ar-EG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79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1752600"/>
            <a:ext cx="8458200" cy="2133600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smtClean="0">
                <a:solidFill>
                  <a:srgbClr val="C00000"/>
                </a:solidFill>
                <a:latin typeface="Chaparral Pro Light" pitchFamily="18" charset="0"/>
              </a:rPr>
              <a:t>Aim of The Work</a:t>
            </a:r>
            <a:endParaRPr lang="ar-EG" sz="5400" b="1" dirty="0">
              <a:solidFill>
                <a:srgbClr val="C00000"/>
              </a:solidFill>
              <a:latin typeface="Chaparral Pro Ligh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43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9050556" cy="414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143" y="5979886"/>
            <a:ext cx="8658524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Fig (3): </a:t>
            </a:r>
            <a:r>
              <a:rPr lang="en-US" dirty="0" smtClean="0"/>
              <a:t>Some representative examples of </a:t>
            </a:r>
            <a:r>
              <a:rPr lang="en-US" dirty="0" err="1" smtClean="0"/>
              <a:t>pyrazole</a:t>
            </a:r>
            <a:r>
              <a:rPr lang="en-US" dirty="0" smtClean="0"/>
              <a:t>-based cytokine inhibitors and the novel </a:t>
            </a:r>
          </a:p>
          <a:p>
            <a:r>
              <a:rPr lang="en-US" dirty="0" smtClean="0"/>
              <a:t>compounds</a:t>
            </a:r>
            <a:endParaRPr lang="ar-EG" dirty="0"/>
          </a:p>
        </p:txBody>
      </p:sp>
      <p:sp>
        <p:nvSpPr>
          <p:cNvPr id="3" name="Rectangle 2"/>
          <p:cNvSpPr/>
          <p:nvPr/>
        </p:nvSpPr>
        <p:spPr>
          <a:xfrm>
            <a:off x="0" y="1219200"/>
            <a:ext cx="9144000" cy="4216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3457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905000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en-US" sz="6600" b="1" dirty="0" smtClean="0">
                <a:solidFill>
                  <a:schemeClr val="accent2"/>
                </a:solidFill>
                <a:latin typeface="Chaparral Pro Light" pitchFamily="18" charset="0"/>
              </a:rPr>
              <a:t>Synthesis</a:t>
            </a:r>
            <a:endParaRPr lang="ar-EG" sz="6600" b="1" dirty="0">
              <a:solidFill>
                <a:schemeClr val="accent2"/>
              </a:solidFill>
              <a:latin typeface="Chaparral Pro Ligh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2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44000" cy="659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5393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040" y="228599"/>
            <a:ext cx="9203040" cy="592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888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762000" y="2743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>
                <a:solidFill>
                  <a:srgbClr val="C00000"/>
                </a:solidFill>
                <a:latin typeface="Chaparral Pro Light" pitchFamily="18" charset="0"/>
              </a:rPr>
              <a:t>Biological Evaluation</a:t>
            </a:r>
            <a:endParaRPr lang="ar-EG" dirty="0">
              <a:solidFill>
                <a:srgbClr val="C00000"/>
              </a:solidFill>
              <a:latin typeface="Chaparral Pro Ligh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99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63018"/>
            <a:ext cx="8322129" cy="4820345"/>
          </a:xfrm>
        </p:spPr>
        <p:txBody>
          <a:bodyPr>
            <a:normAutofit/>
          </a:bodyPr>
          <a:lstStyle/>
          <a:p>
            <a:pPr lvl="0" algn="just">
              <a:spcBef>
                <a:spcPts val="0"/>
              </a:spcBef>
            </a:pPr>
            <a:r>
              <a:rPr lang="en-US" dirty="0" smtClean="0"/>
              <a:t>The novel c</a:t>
            </a:r>
            <a:r>
              <a:rPr lang="en-US" sz="2800" dirty="0" smtClean="0"/>
              <a:t>ompounds </a:t>
            </a:r>
            <a:r>
              <a:rPr lang="en-US" sz="2800" dirty="0"/>
              <a:t>were </a:t>
            </a:r>
            <a:r>
              <a:rPr lang="en-US" sz="2800" dirty="0" smtClean="0"/>
              <a:t>evaluated </a:t>
            </a:r>
            <a:r>
              <a:rPr lang="en-US" sz="2800" dirty="0"/>
              <a:t>for their ability to inhibit </a:t>
            </a:r>
            <a:r>
              <a:rPr lang="en-US" dirty="0" smtClean="0"/>
              <a:t>LPS-induced </a:t>
            </a:r>
            <a:r>
              <a:rPr lang="en-US" dirty="0"/>
              <a:t>production of </a:t>
            </a:r>
            <a:r>
              <a:rPr lang="en-US" dirty="0" smtClean="0"/>
              <a:t>TNF-α, IL-2 and IL-6 </a:t>
            </a:r>
            <a:r>
              <a:rPr lang="en-US" dirty="0"/>
              <a:t>in rat</a:t>
            </a:r>
            <a:r>
              <a:rPr lang="en-US" sz="2800" dirty="0"/>
              <a:t> </a:t>
            </a:r>
            <a:r>
              <a:rPr lang="en-US" sz="2800" dirty="0" smtClean="0"/>
              <a:t>at </a:t>
            </a:r>
            <a:r>
              <a:rPr lang="en-US" sz="3600" b="1" u="sng" dirty="0" smtClean="0">
                <a:solidFill>
                  <a:schemeClr val="tx2"/>
                </a:solidFill>
              </a:rPr>
              <a:t>30 </a:t>
            </a:r>
            <a:r>
              <a:rPr lang="en-US" sz="3600" b="1" u="sng" dirty="0">
                <a:solidFill>
                  <a:schemeClr val="tx2"/>
                </a:solidFill>
              </a:rPr>
              <a:t>mg/kg </a:t>
            </a:r>
            <a:r>
              <a:rPr lang="en-US" sz="3600" b="1" u="sng" dirty="0" err="1">
                <a:solidFill>
                  <a:schemeClr val="tx2"/>
                </a:solidFill>
              </a:rPr>
              <a:t>p.o</a:t>
            </a:r>
            <a:r>
              <a:rPr lang="en-US" sz="3600" b="1" u="sng" dirty="0" err="1" smtClean="0">
                <a:solidFill>
                  <a:schemeClr val="tx2"/>
                </a:solidFill>
              </a:rPr>
              <a:t>.</a:t>
            </a:r>
            <a:r>
              <a:rPr lang="en-US" sz="3600" b="1" u="sng" dirty="0" smtClean="0">
                <a:solidFill>
                  <a:schemeClr val="tx2"/>
                </a:solidFill>
              </a:rPr>
              <a:t> </a:t>
            </a:r>
            <a:endParaRPr lang="en-US" sz="3600" b="1" u="sng" dirty="0" smtClean="0">
              <a:solidFill>
                <a:schemeClr val="tx2"/>
              </a:solidFill>
            </a:endParaRPr>
          </a:p>
          <a:p>
            <a:pPr lvl="0" algn="just">
              <a:spcBef>
                <a:spcPts val="0"/>
              </a:spcBef>
            </a:pPr>
            <a:endParaRPr lang="en-US" sz="3600" b="1" u="sng" dirty="0" smtClean="0">
              <a:solidFill>
                <a:schemeClr val="tx2"/>
              </a:solidFill>
            </a:endParaRPr>
          </a:p>
          <a:p>
            <a:pPr lvl="0" algn="just">
              <a:spcBef>
                <a:spcPts val="0"/>
              </a:spcBef>
            </a:pPr>
            <a:r>
              <a:rPr lang="en-US" sz="3000" dirty="0" smtClean="0"/>
              <a:t>Enzyme-linked </a:t>
            </a:r>
            <a:r>
              <a:rPr lang="en-US" sz="3000" dirty="0" err="1" smtClean="0"/>
              <a:t>immunosorbent</a:t>
            </a:r>
            <a:r>
              <a:rPr lang="en-US" sz="3000" dirty="0" smtClean="0"/>
              <a:t> assay kit, life science </a:t>
            </a:r>
            <a:r>
              <a:rPr lang="en-US" sz="3000" dirty="0" err="1" smtClean="0"/>
              <a:t>inc.</a:t>
            </a:r>
            <a:r>
              <a:rPr lang="en-US" sz="3000" dirty="0" smtClean="0"/>
              <a:t> (E90133Ra), (E90073Ra), (E90079Ra</a:t>
            </a:r>
            <a:r>
              <a:rPr lang="en-US" sz="3000" dirty="0" smtClean="0"/>
              <a:t>).</a:t>
            </a:r>
          </a:p>
          <a:p>
            <a:pPr lvl="0" algn="just">
              <a:spcBef>
                <a:spcPts val="0"/>
              </a:spcBef>
            </a:pPr>
            <a:endParaRPr lang="en-US" sz="2800" b="1" u="sng" dirty="0"/>
          </a:p>
          <a:p>
            <a:pPr lvl="0" algn="just">
              <a:spcBef>
                <a:spcPts val="0"/>
              </a:spcBef>
            </a:pPr>
            <a:r>
              <a:rPr lang="en-US" sz="2800" b="1" dirty="0">
                <a:solidFill>
                  <a:schemeClr val="tx2"/>
                </a:solidFill>
              </a:rPr>
              <a:t>Dexamethasone</a:t>
            </a:r>
            <a:r>
              <a:rPr lang="en-US" sz="2800" b="1" dirty="0"/>
              <a:t> </a:t>
            </a:r>
            <a:r>
              <a:rPr lang="en-US" sz="2800" dirty="0"/>
              <a:t>was used as a reference drug. </a:t>
            </a:r>
          </a:p>
          <a:p>
            <a:endParaRPr lang="ar-EG" dirty="0"/>
          </a:p>
        </p:txBody>
      </p:sp>
      <p:sp>
        <p:nvSpPr>
          <p:cNvPr id="4" name="Rectangle 3"/>
          <p:cNvSpPr/>
          <p:nvPr/>
        </p:nvSpPr>
        <p:spPr>
          <a:xfrm>
            <a:off x="1502229" y="685800"/>
            <a:ext cx="6324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2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vivo </a:t>
            </a:r>
            <a:r>
              <a:rPr lang="en-US" sz="32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TNF-α, IL-2, IL-6 Assay In Rat (Acute LPS Model)</a:t>
            </a:r>
            <a:endParaRPr lang="en-US" sz="3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652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TNF-α </a:t>
            </a:r>
            <a:br>
              <a:rPr lang="en-US" sz="4000" b="1" dirty="0">
                <a:solidFill>
                  <a:srgbClr val="FF0000"/>
                </a:solidFill>
              </a:rPr>
            </a:br>
            <a:endParaRPr lang="ar-EG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" y="994592"/>
            <a:ext cx="3352800" cy="2879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257" y="5640689"/>
            <a:ext cx="3070904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en-US" sz="2000" dirty="0"/>
          </a:p>
          <a:p>
            <a:pPr algn="ctr"/>
            <a:r>
              <a:rPr lang="en-US" sz="2000" b="1" dirty="0" smtClean="0">
                <a:solidFill>
                  <a:schemeClr val="tx2"/>
                </a:solidFill>
              </a:rPr>
              <a:t>Dexamethasone</a:t>
            </a:r>
            <a:r>
              <a:rPr lang="en-US" sz="2000" dirty="0" smtClean="0"/>
              <a:t>  </a:t>
            </a:r>
            <a:r>
              <a:rPr lang="en-US" sz="2000" b="1" dirty="0" smtClean="0">
                <a:solidFill>
                  <a:srgbClr val="C00000"/>
                </a:solidFill>
              </a:rPr>
              <a:t>= 63%</a:t>
            </a:r>
            <a:endParaRPr lang="ar-EG" sz="2000" b="1" dirty="0">
              <a:solidFill>
                <a:srgbClr val="C0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533400"/>
            <a:ext cx="365132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93250" y="3142289"/>
            <a:ext cx="1319592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6a = 47%</a:t>
            </a:r>
            <a:endParaRPr lang="en-US" sz="2400" b="1" dirty="0">
              <a:solidFill>
                <a:srgbClr val="C00000"/>
              </a:solidFill>
            </a:endParaRPr>
          </a:p>
          <a:p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endParaRPr lang="ar-EG" sz="24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9200" y="3973286"/>
            <a:ext cx="1237838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6i = 50</a:t>
            </a:r>
            <a:r>
              <a:rPr lang="en-US" sz="2400" b="1" dirty="0">
                <a:solidFill>
                  <a:srgbClr val="C00000"/>
                </a:solidFill>
              </a:rPr>
              <a:t>%</a:t>
            </a:r>
            <a:endParaRPr lang="ar-EG" sz="2400" b="1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007" y="3770475"/>
            <a:ext cx="3646487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533455" y="6129656"/>
            <a:ext cx="1265090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6f </a:t>
            </a:r>
            <a:r>
              <a:rPr lang="en-US" sz="2400" b="1" dirty="0" smtClean="0">
                <a:solidFill>
                  <a:srgbClr val="C00000"/>
                </a:solidFill>
              </a:rPr>
              <a:t>= 48%</a:t>
            </a:r>
            <a:endParaRPr lang="en-US" sz="2400" b="1" dirty="0">
              <a:solidFill>
                <a:srgbClr val="C00000"/>
              </a:solidFill>
            </a:endParaRPr>
          </a:p>
          <a:p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endParaRPr lang="ar-EG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74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IL-2</a:t>
            </a:r>
            <a:endParaRPr lang="ar-EG" b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34" y="1108554"/>
            <a:ext cx="3498056" cy="300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227" y="1202190"/>
            <a:ext cx="3646487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3791176"/>
            <a:ext cx="3214687" cy="257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817143" y="6365131"/>
            <a:ext cx="1382110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6g = 62 %</a:t>
            </a:r>
            <a:endParaRPr lang="ar-EG" sz="24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61227" y="6349936"/>
            <a:ext cx="2596993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00" b="1" dirty="0" smtClean="0">
                <a:solidFill>
                  <a:schemeClr val="tx2"/>
                </a:solidFill>
              </a:rPr>
              <a:t>Dexamethasone</a:t>
            </a:r>
            <a:r>
              <a:rPr lang="en-US" sz="2000" dirty="0" smtClean="0"/>
              <a:t> = </a:t>
            </a:r>
            <a:r>
              <a:rPr lang="en-US" sz="2000" dirty="0" smtClean="0">
                <a:solidFill>
                  <a:srgbClr val="C00000"/>
                </a:solidFill>
              </a:rPr>
              <a:t>66%</a:t>
            </a:r>
            <a:endParaRPr lang="ar-EG" sz="2000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3973" y="4318000"/>
            <a:ext cx="1311576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6i = 60 %</a:t>
            </a:r>
            <a:endParaRPr lang="ar-EG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78975" y="3881735"/>
            <a:ext cx="1415772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6f = 58 %.</a:t>
            </a:r>
            <a:endParaRPr lang="ar-EG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53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IL-6</a:t>
            </a:r>
            <a:endParaRPr lang="ar-EG" b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94971"/>
            <a:ext cx="3581400" cy="3071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46171" y="5638800"/>
            <a:ext cx="3178429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 smtClean="0">
                <a:solidFill>
                  <a:schemeClr val="tx2"/>
                </a:solidFill>
              </a:rPr>
              <a:t>Dexamethasone </a:t>
            </a:r>
            <a:r>
              <a:rPr lang="en-US" b="1" dirty="0" smtClean="0">
                <a:solidFill>
                  <a:srgbClr val="C00000"/>
                </a:solidFill>
              </a:rPr>
              <a:t>= 57 % </a:t>
            </a:r>
            <a:endParaRPr lang="ar-EG" b="1" dirty="0">
              <a:solidFill>
                <a:srgbClr val="C000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752600"/>
            <a:ext cx="3948150" cy="2790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57400" y="4743376"/>
            <a:ext cx="1311578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6i = 45 %</a:t>
            </a:r>
            <a:endParaRPr lang="ar-EG" sz="24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60886" y="4542970"/>
            <a:ext cx="1334019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6f = 42 %</a:t>
            </a:r>
            <a:endParaRPr lang="ar-EG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507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1500187"/>
          </a:xfrm>
        </p:spPr>
        <p:txBody>
          <a:bodyPr/>
          <a:lstStyle/>
          <a:p>
            <a:pPr algn="ctr"/>
            <a:r>
              <a:rPr lang="en-US" sz="4400" b="1" dirty="0">
                <a:solidFill>
                  <a:srgbClr val="C00000"/>
                </a:solidFill>
                <a:latin typeface="Chaparral Pro Light" pitchFamily="18" charset="0"/>
                <a:ea typeface="+mj-ea"/>
                <a:cs typeface="+mj-cs"/>
              </a:rPr>
              <a:t>Antioxidant Activities</a:t>
            </a:r>
            <a:endParaRPr lang="ar-EG" dirty="0">
              <a:latin typeface="Chaparral Pro Ligh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12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629" y="152400"/>
            <a:ext cx="9427029" cy="54864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Times New Roman"/>
                <a:ea typeface="Calibri"/>
              </a:rPr>
              <a:t>Increased </a:t>
            </a:r>
            <a:r>
              <a:rPr lang="en-US" sz="3600" dirty="0">
                <a:latin typeface="Times New Roman"/>
                <a:ea typeface="Calibri"/>
              </a:rPr>
              <a:t>generation of reactive oxygen species (ROS) has been observed in </a:t>
            </a:r>
            <a:r>
              <a:rPr lang="en-US" sz="3600" b="1" dirty="0">
                <a:solidFill>
                  <a:schemeClr val="tx2"/>
                </a:solidFill>
                <a:latin typeface="Times New Roman"/>
                <a:ea typeface="Calibri"/>
              </a:rPr>
              <a:t>degenerative </a:t>
            </a:r>
            <a:r>
              <a:rPr lang="en-US" sz="3600" dirty="0" smtClean="0">
                <a:latin typeface="Times New Roman"/>
                <a:ea typeface="Calibri"/>
              </a:rPr>
              <a:t>diseases. It has </a:t>
            </a:r>
            <a:r>
              <a:rPr lang="en-US" sz="3600" dirty="0">
                <a:latin typeface="Times New Roman"/>
                <a:ea typeface="Calibri"/>
              </a:rPr>
              <a:t>been reported that the </a:t>
            </a:r>
            <a:r>
              <a:rPr lang="en-US" sz="3600" dirty="0" err="1">
                <a:latin typeface="Times New Roman"/>
                <a:ea typeface="Calibri"/>
              </a:rPr>
              <a:t>pyrazole</a:t>
            </a:r>
            <a:r>
              <a:rPr lang="en-US" sz="3600" dirty="0">
                <a:latin typeface="Times New Roman"/>
                <a:ea typeface="Calibri"/>
              </a:rPr>
              <a:t> core possesses radical-scavenging ability and even its modulation in inflammatory response was </a:t>
            </a:r>
            <a:r>
              <a:rPr lang="en-US" sz="3600" dirty="0" smtClean="0">
                <a:latin typeface="Times New Roman"/>
                <a:ea typeface="Calibri"/>
              </a:rPr>
              <a:t>sometimes related </a:t>
            </a:r>
            <a:r>
              <a:rPr lang="en-US" sz="3600" dirty="0">
                <a:latin typeface="Times New Roman"/>
                <a:ea typeface="Calibri"/>
              </a:rPr>
              <a:t>to its considerable antioxidant </a:t>
            </a:r>
            <a:r>
              <a:rPr lang="en-US" sz="3600" dirty="0" smtClean="0">
                <a:latin typeface="Times New Roman"/>
                <a:ea typeface="Calibri"/>
              </a:rPr>
              <a:t>activity. </a:t>
            </a:r>
            <a:endParaRPr lang="ar-EG" sz="3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886200"/>
            <a:ext cx="1561897" cy="2252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6900331" y="3868057"/>
            <a:ext cx="1561897" cy="22523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433" y="4190487"/>
            <a:ext cx="2007992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3008328" y="4244403"/>
            <a:ext cx="2007992" cy="1600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8" name="TextBox 7"/>
          <p:cNvSpPr txBox="1"/>
          <p:nvPr/>
        </p:nvSpPr>
        <p:spPr>
          <a:xfrm>
            <a:off x="1520371" y="6288477"/>
            <a:ext cx="751385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 err="1" smtClean="0">
                <a:ea typeface="Calibri"/>
                <a:cs typeface="Arial"/>
              </a:rPr>
              <a:t>Tarun</a:t>
            </a:r>
            <a:r>
              <a:rPr lang="en-US" dirty="0" smtClean="0">
                <a:ea typeface="Calibri"/>
                <a:cs typeface="Arial"/>
              </a:rPr>
              <a:t> </a:t>
            </a:r>
            <a:r>
              <a:rPr lang="en-US" i="1" dirty="0" smtClean="0">
                <a:ea typeface="Calibri"/>
                <a:cs typeface="Arial"/>
              </a:rPr>
              <a:t>et al</a:t>
            </a:r>
            <a:r>
              <a:rPr lang="en-US" dirty="0" smtClean="0">
                <a:ea typeface="Calibri"/>
                <a:cs typeface="Arial"/>
              </a:rPr>
              <a:t>., </a:t>
            </a:r>
            <a:r>
              <a:rPr lang="en-US" dirty="0" smtClean="0">
                <a:solidFill>
                  <a:srgbClr val="C00000"/>
                </a:solidFill>
                <a:ea typeface="Calibri"/>
                <a:cs typeface="Arial"/>
              </a:rPr>
              <a:t>International journal of Research in Pharmacy and Science (2012) </a:t>
            </a:r>
          </a:p>
        </p:txBody>
      </p:sp>
    </p:spTree>
    <p:extLst>
      <p:ext uri="{BB962C8B-B14F-4D97-AF65-F5344CB8AC3E}">
        <p14:creationId xmlns:p14="http://schemas.microsoft.com/office/powerpoint/2010/main" val="120241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610600" cy="6019800"/>
          </a:xfrm>
        </p:spPr>
        <p:txBody>
          <a:bodyPr>
            <a:normAutofit/>
          </a:bodyPr>
          <a:lstStyle/>
          <a:p>
            <a:pPr lvl="0"/>
            <a:r>
              <a:rPr lang="en-US" dirty="0" smtClean="0">
                <a:solidFill>
                  <a:prstClr val="black"/>
                </a:solidFill>
                <a:latin typeface="Times New Roman"/>
                <a:ea typeface="Calibri"/>
              </a:rPr>
              <a:t>Moreover</a:t>
            </a:r>
            <a:r>
              <a:rPr lang="en-US" dirty="0">
                <a:solidFill>
                  <a:prstClr val="black"/>
                </a:solidFill>
                <a:latin typeface="Times New Roman"/>
                <a:ea typeface="Calibri"/>
              </a:rPr>
              <a:t>, it has been reported that certain </a:t>
            </a:r>
            <a:r>
              <a:rPr lang="en-US" b="1" dirty="0">
                <a:solidFill>
                  <a:schemeClr val="tx2"/>
                </a:solidFill>
                <a:latin typeface="Times New Roman"/>
                <a:ea typeface="Calibri"/>
              </a:rPr>
              <a:t>antioxidants</a:t>
            </a:r>
            <a:r>
              <a:rPr lang="en-US" dirty="0">
                <a:solidFill>
                  <a:prstClr val="black"/>
                </a:solidFill>
                <a:latin typeface="Times New Roman"/>
                <a:ea typeface="Calibri"/>
              </a:rPr>
              <a:t> reduce LPS-induced inflammation and fever. </a:t>
            </a:r>
            <a:endParaRPr lang="ar-EG" dirty="0">
              <a:solidFill>
                <a:prstClr val="black"/>
              </a:solidFill>
            </a:endParaRPr>
          </a:p>
          <a:p>
            <a:r>
              <a:rPr lang="en-US" b="1" u="sng" dirty="0" smtClean="0">
                <a:solidFill>
                  <a:srgbClr val="C00000"/>
                </a:solidFill>
                <a:latin typeface="arial"/>
              </a:rPr>
              <a:t>Glutathione </a:t>
            </a:r>
            <a:r>
              <a:rPr lang="en-US" b="1" u="sng" dirty="0">
                <a:solidFill>
                  <a:srgbClr val="C00000"/>
                </a:solidFill>
                <a:latin typeface="arial"/>
              </a:rPr>
              <a:t>peroxidase 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is an important enzyme in cellular antioxidant defense systems, detoxifying peroxides and 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hydroperoxides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. </a:t>
            </a:r>
            <a:endParaRPr lang="en-US" dirty="0" smtClean="0">
              <a:solidFill>
                <a:srgbClr val="000000"/>
              </a:solidFill>
              <a:latin typeface="arial"/>
            </a:endParaRPr>
          </a:p>
          <a:p>
            <a:pPr lvl="0"/>
            <a:r>
              <a:rPr lang="en-US" dirty="0">
                <a:solidFill>
                  <a:srgbClr val="000000"/>
                </a:solidFill>
                <a:latin typeface="arial"/>
              </a:rPr>
              <a:t>If GPX activity is decreased, more hydrogen peroxide is present, which leads to direct tissue damage and activation of nuclear factor-</a:t>
            </a:r>
            <a:r>
              <a:rPr lang="en-US" dirty="0" err="1">
                <a:solidFill>
                  <a:srgbClr val="000000"/>
                </a:solidFill>
                <a:latin typeface="arial"/>
              </a:rPr>
              <a:t>κB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–related inflammatory pathways.</a:t>
            </a:r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89710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4953000"/>
          </a:xfrm>
        </p:spPr>
        <p:txBody>
          <a:bodyPr>
            <a:normAutofit/>
          </a:bodyPr>
          <a:lstStyle/>
          <a:p>
            <a:pPr algn="just"/>
            <a:r>
              <a:rPr lang="en-US" b="1" u="sng" dirty="0" smtClean="0">
                <a:solidFill>
                  <a:srgbClr val="C00000"/>
                </a:solidFill>
              </a:rPr>
              <a:t>Superoxide </a:t>
            </a:r>
            <a:r>
              <a:rPr lang="en-US" b="1" u="sng" dirty="0" smtClean="0">
                <a:solidFill>
                  <a:srgbClr val="C00000"/>
                </a:solidFill>
              </a:rPr>
              <a:t>Dismutase (SOD)  </a:t>
            </a:r>
            <a:r>
              <a:rPr lang="en-US" dirty="0" smtClean="0">
                <a:solidFill>
                  <a:prstClr val="black"/>
                </a:solidFill>
              </a:rPr>
              <a:t>is one of the most important </a:t>
            </a:r>
            <a:r>
              <a:rPr lang="en-US" dirty="0" err="1" smtClean="0">
                <a:solidFill>
                  <a:prstClr val="black"/>
                </a:solidFill>
              </a:rPr>
              <a:t>antioxidative</a:t>
            </a:r>
            <a:r>
              <a:rPr lang="en-US" dirty="0" smtClean="0">
                <a:solidFill>
                  <a:prstClr val="black"/>
                </a:solidFill>
              </a:rPr>
              <a:t> enzymes. </a:t>
            </a:r>
          </a:p>
          <a:p>
            <a:pPr algn="just"/>
            <a:r>
              <a:rPr lang="en-US" dirty="0" smtClean="0">
                <a:solidFill>
                  <a:prstClr val="black"/>
                </a:solidFill>
              </a:rPr>
              <a:t>It </a:t>
            </a:r>
            <a:r>
              <a:rPr lang="en-US" dirty="0" smtClean="0">
                <a:solidFill>
                  <a:srgbClr val="252525"/>
                </a:solidFill>
                <a:latin typeface="Arial"/>
              </a:rPr>
              <a:t>catalyzes </a:t>
            </a:r>
            <a:r>
              <a:rPr lang="en-US" dirty="0">
                <a:solidFill>
                  <a:srgbClr val="252525"/>
                </a:solidFill>
                <a:latin typeface="Arial"/>
              </a:rPr>
              <a:t>the </a:t>
            </a:r>
            <a:r>
              <a:rPr lang="en-US" dirty="0" err="1" smtClean="0">
                <a:solidFill>
                  <a:srgbClr val="252525"/>
                </a:solidFill>
                <a:latin typeface="Arial"/>
              </a:rPr>
              <a:t>dismutation</a:t>
            </a:r>
            <a:r>
              <a:rPr lang="en-US" dirty="0" smtClean="0">
                <a:solidFill>
                  <a:srgbClr val="252525"/>
                </a:solidFill>
                <a:latin typeface="Arial"/>
              </a:rPr>
              <a:t> of the </a:t>
            </a:r>
            <a:r>
              <a:rPr lang="en-US" dirty="0" smtClean="0">
                <a:latin typeface="Arial"/>
              </a:rPr>
              <a:t>superoxide</a:t>
            </a:r>
            <a:r>
              <a:rPr lang="en-US" dirty="0">
                <a:solidFill>
                  <a:srgbClr val="252525"/>
                </a:solidFill>
                <a:latin typeface="Arial"/>
              </a:rPr>
              <a:t> (O</a:t>
            </a:r>
            <a:r>
              <a:rPr lang="en-US" baseline="-25000" dirty="0">
                <a:solidFill>
                  <a:srgbClr val="252525"/>
                </a:solidFill>
                <a:latin typeface="Arial"/>
              </a:rPr>
              <a:t>2</a:t>
            </a:r>
            <a:r>
              <a:rPr lang="en-US" baseline="30000" dirty="0">
                <a:solidFill>
                  <a:srgbClr val="252525"/>
                </a:solidFill>
                <a:latin typeface="Arial"/>
              </a:rPr>
              <a:t>−</a:t>
            </a:r>
            <a:r>
              <a:rPr lang="en-US" dirty="0">
                <a:solidFill>
                  <a:srgbClr val="252525"/>
                </a:solidFill>
                <a:latin typeface="Arial"/>
              </a:rPr>
              <a:t>) </a:t>
            </a:r>
            <a:r>
              <a:rPr lang="en-US" dirty="0" smtClean="0">
                <a:latin typeface="Arial"/>
              </a:rPr>
              <a:t>radical</a:t>
            </a:r>
            <a:r>
              <a:rPr lang="en-US" dirty="0">
                <a:solidFill>
                  <a:srgbClr val="252525"/>
                </a:solidFill>
                <a:latin typeface="Arial"/>
              </a:rPr>
              <a:t> into </a:t>
            </a:r>
            <a:r>
              <a:rPr lang="en-US" dirty="0" smtClean="0">
                <a:solidFill>
                  <a:srgbClr val="252525"/>
                </a:solidFill>
                <a:latin typeface="Arial"/>
              </a:rPr>
              <a:t>either ordinary </a:t>
            </a:r>
            <a:r>
              <a:rPr lang="en-US" dirty="0">
                <a:solidFill>
                  <a:srgbClr val="252525"/>
                </a:solidFill>
                <a:latin typeface="Arial"/>
              </a:rPr>
              <a:t>molecular </a:t>
            </a:r>
            <a:r>
              <a:rPr lang="en-US" dirty="0" smtClean="0">
                <a:latin typeface="Arial"/>
              </a:rPr>
              <a:t>oxygen</a:t>
            </a:r>
            <a:r>
              <a:rPr lang="en-US" dirty="0">
                <a:solidFill>
                  <a:srgbClr val="252525"/>
                </a:solidFill>
                <a:latin typeface="Arial"/>
              </a:rPr>
              <a:t> (O</a:t>
            </a:r>
            <a:r>
              <a:rPr lang="en-US" baseline="-25000" dirty="0">
                <a:solidFill>
                  <a:srgbClr val="252525"/>
                </a:solidFill>
                <a:latin typeface="Arial"/>
              </a:rPr>
              <a:t>2</a:t>
            </a:r>
            <a:r>
              <a:rPr lang="en-US" dirty="0">
                <a:solidFill>
                  <a:srgbClr val="252525"/>
                </a:solidFill>
                <a:latin typeface="Arial"/>
              </a:rPr>
              <a:t>) or </a:t>
            </a:r>
            <a:r>
              <a:rPr lang="en-US" dirty="0" smtClean="0">
                <a:solidFill>
                  <a:srgbClr val="252525"/>
                </a:solidFill>
                <a:latin typeface="Arial"/>
              </a:rPr>
              <a:t>hydrogen peroxide</a:t>
            </a:r>
            <a:r>
              <a:rPr lang="en-US" dirty="0">
                <a:solidFill>
                  <a:srgbClr val="252525"/>
                </a:solidFill>
                <a:latin typeface="Arial"/>
              </a:rPr>
              <a:t> (H</a:t>
            </a:r>
            <a:r>
              <a:rPr lang="en-US" baseline="-25000" dirty="0">
                <a:solidFill>
                  <a:srgbClr val="252525"/>
                </a:solidFill>
                <a:latin typeface="Arial"/>
              </a:rPr>
              <a:t>2</a:t>
            </a:r>
            <a:r>
              <a:rPr lang="en-US" dirty="0">
                <a:solidFill>
                  <a:srgbClr val="252525"/>
                </a:solidFill>
                <a:latin typeface="Arial"/>
              </a:rPr>
              <a:t>O</a:t>
            </a:r>
            <a:r>
              <a:rPr lang="en-US" baseline="-25000" dirty="0">
                <a:solidFill>
                  <a:srgbClr val="252525"/>
                </a:solidFill>
                <a:latin typeface="Arial"/>
              </a:rPr>
              <a:t>2</a:t>
            </a:r>
            <a:r>
              <a:rPr lang="en-US" dirty="0">
                <a:solidFill>
                  <a:srgbClr val="252525"/>
                </a:solidFill>
                <a:latin typeface="Arial"/>
              </a:rPr>
              <a:t>).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26807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Antioxidant Activities</a:t>
            </a:r>
            <a:endParaRPr lang="ar-EG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19200"/>
            <a:ext cx="8839200" cy="5334000"/>
          </a:xfrm>
        </p:spPr>
        <p:txBody>
          <a:bodyPr>
            <a:normAutofit fontScale="92500" lnSpcReduction="20000"/>
          </a:bodyPr>
          <a:lstStyle/>
          <a:p>
            <a:r>
              <a:rPr lang="en-US" b="1" u="sng" dirty="0" smtClean="0">
                <a:solidFill>
                  <a:srgbClr val="C00000"/>
                </a:solidFill>
              </a:rPr>
              <a:t>Glutathione Peroxidase</a:t>
            </a:r>
            <a:r>
              <a:rPr lang="en-US" dirty="0" smtClean="0"/>
              <a:t> Cellular activity Assay Kit was used to measure GPX.</a:t>
            </a:r>
          </a:p>
          <a:p>
            <a:r>
              <a:rPr lang="en-US" dirty="0" smtClean="0"/>
              <a:t> </a:t>
            </a:r>
            <a:r>
              <a:rPr lang="en-US" b="1" dirty="0" smtClean="0">
                <a:solidFill>
                  <a:schemeClr val="tx2"/>
                </a:solidFill>
              </a:rPr>
              <a:t>LPS</a:t>
            </a:r>
            <a:r>
              <a:rPr lang="en-US" dirty="0" smtClean="0"/>
              <a:t> reduced it by 52%</a:t>
            </a:r>
          </a:p>
          <a:p>
            <a:r>
              <a:rPr lang="en-US" b="1" dirty="0" smtClean="0">
                <a:solidFill>
                  <a:schemeClr val="tx2"/>
                </a:solidFill>
              </a:rPr>
              <a:t>Dexamethasone</a:t>
            </a:r>
            <a:r>
              <a:rPr lang="en-US" dirty="0" smtClean="0"/>
              <a:t> 51 %</a:t>
            </a:r>
          </a:p>
          <a:p>
            <a:r>
              <a:rPr lang="en-US" b="1" dirty="0" smtClean="0">
                <a:solidFill>
                  <a:schemeClr val="tx2"/>
                </a:solidFill>
              </a:rPr>
              <a:t>All the tested compounds </a:t>
            </a:r>
            <a:r>
              <a:rPr lang="en-US" dirty="0" smtClean="0"/>
              <a:t>reduced GPX by 45-47 %. </a:t>
            </a:r>
          </a:p>
          <a:p>
            <a:r>
              <a:rPr lang="en-US" b="1" u="sng" dirty="0" smtClean="0">
                <a:solidFill>
                  <a:srgbClr val="C00000"/>
                </a:solidFill>
              </a:rPr>
              <a:t>Superoxide Dismutase </a:t>
            </a:r>
            <a:r>
              <a:rPr lang="en-US" dirty="0" smtClean="0"/>
              <a:t>Activity Assay KIT </a:t>
            </a:r>
          </a:p>
          <a:p>
            <a:r>
              <a:rPr lang="en-US" sz="3500" b="1" dirty="0" smtClean="0">
                <a:solidFill>
                  <a:srgbClr val="1F497D"/>
                </a:solidFill>
              </a:rPr>
              <a:t>LPS</a:t>
            </a:r>
            <a:r>
              <a:rPr lang="en-US" sz="3500" dirty="0" smtClean="0">
                <a:solidFill>
                  <a:prstClr val="black"/>
                </a:solidFill>
              </a:rPr>
              <a:t> </a:t>
            </a:r>
            <a:r>
              <a:rPr lang="en-US" sz="3500" dirty="0">
                <a:solidFill>
                  <a:prstClr val="black"/>
                </a:solidFill>
              </a:rPr>
              <a:t>reduced it by </a:t>
            </a:r>
            <a:r>
              <a:rPr lang="en-US" sz="3500" dirty="0" smtClean="0">
                <a:solidFill>
                  <a:prstClr val="black"/>
                </a:solidFill>
              </a:rPr>
              <a:t>64%</a:t>
            </a:r>
            <a:endParaRPr lang="en-US" sz="3500" dirty="0">
              <a:solidFill>
                <a:prstClr val="black"/>
              </a:solidFill>
            </a:endParaRPr>
          </a:p>
          <a:p>
            <a:pPr lvl="0"/>
            <a:r>
              <a:rPr lang="en-US" sz="3500" b="1" dirty="0">
                <a:solidFill>
                  <a:srgbClr val="1F497D"/>
                </a:solidFill>
              </a:rPr>
              <a:t>Dexamethasone</a:t>
            </a:r>
            <a:r>
              <a:rPr lang="en-US" sz="3500" dirty="0">
                <a:solidFill>
                  <a:prstClr val="black"/>
                </a:solidFill>
              </a:rPr>
              <a:t> </a:t>
            </a:r>
            <a:r>
              <a:rPr lang="en-US" sz="3500" dirty="0" smtClean="0">
                <a:solidFill>
                  <a:prstClr val="black"/>
                </a:solidFill>
              </a:rPr>
              <a:t>62 %</a:t>
            </a:r>
          </a:p>
          <a:p>
            <a:r>
              <a:rPr lang="en-US" sz="3600" b="1" dirty="0">
                <a:solidFill>
                  <a:schemeClr val="tx2"/>
                </a:solidFill>
              </a:rPr>
              <a:t>All the tested compounds</a:t>
            </a:r>
            <a:r>
              <a:rPr lang="en-US" sz="3600" dirty="0">
                <a:solidFill>
                  <a:schemeClr val="tx2"/>
                </a:solidFill>
              </a:rPr>
              <a:t> </a:t>
            </a:r>
            <a:r>
              <a:rPr lang="en-US" sz="3600" dirty="0">
                <a:solidFill>
                  <a:prstClr val="black"/>
                </a:solidFill>
              </a:rPr>
              <a:t>reduced </a:t>
            </a:r>
            <a:r>
              <a:rPr lang="en-US" sz="3600" dirty="0"/>
              <a:t>SOD in the range 57-52 %</a:t>
            </a:r>
          </a:p>
          <a:p>
            <a:pPr lvl="0"/>
            <a:r>
              <a:rPr lang="en-US" sz="3500" b="1" dirty="0" smtClean="0">
                <a:solidFill>
                  <a:schemeClr val="tx2"/>
                </a:solidFill>
              </a:rPr>
              <a:t>Finally, Compound </a:t>
            </a:r>
            <a:r>
              <a:rPr lang="en-US" b="1" dirty="0" smtClean="0">
                <a:solidFill>
                  <a:srgbClr val="C00000"/>
                </a:solidFill>
              </a:rPr>
              <a:t>6i</a:t>
            </a:r>
            <a:r>
              <a:rPr lang="en-US" dirty="0" smtClean="0"/>
              <a:t> reduced the enzyme by  57%.</a:t>
            </a:r>
          </a:p>
        </p:txBody>
      </p:sp>
    </p:spTree>
    <p:extLst>
      <p:ext uri="{BB962C8B-B14F-4D97-AF65-F5344CB8AC3E}">
        <p14:creationId xmlns:p14="http://schemas.microsoft.com/office/powerpoint/2010/main" val="128286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286000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solidFill>
                  <a:srgbClr val="C00000"/>
                </a:solidFill>
                <a:latin typeface="Chaparral Pro Light" pitchFamily="18" charset="0"/>
              </a:rPr>
              <a:t>2D QSAR Studies</a:t>
            </a:r>
            <a:endParaRPr lang="ar-EG" sz="6000" b="1" dirty="0">
              <a:solidFill>
                <a:srgbClr val="C00000"/>
              </a:solidFill>
              <a:latin typeface="Chaparral Pro Ligh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34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81000"/>
            <a:ext cx="8458200" cy="6477000"/>
          </a:xfrm>
        </p:spPr>
        <p:txBody>
          <a:bodyPr>
            <a:normAutofit fontScale="92500" lnSpcReduction="10000"/>
          </a:bodyPr>
          <a:lstStyle/>
          <a:p>
            <a:r>
              <a:rPr lang="en-US" b="1" u="sng" dirty="0">
                <a:solidFill>
                  <a:srgbClr val="C00000"/>
                </a:solidFill>
                <a:latin typeface="TimesNewRoman"/>
              </a:rPr>
              <a:t>Development of QSAR Models</a:t>
            </a:r>
          </a:p>
          <a:p>
            <a:r>
              <a:rPr lang="en-US" dirty="0">
                <a:latin typeface="TimesNewRoman"/>
              </a:rPr>
              <a:t>QSAR analyses for </a:t>
            </a:r>
            <a:r>
              <a:rPr lang="en-US" dirty="0" smtClean="0">
                <a:latin typeface="TimesNewRoman"/>
              </a:rPr>
              <a:t>inhibitory activities of </a:t>
            </a:r>
            <a:r>
              <a:rPr lang="en-US" dirty="0">
                <a:latin typeface="TimesNewRoman"/>
              </a:rPr>
              <a:t>the </a:t>
            </a:r>
            <a:r>
              <a:rPr lang="en-US" dirty="0" smtClean="0">
                <a:latin typeface="TimesNewRoman"/>
              </a:rPr>
              <a:t>synthesized </a:t>
            </a:r>
            <a:r>
              <a:rPr lang="en-US" dirty="0" err="1" smtClean="0">
                <a:latin typeface="TimesNewRoman"/>
              </a:rPr>
              <a:t>pyrazole</a:t>
            </a:r>
            <a:r>
              <a:rPr lang="en-US" dirty="0" smtClean="0">
                <a:latin typeface="TimesNewRoman"/>
              </a:rPr>
              <a:t> </a:t>
            </a:r>
            <a:r>
              <a:rPr lang="en-US" dirty="0">
                <a:latin typeface="TimesNewRoman"/>
              </a:rPr>
              <a:t>derivatives</a:t>
            </a:r>
            <a:r>
              <a:rPr lang="en-US" dirty="0" smtClean="0">
                <a:latin typeface="TimesNewRoman"/>
              </a:rPr>
              <a:t> against </a:t>
            </a:r>
            <a:r>
              <a:rPr lang="en-US" sz="4300" b="1" dirty="0" smtClean="0">
                <a:solidFill>
                  <a:schemeClr val="tx2"/>
                </a:solidFill>
                <a:ea typeface="+mj-ea"/>
                <a:cs typeface="+mj-cs"/>
              </a:rPr>
              <a:t>TNF-α</a:t>
            </a:r>
            <a:r>
              <a:rPr lang="en-US" sz="4300" b="1" dirty="0" smtClean="0">
                <a:ea typeface="+mj-ea"/>
                <a:cs typeface="+mj-cs"/>
              </a:rPr>
              <a:t>,</a:t>
            </a:r>
            <a:r>
              <a:rPr lang="en-US" sz="4300" b="1" dirty="0" smtClean="0">
                <a:solidFill>
                  <a:srgbClr val="FF0000"/>
                </a:solidFill>
                <a:ea typeface="+mj-ea"/>
                <a:cs typeface="+mj-cs"/>
              </a:rPr>
              <a:t> </a:t>
            </a:r>
            <a:r>
              <a:rPr lang="en-US" sz="4300" b="1" dirty="0" smtClean="0">
                <a:solidFill>
                  <a:schemeClr val="tx2"/>
                </a:solidFill>
                <a:ea typeface="+mj-ea"/>
                <a:cs typeface="+mj-cs"/>
              </a:rPr>
              <a:t>IL-2</a:t>
            </a:r>
            <a:r>
              <a:rPr lang="en-US" sz="4300" b="1" dirty="0" smtClean="0">
                <a:solidFill>
                  <a:srgbClr val="FF0000"/>
                </a:solidFill>
                <a:ea typeface="+mj-ea"/>
                <a:cs typeface="+mj-cs"/>
              </a:rPr>
              <a:t> </a:t>
            </a:r>
            <a:r>
              <a:rPr lang="en-US" sz="4300" dirty="0" smtClean="0">
                <a:ea typeface="+mj-ea"/>
                <a:cs typeface="+mj-cs"/>
              </a:rPr>
              <a:t>and</a:t>
            </a:r>
            <a:r>
              <a:rPr lang="en-US" sz="4300" b="1" dirty="0" smtClean="0">
                <a:solidFill>
                  <a:srgbClr val="FF0000"/>
                </a:solidFill>
                <a:ea typeface="+mj-ea"/>
                <a:cs typeface="+mj-cs"/>
              </a:rPr>
              <a:t> </a:t>
            </a:r>
            <a:r>
              <a:rPr lang="en-US" sz="4300" b="1" dirty="0" smtClean="0">
                <a:solidFill>
                  <a:schemeClr val="tx2"/>
                </a:solidFill>
                <a:ea typeface="+mj-ea"/>
                <a:cs typeface="+mj-cs"/>
              </a:rPr>
              <a:t>IL-6</a:t>
            </a:r>
            <a:r>
              <a:rPr lang="en-US" sz="4300" b="1" dirty="0">
                <a:solidFill>
                  <a:srgbClr val="FF0000"/>
                </a:solidFill>
                <a:ea typeface="+mj-ea"/>
                <a:cs typeface="+mj-cs"/>
              </a:rPr>
              <a:t> </a:t>
            </a:r>
            <a:r>
              <a:rPr lang="en-US" dirty="0" smtClean="0">
                <a:latin typeface="TimesNewRoman"/>
              </a:rPr>
              <a:t>were </a:t>
            </a:r>
            <a:r>
              <a:rPr lang="en-US" dirty="0">
                <a:latin typeface="TimesNewRoman"/>
              </a:rPr>
              <a:t>performed in order to </a:t>
            </a:r>
            <a:r>
              <a:rPr lang="en-US" dirty="0" smtClean="0">
                <a:latin typeface="Arial"/>
                <a:ea typeface="Times New Roman"/>
              </a:rPr>
              <a:t>determine </a:t>
            </a:r>
            <a:r>
              <a:rPr lang="en-US" dirty="0">
                <a:latin typeface="Arial"/>
                <a:ea typeface="Times New Roman"/>
              </a:rPr>
              <a:t>the crucial factors governing this </a:t>
            </a:r>
            <a:r>
              <a:rPr lang="en-US" dirty="0" smtClean="0">
                <a:latin typeface="Arial"/>
                <a:ea typeface="Times New Roman"/>
              </a:rPr>
              <a:t>activity. </a:t>
            </a:r>
            <a:r>
              <a:rPr lang="en-US" dirty="0" smtClean="0">
                <a:latin typeface="TimesNewRoman"/>
              </a:rPr>
              <a:t>The </a:t>
            </a:r>
            <a:r>
              <a:rPr lang="en-US" dirty="0">
                <a:latin typeface="TimesNewRoman"/>
              </a:rPr>
              <a:t>analysis was run by means of the DS 2.5 software (Discovery Studio 2.5, </a:t>
            </a:r>
            <a:r>
              <a:rPr lang="en-US" dirty="0" err="1">
                <a:latin typeface="TimesNewRoman"/>
              </a:rPr>
              <a:t>Accelrys</a:t>
            </a:r>
            <a:r>
              <a:rPr lang="en-US" dirty="0">
                <a:latin typeface="TimesNewRoman"/>
              </a:rPr>
              <a:t>, Co., Ltd</a:t>
            </a:r>
            <a:r>
              <a:rPr lang="en-US" dirty="0" smtClean="0">
                <a:latin typeface="TimesNewRoman"/>
              </a:rPr>
              <a:t>., San </a:t>
            </a:r>
            <a:r>
              <a:rPr lang="en-US" dirty="0">
                <a:latin typeface="TimesNewRoman"/>
              </a:rPr>
              <a:t>Diego, CA, USA</a:t>
            </a:r>
            <a:r>
              <a:rPr lang="en-US" dirty="0" smtClean="0">
                <a:latin typeface="TimesNewRoman"/>
              </a:rPr>
              <a:t>).</a:t>
            </a:r>
          </a:p>
          <a:p>
            <a:r>
              <a:rPr lang="en-US" b="1" dirty="0" smtClean="0">
                <a:solidFill>
                  <a:srgbClr val="C00000"/>
                </a:solidFill>
                <a:latin typeface="TimesNewRoman"/>
              </a:rPr>
              <a:t>Training set </a:t>
            </a:r>
            <a:r>
              <a:rPr lang="en-US" dirty="0" smtClean="0">
                <a:latin typeface="TimesNewRoman"/>
              </a:rPr>
              <a:t>was prepared from the synthesized compounds with their measured pIC50s</a:t>
            </a:r>
          </a:p>
          <a:p>
            <a:r>
              <a:rPr lang="en-US" b="1" dirty="0" smtClean="0">
                <a:solidFill>
                  <a:srgbClr val="C00000"/>
                </a:solidFill>
                <a:latin typeface="TimesNewRoman"/>
              </a:rPr>
              <a:t>“Calculate </a:t>
            </a:r>
            <a:r>
              <a:rPr lang="en-US" b="1" dirty="0">
                <a:solidFill>
                  <a:srgbClr val="C00000"/>
                </a:solidFill>
                <a:latin typeface="TimesNewRoman"/>
              </a:rPr>
              <a:t>Molecular </a:t>
            </a:r>
            <a:r>
              <a:rPr lang="en-US" b="1" dirty="0" smtClean="0">
                <a:solidFill>
                  <a:srgbClr val="C00000"/>
                </a:solidFill>
                <a:latin typeface="TimesNewRoman"/>
              </a:rPr>
              <a:t>Properties</a:t>
            </a:r>
            <a:r>
              <a:rPr lang="en-US" dirty="0" smtClean="0">
                <a:latin typeface="TimesNewRoman"/>
              </a:rPr>
              <a:t>” module </a:t>
            </a:r>
            <a:r>
              <a:rPr lang="en-US" dirty="0">
                <a:latin typeface="TimesNewRoman"/>
              </a:rPr>
              <a:t>was used for </a:t>
            </a:r>
            <a:r>
              <a:rPr lang="en-US" dirty="0" smtClean="0">
                <a:latin typeface="TimesNewRoman"/>
              </a:rPr>
              <a:t>calculating different </a:t>
            </a:r>
            <a:r>
              <a:rPr lang="en-US" dirty="0">
                <a:latin typeface="TimesNewRoman"/>
              </a:rPr>
              <a:t>molecular properties for the training set compounds</a:t>
            </a:r>
            <a:r>
              <a:rPr lang="en-US" dirty="0" smtClean="0">
                <a:latin typeface="TimesNewRoman"/>
              </a:rPr>
              <a:t> </a:t>
            </a:r>
          </a:p>
          <a:p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41113437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8839200" cy="6248400"/>
          </a:xfrm>
        </p:spPr>
        <p:txBody>
          <a:bodyPr>
            <a:normAutofit fontScale="92500"/>
          </a:bodyPr>
          <a:lstStyle/>
          <a:p>
            <a:r>
              <a:rPr lang="en-US" b="1" dirty="0">
                <a:solidFill>
                  <a:srgbClr val="C00000"/>
                </a:solidFill>
                <a:latin typeface="TimesNewRoman"/>
              </a:rPr>
              <a:t>Genetic function approximation </a:t>
            </a:r>
            <a:r>
              <a:rPr lang="en-US" dirty="0">
                <a:latin typeface="TimesNewRoman"/>
              </a:rPr>
              <a:t>(GFA) was utilized to search for the </a:t>
            </a:r>
            <a:r>
              <a:rPr lang="en-US" b="1" dirty="0" smtClean="0">
                <a:solidFill>
                  <a:schemeClr val="tx2"/>
                </a:solidFill>
                <a:latin typeface="TimesNewRoman"/>
              </a:rPr>
              <a:t>best</a:t>
            </a:r>
            <a:r>
              <a:rPr lang="en-US" dirty="0" smtClean="0">
                <a:latin typeface="TimesNewRoman"/>
              </a:rPr>
              <a:t> possible </a:t>
            </a:r>
            <a:r>
              <a:rPr lang="en-US" dirty="0">
                <a:latin typeface="TimesNewRoman"/>
              </a:rPr>
              <a:t>QSAR regression equation capable of correlating the variations in the biological activities </a:t>
            </a:r>
            <a:r>
              <a:rPr lang="en-US" dirty="0" smtClean="0">
                <a:latin typeface="TimesNewRoman"/>
              </a:rPr>
              <a:t>of the </a:t>
            </a:r>
            <a:r>
              <a:rPr lang="en-US" dirty="0">
                <a:latin typeface="TimesNewRoman"/>
              </a:rPr>
              <a:t>training compounds with variations in the generated </a:t>
            </a:r>
            <a:r>
              <a:rPr lang="en-US" dirty="0" smtClean="0">
                <a:latin typeface="TimesNewRoman"/>
              </a:rPr>
              <a:t>descriptors</a:t>
            </a:r>
          </a:p>
          <a:p>
            <a:r>
              <a:rPr lang="en-US" b="1" dirty="0" smtClean="0">
                <a:solidFill>
                  <a:srgbClr val="C00000"/>
                </a:solidFill>
                <a:latin typeface="TimesNewRoman"/>
              </a:rPr>
              <a:t>multiple </a:t>
            </a:r>
            <a:r>
              <a:rPr lang="en-US" b="1" dirty="0">
                <a:solidFill>
                  <a:srgbClr val="C00000"/>
                </a:solidFill>
                <a:latin typeface="TimesNewRoman"/>
              </a:rPr>
              <a:t>linear </a:t>
            </a:r>
            <a:r>
              <a:rPr lang="en-US" b="1" dirty="0" smtClean="0">
                <a:solidFill>
                  <a:srgbClr val="C00000"/>
                </a:solidFill>
                <a:latin typeface="TimesNewRoman"/>
              </a:rPr>
              <a:t>regression modeling</a:t>
            </a:r>
            <a:r>
              <a:rPr lang="en-US" b="1" dirty="0" smtClean="0">
                <a:latin typeface="TimesNewRoman"/>
              </a:rPr>
              <a:t> </a:t>
            </a:r>
            <a:r>
              <a:rPr lang="en-US" dirty="0">
                <a:latin typeface="TimesNewRoman"/>
              </a:rPr>
              <a:t>(MLR</a:t>
            </a:r>
            <a:r>
              <a:rPr lang="en-US" dirty="0" smtClean="0">
                <a:latin typeface="TimesNewRoman"/>
              </a:rPr>
              <a:t>)</a:t>
            </a:r>
          </a:p>
          <a:p>
            <a:r>
              <a:rPr lang="en-US" b="1" dirty="0">
                <a:solidFill>
                  <a:srgbClr val="C00000"/>
                </a:solidFill>
                <a:latin typeface="TimesNewRoman"/>
              </a:rPr>
              <a:t>QSAR model was validated </a:t>
            </a:r>
            <a:r>
              <a:rPr lang="en-US" dirty="0">
                <a:latin typeface="TimesNewRoman"/>
              </a:rPr>
              <a:t>employing leave </a:t>
            </a:r>
            <a:r>
              <a:rPr lang="en-US" b="1" dirty="0">
                <a:solidFill>
                  <a:schemeClr val="tx2"/>
                </a:solidFill>
                <a:latin typeface="TimesNewRoman"/>
              </a:rPr>
              <a:t>one-out </a:t>
            </a:r>
            <a:r>
              <a:rPr lang="en-US" b="1" dirty="0" smtClean="0">
                <a:solidFill>
                  <a:schemeClr val="tx2"/>
                </a:solidFill>
                <a:latin typeface="TimesNewRoman"/>
              </a:rPr>
              <a:t>cross-validation</a:t>
            </a:r>
            <a:r>
              <a:rPr lang="en-US" dirty="0" smtClean="0">
                <a:latin typeface="TimesNewRoman"/>
              </a:rPr>
              <a:t>, </a:t>
            </a:r>
            <a:r>
              <a:rPr lang="en-US" i="1" dirty="0" smtClean="0">
                <a:latin typeface="TimesNewRoman,Italic"/>
              </a:rPr>
              <a:t>r</a:t>
            </a:r>
            <a:r>
              <a:rPr lang="en-US" sz="1600" dirty="0" smtClean="0">
                <a:latin typeface="TimesNewRoman"/>
              </a:rPr>
              <a:t>2 </a:t>
            </a:r>
            <a:r>
              <a:rPr lang="en-US" dirty="0">
                <a:latin typeface="TimesNewRoman"/>
              </a:rPr>
              <a:t>(squared correlation coefficient </a:t>
            </a:r>
            <a:r>
              <a:rPr lang="en-US" dirty="0" smtClean="0">
                <a:latin typeface="TimesNewRoman"/>
              </a:rPr>
              <a:t>value) and </a:t>
            </a:r>
            <a:r>
              <a:rPr lang="en-US" i="1" dirty="0">
                <a:latin typeface="TimesNewRoman,Italic"/>
              </a:rPr>
              <a:t>r</a:t>
            </a:r>
            <a:r>
              <a:rPr lang="en-US" sz="1600" dirty="0">
                <a:latin typeface="TimesNewRoman"/>
              </a:rPr>
              <a:t>2 </a:t>
            </a:r>
            <a:r>
              <a:rPr lang="en-US" dirty="0">
                <a:latin typeface="TimesNewRoman"/>
              </a:rPr>
              <a:t>prediction (predictive squared correlation coefficient value), </a:t>
            </a:r>
            <a:r>
              <a:rPr lang="en-US" b="1" dirty="0">
                <a:solidFill>
                  <a:schemeClr val="tx2"/>
                </a:solidFill>
                <a:latin typeface="TimesNewRoman"/>
              </a:rPr>
              <a:t>residuals</a:t>
            </a:r>
            <a:r>
              <a:rPr lang="en-US" dirty="0">
                <a:latin typeface="TimesNewRoman"/>
              </a:rPr>
              <a:t> between the predicted </a:t>
            </a:r>
            <a:r>
              <a:rPr lang="en-US" dirty="0" smtClean="0">
                <a:latin typeface="TimesNewRoman"/>
              </a:rPr>
              <a:t>and experimental </a:t>
            </a:r>
            <a:r>
              <a:rPr lang="en-US" dirty="0">
                <a:latin typeface="TimesNewRoman"/>
              </a:rPr>
              <a:t>activity of the </a:t>
            </a:r>
            <a:r>
              <a:rPr lang="en-US" b="1" dirty="0">
                <a:solidFill>
                  <a:schemeClr val="tx2"/>
                </a:solidFill>
                <a:latin typeface="TimesNewRoman"/>
              </a:rPr>
              <a:t>test</a:t>
            </a:r>
            <a:r>
              <a:rPr lang="en-US" dirty="0">
                <a:latin typeface="TimesNewRoman"/>
              </a:rPr>
              <a:t> set and </a:t>
            </a:r>
            <a:r>
              <a:rPr lang="en-US" b="1" dirty="0">
                <a:solidFill>
                  <a:schemeClr val="tx2"/>
                </a:solidFill>
                <a:latin typeface="TimesNewRoman"/>
              </a:rPr>
              <a:t>training </a:t>
            </a:r>
            <a:r>
              <a:rPr lang="en-US" dirty="0">
                <a:latin typeface="TimesNewRoman"/>
              </a:rPr>
              <a:t>set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387238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1786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TNF</a:t>
            </a:r>
            <a:r>
              <a:rPr lang="en-US" b="1" dirty="0">
                <a:solidFill>
                  <a:srgbClr val="FF0000"/>
                </a:solidFill>
              </a:rPr>
              <a:t>-α </a:t>
            </a:r>
            <a:br>
              <a:rPr lang="en-US" b="1" dirty="0">
                <a:solidFill>
                  <a:srgbClr val="FF0000"/>
                </a:solidFill>
              </a:rPr>
            </a:br>
            <a:endParaRPr lang="ar-EG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143" y="5596112"/>
            <a:ext cx="3657600" cy="122282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  <a:p>
            <a:endParaRPr lang="ar-EG" dirty="0"/>
          </a:p>
        </p:txBody>
      </p:sp>
      <p:sp>
        <p:nvSpPr>
          <p:cNvPr id="4" name="TextBox 3"/>
          <p:cNvSpPr txBox="1"/>
          <p:nvPr/>
        </p:nvSpPr>
        <p:spPr>
          <a:xfrm>
            <a:off x="3200400" y="4279277"/>
            <a:ext cx="2671436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lvl="0"/>
            <a:r>
              <a:rPr lang="en-US" sz="2400" b="1" dirty="0">
                <a:solidFill>
                  <a:prstClr val="black"/>
                </a:solidFill>
              </a:rPr>
              <a:t>Experimental pIC50</a:t>
            </a:r>
            <a:endParaRPr lang="ar-EG" sz="2400" b="1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740943"/>
            <a:ext cx="9144001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Fig (4)  </a:t>
            </a:r>
            <a:r>
              <a:rPr lang="en-US" dirty="0" smtClean="0"/>
              <a:t>Predicted versus experimental PIC50 of the tested compounds against  </a:t>
            </a:r>
            <a:r>
              <a:rPr lang="en-US" dirty="0">
                <a:ea typeface="+mj-ea"/>
                <a:cs typeface="+mj-cs"/>
              </a:rPr>
              <a:t>TNF-α </a:t>
            </a:r>
            <a:r>
              <a:rPr lang="en-US" dirty="0" smtClean="0">
                <a:ea typeface="+mj-ea"/>
                <a:cs typeface="+mj-cs"/>
              </a:rPr>
              <a:t> according to equation </a:t>
            </a:r>
            <a:r>
              <a:rPr lang="en-US" b="1" dirty="0" smtClean="0">
                <a:ea typeface="+mj-ea"/>
                <a:cs typeface="+mj-cs"/>
              </a:rPr>
              <a:t>1</a:t>
            </a:r>
            <a:r>
              <a:rPr lang="en-US" dirty="0" smtClean="0">
                <a:ea typeface="+mj-ea"/>
                <a:cs typeface="+mj-cs"/>
              </a:rPr>
              <a:t> </a:t>
            </a:r>
            <a:r>
              <a:rPr lang="en-US" b="1" dirty="0" smtClean="0">
                <a:solidFill>
                  <a:srgbClr val="FF0000"/>
                </a:solidFill>
                <a:ea typeface="Calibri"/>
                <a:cs typeface="Arial"/>
              </a:rPr>
              <a:t>r</a:t>
            </a:r>
            <a:r>
              <a:rPr lang="en-US" b="1" baseline="30000" dirty="0" smtClean="0">
                <a:solidFill>
                  <a:srgbClr val="FF0000"/>
                </a:solidFill>
                <a:ea typeface="Calibri"/>
                <a:cs typeface="Arial"/>
              </a:rPr>
              <a:t>2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= </a:t>
            </a:r>
            <a:r>
              <a:rPr lang="en-US" dirty="0" smtClean="0">
                <a:solidFill>
                  <a:srgbClr val="FF0000"/>
                </a:solidFill>
              </a:rPr>
              <a:t>0.769, </a:t>
            </a:r>
            <a:r>
              <a:rPr lang="en-US" b="1" dirty="0" smtClean="0">
                <a:solidFill>
                  <a:srgbClr val="FF0000"/>
                </a:solidFill>
                <a:ea typeface="Calibri"/>
                <a:cs typeface="Arial"/>
              </a:rPr>
              <a:t>r</a:t>
            </a:r>
            <a:r>
              <a:rPr lang="en-US" b="1" baseline="30000" dirty="0" smtClean="0">
                <a:solidFill>
                  <a:srgbClr val="FF0000"/>
                </a:solidFill>
                <a:ea typeface="Calibri"/>
                <a:cs typeface="Arial"/>
              </a:rPr>
              <a:t>2</a:t>
            </a:r>
            <a:r>
              <a:rPr lang="en-US" b="1" dirty="0" smtClean="0">
                <a:solidFill>
                  <a:srgbClr val="FF0000"/>
                </a:solidFill>
                <a:ea typeface="Calibri"/>
                <a:cs typeface="Arial"/>
              </a:rPr>
              <a:t> </a:t>
            </a:r>
            <a:r>
              <a:rPr lang="en-US" b="1" dirty="0">
                <a:solidFill>
                  <a:srgbClr val="FF0000"/>
                </a:solidFill>
                <a:ea typeface="Calibri"/>
                <a:cs typeface="Arial"/>
              </a:rPr>
              <a:t>(prediction) </a:t>
            </a:r>
            <a:r>
              <a:rPr lang="en-US" dirty="0">
                <a:solidFill>
                  <a:srgbClr val="FF0000"/>
                </a:solidFill>
                <a:ea typeface="Calibri"/>
                <a:cs typeface="Arial"/>
              </a:rPr>
              <a:t>= </a:t>
            </a:r>
            <a:r>
              <a:rPr lang="en-US" dirty="0" smtClean="0">
                <a:solidFill>
                  <a:srgbClr val="FF0000"/>
                </a:solidFill>
                <a:ea typeface="Calibri"/>
                <a:cs typeface="Arial"/>
              </a:rPr>
              <a:t>0.654, </a:t>
            </a:r>
            <a:r>
              <a:rPr lang="en-US" b="1" dirty="0" smtClean="0">
                <a:solidFill>
                  <a:srgbClr val="FF0000"/>
                </a:solidFill>
              </a:rPr>
              <a:t>Least </a:t>
            </a:r>
            <a:r>
              <a:rPr lang="en-US" b="1" dirty="0">
                <a:solidFill>
                  <a:srgbClr val="FF0000"/>
                </a:solidFill>
              </a:rPr>
              <a:t>square error </a:t>
            </a:r>
            <a:r>
              <a:rPr lang="en-US" dirty="0">
                <a:solidFill>
                  <a:srgbClr val="FF0000"/>
                </a:solidFill>
              </a:rPr>
              <a:t>= </a:t>
            </a:r>
            <a:r>
              <a:rPr lang="en-US" dirty="0">
                <a:solidFill>
                  <a:srgbClr val="FF0000"/>
                </a:solidFill>
                <a:ea typeface="Calibri"/>
                <a:cs typeface="Arial"/>
              </a:rPr>
              <a:t>0.000572</a:t>
            </a:r>
          </a:p>
          <a:p>
            <a:endParaRPr lang="en-US" dirty="0">
              <a:solidFill>
                <a:srgbClr val="FF0000"/>
              </a:solidFill>
              <a:ea typeface="Calibri"/>
              <a:cs typeface="Arial"/>
            </a:endParaRPr>
          </a:p>
          <a:p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dalia\Desktop\TNF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16" y="914400"/>
            <a:ext cx="8183118" cy="3324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 rot="16200000">
            <a:off x="-689399" y="2345912"/>
            <a:ext cx="22098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 smtClean="0"/>
              <a:t>Predicted pIC50</a:t>
            </a:r>
            <a:endParaRPr lang="ar-EG" sz="2400" b="1" dirty="0"/>
          </a:p>
        </p:txBody>
      </p:sp>
      <p:sp>
        <p:nvSpPr>
          <p:cNvPr id="8" name="Rectangle 7"/>
          <p:cNvSpPr/>
          <p:nvPr/>
        </p:nvSpPr>
        <p:spPr>
          <a:xfrm>
            <a:off x="184668" y="5638800"/>
            <a:ext cx="869966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tx2"/>
                </a:solidFill>
                <a:ea typeface="+mj-ea"/>
                <a:cs typeface="+mj-cs"/>
              </a:rPr>
              <a:t>Equation (1) </a:t>
            </a:r>
            <a:r>
              <a:rPr lang="en-US" sz="2000" dirty="0" smtClean="0">
                <a:ea typeface="+mj-ea"/>
                <a:cs typeface="+mj-cs"/>
              </a:rPr>
              <a:t>representing the best performing QSAR model  for the activity </a:t>
            </a:r>
          </a:p>
          <a:p>
            <a:r>
              <a:rPr lang="en-US" sz="2000" dirty="0" smtClean="0">
                <a:ea typeface="+mj-ea"/>
                <a:cs typeface="+mj-cs"/>
              </a:rPr>
              <a:t>against TNF-α:</a:t>
            </a:r>
          </a:p>
          <a:p>
            <a:r>
              <a:rPr lang="en-US" sz="2000" dirty="0" smtClean="0">
                <a:ea typeface="+mj-ea"/>
                <a:cs typeface="+mj-cs"/>
              </a:rPr>
              <a:t>-logIC50 = </a:t>
            </a:r>
            <a:r>
              <a:rPr lang="ar-EG" dirty="0" smtClean="0"/>
              <a:t>- </a:t>
            </a:r>
            <a:r>
              <a:rPr lang="en-US" dirty="0" smtClean="0"/>
              <a:t>1.42953 – 0.16598 </a:t>
            </a:r>
            <a:r>
              <a:rPr lang="en-US" b="1" dirty="0" smtClean="0">
                <a:latin typeface="Arial"/>
              </a:rPr>
              <a:t>SC_3_C</a:t>
            </a:r>
            <a:r>
              <a:rPr lang="en-US" dirty="0" smtClean="0">
                <a:latin typeface="Arial"/>
              </a:rPr>
              <a:t> – 0.0033134 </a:t>
            </a:r>
            <a:r>
              <a:rPr lang="en-US" b="1" dirty="0" smtClean="0">
                <a:latin typeface="Arial"/>
              </a:rPr>
              <a:t>Jurs_WNSA_2</a:t>
            </a:r>
            <a:r>
              <a:rPr lang="en-US" dirty="0">
                <a:latin typeface="Arial"/>
              </a:rPr>
              <a:t>.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415629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alia\Desktop\IL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762000"/>
            <a:ext cx="9026796" cy="3662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84666" y="5053531"/>
            <a:ext cx="89593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 smtClean="0">
                <a:solidFill>
                  <a:schemeClr val="tx2"/>
                </a:solidFill>
              </a:rPr>
              <a:t>Fig (5)</a:t>
            </a:r>
            <a:r>
              <a:rPr lang="en-US" dirty="0" smtClean="0">
                <a:solidFill>
                  <a:prstClr val="black"/>
                </a:solidFill>
              </a:rPr>
              <a:t>:  </a:t>
            </a:r>
            <a:r>
              <a:rPr lang="en-US" dirty="0">
                <a:solidFill>
                  <a:prstClr val="black"/>
                </a:solidFill>
              </a:rPr>
              <a:t>Predicted versus experimental </a:t>
            </a:r>
            <a:r>
              <a:rPr lang="en-US" dirty="0" smtClean="0">
                <a:solidFill>
                  <a:prstClr val="black"/>
                </a:solidFill>
              </a:rPr>
              <a:t>pIC50 </a:t>
            </a:r>
            <a:r>
              <a:rPr lang="en-US" dirty="0">
                <a:solidFill>
                  <a:prstClr val="black"/>
                </a:solidFill>
              </a:rPr>
              <a:t>of the tested compounds against  </a:t>
            </a:r>
            <a:r>
              <a:rPr lang="en-US" dirty="0" smtClean="0">
                <a:solidFill>
                  <a:prstClr val="black"/>
                </a:solidFill>
              </a:rPr>
              <a:t>IL-2</a:t>
            </a:r>
            <a:r>
              <a:rPr lang="en-US" dirty="0">
                <a:solidFill>
                  <a:prstClr val="black"/>
                </a:solidFill>
              </a:rPr>
              <a:t>  according </a:t>
            </a:r>
          </a:p>
          <a:p>
            <a:r>
              <a:rPr lang="en-US" dirty="0">
                <a:solidFill>
                  <a:prstClr val="black"/>
                </a:solidFill>
              </a:rPr>
              <a:t>to equation </a:t>
            </a:r>
            <a:r>
              <a:rPr lang="en-US" dirty="0" smtClean="0">
                <a:solidFill>
                  <a:prstClr val="black"/>
                </a:solidFill>
              </a:rPr>
              <a:t>2 </a:t>
            </a:r>
            <a:r>
              <a:rPr lang="en-US" dirty="0">
                <a:solidFill>
                  <a:srgbClr val="FF0000"/>
                </a:solidFill>
                <a:ea typeface="Calibri"/>
                <a:cs typeface="Arial"/>
              </a:rPr>
              <a:t>r</a:t>
            </a:r>
            <a:r>
              <a:rPr lang="en-US" baseline="30000" dirty="0">
                <a:solidFill>
                  <a:srgbClr val="FF0000"/>
                </a:solidFill>
                <a:ea typeface="Calibri"/>
                <a:cs typeface="Arial"/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 = </a:t>
            </a:r>
            <a:r>
              <a:rPr lang="en-US" dirty="0" smtClean="0">
                <a:solidFill>
                  <a:srgbClr val="FF0000"/>
                </a:solidFill>
              </a:rPr>
              <a:t>0.993, </a:t>
            </a:r>
            <a:r>
              <a:rPr lang="en-US" dirty="0">
                <a:solidFill>
                  <a:srgbClr val="FF0000"/>
                </a:solidFill>
                <a:ea typeface="Calibri"/>
                <a:cs typeface="Arial"/>
              </a:rPr>
              <a:t>r</a:t>
            </a:r>
            <a:r>
              <a:rPr lang="en-US" baseline="30000" dirty="0">
                <a:solidFill>
                  <a:srgbClr val="FF0000"/>
                </a:solidFill>
                <a:ea typeface="Calibri"/>
                <a:cs typeface="Arial"/>
              </a:rPr>
              <a:t>2</a:t>
            </a:r>
            <a:r>
              <a:rPr lang="en-US" dirty="0">
                <a:solidFill>
                  <a:srgbClr val="FF0000"/>
                </a:solidFill>
                <a:ea typeface="Calibri"/>
                <a:cs typeface="Arial"/>
              </a:rPr>
              <a:t> (prediction) = </a:t>
            </a:r>
            <a:r>
              <a:rPr lang="en-US" dirty="0" smtClean="0">
                <a:solidFill>
                  <a:srgbClr val="FF0000"/>
                </a:solidFill>
                <a:ea typeface="Calibri"/>
                <a:cs typeface="Arial"/>
              </a:rPr>
              <a:t>0.892, </a:t>
            </a:r>
            <a:r>
              <a:rPr lang="en-US" dirty="0" smtClean="0">
                <a:solidFill>
                  <a:srgbClr val="FF0000"/>
                </a:solidFill>
              </a:rPr>
              <a:t>Least </a:t>
            </a:r>
            <a:r>
              <a:rPr lang="en-US" dirty="0">
                <a:solidFill>
                  <a:srgbClr val="FF0000"/>
                </a:solidFill>
              </a:rPr>
              <a:t>square error = </a:t>
            </a:r>
            <a:r>
              <a:rPr lang="en-US" dirty="0">
                <a:solidFill>
                  <a:srgbClr val="FF0000"/>
                </a:solidFill>
                <a:ea typeface="Calibri"/>
                <a:cs typeface="Arial"/>
              </a:rPr>
              <a:t>0.0054</a:t>
            </a:r>
          </a:p>
          <a:p>
            <a:endParaRPr lang="en-US" dirty="0">
              <a:solidFill>
                <a:srgbClr val="FF0000"/>
              </a:solidFill>
              <a:ea typeface="Calibri"/>
              <a:cs typeface="Arial"/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pPr lvl="0"/>
            <a:r>
              <a:rPr lang="en-US" b="1" dirty="0" smtClean="0">
                <a:solidFill>
                  <a:schemeClr val="tx2"/>
                </a:solidFill>
              </a:rPr>
              <a:t>Equation (2) </a:t>
            </a:r>
            <a:r>
              <a:rPr lang="en-US" dirty="0">
                <a:solidFill>
                  <a:prstClr val="black"/>
                </a:solidFill>
              </a:rPr>
              <a:t>= -2.2525 + 0.00049194 </a:t>
            </a:r>
            <a:r>
              <a:rPr lang="en-US" b="1" dirty="0" smtClean="0">
                <a:solidFill>
                  <a:prstClr val="black"/>
                </a:solidFill>
              </a:rPr>
              <a:t>PMI_Y</a:t>
            </a:r>
            <a:r>
              <a:rPr lang="en-US" dirty="0" smtClean="0">
                <a:solidFill>
                  <a:prstClr val="black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− 0.0039522 </a:t>
            </a:r>
            <a:r>
              <a:rPr lang="en-US" dirty="0" smtClean="0">
                <a:solidFill>
                  <a:prstClr val="black"/>
                </a:solidFill>
              </a:rPr>
              <a:t> </a:t>
            </a:r>
            <a:r>
              <a:rPr lang="en-US" b="1" dirty="0" err="1">
                <a:solidFill>
                  <a:prstClr val="black"/>
                </a:solidFill>
              </a:rPr>
              <a:t>Molecular_Volume</a:t>
            </a:r>
            <a:endParaRPr lang="en-US" b="1" dirty="0">
              <a:solidFill>
                <a:prstClr val="black"/>
              </a:solidFill>
            </a:endParaRPr>
          </a:p>
          <a:p>
            <a:pPr lvl="0"/>
            <a:endParaRPr lang="ar-EG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 rot="16200000">
            <a:off x="-920233" y="2626669"/>
            <a:ext cx="22098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 smtClean="0"/>
              <a:t>Predicted pIC50</a:t>
            </a:r>
            <a:endParaRPr lang="ar-EG" sz="2400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990600" y="5725040"/>
            <a:ext cx="7981573" cy="1222829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en-US" sz="2400" dirty="0" smtClean="0">
              <a:solidFill>
                <a:srgbClr val="FF0000"/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en-US" dirty="0" smtClean="0"/>
          </a:p>
          <a:p>
            <a:endParaRPr lang="en-US" dirty="0" smtClean="0"/>
          </a:p>
          <a:p>
            <a:endParaRPr lang="ar-EG" dirty="0"/>
          </a:p>
        </p:txBody>
      </p:sp>
      <p:sp>
        <p:nvSpPr>
          <p:cNvPr id="4" name="TextBox 3"/>
          <p:cNvSpPr txBox="1"/>
          <p:nvPr/>
        </p:nvSpPr>
        <p:spPr>
          <a:xfrm>
            <a:off x="3482479" y="4482654"/>
            <a:ext cx="267143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/>
              <a:t>Experimental pIC50</a:t>
            </a:r>
            <a:endParaRPr lang="ar-EG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675743" y="57872"/>
            <a:ext cx="1032654" cy="76944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ea typeface="+mj-ea"/>
                <a:cs typeface="+mj-cs"/>
              </a:rPr>
              <a:t>IL-2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95765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dalia\Desktop\Captu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87" y="998041"/>
            <a:ext cx="8675913" cy="332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70829" y="1371601"/>
            <a:ext cx="1524000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4" name="TextBox 3"/>
          <p:cNvSpPr txBox="1"/>
          <p:nvPr/>
        </p:nvSpPr>
        <p:spPr>
          <a:xfrm>
            <a:off x="3123392" y="4336534"/>
            <a:ext cx="267143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/>
              <a:t>Experimental pIC50</a:t>
            </a:r>
            <a:endParaRPr lang="ar-EG" sz="2400" b="1" dirty="0"/>
          </a:p>
        </p:txBody>
      </p:sp>
      <p:sp>
        <p:nvSpPr>
          <p:cNvPr id="5" name="TextBox 4"/>
          <p:cNvSpPr txBox="1"/>
          <p:nvPr/>
        </p:nvSpPr>
        <p:spPr>
          <a:xfrm rot="16200000">
            <a:off x="-841241" y="2432129"/>
            <a:ext cx="220980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 smtClean="0"/>
              <a:t>Predicted pIC50</a:t>
            </a:r>
            <a:endParaRPr lang="ar-EG" sz="2400" b="1" dirty="0"/>
          </a:p>
        </p:txBody>
      </p:sp>
      <p:sp>
        <p:nvSpPr>
          <p:cNvPr id="6" name="Rectangle 5"/>
          <p:cNvSpPr/>
          <p:nvPr/>
        </p:nvSpPr>
        <p:spPr>
          <a:xfrm>
            <a:off x="223902" y="5007299"/>
            <a:ext cx="876769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 smtClean="0">
                <a:solidFill>
                  <a:schemeClr val="tx2"/>
                </a:solidFill>
              </a:rPr>
              <a:t>Fig </a:t>
            </a:r>
            <a:r>
              <a:rPr lang="en-US" b="1" dirty="0" smtClean="0">
                <a:solidFill>
                  <a:schemeClr val="tx2"/>
                </a:solidFill>
              </a:rPr>
              <a:t>(6) </a:t>
            </a:r>
            <a:r>
              <a:rPr lang="en-US" dirty="0">
                <a:solidFill>
                  <a:prstClr val="black"/>
                </a:solidFill>
              </a:rPr>
              <a:t>Predicted versus experimental </a:t>
            </a:r>
            <a:r>
              <a:rPr lang="en-US" dirty="0" smtClean="0">
                <a:solidFill>
                  <a:prstClr val="black"/>
                </a:solidFill>
              </a:rPr>
              <a:t>pIC50 </a:t>
            </a:r>
            <a:r>
              <a:rPr lang="en-US" dirty="0">
                <a:solidFill>
                  <a:prstClr val="black"/>
                </a:solidFill>
              </a:rPr>
              <a:t>of the tested compounds against  </a:t>
            </a:r>
            <a:r>
              <a:rPr lang="en-US" dirty="0" smtClean="0">
                <a:solidFill>
                  <a:prstClr val="black"/>
                </a:solidFill>
              </a:rPr>
              <a:t>IL-6</a:t>
            </a:r>
            <a:r>
              <a:rPr lang="en-US" dirty="0">
                <a:solidFill>
                  <a:prstClr val="black"/>
                </a:solidFill>
              </a:rPr>
              <a:t>  according </a:t>
            </a:r>
          </a:p>
          <a:p>
            <a:r>
              <a:rPr lang="en-US" dirty="0">
                <a:solidFill>
                  <a:prstClr val="black"/>
                </a:solidFill>
              </a:rPr>
              <a:t>to equation </a:t>
            </a:r>
            <a:r>
              <a:rPr lang="en-US" dirty="0" smtClean="0">
                <a:solidFill>
                  <a:prstClr val="black"/>
                </a:solidFill>
              </a:rPr>
              <a:t>3 </a:t>
            </a:r>
            <a:r>
              <a:rPr lang="en-US" b="1" dirty="0">
                <a:solidFill>
                  <a:srgbClr val="FF0000"/>
                </a:solidFill>
                <a:ea typeface="Calibri"/>
                <a:cs typeface="Arial"/>
              </a:rPr>
              <a:t>r</a:t>
            </a:r>
            <a:r>
              <a:rPr lang="en-US" b="1" baseline="30000" dirty="0">
                <a:solidFill>
                  <a:srgbClr val="FF0000"/>
                </a:solidFill>
                <a:ea typeface="Calibri"/>
                <a:cs typeface="Arial"/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 = </a:t>
            </a:r>
            <a:r>
              <a:rPr lang="en-US" dirty="0" smtClean="0">
                <a:solidFill>
                  <a:srgbClr val="FF0000"/>
                </a:solidFill>
              </a:rPr>
              <a:t>0.750, </a:t>
            </a:r>
            <a:r>
              <a:rPr lang="en-US" dirty="0">
                <a:solidFill>
                  <a:srgbClr val="FF0000"/>
                </a:solidFill>
                <a:ea typeface="Calibri"/>
                <a:cs typeface="Arial"/>
              </a:rPr>
              <a:t>r</a:t>
            </a:r>
            <a:r>
              <a:rPr lang="en-US" baseline="30000" dirty="0">
                <a:solidFill>
                  <a:srgbClr val="FF0000"/>
                </a:solidFill>
                <a:ea typeface="Calibri"/>
                <a:cs typeface="Arial"/>
              </a:rPr>
              <a:t>2</a:t>
            </a:r>
            <a:r>
              <a:rPr lang="en-US" dirty="0">
                <a:solidFill>
                  <a:srgbClr val="FF0000"/>
                </a:solidFill>
                <a:ea typeface="Calibri"/>
                <a:cs typeface="Arial"/>
              </a:rPr>
              <a:t> (prediction) = </a:t>
            </a:r>
            <a:r>
              <a:rPr lang="en-US" dirty="0" smtClean="0">
                <a:solidFill>
                  <a:srgbClr val="FF0000"/>
                </a:solidFill>
                <a:ea typeface="Calibri"/>
                <a:cs typeface="Arial"/>
              </a:rPr>
              <a:t>60, </a:t>
            </a:r>
            <a:r>
              <a:rPr lang="en-US" dirty="0">
                <a:solidFill>
                  <a:srgbClr val="FF0000"/>
                </a:solidFill>
              </a:rPr>
              <a:t>Least square error = </a:t>
            </a:r>
            <a:r>
              <a:rPr lang="en-US" dirty="0">
                <a:solidFill>
                  <a:srgbClr val="FF0000"/>
                </a:solidFill>
                <a:ea typeface="Calibri"/>
                <a:cs typeface="Arial"/>
              </a:rPr>
              <a:t>0.019</a:t>
            </a:r>
          </a:p>
          <a:p>
            <a:endParaRPr lang="en-US" dirty="0">
              <a:solidFill>
                <a:srgbClr val="FF0000"/>
              </a:solidFill>
              <a:ea typeface="Calibri"/>
              <a:cs typeface="Arial"/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pPr lvl="0"/>
            <a:endParaRPr lang="ar-EG" dirty="0">
              <a:solidFill>
                <a:prstClr val="black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741714" y="5745963"/>
            <a:ext cx="8504086" cy="1222829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en-US" sz="2400" dirty="0" smtClean="0">
              <a:solidFill>
                <a:srgbClr val="FF0000"/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en-US" dirty="0" smtClean="0"/>
          </a:p>
          <a:p>
            <a:endParaRPr lang="en-US" dirty="0" smtClean="0"/>
          </a:p>
          <a:p>
            <a:endParaRPr lang="ar-EG" dirty="0"/>
          </a:p>
        </p:txBody>
      </p:sp>
      <p:sp>
        <p:nvSpPr>
          <p:cNvPr id="3" name="TextBox 2"/>
          <p:cNvSpPr txBox="1"/>
          <p:nvPr/>
        </p:nvSpPr>
        <p:spPr>
          <a:xfrm>
            <a:off x="3974775" y="228600"/>
            <a:ext cx="1032654" cy="76944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4400" b="1" dirty="0">
                <a:solidFill>
                  <a:srgbClr val="C00000"/>
                </a:solidFill>
                <a:ea typeface="+mj-ea"/>
                <a:cs typeface="+mj-cs"/>
              </a:rPr>
              <a:t>IL-6</a:t>
            </a:r>
            <a:endParaRPr lang="ar-EG" dirty="0"/>
          </a:p>
        </p:txBody>
      </p:sp>
      <p:sp>
        <p:nvSpPr>
          <p:cNvPr id="8" name="Rectangle 7"/>
          <p:cNvSpPr/>
          <p:nvPr/>
        </p:nvSpPr>
        <p:spPr>
          <a:xfrm>
            <a:off x="550474" y="5987867"/>
            <a:ext cx="78812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t-IT" sz="2000" b="1" dirty="0" smtClean="0">
                <a:solidFill>
                  <a:schemeClr val="tx2"/>
                </a:solidFill>
              </a:rPr>
              <a:t>Equation (3) </a:t>
            </a:r>
            <a:r>
              <a:rPr lang="it-IT" sz="2000" dirty="0" smtClean="0">
                <a:solidFill>
                  <a:prstClr val="black"/>
                </a:solidFill>
              </a:rPr>
              <a:t>= </a:t>
            </a:r>
            <a:r>
              <a:rPr lang="it-IT" sz="2000" dirty="0">
                <a:solidFill>
                  <a:prstClr val="black"/>
                </a:solidFill>
              </a:rPr>
              <a:t>-2.0117 − 0.36899 </a:t>
            </a:r>
            <a:r>
              <a:rPr lang="it-IT" sz="2000" b="1" dirty="0" smtClean="0">
                <a:solidFill>
                  <a:prstClr val="black"/>
                </a:solidFill>
              </a:rPr>
              <a:t>Kappa_3_AM </a:t>
            </a:r>
            <a:r>
              <a:rPr lang="it-IT" sz="2000" dirty="0">
                <a:solidFill>
                  <a:prstClr val="black"/>
                </a:solidFill>
              </a:rPr>
              <a:t>+ 0.00066893 </a:t>
            </a:r>
            <a:r>
              <a:rPr lang="it-IT" sz="2000" b="1" dirty="0" smtClean="0">
                <a:solidFill>
                  <a:prstClr val="black"/>
                </a:solidFill>
              </a:rPr>
              <a:t>PMI_Y</a:t>
            </a:r>
            <a:endParaRPr lang="it-IT" sz="2000" b="1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339569" y="998041"/>
            <a:ext cx="1455260" cy="373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2861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057400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solidFill>
                  <a:schemeClr val="accent2"/>
                </a:solidFill>
                <a:latin typeface="Chaparral Pro Light" pitchFamily="18" charset="0"/>
              </a:rPr>
              <a:t>Docking Studies</a:t>
            </a:r>
            <a:endParaRPr lang="ar-EG" sz="6000" b="1" dirty="0">
              <a:solidFill>
                <a:schemeClr val="accent2"/>
              </a:solidFill>
              <a:latin typeface="Chaparral Pro Ligh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23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057400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solidFill>
                  <a:srgbClr val="C00000"/>
                </a:solidFill>
              </a:rPr>
              <a:t>IL-2 </a:t>
            </a:r>
            <a:endParaRPr lang="ar-EG" sz="6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981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229600" cy="1143000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en-US" sz="3200" b="1" dirty="0">
                <a:solidFill>
                  <a:srgbClr val="C00000"/>
                </a:solidFill>
                <a:latin typeface="Century Gothic"/>
                <a:ea typeface="+mn-ea"/>
                <a:cs typeface="+mn-cs"/>
              </a:rPr>
              <a:t>Schematic representation of important interactions between SB 203580 and </a:t>
            </a:r>
            <a:r>
              <a:rPr lang="en-US" sz="3200" b="1" dirty="0">
                <a:solidFill>
                  <a:srgbClr val="C00000"/>
                </a:solidFill>
                <a:latin typeface="Century Gothic"/>
                <a:ea typeface="+mn-ea"/>
                <a:cs typeface="+mn-cs"/>
              </a:rPr>
              <a:t>ITK</a:t>
            </a:r>
            <a:r>
              <a:rPr lang="en-US" sz="3200" b="1" dirty="0">
                <a:solidFill>
                  <a:srgbClr val="C00000"/>
                </a:solidFill>
                <a:latin typeface="Century Gothic"/>
                <a:ea typeface="+mn-ea"/>
                <a:cs typeface="+mn-cs"/>
              </a:rPr>
              <a:t>.</a:t>
            </a:r>
            <a:r>
              <a:rPr lang="ar-EG" sz="3200" b="1" dirty="0">
                <a:solidFill>
                  <a:srgbClr val="C00000"/>
                </a:solidFill>
                <a:latin typeface="Century Gothic"/>
                <a:ea typeface="+mn-ea"/>
                <a:cs typeface="+mn-cs"/>
              </a:rPr>
              <a:t/>
            </a:r>
            <a:br>
              <a:rPr lang="ar-EG" sz="3200" b="1" dirty="0">
                <a:solidFill>
                  <a:srgbClr val="C00000"/>
                </a:solidFill>
                <a:latin typeface="Century Gothic"/>
                <a:ea typeface="+mn-ea"/>
                <a:cs typeface="+mn-cs"/>
              </a:rPr>
            </a:br>
            <a:r>
              <a:rPr lang="en-US" sz="3200" b="1" dirty="0">
                <a:solidFill>
                  <a:srgbClr val="C00000"/>
                </a:solidFill>
                <a:latin typeface="Century Gothic"/>
                <a:ea typeface="+mn-ea"/>
                <a:cs typeface="+mn-cs"/>
              </a:rPr>
              <a:t/>
            </a:r>
            <a:br>
              <a:rPr lang="en-US" sz="3200" b="1" dirty="0">
                <a:solidFill>
                  <a:srgbClr val="C00000"/>
                </a:solidFill>
                <a:latin typeface="Century Gothic"/>
                <a:ea typeface="+mn-ea"/>
                <a:cs typeface="+mn-cs"/>
              </a:rPr>
            </a:br>
            <a:endParaRPr lang="ar-EG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371600"/>
            <a:ext cx="7758583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066800" y="6032998"/>
            <a:ext cx="6553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b="1" dirty="0" smtClean="0">
                <a:solidFill>
                  <a:schemeClr val="tx2"/>
                </a:solidFill>
                <a:latin typeface="AdvGulliv-B"/>
                <a:ea typeface="+mj-ea"/>
                <a:cs typeface="+mj-cs"/>
              </a:rPr>
              <a:t>Fig </a:t>
            </a:r>
            <a:r>
              <a:rPr lang="en-US" b="1" dirty="0" smtClean="0">
                <a:solidFill>
                  <a:schemeClr val="tx2"/>
                </a:solidFill>
                <a:latin typeface="AdvGulliv-B"/>
                <a:ea typeface="+mj-ea"/>
                <a:cs typeface="+mj-cs"/>
              </a:rPr>
              <a:t>(7). </a:t>
            </a:r>
            <a:r>
              <a:rPr lang="en-US" dirty="0">
                <a:solidFill>
                  <a:prstClr val="black"/>
                </a:solidFill>
                <a:latin typeface="AdvGulliv-R"/>
                <a:ea typeface="+mj-ea"/>
                <a:cs typeface="+mj-cs"/>
              </a:rPr>
              <a:t>The structure and binding mode </a:t>
            </a:r>
            <a:r>
              <a:rPr lang="en-US" dirty="0" smtClean="0">
                <a:solidFill>
                  <a:prstClr val="black"/>
                </a:solidFill>
                <a:latin typeface="AdvGulliv-R"/>
                <a:ea typeface="+mj-ea"/>
                <a:cs typeface="+mj-cs"/>
              </a:rPr>
              <a:t>into the active site of ITK</a:t>
            </a:r>
            <a:endParaRPr lang="ar-EG" dirty="0">
              <a:solidFill>
                <a:prstClr val="black"/>
              </a:solidFill>
              <a:ea typeface="+mj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7274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lia\AppData\Local\Temp\Rar$DI38.964\dock 3- 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06" y="207599"/>
            <a:ext cx="8077200" cy="4740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40204" y="6012962"/>
            <a:ext cx="741319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dirty="0" smtClean="0">
                <a:solidFill>
                  <a:schemeClr val="tx2"/>
                </a:solidFill>
              </a:rPr>
              <a:t>S =</a:t>
            </a:r>
            <a:r>
              <a:rPr lang="en-US" sz="2400" b="1" dirty="0">
                <a:solidFill>
                  <a:schemeClr val="tx2"/>
                </a:solidFill>
                <a:latin typeface="Times New Roman"/>
                <a:ea typeface="Calibri"/>
              </a:rPr>
              <a:t>-</a:t>
            </a:r>
            <a:r>
              <a:rPr lang="en-US" sz="2400" b="1" dirty="0" smtClean="0">
                <a:solidFill>
                  <a:schemeClr val="tx2"/>
                </a:solidFill>
                <a:latin typeface="Times New Roman"/>
                <a:ea typeface="Calibri"/>
              </a:rPr>
              <a:t>11.721,  </a:t>
            </a:r>
            <a:r>
              <a:rPr lang="en-US" sz="2400" b="1" dirty="0" smtClean="0">
                <a:solidFill>
                  <a:schemeClr val="tx2"/>
                </a:solidFill>
              </a:rPr>
              <a:t>E-</a:t>
            </a:r>
            <a:r>
              <a:rPr lang="en-US" sz="2400" b="1" dirty="0" err="1" smtClean="0">
                <a:solidFill>
                  <a:schemeClr val="tx2"/>
                </a:solidFill>
              </a:rPr>
              <a:t>Conf</a:t>
            </a:r>
            <a:r>
              <a:rPr lang="en-US" sz="2400" b="1" dirty="0" smtClean="0">
                <a:solidFill>
                  <a:schemeClr val="tx2"/>
                </a:solidFill>
              </a:rPr>
              <a:t> = </a:t>
            </a:r>
            <a:r>
              <a:rPr lang="en-US" sz="2400" b="1" dirty="0">
                <a:solidFill>
                  <a:schemeClr val="tx2"/>
                </a:solidFill>
                <a:latin typeface="Times New Roman"/>
                <a:ea typeface="Calibri"/>
              </a:rPr>
              <a:t>-</a:t>
            </a:r>
            <a:r>
              <a:rPr lang="en-US" sz="2400" b="1" dirty="0" smtClean="0">
                <a:solidFill>
                  <a:schemeClr val="tx2"/>
                </a:solidFill>
                <a:latin typeface="Times New Roman"/>
                <a:ea typeface="Calibri"/>
              </a:rPr>
              <a:t>6.627 Kcal/</a:t>
            </a:r>
            <a:r>
              <a:rPr lang="en-US" sz="2400" b="1" dirty="0" err="1" smtClean="0">
                <a:solidFill>
                  <a:schemeClr val="tx2"/>
                </a:solidFill>
                <a:latin typeface="Times New Roman"/>
                <a:ea typeface="Calibri"/>
              </a:rPr>
              <a:t>mol</a:t>
            </a:r>
            <a:r>
              <a:rPr lang="en-US" sz="2400" b="1" dirty="0" smtClean="0">
                <a:solidFill>
                  <a:schemeClr val="tx2"/>
                </a:solidFill>
                <a:latin typeface="Times New Roman"/>
                <a:ea typeface="Calibri"/>
              </a:rPr>
              <a:t>, RMSD = 1.014</a:t>
            </a:r>
            <a:endParaRPr lang="ar-EG" sz="2400" b="1" dirty="0">
              <a:solidFill>
                <a:schemeClr val="tx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0204" y="210275"/>
            <a:ext cx="8077202" cy="4766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4" name="TextBox 3"/>
          <p:cNvSpPr txBox="1"/>
          <p:nvPr/>
        </p:nvSpPr>
        <p:spPr>
          <a:xfrm>
            <a:off x="185721" y="5118875"/>
            <a:ext cx="9186169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b="1" dirty="0" smtClean="0">
                <a:solidFill>
                  <a:schemeClr val="tx2"/>
                </a:solidFill>
              </a:rPr>
              <a:t>Fig </a:t>
            </a:r>
            <a:r>
              <a:rPr lang="en-US" b="1" dirty="0" smtClean="0">
                <a:solidFill>
                  <a:schemeClr val="tx2"/>
                </a:solidFill>
              </a:rPr>
              <a:t>(8) </a:t>
            </a:r>
            <a:r>
              <a:rPr lang="en-US" dirty="0" smtClean="0"/>
              <a:t>: </a:t>
            </a:r>
            <a:r>
              <a:rPr lang="en-US" dirty="0" smtClean="0">
                <a:latin typeface="Times-Roman"/>
              </a:rPr>
              <a:t>Binding </a:t>
            </a:r>
            <a:r>
              <a:rPr lang="en-US" dirty="0">
                <a:latin typeface="Times-Roman"/>
              </a:rPr>
              <a:t>interactions </a:t>
            </a:r>
            <a:r>
              <a:rPr lang="en-US" dirty="0" smtClean="0">
                <a:latin typeface="Times-Roman"/>
              </a:rPr>
              <a:t>of </a:t>
            </a:r>
            <a:r>
              <a:rPr lang="en-US" b="1" dirty="0" smtClean="0">
                <a:solidFill>
                  <a:srgbClr val="C00000"/>
                </a:solidFill>
                <a:latin typeface="Times-Roman"/>
              </a:rPr>
              <a:t>6i</a:t>
            </a:r>
            <a:r>
              <a:rPr lang="en-US" dirty="0" smtClean="0">
                <a:latin typeface="Times-Roman"/>
              </a:rPr>
              <a:t> into the </a:t>
            </a:r>
            <a:r>
              <a:rPr lang="en-US" dirty="0">
                <a:latin typeface="Times-Roman"/>
              </a:rPr>
              <a:t>active site of </a:t>
            </a:r>
            <a:r>
              <a:rPr lang="en-US" dirty="0" smtClean="0">
                <a:latin typeface="Times-Roman"/>
              </a:rPr>
              <a:t>ITK </a:t>
            </a:r>
            <a:r>
              <a:rPr lang="en-US" dirty="0">
                <a:latin typeface="Times-Roman"/>
              </a:rPr>
              <a:t>(PDB ID: </a:t>
            </a:r>
            <a:r>
              <a:rPr lang="en-US" dirty="0" smtClean="0">
                <a:latin typeface="Times-Roman"/>
              </a:rPr>
              <a:t>1SM2</a:t>
            </a:r>
            <a:r>
              <a:rPr lang="en-US" dirty="0" smtClean="0">
                <a:latin typeface="Times-Roman"/>
              </a:rPr>
              <a:t>).</a:t>
            </a:r>
            <a:r>
              <a:rPr lang="en-US" dirty="0" smtClean="0">
                <a:latin typeface="Times New Roman"/>
                <a:ea typeface="Times New Roman"/>
              </a:rPr>
              <a:t>The </a:t>
            </a:r>
            <a:r>
              <a:rPr lang="en-US" dirty="0">
                <a:latin typeface="Times New Roman"/>
                <a:ea typeface="Times New Roman"/>
              </a:rPr>
              <a:t>important </a:t>
            </a:r>
            <a:endParaRPr lang="en-US" dirty="0" smtClean="0">
              <a:latin typeface="Times New Roman"/>
              <a:ea typeface="Times New Roman"/>
            </a:endParaRPr>
          </a:p>
          <a:p>
            <a:r>
              <a:rPr lang="en-US" dirty="0" smtClean="0">
                <a:latin typeface="Times New Roman"/>
                <a:ea typeface="Times New Roman"/>
              </a:rPr>
              <a:t>amino </a:t>
            </a:r>
            <a:r>
              <a:rPr lang="en-US" dirty="0">
                <a:latin typeface="Times New Roman"/>
                <a:ea typeface="Times New Roman"/>
              </a:rPr>
              <a:t>acid residues are shown together with their respective number.</a:t>
            </a:r>
            <a:r>
              <a:rPr lang="en-US" dirty="0" smtClean="0"/>
              <a:t> 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98445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257" y="6020284"/>
            <a:ext cx="82296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000" b="1" dirty="0" smtClean="0">
                <a:solidFill>
                  <a:schemeClr val="tx2"/>
                </a:solidFill>
                <a:latin typeface="Times New Roman"/>
              </a:rPr>
              <a:t>S = </a:t>
            </a:r>
            <a:r>
              <a:rPr lang="en-US" sz="2000" b="1" dirty="0">
                <a:solidFill>
                  <a:schemeClr val="tx2"/>
                </a:solidFill>
                <a:latin typeface="Times New Roman"/>
                <a:ea typeface="Calibri"/>
              </a:rPr>
              <a:t>-</a:t>
            </a:r>
            <a:r>
              <a:rPr lang="en-US" sz="2000" b="1" dirty="0" smtClean="0">
                <a:solidFill>
                  <a:schemeClr val="tx2"/>
                </a:solidFill>
                <a:latin typeface="Times New Roman"/>
                <a:ea typeface="Calibri"/>
              </a:rPr>
              <a:t>13.221, E-</a:t>
            </a:r>
            <a:r>
              <a:rPr lang="en-US" sz="2000" b="1" dirty="0" err="1" smtClean="0">
                <a:solidFill>
                  <a:schemeClr val="tx2"/>
                </a:solidFill>
                <a:latin typeface="Times New Roman"/>
                <a:ea typeface="Calibri"/>
              </a:rPr>
              <a:t>Conf</a:t>
            </a:r>
            <a:r>
              <a:rPr lang="en-US" sz="2000" b="1" dirty="0" smtClean="0">
                <a:solidFill>
                  <a:schemeClr val="tx2"/>
                </a:solidFill>
                <a:latin typeface="Times New Roman"/>
                <a:ea typeface="Calibri"/>
              </a:rPr>
              <a:t> </a:t>
            </a:r>
            <a:r>
              <a:rPr lang="en-US" sz="2000" b="1" dirty="0">
                <a:solidFill>
                  <a:schemeClr val="tx2"/>
                </a:solidFill>
                <a:latin typeface="Times New Roman"/>
                <a:ea typeface="Calibri"/>
              </a:rPr>
              <a:t>= </a:t>
            </a:r>
            <a:r>
              <a:rPr lang="en-US" sz="2000" b="1" dirty="0" smtClean="0">
                <a:solidFill>
                  <a:schemeClr val="tx2"/>
                </a:solidFill>
                <a:latin typeface="Times New Roman"/>
                <a:ea typeface="Calibri"/>
              </a:rPr>
              <a:t>-3.626 Kcal/</a:t>
            </a:r>
            <a:r>
              <a:rPr lang="en-US" sz="2000" b="1" dirty="0" err="1" smtClean="0">
                <a:solidFill>
                  <a:schemeClr val="tx2"/>
                </a:solidFill>
                <a:latin typeface="Times New Roman"/>
                <a:ea typeface="Calibri"/>
              </a:rPr>
              <a:t>mol</a:t>
            </a:r>
            <a:r>
              <a:rPr lang="en-US" sz="2000" b="1" dirty="0" smtClean="0">
                <a:solidFill>
                  <a:schemeClr val="tx2"/>
                </a:solidFill>
                <a:latin typeface="Times New Roman"/>
                <a:ea typeface="Calibri"/>
              </a:rPr>
              <a:t>,  RMSD </a:t>
            </a:r>
            <a:r>
              <a:rPr lang="en-US" sz="2000" b="1" dirty="0">
                <a:solidFill>
                  <a:schemeClr val="tx2"/>
                </a:solidFill>
                <a:latin typeface="Times New Roman"/>
                <a:ea typeface="Calibri"/>
              </a:rPr>
              <a:t>= </a:t>
            </a:r>
            <a:r>
              <a:rPr lang="en-US" sz="2000" b="1" dirty="0" smtClean="0">
                <a:solidFill>
                  <a:schemeClr val="tx2"/>
                </a:solidFill>
                <a:latin typeface="Times New Roman"/>
                <a:ea typeface="Calibri"/>
              </a:rPr>
              <a:t>1.26</a:t>
            </a:r>
            <a:endParaRPr lang="ar-EG" dirty="0"/>
          </a:p>
        </p:txBody>
      </p:sp>
      <p:pic>
        <p:nvPicPr>
          <p:cNvPr id="3" name="Picture 2" descr="C:\Users\dalia\AppData\Local\Temp\Rar$DI35.824\dock 1- 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4800"/>
            <a:ext cx="6938962" cy="4762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" y="5299501"/>
            <a:ext cx="85344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/>
            <a:r>
              <a:rPr lang="en-US" sz="1600" b="1" dirty="0" smtClean="0">
                <a:solidFill>
                  <a:schemeClr val="tx2"/>
                </a:solidFill>
                <a:latin typeface="AdvGulliv-B"/>
              </a:rPr>
              <a:t>Fig </a:t>
            </a:r>
            <a:r>
              <a:rPr lang="en-US" sz="1600" b="1" dirty="0" smtClean="0">
                <a:solidFill>
                  <a:schemeClr val="tx2"/>
                </a:solidFill>
                <a:latin typeface="AdvGulliv-B"/>
              </a:rPr>
              <a:t>(9). </a:t>
            </a:r>
            <a:r>
              <a:rPr lang="en-US" sz="1600" dirty="0" smtClean="0">
                <a:latin typeface="AdvGulliv-R"/>
              </a:rPr>
              <a:t>Binding mode </a:t>
            </a:r>
            <a:r>
              <a:rPr lang="en-US" sz="1600" dirty="0">
                <a:latin typeface="AdvGulliv-R"/>
              </a:rPr>
              <a:t>of </a:t>
            </a:r>
            <a:r>
              <a:rPr lang="en-US" sz="1600" b="1" dirty="0" smtClean="0">
                <a:solidFill>
                  <a:srgbClr val="C00000"/>
                </a:solidFill>
                <a:latin typeface="AdvGulliv-R"/>
              </a:rPr>
              <a:t>6f 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into the active site of ITK (PDB ID: 1SM2).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 The important amino acid residues are shown together with their respective number.</a:t>
            </a:r>
            <a:r>
              <a:rPr lang="en-US" dirty="0">
                <a:solidFill>
                  <a:prstClr val="black"/>
                </a:solidFill>
              </a:rPr>
              <a:t> </a:t>
            </a:r>
            <a:endParaRPr lang="ar-EG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3000" y="304800"/>
            <a:ext cx="6938962" cy="47624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0009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dalia\AppData\Local\Temp\Rar$DI14.5457\dock 1- 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28496"/>
            <a:ext cx="6827663" cy="4541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3400" y="5672554"/>
            <a:ext cx="8077199" cy="67710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000" b="1" dirty="0" smtClean="0">
                <a:solidFill>
                  <a:schemeClr val="tx2"/>
                </a:solidFill>
                <a:latin typeface="Times New Roman"/>
                <a:ea typeface="Calibri"/>
              </a:rPr>
              <a:t>S = </a:t>
            </a:r>
            <a:r>
              <a:rPr lang="en-US" sz="2000" b="1" dirty="0">
                <a:solidFill>
                  <a:schemeClr val="tx2"/>
                </a:solidFill>
                <a:latin typeface="Times New Roman"/>
                <a:ea typeface="Calibri"/>
              </a:rPr>
              <a:t>-</a:t>
            </a:r>
            <a:r>
              <a:rPr lang="en-US" sz="2000" b="1" dirty="0" smtClean="0">
                <a:solidFill>
                  <a:schemeClr val="tx2"/>
                </a:solidFill>
                <a:latin typeface="Times New Roman"/>
                <a:ea typeface="Calibri"/>
              </a:rPr>
              <a:t>12.991, E-</a:t>
            </a:r>
            <a:r>
              <a:rPr lang="en-US" sz="2000" b="1" dirty="0" err="1" smtClean="0">
                <a:solidFill>
                  <a:schemeClr val="tx2"/>
                </a:solidFill>
                <a:latin typeface="Times New Roman"/>
                <a:ea typeface="Calibri"/>
              </a:rPr>
              <a:t>Conf</a:t>
            </a:r>
            <a:r>
              <a:rPr lang="en-US" sz="2000" b="1" dirty="0" smtClean="0">
                <a:solidFill>
                  <a:schemeClr val="tx2"/>
                </a:solidFill>
                <a:latin typeface="Times New Roman"/>
                <a:ea typeface="Calibri"/>
              </a:rPr>
              <a:t> </a:t>
            </a:r>
            <a:r>
              <a:rPr lang="en-US" sz="2000" b="1" dirty="0">
                <a:solidFill>
                  <a:schemeClr val="tx2"/>
                </a:solidFill>
                <a:latin typeface="Times New Roman"/>
                <a:ea typeface="Calibri"/>
              </a:rPr>
              <a:t>= -5.442 </a:t>
            </a:r>
            <a:r>
              <a:rPr lang="en-US" sz="2000" b="1" dirty="0" smtClean="0">
                <a:solidFill>
                  <a:schemeClr val="tx2"/>
                </a:solidFill>
                <a:latin typeface="Times New Roman"/>
                <a:ea typeface="Calibri"/>
              </a:rPr>
              <a:t>Kcal/</a:t>
            </a:r>
            <a:r>
              <a:rPr lang="en-US" sz="2000" b="1" dirty="0" err="1" smtClean="0">
                <a:solidFill>
                  <a:schemeClr val="tx2"/>
                </a:solidFill>
                <a:latin typeface="Times New Roman"/>
                <a:ea typeface="Calibri"/>
              </a:rPr>
              <a:t>mol</a:t>
            </a:r>
            <a:r>
              <a:rPr lang="en-US" sz="2000" b="1" dirty="0" smtClean="0">
                <a:solidFill>
                  <a:schemeClr val="tx2"/>
                </a:solidFill>
                <a:latin typeface="Times New Roman"/>
                <a:ea typeface="Calibri"/>
              </a:rPr>
              <a:t>,  </a:t>
            </a:r>
            <a:r>
              <a:rPr lang="en-US" sz="2000" b="1" dirty="0" smtClean="0">
                <a:solidFill>
                  <a:schemeClr val="tx2"/>
                </a:solidFill>
                <a:latin typeface="Times New Roman"/>
              </a:rPr>
              <a:t>RMSD </a:t>
            </a:r>
            <a:r>
              <a:rPr lang="en-US" sz="2000" b="1" dirty="0">
                <a:solidFill>
                  <a:schemeClr val="tx2"/>
                </a:solidFill>
                <a:latin typeface="Times New Roman"/>
              </a:rPr>
              <a:t>= </a:t>
            </a:r>
            <a:r>
              <a:rPr lang="en-US" sz="2000" b="1" dirty="0">
                <a:solidFill>
                  <a:schemeClr val="tx2"/>
                </a:solidFill>
                <a:latin typeface="Times New Roman"/>
                <a:ea typeface="Calibri"/>
              </a:rPr>
              <a:t>1.454</a:t>
            </a:r>
          </a:p>
          <a:p>
            <a:endParaRPr lang="ar-EG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5087779"/>
            <a:ext cx="8534400" cy="8925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/>
            <a:r>
              <a:rPr lang="en-US" sz="1600" b="1" dirty="0" smtClean="0">
                <a:solidFill>
                  <a:schemeClr val="tx2"/>
                </a:solidFill>
                <a:latin typeface="AdvGulliv-B"/>
              </a:rPr>
              <a:t>Fig (</a:t>
            </a:r>
            <a:r>
              <a:rPr lang="en-US" sz="1600" b="1" dirty="0" smtClean="0">
                <a:solidFill>
                  <a:schemeClr val="tx2"/>
                </a:solidFill>
                <a:latin typeface="AdvGulliv-B"/>
              </a:rPr>
              <a:t>10): </a:t>
            </a:r>
            <a:r>
              <a:rPr lang="en-US" sz="1600" dirty="0">
                <a:solidFill>
                  <a:prstClr val="black"/>
                </a:solidFill>
                <a:latin typeface="AdvGulliv-R"/>
              </a:rPr>
              <a:t>Binding mode of </a:t>
            </a:r>
            <a:r>
              <a:rPr lang="en-US" sz="1600" b="1" dirty="0">
                <a:solidFill>
                  <a:srgbClr val="C00000"/>
                </a:solidFill>
                <a:latin typeface="AdvGulliv-R"/>
              </a:rPr>
              <a:t>6f 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into the active site of ITK (PDB ID: 1SM2).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 The important amino acid residues are shown together with their respective number.</a:t>
            </a:r>
            <a:r>
              <a:rPr lang="en-US" dirty="0">
                <a:solidFill>
                  <a:prstClr val="black"/>
                </a:solidFill>
              </a:rPr>
              <a:t> </a:t>
            </a:r>
            <a:endParaRPr lang="ar-EG" dirty="0">
              <a:solidFill>
                <a:prstClr val="black"/>
              </a:solidFill>
            </a:endParaRPr>
          </a:p>
          <a:p>
            <a:endParaRPr lang="ar-EG" sz="1600" dirty="0"/>
          </a:p>
        </p:txBody>
      </p:sp>
      <p:sp>
        <p:nvSpPr>
          <p:cNvPr id="2" name="Rectangle 1"/>
          <p:cNvSpPr/>
          <p:nvPr/>
        </p:nvSpPr>
        <p:spPr>
          <a:xfrm>
            <a:off x="1066800" y="528496"/>
            <a:ext cx="6827663" cy="45411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308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667000"/>
            <a:ext cx="7848600" cy="1752600"/>
          </a:xfrm>
        </p:spPr>
        <p:txBody>
          <a:bodyPr>
            <a:normAutofit fontScale="32500" lnSpcReduction="20000"/>
          </a:bodyPr>
          <a:lstStyle/>
          <a:p>
            <a:pPr marL="457200" algn="ctr">
              <a:lnSpc>
                <a:spcPct val="115000"/>
              </a:lnSpc>
              <a:spcAft>
                <a:spcPts val="1000"/>
              </a:spcAft>
            </a:pPr>
            <a:endParaRPr lang="en-US" sz="6000" b="1" dirty="0" smtClean="0">
              <a:solidFill>
                <a:srgbClr val="C00000"/>
              </a:solidFill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en-US" sz="16600" b="1" dirty="0" smtClean="0">
                <a:solidFill>
                  <a:srgbClr val="C00000"/>
                </a:solidFill>
              </a:rPr>
              <a:t>TNF-</a:t>
            </a:r>
            <a:r>
              <a:rPr lang="en-US" sz="16600" dirty="0" smtClean="0">
                <a:solidFill>
                  <a:srgbClr val="C00000"/>
                </a:solidFill>
                <a:latin typeface="Arial"/>
                <a:ea typeface="Calibri"/>
                <a:cs typeface="Arial"/>
              </a:rPr>
              <a:t>α</a:t>
            </a:r>
            <a:endParaRPr lang="en-US" sz="16600" dirty="0">
              <a:solidFill>
                <a:srgbClr val="C00000"/>
              </a:solidFill>
              <a:ea typeface="Calibri"/>
              <a:cs typeface="Arial"/>
            </a:endParaRPr>
          </a:p>
          <a:p>
            <a:pPr algn="ctr"/>
            <a:endParaRPr lang="ar-EG" sz="6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84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6200" y="1102132"/>
            <a:ext cx="8916988" cy="5374868"/>
            <a:chOff x="76200" y="78281"/>
            <a:chExt cx="8916988" cy="6289268"/>
          </a:xfrm>
        </p:grpSpPr>
        <p:sp>
          <p:nvSpPr>
            <p:cNvPr id="12" name="Rounded Rectangle 11"/>
            <p:cNvSpPr/>
            <p:nvPr/>
          </p:nvSpPr>
          <p:spPr>
            <a:xfrm>
              <a:off x="460799" y="4665463"/>
              <a:ext cx="1154084" cy="467202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pic>
          <p:nvPicPr>
            <p:cNvPr id="1026" name="Picture 2" descr="E:\PHD\phd word\phd presentation\Picture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73"/>
            <a:stretch/>
          </p:blipFill>
          <p:spPr bwMode="auto">
            <a:xfrm>
              <a:off x="76200" y="152400"/>
              <a:ext cx="8916988" cy="6215149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ounded Rectangle 2"/>
            <p:cNvSpPr/>
            <p:nvPr/>
          </p:nvSpPr>
          <p:spPr>
            <a:xfrm>
              <a:off x="4571206" y="685800"/>
              <a:ext cx="1524794" cy="762000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2133600" y="2667000"/>
              <a:ext cx="1066800" cy="762000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6171406" y="2819400"/>
              <a:ext cx="1524794" cy="762000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253013" y="2786149"/>
              <a:ext cx="88998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linker </a:t>
              </a:r>
            </a:p>
            <a:p>
              <a:pPr algn="ctr"/>
              <a:r>
                <a:rPr lang="en-US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region</a:t>
              </a:r>
              <a:endPara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 rot="1905744">
              <a:off x="5631337" y="4185729"/>
              <a:ext cx="30444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Phosphate binding ribbon</a:t>
              </a:r>
              <a:endPara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374798" y="802178"/>
              <a:ext cx="164500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FF0000"/>
                  </a:solidFill>
                </a:rPr>
                <a:t>Hydrophobic</a:t>
              </a:r>
            </a:p>
            <a:p>
              <a:pPr algn="ctr"/>
              <a:r>
                <a:rPr lang="en-US" b="1" dirty="0" smtClean="0">
                  <a:solidFill>
                    <a:srgbClr val="FF0000"/>
                  </a:solidFill>
                </a:rPr>
                <a:t>pocket</a:t>
              </a:r>
              <a:endParaRPr lang="en-US" b="1" dirty="0">
                <a:solidFill>
                  <a:srgbClr val="FF0000"/>
                </a:solidFill>
              </a:endParaRP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304800" y="4023936"/>
              <a:ext cx="1107252" cy="528227"/>
              <a:chOff x="-3581400" y="2519773"/>
              <a:chExt cx="1107252" cy="528227"/>
            </a:xfrm>
            <a:solidFill>
              <a:srgbClr val="FFFF00"/>
            </a:solidFill>
          </p:grpSpPr>
          <p:sp>
            <p:nvSpPr>
              <p:cNvPr id="14" name="Rounded Rectangle 13"/>
              <p:cNvSpPr/>
              <p:nvPr/>
            </p:nvSpPr>
            <p:spPr>
              <a:xfrm>
                <a:off x="-3581400" y="2519773"/>
                <a:ext cx="1107252" cy="528227"/>
              </a:xfrm>
              <a:prstGeom prst="roundRect">
                <a:avLst/>
              </a:prstGeom>
              <a:grpFill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-3581400" y="2601146"/>
                <a:ext cx="1031051" cy="369332"/>
              </a:xfrm>
              <a:prstGeom prst="rect">
                <a:avLst/>
              </a:prstGeom>
              <a:grpFill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Met 109</a:t>
                </a:r>
                <a:endParaRPr lang="en-US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397602" y="78281"/>
              <a:ext cx="1098198" cy="455119"/>
              <a:chOff x="-3581400" y="2519773"/>
              <a:chExt cx="1107252" cy="528227"/>
            </a:xfrm>
            <a:solidFill>
              <a:srgbClr val="FFFF00"/>
            </a:solidFill>
          </p:grpSpPr>
          <p:sp>
            <p:nvSpPr>
              <p:cNvPr id="18" name="Rounded Rectangle 17"/>
              <p:cNvSpPr/>
              <p:nvPr/>
            </p:nvSpPr>
            <p:spPr>
              <a:xfrm>
                <a:off x="-3581400" y="2519773"/>
                <a:ext cx="1107252" cy="528227"/>
              </a:xfrm>
              <a:prstGeom prst="roundRect">
                <a:avLst/>
              </a:prstGeom>
              <a:grpFill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-3581400" y="2601146"/>
                <a:ext cx="1005403" cy="369332"/>
              </a:xfrm>
              <a:prstGeom prst="rect">
                <a:avLst/>
              </a:prstGeom>
              <a:grpFill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wrap="none" rtlCol="0">
                <a:spAutoFit/>
              </a:bodyPr>
              <a:lstStyle/>
              <a:p>
                <a:r>
                  <a:rPr lang="en-US" b="1" dirty="0" err="1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Thr</a:t>
                </a:r>
                <a:r>
                  <a:rPr lang="en-US" b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106</a:t>
                </a:r>
                <a:endParaRPr lang="en-US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0" name="Rectangle 19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Schematic representation of important interactions between SB 203580 and </a:t>
            </a:r>
            <a:r>
              <a:rPr lang="en-US" sz="3200" b="1" dirty="0" smtClean="0">
                <a:solidFill>
                  <a:srgbClr val="C00000"/>
                </a:solidFill>
              </a:rPr>
              <a:t>p38</a:t>
            </a:r>
            <a:r>
              <a:rPr lang="el-GR" sz="3200" b="1" dirty="0">
                <a:solidFill>
                  <a:srgbClr val="C00000"/>
                </a:solidFill>
              </a:rPr>
              <a:t>α</a:t>
            </a:r>
            <a:r>
              <a:rPr lang="en-US" sz="3200" b="1" dirty="0" smtClean="0">
                <a:solidFill>
                  <a:srgbClr val="C00000"/>
                </a:solidFill>
              </a:rPr>
              <a:t>.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400" y="6477000"/>
            <a:ext cx="3318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>
                <a:solidFill>
                  <a:srgbClr val="C00000"/>
                </a:solidFill>
              </a:rPr>
              <a:t>Med Res Rev.</a:t>
            </a:r>
            <a:r>
              <a:rPr lang="en-US" b="1" dirty="0">
                <a:solidFill>
                  <a:srgbClr val="C00000"/>
                </a:solidFill>
              </a:rPr>
              <a:t> 2006, 26, 1-62.</a:t>
            </a:r>
          </a:p>
        </p:txBody>
      </p:sp>
    </p:spTree>
    <p:extLst>
      <p:ext uri="{BB962C8B-B14F-4D97-AF65-F5344CB8AC3E}">
        <p14:creationId xmlns:p14="http://schemas.microsoft.com/office/powerpoint/2010/main" val="359557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alia\AppData\Local\Temp\Rar$DI44.165\Dock 12- 36 VIIIP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438" y="454819"/>
            <a:ext cx="6553200" cy="495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129438" y="454819"/>
            <a:ext cx="6553200" cy="495341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4" name="Rectangle 3"/>
          <p:cNvSpPr/>
          <p:nvPr/>
        </p:nvSpPr>
        <p:spPr>
          <a:xfrm>
            <a:off x="457200" y="5433632"/>
            <a:ext cx="85344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 smtClean="0">
                <a:solidFill>
                  <a:schemeClr val="tx2"/>
                </a:solidFill>
                <a:latin typeface="Times-Roman"/>
              </a:rPr>
              <a:t>Fig (11):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Binding 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interactions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of </a:t>
            </a:r>
            <a:r>
              <a:rPr lang="en-US" b="1" dirty="0" smtClean="0">
                <a:solidFill>
                  <a:srgbClr val="C00000"/>
                </a:solidFill>
                <a:latin typeface="Times-Roman"/>
              </a:rPr>
              <a:t>6f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 into 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the active site of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p38</a:t>
            </a:r>
            <a:r>
              <a:rPr lang="el-GR" dirty="0">
                <a:solidFill>
                  <a:prstClr val="black"/>
                </a:solidFill>
                <a:latin typeface="Times-Roman"/>
              </a:rPr>
              <a:t>α</a:t>
            </a:r>
            <a:r>
              <a:rPr lang="el-GR" sz="3200" b="1" dirty="0" smtClean="0">
                <a:solidFill>
                  <a:srgbClr val="C00000"/>
                </a:solidFill>
                <a:latin typeface="Century Gothic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(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PDB ID: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1GM2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).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 The important 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amino 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acid residues are shown together with their respective number.</a:t>
            </a:r>
            <a:r>
              <a:rPr lang="en-US" dirty="0">
                <a:solidFill>
                  <a:prstClr val="black"/>
                </a:solidFill>
              </a:rPr>
              <a:t> </a:t>
            </a:r>
            <a:endParaRPr lang="ar-EG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800" y="6295406"/>
            <a:ext cx="7467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S = -</a:t>
            </a:r>
            <a:r>
              <a:rPr lang="en-US" sz="2000" b="1" dirty="0" smtClean="0">
                <a:solidFill>
                  <a:srgbClr val="1F497D"/>
                </a:solidFill>
                <a:latin typeface="Times New Roman"/>
                <a:ea typeface="Calibri"/>
              </a:rPr>
              <a:t>13.59,  E-</a:t>
            </a:r>
            <a:r>
              <a:rPr lang="en-US" sz="2000" b="1" dirty="0" err="1" smtClean="0">
                <a:solidFill>
                  <a:srgbClr val="1F497D"/>
                </a:solidFill>
                <a:latin typeface="Times New Roman"/>
                <a:ea typeface="Calibri"/>
              </a:rPr>
              <a:t>Conf</a:t>
            </a:r>
            <a:r>
              <a:rPr lang="en-US" sz="2000" b="1" dirty="0" smtClean="0">
                <a:solidFill>
                  <a:srgbClr val="1F497D"/>
                </a:solidFill>
                <a:latin typeface="Times New Roman"/>
                <a:ea typeface="Calibri"/>
              </a:rPr>
              <a:t> </a:t>
            </a:r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= </a:t>
            </a:r>
            <a:r>
              <a:rPr lang="en-US" sz="2000" b="1" dirty="0" smtClean="0">
                <a:solidFill>
                  <a:srgbClr val="1F497D"/>
                </a:solidFill>
                <a:latin typeface="Times New Roman"/>
                <a:ea typeface="Calibri"/>
              </a:rPr>
              <a:t>-4.842 </a:t>
            </a:r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Kcal/</a:t>
            </a:r>
            <a:r>
              <a:rPr lang="en-US" sz="2000" b="1" dirty="0" err="1">
                <a:solidFill>
                  <a:srgbClr val="1F497D"/>
                </a:solidFill>
                <a:latin typeface="Times New Roman"/>
                <a:ea typeface="Calibri"/>
              </a:rPr>
              <a:t>mol</a:t>
            </a:r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,  </a:t>
            </a:r>
            <a:r>
              <a:rPr lang="en-US" sz="2000" b="1" dirty="0">
                <a:solidFill>
                  <a:srgbClr val="1F497D"/>
                </a:solidFill>
                <a:latin typeface="Times New Roman"/>
              </a:rPr>
              <a:t>RMSD = </a:t>
            </a:r>
            <a:r>
              <a:rPr lang="en-US" sz="2000" b="1" dirty="0" smtClean="0">
                <a:solidFill>
                  <a:srgbClr val="1F497D"/>
                </a:solidFill>
                <a:latin typeface="Times New Roman"/>
                <a:ea typeface="Calibri"/>
              </a:rPr>
              <a:t>0.843</a:t>
            </a:r>
            <a:endParaRPr lang="en-US" sz="2000" b="1" dirty="0">
              <a:solidFill>
                <a:srgbClr val="1F497D"/>
              </a:solidFill>
              <a:latin typeface="Times New Roman"/>
              <a:ea typeface="Calibri"/>
            </a:endParaRPr>
          </a:p>
          <a:p>
            <a:pPr lvl="0"/>
            <a:endParaRPr lang="ar-EG" dirty="0">
              <a:solidFill>
                <a:prstClr val="black"/>
              </a:solidFill>
            </a:endParaRPr>
          </a:p>
          <a:p>
            <a:r>
              <a:rPr lang="en-US" dirty="0" smtClean="0">
                <a:latin typeface="Times New Roman"/>
                <a:ea typeface="Calibri"/>
              </a:rPr>
              <a:t>-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55113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lia\Desktop\3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599" y="457200"/>
            <a:ext cx="7387169" cy="489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990599" y="457200"/>
            <a:ext cx="7387169" cy="489087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4" name="Rectangle 3"/>
          <p:cNvSpPr/>
          <p:nvPr/>
        </p:nvSpPr>
        <p:spPr>
          <a:xfrm>
            <a:off x="416983" y="5433632"/>
            <a:ext cx="85344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 smtClean="0">
                <a:solidFill>
                  <a:schemeClr val="tx2"/>
                </a:solidFill>
                <a:latin typeface="Times-Roman"/>
              </a:rPr>
              <a:t>Fig (12): </a:t>
            </a:r>
            <a:r>
              <a:rPr lang="en-US" dirty="0" smtClean="0">
                <a:latin typeface="Times-Roman"/>
              </a:rPr>
              <a:t>3D representation of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binding 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interactions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of </a:t>
            </a:r>
            <a:r>
              <a:rPr lang="en-US" b="1" dirty="0" smtClean="0">
                <a:solidFill>
                  <a:srgbClr val="C00000"/>
                </a:solidFill>
                <a:latin typeface="Times-Roman"/>
              </a:rPr>
              <a:t>6f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within 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the active site of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p38</a:t>
            </a:r>
            <a:r>
              <a:rPr lang="el-GR" dirty="0">
                <a:solidFill>
                  <a:prstClr val="black"/>
                </a:solidFill>
                <a:latin typeface="Times-Roman"/>
              </a:rPr>
              <a:t>α</a:t>
            </a:r>
            <a:r>
              <a:rPr lang="el-GR" sz="3200" b="1" dirty="0" smtClean="0">
                <a:solidFill>
                  <a:srgbClr val="C00000"/>
                </a:solidFill>
                <a:latin typeface="Century Gothic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(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PDB ID: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1GM2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).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 The important 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amino 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acid residues are shown together with their respective number.</a:t>
            </a:r>
            <a:r>
              <a:rPr lang="en-US" dirty="0">
                <a:solidFill>
                  <a:prstClr val="black"/>
                </a:solidFill>
              </a:rPr>
              <a:t> </a:t>
            </a:r>
            <a:endParaRPr lang="ar-EG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91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250" y="76201"/>
            <a:ext cx="6814969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7200" y="5433632"/>
            <a:ext cx="85344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 smtClean="0">
                <a:solidFill>
                  <a:schemeClr val="tx2"/>
                </a:solidFill>
                <a:latin typeface="Times-Roman"/>
              </a:rPr>
              <a:t>Fig (</a:t>
            </a:r>
            <a:r>
              <a:rPr lang="en-US" b="1" dirty="0" smtClean="0">
                <a:solidFill>
                  <a:schemeClr val="tx2"/>
                </a:solidFill>
                <a:latin typeface="Times-Roman"/>
              </a:rPr>
              <a:t>13):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Binding 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interactions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of </a:t>
            </a:r>
            <a:r>
              <a:rPr lang="en-US" b="1" dirty="0" smtClean="0">
                <a:solidFill>
                  <a:srgbClr val="C00000"/>
                </a:solidFill>
                <a:latin typeface="Times-Roman"/>
              </a:rPr>
              <a:t>6i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into 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the active site of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p38</a:t>
            </a:r>
            <a:r>
              <a:rPr lang="el-GR" dirty="0">
                <a:solidFill>
                  <a:prstClr val="black"/>
                </a:solidFill>
                <a:latin typeface="Times-Roman"/>
              </a:rPr>
              <a:t>α</a:t>
            </a:r>
            <a:r>
              <a:rPr lang="el-GR" sz="3200" b="1" dirty="0" smtClean="0">
                <a:solidFill>
                  <a:srgbClr val="C00000"/>
                </a:solidFill>
                <a:latin typeface="Century Gothic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(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PDB ID: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1GM2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).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 The important 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amino 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acid residues are shown together with their respective number.</a:t>
            </a:r>
            <a:r>
              <a:rPr lang="en-US" dirty="0">
                <a:solidFill>
                  <a:prstClr val="black"/>
                </a:solidFill>
              </a:rPr>
              <a:t> </a:t>
            </a:r>
            <a:endParaRPr lang="ar-EG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800" y="6295406"/>
            <a:ext cx="7467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S = -</a:t>
            </a:r>
            <a:r>
              <a:rPr lang="en-US" sz="2000" b="1" dirty="0" smtClean="0">
                <a:solidFill>
                  <a:srgbClr val="1F497D"/>
                </a:solidFill>
                <a:latin typeface="Times New Roman"/>
                <a:ea typeface="Calibri"/>
              </a:rPr>
              <a:t>11.650, </a:t>
            </a:r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E-</a:t>
            </a:r>
            <a:r>
              <a:rPr lang="en-US" sz="2000" b="1" dirty="0" err="1">
                <a:solidFill>
                  <a:srgbClr val="1F497D"/>
                </a:solidFill>
                <a:latin typeface="Times New Roman"/>
                <a:ea typeface="Calibri"/>
              </a:rPr>
              <a:t>Conf</a:t>
            </a:r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 = </a:t>
            </a:r>
            <a:r>
              <a:rPr lang="en-US" sz="2000" b="1" dirty="0" smtClean="0">
                <a:solidFill>
                  <a:srgbClr val="1F497D"/>
                </a:solidFill>
                <a:latin typeface="Times New Roman"/>
                <a:ea typeface="Calibri"/>
              </a:rPr>
              <a:t>-3.842 </a:t>
            </a:r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Kcal/</a:t>
            </a:r>
            <a:r>
              <a:rPr lang="en-US" sz="2000" b="1" dirty="0" err="1">
                <a:solidFill>
                  <a:srgbClr val="1F497D"/>
                </a:solidFill>
                <a:latin typeface="Times New Roman"/>
                <a:ea typeface="Calibri"/>
              </a:rPr>
              <a:t>mol</a:t>
            </a:r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,  </a:t>
            </a:r>
            <a:r>
              <a:rPr lang="en-US" sz="2000" b="1" dirty="0">
                <a:solidFill>
                  <a:srgbClr val="1F497D"/>
                </a:solidFill>
                <a:latin typeface="Times New Roman"/>
              </a:rPr>
              <a:t>RMSD = </a:t>
            </a:r>
            <a:r>
              <a:rPr lang="en-US" sz="2000" b="1" dirty="0" smtClean="0">
                <a:solidFill>
                  <a:srgbClr val="1F497D"/>
                </a:solidFill>
                <a:latin typeface="Times New Roman"/>
                <a:ea typeface="Calibri"/>
              </a:rPr>
              <a:t>2.23</a:t>
            </a:r>
            <a:endParaRPr lang="en-US" sz="2000" b="1" dirty="0">
              <a:solidFill>
                <a:srgbClr val="1F497D"/>
              </a:solidFill>
              <a:latin typeface="Times New Roman"/>
              <a:ea typeface="Calibri"/>
            </a:endParaRPr>
          </a:p>
          <a:p>
            <a:pPr lvl="0"/>
            <a:endParaRPr lang="ar-EG" dirty="0">
              <a:solidFill>
                <a:prstClr val="black"/>
              </a:solidFill>
            </a:endParaRPr>
          </a:p>
          <a:p>
            <a:r>
              <a:rPr lang="en-US" dirty="0" smtClean="0">
                <a:latin typeface="Times New Roman"/>
                <a:ea typeface="Calibri"/>
              </a:rPr>
              <a:t>-</a:t>
            </a:r>
            <a:endParaRPr lang="ar-EG" dirty="0"/>
          </a:p>
        </p:txBody>
      </p:sp>
      <p:sp>
        <p:nvSpPr>
          <p:cNvPr id="3" name="Rectangle 2"/>
          <p:cNvSpPr/>
          <p:nvPr/>
        </p:nvSpPr>
        <p:spPr>
          <a:xfrm>
            <a:off x="1313250" y="76201"/>
            <a:ext cx="6814969" cy="535743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7579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dalia\AppData\Local\Temp\Rar$DI16.7386\Dock 13- 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006" y="381000"/>
            <a:ext cx="6248400" cy="490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47006" y="381000"/>
            <a:ext cx="6248400" cy="490554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Rectangle 5"/>
          <p:cNvSpPr/>
          <p:nvPr/>
        </p:nvSpPr>
        <p:spPr>
          <a:xfrm>
            <a:off x="685800" y="6295406"/>
            <a:ext cx="74676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S = -</a:t>
            </a:r>
            <a:r>
              <a:rPr lang="en-US" sz="2000" b="1" dirty="0" smtClean="0">
                <a:solidFill>
                  <a:srgbClr val="1F497D"/>
                </a:solidFill>
                <a:latin typeface="Times New Roman"/>
                <a:ea typeface="Calibri"/>
              </a:rPr>
              <a:t>11.897,  E-</a:t>
            </a:r>
            <a:r>
              <a:rPr lang="en-US" sz="2000" b="1" dirty="0" err="1" smtClean="0">
                <a:solidFill>
                  <a:srgbClr val="1F497D"/>
                </a:solidFill>
                <a:latin typeface="Times New Roman"/>
                <a:ea typeface="Calibri"/>
              </a:rPr>
              <a:t>Conf</a:t>
            </a:r>
            <a:r>
              <a:rPr lang="en-US" sz="2000" b="1" dirty="0" smtClean="0">
                <a:solidFill>
                  <a:srgbClr val="1F497D"/>
                </a:solidFill>
                <a:latin typeface="Times New Roman"/>
                <a:ea typeface="Calibri"/>
              </a:rPr>
              <a:t> </a:t>
            </a:r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= </a:t>
            </a:r>
            <a:r>
              <a:rPr lang="en-US" sz="2000" b="1" dirty="0" smtClean="0">
                <a:solidFill>
                  <a:srgbClr val="1F497D"/>
                </a:solidFill>
                <a:latin typeface="Times New Roman"/>
                <a:ea typeface="Calibri"/>
              </a:rPr>
              <a:t>1.032, Kcal/</a:t>
            </a:r>
            <a:r>
              <a:rPr lang="en-US" sz="2000" b="1" dirty="0" err="1" smtClean="0">
                <a:solidFill>
                  <a:srgbClr val="1F497D"/>
                </a:solidFill>
                <a:latin typeface="Times New Roman"/>
                <a:ea typeface="Calibri"/>
              </a:rPr>
              <a:t>mol</a:t>
            </a:r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,  </a:t>
            </a:r>
            <a:r>
              <a:rPr lang="en-US" sz="2000" b="1" dirty="0">
                <a:solidFill>
                  <a:srgbClr val="1F497D"/>
                </a:solidFill>
                <a:latin typeface="Times New Roman"/>
              </a:rPr>
              <a:t>RMSD = </a:t>
            </a:r>
            <a:r>
              <a:rPr lang="en-US" sz="2000" b="1" dirty="0">
                <a:solidFill>
                  <a:schemeClr val="tx2"/>
                </a:solidFill>
                <a:latin typeface="Times New Roman"/>
                <a:ea typeface="Calibri"/>
              </a:rPr>
              <a:t>1.762</a:t>
            </a:r>
            <a:endParaRPr lang="ar-EG" b="1" dirty="0">
              <a:solidFill>
                <a:schemeClr val="tx2"/>
              </a:solidFill>
            </a:endParaRPr>
          </a:p>
          <a:p>
            <a:r>
              <a:rPr lang="en-US" dirty="0" smtClean="0">
                <a:latin typeface="Times New Roman"/>
                <a:ea typeface="Calibri"/>
              </a:rPr>
              <a:t>-</a:t>
            </a:r>
            <a:endParaRPr lang="ar-EG" dirty="0"/>
          </a:p>
        </p:txBody>
      </p:sp>
      <p:sp>
        <p:nvSpPr>
          <p:cNvPr id="7" name="Rectangle 6"/>
          <p:cNvSpPr/>
          <p:nvPr/>
        </p:nvSpPr>
        <p:spPr>
          <a:xfrm>
            <a:off x="304006" y="5433632"/>
            <a:ext cx="85344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 smtClean="0">
                <a:solidFill>
                  <a:schemeClr val="tx2"/>
                </a:solidFill>
                <a:latin typeface="Times-Roman"/>
              </a:rPr>
              <a:t>Fig (</a:t>
            </a:r>
            <a:r>
              <a:rPr lang="en-US" b="1" dirty="0" smtClean="0">
                <a:solidFill>
                  <a:schemeClr val="tx2"/>
                </a:solidFill>
                <a:latin typeface="Times-Roman"/>
              </a:rPr>
              <a:t>14):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Binding 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interactions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of </a:t>
            </a:r>
            <a:r>
              <a:rPr lang="en-US" b="1" dirty="0" smtClean="0">
                <a:solidFill>
                  <a:srgbClr val="C00000"/>
                </a:solidFill>
                <a:latin typeface="Times-Roman"/>
              </a:rPr>
              <a:t>6j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into 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the active site of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p38</a:t>
            </a:r>
            <a:r>
              <a:rPr lang="el-GR" dirty="0">
                <a:solidFill>
                  <a:prstClr val="black"/>
                </a:solidFill>
                <a:latin typeface="Times-Roman"/>
              </a:rPr>
              <a:t>α</a:t>
            </a:r>
            <a:r>
              <a:rPr lang="el-GR" sz="3200" b="1" dirty="0" smtClean="0">
                <a:solidFill>
                  <a:srgbClr val="C00000"/>
                </a:solidFill>
                <a:latin typeface="Century Gothic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(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PDB ID: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1GM2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).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 The important 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amino 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acid residues are shown together with their respective number.</a:t>
            </a:r>
            <a:r>
              <a:rPr lang="en-US" dirty="0">
                <a:solidFill>
                  <a:prstClr val="black"/>
                </a:solidFill>
              </a:rPr>
              <a:t> </a:t>
            </a:r>
            <a:endParaRPr lang="ar-EG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26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alia\AppData\Local\Temp\Rar$DI18.1434\Dock 12- 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85800"/>
            <a:ext cx="7540904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66800" y="685800"/>
            <a:ext cx="7540904" cy="4648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Rectangle 4"/>
          <p:cNvSpPr/>
          <p:nvPr/>
        </p:nvSpPr>
        <p:spPr>
          <a:xfrm>
            <a:off x="837406" y="6211888"/>
            <a:ext cx="74676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S = -</a:t>
            </a:r>
            <a:r>
              <a:rPr lang="en-US" sz="2000" b="1" dirty="0" smtClean="0">
                <a:solidFill>
                  <a:srgbClr val="1F497D"/>
                </a:solidFill>
                <a:latin typeface="Times New Roman"/>
                <a:ea typeface="Calibri"/>
              </a:rPr>
              <a:t>13.11,  E-</a:t>
            </a:r>
            <a:r>
              <a:rPr lang="en-US" sz="2000" b="1" dirty="0" err="1" smtClean="0">
                <a:solidFill>
                  <a:srgbClr val="1F497D"/>
                </a:solidFill>
                <a:latin typeface="Times New Roman"/>
                <a:ea typeface="Calibri"/>
              </a:rPr>
              <a:t>Conf</a:t>
            </a:r>
            <a:r>
              <a:rPr lang="en-US" sz="2000" b="1" dirty="0" smtClean="0">
                <a:solidFill>
                  <a:srgbClr val="1F497D"/>
                </a:solidFill>
                <a:latin typeface="Times New Roman"/>
                <a:ea typeface="Calibri"/>
              </a:rPr>
              <a:t> </a:t>
            </a:r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= </a:t>
            </a:r>
            <a:r>
              <a:rPr lang="en-US" sz="2000" b="1" dirty="0" smtClean="0">
                <a:solidFill>
                  <a:srgbClr val="1F497D"/>
                </a:solidFill>
                <a:latin typeface="Times New Roman"/>
                <a:ea typeface="Calibri"/>
              </a:rPr>
              <a:t>1.184, Kcal/</a:t>
            </a:r>
            <a:r>
              <a:rPr lang="en-US" sz="2000" b="1" dirty="0" err="1" smtClean="0">
                <a:solidFill>
                  <a:srgbClr val="1F497D"/>
                </a:solidFill>
                <a:latin typeface="Times New Roman"/>
                <a:ea typeface="Calibri"/>
              </a:rPr>
              <a:t>mol</a:t>
            </a:r>
            <a:r>
              <a:rPr lang="en-US" sz="2000" b="1" dirty="0">
                <a:solidFill>
                  <a:srgbClr val="1F497D"/>
                </a:solidFill>
                <a:latin typeface="Times New Roman"/>
                <a:ea typeface="Calibri"/>
              </a:rPr>
              <a:t>,  </a:t>
            </a:r>
            <a:r>
              <a:rPr lang="en-US" sz="2000" b="1" dirty="0">
                <a:solidFill>
                  <a:srgbClr val="1F497D"/>
                </a:solidFill>
                <a:latin typeface="Times New Roman"/>
              </a:rPr>
              <a:t>RMSD = </a:t>
            </a:r>
            <a:r>
              <a:rPr lang="en-US" sz="2000" b="1" dirty="0" smtClean="0">
                <a:solidFill>
                  <a:schemeClr val="tx2"/>
                </a:solidFill>
                <a:latin typeface="Times New Roman"/>
                <a:ea typeface="Calibri"/>
              </a:rPr>
              <a:t>1.184</a:t>
            </a:r>
            <a:endParaRPr lang="ar-EG" b="1" dirty="0">
              <a:solidFill>
                <a:schemeClr val="tx2"/>
              </a:solidFill>
            </a:endParaRPr>
          </a:p>
          <a:p>
            <a:r>
              <a:rPr lang="en-US" dirty="0" smtClean="0">
                <a:latin typeface="Times New Roman"/>
                <a:ea typeface="Calibri"/>
              </a:rPr>
              <a:t>-</a:t>
            </a:r>
            <a:endParaRPr lang="ar-EG" dirty="0"/>
          </a:p>
        </p:txBody>
      </p:sp>
      <p:sp>
        <p:nvSpPr>
          <p:cNvPr id="7" name="Rectangle 6"/>
          <p:cNvSpPr/>
          <p:nvPr/>
        </p:nvSpPr>
        <p:spPr>
          <a:xfrm>
            <a:off x="304006" y="5433632"/>
            <a:ext cx="85344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 smtClean="0">
                <a:solidFill>
                  <a:schemeClr val="tx2"/>
                </a:solidFill>
                <a:latin typeface="Times-Roman"/>
              </a:rPr>
              <a:t>Fig (</a:t>
            </a:r>
            <a:r>
              <a:rPr lang="en-US" b="1" dirty="0" smtClean="0">
                <a:solidFill>
                  <a:schemeClr val="tx2"/>
                </a:solidFill>
                <a:latin typeface="Times-Roman"/>
              </a:rPr>
              <a:t>15):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Binding 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interactions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of </a:t>
            </a:r>
            <a:r>
              <a:rPr lang="en-US" b="1" dirty="0" smtClean="0">
                <a:solidFill>
                  <a:srgbClr val="C00000"/>
                </a:solidFill>
                <a:latin typeface="Times-Roman"/>
              </a:rPr>
              <a:t>6a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into 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the active site of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p38</a:t>
            </a:r>
            <a:r>
              <a:rPr lang="el-GR" dirty="0">
                <a:solidFill>
                  <a:prstClr val="black"/>
                </a:solidFill>
                <a:latin typeface="Times-Roman"/>
              </a:rPr>
              <a:t>α</a:t>
            </a:r>
            <a:r>
              <a:rPr lang="el-GR" sz="3200" b="1" dirty="0" smtClean="0">
                <a:solidFill>
                  <a:srgbClr val="C00000"/>
                </a:solidFill>
                <a:latin typeface="Century Gothic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(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PDB ID: </a:t>
            </a:r>
            <a:r>
              <a:rPr lang="en-US" dirty="0" smtClean="0">
                <a:solidFill>
                  <a:prstClr val="black"/>
                </a:solidFill>
                <a:latin typeface="Times-Roman"/>
              </a:rPr>
              <a:t>1GM2</a:t>
            </a:r>
            <a:r>
              <a:rPr lang="en-US" dirty="0">
                <a:solidFill>
                  <a:prstClr val="black"/>
                </a:solidFill>
                <a:latin typeface="Times-Roman"/>
              </a:rPr>
              <a:t>).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 The important 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</a:rPr>
              <a:t>amino 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</a:rPr>
              <a:t>acid residues are shown together with their respective number.</a:t>
            </a:r>
            <a:r>
              <a:rPr lang="en-US" dirty="0">
                <a:solidFill>
                  <a:prstClr val="black"/>
                </a:solidFill>
              </a:rPr>
              <a:t> </a:t>
            </a:r>
            <a:endParaRPr lang="ar-EG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42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977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latin typeface="Chaparral Pro Light" pitchFamily="18" charset="0"/>
              </a:rPr>
              <a:t>Conclusions</a:t>
            </a:r>
            <a:endParaRPr lang="ar-EG" b="1" dirty="0">
              <a:solidFill>
                <a:srgbClr val="C00000"/>
              </a:solidFill>
              <a:latin typeface="Chaparral Pro Light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219200"/>
            <a:ext cx="13534379" cy="60198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AdvGulliv-R"/>
              </a:rPr>
              <a:t>In an attempt to generate </a:t>
            </a:r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3,5-diaryl </a:t>
            </a:r>
            <a:r>
              <a:rPr lang="en-US" sz="2400" b="1" dirty="0" err="1" smtClean="0">
                <a:solidFill>
                  <a:schemeClr val="tx2"/>
                </a:solidFill>
                <a:latin typeface="AdvGulliv-R"/>
              </a:rPr>
              <a:t>pyrazoles</a:t>
            </a:r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 as </a:t>
            </a:r>
          </a:p>
          <a:p>
            <a:r>
              <a:rPr lang="en-US" sz="2400" b="1" dirty="0" err="1" smtClean="0">
                <a:solidFill>
                  <a:schemeClr val="tx2"/>
                </a:solidFill>
                <a:latin typeface="AdvGulliv-R"/>
              </a:rPr>
              <a:t>immunomodularors</a:t>
            </a:r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 through inhibition of multiple </a:t>
            </a:r>
          </a:p>
          <a:p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pro-inflammatory cytokines such as TNF-</a:t>
            </a:r>
            <a:r>
              <a:rPr lang="en-US" sz="2400" b="1" dirty="0" smtClean="0">
                <a:solidFill>
                  <a:schemeClr val="tx2"/>
                </a:solidFill>
                <a:latin typeface="Arial"/>
                <a:ea typeface="Calibri"/>
                <a:cs typeface="Arial"/>
              </a:rPr>
              <a:t>α</a:t>
            </a:r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, IL-2, and IL-6 novel</a:t>
            </a:r>
          </a:p>
          <a:p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 </a:t>
            </a:r>
            <a:r>
              <a:rPr lang="en-US" sz="2400" b="1" dirty="0" smtClean="0">
                <a:solidFill>
                  <a:schemeClr val="tx2"/>
                </a:solidFill>
                <a:latin typeface="AdvGulliv-B"/>
              </a:rPr>
              <a:t>derivatives were synthesized and evaluated against these </a:t>
            </a:r>
          </a:p>
          <a:p>
            <a:r>
              <a:rPr lang="en-US" sz="2400" b="1" dirty="0" smtClean="0">
                <a:solidFill>
                  <a:schemeClr val="tx2"/>
                </a:solidFill>
                <a:latin typeface="AdvGulliv-B"/>
              </a:rPr>
              <a:t>cytokines.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Compounds </a:t>
            </a:r>
            <a:r>
              <a:rPr lang="en-US" sz="2400" b="1" dirty="0" smtClean="0">
                <a:solidFill>
                  <a:srgbClr val="C00000"/>
                </a:solidFill>
                <a:latin typeface="AdvGulliv-R"/>
              </a:rPr>
              <a:t>6i</a:t>
            </a:r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 and </a:t>
            </a:r>
            <a:r>
              <a:rPr lang="en-US" sz="2400" b="1" dirty="0" smtClean="0">
                <a:solidFill>
                  <a:srgbClr val="C00000"/>
                </a:solidFill>
                <a:latin typeface="AdvGulliv-R"/>
              </a:rPr>
              <a:t>6f</a:t>
            </a:r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 demonstrated significant inhibitory</a:t>
            </a:r>
          </a:p>
          <a:p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 activities against the three cytokines compared to </a:t>
            </a:r>
          </a:p>
          <a:p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the reference dexamethasone.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A 2D QSAR model was generated for each of these activities</a:t>
            </a:r>
          </a:p>
          <a:p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 where the models were characterized by high correlation </a:t>
            </a:r>
          </a:p>
          <a:p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coefficient values and good predictive ability.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The biological results were in agreement with docking </a:t>
            </a:r>
          </a:p>
          <a:p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scores and binding interactions into the active sites of the </a:t>
            </a:r>
          </a:p>
          <a:p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enzymes</a:t>
            </a:r>
            <a:r>
              <a:rPr lang="en-US" sz="2400" b="1" dirty="0" smtClean="0">
                <a:solidFill>
                  <a:schemeClr val="tx2"/>
                </a:solidFill>
                <a:latin typeface="AdvGulliv-R"/>
              </a:rPr>
              <a:t>. </a:t>
            </a:r>
          </a:p>
          <a:p>
            <a:endParaRPr lang="en-US" dirty="0">
              <a:solidFill>
                <a:prstClr val="black"/>
              </a:solidFill>
              <a:latin typeface="AdvGulliv-R"/>
            </a:endParaRPr>
          </a:p>
          <a:p>
            <a:r>
              <a:rPr lang="en-US" dirty="0" smtClean="0">
                <a:latin typeface="AdvGulliv-R"/>
              </a:rPr>
              <a:t>. 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74560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rgbClr val="C00000"/>
                </a:solidFill>
              </a:rPr>
              <a:t>Synthesis:</a:t>
            </a:r>
            <a:r>
              <a:rPr lang="en-US" dirty="0" smtClean="0"/>
              <a:t> Al-</a:t>
            </a:r>
            <a:r>
              <a:rPr lang="en-US" dirty="0" err="1" smtClean="0"/>
              <a:t>Azhar</a:t>
            </a:r>
            <a:r>
              <a:rPr lang="en-US" dirty="0" smtClean="0"/>
              <a:t> University, Pharmaceutical Chemistry Department.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C00000"/>
                </a:solidFill>
              </a:rPr>
              <a:t>Biological evaluation</a:t>
            </a:r>
            <a:r>
              <a:rPr lang="en-US" dirty="0" smtClean="0"/>
              <a:t>: Biochemistry lab at Animal Reproduction </a:t>
            </a:r>
            <a:r>
              <a:rPr lang="en-US" dirty="0" err="1" smtClean="0"/>
              <a:t>Institue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C00000"/>
                </a:solidFill>
              </a:rPr>
              <a:t>In </a:t>
            </a:r>
            <a:r>
              <a:rPr lang="en-US" b="1" dirty="0" err="1" smtClean="0">
                <a:solidFill>
                  <a:srgbClr val="C00000"/>
                </a:solidFill>
              </a:rPr>
              <a:t>Silico</a:t>
            </a:r>
            <a:r>
              <a:rPr lang="en-US" b="1" dirty="0" smtClean="0">
                <a:solidFill>
                  <a:srgbClr val="C00000"/>
                </a:solidFill>
              </a:rPr>
              <a:t> studies: </a:t>
            </a:r>
            <a:r>
              <a:rPr lang="en-US" dirty="0" smtClean="0"/>
              <a:t>were performed on MOE.10 and DS 2.5 </a:t>
            </a:r>
            <a:r>
              <a:rPr lang="en-US" dirty="0" err="1" smtClean="0"/>
              <a:t>softwares</a:t>
            </a:r>
            <a:r>
              <a:rPr lang="en-US" dirty="0" smtClean="0"/>
              <a:t>.</a:t>
            </a:r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59586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362200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en-US" sz="8000" b="1" dirty="0" smtClean="0">
                <a:solidFill>
                  <a:srgbClr val="C00000"/>
                </a:solidFill>
                <a:latin typeface="Brush Script Std" pitchFamily="66" charset="0"/>
              </a:rPr>
              <a:t>Thank you</a:t>
            </a:r>
            <a:endParaRPr lang="ar-EG" sz="8000" b="1" dirty="0">
              <a:solidFill>
                <a:srgbClr val="C00000"/>
              </a:solidFill>
              <a:latin typeface="Brush Script St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6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erv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1579</TotalTime>
  <Words>1714</Words>
  <Application>Microsoft Office PowerPoint</Application>
  <PresentationFormat>On-screen Show (4:3)</PresentationFormat>
  <Paragraphs>186</Paragraphs>
  <Slides>51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51</vt:i4>
      </vt:variant>
    </vt:vector>
  </HeadingPairs>
  <TitlesOfParts>
    <vt:vector size="53" baseType="lpstr">
      <vt:lpstr>Office Theme</vt:lpstr>
      <vt:lpstr>1_Verve</vt:lpstr>
      <vt:lpstr>Design, Synthesis, Docking and 2D QSAR studies of novel 3,5-diaryl Pyrazole Derivatives and their evaluation as  Antioxidants and as Immunomodulators, inhibitors of TNF-α, IL-2, IL-6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TNF-α  </vt:lpstr>
      <vt:lpstr>IL-2</vt:lpstr>
      <vt:lpstr>IL-6</vt:lpstr>
      <vt:lpstr>PowerPoint Presentation</vt:lpstr>
      <vt:lpstr>PowerPoint Presentation</vt:lpstr>
      <vt:lpstr>PowerPoint Presentation</vt:lpstr>
      <vt:lpstr>PowerPoint Presentation</vt:lpstr>
      <vt:lpstr>Antioxidant Activities</vt:lpstr>
      <vt:lpstr>PowerPoint Presentation</vt:lpstr>
      <vt:lpstr>PowerPoint Presentation</vt:lpstr>
      <vt:lpstr>PowerPoint Presentation</vt:lpstr>
      <vt:lpstr>TNF-α  </vt:lpstr>
      <vt:lpstr>PowerPoint Presentation</vt:lpstr>
      <vt:lpstr>PowerPoint Presentation</vt:lpstr>
      <vt:lpstr>PowerPoint Presentation</vt:lpstr>
      <vt:lpstr>PowerPoint Presentation</vt:lpstr>
      <vt:lpstr>Schematic representation of important interactions between SB 203580 and ITK.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Conclusions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TNF</dc:title>
  <dc:creator>dalia</dc:creator>
  <cp:lastModifiedBy>dalia</cp:lastModifiedBy>
  <cp:revision>100</cp:revision>
  <dcterms:created xsi:type="dcterms:W3CDTF">2006-08-16T00:00:00Z</dcterms:created>
  <dcterms:modified xsi:type="dcterms:W3CDTF">2015-08-09T23:14:59Z</dcterms:modified>
</cp:coreProperties>
</file>