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5" r:id="rId2"/>
    <p:sldId id="286" r:id="rId3"/>
    <p:sldId id="287" r:id="rId4"/>
    <p:sldId id="289" r:id="rId5"/>
    <p:sldId id="313" r:id="rId6"/>
    <p:sldId id="288" r:id="rId7"/>
    <p:sldId id="290" r:id="rId8"/>
    <p:sldId id="278" r:id="rId9"/>
    <p:sldId id="279" r:id="rId10"/>
    <p:sldId id="280" r:id="rId11"/>
    <p:sldId id="282" r:id="rId12"/>
    <p:sldId id="283" r:id="rId13"/>
    <p:sldId id="269" r:id="rId14"/>
    <p:sldId id="270" r:id="rId15"/>
    <p:sldId id="291" r:id="rId16"/>
    <p:sldId id="292" r:id="rId17"/>
    <p:sldId id="314" r:id="rId18"/>
    <p:sldId id="293" r:id="rId19"/>
    <p:sldId id="294" r:id="rId20"/>
    <p:sldId id="304" r:id="rId21"/>
    <p:sldId id="305" r:id="rId22"/>
    <p:sldId id="295" r:id="rId23"/>
    <p:sldId id="296" r:id="rId24"/>
    <p:sldId id="297" r:id="rId25"/>
    <p:sldId id="306" r:id="rId26"/>
    <p:sldId id="307" r:id="rId27"/>
    <p:sldId id="298" r:id="rId28"/>
    <p:sldId id="308" r:id="rId29"/>
    <p:sldId id="309" r:id="rId30"/>
    <p:sldId id="310" r:id="rId31"/>
    <p:sldId id="299" r:id="rId32"/>
    <p:sldId id="315" r:id="rId33"/>
    <p:sldId id="300" r:id="rId34"/>
    <p:sldId id="301" r:id="rId35"/>
    <p:sldId id="302" r:id="rId36"/>
    <p:sldId id="311" r:id="rId37"/>
    <p:sldId id="312" r:id="rId38"/>
    <p:sldId id="316"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0.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10/31/2015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10/31/2015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10/31/2015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10/31/2015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emf"/></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0.emf"/><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7.xml"/><Relationship Id="rId4" Type="http://schemas.openxmlformats.org/officeDocument/2006/relationships/image" Target="../media/image24.emf"/></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4724400"/>
          </a:xfrm>
        </p:spPr>
        <p:txBody>
          <a:bodyPr>
            <a:normAutofit fontScale="92500" lnSpcReduction="20000"/>
          </a:bodyPr>
          <a:lstStyle/>
          <a:p>
            <a:pPr marL="0" indent="0" algn="ctr">
              <a:lnSpc>
                <a:spcPct val="150000"/>
              </a:lnSpc>
              <a:spcAft>
                <a:spcPts val="1000"/>
              </a:spcAft>
              <a:buNone/>
            </a:pPr>
            <a:r>
              <a:rPr lang="en-US" b="1" dirty="0">
                <a:solidFill>
                  <a:srgbClr val="C00000"/>
                </a:solidFill>
                <a:latin typeface="Adobe Caslon Pro Bold" pitchFamily="18" charset="0"/>
                <a:ea typeface="Calibri"/>
                <a:cs typeface="Arial"/>
              </a:rPr>
              <a:t>Novel </a:t>
            </a:r>
            <a:r>
              <a:rPr lang="en-US" b="1" dirty="0" err="1">
                <a:solidFill>
                  <a:srgbClr val="C00000"/>
                </a:solidFill>
                <a:latin typeface="Adobe Caslon Pro Bold" pitchFamily="18" charset="0"/>
                <a:ea typeface="Calibri"/>
                <a:cs typeface="Arial"/>
              </a:rPr>
              <a:t>Chalcone</a:t>
            </a:r>
            <a:r>
              <a:rPr lang="en-US" b="1" dirty="0">
                <a:solidFill>
                  <a:srgbClr val="C00000"/>
                </a:solidFill>
                <a:latin typeface="Adobe Caslon Pro Bold" pitchFamily="18" charset="0"/>
                <a:ea typeface="Calibri"/>
                <a:cs typeface="Arial"/>
              </a:rPr>
              <a:t> Derivatives: Synthesis, Evaluation of Anti-prostate Cancer Activities Through </a:t>
            </a:r>
            <a:r>
              <a:rPr lang="en-US" b="1" dirty="0" err="1">
                <a:solidFill>
                  <a:srgbClr val="C00000"/>
                </a:solidFill>
                <a:latin typeface="Adobe Caslon Pro Bold" pitchFamily="18" charset="0"/>
                <a:ea typeface="Calibri"/>
                <a:cs typeface="Arial"/>
              </a:rPr>
              <a:t>Cathepsin</a:t>
            </a:r>
            <a:r>
              <a:rPr lang="en-US" b="1" dirty="0">
                <a:solidFill>
                  <a:srgbClr val="C00000"/>
                </a:solidFill>
                <a:latin typeface="Adobe Caslon Pro Bold" pitchFamily="18" charset="0"/>
                <a:ea typeface="Calibri"/>
                <a:cs typeface="Arial"/>
              </a:rPr>
              <a:t> B Inhibition And In-</a:t>
            </a:r>
            <a:r>
              <a:rPr lang="en-US" b="1" dirty="0" err="1">
                <a:solidFill>
                  <a:srgbClr val="C00000"/>
                </a:solidFill>
                <a:latin typeface="Adobe Caslon Pro Bold" pitchFamily="18" charset="0"/>
                <a:ea typeface="Calibri"/>
                <a:cs typeface="Arial"/>
              </a:rPr>
              <a:t>Silico</a:t>
            </a:r>
            <a:r>
              <a:rPr lang="en-US" b="1" dirty="0">
                <a:solidFill>
                  <a:srgbClr val="C00000"/>
                </a:solidFill>
                <a:latin typeface="Adobe Caslon Pro Bold" pitchFamily="18" charset="0"/>
                <a:ea typeface="Calibri"/>
                <a:cs typeface="Arial"/>
              </a:rPr>
              <a:t> Studies.</a:t>
            </a:r>
            <a:endParaRPr lang="en-US" sz="2800" dirty="0">
              <a:solidFill>
                <a:srgbClr val="C00000"/>
              </a:solidFill>
              <a:latin typeface="Adobe Caslon Pro Bold" pitchFamily="18" charset="0"/>
              <a:ea typeface="Calibri"/>
              <a:cs typeface="Arial"/>
            </a:endParaRPr>
          </a:p>
          <a:p>
            <a:pPr marL="0" indent="0" algn="ctr">
              <a:buNone/>
            </a:pPr>
            <a:r>
              <a:rPr lang="en-US" b="1" dirty="0">
                <a:solidFill>
                  <a:schemeClr val="tx2">
                    <a:lumMod val="75000"/>
                  </a:schemeClr>
                </a:solidFill>
                <a:latin typeface="Tahoma" pitchFamily="34" charset="0"/>
                <a:ea typeface="Tahoma" pitchFamily="34" charset="0"/>
                <a:cs typeface="Tahoma" pitchFamily="34" charset="0"/>
              </a:rPr>
              <a:t>Dalia Hussein </a:t>
            </a:r>
            <a:r>
              <a:rPr lang="en-US" b="1" dirty="0" err="1" smtClean="0">
                <a:solidFill>
                  <a:schemeClr val="tx2">
                    <a:lumMod val="75000"/>
                  </a:schemeClr>
                </a:solidFill>
                <a:latin typeface="Tahoma" pitchFamily="34" charset="0"/>
                <a:ea typeface="Tahoma" pitchFamily="34" charset="0"/>
                <a:cs typeface="Tahoma" pitchFamily="34" charset="0"/>
              </a:rPr>
              <a:t>Soliman</a:t>
            </a:r>
            <a:endParaRPr lang="en-US" b="1" dirty="0" smtClean="0">
              <a:solidFill>
                <a:schemeClr val="tx2">
                  <a:lumMod val="75000"/>
                </a:schemeClr>
              </a:solidFill>
              <a:latin typeface="Tahoma" pitchFamily="34" charset="0"/>
              <a:ea typeface="Tahoma" pitchFamily="34" charset="0"/>
              <a:cs typeface="Tahoma" pitchFamily="34" charset="0"/>
            </a:endParaRPr>
          </a:p>
          <a:p>
            <a:pPr marL="0" indent="0" algn="ctr">
              <a:buNone/>
            </a:pPr>
            <a:r>
              <a:rPr lang="en-US" b="1" dirty="0" smtClean="0">
                <a:solidFill>
                  <a:schemeClr val="tx2">
                    <a:lumMod val="75000"/>
                  </a:schemeClr>
                </a:solidFill>
                <a:latin typeface="Tahoma" pitchFamily="34" charset="0"/>
                <a:ea typeface="Tahoma" pitchFamily="34" charset="0"/>
                <a:cs typeface="Tahoma" pitchFamily="34" charset="0"/>
              </a:rPr>
              <a:t>PhD. Pharm. Chem.</a:t>
            </a:r>
          </a:p>
          <a:p>
            <a:pPr marL="0" indent="0" algn="ctr">
              <a:buNone/>
            </a:pPr>
            <a:r>
              <a:rPr lang="en-US" b="1" dirty="0" smtClean="0">
                <a:solidFill>
                  <a:schemeClr val="tx2">
                    <a:lumMod val="75000"/>
                  </a:schemeClr>
                </a:solidFill>
                <a:latin typeface="Tahoma" pitchFamily="34" charset="0"/>
                <a:ea typeface="Tahoma" pitchFamily="34" charset="0"/>
                <a:cs typeface="Tahoma" pitchFamily="34" charset="0"/>
              </a:rPr>
              <a:t>Assoc. Prof. Pharm. Al-</a:t>
            </a:r>
            <a:r>
              <a:rPr lang="en-US" b="1" dirty="0" err="1" smtClean="0">
                <a:solidFill>
                  <a:schemeClr val="tx2">
                    <a:lumMod val="75000"/>
                  </a:schemeClr>
                </a:solidFill>
                <a:latin typeface="Tahoma" pitchFamily="34" charset="0"/>
                <a:ea typeface="Tahoma" pitchFamily="34" charset="0"/>
                <a:cs typeface="Tahoma" pitchFamily="34" charset="0"/>
              </a:rPr>
              <a:t>Azhar</a:t>
            </a:r>
            <a:r>
              <a:rPr lang="en-US" b="1" dirty="0" smtClean="0">
                <a:solidFill>
                  <a:schemeClr val="tx2">
                    <a:lumMod val="75000"/>
                  </a:schemeClr>
                </a:solidFill>
                <a:latin typeface="Tahoma" pitchFamily="34" charset="0"/>
                <a:ea typeface="Tahoma" pitchFamily="34" charset="0"/>
                <a:cs typeface="Tahoma" pitchFamily="34" charset="0"/>
              </a:rPr>
              <a:t> University,</a:t>
            </a:r>
          </a:p>
          <a:p>
            <a:pPr marL="0" indent="0" algn="ctr">
              <a:buNone/>
            </a:pPr>
            <a:r>
              <a:rPr lang="en-US" b="1" dirty="0" smtClean="0">
                <a:solidFill>
                  <a:schemeClr val="tx2">
                    <a:lumMod val="75000"/>
                  </a:schemeClr>
                </a:solidFill>
                <a:latin typeface="Tahoma" pitchFamily="34" charset="0"/>
                <a:ea typeface="Tahoma" pitchFamily="34" charset="0"/>
                <a:cs typeface="Tahoma" pitchFamily="34" charset="0"/>
              </a:rPr>
              <a:t>Egypt Russ. Univ. Egypt</a:t>
            </a:r>
            <a:endParaRPr lang="ar-EG" b="1" dirty="0">
              <a:solidFill>
                <a:schemeClr val="tx2">
                  <a:lumMod val="75000"/>
                </a:schemeClr>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2031800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2"/>
                </a:solidFill>
                <a:latin typeface="Sylfaen" pitchFamily="18" charset="0"/>
                <a:ea typeface="Calibri"/>
              </a:rPr>
              <a:t>Prostate cancer </a:t>
            </a:r>
            <a:endParaRPr lang="ar-EG" b="1" dirty="0">
              <a:solidFill>
                <a:schemeClr val="accent2"/>
              </a:solidFill>
              <a:latin typeface="Sylfaen" pitchFamily="18" charset="0"/>
            </a:endParaRPr>
          </a:p>
        </p:txBody>
      </p:sp>
      <p:sp>
        <p:nvSpPr>
          <p:cNvPr id="3" name="Content Placeholder 2"/>
          <p:cNvSpPr>
            <a:spLocks noGrp="1"/>
          </p:cNvSpPr>
          <p:nvPr>
            <p:ph idx="1"/>
          </p:nvPr>
        </p:nvSpPr>
        <p:spPr/>
        <p:txBody>
          <a:bodyPr/>
          <a:lstStyle/>
          <a:p>
            <a:r>
              <a:rPr lang="en-US" dirty="0" smtClean="0">
                <a:latin typeface="Times New Roman"/>
                <a:ea typeface="Calibri"/>
              </a:rPr>
              <a:t>is </a:t>
            </a:r>
            <a:r>
              <a:rPr lang="en-US" dirty="0">
                <a:latin typeface="Times New Roman"/>
                <a:ea typeface="Calibri"/>
              </a:rPr>
              <a:t>one of the most frequently diagnosed malignancies in </a:t>
            </a:r>
            <a:r>
              <a:rPr lang="en-US" dirty="0" smtClean="0">
                <a:latin typeface="Times New Roman"/>
                <a:ea typeface="Calibri"/>
              </a:rPr>
              <a:t>men.</a:t>
            </a:r>
          </a:p>
          <a:p>
            <a:r>
              <a:rPr lang="en-US" b="1" dirty="0">
                <a:solidFill>
                  <a:schemeClr val="accent3">
                    <a:lumMod val="75000"/>
                  </a:schemeClr>
                </a:solidFill>
                <a:latin typeface="Times New Roman"/>
                <a:ea typeface="Calibri"/>
              </a:rPr>
              <a:t>High mortality </a:t>
            </a:r>
            <a:r>
              <a:rPr lang="en-US" dirty="0">
                <a:latin typeface="Times New Roman"/>
                <a:ea typeface="Calibri"/>
              </a:rPr>
              <a:t>rate </a:t>
            </a:r>
            <a:r>
              <a:rPr lang="en-US" dirty="0" smtClean="0">
                <a:latin typeface="Times New Roman"/>
                <a:ea typeface="Calibri"/>
              </a:rPr>
              <a:t>could be mainly </a:t>
            </a:r>
            <a:r>
              <a:rPr lang="en-US" dirty="0">
                <a:latin typeface="Times New Roman"/>
                <a:ea typeface="Calibri"/>
              </a:rPr>
              <a:t>attributed to the invasiveness and </a:t>
            </a:r>
            <a:r>
              <a:rPr lang="en-US" dirty="0" smtClean="0">
                <a:latin typeface="Times New Roman"/>
                <a:ea typeface="Calibri"/>
              </a:rPr>
              <a:t>metastasis. </a:t>
            </a:r>
          </a:p>
          <a:p>
            <a:r>
              <a:rPr lang="en-US" b="1" dirty="0" smtClean="0">
                <a:solidFill>
                  <a:schemeClr val="accent3">
                    <a:lumMod val="75000"/>
                  </a:schemeClr>
                </a:solidFill>
                <a:latin typeface="Times New Roman"/>
                <a:ea typeface="Calibri"/>
              </a:rPr>
              <a:t>Increased </a:t>
            </a:r>
            <a:r>
              <a:rPr lang="en-US" b="1" dirty="0">
                <a:solidFill>
                  <a:schemeClr val="accent3">
                    <a:lumMod val="75000"/>
                  </a:schemeClr>
                </a:solidFill>
                <a:latin typeface="Times New Roman"/>
                <a:ea typeface="Calibri"/>
              </a:rPr>
              <a:t>rate </a:t>
            </a:r>
            <a:r>
              <a:rPr lang="en-US" dirty="0" smtClean="0">
                <a:latin typeface="Times New Roman"/>
                <a:ea typeface="Calibri"/>
              </a:rPr>
              <a:t>of</a:t>
            </a:r>
            <a:r>
              <a:rPr lang="en-US" dirty="0" smtClean="0"/>
              <a:t> </a:t>
            </a:r>
            <a:r>
              <a:rPr lang="en-US" dirty="0" err="1" smtClean="0"/>
              <a:t>p</a:t>
            </a:r>
            <a:r>
              <a:rPr lang="en-US" dirty="0" err="1" smtClean="0">
                <a:latin typeface="Times New Roman"/>
                <a:ea typeface="Calibri"/>
              </a:rPr>
              <a:t>roteolytic</a:t>
            </a:r>
            <a:r>
              <a:rPr lang="en-US" dirty="0" smtClean="0">
                <a:latin typeface="Times New Roman"/>
                <a:ea typeface="Calibri"/>
              </a:rPr>
              <a:t> activity is observed in</a:t>
            </a:r>
            <a:r>
              <a:rPr lang="en-US" dirty="0" smtClean="0"/>
              <a:t> </a:t>
            </a:r>
            <a:r>
              <a:rPr lang="en-US" dirty="0" smtClean="0">
                <a:latin typeface="Times New Roman"/>
                <a:ea typeface="Calibri"/>
              </a:rPr>
              <a:t>malignant cells.</a:t>
            </a:r>
          </a:p>
          <a:p>
            <a:r>
              <a:rPr lang="en-US" b="1" dirty="0">
                <a:solidFill>
                  <a:schemeClr val="accent3">
                    <a:lumMod val="75000"/>
                  </a:schemeClr>
                </a:solidFill>
                <a:latin typeface="Times New Roman"/>
                <a:ea typeface="Calibri"/>
              </a:rPr>
              <a:t>Many </a:t>
            </a:r>
            <a:r>
              <a:rPr lang="en-US" b="1" dirty="0" err="1">
                <a:solidFill>
                  <a:schemeClr val="accent3">
                    <a:lumMod val="75000"/>
                  </a:schemeClr>
                </a:solidFill>
                <a:latin typeface="Times New Roman"/>
                <a:ea typeface="Calibri"/>
              </a:rPr>
              <a:t>proteolytic</a:t>
            </a:r>
            <a:r>
              <a:rPr lang="en-US" b="1" dirty="0">
                <a:solidFill>
                  <a:schemeClr val="accent3">
                    <a:lumMod val="75000"/>
                  </a:schemeClr>
                </a:solidFill>
                <a:latin typeface="Times New Roman"/>
                <a:ea typeface="Calibri"/>
              </a:rPr>
              <a:t> enzymes </a:t>
            </a:r>
            <a:r>
              <a:rPr lang="en-US" dirty="0">
                <a:latin typeface="Times New Roman"/>
                <a:ea typeface="Calibri"/>
              </a:rPr>
              <a:t>are involved in the degradation of the extracellular </a:t>
            </a:r>
            <a:r>
              <a:rPr lang="en-US" dirty="0" smtClean="0">
                <a:latin typeface="Times New Roman"/>
                <a:ea typeface="Calibri"/>
              </a:rPr>
              <a:t>matrix.</a:t>
            </a:r>
            <a:endParaRPr lang="ar-EG" dirty="0"/>
          </a:p>
        </p:txBody>
      </p:sp>
    </p:spTree>
    <p:extLst>
      <p:ext uri="{BB962C8B-B14F-4D97-AF65-F5344CB8AC3E}">
        <p14:creationId xmlns:p14="http://schemas.microsoft.com/office/powerpoint/2010/main" val="5635113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53158"/>
            <a:ext cx="8229600" cy="1143000"/>
          </a:xfrm>
        </p:spPr>
        <p:txBody>
          <a:bodyPr/>
          <a:lstStyle/>
          <a:p>
            <a:r>
              <a:rPr lang="en-US" b="1" dirty="0" err="1" smtClean="0">
                <a:solidFill>
                  <a:schemeClr val="accent2">
                    <a:lumMod val="75000"/>
                  </a:schemeClr>
                </a:solidFill>
              </a:rPr>
              <a:t>Cathepsin</a:t>
            </a:r>
            <a:r>
              <a:rPr lang="en-US" b="1" dirty="0" smtClean="0">
                <a:solidFill>
                  <a:schemeClr val="accent2">
                    <a:lumMod val="75000"/>
                  </a:schemeClr>
                </a:solidFill>
              </a:rPr>
              <a:t> B (Cat B)</a:t>
            </a:r>
            <a:endParaRPr lang="ar-EG" b="1" dirty="0">
              <a:solidFill>
                <a:schemeClr val="accent2">
                  <a:lumMod val="75000"/>
                </a:schemeClr>
              </a:solidFill>
            </a:endParaRPr>
          </a:p>
        </p:txBody>
      </p:sp>
      <p:sp>
        <p:nvSpPr>
          <p:cNvPr id="3" name="Content Placeholder 2"/>
          <p:cNvSpPr>
            <a:spLocks noGrp="1"/>
          </p:cNvSpPr>
          <p:nvPr>
            <p:ph idx="1"/>
          </p:nvPr>
        </p:nvSpPr>
        <p:spPr>
          <a:xfrm>
            <a:off x="381000" y="1676400"/>
            <a:ext cx="8534400" cy="4525963"/>
          </a:xfrm>
        </p:spPr>
        <p:txBody>
          <a:bodyPr>
            <a:normAutofit lnSpcReduction="10000"/>
          </a:bodyPr>
          <a:lstStyle/>
          <a:p>
            <a:r>
              <a:rPr lang="en-US" dirty="0"/>
              <a:t>is a </a:t>
            </a:r>
            <a:r>
              <a:rPr lang="en-US" b="1" dirty="0" err="1">
                <a:solidFill>
                  <a:schemeClr val="accent3">
                    <a:lumMod val="75000"/>
                  </a:schemeClr>
                </a:solidFill>
              </a:rPr>
              <a:t>lysosomal</a:t>
            </a:r>
            <a:r>
              <a:rPr lang="en-US" b="1" dirty="0">
                <a:solidFill>
                  <a:schemeClr val="accent3">
                    <a:lumMod val="75000"/>
                  </a:schemeClr>
                </a:solidFill>
              </a:rPr>
              <a:t> cysteine protease </a:t>
            </a:r>
            <a:r>
              <a:rPr lang="en-US" dirty="0"/>
              <a:t>that has been implicated in </a:t>
            </a:r>
            <a:r>
              <a:rPr lang="en-US" dirty="0" smtClean="0"/>
              <a:t>many pathological conditions such </a:t>
            </a:r>
            <a:r>
              <a:rPr lang="en-US" dirty="0"/>
              <a:t>as </a:t>
            </a:r>
            <a:r>
              <a:rPr lang="en-US" b="1" dirty="0">
                <a:solidFill>
                  <a:schemeClr val="tx2">
                    <a:lumMod val="60000"/>
                    <a:lumOff val="40000"/>
                  </a:schemeClr>
                </a:solidFill>
              </a:rPr>
              <a:t>cancer</a:t>
            </a:r>
            <a:r>
              <a:rPr lang="en-US" dirty="0" smtClean="0"/>
              <a:t>, </a:t>
            </a:r>
            <a:r>
              <a:rPr lang="en-US" b="1" dirty="0">
                <a:solidFill>
                  <a:schemeClr val="tx2">
                    <a:lumMod val="60000"/>
                    <a:lumOff val="40000"/>
                  </a:schemeClr>
                </a:solidFill>
              </a:rPr>
              <a:t>immunological</a:t>
            </a:r>
            <a:r>
              <a:rPr lang="en-US" dirty="0"/>
              <a:t> and </a:t>
            </a:r>
            <a:r>
              <a:rPr lang="en-US" b="1" dirty="0">
                <a:solidFill>
                  <a:schemeClr val="tx2">
                    <a:lumMod val="60000"/>
                    <a:lumOff val="40000"/>
                  </a:schemeClr>
                </a:solidFill>
              </a:rPr>
              <a:t>inflammatory</a:t>
            </a:r>
            <a:r>
              <a:rPr lang="en-US" b="1" dirty="0"/>
              <a:t> </a:t>
            </a:r>
            <a:r>
              <a:rPr lang="en-US" dirty="0"/>
              <a:t>disorders</a:t>
            </a:r>
            <a:r>
              <a:rPr lang="en-US" dirty="0" smtClean="0"/>
              <a:t>, </a:t>
            </a:r>
            <a:r>
              <a:rPr lang="en-US" b="1" dirty="0">
                <a:solidFill>
                  <a:schemeClr val="tx2">
                    <a:lumMod val="60000"/>
                    <a:lumOff val="40000"/>
                  </a:schemeClr>
                </a:solidFill>
              </a:rPr>
              <a:t>Alzheimer’s</a:t>
            </a:r>
            <a:r>
              <a:rPr lang="en-US" dirty="0"/>
              <a:t> disease</a:t>
            </a:r>
            <a:r>
              <a:rPr lang="en-US" dirty="0" smtClean="0"/>
              <a:t>, </a:t>
            </a:r>
            <a:r>
              <a:rPr lang="en-US" dirty="0"/>
              <a:t>and </a:t>
            </a:r>
            <a:r>
              <a:rPr lang="en-US" b="1" dirty="0">
                <a:solidFill>
                  <a:schemeClr val="tx2">
                    <a:lumMod val="60000"/>
                    <a:lumOff val="40000"/>
                  </a:schemeClr>
                </a:solidFill>
              </a:rPr>
              <a:t>infectious</a:t>
            </a:r>
            <a:r>
              <a:rPr lang="en-US" b="1" dirty="0"/>
              <a:t> </a:t>
            </a:r>
            <a:r>
              <a:rPr lang="en-US" dirty="0"/>
              <a:t>diseases</a:t>
            </a:r>
            <a:r>
              <a:rPr lang="en-US" dirty="0" smtClean="0"/>
              <a:t>.</a:t>
            </a:r>
          </a:p>
          <a:p>
            <a:r>
              <a:rPr lang="en-US" b="1" dirty="0" smtClean="0">
                <a:solidFill>
                  <a:schemeClr val="accent3">
                    <a:lumMod val="75000"/>
                  </a:schemeClr>
                </a:solidFill>
              </a:rPr>
              <a:t> </a:t>
            </a:r>
            <a:r>
              <a:rPr lang="en-US" b="1" dirty="0">
                <a:solidFill>
                  <a:schemeClr val="accent3">
                    <a:lumMod val="75000"/>
                  </a:schemeClr>
                </a:solidFill>
                <a:latin typeface="Times New Roman"/>
                <a:ea typeface="Calibri"/>
              </a:rPr>
              <a:t>In prostate cancer</a:t>
            </a:r>
            <a:r>
              <a:rPr lang="en-US" dirty="0">
                <a:latin typeface="Times New Roman"/>
                <a:ea typeface="Calibri"/>
              </a:rPr>
              <a:t>, </a:t>
            </a:r>
            <a:r>
              <a:rPr lang="en-US" dirty="0" smtClean="0">
                <a:latin typeface="Times New Roman"/>
                <a:ea typeface="Calibri"/>
              </a:rPr>
              <a:t>increased </a:t>
            </a:r>
            <a:r>
              <a:rPr lang="en-US" dirty="0">
                <a:latin typeface="Times New Roman"/>
                <a:ea typeface="Calibri"/>
              </a:rPr>
              <a:t>expression of </a:t>
            </a:r>
            <a:r>
              <a:rPr lang="en-US" dirty="0" err="1">
                <a:latin typeface="Times New Roman"/>
                <a:ea typeface="Calibri"/>
              </a:rPr>
              <a:t>cathepsin</a:t>
            </a:r>
            <a:r>
              <a:rPr lang="en-US" dirty="0">
                <a:latin typeface="Times New Roman"/>
                <a:ea typeface="Calibri"/>
              </a:rPr>
              <a:t> B </a:t>
            </a:r>
            <a:r>
              <a:rPr lang="en-US" dirty="0" smtClean="0">
                <a:latin typeface="Times New Roman"/>
                <a:ea typeface="Calibri"/>
              </a:rPr>
              <a:t>plays </a:t>
            </a:r>
            <a:r>
              <a:rPr lang="en-US" dirty="0">
                <a:latin typeface="Times New Roman"/>
                <a:ea typeface="Calibri"/>
              </a:rPr>
              <a:t>a crucial role in </a:t>
            </a:r>
            <a:r>
              <a:rPr lang="en-US" b="1" dirty="0" smtClean="0">
                <a:solidFill>
                  <a:schemeClr val="tx2">
                    <a:lumMod val="60000"/>
                    <a:lumOff val="40000"/>
                  </a:schemeClr>
                </a:solidFill>
                <a:latin typeface="Times New Roman"/>
                <a:ea typeface="Calibri"/>
              </a:rPr>
              <a:t>invasion</a:t>
            </a:r>
            <a:r>
              <a:rPr lang="en-US" dirty="0" smtClean="0">
                <a:latin typeface="Times New Roman"/>
                <a:ea typeface="Calibri"/>
              </a:rPr>
              <a:t> </a:t>
            </a:r>
            <a:r>
              <a:rPr lang="en-US" dirty="0">
                <a:latin typeface="Times New Roman"/>
                <a:ea typeface="Calibri"/>
              </a:rPr>
              <a:t>and</a:t>
            </a:r>
            <a:r>
              <a:rPr lang="en-US" dirty="0">
                <a:solidFill>
                  <a:schemeClr val="tx2">
                    <a:lumMod val="60000"/>
                    <a:lumOff val="40000"/>
                  </a:schemeClr>
                </a:solidFill>
                <a:latin typeface="Times New Roman"/>
                <a:ea typeface="Calibri"/>
              </a:rPr>
              <a:t> </a:t>
            </a:r>
            <a:r>
              <a:rPr lang="en-US" b="1" dirty="0" smtClean="0">
                <a:solidFill>
                  <a:schemeClr val="tx2">
                    <a:lumMod val="60000"/>
                    <a:lumOff val="40000"/>
                  </a:schemeClr>
                </a:solidFill>
                <a:latin typeface="Times New Roman"/>
                <a:ea typeface="Calibri"/>
              </a:rPr>
              <a:t>metastasis.</a:t>
            </a:r>
          </a:p>
          <a:p>
            <a:r>
              <a:rPr lang="en-US" sz="2600" b="1" dirty="0">
                <a:solidFill>
                  <a:schemeClr val="accent3">
                    <a:lumMod val="75000"/>
                  </a:schemeClr>
                </a:solidFill>
                <a:latin typeface="Times New Roman"/>
                <a:ea typeface="Calibri"/>
              </a:rPr>
              <a:t>Interestingly</a:t>
            </a:r>
            <a:r>
              <a:rPr lang="en-US" sz="2600" dirty="0">
                <a:solidFill>
                  <a:prstClr val="black"/>
                </a:solidFill>
                <a:latin typeface="Times New Roman"/>
                <a:ea typeface="Calibri"/>
              </a:rPr>
              <a:t>, Cat B proved to be a prognostic marker for prostate cancer</a:t>
            </a:r>
            <a:endParaRPr lang="en-US" dirty="0" smtClean="0">
              <a:solidFill>
                <a:schemeClr val="tx2">
                  <a:lumMod val="60000"/>
                  <a:lumOff val="40000"/>
                </a:schemeClr>
              </a:solidFill>
              <a:latin typeface="Times New Roman"/>
              <a:ea typeface="Calibri"/>
            </a:endParaRPr>
          </a:p>
          <a:p>
            <a:endParaRPr lang="ar-EG" dirty="0"/>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0"/>
            <a:ext cx="3124200" cy="1763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28348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8143"/>
            <a:ext cx="9423400" cy="69707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41689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457200"/>
            <a:ext cx="5791200" cy="5435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76200" y="5843290"/>
            <a:ext cx="9067800" cy="923330"/>
          </a:xfrm>
          <a:prstGeom prst="rect">
            <a:avLst/>
          </a:prstGeom>
        </p:spPr>
        <p:txBody>
          <a:bodyPr wrap="square">
            <a:spAutoFit/>
          </a:bodyPr>
          <a:lstStyle/>
          <a:p>
            <a:r>
              <a:rPr lang="en-US" dirty="0">
                <a:solidFill>
                  <a:srgbClr val="000000"/>
                </a:solidFill>
                <a:latin typeface="Verdana"/>
              </a:rPr>
              <a:t>Schematic representation of the proposed molecular mechanism of </a:t>
            </a:r>
            <a:r>
              <a:rPr lang="en-US" dirty="0" smtClean="0">
                <a:solidFill>
                  <a:srgbClr val="000000"/>
                </a:solidFill>
                <a:latin typeface="Verdana"/>
              </a:rPr>
              <a:t>and </a:t>
            </a:r>
            <a:r>
              <a:rPr lang="en-US" dirty="0" err="1">
                <a:solidFill>
                  <a:srgbClr val="000000"/>
                </a:solidFill>
                <a:latin typeface="Verdana"/>
              </a:rPr>
              <a:t>cathepsin</a:t>
            </a:r>
            <a:r>
              <a:rPr lang="en-US" dirty="0">
                <a:solidFill>
                  <a:srgbClr val="000000"/>
                </a:solidFill>
                <a:latin typeface="Verdana"/>
              </a:rPr>
              <a:t> B-mediated regulation of angiogenesis in </a:t>
            </a:r>
            <a:r>
              <a:rPr lang="en-US" dirty="0" err="1" smtClean="0">
                <a:solidFill>
                  <a:srgbClr val="000000"/>
                </a:solidFill>
                <a:latin typeface="Verdana"/>
              </a:rPr>
              <a:t>glioma</a:t>
            </a:r>
            <a:r>
              <a:rPr lang="en-US" dirty="0" smtClean="0">
                <a:solidFill>
                  <a:srgbClr val="000000"/>
                </a:solidFill>
                <a:latin typeface="Verdana"/>
              </a:rPr>
              <a:t>, </a:t>
            </a:r>
            <a:r>
              <a:rPr lang="en-US" dirty="0" smtClean="0">
                <a:solidFill>
                  <a:schemeClr val="accent3">
                    <a:lumMod val="75000"/>
                  </a:schemeClr>
                </a:solidFill>
                <a:latin typeface="Verdana"/>
              </a:rPr>
              <a:t>caner gene therapy</a:t>
            </a:r>
            <a:endParaRPr lang="ar-EG" dirty="0">
              <a:solidFill>
                <a:schemeClr val="accent3">
                  <a:lumMod val="75000"/>
                </a:schemeClr>
              </a:solidFill>
            </a:endParaRPr>
          </a:p>
        </p:txBody>
      </p:sp>
    </p:spTree>
    <p:extLst>
      <p:ext uri="{BB962C8B-B14F-4D97-AF65-F5344CB8AC3E}">
        <p14:creationId xmlns:p14="http://schemas.microsoft.com/office/powerpoint/2010/main" val="25619404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229600" cy="1143000"/>
          </a:xfrm>
        </p:spPr>
        <p:txBody>
          <a:bodyPr/>
          <a:lstStyle/>
          <a:p>
            <a:r>
              <a:rPr lang="en-US" b="1" dirty="0" smtClean="0">
                <a:solidFill>
                  <a:schemeClr val="accent2"/>
                </a:solidFill>
              </a:rPr>
              <a:t>Where is the bright side here???</a:t>
            </a:r>
            <a:endParaRPr lang="ar-EG" b="1" dirty="0">
              <a:solidFill>
                <a:schemeClr val="accent2"/>
              </a:solidFill>
            </a:endParaRPr>
          </a:p>
        </p:txBody>
      </p:sp>
      <p:sp>
        <p:nvSpPr>
          <p:cNvPr id="3" name="Content Placeholder 2"/>
          <p:cNvSpPr>
            <a:spLocks noGrp="1"/>
          </p:cNvSpPr>
          <p:nvPr>
            <p:ph idx="1"/>
          </p:nvPr>
        </p:nvSpPr>
        <p:spPr>
          <a:xfrm>
            <a:off x="152400" y="1066800"/>
            <a:ext cx="8610600" cy="5638800"/>
          </a:xfrm>
        </p:spPr>
        <p:txBody>
          <a:bodyPr>
            <a:normAutofit fontScale="92500" lnSpcReduction="20000"/>
          </a:bodyPr>
          <a:lstStyle/>
          <a:p>
            <a:endParaRPr lang="en-US" sz="2800" b="1" dirty="0" smtClean="0">
              <a:solidFill>
                <a:schemeClr val="accent3">
                  <a:lumMod val="75000"/>
                </a:schemeClr>
              </a:solidFill>
              <a:latin typeface="Times New Roman"/>
              <a:ea typeface="Calibri"/>
            </a:endParaRPr>
          </a:p>
          <a:p>
            <a:r>
              <a:rPr lang="en-US" sz="2800" b="1" dirty="0" smtClean="0">
                <a:solidFill>
                  <a:schemeClr val="accent3">
                    <a:lumMod val="75000"/>
                  </a:schemeClr>
                </a:solidFill>
                <a:latin typeface="Times New Roman"/>
                <a:ea typeface="Calibri"/>
              </a:rPr>
              <a:t>Targeting</a:t>
            </a:r>
            <a:r>
              <a:rPr lang="en-US" sz="2800" dirty="0" smtClean="0">
                <a:solidFill>
                  <a:prstClr val="black"/>
                </a:solidFill>
                <a:latin typeface="Times New Roman"/>
                <a:ea typeface="Calibri"/>
              </a:rPr>
              <a:t>                 </a:t>
            </a:r>
          </a:p>
          <a:p>
            <a:pPr marL="0" lvl="0" indent="0">
              <a:buNone/>
            </a:pPr>
            <a:r>
              <a:rPr lang="en-US" sz="2800" dirty="0" smtClean="0">
                <a:solidFill>
                  <a:prstClr val="black"/>
                </a:solidFill>
                <a:latin typeface="Times New Roman"/>
                <a:ea typeface="Calibri"/>
              </a:rPr>
              <a:t>molecules </a:t>
            </a:r>
            <a:r>
              <a:rPr lang="en-US" sz="2800" dirty="0">
                <a:solidFill>
                  <a:prstClr val="black"/>
                </a:solidFill>
                <a:latin typeface="Times New Roman"/>
                <a:ea typeface="Calibri"/>
              </a:rPr>
              <a:t>involved in metastasis could be considered an effective </a:t>
            </a:r>
            <a:r>
              <a:rPr lang="en-US" sz="2800" dirty="0" smtClean="0">
                <a:solidFill>
                  <a:prstClr val="black"/>
                </a:solidFill>
                <a:latin typeface="Times New Roman"/>
                <a:ea typeface="Calibri"/>
              </a:rPr>
              <a:t>mode </a:t>
            </a:r>
            <a:r>
              <a:rPr lang="en-US" sz="2800" dirty="0">
                <a:solidFill>
                  <a:prstClr val="black"/>
                </a:solidFill>
                <a:latin typeface="Times New Roman"/>
                <a:ea typeface="Calibri"/>
              </a:rPr>
              <a:t>for treatment of prostate </a:t>
            </a:r>
            <a:r>
              <a:rPr lang="en-US" sz="2800" dirty="0" smtClean="0">
                <a:solidFill>
                  <a:prstClr val="black"/>
                </a:solidFill>
                <a:latin typeface="Times New Roman"/>
                <a:ea typeface="Calibri"/>
              </a:rPr>
              <a:t>cancer.</a:t>
            </a:r>
          </a:p>
          <a:p>
            <a:pPr lvl="0"/>
            <a:endParaRPr lang="en-US" sz="2800" b="1" dirty="0" smtClean="0">
              <a:solidFill>
                <a:schemeClr val="accent3">
                  <a:lumMod val="75000"/>
                </a:schemeClr>
              </a:solidFill>
              <a:latin typeface="Times New Roman"/>
              <a:ea typeface="Calibri"/>
            </a:endParaRPr>
          </a:p>
          <a:p>
            <a:pPr lvl="0"/>
            <a:endParaRPr lang="en-US" sz="2800" b="1" dirty="0" smtClean="0">
              <a:solidFill>
                <a:schemeClr val="accent3">
                  <a:lumMod val="75000"/>
                </a:schemeClr>
              </a:solidFill>
              <a:latin typeface="Times New Roman"/>
              <a:ea typeface="Calibri"/>
            </a:endParaRPr>
          </a:p>
          <a:p>
            <a:pPr lvl="0"/>
            <a:endParaRPr lang="en-US" sz="2800" b="1" dirty="0">
              <a:solidFill>
                <a:schemeClr val="accent3">
                  <a:lumMod val="75000"/>
                </a:schemeClr>
              </a:solidFill>
              <a:latin typeface="Times New Roman"/>
              <a:ea typeface="Calibri"/>
            </a:endParaRPr>
          </a:p>
          <a:p>
            <a:pPr lvl="0"/>
            <a:r>
              <a:rPr lang="en-US" sz="2800" b="1" dirty="0" smtClean="0">
                <a:solidFill>
                  <a:schemeClr val="accent3">
                    <a:lumMod val="75000"/>
                  </a:schemeClr>
                </a:solidFill>
                <a:latin typeface="Times New Roman"/>
                <a:ea typeface="Calibri"/>
              </a:rPr>
              <a:t>Search </a:t>
            </a:r>
          </a:p>
          <a:p>
            <a:pPr marL="0" lvl="0" indent="0">
              <a:buNone/>
            </a:pPr>
            <a:r>
              <a:rPr lang="en-US" sz="2800" dirty="0" smtClean="0">
                <a:latin typeface="Times New Roman"/>
                <a:ea typeface="Calibri"/>
              </a:rPr>
              <a:t>for </a:t>
            </a:r>
            <a:r>
              <a:rPr lang="en-US" sz="2800" dirty="0">
                <a:latin typeface="Times New Roman"/>
                <a:ea typeface="Calibri"/>
              </a:rPr>
              <a:t>selective </a:t>
            </a:r>
            <a:r>
              <a:rPr lang="en-US" sz="2800" dirty="0" err="1">
                <a:latin typeface="Times New Roman"/>
                <a:ea typeface="Calibri"/>
              </a:rPr>
              <a:t>cathepsin</a:t>
            </a:r>
            <a:r>
              <a:rPr lang="en-US" sz="2800" dirty="0">
                <a:latin typeface="Times New Roman"/>
                <a:ea typeface="Calibri"/>
              </a:rPr>
              <a:t> B inhibitors is considered an active area of research, because its inhibition reduces both tumor cell motility and invasiveness</a:t>
            </a:r>
            <a:r>
              <a:rPr lang="en-US" sz="2800" dirty="0" smtClean="0">
                <a:latin typeface="Times New Roman"/>
                <a:ea typeface="Calibri"/>
              </a:rPr>
              <a:t>.</a:t>
            </a:r>
          </a:p>
          <a:p>
            <a:pPr lvl="0"/>
            <a:endParaRPr lang="en-US" sz="2800" b="1" dirty="0" smtClean="0">
              <a:solidFill>
                <a:schemeClr val="accent3">
                  <a:lumMod val="75000"/>
                </a:schemeClr>
              </a:solidFill>
              <a:latin typeface="Times New Roman"/>
              <a:ea typeface="Calibri"/>
            </a:endParaRPr>
          </a:p>
          <a:p>
            <a:pPr lvl="0"/>
            <a:r>
              <a:rPr lang="en-US" sz="2800" b="1" dirty="0" smtClean="0">
                <a:solidFill>
                  <a:schemeClr val="accent3">
                    <a:lumMod val="75000"/>
                  </a:schemeClr>
                </a:solidFill>
                <a:latin typeface="Times New Roman"/>
                <a:ea typeface="Calibri"/>
              </a:rPr>
              <a:t>However</a:t>
            </a:r>
            <a:r>
              <a:rPr lang="en-US" sz="2800" dirty="0">
                <a:latin typeface="Times New Roman"/>
                <a:ea typeface="Calibri"/>
              </a:rPr>
              <a:t>, to date, none of these inhibitors have been clinically </a:t>
            </a:r>
            <a:r>
              <a:rPr lang="en-US" sz="2800" dirty="0" smtClean="0">
                <a:latin typeface="Times New Roman"/>
                <a:ea typeface="Calibri"/>
              </a:rPr>
              <a:t>approved.</a:t>
            </a:r>
            <a:endParaRPr lang="ar-EG" sz="2800" dirty="0"/>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685800"/>
            <a:ext cx="1905000" cy="117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81855" y="2514600"/>
            <a:ext cx="1247775" cy="1557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31235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6029"/>
            <a:ext cx="8745585"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990600" y="6361370"/>
            <a:ext cx="6629400" cy="400110"/>
          </a:xfrm>
          <a:prstGeom prst="rect">
            <a:avLst/>
          </a:prstGeom>
          <a:noFill/>
        </p:spPr>
        <p:txBody>
          <a:bodyPr wrap="square" rtlCol="1">
            <a:spAutoFit/>
          </a:bodyPr>
          <a:lstStyle/>
          <a:p>
            <a:pPr algn="ctr"/>
            <a:r>
              <a:rPr lang="en-US" sz="2000" dirty="0">
                <a:solidFill>
                  <a:schemeClr val="accent3">
                    <a:lumMod val="75000"/>
                  </a:schemeClr>
                </a:solidFill>
                <a:latin typeface="Verdana"/>
              </a:rPr>
              <a:t>Cancer Gene Therapy (2010)</a:t>
            </a:r>
            <a:endParaRPr lang="ar-EG" sz="2000" dirty="0">
              <a:solidFill>
                <a:schemeClr val="accent3">
                  <a:lumMod val="75000"/>
                </a:schemeClr>
              </a:solidFill>
            </a:endParaRPr>
          </a:p>
        </p:txBody>
      </p:sp>
    </p:spTree>
    <p:extLst>
      <p:ext uri="{BB962C8B-B14F-4D97-AF65-F5344CB8AC3E}">
        <p14:creationId xmlns:p14="http://schemas.microsoft.com/office/powerpoint/2010/main" val="22445943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solidFill>
                  <a:schemeClr val="accent2"/>
                </a:solidFill>
                <a:latin typeface="Sylfaen" pitchFamily="18" charset="0"/>
              </a:rPr>
              <a:t>Chalcones</a:t>
            </a:r>
            <a:r>
              <a:rPr lang="en-US" b="1" dirty="0" smtClean="0">
                <a:solidFill>
                  <a:schemeClr val="accent2"/>
                </a:solidFill>
                <a:latin typeface="Sylfaen" pitchFamily="18" charset="0"/>
              </a:rPr>
              <a:t> as Anticancer and as Inhibitors of Cat B</a:t>
            </a:r>
            <a:endParaRPr lang="ar-EG" b="1" dirty="0">
              <a:solidFill>
                <a:schemeClr val="accent2"/>
              </a:solidFill>
              <a:latin typeface="Sylfaen" pitchFamily="18" charset="0"/>
            </a:endParaRPr>
          </a:p>
        </p:txBody>
      </p:sp>
      <p:sp>
        <p:nvSpPr>
          <p:cNvPr id="3" name="Content Placeholder 2"/>
          <p:cNvSpPr>
            <a:spLocks noGrp="1"/>
          </p:cNvSpPr>
          <p:nvPr>
            <p:ph idx="1"/>
          </p:nvPr>
        </p:nvSpPr>
        <p:spPr/>
        <p:txBody>
          <a:bodyPr>
            <a:normAutofit/>
          </a:bodyPr>
          <a:lstStyle/>
          <a:p>
            <a:r>
              <a:rPr lang="en-US" b="1" dirty="0" err="1">
                <a:solidFill>
                  <a:schemeClr val="accent3">
                    <a:lumMod val="75000"/>
                  </a:schemeClr>
                </a:solidFill>
                <a:latin typeface="Times New Roman"/>
              </a:rPr>
              <a:t>Chalcones</a:t>
            </a:r>
            <a:r>
              <a:rPr lang="en-US" b="1" dirty="0">
                <a:solidFill>
                  <a:schemeClr val="accent3">
                    <a:lumMod val="60000"/>
                    <a:lumOff val="40000"/>
                  </a:schemeClr>
                </a:solidFill>
                <a:latin typeface="Times New Roman"/>
              </a:rPr>
              <a:t> </a:t>
            </a:r>
            <a:r>
              <a:rPr lang="en-US" dirty="0">
                <a:solidFill>
                  <a:srgbClr val="000000"/>
                </a:solidFill>
                <a:latin typeface="Times New Roman"/>
              </a:rPr>
              <a:t>are widely occurring natural plant </a:t>
            </a:r>
            <a:r>
              <a:rPr lang="en-US" dirty="0" smtClean="0">
                <a:solidFill>
                  <a:srgbClr val="000000"/>
                </a:solidFill>
                <a:latin typeface="Times New Roman"/>
              </a:rPr>
              <a:t>products. </a:t>
            </a:r>
          </a:p>
          <a:p>
            <a:r>
              <a:rPr lang="en-US" dirty="0" smtClean="0">
                <a:solidFill>
                  <a:srgbClr val="000000"/>
                </a:solidFill>
                <a:latin typeface="Times New Roman"/>
              </a:rPr>
              <a:t>Belong </a:t>
            </a:r>
            <a:r>
              <a:rPr lang="en-US" dirty="0">
                <a:solidFill>
                  <a:srgbClr val="000000"/>
                </a:solidFill>
                <a:latin typeface="Times New Roman"/>
              </a:rPr>
              <a:t>to the </a:t>
            </a:r>
            <a:r>
              <a:rPr lang="en-US" b="1" dirty="0">
                <a:solidFill>
                  <a:schemeClr val="accent3">
                    <a:lumMod val="75000"/>
                  </a:schemeClr>
                </a:solidFill>
                <a:latin typeface="Times New Roman"/>
              </a:rPr>
              <a:t>flavonoid</a:t>
            </a:r>
            <a:r>
              <a:rPr lang="en-US" dirty="0">
                <a:solidFill>
                  <a:srgbClr val="000000"/>
                </a:solidFill>
                <a:latin typeface="Times New Roman"/>
              </a:rPr>
              <a:t> family  </a:t>
            </a:r>
            <a:endParaRPr lang="en-US" dirty="0" smtClean="0">
              <a:solidFill>
                <a:srgbClr val="000000"/>
              </a:solidFill>
              <a:latin typeface="Times New Roman"/>
            </a:endParaRPr>
          </a:p>
          <a:p>
            <a:r>
              <a:rPr lang="en-US" dirty="0" smtClean="0">
                <a:solidFill>
                  <a:srgbClr val="000000"/>
                </a:solidFill>
                <a:latin typeface="Times New Roman"/>
              </a:rPr>
              <a:t>Pharmacologically active: </a:t>
            </a:r>
            <a:r>
              <a:rPr lang="en-US" b="1" dirty="0" smtClean="0">
                <a:solidFill>
                  <a:schemeClr val="accent3">
                    <a:lumMod val="75000"/>
                  </a:schemeClr>
                </a:solidFill>
                <a:latin typeface="Times New Roman"/>
              </a:rPr>
              <a:t>anti-oxidative</a:t>
            </a:r>
            <a:r>
              <a:rPr lang="en-US" dirty="0">
                <a:solidFill>
                  <a:srgbClr val="000000"/>
                </a:solidFill>
                <a:latin typeface="Times New Roman"/>
              </a:rPr>
              <a:t>, </a:t>
            </a:r>
            <a:r>
              <a:rPr lang="en-US" b="1" dirty="0">
                <a:solidFill>
                  <a:schemeClr val="accent3">
                    <a:lumMod val="75000"/>
                  </a:schemeClr>
                </a:solidFill>
                <a:latin typeface="Times New Roman"/>
              </a:rPr>
              <a:t>anti-cancer</a:t>
            </a:r>
            <a:r>
              <a:rPr lang="en-US" dirty="0">
                <a:solidFill>
                  <a:srgbClr val="000000"/>
                </a:solidFill>
                <a:latin typeface="Times New Roman"/>
              </a:rPr>
              <a:t>, </a:t>
            </a:r>
            <a:r>
              <a:rPr lang="en-US" b="1" dirty="0">
                <a:solidFill>
                  <a:schemeClr val="accent3">
                    <a:lumMod val="75000"/>
                  </a:schemeClr>
                </a:solidFill>
                <a:latin typeface="Times New Roman"/>
              </a:rPr>
              <a:t>anti-mutagenic</a:t>
            </a:r>
            <a:r>
              <a:rPr lang="en-US" dirty="0">
                <a:solidFill>
                  <a:srgbClr val="000000"/>
                </a:solidFill>
                <a:latin typeface="Times New Roman"/>
              </a:rPr>
              <a:t>, </a:t>
            </a:r>
            <a:r>
              <a:rPr lang="en-US" b="1" dirty="0">
                <a:solidFill>
                  <a:schemeClr val="accent3">
                    <a:lumMod val="75000"/>
                  </a:schemeClr>
                </a:solidFill>
                <a:latin typeface="Times New Roman"/>
              </a:rPr>
              <a:t>anti-microbial</a:t>
            </a:r>
            <a:r>
              <a:rPr lang="en-US" dirty="0">
                <a:solidFill>
                  <a:srgbClr val="000000"/>
                </a:solidFill>
                <a:latin typeface="Times New Roman"/>
              </a:rPr>
              <a:t>, </a:t>
            </a:r>
            <a:r>
              <a:rPr lang="en-US" b="1" dirty="0">
                <a:solidFill>
                  <a:schemeClr val="accent3">
                    <a:lumMod val="75000"/>
                  </a:schemeClr>
                </a:solidFill>
                <a:latin typeface="Times New Roman"/>
              </a:rPr>
              <a:t>anti-</a:t>
            </a:r>
            <a:r>
              <a:rPr lang="en-US" b="1" dirty="0" err="1">
                <a:solidFill>
                  <a:schemeClr val="accent3">
                    <a:lumMod val="75000"/>
                  </a:schemeClr>
                </a:solidFill>
                <a:latin typeface="Times New Roman"/>
              </a:rPr>
              <a:t>protozoal</a:t>
            </a:r>
            <a:r>
              <a:rPr lang="en-US" dirty="0">
                <a:solidFill>
                  <a:srgbClr val="000000"/>
                </a:solidFill>
                <a:latin typeface="Times New Roman"/>
              </a:rPr>
              <a:t>, </a:t>
            </a:r>
            <a:r>
              <a:rPr lang="en-US" b="1" dirty="0">
                <a:solidFill>
                  <a:schemeClr val="accent3">
                    <a:lumMod val="75000"/>
                  </a:schemeClr>
                </a:solidFill>
                <a:latin typeface="Times New Roman"/>
              </a:rPr>
              <a:t>anti-histaminic</a:t>
            </a:r>
            <a:r>
              <a:rPr lang="en-US" dirty="0">
                <a:solidFill>
                  <a:srgbClr val="000000"/>
                </a:solidFill>
                <a:latin typeface="Times New Roman"/>
              </a:rPr>
              <a:t>, </a:t>
            </a:r>
            <a:r>
              <a:rPr lang="en-US" b="1" dirty="0">
                <a:solidFill>
                  <a:schemeClr val="accent3">
                    <a:lumMod val="75000"/>
                  </a:schemeClr>
                </a:solidFill>
                <a:latin typeface="Times New Roman"/>
              </a:rPr>
              <a:t>anti-inflammatory</a:t>
            </a:r>
            <a:r>
              <a:rPr lang="en-US" dirty="0">
                <a:solidFill>
                  <a:srgbClr val="000000"/>
                </a:solidFill>
                <a:latin typeface="Times New Roman"/>
              </a:rPr>
              <a:t>, </a:t>
            </a:r>
            <a:r>
              <a:rPr lang="en-US" b="1" dirty="0">
                <a:solidFill>
                  <a:schemeClr val="accent3">
                    <a:lumMod val="75000"/>
                  </a:schemeClr>
                </a:solidFill>
                <a:latin typeface="Times New Roman"/>
              </a:rPr>
              <a:t>analgesic</a:t>
            </a:r>
            <a:r>
              <a:rPr lang="en-US" dirty="0">
                <a:solidFill>
                  <a:srgbClr val="000000"/>
                </a:solidFill>
                <a:latin typeface="Times New Roman"/>
              </a:rPr>
              <a:t> and </a:t>
            </a:r>
            <a:r>
              <a:rPr lang="en-US" b="1" dirty="0">
                <a:solidFill>
                  <a:schemeClr val="accent3">
                    <a:lumMod val="75000"/>
                  </a:schemeClr>
                </a:solidFill>
                <a:latin typeface="Times New Roman"/>
              </a:rPr>
              <a:t>immune-modulator</a:t>
            </a:r>
            <a:r>
              <a:rPr lang="en-US" dirty="0">
                <a:solidFill>
                  <a:srgbClr val="000000"/>
                </a:solidFill>
                <a:latin typeface="Times New Roman"/>
              </a:rPr>
              <a:t> </a:t>
            </a:r>
            <a:r>
              <a:rPr lang="en-US" dirty="0" smtClean="0">
                <a:solidFill>
                  <a:srgbClr val="000000"/>
                </a:solidFill>
                <a:latin typeface="Times New Roman"/>
              </a:rPr>
              <a:t>properties</a:t>
            </a:r>
          </a:p>
        </p:txBody>
      </p:sp>
    </p:spTree>
    <p:extLst>
      <p:ext uri="{BB962C8B-B14F-4D97-AF65-F5344CB8AC3E}">
        <p14:creationId xmlns:p14="http://schemas.microsoft.com/office/powerpoint/2010/main" val="38848032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685800"/>
            <a:ext cx="8686800" cy="5521512"/>
          </a:xfrm>
          <a:prstGeom prst="rect">
            <a:avLst/>
          </a:prstGeom>
        </p:spPr>
        <p:txBody>
          <a:bodyPr wrap="square">
            <a:spAutoFit/>
          </a:bodyPr>
          <a:lstStyle/>
          <a:p>
            <a:pPr marL="342900" lvl="0" indent="-342900">
              <a:spcBef>
                <a:spcPct val="20000"/>
              </a:spcBef>
              <a:buFont typeface="Arial" pitchFamily="34" charset="0"/>
              <a:buChar char="•"/>
            </a:pPr>
            <a:endParaRPr lang="en-US" sz="2800" dirty="0" smtClean="0">
              <a:solidFill>
                <a:srgbClr val="000000"/>
              </a:solidFill>
              <a:latin typeface="Times New Roman"/>
            </a:endParaRPr>
          </a:p>
          <a:p>
            <a:pPr marL="342900" lvl="0" indent="-342900">
              <a:spcBef>
                <a:spcPct val="20000"/>
              </a:spcBef>
              <a:buFont typeface="Arial" pitchFamily="34" charset="0"/>
              <a:buChar char="•"/>
            </a:pPr>
            <a:endParaRPr lang="en-US" sz="2800" dirty="0">
              <a:solidFill>
                <a:srgbClr val="000000"/>
              </a:solidFill>
              <a:latin typeface="Times New Roman"/>
            </a:endParaRPr>
          </a:p>
          <a:p>
            <a:pPr marL="342900" lvl="0" indent="-342900">
              <a:spcBef>
                <a:spcPct val="20000"/>
              </a:spcBef>
              <a:buFont typeface="Arial" pitchFamily="34" charset="0"/>
              <a:buChar char="•"/>
            </a:pPr>
            <a:endParaRPr lang="en-US" sz="2800" dirty="0" smtClean="0">
              <a:solidFill>
                <a:srgbClr val="000000"/>
              </a:solidFill>
              <a:latin typeface="Times New Roman"/>
            </a:endParaRPr>
          </a:p>
          <a:p>
            <a:pPr marL="342900" lvl="0" indent="-342900">
              <a:spcBef>
                <a:spcPct val="20000"/>
              </a:spcBef>
              <a:buFont typeface="Arial" pitchFamily="34" charset="0"/>
              <a:buChar char="•"/>
            </a:pPr>
            <a:r>
              <a:rPr lang="en-US" sz="2800" b="1" dirty="0" err="1" smtClean="0">
                <a:solidFill>
                  <a:schemeClr val="accent3">
                    <a:lumMod val="75000"/>
                  </a:schemeClr>
                </a:solidFill>
                <a:latin typeface="Times New Roman"/>
              </a:rPr>
              <a:t>Chalcones</a:t>
            </a:r>
            <a:r>
              <a:rPr lang="en-US" sz="2800" dirty="0" smtClean="0">
                <a:solidFill>
                  <a:srgbClr val="000000"/>
                </a:solidFill>
                <a:latin typeface="Times New Roman"/>
              </a:rPr>
              <a:t> </a:t>
            </a:r>
            <a:r>
              <a:rPr lang="en-US" sz="2800" dirty="0">
                <a:solidFill>
                  <a:srgbClr val="000000"/>
                </a:solidFill>
                <a:latin typeface="Times New Roman"/>
              </a:rPr>
              <a:t>contain a common 1, 3-diphenyl, </a:t>
            </a:r>
            <a:r>
              <a:rPr lang="en-US" sz="2800" dirty="0" err="1">
                <a:solidFill>
                  <a:srgbClr val="000000"/>
                </a:solidFill>
                <a:latin typeface="Times New Roman"/>
              </a:rPr>
              <a:t>propenone</a:t>
            </a:r>
            <a:r>
              <a:rPr lang="en-US" sz="2800" dirty="0">
                <a:solidFill>
                  <a:srgbClr val="000000"/>
                </a:solidFill>
                <a:latin typeface="Times New Roman"/>
              </a:rPr>
              <a:t> template that can be easily modified to alter the biological potential of these </a:t>
            </a:r>
            <a:r>
              <a:rPr lang="en-US" sz="2800" dirty="0" smtClean="0">
                <a:solidFill>
                  <a:srgbClr val="000000"/>
                </a:solidFill>
                <a:latin typeface="Times New Roman"/>
              </a:rPr>
              <a:t>molecules.</a:t>
            </a:r>
            <a:endParaRPr lang="ar-EG" sz="2800" dirty="0">
              <a:solidFill>
                <a:prstClr val="black"/>
              </a:solidFill>
            </a:endParaRPr>
          </a:p>
          <a:p>
            <a:pPr marL="457200" indent="-457200">
              <a:buFont typeface="Arial" pitchFamily="34" charset="0"/>
              <a:buChar char="•"/>
            </a:pPr>
            <a:r>
              <a:rPr lang="en-US" sz="2800" dirty="0">
                <a:solidFill>
                  <a:srgbClr val="000000"/>
                </a:solidFill>
                <a:latin typeface="Times New Roman"/>
              </a:rPr>
              <a:t>Even </a:t>
            </a:r>
            <a:r>
              <a:rPr lang="en-US" sz="2800" b="1" dirty="0">
                <a:solidFill>
                  <a:schemeClr val="accent3">
                    <a:lumMod val="75000"/>
                  </a:schemeClr>
                </a:solidFill>
                <a:latin typeface="Times New Roman"/>
              </a:rPr>
              <a:t>minor</a:t>
            </a:r>
            <a:r>
              <a:rPr lang="en-US" sz="2800" dirty="0">
                <a:solidFill>
                  <a:schemeClr val="accent3">
                    <a:lumMod val="75000"/>
                  </a:schemeClr>
                </a:solidFill>
                <a:latin typeface="Times New Roman"/>
              </a:rPr>
              <a:t> </a:t>
            </a:r>
            <a:r>
              <a:rPr lang="en-US" sz="2800" dirty="0">
                <a:solidFill>
                  <a:srgbClr val="000000"/>
                </a:solidFill>
                <a:latin typeface="Times New Roman"/>
              </a:rPr>
              <a:t>structural modification can results distinct </a:t>
            </a:r>
            <a:r>
              <a:rPr lang="en-US" sz="2800" b="1" dirty="0">
                <a:solidFill>
                  <a:schemeClr val="accent3">
                    <a:lumMod val="75000"/>
                  </a:schemeClr>
                </a:solidFill>
                <a:latin typeface="Times New Roman"/>
              </a:rPr>
              <a:t>cellular</a:t>
            </a:r>
            <a:r>
              <a:rPr lang="en-US" sz="2800" dirty="0">
                <a:solidFill>
                  <a:srgbClr val="000000"/>
                </a:solidFill>
                <a:latin typeface="Times New Roman"/>
              </a:rPr>
              <a:t> and </a:t>
            </a:r>
            <a:r>
              <a:rPr lang="en-US" sz="2800" b="1" dirty="0">
                <a:solidFill>
                  <a:schemeClr val="accent3">
                    <a:lumMod val="75000"/>
                  </a:schemeClr>
                </a:solidFill>
                <a:latin typeface="Times New Roman"/>
              </a:rPr>
              <a:t>molecular </a:t>
            </a:r>
            <a:r>
              <a:rPr lang="en-US" sz="2800" dirty="0">
                <a:solidFill>
                  <a:srgbClr val="000000"/>
                </a:solidFill>
                <a:latin typeface="Times New Roman"/>
              </a:rPr>
              <a:t>alterations</a:t>
            </a:r>
            <a:r>
              <a:rPr lang="en-US" sz="2800" dirty="0" smtClean="0">
                <a:solidFill>
                  <a:srgbClr val="000000"/>
                </a:solidFill>
                <a:latin typeface="Times New Roman"/>
              </a:rPr>
              <a:t>.</a:t>
            </a:r>
          </a:p>
          <a:p>
            <a:pPr marL="457200" indent="-457200">
              <a:buFont typeface="Arial" pitchFamily="34" charset="0"/>
              <a:buChar char="•"/>
            </a:pPr>
            <a:r>
              <a:rPr lang="en-US" sz="2800" dirty="0" smtClean="0">
                <a:solidFill>
                  <a:srgbClr val="000000"/>
                </a:solidFill>
                <a:latin typeface="Times New Roman"/>
              </a:rPr>
              <a:t> </a:t>
            </a:r>
            <a:r>
              <a:rPr lang="en-US" sz="2800" dirty="0">
                <a:solidFill>
                  <a:srgbClr val="000000"/>
                </a:solidFill>
                <a:latin typeface="Times New Roman"/>
              </a:rPr>
              <a:t>The </a:t>
            </a:r>
            <a:r>
              <a:rPr lang="en-US" sz="2800" b="1" dirty="0">
                <a:solidFill>
                  <a:schemeClr val="accent3">
                    <a:lumMod val="75000"/>
                  </a:schemeClr>
                </a:solidFill>
                <a:latin typeface="Times New Roman"/>
              </a:rPr>
              <a:t>diversity</a:t>
            </a:r>
            <a:r>
              <a:rPr lang="en-US" sz="2800" dirty="0">
                <a:solidFill>
                  <a:srgbClr val="000000"/>
                </a:solidFill>
                <a:latin typeface="Times New Roman"/>
              </a:rPr>
              <a:t> of the </a:t>
            </a:r>
            <a:r>
              <a:rPr lang="en-US" sz="2800" dirty="0" err="1">
                <a:solidFill>
                  <a:srgbClr val="000000"/>
                </a:solidFill>
                <a:latin typeface="Times New Roman"/>
              </a:rPr>
              <a:t>chalcone</a:t>
            </a:r>
            <a:r>
              <a:rPr lang="en-US" sz="2800" dirty="0">
                <a:solidFill>
                  <a:srgbClr val="000000"/>
                </a:solidFill>
                <a:latin typeface="Times New Roman"/>
              </a:rPr>
              <a:t> family </a:t>
            </a:r>
            <a:r>
              <a:rPr lang="en-US" sz="2800" dirty="0" smtClean="0">
                <a:solidFill>
                  <a:srgbClr val="000000"/>
                </a:solidFill>
                <a:latin typeface="Times New Roman"/>
              </a:rPr>
              <a:t>led to </a:t>
            </a:r>
            <a:r>
              <a:rPr lang="en-US" sz="2800" dirty="0">
                <a:solidFill>
                  <a:srgbClr val="000000"/>
                </a:solidFill>
                <a:latin typeface="Times New Roman"/>
              </a:rPr>
              <a:t>broad-spectrum biologic applications in oncology, particularly for the development of novel </a:t>
            </a:r>
            <a:r>
              <a:rPr lang="en-US" sz="2800" b="1" dirty="0">
                <a:solidFill>
                  <a:schemeClr val="accent3">
                    <a:lumMod val="75000"/>
                  </a:schemeClr>
                </a:solidFill>
                <a:latin typeface="Times New Roman"/>
              </a:rPr>
              <a:t>targeted</a:t>
            </a:r>
            <a:r>
              <a:rPr lang="en-US" sz="2800" dirty="0">
                <a:solidFill>
                  <a:srgbClr val="000000"/>
                </a:solidFill>
                <a:latin typeface="Times New Roman"/>
              </a:rPr>
              <a:t> therapies.</a:t>
            </a:r>
            <a:endParaRPr lang="ar-EG" sz="2800" dirty="0"/>
          </a:p>
          <a:p>
            <a:r>
              <a:rPr lang="en-US" sz="2800" dirty="0" smtClean="0">
                <a:solidFill>
                  <a:srgbClr val="000000"/>
                </a:solidFill>
                <a:latin typeface="Times New Roman"/>
              </a:rPr>
              <a:t> </a:t>
            </a:r>
          </a:p>
        </p:txBody>
      </p:sp>
      <p:pic>
        <p:nvPicPr>
          <p:cNvPr id="9220" name="Picture 4" descr="C:\Users\dalia\Desktop\620px-Chalcone.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152400"/>
            <a:ext cx="2590800" cy="2035031"/>
          </a:xfrm>
          <a:prstGeom prst="rect">
            <a:avLst/>
          </a:prstGeom>
          <a:noFill/>
          <a:ln w="19050">
            <a:solidFill>
              <a:schemeClr val="accent3">
                <a:lumMod val="75000"/>
              </a:schemeClr>
            </a:solidFill>
            <a:prstDash val="sysDot"/>
          </a:ln>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801914" y="724057"/>
            <a:ext cx="4735592" cy="707886"/>
          </a:xfrm>
          <a:prstGeom prst="rect">
            <a:avLst/>
          </a:prstGeom>
          <a:noFill/>
        </p:spPr>
        <p:txBody>
          <a:bodyPr wrap="none" rtlCol="1">
            <a:spAutoFit/>
          </a:bodyPr>
          <a:lstStyle/>
          <a:p>
            <a:r>
              <a:rPr lang="en-US" sz="4000" b="1" dirty="0" smtClean="0">
                <a:solidFill>
                  <a:schemeClr val="accent2"/>
                </a:solidFill>
                <a:latin typeface="Sylfaen" pitchFamily="18" charset="0"/>
              </a:rPr>
              <a:t>Why </a:t>
            </a:r>
            <a:r>
              <a:rPr lang="en-US" sz="4000" b="1" dirty="0" err="1" smtClean="0">
                <a:solidFill>
                  <a:schemeClr val="accent2"/>
                </a:solidFill>
                <a:latin typeface="Sylfaen" pitchFamily="18" charset="0"/>
              </a:rPr>
              <a:t>Chalcones</a:t>
            </a:r>
            <a:r>
              <a:rPr lang="en-US" sz="4000" b="1" dirty="0" smtClean="0">
                <a:solidFill>
                  <a:schemeClr val="accent2"/>
                </a:solidFill>
                <a:latin typeface="Sylfaen" pitchFamily="18" charset="0"/>
              </a:rPr>
              <a:t> ?????</a:t>
            </a:r>
            <a:endParaRPr lang="ar-EG" sz="4000" b="1" dirty="0">
              <a:solidFill>
                <a:schemeClr val="accent2"/>
              </a:solidFill>
              <a:latin typeface="Sylfaen" pitchFamily="18" charset="0"/>
            </a:endParaRPr>
          </a:p>
        </p:txBody>
      </p:sp>
    </p:spTree>
    <p:extLst>
      <p:ext uri="{BB962C8B-B14F-4D97-AF65-F5344CB8AC3E}">
        <p14:creationId xmlns:p14="http://schemas.microsoft.com/office/powerpoint/2010/main" val="15878378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0"/>
            <a:ext cx="8248507" cy="7043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8050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240" y="1961010"/>
            <a:ext cx="3880185" cy="1884031"/>
          </a:xfrm>
          <a:prstGeom prst="rect">
            <a:avLst/>
          </a:prstGeom>
          <a:noFill/>
          <a:ln w="19050">
            <a:solidFill>
              <a:schemeClr val="tx2"/>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447800" y="3845041"/>
            <a:ext cx="1226233" cy="400110"/>
          </a:xfrm>
          <a:prstGeom prst="rect">
            <a:avLst/>
          </a:prstGeom>
          <a:noFill/>
        </p:spPr>
        <p:txBody>
          <a:bodyPr wrap="none" rtlCol="1">
            <a:spAutoFit/>
          </a:bodyPr>
          <a:lstStyle/>
          <a:p>
            <a:r>
              <a:rPr lang="en-US" sz="2000" b="1" dirty="0" smtClean="0">
                <a:solidFill>
                  <a:schemeClr val="accent3">
                    <a:lumMod val="75000"/>
                  </a:schemeClr>
                </a:solidFill>
              </a:rPr>
              <a:t>      RG003</a:t>
            </a:r>
            <a:endParaRPr lang="ar-EG" sz="2000" b="1" dirty="0">
              <a:solidFill>
                <a:schemeClr val="accent3">
                  <a:lumMod val="75000"/>
                </a:schemeClr>
              </a:solidFill>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961010"/>
            <a:ext cx="4238173" cy="1821438"/>
          </a:xfrm>
          <a:prstGeom prst="rect">
            <a:avLst/>
          </a:prstGeom>
          <a:noFill/>
          <a:ln w="19050">
            <a:solidFill>
              <a:schemeClr val="tx2"/>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791200" y="3814768"/>
            <a:ext cx="1341649" cy="400110"/>
          </a:xfrm>
          <a:prstGeom prst="rect">
            <a:avLst/>
          </a:prstGeom>
          <a:noFill/>
        </p:spPr>
        <p:txBody>
          <a:bodyPr wrap="none" rtlCol="1">
            <a:spAutoFit/>
          </a:bodyPr>
          <a:lstStyle/>
          <a:p>
            <a:r>
              <a:rPr lang="en-US" sz="2000" b="1" dirty="0" smtClean="0">
                <a:solidFill>
                  <a:srgbClr val="FF0000"/>
                </a:solidFill>
              </a:rPr>
              <a:t>        </a:t>
            </a:r>
            <a:r>
              <a:rPr lang="en-US" sz="2000" b="1" dirty="0" smtClean="0">
                <a:solidFill>
                  <a:schemeClr val="accent3">
                    <a:lumMod val="75000"/>
                  </a:schemeClr>
                </a:solidFill>
              </a:rPr>
              <a:t>RG005</a:t>
            </a:r>
            <a:endParaRPr lang="ar-EG" sz="2000" b="1" dirty="0">
              <a:solidFill>
                <a:schemeClr val="accent3">
                  <a:lumMod val="75000"/>
                </a:schemeClr>
              </a:solidFill>
            </a:endParaRPr>
          </a:p>
        </p:txBody>
      </p:sp>
      <p:sp>
        <p:nvSpPr>
          <p:cNvPr id="5" name="Rectangle 4"/>
          <p:cNvSpPr/>
          <p:nvPr/>
        </p:nvSpPr>
        <p:spPr>
          <a:xfrm>
            <a:off x="713901" y="533400"/>
            <a:ext cx="7010400" cy="584775"/>
          </a:xfrm>
          <a:prstGeom prst="rect">
            <a:avLst/>
          </a:prstGeom>
        </p:spPr>
        <p:txBody>
          <a:bodyPr wrap="square">
            <a:spAutoFit/>
          </a:bodyPr>
          <a:lstStyle/>
          <a:p>
            <a:pPr lvl="0" algn="ctr"/>
            <a:r>
              <a:rPr lang="en-US" sz="3200" b="1" dirty="0" smtClean="0">
                <a:solidFill>
                  <a:schemeClr val="accent2"/>
                </a:solidFill>
              </a:rPr>
              <a:t>     </a:t>
            </a:r>
            <a:r>
              <a:rPr lang="en-US" sz="3200" b="1" dirty="0" err="1" smtClean="0">
                <a:solidFill>
                  <a:schemeClr val="accent2"/>
                </a:solidFill>
                <a:latin typeface="Sylfaen" pitchFamily="18" charset="0"/>
              </a:rPr>
              <a:t>Chalcones</a:t>
            </a:r>
            <a:r>
              <a:rPr lang="en-US" sz="3200" b="1" dirty="0" smtClean="0">
                <a:solidFill>
                  <a:schemeClr val="accent2"/>
                </a:solidFill>
                <a:latin typeface="Sylfaen" pitchFamily="18" charset="0"/>
              </a:rPr>
              <a:t> as anti-prostate cancer </a:t>
            </a:r>
            <a:endParaRPr lang="en-US" sz="3200" b="1" dirty="0">
              <a:solidFill>
                <a:schemeClr val="accent2"/>
              </a:solidFill>
              <a:latin typeface="Sylfaen" pitchFamily="18" charset="0"/>
            </a:endParaRPr>
          </a:p>
        </p:txBody>
      </p:sp>
      <p:sp>
        <p:nvSpPr>
          <p:cNvPr id="7" name="Rectangle 6"/>
          <p:cNvSpPr/>
          <p:nvPr/>
        </p:nvSpPr>
        <p:spPr>
          <a:xfrm>
            <a:off x="792960" y="4648200"/>
            <a:ext cx="7463734" cy="984885"/>
          </a:xfrm>
          <a:prstGeom prst="rect">
            <a:avLst/>
          </a:prstGeom>
        </p:spPr>
        <p:txBody>
          <a:bodyPr wrap="square">
            <a:spAutoFit/>
          </a:bodyPr>
          <a:lstStyle/>
          <a:p>
            <a:pPr algn="ctr"/>
            <a:r>
              <a:rPr lang="en-US" sz="2000" dirty="0" smtClean="0">
                <a:solidFill>
                  <a:prstClr val="black"/>
                </a:solidFill>
              </a:rPr>
              <a:t>They act through apoptosis </a:t>
            </a:r>
            <a:r>
              <a:rPr lang="en-US" sz="2000" dirty="0">
                <a:solidFill>
                  <a:prstClr val="black"/>
                </a:solidFill>
              </a:rPr>
              <a:t>on </a:t>
            </a:r>
            <a:r>
              <a:rPr lang="en-US" sz="2000" dirty="0" smtClean="0">
                <a:solidFill>
                  <a:prstClr val="black"/>
                </a:solidFill>
              </a:rPr>
              <a:t>PC3 cell line.  </a:t>
            </a:r>
          </a:p>
          <a:p>
            <a:pPr algn="ctr"/>
            <a:r>
              <a:rPr lang="en-US" sz="2000" dirty="0" err="1" smtClean="0">
                <a:solidFill>
                  <a:schemeClr val="tx2">
                    <a:lumMod val="60000"/>
                    <a:lumOff val="40000"/>
                  </a:schemeClr>
                </a:solidFill>
                <a:latin typeface="arial"/>
              </a:rPr>
              <a:t>Bioorg</a:t>
            </a:r>
            <a:r>
              <a:rPr lang="en-US" sz="2000" dirty="0">
                <a:solidFill>
                  <a:schemeClr val="tx2">
                    <a:lumMod val="60000"/>
                    <a:lumOff val="40000"/>
                  </a:schemeClr>
                </a:solidFill>
                <a:latin typeface="arial"/>
              </a:rPr>
              <a:t>. Med. </a:t>
            </a:r>
            <a:r>
              <a:rPr lang="en-US" sz="2000" dirty="0" err="1">
                <a:solidFill>
                  <a:schemeClr val="tx2">
                    <a:lumMod val="60000"/>
                    <a:lumOff val="40000"/>
                  </a:schemeClr>
                </a:solidFill>
                <a:latin typeface="arial"/>
              </a:rPr>
              <a:t>Lett</a:t>
            </a:r>
            <a:r>
              <a:rPr lang="en-US" sz="2000" dirty="0">
                <a:solidFill>
                  <a:schemeClr val="tx2">
                    <a:lumMod val="60000"/>
                    <a:lumOff val="40000"/>
                  </a:schemeClr>
                </a:solidFill>
                <a:latin typeface="arial"/>
              </a:rPr>
              <a:t>. (2013</a:t>
            </a:r>
            <a:r>
              <a:rPr lang="en-US" sz="2000" u="sng" dirty="0">
                <a:solidFill>
                  <a:schemeClr val="tx2">
                    <a:lumMod val="60000"/>
                    <a:lumOff val="40000"/>
                  </a:schemeClr>
                </a:solidFill>
                <a:latin typeface="arial"/>
              </a:rPr>
              <a:t>)</a:t>
            </a:r>
            <a:endParaRPr lang="ar-EG" sz="2000" dirty="0">
              <a:solidFill>
                <a:schemeClr val="tx2">
                  <a:lumMod val="60000"/>
                  <a:lumOff val="40000"/>
                </a:schemeClr>
              </a:solidFill>
            </a:endParaRPr>
          </a:p>
          <a:p>
            <a:pPr lvl="0"/>
            <a:endParaRPr lang="en-US" dirty="0">
              <a:solidFill>
                <a:prstClr val="black"/>
              </a:solidFill>
            </a:endParaRPr>
          </a:p>
        </p:txBody>
      </p:sp>
    </p:spTree>
    <p:extLst>
      <p:ext uri="{BB962C8B-B14F-4D97-AF65-F5344CB8AC3E}">
        <p14:creationId xmlns:p14="http://schemas.microsoft.com/office/powerpoint/2010/main" val="2596724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2582" y="5181600"/>
            <a:ext cx="6930622" cy="1323439"/>
          </a:xfrm>
          <a:prstGeom prst="rect">
            <a:avLst/>
          </a:prstGeom>
          <a:noFill/>
        </p:spPr>
        <p:txBody>
          <a:bodyPr wrap="square" rtlCol="1">
            <a:spAutoFit/>
          </a:bodyPr>
          <a:lstStyle/>
          <a:p>
            <a:pPr marL="342900" indent="-342900">
              <a:buFont typeface="Arial" pitchFamily="34" charset="0"/>
              <a:buChar char="•"/>
            </a:pPr>
            <a:r>
              <a:rPr lang="en-US" sz="2000" dirty="0" smtClean="0"/>
              <a:t>Cell cycle arrest, PC3 cell line.</a:t>
            </a:r>
            <a:endParaRPr lang="en-US" sz="2000" dirty="0"/>
          </a:p>
          <a:p>
            <a:pPr marL="342900" indent="-342900">
              <a:buFont typeface="Arial" pitchFamily="34" charset="0"/>
              <a:buChar char="•"/>
            </a:pPr>
            <a:r>
              <a:rPr lang="en-US" sz="2000" dirty="0" smtClean="0"/>
              <a:t>Cysteine protease inhibitors specially </a:t>
            </a:r>
            <a:r>
              <a:rPr lang="en-US" sz="2000" dirty="0" err="1" smtClean="0"/>
              <a:t>Cathepsins</a:t>
            </a:r>
            <a:r>
              <a:rPr lang="en-US" sz="2000" dirty="0" smtClean="0"/>
              <a:t> , PC3 cell line.</a:t>
            </a:r>
          </a:p>
          <a:p>
            <a:pPr algn="ctr"/>
            <a:r>
              <a:rPr lang="en-US" sz="2000" dirty="0" smtClean="0">
                <a:solidFill>
                  <a:schemeClr val="accent3">
                    <a:lumMod val="75000"/>
                  </a:schemeClr>
                </a:solidFill>
              </a:rPr>
              <a:t>J Am </a:t>
            </a:r>
            <a:r>
              <a:rPr lang="en-US" sz="2000" dirty="0" err="1" smtClean="0">
                <a:solidFill>
                  <a:schemeClr val="accent3">
                    <a:lumMod val="75000"/>
                  </a:schemeClr>
                </a:solidFill>
              </a:rPr>
              <a:t>Chem</a:t>
            </a:r>
            <a:r>
              <a:rPr lang="en-US" sz="2000" dirty="0" smtClean="0">
                <a:solidFill>
                  <a:schemeClr val="accent3">
                    <a:lumMod val="75000"/>
                  </a:schemeClr>
                </a:solidFill>
              </a:rPr>
              <a:t> </a:t>
            </a:r>
            <a:r>
              <a:rPr lang="en-US" sz="2000" dirty="0" err="1" smtClean="0">
                <a:solidFill>
                  <a:schemeClr val="accent3">
                    <a:lumMod val="75000"/>
                  </a:schemeClr>
                </a:solidFill>
              </a:rPr>
              <a:t>Soc</a:t>
            </a:r>
            <a:r>
              <a:rPr lang="en-US" sz="2000" dirty="0" smtClean="0">
                <a:solidFill>
                  <a:schemeClr val="accent3">
                    <a:lumMod val="75000"/>
                  </a:schemeClr>
                </a:solidFill>
              </a:rPr>
              <a:t> , (2010)</a:t>
            </a:r>
            <a:endParaRPr lang="ar-EG" sz="2000" dirty="0">
              <a:solidFill>
                <a:schemeClr val="accent3">
                  <a:lumMod val="75000"/>
                </a:schemeClr>
              </a:solidFill>
            </a:endParaRPr>
          </a:p>
        </p:txBody>
      </p:sp>
      <p:sp>
        <p:nvSpPr>
          <p:cNvPr id="4" name="TextBox 3"/>
          <p:cNvSpPr txBox="1"/>
          <p:nvPr/>
        </p:nvSpPr>
        <p:spPr>
          <a:xfrm>
            <a:off x="2209800" y="399143"/>
            <a:ext cx="3883213" cy="646331"/>
          </a:xfrm>
          <a:prstGeom prst="rect">
            <a:avLst/>
          </a:prstGeom>
          <a:noFill/>
        </p:spPr>
        <p:txBody>
          <a:bodyPr wrap="square" rtlCol="1">
            <a:spAutoFit/>
          </a:bodyPr>
          <a:lstStyle/>
          <a:p>
            <a:pPr algn="ctr"/>
            <a:r>
              <a:rPr lang="en-US" sz="3600" b="1" dirty="0" smtClean="0">
                <a:solidFill>
                  <a:schemeClr val="accent2"/>
                </a:solidFill>
                <a:latin typeface="Sylfaen" pitchFamily="18" charset="0"/>
              </a:rPr>
              <a:t>Natural </a:t>
            </a:r>
            <a:r>
              <a:rPr lang="en-US" sz="3600" b="1" dirty="0" err="1" smtClean="0">
                <a:solidFill>
                  <a:schemeClr val="accent2"/>
                </a:solidFill>
                <a:latin typeface="Sylfaen" pitchFamily="18" charset="0"/>
              </a:rPr>
              <a:t>chalcones</a:t>
            </a:r>
            <a:endParaRPr lang="ar-EG" sz="3600" b="1" dirty="0">
              <a:solidFill>
                <a:schemeClr val="accent2"/>
              </a:solidFill>
              <a:latin typeface="Sylfaen" pitchFamily="18" charset="0"/>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413" y="1596571"/>
            <a:ext cx="8202960" cy="2730892"/>
          </a:xfrm>
          <a:prstGeom prst="rect">
            <a:avLst/>
          </a:prstGeom>
          <a:blipFill>
            <a:blip r:embed="rId3"/>
            <a:tile tx="0" ty="0" sx="100000" sy="100000" flip="none" algn="tl"/>
          </a:blipFill>
          <a:ln w="1905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ot"/>
            <a:miter lim="800000"/>
            <a:headEnd/>
            <a:tailEnd/>
          </a:ln>
          <a:effectLst/>
          <a:extLst/>
        </p:spPr>
      </p:pic>
    </p:spTree>
    <p:extLst>
      <p:ext uri="{BB962C8B-B14F-4D97-AF65-F5344CB8AC3E}">
        <p14:creationId xmlns:p14="http://schemas.microsoft.com/office/powerpoint/2010/main" val="4437537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0205" y="1332260"/>
            <a:ext cx="3280393" cy="2941622"/>
          </a:xfrm>
          <a:prstGeom prst="rect">
            <a:avLst/>
          </a:prstGeom>
          <a:noFill/>
          <a:ln w="1905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0" y="4273882"/>
            <a:ext cx="9144000" cy="1938992"/>
          </a:xfrm>
          <a:prstGeom prst="rect">
            <a:avLst/>
          </a:prstGeom>
          <a:noFill/>
        </p:spPr>
        <p:txBody>
          <a:bodyPr wrap="square" rtlCol="1">
            <a:spAutoFit/>
          </a:bodyPr>
          <a:lstStyle/>
          <a:p>
            <a:pPr lvl="0" algn="just" eaLnBrk="0" fontAlgn="base" hangingPunct="0">
              <a:spcBef>
                <a:spcPct val="0"/>
              </a:spcBef>
              <a:spcAft>
                <a:spcPct val="0"/>
              </a:spcAft>
            </a:pPr>
            <a:r>
              <a:rPr lang="en-US" sz="2400" dirty="0" smtClean="0">
                <a:solidFill>
                  <a:srgbClr val="000000"/>
                </a:solidFill>
                <a:latin typeface="Sylfaen" pitchFamily="18" charset="0"/>
              </a:rPr>
              <a:t>Catalysis </a:t>
            </a:r>
            <a:r>
              <a:rPr lang="en-US" sz="2400" dirty="0">
                <a:solidFill>
                  <a:srgbClr val="000000"/>
                </a:solidFill>
                <a:latin typeface="Sylfaen" pitchFamily="18" charset="0"/>
              </a:rPr>
              <a:t>proceeds through the </a:t>
            </a:r>
            <a:r>
              <a:rPr lang="en-US" sz="2400" dirty="0" smtClean="0">
                <a:solidFill>
                  <a:srgbClr val="000000"/>
                </a:solidFill>
                <a:latin typeface="Sylfaen" pitchFamily="18" charset="0"/>
              </a:rPr>
              <a:t>formation of </a:t>
            </a:r>
            <a:r>
              <a:rPr lang="en-US" sz="2400" dirty="0">
                <a:solidFill>
                  <a:srgbClr val="000000"/>
                </a:solidFill>
                <a:latin typeface="Sylfaen" pitchFamily="18" charset="0"/>
              </a:rPr>
              <a:t>a covalent intermediate and involves a </a:t>
            </a:r>
            <a:r>
              <a:rPr lang="en-US" sz="2400" b="1" dirty="0">
                <a:solidFill>
                  <a:schemeClr val="tx2"/>
                </a:solidFill>
                <a:latin typeface="Sylfaen" pitchFamily="18" charset="0"/>
              </a:rPr>
              <a:t>cysteine</a:t>
            </a:r>
            <a:r>
              <a:rPr lang="en-US" sz="2400" dirty="0">
                <a:solidFill>
                  <a:srgbClr val="000000"/>
                </a:solidFill>
                <a:latin typeface="Sylfaen" pitchFamily="18" charset="0"/>
              </a:rPr>
              <a:t> and a</a:t>
            </a:r>
            <a:r>
              <a:rPr lang="en-US" sz="2400" b="1" dirty="0">
                <a:solidFill>
                  <a:schemeClr val="accent3">
                    <a:lumMod val="75000"/>
                  </a:schemeClr>
                </a:solidFill>
                <a:latin typeface="Sylfaen" pitchFamily="18" charset="0"/>
              </a:rPr>
              <a:t> </a:t>
            </a:r>
            <a:r>
              <a:rPr lang="en-US" sz="2400" b="1" dirty="0" err="1">
                <a:solidFill>
                  <a:schemeClr val="tx2"/>
                </a:solidFill>
                <a:latin typeface="Sylfaen" pitchFamily="18" charset="0"/>
              </a:rPr>
              <a:t>histidine</a:t>
            </a:r>
            <a:r>
              <a:rPr lang="en-US" sz="2400" b="1" dirty="0">
                <a:solidFill>
                  <a:schemeClr val="accent3">
                    <a:lumMod val="75000"/>
                  </a:schemeClr>
                </a:solidFill>
                <a:latin typeface="Sylfaen" pitchFamily="18" charset="0"/>
              </a:rPr>
              <a:t> </a:t>
            </a:r>
            <a:r>
              <a:rPr lang="en-US" sz="2400" dirty="0">
                <a:solidFill>
                  <a:srgbClr val="000000"/>
                </a:solidFill>
                <a:latin typeface="Sylfaen" pitchFamily="18" charset="0"/>
              </a:rPr>
              <a:t>residue. </a:t>
            </a:r>
            <a:endParaRPr lang="en-US" sz="2400" dirty="0" smtClean="0">
              <a:solidFill>
                <a:srgbClr val="000000"/>
              </a:solidFill>
              <a:latin typeface="Sylfaen" pitchFamily="18" charset="0"/>
            </a:endParaRPr>
          </a:p>
          <a:p>
            <a:pPr lvl="0" algn="just" eaLnBrk="0" fontAlgn="base" hangingPunct="0">
              <a:spcBef>
                <a:spcPct val="0"/>
              </a:spcBef>
              <a:spcAft>
                <a:spcPct val="0"/>
              </a:spcAft>
            </a:pPr>
            <a:r>
              <a:rPr lang="en-US" sz="2400" dirty="0" smtClean="0">
                <a:solidFill>
                  <a:srgbClr val="000000"/>
                </a:solidFill>
                <a:latin typeface="Sylfaen" pitchFamily="18" charset="0"/>
              </a:rPr>
              <a:t>The </a:t>
            </a:r>
            <a:r>
              <a:rPr lang="en-US" sz="2400" dirty="0">
                <a:solidFill>
                  <a:srgbClr val="000000"/>
                </a:solidFill>
                <a:latin typeface="Sylfaen" pitchFamily="18" charset="0"/>
              </a:rPr>
              <a:t>nucleophile is a </a:t>
            </a:r>
            <a:r>
              <a:rPr lang="en-US" sz="2400" dirty="0" err="1" smtClean="0">
                <a:solidFill>
                  <a:srgbClr val="000000"/>
                </a:solidFill>
                <a:latin typeface="Sylfaen" pitchFamily="18" charset="0"/>
              </a:rPr>
              <a:t>thiolate</a:t>
            </a:r>
            <a:r>
              <a:rPr lang="en-US" sz="2400" dirty="0">
                <a:solidFill>
                  <a:srgbClr val="000000"/>
                </a:solidFill>
                <a:latin typeface="Sylfaen" pitchFamily="18" charset="0"/>
              </a:rPr>
              <a:t> </a:t>
            </a:r>
            <a:r>
              <a:rPr lang="en-US" sz="2400" dirty="0" smtClean="0">
                <a:solidFill>
                  <a:srgbClr val="000000"/>
                </a:solidFill>
                <a:latin typeface="Sylfaen" pitchFamily="18" charset="0"/>
              </a:rPr>
              <a:t>ion </a:t>
            </a:r>
            <a:r>
              <a:rPr lang="en-US" sz="2400" dirty="0">
                <a:solidFill>
                  <a:srgbClr val="000000"/>
                </a:solidFill>
                <a:latin typeface="Sylfaen" pitchFamily="18" charset="0"/>
              </a:rPr>
              <a:t>that is stabilized through the </a:t>
            </a:r>
            <a:r>
              <a:rPr lang="en-US" sz="2400" dirty="0" smtClean="0">
                <a:solidFill>
                  <a:srgbClr val="000000"/>
                </a:solidFill>
                <a:latin typeface="Sylfaen" pitchFamily="18" charset="0"/>
              </a:rPr>
              <a:t>formation </a:t>
            </a:r>
            <a:r>
              <a:rPr lang="en-US" sz="2400" dirty="0">
                <a:solidFill>
                  <a:srgbClr val="000000"/>
                </a:solidFill>
                <a:latin typeface="Sylfaen" pitchFamily="18" charset="0"/>
              </a:rPr>
              <a:t>of an ion pair with </a:t>
            </a:r>
            <a:r>
              <a:rPr lang="en-US" sz="2400" dirty="0" err="1" smtClean="0">
                <a:solidFill>
                  <a:srgbClr val="000000"/>
                </a:solidFill>
                <a:latin typeface="Sylfaen" pitchFamily="18" charset="0"/>
              </a:rPr>
              <a:t>imidazolium</a:t>
            </a:r>
            <a:r>
              <a:rPr lang="en-US" sz="2400" dirty="0" smtClean="0">
                <a:solidFill>
                  <a:srgbClr val="000000"/>
                </a:solidFill>
                <a:latin typeface="Sylfaen" pitchFamily="18" charset="0"/>
              </a:rPr>
              <a:t> group </a:t>
            </a:r>
            <a:r>
              <a:rPr lang="en-US" sz="2400" dirty="0">
                <a:solidFill>
                  <a:srgbClr val="000000"/>
                </a:solidFill>
                <a:latin typeface="Sylfaen" pitchFamily="18" charset="0"/>
              </a:rPr>
              <a:t>of His. The attacking nucleophile is </a:t>
            </a:r>
            <a:r>
              <a:rPr lang="en-US" sz="2400" dirty="0" smtClean="0">
                <a:solidFill>
                  <a:srgbClr val="000000"/>
                </a:solidFill>
                <a:latin typeface="Sylfaen" pitchFamily="18" charset="0"/>
              </a:rPr>
              <a:t>the </a:t>
            </a:r>
            <a:r>
              <a:rPr lang="en-US" sz="2400" b="1" dirty="0" err="1">
                <a:solidFill>
                  <a:schemeClr val="tx2"/>
                </a:solidFill>
                <a:latin typeface="Sylfaen" pitchFamily="18" charset="0"/>
              </a:rPr>
              <a:t>thiolate-imidazolium</a:t>
            </a:r>
            <a:r>
              <a:rPr lang="en-US" sz="2400" dirty="0">
                <a:solidFill>
                  <a:srgbClr val="000000"/>
                </a:solidFill>
                <a:latin typeface="Sylfaen" pitchFamily="18" charset="0"/>
              </a:rPr>
              <a:t> ion pair in both steps. </a:t>
            </a:r>
            <a:endParaRPr lang="en-US" sz="2400" b="1" dirty="0">
              <a:solidFill>
                <a:srgbClr val="000000"/>
              </a:solidFill>
              <a:latin typeface="Sylfaen" pitchFamily="18" charset="0"/>
            </a:endParaRPr>
          </a:p>
        </p:txBody>
      </p:sp>
      <p:sp>
        <p:nvSpPr>
          <p:cNvPr id="3" name="Rectangle 2"/>
          <p:cNvSpPr/>
          <p:nvPr/>
        </p:nvSpPr>
        <p:spPr>
          <a:xfrm>
            <a:off x="1447800" y="758194"/>
            <a:ext cx="5659891" cy="584775"/>
          </a:xfrm>
          <a:prstGeom prst="rect">
            <a:avLst/>
          </a:prstGeom>
        </p:spPr>
        <p:txBody>
          <a:bodyPr wrap="square">
            <a:spAutoFit/>
          </a:bodyPr>
          <a:lstStyle/>
          <a:p>
            <a:pPr lvl="0" algn="ctr">
              <a:spcBef>
                <a:spcPct val="20000"/>
              </a:spcBef>
            </a:pPr>
            <a:r>
              <a:rPr lang="en-US" sz="3200" b="1" dirty="0" err="1" smtClean="0">
                <a:solidFill>
                  <a:schemeClr val="accent3">
                    <a:lumMod val="75000"/>
                  </a:schemeClr>
                </a:solidFill>
                <a:latin typeface="Sylfaen" pitchFamily="18" charset="0"/>
                <a:ea typeface="Calibri"/>
                <a:cs typeface="Arial"/>
              </a:rPr>
              <a:t>Thiol</a:t>
            </a:r>
            <a:r>
              <a:rPr lang="en-US" sz="3200" b="1" dirty="0" smtClean="0">
                <a:solidFill>
                  <a:schemeClr val="accent3">
                    <a:lumMod val="75000"/>
                  </a:schemeClr>
                </a:solidFill>
                <a:latin typeface="Sylfaen" pitchFamily="18" charset="0"/>
                <a:ea typeface="Calibri"/>
                <a:cs typeface="Arial"/>
              </a:rPr>
              <a:t> </a:t>
            </a:r>
            <a:r>
              <a:rPr lang="en-US" sz="3200" b="1" dirty="0">
                <a:solidFill>
                  <a:schemeClr val="accent3">
                    <a:lumMod val="75000"/>
                  </a:schemeClr>
                </a:solidFill>
                <a:latin typeface="Sylfaen" pitchFamily="18" charset="0"/>
                <a:ea typeface="Calibri"/>
                <a:cs typeface="Arial"/>
              </a:rPr>
              <a:t>trapping </a:t>
            </a:r>
            <a:r>
              <a:rPr lang="en-US" sz="3200" b="1" dirty="0" err="1">
                <a:solidFill>
                  <a:schemeClr val="accent3">
                    <a:lumMod val="75000"/>
                  </a:schemeClr>
                </a:solidFill>
                <a:latin typeface="Sylfaen" pitchFamily="18" charset="0"/>
                <a:ea typeface="Calibri"/>
                <a:cs typeface="Arial"/>
              </a:rPr>
              <a:t>pharmacophore</a:t>
            </a:r>
            <a:endParaRPr lang="en-US" sz="3200" b="1" dirty="0">
              <a:solidFill>
                <a:schemeClr val="accent3">
                  <a:lumMod val="75000"/>
                </a:schemeClr>
              </a:solidFill>
              <a:latin typeface="Sylfaen" pitchFamily="18" charset="0"/>
              <a:ea typeface="Calibri"/>
              <a:cs typeface="Arial"/>
            </a:endParaRPr>
          </a:p>
        </p:txBody>
      </p:sp>
      <p:sp>
        <p:nvSpPr>
          <p:cNvPr id="4" name="TextBox 3"/>
          <p:cNvSpPr txBox="1"/>
          <p:nvPr/>
        </p:nvSpPr>
        <p:spPr>
          <a:xfrm>
            <a:off x="685800" y="106906"/>
            <a:ext cx="7620000" cy="646331"/>
          </a:xfrm>
          <a:prstGeom prst="rect">
            <a:avLst/>
          </a:prstGeom>
          <a:noFill/>
        </p:spPr>
        <p:txBody>
          <a:bodyPr wrap="square" rtlCol="1">
            <a:spAutoFit/>
          </a:bodyPr>
          <a:lstStyle/>
          <a:p>
            <a:pPr algn="ctr"/>
            <a:r>
              <a:rPr lang="en-US" sz="3600" b="1" dirty="0" smtClean="0">
                <a:solidFill>
                  <a:schemeClr val="accent2"/>
                </a:solidFill>
                <a:latin typeface="Sylfaen" pitchFamily="18" charset="0"/>
              </a:rPr>
              <a:t>Cat B inhibition mechanism</a:t>
            </a:r>
            <a:r>
              <a:rPr lang="en-US" dirty="0" smtClean="0"/>
              <a:t> </a:t>
            </a:r>
            <a:endParaRPr lang="ar-EG" dirty="0"/>
          </a:p>
        </p:txBody>
      </p:sp>
    </p:spTree>
    <p:extLst>
      <p:ext uri="{BB962C8B-B14F-4D97-AF65-F5344CB8AC3E}">
        <p14:creationId xmlns:p14="http://schemas.microsoft.com/office/powerpoint/2010/main" val="203191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07982" y="1219199"/>
            <a:ext cx="6716818" cy="2149439"/>
          </a:xfrm>
          <a:prstGeom prst="rect">
            <a:avLst/>
          </a:prstGeom>
          <a:noFill/>
          <a:ln w="19050">
            <a:solidFill>
              <a:schemeClr val="tx2"/>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41514" y="152400"/>
            <a:ext cx="7092005" cy="830997"/>
          </a:xfrm>
          <a:prstGeom prst="rect">
            <a:avLst/>
          </a:prstGeom>
          <a:noFill/>
        </p:spPr>
        <p:txBody>
          <a:bodyPr wrap="none" rtlCol="1">
            <a:spAutoFit/>
          </a:bodyPr>
          <a:lstStyle/>
          <a:p>
            <a:r>
              <a:rPr lang="en-US" sz="2400" dirty="0" smtClean="0">
                <a:latin typeface="Sylfaen" pitchFamily="18" charset="0"/>
              </a:rPr>
              <a:t> </a:t>
            </a:r>
            <a:r>
              <a:rPr lang="en-US" sz="2400" b="1" dirty="0">
                <a:solidFill>
                  <a:schemeClr val="accent2"/>
                </a:solidFill>
                <a:latin typeface="Sylfaen" pitchFamily="18" charset="0"/>
              </a:rPr>
              <a:t>ZRLR: </a:t>
            </a:r>
            <a:r>
              <a:rPr lang="en-US" sz="2400" b="1" dirty="0">
                <a:solidFill>
                  <a:schemeClr val="accent1"/>
                </a:solidFill>
                <a:latin typeface="Sylfaen" pitchFamily="18" charset="0"/>
              </a:rPr>
              <a:t>Specific </a:t>
            </a:r>
            <a:r>
              <a:rPr lang="en-US" sz="2400" b="1" dirty="0" err="1">
                <a:solidFill>
                  <a:schemeClr val="accent1"/>
                </a:solidFill>
                <a:latin typeface="Sylfaen" pitchFamily="18" charset="0"/>
              </a:rPr>
              <a:t>cathepsin</a:t>
            </a:r>
            <a:r>
              <a:rPr lang="en-US" sz="2400" b="1" dirty="0">
                <a:solidFill>
                  <a:schemeClr val="accent1"/>
                </a:solidFill>
                <a:latin typeface="Sylfaen" pitchFamily="18" charset="0"/>
              </a:rPr>
              <a:t> B </a:t>
            </a:r>
            <a:r>
              <a:rPr lang="en-US" sz="2400" b="1" dirty="0" smtClean="0">
                <a:solidFill>
                  <a:schemeClr val="accent1"/>
                </a:solidFill>
                <a:latin typeface="Sylfaen" pitchFamily="18" charset="0"/>
              </a:rPr>
              <a:t>inhibitor</a:t>
            </a:r>
            <a:endParaRPr lang="en-US" sz="2800" dirty="0" smtClean="0">
              <a:solidFill>
                <a:schemeClr val="accent1"/>
              </a:solidFill>
              <a:latin typeface="Sylfaen" pitchFamily="18" charset="0"/>
            </a:endParaRPr>
          </a:p>
          <a:p>
            <a:r>
              <a:rPr lang="en-US" sz="2400" dirty="0" smtClean="0">
                <a:latin typeface="Sylfaen" pitchFamily="18" charset="0"/>
              </a:rPr>
              <a:t>A cell permeable </a:t>
            </a:r>
            <a:r>
              <a:rPr lang="en-US" sz="2400" dirty="0" err="1" smtClean="0">
                <a:latin typeface="Sylfaen" pitchFamily="18" charset="0"/>
              </a:rPr>
              <a:t>azapeptide</a:t>
            </a:r>
            <a:r>
              <a:rPr lang="en-US" sz="2400" dirty="0" smtClean="0">
                <a:latin typeface="Sylfaen" pitchFamily="18" charset="0"/>
              </a:rPr>
              <a:t>, </a:t>
            </a:r>
            <a:r>
              <a:rPr lang="en-US" sz="2400" dirty="0" smtClean="0">
                <a:solidFill>
                  <a:schemeClr val="accent3">
                    <a:lumMod val="75000"/>
                  </a:schemeClr>
                </a:solidFill>
                <a:latin typeface="Sylfaen" pitchFamily="18" charset="0"/>
              </a:rPr>
              <a:t>Immunology </a:t>
            </a:r>
            <a:r>
              <a:rPr lang="en-US" sz="2400" dirty="0" err="1" smtClean="0">
                <a:solidFill>
                  <a:schemeClr val="accent3">
                    <a:lumMod val="75000"/>
                  </a:schemeClr>
                </a:solidFill>
                <a:latin typeface="Sylfaen" pitchFamily="18" charset="0"/>
              </a:rPr>
              <a:t>lett</a:t>
            </a:r>
            <a:r>
              <a:rPr lang="en-US" sz="2400" dirty="0" smtClean="0">
                <a:solidFill>
                  <a:schemeClr val="accent3">
                    <a:lumMod val="75000"/>
                  </a:schemeClr>
                </a:solidFill>
                <a:latin typeface="Sylfaen" pitchFamily="18" charset="0"/>
              </a:rPr>
              <a:t>, (2009)</a:t>
            </a:r>
            <a:endParaRPr lang="ar-EG" sz="2400" dirty="0">
              <a:solidFill>
                <a:schemeClr val="accent3">
                  <a:lumMod val="75000"/>
                </a:schemeClr>
              </a:solidFill>
              <a:latin typeface="Sylfaen" pitchFamily="18" charset="0"/>
            </a:endParaRP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4422337"/>
            <a:ext cx="5393065" cy="2133600"/>
          </a:xfrm>
          <a:prstGeom prst="rect">
            <a:avLst/>
          </a:prstGeom>
          <a:noFill/>
          <a:ln w="19050">
            <a:solidFill>
              <a:schemeClr val="tx2"/>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41514" y="3493368"/>
            <a:ext cx="8839200" cy="830997"/>
          </a:xfrm>
          <a:prstGeom prst="rect">
            <a:avLst/>
          </a:prstGeom>
          <a:noFill/>
        </p:spPr>
        <p:txBody>
          <a:bodyPr wrap="square" rtlCol="1">
            <a:spAutoFit/>
          </a:bodyPr>
          <a:lstStyle/>
          <a:p>
            <a:pPr lvl="0"/>
            <a:r>
              <a:rPr lang="en-US" sz="2400" b="1" dirty="0">
                <a:solidFill>
                  <a:schemeClr val="accent2"/>
                </a:solidFill>
                <a:latin typeface="Sylfaen" pitchFamily="18" charset="0"/>
              </a:rPr>
              <a:t>CA 074: </a:t>
            </a:r>
            <a:r>
              <a:rPr lang="en-US" sz="2400" b="1" dirty="0" err="1" smtClean="0">
                <a:solidFill>
                  <a:schemeClr val="tx2"/>
                </a:solidFill>
                <a:latin typeface="Sylfaen" pitchFamily="18" charset="0"/>
              </a:rPr>
              <a:t>Epoxysuccinyl</a:t>
            </a:r>
            <a:r>
              <a:rPr lang="en-US" sz="2400" b="1" dirty="0" smtClean="0">
                <a:solidFill>
                  <a:schemeClr val="tx2"/>
                </a:solidFill>
                <a:latin typeface="Sylfaen" pitchFamily="18" charset="0"/>
              </a:rPr>
              <a:t> peptide</a:t>
            </a:r>
          </a:p>
          <a:p>
            <a:pPr lvl="0"/>
            <a:r>
              <a:rPr lang="en-US" sz="2400" dirty="0" smtClean="0">
                <a:latin typeface="Sylfaen" pitchFamily="18" charset="0"/>
              </a:rPr>
              <a:t>A </a:t>
            </a:r>
            <a:r>
              <a:rPr lang="en-US" sz="2400" dirty="0">
                <a:latin typeface="Sylfaen" pitchFamily="18" charset="0"/>
              </a:rPr>
              <a:t>selective inhibitor </a:t>
            </a:r>
            <a:r>
              <a:rPr lang="en-US" sz="2400" dirty="0">
                <a:solidFill>
                  <a:schemeClr val="accent3">
                    <a:lumMod val="75000"/>
                  </a:schemeClr>
                </a:solidFill>
                <a:latin typeface="Sylfaen" pitchFamily="18" charset="0"/>
              </a:rPr>
              <a:t>FEBS </a:t>
            </a:r>
            <a:r>
              <a:rPr lang="en-US" sz="2400" dirty="0" err="1" smtClean="0">
                <a:solidFill>
                  <a:schemeClr val="accent3">
                    <a:lumMod val="75000"/>
                  </a:schemeClr>
                </a:solidFill>
                <a:latin typeface="Sylfaen" pitchFamily="18" charset="0"/>
              </a:rPr>
              <a:t>Lett</a:t>
            </a:r>
            <a:r>
              <a:rPr lang="en-US" sz="2400" dirty="0" smtClean="0">
                <a:solidFill>
                  <a:schemeClr val="accent3">
                    <a:lumMod val="75000"/>
                  </a:schemeClr>
                </a:solidFill>
                <a:latin typeface="Sylfaen" pitchFamily="18" charset="0"/>
              </a:rPr>
              <a:t>, (</a:t>
            </a:r>
            <a:r>
              <a:rPr lang="en-US" sz="2400" dirty="0">
                <a:solidFill>
                  <a:schemeClr val="accent3">
                    <a:lumMod val="75000"/>
                  </a:schemeClr>
                </a:solidFill>
                <a:latin typeface="Sylfaen" pitchFamily="18" charset="0"/>
              </a:rPr>
              <a:t>2011)</a:t>
            </a:r>
            <a:endParaRPr lang="ar-EG" sz="2400" dirty="0">
              <a:solidFill>
                <a:schemeClr val="accent3">
                  <a:lumMod val="75000"/>
                </a:schemeClr>
              </a:solidFill>
              <a:latin typeface="Sylfaen" pitchFamily="18" charset="0"/>
            </a:endParaRPr>
          </a:p>
        </p:txBody>
      </p:sp>
    </p:spTree>
    <p:extLst>
      <p:ext uri="{BB962C8B-B14F-4D97-AF65-F5344CB8AC3E}">
        <p14:creationId xmlns:p14="http://schemas.microsoft.com/office/powerpoint/2010/main" val="34626741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2849" y="4263747"/>
            <a:ext cx="752129" cy="461665"/>
          </a:xfrm>
          <a:prstGeom prst="rect">
            <a:avLst/>
          </a:prstGeom>
          <a:noFill/>
        </p:spPr>
        <p:txBody>
          <a:bodyPr wrap="none" rtlCol="1">
            <a:spAutoFit/>
          </a:bodyPr>
          <a:lstStyle/>
          <a:p>
            <a:r>
              <a:rPr lang="en-US" sz="2400" b="1" dirty="0" smtClean="0">
                <a:solidFill>
                  <a:schemeClr val="accent3">
                    <a:lumMod val="75000"/>
                  </a:schemeClr>
                </a:solidFill>
              </a:rPr>
              <a:t>5a-p</a:t>
            </a:r>
            <a:endParaRPr lang="ar-EG" sz="2400" b="1" dirty="0">
              <a:solidFill>
                <a:schemeClr val="accent3">
                  <a:lumMod val="75000"/>
                </a:schemeClr>
              </a:solidFill>
            </a:endParaRP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25" y="2099599"/>
            <a:ext cx="4303447" cy="1795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9495" y="3091046"/>
            <a:ext cx="995978" cy="801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Oval 3"/>
          <p:cNvSpPr/>
          <p:nvPr/>
        </p:nvSpPr>
        <p:spPr>
          <a:xfrm>
            <a:off x="3602672" y="1938585"/>
            <a:ext cx="762000" cy="116649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5" name="Oval 4"/>
          <p:cNvSpPr/>
          <p:nvPr/>
        </p:nvSpPr>
        <p:spPr>
          <a:xfrm>
            <a:off x="8013749" y="2142177"/>
            <a:ext cx="1077686" cy="96290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1" name="TextBox 10"/>
          <p:cNvSpPr txBox="1"/>
          <p:nvPr/>
        </p:nvSpPr>
        <p:spPr>
          <a:xfrm>
            <a:off x="670825" y="4286024"/>
            <a:ext cx="4807726" cy="461665"/>
          </a:xfrm>
          <a:prstGeom prst="rect">
            <a:avLst/>
          </a:prstGeom>
          <a:noFill/>
        </p:spPr>
        <p:txBody>
          <a:bodyPr wrap="none" rtlCol="1">
            <a:spAutoFit/>
          </a:bodyPr>
          <a:lstStyle/>
          <a:p>
            <a:r>
              <a:rPr lang="en-US" sz="2400" dirty="0" smtClean="0">
                <a:solidFill>
                  <a:schemeClr val="accent3">
                    <a:lumMod val="75000"/>
                  </a:schemeClr>
                </a:solidFill>
                <a:latin typeface="Sylfaen" pitchFamily="18" charset="0"/>
              </a:rPr>
              <a:t>Bioorganic &amp; Medicinal </a:t>
            </a:r>
            <a:r>
              <a:rPr lang="en-US" sz="2400" dirty="0" err="1" smtClean="0">
                <a:solidFill>
                  <a:schemeClr val="accent3">
                    <a:lumMod val="75000"/>
                  </a:schemeClr>
                </a:solidFill>
                <a:latin typeface="Sylfaen" pitchFamily="18" charset="0"/>
              </a:rPr>
              <a:t>Lett</a:t>
            </a:r>
            <a:r>
              <a:rPr lang="en-US" sz="2400" dirty="0" smtClean="0">
                <a:solidFill>
                  <a:schemeClr val="accent3">
                    <a:lumMod val="75000"/>
                  </a:schemeClr>
                </a:solidFill>
                <a:latin typeface="Sylfaen" pitchFamily="18" charset="0"/>
              </a:rPr>
              <a:t>. (2013)</a:t>
            </a:r>
            <a:endParaRPr lang="ar-EG" sz="2400" dirty="0">
              <a:solidFill>
                <a:schemeClr val="accent3">
                  <a:lumMod val="75000"/>
                </a:schemeClr>
              </a:solidFill>
              <a:latin typeface="Sylfaen" pitchFamily="18" charset="0"/>
            </a:endParaRPr>
          </a:p>
        </p:txBody>
      </p:sp>
      <p:sp>
        <p:nvSpPr>
          <p:cNvPr id="6" name="TextBox 5"/>
          <p:cNvSpPr txBox="1"/>
          <p:nvPr/>
        </p:nvSpPr>
        <p:spPr>
          <a:xfrm>
            <a:off x="2405473" y="571157"/>
            <a:ext cx="4923143" cy="523220"/>
          </a:xfrm>
          <a:prstGeom prst="rect">
            <a:avLst/>
          </a:prstGeom>
          <a:noFill/>
        </p:spPr>
        <p:txBody>
          <a:bodyPr wrap="none" rtlCol="1">
            <a:spAutoFit/>
          </a:bodyPr>
          <a:lstStyle/>
          <a:p>
            <a:pPr algn="ctr"/>
            <a:r>
              <a:rPr lang="en-US" sz="2800" b="1" dirty="0" smtClean="0">
                <a:solidFill>
                  <a:schemeClr val="accent2"/>
                </a:solidFill>
                <a:latin typeface="Sylfaen" pitchFamily="18" charset="0"/>
              </a:rPr>
              <a:t>Design of the novel compounds</a:t>
            </a:r>
            <a:endParaRPr lang="ar-EG" sz="2800" b="1" dirty="0">
              <a:solidFill>
                <a:schemeClr val="accent2"/>
              </a:solidFill>
              <a:latin typeface="Sylfaen" pitchFamily="18" charset="0"/>
            </a:endParaRPr>
          </a:p>
        </p:txBody>
      </p:sp>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8521" y="2281468"/>
            <a:ext cx="4252914" cy="1647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Straight Arrow Connector 7"/>
          <p:cNvCxnSpPr/>
          <p:nvPr/>
        </p:nvCxnSpPr>
        <p:spPr>
          <a:xfrm>
            <a:off x="3602672" y="3376522"/>
            <a:ext cx="1235849" cy="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3602672" y="3581400"/>
            <a:ext cx="1731328" cy="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pic>
        <p:nvPicPr>
          <p:cNvPr id="921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64853" y="2974091"/>
            <a:ext cx="1000125" cy="804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98936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580571"/>
            <a:ext cx="5867400" cy="2198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685800" y="198718"/>
            <a:ext cx="7467600" cy="427425"/>
          </a:xfrm>
          <a:prstGeom prst="rect">
            <a:avLst/>
          </a:prstGeom>
        </p:spPr>
        <p:txBody>
          <a:bodyPr wrap="square">
            <a:spAutoFit/>
          </a:bodyPr>
          <a:lstStyle/>
          <a:p>
            <a:pPr>
              <a:lnSpc>
                <a:spcPct val="115000"/>
              </a:lnSpc>
              <a:spcAft>
                <a:spcPts val="1000"/>
              </a:spcAft>
            </a:pPr>
            <a:r>
              <a:rPr lang="en-US" sz="2000" b="1" dirty="0" smtClean="0">
                <a:solidFill>
                  <a:schemeClr val="accent2"/>
                </a:solidFill>
                <a:latin typeface="Sylfaen" pitchFamily="18" charset="0"/>
                <a:ea typeface="Calibri"/>
                <a:cs typeface="Arial"/>
              </a:rPr>
              <a:t>Scheme </a:t>
            </a:r>
            <a:r>
              <a:rPr lang="en-US" sz="2000" b="1" dirty="0">
                <a:solidFill>
                  <a:schemeClr val="accent2"/>
                </a:solidFill>
                <a:latin typeface="Sylfaen" pitchFamily="18" charset="0"/>
                <a:ea typeface="Calibri"/>
                <a:cs typeface="Arial"/>
              </a:rPr>
              <a:t>1</a:t>
            </a:r>
            <a:r>
              <a:rPr lang="en-US" sz="2000" b="1" dirty="0">
                <a:latin typeface="Times New Roman"/>
                <a:ea typeface="Calibri"/>
                <a:cs typeface="Arial"/>
              </a:rPr>
              <a:t>:</a:t>
            </a:r>
            <a:r>
              <a:rPr lang="en-US" sz="2000" dirty="0">
                <a:latin typeface="Times New Roman"/>
                <a:ea typeface="Calibri"/>
                <a:cs typeface="Arial"/>
              </a:rPr>
              <a:t> </a:t>
            </a:r>
            <a:r>
              <a:rPr lang="en-US" dirty="0">
                <a:latin typeface="Times New Roman"/>
                <a:ea typeface="Calibri"/>
                <a:cs typeface="Arial"/>
              </a:rPr>
              <a:t>Synthesis of the key </a:t>
            </a:r>
            <a:r>
              <a:rPr lang="en-US" dirty="0" err="1">
                <a:latin typeface="Times New Roman"/>
                <a:ea typeface="Calibri"/>
                <a:cs typeface="Arial"/>
              </a:rPr>
              <a:t>synthons</a:t>
            </a:r>
            <a:r>
              <a:rPr lang="en-US" dirty="0">
                <a:latin typeface="Times New Roman"/>
                <a:ea typeface="Calibri"/>
                <a:cs typeface="Arial"/>
              </a:rPr>
              <a:t> N-(4-acetylphenyl)</a:t>
            </a:r>
            <a:r>
              <a:rPr lang="en-US" dirty="0" err="1">
                <a:latin typeface="Times New Roman"/>
                <a:ea typeface="Calibri"/>
                <a:cs typeface="Arial"/>
              </a:rPr>
              <a:t>benzamide</a:t>
            </a:r>
            <a:r>
              <a:rPr lang="en-US" dirty="0">
                <a:latin typeface="Times New Roman"/>
                <a:ea typeface="Calibri"/>
                <a:cs typeface="Arial"/>
              </a:rPr>
              <a:t> </a:t>
            </a:r>
            <a:r>
              <a:rPr lang="en-US" b="1" dirty="0">
                <a:latin typeface="Times New Roman"/>
                <a:ea typeface="Calibri"/>
                <a:cs typeface="Arial"/>
              </a:rPr>
              <a:t>3a,b</a:t>
            </a:r>
            <a:r>
              <a:rPr lang="en-US" dirty="0">
                <a:latin typeface="Times New Roman"/>
                <a:ea typeface="Calibri"/>
                <a:cs typeface="Arial"/>
              </a:rPr>
              <a:t>.</a:t>
            </a:r>
            <a:endParaRPr lang="en-US" sz="1600" dirty="0">
              <a:ea typeface="Calibri"/>
              <a:cs typeface="Arial"/>
            </a:endParaRPr>
          </a:p>
        </p:txBody>
      </p:sp>
      <p:sp>
        <p:nvSpPr>
          <p:cNvPr id="3"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EG"/>
          </a:p>
        </p:txBody>
      </p:sp>
      <p:graphicFrame>
        <p:nvGraphicFramePr>
          <p:cNvPr id="4" name="Object 3"/>
          <p:cNvGraphicFramePr>
            <a:graphicFrameLocks noChangeAspect="1"/>
          </p:cNvGraphicFramePr>
          <p:nvPr>
            <p:extLst>
              <p:ext uri="{D42A27DB-BD31-4B8C-83A1-F6EECF244321}">
                <p14:modId xmlns:p14="http://schemas.microsoft.com/office/powerpoint/2010/main" val="950003603"/>
              </p:ext>
            </p:extLst>
          </p:nvPr>
        </p:nvGraphicFramePr>
        <p:xfrm>
          <a:off x="279506" y="3429000"/>
          <a:ext cx="8763329" cy="3200400"/>
        </p:xfrm>
        <a:graphic>
          <a:graphicData uri="http://schemas.openxmlformats.org/presentationml/2006/ole">
            <mc:AlternateContent xmlns:mc="http://schemas.openxmlformats.org/markup-compatibility/2006">
              <mc:Choice xmlns:v="urn:schemas-microsoft-com:vml" Requires="v">
                <p:oleObj spid="_x0000_s6158" name="CS ChemDraw Drawing" r:id="rId4" imgW="9334555" imgH="3414660" progId="ChemDraw.Document.6.0">
                  <p:embed/>
                </p:oleObj>
              </mc:Choice>
              <mc:Fallback>
                <p:oleObj name="CS ChemDraw Drawing" r:id="rId4" imgW="9334555" imgH="3414660" progId="ChemDraw.Document.6.0">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506" y="3429000"/>
                        <a:ext cx="8763329" cy="3200400"/>
                      </a:xfrm>
                      <a:prstGeom prst="rect">
                        <a:avLst/>
                      </a:prstGeom>
                      <a:noFill/>
                    </p:spPr>
                  </p:pic>
                </p:oleObj>
              </mc:Fallback>
            </mc:AlternateContent>
          </a:graphicData>
        </a:graphic>
      </p:graphicFrame>
      <p:sp>
        <p:nvSpPr>
          <p:cNvPr id="5" name="Rectangle 4"/>
          <p:cNvSpPr/>
          <p:nvPr/>
        </p:nvSpPr>
        <p:spPr>
          <a:xfrm>
            <a:off x="152400" y="2786559"/>
            <a:ext cx="8839200" cy="400110"/>
          </a:xfrm>
          <a:prstGeom prst="rect">
            <a:avLst/>
          </a:prstGeom>
        </p:spPr>
        <p:txBody>
          <a:bodyPr wrap="square">
            <a:spAutoFit/>
          </a:bodyPr>
          <a:lstStyle/>
          <a:p>
            <a:r>
              <a:rPr lang="en-US" sz="2000" b="1" dirty="0" smtClean="0">
                <a:solidFill>
                  <a:schemeClr val="accent2"/>
                </a:solidFill>
                <a:latin typeface="Sylfaen" pitchFamily="18" charset="0"/>
                <a:ea typeface="Calibri"/>
              </a:rPr>
              <a:t>Scheme </a:t>
            </a:r>
            <a:r>
              <a:rPr lang="en-US" sz="2000" b="1" dirty="0">
                <a:solidFill>
                  <a:schemeClr val="accent2"/>
                </a:solidFill>
                <a:latin typeface="Sylfaen" pitchFamily="18" charset="0"/>
                <a:ea typeface="Calibri"/>
              </a:rPr>
              <a:t>2</a:t>
            </a:r>
            <a:r>
              <a:rPr lang="en-US" b="1" dirty="0">
                <a:latin typeface="Times New Roman"/>
                <a:ea typeface="Calibri"/>
              </a:rPr>
              <a:t>:</a:t>
            </a:r>
            <a:r>
              <a:rPr lang="en-US" dirty="0">
                <a:latin typeface="Times New Roman"/>
                <a:ea typeface="Calibri"/>
              </a:rPr>
              <a:t> Synthesis of N-(4-3(phenyl)-1-prop-2-en-1-one phenyl)</a:t>
            </a:r>
            <a:r>
              <a:rPr lang="en-US" dirty="0" err="1">
                <a:latin typeface="Times New Roman"/>
                <a:ea typeface="Calibri"/>
              </a:rPr>
              <a:t>benzamide</a:t>
            </a:r>
            <a:r>
              <a:rPr lang="en-US" dirty="0">
                <a:latin typeface="Times New Roman"/>
                <a:ea typeface="Calibri"/>
              </a:rPr>
              <a:t> </a:t>
            </a:r>
            <a:endParaRPr lang="ar-EG" dirty="0"/>
          </a:p>
        </p:txBody>
      </p:sp>
    </p:spTree>
    <p:extLst>
      <p:ext uri="{BB962C8B-B14F-4D97-AF65-F5344CB8AC3E}">
        <p14:creationId xmlns:p14="http://schemas.microsoft.com/office/powerpoint/2010/main" val="35300767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chemeClr val="accent2"/>
                </a:solidFill>
                <a:latin typeface="Sylfaen" pitchFamily="18" charset="0"/>
              </a:rPr>
              <a:t>Anticancer activities</a:t>
            </a:r>
            <a:endParaRPr lang="ar-EG" b="1" dirty="0">
              <a:solidFill>
                <a:schemeClr val="accent2"/>
              </a:solidFill>
              <a:latin typeface="Sylfaen" pitchFamily="18" charset="0"/>
            </a:endParaRPr>
          </a:p>
        </p:txBody>
      </p:sp>
      <p:sp>
        <p:nvSpPr>
          <p:cNvPr id="3" name="Subtitle 2"/>
          <p:cNvSpPr>
            <a:spLocks noGrp="1"/>
          </p:cNvSpPr>
          <p:nvPr>
            <p:ph type="subTitle" idx="1"/>
          </p:nvPr>
        </p:nvSpPr>
        <p:spPr/>
        <p:txBody>
          <a:bodyPr/>
          <a:lstStyle/>
          <a:p>
            <a:endParaRPr lang="ar-EG"/>
          </a:p>
        </p:txBody>
      </p:sp>
    </p:spTree>
    <p:extLst>
      <p:ext uri="{BB962C8B-B14F-4D97-AF65-F5344CB8AC3E}">
        <p14:creationId xmlns:p14="http://schemas.microsoft.com/office/powerpoint/2010/main" val="17089068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462830816"/>
              </p:ext>
            </p:extLst>
          </p:nvPr>
        </p:nvGraphicFramePr>
        <p:xfrm>
          <a:off x="304800" y="990600"/>
          <a:ext cx="8077200" cy="3886200"/>
        </p:xfrm>
        <a:graphic>
          <a:graphicData uri="http://schemas.openxmlformats.org/drawingml/2006/table">
            <a:tbl>
              <a:tblPr firstRow="1" firstCol="1" bandRow="1">
                <a:tableStyleId>{35758FB7-9AC5-4552-8A53-C91805E547FA}</a:tableStyleId>
              </a:tblPr>
              <a:tblGrid>
                <a:gridCol w="1216983"/>
                <a:gridCol w="981927"/>
                <a:gridCol w="978135"/>
                <a:gridCol w="980979"/>
                <a:gridCol w="978135"/>
                <a:gridCol w="980979"/>
                <a:gridCol w="978135"/>
                <a:gridCol w="981927"/>
              </a:tblGrid>
              <a:tr h="1295400">
                <a:tc>
                  <a:txBody>
                    <a:bodyPr/>
                    <a:lstStyle/>
                    <a:p>
                      <a:pPr algn="ctr" rtl="0">
                        <a:lnSpc>
                          <a:spcPct val="150000"/>
                        </a:lnSpc>
                        <a:spcAft>
                          <a:spcPts val="0"/>
                        </a:spcAft>
                      </a:pPr>
                      <a:r>
                        <a:rPr lang="en-US" sz="1600" dirty="0">
                          <a:effectLst/>
                        </a:rPr>
                        <a:t>Cpd.</a:t>
                      </a:r>
                    </a:p>
                    <a:p>
                      <a:pPr algn="ctr" rtl="0">
                        <a:lnSpc>
                          <a:spcPct val="150000"/>
                        </a:lnSpc>
                        <a:spcAft>
                          <a:spcPts val="0"/>
                        </a:spcAft>
                      </a:pPr>
                      <a:r>
                        <a:rPr lang="en-US" sz="1600" dirty="0">
                          <a:effectLst/>
                        </a:rPr>
                        <a:t>No.</a:t>
                      </a:r>
                      <a:endParaRPr lang="en-US" sz="1600"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dirty="0">
                          <a:effectLst/>
                        </a:rPr>
                        <a:t>IC50 PC-3 (</a:t>
                      </a:r>
                      <a:r>
                        <a:rPr lang="en-US" sz="1600" dirty="0" err="1">
                          <a:effectLst/>
                        </a:rPr>
                        <a:t>μΜ</a:t>
                      </a:r>
                      <a:r>
                        <a:rPr lang="en-US" sz="1600" dirty="0">
                          <a:effectLst/>
                        </a:rPr>
                        <a:t>)</a:t>
                      </a:r>
                      <a:endParaRPr lang="en-US" sz="1600"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dirty="0">
                          <a:effectLst/>
                        </a:rPr>
                        <a:t>Cpd.</a:t>
                      </a:r>
                    </a:p>
                    <a:p>
                      <a:pPr algn="ctr" rtl="0">
                        <a:lnSpc>
                          <a:spcPct val="150000"/>
                        </a:lnSpc>
                        <a:spcAft>
                          <a:spcPts val="0"/>
                        </a:spcAft>
                      </a:pPr>
                      <a:r>
                        <a:rPr lang="en-US" sz="1600" dirty="0">
                          <a:effectLst/>
                        </a:rPr>
                        <a:t>No.</a:t>
                      </a:r>
                      <a:endParaRPr lang="en-US" sz="1600"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dirty="0">
                          <a:effectLst/>
                        </a:rPr>
                        <a:t>IC50 PC-3 (</a:t>
                      </a:r>
                      <a:r>
                        <a:rPr lang="en-US" sz="1600" dirty="0" err="1">
                          <a:effectLst/>
                        </a:rPr>
                        <a:t>μΜ</a:t>
                      </a:r>
                      <a:r>
                        <a:rPr lang="en-US" sz="1600" dirty="0">
                          <a:effectLst/>
                        </a:rPr>
                        <a:t>)</a:t>
                      </a:r>
                      <a:endParaRPr lang="en-US" sz="1600"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dirty="0">
                          <a:effectLst/>
                        </a:rPr>
                        <a:t>Cpd.</a:t>
                      </a:r>
                    </a:p>
                    <a:p>
                      <a:pPr algn="ctr" rtl="0">
                        <a:lnSpc>
                          <a:spcPct val="150000"/>
                        </a:lnSpc>
                        <a:spcAft>
                          <a:spcPts val="0"/>
                        </a:spcAft>
                      </a:pPr>
                      <a:r>
                        <a:rPr lang="en-US" sz="1600" dirty="0">
                          <a:effectLst/>
                        </a:rPr>
                        <a:t>No.</a:t>
                      </a:r>
                      <a:endParaRPr lang="en-US" sz="1600"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dirty="0">
                          <a:effectLst/>
                        </a:rPr>
                        <a:t>IC50 PC-3 (</a:t>
                      </a:r>
                      <a:r>
                        <a:rPr lang="en-US" sz="1600" dirty="0" err="1">
                          <a:effectLst/>
                        </a:rPr>
                        <a:t>μΜ</a:t>
                      </a:r>
                      <a:r>
                        <a:rPr lang="en-US" sz="1600" dirty="0">
                          <a:effectLst/>
                        </a:rPr>
                        <a:t>)</a:t>
                      </a:r>
                      <a:endParaRPr lang="en-US" sz="1600"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dirty="0">
                          <a:effectLst/>
                        </a:rPr>
                        <a:t>Cpd.</a:t>
                      </a:r>
                    </a:p>
                    <a:p>
                      <a:pPr algn="ctr" rtl="0">
                        <a:lnSpc>
                          <a:spcPct val="150000"/>
                        </a:lnSpc>
                        <a:spcAft>
                          <a:spcPts val="0"/>
                        </a:spcAft>
                      </a:pPr>
                      <a:r>
                        <a:rPr lang="en-US" sz="1600" dirty="0">
                          <a:effectLst/>
                        </a:rPr>
                        <a:t>No.</a:t>
                      </a:r>
                      <a:endParaRPr lang="en-US" sz="1600"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a:effectLst/>
                        </a:rPr>
                        <a:t>IC50 PC-3 (μΜ)</a:t>
                      </a:r>
                      <a:endParaRPr lang="en-US" sz="1600">
                        <a:solidFill>
                          <a:srgbClr val="000000"/>
                        </a:solidFill>
                        <a:effectLst/>
                        <a:latin typeface="Calibri"/>
                        <a:ea typeface="Calibri"/>
                        <a:cs typeface="Arial"/>
                      </a:endParaRPr>
                    </a:p>
                  </a:txBody>
                  <a:tcPr marL="68580" marR="68580" marT="0" marB="0"/>
                </a:tc>
              </a:tr>
              <a:tr h="431800">
                <a:tc>
                  <a:txBody>
                    <a:bodyPr/>
                    <a:lstStyle/>
                    <a:p>
                      <a:pPr algn="ctr" rtl="0">
                        <a:lnSpc>
                          <a:spcPct val="150000"/>
                        </a:lnSpc>
                        <a:spcAft>
                          <a:spcPts val="0"/>
                        </a:spcAft>
                      </a:pPr>
                      <a:r>
                        <a:rPr lang="en-US" sz="1600" dirty="0">
                          <a:effectLst/>
                        </a:rPr>
                        <a:t>5a</a:t>
                      </a:r>
                      <a:endParaRPr lang="en-US" sz="1600"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dirty="0">
                          <a:effectLst/>
                        </a:rPr>
                        <a:t>151.3</a:t>
                      </a:r>
                      <a:endParaRPr lang="en-US" sz="1600"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b="1" dirty="0">
                          <a:effectLst/>
                        </a:rPr>
                        <a:t>5e</a:t>
                      </a:r>
                      <a:endParaRPr lang="en-US" sz="1600" b="1"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dirty="0">
                          <a:solidFill>
                            <a:schemeClr val="accent3">
                              <a:lumMod val="75000"/>
                            </a:schemeClr>
                          </a:solidFill>
                          <a:effectLst/>
                        </a:rPr>
                        <a:t>18.18</a:t>
                      </a:r>
                      <a:endParaRPr lang="en-US" sz="1600" dirty="0">
                        <a:solidFill>
                          <a:schemeClr val="accent3">
                            <a:lumMod val="75000"/>
                          </a:schemeClr>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b="1" dirty="0">
                          <a:effectLst/>
                        </a:rPr>
                        <a:t>5i</a:t>
                      </a:r>
                      <a:endParaRPr lang="en-US" sz="1600" b="1"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a:effectLst/>
                        </a:rPr>
                        <a:t>982.6</a:t>
                      </a:r>
                      <a:endParaRPr lang="en-US" sz="160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b="1" dirty="0">
                          <a:effectLst/>
                        </a:rPr>
                        <a:t>5m</a:t>
                      </a:r>
                      <a:endParaRPr lang="en-US" sz="1600" b="1"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dirty="0">
                          <a:solidFill>
                            <a:srgbClr val="FF3300"/>
                          </a:solidFill>
                          <a:effectLst/>
                        </a:rPr>
                        <a:t>9.069</a:t>
                      </a:r>
                      <a:endParaRPr lang="en-US" sz="1600" dirty="0">
                        <a:solidFill>
                          <a:srgbClr val="FF3300"/>
                        </a:solidFill>
                        <a:effectLst/>
                        <a:latin typeface="Calibri"/>
                        <a:ea typeface="Calibri"/>
                        <a:cs typeface="Arial"/>
                      </a:endParaRPr>
                    </a:p>
                  </a:txBody>
                  <a:tcPr marL="68580" marR="68580" marT="0" marB="0"/>
                </a:tc>
              </a:tr>
              <a:tr h="431800">
                <a:tc>
                  <a:txBody>
                    <a:bodyPr/>
                    <a:lstStyle/>
                    <a:p>
                      <a:pPr algn="ctr" rtl="0">
                        <a:lnSpc>
                          <a:spcPct val="150000"/>
                        </a:lnSpc>
                        <a:spcAft>
                          <a:spcPts val="0"/>
                        </a:spcAft>
                      </a:pPr>
                      <a:r>
                        <a:rPr lang="en-US" sz="1600" dirty="0">
                          <a:effectLst/>
                        </a:rPr>
                        <a:t>5b</a:t>
                      </a:r>
                      <a:endParaRPr lang="en-US" sz="1600"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dirty="0">
                          <a:solidFill>
                            <a:srgbClr val="FF3300"/>
                          </a:solidFill>
                          <a:effectLst/>
                        </a:rPr>
                        <a:t>8.849</a:t>
                      </a:r>
                      <a:endParaRPr lang="en-US" sz="1600" dirty="0">
                        <a:solidFill>
                          <a:srgbClr val="FF33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b="1" dirty="0">
                          <a:effectLst/>
                        </a:rPr>
                        <a:t>5f</a:t>
                      </a:r>
                      <a:endParaRPr lang="en-US" sz="1600" b="1"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a:effectLst/>
                        </a:rPr>
                        <a:t>332.1</a:t>
                      </a:r>
                      <a:endParaRPr lang="en-US" sz="160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b="1" dirty="0">
                          <a:effectLst/>
                        </a:rPr>
                        <a:t>5j</a:t>
                      </a:r>
                      <a:endParaRPr lang="en-US" sz="1600" b="1" dirty="0">
                        <a:solidFill>
                          <a:srgbClr val="000000"/>
                        </a:solidFill>
                        <a:effectLst/>
                        <a:latin typeface="Calibri"/>
                        <a:ea typeface="Calibri"/>
                        <a:cs typeface="Arial"/>
                      </a:endParaRPr>
                    </a:p>
                  </a:txBody>
                  <a:tcPr marL="68580" marR="68580" marT="0" marB="0"/>
                </a:tc>
                <a:tc>
                  <a:txBody>
                    <a:bodyPr/>
                    <a:lstStyle/>
                    <a:p>
                      <a:pPr algn="ctr" rtl="0">
                        <a:lnSpc>
                          <a:spcPct val="115000"/>
                        </a:lnSpc>
                        <a:spcAft>
                          <a:spcPts val="0"/>
                        </a:spcAft>
                      </a:pPr>
                      <a:r>
                        <a:rPr lang="en-US" sz="1600">
                          <a:effectLst/>
                        </a:rPr>
                        <a:t>152.0</a:t>
                      </a:r>
                      <a:endParaRPr lang="en-US" sz="160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b="1" dirty="0">
                          <a:effectLst/>
                        </a:rPr>
                        <a:t>5n</a:t>
                      </a:r>
                      <a:endParaRPr lang="en-US" sz="1600" b="1"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dirty="0">
                          <a:effectLst/>
                        </a:rPr>
                        <a:t>75.67</a:t>
                      </a:r>
                      <a:endParaRPr lang="en-US" sz="1600" dirty="0">
                        <a:solidFill>
                          <a:srgbClr val="000000"/>
                        </a:solidFill>
                        <a:effectLst/>
                        <a:latin typeface="Calibri"/>
                        <a:ea typeface="Calibri"/>
                        <a:cs typeface="Arial"/>
                      </a:endParaRPr>
                    </a:p>
                  </a:txBody>
                  <a:tcPr marL="68580" marR="68580" marT="0" marB="0"/>
                </a:tc>
              </a:tr>
              <a:tr h="431800">
                <a:tc>
                  <a:txBody>
                    <a:bodyPr/>
                    <a:lstStyle/>
                    <a:p>
                      <a:pPr algn="ctr" rtl="0">
                        <a:lnSpc>
                          <a:spcPct val="150000"/>
                        </a:lnSpc>
                        <a:spcAft>
                          <a:spcPts val="0"/>
                        </a:spcAft>
                      </a:pPr>
                      <a:r>
                        <a:rPr lang="en-US" sz="1600" dirty="0">
                          <a:effectLst/>
                        </a:rPr>
                        <a:t>5c</a:t>
                      </a:r>
                      <a:endParaRPr lang="en-US" sz="1600"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a:effectLst/>
                        </a:rPr>
                        <a:t>109.1</a:t>
                      </a:r>
                      <a:endParaRPr lang="en-US" sz="160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b="1" dirty="0">
                          <a:effectLst/>
                        </a:rPr>
                        <a:t>5g</a:t>
                      </a:r>
                      <a:endParaRPr lang="en-US" sz="1600" b="1"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dirty="0">
                          <a:solidFill>
                            <a:schemeClr val="accent3">
                              <a:lumMod val="75000"/>
                            </a:schemeClr>
                          </a:solidFill>
                          <a:effectLst/>
                        </a:rPr>
                        <a:t>19.82</a:t>
                      </a:r>
                      <a:endParaRPr lang="en-US" sz="1600" dirty="0">
                        <a:solidFill>
                          <a:schemeClr val="accent3">
                            <a:lumMod val="75000"/>
                          </a:schemeClr>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b="1" dirty="0">
                          <a:effectLst/>
                        </a:rPr>
                        <a:t>5k</a:t>
                      </a:r>
                      <a:endParaRPr lang="en-US" sz="1600" b="1"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a:effectLst/>
                        </a:rPr>
                        <a:t>100.6</a:t>
                      </a:r>
                      <a:endParaRPr lang="en-US" sz="160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b="1" dirty="0">
                          <a:effectLst/>
                        </a:rPr>
                        <a:t>5o</a:t>
                      </a:r>
                      <a:endParaRPr lang="en-US" sz="1600" b="1"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dirty="0">
                          <a:solidFill>
                            <a:schemeClr val="accent3">
                              <a:lumMod val="75000"/>
                            </a:schemeClr>
                          </a:solidFill>
                          <a:effectLst/>
                        </a:rPr>
                        <a:t>17.32</a:t>
                      </a:r>
                      <a:endParaRPr lang="en-US" sz="1600" dirty="0">
                        <a:solidFill>
                          <a:schemeClr val="accent3">
                            <a:lumMod val="75000"/>
                          </a:schemeClr>
                        </a:solidFill>
                        <a:effectLst/>
                        <a:latin typeface="Calibri"/>
                        <a:ea typeface="Calibri"/>
                        <a:cs typeface="Arial"/>
                      </a:endParaRPr>
                    </a:p>
                  </a:txBody>
                  <a:tcPr marL="68580" marR="68580" marT="0" marB="0"/>
                </a:tc>
              </a:tr>
              <a:tr h="431800">
                <a:tc>
                  <a:txBody>
                    <a:bodyPr/>
                    <a:lstStyle/>
                    <a:p>
                      <a:pPr algn="ctr" rtl="0">
                        <a:lnSpc>
                          <a:spcPct val="150000"/>
                        </a:lnSpc>
                        <a:spcAft>
                          <a:spcPts val="0"/>
                        </a:spcAft>
                      </a:pPr>
                      <a:r>
                        <a:rPr lang="en-US" sz="1600" dirty="0">
                          <a:effectLst/>
                        </a:rPr>
                        <a:t>5d</a:t>
                      </a:r>
                      <a:endParaRPr lang="en-US" sz="1600"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a:effectLst/>
                        </a:rPr>
                        <a:t>302.8</a:t>
                      </a:r>
                      <a:endParaRPr lang="en-US" sz="160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b="1" dirty="0">
                          <a:effectLst/>
                        </a:rPr>
                        <a:t>5h</a:t>
                      </a:r>
                      <a:endParaRPr lang="en-US" sz="1600" b="1"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dirty="0">
                          <a:effectLst/>
                        </a:rPr>
                        <a:t>84.93</a:t>
                      </a:r>
                      <a:endParaRPr lang="en-US" sz="1600"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b="1" dirty="0">
                          <a:effectLst/>
                        </a:rPr>
                        <a:t>5l</a:t>
                      </a:r>
                      <a:endParaRPr lang="en-US" sz="1600" b="1"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dirty="0">
                          <a:solidFill>
                            <a:schemeClr val="accent3">
                              <a:lumMod val="75000"/>
                            </a:schemeClr>
                          </a:solidFill>
                          <a:effectLst/>
                        </a:rPr>
                        <a:t>12.83</a:t>
                      </a:r>
                      <a:endParaRPr lang="en-US" sz="1600" dirty="0">
                        <a:solidFill>
                          <a:schemeClr val="accent3">
                            <a:lumMod val="75000"/>
                          </a:schemeClr>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b="1" dirty="0">
                          <a:effectLst/>
                        </a:rPr>
                        <a:t>5p</a:t>
                      </a:r>
                      <a:endParaRPr lang="en-US" sz="1600" b="1"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dirty="0">
                          <a:solidFill>
                            <a:srgbClr val="FF3300"/>
                          </a:solidFill>
                          <a:effectLst/>
                        </a:rPr>
                        <a:t>5.597</a:t>
                      </a:r>
                      <a:endParaRPr lang="en-US" sz="1600" dirty="0">
                        <a:solidFill>
                          <a:srgbClr val="FF3300"/>
                        </a:solidFill>
                        <a:effectLst/>
                        <a:latin typeface="Calibri"/>
                        <a:ea typeface="Calibri"/>
                        <a:cs typeface="Arial"/>
                      </a:endParaRPr>
                    </a:p>
                  </a:txBody>
                  <a:tcPr marL="68580" marR="68580" marT="0" marB="0"/>
                </a:tc>
              </a:tr>
              <a:tr h="863600">
                <a:tc>
                  <a:txBody>
                    <a:bodyPr/>
                    <a:lstStyle/>
                    <a:p>
                      <a:pPr algn="ctr" rtl="0">
                        <a:lnSpc>
                          <a:spcPct val="150000"/>
                        </a:lnSpc>
                        <a:spcAft>
                          <a:spcPts val="0"/>
                        </a:spcAft>
                      </a:pPr>
                      <a:r>
                        <a:rPr lang="en-US" sz="1600">
                          <a:effectLst/>
                        </a:rPr>
                        <a:t>Doxorubicin</a:t>
                      </a:r>
                      <a:endParaRPr lang="en-US" sz="160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a:effectLst/>
                        </a:rPr>
                        <a:t>0.925</a:t>
                      </a:r>
                      <a:endParaRPr lang="en-US" sz="160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a:effectLst/>
                        </a:rPr>
                        <a:t> </a:t>
                      </a:r>
                      <a:endParaRPr lang="en-US" sz="160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ar-EG" sz="1600">
                          <a:effectLst/>
                        </a:rPr>
                        <a:t> </a:t>
                      </a:r>
                      <a:endParaRPr lang="en-US" sz="160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a:effectLst/>
                        </a:rPr>
                        <a:t> </a:t>
                      </a:r>
                      <a:endParaRPr lang="en-US" sz="160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ar-EG" sz="1600">
                          <a:effectLst/>
                        </a:rPr>
                        <a:t> </a:t>
                      </a:r>
                      <a:endParaRPr lang="en-US" sz="160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1600">
                          <a:effectLst/>
                        </a:rPr>
                        <a:t> </a:t>
                      </a:r>
                      <a:endParaRPr lang="en-US" sz="160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ar-EG" sz="1600" dirty="0">
                          <a:effectLst/>
                        </a:rPr>
                        <a:t> </a:t>
                      </a:r>
                      <a:endParaRPr lang="en-US" sz="1600" dirty="0">
                        <a:solidFill>
                          <a:srgbClr val="000000"/>
                        </a:solidFill>
                        <a:effectLst/>
                        <a:latin typeface="Calibri"/>
                        <a:ea typeface="Calibri"/>
                        <a:cs typeface="Arial"/>
                      </a:endParaRPr>
                    </a:p>
                  </a:txBody>
                  <a:tcPr marL="68580" marR="68580" marT="0" marB="0"/>
                </a:tc>
              </a:tr>
            </a:tbl>
          </a:graphicData>
        </a:graphic>
      </p:graphicFrame>
      <p:sp>
        <p:nvSpPr>
          <p:cNvPr id="3" name="Rectangle 1"/>
          <p:cNvSpPr>
            <a:spLocks noChangeArrowheads="1"/>
          </p:cNvSpPr>
          <p:nvPr/>
        </p:nvSpPr>
        <p:spPr bwMode="auto">
          <a:xfrm>
            <a:off x="-10886" y="398176"/>
            <a:ext cx="915488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accent2"/>
                </a:solidFill>
                <a:effectLst/>
                <a:latin typeface="Times New Roman" pitchFamily="18" charset="0"/>
                <a:ea typeface="Calibri" pitchFamily="34" charset="0"/>
                <a:cs typeface="Times New Roman" pitchFamily="18" charset="0"/>
              </a:rPr>
              <a:t>Table 1. </a:t>
            </a:r>
            <a:r>
              <a:rPr kumimoji="0" lang="en-US" sz="2000" i="0" u="none" strike="noStrike" cap="none" normalizeH="0" baseline="0" dirty="0" smtClean="0">
                <a:ln>
                  <a:noFill/>
                </a:ln>
                <a:solidFill>
                  <a:schemeClr val="accent2"/>
                </a:solidFill>
                <a:effectLst/>
                <a:latin typeface="Times New Roman" pitchFamily="18" charset="0"/>
                <a:ea typeface="Calibri" pitchFamily="34" charset="0"/>
                <a:cs typeface="Times New Roman" pitchFamily="18" charset="0"/>
              </a:rPr>
              <a:t>Cytotoxicity of the studied compounds towards prostate cancer cell line, PC3.</a:t>
            </a:r>
            <a:endParaRPr kumimoji="0" lang="en-US" sz="2000" i="0" u="none" strike="noStrike" cap="none" normalizeH="0" baseline="0" dirty="0" smtClean="0">
              <a:ln>
                <a:noFill/>
              </a:ln>
              <a:solidFill>
                <a:schemeClr val="accent2"/>
              </a:solidFill>
              <a:effectLst/>
              <a:latin typeface="Arial" pitchFamily="34" charset="0"/>
              <a:cs typeface="Arial" pitchFamily="34" charset="0"/>
            </a:endParaRPr>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163189"/>
            <a:ext cx="2743200" cy="1321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3828" y="5044067"/>
            <a:ext cx="3197225" cy="1430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6150" y="5037819"/>
            <a:ext cx="3117850" cy="1414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955981" y="6439574"/>
            <a:ext cx="7152919" cy="369332"/>
          </a:xfrm>
          <a:prstGeom prst="rect">
            <a:avLst/>
          </a:prstGeom>
          <a:noFill/>
        </p:spPr>
        <p:txBody>
          <a:bodyPr wrap="none" rtlCol="1">
            <a:spAutoFit/>
          </a:bodyPr>
          <a:lstStyle/>
          <a:p>
            <a:r>
              <a:rPr lang="en-US" b="1" dirty="0" smtClean="0">
                <a:solidFill>
                  <a:srgbClr val="FF0000"/>
                </a:solidFill>
              </a:rPr>
              <a:t>5b                                                           5m                                                          5p</a:t>
            </a:r>
            <a:endParaRPr lang="ar-EG" b="1" dirty="0">
              <a:solidFill>
                <a:srgbClr val="FF0000"/>
              </a:solidFill>
            </a:endParaRPr>
          </a:p>
        </p:txBody>
      </p:sp>
    </p:spTree>
    <p:extLst>
      <p:ext uri="{BB962C8B-B14F-4D97-AF65-F5344CB8AC3E}">
        <p14:creationId xmlns:p14="http://schemas.microsoft.com/office/powerpoint/2010/main" val="20639871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367713948"/>
              </p:ext>
            </p:extLst>
          </p:nvPr>
        </p:nvGraphicFramePr>
        <p:xfrm>
          <a:off x="762000" y="1066800"/>
          <a:ext cx="7391401" cy="2743201"/>
        </p:xfrm>
        <a:graphic>
          <a:graphicData uri="http://schemas.openxmlformats.org/drawingml/2006/table">
            <a:tbl>
              <a:tblPr firstRow="1" firstCol="1" bandRow="1">
                <a:tableStyleId>{35758FB7-9AC5-4552-8A53-C91805E547FA}</a:tableStyleId>
              </a:tblPr>
              <a:tblGrid>
                <a:gridCol w="2162638"/>
                <a:gridCol w="1742920"/>
                <a:gridCol w="1741236"/>
                <a:gridCol w="1744607"/>
              </a:tblGrid>
              <a:tr h="748145">
                <a:tc>
                  <a:txBody>
                    <a:bodyPr/>
                    <a:lstStyle/>
                    <a:p>
                      <a:pPr algn="ctr" rtl="0">
                        <a:lnSpc>
                          <a:spcPct val="150000"/>
                        </a:lnSpc>
                        <a:spcAft>
                          <a:spcPts val="1000"/>
                        </a:spcAft>
                      </a:pPr>
                      <a:r>
                        <a:rPr lang="en-US" sz="2000" dirty="0" err="1">
                          <a:effectLst/>
                        </a:rPr>
                        <a:t>Cpd.No</a:t>
                      </a:r>
                      <a:r>
                        <a:rPr lang="en-US" sz="2000" dirty="0">
                          <a:effectLst/>
                        </a:rPr>
                        <a:t>.</a:t>
                      </a:r>
                      <a:endParaRPr lang="en-US" sz="2000"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1000"/>
                        </a:spcAft>
                      </a:pPr>
                      <a:r>
                        <a:rPr lang="en-US" sz="2000" dirty="0">
                          <a:effectLst/>
                        </a:rPr>
                        <a:t>inhibition (%) </a:t>
                      </a:r>
                      <a:endParaRPr lang="en-US" sz="2000"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1000"/>
                        </a:spcAft>
                      </a:pPr>
                      <a:r>
                        <a:rPr lang="en-US" sz="2000" dirty="0" err="1">
                          <a:effectLst/>
                        </a:rPr>
                        <a:t>Cpd.No</a:t>
                      </a:r>
                      <a:r>
                        <a:rPr lang="en-US" sz="2000" dirty="0">
                          <a:effectLst/>
                        </a:rPr>
                        <a:t>.</a:t>
                      </a:r>
                      <a:endParaRPr lang="en-US" sz="2000"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1000"/>
                        </a:spcAft>
                      </a:pPr>
                      <a:r>
                        <a:rPr lang="en-US" sz="2000" dirty="0">
                          <a:effectLst/>
                        </a:rPr>
                        <a:t>inhibition (%) </a:t>
                      </a:r>
                      <a:endParaRPr lang="en-US" sz="2000" dirty="0">
                        <a:solidFill>
                          <a:srgbClr val="000000"/>
                        </a:solidFill>
                        <a:effectLst/>
                        <a:latin typeface="Calibri"/>
                        <a:ea typeface="Calibri"/>
                        <a:cs typeface="Arial"/>
                      </a:endParaRPr>
                    </a:p>
                  </a:txBody>
                  <a:tcPr marL="68580" marR="68580" marT="0" marB="0"/>
                </a:tc>
              </a:tr>
              <a:tr h="498764">
                <a:tc>
                  <a:txBody>
                    <a:bodyPr/>
                    <a:lstStyle/>
                    <a:p>
                      <a:pPr algn="ctr" rtl="0">
                        <a:lnSpc>
                          <a:spcPct val="150000"/>
                        </a:lnSpc>
                        <a:spcAft>
                          <a:spcPts val="0"/>
                        </a:spcAft>
                      </a:pPr>
                      <a:r>
                        <a:rPr lang="en-US" sz="2000">
                          <a:effectLst/>
                        </a:rPr>
                        <a:t>5b</a:t>
                      </a:r>
                      <a:endParaRPr lang="en-US" sz="200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2000" dirty="0">
                          <a:solidFill>
                            <a:schemeClr val="accent2"/>
                          </a:solidFill>
                          <a:effectLst/>
                        </a:rPr>
                        <a:t>56.6</a:t>
                      </a:r>
                      <a:endParaRPr lang="en-US" sz="2000" dirty="0">
                        <a:solidFill>
                          <a:schemeClr val="accent2"/>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2000" b="1" dirty="0">
                          <a:effectLst/>
                        </a:rPr>
                        <a:t>5m</a:t>
                      </a:r>
                      <a:endParaRPr lang="en-US" sz="2000" b="1"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2000" dirty="0">
                          <a:solidFill>
                            <a:schemeClr val="accent2"/>
                          </a:solidFill>
                          <a:effectLst/>
                        </a:rPr>
                        <a:t>53.2</a:t>
                      </a:r>
                      <a:endParaRPr lang="en-US" sz="2000" dirty="0">
                        <a:solidFill>
                          <a:schemeClr val="accent2"/>
                        </a:solidFill>
                        <a:effectLst/>
                        <a:latin typeface="Calibri"/>
                        <a:ea typeface="Calibri"/>
                        <a:cs typeface="Arial"/>
                      </a:endParaRPr>
                    </a:p>
                  </a:txBody>
                  <a:tcPr marL="68580" marR="68580" marT="0" marB="0"/>
                </a:tc>
              </a:tr>
              <a:tr h="498764">
                <a:tc>
                  <a:txBody>
                    <a:bodyPr/>
                    <a:lstStyle/>
                    <a:p>
                      <a:pPr algn="ctr" rtl="0">
                        <a:lnSpc>
                          <a:spcPct val="150000"/>
                        </a:lnSpc>
                        <a:spcAft>
                          <a:spcPts val="0"/>
                        </a:spcAft>
                      </a:pPr>
                      <a:r>
                        <a:rPr lang="en-US" sz="2000" dirty="0">
                          <a:effectLst/>
                        </a:rPr>
                        <a:t>5e</a:t>
                      </a:r>
                      <a:endParaRPr lang="en-US" sz="2000"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2000">
                          <a:effectLst/>
                        </a:rPr>
                        <a:t>39.6</a:t>
                      </a:r>
                      <a:endParaRPr lang="en-US" sz="200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2000" b="1" dirty="0">
                          <a:effectLst/>
                        </a:rPr>
                        <a:t>5o</a:t>
                      </a:r>
                      <a:endParaRPr lang="en-US" sz="2000" b="1"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2000" dirty="0">
                          <a:effectLst/>
                        </a:rPr>
                        <a:t>39.5</a:t>
                      </a:r>
                      <a:endParaRPr lang="en-US" sz="2000" dirty="0">
                        <a:solidFill>
                          <a:srgbClr val="000000"/>
                        </a:solidFill>
                        <a:effectLst/>
                        <a:latin typeface="Calibri"/>
                        <a:ea typeface="Calibri"/>
                        <a:cs typeface="Arial"/>
                      </a:endParaRPr>
                    </a:p>
                  </a:txBody>
                  <a:tcPr marL="68580" marR="68580" marT="0" marB="0"/>
                </a:tc>
              </a:tr>
              <a:tr h="498764">
                <a:tc>
                  <a:txBody>
                    <a:bodyPr/>
                    <a:lstStyle/>
                    <a:p>
                      <a:pPr algn="ctr" rtl="0">
                        <a:lnSpc>
                          <a:spcPct val="150000"/>
                        </a:lnSpc>
                        <a:spcAft>
                          <a:spcPts val="0"/>
                        </a:spcAft>
                      </a:pPr>
                      <a:r>
                        <a:rPr lang="en-US" sz="2000">
                          <a:effectLst/>
                        </a:rPr>
                        <a:t>5g</a:t>
                      </a:r>
                      <a:endParaRPr lang="en-US" sz="200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2000">
                          <a:effectLst/>
                        </a:rPr>
                        <a:t>33.3</a:t>
                      </a:r>
                      <a:endParaRPr lang="en-US" sz="200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2000" b="1" dirty="0">
                          <a:effectLst/>
                        </a:rPr>
                        <a:t>5p</a:t>
                      </a:r>
                      <a:endParaRPr lang="en-US" sz="2000" b="1" dirty="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2000" dirty="0">
                          <a:solidFill>
                            <a:schemeClr val="accent2"/>
                          </a:solidFill>
                          <a:effectLst/>
                        </a:rPr>
                        <a:t>50.4</a:t>
                      </a:r>
                      <a:endParaRPr lang="en-US" sz="2000" dirty="0">
                        <a:solidFill>
                          <a:schemeClr val="accent2"/>
                        </a:solidFill>
                        <a:effectLst/>
                        <a:latin typeface="Calibri"/>
                        <a:ea typeface="Calibri"/>
                        <a:cs typeface="Arial"/>
                      </a:endParaRPr>
                    </a:p>
                  </a:txBody>
                  <a:tcPr marL="68580" marR="68580" marT="0" marB="0"/>
                </a:tc>
              </a:tr>
              <a:tr h="498764">
                <a:tc>
                  <a:txBody>
                    <a:bodyPr/>
                    <a:lstStyle/>
                    <a:p>
                      <a:pPr algn="ctr" rtl="0">
                        <a:lnSpc>
                          <a:spcPct val="150000"/>
                        </a:lnSpc>
                        <a:spcAft>
                          <a:spcPts val="0"/>
                        </a:spcAft>
                      </a:pPr>
                      <a:r>
                        <a:rPr lang="en-US" sz="2000">
                          <a:effectLst/>
                        </a:rPr>
                        <a:t>5l</a:t>
                      </a:r>
                      <a:endParaRPr lang="en-US" sz="200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0"/>
                        </a:spcAft>
                      </a:pPr>
                      <a:r>
                        <a:rPr lang="en-US" sz="2000">
                          <a:effectLst/>
                        </a:rPr>
                        <a:t>45</a:t>
                      </a:r>
                      <a:endParaRPr lang="en-US" sz="200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1000"/>
                        </a:spcAft>
                      </a:pPr>
                      <a:r>
                        <a:rPr lang="en-US" sz="2000">
                          <a:effectLst/>
                        </a:rPr>
                        <a:t> </a:t>
                      </a:r>
                      <a:endParaRPr lang="en-US" sz="2000">
                        <a:solidFill>
                          <a:srgbClr val="000000"/>
                        </a:solidFill>
                        <a:effectLst/>
                        <a:latin typeface="Calibri"/>
                        <a:ea typeface="Calibri"/>
                        <a:cs typeface="Arial"/>
                      </a:endParaRPr>
                    </a:p>
                  </a:txBody>
                  <a:tcPr marL="68580" marR="68580" marT="0" marB="0"/>
                </a:tc>
                <a:tc>
                  <a:txBody>
                    <a:bodyPr/>
                    <a:lstStyle/>
                    <a:p>
                      <a:pPr algn="ctr" rtl="0">
                        <a:lnSpc>
                          <a:spcPct val="150000"/>
                        </a:lnSpc>
                        <a:spcAft>
                          <a:spcPts val="1000"/>
                        </a:spcAft>
                      </a:pPr>
                      <a:r>
                        <a:rPr lang="ar-EG" sz="2000" dirty="0">
                          <a:effectLst/>
                        </a:rPr>
                        <a:t> </a:t>
                      </a:r>
                      <a:endParaRPr lang="en-US" sz="2000" dirty="0">
                        <a:solidFill>
                          <a:srgbClr val="000000"/>
                        </a:solidFill>
                        <a:effectLst/>
                        <a:latin typeface="Calibri"/>
                        <a:ea typeface="Calibri"/>
                        <a:cs typeface="Arial"/>
                      </a:endParaRPr>
                    </a:p>
                  </a:txBody>
                  <a:tcPr marL="68580" marR="68580" marT="0" marB="0"/>
                </a:tc>
              </a:tr>
            </a:tbl>
          </a:graphicData>
        </a:graphic>
      </p:graphicFrame>
      <p:sp>
        <p:nvSpPr>
          <p:cNvPr id="3" name="Rectangle 1"/>
          <p:cNvSpPr>
            <a:spLocks noChangeArrowheads="1"/>
          </p:cNvSpPr>
          <p:nvPr/>
        </p:nvSpPr>
        <p:spPr bwMode="auto">
          <a:xfrm>
            <a:off x="176481" y="425286"/>
            <a:ext cx="896751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accent2"/>
                </a:solidFill>
                <a:effectLst/>
                <a:latin typeface="Sylfaen" pitchFamily="18" charset="0"/>
                <a:ea typeface="Calibri" pitchFamily="34" charset="0"/>
                <a:cs typeface="Times New Roman" pitchFamily="18" charset="0"/>
              </a:rPr>
              <a:t>Table 2.</a:t>
            </a:r>
            <a:r>
              <a:rPr kumimoji="0" lang="en-US" sz="2000" b="0" i="0" u="none" strike="noStrike" cap="none" normalizeH="0" baseline="0" dirty="0" smtClean="0">
                <a:ln>
                  <a:noFill/>
                </a:ln>
                <a:solidFill>
                  <a:schemeClr val="accent2"/>
                </a:solidFill>
                <a:effectLst/>
                <a:latin typeface="Sylfaen" pitchFamily="18" charset="0"/>
                <a:ea typeface="Calibri" pitchFamily="34" charset="0"/>
                <a:cs typeface="Times New Roman" pitchFamily="18" charset="0"/>
              </a:rPr>
              <a:t> Growth inhibition percent of the selected compounds against </a:t>
            </a:r>
            <a:r>
              <a:rPr kumimoji="0" lang="en-US" sz="2000" b="0" i="0" u="none" strike="noStrike" cap="none" normalizeH="0" baseline="0" dirty="0" err="1" smtClean="0">
                <a:ln>
                  <a:noFill/>
                </a:ln>
                <a:solidFill>
                  <a:schemeClr val="accent2"/>
                </a:solidFill>
                <a:effectLst/>
                <a:latin typeface="Sylfaen" pitchFamily="18" charset="0"/>
                <a:ea typeface="Calibri" pitchFamily="34" charset="0"/>
                <a:cs typeface="Times New Roman" pitchFamily="18" charset="0"/>
              </a:rPr>
              <a:t>cathepsin</a:t>
            </a:r>
            <a:r>
              <a:rPr kumimoji="0" lang="en-US" sz="2000" b="0" i="0" u="none" strike="noStrike" cap="none" normalizeH="0" baseline="0" dirty="0" smtClean="0">
                <a:ln>
                  <a:noFill/>
                </a:ln>
                <a:solidFill>
                  <a:schemeClr val="accent2"/>
                </a:solidFill>
                <a:effectLst/>
                <a:latin typeface="Sylfaen" pitchFamily="18" charset="0"/>
                <a:ea typeface="Calibri" pitchFamily="34" charset="0"/>
                <a:cs typeface="Times New Roman" pitchFamily="18" charset="0"/>
              </a:rPr>
              <a:t> B</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429" y="4114800"/>
            <a:ext cx="2743200" cy="132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4114800"/>
            <a:ext cx="3200400"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5429931"/>
            <a:ext cx="3114675" cy="1420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595272" y="5179661"/>
            <a:ext cx="423514" cy="369332"/>
          </a:xfrm>
          <a:prstGeom prst="rect">
            <a:avLst/>
          </a:prstGeom>
          <a:noFill/>
        </p:spPr>
        <p:txBody>
          <a:bodyPr wrap="none" rtlCol="1">
            <a:spAutoFit/>
          </a:bodyPr>
          <a:lstStyle/>
          <a:p>
            <a:r>
              <a:rPr lang="en-US" b="1" dirty="0" smtClean="0">
                <a:solidFill>
                  <a:schemeClr val="accent2"/>
                </a:solidFill>
              </a:rPr>
              <a:t>5b</a:t>
            </a:r>
            <a:endParaRPr lang="ar-EG" b="1" dirty="0">
              <a:solidFill>
                <a:schemeClr val="accent2"/>
              </a:solidFill>
            </a:endParaRPr>
          </a:p>
        </p:txBody>
      </p:sp>
      <p:sp>
        <p:nvSpPr>
          <p:cNvPr id="5" name="TextBox 4"/>
          <p:cNvSpPr txBox="1"/>
          <p:nvPr/>
        </p:nvSpPr>
        <p:spPr>
          <a:xfrm>
            <a:off x="4545980" y="6447473"/>
            <a:ext cx="423514" cy="369332"/>
          </a:xfrm>
          <a:prstGeom prst="rect">
            <a:avLst/>
          </a:prstGeom>
          <a:noFill/>
        </p:spPr>
        <p:txBody>
          <a:bodyPr wrap="none" rtlCol="1">
            <a:spAutoFit/>
          </a:bodyPr>
          <a:lstStyle/>
          <a:p>
            <a:r>
              <a:rPr lang="en-US" b="1" dirty="0" smtClean="0">
                <a:solidFill>
                  <a:schemeClr val="accent2"/>
                </a:solidFill>
              </a:rPr>
              <a:t>5p</a:t>
            </a:r>
            <a:endParaRPr lang="ar-EG" b="1" dirty="0">
              <a:solidFill>
                <a:schemeClr val="accent2"/>
              </a:solidFill>
            </a:endParaRPr>
          </a:p>
        </p:txBody>
      </p:sp>
      <p:sp>
        <p:nvSpPr>
          <p:cNvPr id="6" name="TextBox 5"/>
          <p:cNvSpPr txBox="1"/>
          <p:nvPr/>
        </p:nvSpPr>
        <p:spPr>
          <a:xfrm>
            <a:off x="6781800" y="5362059"/>
            <a:ext cx="486030" cy="369332"/>
          </a:xfrm>
          <a:prstGeom prst="rect">
            <a:avLst/>
          </a:prstGeom>
          <a:noFill/>
        </p:spPr>
        <p:txBody>
          <a:bodyPr wrap="none" rtlCol="1">
            <a:spAutoFit/>
          </a:bodyPr>
          <a:lstStyle/>
          <a:p>
            <a:r>
              <a:rPr lang="en-US" b="1" dirty="0" smtClean="0">
                <a:solidFill>
                  <a:schemeClr val="accent2"/>
                </a:solidFill>
              </a:rPr>
              <a:t>5m</a:t>
            </a:r>
            <a:endParaRPr lang="ar-EG" b="1" dirty="0">
              <a:solidFill>
                <a:schemeClr val="accent2"/>
              </a:solidFill>
            </a:endParaRPr>
          </a:p>
        </p:txBody>
      </p:sp>
    </p:spTree>
    <p:extLst>
      <p:ext uri="{BB962C8B-B14F-4D97-AF65-F5344CB8AC3E}">
        <p14:creationId xmlns:p14="http://schemas.microsoft.com/office/powerpoint/2010/main" val="8196434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5400" y="1066800"/>
            <a:ext cx="6858000" cy="3162917"/>
          </a:xfrm>
          <a:prstGeom prst="rect">
            <a:avLst/>
          </a:prstGeom>
        </p:spPr>
        <p:txBody>
          <a:bodyPr wrap="square">
            <a:spAutoFit/>
          </a:bodyPr>
          <a:lstStyle/>
          <a:p>
            <a:pPr>
              <a:lnSpc>
                <a:spcPct val="150000"/>
              </a:lnSpc>
              <a:spcAft>
                <a:spcPts val="0"/>
              </a:spcAft>
            </a:pPr>
            <a:r>
              <a:rPr lang="en-US" sz="4000" b="1" dirty="0" smtClean="0">
                <a:solidFill>
                  <a:schemeClr val="accent2"/>
                </a:solidFill>
                <a:latin typeface="Sylfaen" pitchFamily="18" charset="0"/>
                <a:ea typeface="Calibri"/>
                <a:cs typeface="Arial"/>
              </a:rPr>
              <a:t>In </a:t>
            </a:r>
            <a:r>
              <a:rPr lang="en-US" sz="4000" b="1" dirty="0" err="1">
                <a:solidFill>
                  <a:schemeClr val="accent2"/>
                </a:solidFill>
                <a:latin typeface="Sylfaen" pitchFamily="18" charset="0"/>
                <a:ea typeface="Calibri"/>
                <a:cs typeface="Arial"/>
              </a:rPr>
              <a:t>silico</a:t>
            </a:r>
            <a:r>
              <a:rPr lang="en-US" sz="4000" b="1" dirty="0">
                <a:solidFill>
                  <a:schemeClr val="accent2"/>
                </a:solidFill>
                <a:latin typeface="Sylfaen" pitchFamily="18" charset="0"/>
                <a:ea typeface="Calibri"/>
                <a:cs typeface="Arial"/>
              </a:rPr>
              <a:t> Studies</a:t>
            </a:r>
            <a:endParaRPr lang="en-US" sz="4000" dirty="0">
              <a:solidFill>
                <a:schemeClr val="accent2"/>
              </a:solidFill>
              <a:latin typeface="Sylfaen" pitchFamily="18" charset="0"/>
              <a:ea typeface="Calibri"/>
              <a:cs typeface="Arial"/>
            </a:endParaRPr>
          </a:p>
          <a:p>
            <a:pPr marL="285750" indent="-285750">
              <a:lnSpc>
                <a:spcPct val="150000"/>
              </a:lnSpc>
              <a:spcAft>
                <a:spcPts val="0"/>
              </a:spcAft>
              <a:buFont typeface="Arial" pitchFamily="34" charset="0"/>
              <a:buChar char="•"/>
            </a:pPr>
            <a:r>
              <a:rPr lang="en-US" sz="3200" b="1" dirty="0">
                <a:solidFill>
                  <a:schemeClr val="accent3">
                    <a:lumMod val="75000"/>
                  </a:schemeClr>
                </a:solidFill>
                <a:latin typeface="Sylfaen" pitchFamily="18" charset="0"/>
                <a:ea typeface="Times New Roman"/>
                <a:cs typeface="Arial"/>
              </a:rPr>
              <a:t>3D-QSAR </a:t>
            </a:r>
            <a:r>
              <a:rPr lang="en-US" sz="3200" b="1" dirty="0" err="1">
                <a:solidFill>
                  <a:schemeClr val="accent3">
                    <a:lumMod val="75000"/>
                  </a:schemeClr>
                </a:solidFill>
                <a:latin typeface="Sylfaen" pitchFamily="18" charset="0"/>
                <a:ea typeface="Times New Roman"/>
                <a:cs typeface="Arial"/>
              </a:rPr>
              <a:t>pharmacophore</a:t>
            </a:r>
            <a:r>
              <a:rPr lang="en-US" sz="3200" b="1" dirty="0">
                <a:solidFill>
                  <a:schemeClr val="accent3">
                    <a:lumMod val="75000"/>
                  </a:schemeClr>
                </a:solidFill>
                <a:latin typeface="Sylfaen" pitchFamily="18" charset="0"/>
                <a:ea typeface="Times New Roman"/>
                <a:cs typeface="Arial"/>
              </a:rPr>
              <a:t> </a:t>
            </a:r>
            <a:r>
              <a:rPr lang="en-US" sz="3200" b="1" dirty="0" smtClean="0">
                <a:solidFill>
                  <a:schemeClr val="accent3">
                    <a:lumMod val="75000"/>
                  </a:schemeClr>
                </a:solidFill>
                <a:latin typeface="Sylfaen" pitchFamily="18" charset="0"/>
                <a:ea typeface="Times New Roman"/>
                <a:cs typeface="Arial"/>
              </a:rPr>
              <a:t>modeling</a:t>
            </a:r>
          </a:p>
          <a:p>
            <a:pPr marL="285750" indent="-285750">
              <a:lnSpc>
                <a:spcPct val="150000"/>
              </a:lnSpc>
              <a:spcAft>
                <a:spcPts val="0"/>
              </a:spcAft>
              <a:buFont typeface="Arial" pitchFamily="34" charset="0"/>
              <a:buChar char="•"/>
            </a:pPr>
            <a:r>
              <a:rPr lang="en-US" sz="3200" b="1" dirty="0" smtClean="0">
                <a:solidFill>
                  <a:schemeClr val="accent3">
                    <a:lumMod val="75000"/>
                  </a:schemeClr>
                </a:solidFill>
                <a:latin typeface="Sylfaen" pitchFamily="18" charset="0"/>
                <a:ea typeface="Calibri"/>
                <a:cs typeface="Arial"/>
              </a:rPr>
              <a:t>2D QSAR </a:t>
            </a:r>
          </a:p>
          <a:p>
            <a:pPr marL="285750" indent="-285750">
              <a:lnSpc>
                <a:spcPct val="150000"/>
              </a:lnSpc>
              <a:spcAft>
                <a:spcPts val="0"/>
              </a:spcAft>
              <a:buFont typeface="Arial" pitchFamily="34" charset="0"/>
              <a:buChar char="•"/>
            </a:pPr>
            <a:r>
              <a:rPr lang="en-US" sz="3200" b="1" dirty="0" smtClean="0">
                <a:solidFill>
                  <a:schemeClr val="accent3">
                    <a:lumMod val="75000"/>
                  </a:schemeClr>
                </a:solidFill>
                <a:latin typeface="Sylfaen" pitchFamily="18" charset="0"/>
                <a:ea typeface="Calibri"/>
                <a:cs typeface="Arial"/>
              </a:rPr>
              <a:t>Docking Studies</a:t>
            </a:r>
            <a:endParaRPr lang="en-US" sz="3200" dirty="0">
              <a:solidFill>
                <a:schemeClr val="accent3">
                  <a:lumMod val="75000"/>
                </a:schemeClr>
              </a:solidFill>
              <a:latin typeface="Sylfaen" pitchFamily="18" charset="0"/>
              <a:ea typeface="Calibri"/>
              <a:cs typeface="Arial"/>
            </a:endParaRPr>
          </a:p>
        </p:txBody>
      </p:sp>
    </p:spTree>
    <p:extLst>
      <p:ext uri="{BB962C8B-B14F-4D97-AF65-F5344CB8AC3E}">
        <p14:creationId xmlns:p14="http://schemas.microsoft.com/office/powerpoint/2010/main" val="30028728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chemeClr val="accent2"/>
                </a:solidFill>
                <a:latin typeface="Times New Roman"/>
                <a:ea typeface="Times New Roman"/>
                <a:cs typeface="Arial"/>
              </a:rPr>
              <a:t>3D-QSAR </a:t>
            </a:r>
            <a:r>
              <a:rPr lang="en-US" sz="3600" b="1" dirty="0" err="1">
                <a:solidFill>
                  <a:schemeClr val="accent2"/>
                </a:solidFill>
                <a:latin typeface="Times New Roman"/>
                <a:ea typeface="Times New Roman"/>
                <a:cs typeface="Arial"/>
              </a:rPr>
              <a:t>pharmacophore</a:t>
            </a:r>
            <a:endParaRPr lang="ar-EG" sz="3600" dirty="0">
              <a:solidFill>
                <a:schemeClr val="accent2"/>
              </a:solidFill>
            </a:endParaRPr>
          </a:p>
        </p:txBody>
      </p:sp>
      <p:sp>
        <p:nvSpPr>
          <p:cNvPr id="3" name="Content Placeholder 2"/>
          <p:cNvSpPr>
            <a:spLocks noGrp="1"/>
          </p:cNvSpPr>
          <p:nvPr>
            <p:ph idx="1"/>
          </p:nvPr>
        </p:nvSpPr>
        <p:spPr>
          <a:xfrm>
            <a:off x="0" y="1600200"/>
            <a:ext cx="8991600" cy="4525963"/>
          </a:xfrm>
        </p:spPr>
        <p:txBody>
          <a:bodyPr/>
          <a:lstStyle/>
          <a:p>
            <a:r>
              <a:rPr lang="en-US" sz="2800" dirty="0">
                <a:latin typeface="Sylfaen" pitchFamily="18" charset="0"/>
                <a:ea typeface="Times New Roman"/>
              </a:rPr>
              <a:t>The 3D QSAR </a:t>
            </a:r>
            <a:r>
              <a:rPr lang="en-US" sz="2800" dirty="0" err="1">
                <a:latin typeface="Sylfaen" pitchFamily="18" charset="0"/>
                <a:ea typeface="Times New Roman"/>
              </a:rPr>
              <a:t>Pharmacophore</a:t>
            </a:r>
            <a:r>
              <a:rPr lang="en-US" sz="2800" dirty="0">
                <a:latin typeface="Sylfaen" pitchFamily="18" charset="0"/>
                <a:ea typeface="Times New Roman"/>
              </a:rPr>
              <a:t> Generation protocol (Catalyst </a:t>
            </a:r>
            <a:r>
              <a:rPr lang="en-US" sz="2800" dirty="0" err="1">
                <a:latin typeface="Sylfaen" pitchFamily="18" charset="0"/>
                <a:ea typeface="Times New Roman"/>
              </a:rPr>
              <a:t>HypoGen</a:t>
            </a:r>
            <a:r>
              <a:rPr lang="en-US" sz="2800" dirty="0">
                <a:latin typeface="Sylfaen" pitchFamily="18" charset="0"/>
                <a:ea typeface="Times New Roman"/>
              </a:rPr>
              <a:t> </a:t>
            </a:r>
            <a:r>
              <a:rPr lang="en-US" sz="2800" dirty="0" smtClean="0">
                <a:latin typeface="Sylfaen" pitchFamily="18" charset="0"/>
                <a:ea typeface="Times New Roman"/>
              </a:rPr>
              <a:t>algorithm)</a:t>
            </a:r>
            <a:r>
              <a:rPr lang="en-US" sz="2800" dirty="0" smtClean="0">
                <a:solidFill>
                  <a:prstClr val="black"/>
                </a:solidFill>
                <a:latin typeface="Sylfaen" pitchFamily="18" charset="0"/>
                <a:ea typeface="Times New Roman"/>
              </a:rPr>
              <a:t>, </a:t>
            </a:r>
            <a:r>
              <a:rPr lang="en-US" sz="2800" dirty="0" smtClean="0">
                <a:solidFill>
                  <a:prstClr val="black"/>
                </a:solidFill>
                <a:latin typeface="Sylfaen" pitchFamily="18" charset="0"/>
                <a:ea typeface="Calibri"/>
              </a:rPr>
              <a:t>run </a:t>
            </a:r>
            <a:r>
              <a:rPr lang="en-US" sz="2800" dirty="0">
                <a:solidFill>
                  <a:prstClr val="black"/>
                </a:solidFill>
                <a:latin typeface="Sylfaen" pitchFamily="18" charset="0"/>
                <a:ea typeface="Calibri"/>
              </a:rPr>
              <a:t>by means of the DS 2.5 software (Discovery Studio 2.5, </a:t>
            </a:r>
            <a:r>
              <a:rPr lang="en-US" sz="2800" dirty="0" err="1">
                <a:solidFill>
                  <a:prstClr val="black"/>
                </a:solidFill>
                <a:latin typeface="Sylfaen" pitchFamily="18" charset="0"/>
                <a:ea typeface="Calibri"/>
              </a:rPr>
              <a:t>Accelrys</a:t>
            </a:r>
            <a:r>
              <a:rPr lang="en-US" sz="2800" dirty="0">
                <a:solidFill>
                  <a:prstClr val="black"/>
                </a:solidFill>
                <a:latin typeface="Sylfaen" pitchFamily="18" charset="0"/>
                <a:ea typeface="Calibri"/>
              </a:rPr>
              <a:t>, Co., Ltd., San Diego, CA, USA).</a:t>
            </a:r>
            <a:endParaRPr lang="en-US" sz="2800" dirty="0" smtClean="0">
              <a:latin typeface="Sylfaen" pitchFamily="18" charset="0"/>
              <a:ea typeface="Times New Roman"/>
            </a:endParaRPr>
          </a:p>
          <a:p>
            <a:r>
              <a:rPr lang="en-US" dirty="0" smtClean="0">
                <a:latin typeface="Sylfaen" pitchFamily="18" charset="0"/>
                <a:ea typeface="Times New Roman"/>
              </a:rPr>
              <a:t>Training </a:t>
            </a:r>
            <a:r>
              <a:rPr lang="en-US" dirty="0">
                <a:latin typeface="Sylfaen" pitchFamily="18" charset="0"/>
                <a:ea typeface="Times New Roman"/>
              </a:rPr>
              <a:t>set of the 16 </a:t>
            </a:r>
            <a:r>
              <a:rPr lang="en-US" dirty="0" smtClean="0">
                <a:latin typeface="Sylfaen" pitchFamily="18" charset="0"/>
                <a:ea typeface="Times New Roman"/>
              </a:rPr>
              <a:t>synthesized compounds </a:t>
            </a:r>
            <a:endParaRPr lang="en-US" dirty="0" smtClean="0">
              <a:latin typeface="Sylfaen" pitchFamily="18" charset="0"/>
              <a:ea typeface="Times New Roman"/>
            </a:endParaRPr>
          </a:p>
          <a:p>
            <a:r>
              <a:rPr lang="en-US" dirty="0" smtClean="0">
                <a:latin typeface="Sylfaen" pitchFamily="18" charset="0"/>
                <a:ea typeface="Times New Roman"/>
              </a:rPr>
              <a:t>Hydrogen </a:t>
            </a:r>
            <a:r>
              <a:rPr lang="en-US" dirty="0">
                <a:latin typeface="Sylfaen" pitchFamily="18" charset="0"/>
                <a:ea typeface="Times New Roman"/>
              </a:rPr>
              <a:t>bond acceptor, hydrogen bond donor, hydrophobic, ring aromatic and positive </a:t>
            </a:r>
            <a:r>
              <a:rPr lang="en-US" dirty="0" err="1">
                <a:latin typeface="Sylfaen" pitchFamily="18" charset="0"/>
                <a:ea typeface="Times New Roman"/>
              </a:rPr>
              <a:t>ionizable</a:t>
            </a:r>
            <a:r>
              <a:rPr lang="en-US" dirty="0">
                <a:latin typeface="Sylfaen" pitchFamily="18" charset="0"/>
                <a:ea typeface="Times New Roman"/>
              </a:rPr>
              <a:t> features.</a:t>
            </a:r>
            <a:endParaRPr lang="ar-EG" dirty="0">
              <a:latin typeface="Sylfaen" pitchFamily="18" charset="0"/>
            </a:endParaRPr>
          </a:p>
        </p:txBody>
      </p:sp>
    </p:spTree>
    <p:extLst>
      <p:ext uri="{BB962C8B-B14F-4D97-AF65-F5344CB8AC3E}">
        <p14:creationId xmlns:p14="http://schemas.microsoft.com/office/powerpoint/2010/main" val="7397700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6909" y="733209"/>
            <a:ext cx="5175866" cy="4207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66914" y="4941180"/>
            <a:ext cx="8991600" cy="1366528"/>
          </a:xfrm>
          <a:prstGeom prst="rect">
            <a:avLst/>
          </a:prstGeom>
        </p:spPr>
        <p:txBody>
          <a:bodyPr wrap="square">
            <a:spAutoFit/>
          </a:bodyPr>
          <a:lstStyle/>
          <a:p>
            <a:pPr algn="just">
              <a:lnSpc>
                <a:spcPct val="115000"/>
              </a:lnSpc>
            </a:pPr>
            <a:r>
              <a:rPr lang="en-US" b="1" dirty="0">
                <a:solidFill>
                  <a:schemeClr val="tx2"/>
                </a:solidFill>
                <a:latin typeface="Times New Roman"/>
                <a:ea typeface="Calibri"/>
                <a:cs typeface="Arial"/>
              </a:rPr>
              <a:t>Fig. 1 </a:t>
            </a:r>
            <a:r>
              <a:rPr lang="en-US" dirty="0">
                <a:latin typeface="Times New Roman"/>
                <a:ea typeface="Calibri"/>
                <a:cs typeface="Arial"/>
              </a:rPr>
              <a:t>Constraint distances and angles between features of the generated top </a:t>
            </a:r>
            <a:r>
              <a:rPr lang="en-US" dirty="0" err="1">
                <a:latin typeface="Times New Roman"/>
                <a:ea typeface="Calibri"/>
                <a:cs typeface="Arial"/>
              </a:rPr>
              <a:t>pharmacophore</a:t>
            </a:r>
            <a:r>
              <a:rPr lang="en-US" dirty="0">
                <a:latin typeface="Times New Roman"/>
                <a:ea typeface="Calibri"/>
                <a:cs typeface="Arial"/>
              </a:rPr>
              <a:t> model with the features considered hydrogen bond acceptor (HBA) colored in green, hydrogen bond donor (HBD) colored in magenta and aromatic ring (RA) colored in orange, hydrophobic (HYP) colored in cyan.</a:t>
            </a:r>
            <a:endParaRPr lang="en-US" sz="1600" dirty="0">
              <a:ea typeface="Times New Roman"/>
              <a:cs typeface="Arial"/>
            </a:endParaRPr>
          </a:p>
        </p:txBody>
      </p:sp>
      <p:sp>
        <p:nvSpPr>
          <p:cNvPr id="3" name="Rectangle 2"/>
          <p:cNvSpPr/>
          <p:nvPr/>
        </p:nvSpPr>
        <p:spPr>
          <a:xfrm>
            <a:off x="2047880" y="209989"/>
            <a:ext cx="5171609" cy="523220"/>
          </a:xfrm>
          <a:prstGeom prst="rect">
            <a:avLst/>
          </a:prstGeom>
        </p:spPr>
        <p:txBody>
          <a:bodyPr wrap="none">
            <a:spAutoFit/>
          </a:bodyPr>
          <a:lstStyle/>
          <a:p>
            <a:r>
              <a:rPr lang="en-US" sz="2800" b="1" dirty="0">
                <a:solidFill>
                  <a:schemeClr val="accent2"/>
                </a:solidFill>
                <a:latin typeface="Sylfaen" pitchFamily="18" charset="0"/>
                <a:ea typeface="Times New Roman"/>
              </a:rPr>
              <a:t>3D-QSAR </a:t>
            </a:r>
            <a:r>
              <a:rPr lang="en-US" sz="2800" b="1" dirty="0" err="1">
                <a:solidFill>
                  <a:schemeClr val="accent2"/>
                </a:solidFill>
                <a:latin typeface="Sylfaen" pitchFamily="18" charset="0"/>
                <a:ea typeface="Times New Roman"/>
              </a:rPr>
              <a:t>pharmacophore</a:t>
            </a:r>
            <a:r>
              <a:rPr lang="en-US" sz="2800" b="1" dirty="0">
                <a:solidFill>
                  <a:schemeClr val="accent2"/>
                </a:solidFill>
                <a:latin typeface="Sylfaen" pitchFamily="18" charset="0"/>
                <a:ea typeface="Times New Roman"/>
              </a:rPr>
              <a:t> model</a:t>
            </a:r>
            <a:endParaRPr lang="ar-EG" sz="2800" b="1" dirty="0">
              <a:solidFill>
                <a:schemeClr val="accent2"/>
              </a:solidFill>
              <a:latin typeface="Sylfaen" pitchFamily="18" charset="0"/>
            </a:endParaRPr>
          </a:p>
        </p:txBody>
      </p:sp>
      <p:sp>
        <p:nvSpPr>
          <p:cNvPr id="4" name="Rectangle 3"/>
          <p:cNvSpPr/>
          <p:nvPr/>
        </p:nvSpPr>
        <p:spPr>
          <a:xfrm>
            <a:off x="166914" y="6198925"/>
            <a:ext cx="8977086" cy="646331"/>
          </a:xfrm>
          <a:prstGeom prst="rect">
            <a:avLst/>
          </a:prstGeom>
        </p:spPr>
        <p:txBody>
          <a:bodyPr wrap="square">
            <a:spAutoFit/>
          </a:bodyPr>
          <a:lstStyle/>
          <a:p>
            <a:r>
              <a:rPr lang="en-US" b="1" dirty="0" smtClean="0">
                <a:solidFill>
                  <a:schemeClr val="accent2"/>
                </a:solidFill>
                <a:latin typeface="Times New Roman"/>
                <a:ea typeface="Times New Roman"/>
              </a:rPr>
              <a:t>Fischer validation: </a:t>
            </a:r>
            <a:r>
              <a:rPr lang="en-US" dirty="0" smtClean="0">
                <a:latin typeface="Times New Roman"/>
                <a:ea typeface="Times New Roman"/>
              </a:rPr>
              <a:t>confidence level was </a:t>
            </a:r>
            <a:r>
              <a:rPr lang="en-US" dirty="0">
                <a:solidFill>
                  <a:schemeClr val="accent3">
                    <a:lumMod val="75000"/>
                  </a:schemeClr>
                </a:solidFill>
                <a:latin typeface="Times New Roman"/>
                <a:ea typeface="Times New Roman"/>
              </a:rPr>
              <a:t>98%, </a:t>
            </a:r>
            <a:r>
              <a:rPr lang="en-US" dirty="0">
                <a:latin typeface="Times New Roman"/>
                <a:ea typeface="Times New Roman"/>
              </a:rPr>
              <a:t>and the </a:t>
            </a:r>
            <a:r>
              <a:rPr lang="en-US" dirty="0" smtClean="0">
                <a:latin typeface="Times New Roman"/>
                <a:ea typeface="Times New Roman"/>
              </a:rPr>
              <a:t>significance of the </a:t>
            </a:r>
            <a:r>
              <a:rPr lang="en-US" dirty="0">
                <a:latin typeface="Times New Roman"/>
                <a:ea typeface="Times New Roman"/>
              </a:rPr>
              <a:t>best generated </a:t>
            </a:r>
            <a:r>
              <a:rPr lang="en-US" dirty="0" err="1">
                <a:latin typeface="Times New Roman"/>
                <a:ea typeface="Times New Roman"/>
              </a:rPr>
              <a:t>pharmacophore</a:t>
            </a:r>
            <a:r>
              <a:rPr lang="en-US" dirty="0">
                <a:latin typeface="Times New Roman"/>
                <a:ea typeface="Times New Roman"/>
              </a:rPr>
              <a:t> was </a:t>
            </a:r>
            <a:r>
              <a:rPr lang="en-US" dirty="0">
                <a:solidFill>
                  <a:schemeClr val="accent3">
                    <a:lumMod val="75000"/>
                  </a:schemeClr>
                </a:solidFill>
                <a:latin typeface="Times New Roman"/>
                <a:ea typeface="Times New Roman"/>
              </a:rPr>
              <a:t>94%. </a:t>
            </a:r>
            <a:r>
              <a:rPr lang="en-US" dirty="0">
                <a:latin typeface="Times New Roman"/>
                <a:ea typeface="Times New Roman"/>
              </a:rPr>
              <a:t>correlation coefficient, </a:t>
            </a:r>
            <a:r>
              <a:rPr lang="en-US" dirty="0" smtClean="0">
                <a:solidFill>
                  <a:schemeClr val="accent3">
                    <a:lumMod val="75000"/>
                  </a:schemeClr>
                </a:solidFill>
                <a:latin typeface="Times New Roman"/>
                <a:ea typeface="Times New Roman"/>
              </a:rPr>
              <a:t>0.72.</a:t>
            </a:r>
            <a:endParaRPr lang="ar-EG" dirty="0">
              <a:solidFill>
                <a:schemeClr val="accent3">
                  <a:lumMod val="75000"/>
                </a:schemeClr>
              </a:solidFill>
            </a:endParaRPr>
          </a:p>
        </p:txBody>
      </p:sp>
    </p:spTree>
    <p:extLst>
      <p:ext uri="{BB962C8B-B14F-4D97-AF65-F5344CB8AC3E}">
        <p14:creationId xmlns:p14="http://schemas.microsoft.com/office/powerpoint/2010/main" val="16757876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381000"/>
            <a:ext cx="5105400" cy="4471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0" y="4999038"/>
            <a:ext cx="9144000" cy="1685077"/>
          </a:xfrm>
          <a:prstGeom prst="rect">
            <a:avLst/>
          </a:prstGeom>
        </p:spPr>
        <p:txBody>
          <a:bodyPr wrap="square">
            <a:spAutoFit/>
          </a:bodyPr>
          <a:lstStyle/>
          <a:p>
            <a:pPr algn="just">
              <a:lnSpc>
                <a:spcPct val="115000"/>
              </a:lnSpc>
            </a:pPr>
            <a:r>
              <a:rPr lang="en-US" b="1" dirty="0">
                <a:solidFill>
                  <a:schemeClr val="tx2"/>
                </a:solidFill>
                <a:latin typeface="Times New Roman"/>
                <a:ea typeface="Times New Roman"/>
                <a:cs typeface="Arial"/>
              </a:rPr>
              <a:t>Fig. 2 </a:t>
            </a:r>
            <a:r>
              <a:rPr lang="en-US" dirty="0">
                <a:latin typeface="Times New Roman"/>
                <a:ea typeface="Times New Roman"/>
                <a:cs typeface="Arial"/>
              </a:rPr>
              <a:t>The best generated </a:t>
            </a:r>
            <a:r>
              <a:rPr lang="en-US" dirty="0" err="1">
                <a:latin typeface="Times New Roman"/>
                <a:ea typeface="Times New Roman"/>
                <a:cs typeface="Arial"/>
              </a:rPr>
              <a:t>pharmacophore</a:t>
            </a:r>
            <a:r>
              <a:rPr lang="en-US" dirty="0">
                <a:latin typeface="Times New Roman"/>
                <a:ea typeface="Times New Roman"/>
                <a:cs typeface="Arial"/>
              </a:rPr>
              <a:t> hypothesis with the features considered  </a:t>
            </a:r>
            <a:r>
              <a:rPr lang="en-US" dirty="0">
                <a:latin typeface="Times New Roman"/>
                <a:ea typeface="Calibri"/>
                <a:cs typeface="Arial"/>
              </a:rPr>
              <a:t>hydrogen bond acceptor (HBA) colored in green, hydrogen bond donor (HBD) colored in magenta and aromatic ring (RA) colored in orange, hydrophobic (HYP) colored in cyan</a:t>
            </a:r>
            <a:r>
              <a:rPr lang="en-US" dirty="0">
                <a:latin typeface="Times New Roman"/>
                <a:ea typeface="Times New Roman"/>
                <a:cs typeface="Arial"/>
              </a:rPr>
              <a:t> and the synthesized structure </a:t>
            </a:r>
            <a:r>
              <a:rPr lang="en-US" b="1" dirty="0">
                <a:solidFill>
                  <a:schemeClr val="accent2"/>
                </a:solidFill>
                <a:latin typeface="Times New Roman"/>
                <a:ea typeface="Times New Roman"/>
                <a:cs typeface="Arial"/>
              </a:rPr>
              <a:t>5b</a:t>
            </a:r>
            <a:r>
              <a:rPr lang="en-US" dirty="0">
                <a:latin typeface="Times New Roman"/>
                <a:ea typeface="Times New Roman"/>
                <a:cs typeface="Arial"/>
              </a:rPr>
              <a:t> fitted in the </a:t>
            </a:r>
            <a:r>
              <a:rPr lang="en-US" dirty="0" err="1">
                <a:latin typeface="Times New Roman"/>
                <a:ea typeface="Times New Roman"/>
                <a:cs typeface="Arial"/>
              </a:rPr>
              <a:t>pharmacophore</a:t>
            </a:r>
            <a:r>
              <a:rPr lang="en-US" dirty="0">
                <a:latin typeface="Times New Roman"/>
                <a:ea typeface="Times New Roman"/>
                <a:cs typeface="Arial"/>
              </a:rPr>
              <a:t> with fit value </a:t>
            </a:r>
            <a:r>
              <a:rPr lang="en-US" b="1" dirty="0">
                <a:solidFill>
                  <a:schemeClr val="accent3">
                    <a:lumMod val="75000"/>
                  </a:schemeClr>
                </a:solidFill>
                <a:latin typeface="Times New Roman"/>
                <a:ea typeface="Times New Roman"/>
                <a:cs typeface="Arial"/>
              </a:rPr>
              <a:t>10.98.</a:t>
            </a:r>
            <a:endParaRPr lang="en-US" sz="1600" b="1" dirty="0">
              <a:solidFill>
                <a:schemeClr val="accent3">
                  <a:lumMod val="75000"/>
                </a:schemeClr>
              </a:solidFill>
              <a:ea typeface="Times New Roman"/>
              <a:cs typeface="Arial"/>
            </a:endParaRPr>
          </a:p>
          <a:p>
            <a:pPr algn="just">
              <a:lnSpc>
                <a:spcPct val="115000"/>
              </a:lnSpc>
            </a:pPr>
            <a:r>
              <a:rPr lang="en-US" dirty="0">
                <a:latin typeface="Times New Roman"/>
                <a:ea typeface="Times New Roman"/>
                <a:cs typeface="Arial"/>
              </a:rPr>
              <a:t> </a:t>
            </a:r>
            <a:endParaRPr lang="en-US" sz="1600" dirty="0">
              <a:ea typeface="Times New Roman"/>
              <a:cs typeface="Arial"/>
            </a:endParaRPr>
          </a:p>
        </p:txBody>
      </p:sp>
    </p:spTree>
    <p:extLst>
      <p:ext uri="{BB962C8B-B14F-4D97-AF65-F5344CB8AC3E}">
        <p14:creationId xmlns:p14="http://schemas.microsoft.com/office/powerpoint/2010/main" val="27255881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533400"/>
            <a:ext cx="5600700" cy="4052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0" y="4724400"/>
            <a:ext cx="9144000" cy="1366528"/>
          </a:xfrm>
          <a:prstGeom prst="rect">
            <a:avLst/>
          </a:prstGeom>
        </p:spPr>
        <p:txBody>
          <a:bodyPr wrap="square">
            <a:spAutoFit/>
          </a:bodyPr>
          <a:lstStyle/>
          <a:p>
            <a:pPr algn="just">
              <a:lnSpc>
                <a:spcPct val="115000"/>
              </a:lnSpc>
            </a:pPr>
            <a:r>
              <a:rPr lang="en-US" b="1" dirty="0">
                <a:solidFill>
                  <a:schemeClr val="tx2"/>
                </a:solidFill>
                <a:latin typeface="Times New Roman"/>
                <a:ea typeface="Times New Roman"/>
                <a:cs typeface="Arial"/>
              </a:rPr>
              <a:t>Fig. 3 </a:t>
            </a:r>
            <a:r>
              <a:rPr lang="en-US" dirty="0">
                <a:latin typeface="Times New Roman"/>
                <a:ea typeface="Times New Roman"/>
                <a:cs typeface="Arial"/>
              </a:rPr>
              <a:t>The best generated </a:t>
            </a:r>
            <a:r>
              <a:rPr lang="en-US" dirty="0" err="1">
                <a:latin typeface="Times New Roman"/>
                <a:ea typeface="Times New Roman"/>
                <a:cs typeface="Arial"/>
              </a:rPr>
              <a:t>pharmacophore</a:t>
            </a:r>
            <a:r>
              <a:rPr lang="en-US" dirty="0">
                <a:latin typeface="Times New Roman"/>
                <a:ea typeface="Times New Roman"/>
                <a:cs typeface="Arial"/>
              </a:rPr>
              <a:t> hypothesis with the features considered  </a:t>
            </a:r>
            <a:r>
              <a:rPr lang="en-US" dirty="0">
                <a:latin typeface="Times New Roman"/>
                <a:ea typeface="Calibri"/>
                <a:cs typeface="Arial"/>
              </a:rPr>
              <a:t>hydrogen bond acceptor (HBA) colored in green, hydrogen bond donor (HBD) colored in magenta and aromatic ring (RA) colored in orange, hydrophobic (HYP) colored in cyan</a:t>
            </a:r>
            <a:r>
              <a:rPr lang="en-US" dirty="0">
                <a:latin typeface="Times New Roman"/>
                <a:ea typeface="Times New Roman"/>
                <a:cs typeface="Arial"/>
              </a:rPr>
              <a:t> and the synthesized structure </a:t>
            </a:r>
            <a:r>
              <a:rPr lang="en-US" b="1" dirty="0">
                <a:solidFill>
                  <a:schemeClr val="accent2"/>
                </a:solidFill>
                <a:latin typeface="Times New Roman"/>
                <a:ea typeface="Times New Roman"/>
                <a:cs typeface="Arial"/>
              </a:rPr>
              <a:t>5b</a:t>
            </a:r>
            <a:r>
              <a:rPr lang="en-US" b="1" dirty="0" smtClean="0">
                <a:latin typeface="Times New Roman"/>
                <a:ea typeface="Times New Roman"/>
                <a:cs typeface="Arial"/>
              </a:rPr>
              <a:t>, </a:t>
            </a:r>
            <a:r>
              <a:rPr lang="en-US" b="1" dirty="0" smtClean="0">
                <a:solidFill>
                  <a:schemeClr val="accent2"/>
                </a:solidFill>
                <a:latin typeface="Times New Roman"/>
                <a:ea typeface="Times New Roman"/>
                <a:cs typeface="Arial"/>
              </a:rPr>
              <a:t>e</a:t>
            </a:r>
            <a:r>
              <a:rPr lang="en-US" b="1" dirty="0" smtClean="0">
                <a:latin typeface="Times New Roman"/>
                <a:ea typeface="Times New Roman"/>
                <a:cs typeface="Arial"/>
              </a:rPr>
              <a:t>, </a:t>
            </a:r>
            <a:r>
              <a:rPr lang="en-US" b="1" dirty="0" smtClean="0">
                <a:solidFill>
                  <a:schemeClr val="accent2"/>
                </a:solidFill>
                <a:latin typeface="Times New Roman"/>
                <a:ea typeface="Times New Roman"/>
                <a:cs typeface="Arial"/>
              </a:rPr>
              <a:t>g</a:t>
            </a:r>
            <a:r>
              <a:rPr lang="en-US" b="1" dirty="0" smtClean="0">
                <a:latin typeface="Times New Roman"/>
                <a:ea typeface="Times New Roman"/>
                <a:cs typeface="Arial"/>
              </a:rPr>
              <a:t>, </a:t>
            </a:r>
            <a:r>
              <a:rPr lang="en-US" b="1" dirty="0" smtClean="0">
                <a:solidFill>
                  <a:schemeClr val="accent2"/>
                </a:solidFill>
                <a:latin typeface="Times New Roman"/>
                <a:ea typeface="Times New Roman"/>
                <a:cs typeface="Arial"/>
              </a:rPr>
              <a:t>l</a:t>
            </a:r>
            <a:r>
              <a:rPr lang="en-US" b="1" dirty="0" smtClean="0">
                <a:latin typeface="Times New Roman"/>
                <a:ea typeface="Times New Roman"/>
                <a:cs typeface="Arial"/>
              </a:rPr>
              <a:t>, </a:t>
            </a:r>
            <a:r>
              <a:rPr lang="en-US" b="1" dirty="0" smtClean="0">
                <a:solidFill>
                  <a:schemeClr val="accent2"/>
                </a:solidFill>
                <a:latin typeface="Times New Roman"/>
                <a:ea typeface="Times New Roman"/>
                <a:cs typeface="Arial"/>
              </a:rPr>
              <a:t>m</a:t>
            </a:r>
            <a:r>
              <a:rPr lang="en-US" b="1" dirty="0" smtClean="0">
                <a:latin typeface="Times New Roman"/>
                <a:ea typeface="Times New Roman"/>
                <a:cs typeface="Arial"/>
              </a:rPr>
              <a:t>, </a:t>
            </a:r>
            <a:r>
              <a:rPr lang="en-US" b="1" dirty="0" smtClean="0">
                <a:solidFill>
                  <a:schemeClr val="accent2"/>
                </a:solidFill>
                <a:latin typeface="Times New Roman"/>
                <a:ea typeface="Times New Roman"/>
                <a:cs typeface="Arial"/>
              </a:rPr>
              <a:t>o </a:t>
            </a:r>
            <a:r>
              <a:rPr lang="en-US" dirty="0">
                <a:latin typeface="Times New Roman"/>
                <a:ea typeface="Times New Roman"/>
                <a:cs typeface="Arial"/>
              </a:rPr>
              <a:t>and</a:t>
            </a:r>
            <a:r>
              <a:rPr lang="en-US" b="1" dirty="0">
                <a:latin typeface="Times New Roman"/>
                <a:ea typeface="Times New Roman"/>
                <a:cs typeface="Arial"/>
              </a:rPr>
              <a:t> </a:t>
            </a:r>
            <a:r>
              <a:rPr lang="en-US" b="1" dirty="0">
                <a:solidFill>
                  <a:schemeClr val="accent2"/>
                </a:solidFill>
                <a:latin typeface="Times New Roman"/>
                <a:ea typeface="Times New Roman"/>
                <a:cs typeface="Arial"/>
              </a:rPr>
              <a:t>p</a:t>
            </a:r>
            <a:r>
              <a:rPr lang="en-US" dirty="0">
                <a:latin typeface="Times New Roman"/>
                <a:ea typeface="Times New Roman"/>
                <a:cs typeface="Arial"/>
              </a:rPr>
              <a:t> fitted in the </a:t>
            </a:r>
            <a:r>
              <a:rPr lang="en-US" dirty="0" err="1">
                <a:latin typeface="Times New Roman"/>
                <a:ea typeface="Times New Roman"/>
                <a:cs typeface="Arial"/>
              </a:rPr>
              <a:t>pharmacophore</a:t>
            </a:r>
            <a:r>
              <a:rPr lang="en-US" dirty="0">
                <a:latin typeface="Times New Roman"/>
                <a:ea typeface="Times New Roman"/>
                <a:cs typeface="Arial"/>
              </a:rPr>
              <a:t>.</a:t>
            </a:r>
            <a:endParaRPr lang="en-US" sz="1600" dirty="0">
              <a:ea typeface="Times New Roman"/>
              <a:cs typeface="Arial"/>
            </a:endParaRPr>
          </a:p>
        </p:txBody>
      </p:sp>
    </p:spTree>
    <p:extLst>
      <p:ext uri="{BB962C8B-B14F-4D97-AF65-F5344CB8AC3E}">
        <p14:creationId xmlns:p14="http://schemas.microsoft.com/office/powerpoint/2010/main" val="40553604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14514" y="-29029"/>
            <a:ext cx="9144000"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accent2"/>
                </a:solidFill>
                <a:effectLst/>
                <a:latin typeface="Sylfaen" pitchFamily="18" charset="0"/>
                <a:ea typeface="Calibri" pitchFamily="34" charset="0"/>
                <a:cs typeface="Times New Roman" pitchFamily="18" charset="0"/>
              </a:rPr>
              <a:t>Table 3. </a:t>
            </a:r>
            <a:r>
              <a:rPr kumimoji="0" lang="en-US" sz="2000" b="0" i="0" u="none" strike="noStrike" cap="none" normalizeH="0" baseline="0" dirty="0" smtClean="0">
                <a:ln>
                  <a:noFill/>
                </a:ln>
                <a:solidFill>
                  <a:schemeClr val="accent2"/>
                </a:solidFill>
                <a:effectLst/>
                <a:latin typeface="Sylfaen" pitchFamily="18" charset="0"/>
                <a:ea typeface="Calibri" pitchFamily="34" charset="0"/>
                <a:cs typeface="Times New Roman" pitchFamily="18" charset="0"/>
              </a:rPr>
              <a:t>Fit values and estimated activities for the synthesized compounds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accent2"/>
                </a:solidFill>
                <a:effectLst/>
                <a:latin typeface="Sylfaen" pitchFamily="18" charset="0"/>
                <a:ea typeface="Calibri" pitchFamily="34" charset="0"/>
                <a:cs typeface="Times New Roman" pitchFamily="18" charset="0"/>
              </a:rPr>
              <a:t>mapped with the generated 3D-pharmacophore model.</a:t>
            </a:r>
            <a:endParaRPr kumimoji="0" lang="en-US" sz="2000" b="0" i="0" u="none" strike="noStrike" cap="none" normalizeH="0" baseline="0" dirty="0" smtClean="0">
              <a:ln>
                <a:noFill/>
              </a:ln>
              <a:solidFill>
                <a:schemeClr val="accent2"/>
              </a:solidFill>
              <a:effectLst/>
              <a:latin typeface="Sylfae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977383712"/>
              </p:ext>
            </p:extLst>
          </p:nvPr>
        </p:nvGraphicFramePr>
        <p:xfrm>
          <a:off x="928914" y="722630"/>
          <a:ext cx="7315199" cy="6135370"/>
        </p:xfrm>
        <a:graphic>
          <a:graphicData uri="http://schemas.openxmlformats.org/drawingml/2006/table">
            <a:tbl>
              <a:tblPr firstRow="1" firstCol="1" lastRow="1" lastCol="1" bandRow="1" bandCol="1">
                <a:tableStyleId>{35758FB7-9AC5-4552-8A53-C91805E547FA}</a:tableStyleId>
              </a:tblPr>
              <a:tblGrid>
                <a:gridCol w="1825569"/>
                <a:gridCol w="1825569"/>
                <a:gridCol w="2032359"/>
                <a:gridCol w="1631702"/>
              </a:tblGrid>
              <a:tr h="635365">
                <a:tc>
                  <a:txBody>
                    <a:bodyPr/>
                    <a:lstStyle/>
                    <a:p>
                      <a:pPr algn="ctr" rtl="0">
                        <a:lnSpc>
                          <a:spcPct val="150000"/>
                        </a:lnSpc>
                        <a:spcAft>
                          <a:spcPts val="0"/>
                        </a:spcAft>
                      </a:pPr>
                      <a:r>
                        <a:rPr lang="en-US" sz="1600" dirty="0">
                          <a:effectLst/>
                        </a:rPr>
                        <a:t>Cpd. No.</a:t>
                      </a:r>
                      <a:endParaRPr lang="en-US" sz="1600" dirty="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dirty="0">
                          <a:effectLst/>
                        </a:rPr>
                        <a:t>Predicted</a:t>
                      </a:r>
                    </a:p>
                    <a:p>
                      <a:pPr algn="ctr" rtl="0">
                        <a:lnSpc>
                          <a:spcPct val="115000"/>
                        </a:lnSpc>
                        <a:spcAft>
                          <a:spcPts val="0"/>
                        </a:spcAft>
                      </a:pPr>
                      <a:r>
                        <a:rPr lang="en-US" sz="1600" dirty="0">
                          <a:effectLst/>
                        </a:rPr>
                        <a:t>  activity</a:t>
                      </a:r>
                    </a:p>
                    <a:p>
                      <a:pPr algn="ctr" rtl="0">
                        <a:lnSpc>
                          <a:spcPct val="150000"/>
                        </a:lnSpc>
                        <a:spcAft>
                          <a:spcPts val="0"/>
                        </a:spcAft>
                      </a:pPr>
                      <a:r>
                        <a:rPr lang="en-US" sz="1600" dirty="0">
                          <a:effectLst/>
                        </a:rPr>
                        <a:t>  (IC</a:t>
                      </a:r>
                      <a:r>
                        <a:rPr lang="en-US" sz="1600" baseline="-25000" dirty="0">
                          <a:effectLst/>
                        </a:rPr>
                        <a:t>50</a:t>
                      </a:r>
                      <a:r>
                        <a:rPr lang="en-US" sz="1600" dirty="0">
                          <a:effectLst/>
                        </a:rPr>
                        <a:t>μM)</a:t>
                      </a:r>
                      <a:endParaRPr lang="en-US" sz="1600" dirty="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dirty="0">
                          <a:effectLst/>
                        </a:rPr>
                        <a:t>Experimental</a:t>
                      </a:r>
                    </a:p>
                    <a:p>
                      <a:pPr algn="ctr" rtl="0">
                        <a:lnSpc>
                          <a:spcPct val="115000"/>
                        </a:lnSpc>
                        <a:spcAft>
                          <a:spcPts val="0"/>
                        </a:spcAft>
                      </a:pPr>
                      <a:r>
                        <a:rPr lang="en-US" sz="1600" dirty="0">
                          <a:effectLst/>
                        </a:rPr>
                        <a:t>   activity</a:t>
                      </a:r>
                    </a:p>
                    <a:p>
                      <a:pPr algn="ctr" rtl="0">
                        <a:lnSpc>
                          <a:spcPct val="150000"/>
                        </a:lnSpc>
                        <a:spcAft>
                          <a:spcPts val="0"/>
                        </a:spcAft>
                      </a:pPr>
                      <a:r>
                        <a:rPr lang="en-US" sz="1600" dirty="0">
                          <a:effectLst/>
                        </a:rPr>
                        <a:t>   (IC</a:t>
                      </a:r>
                      <a:r>
                        <a:rPr lang="en-US" sz="1600" baseline="-25000" dirty="0">
                          <a:effectLst/>
                        </a:rPr>
                        <a:t>50</a:t>
                      </a:r>
                      <a:r>
                        <a:rPr lang="en-US" sz="1600" dirty="0">
                          <a:effectLst/>
                        </a:rPr>
                        <a:t>μM)</a:t>
                      </a:r>
                      <a:endParaRPr lang="en-US" sz="1600" dirty="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dirty="0">
                          <a:effectLst/>
                        </a:rPr>
                        <a:t>Fit</a:t>
                      </a:r>
                    </a:p>
                    <a:p>
                      <a:pPr algn="ctr" rtl="0">
                        <a:lnSpc>
                          <a:spcPct val="115000"/>
                        </a:lnSpc>
                        <a:spcAft>
                          <a:spcPts val="0"/>
                        </a:spcAft>
                      </a:pPr>
                      <a:r>
                        <a:rPr lang="en-US" sz="1600" dirty="0">
                          <a:effectLst/>
                        </a:rPr>
                        <a:t>values</a:t>
                      </a:r>
                      <a:endParaRPr lang="en-US" sz="1600" dirty="0">
                        <a:solidFill>
                          <a:srgbClr val="000000"/>
                        </a:solidFill>
                        <a:effectLst/>
                        <a:latin typeface="Calibri"/>
                        <a:ea typeface="Calibri"/>
                        <a:cs typeface="Arial"/>
                      </a:endParaRPr>
                    </a:p>
                  </a:txBody>
                  <a:tcPr marL="61052" marR="61052" marT="0" marB="0"/>
                </a:tc>
              </a:tr>
              <a:tr h="250802">
                <a:tc>
                  <a:txBody>
                    <a:bodyPr/>
                    <a:lstStyle/>
                    <a:p>
                      <a:pPr algn="ctr" rtl="0">
                        <a:lnSpc>
                          <a:spcPct val="150000"/>
                        </a:lnSpc>
                        <a:spcAft>
                          <a:spcPts val="0"/>
                        </a:spcAft>
                      </a:pPr>
                      <a:r>
                        <a:rPr lang="en-US" sz="1600" b="1" dirty="0">
                          <a:effectLst/>
                        </a:rPr>
                        <a:t>5a</a:t>
                      </a:r>
                      <a:endParaRPr lang="en-US" sz="1600" b="1" dirty="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dirty="0">
                          <a:effectLst/>
                        </a:rPr>
                        <a:t>95.65</a:t>
                      </a:r>
                      <a:endParaRPr lang="en-US" sz="1600" b="0" dirty="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dirty="0">
                          <a:effectLst/>
                        </a:rPr>
                        <a:t>151.3</a:t>
                      </a:r>
                      <a:endParaRPr lang="en-US" sz="1600" b="0" dirty="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dirty="0">
                          <a:effectLst/>
                        </a:rPr>
                        <a:t>10.61</a:t>
                      </a:r>
                      <a:endParaRPr lang="en-US" sz="1600" b="0" dirty="0">
                        <a:solidFill>
                          <a:srgbClr val="000000"/>
                        </a:solidFill>
                        <a:effectLst/>
                        <a:latin typeface="Calibri"/>
                        <a:ea typeface="Calibri"/>
                        <a:cs typeface="Arial"/>
                      </a:endParaRPr>
                    </a:p>
                  </a:txBody>
                  <a:tcPr marL="61052" marR="61052" marT="0" marB="0"/>
                </a:tc>
              </a:tr>
              <a:tr h="250802">
                <a:tc>
                  <a:txBody>
                    <a:bodyPr/>
                    <a:lstStyle/>
                    <a:p>
                      <a:pPr algn="ctr" rtl="0">
                        <a:lnSpc>
                          <a:spcPct val="150000"/>
                        </a:lnSpc>
                        <a:spcAft>
                          <a:spcPts val="0"/>
                        </a:spcAft>
                      </a:pPr>
                      <a:r>
                        <a:rPr lang="en-US" sz="1600" b="1" dirty="0">
                          <a:effectLst/>
                        </a:rPr>
                        <a:t>5b</a:t>
                      </a:r>
                      <a:endParaRPr lang="en-US" sz="1600" b="1" dirty="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dirty="0">
                          <a:effectLst/>
                        </a:rPr>
                        <a:t>41.00</a:t>
                      </a:r>
                      <a:endParaRPr lang="en-US" sz="1600" b="0" dirty="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dirty="0">
                          <a:effectLst/>
                        </a:rPr>
                        <a:t>8.84</a:t>
                      </a:r>
                      <a:endParaRPr lang="en-US" sz="1600" b="0" dirty="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dirty="0" smtClean="0">
                          <a:effectLst/>
                        </a:rPr>
                        <a:t>10.98</a:t>
                      </a:r>
                      <a:endParaRPr lang="en-US" sz="1600" b="0" dirty="0">
                        <a:solidFill>
                          <a:srgbClr val="000000"/>
                        </a:solidFill>
                        <a:effectLst/>
                        <a:latin typeface="Calibri"/>
                        <a:ea typeface="Calibri"/>
                        <a:cs typeface="Arial"/>
                      </a:endParaRPr>
                    </a:p>
                  </a:txBody>
                  <a:tcPr marL="61052" marR="61052" marT="0" marB="0"/>
                </a:tc>
              </a:tr>
              <a:tr h="250802">
                <a:tc>
                  <a:txBody>
                    <a:bodyPr/>
                    <a:lstStyle/>
                    <a:p>
                      <a:pPr algn="ctr" rtl="0">
                        <a:lnSpc>
                          <a:spcPct val="150000"/>
                        </a:lnSpc>
                        <a:spcAft>
                          <a:spcPts val="0"/>
                        </a:spcAft>
                      </a:pPr>
                      <a:r>
                        <a:rPr lang="en-US" sz="1600" b="1" dirty="0">
                          <a:effectLst/>
                        </a:rPr>
                        <a:t>5c</a:t>
                      </a:r>
                      <a:endParaRPr lang="en-US" sz="1600" b="1" dirty="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a:effectLst/>
                        </a:rPr>
                        <a:t>29.02</a:t>
                      </a:r>
                      <a:endParaRPr lang="en-US" sz="1600" b="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dirty="0">
                          <a:effectLst/>
                        </a:rPr>
                        <a:t>109.1</a:t>
                      </a:r>
                      <a:endParaRPr lang="en-US" sz="1600" b="0" dirty="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dirty="0">
                          <a:effectLst/>
                        </a:rPr>
                        <a:t>11.13</a:t>
                      </a:r>
                      <a:endParaRPr lang="en-US" sz="1600" b="0" dirty="0">
                        <a:solidFill>
                          <a:srgbClr val="000000"/>
                        </a:solidFill>
                        <a:effectLst/>
                        <a:latin typeface="Calibri"/>
                        <a:ea typeface="Calibri"/>
                        <a:cs typeface="Arial"/>
                      </a:endParaRPr>
                    </a:p>
                  </a:txBody>
                  <a:tcPr marL="61052" marR="61052" marT="0" marB="0"/>
                </a:tc>
              </a:tr>
              <a:tr h="250802">
                <a:tc>
                  <a:txBody>
                    <a:bodyPr/>
                    <a:lstStyle/>
                    <a:p>
                      <a:pPr algn="ctr" rtl="0">
                        <a:lnSpc>
                          <a:spcPct val="150000"/>
                        </a:lnSpc>
                        <a:spcAft>
                          <a:spcPts val="0"/>
                        </a:spcAft>
                      </a:pPr>
                      <a:r>
                        <a:rPr lang="en-US" sz="1600" b="1" dirty="0">
                          <a:effectLst/>
                        </a:rPr>
                        <a:t>5d</a:t>
                      </a:r>
                      <a:endParaRPr lang="en-US" sz="1600" b="1" dirty="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a:effectLst/>
                        </a:rPr>
                        <a:t>      56.18</a:t>
                      </a:r>
                      <a:endParaRPr lang="en-US" sz="1600" b="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dirty="0">
                          <a:effectLst/>
                        </a:rPr>
                        <a:t>302.8</a:t>
                      </a:r>
                      <a:endParaRPr lang="en-US" sz="1600" b="0" dirty="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dirty="0">
                          <a:effectLst/>
                        </a:rPr>
                        <a:t>10.84</a:t>
                      </a:r>
                      <a:endParaRPr lang="en-US" sz="1600" b="0" dirty="0">
                        <a:solidFill>
                          <a:srgbClr val="000000"/>
                        </a:solidFill>
                        <a:effectLst/>
                        <a:latin typeface="Calibri"/>
                        <a:ea typeface="Calibri"/>
                        <a:cs typeface="Arial"/>
                      </a:endParaRPr>
                    </a:p>
                  </a:txBody>
                  <a:tcPr marL="61052" marR="61052" marT="0" marB="0"/>
                </a:tc>
              </a:tr>
              <a:tr h="250802">
                <a:tc>
                  <a:txBody>
                    <a:bodyPr/>
                    <a:lstStyle/>
                    <a:p>
                      <a:pPr algn="ctr" rtl="0">
                        <a:lnSpc>
                          <a:spcPct val="150000"/>
                        </a:lnSpc>
                        <a:spcAft>
                          <a:spcPts val="0"/>
                        </a:spcAft>
                      </a:pPr>
                      <a:r>
                        <a:rPr lang="en-US" sz="1600" b="1" dirty="0">
                          <a:effectLst/>
                        </a:rPr>
                        <a:t>5e</a:t>
                      </a:r>
                      <a:endParaRPr lang="en-US" sz="1600" b="1" dirty="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a:effectLst/>
                        </a:rPr>
                        <a:t>73.59</a:t>
                      </a:r>
                      <a:endParaRPr lang="en-US" sz="1600" b="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dirty="0">
                          <a:effectLst/>
                        </a:rPr>
                        <a:t>18.18</a:t>
                      </a:r>
                      <a:endParaRPr lang="en-US" sz="1600" b="0" dirty="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dirty="0">
                          <a:effectLst/>
                        </a:rPr>
                        <a:t>10.72</a:t>
                      </a:r>
                      <a:endParaRPr lang="en-US" sz="1600" b="0" dirty="0">
                        <a:solidFill>
                          <a:srgbClr val="000000"/>
                        </a:solidFill>
                        <a:effectLst/>
                        <a:latin typeface="Calibri"/>
                        <a:ea typeface="Calibri"/>
                        <a:cs typeface="Arial"/>
                      </a:endParaRPr>
                    </a:p>
                  </a:txBody>
                  <a:tcPr marL="61052" marR="61052" marT="0" marB="0"/>
                </a:tc>
              </a:tr>
              <a:tr h="250802">
                <a:tc>
                  <a:txBody>
                    <a:bodyPr/>
                    <a:lstStyle/>
                    <a:p>
                      <a:pPr algn="ctr" rtl="0">
                        <a:lnSpc>
                          <a:spcPct val="150000"/>
                        </a:lnSpc>
                        <a:spcAft>
                          <a:spcPts val="0"/>
                        </a:spcAft>
                      </a:pPr>
                      <a:r>
                        <a:rPr lang="en-US" sz="1600" b="1" dirty="0">
                          <a:effectLst/>
                        </a:rPr>
                        <a:t>5f</a:t>
                      </a:r>
                      <a:endParaRPr lang="en-US" sz="1600" b="1" dirty="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a:effectLst/>
                        </a:rPr>
                        <a:t>67.55</a:t>
                      </a:r>
                      <a:endParaRPr lang="en-US" sz="1600" b="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dirty="0">
                          <a:effectLst/>
                        </a:rPr>
                        <a:t>332.1</a:t>
                      </a:r>
                      <a:endParaRPr lang="en-US" sz="1600" b="0" dirty="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dirty="0">
                          <a:effectLst/>
                        </a:rPr>
                        <a:t>10.76</a:t>
                      </a:r>
                      <a:endParaRPr lang="en-US" sz="1600" b="0" dirty="0">
                        <a:solidFill>
                          <a:srgbClr val="000000"/>
                        </a:solidFill>
                        <a:effectLst/>
                        <a:latin typeface="Calibri"/>
                        <a:ea typeface="Calibri"/>
                        <a:cs typeface="Arial"/>
                      </a:endParaRPr>
                    </a:p>
                  </a:txBody>
                  <a:tcPr marL="61052" marR="61052" marT="0" marB="0"/>
                </a:tc>
              </a:tr>
              <a:tr h="250802">
                <a:tc>
                  <a:txBody>
                    <a:bodyPr/>
                    <a:lstStyle/>
                    <a:p>
                      <a:pPr algn="ctr" rtl="0">
                        <a:lnSpc>
                          <a:spcPct val="150000"/>
                        </a:lnSpc>
                        <a:spcAft>
                          <a:spcPts val="0"/>
                        </a:spcAft>
                      </a:pPr>
                      <a:r>
                        <a:rPr lang="en-US" sz="1600" b="1" dirty="0">
                          <a:effectLst/>
                        </a:rPr>
                        <a:t>5g</a:t>
                      </a:r>
                      <a:endParaRPr lang="en-US" sz="1600" b="1" dirty="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a:effectLst/>
                        </a:rPr>
                        <a:t>19.82</a:t>
                      </a:r>
                      <a:endParaRPr lang="en-US" sz="1600" b="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dirty="0">
                          <a:effectLst/>
                        </a:rPr>
                        <a:t>195.35</a:t>
                      </a:r>
                      <a:endParaRPr lang="en-US" sz="1600" b="0" dirty="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dirty="0">
                          <a:effectLst/>
                        </a:rPr>
                        <a:t>7.30</a:t>
                      </a:r>
                      <a:endParaRPr lang="en-US" sz="1600" b="0" dirty="0">
                        <a:solidFill>
                          <a:srgbClr val="000000"/>
                        </a:solidFill>
                        <a:effectLst/>
                        <a:latin typeface="Calibri"/>
                        <a:ea typeface="Calibri"/>
                        <a:cs typeface="Arial"/>
                      </a:endParaRPr>
                    </a:p>
                  </a:txBody>
                  <a:tcPr marL="61052" marR="61052" marT="0" marB="0"/>
                </a:tc>
              </a:tr>
              <a:tr h="250802">
                <a:tc>
                  <a:txBody>
                    <a:bodyPr/>
                    <a:lstStyle/>
                    <a:p>
                      <a:pPr algn="ctr" rtl="0">
                        <a:lnSpc>
                          <a:spcPct val="150000"/>
                        </a:lnSpc>
                        <a:spcAft>
                          <a:spcPts val="0"/>
                        </a:spcAft>
                      </a:pPr>
                      <a:r>
                        <a:rPr lang="en-US" sz="1600" b="1">
                          <a:effectLst/>
                        </a:rPr>
                        <a:t>5h</a:t>
                      </a:r>
                      <a:endParaRPr lang="en-US" sz="1600" b="1">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a:effectLst/>
                        </a:rPr>
                        <a:t>     113.33</a:t>
                      </a:r>
                      <a:endParaRPr lang="en-US" sz="1600" b="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dirty="0">
                          <a:effectLst/>
                        </a:rPr>
                        <a:t>84.93</a:t>
                      </a:r>
                      <a:endParaRPr lang="en-US" sz="1600" b="0" dirty="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dirty="0">
                          <a:effectLst/>
                        </a:rPr>
                        <a:t>10.54</a:t>
                      </a:r>
                      <a:endParaRPr lang="en-US" sz="1600" b="0" dirty="0">
                        <a:solidFill>
                          <a:srgbClr val="000000"/>
                        </a:solidFill>
                        <a:effectLst/>
                        <a:latin typeface="Calibri"/>
                        <a:ea typeface="Calibri"/>
                        <a:cs typeface="Arial"/>
                      </a:endParaRPr>
                    </a:p>
                  </a:txBody>
                  <a:tcPr marL="61052" marR="61052" marT="0" marB="0"/>
                </a:tc>
              </a:tr>
              <a:tr h="250802">
                <a:tc>
                  <a:txBody>
                    <a:bodyPr/>
                    <a:lstStyle/>
                    <a:p>
                      <a:pPr algn="ctr" rtl="0">
                        <a:lnSpc>
                          <a:spcPct val="150000"/>
                        </a:lnSpc>
                        <a:spcAft>
                          <a:spcPts val="0"/>
                        </a:spcAft>
                      </a:pPr>
                      <a:r>
                        <a:rPr lang="en-US" sz="1600" b="1" dirty="0">
                          <a:effectLst/>
                        </a:rPr>
                        <a:t>5i</a:t>
                      </a:r>
                      <a:endParaRPr lang="en-US" sz="1600" b="1" dirty="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a:effectLst/>
                        </a:rPr>
                        <a:t>     308.49</a:t>
                      </a:r>
                      <a:endParaRPr lang="en-US" sz="1600" b="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a:effectLst/>
                        </a:rPr>
                        <a:t>982.6</a:t>
                      </a:r>
                      <a:endParaRPr lang="en-US" sz="1600" b="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dirty="0">
                          <a:effectLst/>
                        </a:rPr>
                        <a:t>10.10</a:t>
                      </a:r>
                      <a:endParaRPr lang="en-US" sz="1600" b="0" dirty="0">
                        <a:solidFill>
                          <a:srgbClr val="000000"/>
                        </a:solidFill>
                        <a:effectLst/>
                        <a:latin typeface="Calibri"/>
                        <a:ea typeface="Calibri"/>
                        <a:cs typeface="Arial"/>
                      </a:endParaRPr>
                    </a:p>
                  </a:txBody>
                  <a:tcPr marL="61052" marR="61052" marT="0" marB="0"/>
                </a:tc>
              </a:tr>
              <a:tr h="250802">
                <a:tc>
                  <a:txBody>
                    <a:bodyPr/>
                    <a:lstStyle/>
                    <a:p>
                      <a:pPr algn="ctr" rtl="0">
                        <a:lnSpc>
                          <a:spcPct val="150000"/>
                        </a:lnSpc>
                        <a:spcAft>
                          <a:spcPts val="0"/>
                        </a:spcAft>
                      </a:pPr>
                      <a:r>
                        <a:rPr lang="en-US" sz="1600" b="1" dirty="0">
                          <a:effectLst/>
                        </a:rPr>
                        <a:t>5j</a:t>
                      </a:r>
                      <a:endParaRPr lang="en-US" sz="1600" b="1" dirty="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a:effectLst/>
                        </a:rPr>
                        <a:t>225.29</a:t>
                      </a:r>
                      <a:endParaRPr lang="en-US" sz="1600" b="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a:effectLst/>
                        </a:rPr>
                        <a:t>152</a:t>
                      </a:r>
                      <a:endParaRPr lang="en-US" sz="1600" b="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dirty="0">
                          <a:effectLst/>
                        </a:rPr>
                        <a:t>10.24</a:t>
                      </a:r>
                      <a:endParaRPr lang="en-US" sz="1600" b="0" dirty="0">
                        <a:solidFill>
                          <a:srgbClr val="000000"/>
                        </a:solidFill>
                        <a:effectLst/>
                        <a:latin typeface="Calibri"/>
                        <a:ea typeface="Calibri"/>
                        <a:cs typeface="Arial"/>
                      </a:endParaRPr>
                    </a:p>
                  </a:txBody>
                  <a:tcPr marL="61052" marR="61052" marT="0" marB="0"/>
                </a:tc>
              </a:tr>
              <a:tr h="250802">
                <a:tc>
                  <a:txBody>
                    <a:bodyPr/>
                    <a:lstStyle/>
                    <a:p>
                      <a:pPr algn="ctr" rtl="0">
                        <a:lnSpc>
                          <a:spcPct val="150000"/>
                        </a:lnSpc>
                        <a:spcAft>
                          <a:spcPts val="0"/>
                        </a:spcAft>
                      </a:pPr>
                      <a:r>
                        <a:rPr lang="en-US" sz="1600" b="1" dirty="0">
                          <a:effectLst/>
                        </a:rPr>
                        <a:t>5k</a:t>
                      </a:r>
                      <a:endParaRPr lang="en-US" sz="1600" b="1" dirty="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a:effectLst/>
                        </a:rPr>
                        <a:t>     100.55</a:t>
                      </a:r>
                      <a:endParaRPr lang="en-US" sz="1600" b="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a:effectLst/>
                        </a:rPr>
                        <a:t>100.6</a:t>
                      </a:r>
                      <a:endParaRPr lang="en-US" sz="1600" b="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dirty="0">
                          <a:effectLst/>
                        </a:rPr>
                        <a:t>10.59</a:t>
                      </a:r>
                      <a:endParaRPr lang="en-US" sz="1600" b="0" dirty="0">
                        <a:solidFill>
                          <a:srgbClr val="000000"/>
                        </a:solidFill>
                        <a:effectLst/>
                        <a:latin typeface="Calibri"/>
                        <a:ea typeface="Calibri"/>
                        <a:cs typeface="Arial"/>
                      </a:endParaRPr>
                    </a:p>
                  </a:txBody>
                  <a:tcPr marL="61052" marR="61052" marT="0" marB="0"/>
                </a:tc>
              </a:tr>
              <a:tr h="250802">
                <a:tc>
                  <a:txBody>
                    <a:bodyPr/>
                    <a:lstStyle/>
                    <a:p>
                      <a:pPr algn="ctr" rtl="0">
                        <a:lnSpc>
                          <a:spcPct val="150000"/>
                        </a:lnSpc>
                        <a:spcAft>
                          <a:spcPts val="0"/>
                        </a:spcAft>
                      </a:pPr>
                      <a:r>
                        <a:rPr lang="en-US" sz="1600" b="1" dirty="0">
                          <a:effectLst/>
                        </a:rPr>
                        <a:t>5l</a:t>
                      </a:r>
                      <a:endParaRPr lang="en-US" sz="1600" b="1" dirty="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a:effectLst/>
                        </a:rPr>
                        <a:t>     31.18</a:t>
                      </a:r>
                      <a:endParaRPr lang="en-US" sz="1600" b="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dirty="0">
                          <a:effectLst/>
                        </a:rPr>
                        <a:t>12.83</a:t>
                      </a:r>
                      <a:endParaRPr lang="en-US" sz="1600" b="0" dirty="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dirty="0">
                          <a:effectLst/>
                        </a:rPr>
                        <a:t>11.10</a:t>
                      </a:r>
                      <a:endParaRPr lang="en-US" sz="1600" b="0" dirty="0">
                        <a:solidFill>
                          <a:srgbClr val="000000"/>
                        </a:solidFill>
                        <a:effectLst/>
                        <a:latin typeface="Calibri"/>
                        <a:ea typeface="Calibri"/>
                        <a:cs typeface="Arial"/>
                      </a:endParaRPr>
                    </a:p>
                  </a:txBody>
                  <a:tcPr marL="61052" marR="61052" marT="0" marB="0"/>
                </a:tc>
              </a:tr>
              <a:tr h="250802">
                <a:tc>
                  <a:txBody>
                    <a:bodyPr/>
                    <a:lstStyle/>
                    <a:p>
                      <a:pPr algn="ctr" rtl="0">
                        <a:lnSpc>
                          <a:spcPct val="150000"/>
                        </a:lnSpc>
                        <a:spcAft>
                          <a:spcPts val="0"/>
                        </a:spcAft>
                      </a:pPr>
                      <a:r>
                        <a:rPr lang="en-US" sz="1600" b="1" dirty="0">
                          <a:effectLst/>
                        </a:rPr>
                        <a:t>5m</a:t>
                      </a:r>
                      <a:endParaRPr lang="en-US" sz="1600" b="1" dirty="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a:effectLst/>
                        </a:rPr>
                        <a:t>     41.23</a:t>
                      </a:r>
                      <a:endParaRPr lang="en-US" sz="1600" b="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a:effectLst/>
                        </a:rPr>
                        <a:t>9.06</a:t>
                      </a:r>
                      <a:endParaRPr lang="en-US" sz="1600" b="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dirty="0">
                          <a:effectLst/>
                        </a:rPr>
                        <a:t>10.98</a:t>
                      </a:r>
                      <a:endParaRPr lang="en-US" sz="1600" b="0" dirty="0">
                        <a:solidFill>
                          <a:srgbClr val="000000"/>
                        </a:solidFill>
                        <a:effectLst/>
                        <a:latin typeface="Calibri"/>
                        <a:ea typeface="Calibri"/>
                        <a:cs typeface="Arial"/>
                      </a:endParaRPr>
                    </a:p>
                  </a:txBody>
                  <a:tcPr marL="61052" marR="61052" marT="0" marB="0"/>
                </a:tc>
              </a:tr>
              <a:tr h="250802">
                <a:tc>
                  <a:txBody>
                    <a:bodyPr/>
                    <a:lstStyle/>
                    <a:p>
                      <a:pPr algn="ctr" rtl="0">
                        <a:lnSpc>
                          <a:spcPct val="150000"/>
                        </a:lnSpc>
                        <a:spcAft>
                          <a:spcPts val="0"/>
                        </a:spcAft>
                      </a:pPr>
                      <a:r>
                        <a:rPr lang="en-US" sz="1600" b="1" dirty="0">
                          <a:effectLst/>
                        </a:rPr>
                        <a:t>5n</a:t>
                      </a:r>
                      <a:endParaRPr lang="en-US" sz="1600" b="1" dirty="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a:effectLst/>
                        </a:rPr>
                        <a:t>     44.41</a:t>
                      </a:r>
                      <a:endParaRPr lang="en-US" sz="1600" b="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a:effectLst/>
                        </a:rPr>
                        <a:t>75.67</a:t>
                      </a:r>
                      <a:endParaRPr lang="en-US" sz="1600" b="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dirty="0">
                          <a:effectLst/>
                        </a:rPr>
                        <a:t>10.94</a:t>
                      </a:r>
                      <a:endParaRPr lang="en-US" sz="1600" b="0" dirty="0">
                        <a:solidFill>
                          <a:srgbClr val="000000"/>
                        </a:solidFill>
                        <a:effectLst/>
                        <a:latin typeface="Calibri"/>
                        <a:ea typeface="Calibri"/>
                        <a:cs typeface="Arial"/>
                      </a:endParaRPr>
                    </a:p>
                  </a:txBody>
                  <a:tcPr marL="61052" marR="61052" marT="0" marB="0"/>
                </a:tc>
              </a:tr>
              <a:tr h="250802">
                <a:tc>
                  <a:txBody>
                    <a:bodyPr/>
                    <a:lstStyle/>
                    <a:p>
                      <a:pPr algn="ctr" rtl="0">
                        <a:lnSpc>
                          <a:spcPct val="150000"/>
                        </a:lnSpc>
                        <a:spcAft>
                          <a:spcPts val="0"/>
                        </a:spcAft>
                      </a:pPr>
                      <a:r>
                        <a:rPr lang="en-US" sz="1600" b="1" dirty="0">
                          <a:effectLst/>
                        </a:rPr>
                        <a:t>5o</a:t>
                      </a:r>
                      <a:endParaRPr lang="en-US" sz="1600" b="1" dirty="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a:effectLst/>
                        </a:rPr>
                        <a:t>     22.01</a:t>
                      </a:r>
                      <a:endParaRPr lang="en-US" sz="1600" b="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a:effectLst/>
                        </a:rPr>
                        <a:t>17.32</a:t>
                      </a:r>
                      <a:endParaRPr lang="en-US" sz="1600" b="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dirty="0">
                          <a:effectLst/>
                        </a:rPr>
                        <a:t>11.25</a:t>
                      </a:r>
                      <a:endParaRPr lang="en-US" sz="1600" b="0" dirty="0">
                        <a:solidFill>
                          <a:srgbClr val="000000"/>
                        </a:solidFill>
                        <a:effectLst/>
                        <a:latin typeface="Calibri"/>
                        <a:ea typeface="Calibri"/>
                        <a:cs typeface="Arial"/>
                      </a:endParaRPr>
                    </a:p>
                  </a:txBody>
                  <a:tcPr marL="61052" marR="61052" marT="0" marB="0"/>
                </a:tc>
              </a:tr>
              <a:tr h="250802">
                <a:tc>
                  <a:txBody>
                    <a:bodyPr/>
                    <a:lstStyle/>
                    <a:p>
                      <a:pPr algn="ctr" rtl="0">
                        <a:lnSpc>
                          <a:spcPct val="150000"/>
                        </a:lnSpc>
                        <a:spcAft>
                          <a:spcPts val="0"/>
                        </a:spcAft>
                      </a:pPr>
                      <a:r>
                        <a:rPr lang="en-US" sz="1600" b="1" dirty="0">
                          <a:effectLst/>
                        </a:rPr>
                        <a:t>5p</a:t>
                      </a:r>
                      <a:endParaRPr lang="en-US" sz="1600" b="1" dirty="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a:effectLst/>
                        </a:rPr>
                        <a:t>     7.58</a:t>
                      </a:r>
                      <a:endParaRPr lang="en-US" sz="1600" b="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dirty="0">
                          <a:effectLst/>
                        </a:rPr>
                        <a:t>5.59</a:t>
                      </a:r>
                      <a:endParaRPr lang="en-US" sz="1600" b="0" dirty="0">
                        <a:solidFill>
                          <a:srgbClr val="000000"/>
                        </a:solidFill>
                        <a:effectLst/>
                        <a:latin typeface="Calibri"/>
                        <a:ea typeface="Calibri"/>
                        <a:cs typeface="Arial"/>
                      </a:endParaRPr>
                    </a:p>
                  </a:txBody>
                  <a:tcPr marL="61052" marR="61052" marT="0" marB="0"/>
                </a:tc>
                <a:tc>
                  <a:txBody>
                    <a:bodyPr/>
                    <a:lstStyle/>
                    <a:p>
                      <a:pPr algn="ctr" rtl="0">
                        <a:lnSpc>
                          <a:spcPct val="115000"/>
                        </a:lnSpc>
                        <a:spcAft>
                          <a:spcPts val="0"/>
                        </a:spcAft>
                      </a:pPr>
                      <a:r>
                        <a:rPr lang="en-US" sz="1600" b="0" dirty="0">
                          <a:effectLst/>
                        </a:rPr>
                        <a:t>11.71</a:t>
                      </a:r>
                      <a:endParaRPr lang="en-US" sz="1600" b="0" dirty="0">
                        <a:solidFill>
                          <a:srgbClr val="000000"/>
                        </a:solidFill>
                        <a:effectLst/>
                        <a:latin typeface="Calibri"/>
                        <a:ea typeface="Calibri"/>
                        <a:cs typeface="Arial"/>
                      </a:endParaRPr>
                    </a:p>
                  </a:txBody>
                  <a:tcPr marL="61052" marR="61052" marT="0" marB="0"/>
                </a:tc>
              </a:tr>
            </a:tbl>
          </a:graphicData>
        </a:graphic>
      </p:graphicFrame>
    </p:spTree>
    <p:extLst>
      <p:ext uri="{BB962C8B-B14F-4D97-AF65-F5344CB8AC3E}">
        <p14:creationId xmlns:p14="http://schemas.microsoft.com/office/powerpoint/2010/main" val="40537031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5600" y="319622"/>
            <a:ext cx="3200400" cy="762260"/>
          </a:xfrm>
          <a:prstGeom prst="rect">
            <a:avLst/>
          </a:prstGeom>
        </p:spPr>
        <p:txBody>
          <a:bodyPr wrap="square">
            <a:spAutoFit/>
          </a:bodyPr>
          <a:lstStyle/>
          <a:p>
            <a:pPr algn="ctr">
              <a:lnSpc>
                <a:spcPct val="150000"/>
              </a:lnSpc>
              <a:spcAft>
                <a:spcPts val="1000"/>
              </a:spcAft>
            </a:pPr>
            <a:r>
              <a:rPr lang="en-US" sz="3200" b="1" dirty="0">
                <a:solidFill>
                  <a:schemeClr val="accent2"/>
                </a:solidFill>
                <a:latin typeface="Sylfaen" pitchFamily="18" charset="0"/>
                <a:ea typeface="Calibri"/>
                <a:cs typeface="Arial"/>
              </a:rPr>
              <a:t>2D QSAR Study</a:t>
            </a:r>
            <a:endParaRPr lang="en-US" sz="3200" dirty="0">
              <a:solidFill>
                <a:schemeClr val="accent2"/>
              </a:solidFill>
              <a:latin typeface="Sylfaen" pitchFamily="18" charset="0"/>
              <a:ea typeface="Calibri"/>
              <a:cs typeface="Arial"/>
            </a:endParaRPr>
          </a:p>
        </p:txBody>
      </p:sp>
      <p:sp>
        <p:nvSpPr>
          <p:cNvPr id="3" name="Rectangle 2"/>
          <p:cNvSpPr/>
          <p:nvPr/>
        </p:nvSpPr>
        <p:spPr>
          <a:xfrm>
            <a:off x="0" y="1443841"/>
            <a:ext cx="9067800" cy="4154984"/>
          </a:xfrm>
          <a:prstGeom prst="rect">
            <a:avLst/>
          </a:prstGeom>
        </p:spPr>
        <p:txBody>
          <a:bodyPr wrap="square">
            <a:spAutoFit/>
          </a:bodyPr>
          <a:lstStyle/>
          <a:p>
            <a:pPr marL="342900" indent="-342900">
              <a:buFont typeface="Arial" pitchFamily="34" charset="0"/>
              <a:buChar char="•"/>
            </a:pPr>
            <a:r>
              <a:rPr lang="en-US" sz="2400" dirty="0" smtClean="0">
                <a:latin typeface="Sylfaen" pitchFamily="18" charset="0"/>
                <a:ea typeface="Calibri"/>
              </a:rPr>
              <a:t>16 Ligands </a:t>
            </a:r>
            <a:r>
              <a:rPr lang="en-US" sz="2400" dirty="0">
                <a:latin typeface="Sylfaen" pitchFamily="18" charset="0"/>
                <a:ea typeface="Calibri"/>
              </a:rPr>
              <a:t>with their measured pIC50s against PC3 cell line, were used to calculate the molecular properties by using the </a:t>
            </a:r>
            <a:r>
              <a:rPr lang="en-US" sz="2400" b="1" dirty="0">
                <a:solidFill>
                  <a:schemeClr val="accent3">
                    <a:lumMod val="75000"/>
                  </a:schemeClr>
                </a:solidFill>
                <a:latin typeface="Sylfaen" pitchFamily="18" charset="0"/>
                <a:ea typeface="Calibri"/>
              </a:rPr>
              <a:t>Calculate Molecular Properties protocol</a:t>
            </a:r>
            <a:r>
              <a:rPr lang="en-US" sz="2400" dirty="0">
                <a:latin typeface="Sylfaen" pitchFamily="18" charset="0"/>
                <a:ea typeface="Calibri"/>
              </a:rPr>
              <a:t>. </a:t>
            </a:r>
            <a:r>
              <a:rPr lang="en-US" sz="2400" b="1" dirty="0">
                <a:solidFill>
                  <a:schemeClr val="accent3">
                    <a:lumMod val="75000"/>
                  </a:schemeClr>
                </a:solidFill>
                <a:latin typeface="Sylfaen" pitchFamily="18" charset="0"/>
                <a:ea typeface="Calibri"/>
              </a:rPr>
              <a:t>Genetic function approximation</a:t>
            </a:r>
            <a:r>
              <a:rPr lang="en-US" sz="2400" dirty="0">
                <a:latin typeface="Sylfaen" pitchFamily="18" charset="0"/>
                <a:ea typeface="Calibri"/>
              </a:rPr>
              <a:t> (GFA) was applied to search for the best possible QSAR regression equation capable of correlating the variations in the biological activities of the training set compounds with variations in the generated descriptors. </a:t>
            </a:r>
            <a:endParaRPr lang="en-US" sz="2400" dirty="0" smtClean="0">
              <a:latin typeface="Sylfaen" pitchFamily="18" charset="0"/>
              <a:ea typeface="Calibri"/>
            </a:endParaRPr>
          </a:p>
          <a:p>
            <a:pPr marL="342900" indent="-342900">
              <a:buFont typeface="Arial" pitchFamily="34" charset="0"/>
              <a:buChar char="•"/>
            </a:pPr>
            <a:r>
              <a:rPr lang="en-US" sz="2400" dirty="0" smtClean="0">
                <a:latin typeface="Sylfaen" pitchFamily="18" charset="0"/>
                <a:ea typeface="Calibri"/>
              </a:rPr>
              <a:t>The </a:t>
            </a:r>
            <a:r>
              <a:rPr lang="en-US" sz="2400" b="1" dirty="0">
                <a:solidFill>
                  <a:schemeClr val="accent3">
                    <a:lumMod val="75000"/>
                  </a:schemeClr>
                </a:solidFill>
                <a:latin typeface="Sylfaen" pitchFamily="18" charset="0"/>
                <a:ea typeface="Calibri"/>
              </a:rPr>
              <a:t>linear Multiple Linear Regression</a:t>
            </a:r>
            <a:r>
              <a:rPr lang="en-US" sz="2400" dirty="0">
                <a:latin typeface="Sylfaen" pitchFamily="18" charset="0"/>
                <a:ea typeface="Calibri"/>
              </a:rPr>
              <a:t> (MLR) model was then constructed. </a:t>
            </a:r>
          </a:p>
          <a:p>
            <a:pPr marL="342900" indent="-342900">
              <a:buFont typeface="Arial" pitchFamily="34" charset="0"/>
              <a:buChar char="•"/>
            </a:pPr>
            <a:r>
              <a:rPr lang="en-US" sz="2400" dirty="0" smtClean="0">
                <a:latin typeface="Sylfaen" pitchFamily="18" charset="0"/>
                <a:ea typeface="Calibri"/>
              </a:rPr>
              <a:t>The </a:t>
            </a:r>
            <a:r>
              <a:rPr lang="en-US" sz="2400" dirty="0">
                <a:latin typeface="Sylfaen" pitchFamily="18" charset="0"/>
                <a:ea typeface="Calibri"/>
              </a:rPr>
              <a:t>analysis was run by means of the DS 2.5 software (Discovery Studio 2.5, </a:t>
            </a:r>
            <a:r>
              <a:rPr lang="en-US" sz="2400" dirty="0" err="1">
                <a:latin typeface="Sylfaen" pitchFamily="18" charset="0"/>
                <a:ea typeface="Calibri"/>
              </a:rPr>
              <a:t>Accelrys</a:t>
            </a:r>
            <a:r>
              <a:rPr lang="en-US" sz="2400" dirty="0">
                <a:latin typeface="Sylfaen" pitchFamily="18" charset="0"/>
                <a:ea typeface="Calibri"/>
              </a:rPr>
              <a:t>, Co., Ltd., San Diego, CA, USA).</a:t>
            </a:r>
            <a:endParaRPr lang="ar-EG" sz="2400" dirty="0">
              <a:latin typeface="Sylfaen" pitchFamily="18" charset="0"/>
            </a:endParaRPr>
          </a:p>
        </p:txBody>
      </p:sp>
    </p:spTree>
    <p:extLst>
      <p:ext uri="{BB962C8B-B14F-4D97-AF65-F5344CB8AC3E}">
        <p14:creationId xmlns:p14="http://schemas.microsoft.com/office/powerpoint/2010/main" val="40316385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343" y="762000"/>
            <a:ext cx="7996961" cy="3507739"/>
          </a:xfrm>
          <a:prstGeom prst="rect">
            <a:avLst/>
          </a:prstGeom>
          <a:noFill/>
          <a:ln w="19050">
            <a:solidFill>
              <a:schemeClr val="tx2"/>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83029" y="4547507"/>
            <a:ext cx="8839200" cy="777777"/>
          </a:xfrm>
          <a:prstGeom prst="rect">
            <a:avLst/>
          </a:prstGeom>
        </p:spPr>
        <p:txBody>
          <a:bodyPr wrap="square">
            <a:spAutoFit/>
          </a:bodyPr>
          <a:lstStyle/>
          <a:p>
            <a:pPr>
              <a:lnSpc>
                <a:spcPct val="115000"/>
              </a:lnSpc>
              <a:spcAft>
                <a:spcPts val="1000"/>
              </a:spcAft>
            </a:pPr>
            <a:r>
              <a:rPr lang="en-US" sz="2000" b="1" dirty="0">
                <a:solidFill>
                  <a:schemeClr val="accent2"/>
                </a:solidFill>
                <a:latin typeface="Sylfaen" pitchFamily="18" charset="0"/>
                <a:ea typeface="Times New Roman"/>
                <a:cs typeface="Arial"/>
              </a:rPr>
              <a:t>Fig. 4 </a:t>
            </a:r>
            <a:r>
              <a:rPr lang="en-US" sz="2000" b="1" dirty="0" smtClean="0">
                <a:solidFill>
                  <a:schemeClr val="accent2"/>
                </a:solidFill>
                <a:latin typeface="Sylfaen" pitchFamily="18" charset="0"/>
                <a:ea typeface="Times New Roman"/>
                <a:cs typeface="Arial"/>
              </a:rPr>
              <a:t> </a:t>
            </a:r>
            <a:r>
              <a:rPr lang="en-US" sz="2000" dirty="0" smtClean="0">
                <a:solidFill>
                  <a:srgbClr val="000000"/>
                </a:solidFill>
                <a:latin typeface="Sylfaen" pitchFamily="18" charset="0"/>
                <a:cs typeface="Arial"/>
              </a:rPr>
              <a:t>Predicted </a:t>
            </a:r>
            <a:r>
              <a:rPr lang="en-US" sz="2000" dirty="0">
                <a:solidFill>
                  <a:srgbClr val="000000"/>
                </a:solidFill>
                <a:latin typeface="Sylfaen" pitchFamily="18" charset="0"/>
                <a:cs typeface="Arial"/>
              </a:rPr>
              <a:t>versus experimental </a:t>
            </a:r>
            <a:r>
              <a:rPr lang="en-US" sz="2000" dirty="0" err="1">
                <a:solidFill>
                  <a:srgbClr val="000000"/>
                </a:solidFill>
                <a:latin typeface="Sylfaen" pitchFamily="18" charset="0"/>
                <a:cs typeface="Arial"/>
              </a:rPr>
              <a:t>pIC</a:t>
            </a:r>
            <a:r>
              <a:rPr lang="en-US" sz="2000" dirty="0">
                <a:solidFill>
                  <a:srgbClr val="000000"/>
                </a:solidFill>
                <a:latin typeface="Sylfaen" pitchFamily="18" charset="0"/>
                <a:cs typeface="Arial"/>
              </a:rPr>
              <a:t> 50  of the tested compounds against </a:t>
            </a:r>
            <a:r>
              <a:rPr lang="en-US" sz="2000" b="1" i="1" dirty="0">
                <a:solidFill>
                  <a:srgbClr val="000000"/>
                </a:solidFill>
                <a:latin typeface="Sylfaen" pitchFamily="18" charset="0"/>
                <a:cs typeface="Arial"/>
              </a:rPr>
              <a:t>PC3 cell line </a:t>
            </a:r>
            <a:r>
              <a:rPr lang="en-US" sz="2000" dirty="0">
                <a:solidFill>
                  <a:srgbClr val="000000"/>
                </a:solidFill>
                <a:latin typeface="Sylfaen" pitchFamily="18" charset="0"/>
                <a:cs typeface="Arial"/>
              </a:rPr>
              <a:t> according to equation </a:t>
            </a:r>
            <a:r>
              <a:rPr lang="en-US" sz="2000" dirty="0">
                <a:latin typeface="Sylfaen" pitchFamily="18" charset="0"/>
                <a:ea typeface="Calibri"/>
                <a:cs typeface="Arial"/>
              </a:rPr>
              <a:t>(</a:t>
            </a:r>
            <a:r>
              <a:rPr lang="en-US" sz="2000" b="1" dirty="0">
                <a:latin typeface="Sylfaen" pitchFamily="18" charset="0"/>
                <a:ea typeface="Calibri"/>
                <a:cs typeface="Arial"/>
              </a:rPr>
              <a:t>1</a:t>
            </a:r>
            <a:r>
              <a:rPr lang="en-US" sz="2000" dirty="0">
                <a:latin typeface="Sylfaen" pitchFamily="18" charset="0"/>
                <a:ea typeface="Calibri"/>
                <a:cs typeface="Arial"/>
              </a:rPr>
              <a:t>), r</a:t>
            </a:r>
            <a:r>
              <a:rPr lang="en-US" sz="2000" baseline="30000" dirty="0">
                <a:latin typeface="Sylfaen" pitchFamily="18" charset="0"/>
                <a:ea typeface="Calibri"/>
                <a:cs typeface="Arial"/>
              </a:rPr>
              <a:t>2</a:t>
            </a:r>
            <a:r>
              <a:rPr lang="en-US" sz="2000" dirty="0">
                <a:latin typeface="Sylfaen" pitchFamily="18" charset="0"/>
                <a:ea typeface="Calibri"/>
                <a:cs typeface="Arial"/>
              </a:rPr>
              <a:t> = 0.889. </a:t>
            </a:r>
            <a:endParaRPr lang="en-US" sz="2000" dirty="0">
              <a:latin typeface="Sylfaen" pitchFamily="18" charset="0"/>
              <a:ea typeface="Times New Roman"/>
              <a:cs typeface="Arial"/>
            </a:endParaRPr>
          </a:p>
        </p:txBody>
      </p:sp>
      <p:sp>
        <p:nvSpPr>
          <p:cNvPr id="3" name="Rectangle 2"/>
          <p:cNvSpPr/>
          <p:nvPr/>
        </p:nvSpPr>
        <p:spPr>
          <a:xfrm>
            <a:off x="-1" y="5562600"/>
            <a:ext cx="9122229" cy="984885"/>
          </a:xfrm>
          <a:prstGeom prst="rect">
            <a:avLst/>
          </a:prstGeom>
        </p:spPr>
        <p:txBody>
          <a:bodyPr wrap="square">
            <a:spAutoFit/>
          </a:bodyPr>
          <a:lstStyle/>
          <a:p>
            <a:r>
              <a:rPr lang="en-US" b="1" dirty="0" smtClean="0">
                <a:solidFill>
                  <a:schemeClr val="accent2"/>
                </a:solidFill>
                <a:latin typeface="Times New Roman"/>
                <a:ea typeface="Calibri"/>
              </a:rPr>
              <a:t>Equation (1): </a:t>
            </a:r>
            <a:r>
              <a:rPr lang="en-US" dirty="0" smtClean="0">
                <a:latin typeface="Times New Roman"/>
                <a:ea typeface="Calibri"/>
              </a:rPr>
              <a:t>−</a:t>
            </a:r>
            <a:r>
              <a:rPr lang="en-US" sz="2000" dirty="0">
                <a:latin typeface="Times New Roman"/>
                <a:ea typeface="Calibri"/>
              </a:rPr>
              <a:t>logIC50 = 3.6539 + 0.5232 </a:t>
            </a:r>
            <a:r>
              <a:rPr lang="en-US" sz="2000" b="1" dirty="0">
                <a:latin typeface="Times New Roman"/>
                <a:ea typeface="Calibri"/>
              </a:rPr>
              <a:t>CHI_V_3_P</a:t>
            </a:r>
            <a:r>
              <a:rPr lang="en-US" sz="2000" dirty="0">
                <a:latin typeface="Times New Roman"/>
                <a:ea typeface="Calibri"/>
              </a:rPr>
              <a:t> + 0.30038 </a:t>
            </a:r>
            <a:r>
              <a:rPr lang="en-US" sz="2000" b="1" dirty="0" err="1">
                <a:latin typeface="Times New Roman"/>
                <a:ea typeface="Calibri"/>
              </a:rPr>
              <a:t>Jurs_RNCS</a:t>
            </a:r>
            <a:r>
              <a:rPr lang="en-US" sz="2000" dirty="0">
                <a:latin typeface="Times New Roman"/>
                <a:ea typeface="Calibri"/>
              </a:rPr>
              <a:t> − </a:t>
            </a:r>
            <a:r>
              <a:rPr lang="en-US" sz="2000" dirty="0" smtClean="0">
                <a:latin typeface="Times New Roman"/>
                <a:ea typeface="Calibri"/>
              </a:rPr>
              <a:t>14.288 </a:t>
            </a:r>
            <a:r>
              <a:rPr lang="en-US" sz="2000" b="1" dirty="0" err="1" smtClean="0">
                <a:latin typeface="Times New Roman"/>
                <a:ea typeface="Calibri"/>
              </a:rPr>
              <a:t>Shadow_YZfrac</a:t>
            </a:r>
            <a:r>
              <a:rPr lang="en-US" sz="2000" dirty="0" smtClean="0">
                <a:latin typeface="Times New Roman"/>
                <a:ea typeface="Calibri"/>
              </a:rPr>
              <a:t> </a:t>
            </a:r>
          </a:p>
          <a:p>
            <a:endParaRPr lang="ar-EG" dirty="0"/>
          </a:p>
        </p:txBody>
      </p:sp>
    </p:spTree>
    <p:extLst>
      <p:ext uri="{BB962C8B-B14F-4D97-AF65-F5344CB8AC3E}">
        <p14:creationId xmlns:p14="http://schemas.microsoft.com/office/powerpoint/2010/main" val="22432074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0" y="101769"/>
            <a:ext cx="9317948"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accent2"/>
                </a:solidFill>
                <a:effectLst/>
                <a:latin typeface="Sylfaen" pitchFamily="18" charset="0"/>
                <a:ea typeface="Calibri" pitchFamily="34" charset="0"/>
                <a:cs typeface="Times New Roman" pitchFamily="18" charset="0"/>
              </a:rPr>
              <a:t>Table 4. </a:t>
            </a:r>
            <a:r>
              <a:rPr kumimoji="0" lang="en-US" sz="2000" b="0" i="0" u="none" strike="noStrike" cap="none" normalizeH="0" baseline="0" dirty="0" smtClean="0">
                <a:ln>
                  <a:noFill/>
                </a:ln>
                <a:solidFill>
                  <a:schemeClr val="accent2"/>
                </a:solidFill>
                <a:effectLst/>
                <a:latin typeface="Sylfaen" pitchFamily="18" charset="0"/>
                <a:ea typeface="Calibri" pitchFamily="34" charset="0"/>
                <a:cs typeface="Times New Roman" pitchFamily="18" charset="0"/>
              </a:rPr>
              <a:t>Experimental activities of the synthesized derivatives against the predicted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accent2"/>
                </a:solidFill>
                <a:effectLst/>
                <a:latin typeface="Sylfaen" pitchFamily="18" charset="0"/>
                <a:ea typeface="Calibri" pitchFamily="34" charset="0"/>
                <a:cs typeface="Times New Roman" pitchFamily="18" charset="0"/>
              </a:rPr>
              <a:t> activities according to equations 1.</a:t>
            </a:r>
            <a:endParaRPr kumimoji="0" lang="en-US" sz="2000" b="0" i="0" u="none" strike="noStrike" cap="none" normalizeH="0" baseline="0" dirty="0" smtClean="0">
              <a:ln>
                <a:noFill/>
              </a:ln>
              <a:solidFill>
                <a:schemeClr val="accent2"/>
              </a:solidFill>
              <a:effectLst/>
              <a:latin typeface="Sylfae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accent2"/>
              </a:solidFill>
              <a:effectLst/>
              <a:latin typeface="Sylfaen" pitchFamily="18" charset="0"/>
              <a:cs typeface="Arial" pitchFamily="34" charset="0"/>
            </a:endParaRPr>
          </a:p>
        </p:txBody>
      </p:sp>
      <p:sp>
        <p:nvSpPr>
          <p:cNvPr id="4" name="Rectangle 3"/>
          <p:cNvSpPr/>
          <p:nvPr/>
        </p:nvSpPr>
        <p:spPr>
          <a:xfrm>
            <a:off x="381000" y="6286418"/>
            <a:ext cx="8763000" cy="369332"/>
          </a:xfrm>
          <a:prstGeom prst="rect">
            <a:avLst/>
          </a:prstGeom>
        </p:spPr>
        <p:txBody>
          <a:bodyPr wrap="square">
            <a:spAutoFit/>
          </a:bodyPr>
          <a:lstStyle/>
          <a:p>
            <a:r>
              <a:rPr lang="en-US" i="1" dirty="0">
                <a:latin typeface="Times New Roman"/>
                <a:ea typeface="Calibri"/>
              </a:rPr>
              <a:t>r</a:t>
            </a:r>
            <a:r>
              <a:rPr lang="en-US" baseline="30000" dirty="0">
                <a:latin typeface="Times New Roman"/>
                <a:ea typeface="Calibri"/>
              </a:rPr>
              <a:t>2</a:t>
            </a:r>
            <a:r>
              <a:rPr lang="en-US" dirty="0">
                <a:latin typeface="Times New Roman"/>
                <a:ea typeface="Calibri"/>
              </a:rPr>
              <a:t> = 0.886, </a:t>
            </a:r>
            <a:r>
              <a:rPr lang="en-US" i="1" dirty="0">
                <a:latin typeface="Times New Roman"/>
                <a:ea typeface="Calibri"/>
              </a:rPr>
              <a:t>r</a:t>
            </a:r>
            <a:r>
              <a:rPr lang="en-US" baseline="30000" dirty="0">
                <a:latin typeface="Times New Roman"/>
                <a:ea typeface="Calibri"/>
              </a:rPr>
              <a:t>2</a:t>
            </a:r>
            <a:r>
              <a:rPr lang="en-US" dirty="0">
                <a:latin typeface="Times New Roman"/>
                <a:ea typeface="Calibri"/>
              </a:rPr>
              <a:t> (</a:t>
            </a:r>
            <a:r>
              <a:rPr lang="en-US" dirty="0" err="1">
                <a:latin typeface="Times New Roman"/>
                <a:ea typeface="Calibri"/>
              </a:rPr>
              <a:t>adj</a:t>
            </a:r>
            <a:r>
              <a:rPr lang="en-US" dirty="0">
                <a:latin typeface="Times New Roman"/>
                <a:ea typeface="Calibri"/>
              </a:rPr>
              <a:t>) = 0.851, </a:t>
            </a:r>
            <a:r>
              <a:rPr lang="en-US" i="1" dirty="0">
                <a:latin typeface="Times New Roman"/>
                <a:ea typeface="Calibri"/>
              </a:rPr>
              <a:t>r</a:t>
            </a:r>
            <a:r>
              <a:rPr lang="en-US" baseline="30000" dirty="0">
                <a:latin typeface="Times New Roman"/>
                <a:ea typeface="Calibri"/>
              </a:rPr>
              <a:t>2</a:t>
            </a:r>
            <a:r>
              <a:rPr lang="en-US" dirty="0">
                <a:latin typeface="Times New Roman"/>
                <a:ea typeface="Calibri"/>
              </a:rPr>
              <a:t> (</a:t>
            </a:r>
            <a:r>
              <a:rPr lang="en-US" dirty="0" err="1">
                <a:latin typeface="Times New Roman"/>
                <a:ea typeface="Calibri"/>
              </a:rPr>
              <a:t>pred</a:t>
            </a:r>
            <a:r>
              <a:rPr lang="en-US" dirty="0">
                <a:latin typeface="Times New Roman"/>
                <a:ea typeface="Calibri"/>
              </a:rPr>
              <a:t>) = 0.741, Least-Squared error = 0.218</a:t>
            </a:r>
            <a:endParaRPr lang="ar-EG" dirty="0"/>
          </a:p>
        </p:txBody>
      </p:sp>
      <p:graphicFrame>
        <p:nvGraphicFramePr>
          <p:cNvPr id="5" name="Table 4"/>
          <p:cNvGraphicFramePr>
            <a:graphicFrameLocks noGrp="1"/>
          </p:cNvGraphicFramePr>
          <p:nvPr>
            <p:extLst>
              <p:ext uri="{D42A27DB-BD31-4B8C-83A1-F6EECF244321}">
                <p14:modId xmlns:p14="http://schemas.microsoft.com/office/powerpoint/2010/main" val="755338958"/>
              </p:ext>
            </p:extLst>
          </p:nvPr>
        </p:nvGraphicFramePr>
        <p:xfrm>
          <a:off x="838200" y="987196"/>
          <a:ext cx="7315198" cy="5174488"/>
        </p:xfrm>
        <a:graphic>
          <a:graphicData uri="http://schemas.openxmlformats.org/drawingml/2006/table">
            <a:tbl>
              <a:tblPr firstRow="1" firstCol="1" bandRow="1">
                <a:tableStyleId>{35758FB7-9AC5-4552-8A53-C91805E547FA}</a:tableStyleId>
              </a:tblPr>
              <a:tblGrid>
                <a:gridCol w="1828370"/>
                <a:gridCol w="1828370"/>
                <a:gridCol w="1829229"/>
                <a:gridCol w="1829229"/>
              </a:tblGrid>
              <a:tr h="1025430">
                <a:tc>
                  <a:txBody>
                    <a:bodyPr/>
                    <a:lstStyle/>
                    <a:p>
                      <a:pPr algn="ctr" rtl="0">
                        <a:lnSpc>
                          <a:spcPct val="115000"/>
                        </a:lnSpc>
                        <a:spcAft>
                          <a:spcPts val="1000"/>
                        </a:spcAft>
                      </a:pPr>
                      <a:r>
                        <a:rPr lang="en-US" sz="1800" dirty="0" err="1">
                          <a:effectLst/>
                        </a:rPr>
                        <a:t>Compd</a:t>
                      </a:r>
                      <a:endParaRPr lang="en-US" sz="1800" b="0" dirty="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dirty="0">
                          <a:effectLst/>
                        </a:rPr>
                        <a:t>Experimental activity</a:t>
                      </a:r>
                    </a:p>
                    <a:p>
                      <a:pPr algn="ctr" rtl="0">
                        <a:lnSpc>
                          <a:spcPct val="115000"/>
                        </a:lnSpc>
                        <a:spcAft>
                          <a:spcPts val="1000"/>
                        </a:spcAft>
                      </a:pPr>
                      <a:r>
                        <a:rPr lang="en-US" sz="1800" dirty="0">
                          <a:effectLst/>
                        </a:rPr>
                        <a:t>pIC50</a:t>
                      </a:r>
                      <a:endParaRPr lang="en-US" sz="1800" b="0" dirty="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dirty="0">
                          <a:effectLst/>
                        </a:rPr>
                        <a:t>Predicted activity</a:t>
                      </a:r>
                    </a:p>
                    <a:p>
                      <a:pPr algn="ctr" rtl="0">
                        <a:lnSpc>
                          <a:spcPct val="115000"/>
                        </a:lnSpc>
                        <a:spcAft>
                          <a:spcPts val="1000"/>
                        </a:spcAft>
                      </a:pPr>
                      <a:r>
                        <a:rPr lang="en-US" sz="1800" dirty="0">
                          <a:effectLst/>
                        </a:rPr>
                        <a:t>pIC50</a:t>
                      </a:r>
                      <a:endParaRPr lang="en-US" sz="1800" b="0" dirty="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a:effectLst/>
                        </a:rPr>
                        <a:t>Residuals</a:t>
                      </a:r>
                      <a:endParaRPr lang="en-US" sz="1800" b="0">
                        <a:solidFill>
                          <a:srgbClr val="000000"/>
                        </a:solidFill>
                        <a:effectLst/>
                        <a:latin typeface="+mn-lt"/>
                        <a:ea typeface="Calibri"/>
                        <a:cs typeface="+mn-cs"/>
                      </a:endParaRPr>
                    </a:p>
                  </a:txBody>
                  <a:tcPr marL="68580" marR="68580" marT="0" marB="0"/>
                </a:tc>
              </a:tr>
              <a:tr h="284536">
                <a:tc>
                  <a:txBody>
                    <a:bodyPr/>
                    <a:lstStyle/>
                    <a:p>
                      <a:pPr algn="ctr" rtl="0">
                        <a:lnSpc>
                          <a:spcPct val="115000"/>
                        </a:lnSpc>
                        <a:spcAft>
                          <a:spcPts val="1000"/>
                        </a:spcAft>
                      </a:pPr>
                      <a:r>
                        <a:rPr lang="en-US" sz="1800" dirty="0" smtClean="0">
                          <a:effectLst/>
                        </a:rPr>
                        <a:t>5a</a:t>
                      </a:r>
                      <a:endParaRPr lang="en-US" sz="1800" b="1" dirty="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a:effectLst/>
                        </a:rPr>
                        <a:t>-2.17984</a:t>
                      </a:r>
                      <a:endParaRPr lang="en-US" sz="1800" b="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dirty="0">
                          <a:effectLst/>
                        </a:rPr>
                        <a:t>-2.24178</a:t>
                      </a:r>
                      <a:endParaRPr lang="en-US" sz="1800" b="0" dirty="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dirty="0">
                          <a:effectLst/>
                        </a:rPr>
                        <a:t>0.0619385</a:t>
                      </a:r>
                      <a:endParaRPr lang="en-US" sz="1800" b="0" dirty="0">
                        <a:solidFill>
                          <a:srgbClr val="000000"/>
                        </a:solidFill>
                        <a:effectLst/>
                        <a:latin typeface="+mn-lt"/>
                        <a:ea typeface="Calibri"/>
                        <a:cs typeface="+mn-cs"/>
                      </a:endParaRPr>
                    </a:p>
                  </a:txBody>
                  <a:tcPr marL="68580" marR="68580" marT="0" marB="0"/>
                </a:tc>
              </a:tr>
              <a:tr h="284536">
                <a:tc>
                  <a:txBody>
                    <a:bodyPr/>
                    <a:lstStyle/>
                    <a:p>
                      <a:pPr algn="ctr" rtl="0">
                        <a:lnSpc>
                          <a:spcPct val="115000"/>
                        </a:lnSpc>
                        <a:spcAft>
                          <a:spcPts val="1000"/>
                        </a:spcAft>
                      </a:pPr>
                      <a:r>
                        <a:rPr lang="en-US" sz="1800" dirty="0">
                          <a:effectLst/>
                        </a:rPr>
                        <a:t>5</a:t>
                      </a:r>
                      <a:r>
                        <a:rPr lang="en-US" sz="1800" dirty="0" smtClean="0">
                          <a:effectLst/>
                        </a:rPr>
                        <a:t>b</a:t>
                      </a:r>
                      <a:endParaRPr lang="en-US" sz="1800" b="1" dirty="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a:effectLst/>
                        </a:rPr>
                        <a:t>-0.946452</a:t>
                      </a:r>
                      <a:endParaRPr lang="en-US" sz="1800" b="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dirty="0">
                          <a:effectLst/>
                        </a:rPr>
                        <a:t>-1.16476</a:t>
                      </a:r>
                      <a:endParaRPr lang="en-US" sz="1800" b="0" dirty="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dirty="0">
                          <a:effectLst/>
                        </a:rPr>
                        <a:t>0.218304</a:t>
                      </a:r>
                      <a:endParaRPr lang="en-US" sz="1800" b="0" dirty="0">
                        <a:solidFill>
                          <a:srgbClr val="000000"/>
                        </a:solidFill>
                        <a:effectLst/>
                        <a:latin typeface="+mn-lt"/>
                        <a:ea typeface="Calibri"/>
                        <a:cs typeface="+mn-cs"/>
                      </a:endParaRPr>
                    </a:p>
                  </a:txBody>
                  <a:tcPr marL="68580" marR="68580" marT="0" marB="0"/>
                </a:tc>
              </a:tr>
              <a:tr h="284536">
                <a:tc>
                  <a:txBody>
                    <a:bodyPr/>
                    <a:lstStyle/>
                    <a:p>
                      <a:pPr algn="ctr" rtl="1">
                        <a:lnSpc>
                          <a:spcPct val="115000"/>
                        </a:lnSpc>
                        <a:spcAft>
                          <a:spcPts val="1000"/>
                        </a:spcAft>
                      </a:pPr>
                      <a:r>
                        <a:rPr lang="en-US" sz="1800" dirty="0" smtClean="0">
                          <a:effectLst/>
                        </a:rPr>
                        <a:t>5c</a:t>
                      </a:r>
                      <a:endParaRPr lang="en-US" sz="1800" b="1" dirty="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a:effectLst/>
                        </a:rPr>
                        <a:t>-2.03782</a:t>
                      </a:r>
                      <a:endParaRPr lang="en-US" sz="1800" b="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dirty="0">
                          <a:effectLst/>
                        </a:rPr>
                        <a:t>-2.02937</a:t>
                      </a:r>
                      <a:endParaRPr lang="en-US" sz="1800" b="0" dirty="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dirty="0">
                          <a:effectLst/>
                        </a:rPr>
                        <a:t>-0.00844524</a:t>
                      </a:r>
                      <a:endParaRPr lang="en-US" sz="1800" b="0" dirty="0">
                        <a:solidFill>
                          <a:srgbClr val="000000"/>
                        </a:solidFill>
                        <a:effectLst/>
                        <a:latin typeface="+mn-lt"/>
                        <a:ea typeface="Calibri"/>
                        <a:cs typeface="+mn-cs"/>
                      </a:endParaRPr>
                    </a:p>
                  </a:txBody>
                  <a:tcPr marL="68580" marR="68580" marT="0" marB="0"/>
                </a:tc>
              </a:tr>
              <a:tr h="284536">
                <a:tc>
                  <a:txBody>
                    <a:bodyPr/>
                    <a:lstStyle/>
                    <a:p>
                      <a:pPr algn="ctr" rtl="1">
                        <a:lnSpc>
                          <a:spcPct val="115000"/>
                        </a:lnSpc>
                        <a:spcAft>
                          <a:spcPts val="1000"/>
                        </a:spcAft>
                      </a:pPr>
                      <a:r>
                        <a:rPr lang="en-US" sz="1800" dirty="0" smtClean="0">
                          <a:effectLst/>
                        </a:rPr>
                        <a:t>5d</a:t>
                      </a:r>
                      <a:endParaRPr lang="en-US" sz="1800" b="1" dirty="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a:effectLst/>
                        </a:rPr>
                        <a:t>-2.48116</a:t>
                      </a:r>
                      <a:endParaRPr lang="en-US" sz="1800" b="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dirty="0">
                          <a:effectLst/>
                        </a:rPr>
                        <a:t>-2.74738</a:t>
                      </a:r>
                      <a:endParaRPr lang="en-US" sz="1800" b="0" dirty="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dirty="0">
                          <a:effectLst/>
                        </a:rPr>
                        <a:t>0.266215</a:t>
                      </a:r>
                      <a:endParaRPr lang="en-US" sz="1800" b="0" dirty="0">
                        <a:solidFill>
                          <a:srgbClr val="000000"/>
                        </a:solidFill>
                        <a:effectLst/>
                        <a:latin typeface="+mn-lt"/>
                        <a:ea typeface="Calibri"/>
                        <a:cs typeface="+mn-cs"/>
                      </a:endParaRPr>
                    </a:p>
                  </a:txBody>
                  <a:tcPr marL="68580" marR="68580" marT="0" marB="0"/>
                </a:tc>
              </a:tr>
              <a:tr h="284536">
                <a:tc>
                  <a:txBody>
                    <a:bodyPr/>
                    <a:lstStyle/>
                    <a:p>
                      <a:pPr algn="ctr" rtl="0">
                        <a:lnSpc>
                          <a:spcPct val="115000"/>
                        </a:lnSpc>
                        <a:spcAft>
                          <a:spcPts val="1000"/>
                        </a:spcAft>
                      </a:pPr>
                      <a:r>
                        <a:rPr lang="en-US" sz="1800" dirty="0" smtClean="0">
                          <a:effectLst/>
                        </a:rPr>
                        <a:t>5e</a:t>
                      </a:r>
                      <a:endParaRPr lang="en-US" sz="1800" b="1" dirty="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a:effectLst/>
                        </a:rPr>
                        <a:t>-2.52127</a:t>
                      </a:r>
                      <a:endParaRPr lang="en-US" sz="1800" b="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dirty="0">
                          <a:effectLst/>
                        </a:rPr>
                        <a:t>-2.32713</a:t>
                      </a:r>
                      <a:endParaRPr lang="en-US" sz="1800" b="0" dirty="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dirty="0">
                          <a:effectLst/>
                        </a:rPr>
                        <a:t>-0.194141</a:t>
                      </a:r>
                      <a:endParaRPr lang="en-US" sz="1800" b="0" dirty="0">
                        <a:solidFill>
                          <a:srgbClr val="000000"/>
                        </a:solidFill>
                        <a:effectLst/>
                        <a:latin typeface="+mn-lt"/>
                        <a:ea typeface="Calibri"/>
                        <a:cs typeface="+mn-cs"/>
                      </a:endParaRPr>
                    </a:p>
                  </a:txBody>
                  <a:tcPr marL="68580" marR="68580" marT="0" marB="0"/>
                </a:tc>
              </a:tr>
              <a:tr h="284536">
                <a:tc>
                  <a:txBody>
                    <a:bodyPr/>
                    <a:lstStyle/>
                    <a:p>
                      <a:pPr algn="ctr" rtl="1">
                        <a:lnSpc>
                          <a:spcPct val="115000"/>
                        </a:lnSpc>
                        <a:spcAft>
                          <a:spcPts val="1000"/>
                        </a:spcAft>
                      </a:pPr>
                      <a:r>
                        <a:rPr lang="en-US" sz="1800" dirty="0" smtClean="0">
                          <a:effectLst/>
                        </a:rPr>
                        <a:t>5f</a:t>
                      </a:r>
                      <a:endParaRPr lang="en-US" sz="1800" b="1" dirty="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a:effectLst/>
                        </a:rPr>
                        <a:t>-1.92906</a:t>
                      </a:r>
                      <a:endParaRPr lang="en-US" sz="1800" b="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dirty="0">
                          <a:effectLst/>
                        </a:rPr>
                        <a:t>-1.69092</a:t>
                      </a:r>
                      <a:endParaRPr lang="en-US" sz="1800" b="0" dirty="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dirty="0">
                          <a:effectLst/>
                        </a:rPr>
                        <a:t>-0.23814</a:t>
                      </a:r>
                      <a:endParaRPr lang="en-US" sz="1800" b="0" dirty="0">
                        <a:solidFill>
                          <a:srgbClr val="000000"/>
                        </a:solidFill>
                        <a:effectLst/>
                        <a:latin typeface="+mn-lt"/>
                        <a:ea typeface="Calibri"/>
                        <a:cs typeface="+mn-cs"/>
                      </a:endParaRPr>
                    </a:p>
                  </a:txBody>
                  <a:tcPr marL="68580" marR="68580" marT="0" marB="0"/>
                </a:tc>
              </a:tr>
              <a:tr h="284536">
                <a:tc>
                  <a:txBody>
                    <a:bodyPr/>
                    <a:lstStyle/>
                    <a:p>
                      <a:pPr algn="ctr" rtl="1">
                        <a:lnSpc>
                          <a:spcPct val="115000"/>
                        </a:lnSpc>
                        <a:spcAft>
                          <a:spcPts val="1000"/>
                        </a:spcAft>
                      </a:pPr>
                      <a:r>
                        <a:rPr lang="en-US" sz="1800" dirty="0" smtClean="0">
                          <a:effectLst/>
                        </a:rPr>
                        <a:t>5h</a:t>
                      </a:r>
                      <a:endParaRPr lang="en-US" sz="1800" b="1" dirty="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a:effectLst/>
                        </a:rPr>
                        <a:t>-2.18184</a:t>
                      </a:r>
                      <a:endParaRPr lang="en-US" sz="1800" b="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dirty="0">
                          <a:effectLst/>
                        </a:rPr>
                        <a:t>-1.83118</a:t>
                      </a:r>
                      <a:endParaRPr lang="en-US" sz="1800" b="0" dirty="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dirty="0">
                          <a:effectLst/>
                        </a:rPr>
                        <a:t>-0.350656</a:t>
                      </a:r>
                      <a:endParaRPr lang="en-US" sz="1800" b="0" dirty="0">
                        <a:solidFill>
                          <a:srgbClr val="000000"/>
                        </a:solidFill>
                        <a:effectLst/>
                        <a:latin typeface="+mn-lt"/>
                        <a:ea typeface="Calibri"/>
                        <a:cs typeface="+mn-cs"/>
                      </a:endParaRPr>
                    </a:p>
                  </a:txBody>
                  <a:tcPr marL="68580" marR="68580" marT="0" marB="0"/>
                </a:tc>
              </a:tr>
              <a:tr h="284536">
                <a:tc>
                  <a:txBody>
                    <a:bodyPr/>
                    <a:lstStyle/>
                    <a:p>
                      <a:pPr algn="ctr" rtl="1">
                        <a:lnSpc>
                          <a:spcPct val="115000"/>
                        </a:lnSpc>
                        <a:spcAft>
                          <a:spcPts val="1000"/>
                        </a:spcAft>
                      </a:pPr>
                      <a:r>
                        <a:rPr lang="en-US" sz="1800" dirty="0" smtClean="0">
                          <a:effectLst/>
                        </a:rPr>
                        <a:t>5j</a:t>
                      </a:r>
                      <a:endParaRPr lang="en-US" sz="1800" b="1" dirty="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a:effectLst/>
                        </a:rPr>
                        <a:t>-2.0026</a:t>
                      </a:r>
                      <a:endParaRPr lang="en-US" sz="1800" b="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dirty="0">
                          <a:effectLst/>
                        </a:rPr>
                        <a:t>-1.98501</a:t>
                      </a:r>
                      <a:endParaRPr lang="en-US" sz="1800" b="0" dirty="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dirty="0">
                          <a:effectLst/>
                        </a:rPr>
                        <a:t>-0.0175905</a:t>
                      </a:r>
                      <a:endParaRPr lang="en-US" sz="1800" b="0" dirty="0">
                        <a:solidFill>
                          <a:srgbClr val="000000"/>
                        </a:solidFill>
                        <a:effectLst/>
                        <a:latin typeface="+mn-lt"/>
                        <a:ea typeface="Calibri"/>
                        <a:cs typeface="+mn-cs"/>
                      </a:endParaRPr>
                    </a:p>
                  </a:txBody>
                  <a:tcPr marL="68580" marR="68580" marT="0" marB="0"/>
                </a:tc>
              </a:tr>
              <a:tr h="284536">
                <a:tc>
                  <a:txBody>
                    <a:bodyPr/>
                    <a:lstStyle/>
                    <a:p>
                      <a:pPr algn="ctr" rtl="1">
                        <a:lnSpc>
                          <a:spcPct val="115000"/>
                        </a:lnSpc>
                        <a:spcAft>
                          <a:spcPts val="1000"/>
                        </a:spcAft>
                      </a:pPr>
                      <a:r>
                        <a:rPr lang="en-US" sz="1800" dirty="0" smtClean="0">
                          <a:effectLst/>
                        </a:rPr>
                        <a:t>5k</a:t>
                      </a:r>
                      <a:endParaRPr lang="en-US" sz="1800" b="1" dirty="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a:effectLst/>
                        </a:rPr>
                        <a:t>-1.10823</a:t>
                      </a:r>
                      <a:endParaRPr lang="en-US" sz="1800" b="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a:effectLst/>
                        </a:rPr>
                        <a:t>-1.34712</a:t>
                      </a:r>
                      <a:endParaRPr lang="en-US" sz="1800" b="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dirty="0">
                          <a:effectLst/>
                        </a:rPr>
                        <a:t>0.238893</a:t>
                      </a:r>
                      <a:endParaRPr lang="en-US" sz="1800" b="0" dirty="0">
                        <a:solidFill>
                          <a:srgbClr val="000000"/>
                        </a:solidFill>
                        <a:effectLst/>
                        <a:latin typeface="+mn-lt"/>
                        <a:ea typeface="Calibri"/>
                        <a:cs typeface="+mn-cs"/>
                      </a:endParaRPr>
                    </a:p>
                  </a:txBody>
                  <a:tcPr marL="68580" marR="68580" marT="0" marB="0"/>
                </a:tc>
              </a:tr>
              <a:tr h="284536">
                <a:tc>
                  <a:txBody>
                    <a:bodyPr/>
                    <a:lstStyle/>
                    <a:p>
                      <a:pPr algn="ctr" rtl="1">
                        <a:lnSpc>
                          <a:spcPct val="115000"/>
                        </a:lnSpc>
                        <a:spcAft>
                          <a:spcPts val="1000"/>
                        </a:spcAft>
                      </a:pPr>
                      <a:r>
                        <a:rPr lang="en-US" sz="1800" dirty="0" smtClean="0">
                          <a:effectLst/>
                        </a:rPr>
                        <a:t>5l</a:t>
                      </a:r>
                      <a:endParaRPr lang="en-US" sz="1800" b="1" dirty="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a:effectLst/>
                        </a:rPr>
                        <a:t>-0.957128</a:t>
                      </a:r>
                      <a:endParaRPr lang="en-US" sz="1800" b="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a:effectLst/>
                        </a:rPr>
                        <a:t>-0.955122</a:t>
                      </a:r>
                      <a:endParaRPr lang="en-US" sz="1800" b="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dirty="0">
                          <a:effectLst/>
                        </a:rPr>
                        <a:t>-0.00200613</a:t>
                      </a:r>
                      <a:endParaRPr lang="en-US" sz="1800" b="0" dirty="0">
                        <a:solidFill>
                          <a:srgbClr val="000000"/>
                        </a:solidFill>
                        <a:effectLst/>
                        <a:latin typeface="+mn-lt"/>
                        <a:ea typeface="Calibri"/>
                        <a:cs typeface="+mn-cs"/>
                      </a:endParaRPr>
                    </a:p>
                  </a:txBody>
                  <a:tcPr marL="68580" marR="68580" marT="0" marB="0"/>
                </a:tc>
              </a:tr>
              <a:tr h="284536">
                <a:tc>
                  <a:txBody>
                    <a:bodyPr/>
                    <a:lstStyle/>
                    <a:p>
                      <a:pPr algn="ctr" rtl="1">
                        <a:lnSpc>
                          <a:spcPct val="115000"/>
                        </a:lnSpc>
                        <a:spcAft>
                          <a:spcPts val="1000"/>
                        </a:spcAft>
                      </a:pPr>
                      <a:r>
                        <a:rPr lang="en-US" sz="1800" dirty="0" smtClean="0">
                          <a:effectLst/>
                        </a:rPr>
                        <a:t>5m</a:t>
                      </a:r>
                      <a:endParaRPr lang="en-US" sz="1800" b="1" dirty="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a:effectLst/>
                        </a:rPr>
                        <a:t>-1.87892</a:t>
                      </a:r>
                      <a:endParaRPr lang="en-US" sz="1800" b="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a:effectLst/>
                        </a:rPr>
                        <a:t>-1.93298</a:t>
                      </a:r>
                      <a:endParaRPr lang="en-US" sz="1800" b="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dirty="0">
                          <a:effectLst/>
                        </a:rPr>
                        <a:t>0.0540609</a:t>
                      </a:r>
                      <a:endParaRPr lang="en-US" sz="1800" b="0" dirty="0">
                        <a:solidFill>
                          <a:srgbClr val="000000"/>
                        </a:solidFill>
                        <a:effectLst/>
                        <a:latin typeface="+mn-lt"/>
                        <a:ea typeface="Calibri"/>
                        <a:cs typeface="+mn-cs"/>
                      </a:endParaRPr>
                    </a:p>
                  </a:txBody>
                  <a:tcPr marL="68580" marR="68580" marT="0" marB="0"/>
                </a:tc>
              </a:tr>
              <a:tr h="284536">
                <a:tc>
                  <a:txBody>
                    <a:bodyPr/>
                    <a:lstStyle/>
                    <a:p>
                      <a:pPr algn="ctr" rtl="1">
                        <a:lnSpc>
                          <a:spcPct val="115000"/>
                        </a:lnSpc>
                        <a:spcAft>
                          <a:spcPts val="1000"/>
                        </a:spcAft>
                      </a:pPr>
                      <a:r>
                        <a:rPr lang="en-US" sz="1800" dirty="0" smtClean="0">
                          <a:effectLst/>
                        </a:rPr>
                        <a:t>5n</a:t>
                      </a:r>
                      <a:endParaRPr lang="en-US" sz="1800" b="1" dirty="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a:effectLst/>
                        </a:rPr>
                        <a:t>-1.23855</a:t>
                      </a:r>
                      <a:endParaRPr lang="en-US" sz="1800" b="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a:effectLst/>
                        </a:rPr>
                        <a:t>-1.10519</a:t>
                      </a:r>
                      <a:endParaRPr lang="en-US" sz="1800" b="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dirty="0">
                          <a:effectLst/>
                        </a:rPr>
                        <a:t>-0.133357</a:t>
                      </a:r>
                      <a:endParaRPr lang="en-US" sz="1800" b="0" dirty="0">
                        <a:solidFill>
                          <a:srgbClr val="000000"/>
                        </a:solidFill>
                        <a:effectLst/>
                        <a:latin typeface="+mn-lt"/>
                        <a:ea typeface="Calibri"/>
                        <a:cs typeface="+mn-cs"/>
                      </a:endParaRPr>
                    </a:p>
                  </a:txBody>
                  <a:tcPr marL="68580" marR="68580" marT="0" marB="0"/>
                </a:tc>
              </a:tr>
              <a:tr h="284536">
                <a:tc>
                  <a:txBody>
                    <a:bodyPr/>
                    <a:lstStyle/>
                    <a:p>
                      <a:pPr algn="ctr" rtl="1">
                        <a:lnSpc>
                          <a:spcPct val="115000"/>
                        </a:lnSpc>
                        <a:spcAft>
                          <a:spcPts val="1000"/>
                        </a:spcAft>
                      </a:pPr>
                      <a:r>
                        <a:rPr lang="en-US" sz="1800" dirty="0" smtClean="0">
                          <a:effectLst/>
                        </a:rPr>
                        <a:t>5o</a:t>
                      </a:r>
                      <a:endParaRPr lang="en-US" sz="1800" b="1" dirty="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a:effectLst/>
                        </a:rPr>
                        <a:t>-1.2971</a:t>
                      </a:r>
                      <a:endParaRPr lang="en-US" sz="1800" b="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a:effectLst/>
                        </a:rPr>
                        <a:t>-1.40202</a:t>
                      </a:r>
                      <a:endParaRPr lang="en-US" sz="1800" b="0">
                        <a:solidFill>
                          <a:srgbClr val="000000"/>
                        </a:solidFill>
                        <a:effectLst/>
                        <a:latin typeface="+mn-lt"/>
                        <a:ea typeface="Calibri"/>
                        <a:cs typeface="+mn-cs"/>
                      </a:endParaRPr>
                    </a:p>
                  </a:txBody>
                  <a:tcPr marL="68580" marR="68580" marT="0" marB="0"/>
                </a:tc>
                <a:tc>
                  <a:txBody>
                    <a:bodyPr/>
                    <a:lstStyle/>
                    <a:p>
                      <a:pPr algn="ctr" rtl="0">
                        <a:lnSpc>
                          <a:spcPct val="115000"/>
                        </a:lnSpc>
                        <a:spcAft>
                          <a:spcPts val="1000"/>
                        </a:spcAft>
                      </a:pPr>
                      <a:r>
                        <a:rPr lang="en-US" sz="1800" dirty="0">
                          <a:effectLst/>
                        </a:rPr>
                        <a:t>0.104925</a:t>
                      </a:r>
                      <a:endParaRPr lang="en-US" sz="1800" b="0" dirty="0">
                        <a:solidFill>
                          <a:srgbClr val="000000"/>
                        </a:solidFill>
                        <a:effectLst/>
                        <a:latin typeface="+mn-lt"/>
                        <a:ea typeface="Calibri"/>
                        <a:cs typeface="+mn-cs"/>
                      </a:endParaRPr>
                    </a:p>
                  </a:txBody>
                  <a:tcPr marL="68580" marR="68580" marT="0" marB="0"/>
                </a:tc>
              </a:tr>
            </a:tbl>
          </a:graphicData>
        </a:graphic>
      </p:graphicFrame>
    </p:spTree>
    <p:extLst>
      <p:ext uri="{BB962C8B-B14F-4D97-AF65-F5344CB8AC3E}">
        <p14:creationId xmlns:p14="http://schemas.microsoft.com/office/powerpoint/2010/main" val="6453803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chemeClr val="accent2"/>
                </a:solidFill>
                <a:latin typeface="Sylfaen" pitchFamily="18" charset="0"/>
              </a:rPr>
              <a:t>Docking Study</a:t>
            </a:r>
            <a:endParaRPr lang="ar-EG" b="1" dirty="0">
              <a:solidFill>
                <a:schemeClr val="accent2"/>
              </a:solidFill>
              <a:latin typeface="Sylfaen" pitchFamily="18" charset="0"/>
            </a:endParaRPr>
          </a:p>
        </p:txBody>
      </p:sp>
      <p:sp>
        <p:nvSpPr>
          <p:cNvPr id="3" name="Content Placeholder 2"/>
          <p:cNvSpPr>
            <a:spLocks noGrp="1"/>
          </p:cNvSpPr>
          <p:nvPr>
            <p:ph idx="1"/>
          </p:nvPr>
        </p:nvSpPr>
        <p:spPr/>
        <p:txBody>
          <a:bodyPr/>
          <a:lstStyle/>
          <a:p>
            <a:r>
              <a:rPr lang="en-US" dirty="0">
                <a:latin typeface="Times New Roman"/>
                <a:ea typeface="Calibri"/>
              </a:rPr>
              <a:t>First, the protocol of the docking was validated by reproducing the binding structure of the </a:t>
            </a:r>
            <a:r>
              <a:rPr lang="en-US" dirty="0" err="1" smtClean="0">
                <a:latin typeface="Times New Roman"/>
                <a:ea typeface="Calibri"/>
              </a:rPr>
              <a:t>diphenyl</a:t>
            </a:r>
            <a:r>
              <a:rPr lang="en-US" dirty="0" smtClean="0">
                <a:latin typeface="Times New Roman"/>
                <a:ea typeface="Calibri"/>
              </a:rPr>
              <a:t> nitrile (DPN) </a:t>
            </a:r>
            <a:r>
              <a:rPr lang="en-US" dirty="0">
                <a:latin typeface="Times New Roman"/>
                <a:ea typeface="Calibri"/>
              </a:rPr>
              <a:t>ligand to active site of </a:t>
            </a:r>
            <a:r>
              <a:rPr lang="en-US" dirty="0" err="1">
                <a:latin typeface="Times New Roman"/>
                <a:ea typeface="Calibri"/>
              </a:rPr>
              <a:t>cathepsin</a:t>
            </a:r>
            <a:r>
              <a:rPr lang="en-US" dirty="0">
                <a:latin typeface="Times New Roman"/>
                <a:ea typeface="Calibri"/>
              </a:rPr>
              <a:t> B protein in the crystal complex (PDB code:1GMY</a:t>
            </a:r>
            <a:r>
              <a:rPr lang="en-US" dirty="0" smtClean="0">
                <a:latin typeface="Times New Roman"/>
                <a:ea typeface="Calibri"/>
              </a:rPr>
              <a:t>).</a:t>
            </a:r>
          </a:p>
          <a:p>
            <a:r>
              <a:rPr lang="en-US" dirty="0" err="1">
                <a:latin typeface="Times New Roman"/>
                <a:ea typeface="Calibri"/>
              </a:rPr>
              <a:t>Accelrys</a:t>
            </a:r>
            <a:r>
              <a:rPr lang="en-US" dirty="0">
                <a:latin typeface="Times New Roman"/>
                <a:ea typeface="Calibri"/>
              </a:rPr>
              <a:t> Discovery studio 2.5 </a:t>
            </a:r>
            <a:endParaRPr lang="ar-EG" dirty="0"/>
          </a:p>
        </p:txBody>
      </p:sp>
    </p:spTree>
    <p:extLst>
      <p:ext uri="{BB962C8B-B14F-4D97-AF65-F5344CB8AC3E}">
        <p14:creationId xmlns:p14="http://schemas.microsoft.com/office/powerpoint/2010/main" val="39605400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124106348"/>
              </p:ext>
            </p:extLst>
          </p:nvPr>
        </p:nvGraphicFramePr>
        <p:xfrm>
          <a:off x="1143000" y="1828799"/>
          <a:ext cx="6934200" cy="4215940"/>
        </p:xfrm>
        <a:graphic>
          <a:graphicData uri="http://schemas.openxmlformats.org/drawingml/2006/table">
            <a:tbl>
              <a:tblPr firstRow="1" firstCol="1" bandRow="1">
                <a:tableStyleId>{35758FB7-9AC5-4552-8A53-C91805E547FA}</a:tableStyleId>
              </a:tblPr>
              <a:tblGrid>
                <a:gridCol w="2310858"/>
                <a:gridCol w="2311671"/>
                <a:gridCol w="2311671"/>
              </a:tblGrid>
              <a:tr h="1023257">
                <a:tc>
                  <a:txBody>
                    <a:bodyPr/>
                    <a:lstStyle/>
                    <a:p>
                      <a:pPr algn="ctr" rtl="0">
                        <a:lnSpc>
                          <a:spcPct val="115000"/>
                        </a:lnSpc>
                        <a:spcAft>
                          <a:spcPts val="0"/>
                        </a:spcAft>
                      </a:pPr>
                      <a:r>
                        <a:rPr lang="en-US" sz="2400" dirty="0">
                          <a:effectLst/>
                          <a:latin typeface="+mn-lt"/>
                        </a:rPr>
                        <a:t>Compounds</a:t>
                      </a:r>
                      <a:endParaRPr lang="en-US" sz="2400" dirty="0">
                        <a:solidFill>
                          <a:srgbClr val="000000"/>
                        </a:solidFill>
                        <a:effectLst/>
                        <a:latin typeface="+mn-lt"/>
                        <a:ea typeface="Calibri"/>
                        <a:cs typeface="Arial"/>
                      </a:endParaRPr>
                    </a:p>
                  </a:txBody>
                  <a:tcPr marL="68580" marR="68580" marT="0" marB="0"/>
                </a:tc>
                <a:tc>
                  <a:txBody>
                    <a:bodyPr/>
                    <a:lstStyle/>
                    <a:p>
                      <a:pPr algn="ctr" rtl="0">
                        <a:lnSpc>
                          <a:spcPct val="115000"/>
                        </a:lnSpc>
                        <a:spcAft>
                          <a:spcPts val="0"/>
                        </a:spcAft>
                      </a:pPr>
                      <a:r>
                        <a:rPr lang="en-US" sz="2400" dirty="0">
                          <a:effectLst/>
                          <a:latin typeface="+mn-lt"/>
                        </a:rPr>
                        <a:t>CDOCKER Energy</a:t>
                      </a:r>
                    </a:p>
                    <a:p>
                      <a:pPr algn="ctr" rtl="0">
                        <a:lnSpc>
                          <a:spcPct val="115000"/>
                        </a:lnSpc>
                        <a:spcAft>
                          <a:spcPts val="0"/>
                        </a:spcAft>
                      </a:pPr>
                      <a:r>
                        <a:rPr lang="en-US" sz="2400" dirty="0">
                          <a:effectLst/>
                          <a:latin typeface="+mn-lt"/>
                        </a:rPr>
                        <a:t>(Kcal/</a:t>
                      </a:r>
                      <a:r>
                        <a:rPr lang="en-US" sz="2400" dirty="0" err="1">
                          <a:effectLst/>
                          <a:latin typeface="+mn-lt"/>
                        </a:rPr>
                        <a:t>mol</a:t>
                      </a:r>
                      <a:r>
                        <a:rPr lang="en-US" sz="2400" dirty="0">
                          <a:effectLst/>
                          <a:latin typeface="+mn-lt"/>
                        </a:rPr>
                        <a:t>)</a:t>
                      </a:r>
                      <a:endParaRPr lang="en-US" sz="2400" dirty="0">
                        <a:solidFill>
                          <a:srgbClr val="000000"/>
                        </a:solidFill>
                        <a:effectLst/>
                        <a:latin typeface="+mn-lt"/>
                        <a:ea typeface="Calibri"/>
                        <a:cs typeface="Arial"/>
                      </a:endParaRPr>
                    </a:p>
                  </a:txBody>
                  <a:tcPr marL="68580" marR="68580" marT="0" marB="0"/>
                </a:tc>
                <a:tc>
                  <a:txBody>
                    <a:bodyPr/>
                    <a:lstStyle/>
                    <a:p>
                      <a:pPr algn="ctr" rtl="0">
                        <a:lnSpc>
                          <a:spcPct val="115000"/>
                        </a:lnSpc>
                        <a:spcAft>
                          <a:spcPts val="0"/>
                        </a:spcAft>
                      </a:pPr>
                      <a:r>
                        <a:rPr lang="en-US" sz="2400" dirty="0">
                          <a:effectLst/>
                          <a:latin typeface="+mn-lt"/>
                        </a:rPr>
                        <a:t>CDOCKER Interaction Energy (Kcal/</a:t>
                      </a:r>
                      <a:r>
                        <a:rPr lang="en-US" sz="2400" dirty="0" err="1">
                          <a:effectLst/>
                          <a:latin typeface="+mn-lt"/>
                        </a:rPr>
                        <a:t>mol</a:t>
                      </a:r>
                      <a:r>
                        <a:rPr lang="en-US" sz="2400" dirty="0">
                          <a:effectLst/>
                          <a:latin typeface="+mn-lt"/>
                        </a:rPr>
                        <a:t>)</a:t>
                      </a:r>
                      <a:endParaRPr lang="en-US" sz="2400" dirty="0">
                        <a:solidFill>
                          <a:srgbClr val="000000"/>
                        </a:solidFill>
                        <a:effectLst/>
                        <a:latin typeface="+mn-lt"/>
                        <a:ea typeface="Calibri"/>
                        <a:cs typeface="Arial"/>
                      </a:endParaRPr>
                    </a:p>
                  </a:txBody>
                  <a:tcPr marL="68580" marR="68580" marT="0" marB="0"/>
                </a:tc>
              </a:tr>
              <a:tr h="511629">
                <a:tc>
                  <a:txBody>
                    <a:bodyPr/>
                    <a:lstStyle/>
                    <a:p>
                      <a:pPr algn="ctr" rtl="0">
                        <a:lnSpc>
                          <a:spcPct val="115000"/>
                        </a:lnSpc>
                        <a:spcAft>
                          <a:spcPts val="0"/>
                        </a:spcAft>
                      </a:pPr>
                      <a:r>
                        <a:rPr lang="en-US" sz="2400">
                          <a:effectLst/>
                          <a:latin typeface="+mn-lt"/>
                        </a:rPr>
                        <a:t>DPN</a:t>
                      </a:r>
                      <a:endParaRPr lang="en-US" sz="2400">
                        <a:solidFill>
                          <a:srgbClr val="000000"/>
                        </a:solidFill>
                        <a:effectLst/>
                        <a:latin typeface="+mn-lt"/>
                        <a:ea typeface="Calibri"/>
                        <a:cs typeface="Arial"/>
                      </a:endParaRPr>
                    </a:p>
                  </a:txBody>
                  <a:tcPr marL="68580" marR="68580" marT="0" marB="0"/>
                </a:tc>
                <a:tc>
                  <a:txBody>
                    <a:bodyPr/>
                    <a:lstStyle/>
                    <a:p>
                      <a:pPr algn="ctr" rtl="0">
                        <a:lnSpc>
                          <a:spcPct val="115000"/>
                        </a:lnSpc>
                        <a:spcAft>
                          <a:spcPts val="0"/>
                        </a:spcAft>
                      </a:pPr>
                      <a:r>
                        <a:rPr lang="en-US" sz="2400" dirty="0">
                          <a:effectLst/>
                          <a:latin typeface="+mn-lt"/>
                        </a:rPr>
                        <a:t>-38.565</a:t>
                      </a:r>
                      <a:endParaRPr lang="en-US" sz="2400" dirty="0">
                        <a:solidFill>
                          <a:srgbClr val="000000"/>
                        </a:solidFill>
                        <a:effectLst/>
                        <a:latin typeface="+mn-lt"/>
                        <a:ea typeface="Calibri"/>
                        <a:cs typeface="Arial"/>
                      </a:endParaRPr>
                    </a:p>
                  </a:txBody>
                  <a:tcPr marL="68580" marR="68580" marT="0" marB="0"/>
                </a:tc>
                <a:tc>
                  <a:txBody>
                    <a:bodyPr/>
                    <a:lstStyle/>
                    <a:p>
                      <a:pPr algn="ctr" rtl="0">
                        <a:lnSpc>
                          <a:spcPct val="115000"/>
                        </a:lnSpc>
                        <a:spcAft>
                          <a:spcPts val="0"/>
                        </a:spcAft>
                      </a:pPr>
                      <a:r>
                        <a:rPr lang="en-US" sz="2400" dirty="0">
                          <a:effectLst/>
                          <a:latin typeface="+mn-lt"/>
                        </a:rPr>
                        <a:t>-28.953</a:t>
                      </a:r>
                      <a:endParaRPr lang="en-US" sz="2400" dirty="0">
                        <a:solidFill>
                          <a:srgbClr val="000000"/>
                        </a:solidFill>
                        <a:effectLst/>
                        <a:latin typeface="+mn-lt"/>
                        <a:ea typeface="Calibri"/>
                        <a:cs typeface="Arial"/>
                      </a:endParaRPr>
                    </a:p>
                  </a:txBody>
                  <a:tcPr marL="68580" marR="68580" marT="0" marB="0"/>
                </a:tc>
              </a:tr>
              <a:tr h="511629">
                <a:tc>
                  <a:txBody>
                    <a:bodyPr/>
                    <a:lstStyle/>
                    <a:p>
                      <a:pPr algn="ctr" rtl="0">
                        <a:lnSpc>
                          <a:spcPct val="115000"/>
                        </a:lnSpc>
                        <a:spcAft>
                          <a:spcPts val="0"/>
                        </a:spcAft>
                      </a:pPr>
                      <a:r>
                        <a:rPr lang="en-US" sz="2400">
                          <a:effectLst/>
                          <a:latin typeface="+mn-lt"/>
                        </a:rPr>
                        <a:t>5b</a:t>
                      </a:r>
                      <a:endParaRPr lang="en-US" sz="2400">
                        <a:solidFill>
                          <a:srgbClr val="000000"/>
                        </a:solidFill>
                        <a:effectLst/>
                        <a:latin typeface="+mn-lt"/>
                        <a:ea typeface="Calibri"/>
                        <a:cs typeface="Arial"/>
                      </a:endParaRPr>
                    </a:p>
                  </a:txBody>
                  <a:tcPr marL="68580" marR="68580" marT="0" marB="0"/>
                </a:tc>
                <a:tc>
                  <a:txBody>
                    <a:bodyPr/>
                    <a:lstStyle/>
                    <a:p>
                      <a:pPr algn="ctr" rtl="0">
                        <a:lnSpc>
                          <a:spcPct val="115000"/>
                        </a:lnSpc>
                        <a:spcAft>
                          <a:spcPts val="0"/>
                        </a:spcAft>
                      </a:pPr>
                      <a:r>
                        <a:rPr lang="en-US" sz="2400">
                          <a:effectLst/>
                          <a:latin typeface="+mn-lt"/>
                        </a:rPr>
                        <a:t>-20.462</a:t>
                      </a:r>
                      <a:endParaRPr lang="en-US" sz="2400">
                        <a:solidFill>
                          <a:srgbClr val="000000"/>
                        </a:solidFill>
                        <a:effectLst/>
                        <a:latin typeface="+mn-lt"/>
                        <a:ea typeface="Calibri"/>
                        <a:cs typeface="Arial"/>
                      </a:endParaRPr>
                    </a:p>
                  </a:txBody>
                  <a:tcPr marL="68580" marR="68580" marT="0" marB="0"/>
                </a:tc>
                <a:tc>
                  <a:txBody>
                    <a:bodyPr/>
                    <a:lstStyle/>
                    <a:p>
                      <a:pPr algn="ctr" rtl="0">
                        <a:lnSpc>
                          <a:spcPct val="115000"/>
                        </a:lnSpc>
                        <a:spcAft>
                          <a:spcPts val="0"/>
                        </a:spcAft>
                      </a:pPr>
                      <a:r>
                        <a:rPr lang="en-US" sz="2400" dirty="0">
                          <a:effectLst/>
                          <a:latin typeface="+mn-lt"/>
                        </a:rPr>
                        <a:t>-39.370</a:t>
                      </a:r>
                      <a:endParaRPr lang="en-US" sz="2400" dirty="0">
                        <a:solidFill>
                          <a:srgbClr val="000000"/>
                        </a:solidFill>
                        <a:effectLst/>
                        <a:latin typeface="+mn-lt"/>
                        <a:ea typeface="Calibri"/>
                        <a:cs typeface="Arial"/>
                      </a:endParaRPr>
                    </a:p>
                  </a:txBody>
                  <a:tcPr marL="68580" marR="68580" marT="0" marB="0"/>
                </a:tc>
              </a:tr>
              <a:tr h="511629">
                <a:tc>
                  <a:txBody>
                    <a:bodyPr/>
                    <a:lstStyle/>
                    <a:p>
                      <a:pPr algn="ctr" rtl="0">
                        <a:lnSpc>
                          <a:spcPct val="115000"/>
                        </a:lnSpc>
                        <a:spcAft>
                          <a:spcPts val="0"/>
                        </a:spcAft>
                      </a:pPr>
                      <a:r>
                        <a:rPr lang="en-US" sz="2400">
                          <a:effectLst/>
                          <a:latin typeface="+mn-lt"/>
                        </a:rPr>
                        <a:t>5l</a:t>
                      </a:r>
                      <a:endParaRPr lang="en-US" sz="2400">
                        <a:solidFill>
                          <a:srgbClr val="000000"/>
                        </a:solidFill>
                        <a:effectLst/>
                        <a:latin typeface="+mn-lt"/>
                        <a:ea typeface="Calibri"/>
                        <a:cs typeface="Arial"/>
                      </a:endParaRPr>
                    </a:p>
                  </a:txBody>
                  <a:tcPr marL="68580" marR="68580" marT="0" marB="0"/>
                </a:tc>
                <a:tc>
                  <a:txBody>
                    <a:bodyPr/>
                    <a:lstStyle/>
                    <a:p>
                      <a:pPr algn="ctr" rtl="0">
                        <a:lnSpc>
                          <a:spcPct val="115000"/>
                        </a:lnSpc>
                        <a:spcAft>
                          <a:spcPts val="0"/>
                        </a:spcAft>
                      </a:pPr>
                      <a:r>
                        <a:rPr lang="en-US" sz="2400">
                          <a:effectLst/>
                          <a:latin typeface="+mn-lt"/>
                        </a:rPr>
                        <a:t>-12.141</a:t>
                      </a:r>
                      <a:endParaRPr lang="en-US" sz="2400">
                        <a:solidFill>
                          <a:srgbClr val="000000"/>
                        </a:solidFill>
                        <a:effectLst/>
                        <a:latin typeface="+mn-lt"/>
                        <a:ea typeface="Calibri"/>
                        <a:cs typeface="Arial"/>
                      </a:endParaRPr>
                    </a:p>
                  </a:txBody>
                  <a:tcPr marL="68580" marR="68580" marT="0" marB="0"/>
                </a:tc>
                <a:tc>
                  <a:txBody>
                    <a:bodyPr/>
                    <a:lstStyle/>
                    <a:p>
                      <a:pPr algn="ctr" rtl="0">
                        <a:lnSpc>
                          <a:spcPct val="115000"/>
                        </a:lnSpc>
                        <a:spcAft>
                          <a:spcPts val="0"/>
                        </a:spcAft>
                      </a:pPr>
                      <a:r>
                        <a:rPr lang="en-US" sz="2400" dirty="0">
                          <a:effectLst/>
                          <a:latin typeface="+mn-lt"/>
                        </a:rPr>
                        <a:t>-35.8066</a:t>
                      </a:r>
                      <a:endParaRPr lang="en-US" sz="2400" dirty="0">
                        <a:solidFill>
                          <a:srgbClr val="000000"/>
                        </a:solidFill>
                        <a:effectLst/>
                        <a:latin typeface="+mn-lt"/>
                        <a:ea typeface="Calibri"/>
                        <a:cs typeface="Arial"/>
                      </a:endParaRPr>
                    </a:p>
                  </a:txBody>
                  <a:tcPr marL="68580" marR="68580" marT="0" marB="0"/>
                </a:tc>
              </a:tr>
              <a:tr h="511629">
                <a:tc>
                  <a:txBody>
                    <a:bodyPr/>
                    <a:lstStyle/>
                    <a:p>
                      <a:pPr algn="ctr" rtl="0">
                        <a:lnSpc>
                          <a:spcPct val="115000"/>
                        </a:lnSpc>
                        <a:spcAft>
                          <a:spcPts val="0"/>
                        </a:spcAft>
                      </a:pPr>
                      <a:r>
                        <a:rPr lang="en-US" sz="2400">
                          <a:effectLst/>
                          <a:latin typeface="+mn-lt"/>
                        </a:rPr>
                        <a:t>5m</a:t>
                      </a:r>
                      <a:endParaRPr lang="en-US" sz="2400">
                        <a:solidFill>
                          <a:srgbClr val="000000"/>
                        </a:solidFill>
                        <a:effectLst/>
                        <a:latin typeface="+mn-lt"/>
                        <a:ea typeface="Calibri"/>
                        <a:cs typeface="Arial"/>
                      </a:endParaRPr>
                    </a:p>
                  </a:txBody>
                  <a:tcPr marL="68580" marR="68580" marT="0" marB="0"/>
                </a:tc>
                <a:tc>
                  <a:txBody>
                    <a:bodyPr/>
                    <a:lstStyle/>
                    <a:p>
                      <a:pPr algn="ctr" rtl="0">
                        <a:lnSpc>
                          <a:spcPct val="115000"/>
                        </a:lnSpc>
                        <a:spcAft>
                          <a:spcPts val="0"/>
                        </a:spcAft>
                      </a:pPr>
                      <a:r>
                        <a:rPr lang="en-US" sz="2400">
                          <a:effectLst/>
                          <a:latin typeface="+mn-lt"/>
                        </a:rPr>
                        <a:t>-16,282</a:t>
                      </a:r>
                      <a:endParaRPr lang="en-US" sz="2400">
                        <a:solidFill>
                          <a:srgbClr val="000000"/>
                        </a:solidFill>
                        <a:effectLst/>
                        <a:latin typeface="+mn-lt"/>
                        <a:ea typeface="Calibri"/>
                        <a:cs typeface="Arial"/>
                      </a:endParaRPr>
                    </a:p>
                  </a:txBody>
                  <a:tcPr marL="68580" marR="68580" marT="0" marB="0"/>
                </a:tc>
                <a:tc>
                  <a:txBody>
                    <a:bodyPr/>
                    <a:lstStyle/>
                    <a:p>
                      <a:pPr algn="ctr" rtl="0">
                        <a:lnSpc>
                          <a:spcPct val="115000"/>
                        </a:lnSpc>
                        <a:spcAft>
                          <a:spcPts val="0"/>
                        </a:spcAft>
                      </a:pPr>
                      <a:r>
                        <a:rPr lang="en-US" sz="2400" dirty="0">
                          <a:effectLst/>
                          <a:latin typeface="+mn-lt"/>
                        </a:rPr>
                        <a:t>-37.069</a:t>
                      </a:r>
                      <a:endParaRPr lang="en-US" sz="2400" dirty="0">
                        <a:solidFill>
                          <a:srgbClr val="000000"/>
                        </a:solidFill>
                        <a:effectLst/>
                        <a:latin typeface="+mn-lt"/>
                        <a:ea typeface="Calibri"/>
                        <a:cs typeface="Arial"/>
                      </a:endParaRPr>
                    </a:p>
                  </a:txBody>
                  <a:tcPr marL="68580" marR="68580" marT="0" marB="0"/>
                </a:tc>
              </a:tr>
              <a:tr h="511629">
                <a:tc>
                  <a:txBody>
                    <a:bodyPr/>
                    <a:lstStyle/>
                    <a:p>
                      <a:pPr algn="ctr" rtl="0">
                        <a:lnSpc>
                          <a:spcPct val="115000"/>
                        </a:lnSpc>
                        <a:spcAft>
                          <a:spcPts val="0"/>
                        </a:spcAft>
                      </a:pPr>
                      <a:r>
                        <a:rPr lang="en-US" sz="2400">
                          <a:effectLst/>
                          <a:latin typeface="+mn-lt"/>
                        </a:rPr>
                        <a:t>5p</a:t>
                      </a:r>
                      <a:endParaRPr lang="en-US" sz="2400">
                        <a:solidFill>
                          <a:srgbClr val="000000"/>
                        </a:solidFill>
                        <a:effectLst/>
                        <a:latin typeface="+mn-lt"/>
                        <a:ea typeface="Calibri"/>
                        <a:cs typeface="Arial"/>
                      </a:endParaRPr>
                    </a:p>
                  </a:txBody>
                  <a:tcPr marL="68580" marR="68580" marT="0" marB="0"/>
                </a:tc>
                <a:tc>
                  <a:txBody>
                    <a:bodyPr/>
                    <a:lstStyle/>
                    <a:p>
                      <a:pPr algn="ctr" rtl="0">
                        <a:lnSpc>
                          <a:spcPct val="115000"/>
                        </a:lnSpc>
                        <a:spcAft>
                          <a:spcPts val="0"/>
                        </a:spcAft>
                      </a:pPr>
                      <a:r>
                        <a:rPr lang="en-US" sz="2400">
                          <a:effectLst/>
                          <a:latin typeface="+mn-lt"/>
                        </a:rPr>
                        <a:t>-13.444</a:t>
                      </a:r>
                      <a:endParaRPr lang="en-US" sz="2400">
                        <a:solidFill>
                          <a:srgbClr val="000000"/>
                        </a:solidFill>
                        <a:effectLst/>
                        <a:latin typeface="+mn-lt"/>
                        <a:ea typeface="Calibri"/>
                        <a:cs typeface="Arial"/>
                      </a:endParaRPr>
                    </a:p>
                  </a:txBody>
                  <a:tcPr marL="68580" marR="68580" marT="0" marB="0"/>
                </a:tc>
                <a:tc>
                  <a:txBody>
                    <a:bodyPr/>
                    <a:lstStyle/>
                    <a:p>
                      <a:pPr algn="ctr" rtl="0">
                        <a:lnSpc>
                          <a:spcPct val="115000"/>
                        </a:lnSpc>
                        <a:spcAft>
                          <a:spcPts val="0"/>
                        </a:spcAft>
                      </a:pPr>
                      <a:r>
                        <a:rPr lang="en-US" sz="2400" dirty="0">
                          <a:effectLst/>
                          <a:latin typeface="+mn-lt"/>
                        </a:rPr>
                        <a:t>-32.947</a:t>
                      </a:r>
                      <a:endParaRPr lang="en-US" sz="2400" dirty="0">
                        <a:solidFill>
                          <a:srgbClr val="000000"/>
                        </a:solidFill>
                        <a:effectLst/>
                        <a:latin typeface="+mn-lt"/>
                        <a:ea typeface="Calibri"/>
                        <a:cs typeface="Arial"/>
                      </a:endParaRPr>
                    </a:p>
                  </a:txBody>
                  <a:tcPr marL="68580" marR="68580" marT="0" marB="0"/>
                </a:tc>
              </a:tr>
            </a:tbl>
          </a:graphicData>
        </a:graphic>
      </p:graphicFrame>
      <p:sp>
        <p:nvSpPr>
          <p:cNvPr id="3" name="Rectangle 1"/>
          <p:cNvSpPr>
            <a:spLocks noChangeArrowheads="1"/>
          </p:cNvSpPr>
          <p:nvPr/>
        </p:nvSpPr>
        <p:spPr bwMode="auto">
          <a:xfrm>
            <a:off x="533400" y="621268"/>
            <a:ext cx="7874079"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accent2"/>
                </a:solidFill>
                <a:effectLst/>
                <a:latin typeface="Sylfaen" pitchFamily="18" charset="0"/>
                <a:ea typeface="Calibri" pitchFamily="34" charset="0"/>
                <a:cs typeface="Times New Roman" pitchFamily="18" charset="0"/>
              </a:rPr>
              <a:t>Table 5. Docking scores of the tested compounds and DPN.</a:t>
            </a:r>
            <a:endParaRPr kumimoji="0" lang="en-US" sz="2400" b="1" i="0" u="none" strike="noStrike" cap="none" normalizeH="0" baseline="0" dirty="0" smtClean="0">
              <a:ln>
                <a:noFill/>
              </a:ln>
              <a:solidFill>
                <a:schemeClr val="accent2"/>
              </a:solidFill>
              <a:effectLst/>
              <a:latin typeface="Sylfae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accent2"/>
              </a:solidFill>
              <a:effectLst/>
              <a:latin typeface="Arial" pitchFamily="34" charset="0"/>
              <a:cs typeface="Arial" pitchFamily="34" charset="0"/>
            </a:endParaRPr>
          </a:p>
        </p:txBody>
      </p:sp>
    </p:spTree>
    <p:extLst>
      <p:ext uri="{BB962C8B-B14F-4D97-AF65-F5344CB8AC3E}">
        <p14:creationId xmlns:p14="http://schemas.microsoft.com/office/powerpoint/2010/main" val="25411815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280406"/>
            <a:ext cx="5334000" cy="5436015"/>
          </a:xfrm>
          <a:prstGeom prst="rect">
            <a:avLst/>
          </a:prstGeom>
          <a:noFill/>
          <a:ln w="19050">
            <a:solidFill>
              <a:schemeClr val="tx2"/>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362857" y="338610"/>
            <a:ext cx="8763000" cy="941796"/>
          </a:xfrm>
          <a:prstGeom prst="rect">
            <a:avLst/>
          </a:prstGeom>
        </p:spPr>
        <p:txBody>
          <a:bodyPr wrap="square">
            <a:spAutoFit/>
          </a:bodyPr>
          <a:lstStyle/>
          <a:p>
            <a:pPr lvl="0">
              <a:lnSpc>
                <a:spcPct val="115000"/>
              </a:lnSpc>
              <a:spcAft>
                <a:spcPts val="1000"/>
              </a:spcAft>
            </a:pPr>
            <a:r>
              <a:rPr lang="en-US" sz="2400" dirty="0">
                <a:solidFill>
                  <a:schemeClr val="accent2"/>
                </a:solidFill>
                <a:latin typeface="Sylfaen" pitchFamily="18" charset="0"/>
                <a:ea typeface="Times New Roman"/>
                <a:cs typeface="Arial"/>
              </a:rPr>
              <a:t>The binding mode of </a:t>
            </a:r>
            <a:r>
              <a:rPr lang="en-US" sz="2400" b="1" dirty="0">
                <a:solidFill>
                  <a:schemeClr val="accent2"/>
                </a:solidFill>
                <a:latin typeface="Sylfaen" pitchFamily="18" charset="0"/>
                <a:ea typeface="Times New Roman"/>
                <a:cs typeface="Arial"/>
              </a:rPr>
              <a:t>DPN</a:t>
            </a:r>
            <a:r>
              <a:rPr lang="en-US" sz="2400" dirty="0">
                <a:solidFill>
                  <a:schemeClr val="accent2"/>
                </a:solidFill>
                <a:latin typeface="Sylfaen" pitchFamily="18" charset="0"/>
                <a:ea typeface="Times New Roman"/>
                <a:cs typeface="Arial"/>
              </a:rPr>
              <a:t> into the active site of </a:t>
            </a:r>
            <a:r>
              <a:rPr lang="en-US" sz="2400" dirty="0" err="1">
                <a:solidFill>
                  <a:schemeClr val="accent2"/>
                </a:solidFill>
                <a:latin typeface="Sylfaen" pitchFamily="18" charset="0"/>
                <a:ea typeface="Times New Roman"/>
                <a:cs typeface="Arial"/>
              </a:rPr>
              <a:t>CatB</a:t>
            </a:r>
            <a:r>
              <a:rPr lang="en-US" sz="2400" dirty="0">
                <a:solidFill>
                  <a:schemeClr val="accent2"/>
                </a:solidFill>
                <a:latin typeface="Sylfaen" pitchFamily="18" charset="0"/>
                <a:ea typeface="Times New Roman"/>
                <a:cs typeface="Arial"/>
              </a:rPr>
              <a:t>, PDB code 1GMY, showing the important key binding interactions</a:t>
            </a:r>
            <a:r>
              <a:rPr lang="en-US" sz="2400" dirty="0">
                <a:solidFill>
                  <a:prstClr val="black"/>
                </a:solidFill>
                <a:latin typeface="Sylfaen" pitchFamily="18" charset="0"/>
                <a:ea typeface="Times New Roman"/>
                <a:cs typeface="Arial"/>
              </a:rPr>
              <a:t>.</a:t>
            </a:r>
          </a:p>
        </p:txBody>
      </p:sp>
    </p:spTree>
    <p:extLst>
      <p:ext uri="{BB962C8B-B14F-4D97-AF65-F5344CB8AC3E}">
        <p14:creationId xmlns:p14="http://schemas.microsoft.com/office/powerpoint/2010/main" val="299761606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661784"/>
            <a:ext cx="7868427" cy="4365240"/>
          </a:xfrm>
          <a:prstGeom prst="rect">
            <a:avLst/>
          </a:prstGeom>
          <a:noFill/>
          <a:ln w="19050">
            <a:solidFill>
              <a:schemeClr val="tx2"/>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812800" y="167016"/>
            <a:ext cx="8178800" cy="1494768"/>
          </a:xfrm>
          <a:prstGeom prst="rect">
            <a:avLst/>
          </a:prstGeom>
        </p:spPr>
        <p:txBody>
          <a:bodyPr wrap="square">
            <a:spAutoFit/>
          </a:bodyPr>
          <a:lstStyle/>
          <a:p>
            <a:pPr>
              <a:lnSpc>
                <a:spcPct val="115000"/>
              </a:lnSpc>
              <a:spcAft>
                <a:spcPts val="1000"/>
              </a:spcAft>
            </a:pPr>
            <a:r>
              <a:rPr lang="en-US" sz="2400" dirty="0" smtClean="0">
                <a:solidFill>
                  <a:schemeClr val="accent2"/>
                </a:solidFill>
                <a:latin typeface="Sylfaen" pitchFamily="18" charset="0"/>
                <a:ea typeface="Times New Roman"/>
                <a:cs typeface="Arial"/>
              </a:rPr>
              <a:t>The </a:t>
            </a:r>
            <a:r>
              <a:rPr lang="en-US" sz="2400" dirty="0">
                <a:solidFill>
                  <a:schemeClr val="accent2"/>
                </a:solidFill>
                <a:latin typeface="Sylfaen" pitchFamily="18" charset="0"/>
                <a:ea typeface="Times New Roman"/>
                <a:cs typeface="Arial"/>
              </a:rPr>
              <a:t>binding mode of </a:t>
            </a:r>
            <a:r>
              <a:rPr lang="en-US" sz="2400" b="1" dirty="0">
                <a:solidFill>
                  <a:schemeClr val="accent2"/>
                </a:solidFill>
                <a:latin typeface="Sylfaen" pitchFamily="18" charset="0"/>
                <a:ea typeface="Times New Roman"/>
                <a:cs typeface="Arial"/>
              </a:rPr>
              <a:t>5b</a:t>
            </a:r>
            <a:r>
              <a:rPr lang="en-US" sz="2400" dirty="0">
                <a:solidFill>
                  <a:schemeClr val="accent2"/>
                </a:solidFill>
                <a:latin typeface="Sylfaen" pitchFamily="18" charset="0"/>
                <a:ea typeface="Times New Roman"/>
                <a:cs typeface="Arial"/>
              </a:rPr>
              <a:t> into the active site of  </a:t>
            </a:r>
            <a:r>
              <a:rPr lang="en-US" sz="2400" dirty="0" err="1">
                <a:solidFill>
                  <a:schemeClr val="accent2"/>
                </a:solidFill>
                <a:latin typeface="Sylfaen" pitchFamily="18" charset="0"/>
                <a:ea typeface="Times New Roman"/>
                <a:cs typeface="Arial"/>
              </a:rPr>
              <a:t>CatB</a:t>
            </a:r>
            <a:r>
              <a:rPr lang="en-US" sz="2400" dirty="0">
                <a:solidFill>
                  <a:schemeClr val="accent2"/>
                </a:solidFill>
                <a:latin typeface="Sylfaen" pitchFamily="18" charset="0"/>
                <a:ea typeface="Times New Roman"/>
                <a:cs typeface="Arial"/>
              </a:rPr>
              <a:t>, PDB code 1GMY, showing the important key binding interactions.</a:t>
            </a:r>
          </a:p>
          <a:p>
            <a:pPr>
              <a:lnSpc>
                <a:spcPct val="115000"/>
              </a:lnSpc>
              <a:spcAft>
                <a:spcPts val="1000"/>
              </a:spcAft>
            </a:pPr>
            <a:r>
              <a:rPr lang="en-US" sz="2400" dirty="0">
                <a:solidFill>
                  <a:schemeClr val="accent2"/>
                </a:solidFill>
                <a:latin typeface="Sylfaen" pitchFamily="18" charset="0"/>
                <a:ea typeface="Times New Roman"/>
                <a:cs typeface="Arial"/>
              </a:rPr>
              <a:t> </a:t>
            </a:r>
          </a:p>
        </p:txBody>
      </p:sp>
    </p:spTree>
    <p:extLst>
      <p:ext uri="{BB962C8B-B14F-4D97-AF65-F5344CB8AC3E}">
        <p14:creationId xmlns:p14="http://schemas.microsoft.com/office/powerpoint/2010/main" val="41455630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302242"/>
            <a:ext cx="7124700" cy="4810656"/>
          </a:xfrm>
          <a:prstGeom prst="rect">
            <a:avLst/>
          </a:prstGeom>
          <a:noFill/>
          <a:ln w="19050">
            <a:solidFill>
              <a:schemeClr val="tx2"/>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473529" y="228600"/>
            <a:ext cx="8382000" cy="914930"/>
          </a:xfrm>
          <a:prstGeom prst="rect">
            <a:avLst/>
          </a:prstGeom>
        </p:spPr>
        <p:txBody>
          <a:bodyPr wrap="square">
            <a:spAutoFit/>
          </a:bodyPr>
          <a:lstStyle/>
          <a:p>
            <a:pPr>
              <a:lnSpc>
                <a:spcPct val="115000"/>
              </a:lnSpc>
              <a:spcAft>
                <a:spcPts val="1000"/>
              </a:spcAft>
            </a:pPr>
            <a:r>
              <a:rPr lang="en-US" sz="2400" dirty="0" smtClean="0">
                <a:solidFill>
                  <a:schemeClr val="accent2"/>
                </a:solidFill>
                <a:latin typeface="Sylfaen" pitchFamily="18" charset="0"/>
                <a:ea typeface="Times New Roman"/>
                <a:cs typeface="Arial"/>
              </a:rPr>
              <a:t>The </a:t>
            </a:r>
            <a:r>
              <a:rPr lang="en-US" sz="2400" dirty="0">
                <a:solidFill>
                  <a:schemeClr val="accent2"/>
                </a:solidFill>
                <a:latin typeface="Sylfaen" pitchFamily="18" charset="0"/>
                <a:ea typeface="Times New Roman"/>
                <a:cs typeface="Arial"/>
              </a:rPr>
              <a:t>binding mode of </a:t>
            </a:r>
            <a:r>
              <a:rPr lang="en-US" sz="2400" b="1" dirty="0">
                <a:solidFill>
                  <a:schemeClr val="accent2"/>
                </a:solidFill>
                <a:latin typeface="Sylfaen" pitchFamily="18" charset="0"/>
                <a:ea typeface="Times New Roman"/>
                <a:cs typeface="Arial"/>
              </a:rPr>
              <a:t>5m</a:t>
            </a:r>
            <a:r>
              <a:rPr lang="en-US" sz="2400" dirty="0">
                <a:solidFill>
                  <a:schemeClr val="accent2"/>
                </a:solidFill>
                <a:latin typeface="Sylfaen" pitchFamily="18" charset="0"/>
                <a:ea typeface="Times New Roman"/>
                <a:cs typeface="Arial"/>
              </a:rPr>
              <a:t> into the active site of  </a:t>
            </a:r>
            <a:r>
              <a:rPr lang="en-US" sz="2400" dirty="0" err="1">
                <a:solidFill>
                  <a:schemeClr val="accent2"/>
                </a:solidFill>
                <a:latin typeface="Sylfaen" pitchFamily="18" charset="0"/>
                <a:ea typeface="Times New Roman"/>
                <a:cs typeface="Arial"/>
              </a:rPr>
              <a:t>CatB</a:t>
            </a:r>
            <a:r>
              <a:rPr lang="en-US" sz="2400" dirty="0">
                <a:solidFill>
                  <a:schemeClr val="accent2"/>
                </a:solidFill>
                <a:latin typeface="Sylfaen" pitchFamily="18" charset="0"/>
                <a:ea typeface="Times New Roman"/>
                <a:cs typeface="Arial"/>
              </a:rPr>
              <a:t>, PDB code 1GMY, showing the important key binding interactions.</a:t>
            </a:r>
          </a:p>
        </p:txBody>
      </p:sp>
    </p:spTree>
    <p:extLst>
      <p:ext uri="{BB962C8B-B14F-4D97-AF65-F5344CB8AC3E}">
        <p14:creationId xmlns:p14="http://schemas.microsoft.com/office/powerpoint/2010/main" val="33271920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447800"/>
            <a:ext cx="7010400" cy="5296844"/>
          </a:xfrm>
          <a:prstGeom prst="rect">
            <a:avLst/>
          </a:prstGeom>
          <a:noFill/>
          <a:ln w="19050">
            <a:solidFill>
              <a:schemeClr val="tx2"/>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381000" y="457200"/>
            <a:ext cx="8610600" cy="914930"/>
          </a:xfrm>
          <a:prstGeom prst="rect">
            <a:avLst/>
          </a:prstGeom>
        </p:spPr>
        <p:txBody>
          <a:bodyPr wrap="square">
            <a:spAutoFit/>
          </a:bodyPr>
          <a:lstStyle/>
          <a:p>
            <a:pPr>
              <a:lnSpc>
                <a:spcPct val="115000"/>
              </a:lnSpc>
              <a:spcAft>
                <a:spcPts val="1000"/>
              </a:spcAft>
            </a:pPr>
            <a:r>
              <a:rPr lang="en-US" sz="2400" dirty="0" smtClean="0">
                <a:solidFill>
                  <a:schemeClr val="accent2"/>
                </a:solidFill>
                <a:latin typeface="Sylfaen" pitchFamily="18" charset="0"/>
                <a:ea typeface="Times New Roman"/>
                <a:cs typeface="Arial"/>
              </a:rPr>
              <a:t>The </a:t>
            </a:r>
            <a:r>
              <a:rPr lang="en-US" sz="2400" dirty="0">
                <a:solidFill>
                  <a:schemeClr val="accent2"/>
                </a:solidFill>
                <a:latin typeface="Sylfaen" pitchFamily="18" charset="0"/>
                <a:ea typeface="Times New Roman"/>
                <a:cs typeface="Arial"/>
              </a:rPr>
              <a:t>binding mode of </a:t>
            </a:r>
            <a:r>
              <a:rPr lang="en-US" sz="2400" b="1" dirty="0">
                <a:solidFill>
                  <a:schemeClr val="accent2"/>
                </a:solidFill>
                <a:latin typeface="Sylfaen" pitchFamily="18" charset="0"/>
                <a:ea typeface="Times New Roman"/>
                <a:cs typeface="Arial"/>
              </a:rPr>
              <a:t>5p</a:t>
            </a:r>
            <a:r>
              <a:rPr lang="en-US" sz="2400" dirty="0">
                <a:solidFill>
                  <a:schemeClr val="accent2"/>
                </a:solidFill>
                <a:latin typeface="Sylfaen" pitchFamily="18" charset="0"/>
                <a:ea typeface="Times New Roman"/>
                <a:cs typeface="Arial"/>
              </a:rPr>
              <a:t> into the active site of  </a:t>
            </a:r>
            <a:r>
              <a:rPr lang="en-US" sz="2400" dirty="0" err="1">
                <a:solidFill>
                  <a:schemeClr val="accent2"/>
                </a:solidFill>
                <a:latin typeface="Sylfaen" pitchFamily="18" charset="0"/>
                <a:ea typeface="Times New Roman"/>
                <a:cs typeface="Arial"/>
              </a:rPr>
              <a:t>CatB</a:t>
            </a:r>
            <a:r>
              <a:rPr lang="en-US" sz="2400" dirty="0">
                <a:solidFill>
                  <a:schemeClr val="accent2"/>
                </a:solidFill>
                <a:latin typeface="Sylfaen" pitchFamily="18" charset="0"/>
                <a:ea typeface="Times New Roman"/>
                <a:cs typeface="Arial"/>
              </a:rPr>
              <a:t>, PDB code 1GMY, showing the important key binding interactions.</a:t>
            </a:r>
          </a:p>
        </p:txBody>
      </p:sp>
    </p:spTree>
    <p:extLst>
      <p:ext uri="{BB962C8B-B14F-4D97-AF65-F5344CB8AC3E}">
        <p14:creationId xmlns:p14="http://schemas.microsoft.com/office/powerpoint/2010/main" val="392630891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371600"/>
            <a:ext cx="6596062" cy="5130933"/>
          </a:xfrm>
          <a:prstGeom prst="rect">
            <a:avLst/>
          </a:prstGeom>
          <a:noFill/>
          <a:ln w="9525">
            <a:solidFill>
              <a:schemeClr val="tx2"/>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74171" y="427945"/>
            <a:ext cx="9067800" cy="941796"/>
          </a:xfrm>
          <a:prstGeom prst="rect">
            <a:avLst/>
          </a:prstGeom>
        </p:spPr>
        <p:txBody>
          <a:bodyPr wrap="square">
            <a:spAutoFit/>
          </a:bodyPr>
          <a:lstStyle/>
          <a:p>
            <a:pPr>
              <a:lnSpc>
                <a:spcPct val="115000"/>
              </a:lnSpc>
              <a:spcAft>
                <a:spcPts val="1000"/>
              </a:spcAft>
            </a:pPr>
            <a:r>
              <a:rPr lang="en-US" sz="2400" dirty="0" smtClean="0">
                <a:solidFill>
                  <a:schemeClr val="accent2"/>
                </a:solidFill>
                <a:latin typeface="Sylfaen" pitchFamily="18" charset="0"/>
                <a:ea typeface="Times New Roman"/>
                <a:cs typeface="Arial"/>
              </a:rPr>
              <a:t>The </a:t>
            </a:r>
            <a:r>
              <a:rPr lang="en-US" sz="2400" dirty="0">
                <a:solidFill>
                  <a:schemeClr val="accent2"/>
                </a:solidFill>
                <a:latin typeface="Sylfaen" pitchFamily="18" charset="0"/>
                <a:ea typeface="Times New Roman"/>
                <a:cs typeface="Arial"/>
              </a:rPr>
              <a:t>binding mode of </a:t>
            </a:r>
            <a:r>
              <a:rPr lang="en-US" sz="2400" b="1" dirty="0">
                <a:solidFill>
                  <a:schemeClr val="accent2"/>
                </a:solidFill>
                <a:latin typeface="Sylfaen" pitchFamily="18" charset="0"/>
                <a:ea typeface="Times New Roman"/>
                <a:cs typeface="Arial"/>
              </a:rPr>
              <a:t>5l</a:t>
            </a:r>
            <a:r>
              <a:rPr lang="en-US" sz="2400" dirty="0">
                <a:solidFill>
                  <a:schemeClr val="accent2"/>
                </a:solidFill>
                <a:latin typeface="Sylfaen" pitchFamily="18" charset="0"/>
                <a:ea typeface="Times New Roman"/>
                <a:cs typeface="Arial"/>
              </a:rPr>
              <a:t> into the active site of  </a:t>
            </a:r>
            <a:r>
              <a:rPr lang="en-US" sz="2400" dirty="0" err="1">
                <a:solidFill>
                  <a:schemeClr val="accent2"/>
                </a:solidFill>
                <a:latin typeface="Sylfaen" pitchFamily="18" charset="0"/>
                <a:ea typeface="Times New Roman"/>
                <a:cs typeface="Arial"/>
              </a:rPr>
              <a:t>CatB</a:t>
            </a:r>
            <a:r>
              <a:rPr lang="en-US" sz="2400" dirty="0">
                <a:solidFill>
                  <a:schemeClr val="accent2"/>
                </a:solidFill>
                <a:latin typeface="Sylfaen" pitchFamily="18" charset="0"/>
                <a:ea typeface="Times New Roman"/>
                <a:cs typeface="Arial"/>
              </a:rPr>
              <a:t>, PDB code 1GMY, showing the important key binding interactions.</a:t>
            </a:r>
          </a:p>
        </p:txBody>
      </p:sp>
    </p:spTree>
    <p:extLst>
      <p:ext uri="{BB962C8B-B14F-4D97-AF65-F5344CB8AC3E}">
        <p14:creationId xmlns:p14="http://schemas.microsoft.com/office/powerpoint/2010/main" val="76861878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accent2"/>
                </a:solidFill>
                <a:latin typeface="Times New Roman"/>
                <a:ea typeface="Calibri"/>
                <a:cs typeface="Arial"/>
              </a:rPr>
              <a:t>Conclusions</a:t>
            </a:r>
            <a:r>
              <a:rPr lang="en-US" sz="4000" dirty="0">
                <a:solidFill>
                  <a:schemeClr val="accent2"/>
                </a:solidFill>
                <a:ea typeface="Calibri"/>
                <a:cs typeface="Arial"/>
              </a:rPr>
              <a:t/>
            </a:r>
            <a:br>
              <a:rPr lang="en-US" sz="4000" dirty="0">
                <a:solidFill>
                  <a:schemeClr val="accent2"/>
                </a:solidFill>
                <a:ea typeface="Calibri"/>
                <a:cs typeface="Arial"/>
              </a:rPr>
            </a:br>
            <a:endParaRPr lang="ar-EG" dirty="0"/>
          </a:p>
        </p:txBody>
      </p:sp>
      <p:sp>
        <p:nvSpPr>
          <p:cNvPr id="3" name="Content Placeholder 2"/>
          <p:cNvSpPr>
            <a:spLocks noGrp="1"/>
          </p:cNvSpPr>
          <p:nvPr>
            <p:ph idx="1"/>
          </p:nvPr>
        </p:nvSpPr>
        <p:spPr>
          <a:xfrm>
            <a:off x="0" y="1295400"/>
            <a:ext cx="9144000" cy="4525963"/>
          </a:xfrm>
        </p:spPr>
        <p:txBody>
          <a:bodyPr>
            <a:noAutofit/>
          </a:bodyPr>
          <a:lstStyle/>
          <a:p>
            <a:pPr>
              <a:lnSpc>
                <a:spcPct val="150000"/>
              </a:lnSpc>
              <a:spcAft>
                <a:spcPts val="1000"/>
              </a:spcAft>
            </a:pPr>
            <a:r>
              <a:rPr lang="en-US" sz="2400" dirty="0" smtClean="0">
                <a:latin typeface="Sylfaen" pitchFamily="18" charset="0"/>
                <a:ea typeface="Calibri"/>
                <a:cs typeface="Arial"/>
              </a:rPr>
              <a:t>Compounds </a:t>
            </a:r>
            <a:r>
              <a:rPr lang="en-US" sz="2400" b="1" dirty="0">
                <a:solidFill>
                  <a:schemeClr val="accent3">
                    <a:lumMod val="75000"/>
                  </a:schemeClr>
                </a:solidFill>
                <a:latin typeface="Sylfaen" pitchFamily="18" charset="0"/>
                <a:ea typeface="Calibri"/>
                <a:cs typeface="Arial"/>
              </a:rPr>
              <a:t>5b</a:t>
            </a:r>
            <a:r>
              <a:rPr lang="en-US" sz="2400" dirty="0">
                <a:latin typeface="Sylfaen" pitchFamily="18" charset="0"/>
                <a:ea typeface="Calibri"/>
                <a:cs typeface="Arial"/>
              </a:rPr>
              <a:t>, </a:t>
            </a:r>
            <a:r>
              <a:rPr lang="en-US" sz="2400" b="1" dirty="0">
                <a:solidFill>
                  <a:schemeClr val="accent3">
                    <a:lumMod val="75000"/>
                  </a:schemeClr>
                </a:solidFill>
                <a:latin typeface="Sylfaen" pitchFamily="18" charset="0"/>
                <a:ea typeface="Calibri"/>
                <a:cs typeface="Arial"/>
              </a:rPr>
              <a:t>5m</a:t>
            </a:r>
            <a:r>
              <a:rPr lang="en-US" sz="2400" dirty="0">
                <a:latin typeface="Sylfaen" pitchFamily="18" charset="0"/>
                <a:ea typeface="Calibri"/>
                <a:cs typeface="Arial"/>
              </a:rPr>
              <a:t> and </a:t>
            </a:r>
            <a:r>
              <a:rPr lang="en-US" sz="2400" b="1" dirty="0">
                <a:solidFill>
                  <a:schemeClr val="accent3">
                    <a:lumMod val="75000"/>
                  </a:schemeClr>
                </a:solidFill>
                <a:latin typeface="Sylfaen" pitchFamily="18" charset="0"/>
                <a:ea typeface="Calibri"/>
                <a:cs typeface="Arial"/>
              </a:rPr>
              <a:t>5p</a:t>
            </a:r>
            <a:r>
              <a:rPr lang="en-US" sz="2400" dirty="0">
                <a:latin typeface="Sylfaen" pitchFamily="18" charset="0"/>
                <a:ea typeface="Calibri"/>
                <a:cs typeface="Arial"/>
              </a:rPr>
              <a:t> showed good activity both as </a:t>
            </a:r>
            <a:r>
              <a:rPr lang="en-US" sz="2400" dirty="0" err="1">
                <a:latin typeface="Sylfaen" pitchFamily="18" charset="0"/>
                <a:ea typeface="Calibri"/>
                <a:cs typeface="Arial"/>
              </a:rPr>
              <a:t>antiproliferative</a:t>
            </a:r>
            <a:r>
              <a:rPr lang="en-US" sz="2400" dirty="0">
                <a:latin typeface="Sylfaen" pitchFamily="18" charset="0"/>
                <a:ea typeface="Calibri"/>
                <a:cs typeface="Arial"/>
              </a:rPr>
              <a:t> and as inhibitors of </a:t>
            </a:r>
            <a:r>
              <a:rPr lang="en-US" sz="2400" dirty="0" err="1">
                <a:latin typeface="Sylfaen" pitchFamily="18" charset="0"/>
                <a:ea typeface="Calibri"/>
                <a:cs typeface="Arial"/>
              </a:rPr>
              <a:t>Cathepsin</a:t>
            </a:r>
            <a:r>
              <a:rPr lang="en-US" sz="2400" dirty="0">
                <a:latin typeface="Sylfaen" pitchFamily="18" charset="0"/>
                <a:ea typeface="Calibri"/>
                <a:cs typeface="Arial"/>
              </a:rPr>
              <a:t> B production</a:t>
            </a:r>
            <a:r>
              <a:rPr lang="en-US" sz="2400" dirty="0" smtClean="0">
                <a:latin typeface="Sylfaen" pitchFamily="18" charset="0"/>
                <a:ea typeface="Calibri"/>
                <a:cs typeface="Arial"/>
              </a:rPr>
              <a:t>.</a:t>
            </a:r>
          </a:p>
          <a:p>
            <a:pPr>
              <a:lnSpc>
                <a:spcPct val="150000"/>
              </a:lnSpc>
              <a:spcAft>
                <a:spcPts val="1000"/>
              </a:spcAft>
            </a:pPr>
            <a:r>
              <a:rPr lang="en-US" sz="2400" dirty="0" smtClean="0">
                <a:latin typeface="Sylfaen" pitchFamily="18" charset="0"/>
                <a:ea typeface="Calibri"/>
                <a:cs typeface="Arial"/>
              </a:rPr>
              <a:t> </a:t>
            </a:r>
            <a:r>
              <a:rPr lang="en-US" sz="2400" dirty="0">
                <a:latin typeface="Sylfaen" pitchFamily="18" charset="0"/>
                <a:ea typeface="Calibri"/>
                <a:cs typeface="Arial"/>
              </a:rPr>
              <a:t>The developed </a:t>
            </a:r>
            <a:r>
              <a:rPr lang="en-US" sz="2400" b="1" dirty="0">
                <a:solidFill>
                  <a:schemeClr val="accent3">
                    <a:lumMod val="75000"/>
                  </a:schemeClr>
                </a:solidFill>
                <a:latin typeface="Sylfaen" pitchFamily="18" charset="0"/>
                <a:ea typeface="Calibri"/>
                <a:cs typeface="Arial"/>
              </a:rPr>
              <a:t>QSAR</a:t>
            </a:r>
            <a:r>
              <a:rPr lang="en-US" sz="2400" dirty="0">
                <a:latin typeface="Sylfaen" pitchFamily="18" charset="0"/>
                <a:ea typeface="Calibri"/>
                <a:cs typeface="Arial"/>
              </a:rPr>
              <a:t> model is statistically significant and has good predictive power as evidenced from the results of internal and external cross-validation parameters. </a:t>
            </a:r>
            <a:endParaRPr lang="en-US" sz="2400" dirty="0" smtClean="0">
              <a:latin typeface="Sylfaen" pitchFamily="18" charset="0"/>
              <a:ea typeface="Calibri"/>
              <a:cs typeface="Arial"/>
            </a:endParaRPr>
          </a:p>
          <a:p>
            <a:pPr>
              <a:lnSpc>
                <a:spcPct val="150000"/>
              </a:lnSpc>
              <a:spcAft>
                <a:spcPts val="1000"/>
              </a:spcAft>
            </a:pPr>
            <a:r>
              <a:rPr lang="en-US" sz="2400" b="1" dirty="0" smtClean="0">
                <a:solidFill>
                  <a:schemeClr val="accent3">
                    <a:lumMod val="75000"/>
                  </a:schemeClr>
                </a:solidFill>
                <a:latin typeface="Sylfaen" pitchFamily="18" charset="0"/>
                <a:ea typeface="Calibri"/>
                <a:cs typeface="Arial"/>
              </a:rPr>
              <a:t>Dockin</a:t>
            </a:r>
            <a:r>
              <a:rPr lang="en-US" sz="2400" dirty="0" smtClean="0">
                <a:solidFill>
                  <a:schemeClr val="accent3">
                    <a:lumMod val="75000"/>
                  </a:schemeClr>
                </a:solidFill>
                <a:latin typeface="Sylfaen" pitchFamily="18" charset="0"/>
                <a:ea typeface="Calibri"/>
                <a:cs typeface="Arial"/>
              </a:rPr>
              <a:t>g</a:t>
            </a:r>
            <a:r>
              <a:rPr lang="en-US" sz="2400" dirty="0" smtClean="0">
                <a:latin typeface="Sylfaen" pitchFamily="18" charset="0"/>
                <a:ea typeface="Calibri"/>
                <a:cs typeface="Arial"/>
              </a:rPr>
              <a:t> </a:t>
            </a:r>
            <a:r>
              <a:rPr lang="en-US" sz="2400" dirty="0">
                <a:latin typeface="Sylfaen" pitchFamily="18" charset="0"/>
                <a:ea typeface="Calibri"/>
                <a:cs typeface="Arial"/>
              </a:rPr>
              <a:t>studies were also in agreement with the experimental results. </a:t>
            </a:r>
            <a:endParaRPr lang="en-US" sz="2400" dirty="0" smtClean="0">
              <a:latin typeface="Sylfaen" pitchFamily="18" charset="0"/>
              <a:ea typeface="Calibri"/>
              <a:cs typeface="Arial"/>
            </a:endParaRPr>
          </a:p>
          <a:p>
            <a:pPr>
              <a:lnSpc>
                <a:spcPct val="150000"/>
              </a:lnSpc>
              <a:spcAft>
                <a:spcPts val="1000"/>
              </a:spcAft>
            </a:pPr>
            <a:r>
              <a:rPr lang="en-US" sz="2400" b="1" dirty="0" err="1" smtClean="0">
                <a:solidFill>
                  <a:schemeClr val="accent3">
                    <a:lumMod val="75000"/>
                  </a:schemeClr>
                </a:solidFill>
                <a:latin typeface="Sylfaen" pitchFamily="18" charset="0"/>
                <a:ea typeface="Calibri"/>
                <a:cs typeface="Arial"/>
              </a:rPr>
              <a:t>Chalcones</a:t>
            </a:r>
            <a:r>
              <a:rPr lang="en-US" sz="2400" b="1" dirty="0" smtClean="0">
                <a:solidFill>
                  <a:schemeClr val="accent3">
                    <a:lumMod val="75000"/>
                  </a:schemeClr>
                </a:solidFill>
                <a:latin typeface="Sylfaen" pitchFamily="18" charset="0"/>
                <a:ea typeface="Calibri"/>
                <a:cs typeface="Arial"/>
              </a:rPr>
              <a:t> </a:t>
            </a:r>
            <a:r>
              <a:rPr lang="en-US" sz="2400" dirty="0" smtClean="0">
                <a:latin typeface="Sylfaen" pitchFamily="18" charset="0"/>
                <a:ea typeface="Calibri"/>
                <a:cs typeface="Arial"/>
              </a:rPr>
              <a:t>are </a:t>
            </a:r>
            <a:r>
              <a:rPr lang="en-US" sz="2400" dirty="0" err="1" smtClean="0">
                <a:latin typeface="Sylfaen" pitchFamily="18" charset="0"/>
                <a:ea typeface="Calibri"/>
                <a:cs typeface="Arial"/>
              </a:rPr>
              <a:t>promosing</a:t>
            </a:r>
            <a:r>
              <a:rPr lang="en-US" sz="2400" dirty="0" smtClean="0">
                <a:latin typeface="Sylfaen" pitchFamily="18" charset="0"/>
                <a:ea typeface="Calibri"/>
                <a:cs typeface="Arial"/>
              </a:rPr>
              <a:t> scaffolds from which other effective Cat B </a:t>
            </a:r>
            <a:r>
              <a:rPr lang="en-US" sz="2400" dirty="0" err="1" smtClean="0">
                <a:latin typeface="Sylfaen" pitchFamily="18" charset="0"/>
                <a:ea typeface="Calibri"/>
                <a:cs typeface="Arial"/>
              </a:rPr>
              <a:t>inibitors</a:t>
            </a:r>
            <a:r>
              <a:rPr lang="en-US" sz="2400" dirty="0" smtClean="0">
                <a:latin typeface="Sylfaen" pitchFamily="18" charset="0"/>
                <a:ea typeface="Calibri"/>
                <a:cs typeface="Arial"/>
              </a:rPr>
              <a:t> could be developed.</a:t>
            </a:r>
          </a:p>
          <a:p>
            <a:pPr>
              <a:lnSpc>
                <a:spcPct val="150000"/>
              </a:lnSpc>
              <a:spcAft>
                <a:spcPts val="1000"/>
              </a:spcAft>
            </a:pPr>
            <a:r>
              <a:rPr lang="en-US" sz="2400" b="1" dirty="0" smtClean="0">
                <a:solidFill>
                  <a:schemeClr val="accent3">
                    <a:lumMod val="75000"/>
                  </a:schemeClr>
                </a:solidFill>
                <a:latin typeface="Sylfaen" pitchFamily="18" charset="0"/>
                <a:ea typeface="Calibri"/>
                <a:cs typeface="Arial"/>
              </a:rPr>
              <a:t>Finally</a:t>
            </a:r>
            <a:r>
              <a:rPr lang="en-US" sz="2400" dirty="0" smtClean="0">
                <a:latin typeface="Sylfaen" pitchFamily="18" charset="0"/>
                <a:ea typeface="Calibri"/>
                <a:cs typeface="Arial"/>
              </a:rPr>
              <a:t>, inhibition of  </a:t>
            </a:r>
            <a:r>
              <a:rPr lang="en-US" sz="2400" dirty="0" err="1" smtClean="0">
                <a:latin typeface="Sylfaen" pitchFamily="18" charset="0"/>
                <a:ea typeface="Calibri"/>
                <a:cs typeface="Arial"/>
              </a:rPr>
              <a:t>cyctiene</a:t>
            </a:r>
            <a:r>
              <a:rPr lang="en-US" sz="2400" dirty="0" smtClean="0">
                <a:latin typeface="Sylfaen" pitchFamily="18" charset="0"/>
                <a:ea typeface="Calibri"/>
                <a:cs typeface="Arial"/>
              </a:rPr>
              <a:t> proteases as Cat B is an active area of research.</a:t>
            </a:r>
            <a:endParaRPr lang="en-US" sz="2400" dirty="0">
              <a:latin typeface="Sylfaen" pitchFamily="18" charset="0"/>
              <a:ea typeface="Calibri"/>
              <a:cs typeface="Arial"/>
            </a:endParaRPr>
          </a:p>
          <a:p>
            <a:endParaRPr lang="ar-EG" sz="2400" dirty="0"/>
          </a:p>
        </p:txBody>
      </p:sp>
    </p:spTree>
    <p:extLst>
      <p:ext uri="{BB962C8B-B14F-4D97-AF65-F5344CB8AC3E}">
        <p14:creationId xmlns:p14="http://schemas.microsoft.com/office/powerpoint/2010/main" val="27154432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solidFill>
                <a:latin typeface="Sylfaen" pitchFamily="18" charset="0"/>
              </a:rPr>
              <a:t>Acknowledgements</a:t>
            </a:r>
            <a:endParaRPr lang="ar-EG" b="1" dirty="0">
              <a:solidFill>
                <a:schemeClr val="accent2"/>
              </a:solidFill>
              <a:latin typeface="Sylfaen" pitchFamily="18" charset="0"/>
            </a:endParaRPr>
          </a:p>
        </p:txBody>
      </p:sp>
      <p:sp>
        <p:nvSpPr>
          <p:cNvPr id="3" name="Content Placeholder 2"/>
          <p:cNvSpPr>
            <a:spLocks noGrp="1"/>
          </p:cNvSpPr>
          <p:nvPr>
            <p:ph idx="1"/>
          </p:nvPr>
        </p:nvSpPr>
        <p:spPr>
          <a:xfrm>
            <a:off x="304800" y="1219200"/>
            <a:ext cx="8382000" cy="5486400"/>
          </a:xfrm>
        </p:spPr>
        <p:txBody>
          <a:bodyPr/>
          <a:lstStyle/>
          <a:p>
            <a:pPr marL="0" indent="0">
              <a:buNone/>
            </a:pPr>
            <a:r>
              <a:rPr lang="en-US" dirty="0" smtClean="0"/>
              <a:t>Dr. </a:t>
            </a:r>
            <a:r>
              <a:rPr lang="en-US" dirty="0" err="1" smtClean="0"/>
              <a:t>Amel</a:t>
            </a:r>
            <a:r>
              <a:rPr lang="en-US" dirty="0" smtClean="0"/>
              <a:t> </a:t>
            </a:r>
            <a:r>
              <a:rPr lang="en-US" dirty="0" err="1" smtClean="0"/>
              <a:t>Mostafa</a:t>
            </a:r>
            <a:r>
              <a:rPr lang="en-US" dirty="0" smtClean="0"/>
              <a:t> </a:t>
            </a:r>
            <a:r>
              <a:rPr lang="en-US" dirty="0" err="1" smtClean="0"/>
              <a:t>Farrag</a:t>
            </a:r>
            <a:r>
              <a:rPr lang="en-US" dirty="0" smtClean="0"/>
              <a:t>.</a:t>
            </a:r>
          </a:p>
          <a:p>
            <a:pPr marL="0" indent="0">
              <a:buNone/>
            </a:pPr>
            <a:r>
              <a:rPr lang="en-US" dirty="0" smtClean="0"/>
              <a:t>Al-</a:t>
            </a:r>
            <a:r>
              <a:rPr lang="en-US" dirty="0" err="1" smtClean="0"/>
              <a:t>Azhar</a:t>
            </a:r>
            <a:r>
              <a:rPr lang="en-US" dirty="0" smtClean="0"/>
              <a:t> University, pharmaceutical Chemistry lab.</a:t>
            </a:r>
          </a:p>
          <a:p>
            <a:endParaRPr lang="en-US" dirty="0" smtClean="0"/>
          </a:p>
          <a:p>
            <a:pPr marL="0" indent="0">
              <a:buNone/>
            </a:pPr>
            <a:r>
              <a:rPr lang="en-US" dirty="0" smtClean="0"/>
              <a:t>     Egyptian Russian University </a:t>
            </a:r>
          </a:p>
          <a:p>
            <a:endParaRPr lang="en-US" dirty="0" smtClean="0"/>
          </a:p>
          <a:p>
            <a:endParaRPr lang="en-US" dirty="0" smtClean="0"/>
          </a:p>
          <a:p>
            <a:pPr marL="0" indent="0">
              <a:buNone/>
            </a:pPr>
            <a:r>
              <a:rPr lang="en-US" dirty="0" smtClean="0"/>
              <a:t>       Pharmacology lab at </a:t>
            </a:r>
            <a:r>
              <a:rPr lang="en-US" dirty="0" err="1" smtClean="0"/>
              <a:t>Ain</a:t>
            </a:r>
            <a:r>
              <a:rPr lang="en-US" dirty="0" smtClean="0"/>
              <a:t> Shams University</a:t>
            </a:r>
            <a:endParaRPr lang="ar-EG" dirty="0"/>
          </a:p>
        </p:txBody>
      </p:sp>
      <p:pic>
        <p:nvPicPr>
          <p:cNvPr id="1126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05200" y="5943926"/>
            <a:ext cx="1097826" cy="914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8356" y="4069475"/>
            <a:ext cx="1104900" cy="1280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0"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8356" y="2362200"/>
            <a:ext cx="1104900" cy="110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957281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514600"/>
            <a:ext cx="7772400" cy="1362075"/>
          </a:xfrm>
        </p:spPr>
        <p:txBody>
          <a:bodyPr>
            <a:noAutofit/>
          </a:bodyPr>
          <a:lstStyle/>
          <a:p>
            <a:pPr algn="ctr"/>
            <a:r>
              <a:rPr lang="en-US" sz="5400" dirty="0">
                <a:solidFill>
                  <a:schemeClr val="accent2"/>
                </a:solidFill>
                <a:latin typeface="Brush Script Std" pitchFamily="66" charset="0"/>
              </a:rPr>
              <a:t>Thank you</a:t>
            </a:r>
            <a:r>
              <a:rPr lang="ar-EG" sz="5400" dirty="0">
                <a:solidFill>
                  <a:schemeClr val="accent2"/>
                </a:solidFill>
                <a:latin typeface="Brush Script Std" pitchFamily="66" charset="0"/>
              </a:rPr>
              <a:t/>
            </a:r>
            <a:br>
              <a:rPr lang="ar-EG" sz="5400" dirty="0">
                <a:solidFill>
                  <a:schemeClr val="accent2"/>
                </a:solidFill>
                <a:latin typeface="Brush Script Std" pitchFamily="66" charset="0"/>
              </a:rPr>
            </a:br>
            <a:endParaRPr lang="ar-EG" sz="5400" dirty="0">
              <a:solidFill>
                <a:schemeClr val="accent2"/>
              </a:solidFill>
              <a:latin typeface="Brush Script Std" pitchFamily="66" charset="0"/>
            </a:endParaRPr>
          </a:p>
        </p:txBody>
      </p:sp>
      <p:sp>
        <p:nvSpPr>
          <p:cNvPr id="3" name="Text Placeholder 2"/>
          <p:cNvSpPr>
            <a:spLocks noGrp="1"/>
          </p:cNvSpPr>
          <p:nvPr>
            <p:ph type="body" idx="1"/>
          </p:nvPr>
        </p:nvSpPr>
        <p:spPr/>
        <p:txBody>
          <a:bodyPr/>
          <a:lstStyle/>
          <a:p>
            <a:endParaRPr lang="ar-EG" dirty="0"/>
          </a:p>
        </p:txBody>
      </p:sp>
    </p:spTree>
    <p:extLst>
      <p:ext uri="{BB962C8B-B14F-4D97-AF65-F5344CB8AC3E}">
        <p14:creationId xmlns:p14="http://schemas.microsoft.com/office/powerpoint/2010/main" val="39622029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3666</TotalTime>
  <Words>1644</Words>
  <Application>Microsoft Office PowerPoint</Application>
  <PresentationFormat>On-screen Show (4:3)</PresentationFormat>
  <Paragraphs>341</Paragraphs>
  <Slides>38</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0" baseType="lpstr">
      <vt:lpstr>Office Theme</vt:lpstr>
      <vt:lpstr>CS ChemDraw Drawing</vt:lpstr>
      <vt:lpstr>PowerPoint Presentation</vt:lpstr>
      <vt:lpstr>Prostate cancer </vt:lpstr>
      <vt:lpstr>Cathepsin B (Cat B)</vt:lpstr>
      <vt:lpstr>PowerPoint Presentation</vt:lpstr>
      <vt:lpstr>PowerPoint Presentation</vt:lpstr>
      <vt:lpstr>Where is the bright side here???</vt:lpstr>
      <vt:lpstr>PowerPoint Presentation</vt:lpstr>
      <vt:lpstr>Chalcones as Anticancer and as Inhibitors of Cat 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Anticancer activities</vt:lpstr>
      <vt:lpstr>PowerPoint Presentation</vt:lpstr>
      <vt:lpstr>PowerPoint Presentation</vt:lpstr>
      <vt:lpstr>PowerPoint Presentation</vt:lpstr>
      <vt:lpstr>3D-QSAR pharmacophore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Docking Study</vt:lpstr>
      <vt:lpstr>PowerPoint Presentation</vt:lpstr>
      <vt:lpstr>PowerPoint Presentation</vt:lpstr>
      <vt:lpstr>PowerPoint Presentation</vt:lpstr>
      <vt:lpstr>PowerPoint Presentation</vt:lpstr>
      <vt:lpstr>PowerPoint Presentation</vt:lpstr>
      <vt:lpstr>PowerPoint Presentation</vt:lpstr>
      <vt:lpstr>Conclusions </vt:lpstr>
      <vt:lpstr>Acknowledgements</vt:lpstr>
      <vt:lpstr>Thank you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dalia</dc:creator>
  <cp:lastModifiedBy>dalia</cp:lastModifiedBy>
  <cp:revision>63</cp:revision>
  <dcterms:created xsi:type="dcterms:W3CDTF">2006-08-16T00:00:00Z</dcterms:created>
  <dcterms:modified xsi:type="dcterms:W3CDTF">2015-10-31T20:57:24Z</dcterms:modified>
</cp:coreProperties>
</file>