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257" r:id="rId3"/>
    <p:sldId id="343" r:id="rId4"/>
    <p:sldId id="342" r:id="rId5"/>
    <p:sldId id="345" r:id="rId6"/>
    <p:sldId id="344" r:id="rId7"/>
    <p:sldId id="291" r:id="rId8"/>
    <p:sldId id="321" r:id="rId9"/>
    <p:sldId id="318" r:id="rId10"/>
    <p:sldId id="319" r:id="rId11"/>
    <p:sldId id="294" r:id="rId12"/>
    <p:sldId id="369" r:id="rId13"/>
    <p:sldId id="296" r:id="rId14"/>
    <p:sldId id="298" r:id="rId15"/>
    <p:sldId id="330" r:id="rId16"/>
    <p:sldId id="300" r:id="rId17"/>
    <p:sldId id="301" r:id="rId18"/>
    <p:sldId id="302" r:id="rId19"/>
    <p:sldId id="303" r:id="rId20"/>
    <p:sldId id="304" r:id="rId21"/>
    <p:sldId id="305" r:id="rId22"/>
    <p:sldId id="346" r:id="rId23"/>
    <p:sldId id="347" r:id="rId24"/>
    <p:sldId id="335" r:id="rId25"/>
    <p:sldId id="349" r:id="rId26"/>
    <p:sldId id="350" r:id="rId27"/>
    <p:sldId id="351" r:id="rId28"/>
    <p:sldId id="352" r:id="rId29"/>
    <p:sldId id="353" r:id="rId30"/>
    <p:sldId id="348" r:id="rId31"/>
    <p:sldId id="354" r:id="rId32"/>
    <p:sldId id="356" r:id="rId33"/>
    <p:sldId id="357" r:id="rId34"/>
    <p:sldId id="358" r:id="rId35"/>
    <p:sldId id="359" r:id="rId36"/>
    <p:sldId id="361" r:id="rId37"/>
    <p:sldId id="365" r:id="rId38"/>
    <p:sldId id="362" r:id="rId39"/>
    <p:sldId id="366" r:id="rId40"/>
    <p:sldId id="368" r:id="rId41"/>
    <p:sldId id="360" r:id="rId42"/>
    <p:sldId id="367" r:id="rId43"/>
    <p:sldId id="364" r:id="rId44"/>
    <p:sldId id="333" r:id="rId45"/>
    <p:sldId id="331" r:id="rId4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422C16"/>
    <a:srgbClr val="0C788E"/>
    <a:srgbClr val="006666"/>
    <a:srgbClr val="54381C"/>
    <a:srgbClr val="FFFFA3"/>
    <a:srgbClr val="E6E6C4"/>
    <a:srgbClr val="4E34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81" autoAdjust="0"/>
    <p:restoredTop sz="89343" autoAdjust="0"/>
  </p:normalViewPr>
  <p:slideViewPr>
    <p:cSldViewPr>
      <p:cViewPr>
        <p:scale>
          <a:sx n="60" d="100"/>
          <a:sy n="60" d="100"/>
        </p:scale>
        <p:origin x="-95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774978127734056"/>
          <c:y val="9.5492283464566924E-2"/>
          <c:w val="0.70855759696704557"/>
          <c:h val="0.77904787401574815"/>
        </c:manualLayout>
      </c:layout>
      <c:barChart>
        <c:barDir val="col"/>
        <c:grouping val="clustered"/>
        <c:varyColors val="0"/>
        <c:ser>
          <c:idx val="0"/>
          <c:order val="0"/>
          <c:tx>
            <c:strRef>
              <c:f>Sheet1!$B$1</c:f>
              <c:strCache>
                <c:ptCount val="1"/>
                <c:pt idx="0">
                  <c:v>Column1</c:v>
                </c:pt>
              </c:strCache>
            </c:strRef>
          </c:tx>
          <c:invertIfNegative val="0"/>
          <c:dPt>
            <c:idx val="0"/>
            <c:invertIfNegative val="0"/>
            <c:bubble3D val="0"/>
            <c:spPr>
              <a:solidFill>
                <a:srgbClr val="00B050"/>
              </a:solidFill>
            </c:spPr>
          </c:dPt>
          <c:dPt>
            <c:idx val="1"/>
            <c:invertIfNegative val="0"/>
            <c:bubble3D val="0"/>
            <c:spPr>
              <a:solidFill>
                <a:srgbClr val="FFC000"/>
              </a:solidFill>
            </c:spPr>
          </c:dPt>
          <c:cat>
            <c:strRef>
              <c:f>Sheet1!$A$2:$A$5</c:f>
              <c:strCache>
                <c:ptCount val="2"/>
                <c:pt idx="0">
                  <c:v>VCR</c:v>
                </c:pt>
                <c:pt idx="1">
                  <c:v>PPIs</c:v>
                </c:pt>
              </c:strCache>
            </c:strRef>
          </c:cat>
          <c:val>
            <c:numRef>
              <c:f>Sheet1!$B$2:$B$5</c:f>
              <c:numCache>
                <c:formatCode>General</c:formatCode>
                <c:ptCount val="4"/>
                <c:pt idx="0">
                  <c:v>3</c:v>
                </c:pt>
                <c:pt idx="1">
                  <c:v>13</c:v>
                </c:pt>
              </c:numCache>
            </c:numRef>
          </c:val>
        </c:ser>
        <c:dLbls>
          <c:showLegendKey val="0"/>
          <c:showVal val="0"/>
          <c:showCatName val="0"/>
          <c:showSerName val="0"/>
          <c:showPercent val="0"/>
          <c:showBubbleSize val="0"/>
        </c:dLbls>
        <c:gapWidth val="150"/>
        <c:axId val="172482048"/>
        <c:axId val="173856384"/>
      </c:barChart>
      <c:catAx>
        <c:axId val="172482048"/>
        <c:scaling>
          <c:orientation val="minMax"/>
        </c:scaling>
        <c:delete val="0"/>
        <c:axPos val="b"/>
        <c:numFmt formatCode="General" sourceLinked="1"/>
        <c:majorTickMark val="out"/>
        <c:minorTickMark val="none"/>
        <c:tickLblPos val="nextTo"/>
        <c:crossAx val="173856384"/>
        <c:crosses val="autoZero"/>
        <c:auto val="1"/>
        <c:lblAlgn val="ctr"/>
        <c:lblOffset val="100"/>
        <c:noMultiLvlLbl val="0"/>
      </c:catAx>
      <c:valAx>
        <c:axId val="173856384"/>
        <c:scaling>
          <c:orientation val="minMax"/>
          <c:max val="20"/>
        </c:scaling>
        <c:delete val="0"/>
        <c:axPos val="l"/>
        <c:title>
          <c:tx>
            <c:rich>
              <a:bodyPr/>
              <a:lstStyle/>
              <a:p>
                <a:pPr>
                  <a:defRPr sz="1794" b="1" i="0" u="none" strike="noStrike" baseline="0">
                    <a:solidFill>
                      <a:srgbClr val="000000"/>
                    </a:solidFill>
                    <a:latin typeface="Arial"/>
                    <a:ea typeface="Arial"/>
                    <a:cs typeface="Arial"/>
                  </a:defRPr>
                </a:pPr>
                <a:r>
                  <a:rPr lang="en-US"/>
                  <a:t>Number of Patients n=20</a:t>
                </a:r>
              </a:p>
            </c:rich>
          </c:tx>
          <c:layout/>
          <c:overlay val="0"/>
        </c:title>
        <c:numFmt formatCode="General" sourceLinked="1"/>
        <c:majorTickMark val="out"/>
        <c:minorTickMark val="none"/>
        <c:tickLblPos val="nextTo"/>
        <c:crossAx val="172482048"/>
        <c:crosses val="autoZero"/>
        <c:crossBetween val="between"/>
      </c:valAx>
      <c:spPr>
        <a:noFill/>
        <a:ln w="25391">
          <a:noFill/>
        </a:ln>
      </c:spPr>
    </c:plotArea>
    <c:plotVisOnly val="1"/>
    <c:dispBlanksAs val="gap"/>
    <c:showDLblsOverMax val="0"/>
  </c:chart>
  <c:txPr>
    <a:bodyPr/>
    <a:lstStyle/>
    <a:p>
      <a:pPr>
        <a:defRPr sz="1797"/>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3779015190571835"/>
          <c:y val="0.1008872847441977"/>
        </c:manualLayout>
      </c:layout>
      <c:overlay val="1"/>
      <c:txPr>
        <a:bodyPr/>
        <a:lstStyle/>
        <a:p>
          <a:pPr>
            <a:defRPr sz="3000"/>
          </a:pPr>
          <a:endParaRPr lang="en-US"/>
        </a:p>
      </c:txPr>
    </c:title>
    <c:autoTitleDeleted val="0"/>
    <c:plotArea>
      <c:layout>
        <c:manualLayout>
          <c:layoutTarget val="inner"/>
          <c:xMode val="edge"/>
          <c:yMode val="edge"/>
          <c:x val="9.3152102949859497E-2"/>
          <c:y val="4.4672413051889431E-2"/>
          <c:w val="0.8731593805432355"/>
          <c:h val="0.83856025106401277"/>
        </c:manualLayout>
      </c:layout>
      <c:barChart>
        <c:barDir val="col"/>
        <c:grouping val="clustered"/>
        <c:varyColors val="0"/>
        <c:ser>
          <c:idx val="0"/>
          <c:order val="0"/>
          <c:tx>
            <c:strRef>
              <c:f>Sheet1!$B$1</c:f>
              <c:strCache>
                <c:ptCount val="1"/>
                <c:pt idx="0">
                  <c:v>%unbound fraction</c:v>
                </c:pt>
              </c:strCache>
            </c:strRef>
          </c:tx>
          <c:spPr>
            <a:solidFill>
              <a:srgbClr val="0070C0"/>
            </a:solidFill>
          </c:spPr>
          <c:invertIfNegative val="0"/>
          <c:dLbls>
            <c:numFmt formatCode="#,##0.0" sourceLinked="0"/>
            <c:txPr>
              <a:bodyPr/>
              <a:lstStyle/>
              <a:p>
                <a:pPr>
                  <a:defRPr b="1"/>
                </a:pPr>
                <a:endParaRPr lang="en-US"/>
              </a:p>
            </c:txPr>
            <c:showLegendKey val="0"/>
            <c:showVal val="1"/>
            <c:showCatName val="0"/>
            <c:showSerName val="0"/>
            <c:showPercent val="0"/>
            <c:showBubbleSize val="0"/>
            <c:showLeaderLines val="0"/>
          </c:dLbls>
          <c:cat>
            <c:strRef>
              <c:f>Sheet1!$A$2:$A$4</c:f>
              <c:strCache>
                <c:ptCount val="3"/>
                <c:pt idx="0">
                  <c:v>NL</c:v>
                </c:pt>
                <c:pt idx="1">
                  <c:v>IHL</c:v>
                </c:pt>
                <c:pt idx="2">
                  <c:v>HL</c:v>
                </c:pt>
              </c:strCache>
            </c:strRef>
          </c:cat>
          <c:val>
            <c:numRef>
              <c:f>Sheet1!$B$2:$B$4</c:f>
              <c:numCache>
                <c:formatCode>General</c:formatCode>
                <c:ptCount val="3"/>
                <c:pt idx="0">
                  <c:v>4.5970178488319222</c:v>
                </c:pt>
                <c:pt idx="1">
                  <c:v>2.333861441906858</c:v>
                </c:pt>
                <c:pt idx="2">
                  <c:v>1.257055019251303</c:v>
                </c:pt>
              </c:numCache>
            </c:numRef>
          </c:val>
        </c:ser>
        <c:dLbls>
          <c:showLegendKey val="0"/>
          <c:showVal val="1"/>
          <c:showCatName val="0"/>
          <c:showSerName val="0"/>
          <c:showPercent val="0"/>
          <c:showBubbleSize val="0"/>
        </c:dLbls>
        <c:gapWidth val="75"/>
        <c:axId val="148724224"/>
        <c:axId val="149594112"/>
      </c:barChart>
      <c:catAx>
        <c:axId val="148724224"/>
        <c:scaling>
          <c:orientation val="minMax"/>
        </c:scaling>
        <c:delete val="0"/>
        <c:axPos val="b"/>
        <c:majorTickMark val="none"/>
        <c:minorTickMark val="none"/>
        <c:tickLblPos val="nextTo"/>
        <c:txPr>
          <a:bodyPr/>
          <a:lstStyle/>
          <a:p>
            <a:pPr>
              <a:defRPr sz="2200" b="1"/>
            </a:pPr>
            <a:endParaRPr lang="en-US"/>
          </a:p>
        </c:txPr>
        <c:crossAx val="149594112"/>
        <c:crosses val="autoZero"/>
        <c:auto val="1"/>
        <c:lblAlgn val="ctr"/>
        <c:lblOffset val="100"/>
        <c:noMultiLvlLbl val="0"/>
      </c:catAx>
      <c:valAx>
        <c:axId val="149594112"/>
        <c:scaling>
          <c:orientation val="minMax"/>
        </c:scaling>
        <c:delete val="0"/>
        <c:axPos val="l"/>
        <c:numFmt formatCode="General" sourceLinked="1"/>
        <c:majorTickMark val="none"/>
        <c:minorTickMark val="none"/>
        <c:tickLblPos val="nextTo"/>
        <c:crossAx val="14872422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1386060100687942"/>
          <c:y val="1.7803638484270183E-2"/>
        </c:manualLayout>
      </c:layout>
      <c:overlay val="1"/>
      <c:txPr>
        <a:bodyPr/>
        <a:lstStyle/>
        <a:p>
          <a:pPr>
            <a:defRPr sz="3000"/>
          </a:pPr>
          <a:endParaRPr lang="en-US"/>
        </a:p>
      </c:txPr>
    </c:title>
    <c:autoTitleDeleted val="0"/>
    <c:plotArea>
      <c:layout>
        <c:manualLayout>
          <c:layoutTarget val="inner"/>
          <c:xMode val="edge"/>
          <c:yMode val="edge"/>
          <c:x val="9.3152102949859497E-2"/>
          <c:y val="0.21974152481387957"/>
          <c:w val="0.85136092868582647"/>
          <c:h val="0.66349113930202264"/>
        </c:manualLayout>
      </c:layout>
      <c:barChart>
        <c:barDir val="col"/>
        <c:grouping val="clustered"/>
        <c:varyColors val="0"/>
        <c:ser>
          <c:idx val="0"/>
          <c:order val="0"/>
          <c:tx>
            <c:strRef>
              <c:f>Sheet1!$B$1</c:f>
              <c:strCache>
                <c:ptCount val="1"/>
                <c:pt idx="0">
                  <c:v>%unbound fraction</c:v>
                </c:pt>
              </c:strCache>
            </c:strRef>
          </c:tx>
          <c:spPr>
            <a:solidFill>
              <a:srgbClr val="0070C0"/>
            </a:solidFill>
          </c:spPr>
          <c:invertIfNegative val="0"/>
          <c:dLbls>
            <c:delete val="1"/>
          </c:dLbls>
          <c:errBars>
            <c:errBarType val="plus"/>
            <c:errValType val="cust"/>
            <c:noEndCap val="0"/>
            <c:plus>
              <c:numRef>
                <c:f>Sheet1!$C$2:$C$4</c:f>
                <c:numCache>
                  <c:formatCode>General</c:formatCode>
                  <c:ptCount val="3"/>
                  <c:pt idx="0">
                    <c:v>4.1232525203280925</c:v>
                  </c:pt>
                  <c:pt idx="1">
                    <c:v>1.0890078618136769</c:v>
                  </c:pt>
                  <c:pt idx="2">
                    <c:v>7.0141645768313889</c:v>
                  </c:pt>
                </c:numCache>
              </c:numRef>
            </c:plus>
            <c:minus>
              <c:numLit>
                <c:formatCode>General</c:formatCode>
                <c:ptCount val="1"/>
                <c:pt idx="0">
                  <c:v>1</c:v>
                </c:pt>
              </c:numLit>
            </c:minus>
            <c:spPr>
              <a:ln w="25400">
                <a:solidFill>
                  <a:srgbClr val="A50021"/>
                </a:solidFill>
              </a:ln>
            </c:spPr>
          </c:errBars>
          <c:cat>
            <c:strRef>
              <c:f>Sheet1!$A$2:$A$4</c:f>
              <c:strCache>
                <c:ptCount val="3"/>
                <c:pt idx="0">
                  <c:v>NL</c:v>
                </c:pt>
                <c:pt idx="1">
                  <c:v>IHL</c:v>
                </c:pt>
                <c:pt idx="2">
                  <c:v>HL</c:v>
                </c:pt>
              </c:strCache>
            </c:strRef>
          </c:cat>
          <c:val>
            <c:numRef>
              <c:f>Sheet1!$B$2:$B$4</c:f>
              <c:numCache>
                <c:formatCode>General</c:formatCode>
                <c:ptCount val="3"/>
                <c:pt idx="0">
                  <c:v>16.87648766479122</c:v>
                </c:pt>
                <c:pt idx="1">
                  <c:v>18.567480000402149</c:v>
                </c:pt>
                <c:pt idx="2">
                  <c:v>18.990534002378283</c:v>
                </c:pt>
              </c:numCache>
            </c:numRef>
          </c:val>
        </c:ser>
        <c:dLbls>
          <c:showLegendKey val="0"/>
          <c:showVal val="1"/>
          <c:showCatName val="0"/>
          <c:showSerName val="0"/>
          <c:showPercent val="0"/>
          <c:showBubbleSize val="0"/>
        </c:dLbls>
        <c:gapWidth val="75"/>
        <c:axId val="149512704"/>
        <c:axId val="149597568"/>
      </c:barChart>
      <c:catAx>
        <c:axId val="149512704"/>
        <c:scaling>
          <c:orientation val="minMax"/>
        </c:scaling>
        <c:delete val="0"/>
        <c:axPos val="b"/>
        <c:majorTickMark val="none"/>
        <c:minorTickMark val="none"/>
        <c:tickLblPos val="nextTo"/>
        <c:txPr>
          <a:bodyPr/>
          <a:lstStyle/>
          <a:p>
            <a:pPr>
              <a:defRPr sz="2200" b="1"/>
            </a:pPr>
            <a:endParaRPr lang="en-US"/>
          </a:p>
        </c:txPr>
        <c:crossAx val="149597568"/>
        <c:crosses val="autoZero"/>
        <c:auto val="1"/>
        <c:lblAlgn val="ctr"/>
        <c:lblOffset val="100"/>
        <c:noMultiLvlLbl val="0"/>
      </c:catAx>
      <c:valAx>
        <c:axId val="149597568"/>
        <c:scaling>
          <c:orientation val="minMax"/>
          <c:max val="30"/>
          <c:min val="0"/>
        </c:scaling>
        <c:delete val="0"/>
        <c:axPos val="l"/>
        <c:numFmt formatCode="General" sourceLinked="1"/>
        <c:majorTickMark val="none"/>
        <c:minorTickMark val="none"/>
        <c:tickLblPos val="nextTo"/>
        <c:crossAx val="14951270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320711D4-6C22-4B0F-811D-3410C206A345}" type="datetimeFigureOut">
              <a:rPr lang="en-US"/>
              <a:pPr>
                <a:defRPr/>
              </a:pPr>
              <a:t>24-Oct-15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59D762E3-27A9-426C-97B5-A218A2073C98}" type="slidenum">
              <a:rPr lang="en-US"/>
              <a:pPr>
                <a:defRPr/>
              </a:pPr>
              <a:t>‹#›</a:t>
            </a:fld>
            <a:endParaRPr lang="en-US"/>
          </a:p>
        </p:txBody>
      </p:sp>
    </p:spTree>
    <p:extLst>
      <p:ext uri="{BB962C8B-B14F-4D97-AF65-F5344CB8AC3E}">
        <p14:creationId xmlns:p14="http://schemas.microsoft.com/office/powerpoint/2010/main" val="2576809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Leukemia is a type of cancer found in your blood and bone marrow and is caused by the rapid production of abnormal white blood cells. These abnormal white blood cells are not able to fight infection and impair the ability of the bone marrow to produce red blood cells and platelets.</a:t>
            </a:r>
          </a:p>
          <a:p>
            <a:r>
              <a:rPr lang="en-US" dirty="0" smtClean="0"/>
              <a:t>Different types of leukemia:</a:t>
            </a:r>
          </a:p>
          <a:p>
            <a:r>
              <a:rPr lang="en-US" dirty="0" smtClean="0"/>
              <a:t>Acute lymphocytic leukemia (ALL)</a:t>
            </a:r>
          </a:p>
          <a:p>
            <a:r>
              <a:rPr lang="en-US" dirty="0" smtClean="0"/>
              <a:t>Acute myelogenous leukemia (AML)</a:t>
            </a:r>
          </a:p>
          <a:p>
            <a:r>
              <a:rPr lang="en-US" dirty="0" smtClean="0"/>
              <a:t>Chronic lymphocytic leukemia (CLL)</a:t>
            </a:r>
          </a:p>
          <a:p>
            <a:r>
              <a:rPr lang="en-US" dirty="0" smtClean="0"/>
              <a:t>Chronic myelogenous leukemia (CML)</a:t>
            </a:r>
          </a:p>
          <a:p>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3</a:t>
            </a:fld>
            <a:endParaRPr lang="en-US"/>
          </a:p>
        </p:txBody>
      </p:sp>
    </p:spTree>
    <p:extLst>
      <p:ext uri="{BB962C8B-B14F-4D97-AF65-F5344CB8AC3E}">
        <p14:creationId xmlns:p14="http://schemas.microsoft.com/office/powerpoint/2010/main" val="488436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is found in adults</a:t>
            </a:r>
            <a:r>
              <a:rPr lang="en-US" baseline="0" dirty="0" smtClean="0"/>
              <a:t> and children however it is the …….</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4</a:t>
            </a:fld>
            <a:endParaRPr lang="en-US"/>
          </a:p>
        </p:txBody>
      </p:sp>
    </p:spTree>
    <p:extLst>
      <p:ext uri="{BB962C8B-B14F-4D97-AF65-F5344CB8AC3E}">
        <p14:creationId xmlns:p14="http://schemas.microsoft.com/office/powerpoint/2010/main" val="2218999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VCR mechanism of action time </a:t>
            </a:r>
            <a:r>
              <a:rPr lang="en-US" dirty="0" err="1" smtClean="0"/>
              <a:t>dependant</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5</a:t>
            </a:fld>
            <a:endParaRPr lang="en-US"/>
          </a:p>
        </p:txBody>
      </p:sp>
    </p:spTree>
    <p:extLst>
      <p:ext uri="{BB962C8B-B14F-4D97-AF65-F5344CB8AC3E}">
        <p14:creationId xmlns:p14="http://schemas.microsoft.com/office/powerpoint/2010/main" val="1446238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what neutropenia means</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6</a:t>
            </a:fld>
            <a:endParaRPr lang="en-US"/>
          </a:p>
        </p:txBody>
      </p:sp>
    </p:spTree>
    <p:extLst>
      <p:ext uri="{BB962C8B-B14F-4D97-AF65-F5344CB8AC3E}">
        <p14:creationId xmlns:p14="http://schemas.microsoft.com/office/powerpoint/2010/main" val="3485262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882C34E-CAC2-41A0-B18E-A7F252BC16D6}" type="slidenum">
              <a:rPr lang="en-US" altLang="en-US" smtClean="0"/>
              <a:pPr eaLnBrk="1" hangingPunct="1"/>
              <a:t>7</a:t>
            </a:fld>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 P=4.7, 2005 suspension, 2013 vial and iv</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8</a:t>
            </a:fld>
            <a:endParaRPr lang="en-US"/>
          </a:p>
        </p:txBody>
      </p:sp>
    </p:spTree>
    <p:extLst>
      <p:ext uri="{BB962C8B-B14F-4D97-AF65-F5344CB8AC3E}">
        <p14:creationId xmlns:p14="http://schemas.microsoft.com/office/powerpoint/2010/main" val="2759287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the</a:t>
            </a:r>
            <a:r>
              <a:rPr lang="en-US" baseline="0" dirty="0" smtClean="0"/>
              <a:t> privileges of PSZ over other antifungal drugs</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9</a:t>
            </a:fld>
            <a:endParaRPr lang="en-US"/>
          </a:p>
        </p:txBody>
      </p:sp>
    </p:spTree>
    <p:extLst>
      <p:ext uri="{BB962C8B-B14F-4D97-AF65-F5344CB8AC3E}">
        <p14:creationId xmlns:p14="http://schemas.microsoft.com/office/powerpoint/2010/main" val="3935316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-However, the average</a:t>
            </a:r>
            <a:r>
              <a:rPr lang="en-US" sz="1200" kern="1200" baseline="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posaconazole</a:t>
            </a:r>
            <a:r>
              <a:rPr lang="en-US" sz="1200" kern="1200" dirty="0" smtClean="0">
                <a:solidFill>
                  <a:schemeClr val="tx1"/>
                </a:solidFill>
                <a:latin typeface="+mn-lt"/>
                <a:ea typeface="+mn-ea"/>
                <a:cs typeface="+mn-cs"/>
              </a:rPr>
              <a:t> levels were 0.611 g/ml in patients who developed</a:t>
            </a:r>
          </a:p>
          <a:p>
            <a:r>
              <a:rPr lang="en-US" sz="1200" kern="1200" dirty="0" smtClean="0">
                <a:solidFill>
                  <a:schemeClr val="tx1"/>
                </a:solidFill>
                <a:latin typeface="+mn-lt"/>
                <a:ea typeface="+mn-ea"/>
                <a:cs typeface="+mn-cs"/>
              </a:rPr>
              <a:t>Breakthrough infection and 0.922 g/ml in those who</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remained uninfected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78% of the 202 samples were less than 0.922</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12</a:t>
            </a:fld>
            <a:endParaRPr lang="en-US"/>
          </a:p>
        </p:txBody>
      </p:sp>
    </p:spTree>
    <p:extLst>
      <p:ext uri="{BB962C8B-B14F-4D97-AF65-F5344CB8AC3E}">
        <p14:creationId xmlns:p14="http://schemas.microsoft.com/office/powerpoint/2010/main" val="1788083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81155D3-23A9-4DCD-A948-45AF10D22090}" type="slidenum">
              <a:rPr lang="en-CA" altLang="en-US" smtClean="0"/>
              <a:pPr eaLnBrk="1" hangingPunct="1"/>
              <a:t>15</a:t>
            </a:fld>
            <a:endParaRPr lang="en-CA"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HL</a:t>
            </a:r>
            <a:r>
              <a:rPr lang="en-US" baseline="0" dirty="0" smtClean="0"/>
              <a:t> induced </a:t>
            </a:r>
            <a:r>
              <a:rPr lang="en-US" baseline="0" dirty="0" err="1" smtClean="0"/>
              <a:t>poloxamer</a:t>
            </a:r>
            <a:r>
              <a:rPr lang="en-US" baseline="0" dirty="0" smtClean="0"/>
              <a:t> model in rat</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30</a:t>
            </a:fld>
            <a:endParaRPr lang="en-US"/>
          </a:p>
        </p:txBody>
      </p:sp>
    </p:spTree>
    <p:extLst>
      <p:ext uri="{BB962C8B-B14F-4D97-AF65-F5344CB8AC3E}">
        <p14:creationId xmlns:p14="http://schemas.microsoft.com/office/powerpoint/2010/main" val="1138656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smtClean="0"/>
              <a:t>Define each curve</a:t>
            </a:r>
          </a:p>
          <a:p>
            <a:pPr marL="228600" indent="-228600">
              <a:buAutoNum type="arabicPeriod"/>
            </a:pPr>
            <a:r>
              <a:rPr lang="en-US" baseline="0" dirty="0" smtClean="0"/>
              <a:t>Enterohepatic recirculation phenomena</a:t>
            </a:r>
          </a:p>
          <a:p>
            <a:pPr marL="228600" indent="-228600">
              <a:buAutoNum type="arabicPeriod"/>
            </a:pPr>
            <a:r>
              <a:rPr lang="en-US" baseline="0" dirty="0" smtClean="0"/>
              <a:t>No effect on clearance</a:t>
            </a:r>
          </a:p>
          <a:p>
            <a:pPr marL="228600" indent="-228600">
              <a:buAutoNum type="arabicPeriod"/>
            </a:pPr>
            <a:r>
              <a:rPr lang="en-US" baseline="0" dirty="0" smtClean="0"/>
              <a:t>Variability and significance</a:t>
            </a:r>
          </a:p>
          <a:p>
            <a:pPr marL="228600" indent="-228600">
              <a:buAutoNum type="arabicPeriod"/>
            </a:pPr>
            <a:r>
              <a:rPr lang="en-US" baseline="0" dirty="0" smtClean="0"/>
              <a:t>ANOVA test</a:t>
            </a:r>
          </a:p>
          <a:p>
            <a:pPr marL="228600" indent="-228600">
              <a:buAutoNum type="arabicPeriod"/>
            </a:pPr>
            <a:endParaRPr lang="en-US" baseline="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31</a:t>
            </a:fld>
            <a:endParaRPr lang="en-US"/>
          </a:p>
        </p:txBody>
      </p:sp>
    </p:spTree>
    <p:extLst>
      <p:ext uri="{BB962C8B-B14F-4D97-AF65-F5344CB8AC3E}">
        <p14:creationId xmlns:p14="http://schemas.microsoft.com/office/powerpoint/2010/main" val="11386568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Possible</a:t>
            </a:r>
            <a:r>
              <a:rPr lang="en-US" baseline="0" dirty="0" smtClean="0"/>
              <a:t> altered effect on its drug-interaction through CYP-P450 </a:t>
            </a:r>
            <a:r>
              <a:rPr lang="en-US" baseline="0" smtClean="0"/>
              <a:t>inhibition during the first 8h</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32</a:t>
            </a:fld>
            <a:endParaRPr lang="en-US"/>
          </a:p>
        </p:txBody>
      </p:sp>
    </p:spTree>
    <p:extLst>
      <p:ext uri="{BB962C8B-B14F-4D97-AF65-F5344CB8AC3E}">
        <p14:creationId xmlns:p14="http://schemas.microsoft.com/office/powerpoint/2010/main" val="1138656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Possible</a:t>
            </a:r>
            <a:r>
              <a:rPr lang="en-US" baseline="0" dirty="0" smtClean="0"/>
              <a:t> altered effect on its activity in lung during the first 8h</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33</a:t>
            </a:fld>
            <a:endParaRPr lang="en-US"/>
          </a:p>
        </p:txBody>
      </p:sp>
    </p:spTree>
    <p:extLst>
      <p:ext uri="{BB962C8B-B14F-4D97-AF65-F5344CB8AC3E}">
        <p14:creationId xmlns:p14="http://schemas.microsoft.com/office/powerpoint/2010/main" val="1138656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HL</a:t>
            </a:r>
            <a:r>
              <a:rPr lang="en-US" baseline="0" dirty="0" smtClean="0"/>
              <a:t> induced </a:t>
            </a:r>
            <a:r>
              <a:rPr lang="en-US" baseline="0" dirty="0" err="1" smtClean="0"/>
              <a:t>poloxamer</a:t>
            </a:r>
            <a:r>
              <a:rPr lang="en-US" baseline="0" dirty="0" smtClean="0"/>
              <a:t> model in rat</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36</a:t>
            </a:fld>
            <a:endParaRPr lang="en-US"/>
          </a:p>
        </p:txBody>
      </p:sp>
    </p:spTree>
    <p:extLst>
      <p:ext uri="{BB962C8B-B14F-4D97-AF65-F5344CB8AC3E}">
        <p14:creationId xmlns:p14="http://schemas.microsoft.com/office/powerpoint/2010/main" val="11386568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HL</a:t>
            </a:r>
            <a:r>
              <a:rPr lang="en-US" baseline="0" dirty="0" smtClean="0"/>
              <a:t> induced </a:t>
            </a:r>
            <a:r>
              <a:rPr lang="en-US" baseline="0" dirty="0" err="1" smtClean="0"/>
              <a:t>poloxamer</a:t>
            </a:r>
            <a:r>
              <a:rPr lang="en-US" baseline="0" dirty="0" smtClean="0"/>
              <a:t> model in rat</a:t>
            </a:r>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37</a:t>
            </a:fld>
            <a:endParaRPr lang="en-US"/>
          </a:p>
        </p:txBody>
      </p:sp>
    </p:spTree>
    <p:extLst>
      <p:ext uri="{BB962C8B-B14F-4D97-AF65-F5344CB8AC3E}">
        <p14:creationId xmlns:p14="http://schemas.microsoft.com/office/powerpoint/2010/main" val="1138656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is </a:t>
            </a:r>
            <a:r>
              <a:rPr lang="en-US" dirty="0" err="1" smtClean="0"/>
              <a:t>erythropiotein</a:t>
            </a:r>
            <a:r>
              <a:rPr lang="en-US" dirty="0" smtClean="0"/>
              <a:t>?</a:t>
            </a:r>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39</a:t>
            </a:fld>
            <a:endParaRPr lang="en-US"/>
          </a:p>
        </p:txBody>
      </p:sp>
    </p:spTree>
    <p:extLst>
      <p:ext uri="{BB962C8B-B14F-4D97-AF65-F5344CB8AC3E}">
        <p14:creationId xmlns:p14="http://schemas.microsoft.com/office/powerpoint/2010/main" val="11644936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9D762E3-27A9-426C-97B5-A218A2073C98}" type="slidenum">
              <a:rPr lang="en-US" smtClean="0"/>
              <a:pPr>
                <a:defRPr/>
              </a:pPr>
              <a:t>44</a:t>
            </a:fld>
            <a:endParaRPr lang="en-US"/>
          </a:p>
        </p:txBody>
      </p:sp>
    </p:spTree>
    <p:extLst>
      <p:ext uri="{BB962C8B-B14F-4D97-AF65-F5344CB8AC3E}">
        <p14:creationId xmlns:p14="http://schemas.microsoft.com/office/powerpoint/2010/main" val="3548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ADD42ED-5062-48BA-A991-2ABE2105D0BA}" type="slidenum">
              <a:rPr lang="es-ES" altLang="en-US"/>
              <a:pPr>
                <a:defRPr/>
              </a:pPr>
              <a:t>‹#›</a:t>
            </a:fld>
            <a:endParaRPr lang="es-ES" altLang="en-US"/>
          </a:p>
        </p:txBody>
      </p:sp>
    </p:spTree>
    <p:extLst>
      <p:ext uri="{BB962C8B-B14F-4D97-AF65-F5344CB8AC3E}">
        <p14:creationId xmlns:p14="http://schemas.microsoft.com/office/powerpoint/2010/main" val="1662754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3BECE70-F37A-40BB-AD3D-2689896743C3}" type="slidenum">
              <a:rPr lang="es-ES" altLang="en-US"/>
              <a:pPr>
                <a:defRPr/>
              </a:pPr>
              <a:t>‹#›</a:t>
            </a:fld>
            <a:endParaRPr lang="es-ES" altLang="en-US"/>
          </a:p>
        </p:txBody>
      </p:sp>
    </p:spTree>
    <p:extLst>
      <p:ext uri="{BB962C8B-B14F-4D97-AF65-F5344CB8AC3E}">
        <p14:creationId xmlns:p14="http://schemas.microsoft.com/office/powerpoint/2010/main" val="1439230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5DF23C2-A851-4525-A446-6B9E35E3F53A}" type="slidenum">
              <a:rPr lang="es-ES" altLang="en-US"/>
              <a:pPr>
                <a:defRPr/>
              </a:pPr>
              <a:t>‹#›</a:t>
            </a:fld>
            <a:endParaRPr lang="es-ES" altLang="en-US"/>
          </a:p>
        </p:txBody>
      </p:sp>
    </p:spTree>
    <p:extLst>
      <p:ext uri="{BB962C8B-B14F-4D97-AF65-F5344CB8AC3E}">
        <p14:creationId xmlns:p14="http://schemas.microsoft.com/office/powerpoint/2010/main" val="1230566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BB0C926-3636-46AF-A13A-6157F780D8DE}" type="slidenum">
              <a:rPr lang="es-ES" altLang="en-US"/>
              <a:pPr>
                <a:defRPr/>
              </a:pPr>
              <a:t>‹#›</a:t>
            </a:fld>
            <a:endParaRPr lang="es-ES" altLang="en-US"/>
          </a:p>
        </p:txBody>
      </p:sp>
    </p:spTree>
    <p:extLst>
      <p:ext uri="{BB962C8B-B14F-4D97-AF65-F5344CB8AC3E}">
        <p14:creationId xmlns:p14="http://schemas.microsoft.com/office/powerpoint/2010/main" val="3646980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9" name="Rectangle 6"/>
          <p:cNvSpPr>
            <a:spLocks noGrp="1" noChangeArrowheads="1"/>
          </p:cNvSpPr>
          <p:nvPr>
            <p:ph type="sldNum" sz="quarter" idx="12"/>
          </p:nvPr>
        </p:nvSpPr>
        <p:spPr>
          <a:ln/>
        </p:spPr>
        <p:txBody>
          <a:bodyPr/>
          <a:lstStyle>
            <a:lvl1pPr>
              <a:defRPr/>
            </a:lvl1pPr>
          </a:lstStyle>
          <a:p>
            <a:pPr>
              <a:defRPr/>
            </a:pPr>
            <a:fld id="{8F846F08-F8CE-4FB7-9C16-73B6259A59A9}" type="slidenum">
              <a:rPr lang="es-ES" altLang="en-US"/>
              <a:pPr>
                <a:defRPr/>
              </a:pPr>
              <a:t>‹#›</a:t>
            </a:fld>
            <a:endParaRPr lang="es-ES" altLang="en-US"/>
          </a:p>
        </p:txBody>
      </p:sp>
    </p:spTree>
    <p:extLst>
      <p:ext uri="{BB962C8B-B14F-4D97-AF65-F5344CB8AC3E}">
        <p14:creationId xmlns:p14="http://schemas.microsoft.com/office/powerpoint/2010/main" val="1098734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5" name="Rectangle 6"/>
          <p:cNvSpPr>
            <a:spLocks noGrp="1" noChangeArrowheads="1"/>
          </p:cNvSpPr>
          <p:nvPr>
            <p:ph type="sldNum" sz="quarter" idx="12"/>
          </p:nvPr>
        </p:nvSpPr>
        <p:spPr>
          <a:ln/>
        </p:spPr>
        <p:txBody>
          <a:bodyPr/>
          <a:lstStyle>
            <a:lvl1pPr>
              <a:defRPr/>
            </a:lvl1pPr>
          </a:lstStyle>
          <a:p>
            <a:pPr>
              <a:defRPr/>
            </a:pPr>
            <a:fld id="{491328FB-5216-4823-AF33-47201753C6C1}" type="slidenum">
              <a:rPr lang="es-ES" altLang="en-US"/>
              <a:pPr>
                <a:defRPr/>
              </a:pPr>
              <a:t>‹#›</a:t>
            </a:fld>
            <a:endParaRPr lang="es-ES" altLang="en-US"/>
          </a:p>
        </p:txBody>
      </p:sp>
    </p:spTree>
    <p:extLst>
      <p:ext uri="{BB962C8B-B14F-4D97-AF65-F5344CB8AC3E}">
        <p14:creationId xmlns:p14="http://schemas.microsoft.com/office/powerpoint/2010/main" val="3786437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6248951-9556-4345-849F-17A03F1B23EE}" type="slidenum">
              <a:rPr lang="es-ES" altLang="en-US"/>
              <a:pPr>
                <a:defRPr/>
              </a:pPr>
              <a:t>‹#›</a:t>
            </a:fld>
            <a:endParaRPr lang="es-ES" altLang="en-US"/>
          </a:p>
        </p:txBody>
      </p:sp>
    </p:spTree>
    <p:extLst>
      <p:ext uri="{BB962C8B-B14F-4D97-AF65-F5344CB8AC3E}">
        <p14:creationId xmlns:p14="http://schemas.microsoft.com/office/powerpoint/2010/main" val="3621388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9D59B4C-CA53-4ED4-9DD0-0DC34A05A93F}" type="slidenum">
              <a:rPr lang="es-ES" altLang="en-US"/>
              <a:pPr>
                <a:defRPr/>
              </a:pPr>
              <a:t>‹#›</a:t>
            </a:fld>
            <a:endParaRPr lang="es-ES" altLang="en-US"/>
          </a:p>
        </p:txBody>
      </p:sp>
    </p:spTree>
    <p:extLst>
      <p:ext uri="{BB962C8B-B14F-4D97-AF65-F5344CB8AC3E}">
        <p14:creationId xmlns:p14="http://schemas.microsoft.com/office/powerpoint/2010/main" val="1050857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2296875-428C-4D75-92F3-955AEE195305}" type="slidenum">
              <a:rPr lang="es-ES" altLang="en-US"/>
              <a:pPr>
                <a:defRPr/>
              </a:pPr>
              <a:t>‹#›</a:t>
            </a:fld>
            <a:endParaRPr lang="es-ES" altLang="en-US"/>
          </a:p>
        </p:txBody>
      </p:sp>
    </p:spTree>
    <p:extLst>
      <p:ext uri="{BB962C8B-B14F-4D97-AF65-F5344CB8AC3E}">
        <p14:creationId xmlns:p14="http://schemas.microsoft.com/office/powerpoint/2010/main" val="2219356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063BDF1-AC52-41F2-B701-7CFEDE822816}" type="slidenum">
              <a:rPr lang="es-ES" altLang="en-US"/>
              <a:pPr>
                <a:defRPr/>
              </a:pPr>
              <a:t>‹#›</a:t>
            </a:fld>
            <a:endParaRPr lang="es-ES" altLang="en-US"/>
          </a:p>
        </p:txBody>
      </p:sp>
    </p:spTree>
    <p:extLst>
      <p:ext uri="{BB962C8B-B14F-4D97-AF65-F5344CB8AC3E}">
        <p14:creationId xmlns:p14="http://schemas.microsoft.com/office/powerpoint/2010/main" val="4155461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s-ES" altLang="en-US" smtClean="0"/>
              <a:t>Dr. Dalia Hamdy- November 2015</a:t>
            </a:r>
            <a:endParaRPr lang="es-E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4B904B6-8AFC-49E0-8943-C28C1C9404C1}" type="slidenum">
              <a:rPr lang="es-ES" altLang="en-US"/>
              <a:pPr>
                <a:defRPr/>
              </a:pPr>
              <a:t>‹#›</a:t>
            </a:fld>
            <a:endParaRPr lang="es-ES" altLang="en-US"/>
          </a:p>
        </p:txBody>
      </p:sp>
    </p:spTree>
    <p:extLst>
      <p:ext uri="{BB962C8B-B14F-4D97-AF65-F5344CB8AC3E}">
        <p14:creationId xmlns:p14="http://schemas.microsoft.com/office/powerpoint/2010/main" val="2022082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es-E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r>
              <a:rPr lang="es-ES" altLang="en-US" smtClean="0"/>
              <a:t>Dr. Dalia Hamdy- November 2015</a:t>
            </a:r>
            <a:endParaRPr lang="es-E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7C5A6E57-4767-4F4B-AE17-73BA108084EA}" type="slidenum">
              <a:rPr lang="es-ES" altLang="en-US"/>
              <a:pPr>
                <a:defRPr/>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mailto:Dr.daliahamdy@gmail.com"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150"/>
          <p:cNvSpPr>
            <a:spLocks noGrp="1" noChangeArrowheads="1"/>
          </p:cNvSpPr>
          <p:nvPr>
            <p:ph type="ctrTitle"/>
          </p:nvPr>
        </p:nvSpPr>
        <p:spPr>
          <a:xfrm>
            <a:off x="-71662" y="476250"/>
            <a:ext cx="7019926" cy="3024188"/>
          </a:xfrm>
        </p:spPr>
        <p:txBody>
          <a:bodyPr/>
          <a:lstStyle/>
          <a:p>
            <a:pPr eaLnBrk="1" hangingPunct="1"/>
            <a:r>
              <a:rPr lang="en-US" sz="3600" dirty="0"/>
              <a:t>Azole Antifungals: A prophylactic Therapy in Hematological </a:t>
            </a:r>
            <a:r>
              <a:rPr lang="en-US" sz="3600" dirty="0" smtClean="0"/>
              <a:t> Cancer Patients</a:t>
            </a:r>
            <a:endParaRPr lang="es-ES" altLang="en-US" sz="3600" b="1" dirty="0" smtClean="0">
              <a:solidFill>
                <a:schemeClr val="bg1"/>
              </a:solidFill>
            </a:endParaRPr>
          </a:p>
        </p:txBody>
      </p:sp>
      <p:sp>
        <p:nvSpPr>
          <p:cNvPr id="2051" name="Rectangle 168"/>
          <p:cNvSpPr>
            <a:spLocks noChangeArrowheads="1"/>
          </p:cNvSpPr>
          <p:nvPr/>
        </p:nvSpPr>
        <p:spPr bwMode="auto">
          <a:xfrm>
            <a:off x="-468560" y="5517604"/>
            <a:ext cx="601216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n-US" altLang="en-US" sz="2400" b="1" dirty="0">
                <a:solidFill>
                  <a:schemeClr val="bg1"/>
                </a:solidFill>
              </a:rPr>
              <a:t/>
            </a:r>
            <a:br>
              <a:rPr lang="en-US" altLang="en-US" sz="2400" b="1" dirty="0">
                <a:solidFill>
                  <a:schemeClr val="bg1"/>
                </a:solidFill>
              </a:rPr>
            </a:br>
            <a:endParaRPr lang="es-ES" altLang="en-US" sz="2400" b="1" dirty="0">
              <a:solidFill>
                <a:schemeClr val="bg1"/>
              </a:solidFill>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9176" y="1465504"/>
            <a:ext cx="1450098" cy="1465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9176" y="0"/>
            <a:ext cx="1351863" cy="1465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148064" y="4213380"/>
            <a:ext cx="4572000" cy="2123658"/>
          </a:xfrm>
          <a:prstGeom prst="rect">
            <a:avLst/>
          </a:prstGeom>
        </p:spPr>
        <p:txBody>
          <a:bodyPr>
            <a:spAutoFit/>
          </a:bodyPr>
          <a:lstStyle/>
          <a:p>
            <a:pPr algn="ctr"/>
            <a:r>
              <a:rPr lang="en-US" altLang="en-US" sz="2000" b="1" dirty="0" smtClean="0">
                <a:solidFill>
                  <a:schemeClr val="bg1"/>
                </a:solidFill>
              </a:rPr>
              <a:t>Dalia A. </a:t>
            </a:r>
            <a:r>
              <a:rPr lang="en-US" altLang="en-US" sz="2000" b="1" dirty="0" err="1" smtClean="0">
                <a:solidFill>
                  <a:schemeClr val="bg1"/>
                </a:solidFill>
              </a:rPr>
              <a:t>Hamdy</a:t>
            </a:r>
            <a:endParaRPr lang="en-US" altLang="en-US" sz="2000" b="1" dirty="0" smtClean="0">
              <a:solidFill>
                <a:schemeClr val="bg1"/>
              </a:solidFill>
            </a:endParaRPr>
          </a:p>
          <a:p>
            <a:pPr algn="ctr"/>
            <a:r>
              <a:rPr lang="en-US" altLang="en-US" dirty="0" smtClean="0">
                <a:solidFill>
                  <a:schemeClr val="bg1"/>
                </a:solidFill>
              </a:rPr>
              <a:t>PhD, </a:t>
            </a:r>
            <a:r>
              <a:rPr lang="en-US" altLang="en-US" dirty="0" err="1" smtClean="0">
                <a:solidFill>
                  <a:schemeClr val="bg1"/>
                </a:solidFill>
              </a:rPr>
              <a:t>RPh</a:t>
            </a:r>
            <a:r>
              <a:rPr lang="en-US" altLang="en-US" dirty="0" smtClean="0">
                <a:solidFill>
                  <a:schemeClr val="bg1"/>
                </a:solidFill>
              </a:rPr>
              <a:t>, MRSC</a:t>
            </a:r>
          </a:p>
          <a:p>
            <a:pPr algn="ctr"/>
            <a:r>
              <a:rPr lang="en-US" altLang="en-US" b="1" dirty="0" smtClean="0">
                <a:solidFill>
                  <a:schemeClr val="bg1"/>
                </a:solidFill>
              </a:rPr>
              <a:t>Assistant Professor </a:t>
            </a:r>
          </a:p>
          <a:p>
            <a:pPr algn="ctr"/>
            <a:r>
              <a:rPr lang="en-US" altLang="en-US" b="1" dirty="0" smtClean="0">
                <a:solidFill>
                  <a:schemeClr val="bg1"/>
                </a:solidFill>
              </a:rPr>
              <a:t>Faculty of Pharmacy</a:t>
            </a:r>
          </a:p>
          <a:p>
            <a:pPr algn="ctr"/>
            <a:r>
              <a:rPr lang="en-US" altLang="en-US" b="1" dirty="0" smtClean="0">
                <a:solidFill>
                  <a:schemeClr val="bg1"/>
                </a:solidFill>
              </a:rPr>
              <a:t>Alexandria University</a:t>
            </a:r>
            <a:endParaRPr lang="en-US" altLang="en-US" b="1" dirty="0" smtClean="0">
              <a:solidFill>
                <a:schemeClr val="accent6">
                  <a:lumMod val="60000"/>
                  <a:lumOff val="40000"/>
                </a:schemeClr>
              </a:solidFill>
            </a:endParaRPr>
          </a:p>
          <a:p>
            <a:pPr algn="ctr"/>
            <a:r>
              <a:rPr lang="en-US" altLang="en-US" b="1" dirty="0" smtClean="0">
                <a:solidFill>
                  <a:schemeClr val="accent6">
                    <a:lumMod val="60000"/>
                    <a:lumOff val="40000"/>
                  </a:schemeClr>
                </a:solidFill>
                <a:hlinkClick r:id="rId5"/>
              </a:rPr>
              <a:t>dr.daliahamdy@gmail.com</a:t>
            </a:r>
            <a:endParaRPr lang="en-US" altLang="en-US" b="1" dirty="0" smtClean="0">
              <a:solidFill>
                <a:schemeClr val="accent6">
                  <a:lumMod val="60000"/>
                  <a:lumOff val="40000"/>
                </a:schemeClr>
              </a:solidFill>
            </a:endParaRPr>
          </a:p>
          <a:p>
            <a:pPr algn="ctr"/>
            <a:endParaRPr lang="en-US" altLang="en-US" sz="800" b="1" dirty="0" smtClean="0">
              <a:solidFill>
                <a:schemeClr val="bg1"/>
              </a:solidFill>
            </a:endParaRPr>
          </a:p>
          <a:p>
            <a:pPr algn="ctr"/>
            <a:r>
              <a:rPr lang="en-US" altLang="en-US" sz="1400" b="1" dirty="0" smtClean="0">
                <a:solidFill>
                  <a:schemeClr val="bg1"/>
                </a:solidFill>
              </a:rPr>
              <a:t>3</a:t>
            </a:r>
            <a:r>
              <a:rPr lang="en-US" altLang="en-US" sz="1400" b="1" baseline="30000" dirty="0" smtClean="0">
                <a:solidFill>
                  <a:schemeClr val="bg1"/>
                </a:solidFill>
              </a:rPr>
              <a:t>rd</a:t>
            </a:r>
            <a:r>
              <a:rPr lang="en-US" altLang="en-US" sz="1400" b="1" dirty="0" smtClean="0">
                <a:solidFill>
                  <a:schemeClr val="bg1"/>
                </a:solidFill>
              </a:rPr>
              <a:t>  November 2015</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33375"/>
            <a:ext cx="8229600" cy="782638"/>
          </a:xfrm>
        </p:spPr>
        <p:txBody>
          <a:bodyPr/>
          <a:lstStyle/>
          <a:p>
            <a:pPr eaLnBrk="1" hangingPunct="1"/>
            <a:r>
              <a:rPr lang="en-US" altLang="en-US" smtClean="0">
                <a:solidFill>
                  <a:schemeClr val="bg1"/>
                </a:solidFill>
              </a:rPr>
              <a:t>Outline</a:t>
            </a:r>
          </a:p>
        </p:txBody>
      </p:sp>
      <p:sp>
        <p:nvSpPr>
          <p:cNvPr id="143363" name="Rectangle 3"/>
          <p:cNvSpPr>
            <a:spLocks noGrp="1" noChangeArrowheads="1"/>
          </p:cNvSpPr>
          <p:nvPr>
            <p:ph type="body" idx="1"/>
          </p:nvPr>
        </p:nvSpPr>
        <p:spPr>
          <a:xfrm>
            <a:off x="468312" y="1782763"/>
            <a:ext cx="8424167" cy="4525962"/>
          </a:xfrm>
        </p:spPr>
        <p:txBody>
          <a:bodyPr/>
          <a:lstStyle/>
          <a:p>
            <a:pPr marL="571500" indent="-571500" eaLnBrk="1" hangingPunct="1">
              <a:buFontTx/>
              <a:buAutoNum type="romanUcPeriod"/>
              <a:defRPr/>
            </a:pPr>
            <a:r>
              <a:rPr lang="en-US" altLang="en-US" sz="3000" dirty="0" smtClean="0"/>
              <a:t>Introduction to </a:t>
            </a:r>
            <a:r>
              <a:rPr lang="en-US" altLang="en-US" sz="3000" dirty="0" smtClean="0"/>
              <a:t>Azole antifungals in </a:t>
            </a:r>
            <a:r>
              <a:rPr lang="en-US" altLang="en-US" sz="3000" dirty="0"/>
              <a:t>A</a:t>
            </a:r>
            <a:r>
              <a:rPr lang="en-US" altLang="en-US" sz="3000" dirty="0" smtClean="0"/>
              <a:t>cute Lymphoblastic </a:t>
            </a:r>
            <a:r>
              <a:rPr lang="en-US" altLang="en-US" sz="3000" dirty="0"/>
              <a:t>L</a:t>
            </a:r>
            <a:r>
              <a:rPr lang="en-US" altLang="en-US" sz="3000" dirty="0" smtClean="0"/>
              <a:t>eukemia patients</a:t>
            </a:r>
          </a:p>
          <a:p>
            <a:pPr marL="571500" indent="-571500" eaLnBrk="1" hangingPunct="1">
              <a:buFontTx/>
              <a:buAutoNum type="romanUcPeriod"/>
              <a:defRPr/>
            </a:pPr>
            <a:r>
              <a:rPr lang="en-US" altLang="en-US" sz="3000" dirty="0" err="1" smtClean="0"/>
              <a:t>Posaconazole</a:t>
            </a:r>
            <a:r>
              <a:rPr lang="en-US" altLang="en-US" sz="3000" dirty="0" smtClean="0"/>
              <a:t> an azole antifungal </a:t>
            </a:r>
          </a:p>
          <a:p>
            <a:pPr marL="571500" indent="-571500" eaLnBrk="1" hangingPunct="1">
              <a:buFontTx/>
              <a:buAutoNum type="romanUcPeriod"/>
              <a:defRPr/>
            </a:pPr>
            <a:r>
              <a:rPr lang="en-US" altLang="en-US" sz="3000" dirty="0" smtClean="0"/>
              <a:t>Effect of hyperlipidemia on PSZ Pharmacokinetics and Pharmacodynamics</a:t>
            </a:r>
          </a:p>
          <a:p>
            <a:pPr marL="571500" indent="-571500" eaLnBrk="1" hangingPunct="1">
              <a:buFontTx/>
              <a:buAutoNum type="romanUcPeriod"/>
              <a:defRPr/>
            </a:pPr>
            <a:r>
              <a:rPr lang="en-US" altLang="en-US" sz="3000" dirty="0" smtClean="0"/>
              <a:t>Effect of hyperlipidemia on VCR pharmacokinetics</a:t>
            </a:r>
          </a:p>
          <a:p>
            <a:pPr marL="571500" indent="-571500" eaLnBrk="1" hangingPunct="1">
              <a:buFontTx/>
              <a:buAutoNum type="romanUcPeriod"/>
              <a:defRPr/>
            </a:pPr>
            <a:r>
              <a:rPr lang="en-US" altLang="en-US" sz="3000" dirty="0" smtClean="0"/>
              <a:t>Erythropoietin: a possible antidote?</a:t>
            </a:r>
            <a:endParaRPr lang="en-US" altLang="en-US" sz="3000" dirty="0" smtClean="0"/>
          </a:p>
        </p:txBody>
      </p:sp>
      <p:sp>
        <p:nvSpPr>
          <p:cNvPr id="3076" name="Slide Number Placeholder 2"/>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A11B3C5B-E0CF-4176-AF8B-3E50C3FAB003}" type="slidenum">
              <a:rPr lang="es-ES" altLang="en-US" sz="1400" smtClean="0"/>
              <a:pPr eaLnBrk="1" hangingPunct="1">
                <a:spcBef>
                  <a:spcPct val="0"/>
                </a:spcBef>
                <a:buFontTx/>
                <a:buNone/>
              </a:pPr>
              <a:t>2</a:t>
            </a:fld>
            <a:endParaRPr lang="es-ES" altLang="en-US" sz="1400" smtClean="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Hematological Cancer </a:t>
            </a:r>
            <a:endParaRPr lang="en-US" dirty="0"/>
          </a:p>
        </p:txBody>
      </p:sp>
      <p:sp>
        <p:nvSpPr>
          <p:cNvPr id="3" name="Content Placeholder 2"/>
          <p:cNvSpPr>
            <a:spLocks noGrp="1"/>
          </p:cNvSpPr>
          <p:nvPr>
            <p:ph idx="1"/>
          </p:nvPr>
        </p:nvSpPr>
        <p:spPr>
          <a:xfrm>
            <a:off x="457200" y="1711349"/>
            <a:ext cx="8229600" cy="4525963"/>
          </a:xfrm>
        </p:spPr>
        <p:txBody>
          <a:bodyPr/>
          <a:lstStyle/>
          <a:p>
            <a:r>
              <a:rPr lang="en-US" dirty="0" smtClean="0"/>
              <a:t>Blood cancer affect the production and function of the blood cells</a:t>
            </a:r>
          </a:p>
          <a:p>
            <a:endParaRPr lang="en-US" dirty="0" smtClean="0"/>
          </a:p>
          <a:p>
            <a:r>
              <a:rPr lang="en-US" dirty="0" smtClean="0"/>
              <a:t>There are main three types of blood cancer:</a:t>
            </a:r>
          </a:p>
          <a:p>
            <a:pPr indent="460375">
              <a:buFont typeface="Wingdings" panose="05000000000000000000" pitchFamily="2" charset="2"/>
              <a:buChar char="Ø"/>
            </a:pPr>
            <a:r>
              <a:rPr lang="en-US" dirty="0" smtClean="0"/>
              <a:t>Leukemia</a:t>
            </a:r>
          </a:p>
          <a:p>
            <a:pPr indent="460375">
              <a:buFont typeface="Wingdings" panose="05000000000000000000" pitchFamily="2" charset="2"/>
              <a:buChar char="Ø"/>
            </a:pPr>
            <a:r>
              <a:rPr lang="en-US" dirty="0" smtClean="0"/>
              <a:t>Lymphoma</a:t>
            </a:r>
          </a:p>
          <a:p>
            <a:pPr indent="460375">
              <a:buFont typeface="Wingdings" panose="05000000000000000000" pitchFamily="2" charset="2"/>
              <a:buChar char="Ø"/>
            </a:pPr>
            <a:r>
              <a:rPr lang="en-US" dirty="0" smtClean="0"/>
              <a:t>Myeloma</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a:t>
            </a:fld>
            <a:endParaRPr lang="es-ES" altLang="en-US"/>
          </a:p>
        </p:txBody>
      </p:sp>
      <p:pic>
        <p:nvPicPr>
          <p:cNvPr id="123906" name="Picture 2" descr="C:\Users\Samsung\Pictures\logo-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2746045"/>
            <a:ext cx="4312146" cy="682955"/>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412640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iterate type="lt">
                                    <p:tmPct val="0"/>
                                  </p:iterate>
                                  <p:childTnLst>
                                    <p:animClr clrSpc="rgb" dir="cw">
                                      <p:cBhvr override="childStyle">
                                        <p:cTn id="6" dur="500" fill="hold"/>
                                        <p:tgtEl>
                                          <p:spTgt spid="3">
                                            <p:txEl>
                                              <p:pRg st="3" end="3"/>
                                            </p:txEl>
                                          </p:spTgt>
                                        </p:tgtEl>
                                        <p:attrNameLst>
                                          <p:attrName>style.color</p:attrName>
                                        </p:attrNameLst>
                                      </p:cBhvr>
                                      <p:to>
                                        <a:schemeClr val="accent2"/>
                                      </p:to>
                                    </p:animClr>
                                    <p:animClr clrSpc="rgb" dir="cw">
                                      <p:cBhvr>
                                        <p:cTn id="7" dur="500" fill="hold"/>
                                        <p:tgtEl>
                                          <p:spTgt spid="3">
                                            <p:txEl>
                                              <p:pRg st="3" end="3"/>
                                            </p:txEl>
                                          </p:spTgt>
                                        </p:tgtEl>
                                        <p:attrNameLst>
                                          <p:attrName>fillcolor</p:attrName>
                                        </p:attrNameLst>
                                      </p:cBhvr>
                                      <p:to>
                                        <a:schemeClr val="accent2"/>
                                      </p:to>
                                    </p:animClr>
                                    <p:set>
                                      <p:cBhvr>
                                        <p:cTn id="8" dur="500" fill="hold"/>
                                        <p:tgtEl>
                                          <p:spTgt spid="3">
                                            <p:txEl>
                                              <p:pRg st="3" end="3"/>
                                            </p:txEl>
                                          </p:spTgt>
                                        </p:tgtEl>
                                        <p:attrNameLst>
                                          <p:attrName>fill.type</p:attrName>
                                        </p:attrNameLst>
                                      </p:cBhvr>
                                      <p:to>
                                        <p:strVal val="solid"/>
                                      </p:to>
                                    </p:set>
                                    <p:set>
                                      <p:cBhvr>
                                        <p:cTn id="9" dur="500" fill="hold"/>
                                        <p:tgtEl>
                                          <p:spTgt spid="3">
                                            <p:txEl>
                                              <p:pRg st="3" end="3"/>
                                            </p:txEl>
                                          </p:spTgt>
                                        </p:tgtEl>
                                        <p:attrNameLst>
                                          <p:attrName>fill.on</p:attrName>
                                        </p:attrNameLst>
                                      </p:cBhvr>
                                      <p:to>
                                        <p:strVal val="true"/>
                                      </p:to>
                                    </p:set>
                                  </p:childTnLst>
                                </p:cTn>
                              </p:par>
                              <p:par>
                                <p:cTn id="10" presetID="18" presetClass="emph" presetSubtype="0" fill="hold" nodeType="withEffect">
                                  <p:stCondLst>
                                    <p:cond delay="0"/>
                                  </p:stCondLst>
                                  <p:iterate type="lt">
                                    <p:tmPct val="4000"/>
                                  </p:iterate>
                                  <p:childTnLst>
                                    <p:set>
                                      <p:cBhvr override="childStyle">
                                        <p:cTn id="11" dur="500" fill="hold"/>
                                        <p:tgtEl>
                                          <p:spTgt spid="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Acute Lymphoblastic Leukemia (ALL)</a:t>
            </a:r>
            <a:endParaRPr lang="en-US" dirty="0"/>
          </a:p>
        </p:txBody>
      </p:sp>
      <p:sp>
        <p:nvSpPr>
          <p:cNvPr id="3" name="Content Placeholder 2"/>
          <p:cNvSpPr>
            <a:spLocks noGrp="1"/>
          </p:cNvSpPr>
          <p:nvPr>
            <p:ph idx="1"/>
          </p:nvPr>
        </p:nvSpPr>
        <p:spPr>
          <a:xfrm>
            <a:off x="457200" y="1600200"/>
            <a:ext cx="8291264" cy="4891423"/>
          </a:xfrm>
        </p:spPr>
        <p:txBody>
          <a:bodyPr/>
          <a:lstStyle/>
          <a:p>
            <a:endParaRPr lang="en-US" dirty="0" smtClean="0">
              <a:effectLst/>
            </a:endParaRPr>
          </a:p>
          <a:p>
            <a:pPr>
              <a:buFont typeface="Wingdings" panose="05000000000000000000" pitchFamily="2" charset="2"/>
              <a:buChar char="Ø"/>
            </a:pPr>
            <a:r>
              <a:rPr lang="en-US" dirty="0"/>
              <a:t>ALL is the most common form of childhood leukemia</a:t>
            </a:r>
          </a:p>
          <a:p>
            <a:pPr>
              <a:buFont typeface="Wingdings" panose="05000000000000000000" pitchFamily="2" charset="2"/>
              <a:buChar char="Ø"/>
            </a:pPr>
            <a:endParaRPr lang="en-US" dirty="0"/>
          </a:p>
          <a:p>
            <a:pPr>
              <a:buFont typeface="Wingdings" panose="05000000000000000000" pitchFamily="2" charset="2"/>
              <a:buChar char="Ø"/>
            </a:pPr>
            <a:r>
              <a:rPr lang="en-US" dirty="0" smtClean="0">
                <a:effectLst/>
              </a:rPr>
              <a:t>The treatment regimen for patients with ALL is determined primarily by </a:t>
            </a:r>
          </a:p>
          <a:p>
            <a:pPr lvl="1">
              <a:buFont typeface="Wingdings" panose="05000000000000000000" pitchFamily="2" charset="2"/>
              <a:buChar char="Ø"/>
            </a:pPr>
            <a:r>
              <a:rPr lang="en-US" dirty="0" smtClean="0">
                <a:effectLst/>
              </a:rPr>
              <a:t>Philadelphia chromosome status of the leukemia </a:t>
            </a:r>
          </a:p>
          <a:p>
            <a:pPr lvl="1">
              <a:buFont typeface="Wingdings" panose="05000000000000000000" pitchFamily="2" charset="2"/>
              <a:buChar char="Ø"/>
            </a:pPr>
            <a:r>
              <a:rPr lang="en-US" dirty="0"/>
              <a:t>A</a:t>
            </a:r>
            <a:r>
              <a:rPr lang="en-US" dirty="0" smtClean="0">
                <a:effectLst/>
              </a:rPr>
              <a:t>ge of the patient</a:t>
            </a:r>
          </a:p>
        </p:txBody>
      </p:sp>
      <p:sp>
        <p:nvSpPr>
          <p:cNvPr id="5" name="Slide Number Placeholder 4"/>
          <p:cNvSpPr>
            <a:spLocks noGrp="1"/>
          </p:cNvSpPr>
          <p:nvPr>
            <p:ph type="sldNum" sz="quarter" idx="12"/>
          </p:nvPr>
        </p:nvSpPr>
        <p:spPr/>
        <p:txBody>
          <a:bodyPr/>
          <a:lstStyle/>
          <a:p>
            <a:pPr>
              <a:defRPr/>
            </a:pPr>
            <a:fld id="{13BECE70-F37A-40BB-AD3D-2689896743C3}" type="slidenum">
              <a:rPr lang="es-ES" altLang="en-US" smtClean="0"/>
              <a:pPr>
                <a:defRPr/>
              </a:pPr>
              <a:t>4</a:t>
            </a:fld>
            <a:endParaRPr lang="es-ES" altLang="en-US"/>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1189273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Acute Lymphoblastic Leukemia (ALL)</a:t>
            </a:r>
            <a:endParaRPr lang="en-US" dirty="0"/>
          </a:p>
        </p:txBody>
      </p:sp>
      <p:sp>
        <p:nvSpPr>
          <p:cNvPr id="3" name="Content Placeholder 2"/>
          <p:cNvSpPr>
            <a:spLocks noGrp="1"/>
          </p:cNvSpPr>
          <p:nvPr>
            <p:ph idx="1"/>
          </p:nvPr>
        </p:nvSpPr>
        <p:spPr>
          <a:xfrm>
            <a:off x="0" y="1340768"/>
            <a:ext cx="9144000" cy="4891423"/>
          </a:xfrm>
        </p:spPr>
        <p:txBody>
          <a:bodyPr/>
          <a:lstStyle/>
          <a:p>
            <a:pPr marL="0" indent="0">
              <a:buNone/>
            </a:pPr>
            <a:endParaRPr lang="en-US" dirty="0"/>
          </a:p>
          <a:p>
            <a:pPr>
              <a:buFont typeface="Wingdings" panose="05000000000000000000" pitchFamily="2" charset="2"/>
              <a:buChar char="Ø"/>
            </a:pPr>
            <a:r>
              <a:rPr lang="en-US" dirty="0" smtClean="0">
                <a:effectLst/>
              </a:rPr>
              <a:t>Treatment recommendations for ALL patients include </a:t>
            </a:r>
          </a:p>
          <a:p>
            <a:pPr marL="1030288" lvl="1" indent="-109538">
              <a:buFont typeface="Wingdings" panose="05000000000000000000" pitchFamily="2" charset="2"/>
              <a:buChar char="Ø"/>
            </a:pPr>
            <a:r>
              <a:rPr lang="en-US" dirty="0" smtClean="0">
                <a:effectLst/>
              </a:rPr>
              <a:t> induction, consolidation and maintenance therapy </a:t>
            </a:r>
          </a:p>
          <a:p>
            <a:pPr marL="1030288" lvl="1" indent="-109538">
              <a:buFont typeface="Wingdings" panose="05000000000000000000" pitchFamily="2" charset="2"/>
              <a:buChar char="Ø"/>
            </a:pPr>
            <a:r>
              <a:rPr lang="en-US" dirty="0" smtClean="0">
                <a:effectLst/>
              </a:rPr>
              <a:t> CNS prophylaxis</a:t>
            </a:r>
          </a:p>
          <a:p>
            <a:pPr marL="0" indent="0">
              <a:buNone/>
            </a:pPr>
            <a:endParaRPr lang="en-US" dirty="0"/>
          </a:p>
          <a:p>
            <a:pPr>
              <a:buFont typeface="Wingdings" panose="05000000000000000000" pitchFamily="2" charset="2"/>
              <a:buChar char="Ø"/>
            </a:pPr>
            <a:r>
              <a:rPr lang="en-US" dirty="0" smtClean="0">
                <a:solidFill>
                  <a:schemeClr val="accent2">
                    <a:lumMod val="60000"/>
                    <a:lumOff val="40000"/>
                  </a:schemeClr>
                </a:solidFill>
              </a:rPr>
              <a:t>Vincristine (VCR)</a:t>
            </a:r>
            <a:r>
              <a:rPr lang="en-US" dirty="0" smtClean="0"/>
              <a:t>, an antineoplastic agent, is common in treatment of ALL</a:t>
            </a:r>
            <a:endParaRPr lang="en-US" dirty="0"/>
          </a:p>
        </p:txBody>
      </p:sp>
      <p:sp>
        <p:nvSpPr>
          <p:cNvPr id="5" name="Slide Number Placeholder 4"/>
          <p:cNvSpPr>
            <a:spLocks noGrp="1"/>
          </p:cNvSpPr>
          <p:nvPr>
            <p:ph type="sldNum" sz="quarter" idx="12"/>
          </p:nvPr>
        </p:nvSpPr>
        <p:spPr/>
        <p:txBody>
          <a:bodyPr/>
          <a:lstStyle/>
          <a:p>
            <a:pPr>
              <a:defRPr/>
            </a:pPr>
            <a:fld id="{13BECE70-F37A-40BB-AD3D-2689896743C3}" type="slidenum">
              <a:rPr lang="es-ES" altLang="en-US" smtClean="0"/>
              <a:pPr>
                <a:defRPr/>
              </a:pPr>
              <a:t>5</a:t>
            </a:fld>
            <a:endParaRPr lang="es-ES" altLang="en-US"/>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441489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Azoles Antifungals : Prophylactic therapy</a:t>
            </a:r>
            <a:endParaRPr lang="en-US" dirty="0"/>
          </a:p>
        </p:txBody>
      </p:sp>
      <p:sp>
        <p:nvSpPr>
          <p:cNvPr id="3" name="Content Placeholder 2"/>
          <p:cNvSpPr>
            <a:spLocks noGrp="1"/>
          </p:cNvSpPr>
          <p:nvPr>
            <p:ph idx="1"/>
          </p:nvPr>
        </p:nvSpPr>
        <p:spPr>
          <a:xfrm>
            <a:off x="457200" y="1855365"/>
            <a:ext cx="8229600" cy="4525963"/>
          </a:xfrm>
        </p:spPr>
        <p:txBody>
          <a:bodyPr/>
          <a:lstStyle/>
          <a:p>
            <a:pPr>
              <a:buFont typeface="Wingdings" panose="05000000000000000000" pitchFamily="2" charset="2"/>
              <a:buChar char="Ø"/>
            </a:pPr>
            <a:r>
              <a:rPr lang="en-US" dirty="0">
                <a:solidFill>
                  <a:schemeClr val="accent6">
                    <a:lumMod val="60000"/>
                    <a:lumOff val="40000"/>
                  </a:schemeClr>
                </a:solidFill>
              </a:rPr>
              <a:t>Invasive fungal infections </a:t>
            </a:r>
            <a:r>
              <a:rPr lang="en-US" dirty="0" smtClean="0"/>
              <a:t>are common complications following hematological treatment</a:t>
            </a:r>
            <a:endParaRPr lang="en-US" dirty="0"/>
          </a:p>
          <a:p>
            <a:pPr>
              <a:buFont typeface="Wingdings" panose="05000000000000000000" pitchFamily="2" charset="2"/>
              <a:buChar char="Ø"/>
            </a:pPr>
            <a:r>
              <a:rPr lang="en-US" dirty="0" smtClean="0">
                <a:effectLst/>
              </a:rPr>
              <a:t>Afebrile patients with </a:t>
            </a:r>
            <a:r>
              <a:rPr lang="en-US" dirty="0" smtClean="0">
                <a:solidFill>
                  <a:schemeClr val="accent6">
                    <a:lumMod val="60000"/>
                    <a:lumOff val="40000"/>
                  </a:schemeClr>
                </a:solidFill>
                <a:effectLst/>
              </a:rPr>
              <a:t>neutropenia</a:t>
            </a:r>
            <a:r>
              <a:rPr lang="en-US" dirty="0" smtClean="0">
                <a:effectLst/>
              </a:rPr>
              <a:t> usually receive </a:t>
            </a:r>
            <a:r>
              <a:rPr lang="en-US" dirty="0"/>
              <a:t>p</a:t>
            </a:r>
            <a:r>
              <a:rPr lang="en-US" dirty="0" smtClean="0"/>
              <a:t>rophylactic </a:t>
            </a:r>
            <a:r>
              <a:rPr lang="en-US" dirty="0"/>
              <a:t>azole </a:t>
            </a:r>
            <a:r>
              <a:rPr lang="en-US" dirty="0" smtClean="0"/>
              <a:t>antifungal</a:t>
            </a:r>
          </a:p>
          <a:p>
            <a:pPr lvl="2">
              <a:buFont typeface="Wingdings" panose="05000000000000000000" pitchFamily="2" charset="2"/>
              <a:buChar char="Ø"/>
            </a:pPr>
            <a:r>
              <a:rPr lang="en-US" dirty="0" err="1" smtClean="0"/>
              <a:t>posaconazole</a:t>
            </a:r>
            <a:r>
              <a:rPr lang="en-US" dirty="0" smtClean="0"/>
              <a:t> </a:t>
            </a:r>
          </a:p>
          <a:p>
            <a:pPr lvl="2">
              <a:buFont typeface="Wingdings" panose="05000000000000000000" pitchFamily="2" charset="2"/>
              <a:buChar char="Ø"/>
            </a:pPr>
            <a:r>
              <a:rPr lang="en-US" dirty="0" err="1" smtClean="0"/>
              <a:t>voriconazole</a:t>
            </a:r>
            <a:r>
              <a:rPr lang="en-US" dirty="0" smtClean="0"/>
              <a:t> </a:t>
            </a:r>
          </a:p>
          <a:p>
            <a:pPr lvl="2">
              <a:buFont typeface="Wingdings" panose="05000000000000000000" pitchFamily="2" charset="2"/>
              <a:buChar char="Ø"/>
            </a:pPr>
            <a:r>
              <a:rPr lang="en-US" dirty="0" err="1" smtClean="0"/>
              <a:t>Itraconazole</a:t>
            </a:r>
            <a:endParaRPr lang="en-US" dirty="0"/>
          </a:p>
          <a:p>
            <a:pPr lvl="2">
              <a:buFont typeface="Wingdings" panose="05000000000000000000" pitchFamily="2" charset="2"/>
              <a:buChar char="Ø"/>
            </a:pPr>
            <a:r>
              <a:rPr lang="en-US" dirty="0" smtClean="0"/>
              <a:t>fluconazole</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6</a:t>
            </a:fld>
            <a:endParaRPr lang="es-ES" altLang="en-US"/>
          </a:p>
        </p:txBody>
      </p:sp>
      <p:sp>
        <p:nvSpPr>
          <p:cNvPr id="6"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131464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style.textDecorationUnderline</p:attrName>
                                        </p:attrNameLst>
                                      </p:cBhvr>
                                      <p:to>
                                        <p:strVal val="true"/>
                                      </p:to>
                                    </p:set>
                                  </p:childTnLst>
                                </p:cTn>
                              </p:par>
                              <p:par>
                                <p:cTn id="7" presetID="19" presetClass="emph" presetSubtype="0" fill="hold" grpId="0" nodeType="withEffect">
                                  <p:stCondLst>
                                    <p:cond delay="0"/>
                                  </p:stCondLst>
                                  <p:iterate type="lt">
                                    <p:tmPct val="0"/>
                                  </p:iterate>
                                  <p:childTnLst>
                                    <p:animClr clrSpc="rgb" dir="cw">
                                      <p:cBhvr override="childStyle">
                                        <p:cTn id="8" dur="500" fill="hold"/>
                                        <p:tgtEl>
                                          <p:spTgt spid="3">
                                            <p:txEl>
                                              <p:pRg st="2" end="2"/>
                                            </p:txEl>
                                          </p:spTgt>
                                        </p:tgtEl>
                                        <p:attrNameLst>
                                          <p:attrName>style.color</p:attrName>
                                        </p:attrNameLst>
                                      </p:cBhvr>
                                      <p:to>
                                        <a:schemeClr val="accent2"/>
                                      </p:to>
                                    </p:animClr>
                                    <p:animClr clrSpc="rgb" dir="cw">
                                      <p:cBhvr>
                                        <p:cTn id="9" dur="500" fill="hold"/>
                                        <p:tgtEl>
                                          <p:spTgt spid="3">
                                            <p:txEl>
                                              <p:pRg st="2" end="2"/>
                                            </p:txEl>
                                          </p:spTgt>
                                        </p:tgtEl>
                                        <p:attrNameLst>
                                          <p:attrName>fillcolor</p:attrName>
                                        </p:attrNameLst>
                                      </p:cBhvr>
                                      <p:to>
                                        <a:schemeClr val="accent2"/>
                                      </p:to>
                                    </p:animClr>
                                    <p:set>
                                      <p:cBhvr>
                                        <p:cTn id="10" dur="500" fill="hold"/>
                                        <p:tgtEl>
                                          <p:spTgt spid="3">
                                            <p:txEl>
                                              <p:pRg st="2" end="2"/>
                                            </p:txEl>
                                          </p:spTgt>
                                        </p:tgtEl>
                                        <p:attrNameLst>
                                          <p:attrName>fill.type</p:attrName>
                                        </p:attrNameLst>
                                      </p:cBhvr>
                                      <p:to>
                                        <p:strVal val="solid"/>
                                      </p:to>
                                    </p:set>
                                    <p:set>
                                      <p:cBhvr>
                                        <p:cTn id="11" dur="500" fill="hold"/>
                                        <p:tgtEl>
                                          <p:spTgt spid="3">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
          </p:nvPr>
        </p:nvSpPr>
        <p:spPr>
          <a:xfrm>
            <a:off x="304800" y="2325688"/>
            <a:ext cx="8458200" cy="4343400"/>
          </a:xfrm>
          <a:ln w="19050" cmpd="dbl">
            <a:solidFill>
              <a:schemeClr val="accent2">
                <a:lumMod val="75000"/>
              </a:schemeClr>
            </a:solidFill>
          </a:ln>
        </p:spPr>
        <p:txBody>
          <a:bodyPr>
            <a:normAutofit/>
          </a:bodyPr>
          <a:lstStyle/>
          <a:p>
            <a:pPr eaLnBrk="1" hangingPunct="1">
              <a:buFont typeface="Wingdings" pitchFamily="2" charset="2"/>
              <a:buChar char="Ø"/>
              <a:defRPr/>
            </a:pPr>
            <a:endParaRPr lang="en-US" dirty="0" smtClean="0"/>
          </a:p>
          <a:p>
            <a:pPr eaLnBrk="1" hangingPunct="1">
              <a:buFont typeface="Wingdings" pitchFamily="2" charset="2"/>
              <a:buChar char="Ø"/>
              <a:defRPr/>
            </a:pPr>
            <a:endParaRPr lang="en-US" dirty="0" smtClean="0"/>
          </a:p>
          <a:p>
            <a:pPr eaLnBrk="1" hangingPunct="1">
              <a:buFont typeface="Wingdings" pitchFamily="2" charset="2"/>
              <a:buChar char="Ø"/>
              <a:defRPr/>
            </a:pPr>
            <a:endParaRPr lang="en-US" dirty="0" smtClean="0"/>
          </a:p>
          <a:p>
            <a:pPr eaLnBrk="1" hangingPunct="1">
              <a:buFont typeface="Wingdings" pitchFamily="2" charset="2"/>
              <a:buChar char="Ø"/>
              <a:defRPr/>
            </a:pPr>
            <a:endParaRPr lang="en-US" dirty="0" smtClean="0"/>
          </a:p>
          <a:p>
            <a:pPr eaLnBrk="1" hangingPunct="1">
              <a:buFont typeface="Wingdings" pitchFamily="2" charset="2"/>
              <a:buChar char="Ø"/>
              <a:defRPr/>
            </a:pPr>
            <a:r>
              <a:rPr lang="en-US" dirty="0" smtClean="0"/>
              <a:t>The latest oral </a:t>
            </a:r>
            <a:r>
              <a:rPr lang="en-US" dirty="0" err="1" smtClean="0"/>
              <a:t>triazole</a:t>
            </a:r>
            <a:r>
              <a:rPr lang="en-US" dirty="0" smtClean="0"/>
              <a:t> antifungal drug</a:t>
            </a:r>
          </a:p>
          <a:p>
            <a:pPr eaLnBrk="1" hangingPunct="1">
              <a:buFont typeface="Wingdings" pitchFamily="2" charset="2"/>
              <a:buChar char="Ø"/>
              <a:defRPr/>
            </a:pPr>
            <a:r>
              <a:rPr lang="en-US" dirty="0" err="1" smtClean="0"/>
              <a:t>Chiral</a:t>
            </a:r>
            <a:r>
              <a:rPr lang="en-US" dirty="0" smtClean="0"/>
              <a:t> drug that is clinically administered as (R,R,S,S) </a:t>
            </a:r>
            <a:r>
              <a:rPr lang="en-US" dirty="0" err="1" smtClean="0"/>
              <a:t>enantiomer</a:t>
            </a:r>
            <a:endParaRPr lang="en-US" dirty="0" smtClean="0"/>
          </a:p>
          <a:p>
            <a:pPr eaLnBrk="1" hangingPunct="1">
              <a:buFont typeface="Wingdings" pitchFamily="2" charset="2"/>
              <a:buChar char="Ø"/>
              <a:defRPr/>
            </a:pPr>
            <a:endParaRPr lang="en-US" dirty="0" smtClean="0"/>
          </a:p>
        </p:txBody>
      </p:sp>
      <p:sp>
        <p:nvSpPr>
          <p:cNvPr id="6" name="Slide Number Placeholder 5"/>
          <p:cNvSpPr>
            <a:spLocks noGrp="1"/>
          </p:cNvSpPr>
          <p:nvPr>
            <p:ph type="sldNum" sz="quarter" idx="12"/>
          </p:nvPr>
        </p:nvSpPr>
        <p:spPr>
          <a:xfrm>
            <a:off x="0" y="1271588"/>
            <a:ext cx="533400" cy="244475"/>
          </a:xfrm>
        </p:spPr>
        <p:txBody>
          <a:bodyPr>
            <a:normAutofit fontScale="85000" lnSpcReduction="20000"/>
          </a:bodyPr>
          <a:lstStyle/>
          <a:p>
            <a:pPr algn="ctr">
              <a:defRPr/>
            </a:pPr>
            <a:fld id="{B57E4B6E-59D7-4455-AC82-9373BA82ED8F}" type="slidenum">
              <a:rPr lang="en-US"/>
              <a:pPr algn="ctr">
                <a:defRPr/>
              </a:pPr>
              <a:t>7</a:t>
            </a:fld>
            <a:endParaRPr lang="en-US"/>
          </a:p>
        </p:txBody>
      </p:sp>
      <p:pic>
        <p:nvPicPr>
          <p:cNvPr id="31748" name="Picture 4" descr="D:\Users\dalia.hamdy\Pictures\350px-Posaconazole_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36763"/>
            <a:ext cx="7899400" cy="1897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749" name="Title 1"/>
          <p:cNvSpPr>
            <a:spLocks noGrp="1"/>
          </p:cNvSpPr>
          <p:nvPr>
            <p:ph type="title"/>
          </p:nvPr>
        </p:nvSpPr>
        <p:spPr/>
        <p:txBody>
          <a:bodyPr/>
          <a:lstStyle/>
          <a:p>
            <a:pPr eaLnBrk="1" hangingPunct="1"/>
            <a:r>
              <a:rPr lang="en-US" altLang="en-US" smtClean="0"/>
              <a:t>Posaconazole</a:t>
            </a: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altLang="en-US" smtClean="0"/>
              <a:t>Posaconazole</a:t>
            </a:r>
          </a:p>
        </p:txBody>
      </p:sp>
      <p:sp>
        <p:nvSpPr>
          <p:cNvPr id="32771" name="Content Placeholder 2"/>
          <p:cNvSpPr>
            <a:spLocks noGrp="1"/>
          </p:cNvSpPr>
          <p:nvPr>
            <p:ph idx="1"/>
          </p:nvPr>
        </p:nvSpPr>
        <p:spPr>
          <a:xfrm>
            <a:off x="-108520" y="1855788"/>
            <a:ext cx="8229600" cy="4525962"/>
          </a:xfrm>
        </p:spPr>
        <p:txBody>
          <a:bodyPr/>
          <a:lstStyle/>
          <a:p>
            <a:pPr eaLnBrk="1" hangingPunct="1">
              <a:buFont typeface="Wingdings" pitchFamily="2" charset="2"/>
              <a:buChar char="Ø"/>
            </a:pPr>
            <a:r>
              <a:rPr lang="en-US" altLang="en-US" dirty="0" smtClean="0"/>
              <a:t>Lipophilic drug	   water </a:t>
            </a:r>
            <a:r>
              <a:rPr lang="en-US" altLang="en-US" dirty="0" smtClean="0"/>
              <a:t>insoluble</a:t>
            </a:r>
          </a:p>
          <a:p>
            <a:pPr eaLnBrk="1" hangingPunct="1">
              <a:buFont typeface="Wingdings" pitchFamily="2" charset="2"/>
              <a:buChar char="Ø"/>
            </a:pPr>
            <a:endParaRPr lang="en-US" altLang="en-US" dirty="0" smtClean="0"/>
          </a:p>
          <a:p>
            <a:pPr eaLnBrk="1" hangingPunct="1">
              <a:buFont typeface="Wingdings" pitchFamily="2" charset="2"/>
              <a:buChar char="Ø"/>
            </a:pPr>
            <a:r>
              <a:rPr lang="en-US" altLang="en-US" dirty="0" smtClean="0"/>
              <a:t>It is commercially available as</a:t>
            </a:r>
          </a:p>
          <a:p>
            <a:pPr lvl="1" eaLnBrk="1" hangingPunct="1">
              <a:buFont typeface="Wingdings" pitchFamily="2" charset="2"/>
              <a:buChar char="Ø"/>
            </a:pPr>
            <a:r>
              <a:rPr lang="en-US" altLang="en-US" sz="2600" dirty="0" smtClean="0"/>
              <a:t>Oral suspension (40 mg/mL</a:t>
            </a:r>
            <a:r>
              <a:rPr lang="en-US" altLang="en-US" sz="2600" dirty="0" smtClean="0"/>
              <a:t>)</a:t>
            </a:r>
            <a:endParaRPr lang="en-US" altLang="en-US" sz="2600" dirty="0" smtClean="0"/>
          </a:p>
          <a:p>
            <a:pPr lvl="1" eaLnBrk="1" hangingPunct="1">
              <a:buFont typeface="Wingdings" pitchFamily="2" charset="2"/>
              <a:buChar char="Ø"/>
            </a:pPr>
            <a:r>
              <a:rPr lang="en-US" altLang="en-US" sz="2600" dirty="0" smtClean="0"/>
              <a:t>Delayed release tablets (100 mg) </a:t>
            </a:r>
            <a:endParaRPr lang="en-US" altLang="en-US" sz="2600" dirty="0" smtClean="0"/>
          </a:p>
          <a:p>
            <a:pPr lvl="1" eaLnBrk="1" hangingPunct="1">
              <a:buFont typeface="Wingdings" pitchFamily="2" charset="2"/>
              <a:buChar char="Ø"/>
            </a:pPr>
            <a:r>
              <a:rPr lang="en-US" altLang="en-US" sz="2600" dirty="0" smtClean="0"/>
              <a:t>IV </a:t>
            </a:r>
            <a:r>
              <a:rPr lang="en-US" altLang="en-US" sz="2600" dirty="0" smtClean="0"/>
              <a:t>vials (300mg/vial</a:t>
            </a:r>
            <a:r>
              <a:rPr lang="en-US" altLang="en-US" sz="2600" dirty="0" smtClean="0"/>
              <a:t>)</a:t>
            </a:r>
            <a:endParaRPr lang="en-US" altLang="en-US" sz="2600" dirty="0" smtClean="0"/>
          </a:p>
        </p:txBody>
      </p:sp>
      <p:sp>
        <p:nvSpPr>
          <p:cNvPr id="4" name="Right Arrow 3"/>
          <p:cNvSpPr/>
          <p:nvPr/>
        </p:nvSpPr>
        <p:spPr>
          <a:xfrm>
            <a:off x="3131840" y="2133600"/>
            <a:ext cx="642937" cy="1476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773"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A77D1089-DE4F-4BAA-82C8-5872402E80D1}" type="slidenum">
              <a:rPr lang="en-US" altLang="en-US" sz="1400" smtClean="0"/>
              <a:pPr eaLnBrk="1" hangingPunct="1">
                <a:spcBef>
                  <a:spcPct val="0"/>
                </a:spcBef>
                <a:buFontTx/>
                <a:buNone/>
              </a:pPr>
              <a:t>8</a:t>
            </a:fld>
            <a:endParaRPr lang="en-US" altLang="en-US" sz="1400" smtClean="0"/>
          </a:p>
        </p:txBody>
      </p:sp>
      <p:pic>
        <p:nvPicPr>
          <p:cNvPr id="32774" name="Picture 2" descr="D:\Users\dalia.hamdy\Pictures\noxafil.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0468" y="1268760"/>
            <a:ext cx="2071417" cy="154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 descr="C:\Users\Samsung\Pictures\noxafi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7618" y="2812916"/>
            <a:ext cx="2043112"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2" descr="C:\Users\Samsung\Pictures\noxafil via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5826" y="4613116"/>
            <a:ext cx="19669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ltLang="en-US" smtClean="0"/>
              <a:t>Posaconazole</a:t>
            </a:r>
          </a:p>
        </p:txBody>
      </p:sp>
      <p:sp>
        <p:nvSpPr>
          <p:cNvPr id="3" name="Content Placeholder 2"/>
          <p:cNvSpPr>
            <a:spLocks noGrp="1"/>
          </p:cNvSpPr>
          <p:nvPr>
            <p:ph idx="1"/>
          </p:nvPr>
        </p:nvSpPr>
        <p:spPr>
          <a:xfrm>
            <a:off x="457200" y="1782763"/>
            <a:ext cx="8229600" cy="4525962"/>
          </a:xfrm>
        </p:spPr>
        <p:txBody>
          <a:bodyPr/>
          <a:lstStyle/>
          <a:p>
            <a:pPr eaLnBrk="1" hangingPunct="1">
              <a:buFont typeface="Wingdings" panose="05000000000000000000" pitchFamily="2" charset="2"/>
              <a:buChar char="Ø"/>
              <a:defRPr/>
            </a:pPr>
            <a:r>
              <a:rPr lang="en-US" sz="2800" dirty="0"/>
              <a:t>Oral suspension or delayed-release tablets </a:t>
            </a:r>
          </a:p>
          <a:p>
            <a:pPr marL="1765300" indent="0" algn="just" eaLnBrk="1" hangingPunct="1">
              <a:buFontTx/>
              <a:buNone/>
              <a:defRPr/>
            </a:pPr>
            <a:r>
              <a:rPr lang="en-US" sz="2800" dirty="0" smtClean="0"/>
              <a:t>	</a:t>
            </a:r>
            <a:r>
              <a:rPr lang="en-US" sz="2800" dirty="0" smtClean="0"/>
              <a:t>for </a:t>
            </a:r>
            <a:r>
              <a:rPr lang="en-US" sz="2800" dirty="0">
                <a:solidFill>
                  <a:schemeClr val="accent6">
                    <a:lumMod val="60000"/>
                    <a:lumOff val="40000"/>
                  </a:schemeClr>
                </a:solidFill>
              </a:rPr>
              <a:t>prophylaxis</a:t>
            </a:r>
            <a:r>
              <a:rPr lang="en-US" sz="2800" dirty="0"/>
              <a:t> of invasive Aspergillus </a:t>
            </a:r>
            <a:r>
              <a:rPr lang="en-US" sz="2800" dirty="0" smtClean="0"/>
              <a:t>and Candida infections in severely </a:t>
            </a:r>
            <a:r>
              <a:rPr lang="en-US" sz="2800" dirty="0" smtClean="0">
                <a:solidFill>
                  <a:schemeClr val="accent6">
                    <a:lumMod val="60000"/>
                    <a:lumOff val="40000"/>
                  </a:schemeClr>
                </a:solidFill>
              </a:rPr>
              <a:t>immunocompromised</a:t>
            </a:r>
            <a:r>
              <a:rPr lang="en-US" sz="2800" dirty="0" smtClean="0"/>
              <a:t> patients</a:t>
            </a:r>
          </a:p>
          <a:p>
            <a:pPr marL="0" indent="0" eaLnBrk="1" hangingPunct="1">
              <a:buFontTx/>
              <a:buNone/>
              <a:defRPr/>
            </a:pPr>
            <a:endParaRPr lang="en-US" sz="2800" dirty="0" smtClean="0"/>
          </a:p>
          <a:p>
            <a:pPr lvl="2" eaLnBrk="1" hangingPunct="1">
              <a:buFont typeface="Wingdings" panose="05000000000000000000" pitchFamily="2" charset="2"/>
              <a:buChar char="Ø"/>
              <a:defRPr/>
            </a:pPr>
            <a:r>
              <a:rPr lang="en-US" sz="2500" dirty="0"/>
              <a:t>H</a:t>
            </a:r>
            <a:r>
              <a:rPr lang="en-US" sz="2500" dirty="0" smtClean="0"/>
              <a:t>ematopoietic </a:t>
            </a:r>
            <a:r>
              <a:rPr lang="en-US" sz="2500" dirty="0"/>
              <a:t>stem cell transplant recipients with GVHD, </a:t>
            </a:r>
            <a:endParaRPr lang="en-US" sz="2500" dirty="0" smtClean="0"/>
          </a:p>
          <a:p>
            <a:pPr lvl="2" eaLnBrk="1" hangingPunct="1">
              <a:buFont typeface="Wingdings" panose="05000000000000000000" pitchFamily="2" charset="2"/>
              <a:buChar char="Ø"/>
              <a:defRPr/>
            </a:pPr>
            <a:r>
              <a:rPr lang="en-US" sz="2500" dirty="0"/>
              <a:t>H</a:t>
            </a:r>
            <a:r>
              <a:rPr lang="en-US" sz="2500" dirty="0" smtClean="0"/>
              <a:t>ematologic </a:t>
            </a:r>
            <a:r>
              <a:rPr lang="en-US" sz="2500" dirty="0"/>
              <a:t>malignancies with prolonged neutropenia from </a:t>
            </a:r>
            <a:r>
              <a:rPr lang="en-US" dirty="0" smtClean="0"/>
              <a:t>chemotherapy</a:t>
            </a:r>
            <a:endParaRPr lang="en-US" dirty="0"/>
          </a:p>
        </p:txBody>
      </p:sp>
      <p:sp>
        <p:nvSpPr>
          <p:cNvPr id="4" name="Right Arrow 3"/>
          <p:cNvSpPr/>
          <p:nvPr/>
        </p:nvSpPr>
        <p:spPr>
          <a:xfrm>
            <a:off x="1382439" y="2290453"/>
            <a:ext cx="641350"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797" name="Slide Number Placeholder 6"/>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55CD6092-3C86-4184-A31E-1552F33BC5EB}" type="slidenum">
              <a:rPr lang="en-US" altLang="en-US" sz="1400" smtClean="0"/>
              <a:pPr eaLnBrk="1" hangingPunct="1">
                <a:spcBef>
                  <a:spcPct val="0"/>
                </a:spcBef>
                <a:buFontTx/>
                <a:buNone/>
              </a:pPr>
              <a:t>9</a:t>
            </a:fld>
            <a:endParaRPr lang="en-US" altLang="en-US" sz="1400" smtClean="0"/>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altLang="en-US" smtClean="0"/>
              <a:t>Posaconazole</a:t>
            </a:r>
          </a:p>
        </p:txBody>
      </p:sp>
      <p:sp>
        <p:nvSpPr>
          <p:cNvPr id="3" name="Content Placeholder 2"/>
          <p:cNvSpPr>
            <a:spLocks noGrp="1"/>
          </p:cNvSpPr>
          <p:nvPr>
            <p:ph idx="1"/>
          </p:nvPr>
        </p:nvSpPr>
        <p:spPr>
          <a:xfrm>
            <a:off x="457200" y="2216150"/>
            <a:ext cx="8229600" cy="4525963"/>
          </a:xfrm>
        </p:spPr>
        <p:txBody>
          <a:bodyPr/>
          <a:lstStyle/>
          <a:p>
            <a:pPr eaLnBrk="1" hangingPunct="1">
              <a:buFont typeface="Wingdings" panose="05000000000000000000" pitchFamily="2" charset="2"/>
              <a:buChar char="Ø"/>
              <a:defRPr/>
            </a:pPr>
            <a:r>
              <a:rPr lang="en-US" dirty="0"/>
              <a:t>Oral suspension </a:t>
            </a:r>
            <a:r>
              <a:rPr lang="en-US" dirty="0" smtClean="0"/>
              <a:t>is also used for </a:t>
            </a:r>
            <a:endParaRPr lang="en-US" dirty="0" smtClean="0"/>
          </a:p>
          <a:p>
            <a:pPr eaLnBrk="1" hangingPunct="1">
              <a:buFont typeface="Wingdings" panose="05000000000000000000" pitchFamily="2" charset="2"/>
              <a:buChar char="Ø"/>
              <a:defRPr/>
            </a:pPr>
            <a:endParaRPr lang="en-US" dirty="0"/>
          </a:p>
          <a:p>
            <a:pPr marL="1544638" indent="0" eaLnBrk="1" hangingPunct="1">
              <a:buFontTx/>
              <a:buNone/>
              <a:defRPr/>
            </a:pPr>
            <a:r>
              <a:rPr lang="en-US" dirty="0" smtClean="0">
                <a:solidFill>
                  <a:schemeClr val="accent6">
                    <a:lumMod val="60000"/>
                    <a:lumOff val="40000"/>
                  </a:schemeClr>
                </a:solidFill>
              </a:rPr>
              <a:t>treatment </a:t>
            </a:r>
            <a:r>
              <a:rPr lang="en-US" dirty="0" smtClean="0"/>
              <a:t>of oropharyngeal candidiasis </a:t>
            </a:r>
            <a:r>
              <a:rPr lang="en-US" dirty="0" smtClean="0">
                <a:solidFill>
                  <a:schemeClr val="accent6">
                    <a:lumMod val="60000"/>
                    <a:lumOff val="40000"/>
                  </a:schemeClr>
                </a:solidFill>
              </a:rPr>
              <a:t>refractory</a:t>
            </a:r>
            <a:r>
              <a:rPr lang="en-US" dirty="0" smtClean="0"/>
              <a:t> to   </a:t>
            </a:r>
            <a:r>
              <a:rPr lang="en-US" dirty="0" err="1" smtClean="0"/>
              <a:t>itraconazole</a:t>
            </a:r>
            <a:r>
              <a:rPr lang="en-US" dirty="0" smtClean="0"/>
              <a:t> and/or fluconazole</a:t>
            </a:r>
          </a:p>
        </p:txBody>
      </p:sp>
      <p:sp>
        <p:nvSpPr>
          <p:cNvPr id="4" name="Right Arrow 3"/>
          <p:cNvSpPr/>
          <p:nvPr/>
        </p:nvSpPr>
        <p:spPr>
          <a:xfrm>
            <a:off x="971600" y="3501008"/>
            <a:ext cx="849263"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821" name="Slide Number Placeholder 6"/>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4E1853E7-B694-4E4A-B01A-83C2CCF28FD1}" type="slidenum">
              <a:rPr lang="en-US" altLang="en-US" sz="1400" smtClean="0"/>
              <a:pPr eaLnBrk="1" hangingPunct="1">
                <a:spcBef>
                  <a:spcPct val="0"/>
                </a:spcBef>
                <a:buFontTx/>
                <a:buNone/>
              </a:pPr>
              <a:t>10</a:t>
            </a:fld>
            <a:endParaRPr lang="en-US" altLang="en-US" sz="1400" smtClean="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
        <p:nvSpPr>
          <p:cNvPr id="10" name="Explosion 2 9"/>
          <p:cNvSpPr/>
          <p:nvPr/>
        </p:nvSpPr>
        <p:spPr>
          <a:xfrm>
            <a:off x="6219722" y="620688"/>
            <a:ext cx="3536854"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smtClean="0"/>
              <a:t>New</a:t>
            </a:r>
            <a:endParaRPr lang="en-US" sz="3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000125" y="0"/>
            <a:ext cx="7497763" cy="1143000"/>
          </a:xfrm>
        </p:spPr>
        <p:txBody>
          <a:bodyPr/>
          <a:lstStyle/>
          <a:p>
            <a:pPr eaLnBrk="1" hangingPunct="1"/>
            <a:r>
              <a:rPr lang="en-US" altLang="en-US" smtClean="0"/>
              <a:t>PSZ Absorption</a:t>
            </a:r>
            <a:endParaRPr lang="en-US" altLang="en-US" smtClean="0">
              <a:solidFill>
                <a:srgbClr val="24486C"/>
              </a:solidFill>
            </a:endParaRPr>
          </a:p>
        </p:txBody>
      </p:sp>
      <p:sp>
        <p:nvSpPr>
          <p:cNvPr id="7" name="Rectangle 3"/>
          <p:cNvSpPr txBox="1">
            <a:spLocks noChangeArrowheads="1"/>
          </p:cNvSpPr>
          <p:nvPr/>
        </p:nvSpPr>
        <p:spPr bwMode="auto">
          <a:xfrm>
            <a:off x="395288" y="1673225"/>
            <a:ext cx="8050212" cy="4419600"/>
          </a:xfrm>
          <a:prstGeom prst="rect">
            <a:avLst/>
          </a:prstGeom>
          <a:noFill/>
          <a:ln w="9525">
            <a:noFill/>
            <a:miter lim="800000"/>
            <a:headEnd/>
            <a:tailEnd/>
          </a:ln>
        </p:spPr>
        <p:txBody>
          <a:bodyPr/>
          <a:lstStyle/>
          <a:p>
            <a:pPr marL="365125" indent="-282575">
              <a:spcBef>
                <a:spcPts val="600"/>
              </a:spcBef>
              <a:buClr>
                <a:srgbClr val="FF9900"/>
              </a:buClr>
              <a:buSzPct val="80000"/>
              <a:defRPr/>
            </a:pPr>
            <a:endParaRPr lang="en-US" sz="2900" b="1" dirty="0">
              <a:latin typeface="Arial" charset="0"/>
              <a:cs typeface="Arial" charset="0"/>
            </a:endParaRPr>
          </a:p>
          <a:p>
            <a:pPr marL="539750" indent="-457200">
              <a:spcBef>
                <a:spcPts val="600"/>
              </a:spcBef>
              <a:buSzPct val="80000"/>
              <a:buFont typeface="Wingdings" panose="05000000000000000000" pitchFamily="2" charset="2"/>
              <a:buChar char="Ø"/>
              <a:defRPr/>
            </a:pPr>
            <a:r>
              <a:rPr lang="en-US" sz="2800" dirty="0">
                <a:solidFill>
                  <a:schemeClr val="accent6">
                    <a:lumMod val="60000"/>
                    <a:lumOff val="40000"/>
                  </a:schemeClr>
                </a:solidFill>
                <a:latin typeface="+mn-lt"/>
                <a:cs typeface="+mn-cs"/>
              </a:rPr>
              <a:t>Erratic absorption </a:t>
            </a:r>
            <a:r>
              <a:rPr lang="en-US" sz="2800" dirty="0">
                <a:latin typeface="+mn-lt"/>
                <a:cs typeface="+mn-cs"/>
              </a:rPr>
              <a:t>that can be enhanced by</a:t>
            </a:r>
          </a:p>
          <a:p>
            <a:pPr marL="1911350" lvl="3" indent="-457200">
              <a:spcBef>
                <a:spcPts val="600"/>
              </a:spcBef>
              <a:buSzPct val="80000"/>
              <a:buFont typeface="Wingdings" pitchFamily="2" charset="2"/>
              <a:buChar char="Ø"/>
              <a:defRPr/>
            </a:pPr>
            <a:r>
              <a:rPr lang="en-US" sz="2800" dirty="0">
                <a:latin typeface="+mn-lt"/>
                <a:cs typeface="+mn-cs"/>
              </a:rPr>
              <a:t>Co-administration with high fat meals </a:t>
            </a:r>
          </a:p>
          <a:p>
            <a:pPr marL="1911350" lvl="3" indent="-457200">
              <a:spcBef>
                <a:spcPts val="600"/>
              </a:spcBef>
              <a:buSzPct val="80000"/>
              <a:buFont typeface="Wingdings" pitchFamily="2" charset="2"/>
              <a:buChar char="Ø"/>
              <a:defRPr/>
            </a:pPr>
            <a:r>
              <a:rPr lang="en-US" sz="2800" dirty="0">
                <a:latin typeface="+mn-lt"/>
                <a:cs typeface="+mn-cs"/>
              </a:rPr>
              <a:t>Dividing the total daily dose </a:t>
            </a:r>
          </a:p>
          <a:p>
            <a:pPr marL="1454150" lvl="3">
              <a:spcBef>
                <a:spcPts val="600"/>
              </a:spcBef>
              <a:buSzPct val="80000"/>
              <a:defRPr/>
            </a:pPr>
            <a:r>
              <a:rPr lang="en-US" sz="2800" dirty="0" smtClean="0">
                <a:latin typeface="+mn-lt"/>
                <a:cs typeface="+mn-cs"/>
              </a:rPr>
              <a:t>(</a:t>
            </a:r>
            <a:r>
              <a:rPr lang="en-US" sz="2800" dirty="0">
                <a:latin typeface="+mn-lt"/>
                <a:cs typeface="+mn-cs"/>
              </a:rPr>
              <a:t>400 mg BID/ or 200 mg QID or TID)</a:t>
            </a:r>
          </a:p>
          <a:p>
            <a:pPr marL="1911350" lvl="3" indent="-457200">
              <a:spcBef>
                <a:spcPts val="600"/>
              </a:spcBef>
              <a:buSzPct val="80000"/>
              <a:buFont typeface="Wingdings" pitchFamily="2" charset="2"/>
              <a:buChar char="Ø"/>
              <a:defRPr/>
            </a:pPr>
            <a:endParaRPr lang="en-US" sz="2800" dirty="0">
              <a:latin typeface="+mn-lt"/>
              <a:cs typeface="+mn-cs"/>
            </a:endParaRPr>
          </a:p>
          <a:p>
            <a:pPr marL="514350" lvl="3" indent="-457200">
              <a:spcBef>
                <a:spcPts val="600"/>
              </a:spcBef>
              <a:buSzPct val="80000"/>
              <a:buFont typeface="Wingdings" panose="05000000000000000000" pitchFamily="2" charset="2"/>
              <a:buChar char="Ø"/>
              <a:defRPr/>
            </a:pPr>
            <a:r>
              <a:rPr lang="en-US" sz="2800" dirty="0">
                <a:solidFill>
                  <a:schemeClr val="accent6">
                    <a:lumMod val="60000"/>
                    <a:lumOff val="40000"/>
                  </a:schemeClr>
                </a:solidFill>
                <a:latin typeface="+mn-lt"/>
                <a:cs typeface="+mn-cs"/>
              </a:rPr>
              <a:t>PPIs</a:t>
            </a:r>
            <a:r>
              <a:rPr lang="en-US" sz="2800" dirty="0">
                <a:latin typeface="+mn-lt"/>
                <a:cs typeface="+mn-cs"/>
              </a:rPr>
              <a:t>:  decrease PSZ bioavailability</a:t>
            </a:r>
          </a:p>
          <a:p>
            <a:pPr marL="573088" lvl="3" indent="-457200">
              <a:spcBef>
                <a:spcPts val="600"/>
              </a:spcBef>
              <a:buSzPct val="80000"/>
              <a:buFont typeface="Wingdings" panose="05000000000000000000" pitchFamily="2" charset="2"/>
              <a:buChar char="Ø"/>
              <a:defRPr/>
            </a:pPr>
            <a:r>
              <a:rPr lang="en-US" sz="2800" dirty="0">
                <a:latin typeface="+mn-lt"/>
                <a:cs typeface="+mn-cs"/>
              </a:rPr>
              <a:t> </a:t>
            </a:r>
            <a:r>
              <a:rPr lang="en-US" sz="2800" dirty="0" err="1">
                <a:latin typeface="+mn-lt"/>
                <a:cs typeface="+mn-cs"/>
              </a:rPr>
              <a:t>Cmax</a:t>
            </a:r>
            <a:r>
              <a:rPr lang="en-US" sz="2800" dirty="0">
                <a:latin typeface="+mn-lt"/>
                <a:cs typeface="+mn-cs"/>
              </a:rPr>
              <a:t> is within 3-5 h</a:t>
            </a:r>
          </a:p>
          <a:p>
            <a:pPr marL="365125" indent="-282575">
              <a:spcBef>
                <a:spcPts val="600"/>
              </a:spcBef>
              <a:buClr>
                <a:srgbClr val="FF9900"/>
              </a:buClr>
              <a:buSzPct val="80000"/>
              <a:buFont typeface="Wingdings" pitchFamily="2" charset="2"/>
              <a:buNone/>
              <a:defRPr/>
            </a:pPr>
            <a:endParaRPr lang="en-US" sz="2800" b="1" dirty="0">
              <a:solidFill>
                <a:srgbClr val="996600"/>
              </a:solidFill>
              <a:latin typeface="Arial" charset="0"/>
              <a:cs typeface="Arial" charset="0"/>
            </a:endParaRPr>
          </a:p>
          <a:p>
            <a:pPr marL="365125" indent="-282575">
              <a:spcBef>
                <a:spcPts val="600"/>
              </a:spcBef>
              <a:buClr>
                <a:srgbClr val="FF9900"/>
              </a:buClr>
              <a:buSzPct val="80000"/>
              <a:buFont typeface="Wingdings" pitchFamily="2" charset="2"/>
              <a:buNone/>
              <a:defRPr/>
            </a:pPr>
            <a:endParaRPr lang="en-US" sz="2800" b="1" dirty="0">
              <a:solidFill>
                <a:srgbClr val="996600"/>
              </a:solidFill>
              <a:latin typeface="Arial" charset="0"/>
              <a:cs typeface="Arial" charset="0"/>
            </a:endParaRPr>
          </a:p>
          <a:p>
            <a:pPr marL="365125" indent="-282575">
              <a:spcBef>
                <a:spcPts val="600"/>
              </a:spcBef>
              <a:buClr>
                <a:srgbClr val="FF9900"/>
              </a:buClr>
              <a:buSzPct val="80000"/>
              <a:buFont typeface="Wingdings" pitchFamily="2" charset="2"/>
              <a:buNone/>
              <a:defRPr/>
            </a:pPr>
            <a:endParaRPr lang="en-US" sz="2800" b="1" dirty="0">
              <a:solidFill>
                <a:srgbClr val="996600"/>
              </a:solidFill>
              <a:latin typeface="Arial" charset="0"/>
              <a:cs typeface="Arial" charset="0"/>
            </a:endParaRPr>
          </a:p>
        </p:txBody>
      </p:sp>
      <p:sp>
        <p:nvSpPr>
          <p:cNvPr id="36868" name="Slide Number Placeholder 4"/>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E993FE23-55A7-4FBA-95B2-B3A62545EB00}" type="slidenum">
              <a:rPr lang="en-US" altLang="en-US" sz="1400" smtClean="0"/>
              <a:pPr eaLnBrk="1" hangingPunct="1">
                <a:spcBef>
                  <a:spcPct val="0"/>
                </a:spcBef>
                <a:buFontTx/>
                <a:buNone/>
              </a:pPr>
              <a:t>11</a:t>
            </a:fld>
            <a:endParaRPr lang="en-US" altLang="en-US" sz="1400" smtClean="0">
              <a:solidFill>
                <a:srgbClr val="FFFFFF"/>
              </a:solidFill>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US" dirty="0" smtClean="0"/>
              <a:t>PSZ TDM?!</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12</a:t>
            </a:fld>
            <a:endParaRPr lang="es-ES" altLang="en-US"/>
          </a:p>
        </p:txBody>
      </p:sp>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052736"/>
            <a:ext cx="7272808" cy="5008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5411"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691680" y="6309320"/>
            <a:ext cx="5533538" cy="216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Footer Placeholder 1"/>
          <p:cNvSpPr txBox="1">
            <a:spLocks/>
          </p:cNvSpPr>
          <p:nvPr/>
        </p:nvSpPr>
        <p:spPr bwMode="auto">
          <a:xfrm>
            <a:off x="4608512"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
        <p:nvSpPr>
          <p:cNvPr id="5" name="TextBox 4"/>
          <p:cNvSpPr txBox="1"/>
          <p:nvPr/>
        </p:nvSpPr>
        <p:spPr>
          <a:xfrm>
            <a:off x="1619672" y="1628800"/>
            <a:ext cx="6408712" cy="1477328"/>
          </a:xfrm>
          <a:prstGeom prst="rect">
            <a:avLst/>
          </a:prstGeom>
          <a:noFill/>
        </p:spPr>
        <p:txBody>
          <a:bodyPr wrap="square" rtlCol="0">
            <a:spAutoFit/>
          </a:bodyPr>
          <a:lstStyle/>
          <a:p>
            <a:r>
              <a:rPr lang="en-US" sz="3000" dirty="0" smtClean="0"/>
              <a:t>-70% less than 0.7ug/mL</a:t>
            </a:r>
          </a:p>
          <a:p>
            <a:r>
              <a:rPr lang="en-US" sz="3000" dirty="0" smtClean="0"/>
              <a:t>-FDA reported to place patients at increased risk</a:t>
            </a:r>
            <a:endParaRPr lang="en-US" sz="3000" dirty="0"/>
          </a:p>
        </p:txBody>
      </p:sp>
    </p:spTree>
    <p:extLst>
      <p:ext uri="{BB962C8B-B14F-4D97-AF65-F5344CB8AC3E}">
        <p14:creationId xmlns:p14="http://schemas.microsoft.com/office/powerpoint/2010/main" val="309245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00125" y="0"/>
            <a:ext cx="7893050" cy="1143000"/>
          </a:xfrm>
        </p:spPr>
        <p:txBody>
          <a:bodyPr>
            <a:normAutofit fontScale="90000"/>
          </a:bodyPr>
          <a:lstStyle/>
          <a:p>
            <a:pPr eaLnBrk="1" hangingPunct="1">
              <a:defRPr/>
            </a:pPr>
            <a:r>
              <a:rPr lang="en-US" dirty="0"/>
              <a:t>PSZ </a:t>
            </a:r>
            <a:r>
              <a:rPr lang="en-US" dirty="0" smtClean="0"/>
              <a:t>Metabolism and Elimination</a:t>
            </a:r>
            <a:endParaRPr lang="en-US" dirty="0" smtClean="0">
              <a:solidFill>
                <a:srgbClr val="24486C"/>
              </a:solidFill>
            </a:endParaRPr>
          </a:p>
        </p:txBody>
      </p:sp>
      <p:sp>
        <p:nvSpPr>
          <p:cNvPr id="37891" name="Rectangle 3"/>
          <p:cNvSpPr txBox="1">
            <a:spLocks noChangeArrowheads="1"/>
          </p:cNvSpPr>
          <p:nvPr/>
        </p:nvSpPr>
        <p:spPr bwMode="auto">
          <a:xfrm>
            <a:off x="228600" y="1812925"/>
            <a:ext cx="8763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82575"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ts val="600"/>
              </a:spcBef>
              <a:buClr>
                <a:srgbClr val="FF9900"/>
              </a:buClr>
              <a:buSzPct val="80000"/>
              <a:buFontTx/>
              <a:buNone/>
            </a:pPr>
            <a:endParaRPr lang="en-US" altLang="en-US" sz="2900" b="1" dirty="0"/>
          </a:p>
          <a:p>
            <a:pPr eaLnBrk="1" hangingPunct="1">
              <a:spcBef>
                <a:spcPts val="600"/>
              </a:spcBef>
              <a:buSzPct val="80000"/>
              <a:buFont typeface="Wingdings" pitchFamily="2" charset="2"/>
              <a:buChar char="Ø"/>
            </a:pPr>
            <a:r>
              <a:rPr lang="en-US" altLang="en-US" sz="2900" dirty="0"/>
              <a:t>It is mainly through </a:t>
            </a:r>
            <a:r>
              <a:rPr lang="en-US" altLang="en-US" sz="2900" dirty="0">
                <a:solidFill>
                  <a:schemeClr val="accent6">
                    <a:lumMod val="60000"/>
                    <a:lumOff val="40000"/>
                  </a:schemeClr>
                </a:solidFill>
              </a:rPr>
              <a:t>Phase II metabolism</a:t>
            </a:r>
          </a:p>
          <a:p>
            <a:pPr eaLnBrk="1" hangingPunct="1">
              <a:spcBef>
                <a:spcPts val="600"/>
              </a:spcBef>
              <a:buSzPct val="80000"/>
              <a:buFontTx/>
              <a:buNone/>
            </a:pPr>
            <a:r>
              <a:rPr lang="en-US" altLang="en-US" sz="2900" dirty="0"/>
              <a:t>UDP-glucuronosyltransferase (UGT</a:t>
            </a:r>
            <a:r>
              <a:rPr lang="en-US" altLang="en-US" sz="2900" dirty="0" smtClean="0"/>
              <a:t>)</a:t>
            </a:r>
          </a:p>
          <a:p>
            <a:pPr eaLnBrk="1" hangingPunct="1">
              <a:spcBef>
                <a:spcPts val="600"/>
              </a:spcBef>
              <a:buSzPct val="80000"/>
              <a:buFontTx/>
              <a:buNone/>
            </a:pPr>
            <a:endParaRPr lang="en-US" altLang="en-US" sz="2900" dirty="0"/>
          </a:p>
          <a:p>
            <a:pPr eaLnBrk="1" hangingPunct="1">
              <a:spcBef>
                <a:spcPts val="600"/>
              </a:spcBef>
              <a:buSzPct val="80000"/>
              <a:buFont typeface="Wingdings" panose="05000000000000000000" pitchFamily="2" charset="2"/>
              <a:buChar char="Ø"/>
            </a:pPr>
            <a:r>
              <a:rPr lang="en-US" altLang="en-US" sz="2900" dirty="0" smtClean="0">
                <a:solidFill>
                  <a:schemeClr val="accent6">
                    <a:lumMod val="60000"/>
                    <a:lumOff val="40000"/>
                  </a:schemeClr>
                </a:solidFill>
              </a:rPr>
              <a:t>Enterohepatic recirculation</a:t>
            </a:r>
            <a:r>
              <a:rPr lang="en-US" altLang="en-US" sz="2900" dirty="0" smtClean="0"/>
              <a:t>, second peak</a:t>
            </a:r>
            <a:endParaRPr lang="en-US" altLang="en-US" sz="2900" dirty="0"/>
          </a:p>
          <a:p>
            <a:pPr eaLnBrk="1" hangingPunct="1">
              <a:spcBef>
                <a:spcPts val="600"/>
              </a:spcBef>
              <a:buSzPct val="80000"/>
              <a:buFontTx/>
              <a:buNone/>
            </a:pPr>
            <a:endParaRPr lang="en-US" altLang="en-US" sz="2900" b="1" dirty="0">
              <a:solidFill>
                <a:srgbClr val="996600"/>
              </a:solidFill>
            </a:endParaRPr>
          </a:p>
          <a:p>
            <a:pPr eaLnBrk="1" hangingPunct="1">
              <a:spcBef>
                <a:spcPts val="600"/>
              </a:spcBef>
              <a:buSzPct val="80000"/>
              <a:buFont typeface="Wingdings" pitchFamily="2" charset="2"/>
              <a:buChar char="Ø"/>
            </a:pPr>
            <a:r>
              <a:rPr lang="en-US" altLang="en-US" sz="2900" dirty="0"/>
              <a:t>Half life (t</a:t>
            </a:r>
            <a:r>
              <a:rPr lang="en-US" altLang="en-US" sz="2900" baseline="-25000" dirty="0"/>
              <a:t>1/2</a:t>
            </a:r>
            <a:r>
              <a:rPr lang="en-US" altLang="en-US" sz="2900" dirty="0"/>
              <a:t>) is </a:t>
            </a:r>
            <a:r>
              <a:rPr lang="en-US" altLang="en-US" sz="2900" dirty="0" smtClean="0"/>
              <a:t>~31 h </a:t>
            </a:r>
            <a:endParaRPr lang="en-US" altLang="en-US" sz="2900" dirty="0"/>
          </a:p>
          <a:p>
            <a:pPr eaLnBrk="1" hangingPunct="1">
              <a:spcBef>
                <a:spcPts val="600"/>
              </a:spcBef>
              <a:buClr>
                <a:srgbClr val="FF9900"/>
              </a:buClr>
              <a:buSzPct val="80000"/>
              <a:buFont typeface="Wingdings" pitchFamily="2" charset="2"/>
              <a:buChar char="Ø"/>
            </a:pPr>
            <a:endParaRPr lang="en-US" altLang="en-US" sz="2900" dirty="0"/>
          </a:p>
          <a:p>
            <a:pPr eaLnBrk="1" hangingPunct="1">
              <a:spcBef>
                <a:spcPts val="600"/>
              </a:spcBef>
              <a:buClr>
                <a:srgbClr val="FF9900"/>
              </a:buClr>
              <a:buSzPct val="80000"/>
              <a:buFont typeface="Wingdings" pitchFamily="2" charset="2"/>
              <a:buNone/>
            </a:pPr>
            <a:endParaRPr lang="en-US" altLang="en-US" sz="2800" b="1" dirty="0">
              <a:solidFill>
                <a:srgbClr val="996600"/>
              </a:solidFill>
            </a:endParaRPr>
          </a:p>
        </p:txBody>
      </p:sp>
      <p:sp>
        <p:nvSpPr>
          <p:cNvPr id="37892"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FC62E6C2-6E0A-43C5-B65F-828F47C77461}" type="slidenum">
              <a:rPr lang="en-US" altLang="en-US" sz="1400" smtClean="0"/>
              <a:pPr eaLnBrk="1" hangingPunct="1">
                <a:spcBef>
                  <a:spcPct val="0"/>
                </a:spcBef>
                <a:buFontTx/>
                <a:buNone/>
              </a:pPr>
              <a:t>13</a:t>
            </a:fld>
            <a:endParaRPr lang="en-US" altLang="en-US" sz="1400" smtClean="0">
              <a:solidFill>
                <a:srgbClr val="FFFFFF"/>
              </a:solidFill>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000125" y="0"/>
            <a:ext cx="7497763" cy="1143000"/>
          </a:xfrm>
        </p:spPr>
        <p:txBody>
          <a:bodyPr/>
          <a:lstStyle/>
          <a:p>
            <a:pPr eaLnBrk="1" hangingPunct="1"/>
            <a:r>
              <a:rPr lang="en-US" altLang="en-US" smtClean="0"/>
              <a:t>PSZ Pharmacodynamics</a:t>
            </a:r>
            <a:endParaRPr lang="en-US" altLang="en-US" smtClean="0">
              <a:solidFill>
                <a:srgbClr val="24486C"/>
              </a:solidFill>
            </a:endParaRPr>
          </a:p>
        </p:txBody>
      </p:sp>
      <p:sp>
        <p:nvSpPr>
          <p:cNvPr id="7" name="Rectangle 3"/>
          <p:cNvSpPr txBox="1">
            <a:spLocks noChangeArrowheads="1"/>
          </p:cNvSpPr>
          <p:nvPr/>
        </p:nvSpPr>
        <p:spPr bwMode="auto">
          <a:xfrm>
            <a:off x="381000" y="1268413"/>
            <a:ext cx="8763000" cy="4789487"/>
          </a:xfrm>
          <a:prstGeom prst="rect">
            <a:avLst/>
          </a:prstGeom>
          <a:noFill/>
          <a:ln w="9525">
            <a:noFill/>
            <a:miter lim="800000"/>
            <a:headEnd/>
            <a:tailEnd/>
          </a:ln>
        </p:spPr>
        <p:txBody>
          <a:bodyPr/>
          <a:lstStyle/>
          <a:p>
            <a:pPr marL="365125" indent="-282575">
              <a:spcBef>
                <a:spcPts val="600"/>
              </a:spcBef>
              <a:buClr>
                <a:srgbClr val="FF9900"/>
              </a:buClr>
              <a:buSzPct val="80000"/>
              <a:defRPr/>
            </a:pPr>
            <a:endParaRPr lang="en-US" sz="2900" dirty="0">
              <a:latin typeface="Arial" charset="0"/>
              <a:cs typeface="Arial" charset="0"/>
            </a:endParaRPr>
          </a:p>
          <a:p>
            <a:pPr marL="365125" indent="-282575">
              <a:spcBef>
                <a:spcPts val="600"/>
              </a:spcBef>
              <a:buClr>
                <a:srgbClr val="FF9900"/>
              </a:buClr>
              <a:buSzPct val="80000"/>
              <a:buFont typeface="Wingdings" pitchFamily="2" charset="2"/>
              <a:buChar char="Ø"/>
              <a:defRPr/>
            </a:pPr>
            <a:r>
              <a:rPr lang="en-US" sz="2900" dirty="0">
                <a:latin typeface="Arial" charset="0"/>
                <a:cs typeface="Arial" charset="0"/>
              </a:rPr>
              <a:t>It is a CYP450 3A4 inhibitor	  </a:t>
            </a:r>
          </a:p>
          <a:p>
            <a:pPr marL="365125" indent="-282575">
              <a:spcBef>
                <a:spcPts val="600"/>
              </a:spcBef>
              <a:buClr>
                <a:srgbClr val="FF9900"/>
              </a:buClr>
              <a:buSzPct val="80000"/>
              <a:defRPr/>
            </a:pPr>
            <a:r>
              <a:rPr lang="en-US" sz="2900" dirty="0">
                <a:latin typeface="Arial" charset="0"/>
                <a:cs typeface="Arial" charset="0"/>
              </a:rPr>
              <a:t>				             Drug-Drug interactions</a:t>
            </a:r>
          </a:p>
          <a:p>
            <a:pPr marL="365125" indent="-282575">
              <a:spcBef>
                <a:spcPts val="600"/>
              </a:spcBef>
              <a:buClr>
                <a:srgbClr val="FF9900"/>
              </a:buClr>
              <a:buSzPct val="80000"/>
              <a:defRPr/>
            </a:pPr>
            <a:endParaRPr lang="en-US" sz="2900" dirty="0">
              <a:latin typeface="Arial" charset="0"/>
              <a:cs typeface="Arial" charset="0"/>
            </a:endParaRPr>
          </a:p>
          <a:p>
            <a:pPr marL="365125" indent="-282575">
              <a:spcBef>
                <a:spcPts val="600"/>
              </a:spcBef>
              <a:buClr>
                <a:srgbClr val="FF9900"/>
              </a:buClr>
              <a:buSzPct val="80000"/>
              <a:defRPr/>
            </a:pPr>
            <a:r>
              <a:rPr lang="en-US" sz="2900" dirty="0">
                <a:latin typeface="Arial" charset="0"/>
                <a:cs typeface="Arial" charset="0"/>
              </a:rPr>
              <a:t> a.    Cyclosporine, </a:t>
            </a:r>
            <a:r>
              <a:rPr lang="en-US" sz="2900" dirty="0" err="1">
                <a:latin typeface="Arial" charset="0"/>
                <a:cs typeface="Arial" charset="0"/>
              </a:rPr>
              <a:t>tacrolimus</a:t>
            </a:r>
            <a:r>
              <a:rPr lang="en-US" sz="2900" dirty="0">
                <a:latin typeface="Arial" charset="0"/>
                <a:cs typeface="Arial" charset="0"/>
              </a:rPr>
              <a:t>, </a:t>
            </a:r>
            <a:r>
              <a:rPr lang="en-US" sz="2900" dirty="0" err="1">
                <a:latin typeface="Arial" charset="0"/>
                <a:cs typeface="Arial" charset="0"/>
              </a:rPr>
              <a:t>midazolam</a:t>
            </a:r>
            <a:r>
              <a:rPr lang="en-US" sz="2900" dirty="0">
                <a:latin typeface="Arial" charset="0"/>
                <a:cs typeface="Arial" charset="0"/>
              </a:rPr>
              <a:t> availability</a:t>
            </a:r>
          </a:p>
          <a:p>
            <a:pPr marL="365125" indent="-282575">
              <a:spcBef>
                <a:spcPts val="600"/>
              </a:spcBef>
              <a:buClr>
                <a:srgbClr val="FF9900"/>
              </a:buClr>
              <a:buSzPct val="80000"/>
              <a:defRPr/>
            </a:pPr>
            <a:endParaRPr lang="en-US" sz="2900" dirty="0">
              <a:latin typeface="Arial" charset="0"/>
              <a:cs typeface="Arial" charset="0"/>
            </a:endParaRPr>
          </a:p>
          <a:p>
            <a:pPr marL="365125" indent="-192088">
              <a:spcBef>
                <a:spcPts val="600"/>
              </a:spcBef>
              <a:buClr>
                <a:srgbClr val="FF9900"/>
              </a:buClr>
              <a:buSzPct val="80000"/>
              <a:defRPr/>
            </a:pPr>
            <a:r>
              <a:rPr lang="en-US" sz="2900" dirty="0">
                <a:latin typeface="Arial" charset="0"/>
                <a:cs typeface="Arial" charset="0"/>
              </a:rPr>
              <a:t>b.  PSZ-Vincristine (VCR) </a:t>
            </a:r>
            <a:r>
              <a:rPr lang="en-US" sz="2900" dirty="0" err="1">
                <a:latin typeface="Arial" charset="0"/>
                <a:cs typeface="Arial" charset="0"/>
              </a:rPr>
              <a:t>coadministration</a:t>
            </a:r>
            <a:endParaRPr lang="en-US" sz="2900" dirty="0">
              <a:latin typeface="Arial" charset="0"/>
              <a:cs typeface="Arial" charset="0"/>
            </a:endParaRPr>
          </a:p>
          <a:p>
            <a:pPr marL="365125" indent="-192088">
              <a:spcBef>
                <a:spcPts val="600"/>
              </a:spcBef>
              <a:buClr>
                <a:srgbClr val="FF9900"/>
              </a:buClr>
              <a:buSzPct val="80000"/>
              <a:defRPr/>
            </a:pPr>
            <a:r>
              <a:rPr lang="en-US" sz="2900" dirty="0">
                <a:latin typeface="Arial" charset="0"/>
                <a:cs typeface="Arial" charset="0"/>
              </a:rPr>
              <a:t>				VCR neurological side effects </a:t>
            </a:r>
          </a:p>
          <a:p>
            <a:pPr marL="365125" indent="-192088">
              <a:spcBef>
                <a:spcPts val="600"/>
              </a:spcBef>
              <a:buClr>
                <a:srgbClr val="FF9900"/>
              </a:buClr>
              <a:buSzPct val="80000"/>
              <a:defRPr/>
            </a:pPr>
            <a:r>
              <a:rPr lang="en-US" sz="2900" dirty="0">
                <a:latin typeface="Arial" charset="0"/>
                <a:cs typeface="Arial" charset="0"/>
              </a:rPr>
              <a:t>				(</a:t>
            </a:r>
            <a:r>
              <a:rPr lang="en-US" sz="2900" dirty="0">
                <a:solidFill>
                  <a:srgbClr val="FF0000"/>
                </a:solidFill>
                <a:latin typeface="Arial" charset="0"/>
                <a:cs typeface="Arial" charset="0"/>
              </a:rPr>
              <a:t>Seizures in children</a:t>
            </a:r>
            <a:r>
              <a:rPr lang="en-US" sz="2900" dirty="0">
                <a:latin typeface="Arial" charset="0"/>
                <a:cs typeface="Arial" charset="0"/>
              </a:rPr>
              <a:t>)</a:t>
            </a:r>
          </a:p>
          <a:p>
            <a:pPr marL="1279525" lvl="2" indent="-282575">
              <a:spcBef>
                <a:spcPts val="600"/>
              </a:spcBef>
              <a:buClr>
                <a:srgbClr val="FF9900"/>
              </a:buClr>
              <a:buSzPct val="80000"/>
              <a:defRPr/>
            </a:pPr>
            <a:endParaRPr lang="en-US" sz="2900" dirty="0">
              <a:latin typeface="Arial" charset="0"/>
              <a:cs typeface="Arial" charset="0"/>
            </a:endParaRPr>
          </a:p>
          <a:p>
            <a:pPr marL="365125" indent="-282575">
              <a:spcBef>
                <a:spcPts val="600"/>
              </a:spcBef>
              <a:buClr>
                <a:srgbClr val="FF9900"/>
              </a:buClr>
              <a:buSzPct val="80000"/>
              <a:buFont typeface="Wingdings" pitchFamily="2" charset="2"/>
              <a:buNone/>
              <a:defRPr/>
            </a:pPr>
            <a:endParaRPr lang="en-US" sz="2800" b="1" dirty="0">
              <a:solidFill>
                <a:srgbClr val="996600"/>
              </a:solidFill>
              <a:latin typeface="Arial" charset="0"/>
              <a:cs typeface="Arial" charset="0"/>
            </a:endParaRPr>
          </a:p>
        </p:txBody>
      </p:sp>
      <p:sp>
        <p:nvSpPr>
          <p:cNvPr id="5" name="Right Arrow 4"/>
          <p:cNvSpPr/>
          <p:nvPr/>
        </p:nvSpPr>
        <p:spPr>
          <a:xfrm>
            <a:off x="3657600" y="2492375"/>
            <a:ext cx="762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917"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18D3581A-2B98-4195-A20A-506F394E22A7}" type="slidenum">
              <a:rPr lang="en-US" altLang="en-US" sz="1400" smtClean="0"/>
              <a:pPr eaLnBrk="1" hangingPunct="1">
                <a:spcBef>
                  <a:spcPct val="0"/>
                </a:spcBef>
                <a:buFontTx/>
                <a:buNone/>
              </a:pPr>
              <a:t>14</a:t>
            </a:fld>
            <a:endParaRPr lang="en-US" altLang="en-US" sz="1400" smtClean="0">
              <a:solidFill>
                <a:srgbClr val="FFFFFF"/>
              </a:solidFill>
            </a:endParaRPr>
          </a:p>
        </p:txBody>
      </p:sp>
      <p:sp>
        <p:nvSpPr>
          <p:cNvPr id="9" name="Up Arrow 8"/>
          <p:cNvSpPr/>
          <p:nvPr/>
        </p:nvSpPr>
        <p:spPr>
          <a:xfrm>
            <a:off x="990600" y="3330575"/>
            <a:ext cx="152400" cy="5334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ight Arrow 9"/>
          <p:cNvSpPr/>
          <p:nvPr/>
        </p:nvSpPr>
        <p:spPr>
          <a:xfrm>
            <a:off x="1547813" y="5464175"/>
            <a:ext cx="990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Up Arrow 10"/>
          <p:cNvSpPr/>
          <p:nvPr/>
        </p:nvSpPr>
        <p:spPr>
          <a:xfrm>
            <a:off x="2938463" y="5302250"/>
            <a:ext cx="152400" cy="5334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3600400" cy="1512168"/>
          </a:xfrm>
          <a:extLst/>
        </p:spPr>
        <p:txBody>
          <a:bodyPr/>
          <a:lstStyle/>
          <a:p>
            <a:pPr marL="115888" indent="-115888" eaLnBrk="1" hangingPunct="1">
              <a:defRPr/>
            </a:pPr>
            <a:r>
              <a:rPr lang="en-CA" sz="4800" dirty="0" smtClean="0">
                <a:solidFill>
                  <a:srgbClr val="24486C"/>
                </a:solidFill>
                <a:effectLst>
                  <a:innerShdw blurRad="114300">
                    <a:srgbClr val="F1F1F1"/>
                  </a:innerShdw>
                </a:effectLst>
              </a:rPr>
              <a:t>Rationale</a:t>
            </a:r>
            <a:br>
              <a:rPr lang="en-CA" sz="4800" dirty="0" smtClean="0">
                <a:solidFill>
                  <a:srgbClr val="24486C"/>
                </a:solidFill>
                <a:effectLst>
                  <a:innerShdw blurRad="114300">
                    <a:srgbClr val="F1F1F1"/>
                  </a:innerShdw>
                </a:effectLst>
              </a:rPr>
            </a:br>
            <a:r>
              <a:rPr lang="en-CA" sz="2400" dirty="0" smtClean="0">
                <a:solidFill>
                  <a:schemeClr val="accent4">
                    <a:lumMod val="50000"/>
                  </a:schemeClr>
                </a:solidFill>
              </a:rPr>
              <a:t> </a:t>
            </a:r>
            <a:r>
              <a:rPr lang="en-US" sz="2400" dirty="0" smtClean="0"/>
              <a:t>PSZ is a newly introduced drug in Qatar</a:t>
            </a:r>
            <a:endParaRPr lang="en-CA" sz="2400" dirty="0" smtClean="0">
              <a:solidFill>
                <a:schemeClr val="accent4">
                  <a:lumMod val="50000"/>
                </a:schemeClr>
              </a:solidFill>
            </a:endParaRPr>
          </a:p>
        </p:txBody>
      </p:sp>
      <p:sp>
        <p:nvSpPr>
          <p:cNvPr id="3" name="Content Placeholder 2"/>
          <p:cNvSpPr>
            <a:spLocks noGrp="1"/>
          </p:cNvSpPr>
          <p:nvPr>
            <p:ph idx="1"/>
          </p:nvPr>
        </p:nvSpPr>
        <p:spPr>
          <a:xfrm>
            <a:off x="35496" y="1772816"/>
            <a:ext cx="3888432" cy="5805264"/>
          </a:xfrm>
          <a:extLst/>
        </p:spPr>
        <p:txBody>
          <a:bodyPr>
            <a:normAutofit/>
          </a:bodyPr>
          <a:lstStyle/>
          <a:p>
            <a:pPr marL="514350" indent="-514350" eaLnBrk="1" hangingPunct="1">
              <a:buClr>
                <a:schemeClr val="accent6">
                  <a:lumMod val="50000"/>
                </a:schemeClr>
              </a:buClr>
              <a:buFontTx/>
              <a:buNone/>
              <a:defRPr/>
            </a:pPr>
            <a:r>
              <a:rPr lang="en-CA" sz="4800" dirty="0" smtClean="0">
                <a:solidFill>
                  <a:srgbClr val="24486C"/>
                </a:solidFill>
                <a:effectLst>
                  <a:innerShdw blurRad="114300">
                    <a:srgbClr val="F1F1F1"/>
                  </a:innerShdw>
                </a:effectLst>
                <a:latin typeface="+mj-lt"/>
                <a:ea typeface="+mj-ea"/>
                <a:cs typeface="+mj-cs"/>
              </a:rPr>
              <a:t>Hypothesis</a:t>
            </a:r>
          </a:p>
          <a:p>
            <a:pPr marL="0" indent="0" eaLnBrk="1" hangingPunct="1">
              <a:buClr>
                <a:schemeClr val="accent6">
                  <a:lumMod val="50000"/>
                </a:schemeClr>
              </a:buClr>
              <a:buFontTx/>
              <a:buNone/>
              <a:tabLst>
                <a:tab pos="88900" algn="l"/>
                <a:tab pos="265113" algn="l"/>
              </a:tabLst>
              <a:defRPr/>
            </a:pPr>
            <a:r>
              <a:rPr lang="en-CA" sz="2000" dirty="0" smtClean="0"/>
              <a:t>PSZ regulations and use in Qatar is similar to the practice worldwide </a:t>
            </a:r>
          </a:p>
          <a:p>
            <a:pPr marL="0" indent="0" eaLnBrk="1" hangingPunct="1">
              <a:buClr>
                <a:schemeClr val="accent6">
                  <a:lumMod val="50000"/>
                </a:schemeClr>
              </a:buClr>
              <a:buFontTx/>
              <a:buNone/>
              <a:tabLst>
                <a:tab pos="88900" algn="l"/>
                <a:tab pos="265113" algn="l"/>
              </a:tabLst>
              <a:defRPr/>
            </a:pPr>
            <a:r>
              <a:rPr lang="en-CA" sz="4800" dirty="0" smtClean="0">
                <a:solidFill>
                  <a:srgbClr val="24486C"/>
                </a:solidFill>
                <a:effectLst>
                  <a:innerShdw blurRad="114300">
                    <a:srgbClr val="F1F1F1"/>
                  </a:innerShdw>
                </a:effectLst>
                <a:latin typeface="+mj-lt"/>
                <a:ea typeface="+mj-ea"/>
                <a:cs typeface="+mj-cs"/>
              </a:rPr>
              <a:t>Objective</a:t>
            </a:r>
          </a:p>
          <a:p>
            <a:pPr marL="0" indent="0" eaLnBrk="1" hangingPunct="1">
              <a:buFontTx/>
              <a:buNone/>
              <a:defRPr/>
            </a:pPr>
            <a:r>
              <a:rPr lang="en-US" sz="2000" dirty="0" smtClean="0">
                <a:sym typeface="Trebuchet MS" pitchFamily="34" charset="0"/>
              </a:rPr>
              <a:t>Perform Drug use evaluation study from Al-Amal Hospital (Doha-Qatar) in </a:t>
            </a:r>
            <a:r>
              <a:rPr lang="en-US" sz="2000" dirty="0" smtClean="0">
                <a:sym typeface="Trebuchet MS" pitchFamily="34" charset="0"/>
              </a:rPr>
              <a:t>2010</a:t>
            </a:r>
          </a:p>
          <a:p>
            <a:pPr marL="0" indent="0" eaLnBrk="1" hangingPunct="1">
              <a:buFontTx/>
              <a:buNone/>
              <a:defRPr/>
            </a:pPr>
            <a:endParaRPr lang="en-CA" sz="2000" dirty="0" smtClean="0">
              <a:solidFill>
                <a:srgbClr val="002060"/>
              </a:solidFill>
            </a:endParaRPr>
          </a:p>
        </p:txBody>
      </p:sp>
      <p:sp>
        <p:nvSpPr>
          <p:cNvPr id="39940" name="Slide Number Placeholder 3"/>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5AE98787-5A94-418B-840A-F3B8237DA7C2}" type="slidenum">
              <a:rPr lang="en-CA" altLang="en-US" sz="1400" b="1" smtClean="0">
                <a:solidFill>
                  <a:srgbClr val="002060"/>
                </a:solidFill>
              </a:rPr>
              <a:pPr eaLnBrk="1" hangingPunct="1">
                <a:spcBef>
                  <a:spcPct val="0"/>
                </a:spcBef>
                <a:buFontTx/>
                <a:buNone/>
              </a:pPr>
              <a:t>15</a:t>
            </a:fld>
            <a:endParaRPr lang="en-CA" altLang="en-US" sz="1400" b="1" smtClean="0">
              <a:solidFill>
                <a:srgbClr val="002060"/>
              </a:solidFill>
            </a:endParaRPr>
          </a:p>
        </p:txBody>
      </p:sp>
      <p:pic>
        <p:nvPicPr>
          <p:cNvPr id="399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908050"/>
            <a:ext cx="5634038" cy="394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43" name="Rectangle 7"/>
          <p:cNvSpPr>
            <a:spLocks noChangeArrowheads="1"/>
          </p:cNvSpPr>
          <p:nvPr/>
        </p:nvSpPr>
        <p:spPr bwMode="auto">
          <a:xfrm>
            <a:off x="4375150" y="5661248"/>
            <a:ext cx="41544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200" dirty="0" err="1"/>
              <a:t>Hamdy</a:t>
            </a:r>
            <a:r>
              <a:rPr lang="en-US" altLang="en-US" sz="1200" dirty="0"/>
              <a:t> DA et al. </a:t>
            </a:r>
            <a:r>
              <a:rPr lang="en-US" altLang="en-US" sz="1200" dirty="0" err="1"/>
              <a:t>Eur</a:t>
            </a:r>
            <a:r>
              <a:rPr lang="en-US" altLang="en-US" sz="1200" dirty="0"/>
              <a:t> J </a:t>
            </a:r>
            <a:r>
              <a:rPr lang="en-US" altLang="en-US" sz="1200" dirty="0" err="1"/>
              <a:t>Hosp</a:t>
            </a:r>
            <a:r>
              <a:rPr lang="en-US" altLang="en-US" sz="1200" dirty="0"/>
              <a:t> Pharm. 2013; 20(4) :223-226.</a:t>
            </a: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00125" y="0"/>
            <a:ext cx="7497763" cy="1143000"/>
          </a:xfrm>
        </p:spPr>
        <p:txBody>
          <a:bodyPr/>
          <a:lstStyle/>
          <a:p>
            <a:pPr eaLnBrk="1" hangingPunct="1"/>
            <a:r>
              <a:rPr lang="en-US" altLang="en-US" smtClean="0"/>
              <a:t>Results</a:t>
            </a:r>
            <a:endParaRPr lang="en-US" altLang="en-US" smtClean="0">
              <a:solidFill>
                <a:srgbClr val="24486C"/>
              </a:solidFill>
            </a:endParaRPr>
          </a:p>
        </p:txBody>
      </p:sp>
      <p:sp>
        <p:nvSpPr>
          <p:cNvPr id="7" name="Rectangle 3"/>
          <p:cNvSpPr txBox="1">
            <a:spLocks noChangeArrowheads="1"/>
          </p:cNvSpPr>
          <p:nvPr/>
        </p:nvSpPr>
        <p:spPr bwMode="auto">
          <a:xfrm>
            <a:off x="3733800" y="1804988"/>
            <a:ext cx="5410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82575"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279525" indent="-282575"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ts val="600"/>
              </a:spcBef>
              <a:buClr>
                <a:srgbClr val="FF9900"/>
              </a:buClr>
              <a:buSzPct val="80000"/>
              <a:buFont typeface="Wingdings" pitchFamily="2" charset="2"/>
              <a:buChar char="Ø"/>
            </a:pPr>
            <a:r>
              <a:rPr lang="en-US" altLang="en-US" sz="2900"/>
              <a:t> PSZ was introduced to Qatar in 2009. </a:t>
            </a:r>
          </a:p>
          <a:p>
            <a:pPr eaLnBrk="1" hangingPunct="1">
              <a:spcBef>
                <a:spcPts val="600"/>
              </a:spcBef>
              <a:buClr>
                <a:srgbClr val="FF9900"/>
              </a:buClr>
              <a:buSzPct val="80000"/>
              <a:buFont typeface="Wingdings" pitchFamily="2" charset="2"/>
              <a:buChar char="Ø"/>
            </a:pPr>
            <a:endParaRPr lang="en-US" altLang="en-US" sz="2900"/>
          </a:p>
          <a:p>
            <a:pPr eaLnBrk="1" hangingPunct="1">
              <a:spcBef>
                <a:spcPts val="600"/>
              </a:spcBef>
              <a:buClr>
                <a:srgbClr val="FF9900"/>
              </a:buClr>
              <a:buSzPct val="80000"/>
              <a:buFont typeface="Wingdings" pitchFamily="2" charset="2"/>
              <a:buChar char="Ø"/>
            </a:pPr>
            <a:r>
              <a:rPr lang="en-US" altLang="en-US" sz="2900"/>
              <a:t> Al-Amal Hospital Formulary in 2010.</a:t>
            </a:r>
          </a:p>
          <a:p>
            <a:pPr eaLnBrk="1" hangingPunct="1">
              <a:spcBef>
                <a:spcPts val="600"/>
              </a:spcBef>
              <a:buClr>
                <a:srgbClr val="FF9900"/>
              </a:buClr>
              <a:buSzPct val="80000"/>
              <a:buFont typeface="Wingdings" pitchFamily="2" charset="2"/>
              <a:buChar char="Ø"/>
            </a:pPr>
            <a:endParaRPr lang="en-US" altLang="en-US" sz="2900"/>
          </a:p>
          <a:p>
            <a:pPr eaLnBrk="1" hangingPunct="1">
              <a:spcBef>
                <a:spcPts val="600"/>
              </a:spcBef>
              <a:buClr>
                <a:srgbClr val="FF9900"/>
              </a:buClr>
              <a:buSzPct val="80000"/>
              <a:buFont typeface="Wingdings" pitchFamily="2" charset="2"/>
              <a:buChar char="Ø"/>
            </a:pPr>
            <a:r>
              <a:rPr lang="en-US" altLang="en-US" sz="2900"/>
              <a:t>Used for patients &gt; 15 years</a:t>
            </a:r>
          </a:p>
          <a:p>
            <a:pPr lvl="2" eaLnBrk="1" hangingPunct="1">
              <a:spcBef>
                <a:spcPts val="600"/>
              </a:spcBef>
              <a:buClr>
                <a:srgbClr val="FF9900"/>
              </a:buClr>
              <a:buSzPct val="80000"/>
              <a:buFont typeface="Wingdings" pitchFamily="2" charset="2"/>
              <a:buChar char="Ø"/>
            </a:pPr>
            <a:endParaRPr lang="en-US" altLang="en-US" sz="2900"/>
          </a:p>
          <a:p>
            <a:pPr eaLnBrk="1" hangingPunct="1">
              <a:spcBef>
                <a:spcPts val="600"/>
              </a:spcBef>
              <a:buClr>
                <a:srgbClr val="FF9900"/>
              </a:buClr>
              <a:buSzPct val="80000"/>
              <a:buFont typeface="Wingdings" pitchFamily="2" charset="2"/>
              <a:buNone/>
            </a:pPr>
            <a:endParaRPr lang="en-US" altLang="en-US" sz="2800" b="1">
              <a:solidFill>
                <a:srgbClr val="996600"/>
              </a:solidFill>
            </a:endParaRPr>
          </a:p>
        </p:txBody>
      </p:sp>
      <p:sp>
        <p:nvSpPr>
          <p:cNvPr id="40964"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A29EDE9E-142B-454D-9CD7-ADF7934C64C7}" type="slidenum">
              <a:rPr lang="en-US" altLang="en-US" sz="1400" smtClean="0"/>
              <a:pPr eaLnBrk="1" hangingPunct="1">
                <a:spcBef>
                  <a:spcPct val="0"/>
                </a:spcBef>
                <a:buFontTx/>
                <a:buNone/>
              </a:pPr>
              <a:t>16</a:t>
            </a:fld>
            <a:endParaRPr lang="en-US" altLang="en-US" sz="1400" smtClean="0">
              <a:solidFill>
                <a:srgbClr val="FFFFFF"/>
              </a:solidFill>
            </a:endParaRPr>
          </a:p>
        </p:txBody>
      </p:sp>
      <p:sp>
        <p:nvSpPr>
          <p:cNvPr id="8" name="Vertical Scroll 7"/>
          <p:cNvSpPr/>
          <p:nvPr/>
        </p:nvSpPr>
        <p:spPr>
          <a:xfrm>
            <a:off x="-304800" y="1676400"/>
            <a:ext cx="4267200" cy="38862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Inclusion Criteria</a:t>
            </a:r>
          </a:p>
          <a:p>
            <a:pPr marL="0" lvl="5">
              <a:buFont typeface="Wingdings" pitchFamily="2" charset="2"/>
              <a:buChar char="Ø"/>
              <a:defRPr/>
            </a:pPr>
            <a:r>
              <a:rPr lang="en-US" dirty="0">
                <a:solidFill>
                  <a:schemeClr val="tx1"/>
                </a:solidFill>
                <a:ea typeface="ヒラギノ角ゴ ProN W3" pitchFamily="-112" charset="-128"/>
                <a:sym typeface="Trebuchet MS" pitchFamily="34" charset="0"/>
              </a:rPr>
              <a:t>Hematologic cancer patients </a:t>
            </a:r>
          </a:p>
          <a:p>
            <a:pPr marL="0" lvl="5">
              <a:buFont typeface="Wingdings" pitchFamily="2" charset="2"/>
              <a:buChar char="Ø"/>
              <a:defRPr/>
            </a:pPr>
            <a:r>
              <a:rPr lang="en-US" dirty="0">
                <a:solidFill>
                  <a:schemeClr val="tx1"/>
                </a:solidFill>
                <a:ea typeface="ヒラギノ角ゴ ProN W3" pitchFamily="-112" charset="-128"/>
                <a:sym typeface="Trebuchet MS" pitchFamily="34" charset="0"/>
              </a:rPr>
              <a:t>Used PSZ </a:t>
            </a:r>
            <a:r>
              <a:rPr lang="en-US" dirty="0" err="1">
                <a:solidFill>
                  <a:schemeClr val="tx1"/>
                </a:solidFill>
                <a:ea typeface="ヒラギノ角ゴ ProN W3" pitchFamily="-112" charset="-128"/>
                <a:sym typeface="Trebuchet MS" pitchFamily="34" charset="0"/>
              </a:rPr>
              <a:t>Prophylactically</a:t>
            </a:r>
            <a:endParaRPr lang="en-US" dirty="0">
              <a:solidFill>
                <a:schemeClr val="tx1"/>
              </a:solidFill>
              <a:ea typeface="ヒラギノ角ゴ ProN W3" pitchFamily="-112" charset="-128"/>
              <a:sym typeface="Trebuchet MS" pitchFamily="34" charset="0"/>
            </a:endParaRPr>
          </a:p>
          <a:p>
            <a:pPr marL="0" lvl="5">
              <a:buFont typeface="Wingdings" pitchFamily="2" charset="2"/>
              <a:buChar char="Ø"/>
              <a:defRPr/>
            </a:pPr>
            <a:r>
              <a:rPr lang="en-US" dirty="0">
                <a:solidFill>
                  <a:schemeClr val="tx1"/>
                </a:solidFill>
                <a:ea typeface="ヒラギノ角ゴ ProN W3" pitchFamily="-112" charset="-128"/>
                <a:sym typeface="Trebuchet MS" pitchFamily="34" charset="0"/>
              </a:rPr>
              <a:t>Received the drug in 2010</a:t>
            </a:r>
          </a:p>
          <a:p>
            <a:pPr marL="0" lvl="5">
              <a:defRPr/>
            </a:pPr>
            <a:endParaRPr lang="en-US" dirty="0">
              <a:solidFill>
                <a:schemeClr val="tx1"/>
              </a:solidFill>
              <a:ea typeface="ヒラギノ角ゴ ProN W3" pitchFamily="-112" charset="-128"/>
              <a:sym typeface="Trebuchet MS" pitchFamily="34" charset="0"/>
            </a:endParaRPr>
          </a:p>
          <a:p>
            <a:pPr algn="ctr">
              <a:defRPr/>
            </a:pPr>
            <a:r>
              <a:rPr lang="en-US" sz="2000" dirty="0"/>
              <a:t>Ethical approvals</a:t>
            </a:r>
          </a:p>
          <a:p>
            <a:pPr marL="0" lvl="5">
              <a:buFont typeface="Wingdings" pitchFamily="2" charset="2"/>
              <a:buChar char="Ø"/>
              <a:defRPr/>
            </a:pPr>
            <a:r>
              <a:rPr lang="en-US" dirty="0">
                <a:solidFill>
                  <a:schemeClr val="tx1"/>
                </a:solidFill>
                <a:ea typeface="ヒラギノ角ゴ ProN W3" pitchFamily="-112" charset="-128"/>
                <a:sym typeface="Trebuchet MS" pitchFamily="34" charset="0"/>
              </a:rPr>
              <a:t>Qatar University Institutional Review Board </a:t>
            </a:r>
          </a:p>
          <a:p>
            <a:pPr marL="0" lvl="5">
              <a:buFont typeface="Wingdings" pitchFamily="2" charset="2"/>
              <a:buChar char="Ø"/>
              <a:defRPr/>
            </a:pPr>
            <a:r>
              <a:rPr lang="en-US" dirty="0" err="1">
                <a:solidFill>
                  <a:schemeClr val="tx1"/>
                </a:solidFill>
                <a:ea typeface="ヒラギノ角ゴ ProN W3" pitchFamily="-112" charset="-128"/>
                <a:sym typeface="Trebuchet MS" pitchFamily="34" charset="0"/>
              </a:rPr>
              <a:t>Hamad</a:t>
            </a:r>
            <a:r>
              <a:rPr lang="en-US" dirty="0">
                <a:solidFill>
                  <a:schemeClr val="tx1"/>
                </a:solidFill>
                <a:ea typeface="ヒラギノ角ゴ ProN W3" pitchFamily="-112" charset="-128"/>
                <a:sym typeface="Trebuchet MS" pitchFamily="34" charset="0"/>
              </a:rPr>
              <a:t> Medical Corporation Ethics Committee</a:t>
            </a:r>
          </a:p>
          <a:p>
            <a:pPr algn="ctr">
              <a:defRPr/>
            </a:pPr>
            <a:endParaRPr lang="en-US" dirty="0"/>
          </a:p>
        </p:txBody>
      </p:sp>
      <p:sp>
        <p:nvSpPr>
          <p:cNvPr id="40967" name="Rectangle 10"/>
          <p:cNvSpPr>
            <a:spLocks noChangeArrowheads="1"/>
          </p:cNvSpPr>
          <p:nvPr/>
        </p:nvSpPr>
        <p:spPr bwMode="auto">
          <a:xfrm>
            <a:off x="948601" y="5856686"/>
            <a:ext cx="41544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200" dirty="0" err="1"/>
              <a:t>Hamdy</a:t>
            </a:r>
            <a:r>
              <a:rPr lang="en-US" altLang="en-US" sz="1200" dirty="0"/>
              <a:t> DA et al. </a:t>
            </a:r>
            <a:r>
              <a:rPr lang="en-US" altLang="en-US" sz="1200" dirty="0" err="1"/>
              <a:t>Eur</a:t>
            </a:r>
            <a:r>
              <a:rPr lang="en-US" altLang="en-US" sz="1200" dirty="0"/>
              <a:t> J </a:t>
            </a:r>
            <a:r>
              <a:rPr lang="en-US" altLang="en-US" sz="1200" dirty="0" err="1"/>
              <a:t>Hosp</a:t>
            </a:r>
            <a:r>
              <a:rPr lang="en-US" altLang="en-US" sz="1200" dirty="0"/>
              <a:t> Pharm. 2013; 20(4) :223-226.</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45058"/>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000125" y="0"/>
            <a:ext cx="7497763" cy="1143000"/>
          </a:xfrm>
        </p:spPr>
        <p:txBody>
          <a:bodyPr/>
          <a:lstStyle/>
          <a:p>
            <a:pPr eaLnBrk="1" hangingPunct="1"/>
            <a:r>
              <a:rPr lang="en-US" altLang="en-US" smtClean="0"/>
              <a:t>Results</a:t>
            </a:r>
            <a:endParaRPr lang="en-US" altLang="en-US" smtClean="0">
              <a:solidFill>
                <a:srgbClr val="24486C"/>
              </a:solidFill>
            </a:endParaRPr>
          </a:p>
        </p:txBody>
      </p:sp>
      <p:sp>
        <p:nvSpPr>
          <p:cNvPr id="7" name="Rectangle 3"/>
          <p:cNvSpPr txBox="1">
            <a:spLocks noChangeArrowheads="1"/>
          </p:cNvSpPr>
          <p:nvPr/>
        </p:nvSpPr>
        <p:spPr bwMode="auto">
          <a:xfrm>
            <a:off x="3708400" y="1733550"/>
            <a:ext cx="5410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82575"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279525" indent="-282575"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ts val="600"/>
              </a:spcBef>
              <a:buClr>
                <a:srgbClr val="FF9900"/>
              </a:buClr>
              <a:buSzPct val="80000"/>
              <a:buFont typeface="Wingdings" pitchFamily="2" charset="2"/>
              <a:buChar char="Ø"/>
            </a:pPr>
            <a:r>
              <a:rPr lang="en-US" altLang="en-US" sz="2900"/>
              <a:t>In Qatar it is used in:</a:t>
            </a:r>
          </a:p>
          <a:p>
            <a:pPr lvl="2" eaLnBrk="1" hangingPunct="1">
              <a:spcBef>
                <a:spcPts val="600"/>
              </a:spcBef>
              <a:buClr>
                <a:srgbClr val="FF9900"/>
              </a:buClr>
              <a:buSzPct val="80000"/>
              <a:buFont typeface="Wingdings" pitchFamily="2" charset="2"/>
              <a:buChar char="Ø"/>
            </a:pPr>
            <a:r>
              <a:rPr lang="en-US" altLang="en-US" sz="2900">
                <a:sym typeface="Trebuchet MS" pitchFamily="34" charset="0"/>
              </a:rPr>
              <a:t>Febrile and afebrile neutropenic patients with hematologic cancers for prophylaxis</a:t>
            </a:r>
          </a:p>
          <a:p>
            <a:pPr lvl="2" eaLnBrk="1" hangingPunct="1">
              <a:spcBef>
                <a:spcPts val="600"/>
              </a:spcBef>
              <a:buClr>
                <a:srgbClr val="FF9900"/>
              </a:buClr>
              <a:buSzPct val="80000"/>
              <a:buFontTx/>
              <a:buNone/>
            </a:pPr>
            <a:endParaRPr lang="en-US" altLang="en-US" sz="2900">
              <a:sym typeface="Trebuchet MS" pitchFamily="34" charset="0"/>
            </a:endParaRPr>
          </a:p>
          <a:p>
            <a:pPr lvl="2" eaLnBrk="1" hangingPunct="1">
              <a:spcBef>
                <a:spcPts val="600"/>
              </a:spcBef>
              <a:buClr>
                <a:srgbClr val="FF9900"/>
              </a:buClr>
              <a:buSzPct val="80000"/>
              <a:buFont typeface="Wingdings" pitchFamily="2" charset="2"/>
              <a:buChar char="Ø"/>
            </a:pPr>
            <a:r>
              <a:rPr lang="en-US" altLang="en-US" sz="2900">
                <a:sym typeface="Trebuchet MS" pitchFamily="34" charset="0"/>
              </a:rPr>
              <a:t>Future use as prophylaxis in bone marrow transplantation unit</a:t>
            </a:r>
          </a:p>
          <a:p>
            <a:pPr lvl="2" eaLnBrk="1" hangingPunct="1">
              <a:spcBef>
                <a:spcPts val="600"/>
              </a:spcBef>
              <a:buClr>
                <a:srgbClr val="FF9900"/>
              </a:buClr>
              <a:buSzPct val="80000"/>
              <a:buFont typeface="Wingdings" pitchFamily="2" charset="2"/>
              <a:buChar char="Ø"/>
            </a:pPr>
            <a:endParaRPr lang="en-US" altLang="en-US" sz="2900">
              <a:sym typeface="Trebuchet MS" pitchFamily="34" charset="0"/>
            </a:endParaRPr>
          </a:p>
          <a:p>
            <a:pPr lvl="2" eaLnBrk="1" hangingPunct="1">
              <a:spcBef>
                <a:spcPts val="600"/>
              </a:spcBef>
              <a:buClr>
                <a:srgbClr val="FF9900"/>
              </a:buClr>
              <a:buSzPct val="80000"/>
              <a:buFont typeface="Wingdings" pitchFamily="2" charset="2"/>
              <a:buChar char="Ø"/>
            </a:pPr>
            <a:endParaRPr lang="en-US" altLang="en-US" sz="2900"/>
          </a:p>
          <a:p>
            <a:pPr eaLnBrk="1" hangingPunct="1">
              <a:spcBef>
                <a:spcPts val="600"/>
              </a:spcBef>
              <a:buClr>
                <a:srgbClr val="FF9900"/>
              </a:buClr>
              <a:buSzPct val="80000"/>
              <a:buFont typeface="Wingdings" pitchFamily="2" charset="2"/>
              <a:buNone/>
            </a:pPr>
            <a:endParaRPr lang="en-US" altLang="en-US" sz="2800" b="1">
              <a:solidFill>
                <a:srgbClr val="996600"/>
              </a:solidFill>
            </a:endParaRPr>
          </a:p>
        </p:txBody>
      </p:sp>
      <p:sp>
        <p:nvSpPr>
          <p:cNvPr id="41988"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9FBFBD70-FB73-4E51-95A1-6059DF589032}" type="slidenum">
              <a:rPr lang="en-US" altLang="en-US" sz="1400" smtClean="0"/>
              <a:pPr eaLnBrk="1" hangingPunct="1">
                <a:spcBef>
                  <a:spcPct val="0"/>
                </a:spcBef>
                <a:buFontTx/>
                <a:buNone/>
              </a:pPr>
              <a:t>17</a:t>
            </a:fld>
            <a:endParaRPr lang="en-US" altLang="en-US" sz="1400" smtClean="0">
              <a:solidFill>
                <a:srgbClr val="FFFFFF"/>
              </a:solidFill>
            </a:endParaRPr>
          </a:p>
        </p:txBody>
      </p:sp>
      <p:sp>
        <p:nvSpPr>
          <p:cNvPr id="8" name="Vertical Scroll 7"/>
          <p:cNvSpPr/>
          <p:nvPr/>
        </p:nvSpPr>
        <p:spPr>
          <a:xfrm>
            <a:off x="-304800" y="1676400"/>
            <a:ext cx="4267200" cy="38862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Inclusion Criteria</a:t>
            </a:r>
          </a:p>
          <a:p>
            <a:pPr marL="0" lvl="5">
              <a:buFont typeface="Wingdings" pitchFamily="2" charset="2"/>
              <a:buChar char="Ø"/>
              <a:defRPr/>
            </a:pPr>
            <a:r>
              <a:rPr lang="en-US" dirty="0">
                <a:solidFill>
                  <a:schemeClr val="tx1"/>
                </a:solidFill>
                <a:ea typeface="ヒラギノ角ゴ ProN W3" pitchFamily="-112" charset="-128"/>
                <a:sym typeface="Trebuchet MS" pitchFamily="34" charset="0"/>
              </a:rPr>
              <a:t>Hematologic cancer patients </a:t>
            </a:r>
          </a:p>
          <a:p>
            <a:pPr marL="0" lvl="5">
              <a:buFont typeface="Wingdings" pitchFamily="2" charset="2"/>
              <a:buChar char="Ø"/>
              <a:defRPr/>
            </a:pPr>
            <a:r>
              <a:rPr lang="en-US" dirty="0">
                <a:solidFill>
                  <a:schemeClr val="tx1"/>
                </a:solidFill>
                <a:ea typeface="ヒラギノ角ゴ ProN W3" pitchFamily="-112" charset="-128"/>
                <a:sym typeface="Trebuchet MS" pitchFamily="34" charset="0"/>
              </a:rPr>
              <a:t>Used PSZ </a:t>
            </a:r>
            <a:r>
              <a:rPr lang="en-US" dirty="0" err="1">
                <a:solidFill>
                  <a:schemeClr val="tx1"/>
                </a:solidFill>
                <a:ea typeface="ヒラギノ角ゴ ProN W3" pitchFamily="-112" charset="-128"/>
                <a:sym typeface="Trebuchet MS" pitchFamily="34" charset="0"/>
              </a:rPr>
              <a:t>Prophylactically</a:t>
            </a:r>
            <a:endParaRPr lang="en-US" dirty="0">
              <a:solidFill>
                <a:schemeClr val="tx1"/>
              </a:solidFill>
              <a:ea typeface="ヒラギノ角ゴ ProN W3" pitchFamily="-112" charset="-128"/>
              <a:sym typeface="Trebuchet MS" pitchFamily="34" charset="0"/>
            </a:endParaRPr>
          </a:p>
          <a:p>
            <a:pPr marL="0" lvl="5">
              <a:buFont typeface="Wingdings" pitchFamily="2" charset="2"/>
              <a:buChar char="Ø"/>
              <a:defRPr/>
            </a:pPr>
            <a:r>
              <a:rPr lang="en-US" dirty="0">
                <a:solidFill>
                  <a:schemeClr val="tx1"/>
                </a:solidFill>
                <a:ea typeface="ヒラギノ角ゴ ProN W3" pitchFamily="-112" charset="-128"/>
                <a:sym typeface="Trebuchet MS" pitchFamily="34" charset="0"/>
              </a:rPr>
              <a:t>Received the drug in 2010</a:t>
            </a:r>
          </a:p>
          <a:p>
            <a:pPr marL="0" lvl="5">
              <a:defRPr/>
            </a:pPr>
            <a:endParaRPr lang="en-US" dirty="0">
              <a:solidFill>
                <a:schemeClr val="tx1"/>
              </a:solidFill>
              <a:ea typeface="ヒラギノ角ゴ ProN W3" pitchFamily="-112" charset="-128"/>
              <a:sym typeface="Trebuchet MS" pitchFamily="34" charset="0"/>
            </a:endParaRPr>
          </a:p>
          <a:p>
            <a:pPr algn="ctr">
              <a:defRPr/>
            </a:pPr>
            <a:r>
              <a:rPr lang="en-US" sz="2000" dirty="0"/>
              <a:t>Ethical approvals</a:t>
            </a:r>
          </a:p>
          <a:p>
            <a:pPr marL="0" lvl="5">
              <a:buFont typeface="Wingdings" pitchFamily="2" charset="2"/>
              <a:buChar char="Ø"/>
              <a:defRPr/>
            </a:pPr>
            <a:r>
              <a:rPr lang="en-US" dirty="0">
                <a:solidFill>
                  <a:schemeClr val="tx1"/>
                </a:solidFill>
                <a:ea typeface="ヒラギノ角ゴ ProN W3" pitchFamily="-112" charset="-128"/>
                <a:sym typeface="Trebuchet MS" pitchFamily="34" charset="0"/>
              </a:rPr>
              <a:t>Qatar University Institutional Review Board </a:t>
            </a:r>
          </a:p>
          <a:p>
            <a:pPr marL="0" lvl="5">
              <a:buFont typeface="Wingdings" pitchFamily="2" charset="2"/>
              <a:buChar char="Ø"/>
              <a:defRPr/>
            </a:pPr>
            <a:r>
              <a:rPr lang="en-US" dirty="0" err="1">
                <a:solidFill>
                  <a:schemeClr val="tx1"/>
                </a:solidFill>
                <a:ea typeface="ヒラギノ角ゴ ProN W3" pitchFamily="-112" charset="-128"/>
                <a:sym typeface="Trebuchet MS" pitchFamily="34" charset="0"/>
              </a:rPr>
              <a:t>Hamad</a:t>
            </a:r>
            <a:r>
              <a:rPr lang="en-US" dirty="0">
                <a:solidFill>
                  <a:schemeClr val="tx1"/>
                </a:solidFill>
                <a:ea typeface="ヒラギノ角ゴ ProN W3" pitchFamily="-112" charset="-128"/>
                <a:sym typeface="Trebuchet MS" pitchFamily="34" charset="0"/>
              </a:rPr>
              <a:t> Medical Corporation Ethics Committee</a:t>
            </a:r>
          </a:p>
          <a:p>
            <a:pPr algn="ctr">
              <a:defRPr/>
            </a:pPr>
            <a:endParaRPr lang="en-US" dirty="0"/>
          </a:p>
        </p:txBody>
      </p:sp>
      <p:sp>
        <p:nvSpPr>
          <p:cNvPr id="41991" name="Rectangle 10"/>
          <p:cNvSpPr>
            <a:spLocks noChangeArrowheads="1"/>
          </p:cNvSpPr>
          <p:nvPr/>
        </p:nvSpPr>
        <p:spPr bwMode="auto">
          <a:xfrm>
            <a:off x="731504" y="5849022"/>
            <a:ext cx="41544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200" dirty="0" err="1"/>
              <a:t>Hamdy</a:t>
            </a:r>
            <a:r>
              <a:rPr lang="en-US" altLang="en-US" sz="1200" dirty="0"/>
              <a:t> DA et al. </a:t>
            </a:r>
            <a:r>
              <a:rPr lang="en-US" altLang="en-US" sz="1200" dirty="0" err="1"/>
              <a:t>Eur</a:t>
            </a:r>
            <a:r>
              <a:rPr lang="en-US" altLang="en-US" sz="1200" dirty="0"/>
              <a:t> J </a:t>
            </a:r>
            <a:r>
              <a:rPr lang="en-US" altLang="en-US" sz="1200" dirty="0" err="1"/>
              <a:t>Hosp</a:t>
            </a:r>
            <a:r>
              <a:rPr lang="en-US" altLang="en-US" sz="1200" dirty="0"/>
              <a:t> Pharm. 2013; 20(4) :223-226.</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000125" y="0"/>
            <a:ext cx="7497763" cy="1143000"/>
          </a:xfrm>
        </p:spPr>
        <p:txBody>
          <a:bodyPr/>
          <a:lstStyle/>
          <a:p>
            <a:pPr eaLnBrk="1" hangingPunct="1"/>
            <a:r>
              <a:rPr lang="en-US" altLang="en-US" smtClean="0"/>
              <a:t>Results</a:t>
            </a:r>
            <a:endParaRPr lang="en-US" altLang="en-US" smtClean="0">
              <a:solidFill>
                <a:srgbClr val="24486C"/>
              </a:solidFill>
            </a:endParaRPr>
          </a:p>
        </p:txBody>
      </p:sp>
      <p:sp>
        <p:nvSpPr>
          <p:cNvPr id="7" name="Rectangle 3"/>
          <p:cNvSpPr txBox="1">
            <a:spLocks noChangeArrowheads="1"/>
          </p:cNvSpPr>
          <p:nvPr/>
        </p:nvSpPr>
        <p:spPr bwMode="auto">
          <a:xfrm>
            <a:off x="3733800" y="1773238"/>
            <a:ext cx="5410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82575"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ts val="600"/>
              </a:spcBef>
              <a:buClr>
                <a:srgbClr val="FF9900"/>
              </a:buClr>
              <a:buSzPct val="80000"/>
              <a:buFont typeface="Wingdings" pitchFamily="2" charset="2"/>
              <a:buChar char="Ø"/>
            </a:pPr>
            <a:r>
              <a:rPr lang="en-US" altLang="en-US" sz="2700" dirty="0"/>
              <a:t>Thirty one patients received PSZ in 2010.</a:t>
            </a:r>
          </a:p>
          <a:p>
            <a:pPr eaLnBrk="1" hangingPunct="1">
              <a:spcBef>
                <a:spcPts val="600"/>
              </a:spcBef>
              <a:buClr>
                <a:srgbClr val="FF9900"/>
              </a:buClr>
              <a:buSzPct val="80000"/>
              <a:buFont typeface="Wingdings" pitchFamily="2" charset="2"/>
              <a:buChar char="Ø"/>
            </a:pPr>
            <a:r>
              <a:rPr lang="en-US" altLang="en-US" sz="2700" dirty="0"/>
              <a:t>20 patients’ files were visited</a:t>
            </a:r>
          </a:p>
          <a:p>
            <a:pPr eaLnBrk="1" hangingPunct="1">
              <a:spcBef>
                <a:spcPts val="600"/>
              </a:spcBef>
              <a:buClr>
                <a:srgbClr val="FF9900"/>
              </a:buClr>
              <a:buSzPct val="80000"/>
              <a:buFont typeface="Wingdings" pitchFamily="2" charset="2"/>
              <a:buChar char="Ø"/>
            </a:pPr>
            <a:r>
              <a:rPr lang="en-US" altLang="en-US" sz="2700" dirty="0"/>
              <a:t> 200 mg TID</a:t>
            </a:r>
          </a:p>
          <a:p>
            <a:pPr eaLnBrk="1" hangingPunct="1">
              <a:spcBef>
                <a:spcPts val="600"/>
              </a:spcBef>
              <a:buClr>
                <a:srgbClr val="FF9900"/>
              </a:buClr>
              <a:buSzPct val="80000"/>
              <a:buFont typeface="Wingdings" pitchFamily="2" charset="2"/>
              <a:buChar char="Ø"/>
            </a:pPr>
            <a:r>
              <a:rPr lang="en-US" altLang="en-US" sz="2700" dirty="0"/>
              <a:t>except for 1 case , No clear recommendation about taking with/without meals</a:t>
            </a:r>
          </a:p>
          <a:p>
            <a:pPr eaLnBrk="1" hangingPunct="1">
              <a:spcBef>
                <a:spcPts val="600"/>
              </a:spcBef>
              <a:buClr>
                <a:srgbClr val="FF9900"/>
              </a:buClr>
              <a:buSzPct val="80000"/>
              <a:buFont typeface="Wingdings" pitchFamily="2" charset="2"/>
              <a:buChar char="Ø"/>
            </a:pPr>
            <a:r>
              <a:rPr lang="en-US" altLang="en-US" sz="2700" dirty="0"/>
              <a:t>&gt;50% PPIs concurrently (</a:t>
            </a:r>
            <a:r>
              <a:rPr lang="en-US" altLang="en-US" sz="2700" dirty="0">
                <a:solidFill>
                  <a:srgbClr val="FF0000"/>
                </a:solidFill>
              </a:rPr>
              <a:t>TDM?!</a:t>
            </a:r>
            <a:r>
              <a:rPr lang="en-US" altLang="en-US" sz="2700" dirty="0"/>
              <a:t>)</a:t>
            </a:r>
          </a:p>
          <a:p>
            <a:pPr eaLnBrk="1" hangingPunct="1">
              <a:spcBef>
                <a:spcPts val="600"/>
              </a:spcBef>
              <a:buClr>
                <a:srgbClr val="FF9900"/>
              </a:buClr>
              <a:buSzPct val="80000"/>
              <a:buFont typeface="Wingdings" pitchFamily="2" charset="2"/>
              <a:buChar char="Ø"/>
            </a:pPr>
            <a:r>
              <a:rPr lang="en-US" altLang="en-US" sz="2700" dirty="0"/>
              <a:t>3 patients VCR (Seizure)</a:t>
            </a:r>
          </a:p>
          <a:p>
            <a:pPr eaLnBrk="1" hangingPunct="1">
              <a:spcBef>
                <a:spcPts val="600"/>
              </a:spcBef>
              <a:buClr>
                <a:srgbClr val="FF9900"/>
              </a:buClr>
              <a:buSzPct val="80000"/>
              <a:buFont typeface="Wingdings" pitchFamily="2" charset="2"/>
              <a:buChar char="Ø"/>
            </a:pPr>
            <a:endParaRPr lang="en-US" altLang="en-US" sz="2700" dirty="0"/>
          </a:p>
          <a:p>
            <a:pPr eaLnBrk="1" hangingPunct="1">
              <a:spcBef>
                <a:spcPts val="600"/>
              </a:spcBef>
              <a:buClr>
                <a:srgbClr val="FF9900"/>
              </a:buClr>
              <a:buSzPct val="80000"/>
              <a:buFont typeface="Wingdings" pitchFamily="2" charset="2"/>
              <a:buNone/>
            </a:pPr>
            <a:endParaRPr lang="en-US" altLang="en-US" sz="2700" b="1" dirty="0">
              <a:solidFill>
                <a:srgbClr val="996600"/>
              </a:solidFill>
            </a:endParaRPr>
          </a:p>
        </p:txBody>
      </p:sp>
      <p:sp>
        <p:nvSpPr>
          <p:cNvPr id="43012"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692F17AC-B8C1-4D85-8D5E-21393920AA48}" type="slidenum">
              <a:rPr lang="en-US" altLang="en-US" sz="1400" smtClean="0"/>
              <a:pPr eaLnBrk="1" hangingPunct="1">
                <a:spcBef>
                  <a:spcPct val="0"/>
                </a:spcBef>
                <a:buFontTx/>
                <a:buNone/>
              </a:pPr>
              <a:t>18</a:t>
            </a:fld>
            <a:endParaRPr lang="en-US" altLang="en-US" sz="1400" smtClean="0">
              <a:solidFill>
                <a:srgbClr val="FFFFFF"/>
              </a:solidFill>
            </a:endParaRPr>
          </a:p>
        </p:txBody>
      </p:sp>
      <p:graphicFrame>
        <p:nvGraphicFramePr>
          <p:cNvPr id="9" name="Chart 8"/>
          <p:cNvGraphicFramePr>
            <a:graphicFrameLocks/>
          </p:cNvGraphicFramePr>
          <p:nvPr/>
        </p:nvGraphicFramePr>
        <p:xfrm>
          <a:off x="50800" y="1651000"/>
          <a:ext cx="3632200" cy="3378200"/>
        </p:xfrm>
        <a:graphic>
          <a:graphicData uri="http://schemas.openxmlformats.org/drawingml/2006/chart">
            <c:chart xmlns:c="http://schemas.openxmlformats.org/drawingml/2006/chart" xmlns:r="http://schemas.openxmlformats.org/officeDocument/2006/relationships" r:id="rId3"/>
          </a:graphicData>
        </a:graphic>
      </p:graphicFrame>
      <p:sp>
        <p:nvSpPr>
          <p:cNvPr id="43015" name="Rectangle 10"/>
          <p:cNvSpPr>
            <a:spLocks noChangeArrowheads="1"/>
          </p:cNvSpPr>
          <p:nvPr/>
        </p:nvSpPr>
        <p:spPr bwMode="auto">
          <a:xfrm>
            <a:off x="0" y="5373216"/>
            <a:ext cx="41544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200" dirty="0" err="1"/>
              <a:t>Hamdy</a:t>
            </a:r>
            <a:r>
              <a:rPr lang="en-US" altLang="en-US" sz="1200" dirty="0"/>
              <a:t> DA et al. </a:t>
            </a:r>
            <a:r>
              <a:rPr lang="en-US" altLang="en-US" sz="1200" dirty="0" err="1"/>
              <a:t>Eur</a:t>
            </a:r>
            <a:r>
              <a:rPr lang="en-US" altLang="en-US" sz="1200" dirty="0"/>
              <a:t> J </a:t>
            </a:r>
            <a:r>
              <a:rPr lang="en-US" altLang="en-US" sz="1200" dirty="0" err="1"/>
              <a:t>Hosp</a:t>
            </a:r>
            <a:r>
              <a:rPr lang="en-US" altLang="en-US" sz="1200" dirty="0"/>
              <a:t> Pharm. 2013; 20(4) :223-226.</a:t>
            </a: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5" presetClass="entr" presetSubtype="1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heckerboard(across)">
                                      <p:cBhvr>
                                        <p:cTn id="19" dur="500"/>
                                        <p:tgtEl>
                                          <p:spTgt spid="9"/>
                                        </p:tgtEl>
                                      </p:cBhvr>
                                    </p:animEffect>
                                  </p:childTnLst>
                                </p:cTn>
                              </p:par>
                              <p:par>
                                <p:cTn id="20" presetID="1" presetClass="entr" presetSubtype="0" fill="hold"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000125" y="0"/>
            <a:ext cx="7497763" cy="1143000"/>
          </a:xfrm>
        </p:spPr>
        <p:txBody>
          <a:bodyPr/>
          <a:lstStyle/>
          <a:p>
            <a:pPr eaLnBrk="1" hangingPunct="1"/>
            <a:r>
              <a:rPr lang="en-US" altLang="en-US" smtClean="0"/>
              <a:t>Results</a:t>
            </a:r>
            <a:endParaRPr lang="en-US" altLang="en-US" smtClean="0">
              <a:solidFill>
                <a:srgbClr val="24486C"/>
              </a:solidFill>
            </a:endParaRPr>
          </a:p>
        </p:txBody>
      </p:sp>
      <p:sp>
        <p:nvSpPr>
          <p:cNvPr id="44035"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1BA31937-5F10-4276-A1A7-2387A95F4813}" type="slidenum">
              <a:rPr lang="en-US" altLang="en-US" sz="1400" smtClean="0"/>
              <a:pPr eaLnBrk="1" hangingPunct="1">
                <a:spcBef>
                  <a:spcPct val="0"/>
                </a:spcBef>
                <a:buFontTx/>
                <a:buNone/>
              </a:pPr>
              <a:t>19</a:t>
            </a:fld>
            <a:endParaRPr lang="en-US" altLang="en-US" sz="1400" smtClean="0">
              <a:solidFill>
                <a:srgbClr val="FFFFFF"/>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1525" y="0"/>
            <a:ext cx="4562475" cy="62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p:cNvSpPr txBox="1">
            <a:spLocks noChangeArrowheads="1"/>
          </p:cNvSpPr>
          <p:nvPr/>
        </p:nvSpPr>
        <p:spPr bwMode="auto">
          <a:xfrm>
            <a:off x="152400" y="1828800"/>
            <a:ext cx="3657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82575"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279525" indent="-282575"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ts val="600"/>
              </a:spcBef>
              <a:buClr>
                <a:srgbClr val="FF9900"/>
              </a:buClr>
              <a:buSzPct val="80000"/>
              <a:buFont typeface="Wingdings" pitchFamily="2" charset="2"/>
              <a:buChar char="Ø"/>
            </a:pPr>
            <a:r>
              <a:rPr lang="en-US" altLang="en-US" sz="2900"/>
              <a:t>3 patients were also on VCR chemotherapy</a:t>
            </a:r>
          </a:p>
          <a:p>
            <a:pPr eaLnBrk="1" hangingPunct="1">
              <a:spcBef>
                <a:spcPts val="600"/>
              </a:spcBef>
              <a:buClr>
                <a:srgbClr val="FF9900"/>
              </a:buClr>
              <a:buSzPct val="80000"/>
              <a:buFont typeface="Wingdings" pitchFamily="2" charset="2"/>
              <a:buChar char="Ø"/>
            </a:pPr>
            <a:r>
              <a:rPr lang="en-US" altLang="en-US" sz="2900"/>
              <a:t> one (19 Y) concurrently</a:t>
            </a:r>
          </a:p>
          <a:p>
            <a:pPr lvl="2" eaLnBrk="1" hangingPunct="1">
              <a:spcBef>
                <a:spcPts val="600"/>
              </a:spcBef>
              <a:buClr>
                <a:srgbClr val="FF9900"/>
              </a:buClr>
              <a:buSzPct val="80000"/>
              <a:buFontTx/>
              <a:buNone/>
            </a:pPr>
            <a:r>
              <a:rPr lang="en-US" altLang="en-US" sz="2900">
                <a:solidFill>
                  <a:srgbClr val="FF0000"/>
                </a:solidFill>
              </a:rPr>
              <a:t>Seizure</a:t>
            </a:r>
          </a:p>
          <a:p>
            <a:pPr eaLnBrk="1" hangingPunct="1">
              <a:spcBef>
                <a:spcPts val="600"/>
              </a:spcBef>
              <a:buClr>
                <a:srgbClr val="FF9900"/>
              </a:buClr>
              <a:buSzPct val="80000"/>
              <a:buFont typeface="Wingdings" pitchFamily="2" charset="2"/>
              <a:buChar char="Ø"/>
            </a:pPr>
            <a:endParaRPr lang="en-US" altLang="en-US" sz="2900"/>
          </a:p>
          <a:p>
            <a:pPr eaLnBrk="1" hangingPunct="1">
              <a:spcBef>
                <a:spcPts val="600"/>
              </a:spcBef>
              <a:buClr>
                <a:srgbClr val="FF9900"/>
              </a:buClr>
              <a:buSzPct val="80000"/>
              <a:buFont typeface="Wingdings" pitchFamily="2" charset="2"/>
              <a:buNone/>
            </a:pPr>
            <a:endParaRPr lang="en-US" altLang="en-US" sz="2800" b="1">
              <a:solidFill>
                <a:srgbClr val="996600"/>
              </a:solidFill>
            </a:endParaRPr>
          </a:p>
        </p:txBody>
      </p:sp>
      <p:sp>
        <p:nvSpPr>
          <p:cNvPr id="10" name="Right Arrow 9"/>
          <p:cNvSpPr/>
          <p:nvPr/>
        </p:nvSpPr>
        <p:spPr>
          <a:xfrm>
            <a:off x="381000" y="43434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a:xfrm>
            <a:off x="838200" y="4724400"/>
            <a:ext cx="2209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WHY???</a:t>
            </a:r>
          </a:p>
        </p:txBody>
      </p:sp>
      <p:sp>
        <p:nvSpPr>
          <p:cNvPr id="44041" name="Rectangle 13"/>
          <p:cNvSpPr>
            <a:spLocks noChangeArrowheads="1"/>
          </p:cNvSpPr>
          <p:nvPr/>
        </p:nvSpPr>
        <p:spPr bwMode="auto">
          <a:xfrm>
            <a:off x="683568" y="6608763"/>
            <a:ext cx="444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200" dirty="0" err="1"/>
              <a:t>Hamdy</a:t>
            </a:r>
            <a:r>
              <a:rPr lang="en-US" altLang="en-US" sz="1200" dirty="0"/>
              <a:t> DA et al. Case Reports in Hematology. 2012; 2012:1-3.</a:t>
            </a: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Footer Placeholder 1"/>
          <p:cNvSpPr txBox="1">
            <a:spLocks/>
          </p:cNvSpPr>
          <p:nvPr/>
        </p:nvSpPr>
        <p:spPr bwMode="auto">
          <a:xfrm>
            <a:off x="4752528"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5" presetClass="entr" presetSubtype="1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heckerboard(across)">
                                      <p:cBhvr>
                                        <p:cTn id="13" dur="500"/>
                                        <p:tgtEl>
                                          <p:spTgt spid="1026"/>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heckerboard(across)">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00125" y="0"/>
            <a:ext cx="7497763" cy="1143000"/>
          </a:xfrm>
        </p:spPr>
        <p:txBody>
          <a:bodyPr/>
          <a:lstStyle/>
          <a:p>
            <a:pPr eaLnBrk="1" hangingPunct="1"/>
            <a:r>
              <a:rPr lang="en-US" altLang="en-US" smtClean="0"/>
              <a:t>Conclusions</a:t>
            </a:r>
            <a:endParaRPr lang="en-US" altLang="en-US" smtClean="0">
              <a:solidFill>
                <a:srgbClr val="24486C"/>
              </a:solidFill>
            </a:endParaRPr>
          </a:p>
        </p:txBody>
      </p:sp>
      <p:sp>
        <p:nvSpPr>
          <p:cNvPr id="7" name="Rectangle 3"/>
          <p:cNvSpPr txBox="1">
            <a:spLocks noChangeArrowheads="1"/>
          </p:cNvSpPr>
          <p:nvPr/>
        </p:nvSpPr>
        <p:spPr bwMode="auto">
          <a:xfrm>
            <a:off x="179388" y="1733550"/>
            <a:ext cx="8785225" cy="4648200"/>
          </a:xfrm>
          <a:prstGeom prst="rect">
            <a:avLst/>
          </a:prstGeom>
          <a:noFill/>
          <a:ln w="9525">
            <a:solidFill>
              <a:schemeClr val="accent2">
                <a:lumMod val="75000"/>
              </a:schemeClr>
            </a:solidFill>
            <a:miter lim="800000"/>
            <a:headEnd/>
            <a:tailEnd/>
          </a:ln>
        </p:spPr>
        <p:txBody>
          <a:bodyPr/>
          <a:lstStyle/>
          <a:p>
            <a:pPr marL="365125" lvl="1" indent="-282575">
              <a:spcBef>
                <a:spcPts val="600"/>
              </a:spcBef>
              <a:buClr>
                <a:srgbClr val="FF9900"/>
              </a:buClr>
              <a:buSzPct val="80000"/>
              <a:buFont typeface="Wingdings" pitchFamily="2" charset="2"/>
              <a:buChar char="Ø"/>
              <a:defRPr/>
            </a:pPr>
            <a:r>
              <a:rPr lang="en-US" sz="3000" dirty="0">
                <a:latin typeface="Arial" charset="0"/>
                <a:cs typeface="Arial" charset="0"/>
                <a:sym typeface="Trebuchet MS" pitchFamily="34" charset="0"/>
              </a:rPr>
              <a:t>The PSZ regulations in Qatar are similar to that reported by the FDA and other health organizations.</a:t>
            </a:r>
          </a:p>
          <a:p>
            <a:pPr marL="365125" lvl="1" indent="-282575">
              <a:spcBef>
                <a:spcPts val="600"/>
              </a:spcBef>
              <a:buClr>
                <a:srgbClr val="FF9900"/>
              </a:buClr>
              <a:buSzPct val="80000"/>
              <a:buFont typeface="Wingdings" pitchFamily="2" charset="2"/>
              <a:buChar char="Ø"/>
              <a:defRPr/>
            </a:pPr>
            <a:endParaRPr lang="en-US" sz="3000" dirty="0">
              <a:latin typeface="Arial" charset="0"/>
              <a:cs typeface="Arial" charset="0"/>
              <a:sym typeface="Trebuchet MS" pitchFamily="34" charset="0"/>
            </a:endParaRPr>
          </a:p>
          <a:p>
            <a:pPr marL="365125" indent="-282575">
              <a:spcBef>
                <a:spcPts val="600"/>
              </a:spcBef>
              <a:buClr>
                <a:srgbClr val="FF9900"/>
              </a:buClr>
              <a:buSzPct val="80000"/>
              <a:buFont typeface="Wingdings" pitchFamily="2" charset="2"/>
              <a:buChar char="Ø"/>
              <a:defRPr/>
            </a:pPr>
            <a:r>
              <a:rPr lang="en-US" sz="2800" dirty="0">
                <a:latin typeface="Arial" charset="0"/>
                <a:cs typeface="Arial" charset="0"/>
                <a:sym typeface="Trebuchet MS" pitchFamily="34" charset="0"/>
              </a:rPr>
              <a:t>The practice in Al-Amal  Hospital is abiding by the recommendations, but:</a:t>
            </a:r>
          </a:p>
          <a:p>
            <a:pPr marL="822325" lvl="1" indent="-282575">
              <a:spcBef>
                <a:spcPts val="600"/>
              </a:spcBef>
              <a:buClr>
                <a:srgbClr val="FF9900"/>
              </a:buClr>
              <a:buSzPct val="80000"/>
              <a:buFont typeface="Wingdings" pitchFamily="2" charset="2"/>
              <a:buChar char="Ø"/>
              <a:defRPr/>
            </a:pPr>
            <a:r>
              <a:rPr lang="en-US" sz="2800" dirty="0">
                <a:latin typeface="Arial" charset="0"/>
                <a:cs typeface="Arial" charset="0"/>
                <a:sym typeface="Trebuchet MS" pitchFamily="34" charset="0"/>
              </a:rPr>
              <a:t>Clear recommendations regarding administering with meals</a:t>
            </a:r>
          </a:p>
          <a:p>
            <a:pPr marL="822325" lvl="1" indent="-282575">
              <a:spcBef>
                <a:spcPts val="600"/>
              </a:spcBef>
              <a:buClr>
                <a:srgbClr val="FF9900"/>
              </a:buClr>
              <a:buSzPct val="80000"/>
              <a:buFont typeface="Wingdings" pitchFamily="2" charset="2"/>
              <a:buChar char="Ø"/>
              <a:defRPr/>
            </a:pPr>
            <a:r>
              <a:rPr lang="en-US" sz="2800" dirty="0">
                <a:latin typeface="Arial" charset="0"/>
                <a:cs typeface="Arial" charset="0"/>
                <a:sym typeface="Trebuchet MS" pitchFamily="34" charset="0"/>
              </a:rPr>
              <a:t>PPIs and VCR </a:t>
            </a:r>
            <a:r>
              <a:rPr lang="en-US" sz="2800" dirty="0" err="1">
                <a:latin typeface="Arial" charset="0"/>
                <a:cs typeface="Arial" charset="0"/>
                <a:sym typeface="Trebuchet MS" pitchFamily="34" charset="0"/>
              </a:rPr>
              <a:t>coadministration</a:t>
            </a:r>
            <a:r>
              <a:rPr lang="en-US" sz="2800" dirty="0">
                <a:latin typeface="Arial" charset="0"/>
                <a:cs typeface="Arial" charset="0"/>
                <a:sym typeface="Trebuchet MS" pitchFamily="34" charset="0"/>
              </a:rPr>
              <a:t>!</a:t>
            </a:r>
          </a:p>
          <a:p>
            <a:pPr marL="365125" indent="-282575">
              <a:spcBef>
                <a:spcPts val="600"/>
              </a:spcBef>
              <a:buClr>
                <a:srgbClr val="FF9900"/>
              </a:buClr>
              <a:buSzPct val="80000"/>
              <a:buFont typeface="Wingdings" pitchFamily="2" charset="2"/>
              <a:buChar char="Ø"/>
              <a:defRPr/>
            </a:pPr>
            <a:endParaRPr lang="en-US" sz="2900" dirty="0">
              <a:latin typeface="Arial" charset="0"/>
              <a:cs typeface="Arial" charset="0"/>
            </a:endParaRPr>
          </a:p>
          <a:p>
            <a:pPr marL="1279525" lvl="2" indent="-282575">
              <a:spcBef>
                <a:spcPts val="600"/>
              </a:spcBef>
              <a:buClr>
                <a:srgbClr val="FF9900"/>
              </a:buClr>
              <a:buSzPct val="80000"/>
              <a:buFont typeface="Wingdings" pitchFamily="2" charset="2"/>
              <a:buChar char="Ø"/>
              <a:defRPr/>
            </a:pPr>
            <a:endParaRPr lang="en-US" sz="2900" dirty="0">
              <a:latin typeface="Arial" charset="0"/>
              <a:cs typeface="Arial" charset="0"/>
            </a:endParaRPr>
          </a:p>
          <a:p>
            <a:pPr marL="365125" indent="-282575">
              <a:spcBef>
                <a:spcPts val="600"/>
              </a:spcBef>
              <a:buClr>
                <a:srgbClr val="FF9900"/>
              </a:buClr>
              <a:buSzPct val="80000"/>
              <a:buFont typeface="Wingdings" pitchFamily="2" charset="2"/>
              <a:buNone/>
              <a:defRPr/>
            </a:pPr>
            <a:endParaRPr lang="en-US" sz="2800" b="1" dirty="0">
              <a:solidFill>
                <a:srgbClr val="996600"/>
              </a:solidFill>
              <a:latin typeface="Arial" charset="0"/>
              <a:cs typeface="Arial" charset="0"/>
            </a:endParaRPr>
          </a:p>
        </p:txBody>
      </p:sp>
      <p:sp>
        <p:nvSpPr>
          <p:cNvPr id="45060"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939A9C5D-52F6-4B11-9582-2CACBA4586E7}" type="slidenum">
              <a:rPr lang="en-US" altLang="en-US" sz="1400" smtClean="0"/>
              <a:pPr eaLnBrk="1" hangingPunct="1">
                <a:spcBef>
                  <a:spcPct val="0"/>
                </a:spcBef>
                <a:buFontTx/>
                <a:buNone/>
              </a:pPr>
              <a:t>20</a:t>
            </a:fld>
            <a:endParaRPr lang="en-US" altLang="en-US" sz="1400" smtClean="0">
              <a:solidFill>
                <a:srgbClr val="FFFFFF"/>
              </a:solidFill>
            </a:endParaRPr>
          </a:p>
        </p:txBody>
      </p:sp>
      <p:sp>
        <p:nvSpPr>
          <p:cNvPr id="45062" name="Rectangle 9"/>
          <p:cNvSpPr>
            <a:spLocks noChangeArrowheads="1"/>
          </p:cNvSpPr>
          <p:nvPr/>
        </p:nvSpPr>
        <p:spPr bwMode="auto">
          <a:xfrm>
            <a:off x="683568" y="6608763"/>
            <a:ext cx="41544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200" dirty="0" err="1"/>
              <a:t>Hamdy</a:t>
            </a:r>
            <a:r>
              <a:rPr lang="en-US" altLang="en-US" sz="1200" dirty="0"/>
              <a:t> DA et al. </a:t>
            </a:r>
            <a:r>
              <a:rPr lang="en-US" altLang="en-US" sz="1200" dirty="0" err="1"/>
              <a:t>Eur</a:t>
            </a:r>
            <a:r>
              <a:rPr lang="en-US" altLang="en-US" sz="1200" dirty="0"/>
              <a:t> J </a:t>
            </a:r>
            <a:r>
              <a:rPr lang="en-US" altLang="en-US" sz="1200" dirty="0" err="1"/>
              <a:t>Hosp</a:t>
            </a:r>
            <a:r>
              <a:rPr lang="en-US" altLang="en-US" sz="1200" dirty="0"/>
              <a:t> Pharm. 2013; 20(4) :223-226.</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228600" y="1716088"/>
            <a:ext cx="8686800" cy="4953000"/>
          </a:xfrm>
          <a:prstGeom prst="rect">
            <a:avLst/>
          </a:prstGeom>
          <a:noFill/>
          <a:ln w="9525">
            <a:solidFill>
              <a:schemeClr val="accent2">
                <a:lumMod val="75000"/>
              </a:schemeClr>
            </a:solidFill>
            <a:miter lim="800000"/>
            <a:headEnd/>
            <a:tailEnd/>
          </a:ln>
        </p:spPr>
        <p:txBody>
          <a:bodyPr/>
          <a:lstStyle/>
          <a:p>
            <a:pPr marL="509588" indent="-427038">
              <a:spcBef>
                <a:spcPts val="600"/>
              </a:spcBef>
              <a:buClr>
                <a:srgbClr val="FF9900"/>
              </a:buClr>
              <a:buSzPct val="80000"/>
              <a:defRPr/>
            </a:pPr>
            <a:r>
              <a:rPr lang="en-US" sz="2900" dirty="0">
                <a:latin typeface="Arial" charset="0"/>
                <a:cs typeface="Arial" charset="0"/>
              </a:rPr>
              <a:t>	Posaconazole is a </a:t>
            </a:r>
            <a:r>
              <a:rPr lang="en-US" sz="2900" dirty="0" err="1">
                <a:latin typeface="Arial" charset="0"/>
                <a:cs typeface="Arial" charset="0"/>
              </a:rPr>
              <a:t>lipophilic</a:t>
            </a:r>
            <a:r>
              <a:rPr lang="en-US" sz="2900" dirty="0">
                <a:latin typeface="Arial" charset="0"/>
                <a:cs typeface="Arial" charset="0"/>
              </a:rPr>
              <a:t> drug</a:t>
            </a:r>
          </a:p>
          <a:p>
            <a:pPr marL="566738" indent="-484188">
              <a:spcBef>
                <a:spcPts val="600"/>
              </a:spcBef>
              <a:buClr>
                <a:srgbClr val="FF9900"/>
              </a:buClr>
              <a:buSzPct val="80000"/>
              <a:defRPr/>
            </a:pPr>
            <a:r>
              <a:rPr lang="en-US" sz="2900" dirty="0">
                <a:solidFill>
                  <a:srgbClr val="24486C"/>
                </a:solidFill>
                <a:latin typeface="+mj-lt"/>
                <a:ea typeface="+mj-ea"/>
                <a:cs typeface="+mj-cs"/>
              </a:rPr>
              <a:t>	</a:t>
            </a:r>
            <a:r>
              <a:rPr lang="en-CA" sz="4800" dirty="0">
                <a:solidFill>
                  <a:srgbClr val="24486C"/>
                </a:solidFill>
                <a:latin typeface="+mj-lt"/>
                <a:ea typeface="+mj-ea"/>
                <a:cs typeface="+mj-cs"/>
              </a:rPr>
              <a:t>Hypothesis</a:t>
            </a:r>
          </a:p>
          <a:p>
            <a:pPr marL="566738" indent="-484188">
              <a:spcBef>
                <a:spcPts val="600"/>
              </a:spcBef>
              <a:buClr>
                <a:srgbClr val="FF9900"/>
              </a:buClr>
              <a:buSzPct val="80000"/>
              <a:defRPr/>
            </a:pPr>
            <a:r>
              <a:rPr lang="en-CA" sz="2900" dirty="0">
                <a:latin typeface="Arial" charset="0"/>
                <a:cs typeface="Arial" charset="0"/>
              </a:rPr>
              <a:t>	</a:t>
            </a:r>
            <a:r>
              <a:rPr lang="en-US" sz="2900" dirty="0">
                <a:latin typeface="Arial" charset="0"/>
                <a:cs typeface="Arial" charset="0"/>
              </a:rPr>
              <a:t>Hyperlipidemia alters the Pharmacokinetics and Pharmacodynamics of </a:t>
            </a:r>
            <a:r>
              <a:rPr lang="en-CA" sz="2900" dirty="0">
                <a:latin typeface="Arial" charset="0"/>
                <a:cs typeface="Arial" charset="0"/>
              </a:rPr>
              <a:t>PSZ</a:t>
            </a:r>
            <a:endParaRPr lang="en-CA" sz="4800" dirty="0">
              <a:solidFill>
                <a:srgbClr val="24486C"/>
              </a:solidFill>
              <a:latin typeface="+mj-lt"/>
              <a:ea typeface="+mj-ea"/>
              <a:cs typeface="+mj-cs"/>
            </a:endParaRPr>
          </a:p>
          <a:p>
            <a:pPr marL="566738" indent="-484188">
              <a:spcBef>
                <a:spcPts val="600"/>
              </a:spcBef>
              <a:buClr>
                <a:srgbClr val="FF9900"/>
              </a:buClr>
              <a:buSzPct val="80000"/>
              <a:defRPr/>
            </a:pPr>
            <a:r>
              <a:rPr lang="en-CA" sz="4800" dirty="0">
                <a:solidFill>
                  <a:srgbClr val="24486C"/>
                </a:solidFill>
                <a:latin typeface="+mj-lt"/>
                <a:ea typeface="+mj-ea"/>
                <a:cs typeface="+mj-cs"/>
              </a:rPr>
              <a:t>	Objective</a:t>
            </a:r>
          </a:p>
          <a:p>
            <a:pPr marL="566738" indent="-484188">
              <a:spcBef>
                <a:spcPts val="600"/>
              </a:spcBef>
              <a:buClr>
                <a:srgbClr val="FF9900"/>
              </a:buClr>
              <a:buSzPct val="80000"/>
              <a:defRPr/>
            </a:pPr>
            <a:r>
              <a:rPr lang="en-US" sz="2900" dirty="0">
                <a:latin typeface="Arial" charset="0"/>
                <a:cs typeface="Arial" charset="0"/>
                <a:sym typeface="Trebuchet MS" pitchFamily="34" charset="0"/>
              </a:rPr>
              <a:t>	Study the effect of hyperlipidemia on posaconazole-vincristine drug-drug interaction in rat </a:t>
            </a:r>
          </a:p>
          <a:p>
            <a:pPr marL="566738" indent="-484188">
              <a:spcBef>
                <a:spcPts val="600"/>
              </a:spcBef>
              <a:buClr>
                <a:srgbClr val="FF9900"/>
              </a:buClr>
              <a:buSzPct val="80000"/>
              <a:defRPr/>
            </a:pPr>
            <a:endParaRPr lang="en-CA" sz="4800" dirty="0">
              <a:solidFill>
                <a:srgbClr val="24486C"/>
              </a:solidFill>
              <a:latin typeface="+mj-lt"/>
              <a:ea typeface="+mj-ea"/>
              <a:cs typeface="+mj-cs"/>
            </a:endParaRPr>
          </a:p>
          <a:p>
            <a:pPr marL="566738" indent="-484188">
              <a:spcBef>
                <a:spcPts val="600"/>
              </a:spcBef>
              <a:buClr>
                <a:srgbClr val="FF9900"/>
              </a:buClr>
              <a:buSzPct val="80000"/>
              <a:defRPr/>
            </a:pPr>
            <a:endParaRPr lang="en-CA" sz="4800" dirty="0">
              <a:solidFill>
                <a:srgbClr val="24486C"/>
              </a:solidFill>
              <a:latin typeface="+mj-lt"/>
              <a:ea typeface="+mj-ea"/>
              <a:cs typeface="+mj-cs"/>
            </a:endParaRPr>
          </a:p>
          <a:p>
            <a:pPr marL="1279525" lvl="2" indent="-282575">
              <a:spcBef>
                <a:spcPts val="600"/>
              </a:spcBef>
              <a:buClr>
                <a:srgbClr val="FF9900"/>
              </a:buClr>
              <a:buSzPct val="80000"/>
              <a:defRPr/>
            </a:pPr>
            <a:endParaRPr lang="en-US" sz="2900" dirty="0">
              <a:latin typeface="Arial" charset="0"/>
              <a:cs typeface="Arial" charset="0"/>
            </a:endParaRPr>
          </a:p>
          <a:p>
            <a:pPr marL="365125" indent="-282575">
              <a:spcBef>
                <a:spcPts val="600"/>
              </a:spcBef>
              <a:buClr>
                <a:srgbClr val="FF9900"/>
              </a:buClr>
              <a:buSzPct val="80000"/>
              <a:buFont typeface="Wingdings" pitchFamily="2" charset="2"/>
              <a:buNone/>
              <a:defRPr/>
            </a:pPr>
            <a:endParaRPr lang="en-US" sz="2800" b="1" dirty="0">
              <a:solidFill>
                <a:srgbClr val="996600"/>
              </a:solidFill>
              <a:latin typeface="Arial" charset="0"/>
              <a:cs typeface="Arial" charset="0"/>
            </a:endParaRPr>
          </a:p>
        </p:txBody>
      </p:sp>
      <p:sp>
        <p:nvSpPr>
          <p:cNvPr id="46083"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C3951899-533A-4770-996B-7F3D7F4ECA60}" type="slidenum">
              <a:rPr lang="en-US" altLang="en-US" sz="1400" smtClean="0"/>
              <a:pPr eaLnBrk="1" hangingPunct="1">
                <a:spcBef>
                  <a:spcPct val="0"/>
                </a:spcBef>
                <a:buFontTx/>
                <a:buNone/>
              </a:pPr>
              <a:t>21</a:t>
            </a:fld>
            <a:endParaRPr lang="en-US" altLang="en-US" sz="1400" smtClean="0">
              <a:solidFill>
                <a:srgbClr val="FFFFFF"/>
              </a:solidFill>
            </a:endParaRPr>
          </a:p>
        </p:txBody>
      </p:sp>
      <p:sp>
        <p:nvSpPr>
          <p:cNvPr id="9" name="Title 1"/>
          <p:cNvSpPr txBox="1">
            <a:spLocks/>
          </p:cNvSpPr>
          <p:nvPr/>
        </p:nvSpPr>
        <p:spPr>
          <a:xfrm>
            <a:off x="785813" y="363538"/>
            <a:ext cx="7315200" cy="779462"/>
          </a:xfrm>
          <a:prstGeom prst="rect">
            <a:avLst/>
          </a:prstGeom>
        </p:spPr>
        <p:txBody>
          <a:bodyPr anchor="ctr">
            <a:normAutofit lnSpcReduction="10000"/>
          </a:bodyPr>
          <a:lstStyle/>
          <a:p>
            <a:pPr fontAlgn="auto">
              <a:spcAft>
                <a:spcPts val="0"/>
              </a:spcAft>
              <a:defRPr/>
            </a:pPr>
            <a:r>
              <a:rPr lang="en-CA" sz="4800" dirty="0">
                <a:solidFill>
                  <a:srgbClr val="24486C"/>
                </a:solidFill>
                <a:latin typeface="+mj-lt"/>
                <a:ea typeface="+mj-ea"/>
                <a:cs typeface="+mj-cs"/>
              </a:rPr>
              <a:t>Rationale</a:t>
            </a:r>
          </a:p>
        </p:txBody>
      </p:sp>
      <p:sp>
        <p:nvSpPr>
          <p:cNvPr id="11" name="Horizontal Scroll 10"/>
          <p:cNvSpPr/>
          <p:nvPr/>
        </p:nvSpPr>
        <p:spPr>
          <a:xfrm>
            <a:off x="5562600" y="-152400"/>
            <a:ext cx="3352800" cy="1905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t>STDF 2014</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cSld>
  <p:clrMapOvr>
    <a:masterClrMapping/>
  </p:clrMapOvr>
  <p:transition spd="med">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altLang="en-US" smtClean="0"/>
              <a:t>PSZ-VCR Assay in rat plasma</a:t>
            </a:r>
          </a:p>
        </p:txBody>
      </p:sp>
      <p:sp>
        <p:nvSpPr>
          <p:cNvPr id="50179" name="Slide Number Placeholder 3"/>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823B3CAC-8B03-4170-B3D3-AB2430CFE98C}" type="slidenum">
              <a:rPr lang="en-US" altLang="en-US" sz="1400" smtClean="0"/>
              <a:pPr eaLnBrk="1" hangingPunct="1">
                <a:spcBef>
                  <a:spcPct val="0"/>
                </a:spcBef>
                <a:buFontTx/>
                <a:buNone/>
              </a:pPr>
              <a:t>22</a:t>
            </a:fld>
            <a:endParaRPr lang="en-US" altLang="en-US" sz="1400" smtClean="0">
              <a:solidFill>
                <a:srgbClr val="FFFFFF"/>
              </a:solidFill>
            </a:endParaRPr>
          </a:p>
        </p:txBody>
      </p:sp>
      <p:sp>
        <p:nvSpPr>
          <p:cNvPr id="50180" name="Text Box 902"/>
          <p:cNvSpPr txBox="1">
            <a:spLocks noChangeArrowheads="1"/>
          </p:cNvSpPr>
          <p:nvPr/>
        </p:nvSpPr>
        <p:spPr bwMode="auto">
          <a:xfrm>
            <a:off x="704226" y="3356992"/>
            <a:ext cx="791046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016500" eaLnBrk="0" hangingPunct="0">
              <a:spcBef>
                <a:spcPct val="20000"/>
              </a:spcBef>
              <a:buChar char="•"/>
              <a:defRPr sz="3200">
                <a:solidFill>
                  <a:schemeClr val="tx1"/>
                </a:solidFill>
                <a:latin typeface="Arial" pitchFamily="34" charset="0"/>
                <a:cs typeface="Arial" pitchFamily="34" charset="0"/>
              </a:defRPr>
            </a:lvl1pPr>
            <a:lvl2pPr marL="742950" indent="-285750" defTabSz="5016500" eaLnBrk="0" hangingPunct="0">
              <a:spcBef>
                <a:spcPct val="20000"/>
              </a:spcBef>
              <a:buChar char="–"/>
              <a:defRPr sz="2800">
                <a:solidFill>
                  <a:schemeClr val="tx1"/>
                </a:solidFill>
                <a:latin typeface="Arial" pitchFamily="34" charset="0"/>
                <a:cs typeface="Arial" pitchFamily="34" charset="0"/>
              </a:defRPr>
            </a:lvl2pPr>
            <a:lvl3pPr marL="1143000" indent="-228600" defTabSz="5016500" eaLnBrk="0" hangingPunct="0">
              <a:spcBef>
                <a:spcPct val="20000"/>
              </a:spcBef>
              <a:buChar char="•"/>
              <a:defRPr sz="2400">
                <a:solidFill>
                  <a:schemeClr val="tx1"/>
                </a:solidFill>
                <a:latin typeface="Arial" pitchFamily="34" charset="0"/>
                <a:cs typeface="Arial" pitchFamily="34" charset="0"/>
              </a:defRPr>
            </a:lvl3pPr>
            <a:lvl4pPr marL="1600200" indent="-228600" defTabSz="5016500" eaLnBrk="0" hangingPunct="0">
              <a:spcBef>
                <a:spcPct val="20000"/>
              </a:spcBef>
              <a:buChar char="–"/>
              <a:defRPr sz="2000">
                <a:solidFill>
                  <a:schemeClr val="tx1"/>
                </a:solidFill>
                <a:latin typeface="Arial" pitchFamily="34" charset="0"/>
                <a:cs typeface="Arial" pitchFamily="34" charset="0"/>
              </a:defRPr>
            </a:lvl4pPr>
            <a:lvl5pPr marL="2057400" indent="-228600" defTabSz="5016500" eaLnBrk="0" hangingPunct="0">
              <a:spcBef>
                <a:spcPct val="20000"/>
              </a:spcBef>
              <a:buChar char="»"/>
              <a:defRPr sz="2000">
                <a:solidFill>
                  <a:schemeClr val="tx1"/>
                </a:solidFill>
                <a:latin typeface="Arial" pitchFamily="34" charset="0"/>
                <a:cs typeface="Arial" pitchFamily="34" charset="0"/>
              </a:defRPr>
            </a:lvl5pPr>
            <a:lvl6pPr marL="2514600" indent="-228600" defTabSz="50165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defTabSz="50165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defTabSz="50165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defTabSz="50165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50000"/>
              </a:spcBef>
              <a:buFontTx/>
              <a:buNone/>
            </a:pPr>
            <a:r>
              <a:rPr lang="en-US" altLang="en-US" sz="3000" b="1" dirty="0" smtClean="0">
                <a:solidFill>
                  <a:schemeClr val="accent6"/>
                </a:solidFill>
              </a:rPr>
              <a:t>We need an in house assay for simultaneous determination of VCR-PSZ in rat to be used in PK studies! </a:t>
            </a:r>
            <a:endParaRPr lang="en-US" altLang="en-US" sz="3000" b="1" dirty="0">
              <a:solidFill>
                <a:schemeClr val="accent6"/>
              </a:solidFill>
            </a:endParaRP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1475475359"/>
      </p:ext>
    </p:extLst>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0110" y="1827566"/>
            <a:ext cx="4847104" cy="2393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8" name="Title 1"/>
          <p:cNvSpPr>
            <a:spLocks noGrp="1"/>
          </p:cNvSpPr>
          <p:nvPr>
            <p:ph type="title"/>
          </p:nvPr>
        </p:nvSpPr>
        <p:spPr/>
        <p:txBody>
          <a:bodyPr/>
          <a:lstStyle/>
          <a:p>
            <a:pPr eaLnBrk="1" hangingPunct="1"/>
            <a:r>
              <a:rPr lang="en-US" altLang="en-US" smtClean="0"/>
              <a:t>PSZ-VCR Assay in rat plasma</a:t>
            </a:r>
          </a:p>
        </p:txBody>
      </p:sp>
      <p:sp>
        <p:nvSpPr>
          <p:cNvPr id="50179" name="Slide Number Placeholder 3"/>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823B3CAC-8B03-4170-B3D3-AB2430CFE98C}" type="slidenum">
              <a:rPr lang="en-US" altLang="en-US" sz="1400" smtClean="0"/>
              <a:pPr eaLnBrk="1" hangingPunct="1">
                <a:spcBef>
                  <a:spcPct val="0"/>
                </a:spcBef>
                <a:buFontTx/>
                <a:buNone/>
              </a:pPr>
              <a:t>23</a:t>
            </a:fld>
            <a:endParaRPr lang="en-US" altLang="en-US" sz="1400" smtClean="0">
              <a:solidFill>
                <a:srgbClr val="FFFFFF"/>
              </a:solidFill>
            </a:endParaRPr>
          </a:p>
        </p:txBody>
      </p:sp>
      <p:sp>
        <p:nvSpPr>
          <p:cNvPr id="50183" name="TextBox 1"/>
          <p:cNvSpPr txBox="1">
            <a:spLocks noChangeArrowheads="1"/>
          </p:cNvSpPr>
          <p:nvPr/>
        </p:nvSpPr>
        <p:spPr bwMode="auto">
          <a:xfrm>
            <a:off x="3103798" y="2917176"/>
            <a:ext cx="8863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b="1" dirty="0"/>
              <a:t>VCR</a:t>
            </a:r>
          </a:p>
        </p:txBody>
      </p:sp>
      <p:sp>
        <p:nvSpPr>
          <p:cNvPr id="50184" name="TextBox 8"/>
          <p:cNvSpPr txBox="1">
            <a:spLocks noChangeArrowheads="1"/>
          </p:cNvSpPr>
          <p:nvPr/>
        </p:nvSpPr>
        <p:spPr bwMode="auto">
          <a:xfrm>
            <a:off x="4032944" y="1827566"/>
            <a:ext cx="1015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b="1" dirty="0"/>
              <a:t>PSZ</a:t>
            </a:r>
          </a:p>
        </p:txBody>
      </p:sp>
      <p:sp>
        <p:nvSpPr>
          <p:cNvPr id="50185" name="TextBox 9"/>
          <p:cNvSpPr txBox="1">
            <a:spLocks noChangeArrowheads="1"/>
          </p:cNvSpPr>
          <p:nvPr/>
        </p:nvSpPr>
        <p:spPr bwMode="auto">
          <a:xfrm>
            <a:off x="4709388" y="2654995"/>
            <a:ext cx="669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b="1" dirty="0"/>
              <a:t>ITZ</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xplosion 2 11"/>
          <p:cNvSpPr/>
          <p:nvPr/>
        </p:nvSpPr>
        <p:spPr>
          <a:xfrm>
            <a:off x="-468560" y="1391172"/>
            <a:ext cx="3154018"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Submitted manuscript!</a:t>
            </a:r>
            <a:endParaRPr lang="en-US" sz="1600" b="1" dirty="0"/>
          </a:p>
        </p:txBody>
      </p:sp>
      <p:sp>
        <p:nvSpPr>
          <p:cNvPr id="14" name="Text Box 902"/>
          <p:cNvSpPr txBox="1">
            <a:spLocks noChangeArrowheads="1"/>
          </p:cNvSpPr>
          <p:nvPr/>
        </p:nvSpPr>
        <p:spPr bwMode="auto">
          <a:xfrm>
            <a:off x="179512" y="4240219"/>
            <a:ext cx="6099671" cy="2039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016500" eaLnBrk="0" hangingPunct="0">
              <a:spcBef>
                <a:spcPct val="20000"/>
              </a:spcBef>
              <a:buChar char="•"/>
              <a:defRPr sz="3200">
                <a:solidFill>
                  <a:schemeClr val="tx1"/>
                </a:solidFill>
                <a:latin typeface="Arial" pitchFamily="34" charset="0"/>
                <a:cs typeface="Arial" pitchFamily="34" charset="0"/>
              </a:defRPr>
            </a:lvl1pPr>
            <a:lvl2pPr marL="742950" indent="-285750" defTabSz="5016500" eaLnBrk="0" hangingPunct="0">
              <a:spcBef>
                <a:spcPct val="20000"/>
              </a:spcBef>
              <a:buChar char="–"/>
              <a:defRPr sz="2800">
                <a:solidFill>
                  <a:schemeClr val="tx1"/>
                </a:solidFill>
                <a:latin typeface="Arial" pitchFamily="34" charset="0"/>
                <a:cs typeface="Arial" pitchFamily="34" charset="0"/>
              </a:defRPr>
            </a:lvl2pPr>
            <a:lvl3pPr marL="1143000" indent="-228600" defTabSz="5016500" eaLnBrk="0" hangingPunct="0">
              <a:spcBef>
                <a:spcPct val="20000"/>
              </a:spcBef>
              <a:buChar char="•"/>
              <a:defRPr sz="2400">
                <a:solidFill>
                  <a:schemeClr val="tx1"/>
                </a:solidFill>
                <a:latin typeface="Arial" pitchFamily="34" charset="0"/>
                <a:cs typeface="Arial" pitchFamily="34" charset="0"/>
              </a:defRPr>
            </a:lvl3pPr>
            <a:lvl4pPr marL="1600200" indent="-228600" defTabSz="5016500" eaLnBrk="0" hangingPunct="0">
              <a:spcBef>
                <a:spcPct val="20000"/>
              </a:spcBef>
              <a:buChar char="–"/>
              <a:defRPr sz="2000">
                <a:solidFill>
                  <a:schemeClr val="tx1"/>
                </a:solidFill>
                <a:latin typeface="Arial" pitchFamily="34" charset="0"/>
                <a:cs typeface="Arial" pitchFamily="34" charset="0"/>
              </a:defRPr>
            </a:lvl4pPr>
            <a:lvl5pPr marL="2057400" indent="-228600" defTabSz="5016500" eaLnBrk="0" hangingPunct="0">
              <a:spcBef>
                <a:spcPct val="20000"/>
              </a:spcBef>
              <a:buChar char="»"/>
              <a:defRPr sz="2000">
                <a:solidFill>
                  <a:schemeClr val="tx1"/>
                </a:solidFill>
                <a:latin typeface="Arial" pitchFamily="34" charset="0"/>
                <a:cs typeface="Arial" pitchFamily="34" charset="0"/>
              </a:defRPr>
            </a:lvl5pPr>
            <a:lvl6pPr marL="2514600" indent="-228600" defTabSz="50165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defTabSz="50165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defTabSz="50165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defTabSz="50165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50000"/>
              </a:spcBef>
              <a:buNone/>
            </a:pPr>
            <a:r>
              <a:rPr lang="en-US" altLang="en-US" sz="2300" b="1" dirty="0" smtClean="0">
                <a:solidFill>
                  <a:schemeClr val="accent6"/>
                </a:solidFill>
              </a:rPr>
              <a:t>range: 50-5000 ng/mL</a:t>
            </a:r>
          </a:p>
          <a:p>
            <a:pPr algn="ctr" eaLnBrk="1" hangingPunct="1">
              <a:spcBef>
                <a:spcPct val="50000"/>
              </a:spcBef>
              <a:buNone/>
            </a:pPr>
            <a:r>
              <a:rPr lang="en-US" altLang="en-US" sz="2300" b="1" dirty="0" smtClean="0">
                <a:solidFill>
                  <a:schemeClr val="accent6"/>
                </a:solidFill>
              </a:rPr>
              <a:t>Wavelength: VCR 220nm, PSZ 262nm</a:t>
            </a:r>
          </a:p>
          <a:p>
            <a:pPr algn="ctr" eaLnBrk="1" hangingPunct="1">
              <a:spcBef>
                <a:spcPct val="50000"/>
              </a:spcBef>
              <a:buNone/>
            </a:pPr>
            <a:r>
              <a:rPr lang="en-US" altLang="en-US" sz="2300" b="1" dirty="0" smtClean="0">
                <a:solidFill>
                  <a:schemeClr val="accent6"/>
                </a:solidFill>
              </a:rPr>
              <a:t>C18 column, gradient system</a:t>
            </a:r>
          </a:p>
          <a:p>
            <a:pPr algn="ctr" eaLnBrk="1" hangingPunct="1">
              <a:spcBef>
                <a:spcPct val="50000"/>
              </a:spcBef>
              <a:buNone/>
            </a:pPr>
            <a:r>
              <a:rPr lang="en-US" altLang="en-US" sz="2300" b="1" dirty="0" smtClean="0">
                <a:solidFill>
                  <a:schemeClr val="accent6"/>
                </a:solidFill>
              </a:rPr>
              <a:t>Runtime: 12 minutes</a:t>
            </a:r>
            <a:endParaRPr lang="en-US" altLang="en-US" sz="2300" b="1" dirty="0">
              <a:solidFill>
                <a:schemeClr val="accent6"/>
              </a:solidFill>
            </a:endParaRPr>
          </a:p>
        </p:txBody>
      </p:sp>
      <p:pic>
        <p:nvPicPr>
          <p:cNvPr id="15" name="Picture 14"/>
          <p:cNvPicPr/>
          <p:nvPr/>
        </p:nvPicPr>
        <p:blipFill>
          <a:blip r:embed="rId4">
            <a:extLst>
              <a:ext uri="{28A0092B-C50C-407E-A947-70E740481C1C}">
                <a14:useLocalDpi xmlns:a14="http://schemas.microsoft.com/office/drawing/2010/main" val="0"/>
              </a:ext>
            </a:extLst>
          </a:blip>
          <a:srcRect/>
          <a:stretch>
            <a:fillRect/>
          </a:stretch>
        </p:blipFill>
        <p:spPr bwMode="auto">
          <a:xfrm>
            <a:off x="6212616" y="1689054"/>
            <a:ext cx="2931384" cy="4436193"/>
          </a:xfrm>
          <a:prstGeom prst="rect">
            <a:avLst/>
          </a:prstGeom>
          <a:noFill/>
        </p:spPr>
      </p:pic>
      <p:sp>
        <p:nvSpPr>
          <p:cNvPr id="16"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276327404"/>
      </p:ext>
    </p:extLst>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altLang="en-US" smtClean="0"/>
              <a:t>PSZ-VCR Assay in rat plasma</a:t>
            </a:r>
          </a:p>
        </p:txBody>
      </p:sp>
      <p:sp>
        <p:nvSpPr>
          <p:cNvPr id="50179" name="Slide Number Placeholder 3"/>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823B3CAC-8B03-4170-B3D3-AB2430CFE98C}" type="slidenum">
              <a:rPr lang="en-US" altLang="en-US" sz="1400" smtClean="0"/>
              <a:pPr eaLnBrk="1" hangingPunct="1">
                <a:spcBef>
                  <a:spcPct val="0"/>
                </a:spcBef>
                <a:buFontTx/>
                <a:buNone/>
              </a:pPr>
              <a:t>24</a:t>
            </a:fld>
            <a:endParaRPr lang="en-US" altLang="en-US" sz="1400" smtClean="0">
              <a:solidFill>
                <a:srgbClr val="FFFFFF"/>
              </a:solidFill>
            </a:endParaRPr>
          </a:p>
        </p:txBody>
      </p:sp>
      <p:pic>
        <p:nvPicPr>
          <p:cNvPr id="50186"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7792" cy="6444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899592" y="6525344"/>
            <a:ext cx="7632848" cy="369332"/>
          </a:xfrm>
          <a:prstGeom prst="rect">
            <a:avLst/>
          </a:prstGeom>
        </p:spPr>
        <p:txBody>
          <a:bodyPr wrap="square">
            <a:spAutoFit/>
          </a:bodyPr>
          <a:lstStyle/>
          <a:p>
            <a:r>
              <a:rPr lang="en-US" dirty="0" smtClean="0"/>
              <a:t>Khalil HA et al. J </a:t>
            </a:r>
            <a:r>
              <a:rPr lang="en-US" dirty="0"/>
              <a:t>Pharm </a:t>
            </a:r>
            <a:r>
              <a:rPr lang="en-US" dirty="0" err="1"/>
              <a:t>Pharm</a:t>
            </a:r>
            <a:r>
              <a:rPr lang="en-US" dirty="0"/>
              <a:t> Sci. Vol.18, No. 3, Abstract 112 (2015)</a:t>
            </a:r>
          </a:p>
        </p:txBody>
      </p:sp>
    </p:spTree>
  </p:cSld>
  <p:clrMapOvr>
    <a:masterClrMapping/>
  </p:clrMapOvr>
  <p:transition>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228600" y="1716088"/>
            <a:ext cx="8686800" cy="4953000"/>
          </a:xfrm>
          <a:prstGeom prst="rect">
            <a:avLst/>
          </a:prstGeom>
          <a:noFill/>
          <a:ln w="9525">
            <a:solidFill>
              <a:schemeClr val="accent2">
                <a:lumMod val="75000"/>
              </a:schemeClr>
            </a:solidFill>
            <a:miter lim="800000"/>
            <a:headEnd/>
            <a:tailEnd/>
          </a:ln>
        </p:spPr>
        <p:txBody>
          <a:bodyPr/>
          <a:lstStyle/>
          <a:p>
            <a:pPr marL="509588" indent="-427038">
              <a:spcBef>
                <a:spcPts val="600"/>
              </a:spcBef>
              <a:buClr>
                <a:srgbClr val="FF9900"/>
              </a:buClr>
              <a:buSzPct val="80000"/>
              <a:defRPr/>
            </a:pPr>
            <a:r>
              <a:rPr lang="en-US" sz="2900" dirty="0">
                <a:latin typeface="Arial" charset="0"/>
                <a:cs typeface="Arial" charset="0"/>
              </a:rPr>
              <a:t>	Posaconazole is a </a:t>
            </a:r>
            <a:r>
              <a:rPr lang="en-US" sz="2900" dirty="0" err="1">
                <a:latin typeface="Arial" charset="0"/>
                <a:cs typeface="Arial" charset="0"/>
              </a:rPr>
              <a:t>lipophilic</a:t>
            </a:r>
            <a:r>
              <a:rPr lang="en-US" sz="2900" dirty="0">
                <a:latin typeface="Arial" charset="0"/>
                <a:cs typeface="Arial" charset="0"/>
              </a:rPr>
              <a:t> drug</a:t>
            </a:r>
          </a:p>
          <a:p>
            <a:pPr marL="566738" indent="-484188">
              <a:spcBef>
                <a:spcPts val="600"/>
              </a:spcBef>
              <a:buClr>
                <a:srgbClr val="FF9900"/>
              </a:buClr>
              <a:buSzPct val="80000"/>
              <a:defRPr/>
            </a:pPr>
            <a:r>
              <a:rPr lang="en-US" sz="2900" dirty="0">
                <a:solidFill>
                  <a:srgbClr val="24486C"/>
                </a:solidFill>
                <a:latin typeface="+mj-lt"/>
                <a:ea typeface="+mj-ea"/>
                <a:cs typeface="+mj-cs"/>
              </a:rPr>
              <a:t>	</a:t>
            </a:r>
            <a:r>
              <a:rPr lang="en-CA" sz="4800" dirty="0">
                <a:solidFill>
                  <a:srgbClr val="24486C"/>
                </a:solidFill>
                <a:latin typeface="+mj-lt"/>
                <a:ea typeface="+mj-ea"/>
                <a:cs typeface="+mj-cs"/>
              </a:rPr>
              <a:t>Hypothesis</a:t>
            </a:r>
          </a:p>
          <a:p>
            <a:pPr marL="566738" indent="-484188">
              <a:spcBef>
                <a:spcPts val="600"/>
              </a:spcBef>
              <a:buClr>
                <a:srgbClr val="FF9900"/>
              </a:buClr>
              <a:buSzPct val="80000"/>
              <a:defRPr/>
            </a:pPr>
            <a:r>
              <a:rPr lang="en-CA" sz="2900" dirty="0">
                <a:latin typeface="Arial" charset="0"/>
                <a:cs typeface="Arial" charset="0"/>
              </a:rPr>
              <a:t>	</a:t>
            </a:r>
            <a:r>
              <a:rPr lang="en-US" sz="2900" dirty="0">
                <a:latin typeface="Arial" charset="0"/>
                <a:cs typeface="Arial" charset="0"/>
              </a:rPr>
              <a:t>Hyperlipidemia alters the Pharmacokinetics and Pharmacodynamics of </a:t>
            </a:r>
            <a:r>
              <a:rPr lang="en-CA" sz="2900" dirty="0">
                <a:latin typeface="Arial" charset="0"/>
                <a:cs typeface="Arial" charset="0"/>
              </a:rPr>
              <a:t>PSZ</a:t>
            </a:r>
            <a:endParaRPr lang="en-CA" sz="4800" dirty="0">
              <a:solidFill>
                <a:srgbClr val="24486C"/>
              </a:solidFill>
              <a:latin typeface="+mj-lt"/>
              <a:ea typeface="+mj-ea"/>
              <a:cs typeface="+mj-cs"/>
            </a:endParaRPr>
          </a:p>
          <a:p>
            <a:pPr marL="566738" indent="-484188">
              <a:spcBef>
                <a:spcPts val="600"/>
              </a:spcBef>
              <a:buClr>
                <a:srgbClr val="FF9900"/>
              </a:buClr>
              <a:buSzPct val="80000"/>
              <a:defRPr/>
            </a:pPr>
            <a:r>
              <a:rPr lang="en-CA" sz="4800" dirty="0">
                <a:solidFill>
                  <a:srgbClr val="24486C"/>
                </a:solidFill>
                <a:latin typeface="+mj-lt"/>
                <a:ea typeface="+mj-ea"/>
                <a:cs typeface="+mj-cs"/>
              </a:rPr>
              <a:t>	Objective</a:t>
            </a:r>
          </a:p>
          <a:p>
            <a:pPr marL="566738" indent="-484188">
              <a:spcBef>
                <a:spcPts val="600"/>
              </a:spcBef>
              <a:buClr>
                <a:srgbClr val="FF9900"/>
              </a:buClr>
              <a:buSzPct val="80000"/>
              <a:defRPr/>
            </a:pPr>
            <a:r>
              <a:rPr lang="en-US" sz="2900" dirty="0">
                <a:latin typeface="Arial" charset="0"/>
                <a:cs typeface="Arial" charset="0"/>
                <a:sym typeface="Trebuchet MS" pitchFamily="34" charset="0"/>
              </a:rPr>
              <a:t>	</a:t>
            </a:r>
            <a:r>
              <a:rPr lang="en-US" sz="2900" dirty="0" smtClean="0">
                <a:latin typeface="Arial" charset="0"/>
                <a:cs typeface="Arial" charset="0"/>
                <a:sym typeface="Trebuchet MS" pitchFamily="34" charset="0"/>
              </a:rPr>
              <a:t>I. Study </a:t>
            </a:r>
            <a:r>
              <a:rPr lang="en-US" sz="2900" dirty="0">
                <a:latin typeface="Arial" charset="0"/>
                <a:cs typeface="Arial" charset="0"/>
                <a:sym typeface="Trebuchet MS" pitchFamily="34" charset="0"/>
              </a:rPr>
              <a:t>the effect of hyperlipidemia on </a:t>
            </a:r>
            <a:r>
              <a:rPr lang="en-US" sz="2900" dirty="0" err="1" smtClean="0">
                <a:latin typeface="Arial" charset="0"/>
                <a:cs typeface="Arial" charset="0"/>
                <a:sym typeface="Trebuchet MS" pitchFamily="34" charset="0"/>
              </a:rPr>
              <a:t>posaconazole</a:t>
            </a:r>
            <a:r>
              <a:rPr lang="en-US" sz="2900" dirty="0" smtClean="0">
                <a:latin typeface="Arial" charset="0"/>
                <a:cs typeface="Arial" charset="0"/>
                <a:sym typeface="Trebuchet MS" pitchFamily="34" charset="0"/>
              </a:rPr>
              <a:t> PK and PD in rat</a:t>
            </a:r>
            <a:endParaRPr lang="en-US" sz="2900" dirty="0">
              <a:latin typeface="Arial" charset="0"/>
              <a:cs typeface="Arial" charset="0"/>
              <a:sym typeface="Trebuchet MS" pitchFamily="34" charset="0"/>
            </a:endParaRPr>
          </a:p>
          <a:p>
            <a:pPr marL="566738" indent="-484188">
              <a:spcBef>
                <a:spcPts val="600"/>
              </a:spcBef>
              <a:buClr>
                <a:srgbClr val="FF9900"/>
              </a:buClr>
              <a:buSzPct val="80000"/>
              <a:defRPr/>
            </a:pPr>
            <a:endParaRPr lang="en-CA" sz="4800" dirty="0">
              <a:solidFill>
                <a:srgbClr val="24486C"/>
              </a:solidFill>
              <a:latin typeface="+mj-lt"/>
              <a:ea typeface="+mj-ea"/>
              <a:cs typeface="+mj-cs"/>
            </a:endParaRPr>
          </a:p>
          <a:p>
            <a:pPr marL="566738" indent="-484188">
              <a:spcBef>
                <a:spcPts val="600"/>
              </a:spcBef>
              <a:buClr>
                <a:srgbClr val="FF9900"/>
              </a:buClr>
              <a:buSzPct val="80000"/>
              <a:defRPr/>
            </a:pPr>
            <a:endParaRPr lang="en-CA" sz="4800" dirty="0">
              <a:solidFill>
                <a:srgbClr val="24486C"/>
              </a:solidFill>
              <a:latin typeface="+mj-lt"/>
              <a:ea typeface="+mj-ea"/>
              <a:cs typeface="+mj-cs"/>
            </a:endParaRPr>
          </a:p>
          <a:p>
            <a:pPr marL="1279525" lvl="2" indent="-282575">
              <a:spcBef>
                <a:spcPts val="600"/>
              </a:spcBef>
              <a:buClr>
                <a:srgbClr val="FF9900"/>
              </a:buClr>
              <a:buSzPct val="80000"/>
              <a:defRPr/>
            </a:pPr>
            <a:endParaRPr lang="en-US" sz="2900" dirty="0">
              <a:latin typeface="Arial" charset="0"/>
              <a:cs typeface="Arial" charset="0"/>
            </a:endParaRPr>
          </a:p>
          <a:p>
            <a:pPr marL="365125" indent="-282575">
              <a:spcBef>
                <a:spcPts val="600"/>
              </a:spcBef>
              <a:buClr>
                <a:srgbClr val="FF9900"/>
              </a:buClr>
              <a:buSzPct val="80000"/>
              <a:buFont typeface="Wingdings" pitchFamily="2" charset="2"/>
              <a:buNone/>
              <a:defRPr/>
            </a:pPr>
            <a:endParaRPr lang="en-US" sz="2800" b="1" dirty="0">
              <a:solidFill>
                <a:srgbClr val="996600"/>
              </a:solidFill>
              <a:latin typeface="Arial" charset="0"/>
              <a:cs typeface="Arial" charset="0"/>
            </a:endParaRPr>
          </a:p>
        </p:txBody>
      </p:sp>
      <p:sp>
        <p:nvSpPr>
          <p:cNvPr id="46083"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C3951899-533A-4770-996B-7F3D7F4ECA60}" type="slidenum">
              <a:rPr lang="en-US" altLang="en-US" sz="1400" smtClean="0"/>
              <a:pPr eaLnBrk="1" hangingPunct="1">
                <a:spcBef>
                  <a:spcPct val="0"/>
                </a:spcBef>
                <a:buFontTx/>
                <a:buNone/>
              </a:pPr>
              <a:t>25</a:t>
            </a:fld>
            <a:endParaRPr lang="en-US" altLang="en-US" sz="1400" smtClean="0">
              <a:solidFill>
                <a:srgbClr val="FFFFFF"/>
              </a:solidFill>
            </a:endParaRPr>
          </a:p>
        </p:txBody>
      </p:sp>
      <p:sp>
        <p:nvSpPr>
          <p:cNvPr id="9" name="Title 1"/>
          <p:cNvSpPr txBox="1">
            <a:spLocks/>
          </p:cNvSpPr>
          <p:nvPr/>
        </p:nvSpPr>
        <p:spPr>
          <a:xfrm>
            <a:off x="785813" y="363538"/>
            <a:ext cx="7315200" cy="779462"/>
          </a:xfrm>
          <a:prstGeom prst="rect">
            <a:avLst/>
          </a:prstGeom>
        </p:spPr>
        <p:txBody>
          <a:bodyPr anchor="ctr">
            <a:normAutofit lnSpcReduction="10000"/>
          </a:bodyPr>
          <a:lstStyle/>
          <a:p>
            <a:pPr fontAlgn="auto">
              <a:spcAft>
                <a:spcPts val="0"/>
              </a:spcAft>
              <a:defRPr/>
            </a:pPr>
            <a:r>
              <a:rPr lang="en-CA" sz="4800" dirty="0">
                <a:solidFill>
                  <a:srgbClr val="24486C"/>
                </a:solidFill>
                <a:latin typeface="+mj-lt"/>
                <a:ea typeface="+mj-ea"/>
                <a:cs typeface="+mj-cs"/>
              </a:rPr>
              <a:t>Rationale</a:t>
            </a:r>
          </a:p>
        </p:txBody>
      </p:sp>
      <p:sp>
        <p:nvSpPr>
          <p:cNvPr id="11" name="Horizontal Scroll 10"/>
          <p:cNvSpPr/>
          <p:nvPr/>
        </p:nvSpPr>
        <p:spPr>
          <a:xfrm>
            <a:off x="5562600" y="-152400"/>
            <a:ext cx="3352800" cy="1905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t>STDF 2014</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2154261392"/>
      </p:ext>
    </p:extLst>
  </p:cSld>
  <p:clrMapOvr>
    <a:masterClrMapping/>
  </p:clrMapOvr>
  <p:transition spd="med">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0825" y="274638"/>
            <a:ext cx="7315200" cy="777875"/>
          </a:xfrm>
        </p:spPr>
        <p:txBody>
          <a:bodyPr/>
          <a:lstStyle/>
          <a:p>
            <a:pPr eaLnBrk="1" hangingPunct="1"/>
            <a:r>
              <a:rPr lang="en-US" altLang="en-US" sz="4800" smtClean="0">
                <a:solidFill>
                  <a:srgbClr val="24486C"/>
                </a:solidFill>
              </a:rPr>
              <a:t>Hyperlipidemia</a:t>
            </a:r>
          </a:p>
        </p:txBody>
      </p:sp>
      <p:sp>
        <p:nvSpPr>
          <p:cNvPr id="11267" name="Rectangle 6"/>
          <p:cNvSpPr>
            <a:spLocks noChangeArrowheads="1"/>
          </p:cNvSpPr>
          <p:nvPr/>
        </p:nvSpPr>
        <p:spPr bwMode="auto">
          <a:xfrm>
            <a:off x="179512" y="1844824"/>
            <a:ext cx="8712968" cy="1877437"/>
          </a:xfrm>
          <a:prstGeom prst="rect">
            <a:avLst/>
          </a:prstGeom>
          <a:noFill/>
          <a:ln w="9525">
            <a:noFill/>
            <a:miter lim="800000"/>
            <a:headEnd/>
            <a:tailEnd/>
          </a:ln>
        </p:spPr>
        <p:txBody>
          <a:bodyPr>
            <a:spAutoFit/>
          </a:bodyPr>
          <a:lstStyle/>
          <a:p>
            <a:pPr indent="-222250">
              <a:buClr>
                <a:srgbClr val="FF9900"/>
              </a:buClr>
              <a:defRPr/>
            </a:pPr>
            <a:r>
              <a:rPr lang="en-US" sz="3200" dirty="0">
                <a:solidFill>
                  <a:srgbClr val="24486C"/>
                </a:solidFill>
                <a:effectLst>
                  <a:innerShdw blurRad="114300">
                    <a:srgbClr val="F1F1F1"/>
                  </a:innerShdw>
                </a:effectLst>
                <a:latin typeface="+mj-lt"/>
                <a:ea typeface="+mj-ea"/>
                <a:cs typeface="+mj-cs"/>
              </a:rPr>
              <a:t>Definition:</a:t>
            </a:r>
            <a:r>
              <a:rPr lang="en-US" sz="2400" b="1" i="1" dirty="0">
                <a:solidFill>
                  <a:schemeClr val="tx1">
                    <a:lumMod val="65000"/>
                    <a:lumOff val="35000"/>
                  </a:schemeClr>
                </a:solidFill>
                <a:latin typeface="Arial" charset="0"/>
                <a:cs typeface="Arial" charset="0"/>
              </a:rPr>
              <a:t> </a:t>
            </a:r>
          </a:p>
          <a:p>
            <a:pPr indent="-222250">
              <a:buClr>
                <a:srgbClr val="FF9900"/>
              </a:buClr>
              <a:defRPr/>
            </a:pPr>
            <a:r>
              <a:rPr lang="en-US" sz="1400" i="1" dirty="0">
                <a:solidFill>
                  <a:srgbClr val="FF9900"/>
                </a:solidFill>
                <a:latin typeface="Gill Sans MT" pitchFamily="34" charset="0"/>
                <a:cs typeface="Arial" charset="0"/>
              </a:rPr>
              <a:t>	</a:t>
            </a:r>
            <a:r>
              <a:rPr lang="en-US" sz="2800" dirty="0">
                <a:solidFill>
                  <a:schemeClr val="accent4">
                    <a:lumMod val="50000"/>
                  </a:schemeClr>
                </a:solidFill>
                <a:latin typeface="Arial" charset="0"/>
                <a:cs typeface="Arial" charset="0"/>
              </a:rPr>
              <a:t>An elevation of  one or more lipids including cholesterol, cholesterol esters, phospholipids and triglycerides in the bloodstream  </a:t>
            </a:r>
          </a:p>
        </p:txBody>
      </p:sp>
      <p:pic>
        <p:nvPicPr>
          <p:cNvPr id="4100" name="Picture 9" descr="ahas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188" y="4049713"/>
            <a:ext cx="1643062"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512" y="4221088"/>
            <a:ext cx="4877164" cy="2308324"/>
          </a:xfrm>
          <a:prstGeom prst="rect">
            <a:avLst/>
          </a:prstGeom>
          <a:noFill/>
          <a:ln w="9525">
            <a:noFill/>
            <a:miter lim="800000"/>
            <a:headEnd/>
            <a:tailEnd/>
          </a:ln>
        </p:spPr>
        <p:txBody>
          <a:bodyPr>
            <a:spAutoFit/>
          </a:bodyPr>
          <a:lstStyle/>
          <a:p>
            <a:pPr indent="-222250">
              <a:buClr>
                <a:srgbClr val="FF9900"/>
              </a:buClr>
              <a:defRPr/>
            </a:pPr>
            <a:r>
              <a:rPr lang="en-US" sz="3200" dirty="0">
                <a:solidFill>
                  <a:srgbClr val="24486C"/>
                </a:solidFill>
                <a:effectLst>
                  <a:innerShdw blurRad="114300">
                    <a:srgbClr val="F1F1F1"/>
                  </a:innerShdw>
                </a:effectLst>
                <a:latin typeface="+mj-lt"/>
                <a:ea typeface="+mj-ea"/>
                <a:cs typeface="+mj-cs"/>
              </a:rPr>
              <a:t>Causes:</a:t>
            </a:r>
            <a:endParaRPr lang="en-US" sz="2400" b="1" i="1" dirty="0">
              <a:solidFill>
                <a:schemeClr val="tx2"/>
              </a:solidFill>
              <a:latin typeface="Arial" charset="0"/>
              <a:cs typeface="Arial" charset="0"/>
            </a:endParaRPr>
          </a:p>
          <a:p>
            <a:pPr indent="-222250">
              <a:buClr>
                <a:srgbClr val="FF9900"/>
              </a:buClr>
              <a:defRPr/>
            </a:pPr>
            <a:r>
              <a:rPr lang="en-US" sz="2400" i="1" dirty="0">
                <a:solidFill>
                  <a:schemeClr val="tx2"/>
                </a:solidFill>
                <a:latin typeface="Gill Sans MT" pitchFamily="34" charset="0"/>
                <a:cs typeface="Arial" charset="0"/>
              </a:rPr>
              <a:t>	</a:t>
            </a:r>
            <a:r>
              <a:rPr lang="en-US" sz="2800" dirty="0">
                <a:solidFill>
                  <a:schemeClr val="accent4">
                    <a:lumMod val="50000"/>
                  </a:schemeClr>
                </a:solidFill>
                <a:latin typeface="Arial" charset="0"/>
                <a:cs typeface="Arial" charset="0"/>
              </a:rPr>
              <a:t>genetic effect</a:t>
            </a:r>
          </a:p>
          <a:p>
            <a:pPr indent="-222250">
              <a:buClr>
                <a:srgbClr val="FF9900"/>
              </a:buClr>
              <a:defRPr/>
            </a:pPr>
            <a:r>
              <a:rPr lang="en-US" sz="2800" dirty="0">
                <a:solidFill>
                  <a:schemeClr val="accent4">
                    <a:lumMod val="50000"/>
                  </a:schemeClr>
                </a:solidFill>
                <a:latin typeface="Arial" charset="0"/>
                <a:cs typeface="Arial" charset="0"/>
              </a:rPr>
              <a:t>	diet</a:t>
            </a:r>
          </a:p>
          <a:p>
            <a:pPr indent="-222250">
              <a:buClr>
                <a:srgbClr val="FF9900"/>
              </a:buClr>
              <a:defRPr/>
            </a:pPr>
            <a:r>
              <a:rPr lang="en-US" sz="2800" dirty="0">
                <a:solidFill>
                  <a:schemeClr val="accent4">
                    <a:lumMod val="50000"/>
                  </a:schemeClr>
                </a:solidFill>
                <a:latin typeface="Arial" charset="0"/>
                <a:cs typeface="Arial" charset="0"/>
              </a:rPr>
              <a:t>	drugs</a:t>
            </a:r>
          </a:p>
          <a:p>
            <a:pPr indent="-222250">
              <a:buClr>
                <a:srgbClr val="FF9900"/>
              </a:buClr>
              <a:defRPr/>
            </a:pPr>
            <a:r>
              <a:rPr lang="en-US" sz="2800" dirty="0">
                <a:solidFill>
                  <a:schemeClr val="accent4">
                    <a:lumMod val="50000"/>
                  </a:schemeClr>
                </a:solidFill>
                <a:latin typeface="Arial" charset="0"/>
                <a:cs typeface="Arial" charset="0"/>
              </a:rPr>
              <a:t>	diseases</a:t>
            </a:r>
          </a:p>
        </p:txBody>
      </p:sp>
      <p:sp>
        <p:nvSpPr>
          <p:cNvPr id="4102"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D448389F-2E95-484D-B1A4-E174547FBBC4}" type="slidenum">
              <a:rPr lang="en-CA" altLang="en-US" sz="1400" smtClean="0"/>
              <a:pPr eaLnBrk="1" hangingPunct="1">
                <a:spcBef>
                  <a:spcPct val="0"/>
                </a:spcBef>
                <a:buFontTx/>
                <a:buNone/>
              </a:pPr>
              <a:t>26</a:t>
            </a:fld>
            <a:endParaRPr lang="en-CA" altLang="en-US" sz="1400" smtClean="0"/>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129502497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body" sz="half" idx="2"/>
          </p:nvPr>
        </p:nvSpPr>
        <p:spPr>
          <a:xfrm>
            <a:off x="34925" y="1655763"/>
            <a:ext cx="4681538" cy="6021387"/>
          </a:xfrm>
        </p:spPr>
        <p:txBody>
          <a:bodyPr>
            <a:normAutofit/>
          </a:bodyPr>
          <a:lstStyle/>
          <a:p>
            <a:pPr eaLnBrk="1" hangingPunct="1">
              <a:lnSpc>
                <a:spcPct val="80000"/>
              </a:lnSpc>
              <a:buClr>
                <a:srgbClr val="FF9900"/>
              </a:buClr>
              <a:buFont typeface="Wingdings" pitchFamily="2" charset="2"/>
              <a:buChar char="Ø"/>
              <a:defRPr/>
            </a:pPr>
            <a:endParaRPr lang="en-US" sz="2200" b="1" dirty="0" smtClean="0"/>
          </a:p>
          <a:p>
            <a:pPr eaLnBrk="1" hangingPunct="1">
              <a:spcBef>
                <a:spcPts val="0"/>
              </a:spcBef>
              <a:buClr>
                <a:schemeClr val="accent6">
                  <a:lumMod val="75000"/>
                </a:schemeClr>
              </a:buClr>
              <a:buFont typeface="Wingdings" pitchFamily="2" charset="2"/>
              <a:buChar char="Ø"/>
              <a:defRPr/>
            </a:pPr>
            <a:r>
              <a:rPr lang="en-CA" sz="2200" dirty="0" smtClean="0"/>
              <a:t> </a:t>
            </a:r>
            <a:r>
              <a:rPr lang="en-CA" sz="2200" dirty="0" smtClean="0">
                <a:solidFill>
                  <a:schemeClr val="accent4">
                    <a:lumMod val="50000"/>
                  </a:schemeClr>
                </a:solidFill>
              </a:rPr>
              <a:t>The packages via which lipid movement is accomplished through the body</a:t>
            </a:r>
          </a:p>
          <a:p>
            <a:pPr eaLnBrk="1" hangingPunct="1">
              <a:lnSpc>
                <a:spcPct val="80000"/>
              </a:lnSpc>
              <a:buClr>
                <a:schemeClr val="accent6">
                  <a:lumMod val="75000"/>
                </a:schemeClr>
              </a:buClr>
              <a:buFont typeface="Wingdings" pitchFamily="2" charset="2"/>
              <a:buChar char="Ø"/>
              <a:defRPr/>
            </a:pPr>
            <a:endParaRPr lang="en-CA" sz="2200" dirty="0" smtClean="0"/>
          </a:p>
          <a:p>
            <a:pPr eaLnBrk="1" hangingPunct="1">
              <a:lnSpc>
                <a:spcPct val="80000"/>
              </a:lnSpc>
              <a:buClr>
                <a:schemeClr val="accent6">
                  <a:lumMod val="75000"/>
                </a:schemeClr>
              </a:buClr>
              <a:buFont typeface="Wingdings" pitchFamily="2" charset="2"/>
              <a:buChar char="Ø"/>
              <a:defRPr/>
            </a:pPr>
            <a:r>
              <a:rPr lang="en-CA" sz="2200" dirty="0" smtClean="0"/>
              <a:t> </a:t>
            </a:r>
            <a:r>
              <a:rPr lang="en-CA" sz="2200" dirty="0" smtClean="0">
                <a:solidFill>
                  <a:schemeClr val="accent4">
                    <a:lumMod val="50000"/>
                  </a:schemeClr>
                </a:solidFill>
              </a:rPr>
              <a:t>classified into:</a:t>
            </a:r>
          </a:p>
          <a:p>
            <a:pPr marL="457200" lvl="3" eaLnBrk="1" hangingPunct="1">
              <a:lnSpc>
                <a:spcPct val="80000"/>
              </a:lnSpc>
              <a:buClr>
                <a:schemeClr val="accent6">
                  <a:lumMod val="75000"/>
                </a:schemeClr>
              </a:buClr>
              <a:buFont typeface="Wingdings" pitchFamily="2" charset="2"/>
              <a:buChar char="Ø"/>
              <a:defRPr/>
            </a:pPr>
            <a:r>
              <a:rPr lang="en-CA" sz="2200" dirty="0" smtClean="0">
                <a:solidFill>
                  <a:schemeClr val="accent4">
                    <a:lumMod val="50000"/>
                  </a:schemeClr>
                </a:solidFill>
              </a:rPr>
              <a:t> Chylomicrons </a:t>
            </a:r>
          </a:p>
          <a:p>
            <a:pPr marL="457200" lvl="3" eaLnBrk="1" hangingPunct="1">
              <a:lnSpc>
                <a:spcPct val="80000"/>
              </a:lnSpc>
              <a:buClr>
                <a:schemeClr val="accent6">
                  <a:lumMod val="75000"/>
                </a:schemeClr>
              </a:buClr>
              <a:buFont typeface="Wingdings" pitchFamily="2" charset="2"/>
              <a:buChar char="Ø"/>
              <a:defRPr/>
            </a:pPr>
            <a:r>
              <a:rPr lang="en-CA" sz="2200" dirty="0" smtClean="0">
                <a:solidFill>
                  <a:schemeClr val="accent4">
                    <a:lumMod val="50000"/>
                  </a:schemeClr>
                </a:solidFill>
              </a:rPr>
              <a:t> VLDL</a:t>
            </a:r>
          </a:p>
          <a:p>
            <a:pPr marL="442913" lvl="2" eaLnBrk="1" hangingPunct="1">
              <a:lnSpc>
                <a:spcPct val="80000"/>
              </a:lnSpc>
              <a:buClr>
                <a:schemeClr val="accent6">
                  <a:lumMod val="75000"/>
                </a:schemeClr>
              </a:buClr>
              <a:buFont typeface="Wingdings" pitchFamily="2" charset="2"/>
              <a:buChar char="Ø"/>
              <a:defRPr/>
            </a:pPr>
            <a:r>
              <a:rPr lang="en-CA" sz="2200" dirty="0" smtClean="0">
                <a:solidFill>
                  <a:schemeClr val="accent4">
                    <a:lumMod val="50000"/>
                  </a:schemeClr>
                </a:solidFill>
              </a:rPr>
              <a:t> LDL</a:t>
            </a:r>
          </a:p>
          <a:p>
            <a:pPr marL="442913" lvl="2" eaLnBrk="1" hangingPunct="1">
              <a:lnSpc>
                <a:spcPct val="80000"/>
              </a:lnSpc>
              <a:buClr>
                <a:schemeClr val="accent6">
                  <a:lumMod val="75000"/>
                </a:schemeClr>
              </a:buClr>
              <a:buFont typeface="Wingdings" pitchFamily="2" charset="2"/>
              <a:buChar char="Ø"/>
              <a:defRPr/>
            </a:pPr>
            <a:r>
              <a:rPr lang="en-CA" sz="2200" dirty="0" smtClean="0">
                <a:solidFill>
                  <a:schemeClr val="accent4">
                    <a:lumMod val="50000"/>
                  </a:schemeClr>
                </a:solidFill>
              </a:rPr>
              <a:t> HDL</a:t>
            </a:r>
          </a:p>
          <a:p>
            <a:pPr lvl="2" eaLnBrk="1" hangingPunct="1">
              <a:lnSpc>
                <a:spcPct val="80000"/>
              </a:lnSpc>
              <a:buClr>
                <a:schemeClr val="accent6">
                  <a:lumMod val="75000"/>
                </a:schemeClr>
              </a:buClr>
              <a:buFont typeface="Wingdings" pitchFamily="2" charset="2"/>
              <a:buChar char="Ø"/>
              <a:defRPr/>
            </a:pPr>
            <a:endParaRPr lang="en-CA" sz="2200" dirty="0" smtClean="0"/>
          </a:p>
          <a:p>
            <a:pPr marL="0" lvl="2" eaLnBrk="1" hangingPunct="1">
              <a:lnSpc>
                <a:spcPct val="90000"/>
              </a:lnSpc>
              <a:buClr>
                <a:schemeClr val="accent6">
                  <a:lumMod val="75000"/>
                </a:schemeClr>
              </a:buClr>
              <a:buFont typeface="Wingdings" pitchFamily="2" charset="2"/>
              <a:buChar char="Ø"/>
              <a:defRPr/>
            </a:pPr>
            <a:endParaRPr lang="en-CA" sz="2200" dirty="0" smtClean="0"/>
          </a:p>
          <a:p>
            <a:pPr lvl="2" eaLnBrk="1" hangingPunct="1">
              <a:lnSpc>
                <a:spcPct val="80000"/>
              </a:lnSpc>
              <a:buClr>
                <a:schemeClr val="accent6">
                  <a:lumMod val="75000"/>
                </a:schemeClr>
              </a:buClr>
              <a:buFont typeface="Wingdings" pitchFamily="2" charset="2"/>
              <a:buChar char="Ø"/>
              <a:defRPr/>
            </a:pPr>
            <a:endParaRPr lang="en-US" sz="2200" dirty="0" smtClean="0"/>
          </a:p>
          <a:p>
            <a:pPr eaLnBrk="1" hangingPunct="1">
              <a:lnSpc>
                <a:spcPct val="80000"/>
              </a:lnSpc>
              <a:spcBef>
                <a:spcPct val="0"/>
              </a:spcBef>
              <a:buClr>
                <a:srgbClr val="FF9900"/>
              </a:buClr>
              <a:buFont typeface="Wingdings" pitchFamily="2" charset="2"/>
              <a:buNone/>
              <a:defRPr/>
            </a:pPr>
            <a:endParaRPr lang="en-US" sz="2200" b="1" dirty="0" smtClean="0"/>
          </a:p>
          <a:p>
            <a:pPr eaLnBrk="1" hangingPunct="1">
              <a:lnSpc>
                <a:spcPct val="80000"/>
              </a:lnSpc>
              <a:spcBef>
                <a:spcPct val="0"/>
              </a:spcBef>
              <a:buClr>
                <a:schemeClr val="tx1"/>
              </a:buClr>
              <a:buFont typeface="Wingdings" pitchFamily="2" charset="2"/>
              <a:buNone/>
              <a:defRPr/>
            </a:pPr>
            <a:r>
              <a:rPr lang="en-US" sz="2200" b="1" dirty="0" smtClean="0"/>
              <a:t>	</a:t>
            </a:r>
          </a:p>
          <a:p>
            <a:pPr eaLnBrk="1" hangingPunct="1">
              <a:lnSpc>
                <a:spcPct val="80000"/>
              </a:lnSpc>
              <a:buClr>
                <a:srgbClr val="FF9900"/>
              </a:buClr>
              <a:buFont typeface="Wingdings" pitchFamily="2" charset="2"/>
              <a:buNone/>
              <a:defRPr/>
            </a:pPr>
            <a:endParaRPr lang="en-US" sz="2200" b="1" dirty="0" smtClean="0"/>
          </a:p>
          <a:p>
            <a:pPr eaLnBrk="1" hangingPunct="1">
              <a:lnSpc>
                <a:spcPct val="80000"/>
              </a:lnSpc>
              <a:buClr>
                <a:srgbClr val="FF9900"/>
              </a:buClr>
              <a:buFont typeface="Wingdings" pitchFamily="2" charset="2"/>
              <a:buNone/>
              <a:defRPr/>
            </a:pPr>
            <a:endParaRPr lang="en-US" sz="2200" b="1" dirty="0" smtClean="0">
              <a:solidFill>
                <a:schemeClr val="tx2"/>
              </a:solidFill>
            </a:endParaRPr>
          </a:p>
        </p:txBody>
      </p:sp>
      <p:sp>
        <p:nvSpPr>
          <p:cNvPr id="5123" name="Rectangle 2"/>
          <p:cNvSpPr>
            <a:spLocks noGrp="1" noChangeArrowheads="1"/>
          </p:cNvSpPr>
          <p:nvPr>
            <p:ph type="title"/>
          </p:nvPr>
        </p:nvSpPr>
        <p:spPr>
          <a:xfrm>
            <a:off x="857250" y="0"/>
            <a:ext cx="7315200" cy="779463"/>
          </a:xfrm>
        </p:spPr>
        <p:txBody>
          <a:bodyPr/>
          <a:lstStyle/>
          <a:p>
            <a:pPr eaLnBrk="1" hangingPunct="1"/>
            <a:r>
              <a:rPr lang="en-US" altLang="en-US" sz="4800" smtClean="0">
                <a:solidFill>
                  <a:srgbClr val="24486C"/>
                </a:solidFill>
              </a:rPr>
              <a:t>Lipoproteins</a:t>
            </a:r>
            <a:r>
              <a:rPr lang="en-US" altLang="en-US" smtClean="0">
                <a:solidFill>
                  <a:srgbClr val="24486C"/>
                </a:solidFill>
              </a:rPr>
              <a:t> </a:t>
            </a:r>
          </a:p>
        </p:txBody>
      </p:sp>
      <p:sp>
        <p:nvSpPr>
          <p:cNvPr id="5124" name="Text Box 6"/>
          <p:cNvSpPr txBox="1">
            <a:spLocks noChangeArrowheads="1"/>
          </p:cNvSpPr>
          <p:nvPr/>
        </p:nvSpPr>
        <p:spPr bwMode="auto">
          <a:xfrm>
            <a:off x="533400" y="6629400"/>
            <a:ext cx="358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spcBef>
                <a:spcPct val="50000"/>
              </a:spcBef>
              <a:buFontTx/>
              <a:buNone/>
            </a:pPr>
            <a:endParaRPr lang="en-US" altLang="en-US" sz="1800"/>
          </a:p>
        </p:txBody>
      </p:sp>
      <p:sp>
        <p:nvSpPr>
          <p:cNvPr id="5125" name="Slide Number Placeholder 8"/>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2441DA88-F7C7-4CFF-932D-859FD3AF6B55}" type="slidenum">
              <a:rPr lang="en-CA" altLang="en-US" sz="1400" b="1" smtClean="0">
                <a:solidFill>
                  <a:srgbClr val="002060"/>
                </a:solidFill>
              </a:rPr>
              <a:pPr eaLnBrk="1" hangingPunct="1">
                <a:spcBef>
                  <a:spcPct val="0"/>
                </a:spcBef>
                <a:buFontTx/>
                <a:buNone/>
              </a:pPr>
              <a:t>27</a:t>
            </a:fld>
            <a:endParaRPr lang="en-CA" altLang="en-US" sz="1400" b="1" smtClean="0">
              <a:solidFill>
                <a:srgbClr val="002060"/>
              </a:solidFill>
            </a:endParaRPr>
          </a:p>
        </p:txBody>
      </p:sp>
      <p:pic>
        <p:nvPicPr>
          <p:cNvPr id="512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1213" y="1852613"/>
            <a:ext cx="4630737" cy="272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0" y="5373216"/>
            <a:ext cx="8243888" cy="738187"/>
          </a:xfrm>
          <a:prstGeom prst="rect">
            <a:avLst/>
          </a:prstGeom>
          <a:noFill/>
        </p:spPr>
        <p:txBody>
          <a:bodyPr>
            <a:spAutoFit/>
          </a:bodyPr>
          <a:lstStyle/>
          <a:p>
            <a:pPr marL="0" lvl="2">
              <a:buClr>
                <a:srgbClr val="002060"/>
              </a:buClr>
              <a:buFont typeface="Wingdings" pitchFamily="2" charset="2"/>
              <a:buChar char="Ø"/>
              <a:defRPr/>
            </a:pPr>
            <a:r>
              <a:rPr lang="en-CA" sz="2100" dirty="0">
                <a:solidFill>
                  <a:schemeClr val="accent4">
                    <a:lumMod val="50000"/>
                  </a:schemeClr>
                </a:solidFill>
                <a:latin typeface="Arial" charset="0"/>
                <a:cs typeface="Arial" charset="0"/>
              </a:rPr>
              <a:t> </a:t>
            </a:r>
            <a:r>
              <a:rPr lang="en-CA" sz="2100" dirty="0" err="1">
                <a:solidFill>
                  <a:schemeClr val="accent4">
                    <a:lumMod val="50000"/>
                  </a:schemeClr>
                </a:solidFill>
                <a:latin typeface="Arial" charset="0"/>
                <a:cs typeface="Arial" charset="0"/>
              </a:rPr>
              <a:t>Apolipoproteins</a:t>
            </a:r>
            <a:r>
              <a:rPr lang="en-CA" sz="2100" dirty="0">
                <a:solidFill>
                  <a:schemeClr val="accent4">
                    <a:lumMod val="50000"/>
                  </a:schemeClr>
                </a:solidFill>
                <a:latin typeface="Arial" charset="0"/>
                <a:cs typeface="Arial" charset="0"/>
              </a:rPr>
              <a:t>  responsible for identification and uptake by lipoprotein receptors</a:t>
            </a: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1130528527"/>
      </p:ext>
    </p:extLst>
  </p:cSld>
  <p:clrMapOvr>
    <a:masterClrMapping/>
  </p:clrMapOvr>
  <p:transition>
    <p:plu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14375" y="0"/>
            <a:ext cx="7315200" cy="779463"/>
          </a:xfrm>
        </p:spPr>
        <p:txBody>
          <a:bodyPr/>
          <a:lstStyle/>
          <a:p>
            <a:pPr eaLnBrk="1" hangingPunct="1"/>
            <a:r>
              <a:rPr lang="en-US" altLang="en-US" sz="4800" smtClean="0">
                <a:solidFill>
                  <a:srgbClr val="24486C"/>
                </a:solidFill>
              </a:rPr>
              <a:t>Hyperlipidemia and PK</a:t>
            </a:r>
          </a:p>
        </p:txBody>
      </p:sp>
      <p:sp>
        <p:nvSpPr>
          <p:cNvPr id="20" name="Down Arrow 19"/>
          <p:cNvSpPr/>
          <p:nvPr/>
        </p:nvSpPr>
        <p:spPr>
          <a:xfrm rot="10800000">
            <a:off x="3341688" y="2790825"/>
            <a:ext cx="428625" cy="8572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1" name="TextBox 20"/>
          <p:cNvSpPr txBox="1">
            <a:spLocks noChangeArrowheads="1"/>
          </p:cNvSpPr>
          <p:nvPr/>
        </p:nvSpPr>
        <p:spPr bwMode="auto">
          <a:xfrm>
            <a:off x="4237038" y="3005138"/>
            <a:ext cx="4286250" cy="523220"/>
          </a:xfrm>
          <a:prstGeom prst="rect">
            <a:avLst/>
          </a:prstGeom>
          <a:noFill/>
          <a:ln w="9525">
            <a:noFill/>
            <a:miter lim="800000"/>
            <a:headEnd/>
            <a:tailEnd/>
          </a:ln>
        </p:spPr>
        <p:txBody>
          <a:bodyPr>
            <a:spAutoFit/>
          </a:bodyPr>
          <a:lstStyle/>
          <a:p>
            <a:pPr>
              <a:defRPr/>
            </a:pPr>
            <a:r>
              <a:rPr lang="en-CA" sz="2800" dirty="0" smtClean="0">
                <a:solidFill>
                  <a:schemeClr val="accent4">
                    <a:lumMod val="50000"/>
                  </a:schemeClr>
                </a:solidFill>
                <a:latin typeface="Arial" charset="0"/>
                <a:cs typeface="Arial" charset="0"/>
              </a:rPr>
              <a:t>Protein </a:t>
            </a:r>
            <a:r>
              <a:rPr lang="en-CA" sz="2800" dirty="0" err="1" smtClean="0">
                <a:solidFill>
                  <a:schemeClr val="accent4">
                    <a:lumMod val="50000"/>
                  </a:schemeClr>
                </a:solidFill>
                <a:latin typeface="Arial" charset="0"/>
                <a:cs typeface="Arial" charset="0"/>
              </a:rPr>
              <a:t>Lipoprotiens</a:t>
            </a:r>
            <a:endParaRPr lang="en-CA" sz="2800" dirty="0">
              <a:solidFill>
                <a:schemeClr val="accent4">
                  <a:lumMod val="50000"/>
                </a:schemeClr>
              </a:solidFill>
              <a:latin typeface="Arial" charset="0"/>
              <a:cs typeface="Arial" charset="0"/>
            </a:endParaRPr>
          </a:p>
        </p:txBody>
      </p:sp>
      <p:sp>
        <p:nvSpPr>
          <p:cNvPr id="25" name="Down Arrow 24"/>
          <p:cNvSpPr/>
          <p:nvPr/>
        </p:nvSpPr>
        <p:spPr>
          <a:xfrm>
            <a:off x="3347864" y="4014788"/>
            <a:ext cx="428625" cy="8572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9222" name="Slide Number Placeholder 10"/>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9B65D960-88D7-4C52-9F45-DCEC8DBF0908}" type="slidenum">
              <a:rPr lang="en-CA" altLang="en-US" sz="1400" b="1" smtClean="0">
                <a:solidFill>
                  <a:srgbClr val="002060"/>
                </a:solidFill>
              </a:rPr>
              <a:pPr eaLnBrk="1" hangingPunct="1">
                <a:spcBef>
                  <a:spcPct val="0"/>
                </a:spcBef>
                <a:buFontTx/>
                <a:buNone/>
              </a:pPr>
              <a:t>28</a:t>
            </a:fld>
            <a:endParaRPr lang="en-CA" altLang="en-US" sz="1400" b="1" smtClean="0">
              <a:solidFill>
                <a:srgbClr val="002060"/>
              </a:solidFill>
            </a:endParaRPr>
          </a:p>
        </p:txBody>
      </p:sp>
      <p:sp>
        <p:nvSpPr>
          <p:cNvPr id="13" name="TextBox 12"/>
          <p:cNvSpPr txBox="1">
            <a:spLocks noChangeArrowheads="1"/>
          </p:cNvSpPr>
          <p:nvPr/>
        </p:nvSpPr>
        <p:spPr bwMode="auto">
          <a:xfrm>
            <a:off x="4381500" y="3935413"/>
            <a:ext cx="4286250" cy="523220"/>
          </a:xfrm>
          <a:prstGeom prst="rect">
            <a:avLst/>
          </a:prstGeom>
          <a:noFill/>
          <a:ln w="9525">
            <a:noFill/>
            <a:miter lim="800000"/>
            <a:headEnd/>
            <a:tailEnd/>
          </a:ln>
        </p:spPr>
        <p:txBody>
          <a:bodyPr>
            <a:spAutoFit/>
          </a:bodyPr>
          <a:lstStyle/>
          <a:p>
            <a:pPr>
              <a:defRPr/>
            </a:pPr>
            <a:r>
              <a:rPr lang="en-CA" sz="2800" dirty="0" smtClean="0">
                <a:solidFill>
                  <a:schemeClr val="accent4">
                    <a:lumMod val="50000"/>
                  </a:schemeClr>
                </a:solidFill>
                <a:latin typeface="Arial" charset="0"/>
                <a:cs typeface="Arial" charset="0"/>
              </a:rPr>
              <a:t>Unbound fraction</a:t>
            </a:r>
            <a:endParaRPr lang="en-CA" sz="2800" dirty="0">
              <a:solidFill>
                <a:schemeClr val="accent4">
                  <a:lumMod val="50000"/>
                </a:schemeClr>
              </a:solidFill>
              <a:latin typeface="Arial" charset="0"/>
              <a:cs typeface="Arial" charset="0"/>
            </a:endParaRPr>
          </a:p>
        </p:txBody>
      </p:sp>
      <p:sp>
        <p:nvSpPr>
          <p:cNvPr id="12" name="Rectangle 11"/>
          <p:cNvSpPr/>
          <p:nvPr/>
        </p:nvSpPr>
        <p:spPr>
          <a:xfrm>
            <a:off x="109538" y="2085975"/>
            <a:ext cx="2230437" cy="3503613"/>
          </a:xfrm>
          <a:prstGeom prst="rect">
            <a:avLst/>
          </a:prstGeom>
        </p:spPr>
        <p:txBody>
          <a:bodyPr>
            <a:spAutoFit/>
          </a:bodyPr>
          <a:lstStyle/>
          <a:p>
            <a:pPr fontAlgn="auto">
              <a:lnSpc>
                <a:spcPct val="80000"/>
              </a:lnSpc>
              <a:spcBef>
                <a:spcPts val="0"/>
              </a:spcBef>
              <a:spcAft>
                <a:spcPts val="0"/>
              </a:spcAft>
              <a:buClr>
                <a:srgbClr val="FF9900"/>
              </a:buClr>
              <a:defRPr/>
            </a:pPr>
            <a:r>
              <a:rPr lang="en-US" sz="2800" dirty="0">
                <a:solidFill>
                  <a:schemeClr val="accent4">
                    <a:lumMod val="50000"/>
                  </a:schemeClr>
                </a:solidFill>
                <a:latin typeface="Arial" charset="0"/>
                <a:cs typeface="Arial" charset="0"/>
              </a:rPr>
              <a:t>Recent studies have shown that HL could influence PK of some highly lipophilic drugs. </a:t>
            </a:r>
          </a:p>
          <a:p>
            <a:pPr indent="-222250" fontAlgn="auto">
              <a:spcBef>
                <a:spcPts val="0"/>
              </a:spcBef>
              <a:spcAft>
                <a:spcPts val="0"/>
              </a:spcAft>
              <a:buClr>
                <a:srgbClr val="FF9900"/>
              </a:buClr>
              <a:buFont typeface="Wingdings" pitchFamily="2" charset="2"/>
              <a:buChar char="Ø"/>
              <a:defRPr/>
            </a:pPr>
            <a:endParaRPr lang="en-US" sz="2000" b="1" i="1" dirty="0">
              <a:solidFill>
                <a:srgbClr val="996600"/>
              </a:solidFill>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1979808602"/>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5" grpId="0" animBg="1"/>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14375" y="0"/>
            <a:ext cx="7315200" cy="779463"/>
          </a:xfrm>
        </p:spPr>
        <p:txBody>
          <a:bodyPr/>
          <a:lstStyle/>
          <a:p>
            <a:pPr eaLnBrk="1" hangingPunct="1"/>
            <a:r>
              <a:rPr lang="en-US" altLang="en-US" sz="4800" smtClean="0">
                <a:solidFill>
                  <a:srgbClr val="24486C"/>
                </a:solidFill>
              </a:rPr>
              <a:t>Hyperlipidemia and PK</a:t>
            </a:r>
          </a:p>
        </p:txBody>
      </p:sp>
      <p:sp>
        <p:nvSpPr>
          <p:cNvPr id="20" name="Down Arrow 19"/>
          <p:cNvSpPr/>
          <p:nvPr/>
        </p:nvSpPr>
        <p:spPr>
          <a:xfrm>
            <a:off x="3341688" y="2790825"/>
            <a:ext cx="428625" cy="8572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1" name="TextBox 20"/>
          <p:cNvSpPr txBox="1">
            <a:spLocks noChangeArrowheads="1"/>
          </p:cNvSpPr>
          <p:nvPr/>
        </p:nvSpPr>
        <p:spPr bwMode="auto">
          <a:xfrm>
            <a:off x="4237038" y="3005138"/>
            <a:ext cx="4286250" cy="522287"/>
          </a:xfrm>
          <a:prstGeom prst="rect">
            <a:avLst/>
          </a:prstGeom>
          <a:noFill/>
          <a:ln w="9525">
            <a:noFill/>
            <a:miter lim="800000"/>
            <a:headEnd/>
            <a:tailEnd/>
          </a:ln>
        </p:spPr>
        <p:txBody>
          <a:bodyPr>
            <a:spAutoFit/>
          </a:bodyPr>
          <a:lstStyle/>
          <a:p>
            <a:pPr>
              <a:defRPr/>
            </a:pPr>
            <a:r>
              <a:rPr lang="en-CA" sz="2800" dirty="0">
                <a:solidFill>
                  <a:schemeClr val="accent4">
                    <a:lumMod val="50000"/>
                  </a:schemeClr>
                </a:solidFill>
                <a:latin typeface="Arial" charset="0"/>
                <a:cs typeface="Arial" charset="0"/>
              </a:rPr>
              <a:t>Metabolising enzymes</a:t>
            </a:r>
          </a:p>
        </p:txBody>
      </p:sp>
      <p:sp>
        <p:nvSpPr>
          <p:cNvPr id="25" name="Down Arrow 24"/>
          <p:cNvSpPr/>
          <p:nvPr/>
        </p:nvSpPr>
        <p:spPr>
          <a:xfrm rot="16200000">
            <a:off x="3559175" y="4014788"/>
            <a:ext cx="428625" cy="8572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9222" name="Slide Number Placeholder 10"/>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9B65D960-88D7-4C52-9F45-DCEC8DBF0908}" type="slidenum">
              <a:rPr lang="en-CA" altLang="en-US" sz="1400" b="1" smtClean="0">
                <a:solidFill>
                  <a:srgbClr val="002060"/>
                </a:solidFill>
              </a:rPr>
              <a:pPr eaLnBrk="1" hangingPunct="1">
                <a:spcBef>
                  <a:spcPct val="0"/>
                </a:spcBef>
                <a:buFontTx/>
                <a:buNone/>
              </a:pPr>
              <a:t>29</a:t>
            </a:fld>
            <a:endParaRPr lang="en-CA" altLang="en-US" sz="1400" b="1" smtClean="0">
              <a:solidFill>
                <a:srgbClr val="002060"/>
              </a:solidFill>
            </a:endParaRPr>
          </a:p>
        </p:txBody>
      </p:sp>
      <p:sp>
        <p:nvSpPr>
          <p:cNvPr id="13" name="TextBox 12"/>
          <p:cNvSpPr txBox="1">
            <a:spLocks noChangeArrowheads="1"/>
          </p:cNvSpPr>
          <p:nvPr/>
        </p:nvSpPr>
        <p:spPr bwMode="auto">
          <a:xfrm>
            <a:off x="4381500" y="3935413"/>
            <a:ext cx="4286250" cy="954087"/>
          </a:xfrm>
          <a:prstGeom prst="rect">
            <a:avLst/>
          </a:prstGeom>
          <a:noFill/>
          <a:ln w="9525">
            <a:noFill/>
            <a:miter lim="800000"/>
            <a:headEnd/>
            <a:tailEnd/>
          </a:ln>
        </p:spPr>
        <p:txBody>
          <a:bodyPr>
            <a:spAutoFit/>
          </a:bodyPr>
          <a:lstStyle/>
          <a:p>
            <a:pPr>
              <a:defRPr/>
            </a:pPr>
            <a:r>
              <a:rPr lang="en-CA" sz="2800" dirty="0">
                <a:solidFill>
                  <a:schemeClr val="accent4">
                    <a:lumMod val="50000"/>
                  </a:schemeClr>
                </a:solidFill>
                <a:latin typeface="Arial" charset="0"/>
                <a:cs typeface="Arial" charset="0"/>
              </a:rPr>
              <a:t>Clearance and volume of distribution</a:t>
            </a:r>
          </a:p>
        </p:txBody>
      </p:sp>
      <p:sp>
        <p:nvSpPr>
          <p:cNvPr id="12" name="Rectangle 11"/>
          <p:cNvSpPr/>
          <p:nvPr/>
        </p:nvSpPr>
        <p:spPr>
          <a:xfrm>
            <a:off x="109538" y="2085975"/>
            <a:ext cx="2230437" cy="3503613"/>
          </a:xfrm>
          <a:prstGeom prst="rect">
            <a:avLst/>
          </a:prstGeom>
        </p:spPr>
        <p:txBody>
          <a:bodyPr>
            <a:spAutoFit/>
          </a:bodyPr>
          <a:lstStyle/>
          <a:p>
            <a:pPr fontAlgn="auto">
              <a:lnSpc>
                <a:spcPct val="80000"/>
              </a:lnSpc>
              <a:spcBef>
                <a:spcPts val="0"/>
              </a:spcBef>
              <a:spcAft>
                <a:spcPts val="0"/>
              </a:spcAft>
              <a:buClr>
                <a:srgbClr val="FF9900"/>
              </a:buClr>
              <a:defRPr/>
            </a:pPr>
            <a:r>
              <a:rPr lang="en-US" sz="2800" dirty="0">
                <a:solidFill>
                  <a:schemeClr val="accent4">
                    <a:lumMod val="50000"/>
                  </a:schemeClr>
                </a:solidFill>
                <a:latin typeface="Arial" charset="0"/>
                <a:cs typeface="Arial" charset="0"/>
              </a:rPr>
              <a:t>Recent studies have shown that HL could influence PK of some highly lipophilic drugs. </a:t>
            </a:r>
          </a:p>
          <a:p>
            <a:pPr indent="-222250" fontAlgn="auto">
              <a:spcBef>
                <a:spcPts val="0"/>
              </a:spcBef>
              <a:spcAft>
                <a:spcPts val="0"/>
              </a:spcAft>
              <a:buClr>
                <a:srgbClr val="FF9900"/>
              </a:buClr>
              <a:buFont typeface="Wingdings" pitchFamily="2" charset="2"/>
              <a:buChar char="Ø"/>
              <a:defRPr/>
            </a:pPr>
            <a:endParaRPr lang="en-US" sz="2000" b="1" i="1" dirty="0">
              <a:solidFill>
                <a:srgbClr val="996600"/>
              </a:solidFill>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422613943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5" grpId="0" animBg="1"/>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HL on PSZ PK</a:t>
            </a:r>
            <a:endParaRPr lang="en-US" dirty="0"/>
          </a:p>
        </p:txBody>
      </p:sp>
      <p:sp>
        <p:nvSpPr>
          <p:cNvPr id="3" name="Content Placeholder 2"/>
          <p:cNvSpPr>
            <a:spLocks noGrp="1"/>
          </p:cNvSpPr>
          <p:nvPr>
            <p:ph idx="1"/>
          </p:nvPr>
        </p:nvSpPr>
        <p:spPr/>
        <p:txBody>
          <a:bodyPr/>
          <a:lstStyle/>
          <a:p>
            <a:r>
              <a:rPr lang="en-US" dirty="0" smtClean="0"/>
              <a:t>Protein Binding!</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30</a:t>
            </a:fld>
            <a:endParaRPr lang="es-ES" altLang="en-US"/>
          </a:p>
        </p:txBody>
      </p:sp>
      <p:graphicFrame>
        <p:nvGraphicFramePr>
          <p:cNvPr id="5" name="Chart 4"/>
          <p:cNvGraphicFramePr/>
          <p:nvPr>
            <p:extLst>
              <p:ext uri="{D42A27DB-BD31-4B8C-83A1-F6EECF244321}">
                <p14:modId xmlns:p14="http://schemas.microsoft.com/office/powerpoint/2010/main" val="2841788912"/>
              </p:ext>
            </p:extLst>
          </p:nvPr>
        </p:nvGraphicFramePr>
        <p:xfrm>
          <a:off x="323528" y="2204864"/>
          <a:ext cx="6408712" cy="428002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491880" y="3356992"/>
            <a:ext cx="576064" cy="707886"/>
          </a:xfrm>
          <a:prstGeom prst="rect">
            <a:avLst/>
          </a:prstGeom>
          <a:noFill/>
        </p:spPr>
        <p:txBody>
          <a:bodyPr wrap="square" rtlCol="0">
            <a:spAutoFit/>
          </a:bodyPr>
          <a:lstStyle/>
          <a:p>
            <a:r>
              <a:rPr lang="en-US" sz="4000" b="1" dirty="0" smtClean="0"/>
              <a:t>*</a:t>
            </a:r>
            <a:endParaRPr lang="en-US" sz="4000" b="1" dirty="0"/>
          </a:p>
        </p:txBody>
      </p:sp>
      <p:sp>
        <p:nvSpPr>
          <p:cNvPr id="7" name="TextBox 6"/>
          <p:cNvSpPr txBox="1"/>
          <p:nvPr/>
        </p:nvSpPr>
        <p:spPr>
          <a:xfrm>
            <a:off x="5364088" y="4058560"/>
            <a:ext cx="1008112" cy="707886"/>
          </a:xfrm>
          <a:prstGeom prst="rect">
            <a:avLst/>
          </a:prstGeom>
          <a:noFill/>
        </p:spPr>
        <p:txBody>
          <a:bodyPr wrap="square" rtlCol="0">
            <a:spAutoFit/>
          </a:bodyPr>
          <a:lstStyle/>
          <a:p>
            <a:r>
              <a:rPr lang="en-US" sz="4000" b="1" dirty="0" smtClean="0"/>
              <a:t>*</a:t>
            </a:r>
            <a:r>
              <a:rPr lang="en-US" sz="4000" b="1" baseline="30000" dirty="0" smtClean="0"/>
              <a:t>+</a:t>
            </a:r>
            <a:endParaRPr lang="en-US" sz="4000" b="1" baseline="30000" dirty="0"/>
          </a:p>
        </p:txBody>
      </p:sp>
      <p:sp>
        <p:nvSpPr>
          <p:cNvPr id="9" name="Explosion 2 8"/>
          <p:cNvSpPr/>
          <p:nvPr/>
        </p:nvSpPr>
        <p:spPr>
          <a:xfrm>
            <a:off x="6003698" y="1052736"/>
            <a:ext cx="3536854"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M</a:t>
            </a:r>
            <a:r>
              <a:rPr lang="en-US" sz="1600" b="1" dirty="0" smtClean="0"/>
              <a:t>anuscript under preparation!</a:t>
            </a:r>
            <a:endParaRPr lang="en-US" sz="1600" b="1" dirty="0"/>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646430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HL on PSZ PK</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31</a:t>
            </a:fld>
            <a:endParaRPr lang="es-ES" altLang="en-US"/>
          </a:p>
        </p:txBody>
      </p:sp>
      <p:pic>
        <p:nvPicPr>
          <p:cNvPr id="1249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1268760"/>
            <a:ext cx="6659563"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Explosion 2 8"/>
          <p:cNvSpPr/>
          <p:nvPr/>
        </p:nvSpPr>
        <p:spPr>
          <a:xfrm>
            <a:off x="6003698" y="1052736"/>
            <a:ext cx="3536854"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M</a:t>
            </a:r>
            <a:r>
              <a:rPr lang="en-US" sz="1600" b="1" dirty="0" smtClean="0"/>
              <a:t>anuscript under preparation!</a:t>
            </a:r>
            <a:endParaRPr lang="en-US" sz="1600" b="1" dirty="0"/>
          </a:p>
        </p:txBody>
      </p:sp>
      <p:graphicFrame>
        <p:nvGraphicFramePr>
          <p:cNvPr id="12" name="Table 11"/>
          <p:cNvGraphicFramePr>
            <a:graphicFrameLocks noGrp="1"/>
          </p:cNvGraphicFramePr>
          <p:nvPr>
            <p:extLst>
              <p:ext uri="{D42A27DB-BD31-4B8C-83A1-F6EECF244321}">
                <p14:modId xmlns:p14="http://schemas.microsoft.com/office/powerpoint/2010/main" val="1715256758"/>
              </p:ext>
            </p:extLst>
          </p:nvPr>
        </p:nvGraphicFramePr>
        <p:xfrm>
          <a:off x="3672408" y="3140968"/>
          <a:ext cx="5508104" cy="3098800"/>
        </p:xfrm>
        <a:graphic>
          <a:graphicData uri="http://schemas.openxmlformats.org/drawingml/2006/table">
            <a:tbl>
              <a:tblPr firstRow="1" bandRow="1"/>
              <a:tblGrid>
                <a:gridCol w="1567806"/>
                <a:gridCol w="1318027"/>
                <a:gridCol w="1290630"/>
                <a:gridCol w="1331641"/>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 sz="1400" b="1" dirty="0" smtClean="0">
                        <a:solidFill>
                          <a:schemeClr val="tx1"/>
                        </a:solidFill>
                        <a:latin typeface="Raleway"/>
                        <a:ea typeface="Raleway"/>
                        <a:cs typeface="Raleway"/>
                        <a:sym typeface="Raleway"/>
                      </a:endParaRPr>
                    </a:p>
                  </a:txBody>
                  <a:tcP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smtClean="0">
                          <a:effectLst/>
                          <a:latin typeface="Calibri"/>
                          <a:ea typeface="Calibri"/>
                          <a:cs typeface="Arial"/>
                        </a:rPr>
                        <a:t>NL</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smtClean="0">
                          <a:effectLst/>
                          <a:latin typeface="Calibri"/>
                          <a:ea typeface="Calibri"/>
                          <a:cs typeface="Arial"/>
                        </a:rPr>
                        <a:t>IHL</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smtClean="0">
                          <a:effectLst/>
                          <a:latin typeface="Calibri"/>
                          <a:ea typeface="Calibri"/>
                          <a:cs typeface="Arial"/>
                        </a:rPr>
                        <a:t>HL</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sz="1400" b="1" dirty="0" smtClean="0">
                          <a:solidFill>
                            <a:schemeClr val="tx1"/>
                          </a:solidFill>
                          <a:latin typeface="Raleway"/>
                          <a:ea typeface="Raleway"/>
                          <a:cs typeface="Raleway"/>
                          <a:sym typeface="Raleway"/>
                        </a:rPr>
                        <a:t>Cmax</a:t>
                      </a:r>
                      <a:r>
                        <a:rPr lang="en" sz="1400" b="1" baseline="0" dirty="0" smtClean="0">
                          <a:solidFill>
                            <a:schemeClr val="tx1"/>
                          </a:solidFill>
                          <a:latin typeface="Raleway"/>
                          <a:ea typeface="Raleway"/>
                          <a:cs typeface="Raleway"/>
                          <a:sym typeface="Raleway"/>
                        </a:rPr>
                        <a:t> (i) </a:t>
                      </a:r>
                      <a:r>
                        <a:rPr lang="en" sz="1400" b="1" dirty="0" smtClean="0">
                          <a:solidFill>
                            <a:schemeClr val="tx1"/>
                          </a:solidFill>
                          <a:latin typeface="Raleway"/>
                          <a:ea typeface="Raleway"/>
                          <a:cs typeface="Raleway"/>
                          <a:sym typeface="Raleway"/>
                        </a:rPr>
                        <a:t>(</a:t>
                      </a:r>
                      <a:r>
                        <a:rPr lang="en-US" sz="1400" b="1" i="0" u="none" strike="noStrike" cap="none" baseline="0" dirty="0" smtClean="0">
                          <a:solidFill>
                            <a:schemeClr val="tx1"/>
                          </a:solidFill>
                          <a:effectLst/>
                          <a:latin typeface="Raleway" panose="020B0604020202020204" charset="0"/>
                          <a:ea typeface="+mn-ea"/>
                          <a:cs typeface="+mn-cs"/>
                          <a:sym typeface="Arial"/>
                          <a:rtl val="0"/>
                        </a:rPr>
                        <a:t>mg/L)</a:t>
                      </a:r>
                      <a:endParaRPr lang="en" sz="1400" b="1" dirty="0" smtClean="0">
                        <a:solidFill>
                          <a:schemeClr val="tx1"/>
                        </a:solidFill>
                        <a:latin typeface="Raleway"/>
                        <a:ea typeface="Raleway"/>
                        <a:cs typeface="Raleway"/>
                        <a:sym typeface="Raleway"/>
                      </a:endParaRPr>
                    </a:p>
                  </a:txBody>
                  <a:tcP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2.87±1.26</a:t>
                      </a:r>
                      <a:r>
                        <a:rPr lang="en-US" sz="1800" b="1" baseline="30000" dirty="0">
                          <a:effectLst/>
                          <a:latin typeface="Times New Roman"/>
                          <a:ea typeface="Calibri"/>
                          <a:cs typeface="Arial"/>
                        </a:rPr>
                        <a:t>†</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3.43±1.02</a:t>
                      </a:r>
                      <a:r>
                        <a:rPr lang="en-US" sz="1800" b="1" dirty="0">
                          <a:effectLst/>
                          <a:latin typeface="Times New Roman"/>
                          <a:ea typeface="Calibri"/>
                          <a:cs typeface="Arial"/>
                        </a:rPr>
                        <a:t>*</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8.87±2.35</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r>
              <a:tr h="370840">
                <a:tc>
                  <a:txBody>
                    <a:bodyPr/>
                    <a:lstStyle/>
                    <a:p>
                      <a:r>
                        <a:rPr lang="en" sz="1400" b="1" dirty="0" smtClean="0">
                          <a:solidFill>
                            <a:schemeClr val="tx1"/>
                          </a:solidFill>
                          <a:latin typeface="Raleway"/>
                          <a:ea typeface="Raleway"/>
                          <a:cs typeface="Raleway"/>
                          <a:sym typeface="Raleway"/>
                        </a:rPr>
                        <a:t>C</a:t>
                      </a:r>
                      <a:r>
                        <a:rPr lang="en" sz="1400" b="1" baseline="-25000" dirty="0" smtClean="0">
                          <a:solidFill>
                            <a:schemeClr val="tx1"/>
                          </a:solidFill>
                          <a:latin typeface="Raleway"/>
                          <a:ea typeface="Raleway"/>
                          <a:cs typeface="Raleway"/>
                          <a:sym typeface="Raleway"/>
                        </a:rPr>
                        <a:t>max</a:t>
                      </a:r>
                      <a:r>
                        <a:rPr lang="en" sz="1400" b="1" dirty="0" smtClean="0">
                          <a:solidFill>
                            <a:schemeClr val="tx1"/>
                          </a:solidFill>
                          <a:latin typeface="Raleway"/>
                          <a:ea typeface="Raleway"/>
                          <a:cs typeface="Raleway"/>
                          <a:sym typeface="Raleway"/>
                        </a:rPr>
                        <a:t> (ii) (</a:t>
                      </a:r>
                      <a:r>
                        <a:rPr lang="en-US" sz="1400" b="1" i="0" u="none" strike="noStrike" cap="none" baseline="0" dirty="0" smtClean="0">
                          <a:solidFill>
                            <a:schemeClr val="tx1"/>
                          </a:solidFill>
                          <a:effectLst/>
                          <a:latin typeface="Raleway" panose="020B0604020202020204" charset="0"/>
                          <a:ea typeface="+mn-ea"/>
                          <a:cs typeface="+mn-cs"/>
                          <a:sym typeface="Arial"/>
                          <a:rtl val="0"/>
                        </a:rPr>
                        <a:t>mg/L)</a:t>
                      </a:r>
                      <a:endParaRPr lang="en-US" dirty="0">
                        <a:solidFill>
                          <a:schemeClr val="tx1"/>
                        </a:solidFill>
                      </a:endParaRPr>
                    </a:p>
                  </a:txBody>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3.76±2.15</a:t>
                      </a:r>
                      <a:endParaRPr lang="en-US" sz="1800" dirty="0">
                        <a:effectLst/>
                        <a:latin typeface="Calibri"/>
                        <a:ea typeface="Calibri"/>
                        <a:cs typeface="Arial"/>
                      </a:endParaRPr>
                    </a:p>
                  </a:txBody>
                  <a:tcPr marL="68580" marR="68580" marT="0" marB="0" anchor="ctr"/>
                </a:tc>
                <a:tc>
                  <a:txBody>
                    <a:bodyPr/>
                    <a:lstStyle/>
                    <a:p>
                      <a:pPr marL="0" marR="0" algn="ctr">
                        <a:lnSpc>
                          <a:spcPct val="107000"/>
                        </a:lnSpc>
                        <a:spcBef>
                          <a:spcPts val="0"/>
                        </a:spcBef>
                        <a:spcAft>
                          <a:spcPts val="0"/>
                        </a:spcAft>
                      </a:pPr>
                      <a:r>
                        <a:rPr lang="en-US" sz="1800">
                          <a:effectLst/>
                          <a:latin typeface="Times New Roman"/>
                          <a:ea typeface="Calibri"/>
                          <a:cs typeface="Arial"/>
                        </a:rPr>
                        <a:t>5.57±0.96</a:t>
                      </a:r>
                      <a:endParaRPr lang="en-US" sz="1800">
                        <a:effectLst/>
                        <a:latin typeface="Calibri"/>
                        <a:ea typeface="Calibri"/>
                        <a:cs typeface="Arial"/>
                      </a:endParaRPr>
                    </a:p>
                  </a:txBody>
                  <a:tcPr marL="68580" marR="68580" marT="0" marB="0" anchor="ctr"/>
                </a:tc>
                <a:tc>
                  <a:txBody>
                    <a:bodyPr/>
                    <a:lstStyle/>
                    <a:p>
                      <a:pPr marL="0" marR="0" algn="ctr">
                        <a:lnSpc>
                          <a:spcPct val="107000"/>
                        </a:lnSpc>
                        <a:spcBef>
                          <a:spcPts val="0"/>
                        </a:spcBef>
                        <a:spcAft>
                          <a:spcPts val="0"/>
                        </a:spcAft>
                      </a:pPr>
                      <a:r>
                        <a:rPr lang="en-US" sz="1800" dirty="0">
                          <a:effectLst/>
                          <a:latin typeface="Times New Roman"/>
                          <a:ea typeface="Calibri"/>
                          <a:cs typeface="Arial"/>
                        </a:rPr>
                        <a:t>6.67±1.90</a:t>
                      </a:r>
                      <a:endParaRPr lang="en-US" sz="1800" dirty="0">
                        <a:effectLst/>
                        <a:latin typeface="Calibri"/>
                        <a:ea typeface="Calibri"/>
                        <a:cs typeface="Arial"/>
                      </a:endParaRPr>
                    </a:p>
                  </a:txBody>
                  <a:tcPr marL="68580" marR="68580" marT="0" marB="0"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sz="1400" b="1" dirty="0" smtClean="0">
                          <a:solidFill>
                            <a:schemeClr val="tx1"/>
                          </a:solidFill>
                          <a:latin typeface="Raleway" panose="020B0604020202020204" charset="0"/>
                          <a:ea typeface="Raleway"/>
                          <a:cs typeface="Raleway"/>
                          <a:sym typeface="Raleway"/>
                        </a:rPr>
                        <a:t>AUC (0-24h)</a:t>
                      </a:r>
                      <a:r>
                        <a:rPr lang="en-US" sz="1400" b="1" i="0" u="none" strike="noStrike" cap="none" baseline="0" dirty="0" smtClean="0">
                          <a:solidFill>
                            <a:schemeClr val="tx1"/>
                          </a:solidFill>
                          <a:effectLst/>
                          <a:latin typeface="Raleway" panose="020B0604020202020204" charset="0"/>
                          <a:ea typeface="+mn-ea"/>
                          <a:cs typeface="+mn-cs"/>
                          <a:sym typeface="Arial"/>
                          <a:rtl val="0"/>
                        </a:rPr>
                        <a:t> [mg/(h L)]</a:t>
                      </a:r>
                      <a:endParaRPr lang="en" sz="1400" b="1" i="0" u="none" strike="noStrike" cap="none" baseline="0" dirty="0" smtClean="0">
                        <a:solidFill>
                          <a:schemeClr val="tx1"/>
                        </a:solidFill>
                        <a:effectLst/>
                        <a:latin typeface="Raleway" panose="020B0604020202020204" charset="0"/>
                        <a:ea typeface="+mn-ea"/>
                        <a:cs typeface="+mn-cs"/>
                        <a:sym typeface="Arial"/>
                        <a:rtl val="0"/>
                      </a:endParaRPr>
                    </a:p>
                  </a:txBody>
                  <a:tcP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66.8±26.7</a:t>
                      </a:r>
                      <a:r>
                        <a:rPr lang="en-US" sz="1800" b="1" baseline="30000" dirty="0">
                          <a:effectLst/>
                          <a:latin typeface="Times New Roman"/>
                          <a:ea typeface="Calibri"/>
                          <a:cs typeface="Arial"/>
                        </a:rPr>
                        <a:t>†</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95.5±19.5</a:t>
                      </a:r>
                      <a:r>
                        <a:rPr lang="en-US" sz="1800" b="1" dirty="0">
                          <a:effectLst/>
                          <a:latin typeface="Times New Roman"/>
                          <a:ea typeface="Calibri"/>
                          <a:cs typeface="Arial"/>
                        </a:rPr>
                        <a:t>*</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154.6±37.8</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i="0" u="none" strike="noStrike" cap="none" baseline="0" dirty="0" smtClean="0">
                          <a:solidFill>
                            <a:schemeClr val="tx1"/>
                          </a:solidFill>
                          <a:effectLst/>
                          <a:latin typeface="Raleway" panose="020B0604020202020204" charset="0"/>
                          <a:ea typeface="+mn-ea"/>
                          <a:cs typeface="+mn-cs"/>
                          <a:sym typeface="Arial"/>
                          <a:rtl val="0"/>
                        </a:rPr>
                        <a:t>AUC</a:t>
                      </a:r>
                      <a:r>
                        <a:rPr lang="en-CA" sz="1400" b="1" i="0" u="none" strike="noStrike" cap="none" baseline="-25000" dirty="0" smtClean="0">
                          <a:solidFill>
                            <a:schemeClr val="tx1"/>
                          </a:solidFill>
                          <a:effectLst/>
                          <a:latin typeface="Raleway" panose="020B0604020202020204" charset="0"/>
                          <a:ea typeface="+mn-ea"/>
                          <a:cs typeface="+mn-cs"/>
                          <a:sym typeface="Arial"/>
                          <a:rtl val="0"/>
                        </a:rPr>
                        <a:t>0-∞</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cap="none" baseline="0" dirty="0" smtClean="0">
                          <a:solidFill>
                            <a:schemeClr val="tx1"/>
                          </a:solidFill>
                          <a:effectLst/>
                          <a:latin typeface="Raleway" panose="020B0604020202020204" charset="0"/>
                          <a:ea typeface="+mn-ea"/>
                          <a:cs typeface="+mn-cs"/>
                          <a:sym typeface="Arial"/>
                          <a:rtl val="0"/>
                        </a:rPr>
                        <a:t>[mg/(h L)]</a:t>
                      </a:r>
                      <a:endParaRPr lang="en-CA" sz="1400" b="1" i="0" u="none" strike="noStrike" cap="none" baseline="0" dirty="0" smtClean="0">
                        <a:solidFill>
                          <a:schemeClr val="tx1"/>
                        </a:solidFill>
                        <a:effectLst/>
                        <a:latin typeface="Raleway" panose="020B0604020202020204" charset="0"/>
                        <a:ea typeface="+mn-ea"/>
                        <a:cs typeface="+mn-cs"/>
                        <a:sym typeface="Arial"/>
                        <a:rtl val="0"/>
                      </a:endParaRPr>
                    </a:p>
                  </a:txBody>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922.9±841.4</a:t>
                      </a:r>
                      <a:endParaRPr lang="en-US" sz="1800" dirty="0">
                        <a:effectLst/>
                        <a:latin typeface="Calibri"/>
                        <a:ea typeface="Calibri"/>
                        <a:cs typeface="Arial"/>
                      </a:endParaRPr>
                    </a:p>
                  </a:txBody>
                  <a:tcPr marL="68580" marR="68580" marT="0" marB="0" anchor="ctr"/>
                </a:tc>
                <a:tc>
                  <a:txBody>
                    <a:bodyPr/>
                    <a:lstStyle/>
                    <a:p>
                      <a:pPr marL="0" marR="0" algn="ctr">
                        <a:lnSpc>
                          <a:spcPct val="107000"/>
                        </a:lnSpc>
                        <a:spcBef>
                          <a:spcPts val="0"/>
                        </a:spcBef>
                        <a:spcAft>
                          <a:spcPts val="0"/>
                        </a:spcAft>
                      </a:pPr>
                      <a:r>
                        <a:rPr lang="en-US" sz="1800" dirty="0">
                          <a:effectLst/>
                          <a:latin typeface="Times New Roman"/>
                          <a:ea typeface="Calibri"/>
                          <a:cs typeface="Arial"/>
                        </a:rPr>
                        <a:t>239.9±95.4</a:t>
                      </a:r>
                      <a:endParaRPr lang="en-US" sz="1800" dirty="0">
                        <a:effectLst/>
                        <a:latin typeface="Calibri"/>
                        <a:ea typeface="Calibri"/>
                        <a:cs typeface="Arial"/>
                      </a:endParaRPr>
                    </a:p>
                  </a:txBody>
                  <a:tcPr marL="68580" marR="68580" marT="0" marB="0" anchor="ctr"/>
                </a:tc>
                <a:tc>
                  <a:txBody>
                    <a:bodyPr/>
                    <a:lstStyle/>
                    <a:p>
                      <a:pPr marL="0" marR="0" algn="ctr">
                        <a:lnSpc>
                          <a:spcPct val="107000"/>
                        </a:lnSpc>
                        <a:spcBef>
                          <a:spcPts val="0"/>
                        </a:spcBef>
                        <a:spcAft>
                          <a:spcPts val="0"/>
                        </a:spcAft>
                      </a:pPr>
                      <a:r>
                        <a:rPr lang="en-US" sz="1800" dirty="0">
                          <a:effectLst/>
                          <a:latin typeface="Times New Roman"/>
                          <a:ea typeface="Calibri"/>
                          <a:cs typeface="Arial"/>
                        </a:rPr>
                        <a:t>606.3±450.4</a:t>
                      </a:r>
                      <a:endParaRPr lang="en-US" sz="1800" dirty="0">
                        <a:effectLst/>
                        <a:latin typeface="Calibri"/>
                        <a:ea typeface="Calibri"/>
                        <a:cs typeface="Arial"/>
                      </a:endParaRPr>
                    </a:p>
                  </a:txBody>
                  <a:tcPr marL="68580" marR="68580" marT="0" marB="0" anchor="ctr"/>
                </a:tc>
              </a:tr>
              <a:tr h="446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sz="1400" b="1" dirty="0" smtClean="0">
                          <a:solidFill>
                            <a:schemeClr val="tx1"/>
                          </a:solidFill>
                          <a:latin typeface="Raleway"/>
                          <a:ea typeface="Raleway"/>
                          <a:cs typeface="Raleway"/>
                          <a:sym typeface="Raleway"/>
                        </a:rPr>
                        <a:t>Vd/</a:t>
                      </a:r>
                      <a:r>
                        <a:rPr lang="en" sz="1400" b="1" i="1" dirty="0" smtClean="0">
                          <a:solidFill>
                            <a:schemeClr val="tx1"/>
                          </a:solidFill>
                          <a:latin typeface="Raleway"/>
                          <a:ea typeface="Raleway"/>
                          <a:cs typeface="Raleway"/>
                          <a:sym typeface="Raleway"/>
                        </a:rPr>
                        <a:t>f </a:t>
                      </a:r>
                      <a:r>
                        <a:rPr lang="en-US" sz="1400" b="1" i="0" u="none" strike="noStrike" cap="none" baseline="0" dirty="0" smtClean="0">
                          <a:solidFill>
                            <a:schemeClr val="tx1"/>
                          </a:solidFill>
                          <a:effectLst/>
                          <a:latin typeface="Raleway" panose="020B0604020202020204" charset="0"/>
                          <a:ea typeface="+mn-ea"/>
                          <a:cs typeface="+mn-cs"/>
                          <a:sym typeface="Arial"/>
                          <a:rtl val="0"/>
                        </a:rPr>
                        <a:t>(L/kg)</a:t>
                      </a:r>
                      <a:endParaRPr lang="en" sz="1400" b="1" i="1" dirty="0" smtClean="0">
                        <a:solidFill>
                          <a:schemeClr val="tx1"/>
                        </a:solidFill>
                        <a:latin typeface="Raleway" panose="020B0604020202020204" charset="0"/>
                        <a:ea typeface="Raleway"/>
                        <a:cs typeface="Raleway"/>
                        <a:sym typeface="Raleway"/>
                      </a:endParaRPr>
                    </a:p>
                    <a:p>
                      <a:endParaRPr lang="en-US" dirty="0">
                        <a:solidFill>
                          <a:schemeClr val="tx1"/>
                        </a:solidFill>
                      </a:endParaRPr>
                    </a:p>
                  </a:txBody>
                  <a:tcPr>
                    <a:solidFill>
                      <a:srgbClr val="92D050"/>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10.5±7.21</a:t>
                      </a:r>
                      <a:endParaRPr lang="en-US" sz="1800" dirty="0">
                        <a:effectLst/>
                        <a:latin typeface="Calibri"/>
                        <a:ea typeface="Calibri"/>
                        <a:cs typeface="Arial"/>
                      </a:endParaRPr>
                    </a:p>
                  </a:txBody>
                  <a:tcPr marL="68580" marR="68580" marT="0" marB="0" anchor="ctr">
                    <a:solidFill>
                      <a:srgbClr val="92D050"/>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3.07±0.59</a:t>
                      </a:r>
                      <a:endParaRPr lang="en-US" sz="1800" dirty="0">
                        <a:effectLst/>
                        <a:latin typeface="Calibri"/>
                        <a:ea typeface="Calibri"/>
                        <a:cs typeface="Arial"/>
                      </a:endParaRPr>
                    </a:p>
                  </a:txBody>
                  <a:tcPr marL="68580" marR="68580" marT="0" marB="0" anchor="ctr">
                    <a:solidFill>
                      <a:srgbClr val="92D050"/>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2.98±2.29</a:t>
                      </a:r>
                      <a:endParaRPr lang="en-US" sz="1800" dirty="0">
                        <a:effectLst/>
                        <a:latin typeface="Calibri"/>
                        <a:ea typeface="Calibri"/>
                        <a:cs typeface="Arial"/>
                      </a:endParaRPr>
                    </a:p>
                  </a:txBody>
                  <a:tcPr marL="68580" marR="68580" marT="0" marB="0" anchor="ctr">
                    <a:solidFill>
                      <a:srgbClr val="92D050"/>
                    </a:solidFill>
                  </a:tcPr>
                </a:tc>
              </a:tr>
              <a:tr h="370840">
                <a:tc>
                  <a:txBody>
                    <a:bodyPr/>
                    <a:lstStyle/>
                    <a:p>
                      <a:r>
                        <a:rPr lang="en-US" sz="1400" b="1" dirty="0" smtClean="0">
                          <a:solidFill>
                            <a:schemeClr val="tx1"/>
                          </a:solidFill>
                          <a:latin typeface="Raleway"/>
                          <a:ea typeface="Raleway"/>
                          <a:cs typeface="Raleway"/>
                          <a:sym typeface="Raleway"/>
                        </a:rPr>
                        <a:t>t</a:t>
                      </a:r>
                      <a:r>
                        <a:rPr lang="en" sz="1400" b="1" baseline="-25000" dirty="0" smtClean="0">
                          <a:solidFill>
                            <a:schemeClr val="tx1"/>
                          </a:solidFill>
                          <a:latin typeface="Raleway"/>
                          <a:ea typeface="Raleway"/>
                          <a:cs typeface="Raleway"/>
                          <a:sym typeface="Raleway"/>
                        </a:rPr>
                        <a:t>1/2</a:t>
                      </a:r>
                      <a:r>
                        <a:rPr lang="en-US" sz="1400" b="1" i="0" u="none" strike="noStrike" cap="none" baseline="0" dirty="0" smtClean="0">
                          <a:solidFill>
                            <a:schemeClr val="tx1"/>
                          </a:solidFill>
                          <a:effectLst/>
                          <a:latin typeface="Raleway" panose="020B0604020202020204" charset="0"/>
                          <a:ea typeface="+mn-ea"/>
                          <a:cs typeface="+mn-cs"/>
                          <a:sym typeface="Arial"/>
                          <a:rtl val="0"/>
                        </a:rPr>
                        <a:t>(h)</a:t>
                      </a:r>
                      <a:endParaRPr lang="en-US" dirty="0">
                        <a:solidFill>
                          <a:schemeClr val="tx1"/>
                        </a:solidFill>
                      </a:endParaRPr>
                    </a:p>
                  </a:txBody>
                  <a:tcP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62.6±28.9</a:t>
                      </a:r>
                      <a:r>
                        <a:rPr lang="en-US" sz="1800" b="1" baseline="30000" dirty="0">
                          <a:effectLst/>
                          <a:latin typeface="Times New Roman"/>
                          <a:ea typeface="Calibri"/>
                          <a:cs typeface="Arial"/>
                        </a:rPr>
                        <a:t>≠†</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13.2±7.60</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c>
                  <a:txBody>
                    <a:bodyPr/>
                    <a:lstStyle/>
                    <a:p>
                      <a:pPr marL="0" marR="0" algn="ctr">
                        <a:lnSpc>
                          <a:spcPct val="107000"/>
                        </a:lnSpc>
                        <a:spcBef>
                          <a:spcPts val="0"/>
                        </a:spcBef>
                        <a:spcAft>
                          <a:spcPts val="0"/>
                        </a:spcAft>
                      </a:pPr>
                      <a:r>
                        <a:rPr lang="en-US" sz="1800" dirty="0">
                          <a:effectLst/>
                          <a:latin typeface="Times New Roman"/>
                          <a:ea typeface="Calibri"/>
                          <a:cs typeface="Arial"/>
                        </a:rPr>
                        <a:t>25.6±15.9</a:t>
                      </a:r>
                      <a:endParaRPr lang="en-US" sz="1800" dirty="0">
                        <a:effectLst/>
                        <a:latin typeface="Calibri"/>
                        <a:ea typeface="Calibri"/>
                        <a:cs typeface="Arial"/>
                      </a:endParaRPr>
                    </a:p>
                  </a:txBody>
                  <a:tcPr marL="68580" marR="68580" marT="0" marB="0" anchor="ctr">
                    <a:solidFill>
                      <a:schemeClr val="accent1">
                        <a:lumMod val="40000"/>
                        <a:lumOff val="60000"/>
                      </a:schemeClr>
                    </a:solidFill>
                  </a:tcPr>
                </a:tc>
              </a:tr>
            </a:tbl>
          </a:graphicData>
        </a:graphic>
      </p:graphicFrame>
      <p:sp>
        <p:nvSpPr>
          <p:cNvPr id="13" name="Rectangle 12"/>
          <p:cNvSpPr/>
          <p:nvPr/>
        </p:nvSpPr>
        <p:spPr>
          <a:xfrm>
            <a:off x="1187624" y="6518619"/>
            <a:ext cx="7632848" cy="369332"/>
          </a:xfrm>
          <a:prstGeom prst="rect">
            <a:avLst/>
          </a:prstGeom>
        </p:spPr>
        <p:txBody>
          <a:bodyPr wrap="square">
            <a:spAutoFit/>
          </a:bodyPr>
          <a:lstStyle/>
          <a:p>
            <a:r>
              <a:rPr lang="en-US" dirty="0" smtClean="0"/>
              <a:t>Khalil HA et al. ICAPS-PUA-October 2015</a:t>
            </a:r>
            <a:endParaRPr lang="en-US" dirty="0"/>
          </a:p>
        </p:txBody>
      </p:sp>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0126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HL on PSZ PK</a:t>
            </a:r>
            <a:endParaRPr lang="en-US" dirty="0"/>
          </a:p>
        </p:txBody>
      </p:sp>
      <p:sp>
        <p:nvSpPr>
          <p:cNvPr id="3" name="Content Placeholder 2"/>
          <p:cNvSpPr>
            <a:spLocks noGrp="1"/>
          </p:cNvSpPr>
          <p:nvPr>
            <p:ph idx="1"/>
          </p:nvPr>
        </p:nvSpPr>
        <p:spPr/>
        <p:txBody>
          <a:bodyPr/>
          <a:lstStyle/>
          <a:p>
            <a:r>
              <a:rPr lang="en-US" dirty="0" smtClean="0"/>
              <a:t>Liver Distribution</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32</a:t>
            </a:fld>
            <a:endParaRPr lang="es-ES" altLang="en-US"/>
          </a:p>
        </p:txBody>
      </p:sp>
      <p:sp>
        <p:nvSpPr>
          <p:cNvPr id="9" name="Explosion 2 8"/>
          <p:cNvSpPr/>
          <p:nvPr/>
        </p:nvSpPr>
        <p:spPr>
          <a:xfrm>
            <a:off x="6003698" y="1052736"/>
            <a:ext cx="3536854"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M</a:t>
            </a:r>
            <a:r>
              <a:rPr lang="en-US" sz="1600" b="1" dirty="0" smtClean="0"/>
              <a:t>anuscript under preparation!</a:t>
            </a:r>
            <a:endParaRPr lang="en-US" sz="1600" b="1" dirty="0"/>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59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2192987"/>
            <a:ext cx="5343525"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115616" y="2348880"/>
            <a:ext cx="288032" cy="707886"/>
          </a:xfrm>
          <a:prstGeom prst="rect">
            <a:avLst/>
          </a:prstGeom>
          <a:noFill/>
        </p:spPr>
        <p:txBody>
          <a:bodyPr wrap="square" rtlCol="0">
            <a:spAutoFit/>
          </a:bodyPr>
          <a:lstStyle/>
          <a:p>
            <a:r>
              <a:rPr lang="en-US" sz="4000" b="1" dirty="0" smtClean="0"/>
              <a:t>*</a:t>
            </a:r>
            <a:endParaRPr lang="en-US" sz="4000" b="1" dirty="0"/>
          </a:p>
        </p:txBody>
      </p:sp>
      <p:sp>
        <p:nvSpPr>
          <p:cNvPr id="13" name="TextBox 12"/>
          <p:cNvSpPr txBox="1"/>
          <p:nvPr/>
        </p:nvSpPr>
        <p:spPr>
          <a:xfrm>
            <a:off x="1331640" y="2505090"/>
            <a:ext cx="288032" cy="707886"/>
          </a:xfrm>
          <a:prstGeom prst="rect">
            <a:avLst/>
          </a:prstGeom>
          <a:noFill/>
        </p:spPr>
        <p:txBody>
          <a:bodyPr wrap="square" rtlCol="0">
            <a:spAutoFit/>
          </a:bodyPr>
          <a:lstStyle/>
          <a:p>
            <a:r>
              <a:rPr lang="en-US" sz="4000" b="1" dirty="0" smtClean="0"/>
              <a:t>*</a:t>
            </a:r>
            <a:endParaRPr lang="en-US" sz="4000" b="1" dirty="0"/>
          </a:p>
        </p:txBody>
      </p:sp>
      <p:sp>
        <p:nvSpPr>
          <p:cNvPr id="14" name="TextBox 13"/>
          <p:cNvSpPr txBox="1"/>
          <p:nvPr/>
        </p:nvSpPr>
        <p:spPr>
          <a:xfrm>
            <a:off x="1043608" y="3009146"/>
            <a:ext cx="288032" cy="707886"/>
          </a:xfrm>
          <a:prstGeom prst="rect">
            <a:avLst/>
          </a:prstGeom>
          <a:noFill/>
        </p:spPr>
        <p:txBody>
          <a:bodyPr wrap="square" rtlCol="0">
            <a:spAutoFit/>
          </a:bodyPr>
          <a:lstStyle/>
          <a:p>
            <a:r>
              <a:rPr lang="en-US" sz="4000" b="1" dirty="0" smtClean="0"/>
              <a:t>*</a:t>
            </a:r>
            <a:endParaRPr lang="en-US" sz="4000" b="1" dirty="0"/>
          </a:p>
        </p:txBody>
      </p:sp>
      <p:graphicFrame>
        <p:nvGraphicFramePr>
          <p:cNvPr id="11" name="Table 10"/>
          <p:cNvGraphicFramePr>
            <a:graphicFrameLocks noGrp="1"/>
          </p:cNvGraphicFramePr>
          <p:nvPr>
            <p:extLst>
              <p:ext uri="{D42A27DB-BD31-4B8C-83A1-F6EECF244321}">
                <p14:modId xmlns:p14="http://schemas.microsoft.com/office/powerpoint/2010/main" val="1679336616"/>
              </p:ext>
            </p:extLst>
          </p:nvPr>
        </p:nvGraphicFramePr>
        <p:xfrm>
          <a:off x="3419872" y="3363089"/>
          <a:ext cx="5724128" cy="1279333"/>
        </p:xfrm>
        <a:graphic>
          <a:graphicData uri="http://schemas.openxmlformats.org/drawingml/2006/table">
            <a:tbl>
              <a:tblPr firstRow="1" firstCol="1" bandRow="1">
                <a:tableStyleId>{5C22544A-7EE6-4342-B048-85BDC9FD1C3A}</a:tableStyleId>
              </a:tblPr>
              <a:tblGrid>
                <a:gridCol w="893910"/>
                <a:gridCol w="1082646"/>
                <a:gridCol w="1297883"/>
                <a:gridCol w="1275260"/>
                <a:gridCol w="1174429"/>
              </a:tblGrid>
              <a:tr h="255867">
                <a:tc>
                  <a:txBody>
                    <a:bodyPr/>
                    <a:lstStyle/>
                    <a:p>
                      <a:pPr marL="0" marR="0" algn="ctr">
                        <a:lnSpc>
                          <a:spcPct val="107000"/>
                        </a:lnSpc>
                        <a:spcBef>
                          <a:spcPts val="0"/>
                        </a:spcBef>
                        <a:spcAft>
                          <a:spcPts val="0"/>
                        </a:spcAft>
                      </a:pPr>
                      <a:r>
                        <a:rPr lang="en-US" sz="1400" dirty="0">
                          <a:effectLst/>
                        </a:rPr>
                        <a:t> </a:t>
                      </a:r>
                      <a:endParaRPr lang="en-US"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algn="ctr">
                        <a:lnSpc>
                          <a:spcPct val="107000"/>
                        </a:lnSpc>
                        <a:spcBef>
                          <a:spcPts val="0"/>
                        </a:spcBef>
                        <a:spcAft>
                          <a:spcPts val="0"/>
                        </a:spcAft>
                      </a:pPr>
                      <a:r>
                        <a:rPr lang="en-US" sz="1400" dirty="0">
                          <a:solidFill>
                            <a:schemeClr val="accent6"/>
                          </a:solidFill>
                          <a:effectLst/>
                        </a:rPr>
                        <a:t>NL</a:t>
                      </a:r>
                      <a:endParaRPr lang="en-US" sz="1100" dirty="0">
                        <a:solidFill>
                          <a:schemeClr val="accent6"/>
                        </a:solidFill>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400" dirty="0">
                          <a:solidFill>
                            <a:schemeClr val="accent6"/>
                          </a:solidFill>
                          <a:effectLst/>
                        </a:rPr>
                        <a:t>HL</a:t>
                      </a:r>
                      <a:endParaRPr lang="en-US" sz="1100" dirty="0">
                        <a:solidFill>
                          <a:schemeClr val="accent6"/>
                        </a:solidFill>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r>
              <a:tr h="255867">
                <a:tc>
                  <a:txBody>
                    <a:bodyPr/>
                    <a:lstStyle/>
                    <a:p>
                      <a:pPr marL="0" marR="0" algn="ctr">
                        <a:lnSpc>
                          <a:spcPct val="107000"/>
                        </a:lnSpc>
                        <a:spcBef>
                          <a:spcPts val="0"/>
                        </a:spcBef>
                        <a:spcAft>
                          <a:spcPts val="0"/>
                        </a:spcAft>
                      </a:pPr>
                      <a:r>
                        <a:rPr lang="en-US" sz="1400" b="1" dirty="0">
                          <a:solidFill>
                            <a:schemeClr val="bg1"/>
                          </a:solidFill>
                          <a:effectLst/>
                        </a:rPr>
                        <a:t> </a:t>
                      </a:r>
                      <a:endParaRPr lang="en-US" sz="1100" b="1" dirty="0">
                        <a:solidFill>
                          <a:schemeClr val="bg1"/>
                        </a:solidFill>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400" b="1" dirty="0">
                          <a:solidFill>
                            <a:schemeClr val="bg1"/>
                          </a:solidFill>
                          <a:effectLst/>
                        </a:rPr>
                        <a:t>AUC</a:t>
                      </a:r>
                      <a:r>
                        <a:rPr lang="en-US" sz="1400" b="1" baseline="-25000" dirty="0">
                          <a:solidFill>
                            <a:schemeClr val="bg1"/>
                          </a:solidFill>
                          <a:effectLst/>
                        </a:rPr>
                        <a:t>0-8h</a:t>
                      </a:r>
                      <a:endParaRPr lang="en-US" sz="1100" b="1" dirty="0">
                        <a:solidFill>
                          <a:schemeClr val="bg1"/>
                        </a:solidFill>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400" b="1" dirty="0">
                          <a:solidFill>
                            <a:schemeClr val="bg1"/>
                          </a:solidFill>
                          <a:effectLst/>
                        </a:rPr>
                        <a:t>AUC</a:t>
                      </a:r>
                      <a:r>
                        <a:rPr lang="en-US" sz="1400" b="1" baseline="-25000" dirty="0">
                          <a:solidFill>
                            <a:schemeClr val="bg1"/>
                          </a:solidFill>
                          <a:effectLst/>
                        </a:rPr>
                        <a:t>0-72h</a:t>
                      </a:r>
                      <a:endParaRPr lang="en-US" sz="1100" b="1" dirty="0">
                        <a:solidFill>
                          <a:schemeClr val="bg1"/>
                        </a:solidFill>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400" b="1" dirty="0">
                          <a:solidFill>
                            <a:schemeClr val="bg1"/>
                          </a:solidFill>
                          <a:effectLst/>
                        </a:rPr>
                        <a:t>AUC</a:t>
                      </a:r>
                      <a:r>
                        <a:rPr lang="en-US" sz="1400" b="1" baseline="-25000" dirty="0">
                          <a:solidFill>
                            <a:schemeClr val="bg1"/>
                          </a:solidFill>
                          <a:effectLst/>
                        </a:rPr>
                        <a:t>0-8h</a:t>
                      </a:r>
                      <a:endParaRPr lang="en-US" sz="1100" b="1" dirty="0">
                        <a:solidFill>
                          <a:schemeClr val="bg1"/>
                        </a:solidFill>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400" b="1" dirty="0">
                          <a:solidFill>
                            <a:schemeClr val="bg1"/>
                          </a:solidFill>
                          <a:effectLst/>
                        </a:rPr>
                        <a:t>AUC</a:t>
                      </a:r>
                      <a:r>
                        <a:rPr lang="en-US" sz="1400" b="1" baseline="-25000" dirty="0">
                          <a:solidFill>
                            <a:schemeClr val="bg1"/>
                          </a:solidFill>
                          <a:effectLst/>
                        </a:rPr>
                        <a:t>0-72h</a:t>
                      </a:r>
                      <a:endParaRPr lang="en-US" sz="1100" b="1" dirty="0">
                        <a:solidFill>
                          <a:schemeClr val="bg1"/>
                        </a:solidFill>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r h="767599">
                <a:tc>
                  <a:txBody>
                    <a:bodyPr/>
                    <a:lstStyle/>
                    <a:p>
                      <a:pPr marL="0" marR="0" algn="ctr">
                        <a:lnSpc>
                          <a:spcPct val="107000"/>
                        </a:lnSpc>
                        <a:spcBef>
                          <a:spcPts val="0"/>
                        </a:spcBef>
                        <a:spcAft>
                          <a:spcPts val="0"/>
                        </a:spcAft>
                      </a:pPr>
                      <a:r>
                        <a:rPr lang="en-US" sz="1400" dirty="0">
                          <a:effectLst/>
                        </a:rPr>
                        <a:t>Liver </a:t>
                      </a:r>
                      <a:r>
                        <a:rPr lang="en-US" sz="1200" dirty="0">
                          <a:effectLst/>
                        </a:rPr>
                        <a:t>(</a:t>
                      </a:r>
                      <a:r>
                        <a:rPr lang="en-US" sz="1200" dirty="0" err="1">
                          <a:effectLst/>
                        </a:rPr>
                        <a:t>mg.h</a:t>
                      </a:r>
                      <a:r>
                        <a:rPr lang="en-US" sz="1200" dirty="0">
                          <a:effectLst/>
                        </a:rPr>
                        <a:t>/Kg)</a:t>
                      </a:r>
                      <a:endParaRPr lang="en-US" sz="12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lnSpc>
                          <a:spcPct val="107000"/>
                        </a:lnSpc>
                        <a:spcBef>
                          <a:spcPts val="0"/>
                        </a:spcBef>
                        <a:spcAft>
                          <a:spcPts val="0"/>
                        </a:spcAft>
                      </a:pPr>
                      <a:r>
                        <a:rPr lang="en-US" sz="1400" dirty="0" smtClean="0">
                          <a:effectLst/>
                        </a:rPr>
                        <a:t>85.37±11.5*</a:t>
                      </a:r>
                      <a:endParaRPr lang="en-US"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lnSpc>
                          <a:spcPct val="107000"/>
                        </a:lnSpc>
                        <a:spcBef>
                          <a:spcPts val="0"/>
                        </a:spcBef>
                        <a:spcAft>
                          <a:spcPts val="0"/>
                        </a:spcAft>
                      </a:pPr>
                      <a:r>
                        <a:rPr lang="en-US" sz="1400" dirty="0" smtClean="0">
                          <a:effectLst/>
                        </a:rPr>
                        <a:t>293.6±22.9</a:t>
                      </a:r>
                      <a:endParaRPr lang="en-US"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lnSpc>
                          <a:spcPct val="107000"/>
                        </a:lnSpc>
                        <a:spcBef>
                          <a:spcPts val="0"/>
                        </a:spcBef>
                        <a:spcAft>
                          <a:spcPts val="0"/>
                        </a:spcAft>
                      </a:pPr>
                      <a:r>
                        <a:rPr lang="en-US" sz="1400" dirty="0" smtClean="0">
                          <a:effectLst/>
                        </a:rPr>
                        <a:t>37.10±13.0</a:t>
                      </a:r>
                      <a:endParaRPr lang="en-US"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lnSpc>
                          <a:spcPct val="107000"/>
                        </a:lnSpc>
                        <a:spcBef>
                          <a:spcPts val="0"/>
                        </a:spcBef>
                        <a:spcAft>
                          <a:spcPts val="0"/>
                        </a:spcAft>
                      </a:pPr>
                      <a:r>
                        <a:rPr lang="en-US" sz="1400" dirty="0" smtClean="0">
                          <a:effectLst/>
                        </a:rPr>
                        <a:t>318.9±51.0</a:t>
                      </a:r>
                      <a:endParaRPr lang="en-US"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r>
            </a:tbl>
          </a:graphicData>
        </a:graphic>
      </p:graphicFrame>
      <p:sp>
        <p:nvSpPr>
          <p:cNvPr id="15"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195342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4864"/>
            <a:ext cx="5585134" cy="392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Effect of HL on PSZ PK</a:t>
            </a:r>
            <a:endParaRPr lang="en-US" dirty="0"/>
          </a:p>
        </p:txBody>
      </p:sp>
      <p:sp>
        <p:nvSpPr>
          <p:cNvPr id="3" name="Content Placeholder 2"/>
          <p:cNvSpPr>
            <a:spLocks noGrp="1"/>
          </p:cNvSpPr>
          <p:nvPr>
            <p:ph idx="1"/>
          </p:nvPr>
        </p:nvSpPr>
        <p:spPr/>
        <p:txBody>
          <a:bodyPr/>
          <a:lstStyle/>
          <a:p>
            <a:r>
              <a:rPr lang="en-US" dirty="0" smtClean="0"/>
              <a:t>Lung Distribution</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33</a:t>
            </a:fld>
            <a:endParaRPr lang="es-ES" altLang="en-US"/>
          </a:p>
        </p:txBody>
      </p:sp>
      <p:sp>
        <p:nvSpPr>
          <p:cNvPr id="9" name="Explosion 2 8"/>
          <p:cNvSpPr/>
          <p:nvPr/>
        </p:nvSpPr>
        <p:spPr>
          <a:xfrm>
            <a:off x="6003698" y="1052736"/>
            <a:ext cx="3536854"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M</a:t>
            </a:r>
            <a:r>
              <a:rPr lang="en-US" sz="1600" b="1" dirty="0" smtClean="0"/>
              <a:t>anuscript under preparation!</a:t>
            </a:r>
            <a:endParaRPr lang="en-US" sz="1600" b="1" dirty="0"/>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1187624" y="2276872"/>
            <a:ext cx="288032" cy="707886"/>
          </a:xfrm>
          <a:prstGeom prst="rect">
            <a:avLst/>
          </a:prstGeom>
          <a:noFill/>
        </p:spPr>
        <p:txBody>
          <a:bodyPr wrap="square" rtlCol="0">
            <a:spAutoFit/>
          </a:bodyPr>
          <a:lstStyle/>
          <a:p>
            <a:r>
              <a:rPr lang="en-US" sz="4000" b="1" dirty="0" smtClean="0"/>
              <a:t>*</a:t>
            </a:r>
            <a:endParaRPr lang="en-US" sz="4000" b="1" dirty="0"/>
          </a:p>
        </p:txBody>
      </p:sp>
      <p:sp>
        <p:nvSpPr>
          <p:cNvPr id="13" name="TextBox 12"/>
          <p:cNvSpPr txBox="1"/>
          <p:nvPr/>
        </p:nvSpPr>
        <p:spPr>
          <a:xfrm>
            <a:off x="1403648" y="4233282"/>
            <a:ext cx="288032" cy="707886"/>
          </a:xfrm>
          <a:prstGeom prst="rect">
            <a:avLst/>
          </a:prstGeom>
          <a:noFill/>
        </p:spPr>
        <p:txBody>
          <a:bodyPr wrap="square" rtlCol="0">
            <a:spAutoFit/>
          </a:bodyPr>
          <a:lstStyle/>
          <a:p>
            <a:r>
              <a:rPr lang="en-US" sz="4000" b="1" dirty="0" smtClean="0"/>
              <a:t>*</a:t>
            </a:r>
            <a:endParaRPr lang="en-US" sz="4000" b="1" dirty="0"/>
          </a:p>
        </p:txBody>
      </p:sp>
      <p:sp>
        <p:nvSpPr>
          <p:cNvPr id="14" name="TextBox 13"/>
          <p:cNvSpPr txBox="1"/>
          <p:nvPr/>
        </p:nvSpPr>
        <p:spPr>
          <a:xfrm>
            <a:off x="1008341" y="3645024"/>
            <a:ext cx="288032" cy="707886"/>
          </a:xfrm>
          <a:prstGeom prst="rect">
            <a:avLst/>
          </a:prstGeom>
          <a:noFill/>
        </p:spPr>
        <p:txBody>
          <a:bodyPr wrap="square" rtlCol="0">
            <a:spAutoFit/>
          </a:bodyPr>
          <a:lstStyle/>
          <a:p>
            <a:r>
              <a:rPr lang="en-US" sz="4000" b="1" dirty="0" smtClean="0"/>
              <a:t>*</a:t>
            </a:r>
            <a:endParaRPr lang="en-US" sz="4000" b="1" dirty="0"/>
          </a:p>
        </p:txBody>
      </p:sp>
      <p:graphicFrame>
        <p:nvGraphicFramePr>
          <p:cNvPr id="11" name="Table 10"/>
          <p:cNvGraphicFramePr>
            <a:graphicFrameLocks noGrp="1"/>
          </p:cNvGraphicFramePr>
          <p:nvPr>
            <p:extLst>
              <p:ext uri="{D42A27DB-BD31-4B8C-83A1-F6EECF244321}">
                <p14:modId xmlns:p14="http://schemas.microsoft.com/office/powerpoint/2010/main" val="3725368768"/>
              </p:ext>
            </p:extLst>
          </p:nvPr>
        </p:nvGraphicFramePr>
        <p:xfrm>
          <a:off x="3419872" y="3363089"/>
          <a:ext cx="5724128" cy="1279333"/>
        </p:xfrm>
        <a:graphic>
          <a:graphicData uri="http://schemas.openxmlformats.org/drawingml/2006/table">
            <a:tbl>
              <a:tblPr firstRow="1" firstCol="1" bandRow="1">
                <a:tableStyleId>{5C22544A-7EE6-4342-B048-85BDC9FD1C3A}</a:tableStyleId>
              </a:tblPr>
              <a:tblGrid>
                <a:gridCol w="893910"/>
                <a:gridCol w="1082646"/>
                <a:gridCol w="1297883"/>
                <a:gridCol w="1275260"/>
                <a:gridCol w="1174429"/>
              </a:tblGrid>
              <a:tr h="255867">
                <a:tc>
                  <a:txBody>
                    <a:bodyPr/>
                    <a:lstStyle/>
                    <a:p>
                      <a:pPr marL="0" marR="0" algn="ctr">
                        <a:lnSpc>
                          <a:spcPct val="107000"/>
                        </a:lnSpc>
                        <a:spcBef>
                          <a:spcPts val="0"/>
                        </a:spcBef>
                        <a:spcAft>
                          <a:spcPts val="0"/>
                        </a:spcAft>
                      </a:pPr>
                      <a:r>
                        <a:rPr lang="en-US" sz="1400" dirty="0">
                          <a:effectLst/>
                          <a:latin typeface="+mj-lt"/>
                        </a:rPr>
                        <a:t> </a:t>
                      </a:r>
                      <a:endParaRPr lang="en-US" sz="1100" dirty="0">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algn="ctr">
                        <a:lnSpc>
                          <a:spcPct val="107000"/>
                        </a:lnSpc>
                        <a:spcBef>
                          <a:spcPts val="0"/>
                        </a:spcBef>
                        <a:spcAft>
                          <a:spcPts val="0"/>
                        </a:spcAft>
                      </a:pPr>
                      <a:r>
                        <a:rPr lang="en-US" sz="1400" dirty="0">
                          <a:solidFill>
                            <a:schemeClr val="accent6"/>
                          </a:solidFill>
                          <a:effectLst/>
                          <a:latin typeface="+mj-lt"/>
                        </a:rPr>
                        <a:t>NL</a:t>
                      </a:r>
                      <a:endParaRPr lang="en-US" sz="1100" dirty="0">
                        <a:solidFill>
                          <a:schemeClr val="accent6"/>
                        </a:solidFill>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400" dirty="0">
                          <a:solidFill>
                            <a:schemeClr val="accent6"/>
                          </a:solidFill>
                          <a:effectLst/>
                          <a:latin typeface="+mj-lt"/>
                        </a:rPr>
                        <a:t>HL</a:t>
                      </a:r>
                      <a:endParaRPr lang="en-US" sz="1100" dirty="0">
                        <a:solidFill>
                          <a:schemeClr val="accent6"/>
                        </a:solidFill>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r>
              <a:tr h="255867">
                <a:tc>
                  <a:txBody>
                    <a:bodyPr/>
                    <a:lstStyle/>
                    <a:p>
                      <a:pPr marL="0" marR="0" algn="ctr">
                        <a:lnSpc>
                          <a:spcPct val="107000"/>
                        </a:lnSpc>
                        <a:spcBef>
                          <a:spcPts val="0"/>
                        </a:spcBef>
                        <a:spcAft>
                          <a:spcPts val="0"/>
                        </a:spcAft>
                      </a:pPr>
                      <a:r>
                        <a:rPr lang="en-US" sz="1400" b="1" dirty="0">
                          <a:solidFill>
                            <a:schemeClr val="bg1"/>
                          </a:solidFill>
                          <a:effectLst/>
                          <a:latin typeface="+mj-lt"/>
                        </a:rPr>
                        <a:t> </a:t>
                      </a:r>
                      <a:endParaRPr lang="en-US" sz="1100" b="1" dirty="0">
                        <a:solidFill>
                          <a:schemeClr val="bg1"/>
                        </a:solidFill>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400" b="1" dirty="0">
                          <a:solidFill>
                            <a:schemeClr val="bg1"/>
                          </a:solidFill>
                          <a:effectLst/>
                          <a:latin typeface="+mj-lt"/>
                        </a:rPr>
                        <a:t>AUC</a:t>
                      </a:r>
                      <a:r>
                        <a:rPr lang="en-US" sz="1400" b="1" baseline="-25000" dirty="0">
                          <a:solidFill>
                            <a:schemeClr val="bg1"/>
                          </a:solidFill>
                          <a:effectLst/>
                          <a:latin typeface="+mj-lt"/>
                        </a:rPr>
                        <a:t>0-8h</a:t>
                      </a:r>
                      <a:endParaRPr lang="en-US" sz="1100" b="1" dirty="0">
                        <a:solidFill>
                          <a:schemeClr val="bg1"/>
                        </a:solidFill>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400" b="1" dirty="0">
                          <a:solidFill>
                            <a:schemeClr val="bg1"/>
                          </a:solidFill>
                          <a:effectLst/>
                          <a:latin typeface="+mj-lt"/>
                        </a:rPr>
                        <a:t>AUC</a:t>
                      </a:r>
                      <a:r>
                        <a:rPr lang="en-US" sz="1400" b="1" baseline="-25000" dirty="0">
                          <a:solidFill>
                            <a:schemeClr val="bg1"/>
                          </a:solidFill>
                          <a:effectLst/>
                          <a:latin typeface="+mj-lt"/>
                        </a:rPr>
                        <a:t>0-72h</a:t>
                      </a:r>
                      <a:endParaRPr lang="en-US" sz="1100" b="1" dirty="0">
                        <a:solidFill>
                          <a:schemeClr val="bg1"/>
                        </a:solidFill>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400" b="1" dirty="0">
                          <a:solidFill>
                            <a:schemeClr val="bg1"/>
                          </a:solidFill>
                          <a:effectLst/>
                          <a:latin typeface="+mj-lt"/>
                        </a:rPr>
                        <a:t>AUC</a:t>
                      </a:r>
                      <a:r>
                        <a:rPr lang="en-US" sz="1400" b="1" baseline="-25000" dirty="0">
                          <a:solidFill>
                            <a:schemeClr val="bg1"/>
                          </a:solidFill>
                          <a:effectLst/>
                          <a:latin typeface="+mj-lt"/>
                        </a:rPr>
                        <a:t>0-8h</a:t>
                      </a:r>
                      <a:endParaRPr lang="en-US" sz="1100" b="1" dirty="0">
                        <a:solidFill>
                          <a:schemeClr val="bg1"/>
                        </a:solidFill>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400" b="1" dirty="0">
                          <a:solidFill>
                            <a:schemeClr val="bg1"/>
                          </a:solidFill>
                          <a:effectLst/>
                          <a:latin typeface="+mj-lt"/>
                        </a:rPr>
                        <a:t>AUC</a:t>
                      </a:r>
                      <a:r>
                        <a:rPr lang="en-US" sz="1400" b="1" baseline="-25000" dirty="0">
                          <a:solidFill>
                            <a:schemeClr val="bg1"/>
                          </a:solidFill>
                          <a:effectLst/>
                          <a:latin typeface="+mj-lt"/>
                        </a:rPr>
                        <a:t>0-72h</a:t>
                      </a:r>
                      <a:endParaRPr lang="en-US" sz="1100" b="1" dirty="0">
                        <a:solidFill>
                          <a:schemeClr val="bg1"/>
                        </a:solidFill>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r h="767599">
                <a:tc>
                  <a:txBody>
                    <a:bodyPr/>
                    <a:lstStyle/>
                    <a:p>
                      <a:pPr marL="0" marR="0" algn="ctr">
                        <a:lnSpc>
                          <a:spcPct val="107000"/>
                        </a:lnSpc>
                        <a:spcBef>
                          <a:spcPts val="0"/>
                        </a:spcBef>
                        <a:spcAft>
                          <a:spcPts val="0"/>
                        </a:spcAft>
                      </a:pPr>
                      <a:r>
                        <a:rPr lang="en-US" sz="1400" dirty="0" smtClean="0">
                          <a:effectLst/>
                          <a:latin typeface="+mj-lt"/>
                        </a:rPr>
                        <a:t>Lung </a:t>
                      </a:r>
                      <a:r>
                        <a:rPr lang="en-US" sz="1200" dirty="0">
                          <a:effectLst/>
                          <a:latin typeface="+mj-lt"/>
                        </a:rPr>
                        <a:t>(</a:t>
                      </a:r>
                      <a:r>
                        <a:rPr lang="en-US" sz="1200" dirty="0" err="1">
                          <a:effectLst/>
                          <a:latin typeface="+mj-lt"/>
                        </a:rPr>
                        <a:t>mg.h</a:t>
                      </a:r>
                      <a:r>
                        <a:rPr lang="en-US" sz="1200" dirty="0">
                          <a:effectLst/>
                          <a:latin typeface="+mj-lt"/>
                        </a:rPr>
                        <a:t>/Kg)</a:t>
                      </a:r>
                      <a:endParaRPr lang="en-US" sz="1200" dirty="0">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lnSpc>
                          <a:spcPct val="107000"/>
                        </a:lnSpc>
                        <a:spcBef>
                          <a:spcPts val="0"/>
                        </a:spcBef>
                        <a:spcAft>
                          <a:spcPts val="0"/>
                        </a:spcAft>
                      </a:pPr>
                      <a:r>
                        <a:rPr lang="en-US" sz="1400" dirty="0">
                          <a:effectLst/>
                          <a:latin typeface="+mj-lt"/>
                          <a:ea typeface="Calibri"/>
                          <a:cs typeface="Arial"/>
                        </a:rPr>
                        <a:t>18.11±2.90</a:t>
                      </a:r>
                      <a:r>
                        <a:rPr lang="en-US" sz="1400" b="1" dirty="0">
                          <a:effectLst/>
                          <a:latin typeface="+mj-lt"/>
                          <a:ea typeface="Calibri"/>
                          <a:cs typeface="Arial"/>
                        </a:rPr>
                        <a:t>*</a:t>
                      </a:r>
                      <a:endParaRPr lang="en-US" sz="1100" dirty="0">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lnSpc>
                          <a:spcPct val="107000"/>
                        </a:lnSpc>
                        <a:spcBef>
                          <a:spcPts val="0"/>
                        </a:spcBef>
                        <a:spcAft>
                          <a:spcPts val="0"/>
                        </a:spcAft>
                      </a:pPr>
                      <a:r>
                        <a:rPr lang="en-US" sz="1400" dirty="0">
                          <a:effectLst/>
                          <a:latin typeface="+mj-lt"/>
                          <a:ea typeface="Calibri"/>
                          <a:cs typeface="Arial"/>
                        </a:rPr>
                        <a:t>58.24±5.85</a:t>
                      </a:r>
                      <a:endParaRPr lang="en-US" sz="1100" dirty="0">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lnSpc>
                          <a:spcPct val="107000"/>
                        </a:lnSpc>
                        <a:spcBef>
                          <a:spcPts val="0"/>
                        </a:spcBef>
                        <a:spcAft>
                          <a:spcPts val="0"/>
                        </a:spcAft>
                      </a:pPr>
                      <a:r>
                        <a:rPr lang="en-US" sz="1400">
                          <a:effectLst/>
                          <a:latin typeface="+mj-lt"/>
                          <a:ea typeface="Calibri"/>
                          <a:cs typeface="Arial"/>
                        </a:rPr>
                        <a:t>7.24±1.97</a:t>
                      </a:r>
                      <a:endParaRPr lang="en-US" sz="1100">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lnSpc>
                          <a:spcPct val="107000"/>
                        </a:lnSpc>
                        <a:spcBef>
                          <a:spcPts val="0"/>
                        </a:spcBef>
                        <a:spcAft>
                          <a:spcPts val="0"/>
                        </a:spcAft>
                      </a:pPr>
                      <a:r>
                        <a:rPr lang="en-US" sz="1400" dirty="0">
                          <a:effectLst/>
                          <a:latin typeface="+mj-lt"/>
                          <a:ea typeface="Calibri"/>
                          <a:cs typeface="Arial"/>
                        </a:rPr>
                        <a:t>58.34±8.74</a:t>
                      </a:r>
                      <a:endParaRPr lang="en-US" sz="1100" dirty="0">
                        <a:effectLst/>
                        <a:latin typeface="+mj-lt"/>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r>
            </a:tbl>
          </a:graphicData>
        </a:graphic>
      </p:graphicFrame>
      <p:sp>
        <p:nvSpPr>
          <p:cNvPr id="16" name="TextBox 15"/>
          <p:cNvSpPr txBox="1"/>
          <p:nvPr/>
        </p:nvSpPr>
        <p:spPr>
          <a:xfrm>
            <a:off x="2123728" y="4005064"/>
            <a:ext cx="288032" cy="707886"/>
          </a:xfrm>
          <a:prstGeom prst="rect">
            <a:avLst/>
          </a:prstGeom>
          <a:noFill/>
        </p:spPr>
        <p:txBody>
          <a:bodyPr wrap="square" rtlCol="0">
            <a:spAutoFit/>
          </a:bodyPr>
          <a:lstStyle/>
          <a:p>
            <a:r>
              <a:rPr lang="en-US" sz="4000" b="1" dirty="0" smtClean="0"/>
              <a:t>*</a:t>
            </a:r>
            <a:endParaRPr lang="en-US" sz="4000" b="1" dirty="0"/>
          </a:p>
        </p:txBody>
      </p:sp>
      <p:sp>
        <p:nvSpPr>
          <p:cNvPr id="19"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8291846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57200" y="1783357"/>
            <a:ext cx="8229600" cy="4525963"/>
          </a:xfrm>
        </p:spPr>
        <p:txBody>
          <a:bodyPr/>
          <a:lstStyle/>
          <a:p>
            <a:pPr>
              <a:buFont typeface="Wingdings" panose="05000000000000000000" pitchFamily="2" charset="2"/>
              <a:buChar char="Ø"/>
            </a:pPr>
            <a:r>
              <a:rPr lang="en-US" dirty="0" smtClean="0"/>
              <a:t>Elevated blood cholesterol and triglycerides could influence the PK and tissues distribution of PSZ</a:t>
            </a:r>
          </a:p>
          <a:p>
            <a:pPr>
              <a:buFont typeface="Wingdings" panose="05000000000000000000" pitchFamily="2" charset="2"/>
              <a:buChar char="Ø"/>
            </a:pPr>
            <a:endParaRPr lang="en-US" dirty="0"/>
          </a:p>
          <a:p>
            <a:pPr>
              <a:buFont typeface="Wingdings" panose="05000000000000000000" pitchFamily="2" charset="2"/>
              <a:buChar char="Ø"/>
            </a:pPr>
            <a:r>
              <a:rPr lang="en-US" dirty="0" smtClean="0"/>
              <a:t>This can affect its </a:t>
            </a:r>
          </a:p>
          <a:p>
            <a:pPr lvl="1">
              <a:buFont typeface="Wingdings" panose="05000000000000000000" pitchFamily="2" charset="2"/>
              <a:buChar char="Ø"/>
            </a:pPr>
            <a:r>
              <a:rPr lang="en-US" dirty="0" smtClean="0"/>
              <a:t>potential drug interactions due to CYP-P450 inhibition </a:t>
            </a:r>
          </a:p>
          <a:p>
            <a:pPr lvl="1">
              <a:buFont typeface="Wingdings" panose="05000000000000000000" pitchFamily="2" charset="2"/>
              <a:buChar char="Ø"/>
            </a:pPr>
            <a:r>
              <a:rPr lang="en-US" dirty="0" smtClean="0"/>
              <a:t>activity against organisms that require lung penetration</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34</a:t>
            </a:fld>
            <a:endParaRPr lang="es-ES" altLang="en-US"/>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19793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228600" y="1716088"/>
            <a:ext cx="8686800" cy="4953000"/>
          </a:xfrm>
          <a:prstGeom prst="rect">
            <a:avLst/>
          </a:prstGeom>
          <a:noFill/>
          <a:ln w="9525">
            <a:solidFill>
              <a:schemeClr val="accent2">
                <a:lumMod val="75000"/>
              </a:schemeClr>
            </a:solidFill>
            <a:miter lim="800000"/>
            <a:headEnd/>
            <a:tailEnd/>
          </a:ln>
        </p:spPr>
        <p:txBody>
          <a:bodyPr/>
          <a:lstStyle/>
          <a:p>
            <a:pPr marL="509588" indent="-427038">
              <a:spcBef>
                <a:spcPts val="600"/>
              </a:spcBef>
              <a:buClr>
                <a:srgbClr val="FF9900"/>
              </a:buClr>
              <a:buSzPct val="80000"/>
              <a:defRPr/>
            </a:pPr>
            <a:r>
              <a:rPr lang="en-US" sz="2900" dirty="0">
                <a:latin typeface="Arial" charset="0"/>
                <a:cs typeface="Arial" charset="0"/>
              </a:rPr>
              <a:t>	Posaconazole is a </a:t>
            </a:r>
            <a:r>
              <a:rPr lang="en-US" sz="2900" dirty="0" err="1">
                <a:latin typeface="Arial" charset="0"/>
                <a:cs typeface="Arial" charset="0"/>
              </a:rPr>
              <a:t>lipophilic</a:t>
            </a:r>
            <a:r>
              <a:rPr lang="en-US" sz="2900" dirty="0">
                <a:latin typeface="Arial" charset="0"/>
                <a:cs typeface="Arial" charset="0"/>
              </a:rPr>
              <a:t> drug</a:t>
            </a:r>
          </a:p>
          <a:p>
            <a:pPr marL="566738" indent="-484188">
              <a:spcBef>
                <a:spcPts val="600"/>
              </a:spcBef>
              <a:buClr>
                <a:srgbClr val="FF9900"/>
              </a:buClr>
              <a:buSzPct val="80000"/>
              <a:defRPr/>
            </a:pPr>
            <a:r>
              <a:rPr lang="en-US" sz="2900" dirty="0">
                <a:solidFill>
                  <a:srgbClr val="24486C"/>
                </a:solidFill>
                <a:latin typeface="+mj-lt"/>
                <a:ea typeface="+mj-ea"/>
                <a:cs typeface="+mj-cs"/>
              </a:rPr>
              <a:t>	</a:t>
            </a:r>
            <a:r>
              <a:rPr lang="en-CA" sz="4800" dirty="0">
                <a:solidFill>
                  <a:srgbClr val="24486C"/>
                </a:solidFill>
                <a:latin typeface="+mj-lt"/>
                <a:ea typeface="+mj-ea"/>
                <a:cs typeface="+mj-cs"/>
              </a:rPr>
              <a:t>Hypothesis</a:t>
            </a:r>
          </a:p>
          <a:p>
            <a:pPr marL="566738" indent="-484188">
              <a:spcBef>
                <a:spcPts val="600"/>
              </a:spcBef>
              <a:buClr>
                <a:srgbClr val="FF9900"/>
              </a:buClr>
              <a:buSzPct val="80000"/>
              <a:defRPr/>
            </a:pPr>
            <a:r>
              <a:rPr lang="en-CA" sz="2900" dirty="0">
                <a:latin typeface="Arial" charset="0"/>
                <a:cs typeface="Arial" charset="0"/>
              </a:rPr>
              <a:t>	</a:t>
            </a:r>
            <a:r>
              <a:rPr lang="en-US" sz="2900" dirty="0">
                <a:latin typeface="Arial" charset="0"/>
                <a:cs typeface="Arial" charset="0"/>
              </a:rPr>
              <a:t>Hyperlipidemia alters the Pharmacokinetics and Pharmacodynamics of </a:t>
            </a:r>
            <a:r>
              <a:rPr lang="en-CA" sz="2900" dirty="0">
                <a:latin typeface="Arial" charset="0"/>
                <a:cs typeface="Arial" charset="0"/>
              </a:rPr>
              <a:t>PSZ</a:t>
            </a:r>
            <a:endParaRPr lang="en-CA" sz="4800" dirty="0">
              <a:solidFill>
                <a:srgbClr val="24486C"/>
              </a:solidFill>
              <a:latin typeface="+mj-lt"/>
              <a:ea typeface="+mj-ea"/>
              <a:cs typeface="+mj-cs"/>
            </a:endParaRPr>
          </a:p>
          <a:p>
            <a:pPr marL="566738" indent="-484188">
              <a:spcBef>
                <a:spcPts val="600"/>
              </a:spcBef>
              <a:buClr>
                <a:srgbClr val="FF9900"/>
              </a:buClr>
              <a:buSzPct val="80000"/>
              <a:defRPr/>
            </a:pPr>
            <a:r>
              <a:rPr lang="en-CA" sz="4800" dirty="0">
                <a:solidFill>
                  <a:srgbClr val="24486C"/>
                </a:solidFill>
                <a:latin typeface="+mj-lt"/>
                <a:ea typeface="+mj-ea"/>
                <a:cs typeface="+mj-cs"/>
              </a:rPr>
              <a:t>	Objective</a:t>
            </a:r>
          </a:p>
          <a:p>
            <a:pPr marL="566738" indent="-484188">
              <a:spcBef>
                <a:spcPts val="600"/>
              </a:spcBef>
              <a:buClr>
                <a:srgbClr val="FF9900"/>
              </a:buClr>
              <a:buSzPct val="80000"/>
              <a:defRPr/>
            </a:pPr>
            <a:r>
              <a:rPr lang="en-US" sz="2900" dirty="0">
                <a:latin typeface="Arial" charset="0"/>
                <a:cs typeface="Arial" charset="0"/>
                <a:sym typeface="Trebuchet MS" pitchFamily="34" charset="0"/>
              </a:rPr>
              <a:t>	</a:t>
            </a:r>
            <a:r>
              <a:rPr lang="en-US" sz="2900" dirty="0" smtClean="0">
                <a:latin typeface="Arial" charset="0"/>
                <a:cs typeface="Arial" charset="0"/>
                <a:sym typeface="Trebuchet MS" pitchFamily="34" charset="0"/>
              </a:rPr>
              <a:t>II. Study </a:t>
            </a:r>
            <a:r>
              <a:rPr lang="en-US" sz="2900" dirty="0">
                <a:latin typeface="Arial" charset="0"/>
                <a:cs typeface="Arial" charset="0"/>
                <a:sym typeface="Trebuchet MS" pitchFamily="34" charset="0"/>
              </a:rPr>
              <a:t>the effect of hyperlipidemia on </a:t>
            </a:r>
            <a:r>
              <a:rPr lang="en-US" sz="2900" dirty="0" smtClean="0">
                <a:latin typeface="Arial" charset="0"/>
                <a:cs typeface="Arial" charset="0"/>
                <a:sym typeface="Trebuchet MS" pitchFamily="34" charset="0"/>
              </a:rPr>
              <a:t>VCR in rat</a:t>
            </a:r>
            <a:endParaRPr lang="en-US" sz="2900" dirty="0">
              <a:latin typeface="Arial" charset="0"/>
              <a:cs typeface="Arial" charset="0"/>
              <a:sym typeface="Trebuchet MS" pitchFamily="34" charset="0"/>
            </a:endParaRPr>
          </a:p>
          <a:p>
            <a:pPr marL="566738" indent="-484188">
              <a:spcBef>
                <a:spcPts val="600"/>
              </a:spcBef>
              <a:buClr>
                <a:srgbClr val="FF9900"/>
              </a:buClr>
              <a:buSzPct val="80000"/>
              <a:defRPr/>
            </a:pPr>
            <a:endParaRPr lang="en-CA" sz="4800" dirty="0">
              <a:solidFill>
                <a:srgbClr val="24486C"/>
              </a:solidFill>
              <a:latin typeface="+mj-lt"/>
              <a:ea typeface="+mj-ea"/>
              <a:cs typeface="+mj-cs"/>
            </a:endParaRPr>
          </a:p>
          <a:p>
            <a:pPr marL="566738" indent="-484188">
              <a:spcBef>
                <a:spcPts val="600"/>
              </a:spcBef>
              <a:buClr>
                <a:srgbClr val="FF9900"/>
              </a:buClr>
              <a:buSzPct val="80000"/>
              <a:defRPr/>
            </a:pPr>
            <a:endParaRPr lang="en-CA" sz="4800" dirty="0">
              <a:solidFill>
                <a:srgbClr val="24486C"/>
              </a:solidFill>
              <a:latin typeface="+mj-lt"/>
              <a:ea typeface="+mj-ea"/>
              <a:cs typeface="+mj-cs"/>
            </a:endParaRPr>
          </a:p>
          <a:p>
            <a:pPr marL="1279525" lvl="2" indent="-282575">
              <a:spcBef>
                <a:spcPts val="600"/>
              </a:spcBef>
              <a:buClr>
                <a:srgbClr val="FF9900"/>
              </a:buClr>
              <a:buSzPct val="80000"/>
              <a:defRPr/>
            </a:pPr>
            <a:endParaRPr lang="en-US" sz="2900" dirty="0">
              <a:latin typeface="Arial" charset="0"/>
              <a:cs typeface="Arial" charset="0"/>
            </a:endParaRPr>
          </a:p>
          <a:p>
            <a:pPr marL="365125" indent="-282575">
              <a:spcBef>
                <a:spcPts val="600"/>
              </a:spcBef>
              <a:buClr>
                <a:srgbClr val="FF9900"/>
              </a:buClr>
              <a:buSzPct val="80000"/>
              <a:buFont typeface="Wingdings" pitchFamily="2" charset="2"/>
              <a:buNone/>
              <a:defRPr/>
            </a:pPr>
            <a:endParaRPr lang="en-US" sz="2800" b="1" dirty="0">
              <a:solidFill>
                <a:srgbClr val="996600"/>
              </a:solidFill>
              <a:latin typeface="Arial" charset="0"/>
              <a:cs typeface="Arial" charset="0"/>
            </a:endParaRPr>
          </a:p>
        </p:txBody>
      </p:sp>
      <p:sp>
        <p:nvSpPr>
          <p:cNvPr id="46083"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C3951899-533A-4770-996B-7F3D7F4ECA60}" type="slidenum">
              <a:rPr lang="en-US" altLang="en-US" sz="1400" smtClean="0"/>
              <a:pPr eaLnBrk="1" hangingPunct="1">
                <a:spcBef>
                  <a:spcPct val="0"/>
                </a:spcBef>
                <a:buFontTx/>
                <a:buNone/>
              </a:pPr>
              <a:t>35</a:t>
            </a:fld>
            <a:endParaRPr lang="en-US" altLang="en-US" sz="1400" smtClean="0">
              <a:solidFill>
                <a:srgbClr val="FFFFFF"/>
              </a:solidFill>
            </a:endParaRPr>
          </a:p>
        </p:txBody>
      </p:sp>
      <p:sp>
        <p:nvSpPr>
          <p:cNvPr id="9" name="Title 1"/>
          <p:cNvSpPr txBox="1">
            <a:spLocks/>
          </p:cNvSpPr>
          <p:nvPr/>
        </p:nvSpPr>
        <p:spPr>
          <a:xfrm>
            <a:off x="785813" y="363538"/>
            <a:ext cx="7315200" cy="779462"/>
          </a:xfrm>
          <a:prstGeom prst="rect">
            <a:avLst/>
          </a:prstGeom>
        </p:spPr>
        <p:txBody>
          <a:bodyPr anchor="ctr">
            <a:normAutofit lnSpcReduction="10000"/>
          </a:bodyPr>
          <a:lstStyle/>
          <a:p>
            <a:pPr fontAlgn="auto">
              <a:spcAft>
                <a:spcPts val="0"/>
              </a:spcAft>
              <a:defRPr/>
            </a:pPr>
            <a:r>
              <a:rPr lang="en-CA" sz="4800" dirty="0">
                <a:solidFill>
                  <a:srgbClr val="24486C"/>
                </a:solidFill>
                <a:latin typeface="+mj-lt"/>
                <a:ea typeface="+mj-ea"/>
                <a:cs typeface="+mj-cs"/>
              </a:rPr>
              <a:t>Rationale</a:t>
            </a:r>
          </a:p>
        </p:txBody>
      </p:sp>
      <p:sp>
        <p:nvSpPr>
          <p:cNvPr id="11" name="Horizontal Scroll 10"/>
          <p:cNvSpPr/>
          <p:nvPr/>
        </p:nvSpPr>
        <p:spPr>
          <a:xfrm>
            <a:off x="5562600" y="-152400"/>
            <a:ext cx="3352800" cy="1905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t>STDF 2014</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785520266"/>
      </p:ext>
    </p:extLst>
  </p:cSld>
  <p:clrMapOvr>
    <a:masterClrMapping/>
  </p:clrMapOvr>
  <p:transition spd="med">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HL on VCR PK</a:t>
            </a:r>
            <a:endParaRPr lang="en-US" dirty="0"/>
          </a:p>
        </p:txBody>
      </p:sp>
      <p:sp>
        <p:nvSpPr>
          <p:cNvPr id="3" name="Content Placeholder 2"/>
          <p:cNvSpPr>
            <a:spLocks noGrp="1"/>
          </p:cNvSpPr>
          <p:nvPr>
            <p:ph idx="1"/>
          </p:nvPr>
        </p:nvSpPr>
        <p:spPr/>
        <p:txBody>
          <a:bodyPr/>
          <a:lstStyle/>
          <a:p>
            <a:r>
              <a:rPr lang="en-US" dirty="0" smtClean="0"/>
              <a:t>Protein Binding!</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36</a:t>
            </a:fld>
            <a:endParaRPr lang="es-ES" altLang="en-US"/>
          </a:p>
        </p:txBody>
      </p:sp>
      <p:graphicFrame>
        <p:nvGraphicFramePr>
          <p:cNvPr id="5" name="Chart 4"/>
          <p:cNvGraphicFramePr/>
          <p:nvPr>
            <p:extLst>
              <p:ext uri="{D42A27DB-BD31-4B8C-83A1-F6EECF244321}">
                <p14:modId xmlns:p14="http://schemas.microsoft.com/office/powerpoint/2010/main" val="1307884213"/>
              </p:ext>
            </p:extLst>
          </p:nvPr>
        </p:nvGraphicFramePr>
        <p:xfrm>
          <a:off x="323528" y="2204864"/>
          <a:ext cx="6408712" cy="4280024"/>
        </p:xfrm>
        <a:graphic>
          <a:graphicData uri="http://schemas.openxmlformats.org/drawingml/2006/chart">
            <c:chart xmlns:c="http://schemas.openxmlformats.org/drawingml/2006/chart" xmlns:r="http://schemas.openxmlformats.org/officeDocument/2006/relationships" r:id="rId3"/>
          </a:graphicData>
        </a:graphic>
      </p:graphicFrame>
      <p:sp>
        <p:nvSpPr>
          <p:cNvPr id="9" name="Explosion 2 8"/>
          <p:cNvSpPr/>
          <p:nvPr/>
        </p:nvSpPr>
        <p:spPr>
          <a:xfrm>
            <a:off x="6003698" y="1052736"/>
            <a:ext cx="3536854"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Work in progress!</a:t>
            </a:r>
            <a:endParaRPr lang="en-US" sz="1600" b="1" dirty="0"/>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42306679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HL on VCR PK</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37</a:t>
            </a:fld>
            <a:endParaRPr lang="es-ES" altLang="en-US"/>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25247"/>
            <a:ext cx="725049" cy="732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pic>
        <p:nvPicPr>
          <p:cNvPr id="146434"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971600" y="1068922"/>
            <a:ext cx="7128792" cy="5532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Explosion 2 8"/>
          <p:cNvSpPr/>
          <p:nvPr/>
        </p:nvSpPr>
        <p:spPr>
          <a:xfrm>
            <a:off x="6003698" y="1052736"/>
            <a:ext cx="3536854"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Work in progress!</a:t>
            </a:r>
            <a:endParaRPr lang="en-US" sz="1600" b="1" dirty="0"/>
          </a:p>
        </p:txBody>
      </p:sp>
    </p:spTree>
    <p:extLst>
      <p:ext uri="{BB962C8B-B14F-4D97-AF65-F5344CB8AC3E}">
        <p14:creationId xmlns:p14="http://schemas.microsoft.com/office/powerpoint/2010/main" val="16538032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5496" y="1625405"/>
            <a:ext cx="8686800" cy="4755923"/>
          </a:xfrm>
          <a:prstGeom prst="rect">
            <a:avLst/>
          </a:prstGeom>
          <a:noFill/>
          <a:ln w="9525">
            <a:noFill/>
            <a:miter lim="800000"/>
            <a:headEnd/>
            <a:tailEnd/>
          </a:ln>
        </p:spPr>
        <p:txBody>
          <a:bodyPr/>
          <a:lstStyle/>
          <a:p>
            <a:pPr marL="509588" indent="-427038">
              <a:spcBef>
                <a:spcPts val="600"/>
              </a:spcBef>
              <a:buClr>
                <a:srgbClr val="FF9900"/>
              </a:buClr>
              <a:buSzPct val="80000"/>
              <a:defRPr/>
            </a:pPr>
            <a:r>
              <a:rPr lang="en-US" sz="2900" dirty="0">
                <a:latin typeface="Arial" charset="0"/>
                <a:cs typeface="Arial" charset="0"/>
              </a:rPr>
              <a:t>	</a:t>
            </a:r>
            <a:r>
              <a:rPr lang="en-US" sz="2200" dirty="0">
                <a:latin typeface="Arial" charset="0"/>
                <a:cs typeface="Arial" charset="0"/>
              </a:rPr>
              <a:t>Finding a prophylactic </a:t>
            </a:r>
            <a:r>
              <a:rPr lang="en-US" sz="2200" dirty="0" smtClean="0">
                <a:latin typeface="Arial" charset="0"/>
                <a:cs typeface="Arial" charset="0"/>
              </a:rPr>
              <a:t>therapy/model to VCR-PSZ induced  neurotoxicity</a:t>
            </a:r>
            <a:endParaRPr lang="en-US" sz="2900" dirty="0" smtClean="0">
              <a:solidFill>
                <a:srgbClr val="24486C"/>
              </a:solidFill>
              <a:latin typeface="+mj-lt"/>
              <a:ea typeface="+mj-ea"/>
              <a:cs typeface="+mj-cs"/>
            </a:endParaRPr>
          </a:p>
          <a:p>
            <a:pPr marL="566738" indent="-484188">
              <a:spcBef>
                <a:spcPts val="600"/>
              </a:spcBef>
              <a:buClr>
                <a:srgbClr val="FF9900"/>
              </a:buClr>
              <a:buSzPct val="80000"/>
              <a:defRPr/>
            </a:pPr>
            <a:r>
              <a:rPr lang="en-US" sz="2900" dirty="0">
                <a:solidFill>
                  <a:srgbClr val="24486C"/>
                </a:solidFill>
                <a:latin typeface="+mj-lt"/>
                <a:ea typeface="+mj-ea"/>
                <a:cs typeface="+mj-cs"/>
              </a:rPr>
              <a:t>	</a:t>
            </a:r>
            <a:r>
              <a:rPr lang="en-CA" sz="3500" dirty="0" smtClean="0">
                <a:solidFill>
                  <a:srgbClr val="24486C"/>
                </a:solidFill>
                <a:latin typeface="+mj-lt"/>
                <a:ea typeface="+mj-ea"/>
                <a:cs typeface="+mj-cs"/>
              </a:rPr>
              <a:t>Hypothesis</a:t>
            </a:r>
            <a:endParaRPr lang="en-CA" sz="3500" dirty="0">
              <a:solidFill>
                <a:srgbClr val="24486C"/>
              </a:solidFill>
              <a:latin typeface="+mj-lt"/>
              <a:ea typeface="+mj-ea"/>
              <a:cs typeface="+mj-cs"/>
            </a:endParaRPr>
          </a:p>
          <a:p>
            <a:pPr marL="566738" indent="-484188">
              <a:spcBef>
                <a:spcPts val="600"/>
              </a:spcBef>
              <a:buClr>
                <a:srgbClr val="FF9900"/>
              </a:buClr>
              <a:buSzPct val="80000"/>
              <a:defRPr/>
            </a:pPr>
            <a:r>
              <a:rPr lang="en-CA" sz="2900" dirty="0">
                <a:latin typeface="Arial" charset="0"/>
                <a:cs typeface="Arial" charset="0"/>
              </a:rPr>
              <a:t>	</a:t>
            </a:r>
            <a:r>
              <a:rPr lang="en-US" sz="2900" dirty="0">
                <a:latin typeface="Arial" charset="0"/>
                <a:cs typeface="Arial" charset="0"/>
              </a:rPr>
              <a:t> </a:t>
            </a:r>
            <a:r>
              <a:rPr lang="en-US" sz="2200" dirty="0">
                <a:latin typeface="Arial" charset="0"/>
                <a:cs typeface="Arial" charset="0"/>
              </a:rPr>
              <a:t>Erythropoietin have a possible protective role against VCR toxicity </a:t>
            </a:r>
          </a:p>
          <a:p>
            <a:pPr marL="566738" indent="-484188">
              <a:spcBef>
                <a:spcPts val="600"/>
              </a:spcBef>
              <a:buClr>
                <a:srgbClr val="FF9900"/>
              </a:buClr>
              <a:buSzPct val="80000"/>
              <a:defRPr/>
            </a:pPr>
            <a:r>
              <a:rPr lang="en-CA" sz="4800" dirty="0">
                <a:solidFill>
                  <a:srgbClr val="24486C"/>
                </a:solidFill>
                <a:latin typeface="+mj-lt"/>
                <a:ea typeface="+mj-ea"/>
                <a:cs typeface="+mj-cs"/>
              </a:rPr>
              <a:t>	</a:t>
            </a:r>
            <a:r>
              <a:rPr lang="en-CA" sz="3500" dirty="0">
                <a:solidFill>
                  <a:srgbClr val="24486C"/>
                </a:solidFill>
                <a:latin typeface="+mj-lt"/>
                <a:ea typeface="+mj-ea"/>
                <a:cs typeface="+mj-cs"/>
              </a:rPr>
              <a:t>Objective</a:t>
            </a:r>
          </a:p>
          <a:p>
            <a:pPr marL="171450" indent="-171450" defTabSz="5016500"/>
            <a:r>
              <a:rPr lang="en-US" sz="2200" dirty="0" smtClean="0">
                <a:solidFill>
                  <a:schemeClr val="tx2"/>
                </a:solidFill>
                <a:sym typeface="Trebuchet MS" pitchFamily="34" charset="0"/>
              </a:rPr>
              <a:t>1.</a:t>
            </a:r>
            <a:r>
              <a:rPr lang="en-US" sz="2200" dirty="0" smtClean="0">
                <a:latin typeface="Arial" charset="0"/>
                <a:cs typeface="Arial" charset="0"/>
              </a:rPr>
              <a:t>To </a:t>
            </a:r>
            <a:r>
              <a:rPr lang="en-US" sz="2200" dirty="0">
                <a:latin typeface="Arial" charset="0"/>
                <a:cs typeface="Arial" charset="0"/>
              </a:rPr>
              <a:t>develop a rat model to study vincristine-induced SAIDH</a:t>
            </a:r>
          </a:p>
          <a:p>
            <a:pPr marL="171450" indent="-171450" defTabSz="5016500"/>
            <a:endParaRPr lang="en-US" sz="2200" dirty="0">
              <a:latin typeface="Arial" charset="0"/>
              <a:cs typeface="Arial" charset="0"/>
            </a:endParaRPr>
          </a:p>
          <a:p>
            <a:pPr marL="171450" indent="-171450" defTabSz="5016500"/>
            <a:r>
              <a:rPr lang="en-US" sz="2200" dirty="0">
                <a:latin typeface="Arial" charset="0"/>
                <a:cs typeface="Arial" charset="0"/>
              </a:rPr>
              <a:t> 2. To determine the possible role of erythropoietin in reducing the hyponatremia and survival rate associated with vincristine-induced SAIDH</a:t>
            </a:r>
          </a:p>
          <a:p>
            <a:pPr marL="566738" indent="-484188">
              <a:spcBef>
                <a:spcPts val="600"/>
              </a:spcBef>
              <a:buClr>
                <a:srgbClr val="FF9900"/>
              </a:buClr>
              <a:buSzPct val="80000"/>
              <a:defRPr/>
            </a:pPr>
            <a:endParaRPr lang="en-CA" sz="2200" dirty="0">
              <a:latin typeface="Arial" charset="0"/>
              <a:cs typeface="Arial" charset="0"/>
            </a:endParaRPr>
          </a:p>
          <a:p>
            <a:pPr marL="566738" indent="-484188">
              <a:spcBef>
                <a:spcPts val="600"/>
              </a:spcBef>
              <a:buClr>
                <a:srgbClr val="FF9900"/>
              </a:buClr>
              <a:buSzPct val="80000"/>
              <a:defRPr/>
            </a:pPr>
            <a:endParaRPr lang="en-CA" sz="2200" dirty="0">
              <a:latin typeface="Arial" charset="0"/>
              <a:cs typeface="Arial" charset="0"/>
            </a:endParaRPr>
          </a:p>
          <a:p>
            <a:pPr marL="1279525" lvl="2" indent="-282575">
              <a:spcBef>
                <a:spcPts val="600"/>
              </a:spcBef>
              <a:buClr>
                <a:srgbClr val="FF9900"/>
              </a:buClr>
              <a:buSzPct val="80000"/>
              <a:defRPr/>
            </a:pPr>
            <a:endParaRPr lang="en-US" sz="2200" dirty="0">
              <a:latin typeface="Arial" charset="0"/>
              <a:cs typeface="Arial" charset="0"/>
            </a:endParaRPr>
          </a:p>
          <a:p>
            <a:pPr marL="365125" indent="-282575">
              <a:spcBef>
                <a:spcPts val="600"/>
              </a:spcBef>
              <a:buClr>
                <a:srgbClr val="FF9900"/>
              </a:buClr>
              <a:buSzPct val="80000"/>
              <a:buFont typeface="Wingdings" pitchFamily="2" charset="2"/>
              <a:buNone/>
              <a:defRPr/>
            </a:pPr>
            <a:endParaRPr lang="en-US" sz="2200" dirty="0">
              <a:latin typeface="Arial" charset="0"/>
              <a:cs typeface="Arial" charset="0"/>
            </a:endParaRPr>
          </a:p>
        </p:txBody>
      </p:sp>
      <p:sp>
        <p:nvSpPr>
          <p:cNvPr id="46083" name="Slide Number Placeholder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C3951899-533A-4770-996B-7F3D7F4ECA60}" type="slidenum">
              <a:rPr lang="en-US" altLang="en-US" sz="1400" smtClean="0"/>
              <a:pPr eaLnBrk="1" hangingPunct="1">
                <a:spcBef>
                  <a:spcPct val="0"/>
                </a:spcBef>
                <a:buFontTx/>
                <a:buNone/>
              </a:pPr>
              <a:t>38</a:t>
            </a:fld>
            <a:endParaRPr lang="en-US" altLang="en-US" sz="1400" smtClean="0">
              <a:solidFill>
                <a:srgbClr val="FFFFFF"/>
              </a:solidFill>
            </a:endParaRPr>
          </a:p>
        </p:txBody>
      </p:sp>
      <p:sp>
        <p:nvSpPr>
          <p:cNvPr id="9" name="Title 1"/>
          <p:cNvSpPr txBox="1">
            <a:spLocks/>
          </p:cNvSpPr>
          <p:nvPr/>
        </p:nvSpPr>
        <p:spPr>
          <a:xfrm>
            <a:off x="539552" y="777330"/>
            <a:ext cx="7315200" cy="779462"/>
          </a:xfrm>
          <a:prstGeom prst="rect">
            <a:avLst/>
          </a:prstGeom>
        </p:spPr>
        <p:txBody>
          <a:bodyPr anchor="ctr">
            <a:normAutofit/>
          </a:bodyPr>
          <a:lstStyle/>
          <a:p>
            <a:pPr fontAlgn="auto">
              <a:spcAft>
                <a:spcPts val="0"/>
              </a:spcAft>
              <a:defRPr/>
            </a:pPr>
            <a:r>
              <a:rPr lang="en-CA" sz="3500" dirty="0">
                <a:solidFill>
                  <a:srgbClr val="24486C"/>
                </a:solidFill>
                <a:latin typeface="+mj-lt"/>
                <a:ea typeface="+mj-ea"/>
                <a:cs typeface="+mj-cs"/>
              </a:rPr>
              <a:t>Rationale</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312715"/>
            <a:ext cx="539552" cy="545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xplosion 2 11"/>
          <p:cNvSpPr/>
          <p:nvPr/>
        </p:nvSpPr>
        <p:spPr>
          <a:xfrm>
            <a:off x="6084168" y="-387424"/>
            <a:ext cx="3536854" cy="171891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Preliminary Data</a:t>
            </a:r>
            <a:endParaRPr lang="en-US" sz="1600" b="1" dirty="0"/>
          </a:p>
        </p:txBody>
      </p:sp>
      <p:sp>
        <p:nvSpPr>
          <p:cNvPr id="13"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408499320"/>
      </p:ext>
    </p:extLst>
  </p:cSld>
  <p:clrMapOvr>
    <a:masterClrMapping/>
  </p:clrMapOvr>
  <p:transition spd="med">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Erythropoietin</a:t>
            </a:r>
            <a:endParaRPr lang="en-US" dirty="0"/>
          </a:p>
        </p:txBody>
      </p:sp>
      <p:sp>
        <p:nvSpPr>
          <p:cNvPr id="3" name="Content Placeholder 2"/>
          <p:cNvSpPr>
            <a:spLocks noGrp="1"/>
          </p:cNvSpPr>
          <p:nvPr>
            <p:ph idx="1"/>
          </p:nvPr>
        </p:nvSpPr>
        <p:spPr>
          <a:xfrm>
            <a:off x="457200" y="1855365"/>
            <a:ext cx="8229600" cy="4525963"/>
          </a:xfrm>
        </p:spPr>
        <p:txBody>
          <a:bodyPr/>
          <a:lstStyle/>
          <a:p>
            <a:pPr>
              <a:buFont typeface="Wingdings" panose="05000000000000000000" pitchFamily="2" charset="2"/>
              <a:buChar char="Ø"/>
            </a:pPr>
            <a:r>
              <a:rPr lang="en-US" dirty="0" smtClean="0">
                <a:solidFill>
                  <a:schemeClr val="tx2"/>
                </a:solidFill>
                <a:latin typeface="Arial" pitchFamily="34" charset="0"/>
                <a:cs typeface="Arial" pitchFamily="34" charset="0"/>
              </a:rPr>
              <a:t>A</a:t>
            </a:r>
            <a:r>
              <a:rPr lang="en-US" dirty="0" smtClean="0">
                <a:solidFill>
                  <a:schemeClr val="tx2"/>
                </a:solidFill>
                <a:latin typeface="Arial" pitchFamily="34" charset="0"/>
                <a:cs typeface="Arial" pitchFamily="34" charset="0"/>
              </a:rPr>
              <a:t> renal glycoprotein hormone used to treat anemia</a:t>
            </a:r>
          </a:p>
          <a:p>
            <a:pPr>
              <a:buFont typeface="Wingdings" panose="05000000000000000000" pitchFamily="2" charset="2"/>
              <a:buChar char="Ø"/>
            </a:pPr>
            <a:endParaRPr lang="en-US" dirty="0" smtClean="0">
              <a:solidFill>
                <a:schemeClr val="tx2"/>
              </a:solidFill>
              <a:latin typeface="Arial" pitchFamily="34" charset="0"/>
              <a:cs typeface="Arial" pitchFamily="34" charset="0"/>
            </a:endParaRPr>
          </a:p>
          <a:p>
            <a:pPr>
              <a:buFont typeface="Wingdings" panose="05000000000000000000" pitchFamily="2" charset="2"/>
              <a:buChar char="Ø"/>
            </a:pPr>
            <a:r>
              <a:rPr lang="en-US" dirty="0" smtClean="0">
                <a:solidFill>
                  <a:schemeClr val="tx2"/>
                </a:solidFill>
                <a:latin typeface="Arial" pitchFamily="34" charset="0"/>
                <a:cs typeface="Arial" pitchFamily="34" charset="0"/>
              </a:rPr>
              <a:t> Commonly used in treatment protocols of leukemic patients. </a:t>
            </a:r>
          </a:p>
          <a:p>
            <a:pPr>
              <a:buFont typeface="Wingdings" panose="05000000000000000000" pitchFamily="2" charset="2"/>
              <a:buChar char="Ø"/>
            </a:pPr>
            <a:endParaRPr lang="en-US" dirty="0">
              <a:solidFill>
                <a:schemeClr val="tx2"/>
              </a:solidFill>
              <a:latin typeface="Arial" pitchFamily="34" charset="0"/>
              <a:cs typeface="Arial" pitchFamily="34" charset="0"/>
            </a:endParaRPr>
          </a:p>
          <a:p>
            <a:pPr>
              <a:buFont typeface="Wingdings" panose="05000000000000000000" pitchFamily="2" charset="2"/>
              <a:buChar char="Ø"/>
            </a:pPr>
            <a:r>
              <a:rPr lang="en-US" dirty="0" smtClean="0">
                <a:solidFill>
                  <a:schemeClr val="tx2"/>
                </a:solidFill>
                <a:latin typeface="Arial" pitchFamily="34" charset="0"/>
                <a:cs typeface="Arial" pitchFamily="34" charset="0"/>
              </a:rPr>
              <a:t>It affects the sodium and potassium levels</a:t>
            </a:r>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39</a:t>
            </a:fld>
            <a:endParaRPr lang="es-ES" alt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312715"/>
            <a:ext cx="539552" cy="545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8945967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Erythropoietin</a:t>
            </a:r>
            <a:endParaRPr lang="en-US" dirty="0"/>
          </a:p>
        </p:txBody>
      </p:sp>
      <p:sp>
        <p:nvSpPr>
          <p:cNvPr id="3" name="Content Placeholder 2"/>
          <p:cNvSpPr>
            <a:spLocks noGrp="1"/>
          </p:cNvSpPr>
          <p:nvPr>
            <p:ph idx="1"/>
          </p:nvPr>
        </p:nvSpPr>
        <p:spPr>
          <a:xfrm>
            <a:off x="457200" y="1855365"/>
            <a:ext cx="8229600" cy="4525963"/>
          </a:xfrm>
        </p:spPr>
        <p:txBody>
          <a:bodyPr/>
          <a:lstStyle/>
          <a:p>
            <a:pPr>
              <a:buFont typeface="Wingdings" panose="05000000000000000000" pitchFamily="2" charset="2"/>
              <a:buChar char="Ø"/>
            </a:pPr>
            <a:r>
              <a:rPr lang="en-US" sz="2800" dirty="0" smtClean="0">
                <a:solidFill>
                  <a:schemeClr val="tx2"/>
                </a:solidFill>
                <a:latin typeface="Arial" pitchFamily="34" charset="0"/>
                <a:cs typeface="Arial" pitchFamily="34" charset="0"/>
              </a:rPr>
              <a:t>Hypersecretion of ADH was associated with an increase in EPO secretion</a:t>
            </a:r>
            <a:r>
              <a:rPr lang="en-US" sz="2500" dirty="0" smtClean="0">
                <a:solidFill>
                  <a:schemeClr val="tx2"/>
                </a:solidFill>
                <a:latin typeface="Arial" pitchFamily="34" charset="0"/>
                <a:cs typeface="Arial" pitchFamily="34" charset="0"/>
              </a:rPr>
              <a:t>. </a:t>
            </a:r>
          </a:p>
          <a:p>
            <a:pPr>
              <a:buFont typeface="Wingdings" panose="05000000000000000000" pitchFamily="2" charset="2"/>
              <a:buChar char="Ø"/>
            </a:pPr>
            <a:endParaRPr lang="en-US" sz="2500" dirty="0" smtClean="0">
              <a:solidFill>
                <a:schemeClr val="tx2"/>
              </a:solidFill>
              <a:latin typeface="Arial" pitchFamily="34" charset="0"/>
              <a:cs typeface="Arial" pitchFamily="34" charset="0"/>
            </a:endParaRPr>
          </a:p>
          <a:p>
            <a:pPr>
              <a:buFont typeface="Wingdings" panose="05000000000000000000" pitchFamily="2" charset="2"/>
              <a:buChar char="Ø"/>
            </a:pPr>
            <a:r>
              <a:rPr lang="en-US" sz="2800" dirty="0" smtClean="0">
                <a:solidFill>
                  <a:schemeClr val="tx2"/>
                </a:solidFill>
                <a:latin typeface="Arial" pitchFamily="34" charset="0"/>
                <a:cs typeface="Arial" pitchFamily="34" charset="0"/>
              </a:rPr>
              <a:t>EPO have a reversal role against vincristine-induced peripheral neuropathy through</a:t>
            </a:r>
          </a:p>
          <a:p>
            <a:pPr lvl="1">
              <a:buFont typeface="Wingdings" panose="05000000000000000000" pitchFamily="2" charset="2"/>
              <a:buChar char="Ø"/>
            </a:pPr>
            <a:r>
              <a:rPr lang="en-US" sz="2500" dirty="0" smtClean="0">
                <a:solidFill>
                  <a:schemeClr val="tx2"/>
                </a:solidFill>
                <a:latin typeface="Arial" pitchFamily="34" charset="0"/>
                <a:cs typeface="Arial" pitchFamily="34" charset="0"/>
              </a:rPr>
              <a:t> decreasing N-methyl-D-aspartate receptor expression</a:t>
            </a:r>
          </a:p>
          <a:p>
            <a:pPr lvl="1">
              <a:buFont typeface="Wingdings" panose="05000000000000000000" pitchFamily="2" charset="2"/>
              <a:buChar char="Ø"/>
            </a:pPr>
            <a:r>
              <a:rPr lang="en-US" sz="2500" dirty="0" smtClean="0">
                <a:solidFill>
                  <a:schemeClr val="tx2"/>
                </a:solidFill>
                <a:latin typeface="Arial" pitchFamily="34" charset="0"/>
                <a:cs typeface="Arial" pitchFamily="34" charset="0"/>
              </a:rPr>
              <a:t> increasing calcitonin gene-related peptide expression </a:t>
            </a:r>
            <a:r>
              <a:rPr lang="en-US" dirty="0" smtClean="0">
                <a:solidFill>
                  <a:schemeClr val="tx2"/>
                </a:solidFill>
                <a:latin typeface="Arial" pitchFamily="34" charset="0"/>
                <a:cs typeface="Arial" pitchFamily="34" charset="0"/>
              </a:rPr>
              <a:t>centrally and peripherally</a:t>
            </a:r>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6312715"/>
            <a:ext cx="539552" cy="545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3971048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5496" y="1783357"/>
            <a:ext cx="3240360" cy="4525963"/>
          </a:xfrm>
        </p:spPr>
        <p:txBody>
          <a:bodyPr/>
          <a:lstStyle/>
          <a:p>
            <a:pPr marL="0" indent="0">
              <a:buNone/>
            </a:pPr>
            <a:r>
              <a:rPr lang="en-US" dirty="0" smtClean="0"/>
              <a:t>E-Poster</a:t>
            </a:r>
            <a:endParaRPr lang="en-US" dirty="0" smtClean="0"/>
          </a:p>
          <a:p>
            <a:pPr marL="0" indent="0">
              <a:buNone/>
            </a:pPr>
            <a:r>
              <a:rPr lang="en-US" dirty="0" err="1" smtClean="0"/>
              <a:t>Abouayana</a:t>
            </a:r>
            <a:r>
              <a:rPr lang="en-US" dirty="0" smtClean="0"/>
              <a:t> M. et al. Pharma Middle East 2015</a:t>
            </a:r>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41</a:t>
            </a:fld>
            <a:endParaRPr lang="es-ES" altLang="en-US"/>
          </a:p>
        </p:txBody>
      </p:sp>
      <p:pic>
        <p:nvPicPr>
          <p:cNvPr id="142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205" y="25851"/>
            <a:ext cx="5794379" cy="7014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312715"/>
            <a:ext cx="539552" cy="545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19582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Preliminary </a:t>
            </a:r>
            <a:r>
              <a:rPr lang="en-US" dirty="0"/>
              <a:t>M</a:t>
            </a:r>
            <a:r>
              <a:rPr lang="en-US" dirty="0" smtClean="0"/>
              <a:t>odel </a:t>
            </a:r>
            <a:r>
              <a:rPr lang="en-US" dirty="0"/>
              <a:t>D</a:t>
            </a:r>
            <a:r>
              <a:rPr lang="en-US" dirty="0" smtClean="0"/>
              <a:t>evelopment</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42</a:t>
            </a:fld>
            <a:endParaRPr lang="es-ES" altLang="en-US"/>
          </a:p>
        </p:txBody>
      </p:sp>
      <p:pic>
        <p:nvPicPr>
          <p:cNvPr id="144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060848"/>
            <a:ext cx="8712968" cy="314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312715"/>
            <a:ext cx="539552" cy="545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4081813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Erythropoietin Possible CNS Protective </a:t>
            </a:r>
            <a:r>
              <a:rPr lang="en-US" dirty="0"/>
              <a:t>R</a:t>
            </a:r>
            <a:r>
              <a:rPr lang="en-US" dirty="0" smtClean="0"/>
              <a:t>ole?</a:t>
            </a:r>
            <a:endParaRPr lang="en-US" dirty="0"/>
          </a:p>
        </p:txBody>
      </p:sp>
      <p:sp>
        <p:nvSpPr>
          <p:cNvPr id="3" name="Content Placeholder 2"/>
          <p:cNvSpPr>
            <a:spLocks noGrp="1"/>
          </p:cNvSpPr>
          <p:nvPr>
            <p:ph idx="1"/>
          </p:nvPr>
        </p:nvSpPr>
        <p:spPr>
          <a:xfrm>
            <a:off x="35496" y="4653136"/>
            <a:ext cx="8856984" cy="1656184"/>
          </a:xfrm>
        </p:spPr>
        <p:txBody>
          <a:bodyPr/>
          <a:lstStyle/>
          <a:p>
            <a:pPr marL="0" indent="0">
              <a:buNone/>
            </a:pPr>
            <a:r>
              <a:rPr lang="en-US" sz="2500" dirty="0"/>
              <a:t>Co-administration of low dose erythropoietin (40 U/Kg) for short duration, ≤5 days, showed a potential benefit in reversing the VCR-induced </a:t>
            </a:r>
            <a:r>
              <a:rPr lang="en-US" sz="2500" dirty="0" smtClean="0"/>
              <a:t>hyponatremia. However</a:t>
            </a:r>
            <a:r>
              <a:rPr lang="en-US" sz="2500" dirty="0"/>
              <a:t>, we need to consider controlling the induced hyperkalemia. </a:t>
            </a:r>
            <a:endParaRPr lang="en-US" dirty="0" smtClean="0"/>
          </a:p>
        </p:txBody>
      </p:sp>
      <p:sp>
        <p:nvSpPr>
          <p:cNvPr id="4" name="Slide Number Placeholder 3"/>
          <p:cNvSpPr>
            <a:spLocks noGrp="1"/>
          </p:cNvSpPr>
          <p:nvPr>
            <p:ph type="sldNum" sz="quarter" idx="12"/>
          </p:nvPr>
        </p:nvSpPr>
        <p:spPr/>
        <p:txBody>
          <a:bodyPr/>
          <a:lstStyle/>
          <a:p>
            <a:pPr>
              <a:defRPr/>
            </a:pPr>
            <a:fld id="{13BECE70-F37A-40BB-AD3D-2689896743C3}" type="slidenum">
              <a:rPr lang="es-ES" altLang="en-US" smtClean="0"/>
              <a:pPr>
                <a:defRPr/>
              </a:pPr>
              <a:t>43</a:t>
            </a:fld>
            <a:endParaRPr lang="es-ES" altLang="en-US"/>
          </a:p>
        </p:txBody>
      </p:sp>
      <p:pic>
        <p:nvPicPr>
          <p:cNvPr id="143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115" y="1772816"/>
            <a:ext cx="3633789" cy="2957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3314" y="1700808"/>
            <a:ext cx="3879046" cy="295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6312715"/>
            <a:ext cx="539552" cy="545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1"/>
          <p:cNvSpPr txBox="1">
            <a:spLocks/>
          </p:cNvSpPr>
          <p:nvPr/>
        </p:nvSpPr>
        <p:spPr bwMode="auto">
          <a:xfrm>
            <a:off x="4572000" y="6597650"/>
            <a:ext cx="4716016"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dirty="0">
                <a:solidFill>
                  <a:schemeClr val="bg1"/>
                </a:solidFill>
              </a:rPr>
              <a:t>Dr. Dalia </a:t>
            </a:r>
            <a:r>
              <a:rPr lang="es-ES" altLang="en-US" sz="1400" dirty="0" smtClean="0">
                <a:solidFill>
                  <a:schemeClr val="bg1"/>
                </a:solidFill>
              </a:rPr>
              <a:t>Hamdy-PharmaMiddleEast-November2015</a:t>
            </a:r>
            <a:endParaRPr lang="es-ES" altLang="en-US" sz="1400" dirty="0">
              <a:solidFill>
                <a:schemeClr val="bg1"/>
              </a:solidFill>
            </a:endParaRPr>
          </a:p>
        </p:txBody>
      </p:sp>
    </p:spTree>
    <p:extLst>
      <p:ext uri="{BB962C8B-B14F-4D97-AF65-F5344CB8AC3E}">
        <p14:creationId xmlns:p14="http://schemas.microsoft.com/office/powerpoint/2010/main" val="34689517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Slide Number Placeholder 4"/>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85DDC748-DD0D-486C-9041-84221C9626FD}" type="slidenum">
              <a:rPr lang="es-ES" altLang="en-US" sz="1400" smtClean="0"/>
              <a:pPr eaLnBrk="1" hangingPunct="1">
                <a:spcBef>
                  <a:spcPct val="0"/>
                </a:spcBef>
                <a:buFontTx/>
                <a:buNone/>
              </a:pPr>
              <a:t>44</a:t>
            </a:fld>
            <a:endParaRPr lang="es-ES" altLang="en-US" sz="1400" smtClean="0"/>
          </a:p>
        </p:txBody>
      </p:sp>
      <p:sp>
        <p:nvSpPr>
          <p:cNvPr id="51207" name="Footer Placeholder 1"/>
          <p:cNvSpPr txBox="1">
            <a:spLocks/>
          </p:cNvSpPr>
          <p:nvPr/>
        </p:nvSpPr>
        <p:spPr bwMode="auto">
          <a:xfrm>
            <a:off x="6248400" y="6624638"/>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s-ES" altLang="en-US" sz="1400">
                <a:solidFill>
                  <a:schemeClr val="bg1"/>
                </a:solidFill>
              </a:rPr>
              <a:t>Dr. Dalia Hamdy- November 2014</a:t>
            </a:r>
          </a:p>
        </p:txBody>
      </p:sp>
      <p:pic>
        <p:nvPicPr>
          <p:cNvPr id="51213"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56" y="0"/>
            <a:ext cx="9396536" cy="6974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8388424" y="404664"/>
            <a:ext cx="652679" cy="5931942"/>
          </a:xfrm>
          <a:prstGeom prst="rect">
            <a:avLst/>
          </a:prstGeom>
          <a:noFill/>
        </p:spPr>
        <p:txBody>
          <a:bodyPr vert="wordArtVert" wrap="square" rtlCol="0">
            <a:spAutoFit/>
          </a:bodyPr>
          <a:lstStyle/>
          <a:p>
            <a:r>
              <a:rPr lang="en-US" sz="2800" b="1" dirty="0" smtClean="0">
                <a:solidFill>
                  <a:srgbClr val="FF0000"/>
                </a:solidFill>
              </a:rPr>
              <a:t>FUTURE PLANS</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n-US" altLang="en-US" dirty="0" smtClean="0"/>
              <a:t>Acknowledgments</a:t>
            </a:r>
          </a:p>
        </p:txBody>
      </p:sp>
      <p:sp>
        <p:nvSpPr>
          <p:cNvPr id="3" name="Content Placeholder 2"/>
          <p:cNvSpPr>
            <a:spLocks noGrp="1"/>
          </p:cNvSpPr>
          <p:nvPr>
            <p:ph idx="1"/>
          </p:nvPr>
        </p:nvSpPr>
        <p:spPr>
          <a:xfrm>
            <a:off x="2922240" y="1773238"/>
            <a:ext cx="3810000" cy="4968875"/>
          </a:xfrm>
        </p:spPr>
        <p:txBody>
          <a:bodyPr/>
          <a:lstStyle/>
          <a:p>
            <a:pPr marL="231775" indent="-231775" eaLnBrk="1" hangingPunct="1">
              <a:defRPr/>
            </a:pPr>
            <a:r>
              <a:rPr lang="en-US" sz="3000" b="1" dirty="0" smtClean="0"/>
              <a:t>Universities</a:t>
            </a:r>
          </a:p>
          <a:p>
            <a:pPr eaLnBrk="1" hangingPunct="1">
              <a:defRPr/>
            </a:pPr>
            <a:endParaRPr lang="en-US" dirty="0" smtClean="0"/>
          </a:p>
          <a:p>
            <a:pPr marL="0" indent="0" eaLnBrk="1" hangingPunct="1">
              <a:buFontTx/>
              <a:buNone/>
              <a:defRPr/>
            </a:pPr>
            <a:endParaRPr lang="en-US" dirty="0" smtClean="0"/>
          </a:p>
          <a:p>
            <a:pPr marL="231775" indent="-231775" eaLnBrk="1" hangingPunct="1">
              <a:defRPr/>
            </a:pPr>
            <a:r>
              <a:rPr lang="en-US" sz="3000" b="1" dirty="0" smtClean="0"/>
              <a:t>Funding agencies</a:t>
            </a:r>
          </a:p>
        </p:txBody>
      </p:sp>
      <p:sp>
        <p:nvSpPr>
          <p:cNvPr id="52228" name="Slide Number Placeholder 4"/>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84DAEE9B-F2A8-47E0-929F-009543AA3F2A}" type="slidenum">
              <a:rPr lang="es-ES" altLang="en-US" sz="1400" smtClean="0"/>
              <a:pPr eaLnBrk="1" hangingPunct="1">
                <a:spcBef>
                  <a:spcPct val="0"/>
                </a:spcBef>
                <a:buFontTx/>
                <a:buNone/>
              </a:pPr>
              <a:t>45</a:t>
            </a:fld>
            <a:endParaRPr lang="es-ES" altLang="en-US" sz="1400" smtClean="0"/>
          </a:p>
        </p:txBody>
      </p:sp>
      <p:pic>
        <p:nvPicPr>
          <p:cNvPr id="52229" name="Picture 19" descr="QU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1631" y="2355849"/>
            <a:ext cx="8953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descr="C:\Documents and Settings\Sherin\Desktop\New Folder\JPG\مدام ايمان\الدليل الجديد\Logo coloured 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9080" y="2276475"/>
            <a:ext cx="9620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txBox="1">
            <a:spLocks/>
          </p:cNvSpPr>
          <p:nvPr/>
        </p:nvSpPr>
        <p:spPr bwMode="auto">
          <a:xfrm>
            <a:off x="6300788" y="1773238"/>
            <a:ext cx="3114675"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defRPr/>
            </a:pPr>
            <a:r>
              <a:rPr lang="en-US" sz="3000" b="1" kern="0" dirty="0" smtClean="0"/>
              <a:t>Laboratory members</a:t>
            </a:r>
            <a:endParaRPr lang="en-US" sz="3000" b="1" kern="0" dirty="0" smtClean="0"/>
          </a:p>
          <a:p>
            <a:pPr marL="0" indent="0">
              <a:buFontTx/>
              <a:buNone/>
              <a:defRPr/>
            </a:pPr>
            <a:r>
              <a:rPr lang="en-US" sz="1800" kern="0" dirty="0" smtClean="0"/>
              <a:t>Mr. Khalil </a:t>
            </a:r>
            <a:r>
              <a:rPr lang="en-US" sz="1800" kern="0" dirty="0" err="1" smtClean="0"/>
              <a:t>Sharaf</a:t>
            </a:r>
            <a:endParaRPr lang="en-US" sz="1800" kern="0" dirty="0" smtClean="0"/>
          </a:p>
          <a:p>
            <a:pPr marL="0" indent="0">
              <a:buFontTx/>
              <a:buNone/>
              <a:defRPr/>
            </a:pPr>
            <a:r>
              <a:rPr lang="en-US" sz="1800" kern="0" dirty="0" smtClean="0"/>
              <a:t>Ms. Sarah Khalil</a:t>
            </a:r>
          </a:p>
          <a:p>
            <a:pPr marL="0" indent="0">
              <a:buFontTx/>
              <a:buNone/>
              <a:defRPr/>
            </a:pPr>
            <a:r>
              <a:rPr lang="en-US" sz="1800" kern="0" dirty="0" smtClean="0"/>
              <a:t>Ms. </a:t>
            </a:r>
            <a:r>
              <a:rPr lang="en-US" sz="1800" kern="0" dirty="0" err="1" smtClean="0"/>
              <a:t>Doaa</a:t>
            </a:r>
            <a:r>
              <a:rPr lang="en-US" sz="1800" kern="0" dirty="0" smtClean="0"/>
              <a:t> </a:t>
            </a:r>
            <a:r>
              <a:rPr lang="en-US" sz="1800" kern="0" dirty="0" err="1" smtClean="0"/>
              <a:t>Abd</a:t>
            </a:r>
            <a:r>
              <a:rPr lang="en-US" sz="1800" kern="0" dirty="0" smtClean="0"/>
              <a:t> el </a:t>
            </a:r>
            <a:r>
              <a:rPr lang="en-US" sz="1800" kern="0" dirty="0" err="1" smtClean="0"/>
              <a:t>dayem</a:t>
            </a:r>
            <a:endParaRPr lang="en-US" kern="0" dirty="0" smtClean="0"/>
          </a:p>
          <a:p>
            <a:pPr>
              <a:defRPr/>
            </a:pPr>
            <a:endParaRPr lang="en-US" kern="0" dirty="0" smtClean="0"/>
          </a:p>
          <a:p>
            <a:pPr marL="0" indent="0">
              <a:buFontTx/>
              <a:buNone/>
              <a:defRPr/>
            </a:pPr>
            <a:endParaRPr lang="en-US" kern="0" dirty="0" smtClean="0"/>
          </a:p>
        </p:txBody>
      </p:sp>
      <p:sp>
        <p:nvSpPr>
          <p:cNvPr id="10" name="Content Placeholder 2"/>
          <p:cNvSpPr txBox="1">
            <a:spLocks/>
          </p:cNvSpPr>
          <p:nvPr/>
        </p:nvSpPr>
        <p:spPr bwMode="auto">
          <a:xfrm>
            <a:off x="-36514" y="1773238"/>
            <a:ext cx="453650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231775" indent="-231775">
              <a:defRPr/>
            </a:pPr>
            <a:r>
              <a:rPr lang="en-US" b="1" kern="0" dirty="0" smtClean="0"/>
              <a:t>Colleagues</a:t>
            </a:r>
            <a:endParaRPr lang="en-US" sz="2000" b="1" kern="0" dirty="0" smtClean="0"/>
          </a:p>
          <a:p>
            <a:pPr marL="0" indent="0">
              <a:buFontTx/>
              <a:buNone/>
              <a:defRPr/>
            </a:pPr>
            <a:r>
              <a:rPr lang="en-US" sz="1800" kern="0" dirty="0" smtClean="0"/>
              <a:t>Manal </a:t>
            </a:r>
            <a:r>
              <a:rPr lang="en-US" sz="1800" kern="0" dirty="0" err="1" smtClean="0"/>
              <a:t>Zaidan</a:t>
            </a:r>
            <a:r>
              <a:rPr lang="en-US" sz="1800" kern="0" dirty="0" smtClean="0"/>
              <a:t>, </a:t>
            </a:r>
            <a:r>
              <a:rPr lang="en-US" sz="1800" kern="0" dirty="0" err="1" smtClean="0"/>
              <a:t>PharmD</a:t>
            </a:r>
            <a:endParaRPr lang="en-US" sz="1800" kern="0" dirty="0" smtClean="0"/>
          </a:p>
          <a:p>
            <a:pPr marL="0" indent="0">
              <a:buFontTx/>
              <a:buNone/>
              <a:defRPr/>
            </a:pPr>
            <a:r>
              <a:rPr lang="en-US" sz="1800" kern="0" dirty="0" smtClean="0"/>
              <a:t>Tarek S. </a:t>
            </a:r>
            <a:r>
              <a:rPr lang="en-US" sz="1800" kern="0" dirty="0" err="1" smtClean="0"/>
              <a:t>Belal</a:t>
            </a:r>
            <a:r>
              <a:rPr lang="en-US" sz="1800" kern="0" dirty="0" smtClean="0"/>
              <a:t>, PhD</a:t>
            </a:r>
          </a:p>
          <a:p>
            <a:pPr marL="0" indent="0">
              <a:buFontTx/>
              <a:buNone/>
              <a:defRPr/>
            </a:pPr>
            <a:r>
              <a:rPr lang="en-US" sz="1800" kern="0" dirty="0" err="1" smtClean="0"/>
              <a:t>Hanan</a:t>
            </a:r>
            <a:r>
              <a:rPr lang="en-US" sz="1800" kern="0" dirty="0" smtClean="0"/>
              <a:t> El-</a:t>
            </a:r>
            <a:r>
              <a:rPr lang="en-US" sz="1800" kern="0" dirty="0" err="1" smtClean="0"/>
              <a:t>Goweily</a:t>
            </a:r>
            <a:r>
              <a:rPr lang="en-US" sz="1800" kern="0" dirty="0" smtClean="0"/>
              <a:t>, PhD</a:t>
            </a:r>
          </a:p>
          <a:p>
            <a:pPr marL="0" indent="0">
              <a:buFontTx/>
              <a:buNone/>
              <a:defRPr/>
            </a:pPr>
            <a:r>
              <a:rPr lang="en-US" sz="1800" kern="0" dirty="0" smtClean="0"/>
              <a:t>Ahmed F. El-</a:t>
            </a:r>
            <a:r>
              <a:rPr lang="en-US" sz="1800" kern="0" dirty="0" err="1" smtClean="0"/>
              <a:t>Yazbi</a:t>
            </a:r>
            <a:r>
              <a:rPr lang="en-US" sz="1800" kern="0" dirty="0" smtClean="0"/>
              <a:t>, </a:t>
            </a:r>
            <a:r>
              <a:rPr lang="en-US" sz="1800" kern="0" dirty="0" smtClean="0"/>
              <a:t>PhD</a:t>
            </a:r>
          </a:p>
          <a:p>
            <a:pPr marL="111125" indent="-111125">
              <a:defRPr/>
            </a:pPr>
            <a:r>
              <a:rPr lang="en-US" sz="3000" b="1" kern="0" dirty="0" smtClean="0"/>
              <a:t>Team members</a:t>
            </a:r>
            <a:endParaRPr lang="en-US" sz="3000" b="1" kern="0" dirty="0"/>
          </a:p>
          <a:p>
            <a:pPr marL="0" indent="0">
              <a:buFontTx/>
              <a:buNone/>
              <a:defRPr/>
            </a:pPr>
            <a:r>
              <a:rPr lang="en-US" sz="1800" kern="0" dirty="0"/>
              <a:t>Hagar El-Geed, </a:t>
            </a:r>
            <a:r>
              <a:rPr lang="en-US" sz="1800" kern="0" dirty="0" err="1"/>
              <a:t>PharmD</a:t>
            </a:r>
            <a:endParaRPr lang="en-US" sz="1800" kern="0" dirty="0"/>
          </a:p>
          <a:p>
            <a:pPr marL="0" indent="0">
              <a:buFontTx/>
              <a:buNone/>
              <a:defRPr/>
            </a:pPr>
            <a:r>
              <a:rPr lang="en-US" sz="1800" kern="0" dirty="0" err="1"/>
              <a:t>Samah</a:t>
            </a:r>
            <a:r>
              <a:rPr lang="en-US" sz="1800" kern="0" dirty="0"/>
              <a:t> El-Salem, </a:t>
            </a:r>
            <a:r>
              <a:rPr lang="en-US" sz="1800" kern="0" dirty="0" err="1"/>
              <a:t>PharmD</a:t>
            </a:r>
            <a:endParaRPr lang="en-US" sz="1800" kern="0" dirty="0"/>
          </a:p>
          <a:p>
            <a:pPr marL="0" indent="0">
              <a:buFontTx/>
              <a:buNone/>
              <a:defRPr/>
            </a:pPr>
            <a:r>
              <a:rPr lang="en-US" sz="1800" kern="0" dirty="0" err="1"/>
              <a:t>Heba</a:t>
            </a:r>
            <a:r>
              <a:rPr lang="en-US" sz="1800" kern="0" dirty="0"/>
              <a:t> Mohammed, </a:t>
            </a:r>
            <a:r>
              <a:rPr lang="en-US" sz="1800" kern="0" dirty="0" err="1"/>
              <a:t>PharmD</a:t>
            </a:r>
            <a:endParaRPr lang="en-US" sz="1800" kern="0" dirty="0"/>
          </a:p>
          <a:p>
            <a:pPr marL="0" indent="0">
              <a:buFontTx/>
              <a:buNone/>
              <a:defRPr/>
            </a:pPr>
            <a:r>
              <a:rPr lang="en-US" sz="1800" kern="0" dirty="0" err="1"/>
              <a:t>Lylia</a:t>
            </a:r>
            <a:r>
              <a:rPr lang="en-US" sz="1800" kern="0" dirty="0"/>
              <a:t> </a:t>
            </a:r>
            <a:r>
              <a:rPr lang="en-US" sz="1800" dirty="0" err="1"/>
              <a:t>Meckideche</a:t>
            </a:r>
            <a:r>
              <a:rPr lang="en-US" sz="1800" dirty="0"/>
              <a:t>, </a:t>
            </a:r>
            <a:r>
              <a:rPr lang="en-US" sz="1800" dirty="0" err="1"/>
              <a:t>PharmD</a:t>
            </a:r>
            <a:endParaRPr lang="en-US" sz="1800" kern="0" dirty="0"/>
          </a:p>
          <a:p>
            <a:pPr marL="0" indent="0">
              <a:buFontTx/>
              <a:buNone/>
              <a:defRPr/>
            </a:pPr>
            <a:r>
              <a:rPr lang="en-US" sz="1800" kern="0" dirty="0" err="1"/>
              <a:t>Hadeel</a:t>
            </a:r>
            <a:r>
              <a:rPr lang="en-US" sz="1800" kern="0" dirty="0"/>
              <a:t> Adel, BSc. </a:t>
            </a:r>
            <a:r>
              <a:rPr lang="en-US" sz="1800" kern="0" dirty="0" smtClean="0"/>
              <a:t>Pharm</a:t>
            </a:r>
          </a:p>
          <a:p>
            <a:pPr marL="0" indent="0">
              <a:buFontTx/>
              <a:buNone/>
              <a:defRPr/>
            </a:pPr>
            <a:r>
              <a:rPr lang="en-US" sz="1800" kern="0" dirty="0" smtClean="0"/>
              <a:t>Mai </a:t>
            </a:r>
            <a:r>
              <a:rPr lang="en-US" sz="1800" kern="0" dirty="0" err="1" smtClean="0"/>
              <a:t>Elnaggar</a:t>
            </a:r>
            <a:r>
              <a:rPr lang="en-US" sz="1800" kern="0" dirty="0" smtClean="0"/>
              <a:t>, </a:t>
            </a:r>
            <a:r>
              <a:rPr lang="en-US" sz="1800" kern="0" dirty="0"/>
              <a:t>BSc. </a:t>
            </a:r>
            <a:r>
              <a:rPr lang="en-US" sz="1800" kern="0" dirty="0" smtClean="0"/>
              <a:t>Pharm</a:t>
            </a:r>
          </a:p>
          <a:p>
            <a:pPr marL="0" indent="0">
              <a:buFontTx/>
              <a:buNone/>
              <a:defRPr/>
            </a:pPr>
            <a:r>
              <a:rPr lang="en-US" sz="1800" kern="0" dirty="0" err="1" smtClean="0"/>
              <a:t>Malak</a:t>
            </a:r>
            <a:r>
              <a:rPr lang="en-US" sz="1800" kern="0" dirty="0" smtClean="0"/>
              <a:t> </a:t>
            </a:r>
            <a:r>
              <a:rPr lang="en-US" sz="1800" dirty="0" err="1" smtClean="0"/>
              <a:t>Abouayana</a:t>
            </a:r>
            <a:r>
              <a:rPr lang="en-US" sz="1800" dirty="0" smtClean="0"/>
              <a:t>, undergraduate student</a:t>
            </a:r>
          </a:p>
          <a:p>
            <a:pPr marL="0" indent="0">
              <a:buFontTx/>
              <a:buNone/>
              <a:defRPr/>
            </a:pPr>
            <a:r>
              <a:rPr lang="en-US" sz="1800" kern="0" dirty="0" err="1" smtClean="0"/>
              <a:t>Aya</a:t>
            </a:r>
            <a:r>
              <a:rPr lang="en-US" sz="1800" kern="0" dirty="0" smtClean="0"/>
              <a:t> </a:t>
            </a:r>
            <a:r>
              <a:rPr lang="en-US" sz="1800" kern="0" dirty="0" err="1" smtClean="0"/>
              <a:t>Naeil</a:t>
            </a:r>
            <a:r>
              <a:rPr lang="en-US" sz="1800" kern="0" dirty="0" smtClean="0"/>
              <a:t>,  undergraduate student</a:t>
            </a:r>
          </a:p>
          <a:p>
            <a:pPr marL="0" indent="0">
              <a:buFontTx/>
              <a:buNone/>
              <a:defRPr/>
            </a:pPr>
            <a:endParaRPr lang="en-US" sz="1800" kern="0" dirty="0" smtClean="0"/>
          </a:p>
        </p:txBody>
      </p:sp>
      <p:pic>
        <p:nvPicPr>
          <p:cNvPr id="52234" name="Picture 19" descr="QU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8338" y="4165600"/>
            <a:ext cx="8953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6075" y="4100513"/>
            <a:ext cx="2019300"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36" name="Picture 3" descr="C:\Users\Samsung\Pictures\qnrf.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0925" y="5085804"/>
            <a:ext cx="15748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18957</TotalTime>
  <Words>1701</Words>
  <Application>Microsoft Office PowerPoint</Application>
  <PresentationFormat>On-screen Show (4:3)</PresentationFormat>
  <Paragraphs>496</Paragraphs>
  <Slides>45</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Wingdings</vt:lpstr>
      <vt:lpstr>Cambria</vt:lpstr>
      <vt:lpstr>Wingdings 2</vt:lpstr>
      <vt:lpstr>Gill Sans MT</vt:lpstr>
      <vt:lpstr>Trebuchet MS</vt:lpstr>
      <vt:lpstr>Diseño predeterminado</vt:lpstr>
      <vt:lpstr>Azole Antifungals: A prophylactic Therapy in Hematological  Cancer Patients</vt:lpstr>
      <vt:lpstr>Outline</vt:lpstr>
      <vt:lpstr>Hematological Cancer </vt:lpstr>
      <vt:lpstr>Acute Lymphoblastic Leukemia (ALL)</vt:lpstr>
      <vt:lpstr>Acute Lymphoblastic Leukemia (ALL)</vt:lpstr>
      <vt:lpstr>Azoles Antifungals : Prophylactic therapy</vt:lpstr>
      <vt:lpstr>Posaconazole</vt:lpstr>
      <vt:lpstr>Posaconazole</vt:lpstr>
      <vt:lpstr>Posaconazole</vt:lpstr>
      <vt:lpstr>Posaconazole</vt:lpstr>
      <vt:lpstr>PSZ Absorption</vt:lpstr>
      <vt:lpstr>PSZ TDM?!</vt:lpstr>
      <vt:lpstr>PSZ Metabolism and Elimination</vt:lpstr>
      <vt:lpstr>PSZ Pharmacodynamics</vt:lpstr>
      <vt:lpstr>Rationale  PSZ is a newly introduced drug in Qatar</vt:lpstr>
      <vt:lpstr>Results</vt:lpstr>
      <vt:lpstr>Results</vt:lpstr>
      <vt:lpstr>Results</vt:lpstr>
      <vt:lpstr>Results</vt:lpstr>
      <vt:lpstr>Conclusions</vt:lpstr>
      <vt:lpstr>PowerPoint Presentation</vt:lpstr>
      <vt:lpstr>PSZ-VCR Assay in rat plasma</vt:lpstr>
      <vt:lpstr>PSZ-VCR Assay in rat plasma</vt:lpstr>
      <vt:lpstr>PSZ-VCR Assay in rat plasma</vt:lpstr>
      <vt:lpstr>PowerPoint Presentation</vt:lpstr>
      <vt:lpstr>Hyperlipidemia</vt:lpstr>
      <vt:lpstr>Lipoproteins </vt:lpstr>
      <vt:lpstr>Hyperlipidemia and PK</vt:lpstr>
      <vt:lpstr>Hyperlipidemia and PK</vt:lpstr>
      <vt:lpstr>Effect of HL on PSZ PK</vt:lpstr>
      <vt:lpstr>Effect of HL on PSZ PK</vt:lpstr>
      <vt:lpstr>Effect of HL on PSZ PK</vt:lpstr>
      <vt:lpstr>Effect of HL on PSZ PK</vt:lpstr>
      <vt:lpstr>Conclusion</vt:lpstr>
      <vt:lpstr>PowerPoint Presentation</vt:lpstr>
      <vt:lpstr>Effect of HL on VCR PK</vt:lpstr>
      <vt:lpstr>Effect of HL on VCR PK</vt:lpstr>
      <vt:lpstr>PowerPoint Presentation</vt:lpstr>
      <vt:lpstr>Erythropoietin</vt:lpstr>
      <vt:lpstr>Erythropoietin</vt:lpstr>
      <vt:lpstr>PowerPoint Presentation</vt:lpstr>
      <vt:lpstr>Preliminary Model Development</vt:lpstr>
      <vt:lpstr>Erythropoietin Possible CNS Protective Role?</vt:lpstr>
      <vt:lpstr>PowerPoint Presentation</vt:lpstr>
      <vt:lpstr>Acknowledgments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Dalia Hamdy</cp:lastModifiedBy>
  <cp:revision>960</cp:revision>
  <dcterms:created xsi:type="dcterms:W3CDTF">2010-05-23T14:28:12Z</dcterms:created>
  <dcterms:modified xsi:type="dcterms:W3CDTF">2015-10-30T12:10:26Z</dcterms:modified>
</cp:coreProperties>
</file>