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423" r:id="rId2"/>
    <p:sldId id="689" r:id="rId3"/>
    <p:sldId id="690" r:id="rId4"/>
    <p:sldId id="691" r:id="rId5"/>
    <p:sldId id="692" r:id="rId6"/>
    <p:sldId id="649" r:id="rId7"/>
    <p:sldId id="604" r:id="rId8"/>
    <p:sldId id="605" r:id="rId9"/>
    <p:sldId id="615" r:id="rId10"/>
    <p:sldId id="616" r:id="rId11"/>
    <p:sldId id="617" r:id="rId12"/>
    <p:sldId id="619" r:id="rId13"/>
    <p:sldId id="620" r:id="rId14"/>
    <p:sldId id="621" r:id="rId15"/>
    <p:sldId id="622" r:id="rId16"/>
    <p:sldId id="623" r:id="rId17"/>
    <p:sldId id="624" r:id="rId18"/>
    <p:sldId id="625" r:id="rId19"/>
    <p:sldId id="626" r:id="rId20"/>
    <p:sldId id="587" r:id="rId21"/>
    <p:sldId id="684" r:id="rId22"/>
    <p:sldId id="685" r:id="rId23"/>
    <p:sldId id="686" r:id="rId24"/>
    <p:sldId id="687" r:id="rId25"/>
    <p:sldId id="693" r:id="rId26"/>
    <p:sldId id="656" r:id="rId27"/>
    <p:sldId id="665" r:id="rId28"/>
    <p:sldId id="543" r:id="rId29"/>
  </p:sldIdLst>
  <p:sldSz cx="9144000" cy="6858000" type="screen4x3"/>
  <p:notesSz cx="6858000" cy="100139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2 - Kalmar" initials="R2-IDK" lastIdx="2" clrIdx="0"/>
  <p:cmAuthor id="1" name="Daisy Vanrompay" initials="DV" lastIdx="22" clrIdx="1"/>
  <p:cmAuthor id="2" name="Leentje" initials="L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60BEF"/>
    <a:srgbClr val="F7D403"/>
    <a:srgbClr val="0099FF"/>
    <a:srgbClr val="49B4ED"/>
    <a:srgbClr val="FF8000"/>
    <a:srgbClr val="FF9B1E"/>
    <a:srgbClr val="0066FF"/>
    <a:srgbClr val="CCFFCC"/>
    <a:srgbClr val="66FF66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345" autoAdjust="0"/>
    <p:restoredTop sz="85806" autoAdjust="0"/>
  </p:normalViewPr>
  <p:slideViewPr>
    <p:cSldViewPr>
      <p:cViewPr>
        <p:scale>
          <a:sx n="90" d="100"/>
          <a:sy n="90" d="100"/>
        </p:scale>
        <p:origin x="1056" y="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5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commentAuthors" Target="commentAuthor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2280" cy="500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17" tIns="46109" rIns="92217" bIns="46109" numCol="1" anchor="t" anchorCtr="0" compatLnSpc="1">
            <a:prstTxWarp prst="textNoShape">
              <a:avLst/>
            </a:prstTxWarp>
          </a:bodyPr>
          <a:lstStyle>
            <a:lvl1pPr defTabSz="922858">
              <a:defRPr sz="1200">
                <a:ea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6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120" y="0"/>
            <a:ext cx="2972280" cy="500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17" tIns="46109" rIns="92217" bIns="46109" numCol="1" anchor="t" anchorCtr="0" compatLnSpc="1">
            <a:prstTxWarp prst="textNoShape">
              <a:avLst/>
            </a:prstTxWarp>
          </a:bodyPr>
          <a:lstStyle>
            <a:lvl1pPr algn="r" defTabSz="922858">
              <a:defRPr sz="1200">
                <a:ea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6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1734"/>
            <a:ext cx="2972280" cy="500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17" tIns="46109" rIns="92217" bIns="46109" numCol="1" anchor="b" anchorCtr="0" compatLnSpc="1">
            <a:prstTxWarp prst="textNoShape">
              <a:avLst/>
            </a:prstTxWarp>
          </a:bodyPr>
          <a:lstStyle>
            <a:lvl1pPr defTabSz="922858">
              <a:defRPr sz="1200">
                <a:ea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6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120" y="9511734"/>
            <a:ext cx="2972280" cy="500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17" tIns="46109" rIns="92217" bIns="46109" numCol="1" anchor="b" anchorCtr="0" compatLnSpc="1">
            <a:prstTxWarp prst="textNoShape">
              <a:avLst/>
            </a:prstTxWarp>
          </a:bodyPr>
          <a:lstStyle>
            <a:lvl1pPr algn="r" defTabSz="922858">
              <a:defRPr sz="1200"/>
            </a:lvl1pPr>
          </a:lstStyle>
          <a:p>
            <a:fld id="{07A76937-561E-4DA1-BFB8-89291CA75BAA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9628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2280" cy="500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17" tIns="46109" rIns="92217" bIns="46109" numCol="1" anchor="t" anchorCtr="0" compatLnSpc="1">
            <a:prstTxWarp prst="textNoShape">
              <a:avLst/>
            </a:prstTxWarp>
          </a:bodyPr>
          <a:lstStyle>
            <a:lvl1pPr defTabSz="922858">
              <a:defRPr sz="1200">
                <a:ea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120" y="0"/>
            <a:ext cx="2972280" cy="500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17" tIns="46109" rIns="92217" bIns="46109" numCol="1" anchor="t" anchorCtr="0" compatLnSpc="1">
            <a:prstTxWarp prst="textNoShape">
              <a:avLst/>
            </a:prstTxWarp>
          </a:bodyPr>
          <a:lstStyle>
            <a:lvl1pPr algn="r" defTabSz="922858">
              <a:defRPr sz="1200">
                <a:ea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50888"/>
            <a:ext cx="5008562" cy="37560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5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681" y="4756666"/>
            <a:ext cx="5488640" cy="4507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17" tIns="46109" rIns="92217" bIns="461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65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1734"/>
            <a:ext cx="2972280" cy="500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17" tIns="46109" rIns="92217" bIns="46109" numCol="1" anchor="b" anchorCtr="0" compatLnSpc="1">
            <a:prstTxWarp prst="textNoShape">
              <a:avLst/>
            </a:prstTxWarp>
          </a:bodyPr>
          <a:lstStyle>
            <a:lvl1pPr defTabSz="922858">
              <a:defRPr sz="1200">
                <a:ea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65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120" y="9511734"/>
            <a:ext cx="2972280" cy="500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17" tIns="46109" rIns="92217" bIns="46109" numCol="1" anchor="b" anchorCtr="0" compatLnSpc="1">
            <a:prstTxWarp prst="textNoShape">
              <a:avLst/>
            </a:prstTxWarp>
          </a:bodyPr>
          <a:lstStyle>
            <a:lvl1pPr algn="r" defTabSz="922858">
              <a:defRPr sz="1200"/>
            </a:lvl1pPr>
          </a:lstStyle>
          <a:p>
            <a:fld id="{088C8EB9-1F88-411D-BB09-2C29F147526F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2918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3B48E7-AC07-4DE3-A12B-8E5C6FBBCF47}" type="slidenum">
              <a:rPr lang="en-US"/>
              <a:pPr/>
              <a:t>1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BE" dirty="0" smtClean="0"/>
          </a:p>
        </p:txBody>
      </p:sp>
    </p:spTree>
    <p:extLst>
      <p:ext uri="{BB962C8B-B14F-4D97-AF65-F5344CB8AC3E}">
        <p14:creationId xmlns:p14="http://schemas.microsoft.com/office/powerpoint/2010/main" val="1376647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C8EB9-1F88-411D-BB09-2C29F147526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24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C8EB9-1F88-411D-BB09-2C29F147526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4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Moet ik hier veel extra uitleg bij geven? Want hier weet ik zelf nog niet zo veel over....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C8EB9-1F88-411D-BB09-2C29F147526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954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C8EB9-1F88-411D-BB09-2C29F147526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407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C8EB9-1F88-411D-BB09-2C29F147526F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251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C8EB9-1F88-411D-BB09-2C29F147526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9693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9939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/>
          </a:p>
        </p:txBody>
      </p:sp>
      <p:sp>
        <p:nvSpPr>
          <p:cNvPr id="39940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8D1EFC-3A82-1146-9186-9A39424494E7}" type="slidenum">
              <a:rPr lang="nl-BE" smtClean="0"/>
              <a:pPr/>
              <a:t>28</a:t>
            </a:fld>
            <a:endParaRPr lang="nl-BE" smtClean="0"/>
          </a:p>
        </p:txBody>
      </p:sp>
    </p:spTree>
    <p:extLst>
      <p:ext uri="{BB962C8B-B14F-4D97-AF65-F5344CB8AC3E}">
        <p14:creationId xmlns:p14="http://schemas.microsoft.com/office/powerpoint/2010/main" val="1823015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"/>
          <p:cNvSpPr txBox="1">
            <a:spLocks noChangeArrowheads="1"/>
          </p:cNvSpPr>
          <p:nvPr userDrawn="1"/>
        </p:nvSpPr>
        <p:spPr bwMode="auto">
          <a:xfrm>
            <a:off x="1331913" y="6021388"/>
            <a:ext cx="64817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en-US" sz="1600" b="1"/>
          </a:p>
        </p:txBody>
      </p:sp>
      <p:pic>
        <p:nvPicPr>
          <p:cNvPr id="5" name="Picture 1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228600"/>
            <a:ext cx="236220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27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027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3FAA9A0-B9D2-4037-884B-50B40EEEE8EC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A3B78C-834D-42FC-AD92-DEB2E970C29D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BE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5D281E-B8DE-4324-B08D-04CA01FED06D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188" y="1916113"/>
            <a:ext cx="4038600" cy="3960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2188" y="1916113"/>
            <a:ext cx="4038600" cy="3960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95711C-4E1B-4CC1-9D73-0F6594F368EA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B99FDD-A968-4715-BA5D-F93CABA53582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78C030-8FF3-4726-B2AF-BA71755D7E47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1E3886-C807-4F15-B986-036C5036930E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F35E82-2E45-4440-86ED-98319AC2C085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F8C1DA-EC39-4757-96B3-A99EBCBB708E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E5DFBC-56BC-463F-9DC5-B0523D2B8E76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3388" y="304800"/>
            <a:ext cx="2057400" cy="5572125"/>
          </a:xfrm>
        </p:spPr>
        <p:txBody>
          <a:bodyPr vert="eaVert"/>
          <a:lstStyle/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188" y="304800"/>
            <a:ext cx="6019800" cy="5572125"/>
          </a:xfrm>
        </p:spPr>
        <p:txBody>
          <a:bodyPr vert="eaVert"/>
          <a:lstStyle/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56DE15-31D2-47DC-8340-051B4E387416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6935788" cy="1143000"/>
          </a:xfrm>
        </p:spPr>
        <p:txBody>
          <a:bodyPr/>
          <a:lstStyle/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11188" y="1916113"/>
            <a:ext cx="4038600" cy="3960812"/>
          </a:xfrm>
        </p:spPr>
        <p:txBody>
          <a:bodyPr/>
          <a:lstStyle/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2188" y="1916113"/>
            <a:ext cx="4038600" cy="3960812"/>
          </a:xfrm>
        </p:spPr>
        <p:txBody>
          <a:bodyPr/>
          <a:lstStyle/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6838B2-BBB2-45F4-A00D-0E4691CDD45A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6935788" cy="1143000"/>
          </a:xfrm>
        </p:spPr>
        <p:txBody>
          <a:bodyPr/>
          <a:lstStyle/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11188" y="1916113"/>
            <a:ext cx="4038600" cy="3960812"/>
          </a:xfrm>
        </p:spPr>
        <p:txBody>
          <a:bodyPr/>
          <a:lstStyle/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02188" y="1916113"/>
            <a:ext cx="4038600" cy="1903412"/>
          </a:xfrm>
        </p:spPr>
        <p:txBody>
          <a:bodyPr/>
          <a:lstStyle/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02188" y="3971925"/>
            <a:ext cx="4038600" cy="1905000"/>
          </a:xfrm>
        </p:spPr>
        <p:txBody>
          <a:bodyPr/>
          <a:lstStyle/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BC58D5-E4F6-4DA0-AD08-78D46B05F461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6935788" cy="1143000"/>
          </a:xfrm>
        </p:spPr>
        <p:txBody>
          <a:bodyPr/>
          <a:lstStyle/>
          <a:p>
            <a:r>
              <a:rPr lang="nl-B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188" y="1916113"/>
            <a:ext cx="4038600" cy="3960812"/>
          </a:xfrm>
        </p:spPr>
        <p:txBody>
          <a:bodyPr/>
          <a:lstStyle/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2188" y="1916113"/>
            <a:ext cx="4038600" cy="3960812"/>
          </a:xfrm>
        </p:spPr>
        <p:txBody>
          <a:bodyPr/>
          <a:lstStyle/>
          <a:p>
            <a:pPr lvl="0"/>
            <a:r>
              <a:rPr lang="nl-BE" smtClean="0"/>
              <a:t>Click to edit Master text styles</a:t>
            </a:r>
          </a:p>
          <a:p>
            <a:pPr lvl="1"/>
            <a:r>
              <a:rPr lang="nl-BE" smtClean="0"/>
              <a:t>Second level</a:t>
            </a:r>
          </a:p>
          <a:p>
            <a:pPr lvl="2"/>
            <a:r>
              <a:rPr lang="nl-BE" smtClean="0"/>
              <a:t>Third level</a:t>
            </a:r>
          </a:p>
          <a:p>
            <a:pPr lvl="3"/>
            <a:r>
              <a:rPr lang="nl-BE" smtClean="0"/>
              <a:t>Fourth level</a:t>
            </a:r>
          </a:p>
          <a:p>
            <a:pPr lvl="4"/>
            <a:r>
              <a:rPr lang="nl-BE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9E2872-C593-4F18-A63D-B4B1F71E124D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7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69357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916113"/>
            <a:ext cx="8229600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48400" y="59436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5B3835D-9EF1-4CC5-8DD7-9A9B5FAFAAD9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1053" name="Text Box 29"/>
          <p:cNvSpPr txBox="1">
            <a:spLocks noChangeArrowheads="1"/>
          </p:cNvSpPr>
          <p:nvPr userDrawn="1"/>
        </p:nvSpPr>
        <p:spPr bwMode="auto">
          <a:xfrm rot="16200000">
            <a:off x="-3231357" y="3231357"/>
            <a:ext cx="6858001" cy="366712"/>
          </a:xfrm>
          <a:prstGeom prst="rect">
            <a:avLst/>
          </a:prstGeom>
          <a:solidFill>
            <a:srgbClr val="009EE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nl-BE" b="1">
                <a:solidFill>
                  <a:schemeClr val="bg1"/>
                </a:solidFill>
              </a:rPr>
              <a:t> Center for Strategic Prophylaxis and Vaccine Development</a:t>
            </a:r>
            <a:endParaRPr lang="en-US" b="1">
              <a:solidFill>
                <a:schemeClr val="bg1"/>
              </a:solidFill>
            </a:endParaRPr>
          </a:p>
        </p:txBody>
      </p:sp>
      <p:pic>
        <p:nvPicPr>
          <p:cNvPr id="2" name="Picture 33" descr="RUGlogo_zwart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8001000" y="5932488"/>
            <a:ext cx="931863" cy="803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1031" name="Picture 38"/>
          <p:cNvPicPr>
            <a:picLocks noChangeAspect="1" noChangeArrowheads="1"/>
          </p:cNvPicPr>
          <p:nvPr userDrawn="1"/>
        </p:nvPicPr>
        <p:blipFill>
          <a:blip r:embed="rId17"/>
          <a:srcRect/>
          <a:stretch>
            <a:fillRect/>
          </a:stretch>
        </p:blipFill>
        <p:spPr bwMode="auto">
          <a:xfrm>
            <a:off x="7620000" y="152400"/>
            <a:ext cx="13779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9EE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9EE9"/>
          </a:solidFill>
          <a:latin typeface="Arial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9EE9"/>
          </a:solidFill>
          <a:latin typeface="Arial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9EE9"/>
          </a:solidFill>
          <a:latin typeface="Arial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9EE9"/>
          </a:solidFill>
          <a:latin typeface="Arial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9EE9"/>
          </a:solidFill>
          <a:latin typeface="Arial" charset="0"/>
          <a:ea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9EE9"/>
          </a:solidFill>
          <a:latin typeface="Arial" charset="0"/>
          <a:ea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9EE9"/>
          </a:solidFill>
          <a:latin typeface="Arial" charset="0"/>
          <a:ea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9EE9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3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tif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jpeg"/><Relationship Id="rId6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1071" y="2708920"/>
            <a:ext cx="9144000" cy="3048000"/>
          </a:xfrm>
        </p:spPr>
        <p:txBody>
          <a:bodyPr lIns="92075" tIns="46038" rIns="92075" bIns="46038"/>
          <a:lstStyle/>
          <a:p>
            <a:pPr defTabSz="762000" eaLnBrk="1" hangingPunct="1">
              <a:spcAft>
                <a:spcPts val="600"/>
              </a:spcAft>
            </a:pPr>
            <a:r>
              <a:rPr lang="en-US" sz="2800" dirty="0" smtClean="0">
                <a:solidFill>
                  <a:srgbClr val="503969"/>
                </a:solidFill>
              </a:rPr>
              <a:t/>
            </a:r>
            <a:br>
              <a:rPr lang="en-US" sz="2800" dirty="0" smtClean="0">
                <a:solidFill>
                  <a:srgbClr val="503969"/>
                </a:solidFill>
              </a:rPr>
            </a:br>
            <a:r>
              <a:rPr lang="en-US" sz="2800" dirty="0" smtClean="0">
                <a:solidFill>
                  <a:srgbClr val="00B0F0"/>
                </a:solidFill>
              </a:rPr>
              <a:t>The immune response against </a:t>
            </a:r>
            <a:r>
              <a:rPr lang="en-US" sz="2800" i="1" dirty="0" smtClean="0">
                <a:solidFill>
                  <a:srgbClr val="00B0F0"/>
                </a:solidFill>
              </a:rPr>
              <a:t>Chlamydia </a:t>
            </a:r>
            <a:r>
              <a:rPr lang="en-US" sz="2800" i="1" dirty="0" err="1" smtClean="0">
                <a:solidFill>
                  <a:srgbClr val="00B0F0"/>
                </a:solidFill>
              </a:rPr>
              <a:t>suis</a:t>
            </a:r>
            <a:r>
              <a:rPr lang="en-US" sz="2800" i="1" dirty="0" smtClean="0">
                <a:solidFill>
                  <a:srgbClr val="00B0F0"/>
                </a:solidFill>
              </a:rPr>
              <a:t> </a:t>
            </a:r>
            <a:r>
              <a:rPr lang="en-US" sz="2800" dirty="0" smtClean="0">
                <a:solidFill>
                  <a:srgbClr val="00B0F0"/>
                </a:solidFill>
              </a:rPr>
              <a:t>genital tract infection </a:t>
            </a:r>
            <a:br>
              <a:rPr lang="en-US" sz="2800" dirty="0" smtClean="0">
                <a:solidFill>
                  <a:srgbClr val="00B0F0"/>
                </a:solidFill>
              </a:rPr>
            </a:br>
            <a:r>
              <a:rPr lang="en-US" sz="2800" dirty="0" smtClean="0">
                <a:solidFill>
                  <a:srgbClr val="00B0F0"/>
                </a:solidFill>
              </a:rPr>
              <a:t>partially protects against re-infection</a:t>
            </a:r>
            <a:br>
              <a:rPr lang="en-US" sz="2800" dirty="0" smtClean="0">
                <a:solidFill>
                  <a:srgbClr val="00B0F0"/>
                </a:solidFill>
              </a:rPr>
            </a:br>
            <a:r>
              <a:rPr lang="en-US" sz="2800" dirty="0" smtClean="0">
                <a:solidFill>
                  <a:srgbClr val="503969"/>
                </a:solidFill>
              </a:rPr>
              <a:t/>
            </a:r>
            <a:br>
              <a:rPr lang="en-US" sz="2800" dirty="0" smtClean="0">
                <a:solidFill>
                  <a:srgbClr val="503969"/>
                </a:solidFill>
              </a:rPr>
            </a:br>
            <a:r>
              <a:rPr lang="en-US" sz="1600" dirty="0" smtClean="0">
                <a:solidFill>
                  <a:schemeClr val="tx1"/>
                </a:solidFill>
              </a:rPr>
              <a:t>E. De Clercq</a:t>
            </a:r>
            <a:r>
              <a:rPr lang="en-US" sz="1600" baseline="30000" dirty="0" smtClean="0">
                <a:solidFill>
                  <a:schemeClr val="tx1"/>
                </a:solidFill>
              </a:rPr>
              <a:t>1</a:t>
            </a:r>
            <a:r>
              <a:rPr lang="en-US" sz="1600" dirty="0" smtClean="0">
                <a:solidFill>
                  <a:schemeClr val="tx1"/>
                </a:solidFill>
              </a:rPr>
              <a:t>, B. Devriendt</a:t>
            </a:r>
            <a:r>
              <a:rPr lang="en-US" sz="1600" baseline="30000" dirty="0" smtClean="0">
                <a:solidFill>
                  <a:schemeClr val="tx1"/>
                </a:solidFill>
              </a:rPr>
              <a:t>2</a:t>
            </a:r>
            <a:r>
              <a:rPr lang="en-US" sz="1600" dirty="0" smtClean="0">
                <a:solidFill>
                  <a:schemeClr val="tx1"/>
                </a:solidFill>
              </a:rPr>
              <a:t>, L. Yin</a:t>
            </a:r>
            <a:r>
              <a:rPr lang="en-US" sz="1600" baseline="30000" dirty="0" smtClean="0">
                <a:solidFill>
                  <a:schemeClr val="tx1"/>
                </a:solidFill>
              </a:rPr>
              <a:t>1</a:t>
            </a:r>
            <a:r>
              <a:rPr lang="en-US" sz="1600" dirty="0" smtClean="0">
                <a:solidFill>
                  <a:schemeClr val="tx1"/>
                </a:solidFill>
              </a:rPr>
              <a:t>, K. Chiers</a:t>
            </a:r>
            <a:r>
              <a:rPr lang="en-US" sz="1600" baseline="30000" dirty="0" smtClean="0">
                <a:solidFill>
                  <a:schemeClr val="tx1"/>
                </a:solidFill>
              </a:rPr>
              <a:t>3</a:t>
            </a:r>
            <a:r>
              <a:rPr lang="en-US" sz="1600" dirty="0" smtClean="0">
                <a:solidFill>
                  <a:schemeClr val="tx1"/>
                </a:solidFill>
              </a:rPr>
              <a:t>, E. Cox</a:t>
            </a:r>
            <a:r>
              <a:rPr lang="en-US" sz="1600" baseline="30000" dirty="0" smtClean="0">
                <a:solidFill>
                  <a:schemeClr val="tx1"/>
                </a:solidFill>
              </a:rPr>
              <a:t>2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br>
              <a:rPr lang="en-US" sz="1600" dirty="0" smtClean="0">
                <a:solidFill>
                  <a:schemeClr val="tx1"/>
                </a:solidFill>
              </a:rPr>
            </a:br>
            <a:r>
              <a:rPr lang="en-US" sz="1600" dirty="0" smtClean="0">
                <a:solidFill>
                  <a:schemeClr val="tx1"/>
                </a:solidFill>
              </a:rPr>
              <a:t>and D. Vanrompay</a:t>
            </a:r>
            <a:r>
              <a:rPr lang="en-US" sz="1600" baseline="30000" dirty="0" smtClean="0">
                <a:solidFill>
                  <a:schemeClr val="tx1"/>
                </a:solidFill>
              </a:rPr>
              <a:t>1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/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/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1400" b="0" baseline="30000" dirty="0">
                <a:solidFill>
                  <a:schemeClr val="tx1"/>
                </a:solidFill>
              </a:rPr>
              <a:t>1</a:t>
            </a:r>
            <a:r>
              <a:rPr lang="en-US" sz="1400" b="0" dirty="0" smtClean="0">
                <a:solidFill>
                  <a:schemeClr val="tx1"/>
                </a:solidFill>
              </a:rPr>
              <a:t>Faculty of Bioscience Engineering</a:t>
            </a:r>
            <a:br>
              <a:rPr lang="en-US" sz="1400" b="0" dirty="0" smtClean="0">
                <a:solidFill>
                  <a:schemeClr val="tx1"/>
                </a:solidFill>
              </a:rPr>
            </a:br>
            <a:r>
              <a:rPr lang="en-US" sz="1400" b="0" dirty="0" smtClean="0">
                <a:solidFill>
                  <a:schemeClr val="tx1"/>
                </a:solidFill>
              </a:rPr>
              <a:t>Laboratory for Animal Immunology and Biotechnology</a:t>
            </a:r>
            <a:br>
              <a:rPr lang="en-US" sz="1400" b="0" dirty="0" smtClean="0">
                <a:solidFill>
                  <a:schemeClr val="tx1"/>
                </a:solidFill>
              </a:rPr>
            </a:br>
            <a:r>
              <a:rPr lang="en-US" sz="1400" b="0" dirty="0" smtClean="0">
                <a:solidFill>
                  <a:schemeClr val="tx1"/>
                </a:solidFill>
              </a:rPr>
              <a:t>Ghent University, Belgium; </a:t>
            </a:r>
            <a:r>
              <a:rPr lang="en-US" sz="1400" b="0" baseline="30000" dirty="0" smtClean="0">
                <a:solidFill>
                  <a:schemeClr val="tx1"/>
                </a:solidFill>
              </a:rPr>
              <a:t>2</a:t>
            </a:r>
            <a:r>
              <a:rPr lang="en-US" sz="1400" b="0" dirty="0" smtClean="0">
                <a:solidFill>
                  <a:schemeClr val="tx1"/>
                </a:solidFill>
              </a:rPr>
              <a:t>Faculty of Veterinary Medicine, Laboratory for Veterinary Immunology</a:t>
            </a:r>
            <a:r>
              <a:rPr lang="en-US" sz="1400" b="0" dirty="0">
                <a:solidFill>
                  <a:schemeClr val="tx1"/>
                </a:solidFill>
              </a:rPr>
              <a:t>, </a:t>
            </a:r>
            <a:r>
              <a:rPr lang="en-US" sz="1400" b="0" dirty="0" smtClean="0">
                <a:solidFill>
                  <a:schemeClr val="tx1"/>
                </a:solidFill>
              </a:rPr>
              <a:t/>
            </a:r>
            <a:br>
              <a:rPr lang="en-US" sz="1400" b="0" dirty="0" smtClean="0">
                <a:solidFill>
                  <a:schemeClr val="tx1"/>
                </a:solidFill>
              </a:rPr>
            </a:br>
            <a:r>
              <a:rPr lang="en-US" sz="1400" b="0" dirty="0" smtClean="0">
                <a:solidFill>
                  <a:schemeClr val="tx1"/>
                </a:solidFill>
              </a:rPr>
              <a:t>Ghent University, Belgium; </a:t>
            </a:r>
            <a:r>
              <a:rPr lang="en-US" sz="1400" b="0" baseline="30000" dirty="0" smtClean="0">
                <a:solidFill>
                  <a:schemeClr val="tx1"/>
                </a:solidFill>
              </a:rPr>
              <a:t>3</a:t>
            </a:r>
            <a:r>
              <a:rPr lang="en-US" sz="1400" b="0" dirty="0" smtClean="0">
                <a:solidFill>
                  <a:schemeClr val="tx1"/>
                </a:solidFill>
              </a:rPr>
              <a:t>Faculty </a:t>
            </a:r>
            <a:r>
              <a:rPr lang="en-US" sz="1400" b="0" dirty="0">
                <a:solidFill>
                  <a:schemeClr val="tx1"/>
                </a:solidFill>
              </a:rPr>
              <a:t>of Veterinary </a:t>
            </a:r>
            <a:r>
              <a:rPr lang="en-US" sz="1400" b="0" dirty="0" smtClean="0">
                <a:solidFill>
                  <a:schemeClr val="tx1"/>
                </a:solidFill>
              </a:rPr>
              <a:t>Medicine, Veterinary Pathology, </a:t>
            </a:r>
            <a:r>
              <a:rPr lang="en-US" sz="1400" b="0" dirty="0">
                <a:solidFill>
                  <a:schemeClr val="tx1"/>
                </a:solidFill>
              </a:rPr>
              <a:t>Ghent </a:t>
            </a:r>
            <a:r>
              <a:rPr lang="en-US" sz="1400" b="0" dirty="0" smtClean="0">
                <a:solidFill>
                  <a:schemeClr val="tx1"/>
                </a:solidFill>
              </a:rPr>
              <a:t>University, </a:t>
            </a:r>
            <a:r>
              <a:rPr lang="en-US" sz="1400" b="0" dirty="0">
                <a:solidFill>
                  <a:schemeClr val="tx1"/>
                </a:solidFill>
              </a:rPr>
              <a:t>B</a:t>
            </a:r>
            <a:r>
              <a:rPr lang="en-US" sz="1400" b="0" dirty="0" smtClean="0">
                <a:solidFill>
                  <a:schemeClr val="tx1"/>
                </a:solidFill>
              </a:rPr>
              <a:t>elgium </a:t>
            </a:r>
            <a:r>
              <a:rPr lang="en-US" sz="1400" dirty="0" smtClean="0">
                <a:solidFill>
                  <a:schemeClr val="tx1"/>
                </a:solidFill>
              </a:rPr>
              <a:t/>
            </a:r>
            <a:br>
              <a:rPr lang="en-US" sz="1400" dirty="0" smtClean="0">
                <a:solidFill>
                  <a:schemeClr val="tx1"/>
                </a:solidFill>
              </a:rPr>
            </a:br>
            <a:r>
              <a:rPr lang="en-US" sz="1800" dirty="0" smtClean="0">
                <a:solidFill>
                  <a:schemeClr val="tx1"/>
                </a:solidFill>
              </a:rPr>
              <a:t/>
            </a:r>
            <a:br>
              <a:rPr lang="en-US" sz="1800" dirty="0" smtClean="0">
                <a:solidFill>
                  <a:schemeClr val="tx1"/>
                </a:solidFill>
              </a:rPr>
            </a:br>
            <a:endParaRPr lang="en-US" sz="1800" dirty="0" smtClean="0">
              <a:solidFill>
                <a:schemeClr val="tx1"/>
              </a:solidFill>
            </a:endParaRPr>
          </a:p>
        </p:txBody>
      </p:sp>
      <p:sp>
        <p:nvSpPr>
          <p:cNvPr id="18435" name="TextBox 2"/>
          <p:cNvSpPr txBox="1">
            <a:spLocks noChangeArrowheads="1"/>
          </p:cNvSpPr>
          <p:nvPr/>
        </p:nvSpPr>
        <p:spPr bwMode="auto">
          <a:xfrm>
            <a:off x="381000" y="457200"/>
            <a:ext cx="2895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 err="1"/>
              <a:t>UGhent</a:t>
            </a:r>
            <a:r>
              <a:rPr lang="en-US" dirty="0"/>
              <a:t> </a:t>
            </a:r>
            <a:r>
              <a:rPr lang="en-US" dirty="0" smtClean="0"/>
              <a:t>Center </a:t>
            </a:r>
            <a:r>
              <a:rPr lang="en-US" dirty="0"/>
              <a:t>for Strategic Prophylaxis and Vaccine Development</a:t>
            </a:r>
          </a:p>
        </p:txBody>
      </p:sp>
      <p:pic>
        <p:nvPicPr>
          <p:cNvPr id="18437" name="Picture 4" descr="pig-864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152400"/>
            <a:ext cx="20034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3203848" cy="1143000"/>
          </a:xfrm>
          <a:solidFill>
            <a:srgbClr val="49B4ED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BE" sz="3200" b="1" dirty="0" smtClean="0">
                <a:solidFill>
                  <a:schemeClr val="bg1"/>
                </a:solidFill>
                <a:latin typeface="Candara" pitchFamily="34" charset="0"/>
              </a:rPr>
              <a:t>INTRODUCTION</a:t>
            </a:r>
            <a:endParaRPr lang="nl-BE" sz="3200" b="1" i="1" dirty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599384" y="72430"/>
            <a:ext cx="5544616" cy="1143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1" i="1" u="none" strike="noStrike" kern="1200" cap="all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Chlamydiaceae</a:t>
            </a:r>
            <a:endParaRPr kumimoji="0" lang="nl-BE" sz="3200" b="1" i="1" u="none" strike="noStrike" kern="1200" cap="all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556792"/>
            <a:ext cx="8229600" cy="4320133"/>
          </a:xfrm>
        </p:spPr>
        <p:txBody>
          <a:bodyPr>
            <a:normAutofit/>
          </a:bodyPr>
          <a:lstStyle/>
          <a:p>
            <a:pPr>
              <a:buClr>
                <a:schemeClr val="bg1"/>
              </a:buClr>
              <a:buFont typeface="Wingdings" pitchFamily="2" charset="2"/>
              <a:buChar char="§"/>
            </a:pPr>
            <a:r>
              <a:rPr lang="nl-BE" sz="2800" dirty="0" smtClean="0"/>
              <a:t>Obligate intracellular gram-negative bacteria  </a:t>
            </a:r>
            <a:endParaRPr lang="nl-BE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-140466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C52A0B-D7F2-4082-8E37-88729F8C88DC}" type="slidenum">
              <a:rPr lang="nl-BE" sz="1400" b="1" smtClean="0">
                <a:solidFill>
                  <a:schemeClr val="bg1"/>
                </a:solidFill>
              </a:rPr>
              <a:pPr/>
              <a:t>2</a:t>
            </a:fld>
            <a:endParaRPr lang="nl-BE" sz="1400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/>
          <p:nvPr/>
        </p:nvPicPr>
        <p:blipFill>
          <a:blip r:embed="rId2" cstate="print"/>
          <a:srcRect b="42027"/>
          <a:stretch>
            <a:fillRect/>
          </a:stretch>
        </p:blipFill>
        <p:spPr bwMode="auto">
          <a:xfrm>
            <a:off x="1255995" y="2401309"/>
            <a:ext cx="5548253" cy="3836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/>
          <p:nvPr/>
        </p:nvPicPr>
        <p:blipFill>
          <a:blip r:embed="rId2" cstate="print"/>
          <a:srcRect l="10383" t="80470" r="64958" b="6471"/>
          <a:stretch>
            <a:fillRect/>
          </a:stretch>
        </p:blipFill>
        <p:spPr bwMode="auto">
          <a:xfrm>
            <a:off x="7164288" y="2060848"/>
            <a:ext cx="1676718" cy="1156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2" cstate="print"/>
          <a:srcRect l="73319" t="79382"/>
          <a:stretch>
            <a:fillRect/>
          </a:stretch>
        </p:blipFill>
        <p:spPr bwMode="auto">
          <a:xfrm>
            <a:off x="7057511" y="3216879"/>
            <a:ext cx="2232248" cy="1796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1015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599384" y="4337"/>
            <a:ext cx="5544616" cy="1143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800" b="1" i="1" u="none" strike="noStrike" kern="1200" cap="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Chlamydia</a:t>
            </a:r>
            <a:r>
              <a:rPr kumimoji="0" lang="nl-BE" sz="2800" b="1" i="1" u="none" strike="noStrike" kern="1200" cap="all" spc="0" normalizeH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 suis &amp; trachomatis</a:t>
            </a:r>
            <a:endParaRPr kumimoji="0" lang="nl-BE" sz="2800" b="1" i="1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95603"/>
            <a:ext cx="8269320" cy="4860747"/>
          </a:xfrm>
        </p:spPr>
        <p:txBody>
          <a:bodyPr>
            <a:normAutofit/>
          </a:bodyPr>
          <a:lstStyle/>
          <a:p>
            <a:pPr marL="15875" indent="0">
              <a:buClr>
                <a:schemeClr val="tx1"/>
              </a:buClr>
            </a:pPr>
            <a:r>
              <a:rPr lang="nl-BE" sz="2400" b="1" i="1" dirty="0" smtClean="0">
                <a:solidFill>
                  <a:srgbClr val="00B0F0"/>
                </a:solidFill>
                <a:latin typeface="+mj-lt"/>
              </a:rPr>
              <a:t> </a:t>
            </a:r>
            <a:r>
              <a:rPr lang="nl-BE" sz="2400" i="1" dirty="0" smtClean="0">
                <a:latin typeface="+mj-lt"/>
              </a:rPr>
              <a:t>C. suis </a:t>
            </a:r>
            <a:r>
              <a:rPr lang="nl-BE" sz="2400" dirty="0" smtClean="0">
                <a:latin typeface="+mj-lt"/>
              </a:rPr>
              <a:t>phylogenetically highly related to </a:t>
            </a:r>
            <a:r>
              <a:rPr lang="nl-BE" sz="2400" i="1" dirty="0" smtClean="0">
                <a:latin typeface="+mj-lt"/>
              </a:rPr>
              <a:t>C. trachomatis</a:t>
            </a:r>
          </a:p>
          <a:p>
            <a:pPr>
              <a:buClr>
                <a:schemeClr val="tx1"/>
              </a:buClr>
            </a:pPr>
            <a:endParaRPr lang="nl-BE" sz="2400" b="1" i="1" dirty="0" smtClean="0">
              <a:solidFill>
                <a:srgbClr val="00B0F0"/>
              </a:solidFill>
              <a:latin typeface="+mj-lt"/>
            </a:endParaRPr>
          </a:p>
          <a:p>
            <a:pPr marL="15875" indent="-15875">
              <a:buClr>
                <a:schemeClr val="tx1"/>
              </a:buClr>
            </a:pPr>
            <a:r>
              <a:rPr lang="nl-BE" sz="2400" i="1" dirty="0" smtClean="0">
                <a:latin typeface="+mj-lt"/>
              </a:rPr>
              <a:t> C. trachomatis </a:t>
            </a:r>
            <a:r>
              <a:rPr lang="nl-BE" sz="2400" dirty="0" smtClean="0">
                <a:latin typeface="+mj-lt"/>
              </a:rPr>
              <a:t>and</a:t>
            </a:r>
            <a:r>
              <a:rPr lang="nl-BE" sz="2400" i="1" dirty="0" smtClean="0">
                <a:latin typeface="+mj-lt"/>
              </a:rPr>
              <a:t> C. suis</a:t>
            </a:r>
            <a:endParaRPr lang="nl-BE" sz="2000" i="1" dirty="0" smtClean="0">
              <a:latin typeface="+mj-lt"/>
            </a:endParaRPr>
          </a:p>
          <a:p>
            <a:pPr marL="492125" lvl="1" indent="-222250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nl-BE" sz="2000" dirty="0" smtClean="0">
                <a:latin typeface="+mj-lt"/>
              </a:rPr>
              <a:t>Sexually transmitted disease</a:t>
            </a:r>
          </a:p>
          <a:p>
            <a:pPr marL="904875" lvl="2" indent="-190500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nl-BE" sz="1600" dirty="0" smtClean="0">
                <a:latin typeface="+mj-lt"/>
              </a:rPr>
              <a:t>Reproductive failure</a:t>
            </a:r>
          </a:p>
          <a:p>
            <a:pPr marL="492125" lvl="1" indent="-222250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nl-BE" sz="2000" dirty="0" smtClean="0">
                <a:latin typeface="+mj-lt"/>
              </a:rPr>
              <a:t>Kerato-conjunctivitis</a:t>
            </a:r>
          </a:p>
          <a:p>
            <a:pPr marL="904875" lvl="2" indent="-190500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nl-BE" sz="1600" dirty="0" smtClean="0">
                <a:latin typeface="+mj-lt"/>
                <a:sym typeface="Wingdings" pitchFamily="2" charset="2"/>
              </a:rPr>
              <a:t>Trachoma and blindness</a:t>
            </a:r>
          </a:p>
          <a:p>
            <a:pPr lvl="2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endParaRPr lang="nl-BE" sz="2400" dirty="0" smtClean="0">
              <a:latin typeface="+mj-lt"/>
            </a:endParaRPr>
          </a:p>
          <a:p>
            <a:pPr marL="15875" indent="-15875">
              <a:buClr>
                <a:schemeClr val="tx1"/>
              </a:buClr>
              <a:buSzPct val="100000"/>
            </a:pPr>
            <a:r>
              <a:rPr lang="nl-BE" sz="2400" i="1" dirty="0" smtClean="0">
                <a:latin typeface="+mj-lt"/>
              </a:rPr>
              <a:t> Chlamydia suis </a:t>
            </a:r>
            <a:r>
              <a:rPr lang="nl-BE" sz="2400" dirty="0" smtClean="0">
                <a:latin typeface="+mj-lt"/>
              </a:rPr>
              <a:t>zoonosis</a:t>
            </a:r>
          </a:p>
          <a:p>
            <a:pPr marL="492125" lvl="1" indent="-222250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nl-BE" sz="2000" dirty="0" smtClean="0">
                <a:latin typeface="+mj-lt"/>
              </a:rPr>
              <a:t>Eye infections in humans</a:t>
            </a:r>
          </a:p>
          <a:p>
            <a:pPr marL="936625" lvl="2" indent="-238125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nl-BE" sz="1600" dirty="0" smtClean="0">
                <a:latin typeface="+mj-lt"/>
              </a:rPr>
              <a:t>Trachoma patients in Nepal </a:t>
            </a:r>
            <a:r>
              <a:rPr lang="nl-BE" sz="1400" dirty="0" smtClean="0">
                <a:latin typeface="+mj-lt"/>
              </a:rPr>
              <a:t>(Dean et al., 2013)</a:t>
            </a:r>
          </a:p>
          <a:p>
            <a:pPr marL="936625" lvl="2" indent="-238125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nl-BE" sz="1600" dirty="0" smtClean="0">
                <a:latin typeface="+mj-lt"/>
              </a:rPr>
              <a:t>Swine abattoir employees in Belgium </a:t>
            </a:r>
            <a:r>
              <a:rPr lang="nl-BE" sz="1400" dirty="0" smtClean="0">
                <a:latin typeface="+mj-lt"/>
              </a:rPr>
              <a:t>(De Puysseleyr et al., 2014)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-140466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C52A0B-D7F2-4082-8E37-88729F8C88DC}" type="slidenum">
              <a:rPr lang="nl-BE" sz="1400" b="1" smtClean="0">
                <a:solidFill>
                  <a:schemeClr val="bg1"/>
                </a:solidFill>
              </a:rPr>
              <a:pPr/>
              <a:t>3</a:t>
            </a:fld>
            <a:endParaRPr lang="nl-BE" sz="1400" b="1" dirty="0">
              <a:solidFill>
                <a:schemeClr val="bg1"/>
              </a:solidFill>
            </a:endParaRPr>
          </a:p>
        </p:txBody>
      </p:sp>
      <p:grpSp>
        <p:nvGrpSpPr>
          <p:cNvPr id="12" name="Groeperen 11"/>
          <p:cNvGrpSpPr/>
          <p:nvPr/>
        </p:nvGrpSpPr>
        <p:grpSpPr>
          <a:xfrm>
            <a:off x="5148064" y="2060849"/>
            <a:ext cx="3662115" cy="3312368"/>
            <a:chOff x="5158990" y="2204864"/>
            <a:chExt cx="3578547" cy="3952276"/>
          </a:xfrm>
        </p:grpSpPr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 l="36615" t="32440" r="35981" b="20000"/>
            <a:stretch>
              <a:fillRect/>
            </a:stretch>
          </p:blipFill>
          <p:spPr bwMode="auto">
            <a:xfrm>
              <a:off x="5158990" y="2204864"/>
              <a:ext cx="3578547" cy="39522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8"/>
            <p:cNvSpPr/>
            <p:nvPr/>
          </p:nvSpPr>
          <p:spPr>
            <a:xfrm>
              <a:off x="6289265" y="4713039"/>
              <a:ext cx="2448272" cy="684048"/>
            </a:xfrm>
            <a:prstGeom prst="rect">
              <a:avLst/>
            </a:prstGeom>
            <a:noFill/>
            <a:ln w="38100">
              <a:solidFill>
                <a:srgbClr val="49B4E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3203848" cy="1143000"/>
          </a:xfrm>
          <a:solidFill>
            <a:srgbClr val="49B4ED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nl-BE" sz="3200" b="1" dirty="0" smtClean="0">
                <a:solidFill>
                  <a:schemeClr val="bg1"/>
                </a:solidFill>
                <a:latin typeface="Candara" pitchFamily="34" charset="0"/>
              </a:rPr>
              <a:t>INTRODUCTION</a:t>
            </a:r>
            <a:endParaRPr lang="nl-BE" sz="3200" b="1" i="1" dirty="0">
              <a:solidFill>
                <a:schemeClr val="bg1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75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00691"/>
            <a:ext cx="8229600" cy="3960812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nl-BE" sz="2400" dirty="0" smtClean="0">
                <a:latin typeface="+mj-lt"/>
              </a:rPr>
              <a:t>High prevalence of </a:t>
            </a:r>
            <a:r>
              <a:rPr lang="nl-BE" sz="2400" i="1" dirty="0" smtClean="0">
                <a:latin typeface="+mj-lt"/>
              </a:rPr>
              <a:t>Chlamydia suis</a:t>
            </a:r>
            <a:r>
              <a:rPr lang="nl-BE" sz="2400" dirty="0" smtClean="0">
                <a:latin typeface="+mj-lt"/>
              </a:rPr>
              <a:t> in the pork industry</a:t>
            </a:r>
          </a:p>
          <a:p>
            <a:pPr marL="895350" lvl="1">
              <a:buClr>
                <a:schemeClr val="tx1"/>
              </a:buClr>
              <a:buFont typeface="Wingdings" pitchFamily="2" charset="2"/>
              <a:buChar char="§"/>
            </a:pPr>
            <a:r>
              <a:rPr lang="nl-BE" sz="2000" dirty="0" smtClean="0">
                <a:latin typeface="+mj-lt"/>
              </a:rPr>
              <a:t>Subclinical infections (as in humans)</a:t>
            </a:r>
          </a:p>
          <a:p>
            <a:pPr marL="895350" lvl="1">
              <a:buClr>
                <a:schemeClr val="tx1"/>
              </a:buClr>
              <a:buFont typeface="Wingdings" pitchFamily="2" charset="2"/>
              <a:buChar char="§"/>
            </a:pPr>
            <a:r>
              <a:rPr lang="nl-BE" sz="2000" dirty="0" smtClean="0">
                <a:latin typeface="+mj-lt"/>
              </a:rPr>
              <a:t>Clinical infections (as in humans)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§"/>
            </a:pPr>
            <a:r>
              <a:rPr lang="nl-BE" sz="1600" dirty="0" smtClean="0">
                <a:latin typeface="+mj-lt"/>
              </a:rPr>
              <a:t>Economic losses</a:t>
            </a:r>
            <a:endParaRPr lang="nl-BE" sz="1400" dirty="0" smtClean="0">
              <a:latin typeface="+mj-lt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563216" y="11643"/>
            <a:ext cx="5580784" cy="1143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200" b="1" i="1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Chlamydia</a:t>
            </a:r>
            <a:r>
              <a:rPr kumimoji="0" lang="nl-BE" sz="3200" b="1" i="1" u="none" strike="noStrike" kern="1200" cap="all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 suis </a:t>
            </a:r>
            <a:r>
              <a:rPr kumimoji="0" lang="nl-BE" sz="3200" b="1" u="none" strike="noStrike" kern="1200" cap="all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in pigs</a:t>
            </a:r>
            <a:endParaRPr kumimoji="0" lang="nl-BE" sz="3200" b="1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-140466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C52A0B-D7F2-4082-8E37-88729F8C88DC}" type="slidenum">
              <a:rPr lang="nl-BE" sz="1400" b="1" smtClean="0">
                <a:solidFill>
                  <a:schemeClr val="bg1"/>
                </a:solidFill>
              </a:rPr>
              <a:pPr/>
              <a:t>4</a:t>
            </a:fld>
            <a:endParaRPr lang="nl-BE" sz="1400" b="1" dirty="0">
              <a:solidFill>
                <a:schemeClr val="bg1"/>
              </a:solidFill>
            </a:endParaRPr>
          </a:p>
        </p:txBody>
      </p:sp>
      <p:grpSp>
        <p:nvGrpSpPr>
          <p:cNvPr id="10" name="Groeperen 9"/>
          <p:cNvGrpSpPr/>
          <p:nvPr/>
        </p:nvGrpSpPr>
        <p:grpSpPr>
          <a:xfrm>
            <a:off x="746430" y="3112548"/>
            <a:ext cx="7657600" cy="3159944"/>
            <a:chOff x="838688" y="3362498"/>
            <a:chExt cx="7657600" cy="3159944"/>
          </a:xfrm>
        </p:grpSpPr>
        <p:pic>
          <p:nvPicPr>
            <p:cNvPr id="9" name="Picture 8" descr="varken tekening 2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5400000">
              <a:off x="4097973" y="4298122"/>
              <a:ext cx="1978267" cy="2470373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164288" y="5103768"/>
              <a:ext cx="1332000" cy="33855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1600" dirty="0" smtClean="0">
                  <a:solidFill>
                    <a:schemeClr val="bg1"/>
                  </a:solidFill>
                </a:rPr>
                <a:t>EYE</a:t>
              </a:r>
              <a:endParaRPr lang="nl-BE" sz="1600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164288" y="5463808"/>
              <a:ext cx="1332000" cy="338554"/>
            </a:xfrm>
            <a:prstGeom prst="rect">
              <a:avLst/>
            </a:prstGeom>
            <a:noFill/>
            <a:ln w="25400">
              <a:solidFill>
                <a:schemeClr val="accent5">
                  <a:lumMod val="7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nl-BE" sz="1600" dirty="0" smtClean="0"/>
                <a:t>Conjunctivitis</a:t>
              </a:r>
              <a:endParaRPr lang="nl-BE" sz="1600" dirty="0"/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V="1">
              <a:off x="6156176" y="5611453"/>
              <a:ext cx="859611" cy="265819"/>
            </a:xfrm>
            <a:prstGeom prst="straightConnector1">
              <a:avLst/>
            </a:prstGeom>
            <a:ln w="25400">
              <a:solidFill>
                <a:schemeClr val="accent5">
                  <a:lumMod val="75000"/>
                </a:schemeClr>
              </a:solidFill>
              <a:prstDash val="sysDash"/>
              <a:tailEnd type="triangl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flipH="1" flipV="1">
              <a:off x="3008074" y="4908853"/>
              <a:ext cx="843846" cy="504056"/>
            </a:xfrm>
            <a:prstGeom prst="straightConnector1">
              <a:avLst/>
            </a:prstGeom>
            <a:ln w="25400">
              <a:solidFill>
                <a:schemeClr val="accent5">
                  <a:lumMod val="75000"/>
                </a:schemeClr>
              </a:solidFill>
              <a:prstDash val="sysDash"/>
              <a:tailEnd type="triangl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838688" y="3362498"/>
              <a:ext cx="2914580" cy="33855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1600" dirty="0" smtClean="0">
                  <a:solidFill>
                    <a:schemeClr val="bg1"/>
                  </a:solidFill>
                </a:rPr>
                <a:t>REPRODUCTIVE TRACT</a:t>
              </a:r>
              <a:endParaRPr lang="nl-BE" sz="1600" dirty="0">
                <a:solidFill>
                  <a:schemeClr val="bg1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38688" y="3717032"/>
              <a:ext cx="2914580" cy="1077218"/>
            </a:xfrm>
            <a:prstGeom prst="rect">
              <a:avLst/>
            </a:prstGeom>
            <a:noFill/>
            <a:ln w="25400"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buClr>
                  <a:schemeClr val="tx1"/>
                </a:buClr>
                <a:buFont typeface="Wingdings" pitchFamily="2" charset="2"/>
                <a:buChar char="§"/>
              </a:pPr>
              <a:r>
                <a:rPr lang="nl-BE" sz="1600" dirty="0" smtClean="0"/>
                <a:t> Early embryonic death</a:t>
              </a:r>
            </a:p>
            <a:p>
              <a:pPr>
                <a:buClr>
                  <a:schemeClr val="tx1"/>
                </a:buClr>
                <a:buFont typeface="Wingdings" pitchFamily="2" charset="2"/>
                <a:buChar char="§"/>
              </a:pPr>
              <a:r>
                <a:rPr lang="nl-BE" sz="1600" dirty="0" smtClean="0"/>
                <a:t> Low number of piglets</a:t>
              </a:r>
            </a:p>
            <a:p>
              <a:pPr>
                <a:buClr>
                  <a:schemeClr val="tx1"/>
                </a:buClr>
                <a:buFont typeface="Wingdings" pitchFamily="2" charset="2"/>
                <a:buChar char="§"/>
              </a:pPr>
              <a:r>
                <a:rPr lang="nl-BE" sz="1600" dirty="0" smtClean="0"/>
                <a:t> </a:t>
              </a:r>
              <a:r>
                <a:rPr lang="nl-BE" sz="1600" dirty="0"/>
                <a:t>N</a:t>
              </a:r>
              <a:r>
                <a:rPr lang="nl-BE" sz="1600" dirty="0" smtClean="0"/>
                <a:t>on-uniform piglet weight</a:t>
              </a:r>
            </a:p>
            <a:p>
              <a:pPr>
                <a:buClr>
                  <a:schemeClr val="tx1"/>
                </a:buClr>
                <a:buFont typeface="Wingdings" pitchFamily="2" charset="2"/>
                <a:buChar char="§"/>
              </a:pPr>
              <a:r>
                <a:rPr lang="nl-BE" sz="1600" dirty="0" smtClean="0"/>
                <a:t> Inferior semen quality</a:t>
              </a:r>
            </a:p>
          </p:txBody>
        </p:sp>
      </p:grpSp>
      <p:sp>
        <p:nvSpPr>
          <p:cNvPr id="21" name="Title 1"/>
          <p:cNvSpPr txBox="1">
            <a:spLocks/>
          </p:cNvSpPr>
          <p:nvPr/>
        </p:nvSpPr>
        <p:spPr bwMode="auto">
          <a:xfrm>
            <a:off x="395536" y="0"/>
            <a:ext cx="3203848" cy="1143000"/>
          </a:xfrm>
          <a:prstGeom prst="rect">
            <a:avLst/>
          </a:prstGeom>
          <a:solidFill>
            <a:srgbClr val="49B4E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nl-BE" sz="3200" kern="0" smtClean="0">
                <a:solidFill>
                  <a:schemeClr val="bg1"/>
                </a:solidFill>
                <a:latin typeface="Candara" pitchFamily="34" charset="0"/>
              </a:rPr>
              <a:t>INTRODUCTION</a:t>
            </a:r>
            <a:endParaRPr lang="nl-BE" sz="3200" i="1" kern="0" dirty="0">
              <a:solidFill>
                <a:schemeClr val="bg1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07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581636" y="18437"/>
            <a:ext cx="5562364" cy="1143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3200" b="1" cap="all" noProof="0" smtClean="0">
                <a:latin typeface="Candara" pitchFamily="34" charset="0"/>
                <a:ea typeface="+mj-ea"/>
                <a:cs typeface="+mj-cs"/>
              </a:rPr>
              <a:t> Tetracycline </a:t>
            </a:r>
            <a:r>
              <a:rPr lang="nl-BE" sz="3200" b="1" cap="all" noProof="0" dirty="0" smtClean="0">
                <a:latin typeface="Candara" pitchFamily="34" charset="0"/>
                <a:ea typeface="+mj-ea"/>
                <a:cs typeface="+mj-cs"/>
              </a:rPr>
              <a:t>resistance</a:t>
            </a:r>
            <a:endParaRPr kumimoji="0" lang="nl-BE" sz="3200" b="1" u="none" strike="noStrike" kern="1200" cap="all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388" y="1377635"/>
            <a:ext cx="7355160" cy="4997152"/>
          </a:xfrm>
        </p:spPr>
        <p:txBody>
          <a:bodyPr>
            <a:normAutofit lnSpcReduction="10000"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nl-BE" sz="2400" dirty="0" smtClean="0">
                <a:latin typeface="+mj-lt"/>
              </a:rPr>
              <a:t>Treatment of chlamydial infections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nl-BE" sz="2000" dirty="0" smtClean="0">
                <a:latin typeface="+mj-lt"/>
              </a:rPr>
              <a:t>Tetracyclines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§"/>
            </a:pPr>
            <a:r>
              <a:rPr lang="nl-BE" sz="1600" dirty="0" smtClean="0">
                <a:latin typeface="+mj-lt"/>
              </a:rPr>
              <a:t>Broad spectrum,</a:t>
            </a:r>
            <a:r>
              <a:rPr lang="nl-BE" sz="16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nl-BE" sz="1600" dirty="0" smtClean="0">
                <a:latin typeface="+mj-lt"/>
              </a:rPr>
              <a:t>low toxicity, tissue distribution, inexpensive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endParaRPr lang="nl-BE" sz="2000" dirty="0" smtClean="0">
              <a:latin typeface="+mj-lt"/>
            </a:endParaRP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nl-BE" sz="2400" dirty="0" smtClean="0">
                <a:latin typeface="+mj-lt"/>
              </a:rPr>
              <a:t>Tetracycline resistant </a:t>
            </a:r>
            <a:r>
              <a:rPr lang="nl-BE" sz="2400" i="1" dirty="0" smtClean="0">
                <a:latin typeface="+mj-lt"/>
              </a:rPr>
              <a:t>Chlamydia suis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nl-BE" sz="2000" i="1" dirty="0">
                <a:latin typeface="+mj-lt"/>
              </a:rPr>
              <a:t>t</a:t>
            </a:r>
            <a:r>
              <a:rPr lang="nl-BE" sz="2000" i="1" dirty="0" smtClean="0">
                <a:latin typeface="+mj-lt"/>
              </a:rPr>
              <a:t>et(C) </a:t>
            </a:r>
            <a:r>
              <a:rPr lang="nl-BE" sz="2000" dirty="0" smtClean="0">
                <a:latin typeface="+mj-lt"/>
              </a:rPr>
              <a:t>gene</a:t>
            </a:r>
          </a:p>
          <a:p>
            <a:pPr lvl="1">
              <a:buClr>
                <a:schemeClr val="tx1"/>
              </a:buClr>
              <a:buNone/>
            </a:pPr>
            <a:endParaRPr lang="nl-BE" sz="2000" dirty="0" smtClean="0">
              <a:latin typeface="+mj-lt"/>
            </a:endParaRP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nl-BE" sz="2000" dirty="0" smtClean="0">
                <a:latin typeface="+mj-lt"/>
              </a:rPr>
              <a:t>Many countries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§"/>
            </a:pPr>
            <a:r>
              <a:rPr lang="nl-BE" sz="1500" dirty="0" smtClean="0">
                <a:latin typeface="+mj-lt"/>
              </a:rPr>
              <a:t>United States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1500" dirty="0" smtClean="0">
                <a:latin typeface="+mj-lt"/>
              </a:rPr>
              <a:t>The Netherlands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1500" dirty="0" smtClean="0">
                <a:latin typeface="+mj-lt"/>
              </a:rPr>
              <a:t>Belgium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1500" dirty="0" smtClean="0">
                <a:latin typeface="+mj-lt"/>
              </a:rPr>
              <a:t>Switzerland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1500" dirty="0" smtClean="0">
                <a:latin typeface="+mj-lt"/>
              </a:rPr>
              <a:t>Italy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1500" dirty="0" smtClean="0">
                <a:latin typeface="+mj-lt"/>
              </a:rPr>
              <a:t>Cyprus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1500" dirty="0" smtClean="0">
                <a:latin typeface="+mj-lt"/>
              </a:rPr>
              <a:t>Israel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1500" dirty="0" smtClean="0">
                <a:latin typeface="+mj-lt"/>
              </a:rPr>
              <a:t>Germany</a:t>
            </a:r>
          </a:p>
          <a:p>
            <a:pPr lvl="1">
              <a:buClr>
                <a:srgbClr val="E5DA01"/>
              </a:buClr>
              <a:buFont typeface="Wingdings" pitchFamily="2" charset="2"/>
              <a:buChar char="§"/>
            </a:pPr>
            <a:endParaRPr lang="nl-BE" sz="2000" dirty="0" smtClean="0">
              <a:latin typeface="+mj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-140466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C52A0B-D7F2-4082-8E37-88729F8C88DC}" type="slidenum">
              <a:rPr lang="nl-BE" sz="1400" b="1" smtClean="0">
                <a:solidFill>
                  <a:schemeClr val="bg1"/>
                </a:solidFill>
              </a:rPr>
              <a:pPr/>
              <a:t>5</a:t>
            </a:fld>
            <a:endParaRPr lang="nl-BE" sz="1400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http://media-1.web.britannica.com/eb-media/41/128841-004-F3F57BF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620726"/>
            <a:ext cx="4860032" cy="3237274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4067944" y="4221088"/>
            <a:ext cx="1800200" cy="17281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843808" y="3356992"/>
            <a:ext cx="1152128" cy="864096"/>
          </a:xfrm>
          <a:prstGeom prst="straightConnector1">
            <a:avLst/>
          </a:prstGeom>
          <a:ln w="57150">
            <a:solidFill>
              <a:srgbClr val="FF0000"/>
            </a:solidFill>
            <a:tailEnd type="triangl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 txBox="1">
            <a:spLocks/>
          </p:cNvSpPr>
          <p:nvPr/>
        </p:nvSpPr>
        <p:spPr bwMode="auto">
          <a:xfrm>
            <a:off x="377788" y="0"/>
            <a:ext cx="3203848" cy="1143000"/>
          </a:xfrm>
          <a:prstGeom prst="rect">
            <a:avLst/>
          </a:prstGeom>
          <a:solidFill>
            <a:srgbClr val="49B4E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nl-BE" sz="3200" kern="0" smtClean="0">
                <a:solidFill>
                  <a:schemeClr val="bg1"/>
                </a:solidFill>
                <a:latin typeface="Candara" pitchFamily="34" charset="0"/>
              </a:rPr>
              <a:t>INTRODUCTION</a:t>
            </a:r>
            <a:endParaRPr lang="nl-BE" sz="3200" i="1" kern="0" dirty="0">
              <a:solidFill>
                <a:schemeClr val="bg1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22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79299" y="1412776"/>
            <a:ext cx="8532440" cy="3960812"/>
          </a:xfrm>
        </p:spPr>
        <p:txBody>
          <a:bodyPr/>
          <a:lstStyle/>
          <a:p>
            <a:pPr marL="47625" indent="-15875"/>
            <a:r>
              <a:rPr lang="en-US" sz="2000" b="1" i="1" dirty="0" smtClean="0"/>
              <a:t> Chlamydia </a:t>
            </a:r>
            <a:r>
              <a:rPr lang="en-US" sz="2000" b="1" dirty="0" smtClean="0"/>
              <a:t>vaginal experimental infection </a:t>
            </a:r>
            <a:r>
              <a:rPr lang="en-US" sz="2000" b="1" dirty="0"/>
              <a:t>model </a:t>
            </a:r>
            <a:r>
              <a:rPr lang="en-US" sz="2000" b="1" dirty="0" smtClean="0"/>
              <a:t>SPF pigs </a:t>
            </a:r>
          </a:p>
          <a:p>
            <a:pPr marL="774700" lvl="1" indent="-342900">
              <a:buFont typeface="Arial" charset="0"/>
              <a:buChar char="•"/>
            </a:pPr>
            <a:r>
              <a:rPr lang="en-US" sz="1400" dirty="0" smtClean="0"/>
              <a:t>Vanrompay et al., Infect. </a:t>
            </a:r>
            <a:r>
              <a:rPr lang="en-US" sz="1400" dirty="0" err="1" smtClean="0"/>
              <a:t>Immun</a:t>
            </a:r>
            <a:r>
              <a:rPr lang="en-US" sz="1400" dirty="0" smtClean="0"/>
              <a:t>, 2005; De </a:t>
            </a:r>
            <a:r>
              <a:rPr lang="en-US" sz="1400" dirty="0" err="1" smtClean="0"/>
              <a:t>Clercq</a:t>
            </a:r>
            <a:r>
              <a:rPr lang="en-US" sz="1400" dirty="0" smtClean="0"/>
              <a:t> et al., Vet. Res., 2014</a:t>
            </a:r>
            <a:endParaRPr lang="nl-NL" sz="1400" dirty="0"/>
          </a:p>
          <a:p>
            <a:pPr marL="774700" lvl="1" indent="-342900">
              <a:buFont typeface="Arial" charset="0"/>
              <a:buChar char="•"/>
            </a:pPr>
            <a:endParaRPr lang="nl-NL" sz="1000" b="1" dirty="0" smtClean="0"/>
          </a:p>
          <a:p>
            <a:pPr marL="47625" indent="-15875">
              <a:spcAft>
                <a:spcPts val="1200"/>
              </a:spcAft>
            </a:pPr>
            <a:r>
              <a:rPr lang="nl-NL" sz="2000" b="1" dirty="0" smtClean="0"/>
              <a:t> </a:t>
            </a:r>
            <a:r>
              <a:rPr lang="nl-NL" sz="2000" b="1" dirty="0" err="1" smtClean="0"/>
              <a:t>Experimental</a:t>
            </a:r>
            <a:r>
              <a:rPr lang="nl-NL" sz="2000" b="1" dirty="0" smtClean="0"/>
              <a:t> </a:t>
            </a:r>
            <a:r>
              <a:rPr lang="nl-NL" sz="2000" b="1" dirty="0" err="1" smtClean="0"/>
              <a:t>infection</a:t>
            </a:r>
            <a:r>
              <a:rPr lang="nl-NL" sz="2000" b="1" dirty="0" smtClean="0"/>
              <a:t> and re-</a:t>
            </a:r>
            <a:r>
              <a:rPr lang="nl-NL" sz="2000" b="1" dirty="0" err="1" smtClean="0"/>
              <a:t>infection</a:t>
            </a:r>
            <a:r>
              <a:rPr lang="nl-NL" sz="2000" b="1" dirty="0" smtClean="0"/>
              <a:t> of </a:t>
            </a:r>
            <a:r>
              <a:rPr lang="nl-NL" sz="2000" b="1" dirty="0" err="1" smtClean="0"/>
              <a:t>gilts</a:t>
            </a:r>
            <a:endParaRPr lang="nl-NL" sz="2000" b="1" i="1" dirty="0" smtClean="0"/>
          </a:p>
          <a:p>
            <a:pPr marL="231775" indent="-52388">
              <a:spcAft>
                <a:spcPts val="1200"/>
              </a:spcAft>
              <a:buFont typeface="Arial" pitchFamily="34" charset="0"/>
              <a:buChar char="•"/>
            </a:pPr>
            <a:r>
              <a:rPr lang="nl-NL" sz="1800" dirty="0" smtClean="0"/>
              <a:t> </a:t>
            </a:r>
            <a:r>
              <a:rPr lang="nl-NL" sz="1800" dirty="0" err="1" smtClean="0"/>
              <a:t>Vaginal</a:t>
            </a:r>
            <a:r>
              <a:rPr lang="nl-NL" sz="1800" dirty="0" smtClean="0"/>
              <a:t> </a:t>
            </a:r>
            <a:r>
              <a:rPr lang="nl-NL" sz="1800" dirty="0" err="1" smtClean="0"/>
              <a:t>infection</a:t>
            </a:r>
            <a:r>
              <a:rPr lang="nl-NL" sz="1800" dirty="0" smtClean="0"/>
              <a:t> (10</a:t>
            </a:r>
            <a:r>
              <a:rPr lang="nl-NL" sz="1800" baseline="30000" dirty="0" smtClean="0"/>
              <a:t>7</a:t>
            </a:r>
            <a:r>
              <a:rPr lang="nl-NL" sz="1800" dirty="0" smtClean="0"/>
              <a:t> IFU of </a:t>
            </a:r>
            <a:r>
              <a:rPr lang="nl-NL" sz="1800" i="1" dirty="0" smtClean="0"/>
              <a:t>C. suis </a:t>
            </a:r>
            <a:r>
              <a:rPr lang="nl-NL" sz="1800" dirty="0" err="1" smtClean="0"/>
              <a:t>strain</a:t>
            </a:r>
            <a:r>
              <a:rPr lang="nl-NL" sz="1800" dirty="0" smtClean="0"/>
              <a:t> </a:t>
            </a:r>
            <a:r>
              <a:rPr lang="nl-NL" sz="1800" dirty="0"/>
              <a:t>S45) </a:t>
            </a:r>
            <a:r>
              <a:rPr lang="nl-NL" sz="1800" dirty="0" err="1"/>
              <a:t>using</a:t>
            </a:r>
            <a:r>
              <a:rPr lang="nl-NL" sz="1800" dirty="0"/>
              <a:t> 3</a:t>
            </a:r>
            <a:r>
              <a:rPr lang="nl-NL" sz="1800" b="1" dirty="0"/>
              <a:t> </a:t>
            </a:r>
            <a:r>
              <a:rPr lang="nl-NL" sz="1800" dirty="0" err="1"/>
              <a:t>groups</a:t>
            </a:r>
            <a:r>
              <a:rPr lang="nl-NL" sz="1800" dirty="0"/>
              <a:t> (n = 5) of </a:t>
            </a:r>
            <a:r>
              <a:rPr lang="nl-NL" sz="1800" dirty="0" err="1"/>
              <a:t>gilts</a:t>
            </a:r>
            <a:r>
              <a:rPr lang="nl-NL" sz="1800" dirty="0" smtClean="0"/>
              <a:t>:</a:t>
            </a:r>
          </a:p>
          <a:p>
            <a:pPr marL="682625" indent="-333375">
              <a:spcAft>
                <a:spcPts val="1200"/>
              </a:spcAft>
              <a:buNone/>
            </a:pPr>
            <a:r>
              <a:rPr lang="nl-NL" sz="1800" dirty="0" smtClean="0"/>
              <a:t>	1. </a:t>
            </a:r>
            <a:r>
              <a:rPr lang="nl-NL" sz="1800" dirty="0" err="1" smtClean="0"/>
              <a:t>Macroscopic</a:t>
            </a:r>
            <a:r>
              <a:rPr lang="nl-NL" sz="1800" dirty="0"/>
              <a:t> </a:t>
            </a:r>
            <a:r>
              <a:rPr lang="nl-NL" sz="1800" dirty="0" err="1" smtClean="0"/>
              <a:t>lesions</a:t>
            </a:r>
            <a:r>
              <a:rPr lang="nl-NL" sz="1800" dirty="0" smtClean="0"/>
              <a:t> at </a:t>
            </a:r>
            <a:r>
              <a:rPr lang="nl-NL" sz="1800" dirty="0" err="1" smtClean="0"/>
              <a:t>autopsy</a:t>
            </a:r>
            <a:r>
              <a:rPr lang="nl-NL" sz="1800" dirty="0" smtClean="0"/>
              <a:t> + </a:t>
            </a:r>
            <a:r>
              <a:rPr lang="nl-NL" sz="1800" dirty="0" err="1" smtClean="0"/>
              <a:t>histopathology</a:t>
            </a:r>
            <a:r>
              <a:rPr lang="nl-NL" sz="1800" dirty="0" smtClean="0"/>
              <a:t> </a:t>
            </a:r>
          </a:p>
          <a:p>
            <a:pPr marL="682625" indent="-333375">
              <a:spcAft>
                <a:spcPts val="1200"/>
              </a:spcAft>
              <a:buNone/>
            </a:pPr>
            <a:r>
              <a:rPr lang="nl-NL" sz="1800" dirty="0" smtClean="0"/>
              <a:t>     2. </a:t>
            </a:r>
            <a:r>
              <a:rPr lang="nl-NL" sz="1800" dirty="0" err="1" smtClean="0"/>
              <a:t>Vaginal</a:t>
            </a:r>
            <a:r>
              <a:rPr lang="nl-NL" sz="1800" dirty="0" smtClean="0"/>
              <a:t> </a:t>
            </a:r>
            <a:r>
              <a:rPr lang="nl-NL" sz="1800" dirty="0" err="1" smtClean="0"/>
              <a:t>excretion</a:t>
            </a:r>
            <a:r>
              <a:rPr lang="nl-NL" sz="1800" dirty="0" smtClean="0"/>
              <a:t> </a:t>
            </a:r>
            <a:r>
              <a:rPr lang="nl-NL" sz="1800" dirty="0" err="1" smtClean="0"/>
              <a:t>and</a:t>
            </a:r>
            <a:r>
              <a:rPr lang="nl-NL" sz="1800" dirty="0" smtClean="0"/>
              <a:t> </a:t>
            </a:r>
            <a:r>
              <a:rPr lang="nl-NL" sz="1800" i="1" dirty="0" smtClean="0"/>
              <a:t>C. suis </a:t>
            </a:r>
            <a:r>
              <a:rPr lang="nl-NL" sz="1800" dirty="0" err="1" smtClean="0"/>
              <a:t>replication</a:t>
            </a:r>
            <a:r>
              <a:rPr lang="nl-NL" sz="1800" dirty="0" smtClean="0"/>
              <a:t> in tissues</a:t>
            </a:r>
          </a:p>
          <a:p>
            <a:pPr marL="682625" indent="-333375">
              <a:spcAft>
                <a:spcPts val="1200"/>
              </a:spcAft>
              <a:buNone/>
            </a:pPr>
            <a:r>
              <a:rPr lang="nl-NL" sz="1800" dirty="0" smtClean="0"/>
              <a:t>     3. Immune response:</a:t>
            </a:r>
          </a:p>
          <a:p>
            <a:pPr marL="682625" indent="-333375">
              <a:spcAft>
                <a:spcPts val="1200"/>
              </a:spcAft>
              <a:buNone/>
            </a:pPr>
            <a:r>
              <a:rPr lang="nl-NL" sz="1800" dirty="0"/>
              <a:t>	 </a:t>
            </a:r>
            <a:r>
              <a:rPr lang="nl-NL" sz="1800" dirty="0" smtClean="0"/>
              <a:t>  - Serum </a:t>
            </a:r>
            <a:r>
              <a:rPr lang="nl-NL" sz="1800" dirty="0" err="1" smtClean="0"/>
              <a:t>and</a:t>
            </a:r>
            <a:r>
              <a:rPr lang="nl-NL" sz="1800" dirty="0" smtClean="0"/>
              <a:t> </a:t>
            </a:r>
            <a:r>
              <a:rPr lang="nl-NL" sz="1800" dirty="0" err="1" smtClean="0"/>
              <a:t>mucosal</a:t>
            </a:r>
            <a:r>
              <a:rPr lang="nl-NL" sz="1800" dirty="0" smtClean="0"/>
              <a:t> </a:t>
            </a:r>
            <a:r>
              <a:rPr lang="nl-NL" sz="1800" dirty="0" err="1" smtClean="0"/>
              <a:t>IgM</a:t>
            </a:r>
            <a:r>
              <a:rPr lang="nl-NL" sz="1800" dirty="0" smtClean="0"/>
              <a:t>, IgG </a:t>
            </a:r>
            <a:r>
              <a:rPr lang="nl-NL" sz="1800" dirty="0" err="1" smtClean="0"/>
              <a:t>and</a:t>
            </a:r>
            <a:r>
              <a:rPr lang="nl-NL" sz="1800" dirty="0" smtClean="0"/>
              <a:t> </a:t>
            </a:r>
            <a:r>
              <a:rPr lang="nl-NL" sz="1800" dirty="0" err="1" smtClean="0"/>
              <a:t>IgA</a:t>
            </a:r>
            <a:r>
              <a:rPr lang="nl-NL" sz="1800" dirty="0" smtClean="0"/>
              <a:t> </a:t>
            </a:r>
            <a:r>
              <a:rPr lang="nl-NL" sz="1800" dirty="0" err="1" smtClean="0"/>
              <a:t>antibodies</a:t>
            </a:r>
            <a:r>
              <a:rPr lang="nl-NL" sz="1800" dirty="0" smtClean="0"/>
              <a:t> (ELISA)</a:t>
            </a:r>
          </a:p>
          <a:p>
            <a:pPr marL="682625" indent="-333375">
              <a:spcAft>
                <a:spcPts val="1200"/>
              </a:spcAft>
              <a:buNone/>
            </a:pPr>
            <a:r>
              <a:rPr lang="nl-NL" sz="1800" dirty="0"/>
              <a:t>	 </a:t>
            </a:r>
            <a:r>
              <a:rPr lang="nl-NL" sz="1800" dirty="0" smtClean="0"/>
              <a:t>  - T </a:t>
            </a:r>
            <a:r>
              <a:rPr lang="nl-NL" sz="1800" dirty="0" err="1" smtClean="0"/>
              <a:t>cell</a:t>
            </a:r>
            <a:r>
              <a:rPr lang="nl-NL" sz="1800" dirty="0" smtClean="0"/>
              <a:t> </a:t>
            </a:r>
            <a:r>
              <a:rPr lang="nl-NL" sz="1800" dirty="0" err="1" smtClean="0"/>
              <a:t>proliferation</a:t>
            </a:r>
            <a:r>
              <a:rPr lang="nl-NL" sz="1800" dirty="0" smtClean="0"/>
              <a:t> </a:t>
            </a:r>
            <a:r>
              <a:rPr lang="nl-NL" sz="1800" dirty="0" err="1" smtClean="0"/>
              <a:t>assays</a:t>
            </a:r>
            <a:r>
              <a:rPr lang="nl-NL" sz="1800" dirty="0" smtClean="0"/>
              <a:t> on PBMC, spleen </a:t>
            </a:r>
            <a:r>
              <a:rPr lang="nl-NL" sz="1800" dirty="0" err="1" smtClean="0"/>
              <a:t>and</a:t>
            </a:r>
            <a:r>
              <a:rPr lang="nl-NL" sz="1800" dirty="0" smtClean="0"/>
              <a:t> </a:t>
            </a:r>
            <a:r>
              <a:rPr lang="nl-NL" sz="1800" dirty="0" err="1" smtClean="0"/>
              <a:t>lnn</a:t>
            </a:r>
            <a:r>
              <a:rPr lang="nl-NL" sz="1800" dirty="0" smtClean="0"/>
              <a:t> MC</a:t>
            </a:r>
          </a:p>
          <a:p>
            <a:pPr marL="682625" indent="-333375">
              <a:spcAft>
                <a:spcPts val="1200"/>
              </a:spcAft>
              <a:buNone/>
            </a:pPr>
            <a:r>
              <a:rPr lang="nl-NL" sz="1800" dirty="0"/>
              <a:t> </a:t>
            </a:r>
            <a:r>
              <a:rPr lang="nl-NL" sz="1800" dirty="0" smtClean="0"/>
              <a:t>       - Flow </a:t>
            </a:r>
            <a:r>
              <a:rPr lang="nl-NL" sz="1800" dirty="0" err="1" smtClean="0"/>
              <a:t>cytometry</a:t>
            </a:r>
            <a:r>
              <a:rPr lang="nl-NL" sz="1800" dirty="0" smtClean="0"/>
              <a:t> on </a:t>
            </a:r>
            <a:r>
              <a:rPr lang="nl-NL" sz="1800" dirty="0"/>
              <a:t>PBMC, spleen </a:t>
            </a:r>
            <a:r>
              <a:rPr lang="nl-NL" sz="1800" dirty="0" err="1"/>
              <a:t>and</a:t>
            </a:r>
            <a:r>
              <a:rPr lang="nl-NL" sz="1800" dirty="0"/>
              <a:t> </a:t>
            </a:r>
            <a:r>
              <a:rPr lang="nl-NL" sz="1800" dirty="0" err="1"/>
              <a:t>lnn</a:t>
            </a:r>
            <a:r>
              <a:rPr lang="nl-NL" sz="1800" dirty="0"/>
              <a:t> </a:t>
            </a:r>
            <a:r>
              <a:rPr lang="nl-NL" sz="1800" dirty="0" smtClean="0"/>
              <a:t>MC</a:t>
            </a:r>
          </a:p>
          <a:p>
            <a:pPr marL="682625" indent="-333375">
              <a:spcAft>
                <a:spcPts val="1200"/>
              </a:spcAft>
              <a:buNone/>
            </a:pPr>
            <a:r>
              <a:rPr lang="nl-NL" sz="1800" dirty="0" smtClean="0"/>
              <a:t>        - Cytokine &amp; chemokine </a:t>
            </a:r>
            <a:r>
              <a:rPr lang="nl-NL" sz="1800" dirty="0" err="1" smtClean="0"/>
              <a:t>ELISA’s</a:t>
            </a:r>
            <a:r>
              <a:rPr lang="nl-NL" sz="1800" dirty="0" smtClean="0"/>
              <a:t> on PBMC, spleen </a:t>
            </a:r>
            <a:r>
              <a:rPr lang="nl-NL" sz="1800" dirty="0" err="1" smtClean="0"/>
              <a:t>and</a:t>
            </a:r>
            <a:r>
              <a:rPr lang="nl-NL" sz="1800" dirty="0" smtClean="0"/>
              <a:t> </a:t>
            </a:r>
            <a:r>
              <a:rPr lang="nl-NL" sz="1800" dirty="0" err="1" smtClean="0"/>
              <a:t>lnn</a:t>
            </a:r>
            <a:r>
              <a:rPr lang="nl-NL" sz="1800" dirty="0" smtClean="0"/>
              <a:t> MC</a:t>
            </a:r>
            <a:r>
              <a:rPr lang="nl-NL" sz="2000" dirty="0" smtClean="0"/>
              <a:t>	</a:t>
            </a:r>
          </a:p>
          <a:p>
            <a:pPr>
              <a:spcAft>
                <a:spcPts val="1200"/>
              </a:spcAft>
              <a:buNone/>
            </a:pPr>
            <a:endParaRPr lang="nl-NL" sz="2000" dirty="0" smtClean="0"/>
          </a:p>
          <a:p>
            <a:pPr>
              <a:spcAft>
                <a:spcPts val="1200"/>
              </a:spcAft>
              <a:buNone/>
            </a:pPr>
            <a:endParaRPr lang="nl-NL" sz="2000" dirty="0" smtClean="0"/>
          </a:p>
          <a:p>
            <a:pPr>
              <a:buNone/>
            </a:pPr>
            <a:r>
              <a:rPr lang="nl-NL" sz="1800" dirty="0" smtClean="0"/>
              <a:t>	</a:t>
            </a:r>
            <a:r>
              <a:rPr lang="nl-BE" sz="1800" dirty="0" smtClean="0"/>
              <a:t>	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377788" y="0"/>
            <a:ext cx="7290556" cy="1143000"/>
          </a:xfrm>
          <a:prstGeom prst="rect">
            <a:avLst/>
          </a:prstGeom>
          <a:solidFill>
            <a:srgbClr val="49B4E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nl-BE" sz="3200" kern="0" cap="all" dirty="0" smtClean="0">
                <a:solidFill>
                  <a:schemeClr val="bg1"/>
                </a:solidFill>
                <a:latin typeface="Candara" pitchFamily="34" charset="0"/>
              </a:rPr>
              <a:t>Experimental vaginal </a:t>
            </a:r>
            <a:r>
              <a:rPr lang="nl-BE" sz="3200" i="1" kern="0" cap="all" dirty="0" smtClean="0">
                <a:solidFill>
                  <a:schemeClr val="bg1"/>
                </a:solidFill>
                <a:latin typeface="Candara" pitchFamily="34" charset="0"/>
              </a:rPr>
              <a:t>C. suis </a:t>
            </a:r>
            <a:r>
              <a:rPr lang="nl-BE" sz="3200" kern="0" cap="all" dirty="0" smtClean="0">
                <a:solidFill>
                  <a:schemeClr val="bg1"/>
                </a:solidFill>
                <a:latin typeface="Candara" pitchFamily="34" charset="0"/>
              </a:rPr>
              <a:t>infection and re-infection in gilts</a:t>
            </a:r>
            <a:endParaRPr lang="nl-BE" sz="3200" kern="0" cap="all" dirty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1115616" y="3212976"/>
            <a:ext cx="6696744" cy="2376264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692625"/>
              </p:ext>
            </p:extLst>
          </p:nvPr>
        </p:nvGraphicFramePr>
        <p:xfrm>
          <a:off x="382377" y="1484784"/>
          <a:ext cx="8586700" cy="5267015"/>
        </p:xfrm>
        <a:graphic>
          <a:graphicData uri="http://schemas.openxmlformats.org/drawingml/2006/table">
            <a:tbl>
              <a:tblPr/>
              <a:tblGrid>
                <a:gridCol w="2567157"/>
                <a:gridCol w="1327840"/>
                <a:gridCol w="2123718"/>
                <a:gridCol w="2567985"/>
              </a:tblGrid>
              <a:tr h="154522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en-GB" sz="1800" b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238125" indent="0" algn="l">
                        <a:spcAft>
                          <a:spcPts val="0"/>
                        </a:spcAft>
                        <a:tabLst>
                          <a:tab pos="449263" algn="l"/>
                        </a:tabLst>
                      </a:pPr>
                      <a:r>
                        <a:rPr lang="en-GB" sz="1800" b="1" dirty="0" smtClean="0">
                          <a:latin typeface="Arial"/>
                          <a:ea typeface="Times New Roman"/>
                          <a:cs typeface="Times New Roman"/>
                        </a:rPr>
                        <a:t>GROUP</a:t>
                      </a:r>
                      <a:endParaRPr lang="nl-BE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238125" indent="0" algn="l">
                        <a:spcAft>
                          <a:spcPts val="0"/>
                        </a:spcAft>
                        <a:tabLst>
                          <a:tab pos="449263" algn="l"/>
                        </a:tabLst>
                      </a:pPr>
                      <a:endParaRPr lang="en-GB" sz="1800" b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238125" indent="0" algn="l">
                        <a:spcAft>
                          <a:spcPts val="0"/>
                        </a:spcAft>
                        <a:tabLst>
                          <a:tab pos="449263" algn="l"/>
                        </a:tabLst>
                      </a:pPr>
                      <a:r>
                        <a:rPr lang="en-GB" sz="1800" b="1" dirty="0" smtClean="0">
                          <a:latin typeface="Arial"/>
                          <a:ea typeface="Times New Roman"/>
                          <a:cs typeface="Times New Roman"/>
                        </a:rPr>
                        <a:t>TREATMENT</a:t>
                      </a:r>
                      <a:endParaRPr lang="nl-BE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643" marR="62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nl-BE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en-GB" sz="1800" b="1" dirty="0">
                          <a:latin typeface="Arial"/>
                          <a:ea typeface="Times New Roman"/>
                          <a:cs typeface="Times New Roman"/>
                        </a:rPr>
                        <a:t>1 </a:t>
                      </a:r>
                      <a:endParaRPr lang="nl-BE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en-GB" sz="1800" b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en-GB" sz="1800" b="1" dirty="0" smtClean="0">
                          <a:latin typeface="Arial"/>
                          <a:ea typeface="Times New Roman"/>
                          <a:cs typeface="Times New Roman"/>
                        </a:rPr>
                        <a:t>Controls</a:t>
                      </a:r>
                      <a:endParaRPr lang="nl-BE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en-GB" sz="1800" b="1" dirty="0" smtClean="0">
                          <a:latin typeface="Arial"/>
                          <a:ea typeface="Times New Roman"/>
                          <a:cs typeface="Times New Roman"/>
                        </a:rPr>
                        <a:t>(n</a:t>
                      </a:r>
                      <a:r>
                        <a:rPr lang="en-GB" sz="1800" b="1" baseline="0" dirty="0" smtClean="0">
                          <a:latin typeface="Arial"/>
                          <a:ea typeface="Times New Roman"/>
                          <a:cs typeface="Times New Roman"/>
                        </a:rPr>
                        <a:t> = 5</a:t>
                      </a:r>
                      <a:r>
                        <a:rPr lang="en-GB" sz="1800" b="1" dirty="0" smtClean="0">
                          <a:latin typeface="Arial"/>
                          <a:ea typeface="Times New Roman"/>
                          <a:cs typeface="Times New Roman"/>
                        </a:rPr>
                        <a:t>)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nl-BE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643" marR="62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nl-BE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en-GB" sz="1800" b="1" dirty="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nl-BE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en-GB" sz="1800" b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en-GB" sz="1800" b="1" dirty="0" smtClean="0">
                          <a:latin typeface="Arial"/>
                          <a:ea typeface="Times New Roman"/>
                          <a:cs typeface="Times New Roman"/>
                        </a:rPr>
                        <a:t>Infection group</a:t>
                      </a:r>
                      <a:endParaRPr lang="nl-BE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en-GB" sz="1800" b="1" dirty="0" smtClean="0">
                          <a:latin typeface="+mn-lt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GB" sz="1800" b="1" dirty="0" err="1" smtClean="0">
                          <a:latin typeface="+mn-lt"/>
                          <a:ea typeface="Times New Roman"/>
                          <a:cs typeface="Times New Roman"/>
                        </a:rPr>
                        <a:t>n</a:t>
                      </a:r>
                      <a:r>
                        <a:rPr lang="en-GB" sz="1800" b="1" baseline="0" dirty="0" smtClean="0">
                          <a:latin typeface="+mn-lt"/>
                          <a:ea typeface="Times New Roman"/>
                          <a:cs typeface="Times New Roman"/>
                        </a:rPr>
                        <a:t> = 5</a:t>
                      </a:r>
                      <a:r>
                        <a:rPr lang="en-GB" sz="1800" b="1" dirty="0" smtClean="0">
                          <a:latin typeface="Arial"/>
                          <a:ea typeface="Times New Roman"/>
                          <a:cs typeface="Times New Roman"/>
                        </a:rPr>
                        <a:t>)</a:t>
                      </a:r>
                      <a:endParaRPr lang="nl-BE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643" marR="62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nl-BE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en-GB" sz="1800" b="1" dirty="0"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nl-BE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en-GB" sz="1800" b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en-GB" sz="1800" b="1" dirty="0" smtClean="0">
                          <a:latin typeface="Arial"/>
                          <a:ea typeface="Times New Roman"/>
                          <a:cs typeface="Times New Roman"/>
                        </a:rPr>
                        <a:t>Infection/re-infection group</a:t>
                      </a:r>
                      <a:r>
                        <a:rPr lang="nl-BE" sz="1800" b="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800" b="1" dirty="0" smtClean="0">
                          <a:latin typeface="+mn-lt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GB" sz="1800" b="1" dirty="0" err="1" smtClean="0">
                          <a:latin typeface="+mn-lt"/>
                          <a:ea typeface="Times New Roman"/>
                          <a:cs typeface="Times New Roman"/>
                        </a:rPr>
                        <a:t>n</a:t>
                      </a:r>
                      <a:r>
                        <a:rPr lang="en-GB" sz="1800" b="1" baseline="0" dirty="0" smtClean="0">
                          <a:latin typeface="+mn-lt"/>
                          <a:ea typeface="Times New Roman"/>
                          <a:cs typeface="Times New Roman"/>
                        </a:rPr>
                        <a:t> = 5</a:t>
                      </a:r>
                      <a:r>
                        <a:rPr lang="en-GB" sz="1800" b="1" dirty="0" smtClean="0">
                          <a:latin typeface="Arial"/>
                          <a:ea typeface="Times New Roman"/>
                          <a:cs typeface="Times New Roman"/>
                        </a:rPr>
                        <a:t>)</a:t>
                      </a:r>
                      <a:endParaRPr lang="nl-BE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643" marR="62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2509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nl-BE" sz="18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269875" indent="0">
                        <a:spcAft>
                          <a:spcPts val="0"/>
                        </a:spcAft>
                        <a:tabLst/>
                      </a:pPr>
                      <a:r>
                        <a:rPr lang="en-GB" sz="1800" b="1" i="1" dirty="0" smtClean="0">
                          <a:latin typeface="+mn-lt"/>
                          <a:ea typeface="Times New Roman"/>
                          <a:cs typeface="Times New Roman"/>
                        </a:rPr>
                        <a:t>C. </a:t>
                      </a:r>
                      <a:r>
                        <a:rPr lang="en-GB" sz="1800" b="1" i="1" dirty="0" err="1" smtClean="0">
                          <a:latin typeface="+mn-lt"/>
                          <a:ea typeface="Times New Roman"/>
                          <a:cs typeface="Times New Roman"/>
                        </a:rPr>
                        <a:t>suis</a:t>
                      </a:r>
                      <a:r>
                        <a:rPr lang="en-GB" sz="1800" b="1" i="1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800" b="1" i="0" dirty="0" smtClean="0">
                          <a:latin typeface="+mn-lt"/>
                          <a:ea typeface="Times New Roman"/>
                          <a:cs typeface="Times New Roman"/>
                        </a:rPr>
                        <a:t>S45</a:t>
                      </a:r>
                      <a:r>
                        <a:rPr lang="en-GB" sz="1800" b="1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endParaRPr lang="nl-BE" sz="18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269875" indent="0">
                        <a:spcAft>
                          <a:spcPts val="0"/>
                        </a:spcAft>
                        <a:tabLst/>
                      </a:pPr>
                      <a:r>
                        <a:rPr lang="en-GB" sz="1800" dirty="0" smtClean="0">
                          <a:latin typeface="+mn-lt"/>
                          <a:ea typeface="Times New Roman"/>
                          <a:cs typeface="Times New Roman"/>
                        </a:rPr>
                        <a:t>D13:</a:t>
                      </a:r>
                      <a:r>
                        <a:rPr lang="en-GB" sz="18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800" dirty="0" smtClean="0">
                          <a:latin typeface="+mn-lt"/>
                          <a:ea typeface="Times New Roman"/>
                          <a:cs typeface="Times New Roman"/>
                        </a:rPr>
                        <a:t>age </a:t>
                      </a:r>
                      <a:r>
                        <a:rPr lang="en-GB" sz="1800" dirty="0">
                          <a:latin typeface="+mn-lt"/>
                          <a:ea typeface="Times New Roman"/>
                          <a:cs typeface="Times New Roman"/>
                        </a:rPr>
                        <a:t>9 weeks</a:t>
                      </a:r>
                      <a:endParaRPr lang="nl-BE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43" marR="62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en-GB" sz="1800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en-GB" sz="1800" b="1" dirty="0" smtClean="0">
                          <a:latin typeface="Arial"/>
                          <a:ea typeface="Times New Roman"/>
                          <a:cs typeface="Times New Roman"/>
                        </a:rPr>
                        <a:t>PBS</a:t>
                      </a:r>
                    </a:p>
                  </a:txBody>
                  <a:tcPr marL="62643" marR="62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en-GB" sz="18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en-GB" sz="1800" b="1" dirty="0" smtClean="0">
                          <a:latin typeface="+mn-lt"/>
                          <a:ea typeface="Times New Roman"/>
                          <a:cs typeface="Times New Roman"/>
                        </a:rPr>
                        <a:t>PBS</a:t>
                      </a:r>
                    </a:p>
                  </a:txBody>
                  <a:tcPr marL="62643" marR="62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en-GB" sz="1800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en-GB" sz="1800" b="1" dirty="0" smtClean="0">
                          <a:latin typeface="Arial"/>
                          <a:ea typeface="Times New Roman"/>
                          <a:cs typeface="Times New Roman"/>
                        </a:rPr>
                        <a:t>Primary</a:t>
                      </a:r>
                      <a:r>
                        <a:rPr lang="en-GB" sz="1800" b="1" baseline="0" dirty="0" smtClean="0">
                          <a:latin typeface="Arial"/>
                          <a:ea typeface="Times New Roman"/>
                          <a:cs typeface="Times New Roman"/>
                        </a:rPr>
                        <a:t> infection</a:t>
                      </a:r>
                      <a:endParaRPr lang="en-GB" sz="1800" b="1" dirty="0" smtClean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2643" marR="62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400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nl-BE" sz="18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269875" indent="0">
                        <a:spcAft>
                          <a:spcPts val="0"/>
                        </a:spcAft>
                        <a:tabLst>
                          <a:tab pos="449263" algn="l"/>
                        </a:tabLst>
                      </a:pPr>
                      <a:r>
                        <a:rPr lang="en-GB" sz="1800" b="1" i="1" dirty="0" smtClean="0">
                          <a:latin typeface="+mn-lt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lang="en-GB" sz="1800" b="1" i="1" dirty="0">
                          <a:latin typeface="+mn-lt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GB" sz="1800" b="1" i="1" dirty="0" err="1">
                          <a:latin typeface="+mn-lt"/>
                          <a:ea typeface="Times New Roman"/>
                          <a:cs typeface="Times New Roman"/>
                        </a:rPr>
                        <a:t>suis</a:t>
                      </a:r>
                      <a:r>
                        <a:rPr lang="en-GB" sz="1800" b="1" i="1" dirty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800" b="1" i="0" dirty="0">
                          <a:latin typeface="+mn-lt"/>
                          <a:ea typeface="Times New Roman"/>
                          <a:cs typeface="Times New Roman"/>
                        </a:rPr>
                        <a:t>S45</a:t>
                      </a:r>
                      <a:r>
                        <a:rPr lang="en-GB" sz="1800" b="1" dirty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endParaRPr lang="nl-BE" sz="1800" dirty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269875" indent="0">
                        <a:spcAft>
                          <a:spcPts val="0"/>
                        </a:spcAft>
                        <a:tabLst>
                          <a:tab pos="449263" algn="l"/>
                        </a:tabLst>
                      </a:pPr>
                      <a:r>
                        <a:rPr lang="en-GB" sz="1800" dirty="0" smtClean="0">
                          <a:latin typeface="+mn-lt"/>
                          <a:ea typeface="Times New Roman"/>
                          <a:cs typeface="Times New Roman"/>
                        </a:rPr>
                        <a:t>D69:</a:t>
                      </a:r>
                      <a:r>
                        <a:rPr lang="en-GB" sz="18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800" dirty="0" smtClean="0">
                          <a:latin typeface="+mn-lt"/>
                          <a:ea typeface="Times New Roman"/>
                          <a:cs typeface="Times New Roman"/>
                        </a:rPr>
                        <a:t>age </a:t>
                      </a:r>
                      <a:r>
                        <a:rPr lang="en-GB" sz="1800" dirty="0">
                          <a:latin typeface="+mn-lt"/>
                          <a:ea typeface="Times New Roman"/>
                          <a:cs typeface="Times New Roman"/>
                        </a:rPr>
                        <a:t>17 weeks</a:t>
                      </a:r>
                      <a:endParaRPr lang="nl-BE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43" marR="62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en-GB" sz="18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en-GB" sz="1800" b="1" dirty="0" smtClean="0">
                          <a:latin typeface="+mn-lt"/>
                          <a:ea typeface="Times New Roman"/>
                          <a:cs typeface="Times New Roman"/>
                        </a:rPr>
                        <a:t>PBS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nl-BE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643" marR="62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en-GB" sz="1800" baseline="-25000" dirty="0" smtClean="0"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en-GB" sz="1800" b="1" baseline="0" dirty="0" smtClean="0">
                          <a:latin typeface="+mn-lt"/>
                          <a:ea typeface="Times New Roman"/>
                          <a:cs typeface="Times New Roman"/>
                        </a:rPr>
                        <a:t>Primary infection</a:t>
                      </a:r>
                    </a:p>
                  </a:txBody>
                  <a:tcPr marL="62643" marR="62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en-GB" sz="1800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</a:tabLst>
                        <a:defRPr/>
                      </a:pPr>
                      <a:r>
                        <a:rPr lang="en-GB" sz="1800" b="1" dirty="0" smtClean="0">
                          <a:latin typeface="+mn-lt"/>
                          <a:ea typeface="Times New Roman"/>
                          <a:cs typeface="Times New Roman"/>
                        </a:rPr>
                        <a:t>Secondary</a:t>
                      </a:r>
                      <a:r>
                        <a:rPr lang="en-GB" sz="1800" b="1" baseline="0" dirty="0" smtClean="0">
                          <a:latin typeface="+mn-lt"/>
                          <a:ea typeface="Times New Roman"/>
                          <a:cs typeface="Times New Roman"/>
                        </a:rPr>
                        <a:t> infection</a:t>
                      </a:r>
                      <a:endParaRPr lang="en-GB" sz="1800" b="1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43" marR="62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301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nl-BE" sz="1800" dirty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269875" indent="0">
                        <a:spcAft>
                          <a:spcPts val="0"/>
                        </a:spcAft>
                        <a:tabLst>
                          <a:tab pos="449263" algn="l"/>
                        </a:tabLst>
                      </a:pPr>
                      <a:r>
                        <a:rPr lang="en-GB" sz="1800" b="1" dirty="0">
                          <a:latin typeface="+mn-lt"/>
                          <a:ea typeface="Times New Roman"/>
                          <a:cs typeface="Times New Roman"/>
                        </a:rPr>
                        <a:t>Euthanasia</a:t>
                      </a:r>
                      <a:endParaRPr lang="nl-BE" sz="1800" dirty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269875" indent="0">
                        <a:spcAft>
                          <a:spcPts val="0"/>
                        </a:spcAft>
                        <a:tabLst>
                          <a:tab pos="449263" algn="l"/>
                        </a:tabLst>
                      </a:pPr>
                      <a:r>
                        <a:rPr lang="en-GB" sz="1800" dirty="0" smtClean="0">
                          <a:latin typeface="+mn-lt"/>
                          <a:ea typeface="Times New Roman"/>
                          <a:cs typeface="Times New Roman"/>
                        </a:rPr>
                        <a:t>D90</a:t>
                      </a:r>
                      <a:r>
                        <a:rPr lang="nl-BE" sz="1800" dirty="0" smtClean="0">
                          <a:latin typeface="+mn-lt"/>
                          <a:ea typeface="Times New Roman"/>
                          <a:cs typeface="Times New Roman"/>
                        </a:rPr>
                        <a:t>:</a:t>
                      </a:r>
                      <a:r>
                        <a:rPr lang="nl-BE" sz="1800" baseline="0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800" dirty="0" smtClean="0">
                          <a:latin typeface="+mn-lt"/>
                          <a:ea typeface="Times New Roman"/>
                          <a:cs typeface="Times New Roman"/>
                        </a:rPr>
                        <a:t>age </a:t>
                      </a:r>
                      <a:r>
                        <a:rPr lang="en-GB" sz="1800" dirty="0">
                          <a:latin typeface="+mn-lt"/>
                          <a:ea typeface="Times New Roman"/>
                          <a:cs typeface="Times New Roman"/>
                        </a:rPr>
                        <a:t>20 weeks</a:t>
                      </a:r>
                      <a:endParaRPr lang="nl-BE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2643" marR="62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en-GB" sz="1800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r>
                        <a:rPr lang="en-GB" sz="2400" b="1" dirty="0" smtClean="0">
                          <a:latin typeface="+mn-lt"/>
                          <a:ea typeface="Times New Roman"/>
                          <a:cs typeface="Times New Roman"/>
                        </a:rPr>
                        <a:t>✟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nl-BE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643" marR="62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en-GB" sz="18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</a:tabLst>
                        <a:defRPr/>
                      </a:pPr>
                      <a:r>
                        <a:rPr lang="en-GB" sz="2400" b="1" dirty="0" smtClean="0">
                          <a:latin typeface="+mn-lt"/>
                          <a:ea typeface="Times New Roman"/>
                          <a:cs typeface="Times New Roman"/>
                        </a:rPr>
                        <a:t>✟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nl-BE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643" marR="62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en-GB" sz="18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</a:tabLst>
                        <a:defRPr/>
                      </a:pPr>
                      <a:r>
                        <a:rPr lang="en-GB" sz="2400" b="1" dirty="0" smtClean="0">
                          <a:latin typeface="+mn-lt"/>
                          <a:ea typeface="Times New Roman"/>
                          <a:cs typeface="Times New Roman"/>
                        </a:rPr>
                        <a:t>✟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nl-BE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643" marR="626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 bwMode="auto">
          <a:xfrm>
            <a:off x="377788" y="0"/>
            <a:ext cx="7290556" cy="1143000"/>
          </a:xfrm>
          <a:prstGeom prst="rect">
            <a:avLst/>
          </a:prstGeom>
          <a:solidFill>
            <a:srgbClr val="49B4E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nl-BE" sz="3200" kern="0" cap="all" dirty="0" smtClean="0">
                <a:solidFill>
                  <a:schemeClr val="bg1"/>
                </a:solidFill>
                <a:latin typeface="Candara" pitchFamily="34" charset="0"/>
              </a:rPr>
              <a:t>Materials and methods</a:t>
            </a:r>
            <a:endParaRPr lang="nl-BE" sz="3200" kern="0" cap="all" dirty="0">
              <a:solidFill>
                <a:schemeClr val="bg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484784"/>
            <a:ext cx="8303840" cy="5181600"/>
          </a:xfrm>
        </p:spPr>
        <p:txBody>
          <a:bodyPr/>
          <a:lstStyle/>
          <a:p>
            <a:pPr>
              <a:spcAft>
                <a:spcPts val="1200"/>
              </a:spcAft>
              <a:buNone/>
            </a:pPr>
            <a:r>
              <a:rPr lang="nl-NL" sz="2000" b="1" dirty="0" err="1" smtClean="0">
                <a:solidFill>
                  <a:srgbClr val="FF8000"/>
                </a:solidFill>
              </a:rPr>
              <a:t>Macroscopic</a:t>
            </a:r>
            <a:r>
              <a:rPr lang="nl-NL" sz="2000" b="1" dirty="0" smtClean="0">
                <a:solidFill>
                  <a:srgbClr val="FF8000"/>
                </a:solidFill>
              </a:rPr>
              <a:t> </a:t>
            </a:r>
            <a:r>
              <a:rPr lang="nl-NL" sz="2000" b="1" dirty="0" err="1" smtClean="0">
                <a:solidFill>
                  <a:srgbClr val="FF8000"/>
                </a:solidFill>
              </a:rPr>
              <a:t>lesions</a:t>
            </a:r>
            <a:r>
              <a:rPr lang="nl-NL" sz="2000" b="1" dirty="0" smtClean="0">
                <a:solidFill>
                  <a:srgbClr val="FF8000"/>
                </a:solidFill>
              </a:rPr>
              <a:t> at </a:t>
            </a:r>
            <a:r>
              <a:rPr lang="nl-NL" sz="2000" b="1" dirty="0" err="1" smtClean="0">
                <a:solidFill>
                  <a:srgbClr val="FF8000"/>
                </a:solidFill>
              </a:rPr>
              <a:t>euthanasia</a:t>
            </a:r>
            <a:r>
              <a:rPr lang="nl-NL" sz="2000" b="1" dirty="0" smtClean="0">
                <a:solidFill>
                  <a:srgbClr val="FF8000"/>
                </a:solidFill>
              </a:rPr>
              <a:t> </a:t>
            </a:r>
          </a:p>
          <a:p>
            <a:pPr marL="47625" indent="0">
              <a:spcAft>
                <a:spcPts val="1200"/>
              </a:spcAft>
            </a:pPr>
            <a:r>
              <a:rPr lang="nl-NL" sz="2000" dirty="0" smtClean="0"/>
              <a:t> </a:t>
            </a:r>
            <a:r>
              <a:rPr lang="nl-NL" sz="2000" u="sng" dirty="0" err="1" smtClean="0"/>
              <a:t>Infection</a:t>
            </a:r>
            <a:r>
              <a:rPr lang="nl-NL" sz="2000" u="sng" dirty="0" smtClean="0"/>
              <a:t> </a:t>
            </a:r>
            <a:r>
              <a:rPr lang="nl-NL" sz="2000" u="sng" dirty="0" err="1" smtClean="0"/>
              <a:t>group</a:t>
            </a:r>
            <a:endParaRPr lang="nl-NL" sz="2000" u="sng" dirty="0" smtClean="0"/>
          </a:p>
          <a:p>
            <a:pPr marL="533400" indent="-263525">
              <a:spcAft>
                <a:spcPts val="1200"/>
              </a:spcAft>
            </a:pPr>
            <a:r>
              <a:rPr lang="nl-NL" sz="2000" dirty="0" err="1" smtClean="0"/>
              <a:t>All</a:t>
            </a:r>
            <a:r>
              <a:rPr lang="nl-NL" sz="2000" dirty="0" smtClean="0"/>
              <a:t> </a:t>
            </a:r>
            <a:r>
              <a:rPr lang="nl-NL" sz="2000" dirty="0" err="1" smtClean="0"/>
              <a:t>pigs</a:t>
            </a:r>
            <a:r>
              <a:rPr lang="nl-NL" sz="2000" dirty="0" smtClean="0"/>
              <a:t> </a:t>
            </a:r>
            <a:r>
              <a:rPr lang="nl-NL" sz="2000" dirty="0"/>
              <a:t>l</a:t>
            </a:r>
            <a:r>
              <a:rPr lang="nl-NL" sz="2000" dirty="0" smtClean="0"/>
              <a:t>arge </a:t>
            </a:r>
            <a:r>
              <a:rPr lang="nl-NL" sz="2000" dirty="0" err="1" smtClean="0"/>
              <a:t>amounts</a:t>
            </a:r>
            <a:r>
              <a:rPr lang="nl-NL" sz="2000" dirty="0" smtClean="0"/>
              <a:t> of </a:t>
            </a:r>
            <a:r>
              <a:rPr lang="nl-NL" sz="2000" dirty="0" err="1" smtClean="0"/>
              <a:t>serous</a:t>
            </a:r>
            <a:r>
              <a:rPr lang="nl-NL" sz="2000" dirty="0" smtClean="0"/>
              <a:t> </a:t>
            </a:r>
            <a:r>
              <a:rPr lang="nl-NL" sz="2000" dirty="0" err="1" smtClean="0"/>
              <a:t>fluid</a:t>
            </a:r>
            <a:r>
              <a:rPr lang="nl-NL" sz="2000" dirty="0" smtClean="0"/>
              <a:t> in the </a:t>
            </a:r>
            <a:r>
              <a:rPr lang="nl-NL" sz="2000" dirty="0" err="1" smtClean="0"/>
              <a:t>urogenital</a:t>
            </a:r>
            <a:r>
              <a:rPr lang="nl-NL" sz="2000" dirty="0" smtClean="0"/>
              <a:t> </a:t>
            </a:r>
            <a:r>
              <a:rPr lang="nl-NL" sz="2000" dirty="0" err="1" smtClean="0"/>
              <a:t>tract</a:t>
            </a:r>
            <a:r>
              <a:rPr lang="nl-BE" sz="2000" dirty="0" smtClean="0"/>
              <a:t>, strong congestion of the ligaments + mucosae and enlarged local draining lnn, sometimes with congestion</a:t>
            </a:r>
          </a:p>
          <a:p>
            <a:pPr marL="15875" indent="-15875">
              <a:spcAft>
                <a:spcPts val="1200"/>
              </a:spcAft>
            </a:pPr>
            <a:r>
              <a:rPr lang="nl-BE" sz="2000" dirty="0" smtClean="0"/>
              <a:t> </a:t>
            </a:r>
            <a:r>
              <a:rPr lang="nl-BE" sz="2000" u="sng" dirty="0" smtClean="0"/>
              <a:t>Re-infection group</a:t>
            </a:r>
          </a:p>
          <a:p>
            <a:pPr marL="533400" indent="-263525">
              <a:spcAft>
                <a:spcPts val="3000"/>
              </a:spcAft>
            </a:pPr>
            <a:r>
              <a:rPr lang="nl-BE" sz="2000" dirty="0" smtClean="0"/>
              <a:t>4 of 5 pigs no serous fluid and all severely enlarged local draining lnn,  but no congestion of the lnn </a:t>
            </a:r>
          </a:p>
          <a:p>
            <a:pPr marL="533400" indent="-263525">
              <a:spcAft>
                <a:spcPts val="3000"/>
              </a:spcAft>
            </a:pPr>
            <a:r>
              <a:rPr lang="nl-BE" sz="2000" b="1" dirty="0" smtClean="0">
                <a:solidFill>
                  <a:srgbClr val="0099FF"/>
                </a:solidFill>
              </a:rPr>
              <a:t>Scores for macroscopic lesions significantly higher in the infection group as compared to the re-infection group</a:t>
            </a:r>
          </a:p>
          <a:p>
            <a:pPr indent="-73025">
              <a:spcAft>
                <a:spcPts val="1200"/>
              </a:spcAft>
            </a:pPr>
            <a:endParaRPr lang="nl-BE" sz="2000" dirty="0" smtClean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377788" y="0"/>
            <a:ext cx="7290556" cy="1143000"/>
          </a:xfrm>
          <a:prstGeom prst="rect">
            <a:avLst/>
          </a:prstGeom>
          <a:solidFill>
            <a:srgbClr val="49B4E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nl-BE" sz="3200" kern="0" cap="all" dirty="0" smtClean="0">
                <a:solidFill>
                  <a:schemeClr val="bg1"/>
                </a:solidFill>
                <a:latin typeface="Candara" pitchFamily="34" charset="0"/>
              </a:rPr>
              <a:t>Results: macroscopic lesions</a:t>
            </a:r>
            <a:endParaRPr lang="nl-BE" sz="3200" kern="0" cap="all" dirty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8" name="Gebogen pijl omhoog 7"/>
          <p:cNvSpPr/>
          <p:nvPr/>
        </p:nvSpPr>
        <p:spPr>
          <a:xfrm rot="5400000">
            <a:off x="403099" y="4933605"/>
            <a:ext cx="850392" cy="433471"/>
          </a:xfrm>
          <a:prstGeom prst="bentUpArrow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0099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23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66572" y="1469571"/>
            <a:ext cx="37192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Non infected control gilt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920750" y="1008063"/>
            <a:ext cx="7251204" cy="5488168"/>
            <a:chOff x="1829" y="1587"/>
            <a:chExt cx="8752" cy="7267"/>
          </a:xfrm>
        </p:grpSpPr>
        <p:grpSp>
          <p:nvGrpSpPr>
            <p:cNvPr id="3" name="Group 3"/>
            <p:cNvGrpSpPr>
              <a:grpSpLocks noChangeAspect="1"/>
            </p:cNvGrpSpPr>
            <p:nvPr/>
          </p:nvGrpSpPr>
          <p:grpSpPr bwMode="auto">
            <a:xfrm>
              <a:off x="1829" y="1587"/>
              <a:ext cx="8752" cy="7267"/>
              <a:chOff x="1829" y="1587"/>
              <a:chExt cx="8752" cy="7267"/>
            </a:xfrm>
          </p:grpSpPr>
          <p:grpSp>
            <p:nvGrpSpPr>
              <p:cNvPr id="4" name="Group 4"/>
              <p:cNvGrpSpPr>
                <a:grpSpLocks noChangeAspect="1"/>
              </p:cNvGrpSpPr>
              <p:nvPr/>
            </p:nvGrpSpPr>
            <p:grpSpPr bwMode="auto">
              <a:xfrm>
                <a:off x="1829" y="1587"/>
                <a:ext cx="8752" cy="7267"/>
                <a:chOff x="1829" y="1587"/>
                <a:chExt cx="8752" cy="7267"/>
              </a:xfrm>
            </p:grpSpPr>
            <p:grpSp>
              <p:nvGrpSpPr>
                <p:cNvPr id="5" name="Group 5"/>
                <p:cNvGrpSpPr>
                  <a:grpSpLocks noChangeAspect="1"/>
                </p:cNvGrpSpPr>
                <p:nvPr/>
              </p:nvGrpSpPr>
              <p:grpSpPr bwMode="auto">
                <a:xfrm>
                  <a:off x="1829" y="1587"/>
                  <a:ext cx="8752" cy="7267"/>
                  <a:chOff x="1829" y="1587"/>
                  <a:chExt cx="8752" cy="7267"/>
                </a:xfrm>
              </p:grpSpPr>
              <p:grpSp>
                <p:nvGrpSpPr>
                  <p:cNvPr id="6" name="Group 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829" y="1587"/>
                    <a:ext cx="8752" cy="7267"/>
                    <a:chOff x="1829" y="1587"/>
                    <a:chExt cx="8752" cy="7267"/>
                  </a:xfrm>
                </p:grpSpPr>
                <p:grpSp>
                  <p:nvGrpSpPr>
                    <p:cNvPr id="7" name="Group 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829" y="1587"/>
                      <a:ext cx="8752" cy="7267"/>
                      <a:chOff x="1829" y="1587"/>
                      <a:chExt cx="8752" cy="7267"/>
                    </a:xfrm>
                  </p:grpSpPr>
                  <p:pic>
                    <p:nvPicPr>
                      <p:cNvPr id="24584" name="Picture 8" descr="DSC013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lum bright="12000"/>
                      </a:blip>
                      <a:srcRect l="20866" t="28752" r="24213" b="16277"/>
                      <a:stretch>
                        <a:fillRect/>
                      </a:stretch>
                    </p:blipFill>
                    <p:spPr bwMode="auto">
                      <a:xfrm>
                        <a:off x="7673" y="5974"/>
                        <a:ext cx="2156" cy="288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  <p:grpSp>
                    <p:nvGrpSpPr>
                      <p:cNvPr id="8" name="Group 9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1829" y="1587"/>
                        <a:ext cx="8752" cy="7267"/>
                        <a:chOff x="1829" y="1587"/>
                        <a:chExt cx="8752" cy="7267"/>
                      </a:xfrm>
                    </p:grpSpPr>
                    <p:pic>
                      <p:nvPicPr>
                        <p:cNvPr id="24586" name="Picture 10" descr="DSC013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lum bright="12000"/>
                        </a:blip>
                        <a:srcRect l="21555" t="29842" r="10999" b="19598"/>
                        <a:stretch>
                          <a:fillRect/>
                        </a:stretch>
                      </p:blipFill>
                      <p:spPr bwMode="auto">
                        <a:xfrm>
                          <a:off x="4752" y="5974"/>
                          <a:ext cx="2865" cy="2879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</p:pic>
                    <p:grpSp>
                      <p:nvGrpSpPr>
                        <p:cNvPr id="9" name="Group 11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1829" y="1587"/>
                          <a:ext cx="8752" cy="7267"/>
                          <a:chOff x="1829" y="1587"/>
                          <a:chExt cx="8752" cy="7267"/>
                        </a:xfrm>
                      </p:grpSpPr>
                      <p:pic>
                        <p:nvPicPr>
                          <p:cNvPr id="24588" name="Picture 12" descr="DSC0134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lum bright="24000"/>
                          </a:blip>
                          <a:srcRect l="29269" t="22983" r="20891" b="14616"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29" y="5974"/>
                            <a:ext cx="2863" cy="288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miter lim="800000"/>
                            <a:headEnd/>
                            <a:tailEnd/>
                          </a:ln>
                        </p:spPr>
                      </p:pic>
                      <p:grpSp>
                        <p:nvGrpSpPr>
                          <p:cNvPr id="10" name="Group 13"/>
                          <p:cNvGrpSpPr>
                            <a:grpSpLocks noChangeAspect="1"/>
                          </p:cNvGrpSpPr>
                          <p:nvPr/>
                        </p:nvGrpSpPr>
                        <p:grpSpPr bwMode="auto">
                          <a:xfrm>
                            <a:off x="1834" y="1587"/>
                            <a:ext cx="8747" cy="4337"/>
                            <a:chOff x="1834" y="1587"/>
                            <a:chExt cx="8747" cy="4337"/>
                          </a:xfrm>
                        </p:grpSpPr>
                        <p:pic>
                          <p:nvPicPr>
                            <p:cNvPr id="24590" name="Picture 14" descr="DSC01357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5">
                              <a:lum bright="6000"/>
                            </a:blip>
                            <a:srcRect l="2252" r="2435" b="10925"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410" y="1587"/>
                              <a:ext cx="6171" cy="4333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</p:pic>
                        <p:pic>
                          <p:nvPicPr>
                            <p:cNvPr id="24591" name="Picture 15" descr="DSC01352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lum bright="18000"/>
                            </a:blip>
                            <a:srcRect l="14517" t="4799" r="18651" b="9042"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834" y="1598"/>
                              <a:ext cx="2523" cy="4326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miter lim="800000"/>
                              <a:headEnd/>
                              <a:tailEnd/>
                            </a:ln>
                          </p:spPr>
                        </p:pic>
                      </p:grpSp>
                    </p:grpSp>
                  </p:grpSp>
                </p:grpSp>
                <p:sp>
                  <p:nvSpPr>
                    <p:cNvPr id="24592" name="Text Box 16"/>
                    <p:cNvSpPr txBox="1">
                      <a:spLocks noChangeAspect="1" noChangeArrowheads="1"/>
                    </p:cNvSpPr>
                    <p:nvPr/>
                  </p:nvSpPr>
                  <p:spPr bwMode="auto">
                    <a:xfrm>
                      <a:off x="1867" y="1598"/>
                      <a:ext cx="561" cy="54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charset="0"/>
                          <a:ea typeface="Times New Roman" charset="0"/>
                        </a:rPr>
                        <a:t>A</a:t>
                      </a:r>
                    </a:p>
                  </p:txBody>
                </p:sp>
              </p:grpSp>
              <p:sp>
                <p:nvSpPr>
                  <p:cNvPr id="24593" name="Text Box 17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4424" y="1596"/>
                    <a:ext cx="561" cy="54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nl-NL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charset="0"/>
                        <a:ea typeface="Times New Roman" charset="0"/>
                      </a:rPr>
                      <a:t>B</a:t>
                    </a:r>
                    <a:endParaRPr kumimoji="0" lang="nl-NL" sz="12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charset="0"/>
                      <a:ea typeface="Times New Roman" charset="0"/>
                    </a:endParaRPr>
                  </a:p>
                </p:txBody>
              </p:sp>
            </p:grpSp>
            <p:sp>
              <p:nvSpPr>
                <p:cNvPr id="24594" name="Text Box 1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848" y="5986"/>
                  <a:ext cx="561" cy="5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l-NL" sz="12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mbria" charset="0"/>
                      <a:ea typeface="Times New Roman" charset="0"/>
                    </a:rPr>
                    <a:t>C</a:t>
                  </a:r>
                  <a:endParaRPr kumimoji="0" lang="nl-NL" sz="1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charset="0"/>
                    <a:ea typeface="Times New Roman" charset="0"/>
                  </a:endParaRPr>
                </a:p>
              </p:txBody>
            </p:sp>
          </p:grpSp>
          <p:sp>
            <p:nvSpPr>
              <p:cNvPr id="24595" name="Text Box 19"/>
              <p:cNvSpPr txBox="1">
                <a:spLocks noChangeAspect="1" noChangeArrowheads="1"/>
              </p:cNvSpPr>
              <p:nvPr/>
            </p:nvSpPr>
            <p:spPr bwMode="auto">
              <a:xfrm>
                <a:off x="4737" y="5974"/>
                <a:ext cx="561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l-NL" sz="12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mbria" charset="0"/>
                    <a:ea typeface="Times New Roman" charset="0"/>
                  </a:rPr>
                  <a:t>D</a:t>
                </a:r>
                <a:endParaRPr kumimoji="0" lang="nl-NL" sz="1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  <a:ea typeface="Times New Roman" charset="0"/>
                </a:endParaRPr>
              </a:p>
            </p:txBody>
          </p:sp>
        </p:grpSp>
        <p:sp>
          <p:nvSpPr>
            <p:cNvPr id="24596" name="Text Box 20"/>
            <p:cNvSpPr txBox="1">
              <a:spLocks noChangeAspect="1" noChangeArrowheads="1"/>
            </p:cNvSpPr>
            <p:nvPr/>
          </p:nvSpPr>
          <p:spPr bwMode="auto">
            <a:xfrm>
              <a:off x="7692" y="5972"/>
              <a:ext cx="561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sz="1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mbria" charset="0"/>
                  <a:ea typeface="Times New Roman" charset="0"/>
                </a:rPr>
                <a:t>E</a:t>
              </a:r>
              <a:endParaRPr kumimoji="0" lang="nl-NL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Times New Roman" charset="0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2356476" y="307159"/>
            <a:ext cx="37192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Non infected control pig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235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2824" y="1210235"/>
            <a:ext cx="2340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Incision in the vagina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62200" y="304800"/>
            <a:ext cx="44173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Vaginal infection with </a:t>
            </a:r>
            <a:r>
              <a:rPr lang="en-US" sz="2000" b="1" i="1" dirty="0" smtClean="0"/>
              <a:t>C. </a:t>
            </a:r>
            <a:r>
              <a:rPr lang="en-US" sz="2000" b="1" i="1" dirty="0" err="1" smtClean="0"/>
              <a:t>suis</a:t>
            </a:r>
            <a:r>
              <a:rPr lang="en-US" sz="2000" b="1" i="1" dirty="0" smtClean="0"/>
              <a:t> </a:t>
            </a:r>
            <a:r>
              <a:rPr lang="en-US" sz="2000" b="1" dirty="0" smtClean="0"/>
              <a:t>(S45)</a:t>
            </a:r>
            <a:endParaRPr lang="en-US" sz="2000" b="1" dirty="0"/>
          </a:p>
        </p:txBody>
      </p:sp>
      <p:cxnSp>
        <p:nvCxnSpPr>
          <p:cNvPr id="8" name="Straight Arrow Connector 7"/>
          <p:cNvCxnSpPr/>
          <p:nvPr/>
        </p:nvCxnSpPr>
        <p:spPr>
          <a:xfrm rot="5400000" flipH="1" flipV="1">
            <a:off x="482838" y="3310150"/>
            <a:ext cx="1298872" cy="1158897"/>
          </a:xfrm>
          <a:prstGeom prst="straightConnector1">
            <a:avLst/>
          </a:prstGeom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7"/>
          <p:cNvCxnSpPr/>
          <p:nvPr/>
        </p:nvCxnSpPr>
        <p:spPr>
          <a:xfrm rot="5400000" flipH="1" flipV="1">
            <a:off x="3781933" y="5203000"/>
            <a:ext cx="1298872" cy="1158897"/>
          </a:xfrm>
          <a:prstGeom prst="straightConnector1">
            <a:avLst/>
          </a:prstGeom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23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0963" y="0"/>
            <a:ext cx="9224963" cy="68579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73294" y="1568824"/>
            <a:ext cx="3353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Incision cervix and corpus uteri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rot="16200000" flipH="1">
            <a:off x="2144059" y="1934883"/>
            <a:ext cx="1195294" cy="463176"/>
          </a:xfrm>
          <a:prstGeom prst="straightConnector1">
            <a:avLst/>
          </a:prstGeom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 flipH="1" flipV="1">
            <a:off x="8003217" y="3581401"/>
            <a:ext cx="639482" cy="463176"/>
          </a:xfrm>
          <a:prstGeom prst="straightConnector1">
            <a:avLst/>
          </a:prstGeom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 flipH="1" flipV="1">
            <a:off x="4214906" y="3901142"/>
            <a:ext cx="639482" cy="463176"/>
          </a:xfrm>
          <a:prstGeom prst="straightConnector1">
            <a:avLst/>
          </a:prstGeom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>
            <a:off x="1611349" y="1938156"/>
            <a:ext cx="705224" cy="472141"/>
          </a:xfrm>
          <a:prstGeom prst="straightConnector1">
            <a:avLst/>
          </a:prstGeom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038600" y="304800"/>
            <a:ext cx="44173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Vaginal infection with </a:t>
            </a:r>
            <a:r>
              <a:rPr lang="en-US" sz="2000" b="1" i="1" dirty="0" smtClean="0"/>
              <a:t>C. </a:t>
            </a:r>
            <a:r>
              <a:rPr lang="en-US" sz="2000" b="1" i="1" dirty="0" err="1" smtClean="0"/>
              <a:t>suis</a:t>
            </a:r>
            <a:r>
              <a:rPr lang="en-US" sz="2000" b="1" i="1" dirty="0" smtClean="0"/>
              <a:t> </a:t>
            </a:r>
            <a:r>
              <a:rPr lang="en-US" sz="2000" b="1" dirty="0" smtClean="0"/>
              <a:t>(S45)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236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99" y="0"/>
            <a:ext cx="9144000" cy="6870516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1828800" y="1524000"/>
            <a:ext cx="920376" cy="388471"/>
          </a:xfrm>
          <a:prstGeom prst="straightConnector1">
            <a:avLst/>
          </a:prstGeom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 flipV="1">
            <a:off x="4380753" y="1145240"/>
            <a:ext cx="677558" cy="279400"/>
          </a:xfrm>
          <a:prstGeom prst="straightConnector1">
            <a:avLst/>
          </a:prstGeom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5728447" y="3615768"/>
            <a:ext cx="1723873" cy="1037368"/>
          </a:xfrm>
          <a:prstGeom prst="straightConnector1">
            <a:avLst/>
          </a:prstGeom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143000" y="5513294"/>
            <a:ext cx="702236" cy="296579"/>
          </a:xfrm>
          <a:prstGeom prst="straightConnector1">
            <a:avLst/>
          </a:prstGeom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21416" y="5809873"/>
            <a:ext cx="395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Swollen uterus horns (</a:t>
            </a:r>
            <a:r>
              <a:rPr lang="en-US" b="1" i="1" dirty="0" err="1" smtClean="0"/>
              <a:t>cornu</a:t>
            </a:r>
            <a:r>
              <a:rPr lang="en-US" b="1" i="1" dirty="0" smtClean="0"/>
              <a:t> uteri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803223" y="762000"/>
            <a:ext cx="4340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Congestion </a:t>
            </a:r>
            <a:r>
              <a:rPr lang="en-US" b="1" dirty="0" err="1" smtClean="0"/>
              <a:t>mesosalpinx/mesovarium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28600" y="1295400"/>
            <a:ext cx="17621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Congestion </a:t>
            </a:r>
          </a:p>
          <a:p>
            <a:r>
              <a:rPr lang="en-US" b="1" dirty="0" err="1" smtClean="0"/>
              <a:t>lig</a:t>
            </a:r>
            <a:r>
              <a:rPr lang="en-US" b="1" dirty="0" smtClean="0"/>
              <a:t>. </a:t>
            </a:r>
            <a:r>
              <a:rPr lang="en-US" b="1" dirty="0" err="1" smtClean="0"/>
              <a:t>latum</a:t>
            </a:r>
            <a:r>
              <a:rPr lang="en-US" b="1" dirty="0" smtClean="0"/>
              <a:t> uteri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361328" y="144874"/>
            <a:ext cx="44173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Vaginal infection with </a:t>
            </a:r>
            <a:r>
              <a:rPr lang="en-US" sz="2000" b="1" i="1" dirty="0" smtClean="0"/>
              <a:t>C. </a:t>
            </a:r>
            <a:r>
              <a:rPr lang="en-US" sz="2000" b="1" i="1" dirty="0" err="1" smtClean="0"/>
              <a:t>suis</a:t>
            </a:r>
            <a:r>
              <a:rPr lang="en-US" sz="2000" b="1" i="1" dirty="0" smtClean="0"/>
              <a:t> </a:t>
            </a:r>
            <a:r>
              <a:rPr lang="en-US" sz="2000" b="1" dirty="0" smtClean="0"/>
              <a:t>(S45)</a:t>
            </a:r>
            <a:endParaRPr lang="en-US" sz="2000" b="1" dirty="0"/>
          </a:p>
        </p:txBody>
      </p:sp>
      <p:sp>
        <p:nvSpPr>
          <p:cNvPr id="2" name="Tekstvak 1"/>
          <p:cNvSpPr txBox="1"/>
          <p:nvPr/>
        </p:nvSpPr>
        <p:spPr>
          <a:xfrm>
            <a:off x="6865455" y="4629459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err="1" smtClean="0"/>
              <a:t>Serous</a:t>
            </a:r>
            <a:r>
              <a:rPr lang="nl-NL" b="1" dirty="0" smtClean="0"/>
              <a:t> </a:t>
            </a:r>
            <a:r>
              <a:rPr lang="nl-NL" b="1" dirty="0" err="1" smtClean="0"/>
              <a:t>fluid</a:t>
            </a:r>
            <a:endParaRPr lang="nl-NL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23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5534"/>
            <a:ext cx="9144001" cy="685800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1937179" y="1150471"/>
            <a:ext cx="1120589" cy="463176"/>
          </a:xfrm>
          <a:prstGeom prst="straightConnector1">
            <a:avLst/>
          </a:prstGeom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>
            <a:off x="1686568" y="5419118"/>
            <a:ext cx="810906" cy="464683"/>
          </a:xfrm>
          <a:prstGeom prst="straightConnector1">
            <a:avLst/>
          </a:prstGeom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0800000">
            <a:off x="7431708" y="3403466"/>
            <a:ext cx="810906" cy="464683"/>
          </a:xfrm>
          <a:prstGeom prst="straightConnector1">
            <a:avLst/>
          </a:prstGeom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19059" y="2046941"/>
            <a:ext cx="2518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Opened uterus horns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477000" y="4800600"/>
            <a:ext cx="24034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Mucosal congestion</a:t>
            </a:r>
          </a:p>
          <a:p>
            <a:r>
              <a:rPr lang="en-US" b="1" dirty="0" err="1" smtClean="0"/>
              <a:t>Oedema</a:t>
            </a:r>
            <a:endParaRPr lang="en-US" b="1" dirty="0" smtClean="0"/>
          </a:p>
          <a:p>
            <a:r>
              <a:rPr lang="en-US" b="1" dirty="0" smtClean="0"/>
              <a:t>Serous fluid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91205" y="596473"/>
            <a:ext cx="4340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Congestion </a:t>
            </a:r>
            <a:r>
              <a:rPr lang="en-US" b="1" dirty="0" err="1" smtClean="0"/>
              <a:t>mesosalpinx/mesovarium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993301" y="6029063"/>
            <a:ext cx="1454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Congestion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362200" y="0"/>
            <a:ext cx="44173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Vaginal infection with </a:t>
            </a:r>
            <a:r>
              <a:rPr lang="en-US" sz="2000" b="1" i="1" dirty="0" smtClean="0"/>
              <a:t>C. </a:t>
            </a:r>
            <a:r>
              <a:rPr lang="en-US" sz="2000" b="1" i="1" dirty="0" err="1" smtClean="0"/>
              <a:t>suis</a:t>
            </a:r>
            <a:r>
              <a:rPr lang="en-US" sz="2000" b="1" i="1" dirty="0" smtClean="0"/>
              <a:t> </a:t>
            </a:r>
            <a:r>
              <a:rPr lang="en-US" sz="2000" b="1" dirty="0" smtClean="0"/>
              <a:t>(S45)</a:t>
            </a:r>
            <a:endParaRPr lang="en-US" sz="2000" b="1" dirty="0"/>
          </a:p>
        </p:txBody>
      </p:sp>
      <p:cxnSp>
        <p:nvCxnSpPr>
          <p:cNvPr id="12" name="Straight Arrow Connector 11"/>
          <p:cNvCxnSpPr/>
          <p:nvPr/>
        </p:nvCxnSpPr>
        <p:spPr>
          <a:xfrm rot="10800000">
            <a:off x="5562600" y="5029200"/>
            <a:ext cx="810906" cy="464683"/>
          </a:xfrm>
          <a:prstGeom prst="straightConnector1">
            <a:avLst/>
          </a:prstGeom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237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29000" y="4114800"/>
            <a:ext cx="3301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Swollen, congested </a:t>
            </a:r>
            <a:r>
              <a:rPr lang="en-US" b="1" dirty="0" err="1" smtClean="0"/>
              <a:t>ovarium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514600" y="457200"/>
            <a:ext cx="44173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Vaginal infection with </a:t>
            </a:r>
            <a:r>
              <a:rPr lang="en-US" sz="2000" b="1" i="1" dirty="0" smtClean="0"/>
              <a:t>C. </a:t>
            </a:r>
            <a:r>
              <a:rPr lang="en-US" sz="2000" b="1" i="1" dirty="0" err="1" smtClean="0"/>
              <a:t>suis</a:t>
            </a:r>
            <a:r>
              <a:rPr lang="en-US" sz="2000" b="1" i="1" dirty="0" smtClean="0"/>
              <a:t> </a:t>
            </a:r>
            <a:r>
              <a:rPr lang="en-US" sz="2000" b="1" dirty="0" smtClean="0"/>
              <a:t>(S45)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23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0" y="4343400"/>
            <a:ext cx="5776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Congested local draining lymph node (</a:t>
            </a:r>
            <a:r>
              <a:rPr lang="en-US" b="1" i="1" dirty="0" err="1" smtClean="0"/>
              <a:t>ln</a:t>
            </a:r>
            <a:r>
              <a:rPr lang="en-US" b="1" i="1" dirty="0" smtClean="0"/>
              <a:t>. </a:t>
            </a:r>
            <a:r>
              <a:rPr lang="en-US" b="1" i="1" dirty="0" err="1" smtClean="0"/>
              <a:t>subiliaci</a:t>
            </a:r>
            <a:r>
              <a:rPr lang="en-US" b="1" dirty="0" smtClean="0"/>
              <a:t>)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362200" y="304800"/>
            <a:ext cx="44173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Vaginal infection with </a:t>
            </a:r>
            <a:r>
              <a:rPr lang="en-US" sz="2000" b="1" i="1" dirty="0" smtClean="0"/>
              <a:t>C. </a:t>
            </a:r>
            <a:r>
              <a:rPr lang="en-US" sz="2000" b="1" i="1" dirty="0" err="1" smtClean="0"/>
              <a:t>suis</a:t>
            </a:r>
            <a:r>
              <a:rPr lang="en-US" sz="2000" b="1" i="1" dirty="0" smtClean="0"/>
              <a:t> </a:t>
            </a:r>
            <a:r>
              <a:rPr lang="en-US" sz="2000" b="1" dirty="0" smtClean="0"/>
              <a:t>(S45)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327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81200" y="4572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Infection and re-infection with S45</a:t>
            </a:r>
            <a:endParaRPr lang="en-US" sz="2400" b="1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990600" y="3200400"/>
            <a:ext cx="762001" cy="533399"/>
          </a:xfrm>
          <a:prstGeom prst="straightConnector1">
            <a:avLst/>
          </a:prstGeom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0800000">
            <a:off x="6089598" y="3136899"/>
            <a:ext cx="1166265" cy="1588"/>
          </a:xfrm>
          <a:prstGeom prst="straightConnector1">
            <a:avLst/>
          </a:prstGeom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5144121" y="2260440"/>
            <a:ext cx="412235" cy="146882"/>
          </a:xfrm>
          <a:prstGeom prst="straightConnector1">
            <a:avLst/>
          </a:prstGeom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415964" y="1758432"/>
            <a:ext cx="3443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Ovarium</a:t>
            </a:r>
            <a:r>
              <a:rPr lang="en-US" b="1" dirty="0" smtClean="0"/>
              <a:t>, </a:t>
            </a:r>
            <a:r>
              <a:rPr lang="en-US" b="1" dirty="0" err="1" smtClean="0"/>
              <a:t>mesovarium</a:t>
            </a:r>
            <a:r>
              <a:rPr lang="en-US" b="1" dirty="0" smtClean="0"/>
              <a:t> normal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187789" y="3279350"/>
            <a:ext cx="2646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Oviduct, </a:t>
            </a:r>
            <a:r>
              <a:rPr lang="en-US" b="1" dirty="0" err="1" smtClean="0"/>
              <a:t>mesosalpinx</a:t>
            </a:r>
            <a:endParaRPr lang="en-US" b="1" dirty="0" smtClean="0"/>
          </a:p>
          <a:p>
            <a:r>
              <a:rPr lang="en-US" b="1" dirty="0" smtClean="0"/>
              <a:t>normal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290856" y="4851352"/>
            <a:ext cx="2736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 </a:t>
            </a:r>
            <a:r>
              <a:rPr lang="en-US" b="1" i="1" dirty="0" err="1" smtClean="0"/>
              <a:t>Lig</a:t>
            </a:r>
            <a:r>
              <a:rPr lang="en-US" b="1" i="1" dirty="0" smtClean="0"/>
              <a:t>. </a:t>
            </a:r>
            <a:r>
              <a:rPr lang="en-US" b="1" i="1" dirty="0" err="1" smtClean="0"/>
              <a:t>latum</a:t>
            </a:r>
            <a:r>
              <a:rPr lang="en-US" b="1" i="1" dirty="0" smtClean="0"/>
              <a:t> uteri </a:t>
            </a:r>
            <a:r>
              <a:rPr lang="en-US" b="1" dirty="0" smtClean="0"/>
              <a:t>normal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2286000"/>
            <a:ext cx="18647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No serous fluid </a:t>
            </a:r>
          </a:p>
          <a:p>
            <a:r>
              <a:rPr lang="en-US" b="1" dirty="0" smtClean="0"/>
              <a:t>in uterus horns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33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4461"/>
            <a:ext cx="9144000" cy="69024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3810000"/>
            <a:ext cx="22236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Congestion upper</a:t>
            </a:r>
          </a:p>
          <a:p>
            <a:r>
              <a:rPr lang="en-US" b="1" dirty="0" smtClean="0"/>
              <a:t>vaginal mucosa, </a:t>
            </a:r>
          </a:p>
          <a:p>
            <a:r>
              <a:rPr lang="en-US" b="1" dirty="0" smtClean="0"/>
              <a:t>towards the cervix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919627" y="381000"/>
            <a:ext cx="2954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Slight congestion uterus, </a:t>
            </a:r>
          </a:p>
          <a:p>
            <a:r>
              <a:rPr lang="en-US" b="1" dirty="0" smtClean="0"/>
              <a:t>but no serous fluid.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5527043" y="1164373"/>
            <a:ext cx="437931" cy="242784"/>
          </a:xfrm>
          <a:prstGeom prst="straightConnector1">
            <a:avLst/>
          </a:prstGeom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 flipH="1" flipV="1">
            <a:off x="5176387" y="2138813"/>
            <a:ext cx="476469" cy="313642"/>
          </a:xfrm>
          <a:prstGeom prst="straightConnector1">
            <a:avLst/>
          </a:prstGeom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638800" y="3505200"/>
            <a:ext cx="2760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Ovarium</a:t>
            </a:r>
            <a:r>
              <a:rPr lang="en-US" b="1" dirty="0" smtClean="0"/>
              <a:t>, oviduct and ligaments normal</a:t>
            </a:r>
            <a:endParaRPr lang="en-US" b="1" dirty="0"/>
          </a:p>
        </p:txBody>
      </p:sp>
      <p:cxnSp>
        <p:nvCxnSpPr>
          <p:cNvPr id="11" name="Straight Arrow Connector 10"/>
          <p:cNvCxnSpPr/>
          <p:nvPr/>
        </p:nvCxnSpPr>
        <p:spPr>
          <a:xfrm rot="5400000" flipH="1" flipV="1">
            <a:off x="5468385" y="3219052"/>
            <a:ext cx="504570" cy="192111"/>
          </a:xfrm>
          <a:prstGeom prst="straightConnector1">
            <a:avLst/>
          </a:prstGeom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6037376" y="3119166"/>
            <a:ext cx="504570" cy="192111"/>
          </a:xfrm>
          <a:prstGeom prst="straightConnector1">
            <a:avLst/>
          </a:prstGeom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 flipH="1" flipV="1">
            <a:off x="2877851" y="2119851"/>
            <a:ext cx="504570" cy="192111"/>
          </a:xfrm>
          <a:prstGeom prst="straightConnector1">
            <a:avLst/>
          </a:prstGeom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743200" y="3505200"/>
            <a:ext cx="609600" cy="381000"/>
          </a:xfrm>
          <a:prstGeom prst="straightConnector1">
            <a:avLst/>
          </a:prstGeom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086600" y="167640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Congestion </a:t>
            </a:r>
          </a:p>
          <a:p>
            <a:r>
              <a:rPr lang="en-US" b="1" i="1" dirty="0" err="1" smtClean="0"/>
              <a:t>lig</a:t>
            </a:r>
            <a:r>
              <a:rPr lang="en-US" b="1" i="1" dirty="0" smtClean="0"/>
              <a:t>. </a:t>
            </a:r>
            <a:r>
              <a:rPr lang="en-US" b="1" i="1" dirty="0" err="1" smtClean="0"/>
              <a:t>latum</a:t>
            </a:r>
            <a:r>
              <a:rPr lang="en-US" b="1" i="1" dirty="0" smtClean="0"/>
              <a:t> uteri</a:t>
            </a:r>
          </a:p>
          <a:p>
            <a:endParaRPr lang="en-US" b="1" dirty="0"/>
          </a:p>
        </p:txBody>
      </p:sp>
      <p:sp>
        <p:nvSpPr>
          <p:cNvPr id="17" name="TextBox 4"/>
          <p:cNvSpPr txBox="1"/>
          <p:nvPr/>
        </p:nvSpPr>
        <p:spPr>
          <a:xfrm>
            <a:off x="1896747" y="5583597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Infection and re-infection with S45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33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221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19200" y="5715000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Infection and re-infection with S45</a:t>
            </a:r>
            <a:endParaRPr lang="en-US" sz="2800" b="1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148754" y="2904974"/>
            <a:ext cx="1339526" cy="1588"/>
          </a:xfrm>
          <a:prstGeom prst="straightConnector1">
            <a:avLst/>
          </a:prstGeom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148754" y="3418516"/>
            <a:ext cx="1339526" cy="434876"/>
          </a:xfrm>
          <a:prstGeom prst="straightConnector1">
            <a:avLst/>
          </a:prstGeom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85883" y="2470098"/>
            <a:ext cx="4135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Severely enlarged local draining </a:t>
            </a:r>
            <a:r>
              <a:rPr lang="en-US" b="1" dirty="0" err="1" smtClean="0"/>
              <a:t>lnn</a:t>
            </a:r>
            <a:endParaRPr lang="en-US" b="1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809228" y="4005792"/>
            <a:ext cx="1339526" cy="434876"/>
          </a:xfrm>
          <a:prstGeom prst="straightConnector1">
            <a:avLst/>
          </a:prstGeom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4099511" y="4663489"/>
            <a:ext cx="512332" cy="481754"/>
          </a:xfrm>
          <a:prstGeom prst="straightConnector1">
            <a:avLst/>
          </a:prstGeom>
          <a:ln w="5715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39094"/>
            <a:ext cx="8534400" cy="4189412"/>
          </a:xfrm>
        </p:spPr>
        <p:txBody>
          <a:bodyPr/>
          <a:lstStyle/>
          <a:p>
            <a:pPr>
              <a:spcAft>
                <a:spcPts val="1200"/>
              </a:spcAft>
              <a:buNone/>
            </a:pPr>
            <a:r>
              <a:rPr lang="nl-BE" sz="2000" b="1" dirty="0" smtClean="0">
                <a:solidFill>
                  <a:srgbClr val="FF8000"/>
                </a:solidFill>
              </a:rPr>
              <a:t>Histology </a:t>
            </a:r>
          </a:p>
          <a:p>
            <a:pPr marL="41275" indent="-28575">
              <a:spcAft>
                <a:spcPts val="1200"/>
              </a:spcAft>
              <a:buNone/>
            </a:pPr>
            <a:r>
              <a:rPr lang="nl-BE" sz="2000" dirty="0" smtClean="0"/>
              <a:t>Caecum, liver, spleen, ovaria, oviducts, uterus horns, corpus uteri, cervix, vagina and urethra </a:t>
            </a:r>
          </a:p>
          <a:p>
            <a:pPr marL="0" indent="0">
              <a:spcAft>
                <a:spcPts val="1200"/>
              </a:spcAft>
              <a:buNone/>
            </a:pPr>
            <a:endParaRPr lang="nl-BE" sz="2000" dirty="0" smtClean="0"/>
          </a:p>
          <a:p>
            <a:pPr marL="0" lvl="2" indent="0">
              <a:spcAft>
                <a:spcPts val="2400"/>
              </a:spcAft>
              <a:buNone/>
            </a:pPr>
            <a:r>
              <a:rPr lang="nl-BE" sz="2000" b="1" dirty="0" smtClean="0">
                <a:solidFill>
                  <a:srgbClr val="0099FF"/>
                </a:solidFill>
              </a:rPr>
              <a:t>Reinfection group: significantly higher infiltration of lymphocytes, plasma cells, monocytes/macrophages in the mucosa of the urogenital tract as compared to the controls and the infected group.</a:t>
            </a:r>
          </a:p>
          <a:p>
            <a:pPr marL="0" lvl="2" indent="0">
              <a:lnSpc>
                <a:spcPct val="200000"/>
              </a:lnSpc>
              <a:spcAft>
                <a:spcPts val="2400"/>
              </a:spcAft>
              <a:buNone/>
            </a:pPr>
            <a:r>
              <a:rPr lang="nl-BE" sz="2000" b="1" dirty="0" smtClean="0">
                <a:solidFill>
                  <a:srgbClr val="0099FF"/>
                </a:solidFill>
              </a:rPr>
              <a:t>Mobilization of memory cells in response to re-infection?</a:t>
            </a:r>
          </a:p>
          <a:p>
            <a:pPr lvl="1">
              <a:buNone/>
            </a:pPr>
            <a:endParaRPr lang="nl-BE" sz="2000" dirty="0" smtClean="0"/>
          </a:p>
        </p:txBody>
      </p:sp>
      <p:sp>
        <p:nvSpPr>
          <p:cNvPr id="4" name="Down Arrow 3"/>
          <p:cNvSpPr/>
          <p:nvPr/>
        </p:nvSpPr>
        <p:spPr>
          <a:xfrm>
            <a:off x="1979712" y="2924944"/>
            <a:ext cx="560832" cy="595300"/>
          </a:xfrm>
          <a:prstGeom prst="downArrow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9FF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395536" y="0"/>
            <a:ext cx="7290556" cy="1143000"/>
          </a:xfrm>
          <a:prstGeom prst="rect">
            <a:avLst/>
          </a:prstGeom>
          <a:solidFill>
            <a:srgbClr val="49B4E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nl-BE" sz="3200" kern="0" cap="all" dirty="0" smtClean="0">
                <a:solidFill>
                  <a:schemeClr val="bg1"/>
                </a:solidFill>
                <a:latin typeface="Candara" pitchFamily="34" charset="0"/>
              </a:rPr>
              <a:t>Results: histology and immunohistochemistry</a:t>
            </a:r>
            <a:endParaRPr lang="nl-BE" sz="3200" kern="0" cap="all" dirty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5" name="Down Arrow 3"/>
          <p:cNvSpPr/>
          <p:nvPr/>
        </p:nvSpPr>
        <p:spPr>
          <a:xfrm>
            <a:off x="1979712" y="4508444"/>
            <a:ext cx="560832" cy="595300"/>
          </a:xfrm>
          <a:prstGeom prst="downArrow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99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736139"/>
              </p:ext>
            </p:extLst>
          </p:nvPr>
        </p:nvGraphicFramePr>
        <p:xfrm>
          <a:off x="827584" y="1772816"/>
          <a:ext cx="5544617" cy="38578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8112"/>
                <a:gridCol w="1531706"/>
                <a:gridCol w="1191558"/>
                <a:gridCol w="1813241"/>
              </a:tblGrid>
              <a:tr h="234683">
                <a:tc>
                  <a:txBody>
                    <a:bodyPr/>
                    <a:lstStyle/>
                    <a:p>
                      <a:pPr marL="47625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nl-NL" sz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charset="0"/>
                          <a:cs typeface="Times New Roman" charset="0"/>
                        </a:rPr>
                        <a:t>Age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7625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 smtClean="0">
                          <a:solidFill>
                            <a:schemeClr val="tx1"/>
                          </a:solidFill>
                          <a:effectLst/>
                        </a:rPr>
                        <a:t>Day p.i.</a:t>
                      </a:r>
                      <a:endParaRPr lang="nl-NL" sz="1200" dirty="0" smtClean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  <a:p>
                      <a:pPr marL="47625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75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nl-BE" sz="1200" dirty="0">
                          <a:solidFill>
                            <a:schemeClr val="tx1"/>
                          </a:solidFill>
                          <a:effectLst/>
                        </a:rPr>
                        <a:t>Infection group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75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nl-BE" sz="1200" dirty="0" smtClean="0">
                          <a:solidFill>
                            <a:schemeClr val="tx1"/>
                          </a:solidFill>
                          <a:effectLst/>
                        </a:rPr>
                        <a:t>Infection / reinfection </a:t>
                      </a:r>
                      <a:r>
                        <a:rPr lang="nl-BE" sz="1200" dirty="0">
                          <a:solidFill>
                            <a:schemeClr val="tx1"/>
                          </a:solidFill>
                          <a:effectLst/>
                        </a:rPr>
                        <a:t>group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126">
                <a:tc>
                  <a:txBody>
                    <a:bodyPr/>
                    <a:lstStyle/>
                    <a:p>
                      <a:r>
                        <a:rPr lang="nl-NL" sz="1200" dirty="0" smtClean="0">
                          <a:solidFill>
                            <a:schemeClr val="tx1"/>
                          </a:solidFill>
                          <a:latin typeface="+mj-lt"/>
                        </a:rPr>
                        <a:t>6</a:t>
                      </a:r>
                      <a:r>
                        <a:rPr lang="nl-NL" sz="120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weeks</a:t>
                      </a:r>
                      <a:endParaRPr lang="nl-NL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nl-NL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0,00 ± 0,00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0,00 ± </a:t>
                      </a:r>
                      <a:r>
                        <a:rPr lang="nl-BE" sz="1200" dirty="0" smtClean="0">
                          <a:effectLst/>
                        </a:rPr>
                        <a:t>0,00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15126">
                <a:tc>
                  <a:txBody>
                    <a:bodyPr/>
                    <a:lstStyle/>
                    <a:p>
                      <a:endParaRPr lang="nl-NL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nl-NL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0,00 ± </a:t>
                      </a:r>
                      <a:r>
                        <a:rPr lang="nl-BE" sz="1200" dirty="0" smtClean="0">
                          <a:effectLst/>
                        </a:rPr>
                        <a:t>0,00 </a:t>
                      </a:r>
                      <a:r>
                        <a:rPr lang="nl-BE" sz="1200" baseline="30000" dirty="0" smtClean="0">
                          <a:effectLst/>
                        </a:rPr>
                        <a:t>a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3,40 ± </a:t>
                      </a:r>
                      <a:r>
                        <a:rPr lang="nl-BE" sz="1200" dirty="0" smtClean="0">
                          <a:effectLst/>
                        </a:rPr>
                        <a:t>0,55 </a:t>
                      </a:r>
                      <a:r>
                        <a:rPr lang="nl-BE" sz="1200" baseline="30000" dirty="0" smtClean="0">
                          <a:effectLst/>
                        </a:rPr>
                        <a:t>b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5126">
                <a:tc>
                  <a:txBody>
                    <a:bodyPr/>
                    <a:lstStyle/>
                    <a:p>
                      <a:endParaRPr lang="nl-NL" sz="12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</a:t>
                      </a:r>
                      <a:endParaRPr lang="nl-NL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0,00 ± </a:t>
                      </a:r>
                      <a:r>
                        <a:rPr lang="nl-BE" sz="1200" dirty="0" smtClean="0">
                          <a:effectLst/>
                        </a:rPr>
                        <a:t>0,00 </a:t>
                      </a:r>
                      <a:r>
                        <a:rPr lang="nl-BE" sz="1200" baseline="30000" dirty="0" smtClean="0">
                          <a:effectLst/>
                        </a:rPr>
                        <a:t>a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3,40 ± </a:t>
                      </a:r>
                      <a:r>
                        <a:rPr lang="nl-BE" sz="1200" dirty="0" smtClean="0">
                          <a:effectLst/>
                        </a:rPr>
                        <a:t>0,55 </a:t>
                      </a:r>
                      <a:r>
                        <a:rPr lang="nl-BE" sz="1200" baseline="30000" dirty="0" smtClean="0">
                          <a:effectLst/>
                        </a:rPr>
                        <a:t>b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5126">
                <a:tc>
                  <a:txBody>
                    <a:bodyPr/>
                    <a:lstStyle/>
                    <a:p>
                      <a:endParaRPr lang="nl-NL" sz="12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</a:t>
                      </a:r>
                      <a:endParaRPr lang="nl-NL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0,00 ± </a:t>
                      </a:r>
                      <a:r>
                        <a:rPr lang="nl-BE" sz="1200" dirty="0" smtClean="0">
                          <a:effectLst/>
                        </a:rPr>
                        <a:t>0,00 </a:t>
                      </a:r>
                      <a:r>
                        <a:rPr lang="nl-BE" sz="1200" baseline="30000" dirty="0" smtClean="0">
                          <a:effectLst/>
                        </a:rPr>
                        <a:t>a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3,20 ± </a:t>
                      </a:r>
                      <a:r>
                        <a:rPr lang="nl-BE" sz="1200" dirty="0" smtClean="0">
                          <a:effectLst/>
                        </a:rPr>
                        <a:t>0,45 </a:t>
                      </a:r>
                      <a:r>
                        <a:rPr lang="nl-BE" sz="1200" baseline="30000" dirty="0" smtClean="0">
                          <a:effectLst/>
                        </a:rPr>
                        <a:t>b</a:t>
                      </a:r>
                      <a:r>
                        <a:rPr lang="nl-BE" sz="1200" baseline="0" dirty="0" smtClean="0">
                          <a:effectLst/>
                        </a:rPr>
                        <a:t> </a:t>
                      </a:r>
                      <a:r>
                        <a:rPr lang="nl-BE" sz="1200" baseline="30000" dirty="0" smtClean="0">
                          <a:effectLst/>
                        </a:rPr>
                        <a:t>*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5126">
                <a:tc>
                  <a:txBody>
                    <a:bodyPr/>
                    <a:lstStyle/>
                    <a:p>
                      <a:endParaRPr lang="nl-NL" sz="12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14</a:t>
                      </a:r>
                      <a:endParaRPr lang="nl-NL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0,00 ± </a:t>
                      </a:r>
                      <a:r>
                        <a:rPr lang="nl-BE" sz="1200" dirty="0" smtClean="0">
                          <a:effectLst/>
                        </a:rPr>
                        <a:t>0,00 </a:t>
                      </a:r>
                      <a:r>
                        <a:rPr lang="nl-BE" sz="1200" baseline="30000" dirty="0" smtClean="0">
                          <a:effectLst/>
                        </a:rPr>
                        <a:t>a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2,60 ± </a:t>
                      </a:r>
                      <a:r>
                        <a:rPr lang="nl-BE" sz="1200" dirty="0" smtClean="0">
                          <a:effectLst/>
                        </a:rPr>
                        <a:t>0,89</a:t>
                      </a:r>
                      <a:r>
                        <a:rPr lang="nl-BE" sz="1200" baseline="30000" dirty="0" smtClean="0">
                          <a:effectLst/>
                        </a:rPr>
                        <a:t> b</a:t>
                      </a:r>
                      <a:r>
                        <a:rPr lang="nl-BE" sz="1200" baseline="0" dirty="0" smtClean="0">
                          <a:effectLst/>
                        </a:rPr>
                        <a:t> </a:t>
                      </a:r>
                      <a:r>
                        <a:rPr lang="nl-BE" sz="1200" baseline="30000" dirty="0" smtClean="0">
                          <a:effectLst/>
                        </a:rPr>
                        <a:t>*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5126">
                <a:tc>
                  <a:txBody>
                    <a:bodyPr/>
                    <a:lstStyle/>
                    <a:p>
                      <a:endParaRPr lang="nl-NL" sz="12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21</a:t>
                      </a:r>
                      <a:endParaRPr lang="nl-NL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0,00 ± </a:t>
                      </a:r>
                      <a:r>
                        <a:rPr lang="nl-BE" sz="1200" dirty="0" smtClean="0">
                          <a:effectLst/>
                        </a:rPr>
                        <a:t>0,00 </a:t>
                      </a:r>
                      <a:r>
                        <a:rPr lang="nl-BE" sz="1200" baseline="30000" dirty="0" smtClean="0">
                          <a:effectLst/>
                        </a:rPr>
                        <a:t>a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2,60 ± 0,89</a:t>
                      </a:r>
                      <a:r>
                        <a:rPr lang="nl-BE" sz="1200" baseline="30000" dirty="0">
                          <a:effectLst/>
                        </a:rPr>
                        <a:t> b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5126">
                <a:tc>
                  <a:txBody>
                    <a:bodyPr/>
                    <a:lstStyle/>
                    <a:p>
                      <a:endParaRPr lang="nl-NL" sz="12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28</a:t>
                      </a:r>
                      <a:endParaRPr lang="nl-NL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0,00 ± </a:t>
                      </a:r>
                      <a:r>
                        <a:rPr lang="nl-BE" sz="1200" dirty="0" smtClean="0">
                          <a:effectLst/>
                        </a:rPr>
                        <a:t>0,00 </a:t>
                      </a:r>
                      <a:r>
                        <a:rPr lang="nl-BE" sz="1200" baseline="30000" dirty="0" smtClean="0">
                          <a:effectLst/>
                        </a:rPr>
                        <a:t>a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3,40 ± 0,55</a:t>
                      </a:r>
                      <a:r>
                        <a:rPr lang="nl-BE" sz="1200" baseline="30000" dirty="0">
                          <a:effectLst/>
                        </a:rPr>
                        <a:t> b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5126">
                <a:tc>
                  <a:txBody>
                    <a:bodyPr/>
                    <a:lstStyle/>
                    <a:p>
                      <a:endParaRPr lang="nl-NL" sz="12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35</a:t>
                      </a:r>
                      <a:endParaRPr lang="nl-NL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0,00 ± </a:t>
                      </a:r>
                      <a:r>
                        <a:rPr lang="nl-BE" sz="1200" dirty="0" smtClean="0">
                          <a:effectLst/>
                        </a:rPr>
                        <a:t>0,00 </a:t>
                      </a:r>
                      <a:r>
                        <a:rPr lang="nl-BE" sz="1200" baseline="30000" dirty="0" smtClean="0">
                          <a:effectLst/>
                        </a:rPr>
                        <a:t>a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>
                          <a:effectLst/>
                        </a:rPr>
                        <a:t>2,00 ± 1,15</a:t>
                      </a:r>
                      <a:r>
                        <a:rPr lang="nl-BE" sz="1200" baseline="30000">
                          <a:effectLst/>
                        </a:rPr>
                        <a:t> b</a:t>
                      </a:r>
                      <a:endParaRPr lang="nl-NL" sz="120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5126">
                <a:tc>
                  <a:txBody>
                    <a:bodyPr/>
                    <a:lstStyle/>
                    <a:p>
                      <a:endParaRPr lang="nl-NL" sz="12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42</a:t>
                      </a:r>
                      <a:endParaRPr lang="nl-NL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0,00 ± </a:t>
                      </a:r>
                      <a:r>
                        <a:rPr lang="nl-BE" sz="1200" dirty="0" smtClean="0">
                          <a:effectLst/>
                        </a:rPr>
                        <a:t>0,00 </a:t>
                      </a:r>
                      <a:r>
                        <a:rPr lang="nl-BE" sz="1200" baseline="30000" dirty="0" smtClean="0">
                          <a:effectLst/>
                        </a:rPr>
                        <a:t>a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1,40 ± 0,89</a:t>
                      </a:r>
                      <a:r>
                        <a:rPr lang="nl-BE" sz="1200" baseline="30000" dirty="0">
                          <a:effectLst/>
                        </a:rPr>
                        <a:t> b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5126">
                <a:tc>
                  <a:txBody>
                    <a:bodyPr/>
                    <a:lstStyle/>
                    <a:p>
                      <a:endParaRPr lang="nl-NL" sz="12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49</a:t>
                      </a:r>
                      <a:endParaRPr lang="nl-NL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0,00 ± </a:t>
                      </a:r>
                      <a:r>
                        <a:rPr lang="nl-BE" sz="1200" dirty="0" smtClean="0">
                          <a:effectLst/>
                        </a:rPr>
                        <a:t>0,00 </a:t>
                      </a:r>
                      <a:r>
                        <a:rPr lang="nl-BE" sz="1200" baseline="30000" dirty="0" smtClean="0">
                          <a:effectLst/>
                        </a:rPr>
                        <a:t>a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1,00 ± 0,00</a:t>
                      </a:r>
                      <a:r>
                        <a:rPr lang="nl-BE" sz="1200" baseline="30000" dirty="0">
                          <a:effectLst/>
                        </a:rPr>
                        <a:t> b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126">
                <a:tc>
                  <a:txBody>
                    <a:bodyPr/>
                    <a:lstStyle/>
                    <a:p>
                      <a:r>
                        <a:rPr lang="nl-NL" sz="1200" dirty="0" smtClean="0">
                          <a:solidFill>
                            <a:schemeClr val="tx1"/>
                          </a:solidFill>
                          <a:latin typeface="+mj-lt"/>
                        </a:rPr>
                        <a:t>17 weeks</a:t>
                      </a:r>
                      <a:endParaRPr lang="nl-NL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56 (= infection 2)</a:t>
                      </a:r>
                      <a:endParaRPr lang="nl-NL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0,00 ± </a:t>
                      </a:r>
                      <a:r>
                        <a:rPr lang="nl-BE" sz="1200" dirty="0" smtClean="0">
                          <a:effectLst/>
                        </a:rPr>
                        <a:t>0,00 </a:t>
                      </a:r>
                      <a:r>
                        <a:rPr lang="nl-BE" sz="1200" baseline="30000" dirty="0" smtClean="0">
                          <a:effectLst/>
                        </a:rPr>
                        <a:t>a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7D40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0,75 ± 0,50</a:t>
                      </a:r>
                      <a:r>
                        <a:rPr lang="nl-BE" sz="1200" baseline="30000" dirty="0">
                          <a:effectLst/>
                        </a:rPr>
                        <a:t> </a:t>
                      </a:r>
                      <a:r>
                        <a:rPr lang="nl-BE" sz="1200" baseline="30000" dirty="0" smtClean="0">
                          <a:effectLst/>
                        </a:rPr>
                        <a:t>b     </a:t>
                      </a:r>
                      <a:r>
                        <a:rPr lang="nl-BE" sz="1200" baseline="0" dirty="0" smtClean="0">
                          <a:effectLst/>
                        </a:rPr>
                        <a:t>↑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7D403"/>
                    </a:solidFill>
                  </a:tcPr>
                </a:tc>
              </a:tr>
              <a:tr h="215126">
                <a:tc>
                  <a:txBody>
                    <a:bodyPr/>
                    <a:lstStyle/>
                    <a:p>
                      <a:endParaRPr lang="nl-NL" sz="12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59</a:t>
                      </a:r>
                      <a:endParaRPr lang="nl-NL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3,20 ± 0,45</a:t>
                      </a:r>
                      <a:r>
                        <a:rPr lang="nl-BE" sz="1200" baseline="30000" dirty="0">
                          <a:effectLst/>
                        </a:rPr>
                        <a:t> </a:t>
                      </a:r>
                      <a:r>
                        <a:rPr lang="nl-BE" sz="1200" baseline="30000" dirty="0" smtClean="0">
                          <a:effectLst/>
                        </a:rPr>
                        <a:t>b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2,60 ± 0,55</a:t>
                      </a:r>
                      <a:r>
                        <a:rPr lang="nl-BE" sz="1200" baseline="30000" dirty="0">
                          <a:effectLst/>
                        </a:rPr>
                        <a:t> </a:t>
                      </a:r>
                      <a:r>
                        <a:rPr lang="nl-BE" sz="1200" baseline="30000" dirty="0" smtClean="0">
                          <a:effectLst/>
                        </a:rPr>
                        <a:t>b</a:t>
                      </a:r>
                      <a:endParaRPr lang="nl-NL" sz="1200" baseline="300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5126">
                <a:tc>
                  <a:txBody>
                    <a:bodyPr/>
                    <a:lstStyle/>
                    <a:p>
                      <a:endParaRPr lang="nl-NL" sz="12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63</a:t>
                      </a:r>
                      <a:endParaRPr lang="nl-NL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3,40 ± 0,55</a:t>
                      </a:r>
                      <a:r>
                        <a:rPr lang="nl-BE" sz="1200" baseline="30000" dirty="0">
                          <a:effectLst/>
                        </a:rPr>
                        <a:t> </a:t>
                      </a:r>
                      <a:r>
                        <a:rPr lang="nl-BE" sz="1200" baseline="30000" dirty="0" smtClean="0">
                          <a:effectLst/>
                        </a:rPr>
                        <a:t>b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 smtClean="0">
                          <a:effectLst/>
                        </a:rPr>
                        <a:t>3,40 ± 0,55</a:t>
                      </a:r>
                      <a:r>
                        <a:rPr lang="nl-BE" sz="1200" baseline="30000" dirty="0" smtClean="0">
                          <a:effectLst/>
                        </a:rPr>
                        <a:t> b</a:t>
                      </a:r>
                      <a:endParaRPr lang="nl-NL" sz="1200" baseline="30000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15126">
                <a:tc>
                  <a:txBody>
                    <a:bodyPr/>
                    <a:lstStyle/>
                    <a:p>
                      <a:endParaRPr lang="nl-NL" sz="12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66</a:t>
                      </a:r>
                      <a:endParaRPr lang="nl-NL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3,60 ± 0,55</a:t>
                      </a:r>
                      <a:r>
                        <a:rPr lang="nl-BE" sz="1200" baseline="30000" dirty="0">
                          <a:effectLst/>
                        </a:rPr>
                        <a:t> </a:t>
                      </a:r>
                      <a:r>
                        <a:rPr lang="nl-BE" sz="1200" baseline="30000" dirty="0" smtClean="0">
                          <a:effectLst/>
                        </a:rPr>
                        <a:t>b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7D40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2,80 ± 0,45</a:t>
                      </a:r>
                      <a:r>
                        <a:rPr lang="nl-BE" sz="1200" baseline="30000" dirty="0">
                          <a:effectLst/>
                        </a:rPr>
                        <a:t> </a:t>
                      </a:r>
                      <a:r>
                        <a:rPr lang="nl-BE" sz="1200" baseline="30000" dirty="0" smtClean="0">
                          <a:effectLst/>
                        </a:rPr>
                        <a:t>c</a:t>
                      </a:r>
                      <a:r>
                        <a:rPr lang="nl-BE" sz="1200" baseline="0" dirty="0" smtClean="0">
                          <a:effectLst/>
                        </a:rPr>
                        <a:t> </a:t>
                      </a:r>
                      <a:r>
                        <a:rPr lang="nl-BE" sz="1200" baseline="30000" dirty="0" smtClean="0">
                          <a:effectLst/>
                        </a:rPr>
                        <a:t>* </a:t>
                      </a:r>
                      <a:r>
                        <a:rPr lang="nl-BE" sz="1200" baseline="0" dirty="0" smtClean="0">
                          <a:effectLst/>
                        </a:rPr>
                        <a:t> ↓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7D403"/>
                    </a:solidFill>
                  </a:tcPr>
                </a:tc>
              </a:tr>
              <a:tr h="193935">
                <a:tc>
                  <a:txBody>
                    <a:bodyPr/>
                    <a:lstStyle/>
                    <a:p>
                      <a:endParaRPr lang="nl-NL" sz="12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70</a:t>
                      </a:r>
                      <a:endParaRPr lang="nl-NL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1,80 ± 1,10</a:t>
                      </a:r>
                      <a:r>
                        <a:rPr lang="nl-BE" sz="1200" baseline="30000" dirty="0">
                          <a:effectLst/>
                        </a:rPr>
                        <a:t> </a:t>
                      </a:r>
                      <a:r>
                        <a:rPr lang="nl-BE" sz="1200" baseline="30000" dirty="0" smtClean="0">
                          <a:effectLst/>
                        </a:rPr>
                        <a:t>b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7D40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3,00 ± </a:t>
                      </a:r>
                      <a:r>
                        <a:rPr lang="nl-BE" sz="1200" dirty="0" smtClean="0">
                          <a:effectLst/>
                        </a:rPr>
                        <a:t>0,00</a:t>
                      </a:r>
                      <a:r>
                        <a:rPr lang="nl-BE" sz="1200" baseline="30000" dirty="0" smtClean="0">
                          <a:effectLst/>
                        </a:rPr>
                        <a:t> c *</a:t>
                      </a:r>
                      <a:r>
                        <a:rPr lang="nl-BE" sz="1200" baseline="0" dirty="0" smtClean="0">
                          <a:effectLst/>
                        </a:rPr>
                        <a:t>  ↑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7D403"/>
                    </a:solidFill>
                  </a:tcPr>
                </a:tc>
              </a:tr>
              <a:tr h="215126">
                <a:tc>
                  <a:txBody>
                    <a:bodyPr/>
                    <a:lstStyle/>
                    <a:p>
                      <a:r>
                        <a:rPr lang="nl-NL" sz="1200" dirty="0" smtClean="0">
                          <a:solidFill>
                            <a:schemeClr val="tx1"/>
                          </a:solidFill>
                          <a:latin typeface="+mj-lt"/>
                        </a:rPr>
                        <a:t>20 weeks</a:t>
                      </a:r>
                      <a:endParaRPr lang="nl-NL" sz="12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b="1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77</a:t>
                      </a:r>
                      <a:endParaRPr lang="nl-NL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2,75 ± 0,50</a:t>
                      </a:r>
                      <a:r>
                        <a:rPr lang="nl-BE" sz="1200" baseline="30000" dirty="0">
                          <a:effectLst/>
                        </a:rPr>
                        <a:t> </a:t>
                      </a:r>
                      <a:r>
                        <a:rPr lang="nl-BE" sz="1200" baseline="30000" dirty="0" smtClean="0">
                          <a:effectLst/>
                        </a:rPr>
                        <a:t>b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2,75 ± </a:t>
                      </a:r>
                      <a:r>
                        <a:rPr lang="nl-BE" sz="1200" dirty="0" smtClean="0">
                          <a:effectLst/>
                        </a:rPr>
                        <a:t>0,50</a:t>
                      </a:r>
                      <a:r>
                        <a:rPr lang="nl-BE" sz="1200" baseline="30000" dirty="0" smtClean="0">
                          <a:effectLst/>
                        </a:rPr>
                        <a:t> b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kstvak 6"/>
          <p:cNvSpPr txBox="1"/>
          <p:nvPr/>
        </p:nvSpPr>
        <p:spPr>
          <a:xfrm>
            <a:off x="731844" y="1158904"/>
            <a:ext cx="6001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/>
            <a:r>
              <a:rPr lang="en-US" sz="1600" dirty="0"/>
              <a:t>Mean scores per group ± standard deviation for vaginal </a:t>
            </a:r>
            <a:r>
              <a:rPr lang="en-US" sz="1600" i="1" dirty="0" smtClean="0"/>
              <a:t>C</a:t>
            </a:r>
            <a:r>
              <a:rPr lang="en-US" sz="1600" i="1" dirty="0"/>
              <a:t>. </a:t>
            </a:r>
            <a:r>
              <a:rPr lang="en-US" sz="1600" i="1" dirty="0" err="1"/>
              <a:t>suis</a:t>
            </a:r>
            <a:r>
              <a:rPr lang="en-US" sz="1600" dirty="0"/>
              <a:t> </a:t>
            </a:r>
            <a:r>
              <a:rPr lang="en-US" sz="1600" dirty="0" smtClean="0"/>
              <a:t>shedding</a:t>
            </a:r>
            <a:r>
              <a:rPr lang="en-US" sz="1600" dirty="0"/>
              <a:t>, at euthanasia, 21 days post infection 2.</a:t>
            </a:r>
            <a:endParaRPr lang="nl-NL" sz="1600" dirty="0"/>
          </a:p>
          <a:p>
            <a:endParaRPr lang="nl-NL" sz="1600" dirty="0"/>
          </a:p>
        </p:txBody>
      </p:sp>
      <p:sp>
        <p:nvSpPr>
          <p:cNvPr id="8" name="Rechthoek 7"/>
          <p:cNvSpPr/>
          <p:nvPr/>
        </p:nvSpPr>
        <p:spPr>
          <a:xfrm>
            <a:off x="731844" y="5630642"/>
            <a:ext cx="74699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75">
              <a:spcAft>
                <a:spcPts val="0"/>
              </a:spcAft>
            </a:pPr>
            <a:r>
              <a:rPr lang="en-US" sz="1400" dirty="0" smtClean="0">
                <a:latin typeface="Times New Roman" charset="0"/>
                <a:ea typeface="Calibri" charset="0"/>
                <a:cs typeface="Times New Roman" charset="0"/>
              </a:rPr>
              <a:t>Control group negative throughout the experiment. All animals per group excreted </a:t>
            </a:r>
            <a:r>
              <a:rPr lang="en-US" sz="1400" i="1" dirty="0" smtClean="0">
                <a:latin typeface="Times New Roman" charset="0"/>
                <a:ea typeface="Calibri" charset="0"/>
                <a:cs typeface="Times New Roman" charset="0"/>
              </a:rPr>
              <a:t>Chlamydia</a:t>
            </a:r>
            <a:r>
              <a:rPr lang="en-US" sz="1400" dirty="0" smtClean="0">
                <a:latin typeface="Times New Roman" charset="0"/>
                <a:ea typeface="Calibri" charset="0"/>
                <a:cs typeface="Times New Roman" charset="0"/>
              </a:rPr>
              <a:t>.</a:t>
            </a:r>
          </a:p>
          <a:p>
            <a:pPr marL="15875">
              <a:spcAft>
                <a:spcPts val="0"/>
              </a:spcAft>
            </a:pPr>
            <a:r>
              <a:rPr lang="en-US" sz="1400" dirty="0" smtClean="0">
                <a:latin typeface="Times New Roman" charset="0"/>
                <a:ea typeface="Calibri" charset="0"/>
                <a:cs typeface="Times New Roman" charset="0"/>
              </a:rPr>
              <a:t>Mean </a:t>
            </a:r>
            <a:r>
              <a:rPr lang="en-US" sz="1400" dirty="0">
                <a:latin typeface="Times New Roman" charset="0"/>
                <a:ea typeface="Calibri" charset="0"/>
                <a:cs typeface="Times New Roman" charset="0"/>
              </a:rPr>
              <a:t>scores with a different superscript within a row are significantly different (p &lt; 0.05</a:t>
            </a:r>
            <a:r>
              <a:rPr lang="en-US" sz="1400" dirty="0" smtClean="0">
                <a:latin typeface="Times New Roman" charset="0"/>
                <a:ea typeface="Calibri" charset="0"/>
                <a:cs typeface="Times New Roman" charset="0"/>
              </a:rPr>
              <a:t>). </a:t>
            </a:r>
          </a:p>
          <a:p>
            <a:pPr marL="15875">
              <a:spcAft>
                <a:spcPts val="0"/>
              </a:spcAft>
            </a:pPr>
            <a:r>
              <a:rPr lang="en-US" sz="1400" dirty="0" smtClean="0">
                <a:latin typeface="Times New Roman" charset="0"/>
                <a:ea typeface="Calibri" charset="0"/>
                <a:cs typeface="Times New Roman" charset="0"/>
              </a:rPr>
              <a:t>* Statistically the same within a column.</a:t>
            </a:r>
          </a:p>
          <a:p>
            <a:pPr marL="15875">
              <a:spcAft>
                <a:spcPts val="0"/>
              </a:spcAft>
            </a:pPr>
            <a:r>
              <a:rPr lang="nl-NL" b="1" dirty="0">
                <a:solidFill>
                  <a:srgbClr val="00B0F0"/>
                </a:solidFill>
                <a:latin typeface="Calibri" charset="0"/>
                <a:ea typeface="Calibri" charset="0"/>
                <a:cs typeface="Times New Roman" charset="0"/>
              </a:rPr>
              <a:t>R</a:t>
            </a:r>
            <a:r>
              <a:rPr lang="nl-NL" b="1" dirty="0" smtClean="0">
                <a:solidFill>
                  <a:srgbClr val="00B0F0"/>
                </a:solidFill>
                <a:effectLst/>
                <a:latin typeface="Calibri" charset="0"/>
                <a:ea typeface="Calibri" charset="0"/>
                <a:cs typeface="Times New Roman" charset="0"/>
              </a:rPr>
              <a:t>e-</a:t>
            </a:r>
            <a:r>
              <a:rPr lang="nl-NL" b="1" dirty="0" err="1" smtClean="0">
                <a:solidFill>
                  <a:srgbClr val="00B0F0"/>
                </a:solidFill>
                <a:effectLst/>
                <a:latin typeface="Calibri" charset="0"/>
                <a:ea typeface="Calibri" charset="0"/>
                <a:cs typeface="Times New Roman" charset="0"/>
              </a:rPr>
              <a:t>infection</a:t>
            </a:r>
            <a:r>
              <a:rPr lang="nl-NL" b="1" dirty="0" smtClean="0">
                <a:solidFill>
                  <a:srgbClr val="00B0F0"/>
                </a:solidFill>
                <a:effectLst/>
                <a:latin typeface="Calibri" charset="0"/>
                <a:ea typeface="Calibri" charset="0"/>
                <a:cs typeface="Times New Roman" charset="0"/>
              </a:rPr>
              <a:t> had no </a:t>
            </a:r>
            <a:r>
              <a:rPr lang="nl-NL" b="1" dirty="0" err="1" smtClean="0">
                <a:solidFill>
                  <a:srgbClr val="00B0F0"/>
                </a:solidFill>
                <a:effectLst/>
                <a:latin typeface="Calibri" charset="0"/>
                <a:ea typeface="Calibri" charset="0"/>
                <a:cs typeface="Times New Roman" charset="0"/>
              </a:rPr>
              <a:t>marked</a:t>
            </a:r>
            <a:r>
              <a:rPr lang="nl-NL" b="1" dirty="0" smtClean="0">
                <a:solidFill>
                  <a:srgbClr val="00B0F0"/>
                </a:solidFill>
                <a:effectLst/>
                <a:latin typeface="Calibri" charset="0"/>
                <a:ea typeface="Calibri" charset="0"/>
                <a:cs typeface="Times New Roman" charset="0"/>
              </a:rPr>
              <a:t> </a:t>
            </a:r>
            <a:r>
              <a:rPr lang="nl-NL" b="1" dirty="0" err="1" smtClean="0">
                <a:solidFill>
                  <a:srgbClr val="00B0F0"/>
                </a:solidFill>
                <a:effectLst/>
                <a:latin typeface="Calibri" charset="0"/>
                <a:ea typeface="Calibri" charset="0"/>
                <a:cs typeface="Times New Roman" charset="0"/>
              </a:rPr>
              <a:t>influence</a:t>
            </a:r>
            <a:r>
              <a:rPr lang="nl-NL" b="1" dirty="0" smtClean="0">
                <a:solidFill>
                  <a:srgbClr val="00B0F0"/>
                </a:solidFill>
                <a:effectLst/>
                <a:latin typeface="Calibri" charset="0"/>
                <a:ea typeface="Calibri" charset="0"/>
                <a:cs typeface="Times New Roman" charset="0"/>
              </a:rPr>
              <a:t> on </a:t>
            </a:r>
            <a:r>
              <a:rPr lang="nl-NL" b="1" i="1" dirty="0" smtClean="0">
                <a:solidFill>
                  <a:srgbClr val="00B0F0"/>
                </a:solidFill>
                <a:effectLst/>
                <a:latin typeface="Calibri" charset="0"/>
                <a:ea typeface="Calibri" charset="0"/>
                <a:cs typeface="Times New Roman" charset="0"/>
              </a:rPr>
              <a:t>C. suis </a:t>
            </a:r>
            <a:r>
              <a:rPr lang="nl-NL" b="1" dirty="0" err="1" smtClean="0">
                <a:solidFill>
                  <a:srgbClr val="00B0F0"/>
                </a:solidFill>
                <a:effectLst/>
                <a:latin typeface="Calibri" charset="0"/>
                <a:ea typeface="Calibri" charset="0"/>
                <a:cs typeface="Times New Roman" charset="0"/>
              </a:rPr>
              <a:t>excretion</a:t>
            </a:r>
            <a:endParaRPr lang="nl-NL" dirty="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395536" y="0"/>
            <a:ext cx="7290556" cy="1143000"/>
          </a:xfrm>
          <a:prstGeom prst="rect">
            <a:avLst/>
          </a:prstGeom>
          <a:solidFill>
            <a:srgbClr val="49B4E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nl-BE" sz="3200" kern="0" cap="all" dirty="0" smtClean="0">
                <a:solidFill>
                  <a:schemeClr val="bg1"/>
                </a:solidFill>
                <a:latin typeface="Candara" pitchFamily="34" charset="0"/>
              </a:rPr>
              <a:t>Results: Vaginal </a:t>
            </a:r>
            <a:r>
              <a:rPr lang="nl-BE" sz="3200" i="1" kern="0" cap="all" dirty="0" smtClean="0">
                <a:solidFill>
                  <a:schemeClr val="bg1"/>
                </a:solidFill>
                <a:latin typeface="Candara" pitchFamily="34" charset="0"/>
              </a:rPr>
              <a:t>C. suis </a:t>
            </a:r>
            <a:r>
              <a:rPr lang="nl-BE" sz="3200" kern="0" cap="all" dirty="0" smtClean="0">
                <a:solidFill>
                  <a:schemeClr val="bg1"/>
                </a:solidFill>
                <a:latin typeface="Candara" pitchFamily="34" charset="0"/>
              </a:rPr>
              <a:t>excretion</a:t>
            </a:r>
            <a:endParaRPr lang="nl-BE" sz="3200" kern="0" cap="all" dirty="0">
              <a:solidFill>
                <a:schemeClr val="bg1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28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395536" y="0"/>
            <a:ext cx="7290556" cy="1143000"/>
          </a:xfrm>
          <a:prstGeom prst="rect">
            <a:avLst/>
          </a:prstGeom>
          <a:solidFill>
            <a:srgbClr val="49B4E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nl-BE" sz="3200" kern="0" cap="all" dirty="0" smtClean="0">
                <a:solidFill>
                  <a:schemeClr val="bg1"/>
                </a:solidFill>
                <a:latin typeface="Candara" pitchFamily="34" charset="0"/>
              </a:rPr>
              <a:t>Results: </a:t>
            </a:r>
            <a:r>
              <a:rPr lang="nl-BE" sz="3200" i="1" kern="0" cap="all" dirty="0" smtClean="0">
                <a:solidFill>
                  <a:schemeClr val="bg1"/>
                </a:solidFill>
                <a:latin typeface="Candara" pitchFamily="34" charset="0"/>
              </a:rPr>
              <a:t>C. suis </a:t>
            </a:r>
            <a:r>
              <a:rPr lang="nl-BE" sz="3200" kern="0" cap="all" dirty="0" smtClean="0">
                <a:solidFill>
                  <a:schemeClr val="bg1"/>
                </a:solidFill>
                <a:latin typeface="Candara" pitchFamily="34" charset="0"/>
              </a:rPr>
              <a:t>in tissues</a:t>
            </a:r>
            <a:endParaRPr lang="nl-BE" sz="3200" kern="0" cap="all" dirty="0">
              <a:solidFill>
                <a:schemeClr val="bg1"/>
              </a:solidFill>
              <a:latin typeface="Candara" pitchFamily="34" charset="0"/>
            </a:endParaRPr>
          </a:p>
        </p:txBody>
      </p:sp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268402"/>
              </p:ext>
            </p:extLst>
          </p:nvPr>
        </p:nvGraphicFramePr>
        <p:xfrm>
          <a:off x="640282" y="1988840"/>
          <a:ext cx="6769124" cy="35151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9383"/>
                <a:gridCol w="1897413"/>
                <a:gridCol w="2952328"/>
              </a:tblGrid>
              <a:tr h="505166">
                <a:tc>
                  <a:txBody>
                    <a:bodyPr/>
                    <a:lstStyle/>
                    <a:p>
                      <a:pPr marL="47625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nl-BE" sz="1200" dirty="0">
                          <a:solidFill>
                            <a:schemeClr val="tx1"/>
                          </a:solidFill>
                          <a:effectLst/>
                        </a:rPr>
                        <a:t>Tissue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7625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nl-BE" sz="1200" dirty="0">
                          <a:solidFill>
                            <a:schemeClr val="tx1"/>
                          </a:solidFill>
                          <a:effectLst/>
                        </a:rPr>
                        <a:t>Infection group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75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nl-BE" sz="1200" dirty="0" smtClean="0">
                          <a:solidFill>
                            <a:schemeClr val="tx1"/>
                          </a:solidFill>
                          <a:effectLst/>
                        </a:rPr>
                        <a:t>Infection / reinfection </a:t>
                      </a:r>
                      <a:r>
                        <a:rPr lang="nl-BE" sz="1200" dirty="0">
                          <a:solidFill>
                            <a:schemeClr val="tx1"/>
                          </a:solidFill>
                          <a:effectLst/>
                        </a:rPr>
                        <a:t>group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5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solidFill>
                            <a:schemeClr val="tx1"/>
                          </a:solidFill>
                          <a:effectLst/>
                        </a:rPr>
                        <a:t>Vagina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>
                          <a:effectLst/>
                        </a:rPr>
                        <a:t>1,80 ± </a:t>
                      </a:r>
                      <a:r>
                        <a:rPr lang="nl-BE" sz="1200" dirty="0" smtClean="0">
                          <a:effectLst/>
                        </a:rPr>
                        <a:t>1,10</a:t>
                      </a:r>
                      <a:r>
                        <a:rPr lang="nl-BE" sz="1200" baseline="30000" dirty="0" smtClean="0">
                          <a:effectLst/>
                        </a:rPr>
                        <a:t> </a:t>
                      </a:r>
                      <a:r>
                        <a:rPr lang="nl-BE" sz="1200" baseline="0" dirty="0" smtClean="0">
                          <a:effectLst/>
                        </a:rPr>
                        <a:t>  </a:t>
                      </a:r>
                      <a:r>
                        <a:rPr lang="nl-BE" sz="1200" dirty="0" smtClean="0">
                          <a:effectLst/>
                        </a:rPr>
                        <a:t>(100)</a:t>
                      </a:r>
                      <a:endParaRPr lang="nl-NL" sz="1200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2,00 ± </a:t>
                      </a:r>
                      <a:r>
                        <a:rPr lang="nl-BE" sz="1200" dirty="0" smtClean="0">
                          <a:effectLst/>
                        </a:rPr>
                        <a:t>1,41</a:t>
                      </a:r>
                      <a:r>
                        <a:rPr lang="nl-BE" sz="1200" baseline="30000" dirty="0" smtClean="0">
                          <a:effectLst/>
                        </a:rPr>
                        <a:t>    </a:t>
                      </a:r>
                      <a:r>
                        <a:rPr lang="nl-BE" sz="1200" baseline="0" dirty="0" smtClean="0">
                          <a:effectLst/>
                        </a:rPr>
                        <a:t>(100)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315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>
                          <a:solidFill>
                            <a:schemeClr val="tx1"/>
                          </a:solidFill>
                          <a:effectLst/>
                        </a:rPr>
                        <a:t>Cervix</a:t>
                      </a:r>
                      <a:endParaRPr lang="nl-NL" sz="120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>
                          <a:effectLst/>
                        </a:rPr>
                        <a:t>2,00 ± </a:t>
                      </a:r>
                      <a:r>
                        <a:rPr lang="nl-BE" sz="1200" dirty="0" smtClean="0">
                          <a:effectLst/>
                        </a:rPr>
                        <a:t>1,87   (60)</a:t>
                      </a:r>
                      <a:endParaRPr lang="nl-NL" sz="1200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0,40 ± </a:t>
                      </a:r>
                      <a:r>
                        <a:rPr lang="nl-BE" sz="1200" dirty="0" smtClean="0">
                          <a:effectLst/>
                        </a:rPr>
                        <a:t>0,55   (40)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315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solidFill>
                            <a:schemeClr val="tx1"/>
                          </a:solidFill>
                          <a:effectLst/>
                        </a:rPr>
                        <a:t>Corpus uteri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>
                          <a:effectLst/>
                        </a:rPr>
                        <a:t>0,80 ± </a:t>
                      </a:r>
                      <a:r>
                        <a:rPr lang="nl-BE" sz="1200" dirty="0" smtClean="0">
                          <a:effectLst/>
                        </a:rPr>
                        <a:t>0,45   (80)</a:t>
                      </a:r>
                      <a:endParaRPr lang="nl-NL" sz="1200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0,20 ± </a:t>
                      </a:r>
                      <a:r>
                        <a:rPr lang="nl-BE" sz="1200" dirty="0" smtClean="0">
                          <a:effectLst/>
                        </a:rPr>
                        <a:t>0,45   (20)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315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solidFill>
                            <a:schemeClr val="tx1"/>
                          </a:solidFill>
                          <a:effectLst/>
                        </a:rPr>
                        <a:t>Uterine horn R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>
                          <a:effectLst/>
                        </a:rPr>
                        <a:t>1,40 ± </a:t>
                      </a:r>
                      <a:r>
                        <a:rPr lang="nl-BE" sz="1200" dirty="0" smtClean="0">
                          <a:effectLst/>
                        </a:rPr>
                        <a:t>0,89   (100)</a:t>
                      </a:r>
                      <a:endParaRPr lang="nl-NL" sz="1200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0,40 ± </a:t>
                      </a:r>
                      <a:r>
                        <a:rPr lang="nl-BE" sz="1200" dirty="0" smtClean="0">
                          <a:effectLst/>
                        </a:rPr>
                        <a:t>0,55</a:t>
                      </a:r>
                      <a:r>
                        <a:rPr lang="nl-BE" sz="1200" baseline="30000" dirty="0" smtClean="0">
                          <a:effectLst/>
                        </a:rPr>
                        <a:t>    </a:t>
                      </a:r>
                      <a:r>
                        <a:rPr lang="nl-BE" sz="1200" baseline="0" dirty="0" smtClean="0">
                          <a:effectLst/>
                        </a:rPr>
                        <a:t>(40)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315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solidFill>
                            <a:schemeClr val="tx1"/>
                          </a:solidFill>
                          <a:effectLst/>
                        </a:rPr>
                        <a:t>Uterine horn L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>
                          <a:effectLst/>
                        </a:rPr>
                        <a:t>0,20 ± </a:t>
                      </a:r>
                      <a:r>
                        <a:rPr lang="nl-BE" sz="1200" dirty="0" smtClean="0">
                          <a:effectLst/>
                        </a:rPr>
                        <a:t>0,45   (20)</a:t>
                      </a:r>
                      <a:endParaRPr lang="nl-NL" sz="1200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0,40 ± </a:t>
                      </a:r>
                      <a:r>
                        <a:rPr lang="nl-BE" sz="1200" dirty="0" smtClean="0">
                          <a:effectLst/>
                        </a:rPr>
                        <a:t>0,55   (40)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315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solidFill>
                            <a:schemeClr val="tx1"/>
                          </a:solidFill>
                          <a:effectLst/>
                        </a:rPr>
                        <a:t>Oviduct R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>
                          <a:effectLst/>
                        </a:rPr>
                        <a:t>0,80 ± </a:t>
                      </a:r>
                      <a:r>
                        <a:rPr lang="nl-BE" sz="1200" dirty="0" smtClean="0">
                          <a:effectLst/>
                        </a:rPr>
                        <a:t>1,30   (40)</a:t>
                      </a:r>
                      <a:endParaRPr lang="nl-NL" sz="1200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 smtClean="0">
                          <a:effectLst/>
                        </a:rPr>
                        <a:t>0,80 ± 1,30   (40)</a:t>
                      </a:r>
                      <a:endParaRPr lang="nl-NL" sz="1200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315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solidFill>
                            <a:schemeClr val="tx1"/>
                          </a:solidFill>
                          <a:effectLst/>
                        </a:rPr>
                        <a:t>Oviduct L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>
                          <a:effectLst/>
                        </a:rPr>
                        <a:t>1,40 ± </a:t>
                      </a:r>
                      <a:r>
                        <a:rPr lang="nl-BE" sz="1200" dirty="0" smtClean="0">
                          <a:effectLst/>
                        </a:rPr>
                        <a:t>0,89   (100)</a:t>
                      </a:r>
                      <a:endParaRPr lang="nl-NL" sz="1200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>
                          <a:effectLst/>
                        </a:rPr>
                        <a:t>0,50 ± </a:t>
                      </a:r>
                      <a:r>
                        <a:rPr lang="nl-BE" sz="1200" dirty="0" smtClean="0">
                          <a:effectLst/>
                        </a:rPr>
                        <a:t>0,58</a:t>
                      </a:r>
                      <a:r>
                        <a:rPr lang="nl-BE" sz="1200" baseline="30000" dirty="0" smtClean="0">
                          <a:effectLst/>
                        </a:rPr>
                        <a:t>    </a:t>
                      </a:r>
                      <a:r>
                        <a:rPr lang="nl-BE" sz="1200" dirty="0" smtClean="0">
                          <a:effectLst/>
                        </a:rPr>
                        <a:t>(40)</a:t>
                      </a:r>
                      <a:endParaRPr lang="nl-NL" sz="1200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315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solidFill>
                            <a:schemeClr val="tx1"/>
                          </a:solidFill>
                          <a:effectLst/>
                        </a:rPr>
                        <a:t>Ovary R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>
                          <a:effectLst/>
                        </a:rPr>
                        <a:t>1,60 ± </a:t>
                      </a:r>
                      <a:r>
                        <a:rPr lang="nl-BE" sz="1200" dirty="0" smtClean="0">
                          <a:effectLst/>
                        </a:rPr>
                        <a:t>1,34   (80)</a:t>
                      </a:r>
                      <a:endParaRPr lang="nl-NL" sz="1200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>
                          <a:effectLst/>
                        </a:rPr>
                        <a:t>0,20 ± </a:t>
                      </a:r>
                      <a:r>
                        <a:rPr lang="nl-BE" sz="1200" dirty="0" smtClean="0">
                          <a:effectLst/>
                        </a:rPr>
                        <a:t>0,45   (20)</a:t>
                      </a:r>
                      <a:endParaRPr lang="nl-NL" sz="1200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315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solidFill>
                            <a:schemeClr val="tx1"/>
                          </a:solidFill>
                          <a:effectLst/>
                        </a:rPr>
                        <a:t>Ovary L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>
                          <a:effectLst/>
                        </a:rPr>
                        <a:t>0,80 ± </a:t>
                      </a:r>
                      <a:r>
                        <a:rPr lang="nl-BE" sz="1200" dirty="0" smtClean="0">
                          <a:effectLst/>
                        </a:rPr>
                        <a:t>1,30   (40)</a:t>
                      </a:r>
                      <a:endParaRPr lang="nl-NL" sz="1200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7D40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>
                          <a:effectLst/>
                        </a:rPr>
                        <a:t>0,00 ± </a:t>
                      </a:r>
                      <a:r>
                        <a:rPr lang="nl-BE" sz="1200" dirty="0" smtClean="0">
                          <a:effectLst/>
                        </a:rPr>
                        <a:t>0,00   (0) *</a:t>
                      </a:r>
                      <a:endParaRPr lang="nl-NL" sz="1200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7D403"/>
                    </a:solidFill>
                  </a:tcPr>
                </a:tc>
              </a:tr>
              <a:tr h="2315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solidFill>
                            <a:schemeClr val="tx1"/>
                          </a:solidFill>
                          <a:effectLst/>
                        </a:rPr>
                        <a:t>Urethra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1,20 ± </a:t>
                      </a:r>
                      <a:r>
                        <a:rPr lang="nl-BE" sz="1200" dirty="0" smtClean="0">
                          <a:effectLst/>
                        </a:rPr>
                        <a:t>1,30   (60)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>
                          <a:effectLst/>
                        </a:rPr>
                        <a:t>1,20 ± </a:t>
                      </a:r>
                      <a:r>
                        <a:rPr lang="nl-BE" sz="1200" dirty="0" smtClean="0">
                          <a:effectLst/>
                        </a:rPr>
                        <a:t>1,10   (80)</a:t>
                      </a:r>
                      <a:endParaRPr lang="nl-NL" sz="1200" dirty="0" smtClean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5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solidFill>
                            <a:schemeClr val="tx1"/>
                          </a:solidFill>
                          <a:effectLst/>
                        </a:rPr>
                        <a:t>Caecum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0,00 ± 0,00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0,00 ± 0,00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315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solidFill>
                            <a:schemeClr val="tx1"/>
                          </a:solidFill>
                          <a:effectLst/>
                        </a:rPr>
                        <a:t>Spleen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0,00 ± 0,00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0,00 ± 0,00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3153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solidFill>
                            <a:schemeClr val="tx1"/>
                          </a:solidFill>
                          <a:effectLst/>
                        </a:rPr>
                        <a:t>Liver</a:t>
                      </a:r>
                      <a:endParaRPr lang="nl-NL" sz="12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0,00 ± 0,00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200" dirty="0">
                          <a:effectLst/>
                        </a:rPr>
                        <a:t>0,00 ± 0,00</a:t>
                      </a:r>
                      <a:endParaRPr lang="nl-NL" sz="1200" dirty="0"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kstvak 6"/>
          <p:cNvSpPr txBox="1"/>
          <p:nvPr/>
        </p:nvSpPr>
        <p:spPr>
          <a:xfrm>
            <a:off x="539552" y="1355759"/>
            <a:ext cx="74171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Mean scores per group ± standard </a:t>
            </a:r>
            <a:r>
              <a:rPr lang="en-US" sz="1400" dirty="0" smtClean="0"/>
              <a:t>deviation (% positives/group) </a:t>
            </a:r>
            <a:r>
              <a:rPr lang="en-US" sz="1400" dirty="0"/>
              <a:t>for the presence of </a:t>
            </a:r>
            <a:r>
              <a:rPr lang="en-US" sz="1400" i="1" dirty="0"/>
              <a:t>C. </a:t>
            </a:r>
            <a:r>
              <a:rPr lang="en-US" sz="1400" i="1" dirty="0" err="1"/>
              <a:t>suis</a:t>
            </a:r>
            <a:r>
              <a:rPr lang="en-US" sz="1400" dirty="0"/>
              <a:t> in tissues, at euthanasia, 21 days post infection </a:t>
            </a:r>
            <a:r>
              <a:rPr lang="en-US" sz="1400" dirty="0" smtClean="0"/>
              <a:t>2 at the age of 20 weeks.</a:t>
            </a:r>
            <a:endParaRPr lang="nl-NL" sz="1400" dirty="0"/>
          </a:p>
          <a:p>
            <a:endParaRPr lang="nl-NL" sz="1400" dirty="0"/>
          </a:p>
        </p:txBody>
      </p:sp>
      <p:sp>
        <p:nvSpPr>
          <p:cNvPr id="8" name="Tekstvak 7"/>
          <p:cNvSpPr txBox="1"/>
          <p:nvPr/>
        </p:nvSpPr>
        <p:spPr>
          <a:xfrm>
            <a:off x="555614" y="5519321"/>
            <a:ext cx="764439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Mean scores </a:t>
            </a:r>
            <a:r>
              <a:rPr lang="en-US" sz="1200" dirty="0" smtClean="0"/>
              <a:t>with * within </a:t>
            </a:r>
            <a:r>
              <a:rPr lang="en-US" sz="1200" dirty="0"/>
              <a:t>a row are significantly different (p &lt; 0.05</a:t>
            </a:r>
            <a:r>
              <a:rPr lang="en-US" sz="1200" dirty="0" smtClean="0"/>
              <a:t>). </a:t>
            </a:r>
          </a:p>
          <a:p>
            <a:r>
              <a:rPr lang="en-US" sz="1600" b="1" dirty="0" smtClean="0">
                <a:solidFill>
                  <a:srgbClr val="00B0F0"/>
                </a:solidFill>
              </a:rPr>
              <a:t>Infection: 100% pigs with an ascending infection up to the ovaries</a:t>
            </a:r>
          </a:p>
          <a:p>
            <a:r>
              <a:rPr lang="en-US" sz="1600" b="1" dirty="0" smtClean="0">
                <a:solidFill>
                  <a:srgbClr val="00B0F0"/>
                </a:solidFill>
              </a:rPr>
              <a:t>Re-infection: 80% pigs with an ascending infection</a:t>
            </a:r>
          </a:p>
          <a:p>
            <a:r>
              <a:rPr lang="en-US" sz="1600" b="1" dirty="0" smtClean="0">
                <a:solidFill>
                  <a:srgbClr val="00B0F0"/>
                </a:solidFill>
              </a:rPr>
              <a:t>Number of pigs with </a:t>
            </a:r>
            <a:r>
              <a:rPr lang="en-US" sz="1600" b="1" i="1" dirty="0" smtClean="0">
                <a:solidFill>
                  <a:srgbClr val="00B0F0"/>
                </a:solidFill>
              </a:rPr>
              <a:t>C. </a:t>
            </a:r>
            <a:r>
              <a:rPr lang="en-US" sz="1600" b="1" i="1" dirty="0" err="1" smtClean="0">
                <a:solidFill>
                  <a:srgbClr val="00B0F0"/>
                </a:solidFill>
              </a:rPr>
              <a:t>suis</a:t>
            </a:r>
            <a:r>
              <a:rPr lang="en-US" sz="1600" b="1" i="1" dirty="0" smtClean="0">
                <a:solidFill>
                  <a:srgbClr val="00B0F0"/>
                </a:solidFill>
              </a:rPr>
              <a:t> </a:t>
            </a:r>
            <a:r>
              <a:rPr lang="en-US" sz="1600" b="1" dirty="0" smtClean="0">
                <a:solidFill>
                  <a:srgbClr val="00B0F0"/>
                </a:solidFill>
              </a:rPr>
              <a:t>in tissues generally lower in re-infection group </a:t>
            </a:r>
          </a:p>
          <a:p>
            <a:endParaRPr lang="nl-NL" dirty="0"/>
          </a:p>
        </p:txBody>
      </p:sp>
      <p:sp>
        <p:nvSpPr>
          <p:cNvPr id="9" name="Rechthoek 8"/>
          <p:cNvSpPr/>
          <p:nvPr/>
        </p:nvSpPr>
        <p:spPr>
          <a:xfrm>
            <a:off x="3419872" y="2727504"/>
            <a:ext cx="576064" cy="91752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/>
          <p:cNvSpPr/>
          <p:nvPr/>
        </p:nvSpPr>
        <p:spPr>
          <a:xfrm>
            <a:off x="3429551" y="3896809"/>
            <a:ext cx="566385" cy="900343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/>
          <p:cNvSpPr/>
          <p:nvPr/>
        </p:nvSpPr>
        <p:spPr>
          <a:xfrm>
            <a:off x="5364087" y="2718212"/>
            <a:ext cx="448309" cy="926812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/>
          <p:cNvSpPr/>
          <p:nvPr/>
        </p:nvSpPr>
        <p:spPr>
          <a:xfrm>
            <a:off x="5364087" y="3896809"/>
            <a:ext cx="448309" cy="900343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839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395536" y="0"/>
            <a:ext cx="7290556" cy="1143000"/>
          </a:xfrm>
          <a:prstGeom prst="rect">
            <a:avLst/>
          </a:prstGeom>
          <a:solidFill>
            <a:srgbClr val="49B4E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nl-BE" sz="3200" kern="0" cap="all" dirty="0" smtClean="0">
                <a:solidFill>
                  <a:schemeClr val="bg1"/>
                </a:solidFill>
                <a:latin typeface="Candara" pitchFamily="34" charset="0"/>
              </a:rPr>
              <a:t>Results: Serum antibodies</a:t>
            </a:r>
            <a:endParaRPr lang="nl-BE" sz="3200" kern="0" cap="all" dirty="0">
              <a:solidFill>
                <a:schemeClr val="bg1"/>
              </a:solidFill>
              <a:latin typeface="Candara" pitchFamily="34" charset="0"/>
            </a:endParaRPr>
          </a:p>
        </p:txBody>
      </p:sp>
      <p:grpSp>
        <p:nvGrpSpPr>
          <p:cNvPr id="15" name="Groeperen 14"/>
          <p:cNvGrpSpPr/>
          <p:nvPr/>
        </p:nvGrpSpPr>
        <p:grpSpPr>
          <a:xfrm>
            <a:off x="467544" y="1255488"/>
            <a:ext cx="8676456" cy="4248471"/>
            <a:chOff x="467544" y="1412776"/>
            <a:chExt cx="8676456" cy="4248471"/>
          </a:xfrm>
        </p:grpSpPr>
        <p:pic>
          <p:nvPicPr>
            <p:cNvPr id="13" name="Afbeelding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7544" y="1412776"/>
              <a:ext cx="8676456" cy="4248471"/>
            </a:xfrm>
            <a:prstGeom prst="rect">
              <a:avLst/>
            </a:prstGeom>
          </p:spPr>
        </p:pic>
        <p:sp>
          <p:nvSpPr>
            <p:cNvPr id="9" name="Rechthoek 8"/>
            <p:cNvSpPr/>
            <p:nvPr/>
          </p:nvSpPr>
          <p:spPr>
            <a:xfrm>
              <a:off x="3421456" y="4819633"/>
              <a:ext cx="1006528" cy="792088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" name="Rechthoek 5"/>
            <p:cNvSpPr/>
            <p:nvPr/>
          </p:nvSpPr>
          <p:spPr>
            <a:xfrm>
              <a:off x="3419872" y="2636912"/>
              <a:ext cx="1008112" cy="1912945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 6"/>
            <p:cNvSpPr/>
            <p:nvPr/>
          </p:nvSpPr>
          <p:spPr>
            <a:xfrm>
              <a:off x="6282728" y="2636912"/>
              <a:ext cx="936104" cy="1922073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 9"/>
            <p:cNvSpPr/>
            <p:nvPr/>
          </p:nvSpPr>
          <p:spPr>
            <a:xfrm>
              <a:off x="6282728" y="4558985"/>
              <a:ext cx="936104" cy="1052736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Rechthoek 10"/>
            <p:cNvSpPr/>
            <p:nvPr/>
          </p:nvSpPr>
          <p:spPr>
            <a:xfrm>
              <a:off x="7686092" y="4549858"/>
              <a:ext cx="936104" cy="1061864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4" name="Tekstvak 13"/>
          <p:cNvSpPr txBox="1"/>
          <p:nvPr/>
        </p:nvSpPr>
        <p:spPr>
          <a:xfrm>
            <a:off x="386884" y="5456889"/>
            <a:ext cx="86308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525">
              <a:lnSpc>
                <a:spcPct val="150000"/>
              </a:lnSpc>
              <a:buFont typeface="+mj-lt"/>
              <a:buAutoNum type="arabicPeriod"/>
            </a:pPr>
            <a:r>
              <a:rPr lang="nl-NL" sz="1400" b="1" dirty="0" smtClean="0">
                <a:solidFill>
                  <a:srgbClr val="00B0F0"/>
                </a:solidFill>
              </a:rPr>
              <a:t> Controls </a:t>
            </a:r>
            <a:r>
              <a:rPr lang="nl-NL" sz="1400" b="1" dirty="0" err="1" smtClean="0">
                <a:solidFill>
                  <a:srgbClr val="00B0F0"/>
                </a:solidFill>
              </a:rPr>
              <a:t>remained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negative</a:t>
            </a:r>
            <a:r>
              <a:rPr lang="nl-NL" sz="1400" b="1" dirty="0" smtClean="0">
                <a:solidFill>
                  <a:srgbClr val="00B0F0"/>
                </a:solidFill>
              </a:rPr>
              <a:t>. Primo-</a:t>
            </a:r>
            <a:r>
              <a:rPr lang="nl-NL" sz="1400" b="1" dirty="0" err="1" smtClean="0">
                <a:solidFill>
                  <a:srgbClr val="00B0F0"/>
                </a:solidFill>
              </a:rPr>
              <a:t>infection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induced</a:t>
            </a:r>
            <a:r>
              <a:rPr lang="nl-NL" sz="1400" b="1" dirty="0" smtClean="0">
                <a:solidFill>
                  <a:srgbClr val="00B0F0"/>
                </a:solidFill>
              </a:rPr>
              <a:t> serum </a:t>
            </a:r>
            <a:r>
              <a:rPr lang="nl-NL" sz="1400" b="1" dirty="0" err="1" smtClean="0">
                <a:solidFill>
                  <a:srgbClr val="00B0F0"/>
                </a:solidFill>
              </a:rPr>
              <a:t>IgM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and</a:t>
            </a:r>
            <a:r>
              <a:rPr lang="nl-NL" sz="1400" b="1" dirty="0" smtClean="0">
                <a:solidFill>
                  <a:srgbClr val="00B0F0"/>
                </a:solidFill>
              </a:rPr>
              <a:t> IgG (</a:t>
            </a:r>
            <a:r>
              <a:rPr lang="nl-NL" sz="1400" b="1" dirty="0" err="1" smtClean="0">
                <a:solidFill>
                  <a:srgbClr val="00B0F0"/>
                </a:solidFill>
              </a:rPr>
              <a:t>both</a:t>
            </a:r>
            <a:r>
              <a:rPr lang="nl-NL" sz="1400" b="1" dirty="0" smtClean="0">
                <a:solidFill>
                  <a:srgbClr val="00B0F0"/>
                </a:solidFill>
              </a:rPr>
              <a:t> Dpi 7), but no </a:t>
            </a:r>
            <a:r>
              <a:rPr lang="nl-NL" sz="1400" b="1" dirty="0" err="1" smtClean="0">
                <a:solidFill>
                  <a:srgbClr val="00B0F0"/>
                </a:solidFill>
              </a:rPr>
              <a:t>IgA</a:t>
            </a:r>
            <a:r>
              <a:rPr lang="nl-NL" sz="1400" b="1" dirty="0" smtClean="0">
                <a:solidFill>
                  <a:srgbClr val="00B0F0"/>
                </a:solidFill>
              </a:rPr>
              <a:t>.</a:t>
            </a:r>
          </a:p>
          <a:p>
            <a:pPr marL="9525">
              <a:lnSpc>
                <a:spcPct val="150000"/>
              </a:lnSpc>
              <a:buFont typeface="+mj-lt"/>
              <a:buAutoNum type="arabicPeriod"/>
            </a:pPr>
            <a:r>
              <a:rPr lang="nl-NL" sz="1400" b="1" dirty="0" smtClean="0">
                <a:solidFill>
                  <a:srgbClr val="00B0F0"/>
                </a:solidFill>
              </a:rPr>
              <a:t> IgG </a:t>
            </a:r>
            <a:r>
              <a:rPr lang="nl-NL" sz="1400" b="1" dirty="0" err="1" smtClean="0">
                <a:solidFill>
                  <a:srgbClr val="00B0F0"/>
                </a:solidFill>
              </a:rPr>
              <a:t>still</a:t>
            </a:r>
            <a:r>
              <a:rPr lang="nl-NL" sz="1400" b="1" dirty="0" smtClean="0">
                <a:solidFill>
                  <a:srgbClr val="00B0F0"/>
                </a:solidFill>
              </a:rPr>
              <a:t> present at re-</a:t>
            </a:r>
            <a:r>
              <a:rPr lang="nl-NL" sz="1400" b="1" dirty="0" err="1" smtClean="0">
                <a:solidFill>
                  <a:srgbClr val="00B0F0"/>
                </a:solidFill>
              </a:rPr>
              <a:t>infection</a:t>
            </a:r>
            <a:r>
              <a:rPr lang="nl-NL" sz="1400" b="1" dirty="0" smtClean="0">
                <a:solidFill>
                  <a:srgbClr val="00B0F0"/>
                </a:solidFill>
              </a:rPr>
              <a:t> time point (Dpi 56).</a:t>
            </a:r>
          </a:p>
          <a:p>
            <a:pPr marL="9525">
              <a:lnSpc>
                <a:spcPct val="150000"/>
              </a:lnSpc>
              <a:buFont typeface="+mj-lt"/>
              <a:buAutoNum type="arabicPeriod"/>
            </a:pP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Seven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days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after</a:t>
            </a:r>
            <a:r>
              <a:rPr lang="nl-NL" sz="1400" b="1" dirty="0" smtClean="0">
                <a:solidFill>
                  <a:srgbClr val="00B0F0"/>
                </a:solidFill>
              </a:rPr>
              <a:t> re-</a:t>
            </a:r>
            <a:r>
              <a:rPr lang="nl-NL" sz="1400" b="1" dirty="0" err="1" smtClean="0">
                <a:solidFill>
                  <a:srgbClr val="00B0F0"/>
                </a:solidFill>
              </a:rPr>
              <a:t>infection</a:t>
            </a:r>
            <a:r>
              <a:rPr lang="nl-NL" sz="1400" b="1" dirty="0" smtClean="0">
                <a:solidFill>
                  <a:srgbClr val="00B0F0"/>
                </a:solidFill>
              </a:rPr>
              <a:t>, </a:t>
            </a:r>
            <a:r>
              <a:rPr lang="nl-NL" sz="1400" b="1" dirty="0" err="1" smtClean="0">
                <a:solidFill>
                  <a:srgbClr val="00B0F0"/>
                </a:solidFill>
              </a:rPr>
              <a:t>mean</a:t>
            </a:r>
            <a:r>
              <a:rPr lang="nl-NL" sz="1400" b="1" dirty="0" smtClean="0">
                <a:solidFill>
                  <a:srgbClr val="00B0F0"/>
                </a:solidFill>
              </a:rPr>
              <a:t> serum </a:t>
            </a:r>
            <a:r>
              <a:rPr lang="nl-NL" sz="1400" b="1" dirty="0" err="1" smtClean="0">
                <a:solidFill>
                  <a:srgbClr val="00B0F0"/>
                </a:solidFill>
              </a:rPr>
              <a:t>IgM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and</a:t>
            </a:r>
            <a:r>
              <a:rPr lang="nl-NL" sz="1400" b="1" dirty="0" smtClean="0">
                <a:solidFill>
                  <a:srgbClr val="00B0F0"/>
                </a:solidFill>
              </a:rPr>
              <a:t> IgG </a:t>
            </a:r>
            <a:r>
              <a:rPr lang="nl-NL" sz="1400" b="1" dirty="0" err="1" smtClean="0">
                <a:solidFill>
                  <a:srgbClr val="00B0F0"/>
                </a:solidFill>
              </a:rPr>
              <a:t>titers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increased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again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and</a:t>
            </a:r>
            <a:r>
              <a:rPr lang="nl-NL" sz="1400" b="1" dirty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kept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</a:p>
          <a:p>
            <a:pPr marL="9525">
              <a:lnSpc>
                <a:spcPct val="150000"/>
              </a:lnSpc>
            </a:pPr>
            <a:r>
              <a:rPr lang="nl-NL" sz="1400" b="1" dirty="0" smtClean="0">
                <a:solidFill>
                  <a:srgbClr val="00B0F0"/>
                </a:solidFill>
              </a:rPr>
              <a:t>    on </a:t>
            </a:r>
            <a:r>
              <a:rPr lang="nl-NL" sz="1400" b="1" dirty="0" err="1" smtClean="0">
                <a:solidFill>
                  <a:srgbClr val="00B0F0"/>
                </a:solidFill>
              </a:rPr>
              <a:t>raising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till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euthanasia</a:t>
            </a:r>
            <a:r>
              <a:rPr lang="nl-NL" sz="1400" b="1" dirty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indicative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for</a:t>
            </a:r>
            <a:r>
              <a:rPr lang="nl-NL" sz="1400" b="1" dirty="0" smtClean="0">
                <a:solidFill>
                  <a:srgbClr val="00B0F0"/>
                </a:solidFill>
              </a:rPr>
              <a:t> a </a:t>
            </a:r>
            <a:r>
              <a:rPr lang="nl-NL" sz="1400" b="1" dirty="0" err="1" smtClean="0">
                <a:solidFill>
                  <a:srgbClr val="00B0F0"/>
                </a:solidFill>
              </a:rPr>
              <a:t>secondary</a:t>
            </a:r>
            <a:r>
              <a:rPr lang="nl-NL" sz="1400" b="1" dirty="0" smtClean="0">
                <a:solidFill>
                  <a:srgbClr val="00B0F0"/>
                </a:solidFill>
              </a:rPr>
              <a:t> antibody response</a:t>
            </a:r>
            <a:r>
              <a:rPr lang="nl-NL" sz="1400" dirty="0" smtClean="0">
                <a:solidFill>
                  <a:srgbClr val="00B0F0"/>
                </a:solidFill>
              </a:rPr>
              <a:t>.</a:t>
            </a:r>
            <a:r>
              <a:rPr lang="nl-NL" sz="1400" dirty="0" smtClean="0"/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IgA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appeared</a:t>
            </a:r>
            <a:endParaRPr lang="nl-NL" sz="1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93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 bwMode="auto">
          <a:xfrm>
            <a:off x="395536" y="0"/>
            <a:ext cx="7290556" cy="1143000"/>
          </a:xfrm>
          <a:prstGeom prst="rect">
            <a:avLst/>
          </a:prstGeom>
          <a:solidFill>
            <a:srgbClr val="49B4E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nl-BE" sz="3200" kern="0" cap="all" dirty="0" smtClean="0">
                <a:solidFill>
                  <a:schemeClr val="bg1"/>
                </a:solidFill>
                <a:latin typeface="Candara" pitchFamily="34" charset="0"/>
              </a:rPr>
              <a:t>Results: mucosal antibodies</a:t>
            </a:r>
            <a:endParaRPr lang="nl-BE" sz="3200" kern="0" cap="all" dirty="0">
              <a:solidFill>
                <a:schemeClr val="bg1"/>
              </a:solidFill>
              <a:latin typeface="Candara" pitchFamily="34" charset="0"/>
            </a:endParaRPr>
          </a:p>
        </p:txBody>
      </p:sp>
      <p:grpSp>
        <p:nvGrpSpPr>
          <p:cNvPr id="18" name="Groeperen 17"/>
          <p:cNvGrpSpPr/>
          <p:nvPr/>
        </p:nvGrpSpPr>
        <p:grpSpPr>
          <a:xfrm>
            <a:off x="395536" y="1430365"/>
            <a:ext cx="8748464" cy="3520862"/>
            <a:chOff x="395536" y="1430365"/>
            <a:chExt cx="8748464" cy="3520862"/>
          </a:xfrm>
        </p:grpSpPr>
        <p:pic>
          <p:nvPicPr>
            <p:cNvPr id="14" name="Afbeelding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5536" y="1430365"/>
              <a:ext cx="8748464" cy="3520862"/>
            </a:xfrm>
            <a:prstGeom prst="rect">
              <a:avLst/>
            </a:prstGeom>
          </p:spPr>
        </p:pic>
        <p:sp>
          <p:nvSpPr>
            <p:cNvPr id="7" name="Rechthoek 6"/>
            <p:cNvSpPr/>
            <p:nvPr/>
          </p:nvSpPr>
          <p:spPr>
            <a:xfrm>
              <a:off x="3419872" y="2997286"/>
              <a:ext cx="936104" cy="288032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Rechthoek 7"/>
            <p:cNvSpPr/>
            <p:nvPr/>
          </p:nvSpPr>
          <p:spPr>
            <a:xfrm>
              <a:off x="6220850" y="2974772"/>
              <a:ext cx="936103" cy="576064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 9"/>
            <p:cNvSpPr/>
            <p:nvPr/>
          </p:nvSpPr>
          <p:spPr>
            <a:xfrm>
              <a:off x="3419872" y="3789040"/>
              <a:ext cx="936104" cy="1161749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Rechthoek 10"/>
            <p:cNvSpPr/>
            <p:nvPr/>
          </p:nvSpPr>
          <p:spPr>
            <a:xfrm>
              <a:off x="6228185" y="3789040"/>
              <a:ext cx="936104" cy="1161749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" name="Rechthoek 11"/>
            <p:cNvSpPr/>
            <p:nvPr/>
          </p:nvSpPr>
          <p:spPr>
            <a:xfrm>
              <a:off x="7718792" y="3789040"/>
              <a:ext cx="936104" cy="1159767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7" name="Tekstvak 16"/>
          <p:cNvSpPr txBox="1"/>
          <p:nvPr/>
        </p:nvSpPr>
        <p:spPr>
          <a:xfrm>
            <a:off x="395536" y="4973407"/>
            <a:ext cx="849694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400" b="1" dirty="0">
                <a:solidFill>
                  <a:srgbClr val="00B0F0"/>
                </a:solidFill>
              </a:rPr>
              <a:t>C</a:t>
            </a:r>
            <a:r>
              <a:rPr lang="nl-NL" sz="1400" b="1" dirty="0" smtClean="0">
                <a:solidFill>
                  <a:srgbClr val="00B0F0"/>
                </a:solidFill>
              </a:rPr>
              <a:t>ontrols </a:t>
            </a:r>
            <a:r>
              <a:rPr lang="nl-NL" sz="1400" b="1" dirty="0" err="1" smtClean="0">
                <a:solidFill>
                  <a:srgbClr val="00B0F0"/>
                </a:solidFill>
              </a:rPr>
              <a:t>remained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negative</a:t>
            </a:r>
            <a:r>
              <a:rPr lang="nl-NL" sz="1400" b="1" dirty="0" smtClean="0">
                <a:solidFill>
                  <a:srgbClr val="00B0F0"/>
                </a:solidFill>
              </a:rPr>
              <a:t>. Primo-</a:t>
            </a:r>
            <a:r>
              <a:rPr lang="nl-NL" sz="1400" b="1" dirty="0" err="1" smtClean="0">
                <a:solidFill>
                  <a:srgbClr val="00B0F0"/>
                </a:solidFill>
              </a:rPr>
              <a:t>infection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induced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vaginal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IgM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and</a:t>
            </a:r>
            <a:r>
              <a:rPr lang="nl-NL" sz="1400" b="1" dirty="0" smtClean="0">
                <a:solidFill>
                  <a:srgbClr val="00B0F0"/>
                </a:solidFill>
              </a:rPr>
              <a:t> IgG (Dpi 14), but no </a:t>
            </a:r>
            <a:r>
              <a:rPr lang="nl-NL" sz="1400" b="1" dirty="0" err="1" smtClean="0">
                <a:solidFill>
                  <a:srgbClr val="00B0F0"/>
                </a:solidFill>
              </a:rPr>
              <a:t>IgA</a:t>
            </a:r>
            <a:r>
              <a:rPr lang="nl-NL" sz="1400" b="1" dirty="0" smtClean="0">
                <a:solidFill>
                  <a:srgbClr val="00B0F0"/>
                </a:solidFill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400" b="1" dirty="0" smtClean="0">
                <a:solidFill>
                  <a:srgbClr val="00B0F0"/>
                </a:solidFill>
              </a:rPr>
              <a:t>No </a:t>
            </a:r>
            <a:r>
              <a:rPr lang="nl-NL" sz="1400" b="1" dirty="0" err="1" smtClean="0">
                <a:solidFill>
                  <a:srgbClr val="00B0F0"/>
                </a:solidFill>
              </a:rPr>
              <a:t>vaginal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antibodies</a:t>
            </a:r>
            <a:r>
              <a:rPr lang="nl-NL" sz="1400" b="1" dirty="0" smtClean="0">
                <a:solidFill>
                  <a:srgbClr val="00B0F0"/>
                </a:solidFill>
              </a:rPr>
              <a:t> present at re-</a:t>
            </a:r>
            <a:r>
              <a:rPr lang="nl-NL" sz="1400" b="1" dirty="0" err="1" smtClean="0">
                <a:solidFill>
                  <a:srgbClr val="00B0F0"/>
                </a:solidFill>
              </a:rPr>
              <a:t>infection</a:t>
            </a:r>
            <a:r>
              <a:rPr lang="nl-NL" sz="1400" b="1" dirty="0" smtClean="0">
                <a:solidFill>
                  <a:srgbClr val="00B0F0"/>
                </a:solidFill>
              </a:rPr>
              <a:t> time point (Dpi 56).</a:t>
            </a:r>
            <a:r>
              <a:rPr lang="nl-NL" sz="1400" b="1" dirty="0">
                <a:solidFill>
                  <a:srgbClr val="00B0F0"/>
                </a:solidFill>
              </a:rPr>
              <a:t> </a:t>
            </a:r>
            <a:endParaRPr lang="nl-NL" sz="1400" b="1" dirty="0" smtClean="0">
              <a:solidFill>
                <a:srgbClr val="00B0F0"/>
              </a:solidFill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400" b="1" dirty="0" err="1" smtClean="0">
                <a:solidFill>
                  <a:srgbClr val="00B0F0"/>
                </a:solidFill>
              </a:rPr>
              <a:t>Seven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>
                <a:solidFill>
                  <a:srgbClr val="00B0F0"/>
                </a:solidFill>
              </a:rPr>
              <a:t>days</a:t>
            </a:r>
            <a:r>
              <a:rPr lang="nl-NL" sz="1400" b="1" dirty="0">
                <a:solidFill>
                  <a:srgbClr val="00B0F0"/>
                </a:solidFill>
              </a:rPr>
              <a:t> </a:t>
            </a:r>
            <a:r>
              <a:rPr lang="nl-NL" sz="1400" b="1" dirty="0" err="1">
                <a:solidFill>
                  <a:srgbClr val="00B0F0"/>
                </a:solidFill>
              </a:rPr>
              <a:t>after</a:t>
            </a:r>
            <a:r>
              <a:rPr lang="nl-NL" sz="1400" b="1" dirty="0">
                <a:solidFill>
                  <a:srgbClr val="00B0F0"/>
                </a:solidFill>
              </a:rPr>
              <a:t> re-</a:t>
            </a:r>
            <a:r>
              <a:rPr lang="nl-NL" sz="1400" b="1" dirty="0" err="1">
                <a:solidFill>
                  <a:srgbClr val="00B0F0"/>
                </a:solidFill>
              </a:rPr>
              <a:t>infection</a:t>
            </a:r>
            <a:r>
              <a:rPr lang="nl-NL" sz="1400" b="1" dirty="0">
                <a:solidFill>
                  <a:srgbClr val="00B0F0"/>
                </a:solidFill>
              </a:rPr>
              <a:t>, </a:t>
            </a:r>
            <a:r>
              <a:rPr lang="nl-NL" sz="1400" b="1" dirty="0" err="1">
                <a:solidFill>
                  <a:srgbClr val="00B0F0"/>
                </a:solidFill>
              </a:rPr>
              <a:t>mean</a:t>
            </a:r>
            <a:r>
              <a:rPr lang="nl-NL" sz="1400" b="1" dirty="0">
                <a:solidFill>
                  <a:srgbClr val="00B0F0"/>
                </a:solidFill>
              </a:rPr>
              <a:t> serum </a:t>
            </a:r>
            <a:r>
              <a:rPr lang="nl-NL" sz="1400" b="1" dirty="0" err="1">
                <a:solidFill>
                  <a:srgbClr val="00B0F0"/>
                </a:solidFill>
              </a:rPr>
              <a:t>IgM</a:t>
            </a:r>
            <a:r>
              <a:rPr lang="nl-NL" sz="1400" b="1" dirty="0">
                <a:solidFill>
                  <a:srgbClr val="00B0F0"/>
                </a:solidFill>
              </a:rPr>
              <a:t> </a:t>
            </a:r>
            <a:r>
              <a:rPr lang="nl-NL" sz="1400" b="1" dirty="0" err="1">
                <a:solidFill>
                  <a:srgbClr val="00B0F0"/>
                </a:solidFill>
              </a:rPr>
              <a:t>and</a:t>
            </a:r>
            <a:r>
              <a:rPr lang="nl-NL" sz="1400" b="1" dirty="0">
                <a:solidFill>
                  <a:srgbClr val="00B0F0"/>
                </a:solidFill>
              </a:rPr>
              <a:t> IgG </a:t>
            </a:r>
            <a:r>
              <a:rPr lang="nl-NL" sz="1400" b="1" dirty="0" err="1">
                <a:solidFill>
                  <a:srgbClr val="00B0F0"/>
                </a:solidFill>
              </a:rPr>
              <a:t>titers</a:t>
            </a:r>
            <a:r>
              <a:rPr lang="nl-NL" sz="1400" b="1" dirty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again</a:t>
            </a:r>
            <a:r>
              <a:rPr lang="nl-NL" sz="1400" b="1" dirty="0" smtClean="0">
                <a:solidFill>
                  <a:srgbClr val="00B0F0"/>
                </a:solidFill>
              </a:rPr>
              <a:t> present </a:t>
            </a:r>
            <a:r>
              <a:rPr lang="nl-NL" sz="1400" b="1" dirty="0" err="1" smtClean="0">
                <a:solidFill>
                  <a:srgbClr val="00B0F0"/>
                </a:solidFill>
              </a:rPr>
              <a:t>and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one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nl-NL" sz="1400" b="1" dirty="0" smtClean="0">
                <a:solidFill>
                  <a:srgbClr val="00B0F0"/>
                </a:solidFill>
              </a:rPr>
              <a:t>       week later </a:t>
            </a:r>
            <a:r>
              <a:rPr lang="nl-NL" sz="1400" b="1" dirty="0" err="1">
                <a:solidFill>
                  <a:srgbClr val="00B0F0"/>
                </a:solidFill>
              </a:rPr>
              <a:t>IgA</a:t>
            </a:r>
            <a:r>
              <a:rPr lang="nl-NL" sz="1400" b="1" dirty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also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appeared</a:t>
            </a:r>
            <a:r>
              <a:rPr lang="nl-NL" sz="1400" b="1" dirty="0" smtClean="0">
                <a:solidFill>
                  <a:srgbClr val="00B0F0"/>
                </a:solidFill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nl-NL" sz="1400" dirty="0" smtClean="0"/>
          </a:p>
        </p:txBody>
      </p:sp>
    </p:spTree>
    <p:extLst>
      <p:ext uri="{BB962C8B-B14F-4D97-AF65-F5344CB8AC3E}">
        <p14:creationId xmlns:p14="http://schemas.microsoft.com/office/powerpoint/2010/main" val="105295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149806"/>
              </p:ext>
            </p:extLst>
          </p:nvPr>
        </p:nvGraphicFramePr>
        <p:xfrm>
          <a:off x="755575" y="3528933"/>
          <a:ext cx="7303629" cy="853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1044"/>
                <a:gridCol w="1707010"/>
                <a:gridCol w="1631092"/>
                <a:gridCol w="2604483"/>
              </a:tblGrid>
              <a:tr h="0">
                <a:tc>
                  <a:txBody>
                    <a:bodyPr/>
                    <a:lstStyle/>
                    <a:p>
                      <a:pPr marL="9525" indent="0" algn="l">
                        <a:lnSpc>
                          <a:spcPct val="200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nl-BE" sz="1400" dirty="0" smtClean="0">
                          <a:solidFill>
                            <a:schemeClr val="tx1"/>
                          </a:solidFill>
                          <a:effectLst/>
                        </a:rPr>
                        <a:t>Stimulation</a:t>
                      </a:r>
                      <a:endParaRPr lang="nl-NL" sz="14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388" indent="0" algn="l">
                        <a:lnSpc>
                          <a:spcPct val="200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nl-BE" sz="1400" dirty="0">
                          <a:solidFill>
                            <a:schemeClr val="tx1"/>
                          </a:solidFill>
                          <a:effectLst/>
                        </a:rPr>
                        <a:t>Control group </a:t>
                      </a:r>
                      <a:endParaRPr lang="nl-NL" sz="14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indent="0" algn="l">
                        <a:lnSpc>
                          <a:spcPct val="200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nl-BE" sz="1400" dirty="0">
                          <a:solidFill>
                            <a:schemeClr val="tx1"/>
                          </a:solidFill>
                          <a:effectLst/>
                        </a:rPr>
                        <a:t>Infection group</a:t>
                      </a:r>
                      <a:endParaRPr lang="nl-NL" sz="14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" indent="0" algn="l">
                        <a:lnSpc>
                          <a:spcPct val="200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nl-BE" sz="1400" dirty="0" smtClean="0">
                          <a:solidFill>
                            <a:schemeClr val="tx1"/>
                          </a:solidFill>
                          <a:effectLst/>
                        </a:rPr>
                        <a:t>Infection / re-infection </a:t>
                      </a:r>
                      <a:r>
                        <a:rPr lang="nl-BE" sz="1400" dirty="0">
                          <a:solidFill>
                            <a:schemeClr val="tx1"/>
                          </a:solidFill>
                          <a:effectLst/>
                        </a:rPr>
                        <a:t>group</a:t>
                      </a:r>
                      <a:endParaRPr lang="nl-NL" sz="14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nl-BE" sz="1400" i="1" dirty="0">
                          <a:solidFill>
                            <a:schemeClr val="tx1"/>
                          </a:solidFill>
                          <a:effectLst/>
                        </a:rPr>
                        <a:t>C. suis </a:t>
                      </a:r>
                      <a:r>
                        <a:rPr lang="nl-BE" sz="1400" dirty="0">
                          <a:solidFill>
                            <a:schemeClr val="tx1"/>
                          </a:solidFill>
                          <a:effectLst/>
                        </a:rPr>
                        <a:t>S45</a:t>
                      </a:r>
                      <a:endParaRPr lang="nl-NL" sz="14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nl-BE" sz="1400" dirty="0">
                          <a:solidFill>
                            <a:schemeClr val="tx1"/>
                          </a:solidFill>
                          <a:effectLst/>
                        </a:rPr>
                        <a:t>2,03 ± 1,42</a:t>
                      </a:r>
                      <a:r>
                        <a:rPr lang="nl-BE" sz="1400" baseline="30000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nl-NL" sz="14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nl-BE" sz="1400" dirty="0">
                          <a:solidFill>
                            <a:schemeClr val="tx1"/>
                          </a:solidFill>
                          <a:effectLst/>
                        </a:rPr>
                        <a:t>2,15 ± 1,23</a:t>
                      </a:r>
                      <a:r>
                        <a:rPr lang="nl-BE" sz="1400" baseline="30000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nl-NL" sz="14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nl-BE" sz="1400" dirty="0">
                          <a:solidFill>
                            <a:schemeClr val="tx1"/>
                          </a:solidFill>
                          <a:effectLst/>
                        </a:rPr>
                        <a:t>8,80 ± 5,46</a:t>
                      </a:r>
                      <a:r>
                        <a:rPr lang="nl-BE" sz="1400" baseline="30000" dirty="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nl-NL" sz="1400" dirty="0"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kstvak 9"/>
          <p:cNvSpPr txBox="1"/>
          <p:nvPr/>
        </p:nvSpPr>
        <p:spPr>
          <a:xfrm>
            <a:off x="685855" y="3188113"/>
            <a:ext cx="7582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Mean stimulation index (SI) ± standard deviation of PBMCs, 7</a:t>
            </a:r>
            <a:r>
              <a:rPr lang="en-US" sz="1200" dirty="0" smtClean="0"/>
              <a:t> </a:t>
            </a:r>
            <a:r>
              <a:rPr lang="en-US" sz="1200" dirty="0"/>
              <a:t>days post </a:t>
            </a:r>
            <a:r>
              <a:rPr lang="en-US" sz="1200" dirty="0" smtClean="0"/>
              <a:t>re-infection (Dpi 63).</a:t>
            </a:r>
            <a:endParaRPr lang="nl-NL" sz="1200" dirty="0"/>
          </a:p>
          <a:p>
            <a:endParaRPr lang="nl-NL" sz="1200" dirty="0"/>
          </a:p>
        </p:txBody>
      </p:sp>
      <p:sp>
        <p:nvSpPr>
          <p:cNvPr id="11" name="Rechthoek 10"/>
          <p:cNvSpPr/>
          <p:nvPr/>
        </p:nvSpPr>
        <p:spPr>
          <a:xfrm>
            <a:off x="698243" y="4402090"/>
            <a:ext cx="7272808" cy="30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">
              <a:lnSpc>
                <a:spcPct val="115000"/>
              </a:lnSpc>
              <a:spcAft>
                <a:spcPts val="0"/>
              </a:spcAft>
            </a:pPr>
            <a:r>
              <a:rPr lang="en-US" sz="1200" dirty="0">
                <a:latin typeface="Times New Roman" charset="0"/>
                <a:ea typeface="Calibri" charset="0"/>
                <a:cs typeface="Times New Roman" charset="0"/>
              </a:rPr>
              <a:t>Mean scores with a different superscript within a row are significantly different (p &lt; 0.05).</a:t>
            </a:r>
            <a:endParaRPr lang="nl-NL" sz="1200" dirty="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395536" y="0"/>
            <a:ext cx="7290556" cy="1143000"/>
          </a:xfrm>
          <a:prstGeom prst="rect">
            <a:avLst/>
          </a:prstGeom>
          <a:solidFill>
            <a:srgbClr val="49B4E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nl-BE" sz="3200" kern="0" cap="all" dirty="0" smtClean="0">
                <a:solidFill>
                  <a:schemeClr val="bg1"/>
                </a:solidFill>
                <a:latin typeface="Candara" pitchFamily="34" charset="0"/>
              </a:rPr>
              <a:t>Results: T cell proliferation assay</a:t>
            </a:r>
            <a:endParaRPr lang="nl-BE" sz="3200" kern="0" cap="all" dirty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660414" y="4850106"/>
            <a:ext cx="81908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1638" indent="-349250">
              <a:lnSpc>
                <a:spcPct val="150000"/>
              </a:lnSpc>
            </a:pPr>
            <a:r>
              <a:rPr lang="nl-NL" sz="1400" b="1" dirty="0" smtClean="0">
                <a:solidFill>
                  <a:srgbClr val="00B0F0"/>
                </a:solidFill>
              </a:rPr>
              <a:t>3.    At </a:t>
            </a:r>
            <a:r>
              <a:rPr lang="nl-NL" sz="1400" b="1" dirty="0" err="1" smtClean="0">
                <a:solidFill>
                  <a:srgbClr val="00B0F0"/>
                </a:solidFill>
              </a:rPr>
              <a:t>euthanasia</a:t>
            </a:r>
            <a:r>
              <a:rPr lang="nl-NL" sz="1400" b="1" dirty="0" smtClean="0">
                <a:solidFill>
                  <a:srgbClr val="00B0F0"/>
                </a:solidFill>
              </a:rPr>
              <a:t> (Dpi 77): </a:t>
            </a:r>
            <a:r>
              <a:rPr lang="nl-NL" sz="1400" b="1" dirty="0" err="1" smtClean="0">
                <a:solidFill>
                  <a:srgbClr val="00B0F0"/>
                </a:solidFill>
              </a:rPr>
              <a:t>proliferative</a:t>
            </a:r>
            <a:r>
              <a:rPr lang="nl-NL" sz="1400" b="1" dirty="0" smtClean="0">
                <a:solidFill>
                  <a:srgbClr val="00B0F0"/>
                </a:solidFill>
              </a:rPr>
              <a:t> responses of PBMC </a:t>
            </a:r>
            <a:r>
              <a:rPr lang="nl-NL" sz="1400" b="1" dirty="0" err="1" smtClean="0">
                <a:solidFill>
                  <a:srgbClr val="00B0F0"/>
                </a:solidFill>
              </a:rPr>
              <a:t>and</a:t>
            </a:r>
            <a:r>
              <a:rPr lang="nl-NL" sz="1400" b="1" dirty="0" smtClean="0">
                <a:solidFill>
                  <a:srgbClr val="00B0F0"/>
                </a:solidFill>
              </a:rPr>
              <a:t> of MC </a:t>
            </a:r>
            <a:r>
              <a:rPr lang="nl-NL" sz="1400" b="1" dirty="0" err="1" smtClean="0">
                <a:solidFill>
                  <a:srgbClr val="00B0F0"/>
                </a:solidFill>
              </a:rPr>
              <a:t>from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the</a:t>
            </a:r>
            <a:r>
              <a:rPr lang="nl-NL" sz="1400" b="1" dirty="0" smtClean="0">
                <a:solidFill>
                  <a:srgbClr val="00B0F0"/>
                </a:solidFill>
              </a:rPr>
              <a:t> spleen </a:t>
            </a:r>
            <a:r>
              <a:rPr lang="nl-NL" sz="1400" b="1" dirty="0" err="1" smtClean="0">
                <a:solidFill>
                  <a:srgbClr val="00B0F0"/>
                </a:solidFill>
              </a:rPr>
              <a:t>and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the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lymph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nodes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were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statistically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the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same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for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all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groups</a:t>
            </a:r>
            <a:r>
              <a:rPr lang="nl-NL" sz="1400" b="1" dirty="0" smtClean="0">
                <a:solidFill>
                  <a:srgbClr val="00B0F0"/>
                </a:solidFill>
              </a:rPr>
              <a:t>.</a:t>
            </a:r>
            <a:endParaRPr lang="nl-NL" sz="1400" b="1" dirty="0">
              <a:solidFill>
                <a:srgbClr val="00B0F0"/>
              </a:solidFill>
            </a:endParaRPr>
          </a:p>
        </p:txBody>
      </p:sp>
      <p:sp>
        <p:nvSpPr>
          <p:cNvPr id="14" name="Rechthoek 13"/>
          <p:cNvSpPr/>
          <p:nvPr/>
        </p:nvSpPr>
        <p:spPr>
          <a:xfrm>
            <a:off x="685855" y="1618453"/>
            <a:ext cx="800303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NL" sz="1400" b="1" dirty="0" smtClean="0">
                <a:solidFill>
                  <a:srgbClr val="00B0F0"/>
                </a:solidFill>
              </a:rPr>
              <a:t>The </a:t>
            </a:r>
            <a:r>
              <a:rPr lang="nl-NL" sz="1400" b="1" i="1" dirty="0" smtClean="0">
                <a:solidFill>
                  <a:srgbClr val="00B0F0"/>
                </a:solidFill>
              </a:rPr>
              <a:t>C. suis </a:t>
            </a:r>
            <a:r>
              <a:rPr lang="nl-NL" sz="1400" b="1" dirty="0" err="1" smtClean="0">
                <a:solidFill>
                  <a:srgbClr val="00B0F0"/>
                </a:solidFill>
              </a:rPr>
              <a:t>primary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infection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did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not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induce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>
                <a:solidFill>
                  <a:srgbClr val="00B0F0"/>
                </a:solidFill>
              </a:rPr>
              <a:t>a </a:t>
            </a:r>
            <a:r>
              <a:rPr lang="nl-NL" sz="1400" b="1" dirty="0" err="1">
                <a:solidFill>
                  <a:srgbClr val="00B0F0"/>
                </a:solidFill>
              </a:rPr>
              <a:t>significanlty</a:t>
            </a:r>
            <a:r>
              <a:rPr lang="nl-NL" sz="1400" b="1" dirty="0">
                <a:solidFill>
                  <a:srgbClr val="00B0F0"/>
                </a:solidFill>
              </a:rPr>
              <a:t> </a:t>
            </a:r>
            <a:r>
              <a:rPr lang="nl-NL" sz="1400" b="1" dirty="0" err="1">
                <a:solidFill>
                  <a:srgbClr val="00B0F0"/>
                </a:solidFill>
              </a:rPr>
              <a:t>higher</a:t>
            </a:r>
            <a:r>
              <a:rPr lang="nl-NL" sz="1400" b="1" dirty="0">
                <a:solidFill>
                  <a:srgbClr val="00B0F0"/>
                </a:solidFill>
              </a:rPr>
              <a:t> S.I. </a:t>
            </a:r>
            <a:r>
              <a:rPr lang="nl-NL" sz="1400" b="1" dirty="0" err="1">
                <a:solidFill>
                  <a:srgbClr val="00B0F0"/>
                </a:solidFill>
              </a:rPr>
              <a:t>for</a:t>
            </a:r>
            <a:r>
              <a:rPr lang="nl-NL" sz="1400" b="1" dirty="0">
                <a:solidFill>
                  <a:srgbClr val="00B0F0"/>
                </a:solidFill>
              </a:rPr>
              <a:t> </a:t>
            </a:r>
            <a:r>
              <a:rPr lang="nl-NL" sz="1400" b="1" dirty="0" err="1">
                <a:solidFill>
                  <a:srgbClr val="00B0F0"/>
                </a:solidFill>
              </a:rPr>
              <a:t>PBMCs</a:t>
            </a:r>
            <a:r>
              <a:rPr lang="nl-NL" sz="1400" b="1" dirty="0">
                <a:solidFill>
                  <a:srgbClr val="00B0F0"/>
                </a:solidFill>
              </a:rPr>
              <a:t> </a:t>
            </a:r>
            <a:endParaRPr lang="nl-NL" sz="1400" b="1" dirty="0" smtClean="0">
              <a:solidFill>
                <a:srgbClr val="00B0F0"/>
              </a:solidFill>
            </a:endParaRPr>
          </a:p>
          <a:p>
            <a:pPr marL="800100" lvl="1" indent="-342900">
              <a:lnSpc>
                <a:spcPct val="150000"/>
              </a:lnSpc>
              <a:buFont typeface="Arial" charset="0"/>
              <a:buChar char="•"/>
            </a:pPr>
            <a:r>
              <a:rPr lang="nl-NL" sz="1400" dirty="0" smtClean="0"/>
              <a:t>No </a:t>
            </a:r>
            <a:r>
              <a:rPr lang="nl-NL" sz="1400" dirty="0" err="1" smtClean="0"/>
              <a:t>statistical</a:t>
            </a:r>
            <a:r>
              <a:rPr lang="nl-NL" sz="1400" dirty="0" smtClean="0"/>
              <a:t> </a:t>
            </a:r>
            <a:r>
              <a:rPr lang="nl-NL" sz="1400" dirty="0" err="1" smtClean="0"/>
              <a:t>differences</a:t>
            </a:r>
            <a:r>
              <a:rPr lang="nl-NL" sz="1400" dirty="0" smtClean="0"/>
              <a:t> </a:t>
            </a:r>
            <a:r>
              <a:rPr lang="nl-NL" sz="1400" dirty="0" err="1" smtClean="0"/>
              <a:t>between</a:t>
            </a:r>
            <a:r>
              <a:rPr lang="nl-NL" sz="1400" dirty="0" smtClean="0"/>
              <a:t> </a:t>
            </a:r>
            <a:r>
              <a:rPr lang="nl-NL" sz="1400" dirty="0" err="1"/>
              <a:t>the</a:t>
            </a:r>
            <a:r>
              <a:rPr lang="nl-NL" sz="1400" dirty="0"/>
              <a:t> control </a:t>
            </a:r>
            <a:r>
              <a:rPr lang="nl-NL" sz="1400" dirty="0" err="1"/>
              <a:t>group</a:t>
            </a:r>
            <a:r>
              <a:rPr lang="nl-NL" sz="1400" dirty="0"/>
              <a:t> </a:t>
            </a:r>
            <a:r>
              <a:rPr lang="nl-NL" sz="1400" dirty="0" err="1"/>
              <a:t>and</a:t>
            </a:r>
            <a:r>
              <a:rPr lang="nl-NL" sz="1400" dirty="0"/>
              <a:t> </a:t>
            </a:r>
            <a:r>
              <a:rPr lang="nl-NL" sz="1400" dirty="0" err="1"/>
              <a:t>the</a:t>
            </a:r>
            <a:r>
              <a:rPr lang="nl-NL" sz="1400" dirty="0"/>
              <a:t> </a:t>
            </a:r>
            <a:r>
              <a:rPr lang="nl-NL" sz="1400" dirty="0" err="1"/>
              <a:t>infected</a:t>
            </a:r>
            <a:r>
              <a:rPr lang="nl-NL" sz="1400" dirty="0"/>
              <a:t> </a:t>
            </a:r>
            <a:r>
              <a:rPr lang="nl-NL" sz="1400" dirty="0" err="1"/>
              <a:t>group</a:t>
            </a:r>
            <a:r>
              <a:rPr lang="nl-NL" sz="1400" dirty="0" smtClean="0"/>
              <a:t>.</a:t>
            </a:r>
          </a:p>
          <a:p>
            <a:pPr marL="342900" indent="-342900">
              <a:lnSpc>
                <a:spcPct val="300000"/>
              </a:lnSpc>
              <a:buFont typeface="+mj-lt"/>
              <a:buAutoNum type="arabicPeriod"/>
            </a:pPr>
            <a:r>
              <a:rPr lang="nl-NL" sz="1400" b="1" dirty="0" smtClean="0">
                <a:solidFill>
                  <a:srgbClr val="00B0F0"/>
                </a:solidFill>
              </a:rPr>
              <a:t>Re-</a:t>
            </a:r>
            <a:r>
              <a:rPr lang="nl-NL" sz="1400" b="1" dirty="0" err="1" smtClean="0">
                <a:solidFill>
                  <a:srgbClr val="00B0F0"/>
                </a:solidFill>
              </a:rPr>
              <a:t>infection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did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induce</a:t>
            </a:r>
            <a:r>
              <a:rPr lang="nl-NL" sz="1400" b="1" dirty="0" smtClean="0">
                <a:solidFill>
                  <a:srgbClr val="00B0F0"/>
                </a:solidFill>
              </a:rPr>
              <a:t> a </a:t>
            </a:r>
            <a:r>
              <a:rPr lang="nl-NL" sz="1400" b="1" dirty="0" err="1" smtClean="0">
                <a:solidFill>
                  <a:srgbClr val="00B0F0"/>
                </a:solidFill>
              </a:rPr>
              <a:t>significanlty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higher</a:t>
            </a:r>
            <a:r>
              <a:rPr lang="nl-NL" sz="1400" b="1" dirty="0" smtClean="0">
                <a:solidFill>
                  <a:srgbClr val="00B0F0"/>
                </a:solidFill>
              </a:rPr>
              <a:t> S.I. </a:t>
            </a:r>
            <a:r>
              <a:rPr lang="nl-NL" sz="1400" b="1" dirty="0" err="1" smtClean="0">
                <a:solidFill>
                  <a:srgbClr val="00B0F0"/>
                </a:solidFill>
              </a:rPr>
              <a:t>for</a:t>
            </a:r>
            <a:r>
              <a:rPr lang="nl-NL" sz="1400" b="1" dirty="0" smtClean="0">
                <a:solidFill>
                  <a:srgbClr val="00B0F0"/>
                </a:solidFill>
              </a:rPr>
              <a:t> </a:t>
            </a:r>
            <a:r>
              <a:rPr lang="nl-NL" sz="1400" b="1" dirty="0" err="1" smtClean="0">
                <a:solidFill>
                  <a:srgbClr val="00B0F0"/>
                </a:solidFill>
              </a:rPr>
              <a:t>PBMCs</a:t>
            </a:r>
            <a:endParaRPr lang="nl-NL" sz="1400" b="1" dirty="0" smtClean="0">
              <a:solidFill>
                <a:srgbClr val="00B0F0"/>
              </a:solidFill>
            </a:endParaRPr>
          </a:p>
          <a:p>
            <a:pPr marL="342900" indent="-342900">
              <a:lnSpc>
                <a:spcPct val="300000"/>
              </a:lnSpc>
              <a:buFont typeface="+mj-lt"/>
              <a:buAutoNum type="arabicPeriod"/>
            </a:pP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156717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784976" cy="4189412"/>
          </a:xfrm>
        </p:spPr>
        <p:txBody>
          <a:bodyPr/>
          <a:lstStyle/>
          <a:p>
            <a:pPr>
              <a:spcAft>
                <a:spcPts val="1200"/>
              </a:spcAft>
              <a:buNone/>
            </a:pPr>
            <a:r>
              <a:rPr lang="nl-BE" sz="2000" b="1" dirty="0" smtClean="0">
                <a:solidFill>
                  <a:srgbClr val="FF8000"/>
                </a:solidFill>
              </a:rPr>
              <a:t>Conclusions</a:t>
            </a:r>
          </a:p>
          <a:p>
            <a:pPr>
              <a:spcAft>
                <a:spcPts val="1200"/>
              </a:spcAft>
            </a:pPr>
            <a:r>
              <a:rPr lang="nl-BE" sz="1800" b="1" i="1" dirty="0" smtClean="0">
                <a:solidFill>
                  <a:srgbClr val="00B0F0"/>
                </a:solidFill>
              </a:rPr>
              <a:t>C. suis </a:t>
            </a:r>
            <a:r>
              <a:rPr lang="nl-BE" sz="1800" b="1" dirty="0" smtClean="0">
                <a:solidFill>
                  <a:srgbClr val="00B0F0"/>
                </a:solidFill>
              </a:rPr>
              <a:t>causes an ascending infection with pathology (cfr. </a:t>
            </a:r>
            <a:r>
              <a:rPr lang="nl-BE" sz="1800" b="1" i="1" dirty="0" smtClean="0">
                <a:solidFill>
                  <a:srgbClr val="00B0F0"/>
                </a:solidFill>
              </a:rPr>
              <a:t>C. trachomatis</a:t>
            </a:r>
            <a:r>
              <a:rPr lang="nl-BE" sz="1800" b="1" dirty="0" smtClean="0">
                <a:solidFill>
                  <a:srgbClr val="00B0F0"/>
                </a:solidFill>
              </a:rPr>
              <a:t>)</a:t>
            </a:r>
          </a:p>
          <a:p>
            <a:pPr>
              <a:spcAft>
                <a:spcPts val="1200"/>
              </a:spcAft>
            </a:pPr>
            <a:r>
              <a:rPr lang="nl-BE" sz="1800" b="1" dirty="0" smtClean="0">
                <a:solidFill>
                  <a:srgbClr val="00B0F0"/>
                </a:solidFill>
              </a:rPr>
              <a:t>Re-infection induces “partial” protection - significant reduction of:</a:t>
            </a:r>
          </a:p>
          <a:p>
            <a:pPr lvl="1">
              <a:spcAft>
                <a:spcPts val="1200"/>
              </a:spcAft>
            </a:pPr>
            <a:r>
              <a:rPr lang="nl-BE" sz="1600" dirty="0" smtClean="0"/>
              <a:t>macroscopic lesions, number of pigs still positive in the genital tract at euthanasia</a:t>
            </a:r>
          </a:p>
          <a:p>
            <a:pPr>
              <a:spcAft>
                <a:spcPts val="1200"/>
              </a:spcAft>
            </a:pPr>
            <a:r>
              <a:rPr lang="nl-BE" sz="1800" b="1" dirty="0" smtClean="0">
                <a:solidFill>
                  <a:srgbClr val="00B0F0"/>
                </a:solidFill>
              </a:rPr>
              <a:t>Re-infection </a:t>
            </a:r>
            <a:r>
              <a:rPr lang="nl-BE" sz="1800" b="1" dirty="0" smtClean="0">
                <a:solidFill>
                  <a:srgbClr val="00B0F0"/>
                </a:solidFill>
                <a:latin typeface="Wingdings"/>
                <a:ea typeface="Wingdings"/>
                <a:cs typeface="Wingdings"/>
              </a:rPr>
              <a:t></a:t>
            </a:r>
            <a:r>
              <a:rPr lang="nl-BE" sz="1800" b="1" dirty="0" smtClean="0">
                <a:solidFill>
                  <a:srgbClr val="00B0F0"/>
                </a:solidFill>
              </a:rPr>
              <a:t> partial protection with </a:t>
            </a:r>
            <a:r>
              <a:rPr lang="nl-BE" sz="1800" b="1" u="sng" dirty="0" smtClean="0">
                <a:solidFill>
                  <a:srgbClr val="00B0F0"/>
                </a:solidFill>
              </a:rPr>
              <a:t>significant higher</a:t>
            </a:r>
            <a:r>
              <a:rPr lang="nl-BE" sz="1800" b="1" dirty="0" smtClean="0">
                <a:solidFill>
                  <a:srgbClr val="00B0F0"/>
                </a:solidFill>
              </a:rPr>
              <a:t>:</a:t>
            </a:r>
          </a:p>
          <a:p>
            <a:pPr lvl="1">
              <a:spcAft>
                <a:spcPts val="1200"/>
              </a:spcAft>
            </a:pPr>
            <a:r>
              <a:rPr lang="nl-BE" sz="1600" dirty="0" smtClean="0"/>
              <a:t>IgG and IgA titers in sera and vaginal secretions</a:t>
            </a:r>
          </a:p>
          <a:p>
            <a:pPr lvl="1">
              <a:spcAft>
                <a:spcPts val="1200"/>
              </a:spcAft>
            </a:pPr>
            <a:r>
              <a:rPr lang="nl-BE" sz="1600" dirty="0" smtClean="0"/>
              <a:t>Proliferative responses (S.I.) of PBMC’s</a:t>
            </a:r>
          </a:p>
          <a:p>
            <a:pPr lvl="1">
              <a:spcAft>
                <a:spcPts val="1200"/>
              </a:spcAft>
            </a:pPr>
            <a:r>
              <a:rPr lang="nl-BE" sz="1600" dirty="0" smtClean="0"/>
              <a:t>Flow cytometry</a:t>
            </a:r>
          </a:p>
          <a:p>
            <a:pPr lvl="2">
              <a:spcAft>
                <a:spcPts val="1200"/>
              </a:spcAft>
            </a:pPr>
            <a:r>
              <a:rPr lang="nl-BE" sz="1600" dirty="0" smtClean="0"/>
              <a:t>Percentages of B cells, monocytes and CD4</a:t>
            </a:r>
            <a:r>
              <a:rPr lang="nl-BE" sz="1600" baseline="30000" dirty="0" smtClean="0"/>
              <a:t>-</a:t>
            </a:r>
            <a:r>
              <a:rPr lang="nl-BE" sz="1600" dirty="0" smtClean="0"/>
              <a:t>CD8</a:t>
            </a:r>
            <a:r>
              <a:rPr lang="nl-BE" sz="1600" baseline="30000" dirty="0" smtClean="0"/>
              <a:t>+</a:t>
            </a:r>
            <a:r>
              <a:rPr lang="nl-BE" sz="1600" dirty="0" smtClean="0"/>
              <a:t> T cells in PBMC</a:t>
            </a:r>
          </a:p>
          <a:p>
            <a:pPr lvl="2">
              <a:spcAft>
                <a:spcPts val="1200"/>
              </a:spcAft>
            </a:pPr>
            <a:r>
              <a:rPr lang="nl-BE" sz="1600" dirty="0" smtClean="0"/>
              <a:t>Percentages of CD4</a:t>
            </a:r>
            <a:r>
              <a:rPr lang="nl-BE" sz="1600" baseline="30000" dirty="0" smtClean="0"/>
              <a:t>+</a:t>
            </a:r>
            <a:r>
              <a:rPr lang="nl-BE" sz="1600" dirty="0" smtClean="0"/>
              <a:t>CD8</a:t>
            </a:r>
            <a:r>
              <a:rPr lang="nl-BE" sz="1600" baseline="30000" dirty="0" smtClean="0"/>
              <a:t>-</a:t>
            </a:r>
            <a:r>
              <a:rPr lang="nl-BE" sz="1600" dirty="0" smtClean="0"/>
              <a:t> </a:t>
            </a:r>
            <a:r>
              <a:rPr lang="nl-BE" sz="1600" dirty="0"/>
              <a:t>T </a:t>
            </a:r>
            <a:r>
              <a:rPr lang="nl-BE" sz="1600" dirty="0" smtClean="0"/>
              <a:t>cells and CD3</a:t>
            </a:r>
            <a:r>
              <a:rPr lang="nl-BE" sz="1600" baseline="30000" dirty="0" smtClean="0"/>
              <a:t>-</a:t>
            </a:r>
            <a:r>
              <a:rPr lang="nl-BE" sz="1600" dirty="0" smtClean="0"/>
              <a:t>CD4</a:t>
            </a:r>
            <a:r>
              <a:rPr lang="nl-BE" sz="1600" baseline="30000" dirty="0"/>
              <a:t>+</a:t>
            </a:r>
            <a:r>
              <a:rPr lang="nl-BE" sz="1600" dirty="0" smtClean="0"/>
              <a:t>CD8</a:t>
            </a:r>
            <a:r>
              <a:rPr lang="nl-BE" sz="1600" baseline="30000" dirty="0" smtClean="0"/>
              <a:t>-</a:t>
            </a:r>
            <a:r>
              <a:rPr lang="nl-BE" sz="1600" dirty="0" smtClean="0"/>
              <a:t> spleen MC (contain pDC)</a:t>
            </a:r>
          </a:p>
          <a:p>
            <a:pPr lvl="2">
              <a:spcAft>
                <a:spcPts val="1200"/>
              </a:spcAft>
            </a:pPr>
            <a:r>
              <a:rPr lang="nl-BE" sz="1600" dirty="0" smtClean="0"/>
              <a:t>Percentage </a:t>
            </a:r>
            <a:r>
              <a:rPr lang="nl-BE" sz="1600" dirty="0"/>
              <a:t>of CD4</a:t>
            </a:r>
            <a:r>
              <a:rPr lang="nl-BE" sz="1600" baseline="30000" dirty="0"/>
              <a:t>-</a:t>
            </a:r>
            <a:r>
              <a:rPr lang="nl-BE" sz="1600" dirty="0"/>
              <a:t>CD8</a:t>
            </a:r>
            <a:r>
              <a:rPr lang="nl-BE" sz="1600" baseline="30000" dirty="0"/>
              <a:t>+</a:t>
            </a:r>
            <a:r>
              <a:rPr lang="nl-BE" sz="1600" dirty="0"/>
              <a:t> T cells in </a:t>
            </a:r>
            <a:r>
              <a:rPr lang="nl-BE" sz="1600" dirty="0" smtClean="0"/>
              <a:t>pelvic lnn</a:t>
            </a:r>
          </a:p>
          <a:p>
            <a:pPr lvl="1">
              <a:spcAft>
                <a:spcPts val="1200"/>
              </a:spcAft>
            </a:pPr>
            <a:r>
              <a:rPr lang="nl-BE" sz="1600" dirty="0" smtClean="0"/>
              <a:t>Production of </a:t>
            </a:r>
            <a:r>
              <a:rPr lang="nl-BE" sz="1600" smtClean="0"/>
              <a:t>IL-10 </a:t>
            </a:r>
            <a:r>
              <a:rPr lang="nl-BE" sz="1600" smtClean="0"/>
              <a:t>and </a:t>
            </a:r>
            <a:r>
              <a:rPr lang="nl-BE" sz="1600" dirty="0" smtClean="0"/>
              <a:t>IFN-γ by PBMC’s</a:t>
            </a:r>
          </a:p>
          <a:p>
            <a:pPr lvl="1">
              <a:spcAft>
                <a:spcPts val="1200"/>
              </a:spcAft>
            </a:pPr>
            <a:endParaRPr lang="nl-BE" sz="1600" dirty="0" smtClean="0"/>
          </a:p>
          <a:p>
            <a:pPr>
              <a:spcAft>
                <a:spcPts val="1200"/>
              </a:spcAft>
            </a:pPr>
            <a:endParaRPr lang="nl-BE" sz="2000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395536" y="0"/>
            <a:ext cx="7290556" cy="1143000"/>
          </a:xfrm>
          <a:prstGeom prst="rect">
            <a:avLst/>
          </a:prstGeom>
          <a:solidFill>
            <a:srgbClr val="49B4E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9EE9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nl-BE" sz="3200" kern="0" cap="all" dirty="0" smtClean="0">
                <a:solidFill>
                  <a:schemeClr val="bg1"/>
                </a:solidFill>
                <a:latin typeface="Candara" pitchFamily="34" charset="0"/>
              </a:rPr>
              <a:t>Conclusions C. suis nfection and re-infection in pigs</a:t>
            </a:r>
            <a:endParaRPr lang="nl-BE" sz="3200" kern="0" cap="all" dirty="0">
              <a:solidFill>
                <a:schemeClr val="bg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1105" y="989856"/>
            <a:ext cx="6408712" cy="1143000"/>
          </a:xfrm>
        </p:spPr>
        <p:txBody>
          <a:bodyPr/>
          <a:lstStyle/>
          <a:p>
            <a:pPr algn="l"/>
            <a:r>
              <a:rPr lang="en-US" sz="3200" smtClean="0"/>
              <a:t>Future research &amp; </a:t>
            </a:r>
            <a:r>
              <a:rPr lang="en-US" sz="3200"/>
              <a:t>p</a:t>
            </a:r>
            <a:r>
              <a:rPr lang="en-US" sz="3200" smtClean="0"/>
              <a:t>erspectives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1105" y="2348880"/>
            <a:ext cx="8305800" cy="3960812"/>
          </a:xfrm>
        </p:spPr>
        <p:txBody>
          <a:bodyPr/>
          <a:lstStyle/>
          <a:p>
            <a:pPr>
              <a:spcAft>
                <a:spcPts val="2400"/>
              </a:spcAft>
            </a:pPr>
            <a:r>
              <a:rPr lang="en-US" sz="2400" dirty="0" smtClean="0"/>
              <a:t>Development of a vaccine (mucosal vaccine)</a:t>
            </a:r>
          </a:p>
          <a:p>
            <a:pPr marL="492125" lvl="1" indent="-174625">
              <a:spcAft>
                <a:spcPts val="2400"/>
              </a:spcAft>
            </a:pPr>
            <a:r>
              <a:rPr lang="en-US" sz="2000" i="1" dirty="0" smtClean="0"/>
              <a:t> C. </a:t>
            </a:r>
            <a:r>
              <a:rPr lang="en-US" sz="2000" i="1" dirty="0" err="1" smtClean="0"/>
              <a:t>suis</a:t>
            </a:r>
            <a:endParaRPr lang="en-US" sz="2000" i="1" dirty="0" smtClean="0"/>
          </a:p>
          <a:p>
            <a:pPr marL="492125" lvl="1" indent="-174625">
              <a:spcAft>
                <a:spcPts val="2400"/>
              </a:spcAft>
            </a:pPr>
            <a:r>
              <a:rPr lang="en-US" sz="2000" i="1" dirty="0" smtClean="0"/>
              <a:t> C. trachomatis </a:t>
            </a:r>
            <a:r>
              <a:rPr lang="en-US" sz="2000" dirty="0" smtClean="0"/>
              <a:t>using the vaginal infection model in pigs</a:t>
            </a:r>
          </a:p>
          <a:p>
            <a:pPr>
              <a:spcAft>
                <a:spcPts val="2400"/>
              </a:spcAft>
            </a:pPr>
            <a:r>
              <a:rPr lang="en-US" sz="2400" dirty="0"/>
              <a:t>Genomics - proteomics of </a:t>
            </a:r>
            <a:r>
              <a:rPr lang="en-US" sz="2400" i="1" dirty="0"/>
              <a:t>C. </a:t>
            </a:r>
            <a:r>
              <a:rPr lang="en-US" sz="2400" i="1" dirty="0" err="1"/>
              <a:t>suis</a:t>
            </a:r>
            <a:r>
              <a:rPr lang="en-US" sz="2400" i="1" dirty="0"/>
              <a:t> </a:t>
            </a:r>
          </a:p>
          <a:p>
            <a:pPr>
              <a:spcAft>
                <a:spcPts val="2400"/>
              </a:spcAft>
            </a:pPr>
            <a:r>
              <a:rPr lang="en-US" sz="2400" i="1" dirty="0"/>
              <a:t>C. </a:t>
            </a:r>
            <a:r>
              <a:rPr lang="en-US" sz="2400" i="1" dirty="0" err="1"/>
              <a:t>suis</a:t>
            </a:r>
            <a:r>
              <a:rPr lang="en-US" sz="2400" i="1"/>
              <a:t> </a:t>
            </a:r>
            <a:r>
              <a:rPr lang="en-US" sz="2400"/>
              <a:t>bacterium-host cell interactions</a:t>
            </a:r>
          </a:p>
          <a:p>
            <a:pPr marL="9525" lvl="1" indent="0">
              <a:spcAft>
                <a:spcPts val="2400"/>
              </a:spcAft>
              <a:buNone/>
            </a:pPr>
            <a:endParaRPr lang="en-US" sz="2000" dirty="0"/>
          </a:p>
        </p:txBody>
      </p:sp>
      <p:pic>
        <p:nvPicPr>
          <p:cNvPr id="4" name="Picture 4" descr="http://horseshoecanyonduderanch.com/files/2011/05/Horseshoe-Canyon-Ranch-piglets.jpg"/>
          <p:cNvPicPr>
            <a:picLocks noChangeAspect="1" noChangeArrowheads="1"/>
          </p:cNvPicPr>
          <p:nvPr/>
        </p:nvPicPr>
        <p:blipFill>
          <a:blip r:embed="rId2" cstate="print"/>
          <a:srcRect l="35625"/>
          <a:stretch>
            <a:fillRect/>
          </a:stretch>
        </p:blipFill>
        <p:spPr bwMode="auto">
          <a:xfrm flipH="1">
            <a:off x="-5293096" y="0"/>
            <a:ext cx="666786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655888" y="295275"/>
            <a:ext cx="3500437" cy="757238"/>
          </a:xfrm>
        </p:spPr>
        <p:txBody>
          <a:bodyPr>
            <a:normAutofit fontScale="92500"/>
          </a:bodyPr>
          <a:lstStyle/>
          <a:p>
            <a:pPr algn="ctr">
              <a:buFontTx/>
              <a:buNone/>
              <a:defRPr/>
            </a:pPr>
            <a:r>
              <a:rPr lang="nl-BE" dirty="0" smtClean="0"/>
              <a:t>Acknowledgements</a:t>
            </a:r>
            <a:endParaRPr lang="nl-BE" dirty="0"/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3608" y="4255715"/>
            <a:ext cx="3048000" cy="1504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90442" y="1592966"/>
            <a:ext cx="1231900" cy="1343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1" name="TextBox 10"/>
          <p:cNvSpPr txBox="1">
            <a:spLocks noChangeArrowheads="1"/>
          </p:cNvSpPr>
          <p:nvPr/>
        </p:nvSpPr>
        <p:spPr bwMode="auto">
          <a:xfrm>
            <a:off x="4724400" y="4800600"/>
            <a:ext cx="5699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IOF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9808" y="5760312"/>
            <a:ext cx="2895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Belgian Federal Department Public Health, Food Safety and Environment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5796136" y="3035289"/>
            <a:ext cx="24897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Animal Health Care Flanders</a:t>
            </a:r>
            <a:endParaRPr lang="en-US" sz="1400" dirty="0"/>
          </a:p>
        </p:txBody>
      </p:sp>
      <p:pic>
        <p:nvPicPr>
          <p:cNvPr id="18" name="Picture 17" descr="images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56" y="4597468"/>
            <a:ext cx="3475980" cy="955938"/>
          </a:xfrm>
          <a:prstGeom prst="rect">
            <a:avLst/>
          </a:prstGeom>
        </p:spPr>
      </p:pic>
      <p:pic>
        <p:nvPicPr>
          <p:cNvPr id="12" name="Picture 5" descr="Animals_Pigs_Nose.jpg"/>
          <p:cNvPicPr/>
          <p:nvPr/>
        </p:nvPicPr>
        <p:blipFill>
          <a:blip r:embed="rId6" cstate="print"/>
          <a:srcRect t="20941" b="9760"/>
          <a:stretch>
            <a:fillRect/>
          </a:stretch>
        </p:blipFill>
        <p:spPr>
          <a:xfrm>
            <a:off x="395536" y="-27384"/>
            <a:ext cx="8748464" cy="3960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 INA - ppt template PS - proposal new">
  <a:themeElements>
    <a:clrScheme name="BU INA - ppt template PS - proposal new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 INA - ppt template PS - proposal new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BU INA - ppt template PS - proposal ne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 INA - ppt template PS - proposal new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 INA - ppt template PS - proposal new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 INA - ppt template PS - proposal new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 INA - ppt template PS - proposal new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 INA - ppt template PS - proposal new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 INA - ppt template PS - proposal new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 INA - ppt template PS - proposal new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 INA - ppt template PS - proposal new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 INA - ppt template PS - proposal new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 INA - ppt template PS - proposal new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 INA - ppt template PS - proposal new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5713</TotalTime>
  <Words>1571</Words>
  <Application>Microsoft Macintosh PowerPoint</Application>
  <PresentationFormat>Diavoorstelling (4:3)</PresentationFormat>
  <Paragraphs>341</Paragraphs>
  <Slides>28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28</vt:i4>
      </vt:variant>
    </vt:vector>
  </HeadingPairs>
  <TitlesOfParts>
    <vt:vector size="35" baseType="lpstr">
      <vt:lpstr>Calibri</vt:lpstr>
      <vt:lpstr>Cambria</vt:lpstr>
      <vt:lpstr>Candara</vt:lpstr>
      <vt:lpstr>Times New Roman</vt:lpstr>
      <vt:lpstr>Wingdings</vt:lpstr>
      <vt:lpstr>Arial</vt:lpstr>
      <vt:lpstr>BU INA - ppt template PS - proposal new</vt:lpstr>
      <vt:lpstr> The immune response against Chlamydia suis genital tract infection  partially protects against re-infection  E. De Clercq1, B. Devriendt2, L. Yin1, K. Chiers3, E. Cox2  and D. Vanrompay1   1Faculty of Bioscience Engineering Laboratory for Animal Immunology and Biotechnology Ghent University, Belgium; 2Faculty of Veterinary Medicine, Laboratory for Veterinary Immunology,  Ghent University, Belgium; 3Faculty of Veterinary Medicine, Veterinary Pathology, Ghent University, Belgium   </vt:lpstr>
      <vt:lpstr>INTRODUCTION</vt:lpstr>
      <vt:lpstr>INTRODUCTION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Future research &amp; perspectives</vt:lpstr>
      <vt:lpstr>PowerPoint-presentatie</vt:lpstr>
    </vt:vector>
  </TitlesOfParts>
  <Company>Sven Arnouts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Intestinal health and mucosal immunity in the young bird : optimising immunity in industrial broiler production</dc:title>
  <dc:creator>Leentje</dc:creator>
  <cp:lastModifiedBy>Daisy Vanrompay</cp:lastModifiedBy>
  <cp:revision>734</cp:revision>
  <cp:lastPrinted>2016-07-20T15:42:04Z</cp:lastPrinted>
  <dcterms:created xsi:type="dcterms:W3CDTF">2015-09-23T19:33:27Z</dcterms:created>
  <dcterms:modified xsi:type="dcterms:W3CDTF">2016-07-28T20:24:20Z</dcterms:modified>
</cp:coreProperties>
</file>