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7" r:id="rId2"/>
    <p:sldId id="364" r:id="rId3"/>
    <p:sldId id="300" r:id="rId4"/>
    <p:sldId id="301" r:id="rId5"/>
    <p:sldId id="303" r:id="rId6"/>
    <p:sldId id="257" r:id="rId7"/>
    <p:sldId id="365" r:id="rId8"/>
    <p:sldId id="384" r:id="rId9"/>
    <p:sldId id="383" r:id="rId10"/>
    <p:sldId id="382" r:id="rId11"/>
    <p:sldId id="347" r:id="rId12"/>
    <p:sldId id="348" r:id="rId13"/>
    <p:sldId id="385" r:id="rId14"/>
    <p:sldId id="341" r:id="rId15"/>
    <p:sldId id="386" r:id="rId16"/>
    <p:sldId id="388" r:id="rId17"/>
    <p:sldId id="387" r:id="rId18"/>
    <p:sldId id="379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FF21"/>
    <a:srgbClr val="FFFFFF"/>
    <a:srgbClr val="00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14" autoAdjust="0"/>
  </p:normalViewPr>
  <p:slideViewPr>
    <p:cSldViewPr>
      <p:cViewPr>
        <p:scale>
          <a:sx n="69" d="100"/>
          <a:sy n="69" d="100"/>
        </p:scale>
        <p:origin x="-2124" y="-8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6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8" d="100"/>
        <a:sy n="88" d="100"/>
      </p:scale>
      <p:origin x="0" y="248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D18F43-8319-4034-998E-1CB7F5AFA34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F8AF74C-7261-453F-A84A-A76D148629F7}">
      <dgm:prSet custT="1"/>
      <dgm:spPr/>
      <dgm:t>
        <a:bodyPr/>
        <a:lstStyle/>
        <a:p>
          <a:pPr rtl="0"/>
          <a:r>
            <a:rPr lang="en-US" sz="2800" b="1" i="0" baseline="0" dirty="0" smtClean="0">
              <a:solidFill>
                <a:schemeClr val="tx1"/>
              </a:solidFill>
            </a:rPr>
            <a:t>Expression analysis of candidate gene </a:t>
          </a:r>
          <a:endParaRPr lang="en-US" sz="2800" b="1" i="0" baseline="0" dirty="0">
            <a:solidFill>
              <a:schemeClr val="tx1"/>
            </a:solidFill>
          </a:endParaRPr>
        </a:p>
      </dgm:t>
    </dgm:pt>
    <dgm:pt modelId="{D56CD883-5743-4449-A290-DED479436F96}" type="parTrans" cxnId="{6CC1BD03-4E65-4D6E-AE4B-BBF3C3617D04}">
      <dgm:prSet/>
      <dgm:spPr/>
      <dgm:t>
        <a:bodyPr/>
        <a:lstStyle/>
        <a:p>
          <a:endParaRPr lang="en-US"/>
        </a:p>
      </dgm:t>
    </dgm:pt>
    <dgm:pt modelId="{181E7E29-392F-43DA-A824-6D4CD2A2E3D5}" type="sibTrans" cxnId="{6CC1BD03-4E65-4D6E-AE4B-BBF3C3617D04}">
      <dgm:prSet/>
      <dgm:spPr/>
      <dgm:t>
        <a:bodyPr/>
        <a:lstStyle/>
        <a:p>
          <a:endParaRPr lang="en-US"/>
        </a:p>
      </dgm:t>
    </dgm:pt>
    <dgm:pt modelId="{951D8CB7-0E8B-4F08-BACC-F45B4312FFC0}">
      <dgm:prSet/>
      <dgm:spPr/>
      <dgm:t>
        <a:bodyPr/>
        <a:lstStyle/>
        <a:p>
          <a:pPr rtl="0"/>
          <a:r>
            <a:rPr lang="en-US" b="1" i="0" baseline="0" dirty="0" smtClean="0">
              <a:solidFill>
                <a:srgbClr val="DFFF21"/>
              </a:solidFill>
            </a:rPr>
            <a:t>The expression analysis of candidate gene (LOC_Os07g29820) in the infected and healthy tissues has been standardized </a:t>
          </a:r>
        </a:p>
        <a:p>
          <a:pPr rtl="0"/>
          <a:r>
            <a:rPr lang="en-US" b="1" i="0" baseline="0" dirty="0" smtClean="0">
              <a:solidFill>
                <a:srgbClr val="FFFF00"/>
              </a:solidFill>
            </a:rPr>
            <a:t>Differential gene expression is detected in resistant (</a:t>
          </a:r>
          <a:r>
            <a:rPr lang="en-US" b="1" i="0" baseline="0" dirty="0" err="1" smtClean="0">
              <a:solidFill>
                <a:srgbClr val="FFFF00"/>
              </a:solidFill>
            </a:rPr>
            <a:t>Utrirajapan</a:t>
          </a:r>
          <a:r>
            <a:rPr lang="en-US" b="1" i="0" baseline="0" dirty="0" smtClean="0">
              <a:solidFill>
                <a:srgbClr val="FFFF00"/>
              </a:solidFill>
            </a:rPr>
            <a:t>) and susceptible (TN1) and it was found that there is differential expression after six hours of infection in susceptible and resistant genotypes</a:t>
          </a:r>
          <a:endParaRPr lang="en-US" b="1" i="0" baseline="0" dirty="0">
            <a:solidFill>
              <a:srgbClr val="FFFF00"/>
            </a:solidFill>
          </a:endParaRPr>
        </a:p>
      </dgm:t>
    </dgm:pt>
    <dgm:pt modelId="{A10E2E9A-8400-4B27-A3F8-14BCB9334E5B}" type="parTrans" cxnId="{8018239C-190F-464A-AEA7-0A35417E3AE0}">
      <dgm:prSet/>
      <dgm:spPr/>
      <dgm:t>
        <a:bodyPr/>
        <a:lstStyle/>
        <a:p>
          <a:endParaRPr lang="en-US"/>
        </a:p>
      </dgm:t>
    </dgm:pt>
    <dgm:pt modelId="{D44CCBE3-50EF-4841-B792-BC420E74AC04}" type="sibTrans" cxnId="{8018239C-190F-464A-AEA7-0A35417E3AE0}">
      <dgm:prSet/>
      <dgm:spPr/>
      <dgm:t>
        <a:bodyPr/>
        <a:lstStyle/>
        <a:p>
          <a:endParaRPr lang="en-US"/>
        </a:p>
      </dgm:t>
    </dgm:pt>
    <dgm:pt modelId="{CDA8B30C-3B2D-4C9D-ACAE-39527C5996AF}" type="pres">
      <dgm:prSet presAssocID="{0DD18F43-8319-4034-998E-1CB7F5AFA34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83FCB51-A232-41AE-9CE1-1E87962F7CEC}" type="pres">
      <dgm:prSet presAssocID="{2F8AF74C-7261-453F-A84A-A76D148629F7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ED6F86-88C7-4FD7-B66D-E44EABAF5B5F}" type="pres">
      <dgm:prSet presAssocID="{181E7E29-392F-43DA-A824-6D4CD2A2E3D5}" presName="spacer" presStyleCnt="0"/>
      <dgm:spPr/>
    </dgm:pt>
    <dgm:pt modelId="{D628EB6F-3080-4F79-99AC-17CF02F4BC80}" type="pres">
      <dgm:prSet presAssocID="{951D8CB7-0E8B-4F08-BACC-F45B4312FFC0}" presName="parentText" presStyleLbl="node1" presStyleIdx="1" presStyleCnt="2" custScaleY="159314" custLinFactY="-31165" custLinFactNeighborX="-1351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018239C-190F-464A-AEA7-0A35417E3AE0}" srcId="{0DD18F43-8319-4034-998E-1CB7F5AFA344}" destId="{951D8CB7-0E8B-4F08-BACC-F45B4312FFC0}" srcOrd="1" destOrd="0" parTransId="{A10E2E9A-8400-4B27-A3F8-14BCB9334E5B}" sibTransId="{D44CCBE3-50EF-4841-B792-BC420E74AC04}"/>
    <dgm:cxn modelId="{6CC1BD03-4E65-4D6E-AE4B-BBF3C3617D04}" srcId="{0DD18F43-8319-4034-998E-1CB7F5AFA344}" destId="{2F8AF74C-7261-453F-A84A-A76D148629F7}" srcOrd="0" destOrd="0" parTransId="{D56CD883-5743-4449-A290-DED479436F96}" sibTransId="{181E7E29-392F-43DA-A824-6D4CD2A2E3D5}"/>
    <dgm:cxn modelId="{ABD71499-5BC9-4A19-97C0-C16AE4028A78}" type="presOf" srcId="{0DD18F43-8319-4034-998E-1CB7F5AFA344}" destId="{CDA8B30C-3B2D-4C9D-ACAE-39527C5996AF}" srcOrd="0" destOrd="0" presId="urn:microsoft.com/office/officeart/2005/8/layout/vList2"/>
    <dgm:cxn modelId="{B273FC64-AB18-42B3-A782-BDA9A9FC7294}" type="presOf" srcId="{951D8CB7-0E8B-4F08-BACC-F45B4312FFC0}" destId="{D628EB6F-3080-4F79-99AC-17CF02F4BC80}" srcOrd="0" destOrd="0" presId="urn:microsoft.com/office/officeart/2005/8/layout/vList2"/>
    <dgm:cxn modelId="{85F3DD9D-44D0-4DE0-A9C1-9544A9E5044D}" type="presOf" srcId="{2F8AF74C-7261-453F-A84A-A76D148629F7}" destId="{B83FCB51-A232-41AE-9CE1-1E87962F7CEC}" srcOrd="0" destOrd="0" presId="urn:microsoft.com/office/officeart/2005/8/layout/vList2"/>
    <dgm:cxn modelId="{7BAB1D08-FA81-43DF-917B-ABAF280BA387}" type="presParOf" srcId="{CDA8B30C-3B2D-4C9D-ACAE-39527C5996AF}" destId="{B83FCB51-A232-41AE-9CE1-1E87962F7CEC}" srcOrd="0" destOrd="0" presId="urn:microsoft.com/office/officeart/2005/8/layout/vList2"/>
    <dgm:cxn modelId="{3AB739E7-69D1-4213-B281-A0B4C6C9AAC1}" type="presParOf" srcId="{CDA8B30C-3B2D-4C9D-ACAE-39527C5996AF}" destId="{BFED6F86-88C7-4FD7-B66D-E44EABAF5B5F}" srcOrd="1" destOrd="0" presId="urn:microsoft.com/office/officeart/2005/8/layout/vList2"/>
    <dgm:cxn modelId="{F0BB3984-8950-44A4-8212-5E1F572536B3}" type="presParOf" srcId="{CDA8B30C-3B2D-4C9D-ACAE-39527C5996AF}" destId="{D628EB6F-3080-4F79-99AC-17CF02F4BC80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83FCB51-A232-41AE-9CE1-1E87962F7CEC}">
      <dsp:nvSpPr>
        <dsp:cNvPr id="0" name=""/>
        <dsp:cNvSpPr/>
      </dsp:nvSpPr>
      <dsp:spPr>
        <a:xfrm>
          <a:off x="0" y="386927"/>
          <a:ext cx="8915400" cy="21443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i="0" kern="1200" baseline="0" dirty="0" smtClean="0">
              <a:solidFill>
                <a:schemeClr val="tx1"/>
              </a:solidFill>
            </a:rPr>
            <a:t>Expression analysis of candidate gene </a:t>
          </a:r>
          <a:endParaRPr lang="en-US" sz="2800" b="1" i="0" kern="1200" baseline="0" dirty="0">
            <a:solidFill>
              <a:schemeClr val="tx1"/>
            </a:solidFill>
          </a:endParaRPr>
        </a:p>
      </dsp:txBody>
      <dsp:txXfrm>
        <a:off x="0" y="386927"/>
        <a:ext cx="8915400" cy="2144390"/>
      </dsp:txXfrm>
    </dsp:sp>
    <dsp:sp modelId="{D628EB6F-3080-4F79-99AC-17CF02F4BC80}">
      <dsp:nvSpPr>
        <dsp:cNvPr id="0" name=""/>
        <dsp:cNvSpPr/>
      </dsp:nvSpPr>
      <dsp:spPr>
        <a:xfrm>
          <a:off x="0" y="1863018"/>
          <a:ext cx="8915400" cy="34163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i="0" kern="1200" baseline="0" dirty="0" smtClean="0">
              <a:solidFill>
                <a:srgbClr val="DFFF21"/>
              </a:solidFill>
            </a:rPr>
            <a:t>The expression analysis of candidate gene (LOC_Os07g29820) in the infected and healthy tissues has been standardized </a:t>
          </a:r>
        </a:p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i="0" kern="1200" baseline="0" dirty="0" smtClean="0">
              <a:solidFill>
                <a:srgbClr val="FFFF00"/>
              </a:solidFill>
            </a:rPr>
            <a:t>Differential gene expression is detected in resistant (</a:t>
          </a:r>
          <a:r>
            <a:rPr lang="en-US" sz="2300" b="1" i="0" kern="1200" baseline="0" dirty="0" err="1" smtClean="0">
              <a:solidFill>
                <a:srgbClr val="FFFF00"/>
              </a:solidFill>
            </a:rPr>
            <a:t>Utrirajapan</a:t>
          </a:r>
          <a:r>
            <a:rPr lang="en-US" sz="2300" b="1" i="0" kern="1200" baseline="0" dirty="0" smtClean="0">
              <a:solidFill>
                <a:srgbClr val="FFFF00"/>
              </a:solidFill>
            </a:rPr>
            <a:t>) and susceptible (TN1) and it was found that there is differential expression after six hours of infection in susceptible and resistant genotypes</a:t>
          </a:r>
          <a:endParaRPr lang="en-US" sz="2300" b="1" i="0" kern="1200" baseline="0" dirty="0">
            <a:solidFill>
              <a:srgbClr val="FFFF00"/>
            </a:solidFill>
          </a:endParaRPr>
        </a:p>
      </dsp:txBody>
      <dsp:txXfrm>
        <a:off x="0" y="1863018"/>
        <a:ext cx="8915400" cy="34163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D83DC0-92FD-4758-A267-BCBD4E2AEE2E}" type="datetimeFigureOut">
              <a:rPr lang="en-US" smtClean="0"/>
              <a:pPr/>
              <a:t>10/29/2014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BDEA58-C3BA-4D95-B228-C5752BDDC18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BDEA58-C3BA-4D95-B228-C5752BDDC18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BDEA58-C3BA-4D95-B228-C5752BDDC18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999EAD-EBFF-4073-A5F1-4EC3043FB3A4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86D52A-91B9-4764-B844-78A8F0ED5550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5EF7B-FEC8-419F-98D6-DEAD484446AC}" type="datetimeFigureOut">
              <a:rPr lang="en-US" smtClean="0"/>
              <a:pPr/>
              <a:t>10/29/2014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72BC1-A91B-41B2-9CE5-FE4D4F7D9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5EF7B-FEC8-419F-98D6-DEAD484446AC}" type="datetimeFigureOut">
              <a:rPr lang="en-US" smtClean="0"/>
              <a:pPr/>
              <a:t>10/29/2014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72BC1-A91B-41B2-9CE5-FE4D4F7D9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5EF7B-FEC8-419F-98D6-DEAD484446AC}" type="datetimeFigureOut">
              <a:rPr lang="en-US" smtClean="0"/>
              <a:pPr/>
              <a:t>10/29/2014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72BC1-A91B-41B2-9CE5-FE4D4F7D9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5EF7B-FEC8-419F-98D6-DEAD484446AC}" type="datetimeFigureOut">
              <a:rPr lang="en-US" smtClean="0"/>
              <a:pPr/>
              <a:t>10/29/2014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72BC1-A91B-41B2-9CE5-FE4D4F7D9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5EF7B-FEC8-419F-98D6-DEAD484446AC}" type="datetimeFigureOut">
              <a:rPr lang="en-US" smtClean="0"/>
              <a:pPr/>
              <a:t>10/29/2014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72BC1-A91B-41B2-9CE5-FE4D4F7D9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5EF7B-FEC8-419F-98D6-DEAD484446AC}" type="datetimeFigureOut">
              <a:rPr lang="en-US" smtClean="0"/>
              <a:pPr/>
              <a:t>10/29/2014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72BC1-A91B-41B2-9CE5-FE4D4F7D9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5EF7B-FEC8-419F-98D6-DEAD484446AC}" type="datetimeFigureOut">
              <a:rPr lang="en-US" smtClean="0"/>
              <a:pPr/>
              <a:t>10/29/2014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72BC1-A91B-41B2-9CE5-FE4D4F7D9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5EF7B-FEC8-419F-98D6-DEAD484446AC}" type="datetimeFigureOut">
              <a:rPr lang="en-US" smtClean="0"/>
              <a:pPr/>
              <a:t>10/29/2014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72BC1-A91B-41B2-9CE5-FE4D4F7D9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5EF7B-FEC8-419F-98D6-DEAD484446AC}" type="datetimeFigureOut">
              <a:rPr lang="en-US" smtClean="0"/>
              <a:pPr/>
              <a:t>10/29/2014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72BC1-A91B-41B2-9CE5-FE4D4F7D9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5EF7B-FEC8-419F-98D6-DEAD484446AC}" type="datetimeFigureOut">
              <a:rPr lang="en-US" smtClean="0"/>
              <a:pPr/>
              <a:t>10/29/2014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72BC1-A91B-41B2-9CE5-FE4D4F7D9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5EF7B-FEC8-419F-98D6-DEAD484446AC}" type="datetimeFigureOut">
              <a:rPr lang="en-US" smtClean="0"/>
              <a:pPr/>
              <a:t>10/29/2014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72BC1-A91B-41B2-9CE5-FE4D4F7D9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483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F47DF3-DA66-4107-88CD-F291FF3025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F5EF7B-FEC8-419F-98D6-DEAD484446AC}" type="datetimeFigureOut">
              <a:rPr lang="en-US" smtClean="0"/>
              <a:pPr/>
              <a:t>10/29/2014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B72BC1-A91B-41B2-9CE5-FE4D4F7D9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10" Type="http://schemas.openxmlformats.org/officeDocument/2006/relationships/image" Target="../media/image14.png"/><Relationship Id="rId4" Type="http://schemas.openxmlformats.org/officeDocument/2006/relationships/image" Target="../media/image8.jpe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3.jpeg"/><Relationship Id="rId2" Type="http://schemas.openxmlformats.org/officeDocument/2006/relationships/hyperlink" Target="http://www.google.co.in/url?sa=i&amp;rct=j&amp;q=&amp;esrc=s&amp;frm=1&amp;source=images&amp;cd=&amp;cad=rja&amp;docid=kPVzKEKW-zBbeM&amp;tbnid=iSrxxl6sDq0p7M:&amp;ved=0CAUQjRw&amp;url=http://www.advanceagriculturalpractice.in/w/index.php/Rice_in_Tamil_Nadu&amp;ei=9bx-UZvZBo3PrQf9o4CICg&amp;bvm=bv.45645796,d.bmk&amp;psig=AFQjCNGoVSBx0Ga-LVkKW9NuLKTI95R7zg&amp;ust=1367346731936520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google.co.in/url?sa=i&amp;rct=j&amp;q=&amp;esrc=s&amp;frm=1&amp;source=images&amp;cd=&amp;cad=rja&amp;docid=kPVzKEKW-zBbeM&amp;tbnid=oNkVLR5UG92xfM:&amp;ved=0CAUQjRw&amp;url=http://www.advanceagriculturalpractice.in/w/index.php/Rice_in_Tamil_Nadu&amp;ei=mL1-Ub_FBs7orQeiloG4CA&amp;bvm=bv.45645796,d.bmk&amp;psig=AFQjCNEZqD6sko6QZ2r1s_nZBVfC48GBDg&amp;ust=1367346954618673" TargetMode="External"/><Relationship Id="rId5" Type="http://schemas.openxmlformats.org/officeDocument/2006/relationships/image" Target="../media/image32.jpeg"/><Relationship Id="rId4" Type="http://schemas.openxmlformats.org/officeDocument/2006/relationships/hyperlink" Target="http://www.google.co.in/url?sa=i&amp;rct=j&amp;q=&amp;esrc=s&amp;frm=1&amp;source=images&amp;cd=&amp;docid=kPVzKEKW-zBbeM&amp;tbnid=lwZESOP0nfSsTM:&amp;ved=0CAUQjRw&amp;url=http://www.advanceagriculturalpractice.in/w/index.php/Rice_in_Tamil_Nadu&amp;ei=Qr1-UcusC8zrrQeK8YGoBw&amp;bvm=bv.45645796,d.bmk&amp;psig=AFQjCNGoVSBx0Ga-LVkKW9NuLKTI95R7zg&amp;ust=1367346731936520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in/url?sa=i&amp;rct=j&amp;q=&amp;esrc=s&amp;frm=1&amp;source=images&amp;cd=&amp;cad=rja&amp;docid=3_3y0id9XYBW0M&amp;tbnid=iJGG_EcUsGz4FM:&amp;ved=0CAUQjRw&amp;url=http://www.mariowiki.com/Fire_Flower&amp;ei=MeR-UYK6CouGrAeOvoDQCQ&amp;bvm=bv.45645796,d.bmk&amp;psig=AFQjCNGrZMqkJZtJWlLk5-gRC1YX3dsmPw&amp;ust=1367356559450829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1752600" y="16002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endParaRPr lang="en-IN" sz="1800" dirty="0">
              <a:latin typeface="Arial" pitchFamily="34" charset="0"/>
            </a:endParaRP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609600" y="685800"/>
            <a:ext cx="7848600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tabLst>
                <a:tab pos="2460625" algn="l"/>
              </a:tabLst>
            </a:pPr>
            <a:endParaRPr lang="en-US" sz="2400" b="1" dirty="0">
              <a:solidFill>
                <a:srgbClr val="0000FF"/>
              </a:solidFill>
              <a:latin typeface="Arial" pitchFamily="34" charset="0"/>
            </a:endParaRPr>
          </a:p>
          <a:p>
            <a:pPr algn="ctr" eaLnBrk="1" hangingPunct="1">
              <a:tabLst>
                <a:tab pos="2460625" algn="l"/>
              </a:tabLst>
            </a:pPr>
            <a:endParaRPr lang="en-US" sz="2400" b="1" dirty="0">
              <a:solidFill>
                <a:srgbClr val="0000FF"/>
              </a:solidFill>
              <a:latin typeface="Arial" pitchFamily="34" charset="0"/>
            </a:endParaRPr>
          </a:p>
          <a:p>
            <a:pPr algn="ctr" eaLnBrk="1" hangingPunct="1">
              <a:tabLst>
                <a:tab pos="2460625" algn="l"/>
              </a:tabLst>
            </a:pPr>
            <a:endParaRPr lang="en-US" b="1" u="sng" dirty="0" smtClean="0">
              <a:solidFill>
                <a:srgbClr val="CC0000"/>
              </a:solidFill>
              <a:latin typeface="Arial" pitchFamily="34" charset="0"/>
            </a:endParaRPr>
          </a:p>
          <a:p>
            <a:pPr algn="ctr" eaLnBrk="1" hangingPunct="1">
              <a:tabLst>
                <a:tab pos="2460625" algn="l"/>
              </a:tabLst>
            </a:pPr>
            <a:endParaRPr lang="en-US" b="1" u="sng" dirty="0" smtClean="0">
              <a:solidFill>
                <a:srgbClr val="CC0000"/>
              </a:solidFill>
              <a:latin typeface="Arial" pitchFamily="34" charset="0"/>
            </a:endParaRPr>
          </a:p>
          <a:p>
            <a:pPr algn="ctr" eaLnBrk="1" hangingPunct="1">
              <a:tabLst>
                <a:tab pos="2460625" algn="l"/>
              </a:tabLst>
            </a:pPr>
            <a:endParaRPr lang="en-US" sz="2400" b="1" dirty="0" smtClean="0">
              <a:solidFill>
                <a:srgbClr val="FFFF00"/>
              </a:solidFill>
              <a:latin typeface="Arial" pitchFamily="34" charset="0"/>
            </a:endParaRPr>
          </a:p>
          <a:p>
            <a:pPr algn="ctr" eaLnBrk="1" hangingPunct="1">
              <a:tabLst>
                <a:tab pos="2460625" algn="l"/>
              </a:tabLst>
            </a:pPr>
            <a:endParaRPr lang="en-US" sz="2000" b="1" dirty="0" smtClean="0">
              <a:solidFill>
                <a:srgbClr val="FFFF00"/>
              </a:solidFill>
              <a:latin typeface="Arial" pitchFamily="34" charset="0"/>
            </a:endParaRPr>
          </a:p>
          <a:p>
            <a:pPr algn="ctr" eaLnBrk="1" hangingPunct="1">
              <a:tabLst>
                <a:tab pos="2460625" algn="l"/>
              </a:tabLst>
            </a:pPr>
            <a:endParaRPr lang="en-US" sz="2400" b="1" dirty="0" smtClean="0">
              <a:solidFill>
                <a:srgbClr val="FFFF00"/>
              </a:solidFill>
              <a:latin typeface="Arial" pitchFamily="34" charset="0"/>
            </a:endParaRPr>
          </a:p>
          <a:p>
            <a:pPr algn="ctr" eaLnBrk="1" hangingPunct="1">
              <a:tabLst>
                <a:tab pos="2460625" algn="l"/>
              </a:tabLst>
            </a:pPr>
            <a:r>
              <a:rPr lang="en-US" sz="2400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Dr. D. </a:t>
            </a:r>
            <a:r>
              <a:rPr lang="en-US" sz="2400" b="1" dirty="0" err="1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Krishnaveni</a:t>
            </a:r>
            <a:endParaRPr lang="en-US" sz="2400" b="1" dirty="0" smtClean="0">
              <a:solidFill>
                <a:srgbClr val="FFFF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tabLst>
                <a:tab pos="2460625" algn="l"/>
              </a:tabLst>
            </a:pPr>
            <a:r>
              <a:rPr lang="en-US" sz="2400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Principal Scientist (Plant Pathology)</a:t>
            </a:r>
          </a:p>
          <a:p>
            <a:pPr algn="ctr" eaLnBrk="1" hangingPunct="1">
              <a:tabLst>
                <a:tab pos="2460625" algn="l"/>
              </a:tabLst>
            </a:pPr>
            <a:endParaRPr lang="en-US" b="1" u="sng" dirty="0" smtClean="0">
              <a:solidFill>
                <a:srgbClr val="CC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tabLst>
                <a:tab pos="2460625" algn="l"/>
              </a:tabLst>
            </a:pPr>
            <a:endParaRPr lang="en-US" b="1" u="sng" dirty="0" smtClean="0">
              <a:solidFill>
                <a:srgbClr val="CC0000"/>
              </a:solidFill>
              <a:latin typeface="Arial" pitchFamily="34" charset="0"/>
            </a:endParaRPr>
          </a:p>
          <a:p>
            <a:pPr algn="ctr" eaLnBrk="1" hangingPunct="1">
              <a:tabLst>
                <a:tab pos="2460625" algn="l"/>
              </a:tabLst>
            </a:pPr>
            <a:endParaRPr lang="en-US" b="1" u="sng" dirty="0" smtClean="0">
              <a:solidFill>
                <a:srgbClr val="CC0000"/>
              </a:solidFill>
              <a:latin typeface="Arial" pitchFamily="34" charset="0"/>
            </a:endParaRPr>
          </a:p>
          <a:p>
            <a:pPr algn="ctr" eaLnBrk="1" hangingPunct="1">
              <a:tabLst>
                <a:tab pos="2460625" algn="l"/>
              </a:tabLst>
            </a:pPr>
            <a:endParaRPr lang="en-US" b="1" u="sng" dirty="0" smtClean="0">
              <a:solidFill>
                <a:srgbClr val="CC0000"/>
              </a:solidFill>
              <a:latin typeface="Arial" pitchFamily="34" charset="0"/>
            </a:endParaRPr>
          </a:p>
          <a:p>
            <a:pPr algn="ctr" eaLnBrk="1" hangingPunct="1">
              <a:tabLst>
                <a:tab pos="2460625" algn="l"/>
              </a:tabLst>
            </a:pPr>
            <a:endParaRPr lang="en-US" sz="2400" b="1" dirty="0" smtClean="0">
              <a:solidFill>
                <a:srgbClr val="FFFF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tabLst>
                <a:tab pos="2460625" algn="l"/>
              </a:tabLst>
            </a:pPr>
            <a:r>
              <a:rPr lang="en-US" sz="2400" b="1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Directorate </a:t>
            </a:r>
            <a:r>
              <a:rPr lang="en-US" sz="2400" b="1" dirty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of Rice </a:t>
            </a:r>
            <a:r>
              <a:rPr lang="en-US" sz="2400" b="1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Research</a:t>
            </a:r>
          </a:p>
          <a:p>
            <a:pPr algn="ctr" eaLnBrk="1" hangingPunct="1">
              <a:tabLst>
                <a:tab pos="2460625" algn="l"/>
              </a:tabLst>
            </a:pPr>
            <a:r>
              <a:rPr lang="en-US" sz="2400" b="1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Hyderabad, Andhra Pradesh</a:t>
            </a:r>
          </a:p>
          <a:p>
            <a:pPr algn="ctr" eaLnBrk="1" hangingPunct="1">
              <a:tabLst>
                <a:tab pos="2460625" algn="l"/>
              </a:tabLst>
            </a:pPr>
            <a:endParaRPr lang="en-US" sz="2800" b="1" dirty="0">
              <a:latin typeface="Arial" pitchFamily="34" charset="0"/>
            </a:endParaRPr>
          </a:p>
        </p:txBody>
      </p:sp>
      <p:pic>
        <p:nvPicPr>
          <p:cNvPr id="7175" name="Picture 7" descr="DRRlo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5105400"/>
            <a:ext cx="762000" cy="914400"/>
          </a:xfrm>
          <a:prstGeom prst="rect">
            <a:avLst/>
          </a:prstGeom>
          <a:noFill/>
        </p:spPr>
      </p:pic>
      <p:pic>
        <p:nvPicPr>
          <p:cNvPr id="7" name="Picture 8" descr="ICAR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5181600"/>
            <a:ext cx="838200" cy="952500"/>
          </a:xfrm>
          <a:prstGeom prst="rect">
            <a:avLst/>
          </a:prstGeom>
          <a:noFill/>
        </p:spPr>
      </p:pic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609600" y="498904"/>
            <a:ext cx="8305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Breeding elite rice lines resistant against rice tungro virus disease 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71800" y="533400"/>
            <a:ext cx="5638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dirty="0" smtClean="0"/>
              <a:t>Rice is the most important food crop in India and </a:t>
            </a:r>
            <a:r>
              <a:rPr lang="en-GB" sz="2000" dirty="0" smtClean="0"/>
              <a:t>plays a key role in delivering global food security. </a:t>
            </a:r>
            <a:endParaRPr lang="en-IN" sz="20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304800" y="2438400"/>
            <a:ext cx="5562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Due to changed cultivation practices and apparent changes in the climate, there has been increased incidence of many pests and diseases. 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3575149" y="-5867399"/>
            <a:ext cx="352955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3855600" y="-5638800"/>
            <a:ext cx="352955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3246000" y="-5715000"/>
            <a:ext cx="352955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3" name="Picture 1" descr="C:\Users\SrinivasPrasad\Desktop\rice cro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1371600"/>
            <a:ext cx="2601951" cy="3048000"/>
          </a:xfrm>
          <a:prstGeom prst="rect">
            <a:avLst/>
          </a:prstGeom>
          <a:noFill/>
        </p:spPr>
      </p:pic>
      <p:pic>
        <p:nvPicPr>
          <p:cNvPr id="8194" name="Picture 2" descr="C:\Users\SrinivasPrasad\Desktop\imagesCADZ4YC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4038600"/>
            <a:ext cx="4038600" cy="2514600"/>
          </a:xfrm>
          <a:prstGeom prst="rect">
            <a:avLst/>
          </a:prstGeom>
          <a:noFill/>
        </p:spPr>
      </p:pic>
      <p:pic>
        <p:nvPicPr>
          <p:cNvPr id="8195" name="Picture 3" descr="C:\Users\SrinivasPrasad\Desktop\imagesCAQZYQAF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304800"/>
            <a:ext cx="2590800" cy="1752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57200" y="381000"/>
            <a:ext cx="8458200" cy="6278642"/>
            <a:chOff x="457200" y="381000"/>
            <a:chExt cx="8380602" cy="6656954"/>
          </a:xfrm>
        </p:grpSpPr>
        <p:sp>
          <p:nvSpPr>
            <p:cNvPr id="2" name="Rectangle 1"/>
            <p:cNvSpPr/>
            <p:nvPr/>
          </p:nvSpPr>
          <p:spPr>
            <a:xfrm>
              <a:off x="457200" y="381000"/>
              <a:ext cx="8380602" cy="66569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401638" indent="-401638">
                <a:buFont typeface="Wingdings" pitchFamily="2" charset="2"/>
                <a:buChar char="v"/>
              </a:pPr>
              <a:r>
                <a:rPr lang="en-IN" sz="2400" b="1" dirty="0" smtClean="0"/>
                <a:t>Rice is a natural host for more than 25 viruses. </a:t>
              </a:r>
            </a:p>
            <a:p>
              <a:pPr marL="401638" indent="-401638">
                <a:buFont typeface="Wingdings" pitchFamily="2" charset="2"/>
                <a:buChar char="v"/>
              </a:pPr>
              <a:r>
                <a:rPr lang="en-IN" sz="2400" b="1" dirty="0" smtClean="0">
                  <a:solidFill>
                    <a:srgbClr val="DFFF21"/>
                  </a:solidFill>
                </a:rPr>
                <a:t>About 15 viruses may seriously affect rice yield. </a:t>
              </a:r>
            </a:p>
            <a:p>
              <a:r>
                <a:rPr lang="en-IN" sz="2000" dirty="0" smtClean="0"/>
                <a:t>rice bunchy stunt, </a:t>
              </a:r>
            </a:p>
            <a:p>
              <a:r>
                <a:rPr lang="en-IN" sz="2000" dirty="0" smtClean="0"/>
                <a:t>rice black-streaked dwarf, </a:t>
              </a:r>
            </a:p>
            <a:p>
              <a:r>
                <a:rPr lang="en-IN" sz="2000" dirty="0" smtClean="0"/>
                <a:t>rice gall dwarf, </a:t>
              </a:r>
            </a:p>
            <a:p>
              <a:r>
                <a:rPr lang="en-IN" sz="2000" dirty="0" smtClean="0">
                  <a:solidFill>
                    <a:srgbClr val="FFFF00"/>
                  </a:solidFill>
                </a:rPr>
                <a:t>rice dwarf, </a:t>
              </a:r>
            </a:p>
            <a:p>
              <a:r>
                <a:rPr lang="en-IN" sz="2000" dirty="0" smtClean="0"/>
                <a:t>rice transitory yellowing, </a:t>
              </a:r>
            </a:p>
            <a:p>
              <a:r>
                <a:rPr lang="en-IN" sz="2000" dirty="0" smtClean="0">
                  <a:solidFill>
                    <a:srgbClr val="FFFF00"/>
                  </a:solidFill>
                </a:rPr>
                <a:t>rice grassy stunt, </a:t>
              </a:r>
            </a:p>
            <a:p>
              <a:r>
                <a:rPr lang="en-IN" sz="2000" dirty="0" smtClean="0"/>
                <a:t>rice </a:t>
              </a:r>
              <a:r>
                <a:rPr lang="en-IN" sz="2000" dirty="0" err="1" smtClean="0"/>
                <a:t>giallume</a:t>
              </a:r>
              <a:r>
                <a:rPr lang="en-IN" sz="2000" dirty="0" smtClean="0"/>
                <a:t>, </a:t>
              </a:r>
            </a:p>
            <a:p>
              <a:r>
                <a:rPr lang="en-IN" sz="2000" dirty="0" smtClean="0"/>
                <a:t>rice necrosis mosaic, </a:t>
              </a:r>
            </a:p>
            <a:p>
              <a:r>
                <a:rPr lang="en-IN" sz="2000" dirty="0" smtClean="0">
                  <a:solidFill>
                    <a:srgbClr val="FFFF00"/>
                  </a:solidFill>
                </a:rPr>
                <a:t>rice ragged stunt, </a:t>
              </a:r>
            </a:p>
            <a:p>
              <a:r>
                <a:rPr lang="en-IN" sz="2000" dirty="0" smtClean="0"/>
                <a:t>rice stripe necrosis, </a:t>
              </a:r>
            </a:p>
            <a:p>
              <a:r>
                <a:rPr lang="en-IN" sz="2000" dirty="0" smtClean="0"/>
                <a:t>rice stripe, </a:t>
              </a:r>
            </a:p>
            <a:p>
              <a:r>
                <a:rPr lang="en-IN" sz="2000" dirty="0" smtClean="0"/>
                <a:t>rice </a:t>
              </a:r>
              <a:r>
                <a:rPr lang="en-IN" sz="2000" dirty="0" err="1" smtClean="0"/>
                <a:t>hoja</a:t>
              </a:r>
              <a:r>
                <a:rPr lang="en-IN" sz="2000" dirty="0" smtClean="0"/>
                <a:t> </a:t>
              </a:r>
              <a:r>
                <a:rPr lang="en-IN" sz="2000" dirty="0" err="1" smtClean="0"/>
                <a:t>blanca</a:t>
              </a:r>
              <a:r>
                <a:rPr lang="en-IN" sz="2000" dirty="0" smtClean="0"/>
                <a:t>, </a:t>
              </a:r>
            </a:p>
            <a:p>
              <a:r>
                <a:rPr lang="en-IN" sz="2000" dirty="0" smtClean="0">
                  <a:solidFill>
                    <a:srgbClr val="FFFF00"/>
                  </a:solidFill>
                </a:rPr>
                <a:t>rice </a:t>
              </a:r>
              <a:r>
                <a:rPr lang="en-IN" sz="2000" dirty="0" err="1" smtClean="0">
                  <a:solidFill>
                    <a:srgbClr val="FFFF00"/>
                  </a:solidFill>
                </a:rPr>
                <a:t>tungro</a:t>
              </a:r>
              <a:r>
                <a:rPr lang="en-IN" sz="2000" dirty="0" smtClean="0">
                  <a:solidFill>
                    <a:srgbClr val="FFFF00"/>
                  </a:solidFill>
                </a:rPr>
                <a:t> bacilliform, </a:t>
              </a:r>
            </a:p>
            <a:p>
              <a:r>
                <a:rPr lang="en-IN" sz="2000" dirty="0" smtClean="0">
                  <a:solidFill>
                    <a:srgbClr val="FFFF00"/>
                  </a:solidFill>
                </a:rPr>
                <a:t>rice </a:t>
              </a:r>
              <a:r>
                <a:rPr lang="en-IN" sz="2000" dirty="0" err="1" smtClean="0">
                  <a:solidFill>
                    <a:srgbClr val="FFFF00"/>
                  </a:solidFill>
                </a:rPr>
                <a:t>tungro</a:t>
              </a:r>
              <a:r>
                <a:rPr lang="en-IN" sz="2000" dirty="0" smtClean="0">
                  <a:solidFill>
                    <a:srgbClr val="FFFF00"/>
                  </a:solidFill>
                </a:rPr>
                <a:t> spherical, </a:t>
              </a:r>
            </a:p>
            <a:p>
              <a:r>
                <a:rPr lang="en-IN" sz="2000" dirty="0" smtClean="0"/>
                <a:t>and rice yellow mottle viruses. </a:t>
              </a:r>
            </a:p>
            <a:p>
              <a:endParaRPr lang="en-IN" dirty="0" smtClean="0"/>
            </a:p>
            <a:p>
              <a:r>
                <a:rPr lang="en-IN" dirty="0" smtClean="0">
                  <a:solidFill>
                    <a:srgbClr val="FFFFFF"/>
                  </a:solidFill>
                </a:rPr>
                <a:t> </a:t>
              </a:r>
              <a:r>
                <a:rPr lang="en-IN" b="1" dirty="0" smtClean="0">
                  <a:solidFill>
                    <a:srgbClr val="FFFF00"/>
                  </a:solidFill>
                </a:rPr>
                <a:t>“yellow dwarf” a disease of </a:t>
              </a:r>
              <a:r>
                <a:rPr lang="en-IN" b="1" dirty="0" err="1" smtClean="0">
                  <a:solidFill>
                    <a:srgbClr val="FFFF00"/>
                  </a:solidFill>
                </a:rPr>
                <a:t>mycoplasma</a:t>
              </a:r>
              <a:r>
                <a:rPr lang="en-IN" b="1" dirty="0" smtClean="0">
                  <a:solidFill>
                    <a:srgbClr val="FFFF00"/>
                  </a:solidFill>
                </a:rPr>
                <a:t> origin. </a:t>
              </a:r>
            </a:p>
            <a:p>
              <a:endParaRPr lang="en-US" dirty="0"/>
            </a:p>
          </p:txBody>
        </p:sp>
        <p:sp>
          <p:nvSpPr>
            <p:cNvPr id="5" name="Rectangle 4"/>
            <p:cNvSpPr/>
            <p:nvPr/>
          </p:nvSpPr>
          <p:spPr>
            <a:xfrm>
              <a:off x="4383248" y="2481575"/>
              <a:ext cx="3850547" cy="1664238"/>
            </a:xfrm>
            <a:prstGeom prst="rect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r>
                <a:rPr lang="en-IN" sz="2400" b="1" dirty="0" smtClean="0">
                  <a:solidFill>
                    <a:srgbClr val="FFFF00"/>
                  </a:solidFill>
                </a:rPr>
                <a:t>The distribution of each virus is generally restricted to only one or two of the continents in which rice is grown</a:t>
              </a:r>
              <a:endParaRPr lang="en-US" sz="24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6" name="Oval 5"/>
          <p:cNvSpPr/>
          <p:nvPr/>
        </p:nvSpPr>
        <p:spPr>
          <a:xfrm>
            <a:off x="6553200" y="1981200"/>
            <a:ext cx="45719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28600" y="838199"/>
          <a:ext cx="8763000" cy="5554504"/>
        </p:xfrm>
        <a:graphic>
          <a:graphicData uri="http://schemas.openxmlformats.org/drawingml/2006/table">
            <a:tbl>
              <a:tblPr/>
              <a:tblGrid>
                <a:gridCol w="482176"/>
                <a:gridCol w="1515408"/>
                <a:gridCol w="1355216"/>
                <a:gridCol w="2133600"/>
                <a:gridCol w="1302318"/>
                <a:gridCol w="1974282"/>
              </a:tblGrid>
              <a:tr h="1744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dirty="0" err="1">
                          <a:latin typeface="+mn-lt"/>
                          <a:ea typeface="Times New Roman"/>
                          <a:cs typeface="Times New Roman"/>
                        </a:rPr>
                        <a:t>S.No</a:t>
                      </a:r>
                      <a:endParaRPr lang="en-US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182" marR="46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dirty="0">
                          <a:latin typeface="+mn-lt"/>
                          <a:ea typeface="Times New Roman"/>
                          <a:cs typeface="Times New Roman"/>
                        </a:rPr>
                        <a:t>Virus/</a:t>
                      </a:r>
                      <a:r>
                        <a:rPr lang="en-IN" sz="1400" dirty="0" err="1">
                          <a:latin typeface="+mn-lt"/>
                          <a:ea typeface="Times New Roman"/>
                          <a:cs typeface="Times New Roman"/>
                        </a:rPr>
                        <a:t>Phytoplasma</a:t>
                      </a:r>
                      <a:endParaRPr lang="en-US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182" marR="46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400" dirty="0" smtClean="0">
                          <a:latin typeface="+mn-lt"/>
                        </a:rPr>
                        <a:t> Typical</a:t>
                      </a:r>
                      <a:r>
                        <a:rPr lang="en-US" sz="1400" baseline="0" dirty="0" smtClean="0">
                          <a:latin typeface="+mn-lt"/>
                        </a:rPr>
                        <a:t>  symptoms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46182" marR="46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46182" marR="46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+mn-lt"/>
                          <a:ea typeface="Times New Roman"/>
                          <a:cs typeface="Times New Roman"/>
                        </a:rPr>
                        <a:t>Reports in India</a:t>
                      </a:r>
                      <a:endParaRPr lang="en-US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182" marR="46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dirty="0">
                          <a:latin typeface="+mn-lt"/>
                          <a:ea typeface="Times New Roman"/>
                          <a:cs typeface="Times New Roman"/>
                        </a:rPr>
                        <a:t>Transmission</a:t>
                      </a:r>
                      <a:endParaRPr lang="en-US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182" marR="46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10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182" marR="46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Times New Roman"/>
                          <a:ea typeface="Times New Roman"/>
                          <a:cs typeface="Times New Roman"/>
                        </a:rPr>
                        <a:t>Rice </a:t>
                      </a:r>
                      <a:r>
                        <a:rPr lang="en-IN" sz="1200" dirty="0" err="1">
                          <a:latin typeface="Times New Roman"/>
                          <a:ea typeface="Times New Roman"/>
                          <a:cs typeface="Times New Roman"/>
                        </a:rPr>
                        <a:t>tungro</a:t>
                      </a:r>
                      <a:r>
                        <a:rPr lang="en-IN" sz="1200" dirty="0">
                          <a:latin typeface="Times New Roman"/>
                          <a:ea typeface="Times New Roman"/>
                          <a:cs typeface="Times New Roman"/>
                        </a:rPr>
                        <a:t> spherical virus and rice </a:t>
                      </a:r>
                      <a:r>
                        <a:rPr lang="en-IN" sz="1200" dirty="0" err="1">
                          <a:latin typeface="Times New Roman"/>
                          <a:ea typeface="Times New Roman"/>
                          <a:cs typeface="Times New Roman"/>
                        </a:rPr>
                        <a:t>tungro</a:t>
                      </a:r>
                      <a:r>
                        <a:rPr lang="en-IN" sz="1200" dirty="0">
                          <a:latin typeface="Times New Roman"/>
                          <a:ea typeface="Times New Roman"/>
                          <a:cs typeface="Times New Roman"/>
                        </a:rPr>
                        <a:t> bacilliform virus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182" marR="46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182" marR="46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+mn-lt"/>
                          <a:ea typeface="Times New Roman"/>
                          <a:cs typeface="Times New Roman"/>
                        </a:rPr>
                        <a:t>Severe </a:t>
                      </a:r>
                      <a:r>
                        <a:rPr lang="en-US" sz="1200" dirty="0" err="1" smtClean="0">
                          <a:latin typeface="+mn-lt"/>
                          <a:ea typeface="Times New Roman"/>
                          <a:cs typeface="Times New Roman"/>
                        </a:rPr>
                        <a:t>stuntung</a:t>
                      </a:r>
                      <a:endParaRPr lang="en-US" sz="12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+mn-lt"/>
                          <a:ea typeface="Times New Roman"/>
                          <a:cs typeface="Times New Roman"/>
                        </a:rPr>
                        <a:t>Reduced </a:t>
                      </a:r>
                      <a:r>
                        <a:rPr lang="en-US" sz="1200" dirty="0" err="1" smtClean="0">
                          <a:latin typeface="+mn-lt"/>
                          <a:ea typeface="Times New Roman"/>
                          <a:cs typeface="Times New Roman"/>
                        </a:rPr>
                        <a:t>tillering</a:t>
                      </a:r>
                      <a:endParaRPr lang="en-US" sz="12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+mn-lt"/>
                          <a:ea typeface="Times New Roman"/>
                          <a:cs typeface="Times New Roman"/>
                        </a:rPr>
                        <a:t>Yellow</a:t>
                      </a:r>
                      <a:r>
                        <a:rPr lang="en-US" sz="1200" baseline="0" dirty="0" smtClean="0">
                          <a:latin typeface="+mn-lt"/>
                          <a:ea typeface="Times New Roman"/>
                          <a:cs typeface="Times New Roman"/>
                        </a:rPr>
                        <a:t> to orange </a:t>
                      </a:r>
                      <a:r>
                        <a:rPr lang="en-US" sz="1200" baseline="0" dirty="0" err="1" smtClean="0">
                          <a:latin typeface="+mn-lt"/>
                          <a:ea typeface="Times New Roman"/>
                          <a:cs typeface="Times New Roman"/>
                        </a:rPr>
                        <a:t>discolouration</a:t>
                      </a:r>
                      <a:endParaRPr lang="en-US" sz="12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 smtClean="0">
                          <a:latin typeface="+mn-lt"/>
                          <a:ea typeface="Times New Roman"/>
                          <a:cs typeface="Times New Roman"/>
                        </a:rPr>
                        <a:t>Interveinal</a:t>
                      </a:r>
                      <a:r>
                        <a:rPr lang="en-US" sz="1200" dirty="0" smtClean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dirty="0" err="1" smtClean="0">
                          <a:latin typeface="+mn-lt"/>
                          <a:ea typeface="Times New Roman"/>
                          <a:cs typeface="Times New Roman"/>
                        </a:rPr>
                        <a:t>chlorosis</a:t>
                      </a:r>
                      <a:endParaRPr lang="en-US" sz="12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+mn-lt"/>
                          <a:ea typeface="Times New Roman"/>
                          <a:cs typeface="Times New Roman"/>
                        </a:rPr>
                        <a:t>Twisting of leaf tip</a:t>
                      </a:r>
                      <a:endParaRPr lang="en-US" sz="12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182" marR="46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1966 –till today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Raychaudhuri</a:t>
                      </a:r>
                      <a:r>
                        <a:rPr lang="en-US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et al 1967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182" marR="46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Times New Roman"/>
                          <a:ea typeface="Times New Roman"/>
                          <a:cs typeface="Times New Roman"/>
                        </a:rPr>
                        <a:t>Green leafhopper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i="1" dirty="0" err="1">
                          <a:latin typeface="Times New Roman"/>
                          <a:ea typeface="Times New Roman"/>
                          <a:cs typeface="Times New Roman"/>
                        </a:rPr>
                        <a:t>Nephotettix</a:t>
                      </a:r>
                      <a:r>
                        <a:rPr lang="en-IN" sz="1200" i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IN" sz="1200" i="1" dirty="0" err="1">
                          <a:latin typeface="Times New Roman"/>
                          <a:ea typeface="Times New Roman"/>
                          <a:cs typeface="Times New Roman"/>
                        </a:rPr>
                        <a:t>virescens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182" marR="46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078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182" marR="46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Times New Roman"/>
                          <a:ea typeface="Times New Roman"/>
                          <a:cs typeface="Times New Roman"/>
                        </a:rPr>
                        <a:t>Rice ragged stunt virus 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182" marR="46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182" marR="46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stunting, </a:t>
                      </a:r>
                    </a:p>
                    <a:p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abnormal leaves with serrated edges</a:t>
                      </a:r>
                    </a:p>
                    <a:p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twisted leaf  tips,</a:t>
                      </a:r>
                    </a:p>
                    <a:p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vein swelling or galls on the underside of the leaf blades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6182" marR="46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1979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Ghosh</a:t>
                      </a:r>
                      <a:r>
                        <a:rPr lang="en-US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et al 1979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182" marR="46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Times New Roman"/>
                          <a:ea typeface="Times New Roman"/>
                          <a:cs typeface="Times New Roman"/>
                        </a:rPr>
                        <a:t>Brown </a:t>
                      </a:r>
                      <a:r>
                        <a:rPr lang="en-IN" sz="1200" dirty="0" err="1">
                          <a:latin typeface="Times New Roman"/>
                          <a:ea typeface="Times New Roman"/>
                          <a:cs typeface="Times New Roman"/>
                        </a:rPr>
                        <a:t>planthopper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i="1" dirty="0" err="1">
                          <a:latin typeface="Times New Roman"/>
                          <a:ea typeface="Times New Roman"/>
                          <a:cs typeface="Times New Roman"/>
                        </a:rPr>
                        <a:t>Nilaparvata</a:t>
                      </a:r>
                      <a:r>
                        <a:rPr lang="en-IN" sz="1200" i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IN" sz="1200" i="1" dirty="0" err="1">
                          <a:latin typeface="Times New Roman"/>
                          <a:ea typeface="Times New Roman"/>
                          <a:cs typeface="Times New Roman"/>
                        </a:rPr>
                        <a:t>lugens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182" marR="46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078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182" marR="46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Times New Roman"/>
                          <a:ea typeface="Times New Roman"/>
                          <a:cs typeface="Times New Roman"/>
                        </a:rPr>
                        <a:t>Rice grassy stunt virus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182" marR="46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182" marR="46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severe stunting </a:t>
                      </a:r>
                    </a:p>
                    <a:p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profuse </a:t>
                      </a:r>
                      <a:r>
                        <a:rPr lang="en-US" sz="120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tillering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leaves are stiff and narrow</a:t>
                      </a:r>
                    </a:p>
                    <a:p>
                      <a:r>
                        <a:rPr lang="en-US" sz="120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interveinal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chlorosis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&amp; bronzing.</a:t>
                      </a:r>
                      <a:endParaRPr lang="en-US" sz="12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182" marR="46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1972-84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Kulshreshtha</a:t>
                      </a:r>
                      <a:r>
                        <a:rPr lang="en-US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et al 1974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aseline="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Mariyappan</a:t>
                      </a:r>
                      <a:r>
                        <a:rPr lang="en-US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et al 1984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182" marR="46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Times New Roman"/>
                          <a:ea typeface="Times New Roman"/>
                          <a:cs typeface="Times New Roman"/>
                        </a:rPr>
                        <a:t>Brown </a:t>
                      </a:r>
                      <a:r>
                        <a:rPr lang="en-IN" sz="1200" dirty="0" err="1">
                          <a:latin typeface="Times New Roman"/>
                          <a:ea typeface="Times New Roman"/>
                          <a:cs typeface="Times New Roman"/>
                        </a:rPr>
                        <a:t>planthopper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i="1" dirty="0" err="1">
                          <a:latin typeface="Times New Roman"/>
                          <a:ea typeface="Times New Roman"/>
                          <a:cs typeface="Times New Roman"/>
                        </a:rPr>
                        <a:t>Nilaparvata</a:t>
                      </a:r>
                      <a:r>
                        <a:rPr lang="en-IN" sz="1200" i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IN" sz="1200" i="1" dirty="0" err="1">
                          <a:latin typeface="Times New Roman"/>
                          <a:ea typeface="Times New Roman"/>
                          <a:cs typeface="Times New Roman"/>
                        </a:rPr>
                        <a:t>lugens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182" marR="46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598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182" marR="46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Times New Roman"/>
                          <a:ea typeface="Times New Roman"/>
                          <a:cs typeface="Times New Roman"/>
                        </a:rPr>
                        <a:t>Rice necrosis mosaic virus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182" marR="46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182" marR="46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+mn-lt"/>
                          <a:ea typeface="Times New Roman"/>
                          <a:cs typeface="Times New Roman"/>
                        </a:rPr>
                        <a:t>Stunting with reduced </a:t>
                      </a:r>
                      <a:r>
                        <a:rPr lang="en-US" sz="1200" dirty="0" err="1" smtClean="0">
                          <a:latin typeface="+mn-lt"/>
                          <a:ea typeface="Times New Roman"/>
                          <a:cs typeface="Times New Roman"/>
                        </a:rPr>
                        <a:t>tillering</a:t>
                      </a:r>
                      <a:endParaRPr lang="en-US" sz="12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+mn-lt"/>
                          <a:ea typeface="Times New Roman"/>
                          <a:cs typeface="Times New Roman"/>
                        </a:rPr>
                        <a:t>Mosaic mottling </a:t>
                      </a:r>
                      <a:r>
                        <a:rPr lang="en-US" sz="1200" baseline="0" dirty="0" smtClean="0">
                          <a:latin typeface="+mn-lt"/>
                          <a:ea typeface="Times New Roman"/>
                          <a:cs typeface="Times New Roman"/>
                        </a:rPr>
                        <a:t> on the upper leaves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aseline="0" dirty="0" smtClean="0">
                          <a:latin typeface="+mn-lt"/>
                          <a:ea typeface="Times New Roman"/>
                          <a:cs typeface="Times New Roman"/>
                        </a:rPr>
                        <a:t>Necrotic lesions on the basal parts of the stems and sheaths</a:t>
                      </a:r>
                      <a:endParaRPr lang="en-US" sz="12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182" marR="46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1979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12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Ghosh</a:t>
                      </a:r>
                      <a:r>
                        <a:rPr lang="en-US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1979)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182" marR="46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Times New Roman"/>
                          <a:ea typeface="Times New Roman"/>
                          <a:cs typeface="Times New Roman"/>
                        </a:rPr>
                        <a:t>Mechanical and Soil transmission 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182" marR="46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11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182" marR="46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Times New Roman"/>
                          <a:ea typeface="Times New Roman"/>
                          <a:cs typeface="Times New Roman"/>
                        </a:rPr>
                        <a:t>Rice yellow dwarf (</a:t>
                      </a:r>
                      <a:r>
                        <a:rPr lang="en-IN" sz="1200" dirty="0" err="1">
                          <a:latin typeface="Times New Roman"/>
                          <a:ea typeface="Times New Roman"/>
                          <a:cs typeface="Times New Roman"/>
                        </a:rPr>
                        <a:t>Candidatus</a:t>
                      </a:r>
                      <a:r>
                        <a:rPr lang="en-IN" sz="12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IN" sz="1200" dirty="0" err="1">
                          <a:latin typeface="Times New Roman"/>
                          <a:ea typeface="Times New Roman"/>
                          <a:cs typeface="Times New Roman"/>
                        </a:rPr>
                        <a:t>Phytoplasma</a:t>
                      </a:r>
                      <a:r>
                        <a:rPr lang="en-IN" sz="12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IN" sz="1200" dirty="0" err="1">
                          <a:latin typeface="Times New Roman"/>
                          <a:ea typeface="Times New Roman"/>
                          <a:cs typeface="Times New Roman"/>
                        </a:rPr>
                        <a:t>oryzae</a:t>
                      </a:r>
                      <a:r>
                        <a:rPr lang="en-IN" sz="1200" dirty="0">
                          <a:latin typeface="Times New Roman"/>
                          <a:ea typeface="Times New Roman"/>
                          <a:cs typeface="Times New Roman"/>
                        </a:rPr>
                        <a:t> )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182" marR="46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182" marR="46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+mn-lt"/>
                          <a:ea typeface="Times New Roman"/>
                          <a:cs typeface="Times New Roman"/>
                        </a:rPr>
                        <a:t>Yellowing of the newly formed</a:t>
                      </a:r>
                      <a:r>
                        <a:rPr lang="en-US" sz="1200" baseline="0" dirty="0" smtClean="0">
                          <a:latin typeface="+mn-lt"/>
                          <a:ea typeface="Times New Roman"/>
                          <a:cs typeface="Times New Roman"/>
                        </a:rPr>
                        <a:t> leaves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aseline="0" dirty="0" smtClean="0">
                          <a:latin typeface="+mn-lt"/>
                          <a:ea typeface="Times New Roman"/>
                          <a:cs typeface="Times New Roman"/>
                        </a:rPr>
                        <a:t>Stunted plant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aseline="0" dirty="0" smtClean="0">
                          <a:latin typeface="+mn-lt"/>
                          <a:ea typeface="Times New Roman"/>
                          <a:cs typeface="Times New Roman"/>
                        </a:rPr>
                        <a:t>Increased </a:t>
                      </a:r>
                      <a:r>
                        <a:rPr lang="en-US" sz="1200" baseline="0" dirty="0" err="1" smtClean="0">
                          <a:latin typeface="+mn-lt"/>
                          <a:ea typeface="Times New Roman"/>
                          <a:cs typeface="Times New Roman"/>
                        </a:rPr>
                        <a:t>tillering</a:t>
                      </a:r>
                      <a:endParaRPr lang="en-US" sz="1200" baseline="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aseline="0" dirty="0" err="1" smtClean="0">
                          <a:latin typeface="+mn-lt"/>
                          <a:ea typeface="Times New Roman"/>
                          <a:cs typeface="Times New Roman"/>
                        </a:rPr>
                        <a:t>Conspcuous</a:t>
                      </a:r>
                      <a:r>
                        <a:rPr lang="en-US" sz="1200" baseline="0" dirty="0" smtClean="0">
                          <a:latin typeface="+mn-lt"/>
                          <a:ea typeface="Times New Roman"/>
                          <a:cs typeface="Times New Roman"/>
                        </a:rPr>
                        <a:t> on the </a:t>
                      </a:r>
                      <a:r>
                        <a:rPr lang="en-US" sz="1200" baseline="0" dirty="0" err="1" smtClean="0">
                          <a:latin typeface="+mn-lt"/>
                          <a:ea typeface="Times New Roman"/>
                          <a:cs typeface="Times New Roman"/>
                        </a:rPr>
                        <a:t>ratoon</a:t>
                      </a:r>
                      <a:r>
                        <a:rPr lang="en-US" sz="1200" baseline="0" dirty="0" smtClean="0">
                          <a:latin typeface="+mn-lt"/>
                          <a:ea typeface="Times New Roman"/>
                          <a:cs typeface="Times New Roman"/>
                        </a:rPr>
                        <a:t> crop</a:t>
                      </a:r>
                      <a:endParaRPr lang="en-US" sz="12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6182" marR="46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1976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12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Muniyappa</a:t>
                      </a:r>
                      <a:r>
                        <a:rPr lang="en-US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and Ramakrishna 1976)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182" marR="46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Times New Roman"/>
                          <a:ea typeface="Times New Roman"/>
                          <a:cs typeface="Times New Roman"/>
                        </a:rPr>
                        <a:t>Green leafhopper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i="1" dirty="0" err="1">
                          <a:latin typeface="Times New Roman"/>
                          <a:ea typeface="Times New Roman"/>
                          <a:cs typeface="Times New Roman"/>
                        </a:rPr>
                        <a:t>Nephotettix</a:t>
                      </a:r>
                      <a:r>
                        <a:rPr lang="en-IN" sz="1200" i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IN" sz="1200" i="1" dirty="0" err="1">
                          <a:latin typeface="Times New Roman"/>
                          <a:ea typeface="Times New Roman"/>
                          <a:cs typeface="Times New Roman"/>
                        </a:rPr>
                        <a:t>virescens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i="1" dirty="0">
                          <a:latin typeface="Times New Roman"/>
                          <a:ea typeface="Times New Roman"/>
                          <a:cs typeface="Times New Roman"/>
                        </a:rPr>
                        <a:t>N. </a:t>
                      </a:r>
                      <a:r>
                        <a:rPr lang="en-IN" sz="1200" i="1" dirty="0" err="1">
                          <a:latin typeface="Times New Roman"/>
                          <a:ea typeface="Times New Roman"/>
                          <a:cs typeface="Times New Roman"/>
                        </a:rPr>
                        <a:t>nigropictus</a:t>
                      </a:r>
                      <a:r>
                        <a:rPr lang="en-IN" sz="1200" i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182" marR="461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6625" name="Picture 1" descr="C:\Users\SrinivasPrasad\Desktop\imagesCAVTEW3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2362200"/>
            <a:ext cx="762000" cy="609600"/>
          </a:xfrm>
          <a:prstGeom prst="rect">
            <a:avLst/>
          </a:prstGeom>
          <a:noFill/>
        </p:spPr>
      </p:pic>
      <p:pic>
        <p:nvPicPr>
          <p:cNvPr id="4" name="Picture 3" descr="C:\Documents and Settings\Administrator\Desktop\RiceDoctor\PrintDoc\!doc_tmp_folder_0\projectImages\image13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2200" y="3352800"/>
            <a:ext cx="990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0" y="2209800"/>
            <a:ext cx="1219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4600" y="4419600"/>
            <a:ext cx="685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H:\Balaji diseases photos\tungro  virus thegulu 1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6000" y="1066800"/>
            <a:ext cx="1219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382000" y="2209800"/>
            <a:ext cx="457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382000" y="3276600"/>
            <a:ext cx="457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78" name="Picture 2" descr="I:\photos\KRISHNAVENI-6.bmp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382000" y="1143000"/>
            <a:ext cx="533401" cy="914399"/>
          </a:xfrm>
          <a:prstGeom prst="rect">
            <a:avLst/>
          </a:prstGeom>
          <a:noFill/>
        </p:spPr>
      </p:pic>
      <p:pic>
        <p:nvPicPr>
          <p:cNvPr id="14" name="Picture 2" descr="I:\photos\KRISHNAVENI-6.bmp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382000" y="5334000"/>
            <a:ext cx="533401" cy="914399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2895600" y="304800"/>
            <a:ext cx="3570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Rice viruses- symptoms and vectors</a:t>
            </a:r>
            <a:endParaRPr lang="en-US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"/>
          <p:cNvSpPr>
            <a:spLocks noChangeArrowheads="1"/>
          </p:cNvSpPr>
          <p:nvPr/>
        </p:nvSpPr>
        <p:spPr bwMode="auto">
          <a:xfrm>
            <a:off x="428625" y="5715000"/>
            <a:ext cx="77724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1200" i="1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en-US" sz="1000"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0" y="1066800"/>
          <a:ext cx="8143875" cy="5491163"/>
        </p:xfrm>
        <a:graphic>
          <a:graphicData uri="http://schemas.openxmlformats.org/drawingml/2006/table">
            <a:tbl>
              <a:tblPr/>
              <a:tblGrid>
                <a:gridCol w="3581400"/>
                <a:gridCol w="4562475"/>
              </a:tblGrid>
              <a:tr h="1857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Batang" pitchFamily="18" charset="-127"/>
                          <a:ea typeface="Batang" pitchFamily="18" charset="-127"/>
                          <a:cs typeface="Times New Roman" pitchFamily="18" charset="0"/>
                        </a:rPr>
                        <a:t>Rice </a:t>
                      </a: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Batang" pitchFamily="18" charset="-127"/>
                          <a:ea typeface="Batang" pitchFamily="18" charset="-127"/>
                          <a:cs typeface="Times New Roman" pitchFamily="18" charset="0"/>
                        </a:rPr>
                        <a:t>tungro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Batang" pitchFamily="18" charset="-127"/>
                          <a:ea typeface="Batang" pitchFamily="18" charset="-127"/>
                          <a:cs typeface="Times New Roman" pitchFamily="18" charset="0"/>
                        </a:rPr>
                        <a:t> virus disease (RTD) - a destructive disease of rice.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876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Batang" pitchFamily="18" charset="-127"/>
                          <a:ea typeface="Batang" pitchFamily="18" charset="-127"/>
                          <a:cs typeface="Times New Roman" pitchFamily="18" charset="0"/>
                        </a:rPr>
                        <a:t>Tungro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Batang" pitchFamily="18" charset="-127"/>
                          <a:ea typeface="Batang" pitchFamily="18" charset="-127"/>
                          <a:cs typeface="Times New Roman" pitchFamily="18" charset="0"/>
                        </a:rPr>
                        <a:t> is caused by two unrelated viruses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Batang" pitchFamily="18" charset="-127"/>
                          <a:ea typeface="Batang" pitchFamily="18" charset="-127"/>
                          <a:cs typeface="Arial" charset="0"/>
                        </a:rPr>
                        <a:t>Rice </a:t>
                      </a:r>
                      <a:r>
                        <a:rPr kumimoji="0" lang="en-US" sz="16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Batang" pitchFamily="18" charset="-127"/>
                          <a:ea typeface="Batang" pitchFamily="18" charset="-127"/>
                          <a:cs typeface="Arial" charset="0"/>
                        </a:rPr>
                        <a:t>tungro</a:t>
                      </a:r>
                      <a:r>
                        <a:rPr kumimoji="0" lang="en-US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Batang" pitchFamily="18" charset="-127"/>
                          <a:ea typeface="Batang" pitchFamily="18" charset="-127"/>
                          <a:cs typeface="Arial" charset="0"/>
                        </a:rPr>
                        <a:t> bacilliform virus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Batang" pitchFamily="18" charset="-127"/>
                          <a:ea typeface="Batang" pitchFamily="18" charset="-127"/>
                          <a:cs typeface="Arial" charset="0"/>
                        </a:rPr>
                        <a:t> (RTBV),- a DNA virus,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Batang" pitchFamily="18" charset="-127"/>
                          <a:ea typeface="Batang" pitchFamily="18" charset="-127"/>
                          <a:cs typeface="Arial" charset="0"/>
                        </a:rPr>
                        <a:t>Rice </a:t>
                      </a:r>
                      <a:r>
                        <a:rPr kumimoji="0" lang="en-US" sz="16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Batang" pitchFamily="18" charset="-127"/>
                          <a:ea typeface="Batang" pitchFamily="18" charset="-127"/>
                          <a:cs typeface="Arial" charset="0"/>
                        </a:rPr>
                        <a:t>tungro</a:t>
                      </a:r>
                      <a:r>
                        <a:rPr kumimoji="0" lang="en-US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Batang" pitchFamily="18" charset="-127"/>
                          <a:ea typeface="Batang" pitchFamily="18" charset="-127"/>
                          <a:cs typeface="Arial" charset="0"/>
                        </a:rPr>
                        <a:t> spherical virus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Batang" pitchFamily="18" charset="-127"/>
                          <a:ea typeface="Batang" pitchFamily="18" charset="-127"/>
                          <a:cs typeface="Arial" charset="0"/>
                        </a:rPr>
                        <a:t> (RTSV),  an RNA virus.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Batang" pitchFamily="18" charset="-127"/>
                        <a:ea typeface="Batang" pitchFamily="18" charset="-127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AC6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AC6CD"/>
                    </a:solidFill>
                  </a:tcPr>
                </a:tc>
              </a:tr>
              <a:tr h="175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tang" pitchFamily="18" charset="-127"/>
                          <a:ea typeface="Batang" pitchFamily="18" charset="-127"/>
                          <a:cs typeface="Arial" charset="0"/>
                        </a:rPr>
                        <a:t>Transmitted by green leafhoppers (GLH)-  </a:t>
                      </a:r>
                      <a:r>
                        <a:rPr kumimoji="0" lang="en-US" sz="16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tang" pitchFamily="18" charset="-127"/>
                          <a:ea typeface="Batang" pitchFamily="18" charset="-127"/>
                          <a:cs typeface="Arial" charset="0"/>
                        </a:rPr>
                        <a:t>Nephotettix</a:t>
                      </a:r>
                      <a:r>
                        <a:rPr kumimoji="0" lang="en-US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tang" pitchFamily="18" charset="-127"/>
                          <a:ea typeface="Batang" pitchFamily="18" charset="-127"/>
                          <a:cs typeface="Arial" charset="0"/>
                        </a:rPr>
                        <a:t> </a:t>
                      </a:r>
                      <a:r>
                        <a:rPr kumimoji="0" lang="en-US" sz="16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tang" pitchFamily="18" charset="-127"/>
                          <a:ea typeface="Batang" pitchFamily="18" charset="-127"/>
                          <a:cs typeface="Arial" charset="0"/>
                        </a:rPr>
                        <a:t>virescens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tang" pitchFamily="18" charset="-127"/>
                          <a:ea typeface="Batang" pitchFamily="18" charset="-127"/>
                          <a:cs typeface="Arial" charset="0"/>
                        </a:rPr>
                        <a:t> and  N. </a:t>
                      </a:r>
                      <a:r>
                        <a:rPr kumimoji="0" lang="en-US" sz="16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tang" pitchFamily="18" charset="-127"/>
                          <a:ea typeface="Batang" pitchFamily="18" charset="-127"/>
                          <a:cs typeface="Arial" charset="0"/>
                        </a:rPr>
                        <a:t>nigropictus</a:t>
                      </a:r>
                      <a:r>
                        <a:rPr kumimoji="0" lang="en-US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tang" pitchFamily="18" charset="-127"/>
                          <a:ea typeface="Batang" pitchFamily="18" charset="-127"/>
                          <a:cs typeface="Arial" charset="0"/>
                        </a:rPr>
                        <a:t> 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tang" pitchFamily="18" charset="-127"/>
                          <a:ea typeface="Batang" pitchFamily="18" charset="-127"/>
                          <a:cs typeface="Arial" charset="0"/>
                        </a:rPr>
                        <a:t>in a semi-persistent manner</a:t>
                      </a:r>
                      <a:r>
                        <a:rPr kumimoji="0" lang="en-US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tang" pitchFamily="18" charset="-127"/>
                          <a:ea typeface="Batang" pitchFamily="18" charset="-127"/>
                          <a:cs typeface="Arial" charset="0"/>
                        </a:rPr>
                        <a:t>.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tang" pitchFamily="18" charset="-127"/>
                          <a:ea typeface="Batang" pitchFamily="18" charset="-127"/>
                          <a:cs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grpSp>
        <p:nvGrpSpPr>
          <p:cNvPr id="11" name="Group 10"/>
          <p:cNvGrpSpPr/>
          <p:nvPr/>
        </p:nvGrpSpPr>
        <p:grpSpPr>
          <a:xfrm>
            <a:off x="5029200" y="1295400"/>
            <a:ext cx="2757915" cy="5181600"/>
            <a:chOff x="5257800" y="1143000"/>
            <a:chExt cx="2757915" cy="5181600"/>
          </a:xfrm>
        </p:grpSpPr>
        <p:graphicFrame>
          <p:nvGraphicFramePr>
            <p:cNvPr id="1026" name="Object 2"/>
            <p:cNvGraphicFramePr>
              <a:graphicFrameLocks noChangeAspect="1"/>
            </p:cNvGraphicFramePr>
            <p:nvPr/>
          </p:nvGraphicFramePr>
          <p:xfrm>
            <a:off x="5257800" y="2895600"/>
            <a:ext cx="2757915" cy="1524000"/>
          </p:xfrm>
          <a:graphic>
            <a:graphicData uri="http://schemas.openxmlformats.org/presentationml/2006/ole">
              <p:oleObj spid="_x0000_s25602" name="Photo Editor Photo" r:id="rId4" imgW="4057143" imgH="2534004" progId="">
                <p:embed/>
              </p:oleObj>
            </a:graphicData>
          </a:graphic>
        </p:graphicFrame>
        <p:pic>
          <p:nvPicPr>
            <p:cNvPr id="1042" name="Picture 24" descr="Picture 290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257800" y="1143000"/>
              <a:ext cx="2667000" cy="152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" name="Group 15"/>
            <p:cNvGrpSpPr>
              <a:grpSpLocks/>
            </p:cNvGrpSpPr>
            <p:nvPr/>
          </p:nvGrpSpPr>
          <p:grpSpPr bwMode="auto">
            <a:xfrm>
              <a:off x="5410200" y="4953000"/>
              <a:ext cx="2438400" cy="1371600"/>
              <a:chOff x="1119" y="240"/>
              <a:chExt cx="3582" cy="1728"/>
            </a:xfrm>
          </p:grpSpPr>
          <p:pic>
            <p:nvPicPr>
              <p:cNvPr id="1044" name="Picture 2" descr="Bluemorph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3027" y="240"/>
                <a:ext cx="768" cy="17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5" name="Picture 3" descr="GLH1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1119" y="240"/>
                <a:ext cx="1908" cy="17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6" name="Picture 12" descr="KRISHNAVENI-6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3792" y="240"/>
                <a:ext cx="909" cy="17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10" name="Rectangle 9"/>
          <p:cNvSpPr/>
          <p:nvPr/>
        </p:nvSpPr>
        <p:spPr>
          <a:xfrm>
            <a:off x="3048000" y="304800"/>
            <a:ext cx="33874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  <a:latin typeface="Batang" pitchFamily="18" charset="-127"/>
                <a:ea typeface="Batang" pitchFamily="18" charset="-127"/>
                <a:cs typeface="Times New Roman" pitchFamily="18" charset="0"/>
              </a:rPr>
              <a:t>Rice </a:t>
            </a:r>
            <a:r>
              <a:rPr lang="en-US" sz="2000" b="1" dirty="0" err="1" smtClean="0">
                <a:solidFill>
                  <a:srgbClr val="FFFF00"/>
                </a:solidFill>
                <a:latin typeface="Batang" pitchFamily="18" charset="-127"/>
                <a:ea typeface="Batang" pitchFamily="18" charset="-127"/>
                <a:cs typeface="Times New Roman" pitchFamily="18" charset="0"/>
              </a:rPr>
              <a:t>tungro</a:t>
            </a:r>
            <a:r>
              <a:rPr lang="en-US" sz="2000" b="1" dirty="0" smtClean="0">
                <a:solidFill>
                  <a:srgbClr val="FFFF00"/>
                </a:solidFill>
                <a:latin typeface="Batang" pitchFamily="18" charset="-127"/>
                <a:ea typeface="Batang" pitchFamily="18" charset="-127"/>
                <a:cs typeface="Times New Roman" pitchFamily="18" charset="0"/>
              </a:rPr>
              <a:t> virus disease </a:t>
            </a:r>
            <a:endParaRPr lang="en-US" sz="2000" b="1" dirty="0"/>
          </a:p>
        </p:txBody>
      </p:sp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7620000" y="5105400"/>
          <a:ext cx="533400" cy="1371600"/>
        </p:xfrm>
        <a:graphic>
          <a:graphicData uri="http://schemas.openxmlformats.org/presentationml/2006/ole">
            <p:oleObj spid="_x0000_s25603" name="Photo Editor Photo" r:id="rId9" imgW="7838095" imgH="1267619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" descr="Ind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990600"/>
            <a:ext cx="25908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Text Box 2"/>
          <p:cNvSpPr txBox="1">
            <a:spLocks noChangeArrowheads="1"/>
          </p:cNvSpPr>
          <p:nvPr/>
        </p:nvSpPr>
        <p:spPr bwMode="auto">
          <a:xfrm>
            <a:off x="1066800" y="228600"/>
            <a:ext cx="6629400" cy="457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ahoma" pitchFamily="34" charset="0"/>
              </a:rPr>
              <a:t>Rice </a:t>
            </a:r>
            <a:r>
              <a:rPr lang="en-US" sz="2400" b="1" dirty="0" err="1">
                <a:solidFill>
                  <a:schemeClr val="bg1"/>
                </a:solidFill>
                <a:latin typeface="Tahoma" pitchFamily="34" charset="0"/>
              </a:rPr>
              <a:t>tungro</a:t>
            </a:r>
            <a:r>
              <a:rPr lang="en-US" sz="2400" b="1" dirty="0">
                <a:solidFill>
                  <a:schemeClr val="bg1"/>
                </a:solidFill>
                <a:latin typeface="Tahoma" pitchFamily="34" charset="0"/>
              </a:rPr>
              <a:t> virus distribution in India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52400" y="914400"/>
            <a:ext cx="8991600" cy="5734110"/>
            <a:chOff x="152400" y="914400"/>
            <a:chExt cx="8991600" cy="5734110"/>
          </a:xfrm>
        </p:grpSpPr>
        <p:sp>
          <p:nvSpPr>
            <p:cNvPr id="5" name="Rectangle 4"/>
            <p:cNvSpPr/>
            <p:nvPr/>
          </p:nvSpPr>
          <p:spPr>
            <a:xfrm>
              <a:off x="152400" y="6248400"/>
              <a:ext cx="8991600" cy="400110"/>
            </a:xfrm>
            <a:prstGeom prst="rect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r>
                <a:rPr lang="en-US" b="1" dirty="0" smtClean="0">
                  <a:solidFill>
                    <a:srgbClr val="FFC000"/>
                  </a:solidFill>
                  <a:latin typeface="Tahoma" pitchFamily="34" charset="0"/>
                </a:rPr>
                <a:t>Besides obvious endemism, </a:t>
              </a:r>
              <a:r>
                <a:rPr lang="en-US" sz="2000" b="1" dirty="0" smtClean="0">
                  <a:solidFill>
                    <a:srgbClr val="FFC000"/>
                  </a:solidFill>
                  <a:latin typeface="Tahoma" pitchFamily="34" charset="0"/>
                </a:rPr>
                <a:t>reasons</a:t>
              </a:r>
              <a:r>
                <a:rPr lang="en-US" b="1" dirty="0" smtClean="0">
                  <a:solidFill>
                    <a:srgbClr val="FFC000"/>
                  </a:solidFill>
                  <a:latin typeface="Tahoma" pitchFamily="34" charset="0"/>
                </a:rPr>
                <a:t> for periodical epidemics are not known</a:t>
              </a:r>
              <a:endParaRPr lang="en-US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4648200" y="914400"/>
              <a:ext cx="4191000" cy="52629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66688" indent="-166688">
                <a:spcBef>
                  <a:spcPct val="20000"/>
                </a:spcBef>
                <a:spcAft>
                  <a:spcPct val="20000"/>
                </a:spcAft>
                <a:buClr>
                  <a:srgbClr val="990033"/>
                </a:buClr>
                <a:buSzPct val="85000"/>
              </a:pPr>
              <a:r>
                <a:rPr lang="en-US" sz="1600" b="1" dirty="0" smtClean="0">
                  <a:solidFill>
                    <a:srgbClr val="FFFF00"/>
                  </a:solidFill>
                  <a:latin typeface="+mj-lt"/>
                </a:rPr>
                <a:t>1967: First reported from West Bengal.</a:t>
              </a:r>
            </a:p>
            <a:p>
              <a:pPr marL="457200" indent="-457200">
                <a:spcBef>
                  <a:spcPct val="20000"/>
                </a:spcBef>
                <a:spcAft>
                  <a:spcPct val="20000"/>
                </a:spcAft>
                <a:buClr>
                  <a:srgbClr val="990033"/>
                </a:buClr>
                <a:buSzPct val="85000"/>
              </a:pPr>
              <a:r>
                <a:rPr lang="en-US" sz="1600" b="1" dirty="0" smtClean="0">
                  <a:solidFill>
                    <a:srgbClr val="00CCFF"/>
                  </a:solidFill>
                  <a:latin typeface="+mj-lt"/>
                </a:rPr>
                <a:t>1969:  Eastern U.P., West Bengal and northern parts of Bihar.</a:t>
              </a:r>
            </a:p>
            <a:p>
              <a:pPr marL="457200" indent="-457200">
                <a:spcBef>
                  <a:spcPct val="20000"/>
                </a:spcBef>
                <a:spcAft>
                  <a:spcPct val="20000"/>
                </a:spcAft>
                <a:buClr>
                  <a:srgbClr val="990033"/>
                </a:buClr>
                <a:buSzPct val="85000"/>
              </a:pPr>
              <a:r>
                <a:rPr lang="en-US" sz="1600" b="1" dirty="0" smtClean="0">
                  <a:solidFill>
                    <a:srgbClr val="FFFF00"/>
                  </a:solidFill>
                  <a:latin typeface="+mj-lt"/>
                </a:rPr>
                <a:t>Subsequently, the disease reported from A.P., Assam, Kerala, </a:t>
              </a:r>
              <a:r>
                <a:rPr lang="en-US" sz="1600" b="1" dirty="0" err="1" smtClean="0">
                  <a:solidFill>
                    <a:srgbClr val="FFFF00"/>
                  </a:solidFill>
                  <a:latin typeface="+mj-lt"/>
                </a:rPr>
                <a:t>Puducherry</a:t>
              </a:r>
              <a:r>
                <a:rPr lang="en-US" sz="1600" b="1" dirty="0" smtClean="0">
                  <a:solidFill>
                    <a:srgbClr val="FFFF00"/>
                  </a:solidFill>
                  <a:latin typeface="+mj-lt"/>
                </a:rPr>
                <a:t>, Tamil Nadu and other rice growing areas.</a:t>
              </a:r>
            </a:p>
            <a:p>
              <a:pPr marL="457200" indent="-457200">
                <a:spcBef>
                  <a:spcPct val="20000"/>
                </a:spcBef>
                <a:spcAft>
                  <a:spcPct val="20000"/>
                </a:spcAft>
                <a:buClr>
                  <a:srgbClr val="990033"/>
                </a:buClr>
                <a:buSzPct val="85000"/>
              </a:pPr>
              <a:r>
                <a:rPr lang="en-US" sz="1600" b="1" dirty="0" smtClean="0">
                  <a:solidFill>
                    <a:srgbClr val="00CCFF"/>
                  </a:solidFill>
                  <a:latin typeface="+mj-lt"/>
                </a:rPr>
                <a:t>1973 &amp;1974: Many parts of Orissa  </a:t>
              </a:r>
            </a:p>
            <a:p>
              <a:pPr marL="457200" indent="-457200">
                <a:spcBef>
                  <a:spcPct val="20000"/>
                </a:spcBef>
                <a:spcAft>
                  <a:spcPct val="20000"/>
                </a:spcAft>
                <a:buClr>
                  <a:srgbClr val="990033"/>
                </a:buClr>
                <a:buSzPct val="85000"/>
              </a:pPr>
              <a:r>
                <a:rPr lang="en-US" sz="1600" b="1" dirty="0" smtClean="0">
                  <a:solidFill>
                    <a:srgbClr val="FFFF00"/>
                  </a:solidFill>
                  <a:latin typeface="+mj-lt"/>
                </a:rPr>
                <a:t>1977:  Krishna district of A.P.</a:t>
              </a:r>
            </a:p>
            <a:p>
              <a:pPr marL="457200" indent="-457200">
                <a:spcBef>
                  <a:spcPct val="20000"/>
                </a:spcBef>
                <a:spcAft>
                  <a:spcPct val="20000"/>
                </a:spcAft>
                <a:buClr>
                  <a:srgbClr val="990033"/>
                </a:buClr>
                <a:buSzPct val="85000"/>
              </a:pPr>
              <a:r>
                <a:rPr lang="en-US" sz="1600" b="1" dirty="0" smtClean="0">
                  <a:solidFill>
                    <a:srgbClr val="00CCFF"/>
                  </a:solidFill>
                  <a:latin typeface="+mj-lt"/>
                </a:rPr>
                <a:t>1981:  Many parts of West Bengal</a:t>
              </a:r>
              <a:r>
                <a:rPr lang="en-US" sz="1600" b="1" dirty="0" smtClean="0">
                  <a:solidFill>
                    <a:srgbClr val="FFFF00"/>
                  </a:solidFill>
                  <a:latin typeface="+mj-lt"/>
                </a:rPr>
                <a:t> </a:t>
              </a:r>
            </a:p>
            <a:p>
              <a:pPr marL="457200" indent="-457200">
                <a:spcBef>
                  <a:spcPct val="20000"/>
                </a:spcBef>
                <a:spcAft>
                  <a:spcPct val="20000"/>
                </a:spcAft>
                <a:buClr>
                  <a:srgbClr val="990033"/>
                </a:buClr>
                <a:buSzPct val="85000"/>
              </a:pPr>
              <a:r>
                <a:rPr lang="en-US" sz="1600" b="1" dirty="0" smtClean="0">
                  <a:solidFill>
                    <a:srgbClr val="FFFF00"/>
                  </a:solidFill>
                  <a:latin typeface="+mj-lt"/>
                </a:rPr>
                <a:t>1998: </a:t>
              </a:r>
              <a:r>
                <a:rPr lang="en-US" sz="1600" b="1" dirty="0" err="1" smtClean="0">
                  <a:solidFill>
                    <a:srgbClr val="FFFF00"/>
                  </a:solidFill>
                  <a:latin typeface="+mj-lt"/>
                </a:rPr>
                <a:t>Gurdaspur</a:t>
              </a:r>
              <a:r>
                <a:rPr lang="en-US" sz="1600" b="1" dirty="0" smtClean="0">
                  <a:solidFill>
                    <a:srgbClr val="FFFF00"/>
                  </a:solidFill>
                  <a:latin typeface="+mj-lt"/>
                </a:rPr>
                <a:t>  and Amritsar districts of Punjab, in an area of 0.45 million ha</a:t>
              </a:r>
            </a:p>
            <a:p>
              <a:pPr marL="457200" indent="-457200">
                <a:spcBef>
                  <a:spcPct val="20000"/>
                </a:spcBef>
                <a:spcAft>
                  <a:spcPct val="20000"/>
                </a:spcAft>
                <a:buClr>
                  <a:srgbClr val="990033"/>
                </a:buClr>
                <a:buSzPct val="85000"/>
              </a:pPr>
              <a:r>
                <a:rPr lang="en-US" sz="1600" b="1" dirty="0" smtClean="0">
                  <a:solidFill>
                    <a:srgbClr val="00CCFF"/>
                  </a:solidFill>
                  <a:latin typeface="+mj-lt"/>
                </a:rPr>
                <a:t>2003:  </a:t>
              </a:r>
              <a:r>
                <a:rPr lang="en-US" sz="1600" b="1" dirty="0" err="1" smtClean="0">
                  <a:solidFill>
                    <a:srgbClr val="00CCFF"/>
                  </a:solidFill>
                  <a:latin typeface="+mj-lt"/>
                </a:rPr>
                <a:t>Nalgonda</a:t>
              </a:r>
              <a:r>
                <a:rPr lang="en-US" sz="1600" b="1" dirty="0" smtClean="0">
                  <a:solidFill>
                    <a:srgbClr val="00CCFF"/>
                  </a:solidFill>
                  <a:latin typeface="+mj-lt"/>
                </a:rPr>
                <a:t> district of A.P.</a:t>
              </a:r>
            </a:p>
            <a:p>
              <a:pPr marL="457200" indent="-457200">
                <a:spcBef>
                  <a:spcPct val="20000"/>
                </a:spcBef>
                <a:spcAft>
                  <a:spcPct val="20000"/>
                </a:spcAft>
                <a:buClr>
                  <a:srgbClr val="990033"/>
                </a:buClr>
                <a:buSzPct val="85000"/>
              </a:pPr>
              <a:r>
                <a:rPr lang="en-US" sz="1600" b="1" dirty="0" smtClean="0">
                  <a:solidFill>
                    <a:srgbClr val="FFFF00"/>
                  </a:solidFill>
                  <a:latin typeface="+mj-lt"/>
                </a:rPr>
                <a:t>2003-2006:  </a:t>
              </a:r>
              <a:r>
                <a:rPr lang="en-US" sz="1600" b="1" dirty="0" err="1" smtClean="0">
                  <a:solidFill>
                    <a:srgbClr val="FFFF00"/>
                  </a:solidFill>
                  <a:latin typeface="+mj-lt"/>
                </a:rPr>
                <a:t>Kanyakumari</a:t>
              </a:r>
              <a:r>
                <a:rPr lang="en-US" sz="1600" b="1" dirty="0" smtClean="0">
                  <a:solidFill>
                    <a:srgbClr val="FFFF00"/>
                  </a:solidFill>
                  <a:latin typeface="+mj-lt"/>
                </a:rPr>
                <a:t> and </a:t>
              </a:r>
              <a:r>
                <a:rPr lang="en-US" sz="1600" b="1" dirty="0" err="1" smtClean="0">
                  <a:solidFill>
                    <a:srgbClr val="FFFF00"/>
                  </a:solidFill>
                  <a:latin typeface="+mj-lt"/>
                </a:rPr>
                <a:t>Tirunelveli</a:t>
              </a:r>
              <a:r>
                <a:rPr lang="en-US" sz="1600" b="1" dirty="0" smtClean="0">
                  <a:solidFill>
                    <a:srgbClr val="FFFF00"/>
                  </a:solidFill>
                  <a:latin typeface="+mj-lt"/>
                </a:rPr>
                <a:t> districts of Tamil Nadu.</a:t>
              </a:r>
            </a:p>
            <a:p>
              <a:pPr marL="457200" indent="-457200">
                <a:spcBef>
                  <a:spcPct val="20000"/>
                </a:spcBef>
                <a:spcAft>
                  <a:spcPct val="20000"/>
                </a:spcAft>
                <a:buClr>
                  <a:srgbClr val="990033"/>
                </a:buClr>
                <a:buSzPct val="85000"/>
              </a:pPr>
              <a:r>
                <a:rPr lang="en-US" sz="1600" b="1" dirty="0" smtClean="0">
                  <a:solidFill>
                    <a:srgbClr val="00CCFF"/>
                  </a:solidFill>
                  <a:latin typeface="+mj-lt"/>
                </a:rPr>
                <a:t>2007: </a:t>
              </a:r>
              <a:r>
                <a:rPr lang="en-US" sz="1600" b="1" dirty="0" err="1" smtClean="0">
                  <a:solidFill>
                    <a:srgbClr val="00CCFF"/>
                  </a:solidFill>
                  <a:latin typeface="+mj-lt"/>
                </a:rPr>
                <a:t>Karimnagar</a:t>
              </a:r>
              <a:r>
                <a:rPr lang="en-US" sz="1600" b="1" dirty="0" smtClean="0">
                  <a:solidFill>
                    <a:srgbClr val="00CCFF"/>
                  </a:solidFill>
                  <a:latin typeface="+mj-lt"/>
                </a:rPr>
                <a:t> and </a:t>
              </a:r>
              <a:r>
                <a:rPr lang="en-US" sz="1600" b="1" dirty="0" err="1" smtClean="0">
                  <a:solidFill>
                    <a:srgbClr val="00CCFF"/>
                  </a:solidFill>
                  <a:latin typeface="+mj-lt"/>
                </a:rPr>
                <a:t>Medak</a:t>
              </a:r>
              <a:r>
                <a:rPr lang="en-US" sz="1600" b="1" dirty="0" smtClean="0">
                  <a:solidFill>
                    <a:srgbClr val="00CCFF"/>
                  </a:solidFill>
                  <a:latin typeface="+mj-lt"/>
                </a:rPr>
                <a:t> districts of AP in an area of &gt;19000 acres</a:t>
              </a:r>
              <a:r>
                <a:rPr lang="en-US" sz="1600" b="1" dirty="0" smtClean="0">
                  <a:solidFill>
                    <a:srgbClr val="FFFF00"/>
                  </a:solidFill>
                  <a:latin typeface="+mj-lt"/>
                </a:rPr>
                <a:t>.</a:t>
              </a:r>
            </a:p>
            <a:p>
              <a:pPr marL="457200" indent="-457200">
                <a:spcBef>
                  <a:spcPct val="20000"/>
                </a:spcBef>
                <a:spcAft>
                  <a:spcPct val="20000"/>
                </a:spcAft>
                <a:buClr>
                  <a:srgbClr val="990033"/>
                </a:buClr>
                <a:buSzPct val="85000"/>
              </a:pPr>
              <a:r>
                <a:rPr lang="en-US" sz="1600" b="1" dirty="0" smtClean="0">
                  <a:solidFill>
                    <a:srgbClr val="FFFF00"/>
                  </a:solidFill>
                  <a:latin typeface="+mj-lt"/>
                </a:rPr>
                <a:t>2010: </a:t>
              </a:r>
              <a:r>
                <a:rPr lang="en-US" sz="1600" b="1" dirty="0" err="1" smtClean="0">
                  <a:solidFill>
                    <a:srgbClr val="FFFF00"/>
                  </a:solidFill>
                  <a:latin typeface="+mj-lt"/>
                </a:rPr>
                <a:t>Kanyakumari</a:t>
              </a:r>
              <a:r>
                <a:rPr lang="en-US" sz="1600" b="1" dirty="0" smtClean="0">
                  <a:solidFill>
                    <a:srgbClr val="FFFF00"/>
                  </a:solidFill>
                  <a:latin typeface="+mj-lt"/>
                </a:rPr>
                <a:t>, Tamil  Nadu</a:t>
              </a:r>
              <a:endParaRPr lang="en-US" b="1" dirty="0" smtClean="0">
                <a:solidFill>
                  <a:srgbClr val="FFFF00"/>
                </a:solidFill>
              </a:endParaRPr>
            </a:p>
          </p:txBody>
        </p:sp>
        <p:pic>
          <p:nvPicPr>
            <p:cNvPr id="7" name="Picture 4" descr="Picture 29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04800" y="3886200"/>
              <a:ext cx="2133600" cy="1905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2" descr="Picture 27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438400" y="3886200"/>
              <a:ext cx="2209800" cy="190500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838200"/>
            <a:ext cx="81534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b="1" dirty="0" smtClean="0">
              <a:solidFill>
                <a:srgbClr val="FFFF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en-US" sz="24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As chemicals are not very effective for the control of </a:t>
            </a:r>
            <a:r>
              <a:rPr lang="en-US" sz="2400" b="1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tungro</a:t>
            </a:r>
            <a:r>
              <a:rPr lang="en-US" sz="24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….., </a:t>
            </a:r>
          </a:p>
          <a:p>
            <a:pPr algn="just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400" b="1" dirty="0" smtClean="0">
                <a:solidFill>
                  <a:srgbClr val="00CCFF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……</a:t>
            </a:r>
            <a:r>
              <a:rPr lang="en-US" sz="2400" b="1" dirty="0" smtClean="0">
                <a:solidFill>
                  <a:srgbClr val="DFFF2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host plant resistance has become the most important alternative for the management of this disease</a:t>
            </a:r>
          </a:p>
          <a:p>
            <a:endParaRPr lang="en-US" sz="2400" b="1" dirty="0" smtClean="0">
              <a:solidFill>
                <a:srgbClr val="DFFF21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  <a:p>
            <a:pPr algn="just"/>
            <a:r>
              <a:rPr lang="en-US" sz="2400" b="1" dirty="0" smtClean="0">
                <a:solidFill>
                  <a:srgbClr val="FFC00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Ever since the identification and confirmation of </a:t>
            </a:r>
            <a:r>
              <a:rPr lang="en-US" sz="2400" b="1" dirty="0" err="1" smtClean="0">
                <a:solidFill>
                  <a:srgbClr val="FFC00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tungro</a:t>
            </a:r>
            <a:r>
              <a:rPr lang="en-US" sz="2400" b="1" dirty="0" smtClean="0">
                <a:solidFill>
                  <a:srgbClr val="FFC00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 virus incidence in India, attempts were made to identify donors and develop breeding lines resistant to </a:t>
            </a:r>
            <a:r>
              <a:rPr lang="en-US" sz="2400" b="1" dirty="0" err="1" smtClean="0">
                <a:solidFill>
                  <a:srgbClr val="FFC00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tungro</a:t>
            </a:r>
            <a:r>
              <a:rPr lang="en-US" sz="2400" b="1" dirty="0" smtClean="0">
                <a:solidFill>
                  <a:srgbClr val="FFC00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 disease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8600" y="762000"/>
          <a:ext cx="5029200" cy="2941320"/>
        </p:xfrm>
        <a:graphic>
          <a:graphicData uri="http://schemas.openxmlformats.org/drawingml/2006/table">
            <a:tbl>
              <a:tblPr/>
              <a:tblGrid>
                <a:gridCol w="801757"/>
                <a:gridCol w="4227443"/>
              </a:tblGrid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Score</a:t>
                      </a:r>
                      <a:endParaRPr lang="en-US" sz="1400" b="1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Description</a:t>
                      </a:r>
                      <a:endParaRPr lang="en-US" sz="1400" b="1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17098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</a:t>
                      </a:r>
                      <a:endParaRPr lang="en-US" sz="1600" b="1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No symptoms</a:t>
                      </a:r>
                      <a:endParaRPr lang="en-US" sz="1600" b="1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</a:t>
                      </a:r>
                      <a:endParaRPr lang="en-US" sz="1600" b="1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1-10% plant height reduction with no distinct leaf discoloration.</a:t>
                      </a:r>
                      <a:endParaRPr lang="en-US" sz="1600" b="1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5</a:t>
                      </a:r>
                      <a:endParaRPr lang="en-US" sz="1600" b="1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11-30% plant height reduction with no leaf discoloration.</a:t>
                      </a:r>
                      <a:endParaRPr lang="en-US" sz="1600" b="1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7</a:t>
                      </a:r>
                      <a:endParaRPr lang="en-US" sz="1600" b="1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31-50% plant height reduction and yellow to orange leaf discoloration</a:t>
                      </a:r>
                      <a:endParaRPr lang="en-US" sz="1600" b="1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3419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9</a:t>
                      </a:r>
                      <a:endParaRPr lang="en-US" sz="1600" b="1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More than 50% plant height reduction and yellow to orange leaf discoloration.</a:t>
                      </a:r>
                      <a:endParaRPr lang="en-US" sz="1600" b="1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04800" y="381000"/>
            <a:ext cx="41873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SES Scale  (IRRI 1996) for RTV</a:t>
            </a:r>
            <a:endParaRPr lang="en-US" sz="2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Picture 57" descr="G:\DSC021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3962400"/>
            <a:ext cx="4114800" cy="2667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705600" y="4876800"/>
            <a:ext cx="17971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RTV screening</a:t>
            </a:r>
            <a:endParaRPr lang="en-US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7" name="Picture 54" descr="tungro screenimg"/>
          <p:cNvPicPr>
            <a:picLocks noChangeAspect="1" noChangeArrowheads="1"/>
          </p:cNvPicPr>
          <p:nvPr/>
        </p:nvPicPr>
        <p:blipFill>
          <a:blip r:embed="rId3" cstate="print">
            <a:lum bright="12000" contrast="40000"/>
          </a:blip>
          <a:srcRect l="1888" t="4626" r="-2203" b="-5046"/>
          <a:stretch>
            <a:fillRect/>
          </a:stretch>
        </p:blipFill>
        <p:spPr bwMode="auto">
          <a:xfrm>
            <a:off x="5257800" y="838200"/>
            <a:ext cx="38862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418" name="Picture 2" descr="vikramary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447800"/>
            <a:ext cx="2895600" cy="2659063"/>
          </a:xfrm>
          <a:prstGeom prst="rect">
            <a:avLst/>
          </a:prstGeom>
          <a:noFill/>
        </p:spPr>
      </p:pic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304800" y="762000"/>
            <a:ext cx="8077200" cy="4886325"/>
            <a:chOff x="144" y="1104"/>
            <a:chExt cx="5088" cy="3078"/>
          </a:xfrm>
        </p:grpSpPr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528" y="1104"/>
              <a:ext cx="4704" cy="2015"/>
              <a:chOff x="528" y="1344"/>
              <a:chExt cx="4704" cy="2015"/>
            </a:xfrm>
          </p:grpSpPr>
          <p:sp>
            <p:nvSpPr>
              <p:cNvPr id="188419" name="Text Box 3"/>
              <p:cNvSpPr txBox="1">
                <a:spLocks noChangeArrowheads="1"/>
              </p:cNvSpPr>
              <p:nvPr/>
            </p:nvSpPr>
            <p:spPr bwMode="auto">
              <a:xfrm>
                <a:off x="528" y="1344"/>
                <a:ext cx="136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2400" b="1" dirty="0" err="1"/>
                  <a:t>Vikramarya</a:t>
                </a:r>
                <a:endParaRPr lang="en-US" sz="2400" b="1" dirty="0"/>
              </a:p>
            </p:txBody>
          </p:sp>
          <p:sp>
            <p:nvSpPr>
              <p:cNvPr id="188420" name="Text Box 4"/>
              <p:cNvSpPr txBox="1">
                <a:spLocks noChangeArrowheads="1"/>
              </p:cNvSpPr>
              <p:nvPr/>
            </p:nvSpPr>
            <p:spPr bwMode="auto">
              <a:xfrm>
                <a:off x="2400" y="1440"/>
                <a:ext cx="2832" cy="19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347663" indent="-347663">
                  <a:buClr>
                    <a:srgbClr val="0033CC"/>
                  </a:buClr>
                  <a:buSzPct val="90000"/>
                  <a:buFont typeface="Wingdings" pitchFamily="2" charset="2"/>
                  <a:buChar char="v"/>
                </a:pPr>
                <a:r>
                  <a:rPr lang="en-US" sz="2400" b="1" dirty="0">
                    <a:latin typeface="Times New Roman" pitchFamily="18" charset="0"/>
                  </a:rPr>
                  <a:t> </a:t>
                </a:r>
                <a:r>
                  <a:rPr lang="en-US" sz="2400" b="1" dirty="0">
                    <a:solidFill>
                      <a:srgbClr val="FFFF00"/>
                    </a:solidFill>
                    <a:latin typeface="Tahoma" pitchFamily="34" charset="0"/>
                  </a:rPr>
                  <a:t>IET 7302</a:t>
                </a:r>
                <a:endParaRPr lang="en-US" sz="2400" dirty="0">
                  <a:solidFill>
                    <a:srgbClr val="FFFF00"/>
                  </a:solidFill>
                  <a:latin typeface="Tahoma" pitchFamily="34" charset="0"/>
                </a:endParaRPr>
              </a:p>
              <a:p>
                <a:pPr marL="347663" indent="-347663">
                  <a:buClr>
                    <a:srgbClr val="0033CC"/>
                  </a:buClr>
                  <a:buSzPct val="80000"/>
                  <a:buFont typeface="Wingdings" pitchFamily="2" charset="2"/>
                  <a:buChar char="v"/>
                </a:pPr>
                <a:r>
                  <a:rPr lang="en-US" sz="2400" b="1" dirty="0">
                    <a:solidFill>
                      <a:srgbClr val="DFFF21"/>
                    </a:solidFill>
                    <a:latin typeface="Tahoma" pitchFamily="34" charset="0"/>
                  </a:rPr>
                  <a:t>Cross: RPW 6-13/ PTB 2;</a:t>
                </a:r>
              </a:p>
              <a:p>
                <a:pPr marL="347663" indent="-347663">
                  <a:buClr>
                    <a:srgbClr val="0033CC"/>
                  </a:buClr>
                  <a:buSzPct val="80000"/>
                  <a:buFont typeface="Wingdings" pitchFamily="2" charset="2"/>
                  <a:buChar char="v"/>
                </a:pPr>
                <a:r>
                  <a:rPr lang="en-US" sz="2400" b="1" dirty="0">
                    <a:solidFill>
                      <a:srgbClr val="00B0F0"/>
                    </a:solidFill>
                    <a:latin typeface="Tahoma" pitchFamily="34" charset="0"/>
                  </a:rPr>
                  <a:t>with long bold grains;</a:t>
                </a:r>
              </a:p>
              <a:p>
                <a:pPr marL="347663" indent="-347663">
                  <a:buClr>
                    <a:srgbClr val="0033CC"/>
                  </a:buClr>
                  <a:buSzPct val="80000"/>
                  <a:buFont typeface="Wingdings" pitchFamily="2" charset="2"/>
                  <a:buChar char="v"/>
                </a:pPr>
                <a:r>
                  <a:rPr lang="en-US" sz="2400" b="1" dirty="0">
                    <a:solidFill>
                      <a:srgbClr val="FFFF00"/>
                    </a:solidFill>
                    <a:latin typeface="Tahoma" pitchFamily="34" charset="0"/>
                  </a:rPr>
                  <a:t>Released in AP during </a:t>
                </a:r>
                <a:r>
                  <a:rPr lang="en-US" sz="2400" b="1" dirty="0" smtClean="0">
                    <a:solidFill>
                      <a:srgbClr val="FFFF00"/>
                    </a:solidFill>
                    <a:latin typeface="Tahoma" pitchFamily="34" charset="0"/>
                  </a:rPr>
                  <a:t>1986</a:t>
                </a:r>
                <a:endParaRPr lang="en-US" sz="2400" b="1" dirty="0">
                  <a:latin typeface="Tahoma" pitchFamily="34" charset="0"/>
                </a:endParaRPr>
              </a:p>
              <a:p>
                <a:pPr marL="347663" indent="-347663">
                  <a:buClr>
                    <a:srgbClr val="0033CC"/>
                  </a:buClr>
                  <a:buSzPct val="80000"/>
                  <a:buFont typeface="Wingdings" pitchFamily="2" charset="2"/>
                  <a:buChar char="v"/>
                </a:pPr>
                <a:r>
                  <a:rPr lang="en-US" sz="2400" b="1" dirty="0">
                    <a:latin typeface="Tahoma" pitchFamily="34" charset="0"/>
                  </a:rPr>
                  <a:t>Duration: 130 days; </a:t>
                </a:r>
              </a:p>
              <a:p>
                <a:pPr marL="347663" indent="-347663">
                  <a:buClr>
                    <a:srgbClr val="0033CC"/>
                  </a:buClr>
                  <a:buSzPct val="80000"/>
                  <a:buFont typeface="Wingdings" pitchFamily="2" charset="2"/>
                  <a:buChar char="v"/>
                </a:pPr>
                <a:r>
                  <a:rPr lang="en-US" sz="2400" b="1" dirty="0">
                    <a:solidFill>
                      <a:srgbClr val="FFFF00"/>
                    </a:solidFill>
                    <a:latin typeface="Tahoma" pitchFamily="34" charset="0"/>
                  </a:rPr>
                  <a:t>Resistance to </a:t>
                </a:r>
                <a:r>
                  <a:rPr lang="en-US" sz="2400" b="1" dirty="0" err="1">
                    <a:solidFill>
                      <a:srgbClr val="FFFF00"/>
                    </a:solidFill>
                    <a:latin typeface="Tahoma" pitchFamily="34" charset="0"/>
                  </a:rPr>
                  <a:t>tungro</a:t>
                </a:r>
                <a:r>
                  <a:rPr lang="en-US" sz="2400" b="1" dirty="0">
                    <a:solidFill>
                      <a:srgbClr val="FFFF00"/>
                    </a:solidFill>
                    <a:latin typeface="Tahoma" pitchFamily="34" charset="0"/>
                  </a:rPr>
                  <a:t>, GLH and blast </a:t>
                </a:r>
              </a:p>
            </p:txBody>
          </p:sp>
        </p:grpSp>
        <p:sp>
          <p:nvSpPr>
            <p:cNvPr id="188423" name="Rectangle 7"/>
            <p:cNvSpPr>
              <a:spLocks noChangeArrowheads="1"/>
            </p:cNvSpPr>
            <p:nvPr/>
          </p:nvSpPr>
          <p:spPr bwMode="auto">
            <a:xfrm>
              <a:off x="144" y="3426"/>
              <a:ext cx="5040" cy="75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just" eaLnBrk="1" hangingPunct="1">
                <a:spcBef>
                  <a:spcPct val="50000"/>
                </a:spcBef>
              </a:pPr>
              <a:r>
                <a:rPr lang="en-US" sz="2400" b="1" dirty="0">
                  <a:solidFill>
                    <a:srgbClr val="FFFF00"/>
                  </a:solidFill>
                  <a:latin typeface="Tahoma" pitchFamily="34" charset="0"/>
                </a:rPr>
                <a:t>Though varieties are bred/released for RTV resistance, these varieties are not popular and popular varieties are prone to RTD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228600" y="1143000"/>
            <a:ext cx="8001000" cy="120032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 eaLnBrk="1" hangingPunct="1"/>
            <a:r>
              <a:rPr lang="en-US" sz="2400" b="1" dirty="0">
                <a:solidFill>
                  <a:schemeClr val="tx1">
                    <a:lumMod val="95000"/>
                  </a:schemeClr>
                </a:solidFill>
              </a:rPr>
              <a:t>Studies on genetics of inheritance of the donors suggest the involvement  of single gene to multiple loci governing the resistance</a:t>
            </a:r>
            <a:r>
              <a:rPr lang="en-US" sz="2400" dirty="0">
                <a:solidFill>
                  <a:schemeClr val="tx1">
                    <a:lumMod val="95000"/>
                  </a:schemeClr>
                </a:solidFill>
              </a:rPr>
              <a:t> </a:t>
            </a: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762000" y="6096000"/>
            <a:ext cx="5105400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100" b="1" dirty="0"/>
              <a:t>Prasad GSV</a:t>
            </a:r>
            <a:r>
              <a:rPr lang="en-US" sz="1050" b="1" dirty="0"/>
              <a:t>, </a:t>
            </a:r>
            <a:r>
              <a:rPr lang="en-US" sz="1100" b="1" dirty="0" err="1"/>
              <a:t>Krishnaveni</a:t>
            </a:r>
            <a:r>
              <a:rPr lang="en-US" sz="1200" b="1" dirty="0"/>
              <a:t>,</a:t>
            </a:r>
            <a:r>
              <a:rPr lang="en-US" sz="1100" b="1" dirty="0"/>
              <a:t> </a:t>
            </a:r>
            <a:r>
              <a:rPr lang="en-US" sz="1050" b="1" dirty="0"/>
              <a:t>D</a:t>
            </a:r>
            <a:r>
              <a:rPr lang="en-US" sz="1100" b="1" dirty="0"/>
              <a:t>. Subramanian N, </a:t>
            </a:r>
            <a:r>
              <a:rPr lang="en-US" sz="1100" b="1" dirty="0" err="1"/>
              <a:t>Neeraja</a:t>
            </a:r>
            <a:r>
              <a:rPr lang="en-US" sz="1100" b="1" dirty="0"/>
              <a:t> CN and </a:t>
            </a:r>
            <a:r>
              <a:rPr lang="en-US" sz="1100" b="1" dirty="0" err="1"/>
              <a:t>Muralidharan</a:t>
            </a:r>
            <a:r>
              <a:rPr lang="en-US" sz="1100" b="1" dirty="0"/>
              <a:t> K. 2004. Genetics of resistance to rice </a:t>
            </a:r>
            <a:r>
              <a:rPr lang="en-US" sz="1100" b="1" dirty="0" err="1"/>
              <a:t>tungro</a:t>
            </a:r>
            <a:r>
              <a:rPr lang="en-US" sz="1100" b="1" dirty="0"/>
              <a:t> virus disease. </a:t>
            </a:r>
            <a:r>
              <a:rPr lang="en-US" sz="1100" b="1" dirty="0" err="1"/>
              <a:t>J.Mycol.Pl.Pathol</a:t>
            </a:r>
            <a:r>
              <a:rPr lang="en-US" sz="1100" b="1" dirty="0"/>
              <a:t> 34(3):846-849</a:t>
            </a:r>
          </a:p>
        </p:txBody>
      </p:sp>
      <p:graphicFrame>
        <p:nvGraphicFramePr>
          <p:cNvPr id="65537" name="Object 1"/>
          <p:cNvGraphicFramePr>
            <a:graphicFrameLocks noChangeAspect="1"/>
          </p:cNvGraphicFramePr>
          <p:nvPr/>
        </p:nvGraphicFramePr>
        <p:xfrm>
          <a:off x="685800" y="2667000"/>
          <a:ext cx="7543800" cy="3124200"/>
        </p:xfrm>
        <a:graphic>
          <a:graphicData uri="http://schemas.openxmlformats.org/presentationml/2006/ole">
            <p:oleObj spid="_x0000_s89090" name="Document" r:id="rId3" imgW="5958363" imgH="3632561" progId="Word.Document.8">
              <p:embed/>
            </p:oleObj>
          </a:graphicData>
        </a:graphic>
      </p:graphicFrame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371600" y="381000"/>
            <a:ext cx="5867400" cy="46166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 algn="ctr">
              <a:buSzPct val="90000"/>
            </a:pPr>
            <a:r>
              <a:rPr lang="en-US" sz="2400" b="1" dirty="0" smtClean="0">
                <a:solidFill>
                  <a:srgbClr val="0033CC"/>
                </a:solidFill>
                <a:latin typeface="Arial" charset="0"/>
              </a:rPr>
              <a:t>Nature of resistance in rice genotypes.</a:t>
            </a:r>
            <a:endParaRPr lang="en-US" sz="2400" b="1" dirty="0">
              <a:solidFill>
                <a:srgbClr val="0033CC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Box 2"/>
          <p:cNvSpPr txBox="1">
            <a:spLocks noChangeArrowheads="1"/>
          </p:cNvSpPr>
          <p:nvPr/>
        </p:nvSpPr>
        <p:spPr bwMode="auto">
          <a:xfrm>
            <a:off x="457200" y="685800"/>
            <a:ext cx="7543800" cy="4431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 </a:t>
            </a:r>
            <a:r>
              <a:rPr lang="en-US" sz="2000" b="1" dirty="0" smtClean="0">
                <a:solidFill>
                  <a:srgbClr val="FFFF00"/>
                </a:solidFill>
                <a:latin typeface="Calibri" pitchFamily="34" charset="0"/>
              </a:rPr>
              <a:t>Molecular mapping of resistance genes</a:t>
            </a:r>
          </a:p>
          <a:p>
            <a:endParaRPr lang="en-US" sz="2000" b="1" dirty="0" smtClean="0">
              <a:solidFill>
                <a:srgbClr val="FFFF00"/>
              </a:solidFill>
              <a:latin typeface="Calibri" pitchFamily="34" charset="0"/>
            </a:endParaRPr>
          </a:p>
          <a:p>
            <a:pPr lvl="0"/>
            <a:r>
              <a:rPr lang="en-US" sz="2000" dirty="0" smtClean="0"/>
              <a:t>In variety ARC11554, RTSV and green leafhopper (GLH) resistance was reported on chromosome 4 and being fine mapped.</a:t>
            </a:r>
          </a:p>
          <a:p>
            <a:pPr lvl="0"/>
            <a:endParaRPr lang="en-US" sz="2000" dirty="0" smtClean="0"/>
          </a:p>
          <a:p>
            <a:pPr lvl="0"/>
            <a:r>
              <a:rPr lang="en-US" sz="2000" dirty="0" smtClean="0"/>
              <a:t>In  </a:t>
            </a:r>
            <a:r>
              <a:rPr lang="en-US" sz="2000" dirty="0" err="1" smtClean="0"/>
              <a:t>Utri</a:t>
            </a:r>
            <a:r>
              <a:rPr lang="en-US" sz="2000" dirty="0" smtClean="0"/>
              <a:t> </a:t>
            </a:r>
            <a:r>
              <a:rPr lang="en-US" sz="2000" dirty="0" err="1" smtClean="0"/>
              <a:t>Merah</a:t>
            </a:r>
            <a:r>
              <a:rPr lang="en-US" sz="2000" dirty="0" smtClean="0"/>
              <a:t>, RTV resistance was mapped on chromosome 7.</a:t>
            </a:r>
          </a:p>
          <a:p>
            <a:endParaRPr lang="en-US" b="1" dirty="0" smtClean="0">
              <a:solidFill>
                <a:srgbClr val="FFFF00"/>
              </a:solidFill>
              <a:latin typeface="Calibri" pitchFamily="34" charset="0"/>
            </a:endParaRPr>
          </a:p>
          <a:p>
            <a:r>
              <a:rPr lang="en-US" dirty="0" smtClean="0">
                <a:latin typeface="Calibri" pitchFamily="34" charset="0"/>
              </a:rPr>
              <a:t>Two </a:t>
            </a:r>
            <a:r>
              <a:rPr lang="en-US" dirty="0">
                <a:latin typeface="Calibri" pitchFamily="34" charset="0"/>
              </a:rPr>
              <a:t>well known donors for Rice </a:t>
            </a:r>
            <a:r>
              <a:rPr lang="en-US" dirty="0" err="1">
                <a:latin typeface="Calibri" pitchFamily="34" charset="0"/>
              </a:rPr>
              <a:t>Tungro</a:t>
            </a:r>
            <a:r>
              <a:rPr lang="en-US" dirty="0">
                <a:latin typeface="Calibri" pitchFamily="34" charset="0"/>
              </a:rPr>
              <a:t> Disease resistance </a:t>
            </a:r>
            <a:r>
              <a:rPr lang="en-US" dirty="0" smtClean="0">
                <a:latin typeface="Calibri" pitchFamily="34" charset="0"/>
              </a:rPr>
              <a:t>‘</a:t>
            </a:r>
            <a:r>
              <a:rPr lang="en-US" dirty="0" err="1">
                <a:latin typeface="Calibri" pitchFamily="34" charset="0"/>
              </a:rPr>
              <a:t>Utri</a:t>
            </a:r>
            <a:r>
              <a:rPr lang="en-US" dirty="0">
                <a:latin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</a:rPr>
              <a:t>Rajapan</a:t>
            </a:r>
            <a:r>
              <a:rPr lang="en-US" dirty="0">
                <a:latin typeface="Calibri" pitchFamily="34" charset="0"/>
              </a:rPr>
              <a:t> and ‘</a:t>
            </a:r>
            <a:r>
              <a:rPr lang="en-US" dirty="0" err="1">
                <a:latin typeface="Calibri" pitchFamily="34" charset="0"/>
              </a:rPr>
              <a:t>Vikramarya</a:t>
            </a:r>
            <a:r>
              <a:rPr lang="en-US" dirty="0">
                <a:latin typeface="Calibri" pitchFamily="34" charset="0"/>
              </a:rPr>
              <a:t>’ were targeted for mapping</a:t>
            </a:r>
            <a:r>
              <a:rPr lang="en-US" dirty="0" smtClean="0">
                <a:latin typeface="Calibri" pitchFamily="34" charset="0"/>
              </a:rPr>
              <a:t>.</a:t>
            </a:r>
          </a:p>
          <a:p>
            <a:endParaRPr lang="en-US" dirty="0">
              <a:latin typeface="Calibri" pitchFamily="34" charset="0"/>
            </a:endParaRPr>
          </a:p>
          <a:p>
            <a:r>
              <a:rPr lang="en-US" dirty="0">
                <a:latin typeface="Calibri" pitchFamily="34" charset="0"/>
              </a:rPr>
              <a:t>Two QTL for RTD resistance were identified in ‘</a:t>
            </a:r>
            <a:r>
              <a:rPr lang="en-US" dirty="0" err="1">
                <a:latin typeface="Calibri" pitchFamily="34" charset="0"/>
              </a:rPr>
              <a:t>Utri</a:t>
            </a:r>
            <a:r>
              <a:rPr lang="en-US" dirty="0">
                <a:latin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</a:rPr>
              <a:t>Rajapan</a:t>
            </a:r>
            <a:r>
              <a:rPr lang="en-US" dirty="0">
                <a:latin typeface="Calibri" pitchFamily="34" charset="0"/>
              </a:rPr>
              <a:t>’ on chromosomes 7 and 2 explaining 40.8% and 21.6% of the phenotypic variance. </a:t>
            </a:r>
          </a:p>
          <a:p>
            <a:endParaRPr lang="en-US" dirty="0">
              <a:latin typeface="Calibri" pitchFamily="34" charset="0"/>
            </a:endParaRPr>
          </a:p>
          <a:p>
            <a:pPr lvl="0"/>
            <a:r>
              <a:rPr lang="en-US" dirty="0">
                <a:latin typeface="Calibri" pitchFamily="34" charset="0"/>
              </a:rPr>
              <a:t>In ‘</a:t>
            </a:r>
            <a:r>
              <a:rPr lang="en-US" dirty="0" err="1">
                <a:latin typeface="Calibri" pitchFamily="34" charset="0"/>
              </a:rPr>
              <a:t>Vikramarya</a:t>
            </a:r>
            <a:r>
              <a:rPr lang="en-US" dirty="0">
                <a:latin typeface="Calibri" pitchFamily="34" charset="0"/>
              </a:rPr>
              <a:t>’, another two QTL for RTD resistance were detected on chromosomes 7 (different location) and 1 explaining 18.7% and 16.4% of </a:t>
            </a:r>
            <a:r>
              <a:rPr lang="en-US" dirty="0" smtClean="0">
                <a:latin typeface="Calibri" pitchFamily="34" charset="0"/>
              </a:rPr>
              <a:t>PV</a:t>
            </a:r>
            <a:r>
              <a:rPr lang="en-US" dirty="0" smtClean="0"/>
              <a:t> </a:t>
            </a:r>
            <a:endParaRPr lang="en-US" dirty="0">
              <a:latin typeface="Calibri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5343525"/>
            <a:ext cx="5638800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457200" y="152400"/>
            <a:ext cx="8458200" cy="3733800"/>
            <a:chOff x="685800" y="-2362200"/>
            <a:chExt cx="8458200" cy="3733800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800" y="-1905000"/>
              <a:ext cx="8305800" cy="3276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9569" name="Rectangle 1"/>
            <p:cNvSpPr>
              <a:spLocks noChangeArrowheads="1"/>
            </p:cNvSpPr>
            <p:nvPr/>
          </p:nvSpPr>
          <p:spPr bwMode="auto">
            <a:xfrm>
              <a:off x="762000" y="-2362200"/>
              <a:ext cx="83820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>
                  <a:tab pos="457200" algn="l"/>
                </a:tabLst>
              </a:pPr>
              <a:r>
                <a:rPr kumimoji="0" lang="en-US" sz="2400" b="0" i="1" u="none" strike="noStrike" cap="none" normalizeH="0" baseline="0" dirty="0" smtClean="0">
                  <a:ln>
                    <a:noFill/>
                  </a:ln>
                  <a:solidFill>
                    <a:srgbClr val="DFFF2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The major QTL qRTV-7 from </a:t>
              </a:r>
              <a:r>
                <a:rPr kumimoji="0" lang="en-US" sz="2400" b="0" i="1" u="none" strike="noStrike" cap="none" normalizeH="0" baseline="0" dirty="0" err="1" smtClean="0">
                  <a:ln>
                    <a:noFill/>
                  </a:ln>
                  <a:solidFill>
                    <a:srgbClr val="DFFF2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Utri</a:t>
              </a:r>
              <a:r>
                <a:rPr kumimoji="0" lang="en-US" sz="2400" b="0" i="1" u="none" strike="noStrike" cap="none" normalizeH="0" baseline="0" dirty="0" smtClean="0">
                  <a:ln>
                    <a:noFill/>
                  </a:ln>
                  <a:solidFill>
                    <a:srgbClr val="DFFF2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kumimoji="0" lang="en-US" sz="2400" b="0" i="1" u="none" strike="noStrike" cap="none" normalizeH="0" baseline="0" dirty="0" err="1" smtClean="0">
                  <a:ln>
                    <a:noFill/>
                  </a:ln>
                  <a:solidFill>
                    <a:srgbClr val="DFFF2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Rajapan</a:t>
              </a:r>
              <a:r>
                <a:rPr kumimoji="0" lang="en-US" sz="2400" b="0" i="1" u="none" strike="noStrike" cap="none" normalizeH="0" baseline="0" dirty="0" smtClean="0">
                  <a:ln>
                    <a:noFill/>
                  </a:ln>
                  <a:solidFill>
                    <a:srgbClr val="DFFF2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was fine mapped.</a:t>
              </a:r>
              <a:endParaRPr kumimoji="0" lang="en-US" sz="3600" b="0" i="1" u="none" strike="noStrike" cap="none" normalizeH="0" baseline="0" dirty="0" smtClean="0">
                <a:ln>
                  <a:noFill/>
                </a:ln>
                <a:solidFill>
                  <a:srgbClr val="DFFF2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533400" y="4295746"/>
            <a:ext cx="8153400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Out of two QTLs identified for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tungro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disease resistance, the major QTL, 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qRTV-7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was fine mapped using rice genome sequence information. This QTL was located within ~17.69 and 19.39 Mb of chromosome 7 genome sequence spanning 18 BAC clones corresponding to ~1.74 Mb of the sequence (AP008213). 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381000" y="290899"/>
            <a:ext cx="8534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 eaLnBrk="0" hangingPunct="0">
              <a:defRPr/>
            </a:pPr>
            <a:r>
              <a:rPr lang="en-US" sz="2400" dirty="0">
                <a:ea typeface="Calibri" pitchFamily="34" charset="0"/>
              </a:rPr>
              <a:t>Cloning of the candidate gene</a:t>
            </a:r>
          </a:p>
          <a:p>
            <a:pPr algn="just" eaLnBrk="0" hangingPunct="0">
              <a:defRPr/>
            </a:pPr>
            <a:endParaRPr lang="en-US" sz="1200" dirty="0"/>
          </a:p>
          <a:p>
            <a:pPr algn="just" eaLnBrk="0" hangingPunct="0">
              <a:defRPr/>
            </a:pPr>
            <a:r>
              <a:rPr lang="en-US" sz="1800" b="1" dirty="0">
                <a:solidFill>
                  <a:srgbClr val="FFFF00"/>
                </a:solidFill>
                <a:latin typeface="+mn-lt"/>
                <a:ea typeface="Calibri" pitchFamily="34" charset="0"/>
              </a:rPr>
              <a:t>The complete gene (</a:t>
            </a:r>
            <a:r>
              <a:rPr lang="en-US" sz="1800" b="1" dirty="0">
                <a:solidFill>
                  <a:srgbClr val="FFFF00"/>
                </a:solidFill>
                <a:latin typeface="+mn-lt"/>
                <a:ea typeface="Times New Roman" pitchFamily="18" charset="0"/>
              </a:rPr>
              <a:t>LOC_Os07g29820) </a:t>
            </a:r>
            <a:r>
              <a:rPr lang="en-US" sz="1800" b="1" dirty="0">
                <a:solidFill>
                  <a:srgbClr val="FFFF00"/>
                </a:solidFill>
                <a:latin typeface="+mn-lt"/>
                <a:ea typeface="Calibri" pitchFamily="34" charset="0"/>
              </a:rPr>
              <a:t>covering 5.2 kb is being successfully amplified after standardization of several combinations of </a:t>
            </a:r>
            <a:r>
              <a:rPr lang="en-US" sz="1800" b="1" dirty="0" smtClean="0">
                <a:solidFill>
                  <a:srgbClr val="FFFF00"/>
                </a:solidFill>
                <a:latin typeface="+mn-lt"/>
                <a:ea typeface="Calibri" pitchFamily="34" charset="0"/>
              </a:rPr>
              <a:t>primers. </a:t>
            </a:r>
            <a:endParaRPr lang="en-US" sz="2400" b="1" dirty="0">
              <a:solidFill>
                <a:srgbClr val="FFFF00"/>
              </a:solidFill>
              <a:latin typeface="+mn-lt"/>
            </a:endParaRPr>
          </a:p>
        </p:txBody>
      </p:sp>
      <p:pic>
        <p:nvPicPr>
          <p:cNvPr id="11267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524000"/>
            <a:ext cx="7467600" cy="4236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381000" y="5943600"/>
            <a:ext cx="8229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Bioinformatics of three BACs viz., AP004299; AP005479 and AP005465 showed 52 annotated genes in the region in addition several hypothetical and unknown proteins</a:t>
            </a:r>
            <a:endParaRPr lang="en-US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381000"/>
            <a:ext cx="8610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/>
              <a:t>Two candidate genes viz., LOC_Os07g29810 and LOC_Os07g29820 with predicted product of putative nucleotide-binding </a:t>
            </a:r>
            <a:r>
              <a:rPr lang="en-US" dirty="0" err="1" smtClean="0"/>
              <a:t>leucine</a:t>
            </a:r>
            <a:r>
              <a:rPr lang="en-US" dirty="0" smtClean="0"/>
              <a:t>-rich-repeat proteins were more focused because of their reported involvement in disease resistance. </a:t>
            </a:r>
          </a:p>
          <a:p>
            <a:endParaRPr lang="en-US" dirty="0" smtClean="0"/>
          </a:p>
          <a:p>
            <a:pPr algn="just"/>
            <a:r>
              <a:rPr lang="en-US" dirty="0" smtClean="0"/>
              <a:t>Several candidate gene based primers were designed for detection of structural polymorphism and screened for their utility as markers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2438400"/>
          <a:ext cx="8001000" cy="3809999"/>
        </p:xfrm>
        <a:graphic>
          <a:graphicData uri="http://schemas.openxmlformats.org/drawingml/2006/table">
            <a:tbl>
              <a:tblPr/>
              <a:tblGrid>
                <a:gridCol w="5108360"/>
                <a:gridCol w="2892640"/>
              </a:tblGrid>
              <a:tr h="644953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DFFF2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Primers/Markers studied</a:t>
                      </a:r>
                      <a:endParaRPr lang="en-US" sz="2000" dirty="0">
                        <a:solidFill>
                          <a:srgbClr val="DFFF2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DFFF2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Number of primer pairs</a:t>
                      </a:r>
                      <a:endParaRPr lang="en-US" sz="2000" dirty="0">
                        <a:solidFill>
                          <a:srgbClr val="DFFF2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0000"/>
                        <a:lumOff val="40000"/>
                      </a:schemeClr>
                    </a:solidFill>
                  </a:tcPr>
                </a:tc>
              </a:tr>
              <a:tr h="39563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RM microsatellite markers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32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0000"/>
                        <a:lumOff val="40000"/>
                      </a:schemeClr>
                    </a:solidFill>
                  </a:tcPr>
                </a:tc>
              </a:tr>
              <a:tr h="39563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Designed microsatellite markers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39 + 29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0000"/>
                        <a:lumOff val="40000"/>
                      </a:schemeClr>
                    </a:solidFill>
                  </a:tcPr>
                </a:tc>
              </a:tr>
              <a:tr h="39563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LOC_Os07g29810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0000"/>
                        <a:lumOff val="40000"/>
                      </a:schemeClr>
                    </a:solidFill>
                  </a:tcPr>
                </a:tc>
              </a:tr>
              <a:tr h="39563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LOC_Os07g29820 (primers for sequencing)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48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0000"/>
                        <a:lumOff val="40000"/>
                      </a:schemeClr>
                    </a:solidFill>
                  </a:tcPr>
                </a:tc>
              </a:tr>
              <a:tr h="79126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Designed candidate gene based markers (other than two disease resistance genes)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140 targeting 48 genes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0000"/>
                        <a:lumOff val="40000"/>
                      </a:schemeClr>
                    </a:solidFill>
                  </a:tcPr>
                </a:tc>
              </a:tr>
              <a:tr h="79126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RT primers for expression analyses (including candidate genes)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120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0" y="0"/>
          <a:ext cx="8915400" cy="640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1"/>
          <p:cNvSpPr>
            <a:spLocks noChangeArrowheads="1"/>
          </p:cNvSpPr>
          <p:nvPr/>
        </p:nvSpPr>
        <p:spPr bwMode="auto">
          <a:xfrm>
            <a:off x="609600" y="-313730"/>
            <a:ext cx="7696200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DFFF2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DFFF2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From the Production Oriented Survey (DRR), a few regions across country were identified as endemic for RTV.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The popular varieties grown in these regions which are found to be susceptible to RTV were selected for introgression of 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qRTV-7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This objective has been fulfilled with five popular varieties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introgressed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with qRTV-7 with foreground and background selection. 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3400" y="533400"/>
            <a:ext cx="7848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US" sz="24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Breeding elite rice lines with identified RTV resistance genes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1"/>
          <p:cNvSpPr>
            <a:spLocks noChangeArrowheads="1"/>
          </p:cNvSpPr>
          <p:nvPr/>
        </p:nvSpPr>
        <p:spPr bwMode="auto">
          <a:xfrm>
            <a:off x="685800" y="810716"/>
            <a:ext cx="8001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 eaLnBrk="0" hangingPunct="0">
              <a:defRPr/>
            </a:pPr>
            <a:endParaRPr lang="en-US" sz="1800" b="1" dirty="0">
              <a:latin typeface="+mn-lt"/>
              <a:ea typeface="Times New Roman" pitchFamily="18" charset="0"/>
            </a:endParaRPr>
          </a:p>
          <a:p>
            <a:pPr algn="just" eaLnBrk="0" hangingPunct="0">
              <a:defRPr/>
            </a:pPr>
            <a:r>
              <a:rPr lang="en-US" sz="1800" b="1" dirty="0">
                <a:solidFill>
                  <a:srgbClr val="FFFF00"/>
                </a:solidFill>
                <a:latin typeface="+mn-lt"/>
                <a:ea typeface="Times New Roman" pitchFamily="18" charset="0"/>
              </a:rPr>
              <a:t>The major QTL </a:t>
            </a:r>
            <a:r>
              <a:rPr lang="en-US" sz="1800" b="1" i="1" dirty="0">
                <a:solidFill>
                  <a:srgbClr val="FFFF00"/>
                </a:solidFill>
                <a:latin typeface="+mn-lt"/>
                <a:ea typeface="Times New Roman" pitchFamily="18" charset="0"/>
              </a:rPr>
              <a:t>qRTV-7</a:t>
            </a:r>
            <a:r>
              <a:rPr lang="en-US" sz="1800" b="1" dirty="0">
                <a:solidFill>
                  <a:srgbClr val="FFFF00"/>
                </a:solidFill>
                <a:latin typeface="+mn-lt"/>
                <a:ea typeface="Times New Roman" pitchFamily="18" charset="0"/>
              </a:rPr>
              <a:t> was being introgressed into IR64 (BC2F2), BPT5204 (BC2F2), MTU1010 (BC2F2), ADT39 (BC2F2) and CR1009 (BC1F2).</a:t>
            </a:r>
            <a:endParaRPr lang="en-US" sz="2400" b="1" dirty="0">
              <a:solidFill>
                <a:srgbClr val="FFFF00"/>
              </a:solidFill>
              <a:latin typeface="+mn-lt"/>
            </a:endParaRPr>
          </a:p>
        </p:txBody>
      </p:sp>
      <p:pic>
        <p:nvPicPr>
          <p:cNvPr id="13334" name="Picture 2" descr="http://www.advanceagriculturalpractice.in/w/images/0/0b/CR_1009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86600" y="2133600"/>
            <a:ext cx="1828800" cy="149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35" name="Picture 4" descr="http://www.advanceagriculturalpractice.in/w/images/d/d8/BPT_5204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86600" y="3709988"/>
            <a:ext cx="18288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36" name="Picture 6" descr="http://www.advanceagriculturalpractice.in/w/images/c/c6/ADT39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86600" y="5105400"/>
            <a:ext cx="1828800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62000" y="2667000"/>
          <a:ext cx="5791200" cy="2804160"/>
        </p:xfrm>
        <a:graphic>
          <a:graphicData uri="http://schemas.openxmlformats.org/drawingml/2006/table">
            <a:tbl>
              <a:tblPr/>
              <a:tblGrid>
                <a:gridCol w="1352915"/>
                <a:gridCol w="2674138"/>
                <a:gridCol w="1764147"/>
              </a:tblGrid>
              <a:tr h="3013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</a:rPr>
                        <a:t>Female Parent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</a:rPr>
                        <a:t>Male Parent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</a:rPr>
                        <a:t>Stage of BC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33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IR64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Utri Rajapan (Resistant parent)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BC2F4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33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BPT5204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Utri Rajapan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BC1F4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33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MTU1010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Utri Rajapan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BC2F4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33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ADT39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</a:rPr>
                        <a:t>Utri Rajapan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</a:rPr>
                        <a:t>BC1F4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39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</a:rPr>
                        <a:t>CR1009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Times New Roman"/>
                          <a:ea typeface="Times New Roman"/>
                        </a:rPr>
                        <a:t>Utri</a:t>
                      </a:r>
                      <a:r>
                        <a:rPr lang="en-US" sz="200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000" dirty="0" err="1">
                          <a:latin typeface="Times New Roman"/>
                          <a:ea typeface="Times New Roman"/>
                        </a:rPr>
                        <a:t>Rajapan</a:t>
                      </a:r>
                      <a:r>
                        <a:rPr lang="en-US" sz="2000" dirty="0"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</a:rPr>
                        <a:t>BC1F1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776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Details and stage of backcross populations</a:t>
            </a: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066800" y="2286000"/>
            <a:ext cx="7339013" cy="2038350"/>
            <a:chOff x="1066800" y="1219200"/>
            <a:chExt cx="7338986" cy="2038350"/>
          </a:xfrm>
        </p:grpSpPr>
        <p:sp>
          <p:nvSpPr>
            <p:cNvPr id="5" name="Rectangle 4"/>
            <p:cNvSpPr/>
            <p:nvPr/>
          </p:nvSpPr>
          <p:spPr>
            <a:xfrm>
              <a:off x="3352800" y="1752600"/>
              <a:ext cx="5052986" cy="101566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6000" b="1" spc="50" dirty="0">
                  <a:ln w="12700" cmpd="sng">
                    <a:solidFill>
                      <a:schemeClr val="accent6">
                        <a:satMod val="120000"/>
                        <a:shade val="80000"/>
                      </a:schemeClr>
                    </a:solidFill>
                    <a:prstDash val="solid"/>
                  </a:ln>
                  <a:solidFill>
                    <a:schemeClr val="accent6">
                      <a:tint val="1000"/>
                    </a:schemeClr>
                  </a:solidFill>
                  <a:effectLst>
                    <a:glow rad="53100">
                      <a:schemeClr val="accent6">
                        <a:satMod val="180000"/>
                        <a:alpha val="30000"/>
                      </a:schemeClr>
                    </a:glow>
                  </a:effectLst>
                </a:rPr>
                <a:t>Thank you !! </a:t>
              </a:r>
            </a:p>
          </p:txBody>
        </p:sp>
        <p:pic>
          <p:nvPicPr>
            <p:cNvPr id="26629" name="Picture 5" descr="http://www.mariowiki.com/images/thumb/a/a4/Powerup-fire-flower-sm.png/200px-Powerup-fire-flower-sm.png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66800" y="1219200"/>
              <a:ext cx="1905000" cy="2038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rgbClr val="1F497D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2002</TotalTime>
  <Words>1345</Words>
  <Application>Microsoft Office PowerPoint</Application>
  <PresentationFormat>On-screen Show (4:3)</PresentationFormat>
  <Paragraphs>226</Paragraphs>
  <Slides>18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Office Theme</vt:lpstr>
      <vt:lpstr>Photo Editor Photo</vt:lpstr>
      <vt:lpstr>Document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SrinivasPrasad</dc:creator>
  <cp:lastModifiedBy>user</cp:lastModifiedBy>
  <cp:revision>249</cp:revision>
  <dcterms:created xsi:type="dcterms:W3CDTF">2011-12-04T23:19:28Z</dcterms:created>
  <dcterms:modified xsi:type="dcterms:W3CDTF">2014-10-29T08:07:34Z</dcterms:modified>
</cp:coreProperties>
</file>