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rawings/drawing1.xml" ContentType="application/vnd.openxmlformats-officedocument.drawingml.chartshapes+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xlsx" ContentType="application/vnd.openxmlformats-officedocument.spreadsheetml.sheet"/>
  <Override PartName="/ppt/charts/chart3.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3" r:id="rId4"/>
    <p:sldId id="274"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7" d="100"/>
          <a:sy n="77" d="100"/>
        </p:scale>
        <p:origin x="-1176"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oleObject" Target="file:///D:\Documents\DURO\DOCUMENTS\CNR_ISE\Research\Nigerian_Soil\all%20data%20Nigeria.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Documents\DURO\DOCUMENTS\CNR_ISE\Research\Nigerian_Soil\all%20data%20Nigeri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IN"/>
  <c:chart>
    <c:view3D>
      <c:rAngAx val="1"/>
    </c:view3D>
    <c:plotArea>
      <c:layout/>
      <c:bar3DChart>
        <c:barDir val="col"/>
        <c:grouping val="clustered"/>
        <c:ser>
          <c:idx val="0"/>
          <c:order val="0"/>
          <c:tx>
            <c:strRef>
              <c:f>Sheet1!$B$1</c:f>
              <c:strCache>
                <c:ptCount val="1"/>
                <c:pt idx="0">
                  <c:v>0.25-0.5 mm</c:v>
                </c:pt>
              </c:strCache>
            </c:strRef>
          </c:tx>
          <c:cat>
            <c:strRef>
              <c:f>Sheet1!$A$2:$A$3</c:f>
              <c:strCache>
                <c:ptCount val="2"/>
                <c:pt idx="0">
                  <c:v>0-15 </c:v>
                </c:pt>
                <c:pt idx="1">
                  <c:v>15-30</c:v>
                </c:pt>
              </c:strCache>
            </c:strRef>
          </c:cat>
          <c:val>
            <c:numRef>
              <c:f>Sheet1!$B$2:$B$3</c:f>
              <c:numCache>
                <c:formatCode>General</c:formatCode>
                <c:ptCount val="2"/>
                <c:pt idx="0">
                  <c:v>34.5</c:v>
                </c:pt>
                <c:pt idx="1">
                  <c:v>22.4</c:v>
                </c:pt>
              </c:numCache>
            </c:numRef>
          </c:val>
        </c:ser>
        <c:ser>
          <c:idx val="1"/>
          <c:order val="1"/>
          <c:tx>
            <c:strRef>
              <c:f>Sheet1!$C$1</c:f>
              <c:strCache>
                <c:ptCount val="1"/>
                <c:pt idx="0">
                  <c:v>0.5-0.1 mm</c:v>
                </c:pt>
              </c:strCache>
            </c:strRef>
          </c:tx>
          <c:cat>
            <c:strRef>
              <c:f>Sheet1!$A$2:$A$3</c:f>
              <c:strCache>
                <c:ptCount val="2"/>
                <c:pt idx="0">
                  <c:v>0-15 </c:v>
                </c:pt>
                <c:pt idx="1">
                  <c:v>15-30</c:v>
                </c:pt>
              </c:strCache>
            </c:strRef>
          </c:cat>
          <c:val>
            <c:numRef>
              <c:f>Sheet1!$C$2:$C$3</c:f>
              <c:numCache>
                <c:formatCode>General</c:formatCode>
                <c:ptCount val="2"/>
                <c:pt idx="0">
                  <c:v>23.6</c:v>
                </c:pt>
                <c:pt idx="1">
                  <c:v>12.5</c:v>
                </c:pt>
              </c:numCache>
            </c:numRef>
          </c:val>
        </c:ser>
        <c:ser>
          <c:idx val="2"/>
          <c:order val="2"/>
          <c:tx>
            <c:strRef>
              <c:f>Sheet1!$D$1</c:f>
              <c:strCache>
                <c:ptCount val="1"/>
                <c:pt idx="0">
                  <c:v>1-2 mm</c:v>
                </c:pt>
              </c:strCache>
            </c:strRef>
          </c:tx>
          <c:cat>
            <c:strRef>
              <c:f>Sheet1!$A$2:$A$3</c:f>
              <c:strCache>
                <c:ptCount val="2"/>
                <c:pt idx="0">
                  <c:v>0-15 </c:v>
                </c:pt>
                <c:pt idx="1">
                  <c:v>15-30</c:v>
                </c:pt>
              </c:strCache>
            </c:strRef>
          </c:cat>
          <c:val>
            <c:numRef>
              <c:f>Sheet1!$D$2:$D$3</c:f>
              <c:numCache>
                <c:formatCode>General</c:formatCode>
                <c:ptCount val="2"/>
                <c:pt idx="0">
                  <c:v>14.3</c:v>
                </c:pt>
                <c:pt idx="1">
                  <c:v>12</c:v>
                </c:pt>
              </c:numCache>
            </c:numRef>
          </c:val>
        </c:ser>
        <c:dLbls/>
        <c:shape val="box"/>
        <c:axId val="97163136"/>
        <c:axId val="97181696"/>
        <c:axId val="0"/>
      </c:bar3DChart>
      <c:catAx>
        <c:axId val="97163136"/>
        <c:scaling>
          <c:orientation val="minMax"/>
        </c:scaling>
        <c:axPos val="b"/>
        <c:title>
          <c:tx>
            <c:rich>
              <a:bodyPr/>
              <a:lstStyle/>
              <a:p>
                <a:pPr>
                  <a:defRPr lang="en-US" sz="1800"/>
                </a:pPr>
                <a:r>
                  <a:rPr lang="en-GB" sz="1800"/>
                  <a:t>Soil Depth</a:t>
                </a:r>
              </a:p>
            </c:rich>
          </c:tx>
        </c:title>
        <c:numFmt formatCode="General" sourceLinked="0"/>
        <c:tickLblPos val="nextTo"/>
        <c:txPr>
          <a:bodyPr/>
          <a:lstStyle/>
          <a:p>
            <a:pPr>
              <a:defRPr lang="en-US" sz="1200" b="1"/>
            </a:pPr>
            <a:endParaRPr lang="en-US"/>
          </a:p>
        </c:txPr>
        <c:crossAx val="97181696"/>
        <c:crosses val="autoZero"/>
        <c:auto val="1"/>
        <c:lblAlgn val="ctr"/>
        <c:lblOffset val="100"/>
      </c:catAx>
      <c:valAx>
        <c:axId val="97181696"/>
        <c:scaling>
          <c:orientation val="minMax"/>
        </c:scaling>
        <c:axPos val="l"/>
        <c:majorGridlines/>
        <c:title>
          <c:tx>
            <c:rich>
              <a:bodyPr rot="-5400000" vert="horz"/>
              <a:lstStyle/>
              <a:p>
                <a:pPr>
                  <a:defRPr lang="en-US" sz="1800"/>
                </a:pPr>
                <a:r>
                  <a:rPr lang="en-GB" sz="1800"/>
                  <a:t>WSA %</a:t>
                </a:r>
              </a:p>
            </c:rich>
          </c:tx>
        </c:title>
        <c:numFmt formatCode="General" sourceLinked="1"/>
        <c:tickLblPos val="nextTo"/>
        <c:txPr>
          <a:bodyPr/>
          <a:lstStyle/>
          <a:p>
            <a:pPr>
              <a:defRPr lang="en-US" sz="1400" b="1"/>
            </a:pPr>
            <a:endParaRPr lang="en-US"/>
          </a:p>
        </c:txPr>
        <c:crossAx val="97163136"/>
        <c:crosses val="autoZero"/>
        <c:crossBetween val="between"/>
      </c:valAx>
    </c:plotArea>
    <c:legend>
      <c:legendPos val="r"/>
      <c:txPr>
        <a:bodyPr/>
        <a:lstStyle/>
        <a:p>
          <a:pPr>
            <a:defRPr lang="en-US" sz="1200"/>
          </a:pPr>
          <a:endParaRPr lang="en-US"/>
        </a:p>
      </c:txPr>
    </c:legend>
    <c:plotVisOnly val="1"/>
    <c:dispBlanksAs val="gap"/>
  </c:chart>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lang val="en-IN"/>
  <c:chart>
    <c:title>
      <c:tx>
        <c:rich>
          <a:bodyPr/>
          <a:lstStyle/>
          <a:p>
            <a:pPr>
              <a:defRPr lang="en-US" sz="1200" b="1" i="0" u="none" strike="noStrike" baseline="0">
                <a:solidFill>
                  <a:srgbClr val="000000"/>
                </a:solidFill>
                <a:latin typeface="Calibri"/>
                <a:ea typeface="Calibri"/>
                <a:cs typeface="Calibri"/>
              </a:defRPr>
            </a:pPr>
            <a:r>
              <a:rPr lang="en-GB"/>
              <a:t>0-15</a:t>
            </a:r>
          </a:p>
        </c:rich>
      </c:tx>
      <c:layout>
        <c:manualLayout>
          <c:xMode val="edge"/>
          <c:yMode val="edge"/>
          <c:x val="0.46365239501312333"/>
          <c:y val="5.000000000000001E-2"/>
        </c:manualLayout>
      </c:layout>
      <c:overlay val="1"/>
    </c:title>
    <c:plotArea>
      <c:layout>
        <c:manualLayout>
          <c:layoutTarget val="inner"/>
          <c:xMode val="edge"/>
          <c:yMode val="edge"/>
          <c:x val="0.10558573928259003"/>
          <c:y val="5.1400554097404488E-2"/>
          <c:w val="0.60390879265092012"/>
          <c:h val="0.79822506561679785"/>
        </c:manualLayout>
      </c:layout>
      <c:scatterChart>
        <c:scatterStyle val="lineMarker"/>
        <c:ser>
          <c:idx val="0"/>
          <c:order val="0"/>
          <c:tx>
            <c:v>1-2</c:v>
          </c:tx>
          <c:spPr>
            <a:ln w="28575">
              <a:noFill/>
            </a:ln>
          </c:spPr>
          <c:trendline>
            <c:spPr>
              <a:ln w="22225">
                <a:solidFill>
                  <a:schemeClr val="tx2">
                    <a:lumMod val="75000"/>
                  </a:schemeClr>
                </a:solidFill>
              </a:ln>
            </c:spPr>
            <c:trendlineType val="linear"/>
            <c:dispRSqr val="1"/>
            <c:dispEq val="1"/>
            <c:trendlineLbl>
              <c:layout>
                <c:manualLayout>
                  <c:x val="-2.060171453594541E-2"/>
                  <c:y val="0.15401335773677877"/>
                </c:manualLayout>
              </c:layout>
              <c:tx>
                <c:rich>
                  <a:bodyPr/>
                  <a:lstStyle/>
                  <a:p>
                    <a:pPr>
                      <a:defRPr lang="en-US" sz="1200" b="1" i="0" u="none" strike="noStrike" baseline="0">
                        <a:solidFill>
                          <a:srgbClr val="003366"/>
                        </a:solidFill>
                        <a:latin typeface="Calibri"/>
                        <a:ea typeface="Calibri"/>
                        <a:cs typeface="Calibri"/>
                      </a:defRPr>
                    </a:pPr>
                    <a:r>
                      <a:rPr lang="en-GB" dirty="0"/>
                      <a:t>R² = </a:t>
                    </a:r>
                    <a:r>
                      <a:rPr lang="en-GB" dirty="0" smtClean="0"/>
                      <a:t>0.75</a:t>
                    </a:r>
                    <a:endParaRPr lang="en-GB" dirty="0"/>
                  </a:p>
                </c:rich>
              </c:tx>
              <c:numFmt formatCode="General" sourceLinked="0"/>
            </c:trendlineLbl>
          </c:trendline>
          <c:xVal>
            <c:numRef>
              <c:f>tutti!$N$3:$N$9</c:f>
              <c:numCache>
                <c:formatCode>0.00</c:formatCode>
                <c:ptCount val="7"/>
                <c:pt idx="0">
                  <c:v>0.85000000000000009</c:v>
                </c:pt>
                <c:pt idx="1">
                  <c:v>0.56000000000000005</c:v>
                </c:pt>
                <c:pt idx="2">
                  <c:v>2.09</c:v>
                </c:pt>
                <c:pt idx="3">
                  <c:v>0.98</c:v>
                </c:pt>
                <c:pt idx="4">
                  <c:v>1.99</c:v>
                </c:pt>
                <c:pt idx="5">
                  <c:v>1.4</c:v>
                </c:pt>
                <c:pt idx="6">
                  <c:v>0.83000000000000007</c:v>
                </c:pt>
              </c:numCache>
            </c:numRef>
          </c:xVal>
          <c:yVal>
            <c:numRef>
              <c:f>tutti!$M$3:$M$9</c:f>
              <c:numCache>
                <c:formatCode>0</c:formatCode>
                <c:ptCount val="7"/>
                <c:pt idx="0">
                  <c:v>3.2333333333333334</c:v>
                </c:pt>
                <c:pt idx="1">
                  <c:v>2.64</c:v>
                </c:pt>
                <c:pt idx="2">
                  <c:v>27.356666666666669</c:v>
                </c:pt>
                <c:pt idx="3">
                  <c:v>10.840000000000002</c:v>
                </c:pt>
                <c:pt idx="4">
                  <c:v>27.23</c:v>
                </c:pt>
                <c:pt idx="5">
                  <c:v>11.176666666666671</c:v>
                </c:pt>
                <c:pt idx="6">
                  <c:v>17.75</c:v>
                </c:pt>
              </c:numCache>
            </c:numRef>
          </c:yVal>
        </c:ser>
        <c:ser>
          <c:idx val="1"/>
          <c:order val="1"/>
          <c:tx>
            <c:v>0.5-1</c:v>
          </c:tx>
          <c:spPr>
            <a:ln w="28575">
              <a:noFill/>
            </a:ln>
          </c:spPr>
          <c:marker>
            <c:symbol val="square"/>
            <c:size val="5"/>
          </c:marker>
          <c:trendline>
            <c:spPr>
              <a:ln w="22225">
                <a:solidFill>
                  <a:srgbClr val="C00000"/>
                </a:solidFill>
              </a:ln>
            </c:spPr>
            <c:trendlineType val="linear"/>
            <c:dispRSqr val="1"/>
            <c:dispEq val="1"/>
            <c:trendlineLbl>
              <c:layout>
                <c:manualLayout>
                  <c:x val="1.3587319681349233E-2"/>
                  <c:y val="0.1108445872644811"/>
                </c:manualLayout>
              </c:layout>
              <c:tx>
                <c:rich>
                  <a:bodyPr/>
                  <a:lstStyle/>
                  <a:p>
                    <a:pPr>
                      <a:defRPr lang="en-US" sz="1200" b="1" i="0" u="none" strike="noStrike" baseline="0">
                        <a:solidFill>
                          <a:srgbClr val="993300"/>
                        </a:solidFill>
                        <a:latin typeface="Calibri"/>
                        <a:ea typeface="Calibri"/>
                        <a:cs typeface="Calibri"/>
                      </a:defRPr>
                    </a:pPr>
                    <a:r>
                      <a:rPr lang="en-GB" dirty="0"/>
                      <a:t>R² = </a:t>
                    </a:r>
                    <a:r>
                      <a:rPr lang="en-GB" dirty="0" smtClean="0"/>
                      <a:t>0.64</a:t>
                    </a:r>
                    <a:endParaRPr lang="en-GB" dirty="0"/>
                  </a:p>
                </c:rich>
              </c:tx>
              <c:numFmt formatCode="General" sourceLinked="0"/>
            </c:trendlineLbl>
          </c:trendline>
          <c:xVal>
            <c:numRef>
              <c:f>tutti!$R$3:$R$9</c:f>
              <c:numCache>
                <c:formatCode>0.00</c:formatCode>
                <c:ptCount val="7"/>
                <c:pt idx="0">
                  <c:v>0.67000000000000015</c:v>
                </c:pt>
                <c:pt idx="1">
                  <c:v>0.63000000000000012</c:v>
                </c:pt>
                <c:pt idx="2">
                  <c:v>2.62</c:v>
                </c:pt>
                <c:pt idx="3">
                  <c:v>1.23</c:v>
                </c:pt>
                <c:pt idx="4">
                  <c:v>2</c:v>
                </c:pt>
                <c:pt idx="5">
                  <c:v>1.6900000000000002</c:v>
                </c:pt>
                <c:pt idx="6">
                  <c:v>0.87000000000000011</c:v>
                </c:pt>
              </c:numCache>
            </c:numRef>
          </c:xVal>
          <c:yVal>
            <c:numRef>
              <c:f>tutti!$Q$3:$Q$9</c:f>
              <c:numCache>
                <c:formatCode>0</c:formatCode>
                <c:ptCount val="7"/>
                <c:pt idx="0">
                  <c:v>12.823333333333332</c:v>
                </c:pt>
                <c:pt idx="1">
                  <c:v>3.77</c:v>
                </c:pt>
                <c:pt idx="2">
                  <c:v>47.92</c:v>
                </c:pt>
                <c:pt idx="3">
                  <c:v>32.53</c:v>
                </c:pt>
                <c:pt idx="4">
                  <c:v>19.086666666666666</c:v>
                </c:pt>
                <c:pt idx="5">
                  <c:v>28.196666666666673</c:v>
                </c:pt>
                <c:pt idx="6">
                  <c:v>20.55</c:v>
                </c:pt>
              </c:numCache>
            </c:numRef>
          </c:yVal>
        </c:ser>
        <c:ser>
          <c:idx val="2"/>
          <c:order val="2"/>
          <c:tx>
            <c:v>0.25-0.50</c:v>
          </c:tx>
          <c:spPr>
            <a:ln w="28575">
              <a:noFill/>
            </a:ln>
          </c:spPr>
          <c:trendline>
            <c:spPr>
              <a:ln w="22225">
                <a:solidFill>
                  <a:schemeClr val="accent3">
                    <a:lumMod val="75000"/>
                  </a:schemeClr>
                </a:solidFill>
              </a:ln>
            </c:spPr>
            <c:trendlineType val="linear"/>
            <c:dispRSqr val="1"/>
            <c:trendlineLbl>
              <c:layout>
                <c:manualLayout>
                  <c:x val="3.3299095085486452E-2"/>
                  <c:y val="0.13229609941487724"/>
                </c:manualLayout>
              </c:layout>
              <c:numFmt formatCode="General" sourceLinked="0"/>
              <c:txPr>
                <a:bodyPr/>
                <a:lstStyle/>
                <a:p>
                  <a:pPr>
                    <a:defRPr lang="en-US" sz="1200" b="1" i="0" u="none" strike="noStrike" baseline="0">
                      <a:solidFill>
                        <a:srgbClr val="99CC00"/>
                      </a:solidFill>
                      <a:latin typeface="Calibri"/>
                      <a:ea typeface="Calibri"/>
                      <a:cs typeface="Calibri"/>
                    </a:defRPr>
                  </a:pPr>
                  <a:endParaRPr lang="en-US"/>
                </a:p>
              </c:txPr>
            </c:trendlineLbl>
          </c:trendline>
          <c:xVal>
            <c:numRef>
              <c:f>tutti!$V$3:$V$9</c:f>
              <c:numCache>
                <c:formatCode>0.00</c:formatCode>
                <c:ptCount val="7"/>
                <c:pt idx="0">
                  <c:v>0.62000000000000011</c:v>
                </c:pt>
                <c:pt idx="1">
                  <c:v>0.4</c:v>
                </c:pt>
                <c:pt idx="2">
                  <c:v>1.7800000000000002</c:v>
                </c:pt>
                <c:pt idx="3">
                  <c:v>1.1800000000000002</c:v>
                </c:pt>
                <c:pt idx="4">
                  <c:v>1.36</c:v>
                </c:pt>
                <c:pt idx="5">
                  <c:v>1.02</c:v>
                </c:pt>
                <c:pt idx="6">
                  <c:v>1.03</c:v>
                </c:pt>
              </c:numCache>
            </c:numRef>
          </c:xVal>
          <c:yVal>
            <c:numRef>
              <c:f>tutti!$U$3:$U$9</c:f>
              <c:numCache>
                <c:formatCode>0</c:formatCode>
                <c:ptCount val="7"/>
                <c:pt idx="0">
                  <c:v>34.21</c:v>
                </c:pt>
                <c:pt idx="1">
                  <c:v>7</c:v>
                </c:pt>
                <c:pt idx="2">
                  <c:v>50.760000000000005</c:v>
                </c:pt>
                <c:pt idx="3">
                  <c:v>41.003333333333337</c:v>
                </c:pt>
                <c:pt idx="4">
                  <c:v>38.59666666666665</c:v>
                </c:pt>
                <c:pt idx="5">
                  <c:v>36.70000000000001</c:v>
                </c:pt>
                <c:pt idx="6">
                  <c:v>35.379999999999995</c:v>
                </c:pt>
              </c:numCache>
            </c:numRef>
          </c:yVal>
        </c:ser>
        <c:dLbls/>
        <c:axId val="72973312"/>
        <c:axId val="73270400"/>
      </c:scatterChart>
      <c:valAx>
        <c:axId val="72973312"/>
        <c:scaling>
          <c:orientation val="minMax"/>
        </c:scaling>
        <c:axPos val="b"/>
        <c:title>
          <c:tx>
            <c:rich>
              <a:bodyPr/>
              <a:lstStyle/>
              <a:p>
                <a:pPr>
                  <a:defRPr lang="en-US" sz="1400" b="1" i="0" u="none" strike="noStrike" baseline="0">
                    <a:solidFill>
                      <a:srgbClr val="000000"/>
                    </a:solidFill>
                    <a:latin typeface="Calibri"/>
                    <a:ea typeface="Calibri"/>
                    <a:cs typeface="Calibri"/>
                  </a:defRPr>
                </a:pPr>
                <a:r>
                  <a:rPr lang="en-GB" sz="1400"/>
                  <a:t>org C</a:t>
                </a:r>
              </a:p>
            </c:rich>
          </c:tx>
        </c:title>
        <c:numFmt formatCode="0.00" sourceLinked="1"/>
        <c:tickLblPos val="nextTo"/>
        <c:txPr>
          <a:bodyPr rot="0" vert="horz"/>
          <a:lstStyle/>
          <a:p>
            <a:pPr>
              <a:defRPr lang="en-US" sz="1200" b="1" i="0" u="none" strike="noStrike" baseline="0">
                <a:solidFill>
                  <a:srgbClr val="000000"/>
                </a:solidFill>
                <a:latin typeface="Calibri"/>
                <a:ea typeface="Calibri"/>
                <a:cs typeface="Calibri"/>
              </a:defRPr>
            </a:pPr>
            <a:endParaRPr lang="en-US"/>
          </a:p>
        </c:txPr>
        <c:crossAx val="73270400"/>
        <c:crosses val="autoZero"/>
        <c:crossBetween val="midCat"/>
        <c:majorUnit val="0.5"/>
      </c:valAx>
      <c:valAx>
        <c:axId val="73270400"/>
        <c:scaling>
          <c:orientation val="minMax"/>
        </c:scaling>
        <c:axPos val="l"/>
        <c:title>
          <c:tx>
            <c:rich>
              <a:bodyPr/>
              <a:lstStyle/>
              <a:p>
                <a:pPr>
                  <a:defRPr lang="en-US" sz="1400" b="1" i="0" u="none" strike="noStrike" baseline="0">
                    <a:solidFill>
                      <a:srgbClr val="000000"/>
                    </a:solidFill>
                    <a:latin typeface="Calibri"/>
                    <a:ea typeface="Calibri"/>
                    <a:cs typeface="Calibri"/>
                  </a:defRPr>
                </a:pPr>
                <a:r>
                  <a:rPr lang="en-GB" sz="1400" dirty="0" smtClean="0"/>
                  <a:t>WSA</a:t>
                </a:r>
                <a:endParaRPr lang="en-GB" sz="1400" dirty="0"/>
              </a:p>
            </c:rich>
          </c:tx>
        </c:title>
        <c:numFmt formatCode="0" sourceLinked="1"/>
        <c:tickLblPos val="nextTo"/>
        <c:txPr>
          <a:bodyPr rot="0" vert="horz"/>
          <a:lstStyle/>
          <a:p>
            <a:pPr>
              <a:defRPr lang="en-US" sz="1200" b="1" i="0" u="none" strike="noStrike" baseline="0">
                <a:solidFill>
                  <a:srgbClr val="000000"/>
                </a:solidFill>
                <a:latin typeface="Calibri"/>
                <a:ea typeface="Calibri"/>
                <a:cs typeface="Calibri"/>
              </a:defRPr>
            </a:pPr>
            <a:endParaRPr lang="en-US"/>
          </a:p>
        </c:txPr>
        <c:crossAx val="72973312"/>
        <c:crosses val="autoZero"/>
        <c:crossBetween val="midCat"/>
      </c:valAx>
    </c:plotArea>
    <c:legend>
      <c:legendPos val="r"/>
      <c:legendEntry>
        <c:idx val="3"/>
        <c:delete val="1"/>
      </c:legendEntry>
      <c:legendEntry>
        <c:idx val="4"/>
        <c:delete val="1"/>
      </c:legendEntry>
      <c:legendEntry>
        <c:idx val="5"/>
        <c:delete val="1"/>
      </c:legendEntry>
      <c:txPr>
        <a:bodyPr/>
        <a:lstStyle/>
        <a:p>
          <a:pPr>
            <a:defRPr lang="en-US" sz="1200" b="0" i="0" u="none" strike="noStrike" baseline="0">
              <a:solidFill>
                <a:srgbClr val="000000"/>
              </a:solidFill>
              <a:latin typeface="Calibri"/>
              <a:ea typeface="Calibri"/>
              <a:cs typeface="Calibri"/>
            </a:defRPr>
          </a:pPr>
          <a:endParaRPr lang="en-US"/>
        </a:p>
      </c:txPr>
    </c:legend>
    <c:plotVisOnly val="1"/>
    <c:dispBlanksAs val="gap"/>
  </c:chart>
  <c:txPr>
    <a:bodyPr/>
    <a:lstStyle/>
    <a:p>
      <a:pPr>
        <a:defRPr sz="1000" b="0" i="0" u="none" strike="noStrike" baseline="0">
          <a:solidFill>
            <a:srgbClr val="000000"/>
          </a:solidFill>
          <a:latin typeface="Calibri"/>
          <a:ea typeface="Calibri"/>
          <a:cs typeface="Calibri"/>
        </a:defRPr>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IN"/>
  <c:chart>
    <c:title>
      <c:tx>
        <c:rich>
          <a:bodyPr/>
          <a:lstStyle/>
          <a:p>
            <a:pPr>
              <a:defRPr lang="en-US" sz="1200" b="1" i="0" u="none" strike="noStrike" baseline="0">
                <a:solidFill>
                  <a:srgbClr val="000000"/>
                </a:solidFill>
                <a:latin typeface="Calibri"/>
                <a:ea typeface="Calibri"/>
                <a:cs typeface="Calibri"/>
              </a:defRPr>
            </a:pPr>
            <a:r>
              <a:rPr lang="en-GB"/>
              <a:t>15-30</a:t>
            </a:r>
          </a:p>
        </c:rich>
      </c:tx>
      <c:layout>
        <c:manualLayout>
          <c:xMode val="edge"/>
          <c:yMode val="edge"/>
          <c:x val="0.4557357283464567"/>
          <c:y val="0.05"/>
        </c:manualLayout>
      </c:layout>
      <c:overlay val="1"/>
    </c:title>
    <c:plotArea>
      <c:layout>
        <c:manualLayout>
          <c:layoutTarget val="inner"/>
          <c:xMode val="edge"/>
          <c:yMode val="edge"/>
          <c:x val="0.10558573928259007"/>
          <c:y val="5.1400554097404488E-2"/>
          <c:w val="0.60390879265092035"/>
          <c:h val="0.79822506561679785"/>
        </c:manualLayout>
      </c:layout>
      <c:scatterChart>
        <c:scatterStyle val="lineMarker"/>
        <c:ser>
          <c:idx val="0"/>
          <c:order val="0"/>
          <c:tx>
            <c:v>1-2</c:v>
          </c:tx>
          <c:spPr>
            <a:ln w="28575">
              <a:noFill/>
            </a:ln>
          </c:spPr>
          <c:trendline>
            <c:spPr>
              <a:ln w="22225">
                <a:solidFill>
                  <a:schemeClr val="tx2">
                    <a:lumMod val="75000"/>
                  </a:schemeClr>
                </a:solidFill>
              </a:ln>
            </c:spPr>
            <c:trendlineType val="linear"/>
            <c:dispRSqr val="1"/>
            <c:trendlineLbl>
              <c:layout>
                <c:manualLayout>
                  <c:x val="5.9469607638910328E-2"/>
                  <c:y val="4.8452215898419623E-2"/>
                </c:manualLayout>
              </c:layout>
              <c:numFmt formatCode="General" sourceLinked="0"/>
              <c:txPr>
                <a:bodyPr/>
                <a:lstStyle/>
                <a:p>
                  <a:pPr>
                    <a:defRPr lang="en-US" sz="1200" b="1" i="0" u="none" strike="noStrike" baseline="0">
                      <a:solidFill>
                        <a:srgbClr val="003366"/>
                      </a:solidFill>
                      <a:latin typeface="Calibri"/>
                      <a:ea typeface="Calibri"/>
                      <a:cs typeface="Calibri"/>
                    </a:defRPr>
                  </a:pPr>
                  <a:endParaRPr lang="en-US"/>
                </a:p>
              </c:txPr>
            </c:trendlineLbl>
          </c:trendline>
          <c:xVal>
            <c:numRef>
              <c:f>tutti!$N$10:$N$16</c:f>
              <c:numCache>
                <c:formatCode>0.00</c:formatCode>
                <c:ptCount val="7"/>
                <c:pt idx="0">
                  <c:v>0.73000000000000009</c:v>
                </c:pt>
                <c:pt idx="1">
                  <c:v>0.53</c:v>
                </c:pt>
                <c:pt idx="2">
                  <c:v>0.69000000000000006</c:v>
                </c:pt>
                <c:pt idx="3">
                  <c:v>0.81</c:v>
                </c:pt>
                <c:pt idx="4">
                  <c:v>2.02</c:v>
                </c:pt>
                <c:pt idx="5">
                  <c:v>1.04</c:v>
                </c:pt>
                <c:pt idx="6">
                  <c:v>0.6100000000000001</c:v>
                </c:pt>
              </c:numCache>
            </c:numRef>
          </c:xVal>
          <c:yVal>
            <c:numRef>
              <c:f>tutti!$M$10:$M$16</c:f>
              <c:numCache>
                <c:formatCode>0</c:formatCode>
                <c:ptCount val="7"/>
                <c:pt idx="0">
                  <c:v>8.5666666666666682</c:v>
                </c:pt>
                <c:pt idx="1">
                  <c:v>8.9</c:v>
                </c:pt>
                <c:pt idx="2">
                  <c:v>7.8133333333333344</c:v>
                </c:pt>
                <c:pt idx="3">
                  <c:v>15.386666666666672</c:v>
                </c:pt>
                <c:pt idx="4">
                  <c:v>28.173333333333325</c:v>
                </c:pt>
                <c:pt idx="5">
                  <c:v>5.4300000000000006</c:v>
                </c:pt>
                <c:pt idx="6">
                  <c:v>10.026666666666667</c:v>
                </c:pt>
              </c:numCache>
            </c:numRef>
          </c:yVal>
        </c:ser>
        <c:ser>
          <c:idx val="1"/>
          <c:order val="1"/>
          <c:tx>
            <c:v>0.5-1</c:v>
          </c:tx>
          <c:spPr>
            <a:ln w="28575">
              <a:noFill/>
            </a:ln>
          </c:spPr>
          <c:trendline>
            <c:spPr>
              <a:ln w="22225">
                <a:solidFill>
                  <a:srgbClr val="C00000"/>
                </a:solidFill>
              </a:ln>
            </c:spPr>
            <c:trendlineType val="linear"/>
            <c:dispRSqr val="1"/>
            <c:trendlineLbl>
              <c:layout>
                <c:manualLayout>
                  <c:x val="-4.1092524939250405E-2"/>
                  <c:y val="3.2775164549001742E-2"/>
                </c:manualLayout>
              </c:layout>
              <c:numFmt formatCode="General" sourceLinked="0"/>
              <c:txPr>
                <a:bodyPr/>
                <a:lstStyle/>
                <a:p>
                  <a:pPr>
                    <a:defRPr lang="en-US" sz="1200" b="1" i="0" u="none" strike="noStrike" baseline="0">
                      <a:solidFill>
                        <a:srgbClr val="FF0000"/>
                      </a:solidFill>
                      <a:latin typeface="Calibri"/>
                      <a:ea typeface="Calibri"/>
                      <a:cs typeface="Calibri"/>
                    </a:defRPr>
                  </a:pPr>
                  <a:endParaRPr lang="en-US"/>
                </a:p>
              </c:txPr>
            </c:trendlineLbl>
          </c:trendline>
          <c:xVal>
            <c:numRef>
              <c:f>tutti!$R$10:$R$16</c:f>
              <c:numCache>
                <c:formatCode>0.00</c:formatCode>
                <c:ptCount val="7"/>
                <c:pt idx="0">
                  <c:v>0.72000000000000008</c:v>
                </c:pt>
                <c:pt idx="1">
                  <c:v>0.52</c:v>
                </c:pt>
                <c:pt idx="2">
                  <c:v>0.67000000000000015</c:v>
                </c:pt>
                <c:pt idx="3">
                  <c:v>0.82000000000000006</c:v>
                </c:pt>
                <c:pt idx="4">
                  <c:v>2.3099999999999996</c:v>
                </c:pt>
                <c:pt idx="5">
                  <c:v>1.1299999999999997</c:v>
                </c:pt>
                <c:pt idx="6">
                  <c:v>0.7400000000000001</c:v>
                </c:pt>
              </c:numCache>
            </c:numRef>
          </c:xVal>
          <c:yVal>
            <c:numRef>
              <c:f>tutti!$Q$10:$Q$16</c:f>
              <c:numCache>
                <c:formatCode>0</c:formatCode>
                <c:ptCount val="7"/>
                <c:pt idx="0">
                  <c:v>10.44</c:v>
                </c:pt>
                <c:pt idx="1">
                  <c:v>9.7166666666666668</c:v>
                </c:pt>
                <c:pt idx="2">
                  <c:v>19.690000000000001</c:v>
                </c:pt>
                <c:pt idx="3">
                  <c:v>7.9266666666666676</c:v>
                </c:pt>
                <c:pt idx="4">
                  <c:v>13.73</c:v>
                </c:pt>
                <c:pt idx="5">
                  <c:v>13.016666666666667</c:v>
                </c:pt>
                <c:pt idx="6">
                  <c:v>13.046666666666669</c:v>
                </c:pt>
              </c:numCache>
            </c:numRef>
          </c:yVal>
        </c:ser>
        <c:ser>
          <c:idx val="2"/>
          <c:order val="2"/>
          <c:tx>
            <c:v>0.25-0.50</c:v>
          </c:tx>
          <c:spPr>
            <a:ln w="28575">
              <a:noFill/>
            </a:ln>
          </c:spPr>
          <c:trendline>
            <c:spPr>
              <a:ln w="22225">
                <a:solidFill>
                  <a:schemeClr val="accent3">
                    <a:lumMod val="75000"/>
                  </a:schemeClr>
                </a:solidFill>
              </a:ln>
            </c:spPr>
            <c:trendlineType val="linear"/>
            <c:dispRSqr val="1"/>
            <c:trendlineLbl>
              <c:layout>
                <c:manualLayout>
                  <c:x val="-5.5941361502993468E-2"/>
                  <c:y val="3.9450821004028531E-2"/>
                </c:manualLayout>
              </c:layout>
              <c:numFmt formatCode="General" sourceLinked="0"/>
              <c:txPr>
                <a:bodyPr/>
                <a:lstStyle/>
                <a:p>
                  <a:pPr>
                    <a:defRPr lang="en-US" sz="1200" b="1" i="0" u="none" strike="noStrike" baseline="0">
                      <a:solidFill>
                        <a:srgbClr val="99CC00"/>
                      </a:solidFill>
                      <a:latin typeface="Calibri"/>
                      <a:ea typeface="Calibri"/>
                      <a:cs typeface="Calibri"/>
                    </a:defRPr>
                  </a:pPr>
                  <a:endParaRPr lang="en-US"/>
                </a:p>
              </c:txPr>
            </c:trendlineLbl>
          </c:trendline>
          <c:xVal>
            <c:numRef>
              <c:f>tutti!$V$10:$V$16</c:f>
              <c:numCache>
                <c:formatCode>0.00</c:formatCode>
                <c:ptCount val="7"/>
                <c:pt idx="0">
                  <c:v>0.64000000000000012</c:v>
                </c:pt>
                <c:pt idx="1">
                  <c:v>0.46</c:v>
                </c:pt>
                <c:pt idx="2">
                  <c:v>0.63000000000000012</c:v>
                </c:pt>
                <c:pt idx="3">
                  <c:v>0.66000000000000014</c:v>
                </c:pt>
                <c:pt idx="4">
                  <c:v>1.8</c:v>
                </c:pt>
                <c:pt idx="5">
                  <c:v>0.76000000000000012</c:v>
                </c:pt>
                <c:pt idx="6">
                  <c:v>0.93</c:v>
                </c:pt>
              </c:numCache>
            </c:numRef>
          </c:xVal>
          <c:yVal>
            <c:numRef>
              <c:f>tutti!$U$10:$U$16</c:f>
              <c:numCache>
                <c:formatCode>0</c:formatCode>
                <c:ptCount val="7"/>
                <c:pt idx="0">
                  <c:v>30.316666666666666</c:v>
                </c:pt>
                <c:pt idx="1">
                  <c:v>7</c:v>
                </c:pt>
                <c:pt idx="2">
                  <c:v>21.773333333333319</c:v>
                </c:pt>
                <c:pt idx="3">
                  <c:v>19.223333333333322</c:v>
                </c:pt>
                <c:pt idx="4">
                  <c:v>38.336666666666645</c:v>
                </c:pt>
                <c:pt idx="5">
                  <c:v>28.706666666666667</c:v>
                </c:pt>
                <c:pt idx="6">
                  <c:v>13.480000000000002</c:v>
                </c:pt>
              </c:numCache>
            </c:numRef>
          </c:yVal>
        </c:ser>
        <c:dLbls/>
        <c:axId val="74786688"/>
        <c:axId val="74817536"/>
      </c:scatterChart>
      <c:valAx>
        <c:axId val="74786688"/>
        <c:scaling>
          <c:orientation val="minMax"/>
          <c:max val="3"/>
        </c:scaling>
        <c:axPos val="b"/>
        <c:title>
          <c:tx>
            <c:rich>
              <a:bodyPr/>
              <a:lstStyle/>
              <a:p>
                <a:pPr>
                  <a:defRPr lang="en-US" sz="1400" b="1" i="0" u="none" strike="noStrike" baseline="0">
                    <a:solidFill>
                      <a:srgbClr val="000000"/>
                    </a:solidFill>
                    <a:latin typeface="Calibri"/>
                    <a:ea typeface="Calibri"/>
                    <a:cs typeface="Calibri"/>
                  </a:defRPr>
                </a:pPr>
                <a:r>
                  <a:rPr lang="en-GB" sz="1400"/>
                  <a:t>org C</a:t>
                </a:r>
              </a:p>
            </c:rich>
          </c:tx>
        </c:title>
        <c:numFmt formatCode="0.00" sourceLinked="1"/>
        <c:tickLblPos val="nextTo"/>
        <c:txPr>
          <a:bodyPr rot="0" vert="horz"/>
          <a:lstStyle/>
          <a:p>
            <a:pPr>
              <a:defRPr lang="en-US" sz="1200" b="1" i="0" u="none" strike="noStrike" baseline="0">
                <a:solidFill>
                  <a:srgbClr val="000000"/>
                </a:solidFill>
                <a:latin typeface="Calibri"/>
                <a:ea typeface="Calibri"/>
                <a:cs typeface="Calibri"/>
              </a:defRPr>
            </a:pPr>
            <a:endParaRPr lang="en-US"/>
          </a:p>
        </c:txPr>
        <c:crossAx val="74817536"/>
        <c:crosses val="autoZero"/>
        <c:crossBetween val="midCat"/>
        <c:majorUnit val="0.5"/>
      </c:valAx>
      <c:valAx>
        <c:axId val="74817536"/>
        <c:scaling>
          <c:orientation val="minMax"/>
          <c:max val="60"/>
        </c:scaling>
        <c:axPos val="l"/>
        <c:title>
          <c:tx>
            <c:rich>
              <a:bodyPr/>
              <a:lstStyle/>
              <a:p>
                <a:pPr>
                  <a:defRPr lang="en-US" sz="1400" b="1" i="0" u="none" strike="noStrike" baseline="0">
                    <a:solidFill>
                      <a:srgbClr val="000000"/>
                    </a:solidFill>
                    <a:latin typeface="Calibri"/>
                    <a:ea typeface="Calibri"/>
                    <a:cs typeface="Calibri"/>
                  </a:defRPr>
                </a:pPr>
                <a:r>
                  <a:rPr lang="en-GB" sz="1400" dirty="0" smtClean="0"/>
                  <a:t>WSA</a:t>
                </a:r>
                <a:endParaRPr lang="en-GB" sz="1400" dirty="0"/>
              </a:p>
            </c:rich>
          </c:tx>
        </c:title>
        <c:numFmt formatCode="0" sourceLinked="1"/>
        <c:tickLblPos val="nextTo"/>
        <c:txPr>
          <a:bodyPr rot="0" vert="horz"/>
          <a:lstStyle/>
          <a:p>
            <a:pPr>
              <a:defRPr lang="en-US" sz="1200" b="1" i="0" u="none" strike="noStrike" baseline="0">
                <a:solidFill>
                  <a:srgbClr val="000000"/>
                </a:solidFill>
                <a:latin typeface="Calibri"/>
                <a:ea typeface="Calibri"/>
                <a:cs typeface="Calibri"/>
              </a:defRPr>
            </a:pPr>
            <a:endParaRPr lang="en-US"/>
          </a:p>
        </c:txPr>
        <c:crossAx val="74786688"/>
        <c:crosses val="autoZero"/>
        <c:crossBetween val="midCat"/>
      </c:valAx>
    </c:plotArea>
    <c:legend>
      <c:legendPos val="r"/>
      <c:legendEntry>
        <c:idx val="3"/>
        <c:delete val="1"/>
      </c:legendEntry>
      <c:legendEntry>
        <c:idx val="4"/>
        <c:delete val="1"/>
      </c:legendEntry>
      <c:legendEntry>
        <c:idx val="5"/>
        <c:delete val="1"/>
      </c:legendEntry>
      <c:txPr>
        <a:bodyPr/>
        <a:lstStyle/>
        <a:p>
          <a:pPr>
            <a:defRPr lang="en-US" sz="1200" b="1" i="0" u="none" strike="noStrike" baseline="0">
              <a:solidFill>
                <a:srgbClr val="000000"/>
              </a:solidFill>
              <a:latin typeface="Calibri"/>
              <a:ea typeface="Calibri"/>
              <a:cs typeface="Calibri"/>
            </a:defRPr>
          </a:pPr>
          <a:endParaRPr lang="en-US"/>
        </a:p>
      </c:txPr>
    </c:legend>
    <c:plotVisOnly val="1"/>
    <c:dispBlanksAs val="gap"/>
  </c:chart>
  <c:txPr>
    <a:bodyPr/>
    <a:lstStyle/>
    <a:p>
      <a:pPr>
        <a:defRPr sz="1000" b="0" i="0" u="none" strike="noStrike" baseline="0">
          <a:solidFill>
            <a:srgbClr val="000000"/>
          </a:solidFill>
          <a:latin typeface="Calibri"/>
          <a:ea typeface="Calibri"/>
          <a:cs typeface="Calibri"/>
        </a:defRPr>
      </a:pPr>
      <a:endParaRPr lang="en-US"/>
    </a:p>
  </c:txPr>
  <c:externalData r:id="rId1"/>
</c:chartSpace>
</file>

<file path=ppt/drawings/_rels/drawing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image" Target="../media/image4.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image" Target="../media/image6.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image" Target="../media/image8.emf"/></Relationships>
</file>

<file path=ppt/drawings/drawing1.xml><?xml version="1.0" encoding="utf-8"?>
<c:userShapes xmlns:c="http://schemas.openxmlformats.org/drawingml/2006/chart">
  <cdr:relSizeAnchor xmlns:cdr="http://schemas.openxmlformats.org/drawingml/2006/chartDrawing">
    <cdr:from>
      <cdr:x>0.23188</cdr:x>
      <cdr:y>0.04224</cdr:y>
    </cdr:from>
    <cdr:to>
      <cdr:x>0.28222</cdr:x>
      <cdr:y>0.12556</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1272209" y="135173"/>
          <a:ext cx="276190" cy="266667"/>
        </a:xfrm>
        <a:prstGeom xmlns:a="http://schemas.openxmlformats.org/drawingml/2006/main" prst="rect">
          <a:avLst/>
        </a:prstGeom>
        <a:effectLst xmlns:a="http://schemas.openxmlformats.org/drawingml/2006/main">
          <a:outerShdw blurRad="50800" dist="50800" dir="5400000" algn="ctr" rotWithShape="0">
            <a:schemeClr val="bg1">
              <a:alpha val="0"/>
            </a:schemeClr>
          </a:outerShdw>
        </a:effectLst>
      </cdr:spPr>
    </cdr:pic>
  </cdr:relSizeAnchor>
  <cdr:relSizeAnchor xmlns:cdr="http://schemas.openxmlformats.org/drawingml/2006/chartDrawing">
    <cdr:from>
      <cdr:x>0.30426</cdr:x>
      <cdr:y>0.20844</cdr:y>
    </cdr:from>
    <cdr:to>
      <cdr:x>0.35458</cdr:x>
      <cdr:y>0.29166</cdr:y>
    </cdr:to>
    <cdr:pic>
      <cdr:nvPicPr>
        <cdr:cNvPr id="5" name="chart"/>
        <cdr:cNvPicPr>
          <a:picLocks xmlns:a="http://schemas.openxmlformats.org/drawingml/2006/main" noChangeAspect="1"/>
        </cdr:cNvPicPr>
      </cdr:nvPicPr>
      <cdr:blipFill>
        <a:blip xmlns:a="http://schemas.openxmlformats.org/drawingml/2006/main" xmlns:r="http://schemas.openxmlformats.org/officeDocument/2006/relationships" r:embed="rId2"/>
        <a:stretch xmlns:a="http://schemas.openxmlformats.org/drawingml/2006/main">
          <a:fillRect/>
        </a:stretch>
      </cdr:blipFill>
      <cdr:spPr>
        <a:xfrm xmlns:a="http://schemas.openxmlformats.org/drawingml/2006/main">
          <a:off x="1669774" y="667910"/>
          <a:ext cx="276190" cy="266667"/>
        </a:xfrm>
        <a:prstGeom xmlns:a="http://schemas.openxmlformats.org/drawingml/2006/main" prst="rect">
          <a:avLst/>
        </a:prstGeom>
      </cdr:spPr>
    </cdr:pic>
  </cdr:relSizeAnchor>
  <cdr:relSizeAnchor xmlns:cdr="http://schemas.openxmlformats.org/drawingml/2006/chartDrawing">
    <cdr:from>
      <cdr:x>0.368</cdr:x>
      <cdr:y>0.37717</cdr:y>
    </cdr:from>
    <cdr:to>
      <cdr:x>0.41833</cdr:x>
      <cdr:y>0.46039</cdr:y>
    </cdr:to>
    <cdr:pic>
      <cdr:nvPicPr>
        <cdr:cNvPr id="6" name="chart"/>
        <cdr:cNvPicPr>
          <a:picLocks xmlns:a="http://schemas.openxmlformats.org/drawingml/2006/main" noChangeAspect="1"/>
        </cdr:cNvPicPr>
      </cdr:nvPicPr>
      <cdr:blipFill>
        <a:blip xmlns:a="http://schemas.openxmlformats.org/drawingml/2006/main" xmlns:r="http://schemas.openxmlformats.org/officeDocument/2006/relationships" r:embed="rId3"/>
        <a:stretch xmlns:a="http://schemas.openxmlformats.org/drawingml/2006/main">
          <a:fillRect/>
        </a:stretch>
      </cdr:blipFill>
      <cdr:spPr>
        <a:xfrm xmlns:a="http://schemas.openxmlformats.org/drawingml/2006/main">
          <a:off x="2019631" y="1208599"/>
          <a:ext cx="276190" cy="266667"/>
        </a:xfrm>
        <a:prstGeom xmlns:a="http://schemas.openxmlformats.org/drawingml/2006/main" prst="rect">
          <a:avLst/>
        </a:prstGeom>
      </cdr:spPr>
    </cdr:pic>
  </cdr:relSizeAnchor>
  <cdr:relSizeAnchor xmlns:cdr="http://schemas.openxmlformats.org/drawingml/2006/chartDrawing">
    <cdr:from>
      <cdr:x>0.53027</cdr:x>
      <cdr:y>0.22332</cdr:y>
    </cdr:from>
    <cdr:to>
      <cdr:x>0.5806</cdr:x>
      <cdr:y>0.30654</cdr:y>
    </cdr:to>
    <cdr:pic>
      <cdr:nvPicPr>
        <cdr:cNvPr id="7"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2910177" y="715617"/>
          <a:ext cx="276190" cy="266667"/>
        </a:xfrm>
        <a:prstGeom xmlns:a="http://schemas.openxmlformats.org/drawingml/2006/main" prst="rect">
          <a:avLst/>
        </a:prstGeom>
      </cdr:spPr>
    </cdr:pic>
  </cdr:relSizeAnchor>
  <cdr:relSizeAnchor xmlns:cdr="http://schemas.openxmlformats.org/drawingml/2006/chartDrawing">
    <cdr:from>
      <cdr:x>0.6422</cdr:x>
      <cdr:y>0.42326</cdr:y>
    </cdr:from>
    <cdr:to>
      <cdr:x>0.69252</cdr:x>
      <cdr:y>0.50648</cdr:y>
    </cdr:to>
    <cdr:pic>
      <cdr:nvPicPr>
        <cdr:cNvPr id="8" name="chart"/>
        <cdr:cNvPicPr>
          <a:picLocks xmlns:a="http://schemas.openxmlformats.org/drawingml/2006/main" noChangeAspect="1"/>
        </cdr:cNvPicPr>
      </cdr:nvPicPr>
      <cdr:blipFill>
        <a:blip xmlns:a="http://schemas.openxmlformats.org/drawingml/2006/main" xmlns:r="http://schemas.openxmlformats.org/officeDocument/2006/relationships" r:embed="rId2"/>
        <a:stretch xmlns:a="http://schemas.openxmlformats.org/drawingml/2006/main">
          <a:fillRect/>
        </a:stretch>
      </cdr:blipFill>
      <cdr:spPr>
        <a:xfrm xmlns:a="http://schemas.openxmlformats.org/drawingml/2006/main">
          <a:off x="5000660" y="1857388"/>
          <a:ext cx="391828" cy="365192"/>
        </a:xfrm>
        <a:prstGeom xmlns:a="http://schemas.openxmlformats.org/drawingml/2006/main" prst="rect">
          <a:avLst/>
        </a:prstGeom>
      </cdr:spPr>
    </cdr:pic>
  </cdr:relSizeAnchor>
  <cdr:relSizeAnchor xmlns:cdr="http://schemas.openxmlformats.org/drawingml/2006/chartDrawing">
    <cdr:from>
      <cdr:x>0.7156</cdr:x>
      <cdr:y>0.43954</cdr:y>
    </cdr:from>
    <cdr:to>
      <cdr:x>0.76593</cdr:x>
      <cdr:y>0.52276</cdr:y>
    </cdr:to>
    <cdr:pic>
      <cdr:nvPicPr>
        <cdr:cNvPr id="9" name="chart"/>
        <cdr:cNvPicPr>
          <a:picLocks xmlns:a="http://schemas.openxmlformats.org/drawingml/2006/main" noChangeAspect="1"/>
        </cdr:cNvPicPr>
      </cdr:nvPicPr>
      <cdr:blipFill>
        <a:blip xmlns:a="http://schemas.openxmlformats.org/drawingml/2006/main" xmlns:r="http://schemas.openxmlformats.org/officeDocument/2006/relationships" r:embed="rId2"/>
        <a:stretch xmlns:a="http://schemas.openxmlformats.org/drawingml/2006/main">
          <a:fillRect/>
        </a:stretch>
      </cdr:blipFill>
      <cdr:spPr>
        <a:xfrm xmlns:a="http://schemas.openxmlformats.org/drawingml/2006/main">
          <a:off x="5572164" y="1928826"/>
          <a:ext cx="391907" cy="365192"/>
        </a:xfrm>
        <a:prstGeom xmlns:a="http://schemas.openxmlformats.org/drawingml/2006/main" prst="rect">
          <a:avLst/>
        </a:prstGeom>
      </cdr:spPr>
    </cdr:pic>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6C16F7C-8279-421B-95A9-8361AE7F3F43}" type="datetimeFigureOut">
              <a:rPr lang="en-US" smtClean="0"/>
              <a:pPr/>
              <a:t>7/23/2014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82A9CE-369E-4810-AF61-390A1A9B2229}"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6C16F7C-8279-421B-95A9-8361AE7F3F43}" type="datetimeFigureOut">
              <a:rPr lang="en-US" smtClean="0"/>
              <a:pPr/>
              <a:t>7/23/2014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82A9CE-369E-4810-AF61-390A1A9B2229}"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C16F7C-8279-421B-95A9-8361AE7F3F43}" type="datetimeFigureOut">
              <a:rPr lang="en-US" smtClean="0"/>
              <a:pPr/>
              <a:t>7/23/2014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82A9CE-369E-4810-AF61-390A1A9B2229}"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6C16F7C-8279-421B-95A9-8361AE7F3F43}" type="datetimeFigureOut">
              <a:rPr lang="en-US" smtClean="0"/>
              <a:pPr/>
              <a:t>7/23/2014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382A9CE-369E-4810-AF61-390A1A9B2229}"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6C16F7C-8279-421B-95A9-8361AE7F3F43}" type="datetimeFigureOut">
              <a:rPr lang="en-US" smtClean="0"/>
              <a:pPr/>
              <a:t>7/23/2014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382A9CE-369E-4810-AF61-390A1A9B2229}"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6C16F7C-8279-421B-95A9-8361AE7F3F43}" type="datetimeFigureOut">
              <a:rPr lang="en-US" smtClean="0"/>
              <a:pPr/>
              <a:t>7/23/2014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382A9CE-369E-4810-AF61-390A1A9B2229}"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C16F7C-8279-421B-95A9-8361AE7F3F43}" type="datetimeFigureOut">
              <a:rPr lang="en-US" smtClean="0"/>
              <a:pPr/>
              <a:t>7/23/2014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382A9CE-369E-4810-AF61-390A1A9B2229}"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C16F7C-8279-421B-95A9-8361AE7F3F43}" type="datetimeFigureOut">
              <a:rPr lang="en-US" smtClean="0"/>
              <a:pPr/>
              <a:t>7/23/2014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382A9CE-369E-4810-AF61-390A1A9B2229}"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C16F7C-8279-421B-95A9-8361AE7F3F43}" type="datetimeFigureOut">
              <a:rPr lang="en-US" smtClean="0"/>
              <a:pPr/>
              <a:t>7/23/2014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382A9CE-369E-4810-AF61-390A1A9B2229}"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6C16F7C-8279-421B-95A9-8361AE7F3F43}" type="datetimeFigureOut">
              <a:rPr lang="en-US" smtClean="0"/>
              <a:pPr/>
              <a:t>7/23/2014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82A9CE-369E-4810-AF61-390A1A9B2229}"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6C16F7C-8279-421B-95A9-8361AE7F3F43}" type="datetimeFigureOut">
              <a:rPr lang="en-US" smtClean="0"/>
              <a:pPr/>
              <a:t>7/23/2014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82A9CE-369E-4810-AF61-390A1A9B2229}"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C16F7C-8279-421B-95A9-8361AE7F3F43}" type="datetimeFigureOut">
              <a:rPr lang="en-US" smtClean="0"/>
              <a:pPr/>
              <a:t>7/23/2014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82A9CE-369E-4810-AF61-390A1A9B2229}"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5.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7.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oleObject9.bin"/></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1472" y="357166"/>
            <a:ext cx="7772400" cy="2243152"/>
          </a:xfrm>
        </p:spPr>
        <p:txBody>
          <a:bodyPr>
            <a:normAutofit/>
          </a:bodyPr>
          <a:lstStyle/>
          <a:p>
            <a:r>
              <a:rPr lang="en-GB" sz="3200" b="1" dirty="0" smtClean="0">
                <a:solidFill>
                  <a:schemeClr val="accent2"/>
                </a:solidFill>
              </a:rPr>
              <a:t>INFLUENCE OF LANDUSE ON ORGANIC MATTER DISTRIBUTION IN SOIL AGGREGATE SIZE FRACTIONS IN ILE-IFE, SOUTHWESTERN NIGERIA</a:t>
            </a:r>
            <a:endParaRPr lang="en-GB" sz="3200" b="1" dirty="0">
              <a:solidFill>
                <a:schemeClr val="accent2"/>
              </a:solidFill>
            </a:endParaRPr>
          </a:p>
        </p:txBody>
      </p:sp>
      <p:sp>
        <p:nvSpPr>
          <p:cNvPr id="3" name="Subtitle 2"/>
          <p:cNvSpPr>
            <a:spLocks noGrp="1"/>
          </p:cNvSpPr>
          <p:nvPr>
            <p:ph type="subTitle" idx="1"/>
          </p:nvPr>
        </p:nvSpPr>
        <p:spPr>
          <a:xfrm>
            <a:off x="1285852" y="3786190"/>
            <a:ext cx="6400800" cy="2038352"/>
          </a:xfrm>
        </p:spPr>
        <p:txBody>
          <a:bodyPr>
            <a:normAutofit/>
          </a:bodyPr>
          <a:lstStyle/>
          <a:p>
            <a:r>
              <a:rPr lang="en-US" b="1" dirty="0" smtClean="0">
                <a:solidFill>
                  <a:srgbClr val="002060"/>
                </a:solidFill>
              </a:rPr>
              <a:t>By</a:t>
            </a:r>
          </a:p>
          <a:p>
            <a:r>
              <a:rPr lang="en-US" b="1" dirty="0" smtClean="0">
                <a:solidFill>
                  <a:srgbClr val="002060"/>
                </a:solidFill>
              </a:rPr>
              <a:t>Oyedele, D.J.; </a:t>
            </a:r>
            <a:r>
              <a:rPr lang="en-US" b="1" dirty="0" err="1" smtClean="0">
                <a:solidFill>
                  <a:srgbClr val="002060"/>
                </a:solidFill>
              </a:rPr>
              <a:t>Pini</a:t>
            </a:r>
            <a:r>
              <a:rPr lang="en-US" b="1" dirty="0" smtClean="0">
                <a:solidFill>
                  <a:srgbClr val="002060"/>
                </a:solidFill>
              </a:rPr>
              <a:t>, R.; </a:t>
            </a:r>
            <a:r>
              <a:rPr lang="en-US" b="1" dirty="0" err="1" smtClean="0">
                <a:solidFill>
                  <a:srgbClr val="002060"/>
                </a:solidFill>
              </a:rPr>
              <a:t>Sparvolli</a:t>
            </a:r>
            <a:r>
              <a:rPr lang="en-US" b="1" dirty="0" smtClean="0">
                <a:solidFill>
                  <a:srgbClr val="002060"/>
                </a:solidFill>
              </a:rPr>
              <a:t>, E., </a:t>
            </a:r>
            <a:r>
              <a:rPr lang="en-US" b="1" dirty="0" err="1" smtClean="0">
                <a:solidFill>
                  <a:srgbClr val="002060"/>
                </a:solidFill>
              </a:rPr>
              <a:t>Tijani</a:t>
            </a:r>
            <a:r>
              <a:rPr lang="en-US" b="1" dirty="0" smtClean="0">
                <a:solidFill>
                  <a:srgbClr val="002060"/>
                </a:solidFill>
              </a:rPr>
              <a:t>, F.O. and </a:t>
            </a:r>
            <a:r>
              <a:rPr lang="en-US" b="1" dirty="0" err="1" smtClean="0">
                <a:solidFill>
                  <a:srgbClr val="002060"/>
                </a:solidFill>
              </a:rPr>
              <a:t>Scatena</a:t>
            </a:r>
            <a:r>
              <a:rPr lang="en-US" b="1" dirty="0" smtClean="0">
                <a:solidFill>
                  <a:srgbClr val="002060"/>
                </a:solidFill>
              </a:rPr>
              <a:t>, M.</a:t>
            </a:r>
            <a:endParaRPr lang="en-GB" b="1" dirty="0">
              <a:solidFill>
                <a:srgbClr val="00206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46"/>
          </a:xfrm>
        </p:spPr>
        <p:txBody>
          <a:bodyPr/>
          <a:lstStyle/>
          <a:p>
            <a:r>
              <a:rPr lang="en-US" sz="4000" dirty="0" smtClean="0"/>
              <a:t>INTRODUCTION</a:t>
            </a:r>
            <a:endParaRPr lang="en-GB" dirty="0"/>
          </a:p>
        </p:txBody>
      </p:sp>
      <p:sp>
        <p:nvSpPr>
          <p:cNvPr id="3" name="Content Placeholder 2"/>
          <p:cNvSpPr>
            <a:spLocks noGrp="1"/>
          </p:cNvSpPr>
          <p:nvPr>
            <p:ph idx="1"/>
          </p:nvPr>
        </p:nvSpPr>
        <p:spPr>
          <a:xfrm>
            <a:off x="457200" y="1071546"/>
            <a:ext cx="8229600" cy="5054617"/>
          </a:xfrm>
        </p:spPr>
        <p:txBody>
          <a:bodyPr>
            <a:normAutofit/>
          </a:bodyPr>
          <a:lstStyle/>
          <a:p>
            <a:r>
              <a:rPr lang="en-US" sz="2400" b="1" dirty="0" smtClean="0"/>
              <a:t>The importance of soil organic carbon (SOC)</a:t>
            </a:r>
          </a:p>
          <a:p>
            <a:pPr>
              <a:buNone/>
            </a:pPr>
            <a:r>
              <a:rPr lang="en-US" sz="2400" b="1" dirty="0" smtClean="0"/>
              <a:t> - </a:t>
            </a:r>
            <a:r>
              <a:rPr lang="en-GB" sz="2000" b="1" dirty="0" smtClean="0">
                <a:solidFill>
                  <a:srgbClr val="FF0000"/>
                </a:solidFill>
              </a:rPr>
              <a:t>Soils of tropical and subtropical forests account for almost 30% of total global SOC (FAO, 2005)</a:t>
            </a:r>
          </a:p>
          <a:p>
            <a:pPr>
              <a:buNone/>
            </a:pPr>
            <a:r>
              <a:rPr lang="en-GB" sz="2000" b="1" dirty="0" smtClean="0"/>
              <a:t>Three proposed mechanisms for SOC stabilisation are: </a:t>
            </a:r>
          </a:p>
          <a:p>
            <a:pPr marL="514350" indent="-514350">
              <a:buAutoNum type="arabicParenBoth"/>
            </a:pPr>
            <a:r>
              <a:rPr lang="en-GB" sz="2000" b="1" dirty="0" smtClean="0"/>
              <a:t>incorporation of SOC in soil aggregates that establishes a barrier between microbes, microbial enzymes, and organic matter substrates; </a:t>
            </a:r>
          </a:p>
          <a:p>
            <a:pPr marL="514350" indent="-514350">
              <a:buAutoNum type="arabicParenBoth"/>
            </a:pPr>
            <a:r>
              <a:rPr lang="en-GB" sz="2000" b="1" dirty="0" smtClean="0"/>
              <a:t>preservation of SOC through inherent biochemical recalcitrance, or selective degradation into chemically resistant materials during microbial decomposition; and </a:t>
            </a:r>
          </a:p>
          <a:p>
            <a:pPr marL="514350" indent="-514350">
              <a:buAutoNum type="arabicParenBoth"/>
            </a:pPr>
            <a:r>
              <a:rPr lang="en-GB" sz="2000" b="1" dirty="0" smtClean="0"/>
              <a:t>sorption, precipitation, or </a:t>
            </a:r>
            <a:r>
              <a:rPr lang="en-GB" sz="2000" b="1" dirty="0" err="1" smtClean="0"/>
              <a:t>complexation</a:t>
            </a:r>
            <a:r>
              <a:rPr lang="en-GB" sz="2000" b="1" dirty="0" smtClean="0"/>
              <a:t> of SOC with the mineral matrix via intermolecular interactions that reduce the availability of substrate through changes in conformation and binding of functional groups.</a:t>
            </a:r>
          </a:p>
          <a:p>
            <a:pPr marL="514350" indent="-514350">
              <a:buNone/>
            </a:pPr>
            <a:r>
              <a:rPr lang="en-GB" sz="2000" b="1" dirty="0" smtClean="0"/>
              <a:t> (Christensen 1996; </a:t>
            </a:r>
            <a:r>
              <a:rPr lang="en-GB" sz="2000" b="1" dirty="0" err="1" smtClean="0"/>
              <a:t>Sollins</a:t>
            </a:r>
            <a:r>
              <a:rPr lang="en-GB" sz="2000" b="1" dirty="0" smtClean="0"/>
              <a:t> </a:t>
            </a:r>
            <a:r>
              <a:rPr lang="en-GB" sz="2000" b="1" i="1" dirty="0" smtClean="0"/>
              <a:t>et al</a:t>
            </a:r>
            <a:r>
              <a:rPr lang="en-GB" sz="2000" b="1" dirty="0" smtClean="0"/>
              <a:t>. 1996; </a:t>
            </a:r>
            <a:r>
              <a:rPr lang="en-GB" sz="2000" b="1" dirty="0" err="1" smtClean="0"/>
              <a:t>Jastrow</a:t>
            </a:r>
            <a:r>
              <a:rPr lang="en-GB" sz="2000" b="1" dirty="0" smtClean="0"/>
              <a:t> and Miller 1998; </a:t>
            </a:r>
            <a:r>
              <a:rPr lang="en-GB" sz="2000" b="1" dirty="0" err="1" smtClean="0"/>
              <a:t>Baldock</a:t>
            </a:r>
            <a:r>
              <a:rPr lang="en-GB" sz="2000" b="1" dirty="0" smtClean="0"/>
              <a:t> and </a:t>
            </a:r>
            <a:r>
              <a:rPr lang="en-GB" sz="2000" b="1" dirty="0" err="1" smtClean="0"/>
              <a:t>Skjemstad</a:t>
            </a:r>
            <a:r>
              <a:rPr lang="en-GB" sz="2000" b="1" dirty="0" smtClean="0"/>
              <a:t> 2000; Six </a:t>
            </a:r>
            <a:r>
              <a:rPr lang="en-GB" sz="2000" b="1" i="1" dirty="0" smtClean="0"/>
              <a:t>et al</a:t>
            </a:r>
            <a:r>
              <a:rPr lang="en-GB" sz="2000" b="1" dirty="0" smtClean="0"/>
              <a:t>. 2002</a:t>
            </a:r>
            <a:r>
              <a:rPr lang="en-GB" sz="2000" b="1" i="1" dirty="0" smtClean="0"/>
              <a:t>a</a:t>
            </a:r>
            <a:r>
              <a:rPr lang="en-GB" sz="2000" b="1" dirty="0" smtClean="0"/>
              <a:t>; </a:t>
            </a:r>
            <a:r>
              <a:rPr lang="en-GB" sz="2000" b="1" dirty="0" err="1" smtClean="0"/>
              <a:t>Krull</a:t>
            </a:r>
            <a:r>
              <a:rPr lang="en-GB" sz="2000" b="1" dirty="0" smtClean="0"/>
              <a:t> </a:t>
            </a:r>
            <a:r>
              <a:rPr lang="en-GB" sz="2000" b="1" i="1" dirty="0" smtClean="0"/>
              <a:t>et al</a:t>
            </a:r>
            <a:r>
              <a:rPr lang="en-GB" sz="2000" b="1" dirty="0" smtClean="0"/>
              <a:t>. 2003).</a:t>
            </a:r>
            <a:endParaRPr lang="en-US" sz="2000" b="1" dirty="0" smtClean="0">
              <a:solidFill>
                <a:srgbClr val="FF0000"/>
              </a:solidFill>
            </a:endParaRPr>
          </a:p>
          <a:p>
            <a:pPr>
              <a:buNone/>
            </a:pPr>
            <a:endParaRPr lang="en-GB" sz="2400" b="1"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626121"/>
          </a:xfrm>
        </p:spPr>
        <p:txBody>
          <a:bodyPr>
            <a:normAutofit fontScale="85000" lnSpcReduction="20000"/>
          </a:bodyPr>
          <a:lstStyle/>
          <a:p>
            <a:r>
              <a:rPr lang="en-US" dirty="0" smtClean="0"/>
              <a:t>Carbon sequestration in soil and quantification of for C trade schemes (CDM)</a:t>
            </a:r>
            <a:endParaRPr lang="en-GB" dirty="0" smtClean="0"/>
          </a:p>
          <a:p>
            <a:r>
              <a:rPr lang="en-GB" dirty="0" smtClean="0"/>
              <a:t>The dynamics of SOC by physical protection.</a:t>
            </a:r>
          </a:p>
          <a:p>
            <a:pPr>
              <a:buNone/>
            </a:pPr>
            <a:r>
              <a:rPr lang="en-US" dirty="0" smtClean="0"/>
              <a:t>SOIL AGGREGATION</a:t>
            </a:r>
            <a:endParaRPr lang="en-GB" dirty="0" smtClean="0"/>
          </a:p>
          <a:p>
            <a:r>
              <a:rPr lang="en-GB" dirty="0" smtClean="0"/>
              <a:t>The </a:t>
            </a:r>
            <a:r>
              <a:rPr lang="en-GB" dirty="0" err="1" smtClean="0"/>
              <a:t>Heirachical</a:t>
            </a:r>
            <a:r>
              <a:rPr lang="en-GB" dirty="0" smtClean="0"/>
              <a:t> model (</a:t>
            </a:r>
            <a:r>
              <a:rPr lang="en-GB" dirty="0" err="1" smtClean="0"/>
              <a:t>Oades</a:t>
            </a:r>
            <a:r>
              <a:rPr lang="en-GB" dirty="0" smtClean="0"/>
              <a:t>, 1993).</a:t>
            </a:r>
          </a:p>
          <a:p>
            <a:r>
              <a:rPr lang="en-GB" dirty="0" smtClean="0"/>
              <a:t>This model has not been clearly confirmed by studies on aggregate fractionation (de Sa et al., 2000), maybe due to variations in methods employed for soil fractionation (Ashman et al., 2003). </a:t>
            </a:r>
          </a:p>
          <a:p>
            <a:r>
              <a:rPr lang="en-GB" dirty="0" smtClean="0"/>
              <a:t>Soils with different clay mineralogy were observed to respond differently to fractionation, and aggregate hierarchy exists only in soils where aggregate stability is controlled by organic materials (</a:t>
            </a:r>
            <a:r>
              <a:rPr lang="en-GB" dirty="0" err="1" smtClean="0"/>
              <a:t>Oades</a:t>
            </a:r>
            <a:r>
              <a:rPr lang="en-GB" dirty="0" smtClean="0"/>
              <a:t> and Water, 1991).</a:t>
            </a:r>
          </a:p>
          <a:p>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285728"/>
            <a:ext cx="8229600" cy="5715040"/>
          </a:xfrm>
        </p:spPr>
        <p:txBody>
          <a:bodyPr>
            <a:normAutofit/>
          </a:bodyPr>
          <a:lstStyle/>
          <a:p>
            <a:pPr>
              <a:buNone/>
            </a:pPr>
            <a:r>
              <a:rPr lang="en-US" sz="2400" b="1" dirty="0" smtClean="0"/>
              <a:t>JUSTIFICATION</a:t>
            </a:r>
          </a:p>
          <a:p>
            <a:pPr marL="0" indent="0" algn="just">
              <a:buNone/>
            </a:pPr>
            <a:r>
              <a:rPr lang="en-GB" sz="2400" b="1" dirty="0" smtClean="0"/>
              <a:t>There is currently limited knowledge of which mechanisms are most important for C storage under different soils and land-use systems, yet such knowledge is crucial for devising systems with efficient C sequestration, hence this study.</a:t>
            </a:r>
          </a:p>
          <a:p>
            <a:pPr>
              <a:buNone/>
            </a:pPr>
            <a:endParaRPr lang="en-US" sz="2400" b="1" dirty="0" smtClean="0"/>
          </a:p>
          <a:p>
            <a:pPr>
              <a:buNone/>
            </a:pPr>
            <a:r>
              <a:rPr lang="en-US" sz="2400" b="1" dirty="0" smtClean="0"/>
              <a:t>THE SPECIFIC OBJECTIVES</a:t>
            </a:r>
          </a:p>
          <a:p>
            <a:r>
              <a:rPr lang="en-US" sz="2400" b="1" dirty="0" smtClean="0"/>
              <a:t>To evaluate the influence of land use type on organic carbon distribution in soil</a:t>
            </a:r>
          </a:p>
          <a:p>
            <a:r>
              <a:rPr lang="en-US" sz="2400" b="1" dirty="0" smtClean="0"/>
              <a:t>To investigate the potential of different soil aggregate fractions to protect organic carbon in soils</a:t>
            </a:r>
          </a:p>
          <a:p>
            <a:r>
              <a:rPr lang="en-US" sz="2400" b="1" dirty="0" smtClean="0"/>
              <a:t>To study the relationships between soil organic and the stability of soil aggregates</a:t>
            </a:r>
            <a:endParaRPr lang="en-GB" sz="2400" b="1"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5470"/>
          </a:xfrm>
        </p:spPr>
        <p:txBody>
          <a:bodyPr>
            <a:normAutofit/>
          </a:bodyPr>
          <a:lstStyle/>
          <a:p>
            <a:r>
              <a:rPr lang="en-US" sz="3200" b="1" dirty="0" smtClean="0"/>
              <a:t>MATERIALS AND METHOD</a:t>
            </a:r>
            <a:endParaRPr lang="en-GB" sz="3200" b="1" dirty="0"/>
          </a:p>
        </p:txBody>
      </p:sp>
      <p:sp>
        <p:nvSpPr>
          <p:cNvPr id="3" name="Content Placeholder 2"/>
          <p:cNvSpPr>
            <a:spLocks noGrp="1"/>
          </p:cNvSpPr>
          <p:nvPr>
            <p:ph idx="1"/>
          </p:nvPr>
        </p:nvSpPr>
        <p:spPr>
          <a:xfrm>
            <a:off x="457200" y="1000108"/>
            <a:ext cx="8229600" cy="5126055"/>
          </a:xfrm>
        </p:spPr>
        <p:txBody>
          <a:bodyPr>
            <a:normAutofit fontScale="62500" lnSpcReduction="20000"/>
          </a:bodyPr>
          <a:lstStyle/>
          <a:p>
            <a:r>
              <a:rPr lang="en-GB" b="1" dirty="0" smtClean="0"/>
              <a:t>The experimental area was in the Teaching and Research Farm of </a:t>
            </a:r>
            <a:r>
              <a:rPr lang="en-GB" b="1" dirty="0" err="1" smtClean="0"/>
              <a:t>Obafemi</a:t>
            </a:r>
            <a:r>
              <a:rPr lang="en-GB" b="1" dirty="0" smtClean="0"/>
              <a:t> </a:t>
            </a:r>
            <a:r>
              <a:rPr lang="en-GB" b="1" dirty="0" err="1" smtClean="0"/>
              <a:t>Awolowo</a:t>
            </a:r>
            <a:r>
              <a:rPr lang="en-GB" b="1" dirty="0" smtClean="0"/>
              <a:t> University, Ile Ife (7°25’N, 4°39’E), Nigeria. </a:t>
            </a:r>
          </a:p>
          <a:p>
            <a:r>
              <a:rPr lang="en-GB" b="1" dirty="0" smtClean="0"/>
              <a:t>The soil  belong to the Iwo Association  and were derived from coarse gneiss and granite.</a:t>
            </a:r>
          </a:p>
          <a:p>
            <a:r>
              <a:rPr lang="en-GB" b="1" dirty="0" smtClean="0"/>
              <a:t>The texture varied from sandy loam to sandy clay loam.</a:t>
            </a:r>
          </a:p>
          <a:p>
            <a:r>
              <a:rPr lang="en-GB" b="1" dirty="0" smtClean="0"/>
              <a:t> Seven land use types were selected </a:t>
            </a:r>
            <a:r>
              <a:rPr lang="en-GB" b="1" dirty="0" err="1" smtClean="0"/>
              <a:t>viz</a:t>
            </a:r>
            <a:r>
              <a:rPr lang="en-GB" b="1" dirty="0" smtClean="0"/>
              <a:t>: Forest, Cacao, Teak, Oil palm, Pasture, No Tillage (NT) and Continuous Conventional tillage (CT). </a:t>
            </a:r>
          </a:p>
          <a:p>
            <a:r>
              <a:rPr lang="en-US" b="1" dirty="0" smtClean="0"/>
              <a:t>Sample locations were mid-slope positions in all land use types</a:t>
            </a:r>
            <a:endParaRPr lang="en-GB" b="1" dirty="0" smtClean="0"/>
          </a:p>
          <a:p>
            <a:r>
              <a:rPr lang="en-GB" b="1" dirty="0" smtClean="0"/>
              <a:t>Composite soil samples (40 subsamples) were taken in the different land use types at depths of 0-15 cm (topsoil) and 15-30 cm (subsoil). </a:t>
            </a:r>
          </a:p>
          <a:p>
            <a:r>
              <a:rPr lang="en-GB" b="1" dirty="0" smtClean="0"/>
              <a:t>They were air dried, gently crushed by hand, and carefully sieved into size fractions of 1-2, 0.5-1, 0.25-0.5, 0.125-0.25, 0.05-0.125, and &lt;0.05 mm. </a:t>
            </a:r>
          </a:p>
          <a:p>
            <a:r>
              <a:rPr lang="en-GB" b="1" dirty="0" smtClean="0"/>
              <a:t>Organic C and total N were determined in each size class using the Multiphase LECO RC-412 C analyzer and the FP-528 N analyzer respectively. </a:t>
            </a:r>
          </a:p>
          <a:p>
            <a:r>
              <a:rPr lang="en-US" b="1" dirty="0" smtClean="0"/>
              <a:t>Water stable aggregates were evaluated by a modified Yoder method</a:t>
            </a:r>
            <a:endParaRPr lang="en-GB"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0"/>
            <a:ext cx="8229600" cy="928710"/>
          </a:xfrm>
        </p:spPr>
        <p:txBody>
          <a:bodyPr/>
          <a:lstStyle/>
          <a:p>
            <a:r>
              <a:rPr lang="en-US" dirty="0" smtClean="0"/>
              <a:t>RESULTS AND DISCUSSION</a:t>
            </a: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xmlns="" val="1763226781"/>
              </p:ext>
            </p:extLst>
          </p:nvPr>
        </p:nvGraphicFramePr>
        <p:xfrm>
          <a:off x="214280" y="1571612"/>
          <a:ext cx="8715438" cy="4626864"/>
        </p:xfrm>
        <a:graphic>
          <a:graphicData uri="http://schemas.openxmlformats.org/drawingml/2006/table">
            <a:tbl>
              <a:tblPr/>
              <a:tblGrid>
                <a:gridCol w="1816422"/>
                <a:gridCol w="1173146"/>
                <a:gridCol w="1368152"/>
                <a:gridCol w="1643074"/>
                <a:gridCol w="1556766"/>
                <a:gridCol w="1157878"/>
              </a:tblGrid>
              <a:tr h="344202">
                <a:tc rowSpan="2">
                  <a:txBody>
                    <a:bodyPr/>
                    <a:lstStyle/>
                    <a:p>
                      <a:pPr>
                        <a:lnSpc>
                          <a:spcPct val="115000"/>
                        </a:lnSpc>
                        <a:spcAft>
                          <a:spcPts val="0"/>
                        </a:spcAft>
                      </a:pPr>
                      <a:endParaRPr lang="en-GB" sz="2400" b="1" dirty="0">
                        <a:latin typeface="Times New Roman"/>
                        <a:ea typeface="Calibri"/>
                        <a:cs typeface="Times New Roman"/>
                      </a:endParaRPr>
                    </a:p>
                    <a:p>
                      <a:pPr>
                        <a:lnSpc>
                          <a:spcPct val="115000"/>
                        </a:lnSpc>
                        <a:spcAft>
                          <a:spcPts val="0"/>
                        </a:spcAft>
                      </a:pPr>
                      <a:r>
                        <a:rPr lang="it-IT" sz="2400" b="1" dirty="0">
                          <a:latin typeface="Times New Roman"/>
                          <a:ea typeface="Calibri"/>
                          <a:cs typeface="Times New Roman"/>
                        </a:rPr>
                        <a:t>Land use</a:t>
                      </a:r>
                      <a:endParaRPr lang="en-GB" sz="2400" b="1" dirty="0">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lgn="ctr">
                        <a:lnSpc>
                          <a:spcPct val="115000"/>
                        </a:lnSpc>
                        <a:spcAft>
                          <a:spcPts val="0"/>
                        </a:spcAft>
                      </a:pPr>
                      <a:r>
                        <a:rPr lang="it-IT" sz="2400" b="1" dirty="0">
                          <a:latin typeface="Times New Roman"/>
                          <a:ea typeface="Calibri"/>
                          <a:cs typeface="Times New Roman"/>
                        </a:rPr>
                        <a:t>0-15 cm </a:t>
                      </a:r>
                      <a:endParaRPr lang="en-GB" sz="2400" b="1" dirty="0">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1032604">
                <a:tc vMerge="1">
                  <a:txBody>
                    <a:bodyPr/>
                    <a:lstStyle/>
                    <a:p>
                      <a:endParaRPr lang="en-GB"/>
                    </a:p>
                  </a:txBody>
                  <a:tcPr/>
                </a:tc>
                <a:tc>
                  <a:txBody>
                    <a:bodyPr/>
                    <a:lstStyle/>
                    <a:p>
                      <a:pPr>
                        <a:lnSpc>
                          <a:spcPct val="115000"/>
                        </a:lnSpc>
                        <a:spcAft>
                          <a:spcPts val="0"/>
                        </a:spcAft>
                      </a:pPr>
                      <a:r>
                        <a:rPr lang="it-IT" sz="2400" b="1">
                          <a:latin typeface="Times New Roman"/>
                          <a:ea typeface="Calibri"/>
                          <a:cs typeface="Times New Roman"/>
                        </a:rPr>
                        <a:t>pH</a:t>
                      </a:r>
                      <a:endParaRPr lang="en-GB" sz="2400" b="1">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2400" b="1">
                          <a:latin typeface="Times New Roman"/>
                          <a:ea typeface="Calibri"/>
                          <a:cs typeface="Times New Roman"/>
                        </a:rPr>
                        <a:t>Sand </a:t>
                      </a:r>
                      <a:endParaRPr lang="en-GB" sz="2400" b="1">
                        <a:latin typeface="Calibri"/>
                        <a:ea typeface="Calibri"/>
                        <a:cs typeface="Times New Roman"/>
                      </a:endParaRPr>
                    </a:p>
                    <a:p>
                      <a:pPr>
                        <a:lnSpc>
                          <a:spcPct val="115000"/>
                        </a:lnSpc>
                        <a:spcAft>
                          <a:spcPts val="0"/>
                        </a:spcAft>
                      </a:pPr>
                      <a:r>
                        <a:rPr lang="it-IT" sz="2400" b="1">
                          <a:latin typeface="Times New Roman"/>
                          <a:ea typeface="Calibri"/>
                          <a:cs typeface="Times New Roman"/>
                        </a:rPr>
                        <a:t>(0.02-2 mm)</a:t>
                      </a:r>
                      <a:endParaRPr lang="en-GB" sz="2400" b="1">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2400" b="1">
                          <a:latin typeface="Times New Roman"/>
                          <a:ea typeface="Calibri"/>
                          <a:cs typeface="Times New Roman"/>
                        </a:rPr>
                        <a:t>Silt  (0.002-0.02 mm)</a:t>
                      </a:r>
                      <a:endParaRPr lang="en-GB" sz="2400" b="1">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2400" b="1" dirty="0">
                          <a:latin typeface="Times New Roman"/>
                          <a:ea typeface="Calibri"/>
                          <a:cs typeface="Times New Roman"/>
                        </a:rPr>
                        <a:t>Clay (&lt;</a:t>
                      </a:r>
                      <a:r>
                        <a:rPr lang="it-IT" sz="2400" b="1" dirty="0" smtClean="0">
                          <a:latin typeface="Times New Roman"/>
                          <a:ea typeface="Calibri"/>
                          <a:cs typeface="Times New Roman"/>
                        </a:rPr>
                        <a:t>0.002 mm</a:t>
                      </a:r>
                      <a:r>
                        <a:rPr lang="it-IT" sz="2400" b="1" dirty="0">
                          <a:latin typeface="Times New Roman"/>
                          <a:ea typeface="Calibri"/>
                          <a:cs typeface="Times New Roman"/>
                        </a:rPr>
                        <a:t>)</a:t>
                      </a:r>
                      <a:endParaRPr lang="en-GB" sz="2400" b="1" dirty="0">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2400" b="1">
                          <a:latin typeface="Times New Roman"/>
                          <a:ea typeface="Calibri"/>
                          <a:cs typeface="Times New Roman"/>
                        </a:rPr>
                        <a:t>Texture</a:t>
                      </a:r>
                      <a:endParaRPr lang="en-GB" sz="2400" b="1">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4202">
                <a:tc>
                  <a:txBody>
                    <a:bodyPr/>
                    <a:lstStyle/>
                    <a:p>
                      <a:pPr>
                        <a:lnSpc>
                          <a:spcPct val="115000"/>
                        </a:lnSpc>
                        <a:spcAft>
                          <a:spcPts val="0"/>
                        </a:spcAft>
                      </a:pPr>
                      <a:r>
                        <a:rPr lang="it-IT" sz="2400" b="1">
                          <a:latin typeface="Times New Roman"/>
                          <a:ea typeface="Calibri"/>
                          <a:cs typeface="Times New Roman"/>
                        </a:rPr>
                        <a:t>No tillage</a:t>
                      </a:r>
                      <a:endParaRPr lang="en-GB" sz="2400" b="1">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6.36 a</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Calibri"/>
                          <a:cs typeface="Times New Roman"/>
                        </a:rPr>
                        <a:t>70</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20</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10 ab</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2400" b="1">
                          <a:latin typeface="Times New Roman"/>
                          <a:ea typeface="Calibri"/>
                          <a:cs typeface="Times New Roman"/>
                        </a:rPr>
                        <a:t>LS</a:t>
                      </a:r>
                      <a:endParaRPr lang="en-GB" sz="2400" b="1">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4202">
                <a:tc>
                  <a:txBody>
                    <a:bodyPr/>
                    <a:lstStyle/>
                    <a:p>
                      <a:pPr>
                        <a:lnSpc>
                          <a:spcPct val="115000"/>
                        </a:lnSpc>
                        <a:spcAft>
                          <a:spcPts val="0"/>
                        </a:spcAft>
                      </a:pPr>
                      <a:r>
                        <a:rPr lang="it-IT" sz="2400" b="1" dirty="0" smtClean="0">
                          <a:latin typeface="Times New Roman"/>
                          <a:ea typeface="Calibri"/>
                          <a:cs typeface="Times New Roman"/>
                        </a:rPr>
                        <a:t>Cont. </a:t>
                      </a:r>
                      <a:r>
                        <a:rPr lang="it-IT" sz="2400" b="1" dirty="0">
                          <a:latin typeface="Times New Roman"/>
                          <a:ea typeface="Calibri"/>
                          <a:cs typeface="Times New Roman"/>
                        </a:rPr>
                        <a:t>Tillage</a:t>
                      </a:r>
                      <a:endParaRPr lang="en-GB" sz="2400" b="1" dirty="0">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5.88 ab</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78</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14</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Calibri"/>
                          <a:cs typeface="Times New Roman"/>
                        </a:rPr>
                        <a:t>8 b</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2400" b="1">
                          <a:latin typeface="Times New Roman"/>
                          <a:ea typeface="Calibri"/>
                          <a:cs typeface="Times New Roman"/>
                        </a:rPr>
                        <a:t>LS</a:t>
                      </a:r>
                      <a:endParaRPr lang="en-GB" sz="2400" b="1">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4202">
                <a:tc>
                  <a:txBody>
                    <a:bodyPr/>
                    <a:lstStyle/>
                    <a:p>
                      <a:pPr>
                        <a:lnSpc>
                          <a:spcPct val="115000"/>
                        </a:lnSpc>
                        <a:spcAft>
                          <a:spcPts val="0"/>
                        </a:spcAft>
                      </a:pPr>
                      <a:r>
                        <a:rPr lang="it-IT" sz="2400" b="1" dirty="0">
                          <a:latin typeface="Times New Roman"/>
                          <a:ea typeface="Calibri"/>
                          <a:cs typeface="Times New Roman"/>
                        </a:rPr>
                        <a:t>Forest</a:t>
                      </a:r>
                      <a:endParaRPr lang="en-GB" sz="2400" b="1" dirty="0">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6.76 a</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66</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21</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14 a</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2400" b="1">
                          <a:latin typeface="Times New Roman"/>
                          <a:ea typeface="Calibri"/>
                          <a:cs typeface="Times New Roman"/>
                        </a:rPr>
                        <a:t>L</a:t>
                      </a:r>
                      <a:endParaRPr lang="en-GB" sz="2400" b="1">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4202">
                <a:tc>
                  <a:txBody>
                    <a:bodyPr/>
                    <a:lstStyle/>
                    <a:p>
                      <a:pPr>
                        <a:lnSpc>
                          <a:spcPct val="115000"/>
                        </a:lnSpc>
                        <a:spcAft>
                          <a:spcPts val="0"/>
                        </a:spcAft>
                      </a:pPr>
                      <a:r>
                        <a:rPr lang="it-IT" sz="2400" b="1" dirty="0">
                          <a:latin typeface="Times New Roman"/>
                          <a:ea typeface="Calibri"/>
                          <a:cs typeface="Times New Roman"/>
                        </a:rPr>
                        <a:t>Oil palm</a:t>
                      </a:r>
                      <a:endParaRPr lang="en-GB" sz="2400" b="1" dirty="0">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5.95 ab</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63</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22</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15 a</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2400" b="1">
                          <a:latin typeface="Times New Roman"/>
                          <a:ea typeface="Calibri"/>
                          <a:cs typeface="Times New Roman"/>
                        </a:rPr>
                        <a:t>L</a:t>
                      </a:r>
                      <a:endParaRPr lang="en-GB" sz="2400" b="1">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4202">
                <a:tc>
                  <a:txBody>
                    <a:bodyPr/>
                    <a:lstStyle/>
                    <a:p>
                      <a:pPr>
                        <a:lnSpc>
                          <a:spcPct val="115000"/>
                        </a:lnSpc>
                        <a:spcAft>
                          <a:spcPts val="0"/>
                        </a:spcAft>
                      </a:pPr>
                      <a:r>
                        <a:rPr lang="it-IT" sz="2400" b="1" dirty="0">
                          <a:latin typeface="Times New Roman"/>
                          <a:ea typeface="Calibri"/>
                          <a:cs typeface="Times New Roman"/>
                        </a:rPr>
                        <a:t>Teak</a:t>
                      </a:r>
                      <a:endParaRPr lang="en-GB" sz="2400" b="1" dirty="0">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6.12</a:t>
                      </a:r>
                      <a:r>
                        <a:rPr lang="it-IT" sz="2400" b="1" baseline="0" dirty="0" smtClean="0">
                          <a:solidFill>
                            <a:srgbClr val="000000"/>
                          </a:solidFill>
                          <a:latin typeface="Times New Roman"/>
                          <a:ea typeface="Times New Roman"/>
                          <a:cs typeface="Times New Roman"/>
                        </a:rPr>
                        <a:t> a</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69</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20</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11 ab</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2400" b="1">
                          <a:solidFill>
                            <a:srgbClr val="000000"/>
                          </a:solidFill>
                          <a:latin typeface="Times New Roman"/>
                          <a:ea typeface="Times New Roman"/>
                          <a:cs typeface="Times New Roman"/>
                        </a:rPr>
                        <a:t> LS</a:t>
                      </a:r>
                      <a:endParaRPr lang="en-GB" sz="2400" b="1">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4202">
                <a:tc>
                  <a:txBody>
                    <a:bodyPr/>
                    <a:lstStyle/>
                    <a:p>
                      <a:pPr>
                        <a:lnSpc>
                          <a:spcPct val="115000"/>
                        </a:lnSpc>
                        <a:spcAft>
                          <a:spcPts val="0"/>
                        </a:spcAft>
                      </a:pPr>
                      <a:r>
                        <a:rPr lang="it-IT" sz="2400" b="1" dirty="0">
                          <a:latin typeface="Times New Roman"/>
                          <a:ea typeface="Calibri"/>
                          <a:cs typeface="Times New Roman"/>
                        </a:rPr>
                        <a:t>Cocoa</a:t>
                      </a:r>
                      <a:endParaRPr lang="en-GB" sz="2400" b="1" dirty="0">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6.98 a</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64</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22</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14 a</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2400" b="1">
                          <a:latin typeface="Times New Roman"/>
                          <a:ea typeface="Calibri"/>
                          <a:cs typeface="Times New Roman"/>
                        </a:rPr>
                        <a:t>L</a:t>
                      </a:r>
                      <a:endParaRPr lang="en-GB" sz="2400" b="1">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4202">
                <a:tc>
                  <a:txBody>
                    <a:bodyPr/>
                    <a:lstStyle/>
                    <a:p>
                      <a:pPr>
                        <a:lnSpc>
                          <a:spcPct val="115000"/>
                        </a:lnSpc>
                        <a:spcAft>
                          <a:spcPts val="0"/>
                        </a:spcAft>
                      </a:pPr>
                      <a:r>
                        <a:rPr lang="it-IT" sz="2400" b="1" dirty="0" smtClean="0">
                          <a:latin typeface="Times New Roman"/>
                          <a:ea typeface="Calibri"/>
                          <a:cs typeface="Times New Roman"/>
                        </a:rPr>
                        <a:t>Pasture</a:t>
                      </a:r>
                      <a:endParaRPr lang="en-GB" sz="2400" b="1" dirty="0">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5.65 ab</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64</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23</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13 ab</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2400" b="1" dirty="0">
                          <a:latin typeface="Times New Roman"/>
                          <a:ea typeface="Calibri"/>
                          <a:cs typeface="Times New Roman"/>
                        </a:rPr>
                        <a:t>LS</a:t>
                      </a:r>
                      <a:endParaRPr lang="en-GB" sz="2400" b="1" dirty="0">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Rectangle 4"/>
          <p:cNvSpPr/>
          <p:nvPr/>
        </p:nvSpPr>
        <p:spPr>
          <a:xfrm>
            <a:off x="714348" y="714356"/>
            <a:ext cx="7643866" cy="707886"/>
          </a:xfrm>
          <a:prstGeom prst="rect">
            <a:avLst/>
          </a:prstGeom>
        </p:spPr>
        <p:txBody>
          <a:bodyPr wrap="square">
            <a:spAutoFit/>
          </a:bodyPr>
          <a:lstStyle/>
          <a:p>
            <a:r>
              <a:rPr lang="en-GB" sz="2000" b="1" dirty="0">
                <a:latin typeface="Times New Roman" pitchFamily="18" charset="0"/>
                <a:ea typeface="Tahoma" pitchFamily="34" charset="0"/>
                <a:cs typeface="Times New Roman" pitchFamily="18" charset="0"/>
              </a:rPr>
              <a:t>Table 1: The </a:t>
            </a:r>
            <a:r>
              <a:rPr lang="en-GB" sz="2000" b="1" dirty="0" smtClean="0">
                <a:latin typeface="Times New Roman" pitchFamily="18" charset="0"/>
                <a:ea typeface="Tahoma" pitchFamily="34" charset="0"/>
                <a:cs typeface="Times New Roman" pitchFamily="18" charset="0"/>
              </a:rPr>
              <a:t>topsoil (0-15 cm) physical </a:t>
            </a:r>
            <a:r>
              <a:rPr lang="en-GB" sz="2000" b="1" dirty="0">
                <a:latin typeface="Times New Roman" pitchFamily="18" charset="0"/>
                <a:ea typeface="Tahoma" pitchFamily="34" charset="0"/>
                <a:cs typeface="Times New Roman" pitchFamily="18" charset="0"/>
              </a:rPr>
              <a:t>properties under different land use types</a:t>
            </a:r>
          </a:p>
        </p:txBody>
      </p:sp>
      <p:sp>
        <p:nvSpPr>
          <p:cNvPr id="6" name="Rectangle 5"/>
          <p:cNvSpPr/>
          <p:nvPr/>
        </p:nvSpPr>
        <p:spPr>
          <a:xfrm>
            <a:off x="392877" y="6150114"/>
            <a:ext cx="8286808" cy="707886"/>
          </a:xfrm>
          <a:prstGeom prst="rect">
            <a:avLst/>
          </a:prstGeom>
        </p:spPr>
        <p:txBody>
          <a:bodyPr wrap="square">
            <a:spAutoFit/>
          </a:bodyPr>
          <a:lstStyle/>
          <a:p>
            <a:r>
              <a:rPr lang="en-GB" sz="2000" b="1" dirty="0" smtClean="0">
                <a:latin typeface="Times New Roman" pitchFamily="18" charset="0"/>
                <a:ea typeface="Tahoma" pitchFamily="34" charset="0"/>
                <a:cs typeface="Times New Roman" pitchFamily="18" charset="0"/>
              </a:rPr>
              <a:t>Means in the same </a:t>
            </a:r>
            <a:r>
              <a:rPr lang="en-GB" sz="2000" b="1" dirty="0" err="1" smtClean="0">
                <a:latin typeface="Times New Roman" pitchFamily="18" charset="0"/>
                <a:ea typeface="Tahoma" pitchFamily="34" charset="0"/>
                <a:cs typeface="Times New Roman" pitchFamily="18" charset="0"/>
              </a:rPr>
              <a:t>coloumn</a:t>
            </a:r>
            <a:r>
              <a:rPr lang="en-GB" sz="2000" b="1" dirty="0" smtClean="0">
                <a:latin typeface="Times New Roman" pitchFamily="18" charset="0"/>
                <a:ea typeface="Tahoma" pitchFamily="34" charset="0"/>
                <a:cs typeface="Times New Roman" pitchFamily="18" charset="0"/>
              </a:rPr>
              <a:t> followed by alphabets are statistically not different at 95% probability</a:t>
            </a:r>
            <a:endParaRPr lang="en-GB" sz="2000" b="1" dirty="0">
              <a:latin typeface="Times New Roman" pitchFamily="18" charset="0"/>
              <a:ea typeface="Tahoma" pitchFamily="34"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85719" y="1071546"/>
          <a:ext cx="8429685" cy="4643465"/>
        </p:xfrm>
        <a:graphic>
          <a:graphicData uri="http://schemas.openxmlformats.org/drawingml/2006/table">
            <a:tbl>
              <a:tblPr/>
              <a:tblGrid>
                <a:gridCol w="1790059"/>
                <a:gridCol w="898720"/>
                <a:gridCol w="1744073"/>
                <a:gridCol w="1679025"/>
                <a:gridCol w="1176733"/>
                <a:gridCol w="1141075"/>
              </a:tblGrid>
              <a:tr h="422133">
                <a:tc rowSpan="2">
                  <a:txBody>
                    <a:bodyPr/>
                    <a:lstStyle/>
                    <a:p>
                      <a:pPr>
                        <a:lnSpc>
                          <a:spcPct val="115000"/>
                        </a:lnSpc>
                        <a:spcAft>
                          <a:spcPts val="0"/>
                        </a:spcAft>
                      </a:pPr>
                      <a:endParaRPr lang="en-GB" sz="2400" b="1" dirty="0">
                        <a:latin typeface="Times New Roman"/>
                        <a:ea typeface="Calibri"/>
                        <a:cs typeface="Times New Roman"/>
                      </a:endParaRPr>
                    </a:p>
                    <a:p>
                      <a:pPr>
                        <a:lnSpc>
                          <a:spcPct val="115000"/>
                        </a:lnSpc>
                        <a:spcAft>
                          <a:spcPts val="0"/>
                        </a:spcAft>
                      </a:pPr>
                      <a:r>
                        <a:rPr lang="it-IT" sz="2400" b="1" dirty="0">
                          <a:latin typeface="Times New Roman"/>
                          <a:ea typeface="Calibri"/>
                          <a:cs typeface="Times New Roman"/>
                        </a:rPr>
                        <a:t>Land use</a:t>
                      </a:r>
                      <a:endParaRPr lang="en-GB" sz="2400" b="1" dirty="0">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algn="ctr">
                        <a:lnSpc>
                          <a:spcPct val="115000"/>
                        </a:lnSpc>
                        <a:spcAft>
                          <a:spcPts val="0"/>
                        </a:spcAft>
                      </a:pPr>
                      <a:r>
                        <a:rPr lang="it-IT" sz="2400" b="1" dirty="0" smtClean="0">
                          <a:latin typeface="Times New Roman"/>
                          <a:ea typeface="Calibri"/>
                          <a:cs typeface="Times New Roman"/>
                        </a:rPr>
                        <a:t>15-30 </a:t>
                      </a:r>
                      <a:r>
                        <a:rPr lang="it-IT" sz="2400" b="1" dirty="0">
                          <a:latin typeface="Times New Roman"/>
                          <a:ea typeface="Calibri"/>
                          <a:cs typeface="Times New Roman"/>
                        </a:rPr>
                        <a:t>cm </a:t>
                      </a:r>
                      <a:endParaRPr lang="en-GB" sz="2400" b="1" dirty="0">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1266401">
                <a:tc vMerge="1">
                  <a:txBody>
                    <a:bodyPr/>
                    <a:lstStyle/>
                    <a:p>
                      <a:endParaRPr lang="en-GB"/>
                    </a:p>
                  </a:txBody>
                  <a:tcPr/>
                </a:tc>
                <a:tc>
                  <a:txBody>
                    <a:bodyPr/>
                    <a:lstStyle/>
                    <a:p>
                      <a:pPr>
                        <a:lnSpc>
                          <a:spcPct val="115000"/>
                        </a:lnSpc>
                        <a:spcAft>
                          <a:spcPts val="0"/>
                        </a:spcAft>
                      </a:pPr>
                      <a:r>
                        <a:rPr lang="it-IT" sz="2400" b="1" dirty="0">
                          <a:latin typeface="Times New Roman"/>
                          <a:ea typeface="Calibri"/>
                          <a:cs typeface="Times New Roman"/>
                        </a:rPr>
                        <a:t>pH</a:t>
                      </a:r>
                      <a:endParaRPr lang="en-GB" sz="2400" b="1" dirty="0">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2400" b="1">
                          <a:latin typeface="Times New Roman"/>
                          <a:ea typeface="Calibri"/>
                          <a:cs typeface="Times New Roman"/>
                        </a:rPr>
                        <a:t>Sand </a:t>
                      </a:r>
                      <a:endParaRPr lang="en-GB" sz="2400" b="1">
                        <a:latin typeface="Calibri"/>
                        <a:ea typeface="Calibri"/>
                        <a:cs typeface="Times New Roman"/>
                      </a:endParaRPr>
                    </a:p>
                    <a:p>
                      <a:pPr>
                        <a:lnSpc>
                          <a:spcPct val="115000"/>
                        </a:lnSpc>
                        <a:spcAft>
                          <a:spcPts val="0"/>
                        </a:spcAft>
                      </a:pPr>
                      <a:r>
                        <a:rPr lang="it-IT" sz="2400" b="1">
                          <a:latin typeface="Times New Roman"/>
                          <a:ea typeface="Calibri"/>
                          <a:cs typeface="Times New Roman"/>
                        </a:rPr>
                        <a:t>(0.02-2 mm)</a:t>
                      </a:r>
                      <a:endParaRPr lang="en-GB" sz="2400" b="1">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2400" b="1">
                          <a:latin typeface="Times New Roman"/>
                          <a:ea typeface="Calibri"/>
                          <a:cs typeface="Times New Roman"/>
                        </a:rPr>
                        <a:t>Silt  (0.002-0.2 mm)</a:t>
                      </a:r>
                      <a:endParaRPr lang="en-GB" sz="2400" b="1">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2400" b="1" dirty="0">
                          <a:latin typeface="Times New Roman"/>
                          <a:ea typeface="Calibri"/>
                          <a:cs typeface="Times New Roman"/>
                        </a:rPr>
                        <a:t>Clay (&lt;0.002 mm)</a:t>
                      </a:r>
                      <a:endParaRPr lang="en-GB" sz="2400" b="1" dirty="0">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2400" b="1" dirty="0">
                          <a:latin typeface="Times New Roman"/>
                          <a:ea typeface="Calibri"/>
                          <a:cs typeface="Times New Roman"/>
                        </a:rPr>
                        <a:t>Texture</a:t>
                      </a:r>
                      <a:endParaRPr lang="en-GB" sz="2400" b="1" dirty="0">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2133">
                <a:tc>
                  <a:txBody>
                    <a:bodyPr/>
                    <a:lstStyle/>
                    <a:p>
                      <a:pPr>
                        <a:lnSpc>
                          <a:spcPct val="115000"/>
                        </a:lnSpc>
                        <a:spcAft>
                          <a:spcPts val="0"/>
                        </a:spcAft>
                      </a:pPr>
                      <a:r>
                        <a:rPr lang="it-IT" sz="2400" b="1" dirty="0">
                          <a:latin typeface="Times New Roman"/>
                          <a:ea typeface="Calibri"/>
                          <a:cs typeface="Times New Roman"/>
                        </a:rPr>
                        <a:t>No tillage</a:t>
                      </a:r>
                      <a:endParaRPr lang="en-GB" sz="2400" b="1" dirty="0">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6.20</a:t>
                      </a:r>
                      <a:r>
                        <a:rPr lang="it-IT" sz="2400" b="1" baseline="0" dirty="0" smtClean="0">
                          <a:solidFill>
                            <a:srgbClr val="000000"/>
                          </a:solidFill>
                          <a:latin typeface="Times New Roman"/>
                          <a:ea typeface="Times New Roman"/>
                          <a:cs typeface="Times New Roman"/>
                        </a:rPr>
                        <a:t> a</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77 b</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14 bc</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9 b</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2400" b="1">
                          <a:latin typeface="Times New Roman"/>
                          <a:ea typeface="Calibri"/>
                          <a:cs typeface="Times New Roman"/>
                        </a:rPr>
                        <a:t>LS</a:t>
                      </a:r>
                      <a:endParaRPr lang="en-GB" sz="2400" b="1">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2133">
                <a:tc>
                  <a:txBody>
                    <a:bodyPr/>
                    <a:lstStyle/>
                    <a:p>
                      <a:pPr>
                        <a:lnSpc>
                          <a:spcPct val="115000"/>
                        </a:lnSpc>
                        <a:spcAft>
                          <a:spcPts val="0"/>
                        </a:spcAft>
                      </a:pPr>
                      <a:r>
                        <a:rPr lang="it-IT" sz="2400" b="1" dirty="0" smtClean="0">
                          <a:latin typeface="Times New Roman"/>
                          <a:ea typeface="Calibri"/>
                          <a:cs typeface="Times New Roman"/>
                        </a:rPr>
                        <a:t>Cont. </a:t>
                      </a:r>
                      <a:r>
                        <a:rPr lang="it-IT" sz="2400" b="1" dirty="0">
                          <a:latin typeface="Times New Roman"/>
                          <a:ea typeface="Calibri"/>
                          <a:cs typeface="Times New Roman"/>
                        </a:rPr>
                        <a:t>Tillage</a:t>
                      </a:r>
                      <a:endParaRPr lang="en-GB" sz="2400" b="1" dirty="0">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5.82 a</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87 a</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11 c</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2 c</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2400" b="1">
                          <a:latin typeface="Times New Roman"/>
                          <a:ea typeface="Calibri"/>
                          <a:cs typeface="Times New Roman"/>
                        </a:rPr>
                        <a:t>LS</a:t>
                      </a:r>
                      <a:endParaRPr lang="en-GB" sz="2400" b="1">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2133">
                <a:tc>
                  <a:txBody>
                    <a:bodyPr/>
                    <a:lstStyle/>
                    <a:p>
                      <a:pPr>
                        <a:lnSpc>
                          <a:spcPct val="115000"/>
                        </a:lnSpc>
                        <a:spcAft>
                          <a:spcPts val="0"/>
                        </a:spcAft>
                      </a:pPr>
                      <a:r>
                        <a:rPr lang="it-IT" sz="2400" b="1" dirty="0">
                          <a:latin typeface="Times New Roman"/>
                          <a:ea typeface="Calibri"/>
                          <a:cs typeface="Times New Roman"/>
                        </a:rPr>
                        <a:t>Forest</a:t>
                      </a:r>
                      <a:endParaRPr lang="en-GB" sz="2400" b="1" dirty="0">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6.76 a</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64c</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23 a</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13 a</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2400" b="1" dirty="0">
                          <a:latin typeface="Times New Roman"/>
                          <a:ea typeface="Calibri"/>
                          <a:cs typeface="Times New Roman"/>
                        </a:rPr>
                        <a:t>L</a:t>
                      </a:r>
                      <a:endParaRPr lang="en-GB" sz="2400" b="1" dirty="0">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2133">
                <a:tc>
                  <a:txBody>
                    <a:bodyPr/>
                    <a:lstStyle/>
                    <a:p>
                      <a:pPr>
                        <a:lnSpc>
                          <a:spcPct val="115000"/>
                        </a:lnSpc>
                        <a:spcAft>
                          <a:spcPts val="0"/>
                        </a:spcAft>
                      </a:pPr>
                      <a:r>
                        <a:rPr lang="it-IT" sz="2400" b="1" dirty="0">
                          <a:latin typeface="Times New Roman"/>
                          <a:ea typeface="Calibri"/>
                          <a:cs typeface="Times New Roman"/>
                        </a:rPr>
                        <a:t>Oil palm</a:t>
                      </a:r>
                      <a:endParaRPr lang="en-GB" sz="2400" b="1" dirty="0">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6.00 a</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64c</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23 a</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13 a</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2400" b="1" dirty="0">
                          <a:latin typeface="Times New Roman"/>
                          <a:ea typeface="Calibri"/>
                          <a:cs typeface="Times New Roman"/>
                        </a:rPr>
                        <a:t>L</a:t>
                      </a:r>
                      <a:endParaRPr lang="en-GB" sz="2400" b="1" dirty="0">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2133">
                <a:tc>
                  <a:txBody>
                    <a:bodyPr/>
                    <a:lstStyle/>
                    <a:p>
                      <a:pPr>
                        <a:lnSpc>
                          <a:spcPct val="115000"/>
                        </a:lnSpc>
                        <a:spcAft>
                          <a:spcPts val="0"/>
                        </a:spcAft>
                      </a:pPr>
                      <a:r>
                        <a:rPr lang="it-IT" sz="2400" b="1" dirty="0">
                          <a:latin typeface="Times New Roman"/>
                          <a:ea typeface="Calibri"/>
                          <a:cs typeface="Times New Roman"/>
                        </a:rPr>
                        <a:t>Teak</a:t>
                      </a:r>
                      <a:endParaRPr lang="en-GB" sz="2400" b="1" dirty="0">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6.26 a</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67c</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19 ab</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14 a</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2400" b="1" dirty="0">
                          <a:solidFill>
                            <a:srgbClr val="000000"/>
                          </a:solidFill>
                          <a:latin typeface="Times New Roman"/>
                          <a:ea typeface="Times New Roman"/>
                          <a:cs typeface="Times New Roman"/>
                        </a:rPr>
                        <a:t> L</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2133">
                <a:tc>
                  <a:txBody>
                    <a:bodyPr/>
                    <a:lstStyle/>
                    <a:p>
                      <a:pPr>
                        <a:lnSpc>
                          <a:spcPct val="115000"/>
                        </a:lnSpc>
                        <a:spcAft>
                          <a:spcPts val="0"/>
                        </a:spcAft>
                      </a:pPr>
                      <a:r>
                        <a:rPr lang="it-IT" sz="2400" b="1" dirty="0">
                          <a:latin typeface="Times New Roman"/>
                          <a:ea typeface="Calibri"/>
                          <a:cs typeface="Times New Roman"/>
                        </a:rPr>
                        <a:t>Cocoa</a:t>
                      </a:r>
                      <a:endParaRPr lang="en-GB" sz="2400" b="1" dirty="0">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6.95 a</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67c</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Calibri"/>
                          <a:cs typeface="Times New Roman"/>
                        </a:rPr>
                        <a:t>20 a</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13 a</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2400" b="1" dirty="0">
                          <a:latin typeface="Times New Roman"/>
                          <a:ea typeface="Calibri"/>
                          <a:cs typeface="Times New Roman"/>
                        </a:rPr>
                        <a:t>L</a:t>
                      </a:r>
                      <a:endParaRPr lang="en-GB" sz="2400" b="1" dirty="0">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2133">
                <a:tc>
                  <a:txBody>
                    <a:bodyPr/>
                    <a:lstStyle/>
                    <a:p>
                      <a:pPr>
                        <a:lnSpc>
                          <a:spcPct val="115000"/>
                        </a:lnSpc>
                        <a:spcAft>
                          <a:spcPts val="0"/>
                        </a:spcAft>
                      </a:pPr>
                      <a:r>
                        <a:rPr lang="it-IT" sz="2400" b="1" dirty="0" smtClean="0">
                          <a:latin typeface="Times New Roman"/>
                          <a:ea typeface="Calibri"/>
                          <a:cs typeface="Times New Roman"/>
                        </a:rPr>
                        <a:t>Pasture</a:t>
                      </a:r>
                      <a:endParaRPr lang="en-GB" sz="2400" b="1" dirty="0">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5.71 a</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66c</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Times New Roman"/>
                          <a:cs typeface="Times New Roman"/>
                        </a:rPr>
                        <a:t>24 a</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it-IT" sz="2400" b="1" dirty="0" smtClean="0">
                          <a:solidFill>
                            <a:srgbClr val="000000"/>
                          </a:solidFill>
                          <a:latin typeface="Times New Roman"/>
                          <a:ea typeface="Calibri"/>
                          <a:cs typeface="Times New Roman"/>
                        </a:rPr>
                        <a:t>10 b</a:t>
                      </a:r>
                      <a:endParaRPr lang="en-GB" sz="2400" b="1" dirty="0">
                        <a:latin typeface="Calibri"/>
                        <a:ea typeface="Calibri"/>
                        <a:cs typeface="Times New Roman"/>
                      </a:endParaRPr>
                    </a:p>
                  </a:txBody>
                  <a:tcPr marL="51387" marR="51387"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it-IT" sz="2400" b="1" dirty="0">
                          <a:latin typeface="Times New Roman"/>
                          <a:ea typeface="Calibri"/>
                          <a:cs typeface="Times New Roman"/>
                        </a:rPr>
                        <a:t>LS</a:t>
                      </a:r>
                      <a:endParaRPr lang="en-GB" sz="2400" b="1" dirty="0">
                        <a:latin typeface="Calibri"/>
                        <a:ea typeface="Calibri"/>
                        <a:cs typeface="Times New Roman"/>
                      </a:endParaRPr>
                    </a:p>
                  </a:txBody>
                  <a:tcPr marL="51387" marR="513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Rectangle 5"/>
          <p:cNvSpPr/>
          <p:nvPr/>
        </p:nvSpPr>
        <p:spPr>
          <a:xfrm>
            <a:off x="642910" y="214290"/>
            <a:ext cx="8286808" cy="707886"/>
          </a:xfrm>
          <a:prstGeom prst="rect">
            <a:avLst/>
          </a:prstGeom>
        </p:spPr>
        <p:txBody>
          <a:bodyPr wrap="square">
            <a:spAutoFit/>
          </a:bodyPr>
          <a:lstStyle/>
          <a:p>
            <a:r>
              <a:rPr lang="en-GB" sz="2000" b="1" dirty="0">
                <a:latin typeface="Times New Roman" pitchFamily="18" charset="0"/>
                <a:ea typeface="Tahoma" pitchFamily="34" charset="0"/>
                <a:cs typeface="Times New Roman" pitchFamily="18" charset="0"/>
              </a:rPr>
              <a:t>Table </a:t>
            </a:r>
            <a:r>
              <a:rPr lang="en-GB" sz="2000" b="1" dirty="0" smtClean="0">
                <a:latin typeface="Times New Roman" pitchFamily="18" charset="0"/>
                <a:ea typeface="Tahoma" pitchFamily="34" charset="0"/>
                <a:cs typeface="Times New Roman" pitchFamily="18" charset="0"/>
              </a:rPr>
              <a:t>2: </a:t>
            </a:r>
            <a:r>
              <a:rPr lang="en-GB" sz="2000" b="1" dirty="0">
                <a:latin typeface="Times New Roman" pitchFamily="18" charset="0"/>
                <a:ea typeface="Tahoma" pitchFamily="34" charset="0"/>
                <a:cs typeface="Times New Roman" pitchFamily="18" charset="0"/>
              </a:rPr>
              <a:t>The </a:t>
            </a:r>
            <a:r>
              <a:rPr lang="en-GB" sz="2000" b="1" dirty="0" smtClean="0">
                <a:latin typeface="Times New Roman" pitchFamily="18" charset="0"/>
                <a:ea typeface="Tahoma" pitchFamily="34" charset="0"/>
                <a:cs typeface="Times New Roman" pitchFamily="18" charset="0"/>
              </a:rPr>
              <a:t>subsoil (15-30 cm) physical </a:t>
            </a:r>
            <a:r>
              <a:rPr lang="en-GB" sz="2000" b="1" dirty="0">
                <a:latin typeface="Times New Roman" pitchFamily="18" charset="0"/>
                <a:ea typeface="Tahoma" pitchFamily="34" charset="0"/>
                <a:cs typeface="Times New Roman" pitchFamily="18" charset="0"/>
              </a:rPr>
              <a:t>properties under </a:t>
            </a:r>
            <a:r>
              <a:rPr lang="en-GB" sz="2000" b="1" dirty="0" smtClean="0">
                <a:latin typeface="Times New Roman" pitchFamily="18" charset="0"/>
                <a:ea typeface="Tahoma" pitchFamily="34" charset="0"/>
                <a:cs typeface="Times New Roman" pitchFamily="18" charset="0"/>
              </a:rPr>
              <a:t>different land </a:t>
            </a:r>
            <a:r>
              <a:rPr lang="en-GB" sz="2000" b="1" dirty="0">
                <a:latin typeface="Times New Roman" pitchFamily="18" charset="0"/>
                <a:ea typeface="Tahoma" pitchFamily="34" charset="0"/>
                <a:cs typeface="Times New Roman" pitchFamily="18" charset="0"/>
              </a:rPr>
              <a:t>use types</a:t>
            </a:r>
          </a:p>
        </p:txBody>
      </p:sp>
      <p:sp>
        <p:nvSpPr>
          <p:cNvPr id="5" name="Rectangle 4"/>
          <p:cNvSpPr/>
          <p:nvPr/>
        </p:nvSpPr>
        <p:spPr>
          <a:xfrm>
            <a:off x="539552" y="5949280"/>
            <a:ext cx="8286808" cy="707886"/>
          </a:xfrm>
          <a:prstGeom prst="rect">
            <a:avLst/>
          </a:prstGeom>
        </p:spPr>
        <p:txBody>
          <a:bodyPr wrap="square">
            <a:spAutoFit/>
          </a:bodyPr>
          <a:lstStyle/>
          <a:p>
            <a:r>
              <a:rPr lang="en-GB" sz="2000" b="1" dirty="0" smtClean="0">
                <a:latin typeface="Times New Roman" pitchFamily="18" charset="0"/>
                <a:ea typeface="Tahoma" pitchFamily="34" charset="0"/>
                <a:cs typeface="Times New Roman" pitchFamily="18" charset="0"/>
              </a:rPr>
              <a:t>Means in the same </a:t>
            </a:r>
            <a:r>
              <a:rPr lang="en-GB" sz="2000" b="1" dirty="0" err="1" smtClean="0">
                <a:latin typeface="Times New Roman" pitchFamily="18" charset="0"/>
                <a:ea typeface="Tahoma" pitchFamily="34" charset="0"/>
                <a:cs typeface="Times New Roman" pitchFamily="18" charset="0"/>
              </a:rPr>
              <a:t>coloumn</a:t>
            </a:r>
            <a:r>
              <a:rPr lang="en-GB" sz="2000" b="1" dirty="0" smtClean="0">
                <a:latin typeface="Times New Roman" pitchFamily="18" charset="0"/>
                <a:ea typeface="Tahoma" pitchFamily="34" charset="0"/>
                <a:cs typeface="Times New Roman" pitchFamily="18" charset="0"/>
              </a:rPr>
              <a:t> followed by alphabets are statistically not different at 95% probability</a:t>
            </a:r>
            <a:endParaRPr lang="en-GB" sz="2000" b="1" dirty="0">
              <a:latin typeface="Times New Roman" pitchFamily="18" charset="0"/>
              <a:ea typeface="Tahoma" pitchFamily="34"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436" name="Object 4"/>
          <p:cNvGraphicFramePr>
            <a:graphicFrameLocks noChangeAspect="1"/>
          </p:cNvGraphicFramePr>
          <p:nvPr/>
        </p:nvGraphicFramePr>
        <p:xfrm>
          <a:off x="500034" y="571480"/>
          <a:ext cx="8286808" cy="4643470"/>
        </p:xfrm>
        <a:graphic>
          <a:graphicData uri="http://schemas.openxmlformats.org/presentationml/2006/ole">
            <p:oleObj spid="_x0000_s18441" name="Chart" r:id="rId3" imgW="4391128" imgH="2743335" progId="MSGraph.Chart.8">
              <p:embed/>
            </p:oleObj>
          </a:graphicData>
        </a:graphic>
      </p:graphicFrame>
      <p:sp>
        <p:nvSpPr>
          <p:cNvPr id="9" name="Rectangle 8"/>
          <p:cNvSpPr/>
          <p:nvPr/>
        </p:nvSpPr>
        <p:spPr>
          <a:xfrm>
            <a:off x="285720" y="5429264"/>
            <a:ext cx="8572560" cy="400110"/>
          </a:xfrm>
          <a:prstGeom prst="rect">
            <a:avLst/>
          </a:prstGeom>
        </p:spPr>
        <p:txBody>
          <a:bodyPr wrap="square">
            <a:spAutoFit/>
          </a:bodyPr>
          <a:lstStyle/>
          <a:p>
            <a:r>
              <a:rPr lang="en-GB" sz="2000" b="1" dirty="0"/>
              <a:t>Fig. 1: </a:t>
            </a:r>
            <a:r>
              <a:rPr lang="en-GB" sz="2000" b="1" dirty="0" smtClean="0"/>
              <a:t> Distribution of soil organic C </a:t>
            </a:r>
            <a:r>
              <a:rPr lang="en-GB" sz="2000" b="1" dirty="0"/>
              <a:t>under different </a:t>
            </a:r>
            <a:r>
              <a:rPr lang="en-GB" sz="2000" b="1" dirty="0" err="1"/>
              <a:t>landuse</a:t>
            </a:r>
            <a:r>
              <a:rPr lang="en-GB" sz="2000" b="1" dirty="0"/>
              <a:t> types.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866" name="Object 2"/>
          <p:cNvGraphicFramePr>
            <a:graphicFrameLocks noChangeAspect="1"/>
          </p:cNvGraphicFramePr>
          <p:nvPr/>
        </p:nvGraphicFramePr>
        <p:xfrm>
          <a:off x="857224" y="714356"/>
          <a:ext cx="7358114" cy="4572032"/>
        </p:xfrm>
        <a:graphic>
          <a:graphicData uri="http://schemas.openxmlformats.org/presentationml/2006/ole">
            <p:oleObj spid="_x0000_s36871" name="Chart" r:id="rId3" imgW="4067199" imgH="2743335" progId="MSGraph.Chart.8">
              <p:embed/>
            </p:oleObj>
          </a:graphicData>
        </a:graphic>
      </p:graphicFrame>
      <p:sp>
        <p:nvSpPr>
          <p:cNvPr id="5" name="Rectangle 4"/>
          <p:cNvSpPr/>
          <p:nvPr/>
        </p:nvSpPr>
        <p:spPr>
          <a:xfrm>
            <a:off x="285720" y="5429264"/>
            <a:ext cx="8572560" cy="400110"/>
          </a:xfrm>
          <a:prstGeom prst="rect">
            <a:avLst/>
          </a:prstGeom>
        </p:spPr>
        <p:txBody>
          <a:bodyPr wrap="square">
            <a:spAutoFit/>
          </a:bodyPr>
          <a:lstStyle/>
          <a:p>
            <a:r>
              <a:rPr lang="en-GB" sz="2000" b="1" dirty="0"/>
              <a:t>Fig. </a:t>
            </a:r>
            <a:r>
              <a:rPr lang="en-GB" sz="2000" b="1" dirty="0" smtClean="0"/>
              <a:t>2:  Soil distribution of total N </a:t>
            </a:r>
            <a:r>
              <a:rPr lang="en-GB" sz="2000" b="1" dirty="0"/>
              <a:t>under different </a:t>
            </a:r>
            <a:r>
              <a:rPr lang="en-GB" sz="2000" b="1" dirty="0" err="1"/>
              <a:t>landuse</a:t>
            </a:r>
            <a:r>
              <a:rPr lang="en-GB" sz="2000" b="1" dirty="0"/>
              <a:t> types.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890" name="Object 2"/>
          <p:cNvGraphicFramePr>
            <a:graphicFrameLocks noChangeAspect="1"/>
          </p:cNvGraphicFramePr>
          <p:nvPr/>
        </p:nvGraphicFramePr>
        <p:xfrm>
          <a:off x="428596" y="357166"/>
          <a:ext cx="8429684" cy="5000660"/>
        </p:xfrm>
        <a:graphic>
          <a:graphicData uri="http://schemas.openxmlformats.org/presentationml/2006/ole">
            <p:oleObj spid="_x0000_s37895" name="Chart" r:id="rId3" imgW="4076647" imgH="2743335" progId="MSGraph.Chart.8">
              <p:embed/>
            </p:oleObj>
          </a:graphicData>
        </a:graphic>
      </p:graphicFrame>
      <p:sp>
        <p:nvSpPr>
          <p:cNvPr id="5" name="Rectangle 4"/>
          <p:cNvSpPr/>
          <p:nvPr/>
        </p:nvSpPr>
        <p:spPr>
          <a:xfrm>
            <a:off x="285720" y="5429264"/>
            <a:ext cx="8572560" cy="400110"/>
          </a:xfrm>
          <a:prstGeom prst="rect">
            <a:avLst/>
          </a:prstGeom>
        </p:spPr>
        <p:txBody>
          <a:bodyPr wrap="square">
            <a:spAutoFit/>
          </a:bodyPr>
          <a:lstStyle/>
          <a:p>
            <a:r>
              <a:rPr lang="en-GB" sz="2000" b="1" dirty="0"/>
              <a:t>Fig. </a:t>
            </a:r>
            <a:r>
              <a:rPr lang="en-GB" sz="2000" b="1" dirty="0" smtClean="0"/>
              <a:t>3: Soil C:N ratio distribution as influenced by land use types.</a:t>
            </a:r>
            <a:endParaRPr lang="en-GB" sz="20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914" name="Object 2"/>
          <p:cNvGraphicFramePr>
            <a:graphicFrameLocks noChangeAspect="1"/>
          </p:cNvGraphicFramePr>
          <p:nvPr/>
        </p:nvGraphicFramePr>
        <p:xfrm>
          <a:off x="-285784" y="357166"/>
          <a:ext cx="4857784" cy="4929222"/>
        </p:xfrm>
        <a:graphic>
          <a:graphicData uri="http://schemas.openxmlformats.org/presentationml/2006/ole">
            <p:oleObj spid="_x0000_s38925" name="Chart" r:id="rId3" imgW="4076647" imgH="2743335" progId="MSGraph.Chart.8">
              <p:embed/>
            </p:oleObj>
          </a:graphicData>
        </a:graphic>
      </p:graphicFrame>
      <p:sp>
        <p:nvSpPr>
          <p:cNvPr id="38915" name="Rectangle 3"/>
          <p:cNvSpPr>
            <a:spLocks noChangeArrowheads="1"/>
          </p:cNvSpPr>
          <p:nvPr/>
        </p:nvSpPr>
        <p:spPr bwMode="auto">
          <a:xfrm>
            <a:off x="285720" y="5929330"/>
            <a:ext cx="885828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Fig 4: </a:t>
            </a:r>
            <a:r>
              <a:rPr kumimoji="0" lang="en-GB" sz="1600" b="1" i="0" u="none" strike="noStrike" cap="none" normalizeH="0" dirty="0" smtClean="0">
                <a:ln>
                  <a:noFill/>
                </a:ln>
                <a:solidFill>
                  <a:schemeClr val="tx1"/>
                </a:solidFill>
                <a:effectLst/>
                <a:latin typeface="Arial" pitchFamily="34" charset="0"/>
                <a:ea typeface="Calibri" pitchFamily="34" charset="0"/>
                <a:cs typeface="Times New Roman" pitchFamily="18" charset="0"/>
              </a:rPr>
              <a:t> Organic C </a:t>
            </a:r>
            <a:r>
              <a:rPr kumimoji="0" lang="en-GB"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distribution in aggregate size fractions as influenced by cultivation in (a) topsoil (0-15</a:t>
            </a:r>
            <a:r>
              <a:rPr kumimoji="0" lang="en-GB" sz="1600" b="1" i="0" u="none" strike="noStrike" cap="none" normalizeH="0" dirty="0" smtClean="0">
                <a:ln>
                  <a:noFill/>
                </a:ln>
                <a:solidFill>
                  <a:schemeClr val="tx1"/>
                </a:solidFill>
                <a:effectLst/>
                <a:latin typeface="Arial" pitchFamily="34" charset="0"/>
                <a:ea typeface="Calibri" pitchFamily="34" charset="0"/>
                <a:cs typeface="Times New Roman" pitchFamily="18" charset="0"/>
              </a:rPr>
              <a:t> cm) and subsoil (15-30 cm)</a:t>
            </a:r>
            <a:endParaRPr kumimoji="0" lang="en-GB" sz="1600" b="1"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38916" name="Object 4"/>
          <p:cNvGraphicFramePr>
            <a:graphicFrameLocks noChangeAspect="1"/>
          </p:cNvGraphicFramePr>
          <p:nvPr/>
        </p:nvGraphicFramePr>
        <p:xfrm>
          <a:off x="4286248" y="500042"/>
          <a:ext cx="5143536" cy="4714908"/>
        </p:xfrm>
        <a:graphic>
          <a:graphicData uri="http://schemas.openxmlformats.org/presentationml/2006/ole">
            <p:oleObj spid="_x0000_s38926" name="Chart" r:id="rId4" imgW="4076647" imgH="2743335" progId="MSGraph.Chart.8">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938" name="Object 2"/>
          <p:cNvGraphicFramePr>
            <a:graphicFrameLocks noChangeAspect="1"/>
          </p:cNvGraphicFramePr>
          <p:nvPr/>
        </p:nvGraphicFramePr>
        <p:xfrm>
          <a:off x="-357222" y="428604"/>
          <a:ext cx="5357850" cy="5072098"/>
        </p:xfrm>
        <a:graphic>
          <a:graphicData uri="http://schemas.openxmlformats.org/presentationml/2006/ole">
            <p:oleObj spid="_x0000_s39948" name="Chart" r:id="rId3" imgW="4076647" imgH="2743335" progId="MSGraph.Chart.8">
              <p:embed/>
            </p:oleObj>
          </a:graphicData>
        </a:graphic>
      </p:graphicFrame>
      <p:sp>
        <p:nvSpPr>
          <p:cNvPr id="5" name="Rectangle 3"/>
          <p:cNvSpPr>
            <a:spLocks noChangeArrowheads="1"/>
          </p:cNvSpPr>
          <p:nvPr/>
        </p:nvSpPr>
        <p:spPr bwMode="auto">
          <a:xfrm>
            <a:off x="285720" y="5929330"/>
            <a:ext cx="885828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Fig 5:  Total-N</a:t>
            </a:r>
            <a:r>
              <a:rPr kumimoji="0" lang="en-GB" sz="1600" b="1" i="0" u="none" strike="noStrike" cap="none" normalizeH="0" dirty="0" smtClean="0">
                <a:ln>
                  <a:noFill/>
                </a:ln>
                <a:solidFill>
                  <a:schemeClr val="tx1"/>
                </a:solidFill>
                <a:effectLst/>
                <a:latin typeface="Arial" pitchFamily="34" charset="0"/>
                <a:ea typeface="Calibri" pitchFamily="34" charset="0"/>
                <a:cs typeface="Times New Roman" pitchFamily="18" charset="0"/>
              </a:rPr>
              <a:t> </a:t>
            </a:r>
            <a:r>
              <a:rPr kumimoji="0" lang="en-GB"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distribution in (a) topsoil (0-15 cm) and (b) subsoil (15-30 cm) aggregate size fractions as influenced by cultivation</a:t>
            </a:r>
            <a:endParaRPr kumimoji="0" lang="en-GB" sz="1600" b="1"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39939" name="Object 3"/>
          <p:cNvGraphicFramePr>
            <a:graphicFrameLocks noChangeAspect="1"/>
          </p:cNvGraphicFramePr>
          <p:nvPr/>
        </p:nvGraphicFramePr>
        <p:xfrm>
          <a:off x="4143372" y="500042"/>
          <a:ext cx="5429288" cy="4786346"/>
        </p:xfrm>
        <a:graphic>
          <a:graphicData uri="http://schemas.openxmlformats.org/presentationml/2006/ole">
            <p:oleObj spid="_x0000_s39949" name="Chart" r:id="rId4" imgW="4076647" imgH="2743335" progId="MSGraph.Chart.8">
              <p:embed/>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2" name="Object 2"/>
          <p:cNvGraphicFramePr>
            <a:graphicFrameLocks noChangeAspect="1"/>
          </p:cNvGraphicFramePr>
          <p:nvPr/>
        </p:nvGraphicFramePr>
        <p:xfrm>
          <a:off x="-428660" y="500042"/>
          <a:ext cx="4929222" cy="5214974"/>
        </p:xfrm>
        <a:graphic>
          <a:graphicData uri="http://schemas.openxmlformats.org/presentationml/2006/ole">
            <p:oleObj spid="_x0000_s40972" name="Chart" r:id="rId3" imgW="4076647" imgH="2743335" progId="MSGraph.Chart.8">
              <p:embed/>
            </p:oleObj>
          </a:graphicData>
        </a:graphic>
      </p:graphicFrame>
      <p:graphicFrame>
        <p:nvGraphicFramePr>
          <p:cNvPr id="40963" name="Object 3"/>
          <p:cNvGraphicFramePr>
            <a:graphicFrameLocks noChangeAspect="1"/>
          </p:cNvGraphicFramePr>
          <p:nvPr/>
        </p:nvGraphicFramePr>
        <p:xfrm>
          <a:off x="4000496" y="571480"/>
          <a:ext cx="4929222" cy="5000660"/>
        </p:xfrm>
        <a:graphic>
          <a:graphicData uri="http://schemas.openxmlformats.org/presentationml/2006/ole">
            <p:oleObj spid="_x0000_s40973" name="Chart" r:id="rId4" imgW="4076647" imgH="2743335" progId="MSGraph.Chart.8">
              <p:embed/>
            </p:oleObj>
          </a:graphicData>
        </a:graphic>
      </p:graphicFrame>
      <p:sp>
        <p:nvSpPr>
          <p:cNvPr id="6" name="Rectangle 3"/>
          <p:cNvSpPr>
            <a:spLocks noChangeArrowheads="1"/>
          </p:cNvSpPr>
          <p:nvPr/>
        </p:nvSpPr>
        <p:spPr bwMode="auto">
          <a:xfrm>
            <a:off x="285720" y="5929330"/>
            <a:ext cx="885828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Fig 6:  The</a:t>
            </a:r>
            <a:r>
              <a:rPr kumimoji="0" lang="en-GB" sz="1600" b="1" i="0" u="none" strike="noStrike" cap="none" normalizeH="0" dirty="0" smtClean="0">
                <a:ln>
                  <a:noFill/>
                </a:ln>
                <a:solidFill>
                  <a:schemeClr val="tx1"/>
                </a:solidFill>
                <a:effectLst/>
                <a:latin typeface="Arial" pitchFamily="34" charset="0"/>
                <a:ea typeface="Calibri" pitchFamily="34" charset="0"/>
                <a:cs typeface="Times New Roman" pitchFamily="18" charset="0"/>
              </a:rPr>
              <a:t> d</a:t>
            </a:r>
            <a:r>
              <a:rPr kumimoji="0" lang="en-GB"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istribution of C:N ratio in (a) topsoil (0-15 cm) and (b) subsoil (15-30 cm) aggregate size fractions as influenced by cultivation</a:t>
            </a:r>
            <a:endParaRPr kumimoji="0" lang="en-GB" sz="16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642910" y="642918"/>
          <a:ext cx="7786742" cy="4388270"/>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3"/>
          <p:cNvSpPr>
            <a:spLocks noChangeArrowheads="1"/>
          </p:cNvSpPr>
          <p:nvPr/>
        </p:nvSpPr>
        <p:spPr bwMode="auto">
          <a:xfrm>
            <a:off x="285720" y="5286388"/>
            <a:ext cx="8858280"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Fig 7:  </a:t>
            </a:r>
            <a:r>
              <a:rPr lang="en-GB" sz="1600" b="1" dirty="0" smtClean="0">
                <a:latin typeface="Arial" pitchFamily="34" charset="0"/>
                <a:ea typeface="Calibri" pitchFamily="34" charset="0"/>
                <a:cs typeface="Times New Roman" pitchFamily="18" charset="0"/>
              </a:rPr>
              <a:t>Stability of different aggregate size fractions</a:t>
            </a:r>
            <a:endParaRPr kumimoji="0" lang="en-GB" sz="16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28597" y="1285860"/>
          <a:ext cx="8501120" cy="4643469"/>
        </p:xfrm>
        <a:graphic>
          <a:graphicData uri="http://schemas.openxmlformats.org/drawingml/2006/table">
            <a:tbl>
              <a:tblPr/>
              <a:tblGrid>
                <a:gridCol w="2549692"/>
                <a:gridCol w="1983094"/>
                <a:gridCol w="1984167"/>
                <a:gridCol w="1984167"/>
              </a:tblGrid>
              <a:tr h="515941">
                <a:tc rowSpan="2">
                  <a:txBody>
                    <a:bodyPr/>
                    <a:lstStyle/>
                    <a:p>
                      <a:pPr>
                        <a:lnSpc>
                          <a:spcPct val="115000"/>
                        </a:lnSpc>
                        <a:spcAft>
                          <a:spcPts val="0"/>
                        </a:spcAft>
                        <a:tabLst>
                          <a:tab pos="1375410" algn="l"/>
                        </a:tabLst>
                      </a:pPr>
                      <a:endParaRPr lang="en-GB" sz="2000" b="1">
                        <a:latin typeface="Calibri"/>
                        <a:ea typeface="Calibri"/>
                        <a:cs typeface="Times New Roman"/>
                      </a:endParaRPr>
                    </a:p>
                    <a:p>
                      <a:pPr>
                        <a:lnSpc>
                          <a:spcPct val="115000"/>
                        </a:lnSpc>
                        <a:spcAft>
                          <a:spcPts val="0"/>
                        </a:spcAft>
                        <a:tabLst>
                          <a:tab pos="1375410" algn="l"/>
                        </a:tabLst>
                      </a:pPr>
                      <a:r>
                        <a:rPr lang="en-GB" sz="2000" b="1">
                          <a:latin typeface="Calibri"/>
                          <a:ea typeface="Calibri"/>
                          <a:cs typeface="Times New Roman"/>
                        </a:rPr>
                        <a:t>Land use</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15000"/>
                        </a:lnSpc>
                        <a:spcAft>
                          <a:spcPts val="0"/>
                        </a:spcAft>
                        <a:tabLst>
                          <a:tab pos="1375410" algn="l"/>
                        </a:tabLst>
                      </a:pPr>
                      <a:r>
                        <a:rPr lang="en-GB" sz="2000" b="1">
                          <a:latin typeface="Calibri"/>
                          <a:ea typeface="Calibri"/>
                          <a:cs typeface="Times New Roman"/>
                        </a:rPr>
                        <a:t>Aggregate Size Fractions (mm)</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GB"/>
                    </a:p>
                  </a:txBody>
                  <a:tcPr/>
                </a:tc>
                <a:tc hMerge="1">
                  <a:txBody>
                    <a:bodyPr/>
                    <a:lstStyle/>
                    <a:p>
                      <a:endParaRPr lang="en-GB"/>
                    </a:p>
                  </a:txBody>
                  <a:tcPr/>
                </a:tc>
              </a:tr>
              <a:tr h="515941">
                <a:tc vMerge="1">
                  <a:txBody>
                    <a:bodyPr/>
                    <a:lstStyle/>
                    <a:p>
                      <a:endParaRPr lang="en-GB"/>
                    </a:p>
                  </a:txBody>
                  <a:tcPr/>
                </a:tc>
                <a:tc>
                  <a:txBody>
                    <a:bodyPr/>
                    <a:lstStyle/>
                    <a:p>
                      <a:pPr>
                        <a:lnSpc>
                          <a:spcPct val="115000"/>
                        </a:lnSpc>
                        <a:spcAft>
                          <a:spcPts val="0"/>
                        </a:spcAft>
                        <a:tabLst>
                          <a:tab pos="1375410" algn="l"/>
                        </a:tabLst>
                      </a:pPr>
                      <a:r>
                        <a:rPr lang="en-GB" sz="2000" b="1">
                          <a:latin typeface="Calibri"/>
                          <a:ea typeface="Calibri"/>
                          <a:cs typeface="Times New Roman"/>
                        </a:rPr>
                        <a:t>0.25-0.5</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tabLst>
                          <a:tab pos="1375410" algn="l"/>
                        </a:tabLst>
                      </a:pPr>
                      <a:r>
                        <a:rPr lang="en-GB" sz="2000" b="1">
                          <a:latin typeface="Calibri"/>
                          <a:ea typeface="Calibri"/>
                          <a:cs typeface="Times New Roman"/>
                        </a:rPr>
                        <a:t>0.5-1.0</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tabLst>
                          <a:tab pos="1375410" algn="l"/>
                        </a:tabLst>
                      </a:pPr>
                      <a:r>
                        <a:rPr lang="en-GB" sz="2000" b="1">
                          <a:latin typeface="Calibri"/>
                          <a:ea typeface="Calibri"/>
                          <a:cs typeface="Times New Roman"/>
                        </a:rPr>
                        <a:t>1.0-2.0</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r h="515941">
                <a:tc>
                  <a:txBody>
                    <a:bodyPr/>
                    <a:lstStyle/>
                    <a:p>
                      <a:pPr>
                        <a:lnSpc>
                          <a:spcPct val="115000"/>
                        </a:lnSpc>
                        <a:spcAft>
                          <a:spcPts val="0"/>
                        </a:spcAft>
                        <a:tabLst>
                          <a:tab pos="1375410" algn="l"/>
                        </a:tabLst>
                      </a:pPr>
                      <a:r>
                        <a:rPr lang="en-GB" sz="2000" b="1">
                          <a:latin typeface="Calibri"/>
                          <a:ea typeface="Calibri"/>
                          <a:cs typeface="Times New Roman"/>
                        </a:rPr>
                        <a:t>Forest</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spcAft>
                          <a:spcPts val="0"/>
                        </a:spcAft>
                        <a:tabLst>
                          <a:tab pos="1375410" algn="l"/>
                        </a:tabLst>
                      </a:pPr>
                      <a:r>
                        <a:rPr lang="en-GB" sz="2000" b="1">
                          <a:latin typeface="Calibri"/>
                          <a:ea typeface="Calibri"/>
                          <a:cs typeface="Times New Roman"/>
                        </a:rPr>
                        <a:t>51a</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spcAft>
                          <a:spcPts val="0"/>
                        </a:spcAft>
                        <a:tabLst>
                          <a:tab pos="1375410" algn="l"/>
                        </a:tabLst>
                      </a:pPr>
                      <a:r>
                        <a:rPr lang="en-GB" sz="2000" b="1">
                          <a:latin typeface="Calibri"/>
                          <a:ea typeface="Calibri"/>
                          <a:cs typeface="Times New Roman"/>
                        </a:rPr>
                        <a:t>48a</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spcAft>
                          <a:spcPts val="0"/>
                        </a:spcAft>
                        <a:tabLst>
                          <a:tab pos="1375410" algn="l"/>
                        </a:tabLst>
                      </a:pPr>
                      <a:r>
                        <a:rPr lang="en-GB" sz="2000" b="1">
                          <a:latin typeface="Calibri"/>
                          <a:ea typeface="Calibri"/>
                          <a:cs typeface="Times New Roman"/>
                        </a:rPr>
                        <a:t>27a</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r>
              <a:tr h="515941">
                <a:tc>
                  <a:txBody>
                    <a:bodyPr/>
                    <a:lstStyle/>
                    <a:p>
                      <a:pPr>
                        <a:lnSpc>
                          <a:spcPct val="115000"/>
                        </a:lnSpc>
                        <a:spcAft>
                          <a:spcPts val="0"/>
                        </a:spcAft>
                        <a:tabLst>
                          <a:tab pos="1375410" algn="l"/>
                        </a:tabLst>
                      </a:pPr>
                      <a:r>
                        <a:rPr lang="en-GB" sz="2000" b="1" dirty="0">
                          <a:latin typeface="Calibri"/>
                          <a:ea typeface="Calibri"/>
                          <a:cs typeface="Times New Roman"/>
                        </a:rPr>
                        <a:t>Teak</a:t>
                      </a:r>
                    </a:p>
                  </a:txBody>
                  <a:tcPr marL="68580" marR="68580" marT="0" marB="0">
                    <a:lnL>
                      <a:noFill/>
                    </a:lnL>
                    <a:lnR>
                      <a:noFill/>
                    </a:lnR>
                    <a:lnT>
                      <a:noFill/>
                    </a:lnT>
                    <a:lnB>
                      <a:noFill/>
                    </a:lnB>
                  </a:tcPr>
                </a:tc>
                <a:tc>
                  <a:txBody>
                    <a:bodyPr/>
                    <a:lstStyle/>
                    <a:p>
                      <a:pPr>
                        <a:lnSpc>
                          <a:spcPct val="115000"/>
                        </a:lnSpc>
                        <a:spcAft>
                          <a:spcPts val="0"/>
                        </a:spcAft>
                        <a:tabLst>
                          <a:tab pos="1375410" algn="l"/>
                        </a:tabLst>
                      </a:pPr>
                      <a:r>
                        <a:rPr lang="en-GB" sz="2000" b="1">
                          <a:latin typeface="Calibri"/>
                          <a:ea typeface="Calibri"/>
                          <a:cs typeface="Times New Roman"/>
                        </a:rPr>
                        <a:t>41ab</a:t>
                      </a:r>
                    </a:p>
                  </a:txBody>
                  <a:tcPr marL="68580" marR="68580" marT="0" marB="0">
                    <a:lnL>
                      <a:noFill/>
                    </a:lnL>
                    <a:lnR>
                      <a:noFill/>
                    </a:lnR>
                    <a:lnT>
                      <a:noFill/>
                    </a:lnT>
                    <a:lnB>
                      <a:noFill/>
                    </a:lnB>
                  </a:tcPr>
                </a:tc>
                <a:tc>
                  <a:txBody>
                    <a:bodyPr/>
                    <a:lstStyle/>
                    <a:p>
                      <a:pPr>
                        <a:lnSpc>
                          <a:spcPct val="115000"/>
                        </a:lnSpc>
                        <a:spcAft>
                          <a:spcPts val="0"/>
                        </a:spcAft>
                        <a:tabLst>
                          <a:tab pos="1375410" algn="l"/>
                        </a:tabLst>
                      </a:pPr>
                      <a:r>
                        <a:rPr lang="en-GB" sz="2000" b="1">
                          <a:latin typeface="Calibri"/>
                          <a:ea typeface="Calibri"/>
                          <a:cs typeface="Times New Roman"/>
                        </a:rPr>
                        <a:t>33b</a:t>
                      </a:r>
                    </a:p>
                  </a:txBody>
                  <a:tcPr marL="68580" marR="68580" marT="0" marB="0">
                    <a:lnL>
                      <a:noFill/>
                    </a:lnL>
                    <a:lnR>
                      <a:noFill/>
                    </a:lnR>
                    <a:lnT>
                      <a:noFill/>
                    </a:lnT>
                    <a:lnB>
                      <a:noFill/>
                    </a:lnB>
                  </a:tcPr>
                </a:tc>
                <a:tc>
                  <a:txBody>
                    <a:bodyPr/>
                    <a:lstStyle/>
                    <a:p>
                      <a:pPr>
                        <a:lnSpc>
                          <a:spcPct val="115000"/>
                        </a:lnSpc>
                        <a:spcAft>
                          <a:spcPts val="0"/>
                        </a:spcAft>
                        <a:tabLst>
                          <a:tab pos="1375410" algn="l"/>
                        </a:tabLst>
                      </a:pPr>
                      <a:r>
                        <a:rPr lang="en-GB" sz="2000" b="1">
                          <a:latin typeface="Calibri"/>
                          <a:ea typeface="Calibri"/>
                          <a:cs typeface="Times New Roman"/>
                        </a:rPr>
                        <a:t>11bc</a:t>
                      </a:r>
                    </a:p>
                  </a:txBody>
                  <a:tcPr marL="68580" marR="68580" marT="0" marB="0">
                    <a:lnL>
                      <a:noFill/>
                    </a:lnL>
                    <a:lnR>
                      <a:noFill/>
                    </a:lnR>
                    <a:lnT>
                      <a:noFill/>
                    </a:lnT>
                    <a:lnB>
                      <a:noFill/>
                    </a:lnB>
                  </a:tcPr>
                </a:tc>
              </a:tr>
              <a:tr h="515941">
                <a:tc>
                  <a:txBody>
                    <a:bodyPr/>
                    <a:lstStyle/>
                    <a:p>
                      <a:pPr>
                        <a:lnSpc>
                          <a:spcPct val="115000"/>
                        </a:lnSpc>
                        <a:spcAft>
                          <a:spcPts val="0"/>
                        </a:spcAft>
                        <a:tabLst>
                          <a:tab pos="1375410" algn="l"/>
                        </a:tabLst>
                      </a:pPr>
                      <a:r>
                        <a:rPr lang="en-GB" sz="2000" b="1">
                          <a:latin typeface="Calibri"/>
                          <a:ea typeface="Calibri"/>
                          <a:cs typeface="Times New Roman"/>
                        </a:rPr>
                        <a:t>Oil Palm</a:t>
                      </a:r>
                    </a:p>
                  </a:txBody>
                  <a:tcPr marL="68580" marR="68580" marT="0" marB="0">
                    <a:lnL>
                      <a:noFill/>
                    </a:lnL>
                    <a:lnR>
                      <a:noFill/>
                    </a:lnR>
                    <a:lnT>
                      <a:noFill/>
                    </a:lnT>
                    <a:lnB>
                      <a:noFill/>
                    </a:lnB>
                  </a:tcPr>
                </a:tc>
                <a:tc>
                  <a:txBody>
                    <a:bodyPr/>
                    <a:lstStyle/>
                    <a:p>
                      <a:pPr>
                        <a:lnSpc>
                          <a:spcPct val="115000"/>
                        </a:lnSpc>
                        <a:spcAft>
                          <a:spcPts val="0"/>
                        </a:spcAft>
                        <a:tabLst>
                          <a:tab pos="1375410" algn="l"/>
                        </a:tabLst>
                      </a:pPr>
                      <a:r>
                        <a:rPr lang="en-GB" sz="2000" b="1">
                          <a:latin typeface="Calibri"/>
                          <a:ea typeface="Calibri"/>
                          <a:cs typeface="Times New Roman"/>
                        </a:rPr>
                        <a:t>39ab</a:t>
                      </a:r>
                    </a:p>
                  </a:txBody>
                  <a:tcPr marL="68580" marR="68580" marT="0" marB="0">
                    <a:lnL>
                      <a:noFill/>
                    </a:lnL>
                    <a:lnR>
                      <a:noFill/>
                    </a:lnR>
                    <a:lnT>
                      <a:noFill/>
                    </a:lnT>
                    <a:lnB>
                      <a:noFill/>
                    </a:lnB>
                  </a:tcPr>
                </a:tc>
                <a:tc>
                  <a:txBody>
                    <a:bodyPr/>
                    <a:lstStyle/>
                    <a:p>
                      <a:pPr>
                        <a:lnSpc>
                          <a:spcPct val="115000"/>
                        </a:lnSpc>
                        <a:spcAft>
                          <a:spcPts val="0"/>
                        </a:spcAft>
                        <a:tabLst>
                          <a:tab pos="1375410" algn="l"/>
                        </a:tabLst>
                      </a:pPr>
                      <a:r>
                        <a:rPr lang="en-GB" sz="2000" b="1">
                          <a:latin typeface="Calibri"/>
                          <a:ea typeface="Calibri"/>
                          <a:cs typeface="Times New Roman"/>
                        </a:rPr>
                        <a:t>19bc</a:t>
                      </a:r>
                    </a:p>
                  </a:txBody>
                  <a:tcPr marL="68580" marR="68580" marT="0" marB="0">
                    <a:lnL>
                      <a:noFill/>
                    </a:lnL>
                    <a:lnR>
                      <a:noFill/>
                    </a:lnR>
                    <a:lnT>
                      <a:noFill/>
                    </a:lnT>
                    <a:lnB>
                      <a:noFill/>
                    </a:lnB>
                  </a:tcPr>
                </a:tc>
                <a:tc>
                  <a:txBody>
                    <a:bodyPr/>
                    <a:lstStyle/>
                    <a:p>
                      <a:pPr>
                        <a:lnSpc>
                          <a:spcPct val="115000"/>
                        </a:lnSpc>
                        <a:spcAft>
                          <a:spcPts val="0"/>
                        </a:spcAft>
                        <a:tabLst>
                          <a:tab pos="1375410" algn="l"/>
                        </a:tabLst>
                      </a:pPr>
                      <a:r>
                        <a:rPr lang="en-GB" sz="2000" b="1">
                          <a:latin typeface="Calibri"/>
                          <a:ea typeface="Calibri"/>
                          <a:cs typeface="Times New Roman"/>
                        </a:rPr>
                        <a:t>27a</a:t>
                      </a:r>
                    </a:p>
                  </a:txBody>
                  <a:tcPr marL="68580" marR="68580" marT="0" marB="0">
                    <a:lnL>
                      <a:noFill/>
                    </a:lnL>
                    <a:lnR>
                      <a:noFill/>
                    </a:lnR>
                    <a:lnT>
                      <a:noFill/>
                    </a:lnT>
                    <a:lnB>
                      <a:noFill/>
                    </a:lnB>
                  </a:tcPr>
                </a:tc>
              </a:tr>
              <a:tr h="515941">
                <a:tc>
                  <a:txBody>
                    <a:bodyPr/>
                    <a:lstStyle/>
                    <a:p>
                      <a:pPr>
                        <a:lnSpc>
                          <a:spcPct val="115000"/>
                        </a:lnSpc>
                        <a:spcAft>
                          <a:spcPts val="0"/>
                        </a:spcAft>
                        <a:tabLst>
                          <a:tab pos="1375410" algn="l"/>
                        </a:tabLst>
                      </a:pPr>
                      <a:r>
                        <a:rPr lang="en-GB" sz="2000" b="1">
                          <a:latin typeface="Calibri"/>
                          <a:ea typeface="Calibri"/>
                          <a:cs typeface="Times New Roman"/>
                        </a:rPr>
                        <a:t>Cocoa</a:t>
                      </a:r>
                    </a:p>
                  </a:txBody>
                  <a:tcPr marL="68580" marR="68580" marT="0" marB="0">
                    <a:lnL>
                      <a:noFill/>
                    </a:lnL>
                    <a:lnR>
                      <a:noFill/>
                    </a:lnR>
                    <a:lnT>
                      <a:noFill/>
                    </a:lnT>
                    <a:lnB>
                      <a:noFill/>
                    </a:lnB>
                  </a:tcPr>
                </a:tc>
                <a:tc>
                  <a:txBody>
                    <a:bodyPr/>
                    <a:lstStyle/>
                    <a:p>
                      <a:pPr>
                        <a:lnSpc>
                          <a:spcPct val="115000"/>
                        </a:lnSpc>
                        <a:spcAft>
                          <a:spcPts val="0"/>
                        </a:spcAft>
                        <a:tabLst>
                          <a:tab pos="1375410" algn="l"/>
                        </a:tabLst>
                      </a:pPr>
                      <a:r>
                        <a:rPr lang="en-GB" sz="2000" b="1">
                          <a:latin typeface="Calibri"/>
                          <a:ea typeface="Calibri"/>
                          <a:cs typeface="Times New Roman"/>
                        </a:rPr>
                        <a:t>37b</a:t>
                      </a:r>
                    </a:p>
                  </a:txBody>
                  <a:tcPr marL="68580" marR="68580" marT="0" marB="0">
                    <a:lnL>
                      <a:noFill/>
                    </a:lnL>
                    <a:lnR>
                      <a:noFill/>
                    </a:lnR>
                    <a:lnT>
                      <a:noFill/>
                    </a:lnT>
                    <a:lnB>
                      <a:noFill/>
                    </a:lnB>
                  </a:tcPr>
                </a:tc>
                <a:tc>
                  <a:txBody>
                    <a:bodyPr/>
                    <a:lstStyle/>
                    <a:p>
                      <a:pPr>
                        <a:lnSpc>
                          <a:spcPct val="115000"/>
                        </a:lnSpc>
                        <a:spcAft>
                          <a:spcPts val="0"/>
                        </a:spcAft>
                        <a:tabLst>
                          <a:tab pos="1375410" algn="l"/>
                        </a:tabLst>
                      </a:pPr>
                      <a:r>
                        <a:rPr lang="en-GB" sz="2000" b="1">
                          <a:latin typeface="Calibri"/>
                          <a:ea typeface="Calibri"/>
                          <a:cs typeface="Times New Roman"/>
                        </a:rPr>
                        <a:t>28b</a:t>
                      </a:r>
                    </a:p>
                  </a:txBody>
                  <a:tcPr marL="68580" marR="68580" marT="0" marB="0">
                    <a:lnL>
                      <a:noFill/>
                    </a:lnL>
                    <a:lnR>
                      <a:noFill/>
                    </a:lnR>
                    <a:lnT>
                      <a:noFill/>
                    </a:lnT>
                    <a:lnB>
                      <a:noFill/>
                    </a:lnB>
                  </a:tcPr>
                </a:tc>
                <a:tc>
                  <a:txBody>
                    <a:bodyPr/>
                    <a:lstStyle/>
                    <a:p>
                      <a:pPr>
                        <a:lnSpc>
                          <a:spcPct val="115000"/>
                        </a:lnSpc>
                        <a:spcAft>
                          <a:spcPts val="0"/>
                        </a:spcAft>
                        <a:tabLst>
                          <a:tab pos="1375410" algn="l"/>
                        </a:tabLst>
                      </a:pPr>
                      <a:r>
                        <a:rPr lang="en-GB" sz="2000" b="1">
                          <a:latin typeface="Calibri"/>
                          <a:ea typeface="Calibri"/>
                          <a:cs typeface="Times New Roman"/>
                        </a:rPr>
                        <a:t>11bc</a:t>
                      </a:r>
                    </a:p>
                  </a:txBody>
                  <a:tcPr marL="68580" marR="68580" marT="0" marB="0">
                    <a:lnL>
                      <a:noFill/>
                    </a:lnL>
                    <a:lnR>
                      <a:noFill/>
                    </a:lnR>
                    <a:lnT>
                      <a:noFill/>
                    </a:lnT>
                    <a:lnB>
                      <a:noFill/>
                    </a:lnB>
                  </a:tcPr>
                </a:tc>
              </a:tr>
              <a:tr h="515941">
                <a:tc>
                  <a:txBody>
                    <a:bodyPr/>
                    <a:lstStyle/>
                    <a:p>
                      <a:pPr>
                        <a:lnSpc>
                          <a:spcPct val="115000"/>
                        </a:lnSpc>
                        <a:spcAft>
                          <a:spcPts val="0"/>
                        </a:spcAft>
                        <a:tabLst>
                          <a:tab pos="1375410" algn="l"/>
                        </a:tabLst>
                      </a:pPr>
                      <a:r>
                        <a:rPr lang="en-GB" sz="2000" b="1">
                          <a:latin typeface="Calibri"/>
                          <a:ea typeface="Calibri"/>
                          <a:cs typeface="Times New Roman"/>
                        </a:rPr>
                        <a:t>Pasture</a:t>
                      </a:r>
                    </a:p>
                  </a:txBody>
                  <a:tcPr marL="68580" marR="68580" marT="0" marB="0">
                    <a:lnL>
                      <a:noFill/>
                    </a:lnL>
                    <a:lnR>
                      <a:noFill/>
                    </a:lnR>
                    <a:lnT>
                      <a:noFill/>
                    </a:lnT>
                    <a:lnB>
                      <a:noFill/>
                    </a:lnB>
                  </a:tcPr>
                </a:tc>
                <a:tc>
                  <a:txBody>
                    <a:bodyPr/>
                    <a:lstStyle/>
                    <a:p>
                      <a:pPr>
                        <a:lnSpc>
                          <a:spcPct val="115000"/>
                        </a:lnSpc>
                        <a:spcAft>
                          <a:spcPts val="0"/>
                        </a:spcAft>
                        <a:tabLst>
                          <a:tab pos="1375410" algn="l"/>
                        </a:tabLst>
                      </a:pPr>
                      <a:r>
                        <a:rPr lang="en-GB" sz="2000" b="1">
                          <a:latin typeface="Calibri"/>
                          <a:ea typeface="Calibri"/>
                          <a:cs typeface="Times New Roman"/>
                        </a:rPr>
                        <a:t>35b</a:t>
                      </a:r>
                    </a:p>
                  </a:txBody>
                  <a:tcPr marL="68580" marR="68580" marT="0" marB="0">
                    <a:lnL>
                      <a:noFill/>
                    </a:lnL>
                    <a:lnR>
                      <a:noFill/>
                    </a:lnR>
                    <a:lnT>
                      <a:noFill/>
                    </a:lnT>
                    <a:lnB>
                      <a:noFill/>
                    </a:lnB>
                  </a:tcPr>
                </a:tc>
                <a:tc>
                  <a:txBody>
                    <a:bodyPr/>
                    <a:lstStyle/>
                    <a:p>
                      <a:pPr>
                        <a:lnSpc>
                          <a:spcPct val="115000"/>
                        </a:lnSpc>
                        <a:spcAft>
                          <a:spcPts val="0"/>
                        </a:spcAft>
                        <a:tabLst>
                          <a:tab pos="1375410" algn="l"/>
                        </a:tabLst>
                      </a:pPr>
                      <a:r>
                        <a:rPr lang="en-GB" sz="2000" b="1">
                          <a:latin typeface="Calibri"/>
                          <a:ea typeface="Calibri"/>
                          <a:cs typeface="Times New Roman"/>
                        </a:rPr>
                        <a:t>21bc</a:t>
                      </a:r>
                    </a:p>
                  </a:txBody>
                  <a:tcPr marL="68580" marR="68580" marT="0" marB="0">
                    <a:lnL>
                      <a:noFill/>
                    </a:lnL>
                    <a:lnR>
                      <a:noFill/>
                    </a:lnR>
                    <a:lnT>
                      <a:noFill/>
                    </a:lnT>
                    <a:lnB>
                      <a:noFill/>
                    </a:lnB>
                  </a:tcPr>
                </a:tc>
                <a:tc>
                  <a:txBody>
                    <a:bodyPr/>
                    <a:lstStyle/>
                    <a:p>
                      <a:pPr>
                        <a:lnSpc>
                          <a:spcPct val="115000"/>
                        </a:lnSpc>
                        <a:spcAft>
                          <a:spcPts val="0"/>
                        </a:spcAft>
                        <a:tabLst>
                          <a:tab pos="1375410" algn="l"/>
                        </a:tabLst>
                      </a:pPr>
                      <a:r>
                        <a:rPr lang="en-GB" sz="2000" b="1">
                          <a:latin typeface="Calibri"/>
                          <a:ea typeface="Calibri"/>
                          <a:cs typeface="Times New Roman"/>
                        </a:rPr>
                        <a:t>18ab</a:t>
                      </a:r>
                    </a:p>
                  </a:txBody>
                  <a:tcPr marL="68580" marR="68580" marT="0" marB="0">
                    <a:lnL>
                      <a:noFill/>
                    </a:lnL>
                    <a:lnR>
                      <a:noFill/>
                    </a:lnR>
                    <a:lnT>
                      <a:noFill/>
                    </a:lnT>
                    <a:lnB>
                      <a:noFill/>
                    </a:lnB>
                  </a:tcPr>
                </a:tc>
              </a:tr>
              <a:tr h="515941">
                <a:tc>
                  <a:txBody>
                    <a:bodyPr/>
                    <a:lstStyle/>
                    <a:p>
                      <a:pPr>
                        <a:lnSpc>
                          <a:spcPct val="115000"/>
                        </a:lnSpc>
                        <a:spcAft>
                          <a:spcPts val="0"/>
                        </a:spcAft>
                        <a:tabLst>
                          <a:tab pos="1375410" algn="l"/>
                        </a:tabLst>
                      </a:pPr>
                      <a:r>
                        <a:rPr lang="en-GB" sz="2000" b="1">
                          <a:latin typeface="Calibri"/>
                          <a:ea typeface="Calibri"/>
                          <a:cs typeface="Times New Roman"/>
                        </a:rPr>
                        <a:t>No Tillage</a:t>
                      </a:r>
                    </a:p>
                  </a:txBody>
                  <a:tcPr marL="68580" marR="68580" marT="0" marB="0">
                    <a:lnL>
                      <a:noFill/>
                    </a:lnL>
                    <a:lnR>
                      <a:noFill/>
                    </a:lnR>
                    <a:lnT>
                      <a:noFill/>
                    </a:lnT>
                    <a:lnB>
                      <a:noFill/>
                    </a:lnB>
                  </a:tcPr>
                </a:tc>
                <a:tc>
                  <a:txBody>
                    <a:bodyPr/>
                    <a:lstStyle/>
                    <a:p>
                      <a:pPr>
                        <a:lnSpc>
                          <a:spcPct val="115000"/>
                        </a:lnSpc>
                        <a:spcAft>
                          <a:spcPts val="0"/>
                        </a:spcAft>
                        <a:tabLst>
                          <a:tab pos="1375410" algn="l"/>
                        </a:tabLst>
                      </a:pPr>
                      <a:r>
                        <a:rPr lang="en-GB" sz="2000" b="1">
                          <a:latin typeface="Calibri"/>
                          <a:ea typeface="Calibri"/>
                          <a:cs typeface="Times New Roman"/>
                        </a:rPr>
                        <a:t>34b</a:t>
                      </a:r>
                    </a:p>
                  </a:txBody>
                  <a:tcPr marL="68580" marR="68580" marT="0" marB="0">
                    <a:lnL>
                      <a:noFill/>
                    </a:lnL>
                    <a:lnR>
                      <a:noFill/>
                    </a:lnR>
                    <a:lnT>
                      <a:noFill/>
                    </a:lnT>
                    <a:lnB>
                      <a:noFill/>
                    </a:lnB>
                  </a:tcPr>
                </a:tc>
                <a:tc>
                  <a:txBody>
                    <a:bodyPr/>
                    <a:lstStyle/>
                    <a:p>
                      <a:pPr>
                        <a:lnSpc>
                          <a:spcPct val="115000"/>
                        </a:lnSpc>
                        <a:spcAft>
                          <a:spcPts val="0"/>
                        </a:spcAft>
                        <a:tabLst>
                          <a:tab pos="1375410" algn="l"/>
                        </a:tabLst>
                      </a:pPr>
                      <a:r>
                        <a:rPr lang="en-GB" sz="2000" b="1">
                          <a:latin typeface="Calibri"/>
                          <a:ea typeface="Calibri"/>
                          <a:cs typeface="Times New Roman"/>
                        </a:rPr>
                        <a:t>13cd</a:t>
                      </a:r>
                    </a:p>
                  </a:txBody>
                  <a:tcPr marL="68580" marR="68580" marT="0" marB="0">
                    <a:lnL>
                      <a:noFill/>
                    </a:lnL>
                    <a:lnR>
                      <a:noFill/>
                    </a:lnR>
                    <a:lnT>
                      <a:noFill/>
                    </a:lnT>
                    <a:lnB>
                      <a:noFill/>
                    </a:lnB>
                  </a:tcPr>
                </a:tc>
                <a:tc>
                  <a:txBody>
                    <a:bodyPr/>
                    <a:lstStyle/>
                    <a:p>
                      <a:pPr>
                        <a:lnSpc>
                          <a:spcPct val="115000"/>
                        </a:lnSpc>
                        <a:spcAft>
                          <a:spcPts val="0"/>
                        </a:spcAft>
                        <a:tabLst>
                          <a:tab pos="1375410" algn="l"/>
                        </a:tabLst>
                      </a:pPr>
                      <a:r>
                        <a:rPr lang="en-GB" sz="2000" b="1">
                          <a:latin typeface="Calibri"/>
                          <a:ea typeface="Calibri"/>
                          <a:cs typeface="Times New Roman"/>
                        </a:rPr>
                        <a:t>03c</a:t>
                      </a:r>
                    </a:p>
                  </a:txBody>
                  <a:tcPr marL="68580" marR="68580" marT="0" marB="0">
                    <a:lnL>
                      <a:noFill/>
                    </a:lnL>
                    <a:lnR>
                      <a:noFill/>
                    </a:lnR>
                    <a:lnT>
                      <a:noFill/>
                    </a:lnT>
                    <a:lnB>
                      <a:noFill/>
                    </a:lnB>
                  </a:tcPr>
                </a:tc>
              </a:tr>
              <a:tr h="515941">
                <a:tc>
                  <a:txBody>
                    <a:bodyPr/>
                    <a:lstStyle/>
                    <a:p>
                      <a:pPr>
                        <a:lnSpc>
                          <a:spcPct val="115000"/>
                        </a:lnSpc>
                        <a:spcAft>
                          <a:spcPts val="0"/>
                        </a:spcAft>
                        <a:tabLst>
                          <a:tab pos="1375410" algn="l"/>
                        </a:tabLst>
                      </a:pPr>
                      <a:r>
                        <a:rPr lang="en-GB" sz="2000" b="1">
                          <a:latin typeface="Calibri"/>
                          <a:ea typeface="Calibri"/>
                          <a:cs typeface="Times New Roman"/>
                        </a:rPr>
                        <a:t>Continuous Tillage</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tabLst>
                          <a:tab pos="1375410" algn="l"/>
                        </a:tabLst>
                      </a:pPr>
                      <a:r>
                        <a:rPr lang="en-GB" sz="2000" b="1">
                          <a:latin typeface="Calibri"/>
                          <a:ea typeface="Calibri"/>
                          <a:cs typeface="Times New Roman"/>
                        </a:rPr>
                        <a:t>05c</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tabLst>
                          <a:tab pos="1375410" algn="l"/>
                        </a:tabLst>
                      </a:pPr>
                      <a:r>
                        <a:rPr lang="en-GB" sz="2000" b="1">
                          <a:latin typeface="Calibri"/>
                          <a:ea typeface="Calibri"/>
                          <a:cs typeface="Times New Roman"/>
                        </a:rPr>
                        <a:t>04d</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tabLst>
                          <a:tab pos="1375410" algn="l"/>
                        </a:tabLst>
                      </a:pPr>
                      <a:r>
                        <a:rPr lang="en-GB" sz="2000" b="1" dirty="0">
                          <a:latin typeface="Calibri"/>
                          <a:ea typeface="Calibri"/>
                          <a:cs typeface="Times New Roman"/>
                        </a:rPr>
                        <a:t>03c</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41985"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1374775" algn="l"/>
              </a:tabLst>
            </a:pPr>
            <a:r>
              <a:rPr kumimoji="0" lang="en-GB" sz="1100" b="0" i="0" u="none" strike="noStrike" cap="none" normalizeH="0" baseline="0" smtClean="0">
                <a:ln>
                  <a:noFill/>
                </a:ln>
                <a:solidFill>
                  <a:schemeClr val="tx1"/>
                </a:solidFill>
                <a:effectLst/>
                <a:latin typeface="Arial" pitchFamily="34" charset="0"/>
                <a:ea typeface="Calibri" pitchFamily="34" charset="0"/>
                <a:cs typeface="Times New Roman" pitchFamily="18" charset="0"/>
              </a:rPr>
              <a:t/>
            </a:r>
            <a:br>
              <a:rPr kumimoji="0" lang="en-GB" sz="1100" b="0" i="0" u="none" strike="noStrike" cap="none" normalizeH="0" baseline="0" smtClean="0">
                <a:ln>
                  <a:noFill/>
                </a:ln>
                <a:solidFill>
                  <a:schemeClr val="tx1"/>
                </a:solidFill>
                <a:effectLst/>
                <a:latin typeface="Arial" pitchFamily="34" charset="0"/>
                <a:ea typeface="Calibri" pitchFamily="34" charset="0"/>
                <a:cs typeface="Times New Roman" pitchFamily="18" charset="0"/>
              </a:rPr>
            </a:br>
            <a:endParaRPr kumimoji="0" lang="en-GB" sz="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1374775" algn="l"/>
              </a:tabLst>
            </a:pPr>
            <a:endParaRPr kumimoji="0" lang="en-GB"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Rectangle 5"/>
          <p:cNvSpPr/>
          <p:nvPr/>
        </p:nvSpPr>
        <p:spPr>
          <a:xfrm>
            <a:off x="285720" y="214290"/>
            <a:ext cx="8858280" cy="707886"/>
          </a:xfrm>
          <a:prstGeom prst="rect">
            <a:avLst/>
          </a:prstGeom>
        </p:spPr>
        <p:txBody>
          <a:bodyPr wrap="square">
            <a:spAutoFit/>
          </a:bodyPr>
          <a:lstStyle/>
          <a:p>
            <a:pPr marL="987425" indent="-987425" algn="just"/>
            <a:r>
              <a:rPr lang="en-GB" sz="2000" b="1" dirty="0" smtClean="0"/>
              <a:t>Table 3:  Effects of land use on water stable aggregates of different sizes fractions in the topsoil (0-15 cm). </a:t>
            </a:r>
            <a:endParaRPr lang="en-GB" sz="20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28597" y="1285857"/>
          <a:ext cx="8429682" cy="4857786"/>
        </p:xfrm>
        <a:graphic>
          <a:graphicData uri="http://schemas.openxmlformats.org/drawingml/2006/table">
            <a:tbl>
              <a:tblPr/>
              <a:tblGrid>
                <a:gridCol w="2528266"/>
                <a:gridCol w="1966430"/>
                <a:gridCol w="1967493"/>
                <a:gridCol w="1967493"/>
              </a:tblGrid>
              <a:tr h="539754">
                <a:tc rowSpan="2">
                  <a:txBody>
                    <a:bodyPr/>
                    <a:lstStyle/>
                    <a:p>
                      <a:pPr>
                        <a:lnSpc>
                          <a:spcPct val="115000"/>
                        </a:lnSpc>
                        <a:spcAft>
                          <a:spcPts val="0"/>
                        </a:spcAft>
                        <a:tabLst>
                          <a:tab pos="1375410" algn="l"/>
                        </a:tabLst>
                      </a:pPr>
                      <a:endParaRPr lang="en-GB" sz="2000" b="1" dirty="0">
                        <a:latin typeface="Calibri"/>
                        <a:ea typeface="Calibri"/>
                        <a:cs typeface="Times New Roman"/>
                      </a:endParaRPr>
                    </a:p>
                    <a:p>
                      <a:pPr>
                        <a:lnSpc>
                          <a:spcPct val="115000"/>
                        </a:lnSpc>
                        <a:spcAft>
                          <a:spcPts val="0"/>
                        </a:spcAft>
                        <a:tabLst>
                          <a:tab pos="1375410" algn="l"/>
                        </a:tabLst>
                      </a:pPr>
                      <a:r>
                        <a:rPr lang="en-GB" sz="2000" b="1" dirty="0">
                          <a:latin typeface="Calibri"/>
                          <a:ea typeface="Calibri"/>
                          <a:cs typeface="Times New Roman"/>
                        </a:rPr>
                        <a:t>Land use</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ctr">
                        <a:lnSpc>
                          <a:spcPct val="115000"/>
                        </a:lnSpc>
                        <a:spcAft>
                          <a:spcPts val="0"/>
                        </a:spcAft>
                        <a:tabLst>
                          <a:tab pos="1375410" algn="l"/>
                        </a:tabLst>
                      </a:pPr>
                      <a:r>
                        <a:rPr lang="en-GB" sz="2000" b="1">
                          <a:latin typeface="Calibri"/>
                          <a:ea typeface="Calibri"/>
                          <a:cs typeface="Times New Roman"/>
                        </a:rPr>
                        <a:t>Aggregate Size Fractions (mm)</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GB"/>
                    </a:p>
                  </a:txBody>
                  <a:tcPr/>
                </a:tc>
                <a:tc hMerge="1">
                  <a:txBody>
                    <a:bodyPr/>
                    <a:lstStyle/>
                    <a:p>
                      <a:endParaRPr lang="en-GB"/>
                    </a:p>
                  </a:txBody>
                  <a:tcPr/>
                </a:tc>
              </a:tr>
              <a:tr h="539754">
                <a:tc vMerge="1">
                  <a:txBody>
                    <a:bodyPr/>
                    <a:lstStyle/>
                    <a:p>
                      <a:endParaRPr lang="en-GB"/>
                    </a:p>
                  </a:txBody>
                  <a:tcPr/>
                </a:tc>
                <a:tc>
                  <a:txBody>
                    <a:bodyPr/>
                    <a:lstStyle/>
                    <a:p>
                      <a:pPr>
                        <a:lnSpc>
                          <a:spcPct val="115000"/>
                        </a:lnSpc>
                        <a:spcAft>
                          <a:spcPts val="0"/>
                        </a:spcAft>
                        <a:tabLst>
                          <a:tab pos="1375410" algn="l"/>
                        </a:tabLst>
                      </a:pPr>
                      <a:r>
                        <a:rPr lang="en-GB" sz="2000" b="1">
                          <a:latin typeface="Calibri"/>
                          <a:ea typeface="Calibri"/>
                          <a:cs typeface="Times New Roman"/>
                        </a:rPr>
                        <a:t>0.25-0.5</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tabLst>
                          <a:tab pos="1375410" algn="l"/>
                        </a:tabLst>
                      </a:pPr>
                      <a:r>
                        <a:rPr lang="en-GB" sz="2000" b="1">
                          <a:latin typeface="Calibri"/>
                          <a:ea typeface="Calibri"/>
                          <a:cs typeface="Times New Roman"/>
                        </a:rPr>
                        <a:t>0.5-1.0</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tabLst>
                          <a:tab pos="1375410" algn="l"/>
                        </a:tabLst>
                      </a:pPr>
                      <a:r>
                        <a:rPr lang="en-GB" sz="2000" b="1">
                          <a:latin typeface="Calibri"/>
                          <a:ea typeface="Calibri"/>
                          <a:cs typeface="Times New Roman"/>
                        </a:rPr>
                        <a:t>1.0-2.0</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r h="539754">
                <a:tc>
                  <a:txBody>
                    <a:bodyPr/>
                    <a:lstStyle/>
                    <a:p>
                      <a:pPr>
                        <a:lnSpc>
                          <a:spcPct val="115000"/>
                        </a:lnSpc>
                        <a:spcAft>
                          <a:spcPts val="0"/>
                        </a:spcAft>
                        <a:tabLst>
                          <a:tab pos="1375410" algn="l"/>
                        </a:tabLst>
                      </a:pPr>
                      <a:r>
                        <a:rPr lang="en-GB" sz="2000" b="1">
                          <a:latin typeface="Calibri"/>
                          <a:ea typeface="Calibri"/>
                          <a:cs typeface="Times New Roman"/>
                        </a:rPr>
                        <a:t>Forest</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spcAft>
                          <a:spcPts val="0"/>
                        </a:spcAft>
                        <a:tabLst>
                          <a:tab pos="1375410" algn="l"/>
                        </a:tabLst>
                      </a:pPr>
                      <a:r>
                        <a:rPr lang="en-GB" sz="2000" b="1">
                          <a:latin typeface="Calibri"/>
                          <a:ea typeface="Calibri"/>
                          <a:cs typeface="Times New Roman"/>
                        </a:rPr>
                        <a:t>22bc</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spcAft>
                          <a:spcPts val="0"/>
                        </a:spcAft>
                        <a:tabLst>
                          <a:tab pos="1375410" algn="l"/>
                        </a:tabLst>
                      </a:pPr>
                      <a:r>
                        <a:rPr lang="en-GB" sz="2000" b="1">
                          <a:latin typeface="Calibri"/>
                          <a:ea typeface="Calibri"/>
                          <a:cs typeface="Times New Roman"/>
                        </a:rPr>
                        <a:t>20a</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spcAft>
                          <a:spcPts val="0"/>
                        </a:spcAft>
                        <a:tabLst>
                          <a:tab pos="1375410" algn="l"/>
                        </a:tabLst>
                      </a:pPr>
                      <a:r>
                        <a:rPr lang="en-GB" sz="2000" b="1">
                          <a:latin typeface="Calibri"/>
                          <a:ea typeface="Calibri"/>
                          <a:cs typeface="Times New Roman"/>
                        </a:rPr>
                        <a:t>08b</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r>
              <a:tr h="539754">
                <a:tc>
                  <a:txBody>
                    <a:bodyPr/>
                    <a:lstStyle/>
                    <a:p>
                      <a:pPr>
                        <a:lnSpc>
                          <a:spcPct val="115000"/>
                        </a:lnSpc>
                        <a:spcAft>
                          <a:spcPts val="0"/>
                        </a:spcAft>
                        <a:tabLst>
                          <a:tab pos="1375410" algn="l"/>
                        </a:tabLst>
                      </a:pPr>
                      <a:r>
                        <a:rPr lang="en-GB" sz="2000" b="1">
                          <a:latin typeface="Calibri"/>
                          <a:ea typeface="Calibri"/>
                          <a:cs typeface="Times New Roman"/>
                        </a:rPr>
                        <a:t>Teak</a:t>
                      </a:r>
                    </a:p>
                  </a:txBody>
                  <a:tcPr marL="68580" marR="68580" marT="0" marB="0">
                    <a:lnL>
                      <a:noFill/>
                    </a:lnL>
                    <a:lnR>
                      <a:noFill/>
                    </a:lnR>
                    <a:lnT>
                      <a:noFill/>
                    </a:lnT>
                    <a:lnB>
                      <a:noFill/>
                    </a:lnB>
                  </a:tcPr>
                </a:tc>
                <a:tc>
                  <a:txBody>
                    <a:bodyPr/>
                    <a:lstStyle/>
                    <a:p>
                      <a:pPr>
                        <a:lnSpc>
                          <a:spcPct val="115000"/>
                        </a:lnSpc>
                        <a:spcAft>
                          <a:spcPts val="0"/>
                        </a:spcAft>
                        <a:tabLst>
                          <a:tab pos="1375410" algn="l"/>
                        </a:tabLst>
                      </a:pPr>
                      <a:r>
                        <a:rPr lang="en-GB" sz="2000" b="1">
                          <a:latin typeface="Calibri"/>
                          <a:ea typeface="Calibri"/>
                          <a:cs typeface="Times New Roman"/>
                        </a:rPr>
                        <a:t>19bc</a:t>
                      </a:r>
                    </a:p>
                  </a:txBody>
                  <a:tcPr marL="68580" marR="68580" marT="0" marB="0">
                    <a:lnL>
                      <a:noFill/>
                    </a:lnL>
                    <a:lnR>
                      <a:noFill/>
                    </a:lnR>
                    <a:lnT>
                      <a:noFill/>
                    </a:lnT>
                    <a:lnB>
                      <a:noFill/>
                    </a:lnB>
                  </a:tcPr>
                </a:tc>
                <a:tc>
                  <a:txBody>
                    <a:bodyPr/>
                    <a:lstStyle/>
                    <a:p>
                      <a:pPr>
                        <a:lnSpc>
                          <a:spcPct val="115000"/>
                        </a:lnSpc>
                        <a:spcAft>
                          <a:spcPts val="0"/>
                        </a:spcAft>
                        <a:tabLst>
                          <a:tab pos="1375410" algn="l"/>
                        </a:tabLst>
                      </a:pPr>
                      <a:r>
                        <a:rPr lang="en-GB" sz="2000" b="1">
                          <a:latin typeface="Calibri"/>
                          <a:ea typeface="Calibri"/>
                          <a:cs typeface="Times New Roman"/>
                        </a:rPr>
                        <a:t>08a</a:t>
                      </a:r>
                    </a:p>
                  </a:txBody>
                  <a:tcPr marL="68580" marR="68580" marT="0" marB="0">
                    <a:lnL>
                      <a:noFill/>
                    </a:lnL>
                    <a:lnR>
                      <a:noFill/>
                    </a:lnR>
                    <a:lnT>
                      <a:noFill/>
                    </a:lnT>
                    <a:lnB>
                      <a:noFill/>
                    </a:lnB>
                  </a:tcPr>
                </a:tc>
                <a:tc>
                  <a:txBody>
                    <a:bodyPr/>
                    <a:lstStyle/>
                    <a:p>
                      <a:pPr>
                        <a:lnSpc>
                          <a:spcPct val="115000"/>
                        </a:lnSpc>
                        <a:spcAft>
                          <a:spcPts val="0"/>
                        </a:spcAft>
                        <a:tabLst>
                          <a:tab pos="1375410" algn="l"/>
                        </a:tabLst>
                      </a:pPr>
                      <a:r>
                        <a:rPr lang="en-GB" sz="2000" b="1">
                          <a:latin typeface="Calibri"/>
                          <a:ea typeface="Calibri"/>
                          <a:cs typeface="Times New Roman"/>
                        </a:rPr>
                        <a:t>15b</a:t>
                      </a:r>
                    </a:p>
                  </a:txBody>
                  <a:tcPr marL="68580" marR="68580" marT="0" marB="0">
                    <a:lnL>
                      <a:noFill/>
                    </a:lnL>
                    <a:lnR>
                      <a:noFill/>
                    </a:lnR>
                    <a:lnT>
                      <a:noFill/>
                    </a:lnT>
                    <a:lnB>
                      <a:noFill/>
                    </a:lnB>
                  </a:tcPr>
                </a:tc>
              </a:tr>
              <a:tr h="539754">
                <a:tc>
                  <a:txBody>
                    <a:bodyPr/>
                    <a:lstStyle/>
                    <a:p>
                      <a:pPr>
                        <a:lnSpc>
                          <a:spcPct val="115000"/>
                        </a:lnSpc>
                        <a:spcAft>
                          <a:spcPts val="0"/>
                        </a:spcAft>
                        <a:tabLst>
                          <a:tab pos="1375410" algn="l"/>
                        </a:tabLst>
                      </a:pPr>
                      <a:r>
                        <a:rPr lang="en-GB" sz="2000" b="1">
                          <a:latin typeface="Calibri"/>
                          <a:ea typeface="Calibri"/>
                          <a:cs typeface="Times New Roman"/>
                        </a:rPr>
                        <a:t>Oil Palm</a:t>
                      </a:r>
                    </a:p>
                  </a:txBody>
                  <a:tcPr marL="68580" marR="68580" marT="0" marB="0">
                    <a:lnL>
                      <a:noFill/>
                    </a:lnL>
                    <a:lnR>
                      <a:noFill/>
                    </a:lnR>
                    <a:lnT>
                      <a:noFill/>
                    </a:lnT>
                    <a:lnB>
                      <a:noFill/>
                    </a:lnB>
                  </a:tcPr>
                </a:tc>
                <a:tc>
                  <a:txBody>
                    <a:bodyPr/>
                    <a:lstStyle/>
                    <a:p>
                      <a:pPr>
                        <a:lnSpc>
                          <a:spcPct val="115000"/>
                        </a:lnSpc>
                        <a:spcAft>
                          <a:spcPts val="0"/>
                        </a:spcAft>
                        <a:tabLst>
                          <a:tab pos="1375410" algn="l"/>
                        </a:tabLst>
                      </a:pPr>
                      <a:r>
                        <a:rPr lang="en-GB" sz="2000" b="1">
                          <a:latin typeface="Calibri"/>
                          <a:ea typeface="Calibri"/>
                          <a:cs typeface="Times New Roman"/>
                        </a:rPr>
                        <a:t>38a</a:t>
                      </a:r>
                    </a:p>
                  </a:txBody>
                  <a:tcPr marL="68580" marR="68580" marT="0" marB="0">
                    <a:lnL>
                      <a:noFill/>
                    </a:lnL>
                    <a:lnR>
                      <a:noFill/>
                    </a:lnR>
                    <a:lnT>
                      <a:noFill/>
                    </a:lnT>
                    <a:lnB>
                      <a:noFill/>
                    </a:lnB>
                  </a:tcPr>
                </a:tc>
                <a:tc>
                  <a:txBody>
                    <a:bodyPr/>
                    <a:lstStyle/>
                    <a:p>
                      <a:pPr>
                        <a:lnSpc>
                          <a:spcPct val="115000"/>
                        </a:lnSpc>
                        <a:spcAft>
                          <a:spcPts val="0"/>
                        </a:spcAft>
                        <a:tabLst>
                          <a:tab pos="1375410" algn="l"/>
                        </a:tabLst>
                      </a:pPr>
                      <a:r>
                        <a:rPr lang="en-GB" sz="2000" b="1">
                          <a:latin typeface="Calibri"/>
                          <a:ea typeface="Calibri"/>
                          <a:cs typeface="Times New Roman"/>
                        </a:rPr>
                        <a:t>14a</a:t>
                      </a:r>
                    </a:p>
                  </a:txBody>
                  <a:tcPr marL="68580" marR="68580" marT="0" marB="0">
                    <a:lnL>
                      <a:noFill/>
                    </a:lnL>
                    <a:lnR>
                      <a:noFill/>
                    </a:lnR>
                    <a:lnT>
                      <a:noFill/>
                    </a:lnT>
                    <a:lnB>
                      <a:noFill/>
                    </a:lnB>
                  </a:tcPr>
                </a:tc>
                <a:tc>
                  <a:txBody>
                    <a:bodyPr/>
                    <a:lstStyle/>
                    <a:p>
                      <a:pPr>
                        <a:lnSpc>
                          <a:spcPct val="115000"/>
                        </a:lnSpc>
                        <a:spcAft>
                          <a:spcPts val="0"/>
                        </a:spcAft>
                        <a:tabLst>
                          <a:tab pos="1375410" algn="l"/>
                        </a:tabLst>
                      </a:pPr>
                      <a:r>
                        <a:rPr lang="en-GB" sz="2000" b="1">
                          <a:latin typeface="Calibri"/>
                          <a:ea typeface="Calibri"/>
                          <a:cs typeface="Times New Roman"/>
                        </a:rPr>
                        <a:t>28a</a:t>
                      </a:r>
                    </a:p>
                  </a:txBody>
                  <a:tcPr marL="68580" marR="68580" marT="0" marB="0">
                    <a:lnL>
                      <a:noFill/>
                    </a:lnL>
                    <a:lnR>
                      <a:noFill/>
                    </a:lnR>
                    <a:lnT>
                      <a:noFill/>
                    </a:lnT>
                    <a:lnB>
                      <a:noFill/>
                    </a:lnB>
                  </a:tcPr>
                </a:tc>
              </a:tr>
              <a:tr h="539754">
                <a:tc>
                  <a:txBody>
                    <a:bodyPr/>
                    <a:lstStyle/>
                    <a:p>
                      <a:pPr>
                        <a:lnSpc>
                          <a:spcPct val="115000"/>
                        </a:lnSpc>
                        <a:spcAft>
                          <a:spcPts val="0"/>
                        </a:spcAft>
                        <a:tabLst>
                          <a:tab pos="1375410" algn="l"/>
                        </a:tabLst>
                      </a:pPr>
                      <a:r>
                        <a:rPr lang="en-GB" sz="2000" b="1">
                          <a:latin typeface="Calibri"/>
                          <a:ea typeface="Calibri"/>
                          <a:cs typeface="Times New Roman"/>
                        </a:rPr>
                        <a:t>Cocoa</a:t>
                      </a:r>
                    </a:p>
                  </a:txBody>
                  <a:tcPr marL="68580" marR="68580" marT="0" marB="0">
                    <a:lnL>
                      <a:noFill/>
                    </a:lnL>
                    <a:lnR>
                      <a:noFill/>
                    </a:lnR>
                    <a:lnT>
                      <a:noFill/>
                    </a:lnT>
                    <a:lnB>
                      <a:noFill/>
                    </a:lnB>
                  </a:tcPr>
                </a:tc>
                <a:tc>
                  <a:txBody>
                    <a:bodyPr/>
                    <a:lstStyle/>
                    <a:p>
                      <a:pPr>
                        <a:lnSpc>
                          <a:spcPct val="115000"/>
                        </a:lnSpc>
                        <a:spcAft>
                          <a:spcPts val="0"/>
                        </a:spcAft>
                        <a:tabLst>
                          <a:tab pos="1375410" algn="l"/>
                        </a:tabLst>
                      </a:pPr>
                      <a:r>
                        <a:rPr lang="en-GB" sz="2000" b="1">
                          <a:latin typeface="Calibri"/>
                          <a:ea typeface="Calibri"/>
                          <a:cs typeface="Times New Roman"/>
                        </a:rPr>
                        <a:t>29ab</a:t>
                      </a:r>
                    </a:p>
                  </a:txBody>
                  <a:tcPr marL="68580" marR="68580" marT="0" marB="0">
                    <a:lnL>
                      <a:noFill/>
                    </a:lnL>
                    <a:lnR>
                      <a:noFill/>
                    </a:lnR>
                    <a:lnT>
                      <a:noFill/>
                    </a:lnT>
                    <a:lnB>
                      <a:noFill/>
                    </a:lnB>
                  </a:tcPr>
                </a:tc>
                <a:tc>
                  <a:txBody>
                    <a:bodyPr/>
                    <a:lstStyle/>
                    <a:p>
                      <a:pPr>
                        <a:lnSpc>
                          <a:spcPct val="115000"/>
                        </a:lnSpc>
                        <a:spcAft>
                          <a:spcPts val="0"/>
                        </a:spcAft>
                        <a:tabLst>
                          <a:tab pos="1375410" algn="l"/>
                        </a:tabLst>
                      </a:pPr>
                      <a:r>
                        <a:rPr lang="en-GB" sz="2000" b="1">
                          <a:latin typeface="Calibri"/>
                          <a:ea typeface="Calibri"/>
                          <a:cs typeface="Times New Roman"/>
                        </a:rPr>
                        <a:t>13a</a:t>
                      </a:r>
                    </a:p>
                  </a:txBody>
                  <a:tcPr marL="68580" marR="68580" marT="0" marB="0">
                    <a:lnL>
                      <a:noFill/>
                    </a:lnL>
                    <a:lnR>
                      <a:noFill/>
                    </a:lnR>
                    <a:lnT>
                      <a:noFill/>
                    </a:lnT>
                    <a:lnB>
                      <a:noFill/>
                    </a:lnB>
                  </a:tcPr>
                </a:tc>
                <a:tc>
                  <a:txBody>
                    <a:bodyPr/>
                    <a:lstStyle/>
                    <a:p>
                      <a:pPr>
                        <a:lnSpc>
                          <a:spcPct val="115000"/>
                        </a:lnSpc>
                        <a:spcAft>
                          <a:spcPts val="0"/>
                        </a:spcAft>
                        <a:tabLst>
                          <a:tab pos="1375410" algn="l"/>
                        </a:tabLst>
                      </a:pPr>
                      <a:r>
                        <a:rPr lang="en-GB" sz="2000" b="1">
                          <a:latin typeface="Calibri"/>
                          <a:ea typeface="Calibri"/>
                          <a:cs typeface="Times New Roman"/>
                        </a:rPr>
                        <a:t>05b</a:t>
                      </a:r>
                    </a:p>
                  </a:txBody>
                  <a:tcPr marL="68580" marR="68580" marT="0" marB="0">
                    <a:lnL>
                      <a:noFill/>
                    </a:lnL>
                    <a:lnR>
                      <a:noFill/>
                    </a:lnR>
                    <a:lnT>
                      <a:noFill/>
                    </a:lnT>
                    <a:lnB>
                      <a:noFill/>
                    </a:lnB>
                  </a:tcPr>
                </a:tc>
              </a:tr>
              <a:tr h="539754">
                <a:tc>
                  <a:txBody>
                    <a:bodyPr/>
                    <a:lstStyle/>
                    <a:p>
                      <a:pPr>
                        <a:lnSpc>
                          <a:spcPct val="115000"/>
                        </a:lnSpc>
                        <a:spcAft>
                          <a:spcPts val="0"/>
                        </a:spcAft>
                        <a:tabLst>
                          <a:tab pos="1375410" algn="l"/>
                        </a:tabLst>
                      </a:pPr>
                      <a:r>
                        <a:rPr lang="en-GB" sz="2000" b="1">
                          <a:latin typeface="Calibri"/>
                          <a:ea typeface="Calibri"/>
                          <a:cs typeface="Times New Roman"/>
                        </a:rPr>
                        <a:t>Pasture</a:t>
                      </a:r>
                    </a:p>
                  </a:txBody>
                  <a:tcPr marL="68580" marR="68580" marT="0" marB="0">
                    <a:lnL>
                      <a:noFill/>
                    </a:lnL>
                    <a:lnR>
                      <a:noFill/>
                    </a:lnR>
                    <a:lnT>
                      <a:noFill/>
                    </a:lnT>
                    <a:lnB>
                      <a:noFill/>
                    </a:lnB>
                  </a:tcPr>
                </a:tc>
                <a:tc>
                  <a:txBody>
                    <a:bodyPr/>
                    <a:lstStyle/>
                    <a:p>
                      <a:pPr>
                        <a:lnSpc>
                          <a:spcPct val="115000"/>
                        </a:lnSpc>
                        <a:spcAft>
                          <a:spcPts val="0"/>
                        </a:spcAft>
                        <a:tabLst>
                          <a:tab pos="1375410" algn="l"/>
                        </a:tabLst>
                      </a:pPr>
                      <a:r>
                        <a:rPr lang="en-GB" sz="2000" b="1">
                          <a:latin typeface="Calibri"/>
                          <a:ea typeface="Calibri"/>
                          <a:cs typeface="Times New Roman"/>
                        </a:rPr>
                        <a:t>13dc</a:t>
                      </a:r>
                    </a:p>
                  </a:txBody>
                  <a:tcPr marL="68580" marR="68580" marT="0" marB="0">
                    <a:lnL>
                      <a:noFill/>
                    </a:lnL>
                    <a:lnR>
                      <a:noFill/>
                    </a:lnR>
                    <a:lnT>
                      <a:noFill/>
                    </a:lnT>
                    <a:lnB>
                      <a:noFill/>
                    </a:lnB>
                  </a:tcPr>
                </a:tc>
                <a:tc>
                  <a:txBody>
                    <a:bodyPr/>
                    <a:lstStyle/>
                    <a:p>
                      <a:pPr>
                        <a:lnSpc>
                          <a:spcPct val="115000"/>
                        </a:lnSpc>
                        <a:spcAft>
                          <a:spcPts val="0"/>
                        </a:spcAft>
                        <a:tabLst>
                          <a:tab pos="1375410" algn="l"/>
                        </a:tabLst>
                      </a:pPr>
                      <a:r>
                        <a:rPr lang="en-GB" sz="2000" b="1">
                          <a:latin typeface="Calibri"/>
                          <a:ea typeface="Calibri"/>
                          <a:cs typeface="Times New Roman"/>
                        </a:rPr>
                        <a:t>13a</a:t>
                      </a:r>
                    </a:p>
                  </a:txBody>
                  <a:tcPr marL="68580" marR="68580" marT="0" marB="0">
                    <a:lnL>
                      <a:noFill/>
                    </a:lnL>
                    <a:lnR>
                      <a:noFill/>
                    </a:lnR>
                    <a:lnT>
                      <a:noFill/>
                    </a:lnT>
                    <a:lnB>
                      <a:noFill/>
                    </a:lnB>
                  </a:tcPr>
                </a:tc>
                <a:tc>
                  <a:txBody>
                    <a:bodyPr/>
                    <a:lstStyle/>
                    <a:p>
                      <a:pPr>
                        <a:lnSpc>
                          <a:spcPct val="115000"/>
                        </a:lnSpc>
                        <a:spcAft>
                          <a:spcPts val="0"/>
                        </a:spcAft>
                        <a:tabLst>
                          <a:tab pos="1375410" algn="l"/>
                        </a:tabLst>
                      </a:pPr>
                      <a:r>
                        <a:rPr lang="en-GB" sz="2000" b="1">
                          <a:latin typeface="Calibri"/>
                          <a:ea typeface="Calibri"/>
                          <a:cs typeface="Times New Roman"/>
                        </a:rPr>
                        <a:t>10b</a:t>
                      </a:r>
                    </a:p>
                  </a:txBody>
                  <a:tcPr marL="68580" marR="68580" marT="0" marB="0">
                    <a:lnL>
                      <a:noFill/>
                    </a:lnL>
                    <a:lnR>
                      <a:noFill/>
                    </a:lnR>
                    <a:lnT>
                      <a:noFill/>
                    </a:lnT>
                    <a:lnB>
                      <a:noFill/>
                    </a:lnB>
                  </a:tcPr>
                </a:tc>
              </a:tr>
              <a:tr h="539754">
                <a:tc>
                  <a:txBody>
                    <a:bodyPr/>
                    <a:lstStyle/>
                    <a:p>
                      <a:pPr>
                        <a:lnSpc>
                          <a:spcPct val="115000"/>
                        </a:lnSpc>
                        <a:spcAft>
                          <a:spcPts val="0"/>
                        </a:spcAft>
                        <a:tabLst>
                          <a:tab pos="1375410" algn="l"/>
                        </a:tabLst>
                      </a:pPr>
                      <a:r>
                        <a:rPr lang="en-GB" sz="2000" b="1">
                          <a:latin typeface="Calibri"/>
                          <a:ea typeface="Calibri"/>
                          <a:cs typeface="Times New Roman"/>
                        </a:rPr>
                        <a:t>No Tillage</a:t>
                      </a:r>
                    </a:p>
                  </a:txBody>
                  <a:tcPr marL="68580" marR="68580" marT="0" marB="0">
                    <a:lnL>
                      <a:noFill/>
                    </a:lnL>
                    <a:lnR>
                      <a:noFill/>
                    </a:lnR>
                    <a:lnT>
                      <a:noFill/>
                    </a:lnT>
                    <a:lnB>
                      <a:noFill/>
                    </a:lnB>
                  </a:tcPr>
                </a:tc>
                <a:tc>
                  <a:txBody>
                    <a:bodyPr/>
                    <a:lstStyle/>
                    <a:p>
                      <a:pPr>
                        <a:lnSpc>
                          <a:spcPct val="115000"/>
                        </a:lnSpc>
                        <a:spcAft>
                          <a:spcPts val="0"/>
                        </a:spcAft>
                        <a:tabLst>
                          <a:tab pos="1375410" algn="l"/>
                        </a:tabLst>
                      </a:pPr>
                      <a:r>
                        <a:rPr lang="en-GB" sz="2000" b="1">
                          <a:latin typeface="Calibri"/>
                          <a:ea typeface="Calibri"/>
                          <a:cs typeface="Times New Roman"/>
                        </a:rPr>
                        <a:t>30ab</a:t>
                      </a:r>
                    </a:p>
                  </a:txBody>
                  <a:tcPr marL="68580" marR="68580" marT="0" marB="0">
                    <a:lnL>
                      <a:noFill/>
                    </a:lnL>
                    <a:lnR>
                      <a:noFill/>
                    </a:lnR>
                    <a:lnT>
                      <a:noFill/>
                    </a:lnT>
                    <a:lnB>
                      <a:noFill/>
                    </a:lnB>
                  </a:tcPr>
                </a:tc>
                <a:tc>
                  <a:txBody>
                    <a:bodyPr/>
                    <a:lstStyle/>
                    <a:p>
                      <a:pPr>
                        <a:lnSpc>
                          <a:spcPct val="115000"/>
                        </a:lnSpc>
                        <a:spcAft>
                          <a:spcPts val="0"/>
                        </a:spcAft>
                        <a:tabLst>
                          <a:tab pos="1375410" algn="l"/>
                        </a:tabLst>
                      </a:pPr>
                      <a:r>
                        <a:rPr lang="en-GB" sz="2000" b="1">
                          <a:latin typeface="Calibri"/>
                          <a:ea typeface="Calibri"/>
                          <a:cs typeface="Times New Roman"/>
                        </a:rPr>
                        <a:t>10a</a:t>
                      </a:r>
                    </a:p>
                  </a:txBody>
                  <a:tcPr marL="68580" marR="68580" marT="0" marB="0">
                    <a:lnL>
                      <a:noFill/>
                    </a:lnL>
                    <a:lnR>
                      <a:noFill/>
                    </a:lnR>
                    <a:lnT>
                      <a:noFill/>
                    </a:lnT>
                    <a:lnB>
                      <a:noFill/>
                    </a:lnB>
                  </a:tcPr>
                </a:tc>
                <a:tc>
                  <a:txBody>
                    <a:bodyPr/>
                    <a:lstStyle/>
                    <a:p>
                      <a:pPr>
                        <a:lnSpc>
                          <a:spcPct val="115000"/>
                        </a:lnSpc>
                        <a:spcAft>
                          <a:spcPts val="0"/>
                        </a:spcAft>
                        <a:tabLst>
                          <a:tab pos="1375410" algn="l"/>
                        </a:tabLst>
                      </a:pPr>
                      <a:r>
                        <a:rPr lang="en-GB" sz="2000" b="1">
                          <a:latin typeface="Calibri"/>
                          <a:ea typeface="Calibri"/>
                          <a:cs typeface="Times New Roman"/>
                        </a:rPr>
                        <a:t>09b</a:t>
                      </a:r>
                    </a:p>
                  </a:txBody>
                  <a:tcPr marL="68580" marR="68580" marT="0" marB="0">
                    <a:lnL>
                      <a:noFill/>
                    </a:lnL>
                    <a:lnR>
                      <a:noFill/>
                    </a:lnR>
                    <a:lnT>
                      <a:noFill/>
                    </a:lnT>
                    <a:lnB>
                      <a:noFill/>
                    </a:lnB>
                  </a:tcPr>
                </a:tc>
              </a:tr>
              <a:tr h="539754">
                <a:tc>
                  <a:txBody>
                    <a:bodyPr/>
                    <a:lstStyle/>
                    <a:p>
                      <a:pPr>
                        <a:lnSpc>
                          <a:spcPct val="115000"/>
                        </a:lnSpc>
                        <a:spcAft>
                          <a:spcPts val="0"/>
                        </a:spcAft>
                        <a:tabLst>
                          <a:tab pos="1375410" algn="l"/>
                        </a:tabLst>
                      </a:pPr>
                      <a:r>
                        <a:rPr lang="en-GB" sz="2000" b="1">
                          <a:latin typeface="Calibri"/>
                          <a:ea typeface="Calibri"/>
                          <a:cs typeface="Times New Roman"/>
                        </a:rPr>
                        <a:t>Continuous Tillage</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tabLst>
                          <a:tab pos="1375410" algn="l"/>
                        </a:tabLst>
                      </a:pPr>
                      <a:r>
                        <a:rPr lang="en-GB" sz="2000" b="1">
                          <a:latin typeface="Calibri"/>
                          <a:ea typeface="Calibri"/>
                          <a:cs typeface="Times New Roman"/>
                        </a:rPr>
                        <a:t>05d</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tabLst>
                          <a:tab pos="1375410" algn="l"/>
                        </a:tabLst>
                      </a:pPr>
                      <a:r>
                        <a:rPr lang="en-GB" sz="2000" b="1">
                          <a:latin typeface="Calibri"/>
                          <a:ea typeface="Calibri"/>
                          <a:cs typeface="Times New Roman"/>
                        </a:rPr>
                        <a:t>10a</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tabLst>
                          <a:tab pos="1375410" algn="l"/>
                        </a:tabLst>
                      </a:pPr>
                      <a:r>
                        <a:rPr lang="en-GB" sz="2000" b="1" dirty="0">
                          <a:latin typeface="Calibri"/>
                          <a:ea typeface="Calibri"/>
                          <a:cs typeface="Times New Roman"/>
                        </a:rPr>
                        <a:t>09b</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6" name="Rectangle 5"/>
          <p:cNvSpPr/>
          <p:nvPr/>
        </p:nvSpPr>
        <p:spPr>
          <a:xfrm>
            <a:off x="285720" y="214290"/>
            <a:ext cx="8858280" cy="707886"/>
          </a:xfrm>
          <a:prstGeom prst="rect">
            <a:avLst/>
          </a:prstGeom>
        </p:spPr>
        <p:txBody>
          <a:bodyPr wrap="square">
            <a:spAutoFit/>
          </a:bodyPr>
          <a:lstStyle/>
          <a:p>
            <a:pPr marL="987425" indent="-987425" algn="just"/>
            <a:r>
              <a:rPr lang="en-GB" sz="2000" b="1" dirty="0" smtClean="0"/>
              <a:t>Table 4:  Effects of land use on water stable aggregates of different sizes fractions in the subsoil (15-30 cm). </a:t>
            </a:r>
            <a:endParaRPr lang="en-GB" sz="2000"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afico 3"/>
          <p:cNvGraphicFramePr>
            <a:graphicFrameLocks/>
          </p:cNvGraphicFramePr>
          <p:nvPr/>
        </p:nvGraphicFramePr>
        <p:xfrm>
          <a:off x="214282" y="428604"/>
          <a:ext cx="8572560" cy="4572032"/>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3"/>
          <p:cNvSpPr>
            <a:spLocks noChangeArrowheads="1"/>
          </p:cNvSpPr>
          <p:nvPr/>
        </p:nvSpPr>
        <p:spPr bwMode="auto">
          <a:xfrm>
            <a:off x="285720" y="5301208"/>
            <a:ext cx="885828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Fig </a:t>
            </a:r>
            <a:r>
              <a:rPr lang="en-GB" sz="1600" b="1" dirty="0">
                <a:latin typeface="Arial" pitchFamily="34" charset="0"/>
                <a:ea typeface="Calibri" pitchFamily="34" charset="0"/>
                <a:cs typeface="Times New Roman" pitchFamily="18" charset="0"/>
              </a:rPr>
              <a:t>8</a:t>
            </a:r>
            <a:r>
              <a:rPr kumimoji="0" lang="en-GB"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The</a:t>
            </a:r>
            <a:r>
              <a:rPr kumimoji="0" lang="en-GB" sz="1600" b="1" i="0" u="none" strike="noStrike" cap="none" normalizeH="0" dirty="0" smtClean="0">
                <a:ln>
                  <a:noFill/>
                </a:ln>
                <a:solidFill>
                  <a:schemeClr val="tx1"/>
                </a:solidFill>
                <a:effectLst/>
                <a:latin typeface="Arial" pitchFamily="34" charset="0"/>
                <a:ea typeface="Calibri" pitchFamily="34" charset="0"/>
                <a:cs typeface="Times New Roman" pitchFamily="18" charset="0"/>
              </a:rPr>
              <a:t> relationship between SOM and water stable aggregation </a:t>
            </a:r>
            <a:r>
              <a:rPr kumimoji="0" lang="en-GB"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in topsoil (0-15 cm) as influenced by cultivation</a:t>
            </a:r>
            <a:endParaRPr kumimoji="0" lang="en-GB" sz="16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afico 5"/>
          <p:cNvGraphicFramePr>
            <a:graphicFrameLocks/>
          </p:cNvGraphicFramePr>
          <p:nvPr/>
        </p:nvGraphicFramePr>
        <p:xfrm>
          <a:off x="285720" y="285728"/>
          <a:ext cx="8429684" cy="4738710"/>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3"/>
          <p:cNvSpPr>
            <a:spLocks noChangeArrowheads="1"/>
          </p:cNvSpPr>
          <p:nvPr/>
        </p:nvSpPr>
        <p:spPr bwMode="auto">
          <a:xfrm>
            <a:off x="285720" y="5301208"/>
            <a:ext cx="885828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Fig </a:t>
            </a:r>
            <a:r>
              <a:rPr lang="en-GB" sz="1600" b="1" dirty="0" smtClean="0">
                <a:latin typeface="Arial" pitchFamily="34" charset="0"/>
                <a:ea typeface="Calibri" pitchFamily="34" charset="0"/>
                <a:cs typeface="Times New Roman" pitchFamily="18" charset="0"/>
              </a:rPr>
              <a:t>9</a:t>
            </a:r>
            <a:r>
              <a:rPr kumimoji="0" lang="en-GB"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The</a:t>
            </a:r>
            <a:r>
              <a:rPr kumimoji="0" lang="en-GB" sz="1600" b="1" i="0" u="none" strike="noStrike" cap="none" normalizeH="0" dirty="0" smtClean="0">
                <a:ln>
                  <a:noFill/>
                </a:ln>
                <a:solidFill>
                  <a:schemeClr val="tx1"/>
                </a:solidFill>
                <a:effectLst/>
                <a:latin typeface="Arial" pitchFamily="34" charset="0"/>
                <a:ea typeface="Calibri" pitchFamily="34" charset="0"/>
                <a:cs typeface="Times New Roman" pitchFamily="18" charset="0"/>
              </a:rPr>
              <a:t> relationship between SOM and water stable aggregation </a:t>
            </a:r>
            <a:r>
              <a:rPr kumimoji="0" lang="en-GB" sz="1600" b="1"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in subsoil (15-30 cm) as influenced by cultivation</a:t>
            </a:r>
            <a:endParaRPr kumimoji="0" lang="en-GB" sz="16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CONCLUSIONS</a:t>
            </a:r>
            <a:endParaRPr lang="en-GB" b="1" dirty="0">
              <a:solidFill>
                <a:srgbClr val="0070C0"/>
              </a:solidFill>
            </a:endParaRPr>
          </a:p>
        </p:txBody>
      </p:sp>
      <p:sp>
        <p:nvSpPr>
          <p:cNvPr id="3" name="Content Placeholder 2"/>
          <p:cNvSpPr>
            <a:spLocks noGrp="1"/>
          </p:cNvSpPr>
          <p:nvPr>
            <p:ph idx="1"/>
          </p:nvPr>
        </p:nvSpPr>
        <p:spPr/>
        <p:txBody>
          <a:bodyPr>
            <a:noAutofit/>
          </a:bodyPr>
          <a:lstStyle/>
          <a:p>
            <a:r>
              <a:rPr lang="en-GB" b="1" dirty="0" smtClean="0">
                <a:solidFill>
                  <a:srgbClr val="C00000"/>
                </a:solidFill>
              </a:rPr>
              <a:t>As expected, tillage and cultivation reduced the organic carbon in the soil.</a:t>
            </a:r>
          </a:p>
          <a:p>
            <a:r>
              <a:rPr lang="en-GB" b="1" dirty="0" smtClean="0">
                <a:solidFill>
                  <a:srgbClr val="C00000"/>
                </a:solidFill>
              </a:rPr>
              <a:t>The consistently lower C:N ratio in the fine particle size fractions may indicate lower decomposition rates, thus suggesting a measure of protection of SOC by the fine sized soil particles.</a:t>
            </a:r>
          </a:p>
          <a:p>
            <a:r>
              <a:rPr lang="en-US" b="1" dirty="0" smtClean="0">
                <a:solidFill>
                  <a:srgbClr val="C00000"/>
                </a:solidFill>
              </a:rPr>
              <a:t>The water stability of the soil aggregates were mainly mediated by organic C.</a:t>
            </a:r>
            <a:endParaRPr lang="en-GB" b="1" dirty="0">
              <a:solidFill>
                <a:srgbClr val="C0000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1771</TotalTime>
  <Words>1191</Words>
  <Application>Microsoft Office PowerPoint</Application>
  <PresentationFormat>On-screen Show (4:3)</PresentationFormat>
  <Paragraphs>233</Paragraphs>
  <Slides>19</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1" baseType="lpstr">
      <vt:lpstr>Office Theme</vt:lpstr>
      <vt:lpstr>Chart</vt:lpstr>
      <vt:lpstr>INFLUENCE OF LANDUSE ON ORGANIC MATTER DISTRIBUTION IN SOIL AGGREGATE SIZE FRACTIONS IN ILE-IFE, SOUTHWESTERN NIGERIA</vt:lpstr>
      <vt:lpstr>INTRODUCTION</vt:lpstr>
      <vt:lpstr>Slide 3</vt:lpstr>
      <vt:lpstr>Slide 4</vt:lpstr>
      <vt:lpstr>MATERIALS AND METHOD</vt:lpstr>
      <vt:lpstr>RESULTS AND DISCUSSION</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CONCLUSIONS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ORGANIC MATTER DISTRIBUTION IN SOIL AGGREGATE SIZE FRACTIONS UNDER DIFFERENT LAND USE TYPES IN SOUTHWESTERN NIGERIA</dc:title>
  <dc:creator>Duro</dc:creator>
  <cp:lastModifiedBy>ravindra-s</cp:lastModifiedBy>
  <cp:revision>44</cp:revision>
  <dcterms:created xsi:type="dcterms:W3CDTF">2011-06-14T20:11:18Z</dcterms:created>
  <dcterms:modified xsi:type="dcterms:W3CDTF">2014-07-23T10:22:53Z</dcterms:modified>
</cp:coreProperties>
</file>