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36" r:id="rId2"/>
    <p:sldId id="313" r:id="rId3"/>
    <p:sldId id="438" r:id="rId4"/>
    <p:sldId id="513" r:id="rId5"/>
    <p:sldId id="443" r:id="rId6"/>
    <p:sldId id="526" r:id="rId7"/>
    <p:sldId id="442" r:id="rId8"/>
    <p:sldId id="502" r:id="rId9"/>
    <p:sldId id="515" r:id="rId10"/>
    <p:sldId id="527" r:id="rId11"/>
    <p:sldId id="448" r:id="rId12"/>
    <p:sldId id="525" r:id="rId13"/>
    <p:sldId id="410" r:id="rId14"/>
    <p:sldId id="495" r:id="rId15"/>
    <p:sldId id="479" r:id="rId16"/>
    <p:sldId id="484" r:id="rId17"/>
    <p:sldId id="522" r:id="rId18"/>
    <p:sldId id="462" r:id="rId19"/>
    <p:sldId id="483" r:id="rId20"/>
    <p:sldId id="523" r:id="rId21"/>
    <p:sldId id="524" r:id="rId22"/>
    <p:sldId id="496" r:id="rId23"/>
    <p:sldId id="367" r:id="rId24"/>
  </p:sldIdLst>
  <p:sldSz cx="9144000" cy="6858000" type="screen4x3"/>
  <p:notesSz cx="9939338" cy="68072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20461　友澤 秀征" initials="1友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CA3"/>
    <a:srgbClr val="EEF7F8"/>
    <a:srgbClr val="BBE0E3"/>
    <a:srgbClr val="57CAE1"/>
    <a:srgbClr val="002A7E"/>
    <a:srgbClr val="99FF99"/>
    <a:srgbClr val="82483E"/>
    <a:srgbClr val="003399"/>
    <a:srgbClr val="0000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019" autoAdjust="0"/>
    <p:restoredTop sz="92082" autoAdjust="0"/>
  </p:normalViewPr>
  <p:slideViewPr>
    <p:cSldViewPr snapToGrid="0">
      <p:cViewPr varScale="1">
        <p:scale>
          <a:sx n="107" d="100"/>
          <a:sy n="107" d="100"/>
        </p:scale>
        <p:origin x="-91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Af-sv05\y100\&#20849;&#36890;&#36039;&#26009;\&#30740;&#31350;&#12486;&#12540;&#12510;\%2303_&#32043;&#22806;&#32218;&#65324;&#65317;&#65316;\007%20%20&#32043;&#22806;&#32218;&#27578;&#33740;&#12539;&#28357;&#33740;\&#27578;&#33740;&#35430;&#39443;\&#32043;&#22806;&#32218;&#21177;&#26524;&#35430;&#39443;&#12464;&#12521;&#12501;&#65288;&#23458;&#20808;&#25552;&#31034;&#29992;&#65289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ja-JP" sz="1200" dirty="0" smtClean="0">
                <a:solidFill>
                  <a:srgbClr val="0000FF"/>
                </a:solidFill>
              </a:rPr>
              <a:t>Escherichia </a:t>
            </a:r>
            <a:r>
              <a:rPr lang="en-US" altLang="ja-JP" sz="1200" dirty="0">
                <a:solidFill>
                  <a:srgbClr val="0000FF"/>
                </a:solidFill>
              </a:rPr>
              <a:t>coli NBRC 3972</a:t>
            </a:r>
            <a:endParaRPr lang="ja-JP" altLang="en-US" sz="1200" dirty="0">
              <a:solidFill>
                <a:srgbClr val="0000FF"/>
              </a:solidFill>
            </a:endParaRPr>
          </a:p>
        </c:rich>
      </c:tx>
      <c:layout>
        <c:manualLayout>
          <c:xMode val="edge"/>
          <c:yMode val="edge"/>
          <c:x val="0.38166856928048032"/>
          <c:y val="0.90854575093525947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5639249913037984"/>
          <c:y val="5.3252565047177076E-2"/>
          <c:w val="0.79430314960629911"/>
          <c:h val="0.70576771653543313"/>
        </c:manualLayout>
      </c:layout>
      <c:scatterChart>
        <c:scatterStyle val="lineMarker"/>
        <c:varyColors val="0"/>
        <c:ser>
          <c:idx val="0"/>
          <c:order val="0"/>
          <c:tx>
            <c:v>大腸菌（試験値_260nm）</c:v>
          </c:tx>
          <c:spPr>
            <a:ln w="28575">
              <a:noFill/>
            </a:ln>
          </c:spPr>
          <c:trendline>
            <c:trendlineType val="log"/>
            <c:dispRSqr val="0"/>
            <c:dispEq val="0"/>
          </c:trendline>
          <c:trendline>
            <c:trendlineType val="power"/>
            <c:dispRSqr val="0"/>
            <c:dispEq val="0"/>
          </c:trendline>
          <c:trendline>
            <c:spPr>
              <a:ln w="1905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</a:ln>
            </c:spPr>
            <c:trendlineType val="exp"/>
            <c:dispRSqr val="0"/>
            <c:dispEq val="0"/>
          </c:trendline>
          <c:xVal>
            <c:numRef>
              <c:f>'20121009'!$E$14:$K$14</c:f>
              <c:numCache>
                <c:formatCode>General</c:formatCode>
                <c:ptCount val="7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160</c:v>
                </c:pt>
                <c:pt idx="4">
                  <c:v>240</c:v>
                </c:pt>
                <c:pt idx="5">
                  <c:v>300</c:v>
                </c:pt>
                <c:pt idx="6">
                  <c:v>360</c:v>
                </c:pt>
              </c:numCache>
            </c:numRef>
          </c:xVal>
          <c:yVal>
            <c:numRef>
              <c:f>'20121009'!$E$15:$K$15</c:f>
              <c:numCache>
                <c:formatCode>0.0E+00</c:formatCode>
                <c:ptCount val="7"/>
                <c:pt idx="0">
                  <c:v>560000</c:v>
                </c:pt>
                <c:pt idx="1">
                  <c:v>9500</c:v>
                </c:pt>
                <c:pt idx="2">
                  <c:v>6100</c:v>
                </c:pt>
                <c:pt idx="3">
                  <c:v>1700</c:v>
                </c:pt>
                <c:pt idx="4">
                  <c:v>1200</c:v>
                </c:pt>
                <c:pt idx="5">
                  <c:v>1000</c:v>
                </c:pt>
                <c:pt idx="6">
                  <c:v>110.00000000000001</c:v>
                </c:pt>
              </c:numCache>
            </c:numRef>
          </c:yVal>
          <c:smooth val="0"/>
        </c:ser>
        <c:ser>
          <c:idx val="1"/>
          <c:order val="1"/>
          <c:tx>
            <c:v>大腸菌（試験値_280nm）</c:v>
          </c:tx>
          <c:spPr>
            <a:ln w="28575">
              <a:noFill/>
            </a:ln>
          </c:spPr>
          <c:trendline>
            <c:spPr>
              <a:ln w="19050">
                <a:solidFill>
                  <a:schemeClr val="accent2">
                    <a:lumMod val="75000"/>
                  </a:schemeClr>
                </a:solidFill>
                <a:prstDash val="sysDash"/>
              </a:ln>
            </c:spPr>
            <c:trendlineType val="exp"/>
            <c:dispRSqr val="0"/>
            <c:dispEq val="0"/>
          </c:trendline>
          <c:xVal>
            <c:numRef>
              <c:f>'20121009'!$E$18:$K$18</c:f>
              <c:numCache>
                <c:formatCode>General</c:formatCode>
                <c:ptCount val="7"/>
                <c:pt idx="0">
                  <c:v>0</c:v>
                </c:pt>
                <c:pt idx="1">
                  <c:v>70</c:v>
                </c:pt>
                <c:pt idx="2">
                  <c:v>140</c:v>
                </c:pt>
                <c:pt idx="3">
                  <c:v>210</c:v>
                </c:pt>
                <c:pt idx="4">
                  <c:v>280</c:v>
                </c:pt>
                <c:pt idx="5">
                  <c:v>350</c:v>
                </c:pt>
                <c:pt idx="6">
                  <c:v>420</c:v>
                </c:pt>
              </c:numCache>
            </c:numRef>
          </c:xVal>
          <c:yVal>
            <c:numRef>
              <c:f>'20121009'!$E$19:$K$19</c:f>
              <c:numCache>
                <c:formatCode>0.0E+00</c:formatCode>
                <c:ptCount val="7"/>
                <c:pt idx="0">
                  <c:v>560000</c:v>
                </c:pt>
                <c:pt idx="1">
                  <c:v>13000</c:v>
                </c:pt>
                <c:pt idx="2">
                  <c:v>4200</c:v>
                </c:pt>
                <c:pt idx="3">
                  <c:v>2000</c:v>
                </c:pt>
                <c:pt idx="4">
                  <c:v>880.00000000000011</c:v>
                </c:pt>
                <c:pt idx="5">
                  <c:v>540</c:v>
                </c:pt>
                <c:pt idx="6">
                  <c:v>60</c:v>
                </c:pt>
              </c:numCache>
            </c:numRef>
          </c:yVal>
          <c:smooth val="0"/>
        </c:ser>
        <c:ser>
          <c:idx val="2"/>
          <c:order val="2"/>
          <c:tx>
            <c:v>大腸菌（未照射_260nm）</c:v>
          </c:tx>
          <c:spPr>
            <a:ln w="28575">
              <a:noFill/>
            </a:ln>
          </c:spPr>
          <c:trendline>
            <c:spPr>
              <a:ln w="19050">
                <a:solidFill>
                  <a:srgbClr val="92D050"/>
                </a:solidFill>
              </a:ln>
            </c:spPr>
            <c:trendlineType val="exp"/>
            <c:dispRSqr val="0"/>
            <c:dispEq val="0"/>
          </c:trendline>
          <c:xVal>
            <c:numRef>
              <c:f>'20121009'!$E$14:$K$14</c:f>
              <c:numCache>
                <c:formatCode>General</c:formatCode>
                <c:ptCount val="7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160</c:v>
                </c:pt>
                <c:pt idx="4">
                  <c:v>240</c:v>
                </c:pt>
                <c:pt idx="5">
                  <c:v>300</c:v>
                </c:pt>
                <c:pt idx="6">
                  <c:v>360</c:v>
                </c:pt>
              </c:numCache>
            </c:numRef>
          </c:xVal>
          <c:yVal>
            <c:numRef>
              <c:f>'20121009'!$E$16:$K$16</c:f>
              <c:numCache>
                <c:formatCode>General</c:formatCode>
                <c:ptCount val="7"/>
                <c:pt idx="0" formatCode="0.0E+00">
                  <c:v>560000</c:v>
                </c:pt>
                <c:pt idx="6" formatCode="0.0E+00">
                  <c:v>680000</c:v>
                </c:pt>
              </c:numCache>
            </c:numRef>
          </c:yVal>
          <c:smooth val="0"/>
        </c:ser>
        <c:ser>
          <c:idx val="3"/>
          <c:order val="3"/>
          <c:tx>
            <c:v>大腸菌（未照射_280nm）</c:v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66FF"/>
              </a:solidFill>
            </c:spPr>
          </c:marker>
          <c:trendline>
            <c:spPr>
              <a:ln w="19050">
                <a:solidFill>
                  <a:srgbClr val="FF66FF"/>
                </a:solidFill>
              </a:ln>
            </c:spPr>
            <c:trendlineType val="exp"/>
            <c:dispRSqr val="0"/>
            <c:dispEq val="0"/>
          </c:trendline>
          <c:xVal>
            <c:numRef>
              <c:f>'20121009'!$E$18:$K$18</c:f>
              <c:numCache>
                <c:formatCode>General</c:formatCode>
                <c:ptCount val="7"/>
                <c:pt idx="0">
                  <c:v>0</c:v>
                </c:pt>
                <c:pt idx="1">
                  <c:v>70</c:v>
                </c:pt>
                <c:pt idx="2">
                  <c:v>140</c:v>
                </c:pt>
                <c:pt idx="3">
                  <c:v>210</c:v>
                </c:pt>
                <c:pt idx="4">
                  <c:v>280</c:v>
                </c:pt>
                <c:pt idx="5">
                  <c:v>350</c:v>
                </c:pt>
                <c:pt idx="6">
                  <c:v>420</c:v>
                </c:pt>
              </c:numCache>
            </c:numRef>
          </c:xVal>
          <c:yVal>
            <c:numRef>
              <c:f>'20121009'!$E$20:$K$20</c:f>
              <c:numCache>
                <c:formatCode>General</c:formatCode>
                <c:ptCount val="7"/>
                <c:pt idx="0" formatCode="0.0E+00">
                  <c:v>560000</c:v>
                </c:pt>
                <c:pt idx="6" formatCode="0.0E+00">
                  <c:v>480000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88928"/>
        <c:axId val="58190848"/>
      </c:scatterChart>
      <c:valAx>
        <c:axId val="58188928"/>
        <c:scaling>
          <c:orientation val="minMax"/>
          <c:max val="500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300" dirty="0" smtClean="0"/>
                  <a:t>Irradiation Time [sec]</a:t>
                </a:r>
                <a:endParaRPr lang="ja-JP" altLang="en-US" sz="1300" dirty="0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58190848"/>
        <c:crosses val="autoZero"/>
        <c:crossBetween val="midCat"/>
        <c:majorUnit val="50"/>
        <c:minorUnit val="50"/>
      </c:valAx>
      <c:valAx>
        <c:axId val="58190848"/>
        <c:scaling>
          <c:logBase val="10"/>
          <c:orientation val="minMax"/>
          <c:max val="1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z="1300" dirty="0" smtClean="0"/>
                  <a:t>Number of colony</a:t>
                </a:r>
                <a:r>
                  <a:rPr lang="ja-JP" altLang="en-US" sz="1300" baseline="0" dirty="0" smtClean="0"/>
                  <a:t> </a:t>
                </a:r>
                <a:endParaRPr lang="en-US" altLang="ja-JP" sz="1300" dirty="0"/>
              </a:p>
            </c:rich>
          </c:tx>
          <c:layout>
            <c:manualLayout>
              <c:xMode val="edge"/>
              <c:yMode val="edge"/>
              <c:x val="2.8162527449862296E-2"/>
              <c:y val="0.28078976083045804"/>
            </c:manualLayout>
          </c:layout>
          <c:overlay val="0"/>
          <c:spPr>
            <a:noFill/>
            <a:ln w="25400">
              <a:noFill/>
            </a:ln>
          </c:spPr>
        </c:title>
        <c:numFmt formatCode="0.E+00" sourceLinked="0"/>
        <c:majorTickMark val="none"/>
        <c:minorTickMark val="none"/>
        <c:tickLblPos val="nextTo"/>
        <c:crossAx val="58188928"/>
        <c:crosses val="autoZero"/>
        <c:crossBetween val="midCat"/>
        <c:minorUnit val="1"/>
      </c:valAx>
      <c:spPr>
        <a:solidFill>
          <a:schemeClr val="bg2"/>
        </a:solidFill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A027E41-91E6-4CEC-8CF7-4D4F07BB43A0}" type="datetimeFigureOut">
              <a:rPr lang="ja-JP" altLang="en-US"/>
              <a:pPr>
                <a:defRPr/>
              </a:pPr>
              <a:t>2015/9/2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65888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275" y="6465888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030C469-4B25-4EB1-8AEB-2CCF2B2861C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83144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7075" y="511175"/>
            <a:ext cx="3405188" cy="2552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33738"/>
            <a:ext cx="7951788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5888"/>
            <a:ext cx="4306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6465888"/>
            <a:ext cx="43084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7D27064-1905-4B3F-A2BB-E2DB276282E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432844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7FD0D320-4548-49CA-B46D-9C7C6BD7CAD2}" type="slidenum">
              <a:rPr lang="en-US" altLang="ja-JP" smtClean="0"/>
              <a:pPr eaLnBrk="1" hangingPunct="1"/>
              <a:t>1</a:t>
            </a:fld>
            <a:endParaRPr lang="en-US" altLang="ja-JP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58CB4500-93FC-4CE1-A0EB-E98174E85D69}" type="slidenum">
              <a:rPr lang="en-US" altLang="ja-JP" smtClean="0"/>
              <a:pPr eaLnBrk="1" hangingPunct="1"/>
              <a:t>2</a:t>
            </a:fld>
            <a:endParaRPr lang="en-US" altLang="ja-JP" dirty="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E1D0DD8A-ABBB-472C-92E9-605B03CE10EE}" type="slidenum">
              <a:rPr lang="en-US" altLang="ja-JP" smtClean="0"/>
              <a:pPr eaLnBrk="1" hangingPunct="1"/>
              <a:t>4</a:t>
            </a:fld>
            <a:endParaRPr lang="en-US" altLang="ja-JP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ja-JP" smtClean="0"/>
              <a:t>Thinking about LED itself + package &amp; module</a:t>
            </a:r>
            <a:endParaRPr lang="ja-JP" altLang="ja-JP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3ABF49DF-03A5-45B7-9EE1-F6F2F3BA9484}" type="slidenum">
              <a:rPr lang="en-US" altLang="ja-JP" smtClean="0"/>
              <a:pPr eaLnBrk="1" hangingPunct="1"/>
              <a:t>10</a:t>
            </a:fld>
            <a:endParaRPr lang="en-US" altLang="ja-JP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6E985BD6-B657-4571-A6D2-FD670F542944}" type="slidenum">
              <a:rPr lang="en-US" altLang="ja-JP" smtClean="0"/>
              <a:pPr eaLnBrk="1" hangingPunct="1"/>
              <a:t>13</a:t>
            </a:fld>
            <a:endParaRPr lang="en-US" altLang="ja-JP" smtClean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1pPr>
            <a:lvl2pPr marL="742950" indent="-2857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2pPr>
            <a:lvl3pPr marL="11430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3pPr>
            <a:lvl4pPr marL="16002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4pPr>
            <a:lvl5pPr marL="2057400" indent="-22860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ＭＳ Ｐ明朝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02B8235-592F-4873-B756-ADC702FCF56F}" type="slidenum">
              <a:rPr lang="en-US" altLang="ja-JP">
                <a:solidFill>
                  <a:srgbClr val="000000"/>
                </a:solidFill>
                <a:ea typeface="ＭＳ Ｐゴシック" charset="-128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ja-JP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1838" y="509588"/>
            <a:ext cx="3405187" cy="25527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4" y="3233739"/>
            <a:ext cx="7288212" cy="306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354CBCB8-5292-4C0B-BA63-2ED0A13C1616}" type="slidenum">
              <a:rPr lang="en-US" altLang="ja-JP" smtClean="0"/>
              <a:pPr eaLnBrk="1" hangingPunct="1"/>
              <a:t>15</a:t>
            </a:fld>
            <a:endParaRPr lang="en-US" altLang="ja-JP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4A70727D-E8E4-46EC-9FDB-07A7A2145899}" type="slidenum">
              <a:rPr lang="en-US" altLang="ja-JP" smtClean="0"/>
              <a:pPr eaLnBrk="1" hangingPunct="1"/>
              <a:t>16</a:t>
            </a:fld>
            <a:endParaRPr lang="en-US" altLang="ja-JP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E95FA214-62CB-4D1D-8B8F-68BDEE6BB024}" type="slidenum">
              <a:rPr lang="en-US" altLang="ja-JP" smtClean="0"/>
              <a:pPr eaLnBrk="1" hangingPunct="1"/>
              <a:t>18</a:t>
            </a:fld>
            <a:endParaRPr lang="en-US" altLang="ja-JP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fld id="{58117A18-208E-493E-ACC8-8013502CA871}" type="slidenum">
              <a:rPr lang="en-US" altLang="ja-JP" smtClean="0"/>
              <a:pPr eaLnBrk="1" hangingPunct="1"/>
              <a:t>19</a:t>
            </a:fld>
            <a:endParaRPr lang="en-US" altLang="ja-JP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73425" y="511175"/>
            <a:ext cx="3403600" cy="25527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5563" y="3233738"/>
            <a:ext cx="7288212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../slides/slide8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113" y="6237288"/>
            <a:ext cx="2895600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C8E36-F92B-4396-AB5A-C8441D76E8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772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34B4-5C05-44FE-B8B5-7ADFEA20769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6322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75307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2" name="Rectangle 3"/>
          <p:cNvSpPr>
            <a:spLocks noChangeArrowheads="1"/>
          </p:cNvSpPr>
          <p:nvPr userDrawn="1"/>
        </p:nvSpPr>
        <p:spPr bwMode="auto">
          <a:xfrm>
            <a:off x="250825" y="6384925"/>
            <a:ext cx="633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 userDrawn="1"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B69BDD33-9439-4262-927D-564023225AA7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 algn="r"/>
              <a:t>‹#›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5" descr="10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ine 6"/>
          <p:cNvSpPr>
            <a:spLocks noChangeShapeType="1"/>
          </p:cNvSpPr>
          <p:nvPr userDrawn="1"/>
        </p:nvSpPr>
        <p:spPr bwMode="auto">
          <a:xfrm>
            <a:off x="252413" y="836613"/>
            <a:ext cx="8743950" cy="0"/>
          </a:xfrm>
          <a:prstGeom prst="line">
            <a:avLst/>
          </a:prstGeom>
          <a:noFill/>
          <a:ln w="50800">
            <a:solidFill>
              <a:srgbClr val="0C41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71309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/>
          <p:cNvSpPr>
            <a:spLocks noGrp="1"/>
          </p:cNvSpPr>
          <p:nvPr>
            <p:ph sz="quarter" idx="12"/>
          </p:nvPr>
        </p:nvSpPr>
        <p:spPr>
          <a:xfrm>
            <a:off x="82288" y="1124744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7" name="コンテンツ プレースホルダー 5"/>
          <p:cNvSpPr>
            <a:spLocks noGrp="1"/>
          </p:cNvSpPr>
          <p:nvPr>
            <p:ph sz="quarter" idx="13"/>
          </p:nvPr>
        </p:nvSpPr>
        <p:spPr>
          <a:xfrm>
            <a:off x="2339752" y="1125091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8" name="コンテンツ プレースホルダー 5"/>
          <p:cNvSpPr>
            <a:spLocks noGrp="1"/>
          </p:cNvSpPr>
          <p:nvPr>
            <p:ph sz="quarter" idx="14"/>
          </p:nvPr>
        </p:nvSpPr>
        <p:spPr>
          <a:xfrm>
            <a:off x="4644008" y="1125091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9" name="コンテンツ プレースホルダー 5"/>
          <p:cNvSpPr>
            <a:spLocks noGrp="1"/>
          </p:cNvSpPr>
          <p:nvPr>
            <p:ph sz="quarter" idx="15"/>
          </p:nvPr>
        </p:nvSpPr>
        <p:spPr>
          <a:xfrm>
            <a:off x="6948264" y="1125091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0" name="コンテンツ プレースホルダー 5"/>
          <p:cNvSpPr>
            <a:spLocks noGrp="1"/>
          </p:cNvSpPr>
          <p:nvPr>
            <p:ph sz="quarter" idx="16"/>
          </p:nvPr>
        </p:nvSpPr>
        <p:spPr>
          <a:xfrm>
            <a:off x="107504" y="3716861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1" name="コンテンツ プレースホルダー 5"/>
          <p:cNvSpPr>
            <a:spLocks noGrp="1"/>
          </p:cNvSpPr>
          <p:nvPr>
            <p:ph sz="quarter" idx="17"/>
          </p:nvPr>
        </p:nvSpPr>
        <p:spPr>
          <a:xfrm>
            <a:off x="2364968" y="3717208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2" name="コンテンツ プレースホルダー 5"/>
          <p:cNvSpPr>
            <a:spLocks noGrp="1"/>
          </p:cNvSpPr>
          <p:nvPr>
            <p:ph sz="quarter" idx="18"/>
          </p:nvPr>
        </p:nvSpPr>
        <p:spPr>
          <a:xfrm>
            <a:off x="4669224" y="3717208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3" name="コンテンツ プレースホルダー 5"/>
          <p:cNvSpPr>
            <a:spLocks noGrp="1"/>
          </p:cNvSpPr>
          <p:nvPr>
            <p:ph sz="quarter" idx="19"/>
          </p:nvPr>
        </p:nvSpPr>
        <p:spPr>
          <a:xfrm>
            <a:off x="6973480" y="3717208"/>
            <a:ext cx="2113200" cy="1584000"/>
          </a:xfrm>
        </p:spPr>
        <p:txBody>
          <a:bodyPr/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20"/>
          </p:nvPr>
        </p:nvSpPr>
        <p:spPr>
          <a:xfrm>
            <a:off x="250825" y="6384925"/>
            <a:ext cx="6337300" cy="2159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r>
              <a:rPr lang="en-US" altLang="ja-JP"/>
              <a:t>Copyright © 2006 NIKKISO CO., LTD .All rights reserved. </a:t>
            </a: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21"/>
          </p:nvPr>
        </p:nvSpPr>
        <p:spPr>
          <a:xfrm>
            <a:off x="8342314" y="6381750"/>
            <a:ext cx="574675" cy="287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B7FA3CF-3F97-4A44-9188-C7C3A241F7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986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" Target="../slides/slid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14300"/>
            <a:ext cx="723900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2771775" y="5157788"/>
            <a:ext cx="3816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ja-JP" altLang="ja-JP" smtClean="0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0" y="6637989"/>
            <a:ext cx="9144000" cy="228600"/>
          </a:xfrm>
          <a:prstGeom prst="rect">
            <a:avLst/>
          </a:prstGeom>
          <a:solidFill>
            <a:srgbClr val="0C4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ja-JP" sz="900" b="0" cap="none" spc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8413543" y="6612154"/>
            <a:ext cx="599661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5EBEDA37-69DA-47F1-B2A2-BA5B16154423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‹#›</a:t>
            </a:fld>
            <a:endParaRPr lang="en-US" altLang="ja-JP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 userDrawn="1"/>
        </p:nvSpPr>
        <p:spPr bwMode="auto">
          <a:xfrm>
            <a:off x="3611563" y="6589713"/>
            <a:ext cx="19192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en-US" altLang="ja-JP" sz="1400" b="1" dirty="0">
                <a:solidFill>
                  <a:schemeClr val="bg1"/>
                </a:solidFill>
                <a:effectLst/>
                <a:latin typeface="Times New Roman" pitchFamily="18" charset="0"/>
              </a:rPr>
              <a:t>Nikkiso Giken Co.,Ltd</a:t>
            </a:r>
            <a:endParaRPr lang="en-US" altLang="ja-JP" sz="1400" dirty="0">
              <a:solidFill>
                <a:schemeClr val="bg1"/>
              </a:solidFill>
              <a:effectLst/>
            </a:endParaRPr>
          </a:p>
        </p:txBody>
      </p:sp>
      <p:pic>
        <p:nvPicPr>
          <p:cNvPr id="12" name="Picture 5" descr="10">
            <a:hlinkClick r:id="rId7" action="ppaction://hlinksldjump"/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6"/>
          <p:cNvSpPr>
            <a:spLocks noChangeShapeType="1"/>
          </p:cNvSpPr>
          <p:nvPr userDrawn="1"/>
        </p:nvSpPr>
        <p:spPr bwMode="auto">
          <a:xfrm>
            <a:off x="0" y="836613"/>
            <a:ext cx="9144000" cy="6350"/>
          </a:xfrm>
          <a:prstGeom prst="line">
            <a:avLst/>
          </a:prstGeom>
          <a:noFill/>
          <a:ln w="50800">
            <a:solidFill>
              <a:srgbClr val="0C41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26" r:id="rId2"/>
    <p:sldLayoutId id="2147484054" r:id="rId3"/>
    <p:sldLayoutId id="2147484056" r:id="rId4"/>
    <p:sldLayoutId id="2147484057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0.png"/><Relationship Id="rId7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21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" Target="slide2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chart" Target="../charts/chart1.xml"/><Relationship Id="rId4" Type="http://schemas.openxmlformats.org/officeDocument/2006/relationships/image" Target="../media/image1.jpe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emf"/><Relationship Id="rId5" Type="http://schemas.openxmlformats.org/officeDocument/2006/relationships/image" Target="../media/image1.jpeg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50825" y="6384925"/>
            <a:ext cx="633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z="1200" dirty="0">
              <a:latin typeface="ＭＳ Ｐゴシック" pitchFamily="50" charset="-128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646CB9AE-6660-4E9C-B8D9-8F7A91200D67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1</a:t>
            </a:fld>
            <a:endParaRPr lang="en-US" altLang="ja-JP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5128" name="Rectangle 7"/>
          <p:cNvSpPr>
            <a:spLocks noGrp="1" noChangeArrowheads="1"/>
          </p:cNvSpPr>
          <p:nvPr>
            <p:ph type="ctrTitle"/>
          </p:nvPr>
        </p:nvSpPr>
        <p:spPr>
          <a:xfrm>
            <a:off x="760060" y="2294739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ja-JP" sz="4000" dirty="0" smtClean="0"/>
              <a:t>Recent Progress of DUV-LED</a:t>
            </a:r>
            <a:endParaRPr lang="ja-JP" altLang="ja-JP" sz="28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98110" y="4658784"/>
            <a:ext cx="84963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2000" dirty="0" smtClean="0">
                <a:latin typeface="+mn-lt"/>
                <a:ea typeface="Gulim" pitchFamily="34" charset="-127"/>
              </a:rPr>
              <a:t>Cyril </a:t>
            </a:r>
            <a:r>
              <a:rPr lang="en-US" altLang="ja-JP" sz="2000" dirty="0" err="1" smtClean="0">
                <a:latin typeface="+mn-lt"/>
                <a:ea typeface="Gulim" pitchFamily="34" charset="-127"/>
              </a:rPr>
              <a:t>Pernot</a:t>
            </a:r>
            <a:endParaRPr lang="ja-JP" altLang="en-US" sz="2000" dirty="0">
              <a:latin typeface="+mn-lt"/>
            </a:endParaRPr>
          </a:p>
        </p:txBody>
      </p:sp>
      <p:sp>
        <p:nvSpPr>
          <p:cNvPr id="5130" name="テキスト ボックス 12"/>
          <p:cNvSpPr txBox="1">
            <a:spLocks noChangeArrowheads="1"/>
          </p:cNvSpPr>
          <p:nvPr/>
        </p:nvSpPr>
        <p:spPr bwMode="auto">
          <a:xfrm>
            <a:off x="361950" y="5041371"/>
            <a:ext cx="556588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Crystal 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Growth Section, </a:t>
            </a:r>
            <a:r>
              <a:rPr lang="en-US" altLang="ja-JP" sz="1600" dirty="0" err="1">
                <a:latin typeface="Arial" pitchFamily="34" charset="0"/>
                <a:cs typeface="Arial" pitchFamily="34" charset="0"/>
              </a:rPr>
              <a:t>Hakusan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 Factory, Manager</a:t>
            </a:r>
          </a:p>
          <a:p>
            <a:r>
              <a:rPr lang="en-US" altLang="ja-JP" sz="1600" dirty="0">
                <a:latin typeface="Arial" pitchFamily="34" charset="0"/>
                <a:cs typeface="Arial" pitchFamily="34" charset="0"/>
              </a:rPr>
              <a:t>cyril.pernot@nikkiso.co.jp, </a:t>
            </a:r>
            <a:endParaRPr lang="en-US" altLang="ja-JP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ja-JP" sz="1600" dirty="0" err="1" smtClean="0">
                <a:latin typeface="Arial" pitchFamily="34" charset="0"/>
                <a:cs typeface="Arial" pitchFamily="34" charset="0"/>
              </a:rPr>
              <a:t>Bld</a:t>
            </a:r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No14, </a:t>
            </a:r>
            <a:r>
              <a:rPr lang="en-US" altLang="ja-JP" sz="1600" dirty="0" err="1">
                <a:latin typeface="Arial" pitchFamily="34" charset="0"/>
                <a:cs typeface="Arial" pitchFamily="34" charset="0"/>
              </a:rPr>
              <a:t>Meijo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 University, 1-501, </a:t>
            </a:r>
            <a:r>
              <a:rPr lang="en-US" altLang="ja-JP" sz="1600" dirty="0" err="1">
                <a:latin typeface="Arial" pitchFamily="34" charset="0"/>
                <a:cs typeface="Arial" pitchFamily="34" charset="0"/>
              </a:rPr>
              <a:t>Shiogamaguchi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Tenpaku</a:t>
            </a:r>
          </a:p>
          <a:p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Nagoya </a:t>
            </a:r>
            <a:r>
              <a:rPr lang="en-US" altLang="ja-JP" sz="1600" dirty="0">
                <a:latin typeface="Arial" pitchFamily="34" charset="0"/>
                <a:cs typeface="Arial" pitchFamily="34" charset="0"/>
              </a:rPr>
              <a:t>468-0073, Japan</a:t>
            </a:r>
            <a:endParaRPr lang="ja-JP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9008" y="1138874"/>
            <a:ext cx="4035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 smtClean="0"/>
              <a:t>Analytica-2015, </a:t>
            </a:r>
          </a:p>
          <a:p>
            <a:r>
              <a:rPr lang="en-US" altLang="ja-JP" sz="1100" dirty="0" smtClean="0"/>
              <a:t>Thursday</a:t>
            </a:r>
            <a:r>
              <a:rPr lang="en-US" altLang="ja-JP" sz="1100" dirty="0"/>
              <a:t>, </a:t>
            </a:r>
            <a:r>
              <a:rPr lang="en-US" altLang="ja-JP" sz="1100" dirty="0" smtClean="0"/>
              <a:t>September 3, 2015 </a:t>
            </a:r>
          </a:p>
          <a:p>
            <a:r>
              <a:rPr lang="en-US" altLang="ja-JP" sz="1100" dirty="0" smtClean="0"/>
              <a:t>Session: Applications </a:t>
            </a:r>
            <a:r>
              <a:rPr lang="en-US" altLang="ja-JP" sz="1100" dirty="0"/>
              <a:t>of Analytical and Bio analytical </a:t>
            </a:r>
            <a:r>
              <a:rPr lang="en-US" altLang="ja-JP" sz="1100" dirty="0" smtClean="0"/>
              <a:t>Methods</a:t>
            </a:r>
          </a:p>
          <a:p>
            <a:r>
              <a:rPr kumimoji="1" lang="de-DE" altLang="ja-JP" sz="1100" dirty="0" smtClean="0"/>
              <a:t>Session Introduction</a:t>
            </a:r>
            <a:endParaRPr kumimoji="1" lang="ja-JP" altLang="en-US" sz="1100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" t="32490" r="4051" b="40222"/>
          <a:stretch/>
        </p:blipFill>
        <p:spPr bwMode="auto">
          <a:xfrm>
            <a:off x="0" y="-3272"/>
            <a:ext cx="6542688" cy="10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青帯NIKKIS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" b="90046"/>
          <a:stretch/>
        </p:blipFill>
        <p:spPr bwMode="auto">
          <a:xfrm>
            <a:off x="6526266" y="-3272"/>
            <a:ext cx="2617734" cy="10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88913" y="188913"/>
            <a:ext cx="691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800" dirty="0" smtClean="0">
                <a:solidFill>
                  <a:srgbClr val="002A7E"/>
                </a:solidFill>
                <a:latin typeface="+mj-lt"/>
                <a:ea typeface="Gulim" pitchFamily="34" charset="-127"/>
                <a:cs typeface="Lucida Sans Unicode" pitchFamily="34" charset="0"/>
              </a:rPr>
              <a:t>Presentation Outline</a:t>
            </a:r>
          </a:p>
        </p:txBody>
      </p:sp>
      <p:sp>
        <p:nvSpPr>
          <p:cNvPr id="6152" name="Text Box 10"/>
          <p:cNvSpPr txBox="1">
            <a:spLocks noChangeArrowheads="1"/>
          </p:cNvSpPr>
          <p:nvPr/>
        </p:nvSpPr>
        <p:spPr bwMode="auto">
          <a:xfrm>
            <a:off x="250825" y="878795"/>
            <a:ext cx="8710612" cy="39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1200150" indent="-4572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ja-JP" sz="23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Introduction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UV LED market trend, UV LED advantages and applications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ja-JP" sz="23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Performance of DUV-LED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F</a:t>
            </a: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abrication </a:t>
            </a: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of DUV-LED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Layer Structure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Characteristics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Packages</a:t>
            </a:r>
            <a:endParaRPr lang="en-US" altLang="ja-JP" sz="1400" dirty="0" smtClean="0">
              <a:solidFill>
                <a:srgbClr val="000000"/>
              </a:solidFill>
              <a:ea typeface="Malgun Gothic" pitchFamily="34" charset="-127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ja-JP" sz="23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Applications </a:t>
            </a:r>
            <a:r>
              <a:rPr lang="en-US" altLang="ja-JP" sz="23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for DUV-LED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Disinfection Applications</a:t>
            </a:r>
          </a:p>
          <a:p>
            <a:pPr lvl="1" eaLnBrk="1" hangingPunct="1">
              <a:buFont typeface="Wingdings" pitchFamily="2" charset="2"/>
              <a:buChar char="ü"/>
            </a:pPr>
            <a:r>
              <a:rPr lang="en-US" altLang="ja-JP" sz="1400" dirty="0" smtClean="0">
                <a:ea typeface="Malgun Gothic" pitchFamily="34" charset="-127"/>
                <a:cs typeface="Arial" charset="0"/>
              </a:rPr>
              <a:t>Analytical Applications</a:t>
            </a:r>
          </a:p>
          <a:p>
            <a:pPr marL="914400" lvl="2" indent="0" eaLnBrk="1" hangingPunct="1"/>
            <a:r>
              <a:rPr lang="en-US" altLang="ja-JP" sz="1400" dirty="0" smtClean="0">
                <a:ea typeface="Malgun Gothic" pitchFamily="34" charset="-127"/>
                <a:cs typeface="Arial" charset="0"/>
              </a:rPr>
              <a:t> - </a:t>
            </a:r>
            <a:r>
              <a:rPr lang="en-US" altLang="ja-JP" sz="1400" dirty="0" err="1" smtClean="0">
                <a:ea typeface="Malgun Gothic" pitchFamily="34" charset="-127"/>
                <a:cs typeface="Arial" charset="0"/>
              </a:rPr>
              <a:t>Dialyse</a:t>
            </a:r>
            <a:r>
              <a:rPr lang="en-US" altLang="ja-JP" sz="1400" dirty="0" smtClean="0">
                <a:ea typeface="Malgun Gothic" pitchFamily="34" charset="-127"/>
                <a:cs typeface="Arial" charset="0"/>
              </a:rPr>
              <a:t> Dose Monitor</a:t>
            </a:r>
            <a:endParaRPr lang="en-US" altLang="ja-JP" sz="1400" dirty="0" smtClean="0">
              <a:ea typeface="Malgun Gothic" pitchFamily="34" charset="-127"/>
              <a:cs typeface="Arial" charset="0"/>
            </a:endParaRPr>
          </a:p>
          <a:p>
            <a:pPr marL="914400" lvl="2" indent="0" eaLnBrk="1" hangingPunct="1"/>
            <a:r>
              <a:rPr lang="en-US" altLang="ja-JP" sz="1400" dirty="0" smtClean="0">
                <a:ea typeface="Malgun Gothic" pitchFamily="34" charset="-127"/>
                <a:cs typeface="Arial" charset="0"/>
              </a:rPr>
              <a:t> - Chromatography</a:t>
            </a:r>
            <a:endParaRPr lang="en-US" altLang="ja-JP" sz="1400" dirty="0">
              <a:ea typeface="Malgun Gothic" pitchFamily="34" charset="-127"/>
              <a:cs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ja-JP" sz="2300" dirty="0" smtClean="0">
                <a:solidFill>
                  <a:srgbClr val="000000"/>
                </a:solidFill>
                <a:ea typeface="Malgun Gothic" pitchFamily="34" charset="-127"/>
                <a:cs typeface="Arial" charset="0"/>
              </a:rPr>
              <a:t>Conclusion</a:t>
            </a:r>
            <a:endParaRPr lang="en-US" altLang="ja-JP" sz="2300" dirty="0">
              <a:solidFill>
                <a:srgbClr val="000000"/>
              </a:solidFill>
              <a:ea typeface="Malgun Gothic" pitchFamily="34" charset="-127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haltsplatzhalter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1033039"/>
            <a:ext cx="7666638" cy="500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8913" y="188913"/>
            <a:ext cx="691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800" dirty="0" smtClean="0">
                <a:solidFill>
                  <a:srgbClr val="002A7E"/>
                </a:solidFill>
                <a:latin typeface="+mj-lt"/>
                <a:ea typeface="Gulim" pitchFamily="34" charset="-127"/>
                <a:cs typeface="Lucida Sans Unicode" pitchFamily="34" charset="0"/>
              </a:rPr>
              <a:t>UV-LED Market</a:t>
            </a:r>
          </a:p>
        </p:txBody>
      </p:sp>
    </p:spTree>
    <p:extLst>
      <p:ext uri="{BB962C8B-B14F-4D97-AF65-F5344CB8AC3E}">
        <p14:creationId xmlns:p14="http://schemas.microsoft.com/office/powerpoint/2010/main" val="78539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AA99DF77-F89C-49E3-80DF-CEBFCA2EBBAC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4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72374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3000" dirty="0" smtClean="0">
                <a:solidFill>
                  <a:srgbClr val="002A7E"/>
                </a:solidFill>
                <a:latin typeface="+mj-lt"/>
              </a:rPr>
              <a:t>Advantage of UV LED Systems</a:t>
            </a:r>
          </a:p>
        </p:txBody>
      </p:sp>
      <p:sp>
        <p:nvSpPr>
          <p:cNvPr id="14381" name="正方形/長方形 5"/>
          <p:cNvSpPr>
            <a:spLocks noChangeArrowheads="1"/>
          </p:cNvSpPr>
          <p:nvPr/>
        </p:nvSpPr>
        <p:spPr bwMode="auto">
          <a:xfrm>
            <a:off x="179388" y="2557463"/>
            <a:ext cx="863781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400" u="sng" dirty="0"/>
              <a:t>UV-LED Systems </a:t>
            </a:r>
            <a:r>
              <a:rPr lang="en-US" altLang="ja-JP" sz="2400" u="sng" dirty="0" smtClean="0"/>
              <a:t>Benefits</a:t>
            </a:r>
            <a:r>
              <a:rPr lang="en-US" altLang="ja-JP" sz="2400" u="sng" dirty="0"/>
              <a:t>: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endParaRPr lang="en-US" altLang="ja-JP" dirty="0"/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 smtClean="0"/>
              <a:t>Shock </a:t>
            </a:r>
            <a:r>
              <a:rPr lang="en-US" altLang="ja-JP" dirty="0"/>
              <a:t>resistant </a:t>
            </a:r>
            <a:r>
              <a:rPr lang="en-US" altLang="ja-JP" dirty="0" smtClean="0"/>
              <a:t>semiconductor </a:t>
            </a:r>
            <a:endParaRPr lang="en-US" altLang="ja-JP" dirty="0"/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 smtClean="0"/>
              <a:t>customizable </a:t>
            </a:r>
            <a:r>
              <a:rPr lang="en-US" altLang="ja-JP" dirty="0"/>
              <a:t>emission wavelength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/>
              <a:t>Easy integration (design flexibility, simple driving circuits, low voltage operation) 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 smtClean="0"/>
              <a:t>Instant </a:t>
            </a:r>
            <a:r>
              <a:rPr lang="en-US" altLang="ja-JP" dirty="0"/>
              <a:t>on/off =&gt; No warm-up/cool-down cycles, No shutter </a:t>
            </a:r>
            <a:r>
              <a:rPr lang="en-US" altLang="ja-JP" dirty="0" smtClean="0"/>
              <a:t>needed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 smtClean="0"/>
              <a:t>Diode </a:t>
            </a:r>
            <a:r>
              <a:rPr lang="en-US" altLang="ja-JP" dirty="0"/>
              <a:t>Life time in excess of 10,000 hours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 smtClean="0"/>
              <a:t>No </a:t>
            </a:r>
            <a:r>
              <a:rPr lang="en-US" altLang="ja-JP" dirty="0"/>
              <a:t>mercury-filled UV bulbs</a:t>
            </a:r>
          </a:p>
          <a:p>
            <a:pPr marL="285750" indent="-285750">
              <a:buFont typeface="Wingdings" pitchFamily="2" charset="2"/>
              <a:buChar char="ü"/>
              <a:defRPr/>
            </a:pPr>
            <a:r>
              <a:rPr lang="en-US" altLang="ja-JP" dirty="0"/>
              <a:t>No ozone production =&gt; No system </a:t>
            </a:r>
            <a:r>
              <a:rPr lang="en-US" altLang="ja-JP" dirty="0" smtClean="0"/>
              <a:t>exhaust</a:t>
            </a:r>
          </a:p>
        </p:txBody>
      </p:sp>
      <p:sp>
        <p:nvSpPr>
          <p:cNvPr id="12298" name="テキスト ボックス 21"/>
          <p:cNvSpPr txBox="1">
            <a:spLocks noChangeArrowheads="1"/>
          </p:cNvSpPr>
          <p:nvPr/>
        </p:nvSpPr>
        <p:spPr bwMode="auto">
          <a:xfrm>
            <a:off x="0" y="5418802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/>
              <a:t>By the </a:t>
            </a:r>
            <a:r>
              <a:rPr lang="en-US" altLang="ja-JP" dirty="0" err="1"/>
              <a:t>Minamata</a:t>
            </a:r>
            <a:r>
              <a:rPr lang="en-US" altLang="ja-JP" dirty="0"/>
              <a:t> </a:t>
            </a:r>
            <a:r>
              <a:rPr lang="en-US" altLang="ja-JP" dirty="0" smtClean="0"/>
              <a:t>Convention on Mercury, </a:t>
            </a:r>
            <a:r>
              <a:rPr lang="en-US" altLang="ja-JP" dirty="0"/>
              <a:t>regulation on mercury will </a:t>
            </a:r>
            <a:r>
              <a:rPr lang="en-US" altLang="ja-JP" dirty="0" smtClean="0"/>
              <a:t>be strict </a:t>
            </a:r>
            <a:r>
              <a:rPr lang="en-US" altLang="ja-JP" dirty="0"/>
              <a:t>from 2020. </a:t>
            </a:r>
            <a:br>
              <a:rPr lang="en-US" altLang="ja-JP" dirty="0"/>
            </a:br>
            <a:r>
              <a:rPr lang="en-US" altLang="ja-JP" dirty="0"/>
              <a:t>LED has low </a:t>
            </a:r>
            <a:r>
              <a:rPr lang="en-US" altLang="ja-JP" dirty="0" smtClean="0"/>
              <a:t>environmental impact</a:t>
            </a:r>
            <a:r>
              <a:rPr lang="en-US" altLang="ja-JP" dirty="0"/>
              <a:t>, and </a:t>
            </a:r>
            <a:r>
              <a:rPr lang="en-US" altLang="ja-JP" dirty="0" smtClean="0"/>
              <a:t>has </a:t>
            </a:r>
            <a:r>
              <a:rPr lang="en-US" altLang="ja-JP" dirty="0"/>
              <a:t>the potential to replace mercury lamps.</a:t>
            </a:r>
          </a:p>
        </p:txBody>
      </p:sp>
      <p:sp>
        <p:nvSpPr>
          <p:cNvPr id="6" name="テキスト ボックス 3"/>
          <p:cNvSpPr txBox="1">
            <a:spLocks noChangeArrowheads="1"/>
          </p:cNvSpPr>
          <p:nvPr/>
        </p:nvSpPr>
        <p:spPr bwMode="auto">
          <a:xfrm>
            <a:off x="171450" y="893644"/>
            <a:ext cx="442730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u="sng" dirty="0"/>
              <a:t>Source of </a:t>
            </a:r>
            <a:r>
              <a:rPr lang="en-US" altLang="ja-JP" u="sng" dirty="0" smtClean="0"/>
              <a:t>UV</a:t>
            </a:r>
            <a:r>
              <a:rPr lang="en-US" altLang="ja-JP" u="sng" dirty="0"/>
              <a:t>:</a:t>
            </a:r>
          </a:p>
          <a:p>
            <a:pPr eaLnBrk="1" hangingPunct="1"/>
            <a:r>
              <a:rPr lang="ja-JP" altLang="en-US" sz="1400" dirty="0" smtClean="0"/>
              <a:t>・</a:t>
            </a:r>
            <a:r>
              <a:rPr lang="en-US" altLang="ja-JP" sz="1400" dirty="0" smtClean="0"/>
              <a:t>Gas-discharge </a:t>
            </a:r>
            <a:r>
              <a:rPr lang="en-US" altLang="ja-JP" sz="1400" dirty="0"/>
              <a:t>lamps (mercury, deuterium, xenon…)</a:t>
            </a:r>
          </a:p>
          <a:p>
            <a:pPr eaLnBrk="1" hangingPunct="1"/>
            <a:r>
              <a:rPr lang="ja-JP" altLang="en-US" sz="1400" dirty="0" smtClean="0"/>
              <a:t>・</a:t>
            </a:r>
            <a:r>
              <a:rPr lang="en-US" altLang="ja-JP" sz="1400" dirty="0" smtClean="0"/>
              <a:t>UV-LED</a:t>
            </a:r>
            <a:endParaRPr lang="ja-JP" altLang="en-US" dirty="0"/>
          </a:p>
        </p:txBody>
      </p:sp>
      <p:pic>
        <p:nvPicPr>
          <p:cNvPr id="7" name="Picture 16" descr="lamp_01_img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834" y="975519"/>
            <a:ext cx="1982968" cy="198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7017582" y="1115487"/>
            <a:ext cx="903291" cy="970767"/>
            <a:chOff x="5588599" y="1226614"/>
            <a:chExt cx="3613994" cy="3888366"/>
          </a:xfrm>
        </p:grpSpPr>
        <p:sp>
          <p:nvSpPr>
            <p:cNvPr id="10" name="テキスト ボックス 9"/>
            <p:cNvSpPr txBox="1"/>
            <p:nvPr/>
          </p:nvSpPr>
          <p:spPr>
            <a:xfrm>
              <a:off x="5588599" y="3937001"/>
              <a:ext cx="3613994" cy="1177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050" b="1" dirty="0" smtClean="0"/>
                <a:t>3,5x3,5mm-sq SMD</a:t>
              </a:r>
              <a:endParaRPr kumimoji="1" lang="ja-JP" altLang="en-US" sz="1050" b="1" dirty="0"/>
            </a:p>
          </p:txBody>
        </p:sp>
        <p:pic>
          <p:nvPicPr>
            <p:cNvPr id="11" name="Picture 3" descr="\\h-netapa\UV_LED\EpiHAK\MEASURE\写真\49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42" t="11435" r="26053" b="15849"/>
            <a:stretch/>
          </p:blipFill>
          <p:spPr bwMode="auto">
            <a:xfrm>
              <a:off x="6055918" y="1226614"/>
              <a:ext cx="2657954" cy="2640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8388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2" t="33373" r="27777" b="15003"/>
          <a:stretch/>
        </p:blipFill>
        <p:spPr bwMode="auto">
          <a:xfrm>
            <a:off x="447825" y="987524"/>
            <a:ext cx="7979587" cy="5152571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723741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3000" dirty="0" smtClean="0">
                <a:solidFill>
                  <a:srgbClr val="002A7E"/>
                </a:solidFill>
                <a:latin typeface="+mj-lt"/>
              </a:rPr>
              <a:t>UV-LED Applications Map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136633" y="881137"/>
            <a:ext cx="2452914" cy="232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867480" y="3568812"/>
            <a:ext cx="1242648" cy="338554"/>
          </a:xfrm>
          <a:prstGeom prst="rect">
            <a:avLst/>
          </a:prstGeom>
          <a:solidFill>
            <a:srgbClr val="EEF7F8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accent5">
                    <a:lumMod val="50000"/>
                  </a:schemeClr>
                </a:solidFill>
              </a:rPr>
              <a:t>Disinfection</a:t>
            </a:r>
            <a:endParaRPr kumimoji="1" lang="ja-JP" alt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テキスト ボックス 5"/>
          <p:cNvSpPr txBox="1">
            <a:spLocks noChangeAspect="1"/>
          </p:cNvSpPr>
          <p:nvPr/>
        </p:nvSpPr>
        <p:spPr>
          <a:xfrm>
            <a:off x="4028559" y="6086834"/>
            <a:ext cx="116635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UVB </a:t>
            </a:r>
          </a:p>
          <a:p>
            <a:r>
              <a:rPr kumimoji="1" lang="en-US" altLang="ja-JP" sz="1000" dirty="0" smtClean="0"/>
              <a:t>(280-315nm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7" name="テキスト ボックス 6"/>
          <p:cNvSpPr txBox="1">
            <a:spLocks noChangeAspect="1"/>
          </p:cNvSpPr>
          <p:nvPr/>
        </p:nvSpPr>
        <p:spPr>
          <a:xfrm>
            <a:off x="5194916" y="6086834"/>
            <a:ext cx="30968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UVA </a:t>
            </a:r>
          </a:p>
          <a:p>
            <a:r>
              <a:rPr kumimoji="1" lang="en-US" altLang="ja-JP" sz="1000" dirty="0" smtClean="0"/>
              <a:t>(315-400nm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>
            <a:spLocks noChangeAspect="1"/>
          </p:cNvSpPr>
          <p:nvPr/>
        </p:nvSpPr>
        <p:spPr>
          <a:xfrm>
            <a:off x="1065320" y="6086834"/>
            <a:ext cx="2965135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      UVC </a:t>
            </a:r>
          </a:p>
          <a:p>
            <a:r>
              <a:rPr kumimoji="1" lang="en-US" altLang="ja-JP" sz="1000" dirty="0" smtClean="0"/>
              <a:t>       (100-280nm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9" name="正方形/長方形 8"/>
          <p:cNvSpPr/>
          <p:nvPr/>
        </p:nvSpPr>
        <p:spPr>
          <a:xfrm>
            <a:off x="852252" y="6100846"/>
            <a:ext cx="211161" cy="500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30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7931" r="16293" b="8966"/>
          <a:stretch/>
        </p:blipFill>
        <p:spPr bwMode="auto">
          <a:xfrm>
            <a:off x="173421" y="1103586"/>
            <a:ext cx="8797158" cy="5521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2413" y="282575"/>
            <a:ext cx="7237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From Blue to UV LED</a:t>
            </a:r>
            <a:endParaRPr lang="en-US" altLang="ja-JP" sz="2600" dirty="0" smtClean="0">
              <a:solidFill>
                <a:srgbClr val="002A7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181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 rotWithShape="1">
          <a:blip r:embed="rId3"/>
          <a:srcRect l="20902" t="23649" r="32923" b="16216"/>
          <a:stretch/>
        </p:blipFill>
        <p:spPr bwMode="auto">
          <a:xfrm>
            <a:off x="0" y="1320798"/>
            <a:ext cx="6995531" cy="5123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グループ化 6"/>
          <p:cNvGrpSpPr/>
          <p:nvPr/>
        </p:nvGrpSpPr>
        <p:grpSpPr>
          <a:xfrm>
            <a:off x="1388222" y="2145133"/>
            <a:ext cx="7601942" cy="3486409"/>
            <a:chOff x="1388222" y="2145133"/>
            <a:chExt cx="7601942" cy="3486409"/>
          </a:xfrm>
        </p:grpSpPr>
        <p:pic>
          <p:nvPicPr>
            <p:cNvPr id="3" name="Picture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2" t="3972"/>
            <a:stretch>
              <a:fillRect/>
            </a:stretch>
          </p:blipFill>
          <p:spPr bwMode="auto">
            <a:xfrm>
              <a:off x="5522702" y="3328987"/>
              <a:ext cx="3467462" cy="2302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環状矢印 3"/>
            <p:cNvSpPr/>
            <p:nvPr/>
          </p:nvSpPr>
          <p:spPr>
            <a:xfrm>
              <a:off x="1388222" y="2145133"/>
              <a:ext cx="5517329" cy="2221031"/>
            </a:xfrm>
            <a:prstGeom prst="circularArrow">
              <a:avLst>
                <a:gd name="adj1" fmla="val 9131"/>
                <a:gd name="adj2" fmla="val 457263"/>
                <a:gd name="adj3" fmla="val 20749916"/>
                <a:gd name="adj4" fmla="val 11372996"/>
                <a:gd name="adj5" fmla="val 16483"/>
              </a:avLst>
            </a:prstGeom>
            <a:gradFill flip="none" rotWithShape="1">
              <a:gsLst>
                <a:gs pos="89000">
                  <a:srgbClr val="002A7E"/>
                </a:gs>
                <a:gs pos="9000">
                  <a:srgbClr val="002A7E">
                    <a:tint val="44500"/>
                    <a:satMod val="160000"/>
                  </a:srgbClr>
                </a:gs>
                <a:gs pos="100000">
                  <a:schemeClr val="bg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5782487" y="2917095"/>
              <a:ext cx="22461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err="1" smtClean="0">
                  <a:solidFill>
                    <a:srgbClr val="002A7E"/>
                  </a:solidFill>
                </a:rPr>
                <a:t>AlGaN</a:t>
              </a:r>
              <a:r>
                <a:rPr kumimoji="1" lang="en-US" altLang="ja-JP" sz="1600" b="1" dirty="0" smtClean="0">
                  <a:solidFill>
                    <a:srgbClr val="002A7E"/>
                  </a:solidFill>
                </a:rPr>
                <a:t>-</a:t>
              </a:r>
              <a:r>
                <a:rPr kumimoji="1" lang="en-US" altLang="ja-JP" sz="1600" dirty="0" smtClean="0">
                  <a:solidFill>
                    <a:srgbClr val="002A7E"/>
                  </a:solidFill>
                </a:rPr>
                <a:t>based UV LED</a:t>
              </a:r>
              <a:endParaRPr kumimoji="1" lang="ja-JP" altLang="en-US" sz="1600" dirty="0">
                <a:solidFill>
                  <a:srgbClr val="002A7E"/>
                </a:solidFill>
              </a:endParaRPr>
            </a:p>
          </p:txBody>
        </p:sp>
      </p:grp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52413" y="282575"/>
            <a:ext cx="7237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Band gap and emission wavelength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483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図形 15"/>
          <p:cNvSpPr/>
          <p:nvPr/>
        </p:nvSpPr>
        <p:spPr>
          <a:xfrm rot="11803626" flipH="1">
            <a:off x="295240" y="2115722"/>
            <a:ext cx="6588840" cy="3841615"/>
          </a:xfrm>
          <a:prstGeom prst="swooshArrow">
            <a:avLst>
              <a:gd name="adj1" fmla="val 18183"/>
              <a:gd name="adj2" fmla="val 33793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テキスト ボックス 3"/>
          <p:cNvSpPr txBox="1"/>
          <p:nvPr/>
        </p:nvSpPr>
        <p:spPr>
          <a:xfrm>
            <a:off x="1148051" y="770673"/>
            <a:ext cx="6718506" cy="4862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ja-JP" sz="2000" dirty="0" smtClean="0"/>
          </a:p>
          <a:p>
            <a:endParaRPr lang="en-US" altLang="ja-JP" sz="2000" dirty="0" smtClean="0"/>
          </a:p>
          <a:p>
            <a:r>
              <a:rPr lang="en-US" altLang="ja-JP" sz="1600" b="1" dirty="0" smtClean="0"/>
              <a:t>Slicing/Polishing</a:t>
            </a:r>
          </a:p>
          <a:p>
            <a:endParaRPr lang="en-US" altLang="ja-JP" sz="14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Substrate</a:t>
            </a:r>
            <a:endParaRPr kumimoji="1" lang="en-US" altLang="ja-JP" sz="2000" dirty="0" smtClean="0"/>
          </a:p>
          <a:p>
            <a:endParaRPr lang="en-US" altLang="ja-JP" sz="1400" dirty="0"/>
          </a:p>
          <a:p>
            <a:r>
              <a:rPr kumimoji="1" lang="en-US" altLang="ja-JP" sz="1600" b="1" dirty="0" smtClean="0"/>
              <a:t>         </a:t>
            </a:r>
            <a:r>
              <a:rPr lang="en-US" altLang="ja-JP" sz="1600" b="1" dirty="0" smtClean="0"/>
              <a:t>Epitaxial Growth</a:t>
            </a:r>
            <a:endParaRPr kumimoji="1" lang="en-US" altLang="ja-JP" sz="1600" b="1" dirty="0" smtClean="0"/>
          </a:p>
          <a:p>
            <a:endParaRPr lang="en-US" altLang="ja-JP" sz="1400" dirty="0"/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 </a:t>
            </a:r>
            <a:r>
              <a:rPr lang="en-US" altLang="ja-JP" sz="2000" dirty="0" err="1" smtClean="0"/>
              <a:t>EpiWafer</a:t>
            </a:r>
            <a:endParaRPr kumimoji="1" lang="en-US" altLang="ja-JP" sz="2000" dirty="0" smtClean="0"/>
          </a:p>
          <a:p>
            <a:endParaRPr lang="en-US" altLang="ja-JP" sz="1400" dirty="0" smtClean="0"/>
          </a:p>
          <a:p>
            <a:r>
              <a:rPr lang="en-US" altLang="ja-JP" sz="1600" b="1" dirty="0" smtClean="0"/>
              <a:t>                     </a:t>
            </a:r>
            <a:r>
              <a:rPr kumimoji="1" lang="en-US" altLang="ja-JP" sz="1600" b="1" dirty="0" smtClean="0"/>
              <a:t>Process</a:t>
            </a:r>
          </a:p>
          <a:p>
            <a:endParaRPr lang="en-US" altLang="ja-JP" sz="1400" dirty="0" smtClean="0"/>
          </a:p>
          <a:p>
            <a:r>
              <a:rPr lang="en-US" altLang="ja-JP" sz="2000" dirty="0" smtClean="0"/>
              <a:t>		</a:t>
            </a:r>
            <a:r>
              <a:rPr lang="en-US" altLang="ja-JP" sz="2000" dirty="0" err="1" smtClean="0"/>
              <a:t>ProcessWafer</a:t>
            </a:r>
            <a:endParaRPr kumimoji="1" lang="en-US" altLang="ja-JP" sz="2000" dirty="0" smtClean="0"/>
          </a:p>
          <a:p>
            <a:r>
              <a:rPr lang="en-US" altLang="ja-JP" sz="1400" dirty="0" smtClean="0"/>
              <a:t>			</a:t>
            </a:r>
            <a:endParaRPr lang="en-US" altLang="ja-JP" sz="1400" dirty="0"/>
          </a:p>
          <a:p>
            <a:r>
              <a:rPr lang="en-US" altLang="ja-JP" b="1" dirty="0" smtClean="0"/>
              <a:t>     		            </a:t>
            </a:r>
            <a:r>
              <a:rPr lang="en-US" altLang="ja-JP" sz="1600" b="1" dirty="0" smtClean="0"/>
              <a:t>Dicing/Sorting</a:t>
            </a:r>
          </a:p>
          <a:p>
            <a:endParaRPr lang="en-US" altLang="ja-JP" sz="1050" dirty="0" smtClean="0"/>
          </a:p>
          <a:p>
            <a:r>
              <a:rPr lang="en-US" altLang="ja-JP" sz="2000" dirty="0" smtClean="0"/>
              <a:t>				LED Chip</a:t>
            </a:r>
          </a:p>
          <a:p>
            <a:r>
              <a:rPr kumimoji="1" lang="en-US" altLang="ja-JP" sz="1200" dirty="0"/>
              <a:t>	</a:t>
            </a:r>
            <a:r>
              <a:rPr kumimoji="1" lang="en-US" altLang="ja-JP" sz="1200" dirty="0" smtClean="0"/>
              <a:t>				</a:t>
            </a:r>
          </a:p>
          <a:p>
            <a:r>
              <a:rPr lang="en-US" altLang="ja-JP" sz="1600" dirty="0"/>
              <a:t>	</a:t>
            </a:r>
            <a:r>
              <a:rPr lang="en-US" altLang="ja-JP" sz="1600" dirty="0" smtClean="0"/>
              <a:t>				   </a:t>
            </a:r>
            <a:r>
              <a:rPr kumimoji="1" lang="en-US" altLang="ja-JP" sz="1600" b="1" dirty="0" smtClean="0"/>
              <a:t>Flip-chip/Package</a:t>
            </a:r>
            <a:endParaRPr kumimoji="1" lang="ja-JP" altLang="en-US" sz="1600" b="1" dirty="0"/>
          </a:p>
        </p:txBody>
      </p:sp>
      <p:sp>
        <p:nvSpPr>
          <p:cNvPr id="7" name="円/楕円 6"/>
          <p:cNvSpPr/>
          <p:nvPr/>
        </p:nvSpPr>
        <p:spPr>
          <a:xfrm>
            <a:off x="820172" y="1795801"/>
            <a:ext cx="2592288" cy="504056"/>
          </a:xfrm>
          <a:prstGeom prst="ellipse">
            <a:avLst/>
          </a:prstGeom>
          <a:solidFill>
            <a:srgbClr val="4F81BD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円/楕円 7"/>
          <p:cNvSpPr/>
          <p:nvPr/>
        </p:nvSpPr>
        <p:spPr>
          <a:xfrm>
            <a:off x="1591176" y="2722718"/>
            <a:ext cx="2592288" cy="504056"/>
          </a:xfrm>
          <a:prstGeom prst="ellipse">
            <a:avLst/>
          </a:prstGeom>
          <a:solidFill>
            <a:srgbClr val="4F81BD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円/楕円 8"/>
          <p:cNvSpPr/>
          <p:nvPr/>
        </p:nvSpPr>
        <p:spPr>
          <a:xfrm>
            <a:off x="2519020" y="3765196"/>
            <a:ext cx="2851517" cy="504057"/>
          </a:xfrm>
          <a:prstGeom prst="ellipse">
            <a:avLst/>
          </a:prstGeom>
          <a:solidFill>
            <a:srgbClr val="4F81BD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3834799" y="4662550"/>
            <a:ext cx="3136669" cy="504056"/>
          </a:xfrm>
          <a:prstGeom prst="ellipse">
            <a:avLst/>
          </a:prstGeom>
          <a:solidFill>
            <a:srgbClr val="4F81BD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721304" y="2314779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FEED BAC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408469" y="6004653"/>
            <a:ext cx="1383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DUV-LED </a:t>
            </a:r>
            <a:endParaRPr kumimoji="1" lang="ja-JP" altLang="en-US" sz="2000" b="1" dirty="0"/>
          </a:p>
        </p:txBody>
      </p:sp>
      <p:sp>
        <p:nvSpPr>
          <p:cNvPr id="27" name="フリーフォーム 26"/>
          <p:cNvSpPr/>
          <p:nvPr/>
        </p:nvSpPr>
        <p:spPr>
          <a:xfrm>
            <a:off x="-202677" y="746618"/>
            <a:ext cx="2291118" cy="576784"/>
          </a:xfrm>
          <a:custGeom>
            <a:avLst/>
            <a:gdLst>
              <a:gd name="connsiteX0" fmla="*/ 0 w 2291118"/>
              <a:gd name="connsiteY0" fmla="*/ 0 h 576784"/>
              <a:gd name="connsiteX1" fmla="*/ 2291118 w 2291118"/>
              <a:gd name="connsiteY1" fmla="*/ 0 h 576784"/>
              <a:gd name="connsiteX2" fmla="*/ 2291118 w 2291118"/>
              <a:gd name="connsiteY2" fmla="*/ 576784 h 576784"/>
              <a:gd name="connsiteX3" fmla="*/ 0 w 2291118"/>
              <a:gd name="connsiteY3" fmla="*/ 576784 h 576784"/>
              <a:gd name="connsiteX4" fmla="*/ 0 w 2291118"/>
              <a:gd name="connsiteY4" fmla="*/ 0 h 576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118" h="576784">
                <a:moveTo>
                  <a:pt x="0" y="0"/>
                </a:moveTo>
                <a:lnTo>
                  <a:pt x="2291118" y="0"/>
                </a:lnTo>
                <a:lnTo>
                  <a:pt x="2291118" y="576784"/>
                </a:lnTo>
                <a:lnTo>
                  <a:pt x="0" y="5767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40" tIns="40640" rIns="40640" bIns="40640" numCol="1" spcCol="1270" anchor="b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ja-JP" sz="1600" b="1" kern="1200" dirty="0" smtClean="0"/>
              <a:t>Bulk Crystal</a:t>
            </a:r>
            <a:endParaRPr kumimoji="1" lang="ja-JP" altLang="en-US" sz="1600" b="1" kern="12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9552" y="135373"/>
            <a:ext cx="5121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Flow Chart for </a:t>
            </a:r>
            <a:r>
              <a:rPr lang="en-US" altLang="ja-JP" sz="2800" dirty="0" smtClean="0"/>
              <a:t>LED Fabrication</a:t>
            </a:r>
            <a:endParaRPr kumimoji="1" lang="ja-JP" altLang="en-US" sz="28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5" t="29927" r="1666" b="19976"/>
          <a:stretch/>
        </p:blipFill>
        <p:spPr>
          <a:xfrm>
            <a:off x="4616198" y="1739513"/>
            <a:ext cx="1486100" cy="69826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1" t="5438" r="5834" b="11229"/>
          <a:stretch/>
        </p:blipFill>
        <p:spPr>
          <a:xfrm>
            <a:off x="3653399" y="933410"/>
            <a:ext cx="853905" cy="1063619"/>
          </a:xfrm>
          <a:prstGeom prst="rect">
            <a:avLst/>
          </a:prstGeom>
        </p:spPr>
      </p:pic>
      <p:pic>
        <p:nvPicPr>
          <p:cNvPr id="29" name="Picture 5" descr="F-140508-2-06-2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t="2553" r="18256" b="7115"/>
          <a:stretch>
            <a:fillRect/>
          </a:stretch>
        </p:blipFill>
        <p:spPr bwMode="auto">
          <a:xfrm>
            <a:off x="6367251" y="3534418"/>
            <a:ext cx="642641" cy="6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5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4" t="15437" r="30625" b="5000"/>
          <a:stretch/>
        </p:blipFill>
        <p:spPr bwMode="auto">
          <a:xfrm>
            <a:off x="5545765" y="2700141"/>
            <a:ext cx="674668" cy="61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6" descr="1_001_0015_C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409" r="10228" b="3409"/>
          <a:stretch>
            <a:fillRect/>
          </a:stretch>
        </p:blipFill>
        <p:spPr bwMode="auto">
          <a:xfrm>
            <a:off x="7077604" y="4300521"/>
            <a:ext cx="621417" cy="717693"/>
          </a:xfrm>
          <a:prstGeom prst="rect">
            <a:avLst/>
          </a:prstGeom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grpSp>
        <p:nvGrpSpPr>
          <p:cNvPr id="13" name="グループ化 12"/>
          <p:cNvGrpSpPr/>
          <p:nvPr/>
        </p:nvGrpSpPr>
        <p:grpSpPr>
          <a:xfrm rot="19485346">
            <a:off x="6787696" y="3877999"/>
            <a:ext cx="1009472" cy="1295489"/>
            <a:chOff x="6908291" y="3693052"/>
            <a:chExt cx="1143000" cy="1466850"/>
          </a:xfrm>
        </p:grpSpPr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7384541" y="3693052"/>
              <a:ext cx="76200" cy="76200"/>
            </a:xfrm>
            <a:prstGeom prst="ellips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2" name="Oval 12"/>
            <p:cNvSpPr>
              <a:spLocks noChangeArrowheads="1"/>
            </p:cNvSpPr>
            <p:nvPr/>
          </p:nvSpPr>
          <p:spPr bwMode="auto">
            <a:xfrm>
              <a:off x="6908291" y="4064527"/>
              <a:ext cx="1143000" cy="1095375"/>
            </a:xfrm>
            <a:prstGeom prst="ellipse">
              <a:avLst/>
            </a:prstGeom>
            <a:noFill/>
            <a:ln>
              <a:headEnd/>
              <a:tailEnd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 flipH="1">
              <a:off x="7013066" y="3731152"/>
              <a:ext cx="371475" cy="561975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>
              <a:off x="7460741" y="3731152"/>
              <a:ext cx="447675" cy="523875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32" y="5346022"/>
            <a:ext cx="1319267" cy="1263539"/>
          </a:xfrm>
          <a:prstGeom prst="roundRect">
            <a:avLst>
              <a:gd name="adj" fmla="val 32391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線コネクタ 4"/>
          <p:cNvCxnSpPr/>
          <p:nvPr/>
        </p:nvCxnSpPr>
        <p:spPr>
          <a:xfrm flipV="1">
            <a:off x="316089" y="2353701"/>
            <a:ext cx="4086578" cy="6150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下矢印 17"/>
          <p:cNvSpPr/>
          <p:nvPr/>
        </p:nvSpPr>
        <p:spPr>
          <a:xfrm>
            <a:off x="237066" y="2415202"/>
            <a:ext cx="372533" cy="786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フリーフォーム 35"/>
          <p:cNvSpPr/>
          <p:nvPr/>
        </p:nvSpPr>
        <p:spPr>
          <a:xfrm>
            <a:off x="-202677" y="3147937"/>
            <a:ext cx="1574463" cy="438989"/>
          </a:xfrm>
          <a:custGeom>
            <a:avLst/>
            <a:gdLst>
              <a:gd name="connsiteX0" fmla="*/ 0 w 2291118"/>
              <a:gd name="connsiteY0" fmla="*/ 0 h 576784"/>
              <a:gd name="connsiteX1" fmla="*/ 2291118 w 2291118"/>
              <a:gd name="connsiteY1" fmla="*/ 0 h 576784"/>
              <a:gd name="connsiteX2" fmla="*/ 2291118 w 2291118"/>
              <a:gd name="connsiteY2" fmla="*/ 576784 h 576784"/>
              <a:gd name="connsiteX3" fmla="*/ 0 w 2291118"/>
              <a:gd name="connsiteY3" fmla="*/ 576784 h 576784"/>
              <a:gd name="connsiteX4" fmla="*/ 0 w 2291118"/>
              <a:gd name="connsiteY4" fmla="*/ 0 h 576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118" h="576784">
                <a:moveTo>
                  <a:pt x="0" y="0"/>
                </a:moveTo>
                <a:lnTo>
                  <a:pt x="2291118" y="0"/>
                </a:lnTo>
                <a:lnTo>
                  <a:pt x="2291118" y="576784"/>
                </a:lnTo>
                <a:lnTo>
                  <a:pt x="0" y="5767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640" tIns="40640" rIns="40640" bIns="40640" numCol="1" spcCol="1270" anchor="b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en-US" altLang="ja-JP" sz="1400" b="1" kern="1200" dirty="0" smtClean="0"/>
              <a:t>@ NIKKISO</a:t>
            </a:r>
            <a:endParaRPr kumimoji="1" lang="ja-JP" altLang="en-US" sz="1400" b="1" kern="1200" dirty="0"/>
          </a:p>
        </p:txBody>
      </p:sp>
    </p:spTree>
    <p:extLst>
      <p:ext uri="{BB962C8B-B14F-4D97-AF65-F5344CB8AC3E}">
        <p14:creationId xmlns:p14="http://schemas.microsoft.com/office/powerpoint/2010/main" val="438867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71490" y="297934"/>
            <a:ext cx="4189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ja-JP" sz="2400" dirty="0">
                <a:solidFill>
                  <a:srgbClr val="002A7E"/>
                </a:solidFill>
              </a:rPr>
              <a:t>Standard DUV-LED Structure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15457" y="4149375"/>
            <a:ext cx="3303080" cy="68449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smtClean="0"/>
              <a:t>Sapphire</a:t>
            </a:r>
            <a:endParaRPr kumimoji="1" lang="ja-JP" altLang="en-US" sz="1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15457" y="3860800"/>
            <a:ext cx="3303078" cy="2785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err="1" smtClean="0"/>
              <a:t>AlN</a:t>
            </a:r>
            <a:endParaRPr kumimoji="1" lang="ja-JP" altLang="en-US" sz="1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15455" y="3237730"/>
            <a:ext cx="3303077" cy="62081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err="1" smtClean="0"/>
              <a:t>nAlGaN</a:t>
            </a:r>
            <a:endParaRPr kumimoji="1" lang="ja-JP" altLang="en-US" sz="12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15457" y="3029766"/>
            <a:ext cx="3303082" cy="202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smtClean="0"/>
              <a:t>Active Region</a:t>
            </a:r>
            <a:endParaRPr kumimoji="1" lang="ja-JP" altLang="en-US" sz="1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15457" y="2806454"/>
            <a:ext cx="3303069" cy="22331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err="1" smtClean="0"/>
              <a:t>pAlGaN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15444" y="2600494"/>
            <a:ext cx="3303082" cy="2128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en-US" altLang="ja-JP" sz="1200" dirty="0" err="1" smtClean="0"/>
              <a:t>pGaN</a:t>
            </a:r>
            <a:endParaRPr kumimoji="1" lang="ja-JP" altLang="en-US" sz="1200" dirty="0"/>
          </a:p>
        </p:txBody>
      </p:sp>
      <p:grpSp>
        <p:nvGrpSpPr>
          <p:cNvPr id="36" name="グループ化 35"/>
          <p:cNvGrpSpPr/>
          <p:nvPr/>
        </p:nvGrpSpPr>
        <p:grpSpPr>
          <a:xfrm>
            <a:off x="4220242" y="2572496"/>
            <a:ext cx="1728292" cy="644330"/>
            <a:chOff x="1804442" y="1563513"/>
            <a:chExt cx="4110934" cy="1416754"/>
          </a:xfrm>
        </p:grpSpPr>
        <p:sp>
          <p:nvSpPr>
            <p:cNvPr id="11" name="正方形/長方形 10"/>
            <p:cNvSpPr/>
            <p:nvPr/>
          </p:nvSpPr>
          <p:spPr>
            <a:xfrm>
              <a:off x="1804444" y="2127956"/>
              <a:ext cx="4110932" cy="8523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1804442" y="1563513"/>
              <a:ext cx="4110932" cy="5559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2758331" y="2395580"/>
            <a:ext cx="3095304" cy="831266"/>
            <a:chOff x="1369379" y="1822077"/>
            <a:chExt cx="4390198" cy="1179018"/>
          </a:xfrm>
        </p:grpSpPr>
        <p:sp>
          <p:nvSpPr>
            <p:cNvPr id="21" name="テキスト ボックス 20"/>
            <p:cNvSpPr txBox="1"/>
            <p:nvPr/>
          </p:nvSpPr>
          <p:spPr>
            <a:xfrm>
              <a:off x="1369379" y="1822077"/>
              <a:ext cx="1950620" cy="28786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en-US" altLang="ja-JP" sz="1200" dirty="0" smtClean="0"/>
                <a:t>electrodes</a:t>
              </a:r>
              <a:endParaRPr kumimoji="1" lang="ja-JP" altLang="en-US" sz="1200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3808956" y="2713229"/>
              <a:ext cx="1950621" cy="28786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kumimoji="1" lang="en-US" altLang="ja-JP" sz="1200" dirty="0" smtClean="0"/>
                <a:t>electrodes</a:t>
              </a:r>
              <a:endParaRPr kumimoji="1" lang="ja-JP" altLang="en-US" sz="1200" dirty="0"/>
            </a:p>
          </p:txBody>
        </p:sp>
      </p:grpSp>
      <p:grpSp>
        <p:nvGrpSpPr>
          <p:cNvPr id="66" name="グループ化 65"/>
          <p:cNvGrpSpPr/>
          <p:nvPr/>
        </p:nvGrpSpPr>
        <p:grpSpPr>
          <a:xfrm>
            <a:off x="2615444" y="2243144"/>
            <a:ext cx="3303078" cy="2590725"/>
            <a:chOff x="1230488" y="1799168"/>
            <a:chExt cx="4684890" cy="3674531"/>
          </a:xfrm>
        </p:grpSpPr>
        <p:grpSp>
          <p:nvGrpSpPr>
            <p:cNvPr id="62" name="グループ化 61"/>
            <p:cNvGrpSpPr/>
            <p:nvPr/>
          </p:nvGrpSpPr>
          <p:grpSpPr>
            <a:xfrm rot="10800000">
              <a:off x="1230488" y="1799168"/>
              <a:ext cx="4684890" cy="3674531"/>
              <a:chOff x="1382887" y="1704624"/>
              <a:chExt cx="4684890" cy="3674531"/>
            </a:xfrm>
          </p:grpSpPr>
          <p:sp>
            <p:nvSpPr>
              <p:cNvPr id="50" name="テキスト ボックス 49"/>
              <p:cNvSpPr txBox="1"/>
              <p:nvPr/>
            </p:nvSpPr>
            <p:spPr>
              <a:xfrm>
                <a:off x="1382888" y="4408310"/>
                <a:ext cx="4684889" cy="97084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1382888" y="4013200"/>
                <a:ext cx="4684889" cy="395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52" name="テキスト ボックス 51"/>
              <p:cNvSpPr txBox="1"/>
              <p:nvPr/>
            </p:nvSpPr>
            <p:spPr>
              <a:xfrm>
                <a:off x="1382887" y="3132667"/>
                <a:ext cx="4684889" cy="880533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53" name="テキスト ボックス 52"/>
              <p:cNvSpPr txBox="1"/>
              <p:nvPr/>
            </p:nvSpPr>
            <p:spPr>
              <a:xfrm>
                <a:off x="1382888" y="2844801"/>
                <a:ext cx="4684889" cy="2878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54" name="テキスト ボックス 53"/>
              <p:cNvSpPr txBox="1"/>
              <p:nvPr/>
            </p:nvSpPr>
            <p:spPr>
              <a:xfrm>
                <a:off x="1382888" y="2568222"/>
                <a:ext cx="4684889" cy="27093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sp>
            <p:nvSpPr>
              <p:cNvPr id="55" name="テキスト ボックス 54"/>
              <p:cNvSpPr txBox="1"/>
              <p:nvPr/>
            </p:nvSpPr>
            <p:spPr>
              <a:xfrm>
                <a:off x="1382888" y="2280356"/>
                <a:ext cx="4684889" cy="2878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endParaRPr kumimoji="1" lang="ja-JP" altLang="en-US" dirty="0"/>
              </a:p>
            </p:txBody>
          </p:sp>
          <p:grpSp>
            <p:nvGrpSpPr>
              <p:cNvPr id="56" name="グループ化 55"/>
              <p:cNvGrpSpPr/>
              <p:nvPr/>
            </p:nvGrpSpPr>
            <p:grpSpPr>
              <a:xfrm>
                <a:off x="1382888" y="1704624"/>
                <a:ext cx="4684889" cy="1416754"/>
                <a:chOff x="1230488" y="1563513"/>
                <a:chExt cx="4684888" cy="1416754"/>
              </a:xfrm>
            </p:grpSpPr>
            <p:sp>
              <p:nvSpPr>
                <p:cNvPr id="57" name="正方形/長方形 56"/>
                <p:cNvSpPr/>
                <p:nvPr/>
              </p:nvSpPr>
              <p:spPr>
                <a:xfrm>
                  <a:off x="3680178" y="2127956"/>
                  <a:ext cx="2235198" cy="8523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8" name="正方形/長方形 57"/>
                <p:cNvSpPr/>
                <p:nvPr/>
              </p:nvSpPr>
              <p:spPr>
                <a:xfrm>
                  <a:off x="1230488" y="1563513"/>
                  <a:ext cx="4684887" cy="5559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59" name="グループ化 58"/>
              <p:cNvGrpSpPr/>
              <p:nvPr/>
            </p:nvGrpSpPr>
            <p:grpSpPr>
              <a:xfrm>
                <a:off x="1535288" y="1992489"/>
                <a:ext cx="4390199" cy="1156504"/>
                <a:chOff x="1382888" y="1840089"/>
                <a:chExt cx="4390199" cy="1156504"/>
              </a:xfrm>
            </p:grpSpPr>
            <p:sp>
              <p:nvSpPr>
                <p:cNvPr id="60" name="テキスト ボックス 59"/>
                <p:cNvSpPr txBox="1"/>
                <p:nvPr/>
              </p:nvSpPr>
              <p:spPr>
                <a:xfrm>
                  <a:off x="1382888" y="1840089"/>
                  <a:ext cx="1950621" cy="287866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noAutofit/>
                </a:bodyPr>
                <a:lstStyle/>
                <a:p>
                  <a:endParaRPr kumimoji="1" lang="ja-JP" altLang="en-US" dirty="0"/>
                </a:p>
              </p:txBody>
            </p:sp>
            <p:sp>
              <p:nvSpPr>
                <p:cNvPr id="61" name="テキスト ボックス 60"/>
                <p:cNvSpPr txBox="1"/>
                <p:nvPr/>
              </p:nvSpPr>
              <p:spPr>
                <a:xfrm>
                  <a:off x="3822466" y="2708727"/>
                  <a:ext cx="1950621" cy="287866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noAutofit/>
                </a:bodyPr>
                <a:lstStyle/>
                <a:p>
                  <a:endParaRPr kumimoji="1" lang="ja-JP" altLang="en-US" dirty="0"/>
                </a:p>
              </p:txBody>
            </p:sp>
          </p:grpSp>
        </p:grpSp>
        <p:cxnSp>
          <p:nvCxnSpPr>
            <p:cNvPr id="47" name="直線コネクタ 46"/>
            <p:cNvCxnSpPr/>
            <p:nvPr/>
          </p:nvCxnSpPr>
          <p:spPr>
            <a:xfrm flipV="1">
              <a:off x="3484032" y="4045656"/>
              <a:ext cx="0" cy="8523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テキスト ボックス 37"/>
          <p:cNvSpPr txBox="1"/>
          <p:nvPr/>
        </p:nvSpPr>
        <p:spPr>
          <a:xfrm rot="5400000">
            <a:off x="5033949" y="4098622"/>
            <a:ext cx="347197" cy="455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X</a:t>
            </a:r>
            <a:endParaRPr kumimoji="1" lang="ja-JP" altLang="en-US" sz="3600" dirty="0">
              <a:solidFill>
                <a:srgbClr val="FF0000"/>
              </a:solidFill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 rot="8278887">
            <a:off x="1956587" y="2639238"/>
            <a:ext cx="347196" cy="455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X</a:t>
            </a:r>
            <a:endParaRPr kumimoji="1" lang="ja-JP" altLang="en-US" sz="360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 rot="8186851">
            <a:off x="2744537" y="3642814"/>
            <a:ext cx="347196" cy="455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>
                <a:solidFill>
                  <a:srgbClr val="FF0000"/>
                </a:solidFill>
              </a:rPr>
              <a:t>X</a:t>
            </a:r>
            <a:endParaRPr kumimoji="1" lang="ja-JP" altLang="en-US" sz="3600" dirty="0">
              <a:solidFill>
                <a:srgbClr val="FF0000"/>
              </a:solidFill>
            </a:endParaRPr>
          </a:p>
        </p:txBody>
      </p:sp>
      <p:sp>
        <p:nvSpPr>
          <p:cNvPr id="2" name="角丸四角形 1"/>
          <p:cNvSpPr/>
          <p:nvPr/>
        </p:nvSpPr>
        <p:spPr>
          <a:xfrm>
            <a:off x="2965142" y="4033967"/>
            <a:ext cx="790314" cy="866507"/>
          </a:xfrm>
          <a:prstGeom prst="roundRect">
            <a:avLst/>
          </a:prstGeom>
          <a:solidFill>
            <a:srgbClr val="FBDCA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42" name="角丸四角形 41"/>
          <p:cNvSpPr/>
          <p:nvPr/>
        </p:nvSpPr>
        <p:spPr>
          <a:xfrm>
            <a:off x="4715294" y="4637875"/>
            <a:ext cx="790314" cy="262600"/>
          </a:xfrm>
          <a:prstGeom prst="roundRect">
            <a:avLst/>
          </a:prstGeom>
          <a:solidFill>
            <a:srgbClr val="FBDCA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1171852" y="1731146"/>
            <a:ext cx="6258758" cy="3923930"/>
          </a:xfrm>
          <a:custGeom>
            <a:avLst/>
            <a:gdLst>
              <a:gd name="connsiteX0" fmla="*/ 0 w 6258758"/>
              <a:gd name="connsiteY0" fmla="*/ 0 h 3923930"/>
              <a:gd name="connsiteX1" fmla="*/ 648070 w 6258758"/>
              <a:gd name="connsiteY1" fmla="*/ 17755 h 3923930"/>
              <a:gd name="connsiteX2" fmla="*/ 648070 w 6258758"/>
              <a:gd name="connsiteY2" fmla="*/ 3178205 h 3923930"/>
              <a:gd name="connsiteX3" fmla="*/ 5566299 w 6258758"/>
              <a:gd name="connsiteY3" fmla="*/ 3178205 h 3923930"/>
              <a:gd name="connsiteX4" fmla="*/ 5566299 w 6258758"/>
              <a:gd name="connsiteY4" fmla="*/ 17755 h 3923930"/>
              <a:gd name="connsiteX5" fmla="*/ 6258758 w 6258758"/>
              <a:gd name="connsiteY5" fmla="*/ 17755 h 3923930"/>
              <a:gd name="connsiteX6" fmla="*/ 6249880 w 6258758"/>
              <a:gd name="connsiteY6" fmla="*/ 3923930 h 3923930"/>
              <a:gd name="connsiteX7" fmla="*/ 8878 w 6258758"/>
              <a:gd name="connsiteY7" fmla="*/ 3915052 h 3923930"/>
              <a:gd name="connsiteX8" fmla="*/ 0 w 6258758"/>
              <a:gd name="connsiteY8" fmla="*/ 0 h 392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8758" h="3923930">
                <a:moveTo>
                  <a:pt x="0" y="0"/>
                </a:moveTo>
                <a:lnTo>
                  <a:pt x="648070" y="17755"/>
                </a:lnTo>
                <a:lnTo>
                  <a:pt x="648070" y="3178205"/>
                </a:lnTo>
                <a:lnTo>
                  <a:pt x="5566299" y="3178205"/>
                </a:lnTo>
                <a:lnTo>
                  <a:pt x="5566299" y="17755"/>
                </a:lnTo>
                <a:lnTo>
                  <a:pt x="6258758" y="17755"/>
                </a:lnTo>
                <a:cubicBezTo>
                  <a:pt x="6255799" y="1319813"/>
                  <a:pt x="6252839" y="2621872"/>
                  <a:pt x="6249880" y="3923930"/>
                </a:cubicBezTo>
                <a:lnTo>
                  <a:pt x="8878" y="3915052"/>
                </a:lnTo>
                <a:cubicBezTo>
                  <a:pt x="11837" y="2615953"/>
                  <a:pt x="14797" y="1316854"/>
                  <a:pt x="0" y="0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1171852" y="1384917"/>
            <a:ext cx="6258758" cy="346229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星 5 23"/>
          <p:cNvSpPr/>
          <p:nvPr/>
        </p:nvSpPr>
        <p:spPr>
          <a:xfrm>
            <a:off x="4988578" y="3834988"/>
            <a:ext cx="177415" cy="165098"/>
          </a:xfrm>
          <a:prstGeom prst="star5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/>
          <p:cNvCxnSpPr>
            <a:stCxn id="24" idx="0"/>
          </p:cNvCxnSpPr>
          <p:nvPr/>
        </p:nvCxnSpPr>
        <p:spPr>
          <a:xfrm flipH="1" flipV="1">
            <a:off x="5077285" y="932155"/>
            <a:ext cx="1" cy="2902833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>
            <a:stCxn id="24" idx="0"/>
          </p:cNvCxnSpPr>
          <p:nvPr/>
        </p:nvCxnSpPr>
        <p:spPr>
          <a:xfrm flipV="1">
            <a:off x="5077286" y="932155"/>
            <a:ext cx="428322" cy="2902833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/>
          <p:cNvCxnSpPr/>
          <p:nvPr/>
        </p:nvCxnSpPr>
        <p:spPr>
          <a:xfrm flipH="1" flipV="1">
            <a:off x="4647399" y="932155"/>
            <a:ext cx="429886" cy="2883363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>
            <a:off x="5085128" y="3947011"/>
            <a:ext cx="17965" cy="379459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フリーフォーム 42"/>
          <p:cNvSpPr/>
          <p:nvPr/>
        </p:nvSpPr>
        <p:spPr>
          <a:xfrm>
            <a:off x="2032986" y="2254928"/>
            <a:ext cx="3053919" cy="1695635"/>
          </a:xfrm>
          <a:custGeom>
            <a:avLst/>
            <a:gdLst>
              <a:gd name="connsiteX0" fmla="*/ 3053919 w 3053919"/>
              <a:gd name="connsiteY0" fmla="*/ 1695635 h 1695635"/>
              <a:gd name="connsiteX1" fmla="*/ 985422 w 3053919"/>
              <a:gd name="connsiteY1" fmla="*/ 0 h 1695635"/>
              <a:gd name="connsiteX2" fmla="*/ 0 w 3053919"/>
              <a:gd name="connsiteY2" fmla="*/ 497150 h 1695635"/>
              <a:gd name="connsiteX3" fmla="*/ 0 w 3053919"/>
              <a:gd name="connsiteY3" fmla="*/ 497150 h 169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3919" h="1695635">
                <a:moveTo>
                  <a:pt x="3053919" y="1695635"/>
                </a:moveTo>
                <a:lnTo>
                  <a:pt x="985422" y="0"/>
                </a:lnTo>
                <a:lnTo>
                  <a:pt x="0" y="497150"/>
                </a:lnTo>
                <a:lnTo>
                  <a:pt x="0" y="497150"/>
                </a:lnTo>
              </a:path>
            </a:pathLst>
          </a:custGeom>
          <a:noFill/>
          <a:ln w="5715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フリーフォーム 44"/>
          <p:cNvSpPr/>
          <p:nvPr/>
        </p:nvSpPr>
        <p:spPr>
          <a:xfrm>
            <a:off x="2840854" y="2263806"/>
            <a:ext cx="3080552" cy="1624613"/>
          </a:xfrm>
          <a:custGeom>
            <a:avLst/>
            <a:gdLst>
              <a:gd name="connsiteX0" fmla="*/ 2272684 w 3080552"/>
              <a:gd name="connsiteY0" fmla="*/ 1624613 h 1624613"/>
              <a:gd name="connsiteX1" fmla="*/ 3080552 w 3080552"/>
              <a:gd name="connsiteY1" fmla="*/ 941033 h 1624613"/>
              <a:gd name="connsiteX2" fmla="*/ 2246051 w 3080552"/>
              <a:gd name="connsiteY2" fmla="*/ 0 h 1624613"/>
              <a:gd name="connsiteX3" fmla="*/ 0 w 3080552"/>
              <a:gd name="connsiteY3" fmla="*/ 1553592 h 1624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0552" h="1624613">
                <a:moveTo>
                  <a:pt x="2272684" y="1624613"/>
                </a:moveTo>
                <a:lnTo>
                  <a:pt x="3080552" y="941033"/>
                </a:lnTo>
                <a:lnTo>
                  <a:pt x="2246051" y="0"/>
                </a:lnTo>
                <a:lnTo>
                  <a:pt x="0" y="1553592"/>
                </a:lnTo>
              </a:path>
            </a:pathLst>
          </a:custGeom>
          <a:noFill/>
          <a:ln w="571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1233946" y="5868140"/>
            <a:ext cx="3675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Internal Efficiency &gt; 70%</a:t>
            </a:r>
          </a:p>
          <a:p>
            <a:r>
              <a:rPr lang="en-US" altLang="ja-JP" dirty="0" smtClean="0"/>
              <a:t>Light Extraction Efficiency  &lt; 10 %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424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38" grpId="0"/>
      <p:bldP spid="63" grpId="0"/>
      <p:bldP spid="65" grpId="0"/>
      <p:bldP spid="2" grpId="0" animBg="1"/>
      <p:bldP spid="42" grpId="0" animBg="1"/>
      <p:bldP spid="19" grpId="0" animBg="1"/>
      <p:bldP spid="20" grpId="0" animBg="1"/>
      <p:bldP spid="24" grpId="0" animBg="1"/>
      <p:bldP spid="43" grpId="0" animBg="1"/>
      <p:bldP spid="45" grpId="0" animBg="1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グループ化 5"/>
          <p:cNvGrpSpPr>
            <a:grpSpLocks/>
          </p:cNvGrpSpPr>
          <p:nvPr/>
        </p:nvGrpSpPr>
        <p:grpSpPr bwMode="auto">
          <a:xfrm>
            <a:off x="4827588" y="1950085"/>
            <a:ext cx="4316412" cy="3067050"/>
            <a:chOff x="4185851" y="1037878"/>
            <a:chExt cx="4823088" cy="3426890"/>
          </a:xfrm>
        </p:grpSpPr>
        <p:pic>
          <p:nvPicPr>
            <p:cNvPr id="3585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82" r="23038"/>
            <a:stretch>
              <a:fillRect/>
            </a:stretch>
          </p:blipFill>
          <p:spPr bwMode="auto">
            <a:xfrm>
              <a:off x="4185851" y="1052514"/>
              <a:ext cx="4823088" cy="3412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858" name="テキスト ボックス 4"/>
            <p:cNvSpPr txBox="1">
              <a:spLocks noChangeArrowheads="1"/>
            </p:cNvSpPr>
            <p:nvPr/>
          </p:nvSpPr>
          <p:spPr bwMode="auto">
            <a:xfrm>
              <a:off x="4763641" y="1037878"/>
              <a:ext cx="1440160" cy="108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" t="2724" r="21610" b="2565"/>
          <a:stretch/>
        </p:blipFill>
        <p:spPr bwMode="auto">
          <a:xfrm>
            <a:off x="50254" y="1783080"/>
            <a:ext cx="5104903" cy="343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7" name="Picture 5" descr="1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Line 6"/>
          <p:cNvSpPr>
            <a:spLocks noChangeShapeType="1"/>
          </p:cNvSpPr>
          <p:nvPr/>
        </p:nvSpPr>
        <p:spPr bwMode="auto">
          <a:xfrm>
            <a:off x="252413" y="836613"/>
            <a:ext cx="8743950" cy="0"/>
          </a:xfrm>
          <a:prstGeom prst="line">
            <a:avLst/>
          </a:prstGeom>
          <a:noFill/>
          <a:ln w="50800">
            <a:solidFill>
              <a:srgbClr val="0C41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52413" y="282575"/>
            <a:ext cx="7237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EQE and max Power</a:t>
            </a:r>
          </a:p>
        </p:txBody>
      </p:sp>
      <p:sp>
        <p:nvSpPr>
          <p:cNvPr id="35851" name="テキスト ボックス 1"/>
          <p:cNvSpPr txBox="1">
            <a:spLocks noChangeArrowheads="1"/>
          </p:cNvSpPr>
          <p:nvPr/>
        </p:nvSpPr>
        <p:spPr bwMode="auto">
          <a:xfrm>
            <a:off x="250825" y="1032669"/>
            <a:ext cx="47037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u="sng" dirty="0"/>
              <a:t>Evolution of  EQE</a:t>
            </a:r>
          </a:p>
          <a:p>
            <a:pPr eaLnBrk="1" hangingPunct="1"/>
            <a:r>
              <a:rPr lang="en-US" altLang="ja-JP" sz="1200" dirty="0"/>
              <a:t>Bare chip measurement under same condition for 280-290nm LED</a:t>
            </a:r>
            <a:endParaRPr lang="ja-JP" altLang="en-US" sz="1200" dirty="0"/>
          </a:p>
        </p:txBody>
      </p:sp>
      <p:sp>
        <p:nvSpPr>
          <p:cNvPr id="35852" name="テキスト ボックス 12"/>
          <p:cNvSpPr txBox="1">
            <a:spLocks noChangeArrowheads="1"/>
          </p:cNvSpPr>
          <p:nvPr/>
        </p:nvSpPr>
        <p:spPr bwMode="auto">
          <a:xfrm>
            <a:off x="5989114" y="5115801"/>
            <a:ext cx="2528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 smtClean="0"/>
              <a:t>WPE </a:t>
            </a:r>
            <a:r>
              <a:rPr lang="en-US" altLang="ja-JP" dirty="0"/>
              <a:t>= 5.0 % @ </a:t>
            </a:r>
            <a:r>
              <a:rPr lang="en-US" altLang="ja-JP" dirty="0" smtClean="0"/>
              <a:t>10mA</a:t>
            </a:r>
            <a:endParaRPr lang="en-US" altLang="ja-JP" dirty="0"/>
          </a:p>
        </p:txBody>
      </p:sp>
      <p:sp>
        <p:nvSpPr>
          <p:cNvPr id="35853" name="テキスト ボックス 6"/>
          <p:cNvSpPr txBox="1">
            <a:spLocks noChangeArrowheads="1"/>
          </p:cNvSpPr>
          <p:nvPr/>
        </p:nvSpPr>
        <p:spPr bwMode="auto">
          <a:xfrm>
            <a:off x="5618163" y="1678444"/>
            <a:ext cx="2635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/>
              <a:t>289nm bare chip (2013)</a:t>
            </a:r>
            <a:endParaRPr lang="ja-JP" altLang="en-US" dirty="0"/>
          </a:p>
        </p:txBody>
      </p:sp>
      <p:cxnSp>
        <p:nvCxnSpPr>
          <p:cNvPr id="11" name="直線コネクタ 10"/>
          <p:cNvCxnSpPr/>
          <p:nvPr/>
        </p:nvCxnSpPr>
        <p:spPr>
          <a:xfrm>
            <a:off x="803969" y="2794000"/>
            <a:ext cx="424815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55" name="テキスト ボックス 19"/>
          <p:cNvSpPr txBox="1">
            <a:spLocks noChangeArrowheads="1"/>
          </p:cNvSpPr>
          <p:nvPr/>
        </p:nvSpPr>
        <p:spPr bwMode="auto">
          <a:xfrm>
            <a:off x="3467794" y="1884363"/>
            <a:ext cx="1584325" cy="522287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400"/>
              <a:t>EQE Limit for LEE of 10 %</a:t>
            </a:r>
            <a:endParaRPr lang="ja-JP" altLang="en-US" sz="1400"/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3920232" y="2406650"/>
            <a:ext cx="0" cy="3873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50825" y="5220568"/>
            <a:ext cx="436850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Improvement obtained thanks to:</a:t>
            </a:r>
          </a:p>
          <a:p>
            <a:r>
              <a:rPr lang="en-US" altLang="ja-JP" sz="1400" dirty="0" smtClean="0"/>
              <a:t>		- Better crystal quality</a:t>
            </a:r>
          </a:p>
          <a:p>
            <a:r>
              <a:rPr kumimoji="1" lang="en-US" altLang="ja-JP" sz="1400" dirty="0" smtClean="0"/>
              <a:t>		- Better device layer structure</a:t>
            </a:r>
          </a:p>
          <a:p>
            <a:r>
              <a:rPr lang="en-US" altLang="ja-JP" sz="1400" dirty="0" smtClean="0"/>
              <a:t>But still need improvement for Light Extraction:</a:t>
            </a:r>
          </a:p>
          <a:p>
            <a:r>
              <a:rPr kumimoji="1" lang="en-US" altLang="ja-JP" sz="1400" dirty="0" smtClean="0"/>
              <a:t>		- Reflective electrodes</a:t>
            </a:r>
          </a:p>
          <a:p>
            <a:r>
              <a:rPr lang="en-US" altLang="ja-JP" sz="1400" dirty="0" smtClean="0"/>
              <a:t>		- Encapsulation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3597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2413" y="247650"/>
            <a:ext cx="6911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400" dirty="0" smtClean="0">
                <a:solidFill>
                  <a:srgbClr val="002A7E"/>
                </a:solidFill>
              </a:rPr>
              <a:t>DUV LED Products and Characteristics</a:t>
            </a:r>
            <a:endParaRPr lang="en-US" altLang="ja-JP" sz="2400" dirty="0">
              <a:solidFill>
                <a:srgbClr val="002A7E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39667" r="3516" b="16649"/>
          <a:stretch/>
        </p:blipFill>
        <p:spPr bwMode="auto">
          <a:xfrm>
            <a:off x="43165" y="3762183"/>
            <a:ext cx="9102251" cy="241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グループ化 5"/>
          <p:cNvGrpSpPr/>
          <p:nvPr/>
        </p:nvGrpSpPr>
        <p:grpSpPr>
          <a:xfrm>
            <a:off x="312073" y="1411397"/>
            <a:ext cx="2260948" cy="1904645"/>
            <a:chOff x="1326379" y="1538537"/>
            <a:chExt cx="2260948" cy="1904645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1326379" y="1538537"/>
              <a:ext cx="2260948" cy="1904645"/>
              <a:chOff x="782083" y="1229025"/>
              <a:chExt cx="3553287" cy="2637339"/>
            </a:xfrm>
          </p:grpSpPr>
          <p:pic>
            <p:nvPicPr>
              <p:cNvPr id="9" name="Picture 2" descr="\\H-NETAPA.nikkiso.local\Industrial\B030\新フォルダ案\仮置場（移動予定）\写真\写真\新しいフォルダー\IMG_042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4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083" y="1229025"/>
                <a:ext cx="3516451" cy="26373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正方形/長方形 9"/>
              <p:cNvSpPr/>
              <p:nvPr/>
            </p:nvSpPr>
            <p:spPr>
              <a:xfrm>
                <a:off x="920081" y="3432340"/>
                <a:ext cx="1819415" cy="4261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/>
                  <a:t>flat window</a:t>
                </a:r>
                <a:endParaRPr lang="ja-JP" altLang="en-US" sz="1400" dirty="0"/>
              </a:p>
            </p:txBody>
          </p:sp>
          <p:grpSp>
            <p:nvGrpSpPr>
              <p:cNvPr id="11" name="グループ化 10"/>
              <p:cNvGrpSpPr/>
              <p:nvPr/>
            </p:nvGrpSpPr>
            <p:grpSpPr>
              <a:xfrm>
                <a:off x="3107982" y="1381614"/>
                <a:ext cx="1227388" cy="1155495"/>
                <a:chOff x="3048160" y="1441436"/>
                <a:chExt cx="1227388" cy="1155495"/>
              </a:xfrm>
            </p:grpSpPr>
            <p:pic>
              <p:nvPicPr>
                <p:cNvPr id="12" name="Picture 83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368" t="16330" r="20175"/>
                <a:stretch>
                  <a:fillRect/>
                </a:stretch>
              </p:blipFill>
              <p:spPr bwMode="auto">
                <a:xfrm>
                  <a:off x="3331858" y="1441436"/>
                  <a:ext cx="659988" cy="7206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テキスト ボックス 12"/>
                <p:cNvSpPr txBox="1"/>
                <p:nvPr/>
              </p:nvSpPr>
              <p:spPr>
                <a:xfrm>
                  <a:off x="3048160" y="2170756"/>
                  <a:ext cx="1227388" cy="4261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kumimoji="1" lang="en-US" altLang="ja-JP" sz="1400" b="1" dirty="0" smtClean="0"/>
                    <a:t>w/ lens</a:t>
                  </a:r>
                  <a:endParaRPr kumimoji="1" lang="ja-JP" altLang="en-US" sz="1400" b="1" dirty="0"/>
                </a:p>
              </p:txBody>
            </p:sp>
          </p:grpSp>
        </p:grpSp>
        <p:sp>
          <p:nvSpPr>
            <p:cNvPr id="8" name="テキスト ボックス 7"/>
            <p:cNvSpPr txBox="1"/>
            <p:nvPr/>
          </p:nvSpPr>
          <p:spPr>
            <a:xfrm>
              <a:off x="1382088" y="1538537"/>
              <a:ext cx="1043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b="1" dirty="0" smtClean="0"/>
                <a:t>TO-46</a:t>
              </a:r>
              <a:endParaRPr kumimoji="1" lang="ja-JP" altLang="en-US" b="1" dirty="0"/>
            </a:p>
          </p:txBody>
        </p:sp>
      </p:grpSp>
      <p:sp>
        <p:nvSpPr>
          <p:cNvPr id="14" name="テキスト ボックス 13"/>
          <p:cNvSpPr txBox="1"/>
          <p:nvPr/>
        </p:nvSpPr>
        <p:spPr>
          <a:xfrm>
            <a:off x="0" y="991280"/>
            <a:ext cx="3290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●</a:t>
            </a:r>
            <a:r>
              <a:rPr kumimoji="1" lang="en-US" altLang="ja-JP" dirty="0" smtClean="0"/>
              <a:t>Low Power Type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IF=20mA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2731" y="3603409"/>
            <a:ext cx="452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●</a:t>
            </a:r>
            <a:r>
              <a:rPr kumimoji="1" lang="en-US" altLang="ja-JP" dirty="0" smtClean="0"/>
              <a:t>High Power Type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IF=100mA</a:t>
            </a:r>
            <a:r>
              <a:rPr lang="en-US" altLang="ja-JP" dirty="0"/>
              <a:t> </a:t>
            </a:r>
            <a:r>
              <a:rPr lang="en-US" altLang="ja-JP" dirty="0" smtClean="0"/>
              <a:t>or </a:t>
            </a:r>
            <a:r>
              <a:rPr kumimoji="1" lang="en-US" altLang="ja-JP" dirty="0" smtClean="0"/>
              <a:t>350mA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053201"/>
              </p:ext>
            </p:extLst>
          </p:nvPr>
        </p:nvGraphicFramePr>
        <p:xfrm>
          <a:off x="3682327" y="1360611"/>
          <a:ext cx="5146304" cy="2118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6" name="ワークシート" r:id="rId7" imgW="4524443" imgH="1743075" progId="Excel.Sheet.12">
                  <p:embed/>
                </p:oleObj>
              </mc:Choice>
              <mc:Fallback>
                <p:oleObj name="ワークシート" r:id="rId7" imgW="4524443" imgH="1743075" progId="Excel.Sheet.12">
                  <p:embed/>
                  <p:pic>
                    <p:nvPicPr>
                      <p:cNvPr id="0" name="オブジェクト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2327" y="1360611"/>
                        <a:ext cx="5146304" cy="21185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9" name="Picture 1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2" t="17321" r="17155" b="18161"/>
          <a:stretch/>
        </p:blipFill>
        <p:spPr bwMode="auto">
          <a:xfrm>
            <a:off x="1" y="950580"/>
            <a:ext cx="9144000" cy="511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2159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/>
          <p:nvPr/>
        </p:nvGrpSpPr>
        <p:grpSpPr>
          <a:xfrm>
            <a:off x="315914" y="2414577"/>
            <a:ext cx="7950474" cy="3605224"/>
            <a:chOff x="315913" y="1501775"/>
            <a:chExt cx="8510587" cy="3859213"/>
          </a:xfrm>
        </p:grpSpPr>
        <p:pic>
          <p:nvPicPr>
            <p:cNvPr id="7168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13" y="1501775"/>
              <a:ext cx="8510587" cy="3859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円弧 3"/>
            <p:cNvSpPr/>
            <p:nvPr/>
          </p:nvSpPr>
          <p:spPr>
            <a:xfrm rot="1416987">
              <a:off x="3787455" y="3087555"/>
              <a:ext cx="3290259" cy="760020"/>
            </a:xfrm>
            <a:prstGeom prst="arc">
              <a:avLst>
                <a:gd name="adj1" fmla="val 16200000"/>
                <a:gd name="adj2" fmla="val 20698518"/>
              </a:avLst>
            </a:prstGeom>
            <a:ln w="28575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25425" y="282575"/>
            <a:ext cx="72374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 Lifetime </a:t>
            </a:r>
            <a:r>
              <a:rPr lang="ja-JP" altLang="en-US" sz="2600" dirty="0" smtClean="0">
                <a:solidFill>
                  <a:srgbClr val="002A7E"/>
                </a:solidFill>
                <a:latin typeface="+mn-lt"/>
              </a:rPr>
              <a:t>・　</a:t>
            </a: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Degradation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1766" y="997528"/>
            <a:ext cx="82125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ja-JP" dirty="0"/>
              <a:t>Temperature and driving current are affecting </a:t>
            </a:r>
            <a:r>
              <a:rPr lang="en-US" altLang="ja-JP" dirty="0" smtClean="0"/>
              <a:t>lifetime </a:t>
            </a:r>
            <a:r>
              <a:rPr lang="en-US" altLang="ja-JP" dirty="0"/>
              <a:t>of the DUV-LED device </a:t>
            </a:r>
            <a:endParaRPr lang="en-US" altLang="ja-JP" dirty="0" smtClean="0"/>
          </a:p>
          <a:p>
            <a:pPr eaLnBrk="1" hangingPunct="1"/>
            <a:r>
              <a:rPr lang="en-US" altLang="ja-JP" dirty="0" smtClean="0"/>
              <a:t>but </a:t>
            </a:r>
            <a:r>
              <a:rPr lang="en-US" altLang="ja-JP" dirty="0"/>
              <a:t>origin and mechanism of degradation are still unclear</a:t>
            </a:r>
          </a:p>
          <a:p>
            <a:pPr eaLnBrk="1" hangingPunct="1"/>
            <a:endParaRPr lang="en-US" altLang="ja-JP" dirty="0"/>
          </a:p>
          <a:p>
            <a:pPr eaLnBrk="1" hangingPunct="1"/>
            <a:r>
              <a:rPr lang="en-US" altLang="ja-JP" dirty="0"/>
              <a:t>By growing high quality DUV-LED, life time over 10000 hours can be achieved</a:t>
            </a:r>
            <a:r>
              <a:rPr lang="en-US" altLang="ja-JP" dirty="0" smtClean="0"/>
              <a:t>.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1766" y="6062447"/>
            <a:ext cx="7597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 Output power degradation for 285 nm DUV-LED driven at 350 mA with </a:t>
            </a:r>
            <a:r>
              <a:rPr lang="en-US" altLang="ja-JP" sz="1600" dirty="0" err="1"/>
              <a:t>Ts</a:t>
            </a:r>
            <a:r>
              <a:rPr lang="en-US" altLang="ja-JP" sz="1600" dirty="0"/>
              <a:t> of 40</a:t>
            </a:r>
            <a:r>
              <a:rPr lang="en-US" altLang="ja-JP" sz="1600" dirty="0" smtClean="0"/>
              <a:t>℃</a:t>
            </a:r>
          </a:p>
        </p:txBody>
      </p:sp>
    </p:spTree>
    <p:extLst>
      <p:ext uri="{BB962C8B-B14F-4D97-AF65-F5344CB8AC3E}">
        <p14:creationId xmlns:p14="http://schemas.microsoft.com/office/powerpoint/2010/main" val="379343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71209"/>
              </p:ext>
            </p:extLst>
          </p:nvPr>
        </p:nvGraphicFramePr>
        <p:xfrm>
          <a:off x="126517" y="1089435"/>
          <a:ext cx="7526763" cy="32918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627449"/>
                <a:gridCol w="1412648"/>
                <a:gridCol w="3486666"/>
              </a:tblGrid>
              <a:tr h="558444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Package</a:t>
                      </a:r>
                      <a:endParaRPr kumimoji="1" lang="ja-JP" altLang="en-US" sz="1600" dirty="0"/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Thermal Resistance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Maximum CW operating current for keeping power over 80%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76382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CAN</a:t>
                      </a:r>
                      <a:r>
                        <a:rPr kumimoji="1" lang="en-US" altLang="ja-JP" sz="1600" baseline="0" dirty="0" smtClean="0"/>
                        <a:t> PKG</a:t>
                      </a:r>
                    </a:p>
                    <a:p>
                      <a:endParaRPr kumimoji="1" lang="ja-JP" altLang="en-US" sz="1600" dirty="0"/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&gt;20</a:t>
                      </a:r>
                      <a:r>
                        <a:rPr kumimoji="1" lang="ja-JP" altLang="en-US" sz="1600" dirty="0" smtClean="0"/>
                        <a:t>℃</a:t>
                      </a:r>
                      <a:r>
                        <a:rPr kumimoji="1" lang="en-US" altLang="ja-JP" sz="1600" dirty="0" smtClean="0"/>
                        <a:t>/W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20 mA, Power &gt; 1mW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80364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SMD PKG </a:t>
                      </a:r>
                    </a:p>
                    <a:p>
                      <a:r>
                        <a:rPr kumimoji="1" lang="en-US" altLang="ja-JP" sz="1600" dirty="0" smtClean="0"/>
                        <a:t>(2013 Product)</a:t>
                      </a:r>
                    </a:p>
                    <a:p>
                      <a:endParaRPr kumimoji="1" lang="en-US" altLang="ja-JP" sz="1600" dirty="0" smtClean="0"/>
                    </a:p>
                    <a:p>
                      <a:r>
                        <a:rPr kumimoji="1" lang="en-US" altLang="ja-JP" sz="1600" dirty="0" smtClean="0"/>
                        <a:t>SMD PKG </a:t>
                      </a:r>
                    </a:p>
                    <a:p>
                      <a:r>
                        <a:rPr kumimoji="1" lang="en-US" altLang="ja-JP" sz="1600" dirty="0" smtClean="0"/>
                        <a:t>(2014 Product)</a:t>
                      </a:r>
                    </a:p>
                    <a:p>
                      <a:endParaRPr kumimoji="1" lang="en-US" altLang="ja-JP" sz="1600" dirty="0" smtClean="0"/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18</a:t>
                      </a:r>
                      <a:r>
                        <a:rPr kumimoji="1" lang="ja-JP" altLang="en-US" sz="1600" dirty="0" smtClean="0"/>
                        <a:t>℃</a:t>
                      </a:r>
                      <a:r>
                        <a:rPr kumimoji="1" lang="en-US" altLang="ja-JP" sz="1600" dirty="0" smtClean="0"/>
                        <a:t>/W</a:t>
                      </a:r>
                    </a:p>
                    <a:p>
                      <a:endParaRPr kumimoji="1" lang="en-US" altLang="ja-JP" sz="1600" dirty="0" smtClean="0"/>
                    </a:p>
                    <a:p>
                      <a:endParaRPr kumimoji="1" lang="en-US" altLang="ja-JP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15</a:t>
                      </a:r>
                      <a:r>
                        <a:rPr kumimoji="1" lang="ja-JP" altLang="en-US" sz="1600" dirty="0" smtClean="0"/>
                        <a:t>℃</a:t>
                      </a:r>
                      <a:r>
                        <a:rPr kumimoji="1" lang="en-US" altLang="ja-JP" sz="1600" dirty="0" smtClean="0"/>
                        <a:t>/W</a:t>
                      </a:r>
                    </a:p>
                    <a:p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200mA, Power &gt; 15mW</a:t>
                      </a:r>
                    </a:p>
                    <a:p>
                      <a:endParaRPr kumimoji="1" lang="en-US" altLang="ja-JP" sz="1600" dirty="0" smtClean="0"/>
                    </a:p>
                    <a:p>
                      <a:endParaRPr kumimoji="1" lang="en-US" altLang="ja-JP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350mA, Power &gt; 25mW</a:t>
                      </a:r>
                      <a:endParaRPr kumimoji="1" lang="ja-JP" altLang="en-US" sz="1600" dirty="0" smtClean="0"/>
                    </a:p>
                    <a:p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33185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New PKG</a:t>
                      </a:r>
                    </a:p>
                    <a:p>
                      <a:r>
                        <a:rPr kumimoji="1" lang="en-US" altLang="ja-JP" sz="1600" dirty="0" smtClean="0"/>
                        <a:t>Under development)</a:t>
                      </a:r>
                      <a:endParaRPr kumimoji="1" lang="ja-JP" altLang="en-US" sz="1600" dirty="0"/>
                    </a:p>
                  </a:txBody>
                  <a:tcPr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&lt; 10</a:t>
                      </a:r>
                      <a:r>
                        <a:rPr kumimoji="1" lang="ja-JP" altLang="en-US" sz="1600" dirty="0" smtClean="0"/>
                        <a:t>℃</a:t>
                      </a:r>
                      <a:r>
                        <a:rPr kumimoji="1" lang="en-US" altLang="ja-JP" sz="1600" dirty="0" smtClean="0"/>
                        <a:t>/W</a:t>
                      </a:r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&gt;350mA , Power&gt;</a:t>
                      </a:r>
                      <a:r>
                        <a:rPr kumimoji="1" lang="en-US" altLang="ja-JP" sz="1600" baseline="0" dirty="0" smtClean="0"/>
                        <a:t> 50mW</a:t>
                      </a:r>
                      <a:endParaRPr kumimoji="1" lang="en-US" altLang="ja-JP" sz="1600" dirty="0" smtClean="0"/>
                    </a:p>
                    <a:p>
                      <a:endParaRPr kumimoji="1" lang="ja-JP" altLang="en-US" sz="16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5425" y="282575"/>
            <a:ext cx="72374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600" dirty="0" smtClean="0">
                <a:solidFill>
                  <a:srgbClr val="002A7E"/>
                </a:solidFill>
                <a:latin typeface="+mn-lt"/>
              </a:rPr>
              <a:t> Package &amp; thermal resistance</a:t>
            </a:r>
            <a:r>
              <a:rPr lang="en-US" altLang="ja-JP" sz="2800" dirty="0" smtClean="0"/>
              <a:t> </a:t>
            </a:r>
            <a:endParaRPr lang="en-US" altLang="ja-JP" sz="2600" dirty="0" smtClean="0">
              <a:solidFill>
                <a:srgbClr val="002A7E"/>
              </a:solidFill>
              <a:latin typeface="+mn-lt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V="1">
            <a:off x="134527" y="2959036"/>
            <a:ext cx="7518753" cy="952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4" name="図 2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43" y="1601583"/>
            <a:ext cx="481965" cy="449580"/>
          </a:xfrm>
          <a:prstGeom prst="rect">
            <a:avLst/>
          </a:prstGeom>
        </p:spPr>
      </p:pic>
      <p:pic>
        <p:nvPicPr>
          <p:cNvPr id="25" name="図 2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758" y="1601583"/>
            <a:ext cx="467360" cy="436245"/>
          </a:xfrm>
          <a:prstGeom prst="rect">
            <a:avLst/>
          </a:prstGeom>
        </p:spPr>
      </p:pic>
      <p:pic>
        <p:nvPicPr>
          <p:cNvPr id="26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28" y="4939072"/>
            <a:ext cx="1604010" cy="1287145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27" name="図 26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5" t="41522" r="46238" b="23366"/>
          <a:stretch/>
        </p:blipFill>
        <p:spPr bwMode="auto">
          <a:xfrm>
            <a:off x="330494" y="4572183"/>
            <a:ext cx="2050875" cy="1811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943946" y="5108511"/>
            <a:ext cx="3900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/>
              <a:t>Tj</a:t>
            </a:r>
            <a:r>
              <a:rPr lang="en-US" altLang="ja-JP" sz="1600" dirty="0"/>
              <a:t>(</a:t>
            </a:r>
            <a:r>
              <a:rPr lang="ja-JP" altLang="ja-JP" sz="1600" dirty="0"/>
              <a:t>℃</a:t>
            </a:r>
            <a:r>
              <a:rPr lang="en-US" altLang="ja-JP" sz="1600" dirty="0"/>
              <a:t>)=</a:t>
            </a:r>
            <a:r>
              <a:rPr lang="en-US" altLang="ja-JP" sz="1600" dirty="0" err="1"/>
              <a:t>Ts</a:t>
            </a:r>
            <a:r>
              <a:rPr lang="en-US" altLang="ja-JP" sz="1600" dirty="0"/>
              <a:t>(</a:t>
            </a:r>
            <a:r>
              <a:rPr lang="ja-JP" altLang="ja-JP" sz="1600" dirty="0"/>
              <a:t>℃</a:t>
            </a:r>
            <a:r>
              <a:rPr lang="en-US" altLang="ja-JP" sz="1600" dirty="0"/>
              <a:t>)+IF(A)</a:t>
            </a:r>
            <a:r>
              <a:rPr lang="ja-JP" altLang="ja-JP" sz="1600" dirty="0"/>
              <a:t>×</a:t>
            </a:r>
            <a:r>
              <a:rPr lang="en-US" altLang="ja-JP" sz="1600" dirty="0"/>
              <a:t>VF(V)</a:t>
            </a:r>
            <a:r>
              <a:rPr lang="ja-JP" altLang="ja-JP" sz="1600" dirty="0"/>
              <a:t>×</a:t>
            </a:r>
            <a:r>
              <a:rPr lang="en-US" altLang="ja-JP" sz="1600" dirty="0" err="1"/>
              <a:t>R</a:t>
            </a:r>
            <a:r>
              <a:rPr lang="en-US" altLang="ja-JP" sz="1600" baseline="-25000" dirty="0" err="1"/>
              <a:t>j</a:t>
            </a:r>
            <a:r>
              <a:rPr lang="en-US" altLang="ja-JP" sz="1600" baseline="-25000" dirty="0"/>
              <a:t>-s</a:t>
            </a:r>
            <a:r>
              <a:rPr lang="ja-JP" altLang="ja-JP" sz="1600" dirty="0"/>
              <a:t>（℃</a:t>
            </a:r>
            <a:r>
              <a:rPr lang="en-US" altLang="ja-JP" sz="1600" dirty="0"/>
              <a:t>/W</a:t>
            </a:r>
            <a:r>
              <a:rPr lang="ja-JP" altLang="ja-JP" sz="1600" dirty="0"/>
              <a:t>）</a:t>
            </a:r>
            <a:r>
              <a:rPr lang="en-US" altLang="ja-JP" sz="1600" dirty="0"/>
              <a:t>,</a:t>
            </a:r>
            <a:endParaRPr lang="ja-JP" altLang="ja-JP" sz="1600" dirty="0"/>
          </a:p>
          <a:p>
            <a:endParaRPr kumimoji="1" lang="ja-JP" altLang="en-US" sz="1600" dirty="0"/>
          </a:p>
        </p:txBody>
      </p:sp>
      <p:grpSp>
        <p:nvGrpSpPr>
          <p:cNvPr id="34" name="グループ化 2"/>
          <p:cNvGrpSpPr>
            <a:grpSpLocks/>
          </p:cNvGrpSpPr>
          <p:nvPr/>
        </p:nvGrpSpPr>
        <p:grpSpPr bwMode="auto">
          <a:xfrm>
            <a:off x="7741782" y="2165286"/>
            <a:ext cx="1402218" cy="1374724"/>
            <a:chOff x="5358748" y="4581128"/>
            <a:chExt cx="810985" cy="793921"/>
          </a:xfrm>
        </p:grpSpPr>
        <p:pic>
          <p:nvPicPr>
            <p:cNvPr id="35" name="Picture 15" descr="Packag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00" t="14255" r="23450" b="37343"/>
            <a:stretch>
              <a:fillRect/>
            </a:stretch>
          </p:blipFill>
          <p:spPr bwMode="auto">
            <a:xfrm>
              <a:off x="5364088" y="4581128"/>
              <a:ext cx="704850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直角三角形 35"/>
            <p:cNvSpPr/>
            <p:nvPr/>
          </p:nvSpPr>
          <p:spPr>
            <a:xfrm>
              <a:off x="5358748" y="4739912"/>
              <a:ext cx="144706" cy="4318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37" name="直角三角形 36"/>
            <p:cNvSpPr/>
            <p:nvPr/>
          </p:nvSpPr>
          <p:spPr>
            <a:xfrm rot="10311772">
              <a:off x="5916897" y="4585892"/>
              <a:ext cx="252836" cy="789157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38" name="直角三角形 37"/>
            <p:cNvSpPr/>
            <p:nvPr/>
          </p:nvSpPr>
          <p:spPr>
            <a:xfrm flipH="1">
              <a:off x="5950290" y="4797075"/>
              <a:ext cx="190820" cy="37473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44" y="3187861"/>
            <a:ext cx="590946" cy="565984"/>
          </a:xfrm>
          <a:prstGeom prst="roundRect">
            <a:avLst>
              <a:gd name="adj" fmla="val 32391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50825" y="6384925"/>
            <a:ext cx="633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endParaRPr lang="en-US" altLang="ja-JP" sz="1200" smtClean="0">
              <a:solidFill>
                <a:srgbClr val="000000"/>
              </a:solidFill>
              <a:latin typeface="ＭＳ Ｐゴシック" charset="-128"/>
            </a:endParaRPr>
          </a:p>
        </p:txBody>
      </p:sp>
      <p:pic>
        <p:nvPicPr>
          <p:cNvPr id="31750" name="Picture 5" descr="1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1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49" y="980728"/>
            <a:ext cx="335985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4" name="図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947" y="980728"/>
            <a:ext cx="3297429" cy="2473584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円/楕円 20"/>
          <p:cNvSpPr/>
          <p:nvPr/>
        </p:nvSpPr>
        <p:spPr>
          <a:xfrm>
            <a:off x="2220765" y="1916832"/>
            <a:ext cx="487363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 sz="3600">
              <a:solidFill>
                <a:prstClr val="white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9" y="3597382"/>
            <a:ext cx="3995210" cy="2996407"/>
          </a:xfrm>
          <a:prstGeom prst="rect">
            <a:avLst/>
          </a:prstGeom>
        </p:spPr>
      </p:pic>
      <p:cxnSp>
        <p:nvCxnSpPr>
          <p:cNvPr id="39" name="直線矢印コネクタ 38"/>
          <p:cNvCxnSpPr>
            <a:endCxn id="21" idx="7"/>
          </p:cNvCxnSpPr>
          <p:nvPr/>
        </p:nvCxnSpPr>
        <p:spPr>
          <a:xfrm flipH="1">
            <a:off x="2636755" y="1381846"/>
            <a:ext cx="2022192" cy="59822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37"/>
          <p:cNvSpPr txBox="1">
            <a:spLocks noChangeArrowheads="1"/>
          </p:cNvSpPr>
          <p:nvPr/>
        </p:nvSpPr>
        <p:spPr bwMode="auto">
          <a:xfrm>
            <a:off x="190500" y="250188"/>
            <a:ext cx="7640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800" dirty="0" smtClean="0">
                <a:solidFill>
                  <a:srgbClr val="002A7E"/>
                </a:solidFill>
              </a:rPr>
              <a:t>High Packing Density Lighting Module</a:t>
            </a:r>
            <a:endParaRPr lang="ja-JP" altLang="en-US" sz="2800" dirty="0">
              <a:solidFill>
                <a:srgbClr val="002A7E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63947" y="3943679"/>
            <a:ext cx="45790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 modules of 112 </a:t>
            </a:r>
            <a:r>
              <a:rPr lang="en-US" altLang="ja-JP" dirty="0" smtClean="0"/>
              <a:t> x 3.5mm-packages each</a:t>
            </a:r>
          </a:p>
          <a:p>
            <a:r>
              <a:rPr lang="en-US" altLang="ja-JP" dirty="0" smtClean="0"/>
              <a:t>Irradiance </a:t>
            </a:r>
            <a:r>
              <a:rPr lang="en-US" altLang="ja-JP" dirty="0"/>
              <a:t>of 80 </a:t>
            </a:r>
            <a:r>
              <a:rPr lang="en-US" altLang="ja-JP" dirty="0" err="1"/>
              <a:t>mW</a:t>
            </a:r>
            <a:r>
              <a:rPr lang="en-US" altLang="ja-JP" dirty="0"/>
              <a:t>/cm</a:t>
            </a:r>
            <a:r>
              <a:rPr lang="en-US" altLang="ja-JP" baseline="30000" dirty="0"/>
              <a:t>2</a:t>
            </a:r>
            <a:r>
              <a:rPr lang="en-US" altLang="ja-JP" dirty="0"/>
              <a:t> </a:t>
            </a:r>
            <a:endParaRPr lang="en-US" altLang="ja-JP" dirty="0" smtClean="0"/>
          </a:p>
          <a:p>
            <a:r>
              <a:rPr lang="en-US" altLang="ja-JP" dirty="0" smtClean="0"/>
              <a:t>at </a:t>
            </a:r>
            <a:r>
              <a:rPr lang="en-US" altLang="ja-JP" dirty="0"/>
              <a:t>a working distance of 10 mm </a:t>
            </a:r>
            <a:endParaRPr lang="en-US" altLang="ja-JP" dirty="0" smtClean="0"/>
          </a:p>
          <a:p>
            <a:r>
              <a:rPr lang="en-US" altLang="ja-JP" dirty="0" smtClean="0"/>
              <a:t>over </a:t>
            </a:r>
            <a:r>
              <a:rPr lang="en-US" altLang="ja-JP" dirty="0"/>
              <a:t>an area of 25 x 25 cm</a:t>
            </a:r>
            <a:r>
              <a:rPr lang="en-US" altLang="ja-JP" baseline="30000" dirty="0"/>
              <a:t>2</a:t>
            </a:r>
            <a:r>
              <a:rPr lang="en-US" altLang="ja-JP" dirty="0" smtClean="0"/>
              <a:t>.</a:t>
            </a:r>
          </a:p>
          <a:p>
            <a:r>
              <a:rPr lang="en-US" altLang="ja-JP" dirty="0" smtClean="0"/>
              <a:t>(Water Cooling)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99721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グループ化 33"/>
          <p:cNvGrpSpPr/>
          <p:nvPr/>
        </p:nvGrpSpPr>
        <p:grpSpPr>
          <a:xfrm>
            <a:off x="5460825" y="4229872"/>
            <a:ext cx="3311525" cy="2447712"/>
            <a:chOff x="5092700" y="3957851"/>
            <a:chExt cx="3311525" cy="2447712"/>
          </a:xfrm>
        </p:grpSpPr>
        <p:pic>
          <p:nvPicPr>
            <p:cNvPr id="35" name="Picture 6" descr="uv_02_0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1" t="8321" b="7691"/>
            <a:stretch/>
          </p:blipFill>
          <p:spPr bwMode="auto">
            <a:xfrm>
              <a:off x="5343099" y="3957851"/>
              <a:ext cx="2705526" cy="2197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6586538" y="4094163"/>
              <a:ext cx="0" cy="1774825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6388100" y="6007100"/>
              <a:ext cx="703263" cy="19208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8" name="テキスト ボックス 23"/>
            <p:cNvSpPr txBox="1">
              <a:spLocks noChangeArrowheads="1"/>
            </p:cNvSpPr>
            <p:nvPr/>
          </p:nvSpPr>
          <p:spPr bwMode="auto">
            <a:xfrm>
              <a:off x="7281863" y="6159500"/>
              <a:ext cx="1122362" cy="2460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en-US" altLang="ja-JP" sz="1000" dirty="0"/>
                <a:t>Wavelength(nm)</a:t>
              </a:r>
              <a:endParaRPr lang="ja-JP" altLang="en-US" sz="1000" dirty="0"/>
            </a:p>
          </p:txBody>
        </p:sp>
        <p:sp>
          <p:nvSpPr>
            <p:cNvPr id="39" name="テキスト ボックス 25"/>
            <p:cNvSpPr txBox="1">
              <a:spLocks noChangeArrowheads="1"/>
            </p:cNvSpPr>
            <p:nvPr/>
          </p:nvSpPr>
          <p:spPr bwMode="auto">
            <a:xfrm rot="16200000">
              <a:off x="4330701" y="4767262"/>
              <a:ext cx="1770062" cy="2460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en-US" altLang="ja-JP" sz="1000" dirty="0" smtClean="0"/>
                <a:t>Disinfection </a:t>
              </a:r>
              <a:r>
                <a:rPr lang="en-US" altLang="ja-JP" sz="1000" dirty="0"/>
                <a:t>Effect</a:t>
              </a:r>
              <a:endParaRPr lang="ja-JP" altLang="en-US" sz="1000" dirty="0"/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>
              <a:off x="6875463" y="4365625"/>
              <a:ext cx="0" cy="1649413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2051720" y="1969952"/>
            <a:ext cx="3455988" cy="2177279"/>
            <a:chOff x="2265982" y="2049464"/>
            <a:chExt cx="3455988" cy="2177279"/>
          </a:xfrm>
        </p:grpSpPr>
        <p:pic>
          <p:nvPicPr>
            <p:cNvPr id="22536" name="Picture 4" descr="原理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286" r="47427" b="7422"/>
            <a:stretch/>
          </p:blipFill>
          <p:spPr bwMode="auto">
            <a:xfrm>
              <a:off x="2615637" y="2941608"/>
              <a:ext cx="2756679" cy="106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2" name="テキスト ボックス 1"/>
            <p:cNvSpPr txBox="1">
              <a:spLocks noChangeArrowheads="1"/>
            </p:cNvSpPr>
            <p:nvPr/>
          </p:nvSpPr>
          <p:spPr bwMode="auto">
            <a:xfrm>
              <a:off x="2265983" y="2633663"/>
              <a:ext cx="3455987" cy="29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en-US" altLang="ja-JP" sz="1300" dirty="0"/>
                <a:t>DNA </a:t>
              </a:r>
              <a:r>
                <a:rPr lang="en-US" altLang="ja-JP" sz="1300" dirty="0" smtClean="0"/>
                <a:t>(before </a:t>
              </a:r>
              <a:r>
                <a:rPr lang="en-US" altLang="ja-JP" sz="1300" dirty="0"/>
                <a:t>Irradiate UV LIGHT)</a:t>
              </a:r>
              <a:endParaRPr lang="ja-JP" altLang="en-US" sz="1300" dirty="0"/>
            </a:p>
          </p:txBody>
        </p:sp>
        <p:sp>
          <p:nvSpPr>
            <p:cNvPr id="22543" name="テキスト ボックス 20"/>
            <p:cNvSpPr txBox="1">
              <a:spLocks noChangeArrowheads="1"/>
            </p:cNvSpPr>
            <p:nvPr/>
          </p:nvSpPr>
          <p:spPr bwMode="auto">
            <a:xfrm>
              <a:off x="2265982" y="3933056"/>
              <a:ext cx="3455988" cy="2936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algn="ctr" eaLnBrk="1" hangingPunct="1"/>
              <a:r>
                <a:rPr lang="en-US" altLang="ja-JP" sz="1300" dirty="0"/>
                <a:t>DNA </a:t>
              </a:r>
              <a:r>
                <a:rPr lang="en-US" altLang="ja-JP" sz="1300" dirty="0" smtClean="0"/>
                <a:t>(after Irradiating </a:t>
              </a:r>
              <a:r>
                <a:rPr lang="en-US" altLang="ja-JP" sz="1300" dirty="0"/>
                <a:t>UV LIGHT)</a:t>
              </a:r>
              <a:endParaRPr lang="ja-JP" altLang="en-US" sz="1300" dirty="0"/>
            </a:p>
          </p:txBody>
        </p:sp>
        <p:pic>
          <p:nvPicPr>
            <p:cNvPr id="32" name="Picture 4" descr="原理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427" b="69572"/>
            <a:stretch/>
          </p:blipFill>
          <p:spPr bwMode="auto">
            <a:xfrm>
              <a:off x="2615637" y="2049464"/>
              <a:ext cx="2756679" cy="641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CD2F1D36-7DEB-4270-9659-C941C94AAE2B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15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691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800" dirty="0" smtClean="0">
                <a:solidFill>
                  <a:srgbClr val="002A7E"/>
                </a:solidFill>
                <a:latin typeface="+mj-lt"/>
              </a:rPr>
              <a:t>Disinfection by UV Light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1306737" y="4390787"/>
            <a:ext cx="2555127" cy="1962177"/>
            <a:chOff x="1440611" y="4252823"/>
            <a:chExt cx="2555127" cy="1962177"/>
          </a:xfrm>
        </p:grpSpPr>
        <p:pic>
          <p:nvPicPr>
            <p:cNvPr id="22556" name="Picture 5" descr="uv_02_01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5" t="9350" b="8372"/>
            <a:stretch/>
          </p:blipFill>
          <p:spPr bwMode="auto">
            <a:xfrm>
              <a:off x="1440611" y="4252823"/>
              <a:ext cx="2555127" cy="1940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57" name="Line 7"/>
            <p:cNvSpPr>
              <a:spLocks noChangeShapeType="1"/>
            </p:cNvSpPr>
            <p:nvPr/>
          </p:nvSpPr>
          <p:spPr bwMode="auto">
            <a:xfrm>
              <a:off x="2752419" y="4368058"/>
              <a:ext cx="0" cy="162307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558" name="Oval 9"/>
            <p:cNvSpPr>
              <a:spLocks noChangeArrowheads="1"/>
            </p:cNvSpPr>
            <p:nvPr/>
          </p:nvSpPr>
          <p:spPr bwMode="auto">
            <a:xfrm>
              <a:off x="2600324" y="6047096"/>
              <a:ext cx="361690" cy="16790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2545" name="テキスト ボックス 22"/>
          <p:cNvSpPr txBox="1">
            <a:spLocks noChangeArrowheads="1"/>
          </p:cNvSpPr>
          <p:nvPr/>
        </p:nvSpPr>
        <p:spPr bwMode="auto">
          <a:xfrm>
            <a:off x="3347864" y="6288335"/>
            <a:ext cx="1123950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dirty="0"/>
              <a:t>Wavelength(nm)</a:t>
            </a:r>
            <a:endParaRPr lang="ja-JP" altLang="en-US" sz="1000" dirty="0"/>
          </a:p>
        </p:txBody>
      </p:sp>
      <p:sp>
        <p:nvSpPr>
          <p:cNvPr id="22547" name="テキスト ボックス 24"/>
          <p:cNvSpPr txBox="1">
            <a:spLocks noChangeArrowheads="1"/>
          </p:cNvSpPr>
          <p:nvPr/>
        </p:nvSpPr>
        <p:spPr bwMode="auto">
          <a:xfrm rot="16200000">
            <a:off x="353616" y="4983088"/>
            <a:ext cx="1771650" cy="2476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000" dirty="0"/>
              <a:t>Absorption Coefficient</a:t>
            </a:r>
            <a:endParaRPr lang="ja-JP" altLang="en-US" sz="1000" dirty="0"/>
          </a:p>
        </p:txBody>
      </p:sp>
      <p:sp>
        <p:nvSpPr>
          <p:cNvPr id="22550" name="テキスト ボックス 1"/>
          <p:cNvSpPr txBox="1">
            <a:spLocks noChangeArrowheads="1"/>
          </p:cNvSpPr>
          <p:nvPr/>
        </p:nvSpPr>
        <p:spPr bwMode="auto">
          <a:xfrm>
            <a:off x="200025" y="1979613"/>
            <a:ext cx="2325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000" b="1" u="sng">
                <a:solidFill>
                  <a:srgbClr val="000000"/>
                </a:solidFill>
              </a:rPr>
              <a:t>Principle</a:t>
            </a:r>
          </a:p>
        </p:txBody>
      </p:sp>
      <p:sp>
        <p:nvSpPr>
          <p:cNvPr id="27" name="円/楕円 26"/>
          <p:cNvSpPr/>
          <p:nvPr/>
        </p:nvSpPr>
        <p:spPr>
          <a:xfrm>
            <a:off x="3635375" y="3273425"/>
            <a:ext cx="544513" cy="404813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cxnSp>
        <p:nvCxnSpPr>
          <p:cNvPr id="28" name="直線矢印コネクタ 27"/>
          <p:cNvCxnSpPr>
            <a:endCxn id="27" idx="7"/>
          </p:cNvCxnSpPr>
          <p:nvPr/>
        </p:nvCxnSpPr>
        <p:spPr>
          <a:xfrm flipH="1">
            <a:off x="4100146" y="2729948"/>
            <a:ext cx="1386254" cy="60276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3"/>
          <p:cNvSpPr txBox="1">
            <a:spLocks noChangeArrowheads="1"/>
          </p:cNvSpPr>
          <p:nvPr/>
        </p:nvSpPr>
        <p:spPr bwMode="auto">
          <a:xfrm>
            <a:off x="5481600" y="2074574"/>
            <a:ext cx="352839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500" dirty="0" err="1" smtClean="0">
                <a:latin typeface="+mn-lt"/>
              </a:rPr>
              <a:t>DNA:DeoxyriboNucleic</a:t>
            </a:r>
            <a:r>
              <a:rPr lang="en-US" altLang="ja-JP" sz="1500" dirty="0" smtClean="0">
                <a:latin typeface="+mn-lt"/>
              </a:rPr>
              <a:t> Acid</a:t>
            </a:r>
          </a:p>
          <a:p>
            <a:pPr eaLnBrk="1" hangingPunct="1">
              <a:defRPr/>
            </a:pPr>
            <a:endParaRPr lang="en-US" altLang="ja-JP" sz="1500" dirty="0" smtClean="0">
              <a:latin typeface="+mn-lt"/>
            </a:endParaRPr>
          </a:p>
          <a:p>
            <a:pPr eaLnBrk="1" hangingPunct="1">
              <a:defRPr/>
            </a:pPr>
            <a:r>
              <a:rPr lang="en-US" altLang="ja-JP" sz="1500" dirty="0" smtClean="0">
                <a:latin typeface="+mn-lt"/>
              </a:rPr>
              <a:t>DNA can be destroyed and inactivated</a:t>
            </a:r>
            <a:r>
              <a:rPr lang="en-US" altLang="ja-JP" sz="1500" dirty="0">
                <a:latin typeface="+mn-lt"/>
              </a:rPr>
              <a:t> </a:t>
            </a:r>
            <a:r>
              <a:rPr lang="en-US" altLang="ja-JP" sz="1500" dirty="0" smtClean="0">
                <a:latin typeface="+mn-lt"/>
              </a:rPr>
              <a:t>by UV light irradiation.</a:t>
            </a:r>
            <a:endParaRPr lang="ja-JP" altLang="en-US" sz="1500" dirty="0" smtClean="0">
              <a:latin typeface="+mn-lt"/>
            </a:endParaRPr>
          </a:p>
        </p:txBody>
      </p:sp>
      <p:sp>
        <p:nvSpPr>
          <p:cNvPr id="22555" name="Text Box 8"/>
          <p:cNvSpPr txBox="1">
            <a:spLocks noChangeArrowheads="1"/>
          </p:cNvSpPr>
          <p:nvPr/>
        </p:nvSpPr>
        <p:spPr bwMode="auto">
          <a:xfrm>
            <a:off x="300038" y="1046094"/>
            <a:ext cx="8207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dirty="0" smtClean="0"/>
              <a:t>When living microorganisms such as bacteria </a:t>
            </a:r>
            <a:r>
              <a:rPr lang="en-US" altLang="ja-JP" sz="1600" dirty="0" smtClean="0"/>
              <a:t>are  </a:t>
            </a:r>
            <a:r>
              <a:rPr lang="en-US" altLang="ja-JP" sz="1600" dirty="0" smtClean="0"/>
              <a:t>exposed to UV-C light between 250nm and 280nm (germicidal action spectra), their DNA can be destroyed and inactivated by UVC effectively; DNA cannot reproduce itself =&gt; Disinfection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65079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C4DCD39F-EF44-4565-BD88-8C23F11847A9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16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3557" name="Picture 5" descr="10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テキスト ボックス 1"/>
          <p:cNvSpPr txBox="1">
            <a:spLocks noChangeArrowheads="1"/>
          </p:cNvSpPr>
          <p:nvPr/>
        </p:nvSpPr>
        <p:spPr bwMode="auto">
          <a:xfrm>
            <a:off x="231775" y="1017588"/>
            <a:ext cx="3097213" cy="1724025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b="1" u="sng" dirty="0">
                <a:solidFill>
                  <a:srgbClr val="000000"/>
                </a:solidFill>
              </a:rPr>
              <a:t>UV-LED</a:t>
            </a:r>
            <a:r>
              <a:rPr lang="ja-JP" altLang="en-US" sz="1600" b="1" u="sng" dirty="0">
                <a:solidFill>
                  <a:srgbClr val="000000"/>
                </a:solidFill>
              </a:rPr>
              <a:t> </a:t>
            </a:r>
            <a:r>
              <a:rPr lang="en-US" altLang="ja-JP" sz="1600" b="1" u="sng" dirty="0">
                <a:solidFill>
                  <a:srgbClr val="000000"/>
                </a:solidFill>
              </a:rPr>
              <a:t>Specifications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Wavelength : 265nm</a:t>
            </a:r>
            <a:r>
              <a:rPr lang="ja-JP" altLang="en-US" sz="1500" dirty="0">
                <a:solidFill>
                  <a:srgbClr val="000000"/>
                </a:solidFill>
              </a:rPr>
              <a:t> </a:t>
            </a:r>
            <a:r>
              <a:rPr lang="en-US" altLang="ja-JP" sz="1500" dirty="0">
                <a:solidFill>
                  <a:srgbClr val="000000"/>
                </a:solidFill>
              </a:rPr>
              <a:t>and 285nm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Forward Current : 60mA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Lighting Intensity : 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    </a:t>
            </a:r>
            <a:r>
              <a:rPr lang="en-US" altLang="ja-JP" sz="1500" dirty="0" smtClean="0">
                <a:solidFill>
                  <a:srgbClr val="000000"/>
                </a:solidFill>
              </a:rPr>
              <a:t>265 nm </a:t>
            </a:r>
            <a:r>
              <a:rPr lang="en-US" altLang="ja-JP" sz="1500" dirty="0">
                <a:solidFill>
                  <a:srgbClr val="000000"/>
                </a:solidFill>
              </a:rPr>
              <a:t>: 1.33 [</a:t>
            </a:r>
            <a:r>
              <a:rPr lang="en-US" altLang="ja-JP" sz="1500" dirty="0" err="1">
                <a:solidFill>
                  <a:srgbClr val="000000"/>
                </a:solidFill>
              </a:rPr>
              <a:t>mW</a:t>
            </a:r>
            <a:r>
              <a:rPr lang="en-US" altLang="ja-JP" sz="1500" dirty="0">
                <a:solidFill>
                  <a:srgbClr val="000000"/>
                </a:solidFill>
              </a:rPr>
              <a:t>/cm</a:t>
            </a:r>
            <a:r>
              <a:rPr lang="en-US" altLang="ja-JP" sz="1500" baseline="30000" dirty="0">
                <a:solidFill>
                  <a:srgbClr val="000000"/>
                </a:solidFill>
              </a:rPr>
              <a:t>2</a:t>
            </a:r>
            <a:r>
              <a:rPr lang="en-US" altLang="ja-JP" sz="1500" dirty="0">
                <a:solidFill>
                  <a:srgbClr val="000000"/>
                </a:solidFill>
              </a:rPr>
              <a:t>]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    </a:t>
            </a:r>
            <a:r>
              <a:rPr lang="en-US" altLang="ja-JP" sz="1500" dirty="0" smtClean="0">
                <a:solidFill>
                  <a:srgbClr val="000000"/>
                </a:solidFill>
              </a:rPr>
              <a:t>285 nm </a:t>
            </a:r>
            <a:r>
              <a:rPr lang="en-US" altLang="ja-JP" sz="1500" dirty="0">
                <a:solidFill>
                  <a:srgbClr val="000000"/>
                </a:solidFill>
              </a:rPr>
              <a:t>: 2.41 [</a:t>
            </a:r>
            <a:r>
              <a:rPr lang="en-US" altLang="ja-JP" sz="1500" dirty="0" err="1">
                <a:solidFill>
                  <a:srgbClr val="000000"/>
                </a:solidFill>
              </a:rPr>
              <a:t>mW</a:t>
            </a:r>
            <a:r>
              <a:rPr lang="en-US" altLang="ja-JP" sz="1500" dirty="0">
                <a:solidFill>
                  <a:srgbClr val="000000"/>
                </a:solidFill>
              </a:rPr>
              <a:t>/cm</a:t>
            </a:r>
            <a:r>
              <a:rPr lang="en-US" altLang="ja-JP" sz="1500" baseline="30000" dirty="0">
                <a:solidFill>
                  <a:srgbClr val="000000"/>
                </a:solidFill>
              </a:rPr>
              <a:t>2</a:t>
            </a:r>
            <a:r>
              <a:rPr lang="en-US" altLang="ja-JP" sz="1500" dirty="0">
                <a:solidFill>
                  <a:srgbClr val="000000"/>
                </a:solidFill>
              </a:rPr>
              <a:t>]</a:t>
            </a:r>
          </a:p>
          <a:p>
            <a:pPr eaLnBrk="1" hangingPunct="1"/>
            <a:r>
              <a:rPr lang="en-US" altLang="ja-JP" sz="1500" dirty="0">
                <a:solidFill>
                  <a:srgbClr val="000000"/>
                </a:solidFill>
              </a:rPr>
              <a:t>Irradiation Distance </a:t>
            </a:r>
            <a:r>
              <a:rPr lang="ja-JP" altLang="en-US" sz="1500" dirty="0">
                <a:solidFill>
                  <a:srgbClr val="000000"/>
                </a:solidFill>
              </a:rPr>
              <a:t>：</a:t>
            </a:r>
            <a:r>
              <a:rPr lang="en-US" altLang="ja-JP" sz="1500" dirty="0">
                <a:solidFill>
                  <a:srgbClr val="000000"/>
                </a:solidFill>
              </a:rPr>
              <a:t>10mm</a:t>
            </a:r>
            <a:endParaRPr lang="ja-JP" altLang="en-US" sz="1500" dirty="0">
              <a:solidFill>
                <a:srgbClr val="000000"/>
              </a:solidFill>
            </a:endParaRPr>
          </a:p>
        </p:txBody>
      </p:sp>
      <p:sp>
        <p:nvSpPr>
          <p:cNvPr id="23560" name="テキスト ボックス 16"/>
          <p:cNvSpPr txBox="1">
            <a:spLocks noChangeArrowheads="1"/>
          </p:cNvSpPr>
          <p:nvPr/>
        </p:nvSpPr>
        <p:spPr bwMode="auto">
          <a:xfrm>
            <a:off x="236538" y="2857500"/>
            <a:ext cx="3063875" cy="55403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 b="1" u="sng">
                <a:solidFill>
                  <a:srgbClr val="000000"/>
                </a:solidFill>
              </a:rPr>
              <a:t>Bacterial</a:t>
            </a:r>
          </a:p>
          <a:p>
            <a:pPr eaLnBrk="1" hangingPunct="1"/>
            <a:r>
              <a:rPr lang="ja-JP" altLang="en-US" sz="1400"/>
              <a:t>　</a:t>
            </a:r>
            <a:r>
              <a:rPr lang="en-US" altLang="ja-JP" sz="1400"/>
              <a:t>1) Escherichia coli NBRC3972</a:t>
            </a:r>
          </a:p>
        </p:txBody>
      </p:sp>
      <p:sp>
        <p:nvSpPr>
          <p:cNvPr id="23561" name="テキスト ボックス 15"/>
          <p:cNvSpPr txBox="1">
            <a:spLocks noChangeArrowheads="1"/>
          </p:cNvSpPr>
          <p:nvPr/>
        </p:nvSpPr>
        <p:spPr bwMode="auto">
          <a:xfrm>
            <a:off x="1474788" y="3608388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b="1">
                <a:solidFill>
                  <a:srgbClr val="00B0F0"/>
                </a:solidFill>
              </a:rPr>
              <a:t>265nm</a:t>
            </a:r>
            <a:endParaRPr lang="ja-JP" altLang="en-US" sz="2000" b="1">
              <a:solidFill>
                <a:srgbClr val="00B0F0"/>
              </a:solidFill>
            </a:endParaRPr>
          </a:p>
        </p:txBody>
      </p:sp>
      <p:grpSp>
        <p:nvGrpSpPr>
          <p:cNvPr id="23562" name="グループ化 2"/>
          <p:cNvGrpSpPr>
            <a:grpSpLocks/>
          </p:cNvGrpSpPr>
          <p:nvPr/>
        </p:nvGrpSpPr>
        <p:grpSpPr bwMode="auto">
          <a:xfrm>
            <a:off x="3557588" y="908050"/>
            <a:ext cx="5191125" cy="2952750"/>
            <a:chOff x="3510758" y="980728"/>
            <a:chExt cx="5426745" cy="3086844"/>
          </a:xfrm>
        </p:grpSpPr>
        <p:graphicFrame>
          <p:nvGraphicFramePr>
            <p:cNvPr id="10" name="グラフ 9"/>
            <p:cNvGraphicFramePr>
              <a:graphicFrameLocks/>
            </p:cNvGraphicFramePr>
            <p:nvPr/>
          </p:nvGraphicFramePr>
          <p:xfrm>
            <a:off x="3510758" y="980728"/>
            <a:ext cx="5426745" cy="30868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" name="テキスト ボックス 1"/>
            <p:cNvSpPr txBox="1"/>
            <p:nvPr/>
          </p:nvSpPr>
          <p:spPr>
            <a:xfrm>
              <a:off x="7165098" y="1402265"/>
              <a:ext cx="1115221" cy="4630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200" dirty="0">
                  <a:latin typeface="+mn-lt"/>
                </a:rPr>
                <a:t>Reference</a:t>
              </a:r>
            </a:p>
            <a:p>
              <a:pPr algn="ctr">
                <a:defRPr/>
              </a:pPr>
              <a:r>
                <a:rPr lang="en-US" altLang="ja-JP" sz="1200" dirty="0">
                  <a:latin typeface="+mn-lt"/>
                </a:rPr>
                <a:t>No Irradiation</a:t>
              </a:r>
              <a:endParaRPr lang="ja-JP" altLang="en-US" sz="1200" dirty="0">
                <a:latin typeface="+mn-lt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7483733" y="1986442"/>
              <a:ext cx="1115221" cy="277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200" dirty="0">
                  <a:solidFill>
                    <a:srgbClr val="FF0000"/>
                  </a:solidFill>
                  <a:latin typeface="+mn-lt"/>
                </a:rPr>
                <a:t>285nm</a:t>
              </a:r>
              <a:endParaRPr lang="ja-JP" altLang="en-US" sz="1200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6421618" y="2726620"/>
              <a:ext cx="1116880" cy="277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200" dirty="0">
                  <a:solidFill>
                    <a:srgbClr val="00B0F0"/>
                  </a:solidFill>
                  <a:latin typeface="+mn-lt"/>
                </a:rPr>
                <a:t>265nm</a:t>
              </a:r>
              <a:endParaRPr lang="ja-JP" altLang="en-US" sz="1200" dirty="0">
                <a:solidFill>
                  <a:srgbClr val="00B0F0"/>
                </a:solidFill>
                <a:latin typeface="+mn-lt"/>
              </a:endParaRPr>
            </a:p>
          </p:txBody>
        </p:sp>
        <p:cxnSp>
          <p:nvCxnSpPr>
            <p:cNvPr id="4" name="直線矢印コネクタ 3"/>
            <p:cNvCxnSpPr/>
            <p:nvPr/>
          </p:nvCxnSpPr>
          <p:spPr>
            <a:xfrm flipH="1">
              <a:off x="7165098" y="2124188"/>
              <a:ext cx="557610" cy="2240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/>
            <p:cNvCxnSpPr/>
            <p:nvPr/>
          </p:nvCxnSpPr>
          <p:spPr>
            <a:xfrm flipH="1" flipV="1">
              <a:off x="6587573" y="2276871"/>
              <a:ext cx="151019" cy="572559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691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ja-JP" sz="2800" dirty="0">
                <a:solidFill>
                  <a:srgbClr val="002A7E"/>
                </a:solidFill>
              </a:rPr>
              <a:t>Disinfection</a:t>
            </a:r>
            <a:r>
              <a:rPr lang="en-US" altLang="ja-JP" sz="2800" dirty="0" smtClean="0">
                <a:solidFill>
                  <a:srgbClr val="002A7E"/>
                </a:solidFill>
                <a:latin typeface="+mj-lt"/>
              </a:rPr>
              <a:t> Test Result by UV-LED</a:t>
            </a:r>
          </a:p>
        </p:txBody>
      </p:sp>
      <p:cxnSp>
        <p:nvCxnSpPr>
          <p:cNvPr id="32" name="直線矢印コネクタ 31"/>
          <p:cNvCxnSpPr/>
          <p:nvPr/>
        </p:nvCxnSpPr>
        <p:spPr>
          <a:xfrm flipH="1" flipV="1">
            <a:off x="6907209" y="1195839"/>
            <a:ext cx="279400" cy="2206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5" name="テキスト ボックス 14"/>
          <p:cNvSpPr txBox="1">
            <a:spLocks noChangeArrowheads="1"/>
          </p:cNvSpPr>
          <p:nvPr/>
        </p:nvSpPr>
        <p:spPr bwMode="auto">
          <a:xfrm>
            <a:off x="4765675" y="5254625"/>
            <a:ext cx="3983038" cy="110807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0" algn="l"/>
              </a:tabLs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100"/>
              <a:t> 2) Bacillus substills,	NBRC3134</a:t>
            </a:r>
          </a:p>
          <a:p>
            <a:pPr eaLnBrk="1" hangingPunct="1"/>
            <a:r>
              <a:rPr lang="en-US" altLang="ja-JP" sz="1100"/>
              <a:t> 3) </a:t>
            </a:r>
            <a:r>
              <a:rPr lang="fr-FR" altLang="ja-JP" sz="1100"/>
              <a:t>Staphylococcus aureus  subsp.sureus,	NBRC 12732</a:t>
            </a:r>
          </a:p>
          <a:p>
            <a:pPr eaLnBrk="1" hangingPunct="1"/>
            <a:r>
              <a:rPr lang="en-US" altLang="ja-JP" sz="1100"/>
              <a:t> 4) Salmonella enterica subsp.enterica,	NBRC 3313</a:t>
            </a:r>
          </a:p>
          <a:p>
            <a:pPr eaLnBrk="1" hangingPunct="1"/>
            <a:r>
              <a:rPr lang="en-US" altLang="ja-JP" sz="1100"/>
              <a:t> 5) Vibrio parahaemolyticus, RIMD 2210100</a:t>
            </a:r>
          </a:p>
          <a:p>
            <a:pPr eaLnBrk="1" hangingPunct="1"/>
            <a:r>
              <a:rPr lang="en-US" altLang="ja-JP" sz="1100"/>
              <a:t> 6) Cladosporium cladosporioides, NBRC 6348</a:t>
            </a:r>
          </a:p>
          <a:p>
            <a:pPr eaLnBrk="1" hangingPunct="1"/>
            <a:r>
              <a:rPr lang="en-US" altLang="ja-JP" sz="1100"/>
              <a:t> 7) Aspergillus niger, NBRC 105649</a:t>
            </a:r>
            <a:endParaRPr lang="ja-JP" altLang="en-US" sz="1100"/>
          </a:p>
        </p:txBody>
      </p:sp>
      <p:sp>
        <p:nvSpPr>
          <p:cNvPr id="23566" name="テキスト ボックス 19"/>
          <p:cNvSpPr txBox="1">
            <a:spLocks noChangeArrowheads="1"/>
          </p:cNvSpPr>
          <p:nvPr/>
        </p:nvSpPr>
        <p:spPr bwMode="auto">
          <a:xfrm>
            <a:off x="3498574" y="3619500"/>
            <a:ext cx="5526156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000" b="1" dirty="0" smtClean="0">
                <a:solidFill>
                  <a:srgbClr val="FF0000"/>
                </a:solidFill>
              </a:rPr>
              <a:t>          285nm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2356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75" y="3967163"/>
            <a:ext cx="1838325" cy="123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3978275"/>
            <a:ext cx="1839913" cy="123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975100"/>
            <a:ext cx="183197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直線矢印コネクタ 13"/>
          <p:cNvCxnSpPr/>
          <p:nvPr/>
        </p:nvCxnSpPr>
        <p:spPr>
          <a:xfrm>
            <a:off x="1630363" y="4659313"/>
            <a:ext cx="1077912" cy="0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1" name="テキスト ボックス 13"/>
          <p:cNvSpPr txBox="1">
            <a:spLocks noChangeArrowheads="1"/>
          </p:cNvSpPr>
          <p:nvPr/>
        </p:nvSpPr>
        <p:spPr bwMode="auto">
          <a:xfrm>
            <a:off x="1363663" y="4291013"/>
            <a:ext cx="1501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600" b="1">
                <a:solidFill>
                  <a:srgbClr val="00B0F0"/>
                </a:solidFill>
              </a:rPr>
              <a:t>After 360sec</a:t>
            </a:r>
            <a:endParaRPr lang="ja-JP" altLang="en-US" sz="1600" b="1">
              <a:solidFill>
                <a:srgbClr val="00B0F0"/>
              </a:solidFill>
            </a:endParaRPr>
          </a:p>
        </p:txBody>
      </p:sp>
      <p:pic>
        <p:nvPicPr>
          <p:cNvPr id="2357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978275"/>
            <a:ext cx="1835150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直線矢印コネクタ 17"/>
          <p:cNvCxnSpPr/>
          <p:nvPr/>
        </p:nvCxnSpPr>
        <p:spPr>
          <a:xfrm>
            <a:off x="6173788" y="4625975"/>
            <a:ext cx="1076325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4" name="テキスト ボックス 18"/>
          <p:cNvSpPr txBox="1">
            <a:spLocks noChangeArrowheads="1"/>
          </p:cNvSpPr>
          <p:nvPr/>
        </p:nvSpPr>
        <p:spPr bwMode="auto">
          <a:xfrm>
            <a:off x="5972175" y="4259263"/>
            <a:ext cx="1435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1600" b="1">
                <a:solidFill>
                  <a:srgbClr val="FF0000"/>
                </a:solidFill>
              </a:rPr>
              <a:t>After 420sec</a:t>
            </a:r>
            <a:endParaRPr lang="ja-JP" altLang="en-US" sz="1600" b="1">
              <a:solidFill>
                <a:srgbClr val="FF0000"/>
              </a:solidFill>
            </a:endParaRPr>
          </a:p>
        </p:txBody>
      </p:sp>
      <p:sp>
        <p:nvSpPr>
          <p:cNvPr id="23575" name="テキスト ボックス 5"/>
          <p:cNvSpPr txBox="1">
            <a:spLocks noChangeArrowheads="1"/>
          </p:cNvSpPr>
          <p:nvPr/>
        </p:nvSpPr>
        <p:spPr bwMode="auto">
          <a:xfrm>
            <a:off x="950913" y="5300663"/>
            <a:ext cx="38147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400" dirty="0"/>
              <a:t>Demonstration of effective </a:t>
            </a:r>
            <a:r>
              <a:rPr lang="en-US" altLang="ja-JP" sz="1400" dirty="0" smtClean="0"/>
              <a:t>Disinfection </a:t>
            </a:r>
            <a:endParaRPr lang="en-US" altLang="ja-JP" sz="1400" dirty="0"/>
          </a:p>
          <a:p>
            <a:pPr eaLnBrk="1" hangingPunct="1"/>
            <a:r>
              <a:rPr lang="en-US" altLang="ja-JP" sz="1400" dirty="0"/>
              <a:t>using DUV LED for the following </a:t>
            </a:r>
            <a:r>
              <a:rPr lang="en-US" altLang="ja-JP" sz="1400" dirty="0" smtClean="0"/>
              <a:t>Bacteria  </a:t>
            </a:r>
            <a:r>
              <a:rPr lang="ja-JP" altLang="en-US" b="1" dirty="0"/>
              <a:t>⇒</a:t>
            </a:r>
            <a:endParaRPr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28328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テキスト ボックス 1"/>
          <p:cNvSpPr txBox="1">
            <a:spLocks noChangeArrowheads="1"/>
          </p:cNvSpPr>
          <p:nvPr/>
        </p:nvSpPr>
        <p:spPr bwMode="auto">
          <a:xfrm>
            <a:off x="250825" y="185738"/>
            <a:ext cx="6985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800" b="1" dirty="0" smtClean="0">
                <a:solidFill>
                  <a:srgbClr val="000000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Water Disinfection Prototype Module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195" y="1248365"/>
            <a:ext cx="4116736" cy="113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テキスト ボックス 15"/>
          <p:cNvSpPr txBox="1">
            <a:spLocks noChangeArrowheads="1"/>
          </p:cNvSpPr>
          <p:nvPr/>
        </p:nvSpPr>
        <p:spPr bwMode="auto">
          <a:xfrm>
            <a:off x="1847291" y="6070170"/>
            <a:ext cx="5657475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Disinfection Performance of 99,9% (3Log)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dirty="0" err="1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E.Coli</a:t>
            </a:r>
            <a:r>
              <a:rPr lang="en-US" altLang="ja-JP" sz="18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 : 500mL/min</a:t>
            </a:r>
            <a:r>
              <a:rPr lang="ja-JP" altLang="en-US" sz="18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　</a:t>
            </a:r>
            <a:r>
              <a:rPr lang="en-US" altLang="ja-JP" sz="1800" dirty="0" err="1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B.substils</a:t>
            </a:r>
            <a:r>
              <a:rPr lang="en-US" altLang="ja-JP" sz="1800" dirty="0" smtClean="0">
                <a:solidFill>
                  <a:prstClr val="black"/>
                </a:solidFill>
                <a:latin typeface="Arial" panose="020B0604020202020204" pitchFamily="34" charset="0"/>
                <a:ea typeface="HGPｺﾞｼｯｸM" pitchFamily="50" charset="-128"/>
                <a:cs typeface="Arial" panose="020B0604020202020204" pitchFamily="34" charset="0"/>
              </a:rPr>
              <a:t> : 100mL/min</a:t>
            </a:r>
            <a:endParaRPr lang="ja-JP" altLang="en-US" sz="1800" dirty="0" smtClean="0">
              <a:solidFill>
                <a:prstClr val="black"/>
              </a:solidFill>
              <a:latin typeface="Arial" panose="020B0604020202020204" pitchFamily="34" charset="0"/>
              <a:ea typeface="HGPｺﾞｼｯｸM" pitchFamily="50" charset="-128"/>
              <a:cs typeface="Arial" panose="020B06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213226" y="5700838"/>
            <a:ext cx="4762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Fig. 1 Pass disinfection performance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0825" y="925199"/>
            <a:ext cx="6495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u="sng" dirty="0" smtClean="0"/>
              <a:t>Application example of low flow rate water disinfection module</a:t>
            </a:r>
            <a:endParaRPr kumimoji="1" lang="ja-JP" altLang="en-US" u="sng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414" y="2440849"/>
            <a:ext cx="4608566" cy="325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63071" y="5609140"/>
            <a:ext cx="3711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 release in 2014 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743449" y="1256431"/>
            <a:ext cx="136525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900" dirty="0" smtClean="0"/>
              <a:t>DUV-LED on substrate</a:t>
            </a:r>
            <a:endParaRPr kumimoji="1" lang="ja-JP" altLang="en-US" sz="900" dirty="0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1487262"/>
            <a:ext cx="3995011" cy="412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 rot="16200000">
            <a:off x="3475957" y="4016846"/>
            <a:ext cx="185659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Log Reduction Ratio 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7977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750D6DE0-9ABF-4CF3-80FF-E2551761D393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18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52413" y="836613"/>
            <a:ext cx="8743950" cy="0"/>
          </a:xfrm>
          <a:prstGeom prst="line">
            <a:avLst/>
          </a:prstGeom>
          <a:noFill/>
          <a:ln w="50800">
            <a:solidFill>
              <a:srgbClr val="0C41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0487" name="Text Box 2"/>
          <p:cNvSpPr txBox="1">
            <a:spLocks noChangeArrowheads="1"/>
          </p:cNvSpPr>
          <p:nvPr/>
        </p:nvSpPr>
        <p:spPr bwMode="auto">
          <a:xfrm>
            <a:off x="119120" y="188912"/>
            <a:ext cx="69119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3200" dirty="0" smtClean="0">
                <a:solidFill>
                  <a:srgbClr val="002A7E"/>
                </a:solidFill>
              </a:rPr>
              <a:t>DUV-LED </a:t>
            </a:r>
            <a:r>
              <a:rPr lang="en-US" altLang="ja-JP" sz="3200" dirty="0">
                <a:solidFill>
                  <a:srgbClr val="002A7E"/>
                </a:solidFill>
              </a:rPr>
              <a:t>for Sensing Application</a:t>
            </a:r>
          </a:p>
        </p:txBody>
      </p:sp>
      <p:graphicFrame>
        <p:nvGraphicFramePr>
          <p:cNvPr id="10" name="コンテンツ プレースホルダー 5"/>
          <p:cNvGraphicFramePr>
            <a:graphicFrameLocks/>
          </p:cNvGraphicFramePr>
          <p:nvPr/>
        </p:nvGraphicFramePr>
        <p:xfrm>
          <a:off x="250825" y="982663"/>
          <a:ext cx="6721476" cy="21399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0492"/>
                <a:gridCol w="1837819"/>
                <a:gridCol w="2643165"/>
              </a:tblGrid>
              <a:tr h="437388">
                <a:tc>
                  <a:txBody>
                    <a:bodyPr/>
                    <a:lstStyle/>
                    <a:p>
                      <a:r>
                        <a:rPr lang="en-US" altLang="ja-JP" sz="1200" dirty="0" smtClean="0"/>
                        <a:t>Technology Type</a:t>
                      </a:r>
                      <a:endParaRPr kumimoji="1" lang="ja-JP" altLang="en-US" sz="1200" dirty="0"/>
                    </a:p>
                  </a:txBody>
                  <a:tcPr marL="91416" marR="91416" marT="45721" marB="4572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Area</a:t>
                      </a:r>
                      <a:endParaRPr kumimoji="1" lang="ja-JP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1416" marR="91416" marT="45721" marB="4572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Usage</a:t>
                      </a:r>
                      <a:endParaRPr kumimoji="1" lang="ja-JP" alt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 marL="91416" marR="91416" marT="45721" marB="45721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6574">
                <a:tc rowSpan="3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 smtClean="0"/>
                        <a:t>Photo-absorption Type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Medical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Dialysis Dose Monitor (DDM)</a:t>
                      </a:r>
                    </a:p>
                    <a:p>
                      <a:r>
                        <a:rPr kumimoji="1" lang="en-US" altLang="ja-JP" sz="1200" dirty="0" smtClean="0"/>
                        <a:t>Blood analysis device.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</a:tr>
              <a:tr h="49657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Food Manufacturing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Measurement of amount of enzyme reaction.</a:t>
                      </a:r>
                      <a:endParaRPr kumimoji="1" lang="ja-JP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721" marB="45721" anchor="ctr"/>
                </a:tc>
              </a:tr>
              <a:tr h="709413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Water Quality Measurement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/>
                        <a:t>Measurements of hypochlorite, enzyme reaction and COD.</a:t>
                      </a:r>
                      <a:endParaRPr kumimoji="1" lang="ja-JP" altLang="en-US" sz="1200" dirty="0"/>
                    </a:p>
                  </a:txBody>
                  <a:tcPr marL="91416" marR="91416" marT="45721" marB="45721" anchor="ctr"/>
                </a:tc>
              </a:tr>
            </a:tbl>
          </a:graphicData>
        </a:graphic>
      </p:graphicFrame>
      <p:sp>
        <p:nvSpPr>
          <p:cNvPr id="13" name="正方形/長方形 12"/>
          <p:cNvSpPr/>
          <p:nvPr/>
        </p:nvSpPr>
        <p:spPr>
          <a:xfrm>
            <a:off x="4381500" y="1492250"/>
            <a:ext cx="2425700" cy="1793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pic>
        <p:nvPicPr>
          <p:cNvPr id="2051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/>
          <a:stretch>
            <a:fillRect/>
          </a:stretch>
        </p:blipFill>
        <p:spPr bwMode="auto">
          <a:xfrm>
            <a:off x="0" y="3213100"/>
            <a:ext cx="190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ストライプ矢印 15"/>
          <p:cNvSpPr/>
          <p:nvPr/>
        </p:nvSpPr>
        <p:spPr>
          <a:xfrm rot="5400000">
            <a:off x="146051" y="4632325"/>
            <a:ext cx="1282700" cy="466725"/>
          </a:xfrm>
          <a:prstGeom prst="stripedRightArrow">
            <a:avLst>
              <a:gd name="adj1" fmla="val 50000"/>
              <a:gd name="adj2" fmla="val 112893"/>
            </a:avLst>
          </a:prstGeom>
          <a:solidFill>
            <a:srgbClr val="002A7E"/>
          </a:solidFill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sz="1300" b="1" dirty="0">
                <a:solidFill>
                  <a:schemeClr val="bg1"/>
                </a:solidFill>
              </a:rPr>
              <a:t>Compact</a:t>
            </a:r>
            <a:endParaRPr lang="ja-JP" altLang="en-US" sz="1300" b="1" dirty="0">
              <a:solidFill>
                <a:schemeClr val="bg1"/>
              </a:solidFill>
            </a:endParaRPr>
          </a:p>
        </p:txBody>
      </p:sp>
      <p:grpSp>
        <p:nvGrpSpPr>
          <p:cNvPr id="20512" name="グループ化 1"/>
          <p:cNvGrpSpPr>
            <a:grpSpLocks/>
          </p:cNvGrpSpPr>
          <p:nvPr/>
        </p:nvGrpSpPr>
        <p:grpSpPr bwMode="auto">
          <a:xfrm>
            <a:off x="1738313" y="3657600"/>
            <a:ext cx="7213231" cy="2613025"/>
            <a:chOff x="900113" y="2314575"/>
            <a:chExt cx="7437437" cy="2695377"/>
          </a:xfrm>
        </p:grpSpPr>
        <p:pic>
          <p:nvPicPr>
            <p:cNvPr id="20521" name="Picture 2" descr="工場廃水の濁度検知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775" y="2314575"/>
              <a:ext cx="2571750" cy="257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2" name="テキスト ボックス 2"/>
            <p:cNvSpPr txBox="1">
              <a:spLocks noChangeArrowheads="1"/>
            </p:cNvSpPr>
            <p:nvPr/>
          </p:nvSpPr>
          <p:spPr bwMode="auto">
            <a:xfrm>
              <a:off x="1130300" y="2679700"/>
              <a:ext cx="2736850" cy="539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400" dirty="0"/>
                <a:t>Original Light </a:t>
              </a:r>
              <a:r>
                <a:rPr lang="en-US" altLang="ja-JP" sz="1400" dirty="0" smtClean="0"/>
                <a:t>Strength</a:t>
              </a:r>
              <a:endParaRPr lang="en-US" altLang="ja-JP" sz="1400" dirty="0"/>
            </a:p>
            <a:p>
              <a:pPr eaLnBrk="1" hangingPunct="1"/>
              <a:r>
                <a:rPr lang="en-US" altLang="ja-JP" sz="1400" dirty="0"/>
                <a:t>【L</a:t>
              </a:r>
              <a:r>
                <a:rPr lang="en-US" altLang="ja-JP" sz="1400" baseline="-25000" dirty="0"/>
                <a:t>0</a:t>
              </a:r>
              <a:r>
                <a:rPr lang="en-US" altLang="ja-JP" sz="1400" dirty="0"/>
                <a:t>】</a:t>
              </a:r>
              <a:endParaRPr lang="ja-JP" altLang="en-US" sz="1400" dirty="0"/>
            </a:p>
          </p:txBody>
        </p:sp>
        <p:sp>
          <p:nvSpPr>
            <p:cNvPr id="20523" name="テキスト ボックス 13"/>
            <p:cNvSpPr txBox="1">
              <a:spLocks noChangeArrowheads="1"/>
            </p:cNvSpPr>
            <p:nvPr/>
          </p:nvSpPr>
          <p:spPr bwMode="auto">
            <a:xfrm>
              <a:off x="5005388" y="4043363"/>
              <a:ext cx="27368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400"/>
                <a:t>Weakened Light after Absorption. 【L</a:t>
              </a:r>
              <a:r>
                <a:rPr lang="en-US" altLang="ja-JP" sz="1400" baseline="-25000"/>
                <a:t>1</a:t>
              </a:r>
              <a:r>
                <a:rPr lang="en-US" altLang="ja-JP" sz="1400"/>
                <a:t>】</a:t>
              </a:r>
              <a:endParaRPr lang="ja-JP" altLang="en-US" sz="1400"/>
            </a:p>
          </p:txBody>
        </p:sp>
        <p:cxnSp>
          <p:nvCxnSpPr>
            <p:cNvPr id="22" name="直線矢印コネクタ 21"/>
            <p:cNvCxnSpPr/>
            <p:nvPr/>
          </p:nvCxnSpPr>
          <p:spPr>
            <a:xfrm flipV="1">
              <a:off x="2649898" y="3395346"/>
              <a:ext cx="1008296" cy="32914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25" name="テキスト ボックス 17"/>
            <p:cNvSpPr txBox="1">
              <a:spLocks noChangeArrowheads="1"/>
            </p:cNvSpPr>
            <p:nvPr/>
          </p:nvSpPr>
          <p:spPr bwMode="auto">
            <a:xfrm>
              <a:off x="900113" y="3538538"/>
              <a:ext cx="18938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b="1" u="sng" dirty="0">
                  <a:solidFill>
                    <a:srgbClr val="FF0000"/>
                  </a:solidFill>
                </a:rPr>
                <a:t>Light Source</a:t>
              </a:r>
              <a:endParaRPr lang="ja-JP" altLang="en-US" b="1" u="sng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直線矢印コネクタ 23"/>
            <p:cNvCxnSpPr/>
            <p:nvPr/>
          </p:nvCxnSpPr>
          <p:spPr>
            <a:xfrm flipH="1">
              <a:off x="5169001" y="3243056"/>
              <a:ext cx="234068" cy="3504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27" name="テキスト ボックス 22"/>
            <p:cNvSpPr txBox="1">
              <a:spLocks noChangeArrowheads="1"/>
            </p:cNvSpPr>
            <p:nvPr/>
          </p:nvSpPr>
          <p:spPr bwMode="auto">
            <a:xfrm>
              <a:off x="5110163" y="2865438"/>
              <a:ext cx="3227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400" dirty="0"/>
                <a:t>Light Detecting Element</a:t>
              </a:r>
              <a:endParaRPr lang="ja-JP" altLang="en-US" sz="1400" dirty="0"/>
            </a:p>
          </p:txBody>
        </p:sp>
        <p:cxnSp>
          <p:nvCxnSpPr>
            <p:cNvPr id="26" name="直線矢印コネクタ 25"/>
            <p:cNvCxnSpPr/>
            <p:nvPr/>
          </p:nvCxnSpPr>
          <p:spPr>
            <a:xfrm flipV="1">
              <a:off x="3370110" y="3737590"/>
              <a:ext cx="1008296" cy="3766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29" name="テキスト ボックス 25"/>
            <p:cNvSpPr txBox="1">
              <a:spLocks noChangeArrowheads="1"/>
            </p:cNvSpPr>
            <p:nvPr/>
          </p:nvSpPr>
          <p:spPr bwMode="auto">
            <a:xfrm>
              <a:off x="2505075" y="3960813"/>
              <a:ext cx="10795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400"/>
                <a:t>Sample</a:t>
              </a:r>
              <a:endParaRPr lang="ja-JP" altLang="en-US" sz="1400"/>
            </a:p>
          </p:txBody>
        </p:sp>
        <p:cxnSp>
          <p:nvCxnSpPr>
            <p:cNvPr id="28" name="曲線コネクタ 27"/>
            <p:cNvCxnSpPr/>
            <p:nvPr/>
          </p:nvCxnSpPr>
          <p:spPr>
            <a:xfrm flipV="1">
              <a:off x="5723891" y="3737590"/>
              <a:ext cx="1101596" cy="222704"/>
            </a:xfrm>
            <a:prstGeom prst="curvedConnector3">
              <a:avLst>
                <a:gd name="adj1" fmla="val 36528"/>
              </a:avLst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>
            <a:xfrm>
              <a:off x="6830397" y="3552549"/>
              <a:ext cx="1446253" cy="3174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ja-JP" sz="1400" dirty="0"/>
                <a:t>Electric Signal</a:t>
              </a:r>
              <a:endParaRPr lang="ja-JP" altLang="en-US" sz="1400" dirty="0"/>
            </a:p>
          </p:txBody>
        </p:sp>
        <p:cxnSp>
          <p:nvCxnSpPr>
            <p:cNvPr id="30" name="直線矢印コネクタ 29"/>
            <p:cNvCxnSpPr/>
            <p:nvPr/>
          </p:nvCxnSpPr>
          <p:spPr>
            <a:xfrm>
              <a:off x="3018189" y="4330377"/>
              <a:ext cx="0" cy="358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>
              <a:off x="2081914" y="4702096"/>
              <a:ext cx="1872549" cy="30785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400" dirty="0"/>
                <a:t>Light Absorption</a:t>
              </a:r>
              <a:endParaRPr lang="ja-JP" altLang="en-US" sz="1400" dirty="0"/>
            </a:p>
          </p:txBody>
        </p:sp>
      </p:grpSp>
      <p:sp>
        <p:nvSpPr>
          <p:cNvPr id="32" name="テキスト ボックス 31"/>
          <p:cNvSpPr txBox="1"/>
          <p:nvPr/>
        </p:nvSpPr>
        <p:spPr>
          <a:xfrm>
            <a:off x="1044575" y="5240338"/>
            <a:ext cx="2963863" cy="1062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050" dirty="0">
                <a:latin typeface="+mn-lt"/>
              </a:rPr>
              <a:t>a.</a:t>
            </a:r>
            <a:r>
              <a:rPr lang="ja-JP" altLang="en-US" sz="1050" dirty="0">
                <a:latin typeface="+mn-lt"/>
              </a:rPr>
              <a:t> </a:t>
            </a:r>
            <a:r>
              <a:rPr lang="en-US" altLang="ja-JP" sz="1050" dirty="0">
                <a:latin typeface="+mn-lt"/>
              </a:rPr>
              <a:t>Compact and light weight.</a:t>
            </a:r>
          </a:p>
          <a:p>
            <a:pPr>
              <a:defRPr/>
            </a:pPr>
            <a:r>
              <a:rPr lang="en-US" altLang="ja-JP" sz="1050" dirty="0">
                <a:latin typeface="+mn-lt"/>
              </a:rPr>
              <a:t>b.</a:t>
            </a:r>
            <a:r>
              <a:rPr lang="ja-JP" altLang="en-US" sz="1050" dirty="0">
                <a:latin typeface="+mn-lt"/>
              </a:rPr>
              <a:t> </a:t>
            </a:r>
            <a:r>
              <a:rPr lang="en-US" altLang="ja-JP" sz="1050" dirty="0">
                <a:latin typeface="+mn-lt"/>
              </a:rPr>
              <a:t>No need for optical filter.</a:t>
            </a:r>
          </a:p>
          <a:p>
            <a:pPr>
              <a:defRPr/>
            </a:pPr>
            <a:r>
              <a:rPr lang="en-US" altLang="ja-JP" sz="1050" dirty="0">
                <a:latin typeface="+mn-lt"/>
              </a:rPr>
              <a:t>c.</a:t>
            </a:r>
            <a:r>
              <a:rPr lang="ja-JP" altLang="en-US" sz="1050" dirty="0">
                <a:latin typeface="+mn-lt"/>
              </a:rPr>
              <a:t> </a:t>
            </a:r>
            <a:r>
              <a:rPr lang="en-US" altLang="ja-JP" sz="1050" dirty="0">
                <a:latin typeface="+mn-lt"/>
              </a:rPr>
              <a:t>Easy to control (Instant start , </a:t>
            </a:r>
          </a:p>
          <a:p>
            <a:pPr>
              <a:defRPr/>
            </a:pPr>
            <a:r>
              <a:rPr lang="en-US" altLang="ja-JP" sz="1050" dirty="0">
                <a:latin typeface="+mn-lt"/>
              </a:rPr>
              <a:t>                  Pulse lighting)</a:t>
            </a:r>
          </a:p>
          <a:p>
            <a:pPr>
              <a:defRPr/>
            </a:pPr>
            <a:r>
              <a:rPr lang="en-US" altLang="ja-JP" sz="1050" dirty="0">
                <a:latin typeface="+mn-lt"/>
              </a:rPr>
              <a:t>d.</a:t>
            </a:r>
            <a:r>
              <a:rPr lang="ja-JP" altLang="en-US" sz="1050" dirty="0">
                <a:latin typeface="+mn-lt"/>
              </a:rPr>
              <a:t> </a:t>
            </a:r>
            <a:r>
              <a:rPr lang="en-US" altLang="ja-JP" sz="1050" dirty="0">
                <a:latin typeface="+mn-lt"/>
              </a:rPr>
              <a:t>Mercury free</a:t>
            </a:r>
          </a:p>
          <a:p>
            <a:pPr>
              <a:defRPr/>
            </a:pPr>
            <a:r>
              <a:rPr lang="en-US" altLang="ja-JP" sz="1050" dirty="0">
                <a:latin typeface="+mn-lt"/>
              </a:rPr>
              <a:t>e.</a:t>
            </a:r>
            <a:r>
              <a:rPr lang="ja-JP" altLang="en-US" sz="1050" dirty="0">
                <a:latin typeface="+mn-lt"/>
              </a:rPr>
              <a:t> </a:t>
            </a:r>
            <a:r>
              <a:rPr lang="en-US" altLang="ja-JP" sz="1050" dirty="0">
                <a:latin typeface="+mn-lt"/>
              </a:rPr>
              <a:t>Wavelength is adjustable.</a:t>
            </a:r>
            <a:endParaRPr lang="ja-JP" altLang="en-US" sz="1050" dirty="0">
              <a:latin typeface="+mn-lt"/>
            </a:endParaRPr>
          </a:p>
        </p:txBody>
      </p:sp>
      <p:grpSp>
        <p:nvGrpSpPr>
          <p:cNvPr id="20515" name="グループ化 5"/>
          <p:cNvGrpSpPr>
            <a:grpSpLocks/>
          </p:cNvGrpSpPr>
          <p:nvPr/>
        </p:nvGrpSpPr>
        <p:grpSpPr bwMode="auto">
          <a:xfrm>
            <a:off x="449263" y="5646738"/>
            <a:ext cx="677862" cy="442912"/>
            <a:chOff x="7180268" y="4403773"/>
            <a:chExt cx="677715" cy="505215"/>
          </a:xfrm>
        </p:grpSpPr>
        <p:pic>
          <p:nvPicPr>
            <p:cNvPr id="20516" name="Picture 15" descr="Packag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280" t="42516" r="2411" b="29379"/>
            <a:stretch>
              <a:fillRect/>
            </a:stretch>
          </p:blipFill>
          <p:spPr bwMode="auto">
            <a:xfrm rot="-183841">
              <a:off x="7259567" y="4490120"/>
              <a:ext cx="53721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直角三角形 34"/>
            <p:cNvSpPr/>
            <p:nvPr/>
          </p:nvSpPr>
          <p:spPr>
            <a:xfrm flipH="1">
              <a:off x="7451671" y="4604772"/>
              <a:ext cx="360285" cy="28067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36" name="直角三角形 35"/>
            <p:cNvSpPr/>
            <p:nvPr/>
          </p:nvSpPr>
          <p:spPr>
            <a:xfrm rot="11028790" flipH="1">
              <a:off x="7180268" y="4403773"/>
              <a:ext cx="477733" cy="311459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37" name="直角三角形 36"/>
            <p:cNvSpPr/>
            <p:nvPr/>
          </p:nvSpPr>
          <p:spPr>
            <a:xfrm rot="16200000" flipH="1">
              <a:off x="7723519" y="4452199"/>
              <a:ext cx="121324" cy="147605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38" name="直角三角形 37"/>
            <p:cNvSpPr/>
            <p:nvPr/>
          </p:nvSpPr>
          <p:spPr>
            <a:xfrm rot="7000382" flipH="1">
              <a:off x="7286359" y="4716692"/>
              <a:ext cx="106837" cy="27775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338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3854450"/>
            <a:ext cx="259238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正方形/長方形 26"/>
          <p:cNvSpPr/>
          <p:nvPr/>
        </p:nvSpPr>
        <p:spPr>
          <a:xfrm>
            <a:off x="152400" y="3854450"/>
            <a:ext cx="2586038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195513" y="4595813"/>
            <a:ext cx="108743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200" dirty="0">
                <a:solidFill>
                  <a:srgbClr val="FF0000"/>
                </a:solidFill>
                <a:latin typeface="+mn-lt"/>
              </a:rPr>
              <a:t>285nm</a:t>
            </a:r>
            <a:endParaRPr lang="ja-JP" altLang="en-US" sz="12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1979613" y="4735513"/>
            <a:ext cx="4699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0" name="Rectangle 3"/>
          <p:cNvSpPr>
            <a:spLocks noChangeArrowheads="1"/>
          </p:cNvSpPr>
          <p:nvPr/>
        </p:nvSpPr>
        <p:spPr bwMode="auto">
          <a:xfrm>
            <a:off x="250825" y="6384925"/>
            <a:ext cx="63373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sz="1200">
              <a:latin typeface="ＭＳ Ｐゴシック" pitchFamily="50" charset="-128"/>
            </a:endParaRPr>
          </a:p>
        </p:txBody>
      </p:sp>
      <p:pic>
        <p:nvPicPr>
          <p:cNvPr id="21511" name="Picture 5" descr="10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14300"/>
            <a:ext cx="1719263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Line 6"/>
          <p:cNvSpPr>
            <a:spLocks noChangeShapeType="1"/>
          </p:cNvSpPr>
          <p:nvPr/>
        </p:nvSpPr>
        <p:spPr bwMode="auto">
          <a:xfrm>
            <a:off x="252413" y="836613"/>
            <a:ext cx="8743950" cy="0"/>
          </a:xfrm>
          <a:prstGeom prst="line">
            <a:avLst/>
          </a:prstGeom>
          <a:noFill/>
          <a:ln w="50800">
            <a:solidFill>
              <a:srgbClr val="0C41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1513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6911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>
                <a:solidFill>
                  <a:srgbClr val="002A7E"/>
                </a:solidFill>
              </a:rPr>
              <a:t>UV-LED for Sensing Application</a:t>
            </a:r>
          </a:p>
        </p:txBody>
      </p:sp>
      <p:sp>
        <p:nvSpPr>
          <p:cNvPr id="21514" name="テキスト ボックス 1"/>
          <p:cNvSpPr txBox="1">
            <a:spLocks noChangeArrowheads="1"/>
          </p:cNvSpPr>
          <p:nvPr/>
        </p:nvSpPr>
        <p:spPr bwMode="auto">
          <a:xfrm>
            <a:off x="250825" y="908050"/>
            <a:ext cx="684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400" b="1" u="sng">
                <a:solidFill>
                  <a:srgbClr val="000000"/>
                </a:solidFill>
              </a:rPr>
              <a:t>What is DDM?</a:t>
            </a:r>
            <a:endParaRPr lang="ja-JP" altLang="en-US" sz="2400" b="1" u="sng">
              <a:solidFill>
                <a:srgbClr val="000000"/>
              </a:solidFill>
            </a:endParaRPr>
          </a:p>
        </p:txBody>
      </p:sp>
      <p:sp>
        <p:nvSpPr>
          <p:cNvPr id="21515" name="テキスト ボックス 1"/>
          <p:cNvSpPr txBox="1">
            <a:spLocks noChangeArrowheads="1"/>
          </p:cNvSpPr>
          <p:nvPr/>
        </p:nvSpPr>
        <p:spPr bwMode="auto">
          <a:xfrm>
            <a:off x="252413" y="1341438"/>
            <a:ext cx="875906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</a:rPr>
              <a:t>D</a:t>
            </a:r>
            <a:r>
              <a:rPr lang="en-US" altLang="ja-JP" dirty="0">
                <a:solidFill>
                  <a:srgbClr val="000000"/>
                </a:solidFill>
              </a:rPr>
              <a:t>ialysis </a:t>
            </a:r>
            <a:r>
              <a:rPr lang="en-US" altLang="ja-JP" dirty="0">
                <a:solidFill>
                  <a:srgbClr val="FF0000"/>
                </a:solidFill>
              </a:rPr>
              <a:t>D</a:t>
            </a:r>
            <a:r>
              <a:rPr lang="en-US" altLang="ja-JP" dirty="0">
                <a:solidFill>
                  <a:srgbClr val="000000"/>
                </a:solidFill>
              </a:rPr>
              <a:t>ose </a:t>
            </a:r>
            <a:r>
              <a:rPr lang="en-US" altLang="ja-JP" dirty="0">
                <a:solidFill>
                  <a:srgbClr val="FF0000"/>
                </a:solidFill>
              </a:rPr>
              <a:t>M</a:t>
            </a:r>
            <a:r>
              <a:rPr lang="en-US" altLang="ja-JP" dirty="0">
                <a:solidFill>
                  <a:srgbClr val="000000"/>
                </a:solidFill>
              </a:rPr>
              <a:t>onitor </a:t>
            </a:r>
            <a:r>
              <a:rPr lang="ja-JP" altLang="en-US" dirty="0">
                <a:solidFill>
                  <a:srgbClr val="000000"/>
                </a:solidFill>
              </a:rPr>
              <a:t>→ </a:t>
            </a:r>
            <a:r>
              <a:rPr lang="en-US" altLang="ja-JP" dirty="0">
                <a:solidFill>
                  <a:srgbClr val="FF0000"/>
                </a:solidFill>
              </a:rPr>
              <a:t>DDM</a:t>
            </a:r>
            <a:r>
              <a:rPr lang="en-US" altLang="ja-JP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dirty="0"/>
              <a:t>Measurement of </a:t>
            </a:r>
            <a:r>
              <a:rPr lang="en-US" altLang="ja-JP" dirty="0" smtClean="0"/>
              <a:t>uric acid </a:t>
            </a:r>
            <a:r>
              <a:rPr lang="en-US" altLang="ja-JP" dirty="0"/>
              <a:t>concentration contained in dialysis waste fluid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altLang="ja-JP" dirty="0"/>
              <a:t> Uric </a:t>
            </a:r>
            <a:r>
              <a:rPr lang="en-US" altLang="ja-JP" dirty="0" smtClean="0"/>
              <a:t>acid </a:t>
            </a:r>
            <a:r>
              <a:rPr lang="en-US" altLang="ja-JP" dirty="0"/>
              <a:t>is measured by </a:t>
            </a:r>
            <a:r>
              <a:rPr lang="en-US" altLang="ja-JP" dirty="0">
                <a:solidFill>
                  <a:srgbClr val="000000"/>
                </a:solidFill>
              </a:rPr>
              <a:t>absorption spectroscopy</a:t>
            </a:r>
            <a:r>
              <a:rPr lang="ja-JP" altLang="en-US" dirty="0">
                <a:solidFill>
                  <a:srgbClr val="000000"/>
                </a:solidFill>
              </a:rPr>
              <a:t> </a:t>
            </a:r>
            <a:r>
              <a:rPr lang="en-US" altLang="ja-JP" dirty="0">
                <a:solidFill>
                  <a:srgbClr val="000000"/>
                </a:solidFill>
              </a:rPr>
              <a:t>with UV-LED as light source</a:t>
            </a:r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21516" name="Picture 10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197225"/>
            <a:ext cx="5184775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角丸四角形 12"/>
          <p:cNvSpPr/>
          <p:nvPr/>
        </p:nvSpPr>
        <p:spPr>
          <a:xfrm>
            <a:off x="4541838" y="3197225"/>
            <a:ext cx="1008062" cy="2016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dirty="0">
                <a:solidFill>
                  <a:srgbClr val="000000"/>
                </a:solidFill>
              </a:rPr>
              <a:t>Pump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961188" y="5141913"/>
            <a:ext cx="1317625" cy="2889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sz="1200" dirty="0">
                <a:solidFill>
                  <a:srgbClr val="000000"/>
                </a:solidFill>
              </a:rPr>
              <a:t>Blood Pump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3816350" y="4637088"/>
            <a:ext cx="827088" cy="2873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sz="1400" dirty="0">
                <a:solidFill>
                  <a:srgbClr val="0000FF"/>
                </a:solidFill>
              </a:rPr>
              <a:t>D.D.M.</a:t>
            </a:r>
            <a:endParaRPr lang="ja-JP" altLang="en-US" sz="1400" dirty="0">
              <a:solidFill>
                <a:srgbClr val="0000FF"/>
              </a:solidFill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4667250" y="5632450"/>
            <a:ext cx="900113" cy="2016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dirty="0">
                <a:solidFill>
                  <a:srgbClr val="000000"/>
                </a:solidFill>
              </a:rPr>
              <a:t>Pump</a:t>
            </a: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5722938" y="5689600"/>
            <a:ext cx="2141537" cy="2889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ja-JP" sz="1200" dirty="0">
                <a:solidFill>
                  <a:srgbClr val="000000"/>
                </a:solidFill>
              </a:rPr>
              <a:t>Monitoring for Uric Acid</a:t>
            </a:r>
            <a:endParaRPr lang="ja-JP" altLang="en-US" sz="1200" dirty="0">
              <a:solidFill>
                <a:srgbClr val="000000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6432550" y="3979863"/>
            <a:ext cx="215900" cy="755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ja-JP" altLang="en-US">
              <a:solidFill>
                <a:srgbClr val="FFFFFF"/>
              </a:solidFill>
            </a:endParaRPr>
          </a:p>
        </p:txBody>
      </p:sp>
      <p:sp>
        <p:nvSpPr>
          <p:cNvPr id="21523" name="AutoShape 200"/>
          <p:cNvSpPr>
            <a:spLocks/>
          </p:cNvSpPr>
          <p:nvPr/>
        </p:nvSpPr>
        <p:spPr bwMode="auto">
          <a:xfrm>
            <a:off x="7243763" y="2898775"/>
            <a:ext cx="657225" cy="203200"/>
          </a:xfrm>
          <a:prstGeom prst="borderCallout1">
            <a:avLst>
              <a:gd name="adj1" fmla="val 53708"/>
              <a:gd name="adj2" fmla="val 532"/>
              <a:gd name="adj3" fmla="val 635935"/>
              <a:gd name="adj4" fmla="val -958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 type="oval" w="med" len="med"/>
          </a:ln>
        </p:spPr>
        <p:txBody>
          <a:bodyPr wrap="none" lIns="72000" tIns="8890" rIns="72000" bIns="8890">
            <a:spAutoFit/>
          </a:bodyPr>
          <a:lstStyle/>
          <a:p>
            <a:pPr marL="342900" indent="-342900" algn="just"/>
            <a:r>
              <a:rPr lang="en-US" altLang="ja-JP" sz="1200">
                <a:solidFill>
                  <a:srgbClr val="000000"/>
                </a:solidFill>
                <a:latin typeface="ＭＳ Ｐゴシック" pitchFamily="50" charset="-128"/>
              </a:rPr>
              <a:t>Dialyzer</a:t>
            </a:r>
            <a:endParaRPr lang="ja-JP" altLang="en-US" sz="1200">
              <a:solidFill>
                <a:srgbClr val="000000"/>
              </a:solidFill>
            </a:endParaRPr>
          </a:p>
        </p:txBody>
      </p:sp>
      <p:sp>
        <p:nvSpPr>
          <p:cNvPr id="21524" name="AutoShape 200"/>
          <p:cNvSpPr>
            <a:spLocks/>
          </p:cNvSpPr>
          <p:nvPr/>
        </p:nvSpPr>
        <p:spPr bwMode="auto">
          <a:xfrm>
            <a:off x="3644900" y="3854450"/>
            <a:ext cx="1414463" cy="203200"/>
          </a:xfrm>
          <a:prstGeom prst="borderCallout1">
            <a:avLst>
              <a:gd name="adj1" fmla="val 103708"/>
              <a:gd name="adj2" fmla="val 77894"/>
              <a:gd name="adj3" fmla="val 386417"/>
              <a:gd name="adj4" fmla="val 9694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 type="oval" w="med" len="med"/>
          </a:ln>
        </p:spPr>
        <p:txBody>
          <a:bodyPr wrap="none" lIns="72000" tIns="8890" rIns="72000" bIns="8890">
            <a:spAutoFit/>
          </a:bodyPr>
          <a:lstStyle/>
          <a:p>
            <a:pPr marL="342900" indent="-342900" algn="just"/>
            <a:r>
              <a:rPr lang="en-US" altLang="ja-JP" sz="1200">
                <a:solidFill>
                  <a:srgbClr val="000000"/>
                </a:solidFill>
                <a:latin typeface="ＭＳ Ｐゴシック" pitchFamily="50" charset="-128"/>
              </a:rPr>
              <a:t>Dialysis Waste Fluid</a:t>
            </a:r>
            <a:endParaRPr lang="ja-JP" altLang="en-US" sz="1200">
              <a:solidFill>
                <a:srgbClr val="000000"/>
              </a:solidFill>
            </a:endParaRPr>
          </a:p>
        </p:txBody>
      </p:sp>
      <p:pic>
        <p:nvPicPr>
          <p:cNvPr id="2152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/>
          <a:stretch>
            <a:fillRect/>
          </a:stretch>
        </p:blipFill>
        <p:spPr bwMode="auto">
          <a:xfrm>
            <a:off x="-26988" y="2508250"/>
            <a:ext cx="3590926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2781300" y="2803525"/>
            <a:ext cx="11943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1200" dirty="0">
                <a:solidFill>
                  <a:srgbClr val="FF0000"/>
                </a:solidFill>
                <a:latin typeface="+mn-lt"/>
              </a:rPr>
              <a:t>λ:285nm</a:t>
            </a:r>
            <a:endParaRPr lang="ja-JP" alt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3475038"/>
            <a:ext cx="539750" cy="31273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1528" name="Rectangle 2"/>
          <p:cNvSpPr>
            <a:spLocks noChangeArrowheads="1"/>
          </p:cNvSpPr>
          <p:nvPr/>
        </p:nvSpPr>
        <p:spPr bwMode="auto">
          <a:xfrm>
            <a:off x="228600" y="6400800"/>
            <a:ext cx="8763000" cy="228600"/>
          </a:xfrm>
          <a:prstGeom prst="rect">
            <a:avLst/>
          </a:prstGeom>
          <a:solidFill>
            <a:srgbClr val="0C41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ja-JP" altLang="ja-JP" sz="9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1529" name="Rectangle 4"/>
          <p:cNvSpPr>
            <a:spLocks noChangeArrowheads="1"/>
          </p:cNvSpPr>
          <p:nvPr/>
        </p:nvSpPr>
        <p:spPr bwMode="auto">
          <a:xfrm>
            <a:off x="8342313" y="6381750"/>
            <a:ext cx="57467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FF6BE2C0-9B45-4325-8149-023AFEAF9A9E}" type="slidenum">
              <a:rPr lang="en-US" altLang="ja-JP" sz="1200">
                <a:solidFill>
                  <a:schemeClr val="bg1"/>
                </a:solidFill>
                <a:latin typeface="Times New Roman" pitchFamily="18" charset="0"/>
              </a:rPr>
              <a:pPr algn="r"/>
              <a:t>19</a:t>
            </a:fld>
            <a:endParaRPr lang="en-US" altLang="ja-JP" sz="120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51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85" y="1394459"/>
            <a:ext cx="6373276" cy="4779957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6911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 smtClean="0">
                <a:solidFill>
                  <a:srgbClr val="002A7E"/>
                </a:solidFill>
              </a:rPr>
              <a:t>Chromatography setting</a:t>
            </a:r>
            <a:endParaRPr lang="en-US" altLang="ja-JP" sz="2800" dirty="0">
              <a:solidFill>
                <a:srgbClr val="002A7E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984434" y="1091951"/>
            <a:ext cx="2159566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UV Light source:</a:t>
            </a:r>
          </a:p>
          <a:p>
            <a:r>
              <a:rPr lang="en-US" altLang="ja-JP" dirty="0" smtClean="0"/>
              <a:t>2 fixed wavelength</a:t>
            </a:r>
          </a:p>
          <a:p>
            <a:r>
              <a:rPr kumimoji="1" lang="en-US" altLang="ja-JP" dirty="0" smtClean="0"/>
              <a:t>280 nm LED</a:t>
            </a:r>
          </a:p>
          <a:p>
            <a:r>
              <a:rPr lang="en-US" altLang="ja-JP" dirty="0" smtClean="0"/>
              <a:t>300 nm LED</a:t>
            </a:r>
            <a:endParaRPr kumimoji="1" lang="ja-JP" altLang="en-US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4" t="22283" r="22083" b="38860"/>
          <a:stretch/>
        </p:blipFill>
        <p:spPr bwMode="auto">
          <a:xfrm>
            <a:off x="3735894" y="1159261"/>
            <a:ext cx="5293806" cy="2034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3735894" y="1144021"/>
            <a:ext cx="5293806" cy="20500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853940" y="2309812"/>
            <a:ext cx="4069080" cy="16192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75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9" t="11146" r="27222" b="18025"/>
          <a:stretch/>
        </p:blipFill>
        <p:spPr bwMode="auto">
          <a:xfrm>
            <a:off x="291716" y="932862"/>
            <a:ext cx="4795637" cy="475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88913"/>
            <a:ext cx="6911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 smtClean="0">
                <a:solidFill>
                  <a:srgbClr val="002A7E"/>
                </a:solidFill>
              </a:rPr>
              <a:t>Chromatography process using UV-LED</a:t>
            </a:r>
            <a:endParaRPr lang="en-US" altLang="ja-JP" sz="2800" dirty="0">
              <a:solidFill>
                <a:srgbClr val="002A7E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86719" y="1742064"/>
            <a:ext cx="295465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Advantages of UV LED:</a:t>
            </a:r>
          </a:p>
          <a:p>
            <a:r>
              <a:rPr lang="en-US" altLang="ja-JP" dirty="0" smtClean="0"/>
              <a:t>-More robust</a:t>
            </a:r>
          </a:p>
          <a:p>
            <a:r>
              <a:rPr lang="en-US" altLang="ja-JP" dirty="0"/>
              <a:t>-</a:t>
            </a:r>
            <a:r>
              <a:rPr lang="en-US" altLang="ja-JP" dirty="0" smtClean="0"/>
              <a:t>No </a:t>
            </a:r>
            <a:r>
              <a:rPr lang="en-US" altLang="ja-JP" dirty="0" smtClean="0"/>
              <a:t>need for spectrometer</a:t>
            </a:r>
          </a:p>
          <a:p>
            <a:r>
              <a:rPr lang="en-US" altLang="ja-JP" dirty="0" smtClean="0"/>
              <a:t>-No need for shutter</a:t>
            </a:r>
          </a:p>
          <a:p>
            <a:r>
              <a:rPr lang="en-US" altLang="ja-JP" dirty="0"/>
              <a:t>-Small </a:t>
            </a:r>
            <a:r>
              <a:rPr lang="en-US" altLang="ja-JP" dirty="0" smtClean="0"/>
              <a:t>Footprint</a:t>
            </a:r>
            <a:endParaRPr lang="en-US" altLang="ja-JP" dirty="0"/>
          </a:p>
          <a:p>
            <a:r>
              <a:rPr lang="en-US" altLang="ja-JP" dirty="0"/>
              <a:t>-Light weight</a:t>
            </a:r>
          </a:p>
          <a:p>
            <a:r>
              <a:rPr lang="en-US" altLang="ja-JP" dirty="0" smtClean="0"/>
              <a:t>-Instant On/Off </a:t>
            </a:r>
          </a:p>
          <a:p>
            <a:r>
              <a:rPr lang="en-US" altLang="ja-JP" dirty="0" smtClean="0"/>
              <a:t>(lower power consumption)</a:t>
            </a:r>
          </a:p>
          <a:p>
            <a:r>
              <a:rPr lang="en-US" altLang="ja-JP" dirty="0" smtClean="0"/>
              <a:t>-Low Voltage operation</a:t>
            </a:r>
          </a:p>
          <a:p>
            <a:r>
              <a:rPr lang="en-US" altLang="ja-JP" dirty="0" smtClean="0"/>
              <a:t>(simple driving unit)</a:t>
            </a:r>
          </a:p>
          <a:p>
            <a:r>
              <a:rPr lang="en-US" altLang="ja-JP" dirty="0" smtClean="0"/>
              <a:t>-Longer Life time</a:t>
            </a:r>
          </a:p>
          <a:p>
            <a:pPr marL="285750" indent="-285750">
              <a:buFontTx/>
              <a:buChar char="-"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932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7001" y="1316139"/>
            <a:ext cx="87757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altLang="ja-JP" dirty="0" smtClean="0"/>
              <a:t>DUV-LED has </a:t>
            </a:r>
            <a:r>
              <a:rPr lang="en-US" altLang="ja-JP" dirty="0"/>
              <a:t>some clear advantage </a:t>
            </a:r>
            <a:r>
              <a:rPr lang="en-US" altLang="ja-JP" dirty="0" smtClean="0"/>
              <a:t>compared with traditional </a:t>
            </a:r>
            <a:r>
              <a:rPr lang="en-US" altLang="ja-JP" dirty="0"/>
              <a:t>UV light </a:t>
            </a:r>
            <a:r>
              <a:rPr lang="en-US" altLang="ja-JP" dirty="0" smtClean="0"/>
              <a:t>source</a:t>
            </a:r>
            <a:endParaRPr lang="en-US" altLang="ja-JP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altLang="ja-JP" dirty="0"/>
              <a:t>Significant improvement in the DUV-LED performance recently: </a:t>
            </a:r>
            <a:r>
              <a:rPr lang="en-US" altLang="ja-JP" dirty="0" smtClean="0"/>
              <a:t>possible to address a large range of market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altLang="ja-JP" dirty="0" smtClean="0"/>
              <a:t>more </a:t>
            </a:r>
            <a:r>
              <a:rPr lang="en-US" altLang="ja-JP" dirty="0"/>
              <a:t>development is needed not only in the LED-chip performance but also in </a:t>
            </a:r>
            <a:r>
              <a:rPr lang="en-US" altLang="ja-JP" dirty="0" smtClean="0"/>
              <a:t>package, module design (arrays</a:t>
            </a:r>
            <a:r>
              <a:rPr lang="en-US" altLang="ja-JP" dirty="0"/>
              <a:t>, cooling and </a:t>
            </a:r>
            <a:r>
              <a:rPr lang="en-US" altLang="ja-JP" dirty="0" smtClean="0"/>
              <a:t>optics)</a:t>
            </a:r>
            <a:endParaRPr lang="en-US" altLang="ja-JP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altLang="ja-JP" dirty="0" smtClean="0"/>
              <a:t>Nikkiso Started Production in a new factory dedicated to DUV LED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altLang="ja-JP" dirty="0" smtClean="0">
                <a:solidFill>
                  <a:srgbClr val="000000"/>
                </a:solidFill>
              </a:rPr>
              <a:t>By controlling </a:t>
            </a:r>
            <a:r>
              <a:rPr lang="en-US" altLang="ja-JP" dirty="0">
                <a:solidFill>
                  <a:srgbClr val="000000"/>
                </a:solidFill>
              </a:rPr>
              <a:t>all the fabrication steps, </a:t>
            </a:r>
            <a:r>
              <a:rPr lang="en-US" altLang="ja-JP" dirty="0"/>
              <a:t>from wafer epitaxy </a:t>
            </a:r>
            <a:endParaRPr lang="en-US" altLang="ja-JP" dirty="0" smtClean="0"/>
          </a:p>
          <a:p>
            <a:pPr>
              <a:defRPr/>
            </a:pPr>
            <a:r>
              <a:rPr lang="en-US" altLang="ja-JP" dirty="0" smtClean="0"/>
              <a:t>to </a:t>
            </a:r>
            <a:r>
              <a:rPr lang="en-US" altLang="ja-JP" dirty="0"/>
              <a:t>chip packaging, including quality control and </a:t>
            </a:r>
            <a:endParaRPr lang="en-US" altLang="ja-JP" dirty="0" smtClean="0"/>
          </a:p>
          <a:p>
            <a:pPr>
              <a:defRPr/>
            </a:pPr>
            <a:r>
              <a:rPr lang="en-US" altLang="ja-JP" dirty="0" smtClean="0"/>
              <a:t>UV-module development</a:t>
            </a:r>
            <a:r>
              <a:rPr lang="en-US" altLang="ja-JP" dirty="0" smtClean="0">
                <a:solidFill>
                  <a:srgbClr val="000000"/>
                </a:solidFill>
              </a:rPr>
              <a:t>,  we </a:t>
            </a:r>
            <a:r>
              <a:rPr lang="en-US" altLang="ja-JP" dirty="0">
                <a:solidFill>
                  <a:srgbClr val="000000"/>
                </a:solidFill>
              </a:rPr>
              <a:t>target higher 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altLang="ja-JP" dirty="0" smtClean="0">
                <a:solidFill>
                  <a:srgbClr val="000000"/>
                </a:solidFill>
              </a:rPr>
              <a:t>device </a:t>
            </a:r>
            <a:r>
              <a:rPr lang="en-US" altLang="ja-JP" dirty="0">
                <a:solidFill>
                  <a:srgbClr val="000000"/>
                </a:solidFill>
              </a:rPr>
              <a:t>performance, higher production </a:t>
            </a:r>
            <a:r>
              <a:rPr lang="en-US" altLang="ja-JP" dirty="0" smtClean="0">
                <a:solidFill>
                  <a:srgbClr val="000000"/>
                </a:solidFill>
              </a:rPr>
              <a:t>yield ,</a:t>
            </a:r>
          </a:p>
          <a:p>
            <a:pPr>
              <a:defRPr/>
            </a:pPr>
            <a:r>
              <a:rPr lang="en-US" altLang="ja-JP" dirty="0" smtClean="0">
                <a:solidFill>
                  <a:srgbClr val="000000"/>
                </a:solidFill>
              </a:rPr>
              <a:t>allowing </a:t>
            </a:r>
            <a:r>
              <a:rPr lang="en-US" altLang="ja-JP" dirty="0">
                <a:solidFill>
                  <a:srgbClr val="000000"/>
                </a:solidFill>
              </a:rPr>
              <a:t>to decrease the C</a:t>
            </a:r>
            <a:r>
              <a:rPr lang="en-US" altLang="ja-JP" dirty="0" smtClean="0">
                <a:solidFill>
                  <a:srgbClr val="000000"/>
                </a:solidFill>
              </a:rPr>
              <a:t>ost-per-Watt</a:t>
            </a:r>
            <a:endParaRPr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altLang="ja-JP" dirty="0">
                <a:solidFill>
                  <a:srgbClr val="000000"/>
                </a:solidFill>
              </a:rPr>
              <a:t>Customized Modules designs are possible thanks 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altLang="ja-JP" dirty="0" smtClean="0">
                <a:solidFill>
                  <a:srgbClr val="000000"/>
                </a:solidFill>
              </a:rPr>
              <a:t>to </a:t>
            </a:r>
            <a:r>
              <a:rPr lang="en-US" altLang="ja-JP" dirty="0">
                <a:solidFill>
                  <a:srgbClr val="000000"/>
                </a:solidFill>
              </a:rPr>
              <a:t>Nikkiso know-how in optics, fluid dynamic </a:t>
            </a:r>
            <a:endParaRPr lang="en-US" altLang="ja-JP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altLang="ja-JP" dirty="0" smtClean="0">
                <a:solidFill>
                  <a:srgbClr val="000000"/>
                </a:solidFill>
              </a:rPr>
              <a:t>and </a:t>
            </a:r>
            <a:r>
              <a:rPr lang="en-US" altLang="ja-JP" dirty="0">
                <a:solidFill>
                  <a:srgbClr val="000000"/>
                </a:solidFill>
              </a:rPr>
              <a:t>thermal </a:t>
            </a:r>
            <a:r>
              <a:rPr lang="en-US" altLang="ja-JP" dirty="0" smtClean="0">
                <a:solidFill>
                  <a:srgbClr val="000000"/>
                </a:solidFill>
              </a:rPr>
              <a:t>analysis</a:t>
            </a:r>
            <a:endParaRPr lang="en-US" altLang="ja-JP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1" t="3442" r="2162" b="51990"/>
          <a:stretch>
            <a:fillRect/>
          </a:stretch>
        </p:blipFill>
        <p:spPr bwMode="auto">
          <a:xfrm>
            <a:off x="6302224" y="3851125"/>
            <a:ext cx="2359175" cy="189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231775"/>
            <a:ext cx="69119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600" dirty="0">
                <a:solidFill>
                  <a:srgbClr val="002A7E"/>
                </a:solidFill>
              </a:rPr>
              <a:t>Conclusion</a:t>
            </a:r>
            <a:endParaRPr lang="en-US" altLang="ja-JP" sz="26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98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青帯NIKKI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2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81100" y="193675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ja-JP" smtClean="0"/>
              <a:t>Thank you for your attention !</a:t>
            </a:r>
            <a:endParaRPr lang="ja-JP" altLang="ja-JP" sz="280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8.4|5|4.8|11.1|20.4|4|12.2|5.4"/>
</p:tagLst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23049</TotalTime>
  <Words>1082</Words>
  <Application>Microsoft Office PowerPoint</Application>
  <PresentationFormat>画面に合わせる (4:3)</PresentationFormat>
  <Paragraphs>282</Paragraphs>
  <Slides>23</Slides>
  <Notes>10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5" baseType="lpstr">
      <vt:lpstr>標準デザイン</vt:lpstr>
      <vt:lpstr>ワークシート</vt:lpstr>
      <vt:lpstr>Recent Progress of DUV-LED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Thank you for your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860103</dc:creator>
  <cp:lastModifiedBy>143527　ペルノ シリル</cp:lastModifiedBy>
  <cp:revision>515</cp:revision>
  <cp:lastPrinted>2014-06-01T08:04:34Z</cp:lastPrinted>
  <dcterms:created xsi:type="dcterms:W3CDTF">2006-04-24T05:18:07Z</dcterms:created>
  <dcterms:modified xsi:type="dcterms:W3CDTF">2015-09-03T08:00:40Z</dcterms:modified>
</cp:coreProperties>
</file>