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9"/>
  </p:notesMasterIdLst>
  <p:sldIdLst>
    <p:sldId id="280" r:id="rId2"/>
    <p:sldId id="257" r:id="rId3"/>
    <p:sldId id="285" r:id="rId4"/>
    <p:sldId id="311" r:id="rId5"/>
    <p:sldId id="293" r:id="rId6"/>
    <p:sldId id="294" r:id="rId7"/>
    <p:sldId id="301" r:id="rId8"/>
    <p:sldId id="312" r:id="rId9"/>
    <p:sldId id="307" r:id="rId10"/>
    <p:sldId id="298" r:id="rId11"/>
    <p:sldId id="313" r:id="rId12"/>
    <p:sldId id="299" r:id="rId13"/>
    <p:sldId id="315" r:id="rId14"/>
    <p:sldId id="316" r:id="rId15"/>
    <p:sldId id="310" r:id="rId16"/>
    <p:sldId id="317" r:id="rId17"/>
    <p:sldId id="318" r:id="rId18"/>
    <p:sldId id="303" r:id="rId19"/>
    <p:sldId id="322" r:id="rId20"/>
    <p:sldId id="323" r:id="rId21"/>
    <p:sldId id="297" r:id="rId22"/>
    <p:sldId id="319" r:id="rId23"/>
    <p:sldId id="321" r:id="rId24"/>
    <p:sldId id="281" r:id="rId25"/>
    <p:sldId id="300" r:id="rId26"/>
    <p:sldId id="320" r:id="rId27"/>
    <p:sldId id="309"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440" autoAdjust="0"/>
  </p:normalViewPr>
  <p:slideViewPr>
    <p:cSldViewPr snapToGrid="0" snapToObjects="1">
      <p:cViewPr>
        <p:scale>
          <a:sx n="100" d="100"/>
          <a:sy n="100" d="100"/>
        </p:scale>
        <p:origin x="-1240" y="-5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BE2FE3-C5B4-3C49-B1D7-9EE5C47B00FF}" type="datetimeFigureOut">
              <a:rPr lang="en-US" smtClean="0"/>
              <a:t>19/08/2015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A88B20-4F30-4B48-99AA-F25FA5DFC383}" type="slidenum">
              <a:rPr lang="en-US" smtClean="0"/>
              <a:t>‹#›</a:t>
            </a:fld>
            <a:endParaRPr lang="en-US"/>
          </a:p>
        </p:txBody>
      </p:sp>
    </p:spTree>
    <p:extLst>
      <p:ext uri="{BB962C8B-B14F-4D97-AF65-F5344CB8AC3E}">
        <p14:creationId xmlns:p14="http://schemas.microsoft.com/office/powerpoint/2010/main" val="580441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394A52A-520D-0840-9E13-2A58F2E21E7A}" type="datetimeFigureOut">
              <a:rPr lang="en-US" smtClean="0"/>
              <a:t>19/08/2015</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9F0B6810-96EB-9A4E-B56B-E7E56CAC8AE6}"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GB"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394A52A-520D-0840-9E13-2A58F2E21E7A}" type="datetimeFigureOut">
              <a:rPr lang="en-US" smtClean="0"/>
              <a:t>19/08/2015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0B6810-96EB-9A4E-B56B-E7E56CAC8AE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394A52A-520D-0840-9E13-2A58F2E21E7A}" type="datetimeFigureOut">
              <a:rPr lang="en-US" smtClean="0"/>
              <a:t>19/08/2015</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0B6810-96EB-9A4E-B56B-E7E56CAC8AE6}"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GB"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GB"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Date Placeholder 4"/>
          <p:cNvSpPr>
            <a:spLocks noGrp="1"/>
          </p:cNvSpPr>
          <p:nvPr>
            <p:ph type="dt" sz="half" idx="10"/>
          </p:nvPr>
        </p:nvSpPr>
        <p:spPr/>
        <p:txBody>
          <a:bodyPr/>
          <a:lstStyle/>
          <a:p>
            <a:fld id="{3394A52A-520D-0840-9E13-2A58F2E21E7A}" type="datetimeFigureOut">
              <a:rPr lang="en-US" smtClean="0"/>
              <a:t>19/08/2015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0B6810-96EB-9A4E-B56B-E7E56CAC8AE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Date Placeholder 6"/>
          <p:cNvSpPr>
            <a:spLocks noGrp="1"/>
          </p:cNvSpPr>
          <p:nvPr>
            <p:ph type="dt" sz="half" idx="10"/>
          </p:nvPr>
        </p:nvSpPr>
        <p:spPr/>
        <p:txBody>
          <a:bodyPr/>
          <a:lstStyle/>
          <a:p>
            <a:fld id="{3394A52A-520D-0840-9E13-2A58F2E21E7A}" type="datetimeFigureOut">
              <a:rPr lang="en-US" smtClean="0"/>
              <a:t>19/08/2015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0B6810-96EB-9A4E-B56B-E7E56CAC8AE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3394A52A-520D-0840-9E13-2A58F2E21E7A}" type="datetimeFigureOut">
              <a:rPr lang="en-US" smtClean="0"/>
              <a:t>19/08/2015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0B6810-96EB-9A4E-B56B-E7E56CAC8AE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394A52A-520D-0840-9E13-2A58F2E21E7A}" type="datetimeFigureOut">
              <a:rPr lang="en-US" smtClean="0"/>
              <a:t>19/08/2015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0B6810-96EB-9A4E-B56B-E7E56CAC8AE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Date Placeholder 4"/>
          <p:cNvSpPr>
            <a:spLocks noGrp="1"/>
          </p:cNvSpPr>
          <p:nvPr>
            <p:ph type="dt" sz="half" idx="10"/>
          </p:nvPr>
        </p:nvSpPr>
        <p:spPr/>
        <p:txBody>
          <a:bodyPr/>
          <a:lstStyle/>
          <a:p>
            <a:fld id="{3394A52A-520D-0840-9E13-2A58F2E21E7A}" type="datetimeFigureOut">
              <a:rPr lang="en-US" smtClean="0"/>
              <a:t>19/08/2015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0B6810-96EB-9A4E-B56B-E7E56CAC8AE6}"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GB"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dirty="0"/>
          </a:p>
        </p:txBody>
      </p:sp>
      <p:sp>
        <p:nvSpPr>
          <p:cNvPr id="5" name="Date Placeholder 4"/>
          <p:cNvSpPr>
            <a:spLocks noGrp="1"/>
          </p:cNvSpPr>
          <p:nvPr>
            <p:ph type="dt" sz="half" idx="10"/>
          </p:nvPr>
        </p:nvSpPr>
        <p:spPr/>
        <p:txBody>
          <a:bodyPr/>
          <a:lstStyle/>
          <a:p>
            <a:fld id="{3394A52A-520D-0840-9E13-2A58F2E21E7A}" type="datetimeFigureOut">
              <a:rPr lang="en-US" smtClean="0"/>
              <a:t>19/08/2015</a:t>
            </a:fld>
            <a:endParaRPr lang="en-US"/>
          </a:p>
        </p:txBody>
      </p:sp>
      <p:sp>
        <p:nvSpPr>
          <p:cNvPr id="7" name="Slide Number Placeholder 6"/>
          <p:cNvSpPr>
            <a:spLocks noGrp="1"/>
          </p:cNvSpPr>
          <p:nvPr>
            <p:ph type="sldNum" sz="quarter" idx="12"/>
          </p:nvPr>
        </p:nvSpPr>
        <p:spPr/>
        <p:txBody>
          <a:bodyPr/>
          <a:lstStyle/>
          <a:p>
            <a:fld id="{9F0B6810-96EB-9A4E-B56B-E7E56CAC8AE6}"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GB"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394A52A-520D-0840-9E13-2A58F2E21E7A}" type="datetimeFigureOut">
              <a:rPr lang="en-US" smtClean="0"/>
              <a:t>19/08/2015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0B6810-96EB-9A4E-B56B-E7E56CAC8AE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p>
            <a:fld id="{3394A52A-520D-0840-9E13-2A58F2E21E7A}" type="datetimeFigureOut">
              <a:rPr lang="en-US" smtClean="0"/>
              <a:t>19/08/2015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0B6810-96EB-9A4E-B56B-E7E56CAC8AE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3394A52A-520D-0840-9E13-2A58F2E21E7A}" type="datetimeFigureOut">
              <a:rPr lang="en-US" smtClean="0"/>
              <a:t>19/08/2015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9F0B6810-96EB-9A4E-B56B-E7E56CAC8AE6}"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GB"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D PUZZLE.jpeg"/>
          <p:cNvPicPr>
            <a:picLocks noGrp="1" noChangeAspect="1"/>
          </p:cNvPicPr>
          <p:nvPr>
            <p:ph type="pic" idx="1"/>
          </p:nvPr>
        </p:nvPicPr>
        <p:blipFill>
          <a:blip r:embed="rId2">
            <a:extLst>
              <a:ext uri="{28A0092B-C50C-407E-A947-70E740481C1C}">
                <a14:useLocalDpi xmlns:a14="http://schemas.microsoft.com/office/drawing/2010/main" val="0"/>
              </a:ext>
            </a:extLst>
          </a:blip>
          <a:srcRect t="233" b="233"/>
          <a:stretch>
            <a:fillRect/>
          </a:stretch>
        </p:blipFill>
        <p:spPr>
          <a:xfrm>
            <a:off x="685800" y="1625599"/>
            <a:ext cx="7772400" cy="3572933"/>
          </a:xfrm>
        </p:spPr>
      </p:pic>
      <p:sp>
        <p:nvSpPr>
          <p:cNvPr id="9" name="Text Placeholder 8"/>
          <p:cNvSpPr>
            <a:spLocks noGrp="1"/>
          </p:cNvSpPr>
          <p:nvPr>
            <p:ph type="body" sz="half" idx="2"/>
          </p:nvPr>
        </p:nvSpPr>
        <p:spPr>
          <a:xfrm>
            <a:off x="1507068" y="5583502"/>
            <a:ext cx="5771620" cy="1274497"/>
          </a:xfrm>
        </p:spPr>
        <p:txBody>
          <a:bodyPr>
            <a:normAutofit fontScale="77500" lnSpcReduction="20000"/>
          </a:bodyPr>
          <a:lstStyle/>
          <a:p>
            <a:r>
              <a:rPr lang="en-US" sz="2000" b="1" dirty="0"/>
              <a:t>Cristy Phillips, PT, MSPT, SCCT, </a:t>
            </a:r>
            <a:r>
              <a:rPr lang="en-US" sz="2000" b="1" dirty="0" err="1" smtClean="0"/>
              <a:t>EdD</a:t>
            </a:r>
            <a:endParaRPr lang="en-US" sz="2000" b="1" dirty="0"/>
          </a:p>
          <a:p>
            <a:r>
              <a:rPr lang="en-US" sz="2000" b="1" dirty="0" smtClean="0"/>
              <a:t>Department </a:t>
            </a:r>
            <a:r>
              <a:rPr lang="en-US" sz="2000" b="1" dirty="0"/>
              <a:t>of Physical Therapy</a:t>
            </a:r>
          </a:p>
          <a:p>
            <a:r>
              <a:rPr lang="en-US" sz="2000" b="1" dirty="0"/>
              <a:t>Arkansas State University</a:t>
            </a:r>
          </a:p>
          <a:p>
            <a:r>
              <a:rPr lang="en-US" sz="2000" b="1" dirty="0" smtClean="0"/>
              <a:t>Novel Physiotherapies Conference, 2015</a:t>
            </a:r>
            <a:endParaRPr lang="en-US" sz="2000" b="1" dirty="0"/>
          </a:p>
          <a:p>
            <a:endParaRPr lang="en-US" dirty="0"/>
          </a:p>
        </p:txBody>
      </p:sp>
      <p:sp>
        <p:nvSpPr>
          <p:cNvPr id="7" name="Title 6"/>
          <p:cNvSpPr>
            <a:spLocks noGrp="1"/>
          </p:cNvSpPr>
          <p:nvPr>
            <p:ph type="title"/>
          </p:nvPr>
        </p:nvSpPr>
        <p:spPr>
          <a:xfrm>
            <a:off x="0" y="254000"/>
            <a:ext cx="9144000" cy="1371600"/>
          </a:xfrm>
        </p:spPr>
        <p:txBody>
          <a:bodyPr>
            <a:normAutofit fontScale="90000"/>
          </a:bodyPr>
          <a:lstStyle/>
          <a:p>
            <a:r>
              <a:rPr lang="en-US" dirty="0" smtClean="0"/>
              <a:t> </a:t>
            </a:r>
            <a:r>
              <a:rPr lang="en-US" sz="3600" dirty="0" smtClean="0"/>
              <a:t>Deploying </a:t>
            </a:r>
            <a:r>
              <a:rPr lang="en-US" sz="3600" dirty="0"/>
              <a:t>Physical Activity </a:t>
            </a:r>
            <a:r>
              <a:rPr lang="en-US" sz="3600" dirty="0" smtClean="0"/>
              <a:t/>
            </a:r>
            <a:br>
              <a:rPr lang="en-US" sz="3600" dirty="0" smtClean="0"/>
            </a:br>
            <a:r>
              <a:rPr lang="en-US" sz="3600" dirty="0" smtClean="0"/>
              <a:t>for </a:t>
            </a:r>
            <a:r>
              <a:rPr lang="en-US" sz="3600" dirty="0"/>
              <a:t>Cognitive Health </a:t>
            </a:r>
            <a:r>
              <a:rPr lang="en-US" sz="3600" dirty="0" smtClean="0"/>
              <a:t>in </a:t>
            </a:r>
            <a:r>
              <a:rPr lang="en-US" sz="3600" dirty="0"/>
              <a:t>Persons at Risk for </a:t>
            </a:r>
            <a:r>
              <a:rPr lang="en-US" sz="3600" dirty="0" smtClean="0"/>
              <a:t>  </a:t>
            </a:r>
            <a:endParaRPr lang="en-US" sz="3600" dirty="0"/>
          </a:p>
        </p:txBody>
      </p:sp>
    </p:spTree>
    <p:extLst>
      <p:ext uri="{BB962C8B-B14F-4D97-AF65-F5344CB8AC3E}">
        <p14:creationId xmlns:p14="http://schemas.microsoft.com/office/powerpoint/2010/main" val="254180253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Objectives</a:t>
            </a:r>
            <a:endParaRPr lang="en-US" dirty="0"/>
          </a:p>
        </p:txBody>
      </p:sp>
      <p:sp>
        <p:nvSpPr>
          <p:cNvPr id="3" name="Content Placeholder 2"/>
          <p:cNvSpPr>
            <a:spLocks noGrp="1"/>
          </p:cNvSpPr>
          <p:nvPr>
            <p:ph idx="1"/>
          </p:nvPr>
        </p:nvSpPr>
        <p:spPr/>
        <p:txBody>
          <a:bodyPr/>
          <a:lstStyle/>
          <a:p>
            <a:pPr indent="-342900"/>
            <a:r>
              <a:rPr lang="en-US" dirty="0" smtClean="0"/>
              <a:t>Discuss key features of AD pathology</a:t>
            </a:r>
          </a:p>
          <a:p>
            <a:pPr indent="-342900"/>
            <a:r>
              <a:rPr lang="en-US" dirty="0" smtClean="0"/>
              <a:t>Discuss mechanisms by which physical activity can mitigate AD pathology</a:t>
            </a:r>
          </a:p>
          <a:p>
            <a:pPr indent="-342900"/>
            <a:r>
              <a:rPr lang="en-US" dirty="0" smtClean="0"/>
              <a:t>Review protocols used to mitigate AD pathology in animal and clinical studies</a:t>
            </a:r>
          </a:p>
          <a:p>
            <a:pPr indent="-342900"/>
            <a:r>
              <a:rPr lang="en-US" dirty="0" smtClean="0"/>
              <a:t>Highlight implications for physical therapists</a:t>
            </a:r>
          </a:p>
          <a:p>
            <a:pPr marL="0" indent="0">
              <a:buNone/>
            </a:pPr>
            <a:endParaRPr lang="en-US" dirty="0"/>
          </a:p>
        </p:txBody>
      </p:sp>
    </p:spTree>
    <p:extLst>
      <p:ext uri="{BB962C8B-B14F-4D97-AF65-F5344CB8AC3E}">
        <p14:creationId xmlns:p14="http://schemas.microsoft.com/office/powerpoint/2010/main" val="174578222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Alzheimer’s Disease (AD)</a:t>
            </a:r>
            <a:endParaRPr lang="en-US" dirty="0"/>
          </a:p>
        </p:txBody>
      </p:sp>
      <p:sp>
        <p:nvSpPr>
          <p:cNvPr id="3" name="Content Placeholder 2"/>
          <p:cNvSpPr>
            <a:spLocks noGrp="1"/>
          </p:cNvSpPr>
          <p:nvPr>
            <p:ph idx="1"/>
          </p:nvPr>
        </p:nvSpPr>
        <p:spPr/>
        <p:txBody>
          <a:bodyPr/>
          <a:lstStyle/>
          <a:p>
            <a:r>
              <a:rPr lang="en-US" dirty="0" smtClean="0"/>
              <a:t>Chronic, neurodegenerative disorder that adversely affects neurons in the brain.</a:t>
            </a:r>
          </a:p>
          <a:p>
            <a:r>
              <a:rPr lang="en-US" dirty="0" smtClean="0"/>
              <a:t>Results in a loss of memory</a:t>
            </a:r>
            <a:r>
              <a:rPr lang="en-US" dirty="0"/>
              <a:t> </a:t>
            </a:r>
            <a:r>
              <a:rPr lang="en-US" dirty="0" smtClean="0"/>
              <a:t>and language, behavioral disturbances, and dependence on caregivers.  </a:t>
            </a:r>
          </a:p>
          <a:p>
            <a:r>
              <a:rPr lang="en-US" dirty="0" smtClean="0"/>
              <a:t>The strongest risk factor for AD is aging, a risk that doubles every 5 years after the age of 65.</a:t>
            </a:r>
          </a:p>
          <a:p>
            <a:r>
              <a:rPr lang="en-US" dirty="0" smtClean="0"/>
              <a:t>Currently 26 million people affected worldwide, a number that is projected to reach 106 million by 2050.</a:t>
            </a:r>
          </a:p>
          <a:p>
            <a:endParaRPr lang="en-US" dirty="0"/>
          </a:p>
          <a:p>
            <a:endParaRPr lang="en-US" dirty="0" smtClean="0"/>
          </a:p>
        </p:txBody>
      </p:sp>
    </p:spTree>
    <p:extLst>
      <p:ext uri="{BB962C8B-B14F-4D97-AF65-F5344CB8AC3E}">
        <p14:creationId xmlns:p14="http://schemas.microsoft.com/office/powerpoint/2010/main" val="349822681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Characteristic changes</a:t>
            </a:r>
            <a:endParaRPr lang="en-US" dirty="0"/>
          </a:p>
        </p:txBody>
      </p:sp>
      <p:sp>
        <p:nvSpPr>
          <p:cNvPr id="5" name="Content Placeholder 4"/>
          <p:cNvSpPr>
            <a:spLocks noGrp="1"/>
          </p:cNvSpPr>
          <p:nvPr>
            <p:ph sz="half" idx="1"/>
          </p:nvPr>
        </p:nvSpPr>
        <p:spPr/>
        <p:txBody>
          <a:bodyPr>
            <a:normAutofit/>
          </a:bodyPr>
          <a:lstStyle/>
          <a:p>
            <a:r>
              <a:rPr lang="en-US" dirty="0" smtClean="0"/>
              <a:t>synaptic </a:t>
            </a:r>
            <a:r>
              <a:rPr lang="en-US" dirty="0"/>
              <a:t>number and function</a:t>
            </a:r>
          </a:p>
          <a:p>
            <a:r>
              <a:rPr lang="en-US" dirty="0"/>
              <a:t>n</a:t>
            </a:r>
            <a:r>
              <a:rPr lang="en-US" dirty="0" smtClean="0"/>
              <a:t>eurogenesis</a:t>
            </a:r>
            <a:endParaRPr lang="en-US" dirty="0"/>
          </a:p>
          <a:p>
            <a:r>
              <a:rPr lang="en-US" dirty="0" err="1" smtClean="0"/>
              <a:t>neurotrophin</a:t>
            </a:r>
            <a:r>
              <a:rPr lang="en-US" dirty="0" smtClean="0"/>
              <a:t> </a:t>
            </a:r>
            <a:r>
              <a:rPr lang="en-US" dirty="0"/>
              <a:t>levels</a:t>
            </a:r>
          </a:p>
          <a:p>
            <a:r>
              <a:rPr lang="en-US" dirty="0"/>
              <a:t>p</a:t>
            </a:r>
            <a:r>
              <a:rPr lang="en-US" dirty="0" smtClean="0"/>
              <a:t>laques and tangles</a:t>
            </a:r>
          </a:p>
          <a:p>
            <a:r>
              <a:rPr lang="en-US" dirty="0" smtClean="0"/>
              <a:t>immune </a:t>
            </a:r>
            <a:r>
              <a:rPr lang="en-US" dirty="0"/>
              <a:t>function</a:t>
            </a:r>
          </a:p>
          <a:p>
            <a:r>
              <a:rPr lang="en-US" dirty="0" smtClean="0"/>
              <a:t>circadian </a:t>
            </a:r>
            <a:r>
              <a:rPr lang="en-US" dirty="0"/>
              <a:t>disturbances</a:t>
            </a:r>
          </a:p>
          <a:p>
            <a:endParaRPr lang="en-US" dirty="0"/>
          </a:p>
        </p:txBody>
      </p:sp>
      <p:pic>
        <p:nvPicPr>
          <p:cNvPr id="7" name="Content Placeholder 3" descr="What-is-Alzheimers-Disease.jpg"/>
          <p:cNvPicPr>
            <a:picLocks noGrp="1" noChangeAspect="1"/>
          </p:cNvPicPr>
          <p:nvPr>
            <p:ph sz="half" idx="2"/>
          </p:nvPr>
        </p:nvPicPr>
        <p:blipFill>
          <a:blip r:embed="rId2">
            <a:extLst>
              <a:ext uri="{28A0092B-C50C-407E-A947-70E740481C1C}">
                <a14:useLocalDpi xmlns:a14="http://schemas.microsoft.com/office/drawing/2010/main" val="0"/>
              </a:ext>
            </a:extLst>
          </a:blip>
          <a:srcRect l="13343" r="13343"/>
          <a:stretch>
            <a:fillRect/>
          </a:stretch>
        </p:blipFill>
        <p:spPr/>
      </p:pic>
    </p:spTree>
    <p:extLst>
      <p:ext uri="{BB962C8B-B14F-4D97-AF65-F5344CB8AC3E}">
        <p14:creationId xmlns:p14="http://schemas.microsoft.com/office/powerpoint/2010/main" val="339849776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a:normAutofit fontScale="90000"/>
          </a:bodyPr>
          <a:lstStyle/>
          <a:p>
            <a:r>
              <a:rPr lang="en-US"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
            </a:r>
            <a:br>
              <a:rPr lang="en-US"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br>
            <a:r>
              <a:rPr lang="en-US"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Progression of AD</a:t>
            </a:r>
            <a:r>
              <a:rPr lang="en-US" dirty="0" smtClean="0"/>
              <a:t/>
            </a:r>
            <a:br>
              <a:rPr lang="en-US" dirty="0" smtClean="0"/>
            </a:br>
            <a:r>
              <a:rPr lang="en-US" dirty="0" smtClean="0"/>
              <a:t> </a:t>
            </a:r>
            <a:endParaRPr lang="en-US" dirty="0"/>
          </a:p>
        </p:txBody>
      </p:sp>
      <p:sp>
        <p:nvSpPr>
          <p:cNvPr id="5" name="Content Placeholder 4"/>
          <p:cNvSpPr>
            <a:spLocks noGrp="1"/>
          </p:cNvSpPr>
          <p:nvPr>
            <p:ph sz="half" idx="1"/>
          </p:nvPr>
        </p:nvSpPr>
        <p:spPr>
          <a:xfrm>
            <a:off x="228600" y="1829137"/>
            <a:ext cx="4267200" cy="4525963"/>
          </a:xfrm>
        </p:spPr>
        <p:txBody>
          <a:bodyPr>
            <a:normAutofit fontScale="92500" lnSpcReduction="20000"/>
          </a:bodyPr>
          <a:lstStyle/>
          <a:p>
            <a:pPr marL="114300" indent="0">
              <a:buNone/>
            </a:pPr>
            <a:r>
              <a:rPr lang="en-US" dirty="0" smtClean="0"/>
              <a:t>These features are critical to </a:t>
            </a:r>
          </a:p>
          <a:p>
            <a:r>
              <a:rPr lang="en-US" dirty="0" smtClean="0"/>
              <a:t>the progression of AD </a:t>
            </a:r>
            <a:endParaRPr lang="en-US" dirty="0"/>
          </a:p>
          <a:p>
            <a:r>
              <a:rPr lang="en-US" dirty="0" smtClean="0"/>
              <a:t>the development of impairments in cognition</a:t>
            </a:r>
          </a:p>
          <a:p>
            <a:pPr marL="114300" indent="0">
              <a:buNone/>
            </a:pPr>
            <a:r>
              <a:rPr lang="en-US" dirty="0" smtClean="0"/>
              <a:t>Cognition defined as a combination of attention, learning, memory, language, visual spatial skills, and executive function.</a:t>
            </a:r>
            <a:endParaRPr lang="en-US" dirty="0"/>
          </a:p>
        </p:txBody>
      </p:sp>
      <p:pic>
        <p:nvPicPr>
          <p:cNvPr id="7" name="Content Placeholder 7" descr="stages of AD.png"/>
          <p:cNvPicPr>
            <a:picLocks noGrp="1" noChangeAspect="1"/>
          </p:cNvPicPr>
          <p:nvPr>
            <p:ph sz="half" idx="2"/>
          </p:nvPr>
        </p:nvPicPr>
        <p:blipFill>
          <a:blip r:embed="rId2">
            <a:extLst>
              <a:ext uri="{28A0092B-C50C-407E-A947-70E740481C1C}">
                <a14:useLocalDpi xmlns:a14="http://schemas.microsoft.com/office/drawing/2010/main" val="0"/>
              </a:ext>
            </a:extLst>
          </a:blip>
          <a:srcRect t="2629" b="2629"/>
          <a:stretch>
            <a:fillRect/>
          </a:stretch>
        </p:blipFill>
        <p:spPr>
          <a:xfrm>
            <a:off x="4775199" y="1837604"/>
            <a:ext cx="4064001" cy="4407408"/>
          </a:xfrm>
        </p:spPr>
      </p:pic>
    </p:spTree>
    <p:extLst>
      <p:ext uri="{BB962C8B-B14F-4D97-AF65-F5344CB8AC3E}">
        <p14:creationId xmlns:p14="http://schemas.microsoft.com/office/powerpoint/2010/main" val="349156382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diagnosis and treatment</a:t>
            </a:r>
            <a:endParaRPr lang="en-US" dirty="0"/>
          </a:p>
        </p:txBody>
      </p:sp>
      <p:sp>
        <p:nvSpPr>
          <p:cNvPr id="3" name="Content Placeholder 2"/>
          <p:cNvSpPr>
            <a:spLocks noGrp="1"/>
          </p:cNvSpPr>
          <p:nvPr>
            <p:ph sz="half" idx="1"/>
          </p:nvPr>
        </p:nvSpPr>
        <p:spPr>
          <a:xfrm>
            <a:off x="426128" y="1719070"/>
            <a:ext cx="4222072" cy="4846829"/>
          </a:xfrm>
        </p:spPr>
        <p:txBody>
          <a:bodyPr>
            <a:normAutofit fontScale="77500" lnSpcReduction="20000"/>
          </a:bodyPr>
          <a:lstStyle/>
          <a:p>
            <a:r>
              <a:rPr lang="en-US" dirty="0" smtClean="0"/>
              <a:t>Clinical diagnosis based on neurological and neuropsychological symptoms</a:t>
            </a:r>
          </a:p>
          <a:p>
            <a:r>
              <a:rPr lang="en-US" dirty="0" smtClean="0"/>
              <a:t>Advanced medical imaging (CT, MRI, SPECT, PET)</a:t>
            </a:r>
          </a:p>
          <a:p>
            <a:r>
              <a:rPr lang="en-US" dirty="0" smtClean="0"/>
              <a:t>Post-mortem confirmation</a:t>
            </a:r>
          </a:p>
          <a:p>
            <a:r>
              <a:rPr lang="en-US" dirty="0" smtClean="0"/>
              <a:t>Therapeutics offer transient symptomatic relief: Namenda</a:t>
            </a:r>
            <a:r>
              <a:rPr lang="en-US" dirty="0"/>
              <a:t>, </a:t>
            </a:r>
            <a:r>
              <a:rPr lang="en-US" dirty="0" err="1"/>
              <a:t>Razadyne</a:t>
            </a:r>
            <a:r>
              <a:rPr lang="en-US" dirty="0"/>
              <a:t>, Exelon, Aricept, </a:t>
            </a:r>
            <a:r>
              <a:rPr lang="en-US" dirty="0" err="1" smtClean="0"/>
              <a:t>Cognex</a:t>
            </a:r>
            <a:endParaRPr lang="en-US" dirty="0" smtClean="0"/>
          </a:p>
          <a:p>
            <a:pPr marL="114300" indent="0">
              <a:buNone/>
            </a:pPr>
            <a:r>
              <a:rPr lang="en-US" dirty="0" smtClean="0"/>
              <a:t>Lack of disease-modifying options make it imperative to diversify the search for effective interventions.</a:t>
            </a:r>
            <a:endParaRPr lang="en-US" dirty="0"/>
          </a:p>
          <a:p>
            <a:endParaRPr lang="en-US" dirty="0" smtClean="0"/>
          </a:p>
          <a:p>
            <a:endParaRPr lang="en-US" dirty="0"/>
          </a:p>
        </p:txBody>
      </p:sp>
      <p:pic>
        <p:nvPicPr>
          <p:cNvPr id="5" name="Content Placeholder 3" descr="http://upload.wikimedia.org/wikipedia/commons/4/49/PET_Alzheimer.jpg"/>
          <p:cNvPicPr>
            <a:picLocks noGrp="1"/>
          </p:cNvPicPr>
          <p:nvPr>
            <p:ph sz="half" idx="2"/>
          </p:nvPr>
        </p:nvPicPr>
        <p:blipFill>
          <a:blip r:embed="rId2">
            <a:extLst>
              <a:ext uri="{28A0092B-C50C-407E-A947-70E740481C1C}">
                <a14:useLocalDpi xmlns:a14="http://schemas.microsoft.com/office/drawing/2010/main" val="0"/>
              </a:ext>
            </a:extLst>
          </a:blip>
          <a:srcRect l="1991" r="1991"/>
          <a:stretch>
            <a:fillRect/>
          </a:stretch>
        </p:blipFill>
        <p:spPr/>
      </p:pic>
    </p:spTree>
    <p:extLst>
      <p:ext uri="{BB962C8B-B14F-4D97-AF65-F5344CB8AC3E}">
        <p14:creationId xmlns:p14="http://schemas.microsoft.com/office/powerpoint/2010/main" val="143412873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physical activity has </a:t>
            </a:r>
            <a:r>
              <a:rPr lang="en-US"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neuroprotective</a:t>
            </a:r>
            <a:r>
              <a:rPr lang="en-US"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 effects</a:t>
            </a:r>
            <a:endParaRPr lang="en-US" dirty="0"/>
          </a:p>
        </p:txBody>
      </p:sp>
      <p:sp>
        <p:nvSpPr>
          <p:cNvPr id="6" name="Content Placeholder 5"/>
          <p:cNvSpPr>
            <a:spLocks noGrp="1"/>
          </p:cNvSpPr>
          <p:nvPr>
            <p:ph sz="half" idx="1"/>
          </p:nvPr>
        </p:nvSpPr>
        <p:spPr>
          <a:xfrm>
            <a:off x="0" y="1719071"/>
            <a:ext cx="4648199" cy="4407408"/>
          </a:xfrm>
        </p:spPr>
        <p:txBody>
          <a:bodyPr>
            <a:normAutofit fontScale="92500" lnSpcReduction="20000"/>
          </a:bodyPr>
          <a:lstStyle/>
          <a:p>
            <a:endParaRPr lang="en-US" dirty="0" smtClean="0"/>
          </a:p>
          <a:p>
            <a:r>
              <a:rPr lang="en-US" dirty="0" smtClean="0"/>
              <a:t>Reduce </a:t>
            </a:r>
            <a:r>
              <a:rPr lang="en-GB" dirty="0" smtClean="0"/>
              <a:t>amyloid beta</a:t>
            </a:r>
            <a:r>
              <a:rPr lang="en-US" dirty="0" smtClean="0"/>
              <a:t> and tau deposition</a:t>
            </a:r>
          </a:p>
          <a:p>
            <a:r>
              <a:rPr lang="en-US" dirty="0" smtClean="0"/>
              <a:t>Optimizes synaptic number and function</a:t>
            </a:r>
          </a:p>
          <a:p>
            <a:r>
              <a:rPr lang="en-US" dirty="0" smtClean="0"/>
              <a:t>Restores neurogenesis</a:t>
            </a:r>
          </a:p>
          <a:p>
            <a:r>
              <a:rPr lang="en-US" dirty="0" smtClean="0"/>
              <a:t>Increases </a:t>
            </a:r>
            <a:r>
              <a:rPr lang="en-US" dirty="0" err="1" smtClean="0"/>
              <a:t>neurotrophin</a:t>
            </a:r>
            <a:r>
              <a:rPr lang="en-US" dirty="0" smtClean="0"/>
              <a:t> levels</a:t>
            </a:r>
          </a:p>
          <a:p>
            <a:r>
              <a:rPr lang="en-US" dirty="0" smtClean="0"/>
              <a:t>Positively alters immune function</a:t>
            </a:r>
          </a:p>
          <a:p>
            <a:r>
              <a:rPr lang="en-US" dirty="0" smtClean="0"/>
              <a:t>Mitigates circadian disturbances</a:t>
            </a:r>
            <a:endParaRPr lang="en-US" dirty="0"/>
          </a:p>
        </p:txBody>
      </p:sp>
      <p:pic>
        <p:nvPicPr>
          <p:cNvPr id="8" name="Content Placeholder 7" descr="Brain-Strength training.jpg"/>
          <p:cNvPicPr>
            <a:picLocks noGrp="1" noChangeAspect="1"/>
          </p:cNvPicPr>
          <p:nvPr>
            <p:ph sz="half" idx="2"/>
          </p:nvPr>
        </p:nvPicPr>
        <p:blipFill>
          <a:blip r:embed="rId2">
            <a:extLst>
              <a:ext uri="{28A0092B-C50C-407E-A947-70E740481C1C}">
                <a14:useLocalDpi xmlns:a14="http://schemas.microsoft.com/office/drawing/2010/main" val="0"/>
              </a:ext>
            </a:extLst>
          </a:blip>
          <a:srcRect l="3819" r="3819"/>
          <a:stretch>
            <a:fillRect/>
          </a:stretch>
        </p:blipFill>
        <p:spPr/>
      </p:pic>
    </p:spTree>
    <p:extLst>
      <p:ext uri="{BB962C8B-B14F-4D97-AF65-F5344CB8AC3E}">
        <p14:creationId xmlns:p14="http://schemas.microsoft.com/office/powerpoint/2010/main" val="210605634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Systematic Review</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Medline</a:t>
            </a:r>
          </a:p>
          <a:p>
            <a:r>
              <a:rPr lang="en-US" dirty="0"/>
              <a:t>Key words “</a:t>
            </a:r>
            <a:r>
              <a:rPr lang="en-US" dirty="0" err="1"/>
              <a:t>Alzheimers</a:t>
            </a:r>
            <a:r>
              <a:rPr lang="en-US" dirty="0"/>
              <a:t>” and “</a:t>
            </a:r>
            <a:r>
              <a:rPr lang="en-US" dirty="0" smtClean="0"/>
              <a:t>exercise”</a:t>
            </a:r>
          </a:p>
          <a:p>
            <a:r>
              <a:rPr lang="en-US" dirty="0" smtClean="0"/>
              <a:t>Manual </a:t>
            </a:r>
            <a:r>
              <a:rPr lang="en-US" dirty="0" smtClean="0"/>
              <a:t>searches of </a:t>
            </a:r>
            <a:r>
              <a:rPr lang="en-US" dirty="0" smtClean="0"/>
              <a:t>references</a:t>
            </a:r>
            <a:endParaRPr lang="en-US" dirty="0" smtClean="0"/>
          </a:p>
          <a:p>
            <a:r>
              <a:rPr lang="en-US" dirty="0" smtClean="0"/>
              <a:t>Dates including January 2007 to September 2015 (n=394)</a:t>
            </a:r>
          </a:p>
        </p:txBody>
      </p:sp>
      <p:pic>
        <p:nvPicPr>
          <p:cNvPr id="7" name="Content Placeholder 6" descr="PTJ procedures screen capture.pdf"/>
          <p:cNvPicPr>
            <a:picLocks noGrp="1" noChangeAspect="1"/>
          </p:cNvPicPr>
          <p:nvPr>
            <p:ph sz="half" idx="2"/>
          </p:nvPr>
        </p:nvPicPr>
        <p:blipFill>
          <a:blip r:embed="rId2">
            <a:extLst>
              <a:ext uri="{28A0092B-C50C-407E-A947-70E740481C1C}">
                <a14:useLocalDpi xmlns:a14="http://schemas.microsoft.com/office/drawing/2010/main" val="0"/>
              </a:ext>
            </a:extLst>
          </a:blip>
          <a:srcRect l="10576" r="10576"/>
          <a:stretch>
            <a:fillRect/>
          </a:stretch>
        </p:blipFill>
        <p:spPr/>
      </p:pic>
    </p:spTree>
    <p:extLst>
      <p:ext uri="{BB962C8B-B14F-4D97-AF65-F5344CB8AC3E}">
        <p14:creationId xmlns:p14="http://schemas.microsoft.com/office/powerpoint/2010/main" val="252194850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26128" y="408372"/>
            <a:ext cx="8260672" cy="1039427"/>
          </a:xfrm>
        </p:spPr>
        <p:txBody>
          <a:bodyPr>
            <a:normAutofit fontScale="90000"/>
          </a:bodyPr>
          <a:lstStyle/>
          <a:p>
            <a:r>
              <a:rPr lang="en-US" dirty="0" smtClean="0"/>
              <a:t>Physical activity in animal models of </a:t>
            </a:r>
            <a:r>
              <a:rPr lang="en-US" dirty="0" err="1" smtClean="0"/>
              <a:t>alzheimer’s</a:t>
            </a:r>
            <a:r>
              <a:rPr lang="en-US" dirty="0" smtClean="0"/>
              <a:t> disease </a:t>
            </a:r>
            <a:endParaRPr lang="en-US" dirty="0"/>
          </a:p>
        </p:txBody>
      </p:sp>
      <p:sp>
        <p:nvSpPr>
          <p:cNvPr id="6" name="Vertical Text Placeholder 5"/>
          <p:cNvSpPr>
            <a:spLocks noGrp="1"/>
          </p:cNvSpPr>
          <p:nvPr>
            <p:ph type="body" orient="vert" idx="1"/>
          </p:nvPr>
        </p:nvSpPr>
        <p:spPr/>
        <p:txBody>
          <a:bodyPr/>
          <a:lstStyle/>
          <a:p>
            <a:endParaRPr lang="en-US" dirty="0"/>
          </a:p>
        </p:txBody>
      </p:sp>
      <p:pic>
        <p:nvPicPr>
          <p:cNvPr id="2" name="Picture 1" descr="rodent models screen capture.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1752600"/>
            <a:ext cx="8521700" cy="4495799"/>
          </a:xfrm>
          <a:prstGeom prst="rect">
            <a:avLst/>
          </a:prstGeom>
        </p:spPr>
      </p:pic>
    </p:spTree>
    <p:extLst>
      <p:ext uri="{BB962C8B-B14F-4D97-AF65-F5344CB8AC3E}">
        <p14:creationId xmlns:p14="http://schemas.microsoft.com/office/powerpoint/2010/main" val="253463233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
            </a:r>
            <a:br>
              <a:rPr lang="en-US" dirty="0"/>
            </a:br>
            <a:r>
              <a:rPr lang="en-US" dirty="0" smtClean="0"/>
              <a:t/>
            </a:r>
            <a:br>
              <a:rPr lang="en-US" dirty="0" smtClean="0"/>
            </a:br>
            <a:r>
              <a:rPr lang="en-US" dirty="0" smtClean="0"/>
              <a:t/>
            </a:r>
            <a:br>
              <a:rPr lang="en-US" dirty="0" smtClean="0"/>
            </a:br>
            <a:r>
              <a:rPr lang="en-US" sz="36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physical Activity </a:t>
            </a:r>
            <a:br>
              <a:rPr lang="en-US" sz="36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br>
            <a:r>
              <a:rPr lang="en-US" sz="36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reduces amyloid beta Deposition</a:t>
            </a:r>
            <a:r>
              <a:rPr lang="en-US" sz="27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
            </a:r>
            <a:br>
              <a:rPr lang="en-US" sz="27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br>
            <a:r>
              <a:rPr lang="en-US" sz="2700" dirty="0"/>
              <a:t/>
            </a:r>
            <a:br>
              <a:rPr lang="en-US" sz="2700" dirty="0"/>
            </a:br>
            <a:r>
              <a:rPr lang="en-US" dirty="0"/>
              <a:t/>
            </a:r>
            <a:br>
              <a:rPr lang="en-US" dirty="0"/>
            </a:br>
            <a:endParaRPr lang="en-US" dirty="0"/>
          </a:p>
        </p:txBody>
      </p:sp>
      <p:sp>
        <p:nvSpPr>
          <p:cNvPr id="6" name="Vertical Text Placeholder 5"/>
          <p:cNvSpPr>
            <a:spLocks noGrp="1"/>
          </p:cNvSpPr>
          <p:nvPr>
            <p:ph type="body" orient="vert" idx="1"/>
          </p:nvPr>
        </p:nvSpPr>
        <p:spPr>
          <a:xfrm>
            <a:off x="270933" y="1752600"/>
            <a:ext cx="8229600" cy="4373563"/>
          </a:xfrm>
        </p:spPr>
        <p:txBody>
          <a:bodyPr/>
          <a:lstStyle/>
          <a:p>
            <a:endParaRPr lang="en-US"/>
          </a:p>
        </p:txBody>
      </p:sp>
      <p:pic>
        <p:nvPicPr>
          <p:cNvPr id="7" name="Picture 6" descr="plaques screen capture.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933" y="1752600"/>
            <a:ext cx="8602133" cy="4749800"/>
          </a:xfrm>
          <a:prstGeom prst="rect">
            <a:avLst/>
          </a:prstGeom>
        </p:spPr>
      </p:pic>
    </p:spTree>
    <p:extLst>
      <p:ext uri="{BB962C8B-B14F-4D97-AF65-F5344CB8AC3E}">
        <p14:creationId xmlns:p14="http://schemas.microsoft.com/office/powerpoint/2010/main" val="428706479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Physical Activity</a:t>
            </a:r>
            <a:br>
              <a:rPr lang="en-US" sz="32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br>
            <a:r>
              <a:rPr lang="en-US" sz="32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 Reduces </a:t>
            </a:r>
            <a:r>
              <a:rPr lang="en-US" sz="3200" dirty="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amyloid beta Deposition</a:t>
            </a:r>
            <a:endParaRPr lang="en-US" dirty="0"/>
          </a:p>
        </p:txBody>
      </p:sp>
      <p:sp>
        <p:nvSpPr>
          <p:cNvPr id="3" name="Content Placeholder 2"/>
          <p:cNvSpPr>
            <a:spLocks noGrp="1"/>
          </p:cNvSpPr>
          <p:nvPr>
            <p:ph idx="1"/>
          </p:nvPr>
        </p:nvSpPr>
        <p:spPr/>
        <p:txBody>
          <a:bodyPr/>
          <a:lstStyle/>
          <a:p>
            <a:r>
              <a:rPr lang="en-US" dirty="0" smtClean="0"/>
              <a:t>Amyloid plaque formation is problematic because its accumulation is believed to trigger a cascade of events that trigger neuronal dysfunction and death of neighboring neurons.</a:t>
            </a:r>
          </a:p>
          <a:p>
            <a:r>
              <a:rPr lang="en-US" dirty="0" smtClean="0"/>
              <a:t>Led to the hypothesis that methods that reduce amyloid plaque deposition might reduce </a:t>
            </a:r>
            <a:r>
              <a:rPr lang="en-US" dirty="0" err="1" smtClean="0"/>
              <a:t>neurodegenaration</a:t>
            </a:r>
            <a:r>
              <a:rPr lang="en-US" dirty="0" smtClean="0"/>
              <a:t>.</a:t>
            </a:r>
            <a:endParaRPr lang="en-US" dirty="0"/>
          </a:p>
        </p:txBody>
      </p:sp>
    </p:spTree>
    <p:extLst>
      <p:ext uri="{BB962C8B-B14F-4D97-AF65-F5344CB8AC3E}">
        <p14:creationId xmlns:p14="http://schemas.microsoft.com/office/powerpoint/2010/main" val="121901931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08372"/>
            <a:ext cx="8229599" cy="1039427"/>
          </a:xfrm>
        </p:spPr>
        <p:txBody>
          <a:bodyPr>
            <a:normAutofit fontScale="90000"/>
          </a:bodyPr>
          <a:lstStyle/>
          <a:p>
            <a:r>
              <a:rPr lang="en-US" sz="36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Physical Activity </a:t>
            </a:r>
            <a:br>
              <a:rPr lang="en-US" sz="36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br>
            <a:r>
              <a:rPr lang="en-US" sz="36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Reduces TAU Deposition</a:t>
            </a:r>
            <a:endParaRPr lang="en-US" dirty="0"/>
          </a:p>
        </p:txBody>
      </p:sp>
      <p:sp>
        <p:nvSpPr>
          <p:cNvPr id="6" name="Vertical Text Placeholder 5"/>
          <p:cNvSpPr>
            <a:spLocks noGrp="1"/>
          </p:cNvSpPr>
          <p:nvPr>
            <p:ph type="body" orient="vert" idx="1"/>
          </p:nvPr>
        </p:nvSpPr>
        <p:spPr>
          <a:xfrm>
            <a:off x="-1032933" y="1752600"/>
            <a:ext cx="12276666" cy="4373563"/>
          </a:xfrm>
        </p:spPr>
        <p:txBody>
          <a:bodyPr/>
          <a:lstStyle/>
          <a:p>
            <a:endParaRPr lang="en-US" dirty="0"/>
          </a:p>
        </p:txBody>
      </p:sp>
      <p:pic>
        <p:nvPicPr>
          <p:cNvPr id="7" name="Picture 6" descr="tau screen capture.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749956"/>
            <a:ext cx="8551333" cy="4394200"/>
          </a:xfrm>
          <a:prstGeom prst="rect">
            <a:avLst/>
          </a:prstGeom>
        </p:spPr>
      </p:pic>
    </p:spTree>
    <p:extLst>
      <p:ext uri="{BB962C8B-B14F-4D97-AF65-F5344CB8AC3E}">
        <p14:creationId xmlns:p14="http://schemas.microsoft.com/office/powerpoint/2010/main" val="348186732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sz="32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Physical Activity </a:t>
            </a:r>
            <a:br>
              <a:rPr lang="en-US" sz="32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br>
            <a:r>
              <a:rPr lang="en-US" sz="32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Reduces </a:t>
            </a:r>
            <a:r>
              <a:rPr lang="en-US" sz="3200" dirty="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TAU Deposition</a:t>
            </a:r>
            <a:endParaRPr lang="en-US" dirty="0"/>
          </a:p>
        </p:txBody>
      </p:sp>
      <p:sp>
        <p:nvSpPr>
          <p:cNvPr id="8" name="Content Placeholder 7"/>
          <p:cNvSpPr>
            <a:spLocks noGrp="1"/>
          </p:cNvSpPr>
          <p:nvPr>
            <p:ph idx="1"/>
          </p:nvPr>
        </p:nvSpPr>
        <p:spPr/>
        <p:txBody>
          <a:bodyPr/>
          <a:lstStyle/>
          <a:p>
            <a:r>
              <a:rPr lang="en-US" dirty="0" smtClean="0"/>
              <a:t>Microtubules are structure that transport a variety of molecules within neurons.</a:t>
            </a:r>
          </a:p>
          <a:p>
            <a:r>
              <a:rPr lang="en-US" dirty="0" smtClean="0"/>
              <a:t>Typically tau binds to microtubules and stabilizes them.</a:t>
            </a:r>
          </a:p>
          <a:p>
            <a:r>
              <a:rPr lang="en-US" dirty="0" smtClean="0"/>
              <a:t>Chemical alterations in tau by kinases and phosphatases can interrupt binding to microtubules, cause it to disengage and disassemble, and ultimately clump together with other tau threads to form neurofibrillary tangles.  </a:t>
            </a:r>
          </a:p>
          <a:p>
            <a:r>
              <a:rPr lang="en-US" dirty="0" smtClean="0"/>
              <a:t>Lack of internal transport causes atrophy and dysfunction of neurons.</a:t>
            </a:r>
          </a:p>
          <a:p>
            <a:endParaRPr lang="en-US" dirty="0"/>
          </a:p>
        </p:txBody>
      </p:sp>
    </p:spTree>
    <p:extLst>
      <p:ext uri="{BB962C8B-B14F-4D97-AF65-F5344CB8AC3E}">
        <p14:creationId xmlns:p14="http://schemas.microsoft.com/office/powerpoint/2010/main" val="332539213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6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Physical Activity</a:t>
            </a:r>
            <a:br>
              <a:rPr lang="en-US" sz="36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br>
            <a:r>
              <a:rPr lang="en-US" sz="36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 Reduces </a:t>
            </a:r>
            <a:r>
              <a:rPr lang="en-US" sz="3600" dirty="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TAU Deposition</a:t>
            </a:r>
            <a:endParaRPr lang="en-US" dirty="0"/>
          </a:p>
        </p:txBody>
      </p:sp>
      <p:sp>
        <p:nvSpPr>
          <p:cNvPr id="5" name="Content Placeholder 4"/>
          <p:cNvSpPr>
            <a:spLocks noGrp="1"/>
          </p:cNvSpPr>
          <p:nvPr>
            <p:ph sz="half" idx="1"/>
          </p:nvPr>
        </p:nvSpPr>
        <p:spPr>
          <a:xfrm>
            <a:off x="114300" y="1719071"/>
            <a:ext cx="4876800" cy="4407408"/>
          </a:xfrm>
        </p:spPr>
        <p:txBody>
          <a:bodyPr>
            <a:normAutofit fontScale="70000" lnSpcReduction="20000"/>
          </a:bodyPr>
          <a:lstStyle/>
          <a:p>
            <a:r>
              <a:rPr lang="en-US" dirty="0" smtClean="0"/>
              <a:t>PA appears to modify tau and kinase activity.</a:t>
            </a:r>
          </a:p>
          <a:p>
            <a:r>
              <a:rPr lang="en-US" dirty="0" err="1" smtClean="0"/>
              <a:t>Leem</a:t>
            </a:r>
            <a:r>
              <a:rPr lang="en-US" dirty="0" smtClean="0"/>
              <a:t> demonstrated that transgenic mice exposed to treadmill training 12 weeks exhibited reduced glycogen synthase 3B levels &amp; excess tau phosphorylation.</a:t>
            </a:r>
          </a:p>
          <a:p>
            <a:r>
              <a:rPr lang="en-US" dirty="0" smtClean="0"/>
              <a:t>Um demonstrated 3 months of treadmill training significantly reduced tau phosphorylation in extremely old mice.  </a:t>
            </a:r>
          </a:p>
          <a:p>
            <a:r>
              <a:rPr lang="en-US" dirty="0" err="1" smtClean="0"/>
              <a:t>Belarbi</a:t>
            </a:r>
            <a:r>
              <a:rPr lang="en-US" dirty="0" smtClean="0"/>
              <a:t> demonstrated free access to running wheel reduced neurofibrillary tangle formation.</a:t>
            </a:r>
            <a:endParaRPr lang="en-US" dirty="0"/>
          </a:p>
          <a:p>
            <a:endParaRPr lang="en-US" dirty="0"/>
          </a:p>
        </p:txBody>
      </p:sp>
      <p:pic>
        <p:nvPicPr>
          <p:cNvPr id="7" name="Content Placeholder 7" descr="Brain-Strength training.jpg"/>
          <p:cNvPicPr>
            <a:picLocks noGrp="1" noChangeAspect="1"/>
          </p:cNvPicPr>
          <p:nvPr>
            <p:ph sz="half" idx="2"/>
          </p:nvPr>
        </p:nvPicPr>
        <p:blipFill>
          <a:blip r:embed="rId2">
            <a:extLst>
              <a:ext uri="{28A0092B-C50C-407E-A947-70E740481C1C}">
                <a14:useLocalDpi xmlns:a14="http://schemas.microsoft.com/office/drawing/2010/main" val="0"/>
              </a:ext>
            </a:extLst>
          </a:blip>
          <a:srcRect l="3819" r="3819"/>
          <a:stretch>
            <a:fillRect/>
          </a:stretch>
        </p:blipFill>
        <p:spPr>
          <a:xfrm>
            <a:off x="4991100" y="1719071"/>
            <a:ext cx="3695700" cy="4407408"/>
          </a:xfrm>
        </p:spPr>
      </p:pic>
    </p:spTree>
    <p:extLst>
      <p:ext uri="{BB962C8B-B14F-4D97-AF65-F5344CB8AC3E}">
        <p14:creationId xmlns:p14="http://schemas.microsoft.com/office/powerpoint/2010/main" val="83407500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sz="32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Physical Activity optimizes </a:t>
            </a:r>
            <a:r>
              <a:rPr lang="en-US" sz="3200" dirty="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synaptic </a:t>
            </a:r>
            <a:r>
              <a:rPr lang="en-US" sz="32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
            </a:r>
            <a:br>
              <a:rPr lang="en-US" sz="32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br>
            <a:r>
              <a:rPr lang="en-US" sz="32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number </a:t>
            </a:r>
            <a:r>
              <a:rPr lang="en-US" sz="3200" dirty="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and function</a:t>
            </a:r>
            <a:endParaRPr lang="en-US" dirty="0"/>
          </a:p>
        </p:txBody>
      </p:sp>
      <p:pic>
        <p:nvPicPr>
          <p:cNvPr id="9" name="Content Placeholder 7" descr="syanapses screen capture.pdf"/>
          <p:cNvPicPr>
            <a:picLocks noGrp="1" noChangeAspect="1"/>
          </p:cNvPicPr>
          <p:nvPr>
            <p:ph sz="half" idx="1"/>
          </p:nvPr>
        </p:nvPicPr>
        <p:blipFill>
          <a:blip r:embed="rId2">
            <a:extLst>
              <a:ext uri="{28A0092B-C50C-407E-A947-70E740481C1C}">
                <a14:useLocalDpi xmlns:a14="http://schemas.microsoft.com/office/drawing/2010/main" val="0"/>
              </a:ext>
            </a:extLst>
          </a:blip>
          <a:srcRect t="7938" b="7938"/>
          <a:stretch>
            <a:fillRect/>
          </a:stretch>
        </p:blipFill>
        <p:spPr>
          <a:xfrm>
            <a:off x="299128" y="1761742"/>
            <a:ext cx="3866472" cy="4407408"/>
          </a:xfrm>
        </p:spPr>
      </p:pic>
      <p:sp>
        <p:nvSpPr>
          <p:cNvPr id="2" name="Content Placeholder 1"/>
          <p:cNvSpPr>
            <a:spLocks noGrp="1"/>
          </p:cNvSpPr>
          <p:nvPr>
            <p:ph sz="half" idx="2"/>
          </p:nvPr>
        </p:nvSpPr>
        <p:spPr>
          <a:xfrm>
            <a:off x="4064000" y="1719071"/>
            <a:ext cx="4927600" cy="4407408"/>
          </a:xfrm>
        </p:spPr>
        <p:txBody>
          <a:bodyPr>
            <a:normAutofit fontScale="55000" lnSpcReduction="20000"/>
          </a:bodyPr>
          <a:lstStyle/>
          <a:p>
            <a:r>
              <a:rPr lang="en-US" dirty="0" smtClean="0"/>
              <a:t>Synapses serve as fundamental sites of neuronal communication.</a:t>
            </a:r>
          </a:p>
          <a:p>
            <a:r>
              <a:rPr lang="en-US" dirty="0" smtClean="0"/>
              <a:t>Alterations in synapses adversely affect cognitive function by altering local and regional communication.</a:t>
            </a:r>
          </a:p>
          <a:p>
            <a:r>
              <a:rPr lang="en-US" dirty="0" smtClean="0"/>
              <a:t>Quantification of post-mortem AD samples reveal reduction in synaptic number in hippocampus and association cortices. </a:t>
            </a:r>
            <a:endParaRPr lang="en-US" dirty="0"/>
          </a:p>
          <a:p>
            <a:r>
              <a:rPr lang="en-US" dirty="0" smtClean="0"/>
              <a:t>As AD progresses, neurons increasingly shrink and disconnect making it difficult to encode  new memories.  </a:t>
            </a:r>
          </a:p>
          <a:p>
            <a:r>
              <a:rPr lang="en-US" dirty="0" smtClean="0"/>
              <a:t>Chronic PA (free access to running wheels) for 4, 6, 24 weeks improves synaptic number and function in hippocampus.</a:t>
            </a:r>
          </a:p>
          <a:p>
            <a:r>
              <a:rPr lang="en-US" dirty="0" err="1" smtClean="0"/>
              <a:t>Pajonk</a:t>
            </a:r>
            <a:r>
              <a:rPr lang="en-US" dirty="0" smtClean="0"/>
              <a:t> demonstrated that healthy individuals who exercised (aerobic, 3x week/30 min session/12 weeks) demonstrated improved hippocampal volume on MRI.  </a:t>
            </a:r>
            <a:endParaRPr lang="en-US" dirty="0"/>
          </a:p>
        </p:txBody>
      </p:sp>
    </p:spTree>
    <p:extLst>
      <p:ext uri="{BB962C8B-B14F-4D97-AF65-F5344CB8AC3E}">
        <p14:creationId xmlns:p14="http://schemas.microsoft.com/office/powerpoint/2010/main" val="80724015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Physical activity </a:t>
            </a:r>
            <a:br>
              <a:rPr lang="en-US" dirty="0"/>
            </a:br>
            <a:r>
              <a:rPr lang="en-US" dirty="0"/>
              <a:t>increases Neurogenesis</a:t>
            </a:r>
          </a:p>
        </p:txBody>
      </p:sp>
      <p:sp>
        <p:nvSpPr>
          <p:cNvPr id="6" name="Content Placeholder 5"/>
          <p:cNvSpPr>
            <a:spLocks noGrp="1"/>
          </p:cNvSpPr>
          <p:nvPr>
            <p:ph sz="half" idx="1"/>
          </p:nvPr>
        </p:nvSpPr>
        <p:spPr/>
        <p:txBody>
          <a:bodyPr>
            <a:normAutofit fontScale="85000" lnSpcReduction="20000"/>
          </a:bodyPr>
          <a:lstStyle/>
          <a:p>
            <a:r>
              <a:rPr lang="en-US" dirty="0" smtClean="0"/>
              <a:t>In mammals 700 neurons are produced daily in </a:t>
            </a:r>
            <a:r>
              <a:rPr lang="en-US" dirty="0" err="1" smtClean="0"/>
              <a:t>subventricular</a:t>
            </a:r>
            <a:r>
              <a:rPr lang="en-US" dirty="0" smtClean="0"/>
              <a:t> and </a:t>
            </a:r>
            <a:r>
              <a:rPr lang="en-US" dirty="0" err="1" smtClean="0"/>
              <a:t>subgranular</a:t>
            </a:r>
            <a:r>
              <a:rPr lang="en-US" dirty="0" smtClean="0"/>
              <a:t> zone of hippocampus.  </a:t>
            </a:r>
          </a:p>
          <a:p>
            <a:r>
              <a:rPr lang="en-US" dirty="0" smtClean="0"/>
              <a:t>20,000,000 generated over the course of a lifetime to become integrated in memory and learning circuits.  </a:t>
            </a:r>
          </a:p>
          <a:p>
            <a:r>
              <a:rPr lang="en-US" dirty="0" smtClean="0"/>
              <a:t>Neurogenesis decreased in aging and AD. </a:t>
            </a:r>
          </a:p>
        </p:txBody>
      </p:sp>
      <p:pic>
        <p:nvPicPr>
          <p:cNvPr id="8" name="Content Placeholder 7" descr="neurogenesis screen capture.pdf"/>
          <p:cNvPicPr>
            <a:picLocks noGrp="1" noChangeAspect="1"/>
          </p:cNvPicPr>
          <p:nvPr>
            <p:ph sz="half" idx="2"/>
          </p:nvPr>
        </p:nvPicPr>
        <p:blipFill>
          <a:blip r:embed="rId2">
            <a:extLst>
              <a:ext uri="{28A0092B-C50C-407E-A947-70E740481C1C}">
                <a14:useLocalDpi xmlns:a14="http://schemas.microsoft.com/office/drawing/2010/main" val="0"/>
              </a:ext>
            </a:extLst>
          </a:blip>
          <a:srcRect l="14733" r="14733"/>
          <a:stretch>
            <a:fillRect/>
          </a:stretch>
        </p:blipFill>
        <p:spPr>
          <a:prstGeom prst="rect">
            <a:avLst/>
          </a:prstGeom>
        </p:spPr>
      </p:pic>
    </p:spTree>
    <p:extLst>
      <p:ext uri="{BB962C8B-B14F-4D97-AF65-F5344CB8AC3E}">
        <p14:creationId xmlns:p14="http://schemas.microsoft.com/office/powerpoint/2010/main" val="100622570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Physical activity </a:t>
            </a:r>
            <a:br>
              <a:rPr lang="en-US" dirty="0"/>
            </a:br>
            <a:r>
              <a:rPr lang="en-US" dirty="0"/>
              <a:t>increases Neurogenesis</a:t>
            </a:r>
          </a:p>
        </p:txBody>
      </p:sp>
      <p:sp>
        <p:nvSpPr>
          <p:cNvPr id="3" name="Content Placeholder 2"/>
          <p:cNvSpPr>
            <a:spLocks noGrp="1"/>
          </p:cNvSpPr>
          <p:nvPr>
            <p:ph sz="half" idx="1"/>
          </p:nvPr>
        </p:nvSpPr>
        <p:spPr>
          <a:xfrm>
            <a:off x="139700" y="1719071"/>
            <a:ext cx="4813300" cy="4407408"/>
          </a:xfrm>
        </p:spPr>
        <p:txBody>
          <a:bodyPr>
            <a:normAutofit fontScale="77500" lnSpcReduction="20000"/>
          </a:bodyPr>
          <a:lstStyle/>
          <a:p>
            <a:r>
              <a:rPr lang="en-US" dirty="0" err="1" smtClean="0"/>
              <a:t>Marlatt</a:t>
            </a:r>
            <a:r>
              <a:rPr lang="en-US" dirty="0" smtClean="0"/>
              <a:t> demonstrated 1and 9 month free access to running wheel led to increased neurogenesis in hippocampus.  </a:t>
            </a:r>
          </a:p>
          <a:p>
            <a:r>
              <a:rPr lang="en-US" dirty="0" smtClean="0"/>
              <a:t>Kim exposed rats to treadmill training (30 min per day, 5d/</a:t>
            </a:r>
            <a:r>
              <a:rPr lang="en-US" dirty="0" err="1" smtClean="0"/>
              <a:t>wk</a:t>
            </a:r>
            <a:r>
              <a:rPr lang="en-US" dirty="0" smtClean="0"/>
              <a:t>, 4 weeks) and restored neurogenesis following injection of amyloid beta.</a:t>
            </a:r>
          </a:p>
          <a:p>
            <a:r>
              <a:rPr lang="en-US" dirty="0" smtClean="0"/>
              <a:t>Recent clinical trial demonstrated positive association between neurogenesis and declarative memory in humans.</a:t>
            </a:r>
            <a:endParaRPr lang="en-US" dirty="0"/>
          </a:p>
        </p:txBody>
      </p:sp>
      <p:pic>
        <p:nvPicPr>
          <p:cNvPr id="5" name="Content Placeholder 7" descr="Brain-Strength training.jpg"/>
          <p:cNvPicPr>
            <a:picLocks noGrp="1" noChangeAspect="1"/>
          </p:cNvPicPr>
          <p:nvPr>
            <p:ph sz="half" idx="2"/>
          </p:nvPr>
        </p:nvPicPr>
        <p:blipFill>
          <a:blip r:embed="rId2">
            <a:extLst>
              <a:ext uri="{28A0092B-C50C-407E-A947-70E740481C1C}">
                <a14:useLocalDpi xmlns:a14="http://schemas.microsoft.com/office/drawing/2010/main" val="0"/>
              </a:ext>
            </a:extLst>
          </a:blip>
          <a:srcRect l="3819" r="3819"/>
          <a:stretch>
            <a:fillRect/>
          </a:stretch>
        </p:blipFill>
        <p:spPr>
          <a:xfrm>
            <a:off x="5080000" y="1719071"/>
            <a:ext cx="3606800" cy="4407408"/>
          </a:xfrm>
        </p:spPr>
      </p:pic>
    </p:spTree>
    <p:extLst>
      <p:ext uri="{BB962C8B-B14F-4D97-AF65-F5344CB8AC3E}">
        <p14:creationId xmlns:p14="http://schemas.microsoft.com/office/powerpoint/2010/main" val="302350965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Physical Activity Increases </a:t>
            </a:r>
            <a:r>
              <a:rPr lang="en-US" dirty="0" err="1" smtClean="0"/>
              <a:t>Neurotrophin</a:t>
            </a:r>
            <a:r>
              <a:rPr lang="en-US" dirty="0" smtClean="0"/>
              <a:t> Levels</a:t>
            </a:r>
            <a:endParaRPr lang="en-US" dirty="0"/>
          </a:p>
        </p:txBody>
      </p:sp>
      <p:pic>
        <p:nvPicPr>
          <p:cNvPr id="6" name="Content Placeholder 5" descr="neurotrophin screen capture.pdf"/>
          <p:cNvPicPr>
            <a:picLocks noGrp="1" noChangeAspect="1"/>
          </p:cNvPicPr>
          <p:nvPr>
            <p:ph sz="half" idx="1"/>
          </p:nvPr>
        </p:nvPicPr>
        <p:blipFill>
          <a:blip r:embed="rId2">
            <a:extLst>
              <a:ext uri="{28A0092B-C50C-407E-A947-70E740481C1C}">
                <a14:useLocalDpi xmlns:a14="http://schemas.microsoft.com/office/drawing/2010/main" val="0"/>
              </a:ext>
            </a:extLst>
          </a:blip>
          <a:srcRect t="6112" b="6112"/>
          <a:stretch>
            <a:fillRect/>
          </a:stretch>
        </p:blipFill>
        <p:spPr>
          <a:xfrm>
            <a:off x="299128" y="1719071"/>
            <a:ext cx="3764872" cy="4407408"/>
          </a:xfrm>
        </p:spPr>
      </p:pic>
      <p:sp>
        <p:nvSpPr>
          <p:cNvPr id="5" name="Content Placeholder 4"/>
          <p:cNvSpPr>
            <a:spLocks noGrp="1"/>
          </p:cNvSpPr>
          <p:nvPr>
            <p:ph sz="half" idx="2"/>
          </p:nvPr>
        </p:nvSpPr>
        <p:spPr>
          <a:xfrm>
            <a:off x="4064000" y="1719071"/>
            <a:ext cx="4838700" cy="4407408"/>
          </a:xfrm>
        </p:spPr>
        <p:txBody>
          <a:bodyPr>
            <a:normAutofit fontScale="62500" lnSpcReduction="20000"/>
          </a:bodyPr>
          <a:lstStyle/>
          <a:p>
            <a:r>
              <a:rPr lang="en-US" dirty="0" smtClean="0"/>
              <a:t>Vital proteins known to contribute to survival, growth, differentiation, maintenance of neurons.</a:t>
            </a:r>
          </a:p>
          <a:p>
            <a:r>
              <a:rPr lang="en-US" dirty="0" smtClean="0"/>
              <a:t>BDNF is activity-dependent and reduced in AD.</a:t>
            </a:r>
          </a:p>
          <a:p>
            <a:r>
              <a:rPr lang="en-US" dirty="0" err="1" smtClean="0"/>
              <a:t>Belarbi</a:t>
            </a:r>
            <a:r>
              <a:rPr lang="en-US" dirty="0" smtClean="0"/>
              <a:t> demonstrated that 9 months of voluntary wheel running increased BDNF in brain. </a:t>
            </a:r>
          </a:p>
          <a:p>
            <a:r>
              <a:rPr lang="en-US" dirty="0" smtClean="0"/>
              <a:t>Number of investigators demonstrated that voluntary wheel running associated with increases in BDNF gene expression in hippocampus and the changes endure for weeks.  </a:t>
            </a:r>
          </a:p>
          <a:p>
            <a:r>
              <a:rPr lang="en-US" dirty="0" smtClean="0"/>
              <a:t>Healthy persons acutely exercising (85% of max capacity) shown to increase plasma levels of BDNF.</a:t>
            </a:r>
            <a:endParaRPr lang="en-US" dirty="0"/>
          </a:p>
        </p:txBody>
      </p:sp>
    </p:spTree>
    <p:extLst>
      <p:ext uri="{BB962C8B-B14F-4D97-AF65-F5344CB8AC3E}">
        <p14:creationId xmlns:p14="http://schemas.microsoft.com/office/powerpoint/2010/main" val="79217095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Physical Activity </a:t>
            </a:r>
            <a:r>
              <a:rPr lang="en-US" dirty="0" smtClean="0"/>
              <a:t/>
            </a:r>
            <a:br>
              <a:rPr lang="en-US" dirty="0" smtClean="0"/>
            </a:br>
            <a:r>
              <a:rPr lang="en-US" dirty="0" smtClean="0"/>
              <a:t>optimizes immune function</a:t>
            </a:r>
            <a:endParaRPr lang="en-US" dirty="0"/>
          </a:p>
        </p:txBody>
      </p:sp>
      <p:sp>
        <p:nvSpPr>
          <p:cNvPr id="3" name="Content Placeholder 2"/>
          <p:cNvSpPr>
            <a:spLocks noGrp="1"/>
          </p:cNvSpPr>
          <p:nvPr>
            <p:ph sz="half" idx="1"/>
          </p:nvPr>
        </p:nvSpPr>
        <p:spPr>
          <a:xfrm>
            <a:off x="101600" y="1719071"/>
            <a:ext cx="4546600" cy="4407408"/>
          </a:xfrm>
        </p:spPr>
        <p:txBody>
          <a:bodyPr>
            <a:normAutofit fontScale="70000" lnSpcReduction="20000"/>
          </a:bodyPr>
          <a:lstStyle/>
          <a:p>
            <a:r>
              <a:rPr lang="en-US" dirty="0" smtClean="0"/>
              <a:t>In the brain, immune activity is characterized by activation of inflammatory cells (astrocytes and microglia) and release of inflammatory molecules (interleukin 1B, interleukin 6, and </a:t>
            </a:r>
            <a:r>
              <a:rPr lang="en-US" dirty="0" err="1" smtClean="0"/>
              <a:t>TNFa</a:t>
            </a:r>
            <a:r>
              <a:rPr lang="en-US" dirty="0" smtClean="0"/>
              <a:t>).</a:t>
            </a:r>
          </a:p>
          <a:p>
            <a:endParaRPr lang="en-US" dirty="0" smtClean="0"/>
          </a:p>
          <a:p>
            <a:r>
              <a:rPr lang="en-US" dirty="0" smtClean="0"/>
              <a:t>Secreted molecules recruit other immune molecules (monocytes and lymphocytes) to cross the blood brain barrier.  </a:t>
            </a:r>
          </a:p>
          <a:p>
            <a:endParaRPr lang="en-US" dirty="0" smtClean="0"/>
          </a:p>
          <a:p>
            <a:r>
              <a:rPr lang="en-US" dirty="0" smtClean="0"/>
              <a:t>Altered immune activity has been demonstrated in AD.</a:t>
            </a:r>
            <a:endParaRPr lang="en-US" dirty="0"/>
          </a:p>
        </p:txBody>
      </p:sp>
      <p:pic>
        <p:nvPicPr>
          <p:cNvPr id="5" name="Content Placeholder 4" descr="immune system.pdf"/>
          <p:cNvPicPr>
            <a:picLocks noGrp="1" noChangeAspect="1"/>
          </p:cNvPicPr>
          <p:nvPr>
            <p:ph sz="half" idx="2"/>
          </p:nvPr>
        </p:nvPicPr>
        <p:blipFill>
          <a:blip r:embed="rId2">
            <a:extLst>
              <a:ext uri="{28A0092B-C50C-407E-A947-70E740481C1C}">
                <a14:useLocalDpi xmlns:a14="http://schemas.microsoft.com/office/drawing/2010/main" val="0"/>
              </a:ext>
            </a:extLst>
          </a:blip>
          <a:srcRect l="15492" r="15492"/>
          <a:stretch>
            <a:fillRect/>
          </a:stretch>
        </p:blipFill>
        <p:spPr/>
      </p:pic>
    </p:spTree>
    <p:extLst>
      <p:ext uri="{BB962C8B-B14F-4D97-AF65-F5344CB8AC3E}">
        <p14:creationId xmlns:p14="http://schemas.microsoft.com/office/powerpoint/2010/main" val="768429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Physical Activity </a:t>
            </a:r>
            <a:r>
              <a:rPr lang="en-US" dirty="0" smtClean="0"/>
              <a:t/>
            </a:r>
            <a:br>
              <a:rPr lang="en-US" dirty="0" smtClean="0"/>
            </a:br>
            <a:r>
              <a:rPr lang="en-US" dirty="0" smtClean="0"/>
              <a:t>optimizes immune function</a:t>
            </a:r>
            <a:endParaRPr lang="en-US" dirty="0"/>
          </a:p>
        </p:txBody>
      </p:sp>
      <p:sp>
        <p:nvSpPr>
          <p:cNvPr id="3" name="Content Placeholder 2"/>
          <p:cNvSpPr>
            <a:spLocks noGrp="1"/>
          </p:cNvSpPr>
          <p:nvPr>
            <p:ph sz="half" idx="1"/>
          </p:nvPr>
        </p:nvSpPr>
        <p:spPr>
          <a:xfrm>
            <a:off x="101600" y="1719071"/>
            <a:ext cx="4546600" cy="4407408"/>
          </a:xfrm>
        </p:spPr>
        <p:txBody>
          <a:bodyPr>
            <a:normAutofit fontScale="55000" lnSpcReduction="20000"/>
          </a:bodyPr>
          <a:lstStyle/>
          <a:p>
            <a:r>
              <a:rPr lang="en-US" dirty="0" smtClean="0"/>
              <a:t>Animal and human studies demonstrate that PA reduces markers of </a:t>
            </a:r>
            <a:r>
              <a:rPr lang="en-US" dirty="0" err="1" smtClean="0"/>
              <a:t>neuroinflammation</a:t>
            </a:r>
            <a:r>
              <a:rPr lang="en-US" dirty="0" smtClean="0"/>
              <a:t> in AD.  </a:t>
            </a:r>
          </a:p>
          <a:p>
            <a:r>
              <a:rPr lang="en-US" dirty="0" smtClean="0"/>
              <a:t>Notably, Nichol and colleagues demonstrated that APP mice exposed to 3 </a:t>
            </a:r>
            <a:r>
              <a:rPr lang="en-US" dirty="0" err="1" smtClean="0"/>
              <a:t>wks</a:t>
            </a:r>
            <a:r>
              <a:rPr lang="en-US" dirty="0" smtClean="0"/>
              <a:t> of wheel running showed reduced inflammatory markers that approached normal.  </a:t>
            </a:r>
          </a:p>
          <a:p>
            <a:r>
              <a:rPr lang="en-US" dirty="0" smtClean="0"/>
              <a:t>Epidemiological studies demonstrate that habitual PA is correlated with reduced systematic inflammation.</a:t>
            </a:r>
          </a:p>
          <a:p>
            <a:r>
              <a:rPr lang="en-US" dirty="0" smtClean="0"/>
              <a:t>A RCT in adults who were healthy and participated in progressive aerobic activity (15 min increasing to 40 min) 2x per week x 6 </a:t>
            </a:r>
            <a:r>
              <a:rPr lang="en-US" dirty="0" err="1" smtClean="0"/>
              <a:t>mo</a:t>
            </a:r>
            <a:r>
              <a:rPr lang="en-US" dirty="0" smtClean="0"/>
              <a:t> revealed significant normalization of immune function.</a:t>
            </a:r>
          </a:p>
          <a:p>
            <a:r>
              <a:rPr lang="en-US" dirty="0" smtClean="0"/>
              <a:t>A study of elderly women who participated in 60 min of aerobic exercise, 3x per </a:t>
            </a:r>
            <a:r>
              <a:rPr lang="en-US" dirty="0" err="1" smtClean="0"/>
              <a:t>wk</a:t>
            </a:r>
            <a:r>
              <a:rPr lang="en-US" dirty="0" smtClean="0"/>
              <a:t>, x 16 </a:t>
            </a:r>
            <a:r>
              <a:rPr lang="en-US" dirty="0" err="1" smtClean="0"/>
              <a:t>wks</a:t>
            </a:r>
            <a:r>
              <a:rPr lang="en-US" dirty="0" smtClean="0"/>
              <a:t> also reported normalization of immune function.  </a:t>
            </a:r>
            <a:endParaRPr lang="en-US" dirty="0"/>
          </a:p>
        </p:txBody>
      </p:sp>
      <p:pic>
        <p:nvPicPr>
          <p:cNvPr id="5" name="Content Placeholder 4" descr="immune system.pdf"/>
          <p:cNvPicPr>
            <a:picLocks noGrp="1" noChangeAspect="1"/>
          </p:cNvPicPr>
          <p:nvPr>
            <p:ph sz="half" idx="2"/>
          </p:nvPr>
        </p:nvPicPr>
        <p:blipFill>
          <a:blip r:embed="rId2">
            <a:extLst>
              <a:ext uri="{28A0092B-C50C-407E-A947-70E740481C1C}">
                <a14:useLocalDpi xmlns:a14="http://schemas.microsoft.com/office/drawing/2010/main" val="0"/>
              </a:ext>
            </a:extLst>
          </a:blip>
          <a:srcRect l="15492" r="15492"/>
          <a:stretch>
            <a:fillRect/>
          </a:stretch>
        </p:blipFill>
        <p:spPr/>
      </p:pic>
    </p:spTree>
    <p:extLst>
      <p:ext uri="{BB962C8B-B14F-4D97-AF65-F5344CB8AC3E}">
        <p14:creationId xmlns:p14="http://schemas.microsoft.com/office/powerpoint/2010/main" val="119092162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36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Physical Activity </a:t>
            </a:r>
            <a:br>
              <a:rPr lang="en-US" sz="36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br>
            <a:r>
              <a:rPr lang="en-US" sz="36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Mitigates circadian disturbances</a:t>
            </a:r>
            <a:endParaRPr lang="en-US" dirty="0"/>
          </a:p>
        </p:txBody>
      </p:sp>
      <p:sp>
        <p:nvSpPr>
          <p:cNvPr id="6" name="Vertical Text Placeholder 5"/>
          <p:cNvSpPr>
            <a:spLocks noGrp="1"/>
          </p:cNvSpPr>
          <p:nvPr>
            <p:ph type="body" orient="vert" idx="1"/>
          </p:nvPr>
        </p:nvSpPr>
        <p:spPr/>
        <p:txBody>
          <a:bodyPr/>
          <a:lstStyle/>
          <a:p>
            <a:endParaRPr lang="en-US"/>
          </a:p>
        </p:txBody>
      </p:sp>
      <p:pic>
        <p:nvPicPr>
          <p:cNvPr id="7" name="Picture 6" descr="SCN screen capture.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867" y="1752600"/>
            <a:ext cx="8551333" cy="4656666"/>
          </a:xfrm>
          <a:prstGeom prst="rect">
            <a:avLst/>
          </a:prstGeom>
        </p:spPr>
      </p:pic>
    </p:spTree>
    <p:extLst>
      <p:ext uri="{BB962C8B-B14F-4D97-AF65-F5344CB8AC3E}">
        <p14:creationId xmlns:p14="http://schemas.microsoft.com/office/powerpoint/2010/main" val="136169331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200" dirty="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Physical Activity </a:t>
            </a:r>
            <a:br>
              <a:rPr lang="en-US" sz="3200" dirty="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br>
            <a:r>
              <a:rPr lang="en-US" sz="3200" dirty="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Mitigates circadian disturbances</a:t>
            </a:r>
            <a:endParaRPr lang="en-US" dirty="0"/>
          </a:p>
        </p:txBody>
      </p:sp>
      <p:sp>
        <p:nvSpPr>
          <p:cNvPr id="2" name="Content Placeholder 1"/>
          <p:cNvSpPr>
            <a:spLocks noGrp="1"/>
          </p:cNvSpPr>
          <p:nvPr>
            <p:ph idx="1"/>
          </p:nvPr>
        </p:nvSpPr>
        <p:spPr/>
        <p:txBody>
          <a:bodyPr>
            <a:normAutofit fontScale="92500" lnSpcReduction="20000"/>
          </a:bodyPr>
          <a:lstStyle/>
          <a:p>
            <a:r>
              <a:rPr lang="en-US" dirty="0" smtClean="0"/>
              <a:t>Feeding behavior, motor activity, hormonal secretion, and autonomic nervous system function exhibits naturally occurring rhythms referred to as circadian rhythmicity.</a:t>
            </a:r>
          </a:p>
          <a:p>
            <a:r>
              <a:rPr lang="en-US" dirty="0" smtClean="0"/>
              <a:t>Central to this is the SCN, an anterior hypothalamus structure that regulates body function according to a 24-hour cycle.  </a:t>
            </a:r>
          </a:p>
          <a:p>
            <a:r>
              <a:rPr lang="en-US" dirty="0" smtClean="0"/>
              <a:t>Disturbances in SCN function are linked to AD and result in sleep fragmentation, changes that precede cognitive impairments.  </a:t>
            </a:r>
          </a:p>
          <a:p>
            <a:r>
              <a:rPr lang="en-US" dirty="0" smtClean="0"/>
              <a:t>Given that intrinsic and extrinsic factors regulate SCN activity, it is postulated that PA may mitigate circadian disturbances by regulating body temperature or altering projections to SCN).</a:t>
            </a:r>
          </a:p>
          <a:p>
            <a:endParaRPr lang="en-US" dirty="0" smtClean="0"/>
          </a:p>
          <a:p>
            <a:endParaRPr lang="en-US" dirty="0"/>
          </a:p>
        </p:txBody>
      </p:sp>
    </p:spTree>
    <p:extLst>
      <p:ext uri="{BB962C8B-B14F-4D97-AF65-F5344CB8AC3E}">
        <p14:creationId xmlns:p14="http://schemas.microsoft.com/office/powerpoint/2010/main" val="77397797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200" dirty="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Physical Activity </a:t>
            </a:r>
            <a:br>
              <a:rPr lang="en-US" sz="3200" dirty="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br>
            <a:r>
              <a:rPr lang="en-US" sz="3200" dirty="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Mitigates circadian disturbances</a:t>
            </a:r>
            <a:endParaRPr lang="en-US" dirty="0"/>
          </a:p>
        </p:txBody>
      </p:sp>
      <p:sp>
        <p:nvSpPr>
          <p:cNvPr id="2" name="Content Placeholder 1"/>
          <p:cNvSpPr>
            <a:spLocks noGrp="1"/>
          </p:cNvSpPr>
          <p:nvPr>
            <p:ph idx="1"/>
          </p:nvPr>
        </p:nvSpPr>
        <p:spPr/>
        <p:txBody>
          <a:bodyPr>
            <a:normAutofit lnSpcReduction="10000"/>
          </a:bodyPr>
          <a:lstStyle/>
          <a:p>
            <a:r>
              <a:rPr lang="en-US" dirty="0" smtClean="0"/>
              <a:t>Recent cross-sectional study in people diagnosed with lung cancer found a positive correlation between self-reported PA and sleep time and quality. </a:t>
            </a:r>
          </a:p>
          <a:p>
            <a:r>
              <a:rPr lang="en-US" dirty="0" err="1" smtClean="0"/>
              <a:t>Hooghiemstra</a:t>
            </a:r>
            <a:r>
              <a:rPr lang="en-US" dirty="0" smtClean="0"/>
              <a:t> noted a significant correlation between PA and severity of rest-activity rhythm disturbances, leading them to advocate PA for persons with AD-related dementia.  </a:t>
            </a:r>
          </a:p>
          <a:p>
            <a:r>
              <a:rPr lang="en-US" dirty="0" err="1" smtClean="0"/>
              <a:t>Nascimento</a:t>
            </a:r>
            <a:r>
              <a:rPr lang="en-US" dirty="0" smtClean="0"/>
              <a:t> reported that 6 months of PA (e.g., walking, circuit training, stretching, balance, agility) decreased the frequency of sleep disturbances in people with mild to moderate AD.   </a:t>
            </a:r>
            <a:endParaRPr lang="en-US" dirty="0"/>
          </a:p>
        </p:txBody>
      </p:sp>
    </p:spTree>
    <p:extLst>
      <p:ext uri="{BB962C8B-B14F-4D97-AF65-F5344CB8AC3E}">
        <p14:creationId xmlns:p14="http://schemas.microsoft.com/office/powerpoint/2010/main" val="278219312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NIA_human_brain_drawing.jpg"/>
          <p:cNvPicPr>
            <a:picLocks noGrp="1" noChangeAspect="1"/>
          </p:cNvPicPr>
          <p:nvPr>
            <p:ph idx="1"/>
          </p:nvPr>
        </p:nvPicPr>
        <p:blipFill>
          <a:blip r:embed="rId2">
            <a:extLst>
              <a:ext uri="{28A0092B-C50C-407E-A947-70E740481C1C}">
                <a14:useLocalDpi xmlns:a14="http://schemas.microsoft.com/office/drawing/2010/main" val="0"/>
              </a:ext>
            </a:extLst>
          </a:blip>
          <a:srcRect l="493" r="493"/>
          <a:stretch>
            <a:fillRect/>
          </a:stretch>
        </p:blipFill>
        <p:spPr/>
      </p:pic>
      <p:sp>
        <p:nvSpPr>
          <p:cNvPr id="4" name="Text Placeholder 3"/>
          <p:cNvSpPr>
            <a:spLocks noGrp="1"/>
          </p:cNvSpPr>
          <p:nvPr>
            <p:ph type="body" sz="half" idx="2"/>
          </p:nvPr>
        </p:nvSpPr>
        <p:spPr>
          <a:xfrm>
            <a:off x="647700" y="2260600"/>
            <a:ext cx="2559634" cy="2501900"/>
          </a:xfrm>
        </p:spPr>
        <p:txBody>
          <a:bodyPr>
            <a:normAutofit fontScale="85000" lnSpcReduction="10000"/>
          </a:bodyPr>
          <a:lstStyle/>
          <a:p>
            <a:pPr marL="285750" indent="-285750">
              <a:buFont typeface="Arial"/>
              <a:buChar char="•"/>
            </a:pPr>
            <a:r>
              <a:rPr lang="en-US" dirty="0" smtClean="0"/>
              <a:t>Most RCTs have reported positive results between PA and cognitive function.</a:t>
            </a:r>
          </a:p>
          <a:p>
            <a:pPr marL="285750" indent="-285750">
              <a:buFont typeface="Arial"/>
              <a:buChar char="•"/>
            </a:pPr>
            <a:r>
              <a:rPr lang="en-US" dirty="0" smtClean="0"/>
              <a:t>Training ranges of 2-3 </a:t>
            </a:r>
            <a:r>
              <a:rPr lang="en-US" dirty="0" err="1" smtClean="0"/>
              <a:t>hrs</a:t>
            </a:r>
            <a:r>
              <a:rPr lang="en-US" dirty="0" smtClean="0"/>
              <a:t> per week for 3 months or longer</a:t>
            </a:r>
          </a:p>
          <a:p>
            <a:pPr marL="285750" indent="-285750">
              <a:buFont typeface="Arial"/>
              <a:buChar char="•"/>
            </a:pPr>
            <a:r>
              <a:rPr lang="en-US" dirty="0" smtClean="0"/>
              <a:t>Modalities varied, with all programs having some form of locomotion activity as a core component except one.</a:t>
            </a:r>
            <a:endParaRPr lang="en-US" dirty="0"/>
          </a:p>
          <a:p>
            <a:pPr marL="285750" indent="-285750">
              <a:buFont typeface="Arial"/>
              <a:buChar char="•"/>
            </a:pPr>
            <a:r>
              <a:rPr lang="en-US" dirty="0" smtClean="0"/>
              <a:t>Existence of depression may attenuate the effects.</a:t>
            </a:r>
          </a:p>
        </p:txBody>
      </p:sp>
      <p:sp>
        <p:nvSpPr>
          <p:cNvPr id="2" name="Title 1"/>
          <p:cNvSpPr>
            <a:spLocks noGrp="1"/>
          </p:cNvSpPr>
          <p:nvPr>
            <p:ph type="title"/>
          </p:nvPr>
        </p:nvSpPr>
        <p:spPr>
          <a:xfrm>
            <a:off x="647700" y="1538880"/>
            <a:ext cx="2559634" cy="721720"/>
          </a:xfrm>
        </p:spPr>
        <p:txBody>
          <a:bodyPr>
            <a:normAutofit fontScale="90000"/>
          </a:bodyPr>
          <a:lstStyle/>
          <a:p>
            <a:r>
              <a:rPr lang="en-US" sz="1600" dirty="0" smtClean="0"/>
              <a:t>PA improves cognition in aging Adults</a:t>
            </a:r>
            <a:endParaRPr lang="en-US" sz="1600" dirty="0"/>
          </a:p>
        </p:txBody>
      </p:sp>
    </p:spTree>
    <p:extLst>
      <p:ext uri="{BB962C8B-B14F-4D97-AF65-F5344CB8AC3E}">
        <p14:creationId xmlns:p14="http://schemas.microsoft.com/office/powerpoint/2010/main" val="126005896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clinical trials</a:t>
            </a:r>
            <a:endParaRPr lang="en-US" dirty="0">
              <a:solidFill>
                <a:schemeClr val="accent2"/>
              </a:solidFill>
            </a:endParaRPr>
          </a:p>
        </p:txBody>
      </p:sp>
      <p:sp>
        <p:nvSpPr>
          <p:cNvPr id="5" name="Vertical Text Placeholder 4"/>
          <p:cNvSpPr>
            <a:spLocks noGrp="1"/>
          </p:cNvSpPr>
          <p:nvPr>
            <p:ph type="body" orient="vert" idx="1"/>
          </p:nvPr>
        </p:nvSpPr>
        <p:spPr/>
        <p:txBody>
          <a:bodyPr/>
          <a:lstStyle/>
          <a:p>
            <a:endParaRPr lang="en-US"/>
          </a:p>
        </p:txBody>
      </p:sp>
      <p:pic>
        <p:nvPicPr>
          <p:cNvPr id="6" name="Picture 5" descr="AD trials screen capture.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752600"/>
            <a:ext cx="8585200" cy="4851400"/>
          </a:xfrm>
          <a:prstGeom prst="rect">
            <a:avLst/>
          </a:prstGeom>
        </p:spPr>
      </p:pic>
    </p:spTree>
    <p:extLst>
      <p:ext uri="{BB962C8B-B14F-4D97-AF65-F5344CB8AC3E}">
        <p14:creationId xmlns:p14="http://schemas.microsoft.com/office/powerpoint/2010/main" val="199005128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n w="31550" cmpd="sng">
                  <a:gradFill>
                    <a:gsLst>
                      <a:gs pos="25000">
                        <a:schemeClr val="accent1">
                          <a:shade val="25000"/>
                          <a:satMod val="190000"/>
                        </a:schemeClr>
                      </a:gs>
                      <a:gs pos="80000">
                        <a:schemeClr val="accent1">
                          <a:tint val="75000"/>
                          <a:satMod val="190000"/>
                        </a:schemeClr>
                      </a:gs>
                    </a:gsLst>
                    <a:lin ang="5400000"/>
                  </a:gradFill>
                  <a:prstDash val="solid"/>
                </a:ln>
                <a:effectLst>
                  <a:outerShdw blurRad="41275" dist="12700" dir="12000000" algn="tl" rotWithShape="0">
                    <a:srgbClr val="000000">
                      <a:alpha val="40000"/>
                    </a:srgbClr>
                  </a:outerShdw>
                </a:effectLst>
              </a:rPr>
              <a:t>future directions</a:t>
            </a:r>
            <a:endParaRPr lang="en-US" dirty="0"/>
          </a:p>
        </p:txBody>
      </p:sp>
      <p:sp>
        <p:nvSpPr>
          <p:cNvPr id="8" name="Content Placeholder 7"/>
          <p:cNvSpPr>
            <a:spLocks noGrp="1"/>
          </p:cNvSpPr>
          <p:nvPr>
            <p:ph sz="half" idx="1"/>
          </p:nvPr>
        </p:nvSpPr>
        <p:spPr/>
        <p:txBody>
          <a:bodyPr>
            <a:normAutofit fontScale="47500" lnSpcReduction="20000"/>
          </a:bodyPr>
          <a:lstStyle/>
          <a:p>
            <a:r>
              <a:rPr lang="en-US" dirty="0" smtClean="0"/>
              <a:t>Earlier application of PA might mitigate pathological processes and assuage cognitive decline.  </a:t>
            </a:r>
          </a:p>
          <a:p>
            <a:endParaRPr lang="en-US" dirty="0" smtClean="0"/>
          </a:p>
          <a:p>
            <a:r>
              <a:rPr lang="en-US" dirty="0" smtClean="0"/>
              <a:t>Urgent need to identify optimum mode, intensity, and duration of PA to mitigate deficits in humans. </a:t>
            </a:r>
          </a:p>
          <a:p>
            <a:endParaRPr lang="en-US" dirty="0" smtClean="0"/>
          </a:p>
          <a:p>
            <a:r>
              <a:rPr lang="en-US" dirty="0" err="1" smtClean="0"/>
              <a:t>Colcombe</a:t>
            </a:r>
            <a:r>
              <a:rPr lang="en-US" dirty="0" smtClean="0"/>
              <a:t> and Kramer demonstrated aerobic and strength training resulted in greater gains in cognition than aerobic activities alone.  </a:t>
            </a:r>
          </a:p>
          <a:p>
            <a:endParaRPr lang="en-US" dirty="0" smtClean="0"/>
          </a:p>
          <a:p>
            <a:r>
              <a:rPr lang="en-US" dirty="0" smtClean="0"/>
              <a:t>Smith revealed interventions consisting of aerobic and strength improved attention, processing speed, and working memory to a greater extent than did aerobic exercises alone.   </a:t>
            </a:r>
          </a:p>
          <a:p>
            <a:endParaRPr lang="en-US" dirty="0"/>
          </a:p>
          <a:p>
            <a:r>
              <a:rPr lang="en-US" dirty="0" smtClean="0"/>
              <a:t>1 year of aerobic exercise of moderate intensity has been shown to improve memory and hippocampal volume in older adults who were healthy, reversing age-related volume loss by 1 to 2 years.  </a:t>
            </a:r>
          </a:p>
          <a:p>
            <a:endParaRPr lang="en-US" dirty="0"/>
          </a:p>
        </p:txBody>
      </p:sp>
      <p:pic>
        <p:nvPicPr>
          <p:cNvPr id="10" name="Content Placeholder 9" descr="PTJ cover.pdf"/>
          <p:cNvPicPr>
            <a:picLocks noGrp="1" noChangeAspect="1"/>
          </p:cNvPicPr>
          <p:nvPr>
            <p:ph sz="half" idx="2"/>
          </p:nvPr>
        </p:nvPicPr>
        <p:blipFill>
          <a:blip r:embed="rId2">
            <a:extLst>
              <a:ext uri="{28A0092B-C50C-407E-A947-70E740481C1C}">
                <a14:useLocalDpi xmlns:a14="http://schemas.microsoft.com/office/drawing/2010/main" val="0"/>
              </a:ext>
            </a:extLst>
          </a:blip>
          <a:srcRect t="8345" b="8345"/>
          <a:stretch>
            <a:fillRect/>
          </a:stretch>
        </p:blipFill>
        <p:spPr/>
      </p:pic>
    </p:spTree>
    <p:extLst>
      <p:ext uri="{BB962C8B-B14F-4D97-AF65-F5344CB8AC3E}">
        <p14:creationId xmlns:p14="http://schemas.microsoft.com/office/powerpoint/2010/main" val="403042675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normAutofit fontScale="70000" lnSpcReduction="20000"/>
          </a:bodyPr>
          <a:lstStyle/>
          <a:p>
            <a:r>
              <a:rPr lang="en-US" dirty="0" smtClean="0"/>
              <a:t>Ahmad </a:t>
            </a:r>
            <a:r>
              <a:rPr lang="en-US" dirty="0" err="1" smtClean="0"/>
              <a:t>Salehi</a:t>
            </a:r>
            <a:r>
              <a:rPr lang="en-US" dirty="0" smtClean="0"/>
              <a:t>, Mehmet </a:t>
            </a:r>
            <a:r>
              <a:rPr lang="en-US" dirty="0" err="1" smtClean="0"/>
              <a:t>Akif</a:t>
            </a:r>
            <a:r>
              <a:rPr lang="en-US" dirty="0" smtClean="0"/>
              <a:t> </a:t>
            </a:r>
            <a:r>
              <a:rPr lang="en-US" dirty="0" err="1" smtClean="0"/>
              <a:t>Baktir</a:t>
            </a:r>
            <a:r>
              <a:rPr lang="en-US" dirty="0" smtClean="0"/>
              <a:t>, </a:t>
            </a:r>
          </a:p>
          <a:p>
            <a:r>
              <a:rPr lang="en-US" dirty="0" err="1" smtClean="0"/>
              <a:t>Devsmita</a:t>
            </a:r>
            <a:r>
              <a:rPr lang="en-US" dirty="0" smtClean="0"/>
              <a:t> das, Bill Linn </a:t>
            </a:r>
            <a:endParaRPr lang="en-US" dirty="0"/>
          </a:p>
        </p:txBody>
      </p:sp>
      <p:sp>
        <p:nvSpPr>
          <p:cNvPr id="6" name="Title 5"/>
          <p:cNvSpPr>
            <a:spLocks noGrp="1"/>
          </p:cNvSpPr>
          <p:nvPr>
            <p:ph type="ctrTitle"/>
          </p:nvPr>
        </p:nvSpPr>
        <p:spPr/>
        <p:txBody>
          <a:bodyPr/>
          <a:lstStyle/>
          <a:p>
            <a:r>
              <a:rPr lang="en-US" dirty="0" smtClean="0"/>
              <a:t>acknowledgements</a:t>
            </a:r>
            <a:endParaRPr lang="en-US" dirty="0"/>
          </a:p>
        </p:txBody>
      </p:sp>
    </p:spTree>
    <p:extLst>
      <p:ext uri="{BB962C8B-B14F-4D97-AF65-F5344CB8AC3E}">
        <p14:creationId xmlns:p14="http://schemas.microsoft.com/office/powerpoint/2010/main" val="5135177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Apothecary.thmx</Template>
  <TotalTime>2244</TotalTime>
  <Words>1350</Words>
  <Application>Microsoft Macintosh PowerPoint</Application>
  <PresentationFormat>On-screen Show (4:3)</PresentationFormat>
  <Paragraphs>124</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Apothecary</vt:lpstr>
      <vt:lpstr> Deploying Physical Activity  for Cognitive Health in Persons at Risk for   </vt:lpstr>
      <vt:lpstr>Objectives</vt:lpstr>
      <vt:lpstr>Alzheimer’s Disease (AD)</vt:lpstr>
      <vt:lpstr>Characteristic changes</vt:lpstr>
      <vt:lpstr> Progression of AD  </vt:lpstr>
      <vt:lpstr>diagnosis and treatment</vt:lpstr>
      <vt:lpstr>physical activity has neuroprotective effects</vt:lpstr>
      <vt:lpstr>Systematic Review</vt:lpstr>
      <vt:lpstr>Physical activity in animal models of alzheimer’s disease </vt:lpstr>
      <vt:lpstr>   physical Activity  reduces amyloid beta Deposition   </vt:lpstr>
      <vt:lpstr>Physical Activity  Reduces amyloid beta Deposition</vt:lpstr>
      <vt:lpstr>Physical Activity  Reduces TAU Deposition</vt:lpstr>
      <vt:lpstr>Physical Activity  Reduces TAU Deposition</vt:lpstr>
      <vt:lpstr>Physical Activity  Reduces TAU Deposition</vt:lpstr>
      <vt:lpstr>Physical Activity optimizes synaptic  number and function</vt:lpstr>
      <vt:lpstr>Physical activity  increases Neurogenesis</vt:lpstr>
      <vt:lpstr>Physical activity  increases Neurogenesis</vt:lpstr>
      <vt:lpstr>Physical Activity Increases Neurotrophin Levels</vt:lpstr>
      <vt:lpstr>Physical Activity  optimizes immune function</vt:lpstr>
      <vt:lpstr>Physical Activity  optimizes immune function</vt:lpstr>
      <vt:lpstr>Physical Activity  Mitigates circadian disturbances</vt:lpstr>
      <vt:lpstr>Physical Activity  Mitigates circadian disturbances</vt:lpstr>
      <vt:lpstr>Physical Activity  Mitigates circadian disturbances</vt:lpstr>
      <vt:lpstr>PA improves cognition in aging Adults</vt:lpstr>
      <vt:lpstr>clinical trials</vt:lpstr>
      <vt:lpstr>future directions</vt:lpstr>
      <vt:lpstr>acknowledgements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Cognition and Physical Activity</dc:title>
  <dc:creator>Cristy Phillips</dc:creator>
  <cp:lastModifiedBy>Cristy Phillips</cp:lastModifiedBy>
  <cp:revision>179</cp:revision>
  <cp:lastPrinted>2015-05-24T02:32:41Z</cp:lastPrinted>
  <dcterms:created xsi:type="dcterms:W3CDTF">2015-05-24T01:58:27Z</dcterms:created>
  <dcterms:modified xsi:type="dcterms:W3CDTF">2015-08-19T13:45:56Z</dcterms:modified>
</cp:coreProperties>
</file>