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882" y="-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7/19/2017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2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7/19/2017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7/19/2017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7/19/2017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7/19/2017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527060" y="510857"/>
            <a:ext cx="6089878" cy="670560"/>
          </a:xfrm>
          <a:prstGeom prst="rect">
            <a:avLst/>
          </a:prstGeom>
        </p:spPr>
        <p:txBody>
          <a:bodyPr wrap="square" lIns="0" tIns="0" rIns="0" bIns="0">
            <a:spAutoFit/>
          </a:bodyPr>
          <a:lstStyle>
            <a:lvl1pPr>
              <a:defRPr sz="4400" b="0" i="0">
                <a:solidFill>
                  <a:schemeClr val="tx1"/>
                </a:solidFill>
                <a:latin typeface="Calibri"/>
                <a:cs typeface="Calibri"/>
              </a:defRPr>
            </a:lvl1pPr>
          </a:lstStyle>
          <a:p>
            <a:endParaRPr/>
          </a:p>
        </p:txBody>
      </p:sp>
      <p:sp>
        <p:nvSpPr>
          <p:cNvPr id="3" name="Holder 3"/>
          <p:cNvSpPr>
            <a:spLocks noGrp="1"/>
          </p:cNvSpPr>
          <p:nvPr>
            <p:ph type="body" idx="1"/>
          </p:nvPr>
        </p:nvSpPr>
        <p:spPr>
          <a:xfrm>
            <a:off x="400051" y="1476210"/>
            <a:ext cx="8343897" cy="4753610"/>
          </a:xfrm>
          <a:prstGeom prst="rect">
            <a:avLst/>
          </a:prstGeom>
        </p:spPr>
        <p:txBody>
          <a:bodyPr wrap="square" lIns="0" tIns="0" rIns="0" bIns="0">
            <a:spAutoFit/>
          </a:bodyPr>
          <a:lstStyle>
            <a:lvl1pPr>
              <a:defRPr sz="22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7/19/2017</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ristinagomesmx@gmail.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body" idx="1"/>
          </p:nvPr>
        </p:nvSpPr>
        <p:spPr>
          <a:prstGeom prst="rect">
            <a:avLst/>
          </a:prstGeom>
        </p:spPr>
        <p:txBody>
          <a:bodyPr vert="horz" wrap="square" lIns="0" tIns="0" rIns="0" bIns="0" rtlCol="0">
            <a:spAutoFit/>
          </a:bodyPr>
          <a:lstStyle/>
          <a:p>
            <a:pPr marL="250825" marR="5080" algn="ctr">
              <a:lnSpc>
                <a:spcPts val="4300"/>
              </a:lnSpc>
            </a:pPr>
            <a:r>
              <a:rPr sz="3600" spc="-5" dirty="0"/>
              <a:t>Evaluation of Aﬃrmative Policies </a:t>
            </a:r>
            <a:r>
              <a:rPr sz="3600" dirty="0"/>
              <a:t>in </a:t>
            </a:r>
            <a:r>
              <a:rPr sz="3600" spc="-5" dirty="0"/>
              <a:t>Health:  Discourses, </a:t>
            </a:r>
            <a:r>
              <a:rPr sz="3600" spc="-20" dirty="0"/>
              <a:t>Attitudes </a:t>
            </a:r>
            <a:r>
              <a:rPr sz="3600" dirty="0"/>
              <a:t>and </a:t>
            </a:r>
            <a:r>
              <a:rPr sz="3600" spc="-5" dirty="0"/>
              <a:t>Practices about  Racism, Inequalities</a:t>
            </a:r>
            <a:r>
              <a:rPr sz="3600" spc="-40" dirty="0"/>
              <a:t> </a:t>
            </a:r>
            <a:r>
              <a:rPr sz="3600" dirty="0"/>
              <a:t>and</a:t>
            </a:r>
            <a:endParaRPr sz="3600"/>
          </a:p>
          <a:p>
            <a:pPr marL="238125" algn="ctr">
              <a:lnSpc>
                <a:spcPts val="4160"/>
              </a:lnSpc>
            </a:pPr>
            <a:r>
              <a:rPr sz="3600" spc="-10" dirty="0"/>
              <a:t>Actions </a:t>
            </a:r>
            <a:r>
              <a:rPr sz="3600" dirty="0"/>
              <a:t>Against Racism in</a:t>
            </a:r>
            <a:r>
              <a:rPr sz="3600" spc="-40" dirty="0"/>
              <a:t> </a:t>
            </a:r>
            <a:r>
              <a:rPr sz="3600" spc="-5" dirty="0"/>
              <a:t>Brazil</a:t>
            </a:r>
            <a:endParaRPr sz="3600"/>
          </a:p>
        </p:txBody>
      </p:sp>
      <p:sp>
        <p:nvSpPr>
          <p:cNvPr id="3" name="object 3"/>
          <p:cNvSpPr txBox="1"/>
          <p:nvPr/>
        </p:nvSpPr>
        <p:spPr>
          <a:xfrm>
            <a:off x="2128699" y="3839261"/>
            <a:ext cx="4892040" cy="1744980"/>
          </a:xfrm>
          <a:prstGeom prst="rect">
            <a:avLst/>
          </a:prstGeom>
        </p:spPr>
        <p:txBody>
          <a:bodyPr vert="horz" wrap="square" lIns="0" tIns="0" rIns="0" bIns="0" rtlCol="0">
            <a:spAutoFit/>
          </a:bodyPr>
          <a:lstStyle/>
          <a:p>
            <a:pPr marL="1094740" marR="1086485" indent="-635" algn="ctr">
              <a:lnSpc>
                <a:spcPct val="119000"/>
              </a:lnSpc>
            </a:pPr>
            <a:r>
              <a:rPr sz="3200" spc="-5" dirty="0">
                <a:solidFill>
                  <a:srgbClr val="898989"/>
                </a:solidFill>
                <a:latin typeface="Calibri"/>
                <a:cs typeface="Calibri"/>
              </a:rPr>
              <a:t>Cristina Gomes  </a:t>
            </a:r>
            <a:r>
              <a:rPr sz="3200" dirty="0">
                <a:solidFill>
                  <a:srgbClr val="898989"/>
                </a:solidFill>
                <a:latin typeface="Calibri"/>
                <a:cs typeface="Calibri"/>
              </a:rPr>
              <a:t>FLACSO</a:t>
            </a:r>
            <a:r>
              <a:rPr sz="3200" spc="-80" dirty="0">
                <a:solidFill>
                  <a:srgbClr val="898989"/>
                </a:solidFill>
                <a:latin typeface="Calibri"/>
                <a:cs typeface="Calibri"/>
              </a:rPr>
              <a:t> </a:t>
            </a:r>
            <a:r>
              <a:rPr sz="3200" spc="-5" dirty="0">
                <a:solidFill>
                  <a:srgbClr val="898989"/>
                </a:solidFill>
                <a:latin typeface="Calibri"/>
                <a:cs typeface="Calibri"/>
              </a:rPr>
              <a:t>MEXICO</a:t>
            </a:r>
            <a:endParaRPr sz="3200">
              <a:latin typeface="Calibri"/>
              <a:cs typeface="Calibri"/>
            </a:endParaRPr>
          </a:p>
          <a:p>
            <a:pPr algn="ctr">
              <a:lnSpc>
                <a:spcPct val="100000"/>
              </a:lnSpc>
              <a:spcBef>
                <a:spcPts val="760"/>
              </a:spcBef>
            </a:pPr>
            <a:r>
              <a:rPr sz="3200" spc="-5" dirty="0">
                <a:solidFill>
                  <a:srgbClr val="898989"/>
                </a:solidFill>
                <a:latin typeface="Calibri"/>
                <a:cs typeface="Calibri"/>
                <a:hlinkClick r:id="rId2"/>
              </a:rPr>
              <a:t>cristinagomesmx@gmail.com</a:t>
            </a:r>
            <a:endParaRPr sz="3200">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7780">
              <a:lnSpc>
                <a:spcPct val="100000"/>
              </a:lnSpc>
            </a:pPr>
            <a:r>
              <a:rPr spc="-5" dirty="0"/>
              <a:t>Statement of </a:t>
            </a:r>
            <a:r>
              <a:rPr dirty="0"/>
              <a:t>the</a:t>
            </a:r>
            <a:r>
              <a:rPr spc="-20" dirty="0"/>
              <a:t> </a:t>
            </a:r>
            <a:r>
              <a:rPr spc="-5" dirty="0"/>
              <a:t>Problem:</a:t>
            </a:r>
          </a:p>
        </p:txBody>
      </p:sp>
      <p:sp>
        <p:nvSpPr>
          <p:cNvPr id="3" name="object 3"/>
          <p:cNvSpPr txBox="1"/>
          <p:nvPr/>
        </p:nvSpPr>
        <p:spPr>
          <a:xfrm>
            <a:off x="535940" y="1654454"/>
            <a:ext cx="7720965" cy="4195445"/>
          </a:xfrm>
          <a:prstGeom prst="rect">
            <a:avLst/>
          </a:prstGeom>
        </p:spPr>
        <p:txBody>
          <a:bodyPr vert="horz" wrap="square" lIns="0" tIns="0" rIns="0" bIns="0" rtlCol="0">
            <a:spAutoFit/>
          </a:bodyPr>
          <a:lstStyle/>
          <a:p>
            <a:pPr marL="355600" marR="5080" indent="-342900" algn="just">
              <a:lnSpc>
                <a:spcPct val="89800"/>
              </a:lnSpc>
              <a:buFont typeface="Arial"/>
              <a:buChar char="•"/>
              <a:tabLst>
                <a:tab pos="355600" algn="l"/>
              </a:tabLst>
            </a:pPr>
            <a:r>
              <a:rPr sz="3000" dirty="0">
                <a:latin typeface="Calibri"/>
                <a:cs typeface="Calibri"/>
              </a:rPr>
              <a:t>Racism in </a:t>
            </a:r>
            <a:r>
              <a:rPr sz="3000" spc="-5" dirty="0">
                <a:latin typeface="Calibri"/>
                <a:cs typeface="Calibri"/>
              </a:rPr>
              <a:t>Brazil </a:t>
            </a:r>
            <a:r>
              <a:rPr sz="3000" dirty="0">
                <a:latin typeface="Calibri"/>
                <a:cs typeface="Calibri"/>
              </a:rPr>
              <a:t>is structural, reﬂects </a:t>
            </a:r>
            <a:r>
              <a:rPr sz="3000" spc="-5" dirty="0">
                <a:latin typeface="Calibri"/>
                <a:cs typeface="Calibri"/>
              </a:rPr>
              <a:t>more</a:t>
            </a:r>
            <a:r>
              <a:rPr sz="3000" spc="-55" dirty="0">
                <a:latin typeface="Calibri"/>
                <a:cs typeface="Calibri"/>
              </a:rPr>
              <a:t> </a:t>
            </a:r>
            <a:r>
              <a:rPr sz="3000" dirty="0">
                <a:latin typeface="Calibri"/>
                <a:cs typeface="Calibri"/>
              </a:rPr>
              <a:t>than  </a:t>
            </a:r>
            <a:r>
              <a:rPr sz="3000" spc="-5" dirty="0">
                <a:latin typeface="Calibri"/>
                <a:cs typeface="Calibri"/>
              </a:rPr>
              <a:t>four </a:t>
            </a:r>
            <a:r>
              <a:rPr sz="3000" dirty="0">
                <a:latin typeface="Calibri"/>
                <a:cs typeface="Calibri"/>
              </a:rPr>
              <a:t>centuries </a:t>
            </a:r>
            <a:r>
              <a:rPr sz="3000" spc="-5" dirty="0">
                <a:latin typeface="Calibri"/>
                <a:cs typeface="Calibri"/>
              </a:rPr>
              <a:t>of </a:t>
            </a:r>
            <a:r>
              <a:rPr sz="3000" dirty="0">
                <a:latin typeface="Calibri"/>
                <a:cs typeface="Calibri"/>
              </a:rPr>
              <a:t>slavery and it is </a:t>
            </a:r>
            <a:r>
              <a:rPr sz="3000" spc="-5" dirty="0">
                <a:latin typeface="Calibri"/>
                <a:cs typeface="Calibri"/>
              </a:rPr>
              <a:t>reproduced </a:t>
            </a:r>
            <a:r>
              <a:rPr sz="3000" dirty="0">
                <a:latin typeface="Calibri"/>
                <a:cs typeface="Calibri"/>
              </a:rPr>
              <a:t>in  </a:t>
            </a:r>
            <a:r>
              <a:rPr sz="3000" spc="-5" dirty="0">
                <a:latin typeface="Calibri"/>
                <a:cs typeface="Calibri"/>
              </a:rPr>
              <a:t>institutions </a:t>
            </a:r>
            <a:r>
              <a:rPr sz="3000" dirty="0">
                <a:latin typeface="Calibri"/>
                <a:cs typeface="Calibri"/>
              </a:rPr>
              <a:t>and civil </a:t>
            </a:r>
            <a:r>
              <a:rPr sz="3000" spc="-5" dirty="0">
                <a:latin typeface="Calibri"/>
                <a:cs typeface="Calibri"/>
              </a:rPr>
              <a:t>society, </a:t>
            </a:r>
            <a:r>
              <a:rPr sz="3000" dirty="0">
                <a:latin typeface="Calibri"/>
                <a:cs typeface="Calibri"/>
              </a:rPr>
              <a:t>in daily and family  life.</a:t>
            </a:r>
            <a:endParaRPr sz="3000">
              <a:latin typeface="Calibri"/>
              <a:cs typeface="Calibri"/>
            </a:endParaRPr>
          </a:p>
          <a:p>
            <a:pPr marL="355600" marR="69850" indent="-342900">
              <a:lnSpc>
                <a:spcPct val="89900"/>
              </a:lnSpc>
              <a:spcBef>
                <a:spcPts val="680"/>
              </a:spcBef>
              <a:buFont typeface="Arial"/>
              <a:buChar char="•"/>
              <a:tabLst>
                <a:tab pos="354965" algn="l"/>
                <a:tab pos="355600" algn="l"/>
              </a:tabLst>
            </a:pPr>
            <a:r>
              <a:rPr sz="3000" spc="-15" dirty="0">
                <a:latin typeface="Calibri"/>
                <a:cs typeface="Calibri"/>
              </a:rPr>
              <a:t>After </a:t>
            </a:r>
            <a:r>
              <a:rPr sz="3000" spc="-5" dirty="0">
                <a:latin typeface="Calibri"/>
                <a:cs typeface="Calibri"/>
              </a:rPr>
              <a:t>13 years promoting </a:t>
            </a:r>
            <a:r>
              <a:rPr sz="3000" dirty="0">
                <a:latin typeface="Calibri"/>
                <a:cs typeface="Calibri"/>
              </a:rPr>
              <a:t>the </a:t>
            </a:r>
            <a:r>
              <a:rPr sz="3000" spc="-5" dirty="0">
                <a:latin typeface="Calibri"/>
                <a:cs typeface="Calibri"/>
              </a:rPr>
              <a:t>inclusion of </a:t>
            </a:r>
            <a:r>
              <a:rPr sz="3000" dirty="0">
                <a:latin typeface="Calibri"/>
                <a:cs typeface="Calibri"/>
              </a:rPr>
              <a:t>black  </a:t>
            </a:r>
            <a:r>
              <a:rPr sz="3000" spc="-5" dirty="0">
                <a:latin typeface="Calibri"/>
                <a:cs typeface="Calibri"/>
              </a:rPr>
              <a:t>population </a:t>
            </a:r>
            <a:r>
              <a:rPr sz="3000" dirty="0">
                <a:latin typeface="Calibri"/>
                <a:cs typeface="Calibri"/>
              </a:rPr>
              <a:t>in public services, this research  evaluates the </a:t>
            </a:r>
            <a:r>
              <a:rPr sz="3000" spc="-5" dirty="0">
                <a:latin typeface="Calibri"/>
                <a:cs typeface="Calibri"/>
              </a:rPr>
              <a:t>implementation of </a:t>
            </a:r>
            <a:r>
              <a:rPr sz="3000" dirty="0">
                <a:latin typeface="Calibri"/>
                <a:cs typeface="Calibri"/>
              </a:rPr>
              <a:t>the </a:t>
            </a:r>
            <a:r>
              <a:rPr sz="3000" spc="-5" dirty="0">
                <a:latin typeface="Calibri"/>
                <a:cs typeface="Calibri"/>
              </a:rPr>
              <a:t>National  Policy for </a:t>
            </a:r>
            <a:r>
              <a:rPr sz="3000" dirty="0">
                <a:latin typeface="Calibri"/>
                <a:cs typeface="Calibri"/>
              </a:rPr>
              <a:t>Integral </a:t>
            </a:r>
            <a:r>
              <a:rPr sz="3000" spc="-5" dirty="0">
                <a:latin typeface="Calibri"/>
                <a:cs typeface="Calibri"/>
              </a:rPr>
              <a:t>Health of Black Population </a:t>
            </a:r>
            <a:r>
              <a:rPr sz="3000" dirty="0">
                <a:latin typeface="Calibri"/>
                <a:cs typeface="Calibri"/>
              </a:rPr>
              <a:t>in  health services in the municipality </a:t>
            </a:r>
            <a:r>
              <a:rPr sz="3000" spc="-5" dirty="0">
                <a:latin typeface="Calibri"/>
                <a:cs typeface="Calibri"/>
              </a:rPr>
              <a:t>of</a:t>
            </a:r>
            <a:r>
              <a:rPr sz="3000" spc="-95" dirty="0">
                <a:latin typeface="Calibri"/>
                <a:cs typeface="Calibri"/>
              </a:rPr>
              <a:t> </a:t>
            </a:r>
            <a:r>
              <a:rPr sz="3000" dirty="0">
                <a:latin typeface="Calibri"/>
                <a:cs typeface="Calibri"/>
              </a:rPr>
              <a:t>Camacari,  State </a:t>
            </a:r>
            <a:r>
              <a:rPr sz="3000" spc="-5" dirty="0">
                <a:latin typeface="Calibri"/>
                <a:cs typeface="Calibri"/>
              </a:rPr>
              <a:t>of Bahia,</a:t>
            </a:r>
            <a:r>
              <a:rPr sz="3000" spc="-35" dirty="0">
                <a:latin typeface="Calibri"/>
                <a:cs typeface="Calibri"/>
              </a:rPr>
              <a:t> </a:t>
            </a:r>
            <a:r>
              <a:rPr sz="3000" spc="-5" dirty="0">
                <a:latin typeface="Calibri"/>
                <a:cs typeface="Calibri"/>
              </a:rPr>
              <a:t>Brazil.</a:t>
            </a:r>
            <a:endParaRPr sz="30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7780">
              <a:lnSpc>
                <a:spcPct val="100000"/>
              </a:lnSpc>
            </a:pPr>
            <a:r>
              <a:rPr spc="-5" dirty="0"/>
              <a:t>Statement of </a:t>
            </a:r>
            <a:r>
              <a:rPr dirty="0"/>
              <a:t>the</a:t>
            </a:r>
            <a:r>
              <a:rPr spc="-20" dirty="0"/>
              <a:t> </a:t>
            </a:r>
            <a:r>
              <a:rPr spc="-5" dirty="0"/>
              <a:t>Problem:</a:t>
            </a:r>
          </a:p>
        </p:txBody>
      </p:sp>
      <p:sp>
        <p:nvSpPr>
          <p:cNvPr id="3" name="object 3"/>
          <p:cNvSpPr txBox="1"/>
          <p:nvPr/>
        </p:nvSpPr>
        <p:spPr>
          <a:xfrm>
            <a:off x="535940" y="1658772"/>
            <a:ext cx="8072120" cy="3904615"/>
          </a:xfrm>
          <a:prstGeom prst="rect">
            <a:avLst/>
          </a:prstGeom>
        </p:spPr>
        <p:txBody>
          <a:bodyPr vert="horz" wrap="square" lIns="0" tIns="0" rIns="0" bIns="0" rtlCol="0">
            <a:spAutoFit/>
          </a:bodyPr>
          <a:lstStyle/>
          <a:p>
            <a:pPr marL="355600" marR="25400" indent="-342900">
              <a:lnSpc>
                <a:spcPct val="79500"/>
              </a:lnSpc>
              <a:buFont typeface="Arial"/>
              <a:buChar char="•"/>
              <a:tabLst>
                <a:tab pos="354965" algn="l"/>
                <a:tab pos="355600" algn="l"/>
              </a:tabLst>
            </a:pPr>
            <a:r>
              <a:rPr sz="2200" dirty="0">
                <a:latin typeface="Calibri"/>
                <a:cs typeface="Calibri"/>
              </a:rPr>
              <a:t>It is </a:t>
            </a:r>
            <a:r>
              <a:rPr sz="2200" spc="-5" dirty="0">
                <a:latin typeface="Calibri"/>
                <a:cs typeface="Calibri"/>
              </a:rPr>
              <a:t>estimated </a:t>
            </a:r>
            <a:r>
              <a:rPr sz="2200" dirty="0">
                <a:latin typeface="Calibri"/>
                <a:cs typeface="Calibri"/>
              </a:rPr>
              <a:t>that more than six million Africans were traﬃcked  and enslaved in Brazil between the </a:t>
            </a:r>
            <a:r>
              <a:rPr sz="2200" spc="-10" dirty="0">
                <a:latin typeface="Calibri"/>
                <a:cs typeface="Calibri"/>
              </a:rPr>
              <a:t>ﬁfteenth </a:t>
            </a:r>
            <a:r>
              <a:rPr sz="2200" dirty="0">
                <a:latin typeface="Calibri"/>
                <a:cs typeface="Calibri"/>
              </a:rPr>
              <a:t>and nineteenth  centuries; and, even </a:t>
            </a:r>
            <a:r>
              <a:rPr sz="2200" spc="-15" dirty="0">
                <a:latin typeface="Calibri"/>
                <a:cs typeface="Calibri"/>
              </a:rPr>
              <a:t>after </a:t>
            </a:r>
            <a:r>
              <a:rPr sz="2200" dirty="0">
                <a:latin typeface="Calibri"/>
                <a:cs typeface="Calibri"/>
              </a:rPr>
              <a:t>their release, with the end of empire and  the </a:t>
            </a:r>
            <a:r>
              <a:rPr sz="2200" spc="-5" dirty="0">
                <a:latin typeface="Calibri"/>
                <a:cs typeface="Calibri"/>
              </a:rPr>
              <a:t>proclamation </a:t>
            </a:r>
            <a:r>
              <a:rPr sz="2200" dirty="0">
                <a:latin typeface="Calibri"/>
                <a:cs typeface="Calibri"/>
              </a:rPr>
              <a:t>of the republic in the late nineteenth century,  newly freed blacks remained marginalized, and were not included  in the labor market or the rights to vote, </a:t>
            </a:r>
            <a:r>
              <a:rPr sz="2200" spc="-5" dirty="0">
                <a:latin typeface="Calibri"/>
                <a:cs typeface="Calibri"/>
              </a:rPr>
              <a:t>education, </a:t>
            </a:r>
            <a:r>
              <a:rPr sz="2200" dirty="0">
                <a:latin typeface="Calibri"/>
                <a:cs typeface="Calibri"/>
              </a:rPr>
              <a:t>health and</a:t>
            </a:r>
            <a:r>
              <a:rPr sz="2200" spc="-65" dirty="0">
                <a:latin typeface="Calibri"/>
                <a:cs typeface="Calibri"/>
              </a:rPr>
              <a:t> </a:t>
            </a:r>
            <a:r>
              <a:rPr sz="2200" dirty="0">
                <a:latin typeface="Calibri"/>
                <a:cs typeface="Calibri"/>
              </a:rPr>
              <a:t>land  or property (ACNUDH and UNESCO, 2001; Bales and Reitz, 2005;  Kevin, 2005; Klein and Ben, 2007; Selfa,</a:t>
            </a:r>
            <a:r>
              <a:rPr sz="2200" spc="-100" dirty="0">
                <a:latin typeface="Calibri"/>
                <a:cs typeface="Calibri"/>
              </a:rPr>
              <a:t> </a:t>
            </a:r>
            <a:r>
              <a:rPr sz="2200" dirty="0">
                <a:latin typeface="Calibri"/>
                <a:cs typeface="Calibri"/>
              </a:rPr>
              <a:t>2002).</a:t>
            </a:r>
            <a:endParaRPr sz="2200">
              <a:latin typeface="Calibri"/>
              <a:cs typeface="Calibri"/>
            </a:endParaRPr>
          </a:p>
          <a:p>
            <a:pPr>
              <a:lnSpc>
                <a:spcPct val="100000"/>
              </a:lnSpc>
              <a:spcBef>
                <a:spcPts val="45"/>
              </a:spcBef>
              <a:buFont typeface="Arial"/>
              <a:buChar char="•"/>
            </a:pPr>
            <a:endParaRPr sz="2750">
              <a:latin typeface="Times New Roman"/>
              <a:cs typeface="Times New Roman"/>
            </a:endParaRPr>
          </a:p>
          <a:p>
            <a:pPr marL="355600" marR="5080" indent="-342900">
              <a:lnSpc>
                <a:spcPct val="80200"/>
              </a:lnSpc>
              <a:buFont typeface="Arial"/>
              <a:buChar char="•"/>
              <a:tabLst>
                <a:tab pos="354965" algn="l"/>
                <a:tab pos="355600" algn="l"/>
              </a:tabLst>
            </a:pPr>
            <a:r>
              <a:rPr sz="2200" dirty="0">
                <a:latin typeface="Calibri"/>
                <a:cs typeface="Calibri"/>
              </a:rPr>
              <a:t>They occupied marginal areas and survived looking for any kind of  work, as they were replaced by millions of European and Asian  immigrants in the new republican economy, as workers and as a  goal of the government project to “whiten” the Brazilian</a:t>
            </a:r>
            <a:r>
              <a:rPr sz="2200" spc="-70" dirty="0">
                <a:latin typeface="Calibri"/>
                <a:cs typeface="Calibri"/>
              </a:rPr>
              <a:t> </a:t>
            </a:r>
            <a:r>
              <a:rPr sz="2200" spc="-5" dirty="0">
                <a:latin typeface="Calibri"/>
                <a:cs typeface="Calibri"/>
              </a:rPr>
              <a:t>population  </a:t>
            </a:r>
            <a:r>
              <a:rPr sz="2200" dirty="0">
                <a:latin typeface="Calibri"/>
                <a:cs typeface="Calibri"/>
              </a:rPr>
              <a:t>(Alencar, 2013, Amaral, 2011; Brasil, 2013; Brasil,</a:t>
            </a:r>
            <a:r>
              <a:rPr sz="2200" spc="-100" dirty="0">
                <a:latin typeface="Calibri"/>
                <a:cs typeface="Calibri"/>
              </a:rPr>
              <a:t> </a:t>
            </a:r>
            <a:r>
              <a:rPr sz="2200" dirty="0">
                <a:latin typeface="Calibri"/>
                <a:cs typeface="Calibri"/>
              </a:rPr>
              <a:t>2016)</a:t>
            </a:r>
            <a:endParaRPr sz="22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7780">
              <a:lnSpc>
                <a:spcPct val="100000"/>
              </a:lnSpc>
            </a:pPr>
            <a:r>
              <a:rPr spc="-5" dirty="0"/>
              <a:t>Statement of </a:t>
            </a:r>
            <a:r>
              <a:rPr dirty="0"/>
              <a:t>the</a:t>
            </a:r>
            <a:r>
              <a:rPr spc="-20" dirty="0"/>
              <a:t> </a:t>
            </a:r>
            <a:r>
              <a:rPr spc="-5" dirty="0"/>
              <a:t>Problem:</a:t>
            </a:r>
          </a:p>
        </p:txBody>
      </p:sp>
      <p:sp>
        <p:nvSpPr>
          <p:cNvPr id="3" name="object 3"/>
          <p:cNvSpPr txBox="1"/>
          <p:nvPr/>
        </p:nvSpPr>
        <p:spPr>
          <a:xfrm>
            <a:off x="535940" y="1658630"/>
            <a:ext cx="8064500" cy="4330700"/>
          </a:xfrm>
          <a:prstGeom prst="rect">
            <a:avLst/>
          </a:prstGeom>
        </p:spPr>
        <p:txBody>
          <a:bodyPr vert="horz" wrap="square" lIns="0" tIns="0" rIns="0" bIns="0" rtlCol="0">
            <a:spAutoFit/>
          </a:bodyPr>
          <a:lstStyle/>
          <a:p>
            <a:pPr marL="355600" marR="99060" indent="-342900">
              <a:lnSpc>
                <a:spcPct val="78700"/>
              </a:lnSpc>
              <a:buFont typeface="Arial"/>
              <a:buChar char="•"/>
              <a:tabLst>
                <a:tab pos="354965" algn="l"/>
                <a:tab pos="355600" algn="l"/>
              </a:tabLst>
            </a:pPr>
            <a:r>
              <a:rPr sz="1800" dirty="0">
                <a:latin typeface="Calibri"/>
                <a:cs typeface="Calibri"/>
              </a:rPr>
              <a:t>The Brazilian </a:t>
            </a:r>
            <a:r>
              <a:rPr sz="1800" spc="-5" dirty="0">
                <a:latin typeface="Calibri"/>
                <a:cs typeface="Calibri"/>
              </a:rPr>
              <a:t>population </a:t>
            </a:r>
            <a:r>
              <a:rPr sz="1800" dirty="0">
                <a:latin typeface="Calibri"/>
                <a:cs typeface="Calibri"/>
              </a:rPr>
              <a:t>was predominantly black, slave or descendant of  enslaved, illiterate and, </a:t>
            </a:r>
            <a:r>
              <a:rPr sz="1800" spc="-5" dirty="0">
                <a:latin typeface="Calibri"/>
                <a:cs typeface="Calibri"/>
              </a:rPr>
              <a:t>until </a:t>
            </a:r>
            <a:r>
              <a:rPr sz="1800" dirty="0">
                <a:latin typeface="Calibri"/>
                <a:cs typeface="Calibri"/>
              </a:rPr>
              <a:t>the beginning of the </a:t>
            </a:r>
            <a:r>
              <a:rPr sz="1800" spc="-5" dirty="0">
                <a:latin typeface="Calibri"/>
                <a:cs typeface="Calibri"/>
              </a:rPr>
              <a:t>XX </a:t>
            </a:r>
            <a:r>
              <a:rPr sz="1800" dirty="0">
                <a:latin typeface="Calibri"/>
                <a:cs typeface="Calibri"/>
              </a:rPr>
              <a:t>Century, deﬁned in the  newspapers and Brazilian intelligencia as </a:t>
            </a:r>
            <a:r>
              <a:rPr sz="1800" spc="-5" dirty="0">
                <a:latin typeface="Calibri"/>
                <a:cs typeface="Calibri"/>
              </a:rPr>
              <a:t>"bestialized" </a:t>
            </a:r>
            <a:r>
              <a:rPr sz="1800" dirty="0">
                <a:latin typeface="Calibri"/>
                <a:cs typeface="Calibri"/>
              </a:rPr>
              <a:t>(made beasts), a reason</a:t>
            </a:r>
            <a:r>
              <a:rPr sz="1800" spc="-45" dirty="0">
                <a:latin typeface="Calibri"/>
                <a:cs typeface="Calibri"/>
              </a:rPr>
              <a:t> </a:t>
            </a:r>
            <a:r>
              <a:rPr sz="1800" dirty="0">
                <a:latin typeface="Calibri"/>
                <a:cs typeface="Calibri"/>
              </a:rPr>
              <a:t>for  </a:t>
            </a:r>
            <a:r>
              <a:rPr sz="1800" spc="-5" dirty="0">
                <a:latin typeface="Calibri"/>
                <a:cs typeface="Calibri"/>
              </a:rPr>
              <a:t>national </a:t>
            </a:r>
            <a:r>
              <a:rPr sz="1800" dirty="0">
                <a:latin typeface="Calibri"/>
                <a:cs typeface="Calibri"/>
              </a:rPr>
              <a:t>shame (Carvalho,</a:t>
            </a:r>
            <a:r>
              <a:rPr sz="1800" spc="-70" dirty="0">
                <a:latin typeface="Calibri"/>
                <a:cs typeface="Calibri"/>
              </a:rPr>
              <a:t> </a:t>
            </a:r>
            <a:r>
              <a:rPr sz="1800" dirty="0">
                <a:latin typeface="Calibri"/>
                <a:cs typeface="Calibri"/>
              </a:rPr>
              <a:t>1987).</a:t>
            </a:r>
            <a:endParaRPr sz="1800">
              <a:latin typeface="Calibri"/>
              <a:cs typeface="Calibri"/>
            </a:endParaRPr>
          </a:p>
          <a:p>
            <a:pPr marL="355600" indent="-342900">
              <a:lnSpc>
                <a:spcPts val="2130"/>
              </a:lnSpc>
              <a:spcBef>
                <a:spcPts val="70"/>
              </a:spcBef>
              <a:buFont typeface="Arial"/>
              <a:buChar char="•"/>
              <a:tabLst>
                <a:tab pos="354965" algn="l"/>
                <a:tab pos="355600" algn="l"/>
              </a:tabLst>
            </a:pPr>
            <a:r>
              <a:rPr sz="1800" dirty="0">
                <a:latin typeface="Calibri"/>
                <a:cs typeface="Calibri"/>
              </a:rPr>
              <a:t>Brazil was the last country in the world to abolishing slavery, in</a:t>
            </a:r>
            <a:r>
              <a:rPr sz="1800" spc="-100" dirty="0">
                <a:latin typeface="Calibri"/>
                <a:cs typeface="Calibri"/>
              </a:rPr>
              <a:t> </a:t>
            </a:r>
            <a:r>
              <a:rPr sz="1800" dirty="0">
                <a:latin typeface="Calibri"/>
                <a:cs typeface="Calibri"/>
              </a:rPr>
              <a:t>1888.</a:t>
            </a:r>
            <a:endParaRPr sz="1800">
              <a:latin typeface="Calibri"/>
              <a:cs typeface="Calibri"/>
            </a:endParaRPr>
          </a:p>
          <a:p>
            <a:pPr marL="355600" marR="5080" indent="-342900">
              <a:lnSpc>
                <a:spcPct val="80300"/>
              </a:lnSpc>
              <a:spcBef>
                <a:spcPts val="395"/>
              </a:spcBef>
              <a:buFont typeface="Arial"/>
              <a:buChar char="•"/>
              <a:tabLst>
                <a:tab pos="354965" algn="l"/>
                <a:tab pos="355600" algn="l"/>
              </a:tabLst>
            </a:pPr>
            <a:r>
              <a:rPr sz="1800" dirty="0">
                <a:latin typeface="Calibri"/>
                <a:cs typeface="Calibri"/>
              </a:rPr>
              <a:t>Racism has become an intrinsic part of the </a:t>
            </a:r>
            <a:r>
              <a:rPr sz="1800" spc="-5" dirty="0">
                <a:latin typeface="Calibri"/>
                <a:cs typeface="Calibri"/>
              </a:rPr>
              <a:t>formation </a:t>
            </a:r>
            <a:r>
              <a:rPr sz="1800" dirty="0">
                <a:latin typeface="Calibri"/>
                <a:cs typeface="Calibri"/>
              </a:rPr>
              <a:t>and development of</a:t>
            </a:r>
            <a:r>
              <a:rPr sz="1800" spc="-65" dirty="0">
                <a:latin typeface="Calibri"/>
                <a:cs typeface="Calibri"/>
              </a:rPr>
              <a:t> </a:t>
            </a:r>
            <a:r>
              <a:rPr sz="1800" dirty="0">
                <a:latin typeface="Calibri"/>
                <a:cs typeface="Calibri"/>
              </a:rPr>
              <a:t>Brazilian  society, and has been reproduced in the present day through a false myth of  "racial democracy" and the ideal of the "whitening" of society. A </a:t>
            </a:r>
            <a:r>
              <a:rPr sz="1800" i="1" spc="-5" dirty="0">
                <a:latin typeface="Calibri"/>
                <a:cs typeface="Calibri"/>
              </a:rPr>
              <a:t>sui generis  </a:t>
            </a:r>
            <a:r>
              <a:rPr sz="1800" dirty="0">
                <a:latin typeface="Calibri"/>
                <a:cs typeface="Calibri"/>
              </a:rPr>
              <a:t>racism, masked and widespread, persists in all power structures and </a:t>
            </a:r>
            <a:r>
              <a:rPr sz="1800" spc="-5" dirty="0">
                <a:latin typeface="Calibri"/>
                <a:cs typeface="Calibri"/>
              </a:rPr>
              <a:t>national,  </a:t>
            </a:r>
            <a:r>
              <a:rPr sz="1800" dirty="0">
                <a:latin typeface="Calibri"/>
                <a:cs typeface="Calibri"/>
              </a:rPr>
              <a:t>state, municipal </a:t>
            </a:r>
            <a:r>
              <a:rPr sz="1800" spc="-5" dirty="0">
                <a:latin typeface="Calibri"/>
                <a:cs typeface="Calibri"/>
              </a:rPr>
              <a:t>institutions, </a:t>
            </a:r>
            <a:r>
              <a:rPr sz="1800" dirty="0">
                <a:latin typeface="Calibri"/>
                <a:cs typeface="Calibri"/>
              </a:rPr>
              <a:t>and micro social, both individual and familial (Brasil,  2013; Brasil 2016; Alencar, 2013, Amaral,</a:t>
            </a:r>
            <a:r>
              <a:rPr sz="1800" spc="-100" dirty="0">
                <a:latin typeface="Calibri"/>
                <a:cs typeface="Calibri"/>
              </a:rPr>
              <a:t> </a:t>
            </a:r>
            <a:r>
              <a:rPr sz="1800" dirty="0">
                <a:latin typeface="Calibri"/>
                <a:cs typeface="Calibri"/>
              </a:rPr>
              <a:t>2011)</a:t>
            </a:r>
            <a:endParaRPr sz="1800">
              <a:latin typeface="Calibri"/>
              <a:cs typeface="Calibri"/>
            </a:endParaRPr>
          </a:p>
          <a:p>
            <a:pPr marL="355600" marR="38100" indent="-342900">
              <a:lnSpc>
                <a:spcPct val="80500"/>
              </a:lnSpc>
              <a:spcBef>
                <a:spcPts val="390"/>
              </a:spcBef>
              <a:buFont typeface="Arial"/>
              <a:buChar char="•"/>
              <a:tabLst>
                <a:tab pos="354965" algn="l"/>
                <a:tab pos="355600" algn="l"/>
              </a:tabLst>
            </a:pPr>
            <a:r>
              <a:rPr sz="1800" dirty="0">
                <a:latin typeface="Calibri"/>
                <a:cs typeface="Calibri"/>
              </a:rPr>
              <a:t>As a result, blacks in Brazil have the worst rates of morbidity, mortality, and  illiteracy, and have lower </a:t>
            </a:r>
            <a:r>
              <a:rPr sz="1800" spc="-5" dirty="0">
                <a:latin typeface="Calibri"/>
                <a:cs typeface="Calibri"/>
              </a:rPr>
              <a:t>educational </a:t>
            </a:r>
            <a:r>
              <a:rPr sz="1800" dirty="0">
                <a:latin typeface="Calibri"/>
                <a:cs typeface="Calibri"/>
              </a:rPr>
              <a:t>levels and higher poverty rates in the  </a:t>
            </a:r>
            <a:r>
              <a:rPr sz="1800" spc="-5" dirty="0">
                <a:latin typeface="Calibri"/>
                <a:cs typeface="Calibri"/>
              </a:rPr>
              <a:t>population </a:t>
            </a:r>
            <a:r>
              <a:rPr sz="1800" dirty="0">
                <a:latin typeface="Calibri"/>
                <a:cs typeface="Calibri"/>
              </a:rPr>
              <a:t>(Brasil, 2013; Travassos and Castro 2008). There are incidents of</a:t>
            </a:r>
            <a:r>
              <a:rPr sz="1800" spc="-60" dirty="0">
                <a:latin typeface="Calibri"/>
                <a:cs typeface="Calibri"/>
              </a:rPr>
              <a:t> </a:t>
            </a:r>
            <a:r>
              <a:rPr sz="1800" dirty="0">
                <a:latin typeface="Calibri"/>
                <a:cs typeface="Calibri"/>
              </a:rPr>
              <a:t>racism  witnessed on a daily basis in the media, social networks, public spaces and  </a:t>
            </a:r>
            <a:r>
              <a:rPr sz="1800" spc="-5" dirty="0">
                <a:latin typeface="Calibri"/>
                <a:cs typeface="Calibri"/>
              </a:rPr>
              <a:t>institutions </a:t>
            </a:r>
            <a:r>
              <a:rPr sz="1800" dirty="0">
                <a:latin typeface="Calibri"/>
                <a:cs typeface="Calibri"/>
              </a:rPr>
              <a:t>and even among members of the same family, but prejudices and  discriminatory </a:t>
            </a:r>
            <a:r>
              <a:rPr sz="1800" spc="-10" dirty="0">
                <a:latin typeface="Calibri"/>
                <a:cs typeface="Calibri"/>
              </a:rPr>
              <a:t>attitudes </a:t>
            </a:r>
            <a:r>
              <a:rPr sz="1800" dirty="0">
                <a:latin typeface="Calibri"/>
                <a:cs typeface="Calibri"/>
              </a:rPr>
              <a:t>are denied and hidden, masked in a belief that in Brazil  there is a peaceful </a:t>
            </a:r>
            <a:r>
              <a:rPr sz="1800" spc="-5" dirty="0">
                <a:latin typeface="Calibri"/>
                <a:cs typeface="Calibri"/>
              </a:rPr>
              <a:t>miscegenation </a:t>
            </a:r>
            <a:r>
              <a:rPr sz="1800" dirty="0">
                <a:latin typeface="Calibri"/>
                <a:cs typeface="Calibri"/>
              </a:rPr>
              <a:t>process and an alleged racial democracy (Brasil,  2013; Brasil 2016; Alencar, 2013; Amaral, 2011; Ribeiro,</a:t>
            </a:r>
            <a:r>
              <a:rPr sz="1800" spc="-100" dirty="0">
                <a:latin typeface="Calibri"/>
                <a:cs typeface="Calibri"/>
              </a:rPr>
              <a:t> </a:t>
            </a:r>
            <a:r>
              <a:rPr sz="1800" dirty="0">
                <a:latin typeface="Calibri"/>
                <a:cs typeface="Calibri"/>
              </a:rPr>
              <a:t>2012)</a:t>
            </a:r>
            <a:endParaRPr sz="180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7780">
              <a:lnSpc>
                <a:spcPct val="100000"/>
              </a:lnSpc>
            </a:pPr>
            <a:r>
              <a:rPr spc="-5" dirty="0"/>
              <a:t>Statement of </a:t>
            </a:r>
            <a:r>
              <a:rPr dirty="0"/>
              <a:t>the</a:t>
            </a:r>
            <a:r>
              <a:rPr spc="-20" dirty="0"/>
              <a:t> </a:t>
            </a:r>
            <a:r>
              <a:rPr spc="-5" dirty="0"/>
              <a:t>Problem:</a:t>
            </a:r>
          </a:p>
        </p:txBody>
      </p:sp>
      <p:sp>
        <p:nvSpPr>
          <p:cNvPr id="3" name="object 3"/>
          <p:cNvSpPr txBox="1"/>
          <p:nvPr/>
        </p:nvSpPr>
        <p:spPr>
          <a:xfrm>
            <a:off x="535940" y="1656689"/>
            <a:ext cx="8054340" cy="4015740"/>
          </a:xfrm>
          <a:prstGeom prst="rect">
            <a:avLst/>
          </a:prstGeom>
        </p:spPr>
        <p:txBody>
          <a:bodyPr vert="horz" wrap="square" lIns="0" tIns="1905" rIns="0" bIns="0" rtlCol="0">
            <a:spAutoFit/>
          </a:bodyPr>
          <a:lstStyle/>
          <a:p>
            <a:pPr marL="355600" marR="288925" indent="-342900">
              <a:lnSpc>
                <a:spcPct val="79200"/>
              </a:lnSpc>
              <a:spcBef>
                <a:spcPts val="15"/>
              </a:spcBef>
              <a:buFont typeface="Arial"/>
              <a:buChar char="•"/>
              <a:tabLst>
                <a:tab pos="354965" algn="l"/>
                <a:tab pos="355600" algn="l"/>
              </a:tabLst>
            </a:pPr>
            <a:r>
              <a:rPr sz="2000" dirty="0">
                <a:latin typeface="Calibri"/>
                <a:cs typeface="Calibri"/>
              </a:rPr>
              <a:t>According to diﬀerent authors, racism in modern Brazil is reproduced  according two basic ideas; a) the myth of racial democracy, since  Brazilians believed over centuries that </a:t>
            </a:r>
            <a:r>
              <a:rPr sz="2000" spc="-5" dirty="0">
                <a:latin typeface="Calibri"/>
                <a:cs typeface="Calibri"/>
              </a:rPr>
              <a:t>miscegenation </a:t>
            </a:r>
            <a:r>
              <a:rPr sz="2000" dirty="0">
                <a:latin typeface="Calibri"/>
                <a:cs typeface="Calibri"/>
              </a:rPr>
              <a:t>was a harmonic,  speciﬁc and even a glamorous process in the </a:t>
            </a:r>
            <a:r>
              <a:rPr sz="2000" spc="-5" dirty="0">
                <a:latin typeface="Calibri"/>
                <a:cs typeface="Calibri"/>
              </a:rPr>
              <a:t>national </a:t>
            </a:r>
            <a:r>
              <a:rPr sz="2000" dirty="0">
                <a:latin typeface="Calibri"/>
                <a:cs typeface="Calibri"/>
              </a:rPr>
              <a:t>History, and b)  </a:t>
            </a:r>
            <a:r>
              <a:rPr sz="2000" spc="-5" dirty="0">
                <a:latin typeface="Calibri"/>
                <a:cs typeface="Calibri"/>
              </a:rPr>
              <a:t>population </a:t>
            </a:r>
            <a:r>
              <a:rPr sz="2000" dirty="0">
                <a:latin typeface="Calibri"/>
                <a:cs typeface="Calibri"/>
              </a:rPr>
              <a:t>“whitening” as an ideal promoted by government policies</a:t>
            </a:r>
            <a:r>
              <a:rPr sz="2000" spc="-60" dirty="0">
                <a:latin typeface="Calibri"/>
                <a:cs typeface="Calibri"/>
              </a:rPr>
              <a:t> </a:t>
            </a:r>
            <a:r>
              <a:rPr sz="2000" dirty="0">
                <a:latin typeface="Calibri"/>
                <a:cs typeface="Calibri"/>
              </a:rPr>
              <a:t>to</a:t>
            </a:r>
            <a:endParaRPr sz="2000">
              <a:latin typeface="Calibri"/>
              <a:cs typeface="Calibri"/>
            </a:endParaRPr>
          </a:p>
          <a:p>
            <a:pPr marL="355600" marR="297180">
              <a:lnSpc>
                <a:spcPct val="79200"/>
              </a:lnSpc>
              <a:spcBef>
                <a:spcPts val="100"/>
              </a:spcBef>
            </a:pPr>
            <a:r>
              <a:rPr sz="2000" spc="-15" dirty="0">
                <a:latin typeface="Calibri"/>
                <a:cs typeface="Calibri"/>
              </a:rPr>
              <a:t>attract </a:t>
            </a:r>
            <a:r>
              <a:rPr sz="2000" dirty="0">
                <a:latin typeface="Calibri"/>
                <a:cs typeface="Calibri"/>
              </a:rPr>
              <a:t>European </a:t>
            </a:r>
            <a:r>
              <a:rPr sz="2000" spc="-5" dirty="0">
                <a:latin typeface="Calibri"/>
                <a:cs typeface="Calibri"/>
              </a:rPr>
              <a:t>migration </a:t>
            </a:r>
            <a:r>
              <a:rPr sz="2000" spc="-10" dirty="0">
                <a:latin typeface="Calibri"/>
                <a:cs typeface="Calibri"/>
              </a:rPr>
              <a:t>after </a:t>
            </a:r>
            <a:r>
              <a:rPr sz="2000" dirty="0">
                <a:latin typeface="Calibri"/>
                <a:cs typeface="Calibri"/>
              </a:rPr>
              <a:t>the end of slavery and, as a high value,  incorporated in intergendered </a:t>
            </a:r>
            <a:r>
              <a:rPr sz="2000" spc="-5" dirty="0">
                <a:latin typeface="Calibri"/>
                <a:cs typeface="Calibri"/>
              </a:rPr>
              <a:t>relationships </a:t>
            </a:r>
            <a:r>
              <a:rPr sz="2000" dirty="0">
                <a:latin typeface="Calibri"/>
                <a:cs typeface="Calibri"/>
              </a:rPr>
              <a:t>and </a:t>
            </a:r>
            <a:r>
              <a:rPr sz="2000" spc="-5" dirty="0">
                <a:latin typeface="Calibri"/>
                <a:cs typeface="Calibri"/>
              </a:rPr>
              <a:t>practices </a:t>
            </a:r>
            <a:r>
              <a:rPr sz="2000" dirty="0">
                <a:latin typeface="Calibri"/>
                <a:cs typeface="Calibri"/>
              </a:rPr>
              <a:t>to this day.  (Brasil, 2013; Brasil 2016; Alencar, 2013, Amaral, 2011; Ribeiro,</a:t>
            </a:r>
            <a:r>
              <a:rPr sz="2000" spc="-100" dirty="0">
                <a:latin typeface="Calibri"/>
                <a:cs typeface="Calibri"/>
              </a:rPr>
              <a:t> </a:t>
            </a:r>
            <a:r>
              <a:rPr sz="2000" dirty="0">
                <a:latin typeface="Calibri"/>
                <a:cs typeface="Calibri"/>
              </a:rPr>
              <a:t>2012)</a:t>
            </a:r>
            <a:endParaRPr sz="2000">
              <a:latin typeface="Calibri"/>
              <a:cs typeface="Calibri"/>
            </a:endParaRPr>
          </a:p>
          <a:p>
            <a:pPr marL="355600" indent="-342900">
              <a:lnSpc>
                <a:spcPts val="2380"/>
              </a:lnSpc>
              <a:buFont typeface="Arial"/>
              <a:buChar char="•"/>
              <a:tabLst>
                <a:tab pos="354965" algn="l"/>
                <a:tab pos="355600" algn="l"/>
              </a:tabLst>
            </a:pPr>
            <a:r>
              <a:rPr sz="2000" dirty="0">
                <a:latin typeface="Calibri"/>
                <a:cs typeface="Calibri"/>
              </a:rPr>
              <a:t>Brazilian raciality would work under a mask of “racial</a:t>
            </a:r>
            <a:r>
              <a:rPr sz="2000" spc="-100" dirty="0">
                <a:latin typeface="Calibri"/>
                <a:cs typeface="Calibri"/>
              </a:rPr>
              <a:t> </a:t>
            </a:r>
            <a:r>
              <a:rPr sz="2000" dirty="0">
                <a:latin typeface="Calibri"/>
                <a:cs typeface="Calibri"/>
              </a:rPr>
              <a:t>democracy”.</a:t>
            </a:r>
            <a:endParaRPr sz="2000">
              <a:latin typeface="Calibri"/>
              <a:cs typeface="Calibri"/>
            </a:endParaRPr>
          </a:p>
          <a:p>
            <a:pPr marL="355600" marR="5080" indent="-342900">
              <a:lnSpc>
                <a:spcPct val="80000"/>
              </a:lnSpc>
              <a:spcBef>
                <a:spcPts val="480"/>
              </a:spcBef>
              <a:buFont typeface="Arial"/>
              <a:buChar char="•"/>
              <a:tabLst>
                <a:tab pos="354965" algn="l"/>
                <a:tab pos="355600" algn="l"/>
              </a:tabLst>
            </a:pPr>
            <a:r>
              <a:rPr sz="2000" dirty="0">
                <a:latin typeface="Calibri"/>
                <a:cs typeface="Calibri"/>
              </a:rPr>
              <a:t>According to Brazil, 2007 and Ribeiro, 2012 “prejudice plays its daily  aggression against black people </a:t>
            </a:r>
            <a:r>
              <a:rPr sz="2000" spc="-5" dirty="0">
                <a:latin typeface="Calibri"/>
                <a:cs typeface="Calibri"/>
              </a:rPr>
              <a:t>alternating </a:t>
            </a:r>
            <a:r>
              <a:rPr sz="2000" dirty="0">
                <a:latin typeface="Calibri"/>
                <a:cs typeface="Calibri"/>
              </a:rPr>
              <a:t>silences, whispers, speeches  and shouts.” The ﬁrst two forms are the most used, because they allow  racism to hide while </a:t>
            </a:r>
            <a:r>
              <a:rPr sz="2000" spc="-5" dirty="0">
                <a:latin typeface="Calibri"/>
                <a:cs typeface="Calibri"/>
              </a:rPr>
              <a:t>acting </a:t>
            </a:r>
            <a:r>
              <a:rPr sz="2000" dirty="0">
                <a:latin typeface="Calibri"/>
                <a:cs typeface="Calibri"/>
              </a:rPr>
              <a:t>to keep the facade of people as "morally  intact, mentally healthy" ("good"), which would have "authority" to  discriminate and have power over the “other”, since blacks are</a:t>
            </a:r>
            <a:r>
              <a:rPr sz="2000" spc="-100" dirty="0">
                <a:latin typeface="Calibri"/>
                <a:cs typeface="Calibri"/>
              </a:rPr>
              <a:t> </a:t>
            </a:r>
            <a:r>
              <a:rPr sz="2000" dirty="0">
                <a:latin typeface="Calibri"/>
                <a:cs typeface="Calibri"/>
              </a:rPr>
              <a:t>considered  to be in an inferior social</a:t>
            </a:r>
            <a:r>
              <a:rPr sz="2000" spc="-70" dirty="0">
                <a:latin typeface="Calibri"/>
                <a:cs typeface="Calibri"/>
              </a:rPr>
              <a:t> </a:t>
            </a:r>
            <a:r>
              <a:rPr sz="2000" spc="-5" dirty="0">
                <a:latin typeface="Calibri"/>
                <a:cs typeface="Calibri"/>
              </a:rPr>
              <a:t>position.</a:t>
            </a:r>
            <a:endParaRPr sz="20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97617" y="236537"/>
            <a:ext cx="6951345" cy="632460"/>
          </a:xfrm>
          <a:prstGeom prst="rect">
            <a:avLst/>
          </a:prstGeom>
        </p:spPr>
        <p:txBody>
          <a:bodyPr vert="horz" wrap="square" lIns="0" tIns="0" rIns="0" bIns="0" rtlCol="0">
            <a:spAutoFit/>
          </a:bodyPr>
          <a:lstStyle/>
          <a:p>
            <a:pPr marL="12700">
              <a:lnSpc>
                <a:spcPct val="100000"/>
              </a:lnSpc>
            </a:pPr>
            <a:r>
              <a:rPr sz="4000" b="1" spc="-5" dirty="0">
                <a:latin typeface="Calibri"/>
                <a:cs typeface="Calibri"/>
              </a:rPr>
              <a:t>Context of </a:t>
            </a:r>
            <a:r>
              <a:rPr sz="4000" b="1" spc="-10" dirty="0">
                <a:latin typeface="Calibri"/>
                <a:cs typeface="Calibri"/>
              </a:rPr>
              <a:t>population</a:t>
            </a:r>
            <a:r>
              <a:rPr sz="4000" b="1" spc="-25" dirty="0">
                <a:latin typeface="Calibri"/>
                <a:cs typeface="Calibri"/>
              </a:rPr>
              <a:t> </a:t>
            </a:r>
            <a:r>
              <a:rPr sz="4000" b="1" spc="-10" dirty="0">
                <a:latin typeface="Calibri"/>
                <a:cs typeface="Calibri"/>
              </a:rPr>
              <a:t>disparities</a:t>
            </a:r>
            <a:endParaRPr sz="4000">
              <a:latin typeface="Calibri"/>
              <a:cs typeface="Calibri"/>
            </a:endParaRPr>
          </a:p>
        </p:txBody>
      </p:sp>
      <p:sp>
        <p:nvSpPr>
          <p:cNvPr id="3" name="object 3"/>
          <p:cNvSpPr txBox="1"/>
          <p:nvPr/>
        </p:nvSpPr>
        <p:spPr>
          <a:xfrm>
            <a:off x="535940" y="1691474"/>
            <a:ext cx="7756525" cy="3792220"/>
          </a:xfrm>
          <a:prstGeom prst="rect">
            <a:avLst/>
          </a:prstGeom>
        </p:spPr>
        <p:txBody>
          <a:bodyPr vert="horz" wrap="square" lIns="0" tIns="1905" rIns="0" bIns="0" rtlCol="0">
            <a:spAutoFit/>
          </a:bodyPr>
          <a:lstStyle/>
          <a:p>
            <a:pPr marL="355600" marR="5080" indent="-342900">
              <a:lnSpc>
                <a:spcPct val="79200"/>
              </a:lnSpc>
              <a:spcBef>
                <a:spcPts val="15"/>
              </a:spcBef>
              <a:buFont typeface="Arial"/>
              <a:buChar char="•"/>
              <a:tabLst>
                <a:tab pos="354965" algn="l"/>
                <a:tab pos="355600" algn="l"/>
              </a:tabLst>
            </a:pPr>
            <a:r>
              <a:rPr sz="2000" dirty="0">
                <a:latin typeface="Calibri"/>
                <a:cs typeface="Calibri"/>
              </a:rPr>
              <a:t>In Brazil, the “negro” </a:t>
            </a:r>
            <a:r>
              <a:rPr sz="2000" spc="-5" dirty="0">
                <a:latin typeface="Calibri"/>
                <a:cs typeface="Calibri"/>
              </a:rPr>
              <a:t>population </a:t>
            </a:r>
            <a:r>
              <a:rPr sz="2000" dirty="0">
                <a:latin typeface="Calibri"/>
                <a:cs typeface="Calibri"/>
              </a:rPr>
              <a:t>is composed of people who deﬁne  themselves black or </a:t>
            </a:r>
            <a:r>
              <a:rPr sz="2000" spc="-5" dirty="0">
                <a:latin typeface="Calibri"/>
                <a:cs typeface="Calibri"/>
              </a:rPr>
              <a:t>mulatto/brown. </a:t>
            </a:r>
            <a:r>
              <a:rPr sz="2000" dirty="0">
                <a:latin typeface="Calibri"/>
                <a:cs typeface="Calibri"/>
              </a:rPr>
              <a:t>In 2013, these groups represented  52.9% of the </a:t>
            </a:r>
            <a:r>
              <a:rPr sz="2000" spc="-5" dirty="0">
                <a:latin typeface="Calibri"/>
                <a:cs typeface="Calibri"/>
              </a:rPr>
              <a:t>population, </a:t>
            </a:r>
            <a:r>
              <a:rPr sz="2000" dirty="0">
                <a:latin typeface="Calibri"/>
                <a:cs typeface="Calibri"/>
              </a:rPr>
              <a:t>around one hundred million of people. In the  public health system (SUS), 70% of users are self-deﬁned as black</a:t>
            </a:r>
            <a:r>
              <a:rPr sz="2000" spc="-100" dirty="0">
                <a:latin typeface="Calibri"/>
                <a:cs typeface="Calibri"/>
              </a:rPr>
              <a:t> </a:t>
            </a:r>
            <a:r>
              <a:rPr sz="2000" dirty="0">
                <a:latin typeface="Calibri"/>
                <a:cs typeface="Calibri"/>
              </a:rPr>
              <a:t>(black  and brown).  Brazil is the country with the second largest number</a:t>
            </a:r>
            <a:r>
              <a:rPr sz="2000" spc="-100" dirty="0">
                <a:latin typeface="Calibri"/>
                <a:cs typeface="Calibri"/>
              </a:rPr>
              <a:t> </a:t>
            </a:r>
            <a:r>
              <a:rPr sz="2000" dirty="0">
                <a:latin typeface="Calibri"/>
                <a:cs typeface="Calibri"/>
              </a:rPr>
              <a:t>of</a:t>
            </a:r>
            <a:endParaRPr sz="2000">
              <a:latin typeface="Calibri"/>
              <a:cs typeface="Calibri"/>
            </a:endParaRPr>
          </a:p>
          <a:p>
            <a:pPr marL="355600" marR="760730">
              <a:lnSpc>
                <a:spcPct val="79200"/>
              </a:lnSpc>
              <a:spcBef>
                <a:spcPts val="100"/>
              </a:spcBef>
            </a:pPr>
            <a:r>
              <a:rPr sz="2000" dirty="0">
                <a:latin typeface="Calibri"/>
                <a:cs typeface="Calibri"/>
              </a:rPr>
              <a:t>black people - ﬁrst is Nigeria. Bahia is the State with the highest  </a:t>
            </a:r>
            <a:r>
              <a:rPr sz="2000" spc="-5" dirty="0">
                <a:latin typeface="Calibri"/>
                <a:cs typeface="Calibri"/>
              </a:rPr>
              <a:t>proportion </a:t>
            </a:r>
            <a:r>
              <a:rPr sz="2000" dirty="0">
                <a:latin typeface="Calibri"/>
                <a:cs typeface="Calibri"/>
              </a:rPr>
              <a:t>of black inhabitants, as is the Metropolitan Region</a:t>
            </a:r>
            <a:r>
              <a:rPr sz="2000" spc="-60" dirty="0">
                <a:latin typeface="Calibri"/>
                <a:cs typeface="Calibri"/>
              </a:rPr>
              <a:t> </a:t>
            </a:r>
            <a:r>
              <a:rPr sz="2000" dirty="0">
                <a:latin typeface="Calibri"/>
                <a:cs typeface="Calibri"/>
              </a:rPr>
              <a:t>of  Salvador, the capital, where Camacari is included (Brasil,</a:t>
            </a:r>
            <a:r>
              <a:rPr sz="2000" spc="-100" dirty="0">
                <a:latin typeface="Calibri"/>
                <a:cs typeface="Calibri"/>
              </a:rPr>
              <a:t> </a:t>
            </a:r>
            <a:r>
              <a:rPr sz="2000" dirty="0">
                <a:latin typeface="Calibri"/>
                <a:cs typeface="Calibri"/>
              </a:rPr>
              <a:t>2016).</a:t>
            </a:r>
            <a:endParaRPr sz="2000">
              <a:latin typeface="Calibri"/>
              <a:cs typeface="Calibri"/>
            </a:endParaRPr>
          </a:p>
          <a:p>
            <a:pPr>
              <a:lnSpc>
                <a:spcPct val="100000"/>
              </a:lnSpc>
              <a:spcBef>
                <a:spcPts val="35"/>
              </a:spcBef>
            </a:pPr>
            <a:endParaRPr sz="2450">
              <a:latin typeface="Times New Roman"/>
              <a:cs typeface="Times New Roman"/>
            </a:endParaRPr>
          </a:p>
          <a:p>
            <a:pPr marL="355600" marR="34925" indent="-342900">
              <a:lnSpc>
                <a:spcPct val="80200"/>
              </a:lnSpc>
              <a:buFont typeface="Arial"/>
              <a:buChar char="•"/>
              <a:tabLst>
                <a:tab pos="354965" algn="l"/>
                <a:tab pos="355600" algn="l"/>
              </a:tabLst>
            </a:pPr>
            <a:r>
              <a:rPr sz="2000" dirty="0">
                <a:latin typeface="Calibri"/>
                <a:cs typeface="Calibri"/>
              </a:rPr>
              <a:t>The </a:t>
            </a:r>
            <a:r>
              <a:rPr sz="2000" spc="-5" dirty="0">
                <a:latin typeface="Calibri"/>
                <a:cs typeface="Calibri"/>
              </a:rPr>
              <a:t>classiﬁcation </a:t>
            </a:r>
            <a:r>
              <a:rPr sz="2000" dirty="0">
                <a:latin typeface="Calibri"/>
                <a:cs typeface="Calibri"/>
              </a:rPr>
              <a:t>of "color or race" used in censuses and surveys is  collected using induced </a:t>
            </a:r>
            <a:r>
              <a:rPr sz="2000" spc="-5" dirty="0">
                <a:latin typeface="Calibri"/>
                <a:cs typeface="Calibri"/>
              </a:rPr>
              <a:t>self-deﬁnition, </a:t>
            </a:r>
            <a:r>
              <a:rPr sz="2000" dirty="0">
                <a:latin typeface="Calibri"/>
                <a:cs typeface="Calibri"/>
              </a:rPr>
              <a:t>i.e. the respondent is free to  indicate their "color or race" between the ﬁve categories (black, white,  brown, </a:t>
            </a:r>
            <a:r>
              <a:rPr sz="2000" spc="-5" dirty="0">
                <a:latin typeface="Calibri"/>
                <a:cs typeface="Calibri"/>
              </a:rPr>
              <a:t>Asiatic, </a:t>
            </a:r>
            <a:r>
              <a:rPr sz="2000" dirty="0">
                <a:latin typeface="Calibri"/>
                <a:cs typeface="Calibri"/>
              </a:rPr>
              <a:t>indigenous) which are already well accepted as virtually  the </a:t>
            </a:r>
            <a:r>
              <a:rPr sz="2000" spc="-5" dirty="0">
                <a:latin typeface="Calibri"/>
                <a:cs typeface="Calibri"/>
              </a:rPr>
              <a:t>entire population </a:t>
            </a:r>
            <a:r>
              <a:rPr sz="2000" dirty="0">
                <a:latin typeface="Calibri"/>
                <a:cs typeface="Calibri"/>
              </a:rPr>
              <a:t>responds to censuses and surveys and are able</a:t>
            </a:r>
            <a:r>
              <a:rPr sz="2000" spc="-40" dirty="0">
                <a:latin typeface="Calibri"/>
                <a:cs typeface="Calibri"/>
              </a:rPr>
              <a:t> </a:t>
            </a:r>
            <a:r>
              <a:rPr sz="2000" dirty="0">
                <a:latin typeface="Calibri"/>
                <a:cs typeface="Calibri"/>
              </a:rPr>
              <a:t>to  choose their color themselves (Osório,</a:t>
            </a:r>
            <a:r>
              <a:rPr sz="2000" spc="-100" dirty="0">
                <a:latin typeface="Calibri"/>
                <a:cs typeface="Calibri"/>
              </a:rPr>
              <a:t> </a:t>
            </a:r>
            <a:r>
              <a:rPr sz="2000" dirty="0">
                <a:latin typeface="Calibri"/>
                <a:cs typeface="Calibri"/>
              </a:rPr>
              <a:t>2003)</a:t>
            </a:r>
            <a:endParaRPr sz="200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97617" y="236537"/>
            <a:ext cx="6951345" cy="609600"/>
          </a:xfrm>
          <a:prstGeom prst="rect">
            <a:avLst/>
          </a:prstGeom>
        </p:spPr>
        <p:txBody>
          <a:bodyPr vert="horz" wrap="square" lIns="0" tIns="0" rIns="0" bIns="0" rtlCol="0">
            <a:spAutoFit/>
          </a:bodyPr>
          <a:lstStyle/>
          <a:p>
            <a:pPr marL="12700">
              <a:lnSpc>
                <a:spcPct val="100000"/>
              </a:lnSpc>
            </a:pPr>
            <a:r>
              <a:rPr sz="4000" b="1" spc="-5" dirty="0">
                <a:latin typeface="Calibri"/>
                <a:cs typeface="Calibri"/>
              </a:rPr>
              <a:t>Context of </a:t>
            </a:r>
            <a:r>
              <a:rPr sz="4000" b="1" spc="-10" dirty="0">
                <a:latin typeface="Calibri"/>
                <a:cs typeface="Calibri"/>
              </a:rPr>
              <a:t>population</a:t>
            </a:r>
            <a:r>
              <a:rPr sz="4000" b="1" spc="-25" dirty="0">
                <a:latin typeface="Calibri"/>
                <a:cs typeface="Calibri"/>
              </a:rPr>
              <a:t> </a:t>
            </a:r>
            <a:r>
              <a:rPr sz="4000" b="1" spc="-10" dirty="0">
                <a:latin typeface="Calibri"/>
                <a:cs typeface="Calibri"/>
              </a:rPr>
              <a:t>disparities</a:t>
            </a:r>
            <a:endParaRPr sz="4000">
              <a:latin typeface="Calibri"/>
              <a:cs typeface="Calibri"/>
            </a:endParaRPr>
          </a:p>
        </p:txBody>
      </p:sp>
      <p:sp>
        <p:nvSpPr>
          <p:cNvPr id="3" name="object 3"/>
          <p:cNvSpPr txBox="1"/>
          <p:nvPr/>
        </p:nvSpPr>
        <p:spPr>
          <a:xfrm>
            <a:off x="535940" y="1276083"/>
            <a:ext cx="8049259" cy="5156200"/>
          </a:xfrm>
          <a:prstGeom prst="rect">
            <a:avLst/>
          </a:prstGeom>
        </p:spPr>
        <p:txBody>
          <a:bodyPr vert="horz" wrap="square" lIns="0" tIns="0" rIns="0" bIns="0" rtlCol="0">
            <a:spAutoFit/>
          </a:bodyPr>
          <a:lstStyle/>
          <a:p>
            <a:pPr marL="355600" marR="27305" indent="-342900">
              <a:lnSpc>
                <a:spcPct val="79500"/>
              </a:lnSpc>
              <a:buFont typeface="Arial"/>
              <a:buChar char="•"/>
              <a:tabLst>
                <a:tab pos="354965" algn="l"/>
                <a:tab pos="355600" algn="l"/>
              </a:tabLst>
            </a:pPr>
            <a:r>
              <a:rPr sz="2200" dirty="0">
                <a:latin typeface="Calibri"/>
                <a:cs typeface="Calibri"/>
              </a:rPr>
              <a:t>Civil servants of the federal agencies have more </a:t>
            </a:r>
            <a:r>
              <a:rPr sz="2200" spc="-5" dirty="0">
                <a:latin typeface="Calibri"/>
                <a:cs typeface="Calibri"/>
              </a:rPr>
              <a:t>diﬃculties </a:t>
            </a:r>
            <a:r>
              <a:rPr sz="2200" dirty="0">
                <a:latin typeface="Calibri"/>
                <a:cs typeface="Calibri"/>
              </a:rPr>
              <a:t>when  asked about race or color. Only 40% of the 584,000 </a:t>
            </a:r>
            <a:r>
              <a:rPr sz="2200" spc="-5" dirty="0">
                <a:latin typeface="Calibri"/>
                <a:cs typeface="Calibri"/>
              </a:rPr>
              <a:t>active  </a:t>
            </a:r>
            <a:r>
              <a:rPr sz="2200" dirty="0">
                <a:latin typeface="Calibri"/>
                <a:cs typeface="Calibri"/>
              </a:rPr>
              <a:t>employees completed the </a:t>
            </a:r>
            <a:r>
              <a:rPr sz="2200" spc="-5" dirty="0">
                <a:latin typeface="Calibri"/>
                <a:cs typeface="Calibri"/>
              </a:rPr>
              <a:t>question </a:t>
            </a:r>
            <a:r>
              <a:rPr sz="2200" dirty="0">
                <a:latin typeface="Calibri"/>
                <a:cs typeface="Calibri"/>
              </a:rPr>
              <a:t>of "color or race" in their  record of personal data in 2003; in some </a:t>
            </a:r>
            <a:r>
              <a:rPr sz="2200" spc="-5" dirty="0">
                <a:latin typeface="Calibri"/>
                <a:cs typeface="Calibri"/>
              </a:rPr>
              <a:t>institutions </a:t>
            </a:r>
            <a:r>
              <a:rPr sz="2200" dirty="0">
                <a:latin typeface="Calibri"/>
                <a:cs typeface="Calibri"/>
              </a:rPr>
              <a:t>only 3% of  employees responded to this </a:t>
            </a:r>
            <a:r>
              <a:rPr sz="2200" spc="-5" dirty="0">
                <a:latin typeface="Calibri"/>
                <a:cs typeface="Calibri"/>
              </a:rPr>
              <a:t>question </a:t>
            </a:r>
            <a:r>
              <a:rPr sz="2200" dirty="0">
                <a:latin typeface="Calibri"/>
                <a:cs typeface="Calibri"/>
              </a:rPr>
              <a:t>(Osório, 2003). Therefore, it  is expected that public employees have a greater tendency to deny  the existence of racism, and to whiten their skin color and the</a:t>
            </a:r>
            <a:r>
              <a:rPr sz="2200" spc="-100" dirty="0">
                <a:latin typeface="Calibri"/>
                <a:cs typeface="Calibri"/>
              </a:rPr>
              <a:t> </a:t>
            </a:r>
            <a:r>
              <a:rPr sz="2200" dirty="0">
                <a:latin typeface="Calibri"/>
                <a:cs typeface="Calibri"/>
              </a:rPr>
              <a:t>color  </a:t>
            </a:r>
            <a:r>
              <a:rPr sz="2200" spc="-5" dirty="0">
                <a:latin typeface="Calibri"/>
                <a:cs typeface="Calibri"/>
              </a:rPr>
              <a:t>of service</a:t>
            </a:r>
            <a:r>
              <a:rPr sz="2200" spc="-65" dirty="0">
                <a:latin typeface="Calibri"/>
                <a:cs typeface="Calibri"/>
              </a:rPr>
              <a:t> </a:t>
            </a:r>
            <a:r>
              <a:rPr sz="2200" spc="-5" dirty="0">
                <a:latin typeface="Calibri"/>
                <a:cs typeface="Calibri"/>
              </a:rPr>
              <a:t>users.</a:t>
            </a:r>
            <a:endParaRPr sz="2200">
              <a:latin typeface="Calibri"/>
              <a:cs typeface="Calibri"/>
            </a:endParaRPr>
          </a:p>
          <a:p>
            <a:pPr marL="355600" marR="5080" indent="-342900">
              <a:lnSpc>
                <a:spcPct val="80200"/>
              </a:lnSpc>
              <a:spcBef>
                <a:spcPts val="509"/>
              </a:spcBef>
              <a:buFont typeface="Arial"/>
              <a:buChar char="•"/>
              <a:tabLst>
                <a:tab pos="354965" algn="l"/>
                <a:tab pos="355600" algn="l"/>
              </a:tabLst>
            </a:pPr>
            <a:r>
              <a:rPr sz="2200" dirty="0">
                <a:latin typeface="Calibri"/>
                <a:cs typeface="Calibri"/>
              </a:rPr>
              <a:t>Available data on color/race show that black </a:t>
            </a:r>
            <a:r>
              <a:rPr sz="2200" spc="-5" dirty="0">
                <a:latin typeface="Calibri"/>
                <a:cs typeface="Calibri"/>
              </a:rPr>
              <a:t>population </a:t>
            </a:r>
            <a:r>
              <a:rPr sz="2200" dirty="0">
                <a:latin typeface="Calibri"/>
                <a:cs typeface="Calibri"/>
              </a:rPr>
              <a:t>(both</a:t>
            </a:r>
            <a:r>
              <a:rPr sz="2200" spc="-65" dirty="0">
                <a:latin typeface="Calibri"/>
                <a:cs typeface="Calibri"/>
              </a:rPr>
              <a:t> </a:t>
            </a:r>
            <a:r>
              <a:rPr sz="2200" dirty="0">
                <a:latin typeface="Calibri"/>
                <a:cs typeface="Calibri"/>
              </a:rPr>
              <a:t>black  and brown) in Brazil has the highest rates of morbidity and  mortality, the highest illiteracy rates and the lowest </a:t>
            </a:r>
            <a:r>
              <a:rPr sz="2200" spc="-5" dirty="0">
                <a:latin typeface="Calibri"/>
                <a:cs typeface="Calibri"/>
              </a:rPr>
              <a:t>educational  </a:t>
            </a:r>
            <a:r>
              <a:rPr sz="2200" dirty="0">
                <a:latin typeface="Calibri"/>
                <a:cs typeface="Calibri"/>
              </a:rPr>
              <a:t>levels, the highest rates of poverty, infant and maternal mortality,  mortality from diabetes, hypertension and violent deaths, and  accumulate all these social </a:t>
            </a:r>
            <a:r>
              <a:rPr sz="2200" spc="-5" dirty="0">
                <a:latin typeface="Calibri"/>
                <a:cs typeface="Calibri"/>
              </a:rPr>
              <a:t>disadvantages, </a:t>
            </a:r>
            <a:r>
              <a:rPr sz="2200" dirty="0">
                <a:latin typeface="Calibri"/>
                <a:cs typeface="Calibri"/>
              </a:rPr>
              <a:t>compared to the white  </a:t>
            </a:r>
            <a:r>
              <a:rPr sz="2200" spc="-5" dirty="0">
                <a:latin typeface="Calibri"/>
                <a:cs typeface="Calibri"/>
              </a:rPr>
              <a:t>population. </a:t>
            </a:r>
            <a:r>
              <a:rPr sz="2200" dirty="0">
                <a:latin typeface="Calibri"/>
                <a:cs typeface="Calibri"/>
              </a:rPr>
              <a:t>Diseases are more prevalent in the black </a:t>
            </a:r>
            <a:r>
              <a:rPr sz="2200" spc="-5" dirty="0">
                <a:latin typeface="Calibri"/>
                <a:cs typeface="Calibri"/>
              </a:rPr>
              <a:t>population:  </a:t>
            </a:r>
            <a:r>
              <a:rPr sz="2200" dirty="0">
                <a:latin typeface="Calibri"/>
                <a:cs typeface="Calibri"/>
              </a:rPr>
              <a:t>sickle cell disease, hypertensive disorders of pregnancy, arterial  hypertension, and diabetes mellitus amongst others (Brasil, 2016;  </a:t>
            </a:r>
            <a:r>
              <a:rPr sz="2200" spc="-5" dirty="0">
                <a:latin typeface="Calibri"/>
                <a:cs typeface="Calibri"/>
              </a:rPr>
              <a:t>Batista </a:t>
            </a:r>
            <a:r>
              <a:rPr sz="2200" i="1" dirty="0">
                <a:latin typeface="Calibri"/>
                <a:cs typeface="Calibri"/>
              </a:rPr>
              <a:t>et </a:t>
            </a:r>
            <a:r>
              <a:rPr sz="2200" i="1" spc="-5" dirty="0">
                <a:latin typeface="Calibri"/>
                <a:cs typeface="Calibri"/>
              </a:rPr>
              <a:t>al</a:t>
            </a:r>
            <a:r>
              <a:rPr sz="2200" spc="-5" dirty="0">
                <a:latin typeface="Calibri"/>
                <a:cs typeface="Calibri"/>
              </a:rPr>
              <a:t>, </a:t>
            </a:r>
            <a:r>
              <a:rPr sz="2200" dirty="0">
                <a:latin typeface="Calibri"/>
                <a:cs typeface="Calibri"/>
              </a:rPr>
              <a:t>2013; Dias </a:t>
            </a:r>
            <a:r>
              <a:rPr sz="2200" i="1" dirty="0">
                <a:latin typeface="Calibri"/>
                <a:cs typeface="Calibri"/>
              </a:rPr>
              <a:t>et </a:t>
            </a:r>
            <a:r>
              <a:rPr sz="2200" i="1" spc="-5" dirty="0">
                <a:latin typeface="Calibri"/>
                <a:cs typeface="Calibri"/>
              </a:rPr>
              <a:t>al</a:t>
            </a:r>
            <a:r>
              <a:rPr sz="2200" spc="-5" dirty="0">
                <a:latin typeface="Calibri"/>
                <a:cs typeface="Calibri"/>
              </a:rPr>
              <a:t>, </a:t>
            </a:r>
            <a:r>
              <a:rPr sz="2200" dirty="0">
                <a:latin typeface="Calibri"/>
                <a:cs typeface="Calibri"/>
              </a:rPr>
              <a:t>2009; Araújo </a:t>
            </a:r>
            <a:r>
              <a:rPr sz="2200" i="1" dirty="0">
                <a:latin typeface="Calibri"/>
                <a:cs typeface="Calibri"/>
              </a:rPr>
              <a:t>et </a:t>
            </a:r>
            <a:r>
              <a:rPr sz="2200" i="1" spc="-5" dirty="0">
                <a:latin typeface="Calibri"/>
                <a:cs typeface="Calibri"/>
              </a:rPr>
              <a:t>al</a:t>
            </a:r>
            <a:r>
              <a:rPr sz="2200" spc="-5" dirty="0">
                <a:latin typeface="Calibri"/>
                <a:cs typeface="Calibri"/>
              </a:rPr>
              <a:t>, </a:t>
            </a:r>
            <a:r>
              <a:rPr sz="2200" dirty="0">
                <a:latin typeface="Calibri"/>
                <a:cs typeface="Calibri"/>
              </a:rPr>
              <a:t>2010; </a:t>
            </a:r>
            <a:r>
              <a:rPr sz="2200" spc="-10" dirty="0">
                <a:latin typeface="Calibri"/>
                <a:cs typeface="Calibri"/>
              </a:rPr>
              <a:t>Giovanetti </a:t>
            </a:r>
            <a:r>
              <a:rPr sz="2200" i="1" dirty="0">
                <a:latin typeface="Calibri"/>
                <a:cs typeface="Calibri"/>
              </a:rPr>
              <a:t>et  al</a:t>
            </a:r>
            <a:r>
              <a:rPr sz="2200" dirty="0">
                <a:latin typeface="Calibri"/>
                <a:cs typeface="Calibri"/>
              </a:rPr>
              <a:t>, 2007; Goes and Nascimento,</a:t>
            </a:r>
            <a:r>
              <a:rPr sz="2200" spc="-100" dirty="0">
                <a:latin typeface="Calibri"/>
                <a:cs typeface="Calibri"/>
              </a:rPr>
              <a:t> </a:t>
            </a:r>
            <a:r>
              <a:rPr sz="2200" dirty="0">
                <a:latin typeface="Calibri"/>
                <a:cs typeface="Calibri"/>
              </a:rPr>
              <a:t>2013)</a:t>
            </a:r>
            <a:endParaRPr sz="22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22199" y="236537"/>
            <a:ext cx="5704840" cy="1219200"/>
          </a:xfrm>
          <a:prstGeom prst="rect">
            <a:avLst/>
          </a:prstGeom>
        </p:spPr>
        <p:txBody>
          <a:bodyPr vert="horz" wrap="square" lIns="0" tIns="0" rIns="0" bIns="0" rtlCol="0">
            <a:spAutoFit/>
          </a:bodyPr>
          <a:lstStyle/>
          <a:p>
            <a:pPr marL="1593850" marR="5080" indent="-1581785">
              <a:lnSpc>
                <a:spcPct val="100000"/>
              </a:lnSpc>
            </a:pPr>
            <a:r>
              <a:rPr sz="4000" spc="-5" dirty="0"/>
              <a:t>Methodology </a:t>
            </a:r>
            <a:r>
              <a:rPr sz="4000" dirty="0"/>
              <a:t>&amp;</a:t>
            </a:r>
            <a:r>
              <a:rPr sz="4000" spc="-45" dirty="0"/>
              <a:t> </a:t>
            </a:r>
            <a:r>
              <a:rPr sz="4000" spc="-5" dirty="0"/>
              <a:t>Theoretical  Orientation:</a:t>
            </a:r>
            <a:endParaRPr sz="4000"/>
          </a:p>
        </p:txBody>
      </p:sp>
      <p:sp>
        <p:nvSpPr>
          <p:cNvPr id="3" name="object 3"/>
          <p:cNvSpPr txBox="1"/>
          <p:nvPr/>
        </p:nvSpPr>
        <p:spPr>
          <a:xfrm>
            <a:off x="535940" y="1661617"/>
            <a:ext cx="8058784" cy="4201160"/>
          </a:xfrm>
          <a:prstGeom prst="rect">
            <a:avLst/>
          </a:prstGeom>
        </p:spPr>
        <p:txBody>
          <a:bodyPr vert="horz" wrap="square" lIns="0" tIns="0" rIns="0" bIns="0" rtlCol="0">
            <a:spAutoFit/>
          </a:bodyPr>
          <a:lstStyle/>
          <a:p>
            <a:pPr marL="355600" marR="5080" indent="-342900">
              <a:lnSpc>
                <a:spcPct val="79900"/>
              </a:lnSpc>
              <a:buFont typeface="Arial"/>
              <a:buChar char="•"/>
              <a:tabLst>
                <a:tab pos="354965" algn="l"/>
                <a:tab pos="355600" algn="l"/>
              </a:tabLst>
            </a:pPr>
            <a:r>
              <a:rPr sz="3000" dirty="0">
                <a:latin typeface="Calibri"/>
                <a:cs typeface="Calibri"/>
              </a:rPr>
              <a:t>An triangulated </a:t>
            </a:r>
            <a:r>
              <a:rPr sz="3000" spc="-5" dirty="0">
                <a:latin typeface="Calibri"/>
                <a:cs typeface="Calibri"/>
              </a:rPr>
              <a:t>methodology was </a:t>
            </a:r>
            <a:r>
              <a:rPr sz="3000" dirty="0">
                <a:latin typeface="Calibri"/>
                <a:cs typeface="Calibri"/>
              </a:rPr>
              <a:t>applied,  including a </a:t>
            </a:r>
            <a:r>
              <a:rPr sz="3000" spc="-5" dirty="0">
                <a:latin typeface="Calibri"/>
                <a:cs typeface="Calibri"/>
              </a:rPr>
              <a:t>quantitative Survey, participant  observation, </a:t>
            </a:r>
            <a:r>
              <a:rPr sz="3000" dirty="0">
                <a:latin typeface="Calibri"/>
                <a:cs typeface="Calibri"/>
              </a:rPr>
              <a:t>in-depth </a:t>
            </a:r>
            <a:r>
              <a:rPr sz="3000" spc="-5" dirty="0">
                <a:latin typeface="Calibri"/>
                <a:cs typeface="Calibri"/>
              </a:rPr>
              <a:t>interviews </a:t>
            </a:r>
            <a:r>
              <a:rPr sz="3000" dirty="0">
                <a:latin typeface="Calibri"/>
                <a:cs typeface="Calibri"/>
              </a:rPr>
              <a:t>and </a:t>
            </a:r>
            <a:r>
              <a:rPr sz="3000" spc="-5" dirty="0">
                <a:latin typeface="Calibri"/>
                <a:cs typeface="Calibri"/>
              </a:rPr>
              <a:t>focal groups  with workers of </a:t>
            </a:r>
            <a:r>
              <a:rPr sz="3000" dirty="0">
                <a:latin typeface="Calibri"/>
                <a:cs typeface="Calibri"/>
              </a:rPr>
              <a:t>public and private health  </a:t>
            </a:r>
            <a:r>
              <a:rPr sz="3000" spc="-5" dirty="0">
                <a:latin typeface="Calibri"/>
                <a:cs typeface="Calibri"/>
              </a:rPr>
              <a:t>services.</a:t>
            </a:r>
            <a:endParaRPr sz="3000">
              <a:latin typeface="Calibri"/>
              <a:cs typeface="Calibri"/>
            </a:endParaRPr>
          </a:p>
          <a:p>
            <a:pPr marL="355600" marR="80645" indent="-342900">
              <a:lnSpc>
                <a:spcPts val="2880"/>
              </a:lnSpc>
              <a:spcBef>
                <a:spcPts val="715"/>
              </a:spcBef>
              <a:buFont typeface="Arial"/>
              <a:buChar char="•"/>
              <a:tabLst>
                <a:tab pos="354965" algn="l"/>
                <a:tab pos="355600" algn="l"/>
              </a:tabLst>
            </a:pPr>
            <a:r>
              <a:rPr sz="3000" dirty="0">
                <a:latin typeface="Calibri"/>
                <a:cs typeface="Calibri"/>
              </a:rPr>
              <a:t>A </a:t>
            </a:r>
            <a:r>
              <a:rPr sz="3000" spc="-5" dirty="0">
                <a:latin typeface="Calibri"/>
                <a:cs typeface="Calibri"/>
              </a:rPr>
              <a:t>representative </a:t>
            </a:r>
            <a:r>
              <a:rPr sz="3000" dirty="0">
                <a:latin typeface="Calibri"/>
                <a:cs typeface="Calibri"/>
              </a:rPr>
              <a:t>survey </a:t>
            </a:r>
            <a:r>
              <a:rPr sz="3000" spc="-5" dirty="0">
                <a:latin typeface="Calibri"/>
                <a:cs typeface="Calibri"/>
              </a:rPr>
              <a:t>was </a:t>
            </a:r>
            <a:r>
              <a:rPr sz="3000" dirty="0">
                <a:latin typeface="Calibri"/>
                <a:cs typeface="Calibri"/>
              </a:rPr>
              <a:t>applied to </a:t>
            </a:r>
            <a:r>
              <a:rPr sz="3000" spc="-5" dirty="0">
                <a:latin typeface="Calibri"/>
                <a:cs typeface="Calibri"/>
              </a:rPr>
              <a:t>634  workers of </a:t>
            </a:r>
            <a:r>
              <a:rPr sz="3000" dirty="0">
                <a:latin typeface="Calibri"/>
                <a:cs typeface="Calibri"/>
              </a:rPr>
              <a:t>the public and private health</a:t>
            </a:r>
            <a:r>
              <a:rPr sz="3000" spc="-60" dirty="0">
                <a:latin typeface="Calibri"/>
                <a:cs typeface="Calibri"/>
              </a:rPr>
              <a:t> </a:t>
            </a:r>
            <a:r>
              <a:rPr sz="3000" dirty="0">
                <a:latin typeface="Calibri"/>
                <a:cs typeface="Calibri"/>
              </a:rPr>
              <a:t>services.</a:t>
            </a:r>
            <a:endParaRPr sz="3000">
              <a:latin typeface="Calibri"/>
              <a:cs typeface="Calibri"/>
            </a:endParaRPr>
          </a:p>
          <a:p>
            <a:pPr marL="355600" marR="178435" indent="-342900">
              <a:lnSpc>
                <a:spcPct val="80400"/>
              </a:lnSpc>
              <a:spcBef>
                <a:spcPts val="650"/>
              </a:spcBef>
              <a:buFont typeface="Arial"/>
              <a:buChar char="•"/>
              <a:tabLst>
                <a:tab pos="354965" algn="l"/>
                <a:tab pos="355600" algn="l"/>
              </a:tabLst>
            </a:pPr>
            <a:r>
              <a:rPr sz="3000" dirty="0">
                <a:latin typeface="Calibri"/>
                <a:cs typeface="Calibri"/>
              </a:rPr>
              <a:t>The </a:t>
            </a:r>
            <a:r>
              <a:rPr sz="3000" spc="-5" dirty="0">
                <a:latin typeface="Calibri"/>
                <a:cs typeface="Calibri"/>
              </a:rPr>
              <a:t>questionnaire </a:t>
            </a:r>
            <a:r>
              <a:rPr sz="3000" dirty="0">
                <a:latin typeface="Calibri"/>
                <a:cs typeface="Calibri"/>
              </a:rPr>
              <a:t>included the staﬀ </a:t>
            </a:r>
            <a:r>
              <a:rPr sz="3000" spc="-5" dirty="0">
                <a:latin typeface="Calibri"/>
                <a:cs typeface="Calibri"/>
              </a:rPr>
              <a:t>proﬁle:  socio-demographic, </a:t>
            </a:r>
            <a:r>
              <a:rPr sz="3000" dirty="0">
                <a:latin typeface="Calibri"/>
                <a:cs typeface="Calibri"/>
              </a:rPr>
              <a:t>family and </a:t>
            </a:r>
            <a:r>
              <a:rPr sz="3000" spc="-5" dirty="0">
                <a:latin typeface="Calibri"/>
                <a:cs typeface="Calibri"/>
              </a:rPr>
              <a:t>work conditions,  </a:t>
            </a:r>
            <a:r>
              <a:rPr sz="3000" dirty="0">
                <a:latin typeface="Calibri"/>
                <a:cs typeface="Calibri"/>
              </a:rPr>
              <a:t>and their </a:t>
            </a:r>
            <a:r>
              <a:rPr sz="3000" spc="-5" dirty="0">
                <a:latin typeface="Calibri"/>
                <a:cs typeface="Calibri"/>
              </a:rPr>
              <a:t>perceptions, </a:t>
            </a:r>
            <a:r>
              <a:rPr sz="3000" spc="-15" dirty="0">
                <a:latin typeface="Calibri"/>
                <a:cs typeface="Calibri"/>
              </a:rPr>
              <a:t>attitudes </a:t>
            </a:r>
            <a:r>
              <a:rPr sz="3000" dirty="0">
                <a:latin typeface="Calibri"/>
                <a:cs typeface="Calibri"/>
              </a:rPr>
              <a:t>and </a:t>
            </a:r>
            <a:r>
              <a:rPr sz="3000" spc="-5" dirty="0">
                <a:latin typeface="Calibri"/>
                <a:cs typeface="Calibri"/>
              </a:rPr>
              <a:t>practices on  </a:t>
            </a:r>
            <a:r>
              <a:rPr sz="3000" dirty="0">
                <a:latin typeface="Calibri"/>
                <a:cs typeface="Calibri"/>
              </a:rPr>
              <a:t>racism and race </a:t>
            </a:r>
            <a:r>
              <a:rPr sz="3000" spc="-5" dirty="0">
                <a:latin typeface="Calibri"/>
                <a:cs typeface="Calibri"/>
              </a:rPr>
              <a:t>inequalities </a:t>
            </a:r>
            <a:r>
              <a:rPr sz="3000" dirty="0">
                <a:latin typeface="Calibri"/>
                <a:cs typeface="Calibri"/>
              </a:rPr>
              <a:t>and</a:t>
            </a:r>
            <a:r>
              <a:rPr sz="3000" spc="-20" dirty="0">
                <a:latin typeface="Calibri"/>
                <a:cs typeface="Calibri"/>
              </a:rPr>
              <a:t> </a:t>
            </a:r>
            <a:r>
              <a:rPr sz="3000" spc="-5" dirty="0">
                <a:latin typeface="Calibri"/>
                <a:cs typeface="Calibri"/>
              </a:rPr>
              <a:t>policies.</a:t>
            </a:r>
            <a:endParaRPr sz="300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025650">
              <a:lnSpc>
                <a:spcPct val="100000"/>
              </a:lnSpc>
            </a:pPr>
            <a:r>
              <a:rPr spc="-5" dirty="0"/>
              <a:t>Methods</a:t>
            </a:r>
          </a:p>
        </p:txBody>
      </p:sp>
      <p:sp>
        <p:nvSpPr>
          <p:cNvPr id="3" name="object 3"/>
          <p:cNvSpPr txBox="1"/>
          <p:nvPr/>
        </p:nvSpPr>
        <p:spPr>
          <a:xfrm>
            <a:off x="535940" y="1671157"/>
            <a:ext cx="8061959" cy="4102735"/>
          </a:xfrm>
          <a:prstGeom prst="rect">
            <a:avLst/>
          </a:prstGeom>
        </p:spPr>
        <p:txBody>
          <a:bodyPr vert="horz" wrap="square" lIns="0" tIns="0" rIns="0" bIns="0" rtlCol="0">
            <a:spAutoFit/>
          </a:bodyPr>
          <a:lstStyle/>
          <a:p>
            <a:pPr marL="355600" marR="24765" indent="-342900">
              <a:lnSpc>
                <a:spcPct val="77200"/>
              </a:lnSpc>
              <a:buFont typeface="Arial"/>
              <a:buChar char="•"/>
              <a:tabLst>
                <a:tab pos="354965" algn="l"/>
                <a:tab pos="355600" algn="l"/>
              </a:tabLst>
            </a:pPr>
            <a:r>
              <a:rPr sz="2700" spc="-5" dirty="0">
                <a:latin typeface="Calibri"/>
                <a:cs typeface="Calibri"/>
              </a:rPr>
              <a:t>Correlations between socio-demographic </a:t>
            </a:r>
            <a:r>
              <a:rPr sz="2700" dirty="0">
                <a:latin typeface="Calibri"/>
                <a:cs typeface="Calibri"/>
              </a:rPr>
              <a:t>variables and  </a:t>
            </a:r>
            <a:r>
              <a:rPr sz="2700" spc="-5" dirty="0">
                <a:latin typeface="Calibri"/>
                <a:cs typeface="Calibri"/>
              </a:rPr>
              <a:t>discrimination </a:t>
            </a:r>
            <a:r>
              <a:rPr sz="2700" dirty="0">
                <a:latin typeface="Calibri"/>
                <a:cs typeface="Calibri"/>
              </a:rPr>
              <a:t>statements </a:t>
            </a:r>
            <a:r>
              <a:rPr sz="2700" spc="-5" dirty="0">
                <a:latin typeface="Calibri"/>
                <a:cs typeface="Calibri"/>
              </a:rPr>
              <a:t>were estimated.</a:t>
            </a:r>
            <a:endParaRPr sz="2700">
              <a:latin typeface="Calibri"/>
              <a:cs typeface="Calibri"/>
            </a:endParaRPr>
          </a:p>
          <a:p>
            <a:pPr marL="355600" marR="245110" indent="-342900">
              <a:lnSpc>
                <a:spcPct val="81000"/>
              </a:lnSpc>
              <a:spcBef>
                <a:spcPts val="620"/>
              </a:spcBef>
              <a:buFont typeface="Arial"/>
              <a:buChar char="•"/>
              <a:tabLst>
                <a:tab pos="354965" algn="l"/>
                <a:tab pos="355600" algn="l"/>
              </a:tabLst>
            </a:pPr>
            <a:r>
              <a:rPr sz="2700" dirty="0">
                <a:latin typeface="Calibri"/>
                <a:cs typeface="Calibri"/>
              </a:rPr>
              <a:t>The </a:t>
            </a:r>
            <a:r>
              <a:rPr sz="2700" spc="-5" dirty="0">
                <a:latin typeface="Calibri"/>
                <a:cs typeface="Calibri"/>
              </a:rPr>
              <a:t>Pearson correlation coeﬃcient </a:t>
            </a:r>
            <a:r>
              <a:rPr sz="2700" dirty="0">
                <a:latin typeface="Calibri"/>
                <a:cs typeface="Calibri"/>
              </a:rPr>
              <a:t>indicates </a:t>
            </a:r>
            <a:r>
              <a:rPr sz="2700" spc="-5" dirty="0">
                <a:latin typeface="Calibri"/>
                <a:cs typeface="Calibri"/>
              </a:rPr>
              <a:t>whether  or not </a:t>
            </a:r>
            <a:r>
              <a:rPr sz="2700" dirty="0">
                <a:latin typeface="Calibri"/>
                <a:cs typeface="Calibri"/>
              </a:rPr>
              <a:t>there is a linear </a:t>
            </a:r>
            <a:r>
              <a:rPr sz="2700" spc="-5" dirty="0">
                <a:latin typeface="Calibri"/>
                <a:cs typeface="Calibri"/>
              </a:rPr>
              <a:t>correlation between </a:t>
            </a:r>
            <a:r>
              <a:rPr sz="2700" dirty="0">
                <a:latin typeface="Calibri"/>
                <a:cs typeface="Calibri"/>
              </a:rPr>
              <a:t>the  variables</a:t>
            </a:r>
            <a:r>
              <a:rPr sz="2700" spc="-60" dirty="0">
                <a:latin typeface="Calibri"/>
                <a:cs typeface="Calibri"/>
              </a:rPr>
              <a:t> </a:t>
            </a:r>
            <a:r>
              <a:rPr sz="2700" spc="-5" dirty="0">
                <a:latin typeface="Calibri"/>
                <a:cs typeface="Calibri"/>
              </a:rPr>
              <a:t>compared.</a:t>
            </a:r>
            <a:endParaRPr sz="2700">
              <a:latin typeface="Calibri"/>
              <a:cs typeface="Calibri"/>
            </a:endParaRPr>
          </a:p>
          <a:p>
            <a:pPr marL="355600" marR="5080" indent="-342900">
              <a:lnSpc>
                <a:spcPct val="80000"/>
              </a:lnSpc>
              <a:spcBef>
                <a:spcPts val="655"/>
              </a:spcBef>
              <a:buFont typeface="Arial"/>
              <a:buChar char="•"/>
              <a:tabLst>
                <a:tab pos="354965" algn="l"/>
                <a:tab pos="355600" algn="l"/>
                <a:tab pos="1553845" algn="l"/>
              </a:tabLst>
            </a:pPr>
            <a:r>
              <a:rPr sz="2700" dirty="0">
                <a:latin typeface="Calibri"/>
                <a:cs typeface="Calibri"/>
              </a:rPr>
              <a:t>Cluster analysis </a:t>
            </a:r>
            <a:r>
              <a:rPr sz="2700" spc="-5" dirty="0">
                <a:latin typeface="Calibri"/>
                <a:cs typeface="Calibri"/>
              </a:rPr>
              <a:t>was </a:t>
            </a:r>
            <a:r>
              <a:rPr sz="2700" dirty="0">
                <a:latin typeface="Calibri"/>
                <a:cs typeface="Calibri"/>
              </a:rPr>
              <a:t>used as a </a:t>
            </a:r>
            <a:r>
              <a:rPr sz="2700" spc="-5" dirty="0">
                <a:latin typeface="Calibri"/>
                <a:cs typeface="Calibri"/>
              </a:rPr>
              <a:t>concise </a:t>
            </a:r>
            <a:r>
              <a:rPr sz="2700" dirty="0">
                <a:latin typeface="Calibri"/>
                <a:cs typeface="Calibri"/>
              </a:rPr>
              <a:t>measure applied  to </a:t>
            </a:r>
            <a:r>
              <a:rPr sz="2700" spc="-5" dirty="0">
                <a:latin typeface="Calibri"/>
                <a:cs typeface="Calibri"/>
              </a:rPr>
              <a:t>diﬀerentiate </a:t>
            </a:r>
            <a:r>
              <a:rPr sz="2700" dirty="0">
                <a:latin typeface="Calibri"/>
                <a:cs typeface="Calibri"/>
              </a:rPr>
              <a:t>and to classify several discriminatory  statements </a:t>
            </a:r>
            <a:r>
              <a:rPr sz="2700" spc="-5" dirty="0">
                <a:latin typeface="Calibri"/>
                <a:cs typeface="Calibri"/>
              </a:rPr>
              <a:t>representing opinions, </a:t>
            </a:r>
            <a:r>
              <a:rPr sz="2700" spc="-15" dirty="0">
                <a:latin typeface="Calibri"/>
                <a:cs typeface="Calibri"/>
              </a:rPr>
              <a:t>attitudes </a:t>
            </a:r>
            <a:r>
              <a:rPr sz="2700" dirty="0">
                <a:latin typeface="Calibri"/>
                <a:cs typeface="Calibri"/>
              </a:rPr>
              <a:t>and  </a:t>
            </a:r>
            <a:r>
              <a:rPr sz="2700" spc="-5" dirty="0">
                <a:latin typeface="Calibri"/>
                <a:cs typeface="Calibri"/>
              </a:rPr>
              <a:t>practices about </a:t>
            </a:r>
            <a:r>
              <a:rPr sz="2700" dirty="0">
                <a:latin typeface="Calibri"/>
                <a:cs typeface="Calibri"/>
              </a:rPr>
              <a:t>race </a:t>
            </a:r>
            <a:r>
              <a:rPr sz="2700" spc="-5" dirty="0">
                <a:latin typeface="Calibri"/>
                <a:cs typeface="Calibri"/>
              </a:rPr>
              <a:t>relations according </a:t>
            </a:r>
            <a:r>
              <a:rPr sz="2700" dirty="0">
                <a:latin typeface="Calibri"/>
                <a:cs typeface="Calibri"/>
              </a:rPr>
              <a:t>to their </a:t>
            </a:r>
            <a:r>
              <a:rPr sz="2700" spc="-5" dirty="0">
                <a:latin typeface="Calibri"/>
                <a:cs typeface="Calibri"/>
              </a:rPr>
              <a:t>overall  </a:t>
            </a:r>
            <a:r>
              <a:rPr sz="2700" dirty="0">
                <a:latin typeface="Calibri"/>
                <a:cs typeface="Calibri"/>
              </a:rPr>
              <a:t>impact.	This simple measure </a:t>
            </a:r>
            <a:r>
              <a:rPr sz="2700" spc="-5" dirty="0">
                <a:latin typeface="Calibri"/>
                <a:cs typeface="Calibri"/>
              </a:rPr>
              <a:t>allowed</a:t>
            </a:r>
            <a:r>
              <a:rPr sz="2700" spc="-30" dirty="0">
                <a:latin typeface="Calibri"/>
                <a:cs typeface="Calibri"/>
              </a:rPr>
              <a:t> </a:t>
            </a:r>
            <a:r>
              <a:rPr sz="2700" dirty="0">
                <a:latin typeface="Calibri"/>
                <a:cs typeface="Calibri"/>
              </a:rPr>
              <a:t>the</a:t>
            </a:r>
            <a:r>
              <a:rPr sz="2700" spc="-10" dirty="0">
                <a:latin typeface="Calibri"/>
                <a:cs typeface="Calibri"/>
              </a:rPr>
              <a:t> </a:t>
            </a:r>
            <a:r>
              <a:rPr sz="2700" spc="-5" dirty="0">
                <a:latin typeface="Calibri"/>
                <a:cs typeface="Calibri"/>
              </a:rPr>
              <a:t>comparison </a:t>
            </a:r>
            <a:r>
              <a:rPr sz="2700" dirty="0">
                <a:latin typeface="Calibri"/>
                <a:cs typeface="Calibri"/>
              </a:rPr>
              <a:t> </a:t>
            </a:r>
            <a:r>
              <a:rPr sz="2700" spc="-5" dirty="0">
                <a:latin typeface="Calibri"/>
                <a:cs typeface="Calibri"/>
              </a:rPr>
              <a:t>of multiple dimensions of </a:t>
            </a:r>
            <a:r>
              <a:rPr sz="2700" dirty="0">
                <a:latin typeface="Calibri"/>
                <a:cs typeface="Calibri"/>
              </a:rPr>
              <a:t>racial </a:t>
            </a:r>
            <a:r>
              <a:rPr sz="2700" spc="-5" dirty="0">
                <a:latin typeface="Calibri"/>
                <a:cs typeface="Calibri"/>
              </a:rPr>
              <a:t>discrimination </a:t>
            </a:r>
            <a:r>
              <a:rPr sz="2700" dirty="0">
                <a:latin typeface="Calibri"/>
                <a:cs typeface="Calibri"/>
              </a:rPr>
              <a:t>and the  </a:t>
            </a:r>
            <a:r>
              <a:rPr sz="2700" spc="-5" dirty="0">
                <a:latin typeface="Calibri"/>
                <a:cs typeface="Calibri"/>
              </a:rPr>
              <a:t>summarization </a:t>
            </a:r>
            <a:r>
              <a:rPr sz="2700" dirty="0">
                <a:latin typeface="Calibri"/>
                <a:cs typeface="Calibri"/>
              </a:rPr>
              <a:t>and </a:t>
            </a:r>
            <a:r>
              <a:rPr sz="2700" spc="-5" dirty="0">
                <a:latin typeface="Calibri"/>
                <a:cs typeface="Calibri"/>
              </a:rPr>
              <a:t>classiﬁcation of </a:t>
            </a:r>
            <a:r>
              <a:rPr sz="2700" dirty="0">
                <a:latin typeface="Calibri"/>
                <a:cs typeface="Calibri"/>
              </a:rPr>
              <a:t>them.</a:t>
            </a:r>
            <a:endParaRPr sz="270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109470">
              <a:lnSpc>
                <a:spcPct val="100000"/>
              </a:lnSpc>
            </a:pPr>
            <a:r>
              <a:rPr dirty="0"/>
              <a:t>Findings</a:t>
            </a:r>
          </a:p>
        </p:txBody>
      </p:sp>
      <p:sp>
        <p:nvSpPr>
          <p:cNvPr id="3" name="object 3"/>
          <p:cNvSpPr txBox="1"/>
          <p:nvPr/>
        </p:nvSpPr>
        <p:spPr>
          <a:xfrm>
            <a:off x="535940" y="1658772"/>
            <a:ext cx="7924165" cy="4419600"/>
          </a:xfrm>
          <a:prstGeom prst="rect">
            <a:avLst/>
          </a:prstGeom>
        </p:spPr>
        <p:txBody>
          <a:bodyPr vert="horz" wrap="square" lIns="0" tIns="0" rIns="0" bIns="0" rtlCol="0">
            <a:spAutoFit/>
          </a:bodyPr>
          <a:lstStyle/>
          <a:p>
            <a:pPr marL="355600" marR="12700" indent="-342900">
              <a:lnSpc>
                <a:spcPct val="79500"/>
              </a:lnSpc>
              <a:buFont typeface="Arial"/>
              <a:buChar char="•"/>
              <a:tabLst>
                <a:tab pos="354965" algn="l"/>
                <a:tab pos="355600" algn="l"/>
              </a:tabLst>
            </a:pPr>
            <a:r>
              <a:rPr sz="2200" dirty="0">
                <a:latin typeface="Calibri"/>
                <a:cs typeface="Calibri"/>
              </a:rPr>
              <a:t>Although Brazilians believe that racism is masked in the country,  explicit racism is present in some cases, for example, through the  opinion that black people are more aggressive than whites is less  frequent (almost 15%), but the opinion that jokes </a:t>
            </a:r>
            <a:r>
              <a:rPr sz="2200" spc="-5" dirty="0">
                <a:latin typeface="Calibri"/>
                <a:cs typeface="Calibri"/>
              </a:rPr>
              <a:t>humiliating  </a:t>
            </a:r>
            <a:r>
              <a:rPr sz="2200" dirty="0">
                <a:latin typeface="Calibri"/>
                <a:cs typeface="Calibri"/>
              </a:rPr>
              <a:t>blacks are not racism, but Brazilian culture is the opinion of</a:t>
            </a:r>
            <a:r>
              <a:rPr sz="2200" spc="-100" dirty="0">
                <a:latin typeface="Calibri"/>
                <a:cs typeface="Calibri"/>
              </a:rPr>
              <a:t> </a:t>
            </a:r>
            <a:r>
              <a:rPr sz="2200" dirty="0">
                <a:latin typeface="Calibri"/>
                <a:cs typeface="Calibri"/>
              </a:rPr>
              <a:t>almost  a half of interviewed. Both statements are highly</a:t>
            </a:r>
            <a:r>
              <a:rPr sz="2200" spc="-100" dirty="0">
                <a:latin typeface="Calibri"/>
                <a:cs typeface="Calibri"/>
              </a:rPr>
              <a:t> </a:t>
            </a:r>
            <a:r>
              <a:rPr sz="2200" dirty="0">
                <a:latin typeface="Calibri"/>
                <a:cs typeface="Calibri"/>
              </a:rPr>
              <a:t>correlated.</a:t>
            </a:r>
            <a:endParaRPr sz="2200">
              <a:latin typeface="Calibri"/>
              <a:cs typeface="Calibri"/>
            </a:endParaRPr>
          </a:p>
          <a:p>
            <a:pPr marL="355600" marR="5080" indent="-342900">
              <a:lnSpc>
                <a:spcPct val="80500"/>
              </a:lnSpc>
              <a:spcBef>
                <a:spcPts val="500"/>
              </a:spcBef>
              <a:buFont typeface="Arial"/>
              <a:buChar char="•"/>
              <a:tabLst>
                <a:tab pos="354965" algn="l"/>
                <a:tab pos="355600" algn="l"/>
              </a:tabLst>
            </a:pPr>
            <a:r>
              <a:rPr sz="2200" dirty="0">
                <a:latin typeface="Calibri"/>
                <a:cs typeface="Calibri"/>
              </a:rPr>
              <a:t>The </a:t>
            </a:r>
            <a:r>
              <a:rPr sz="2200" spc="-5" dirty="0">
                <a:latin typeface="Calibri"/>
                <a:cs typeface="Calibri"/>
              </a:rPr>
              <a:t>perception </a:t>
            </a:r>
            <a:r>
              <a:rPr sz="2200" dirty="0">
                <a:latin typeface="Calibri"/>
                <a:cs typeface="Calibri"/>
              </a:rPr>
              <a:t>of black aggressiveness is highly correlated to  religion, while </a:t>
            </a:r>
            <a:r>
              <a:rPr sz="2200" spc="-5" dirty="0">
                <a:latin typeface="Calibri"/>
                <a:cs typeface="Calibri"/>
              </a:rPr>
              <a:t>acceptation </a:t>
            </a:r>
            <a:r>
              <a:rPr sz="2200" dirty="0">
                <a:latin typeface="Calibri"/>
                <a:cs typeface="Calibri"/>
              </a:rPr>
              <a:t>of </a:t>
            </a:r>
            <a:r>
              <a:rPr sz="2200" spc="-5" dirty="0">
                <a:latin typeface="Calibri"/>
                <a:cs typeface="Calibri"/>
              </a:rPr>
              <a:t>humiliating </a:t>
            </a:r>
            <a:r>
              <a:rPr sz="2200" dirty="0">
                <a:latin typeface="Calibri"/>
                <a:cs typeface="Calibri"/>
              </a:rPr>
              <a:t>jokes is signiﬁcantly  correlated to the colour of the health worker. Both statements</a:t>
            </a:r>
            <a:r>
              <a:rPr sz="2200" spc="-100" dirty="0">
                <a:latin typeface="Calibri"/>
                <a:cs typeface="Calibri"/>
              </a:rPr>
              <a:t> </a:t>
            </a:r>
            <a:r>
              <a:rPr sz="2200" dirty="0">
                <a:latin typeface="Calibri"/>
                <a:cs typeface="Calibri"/>
              </a:rPr>
              <a:t>are  also combined in the ﬁrst group in cluster</a:t>
            </a:r>
            <a:r>
              <a:rPr sz="2200" spc="-100" dirty="0">
                <a:latin typeface="Calibri"/>
                <a:cs typeface="Calibri"/>
              </a:rPr>
              <a:t> </a:t>
            </a:r>
            <a:r>
              <a:rPr sz="2200" dirty="0">
                <a:latin typeface="Calibri"/>
                <a:cs typeface="Calibri"/>
              </a:rPr>
              <a:t>analysis.</a:t>
            </a:r>
            <a:endParaRPr sz="2200">
              <a:latin typeface="Calibri"/>
              <a:cs typeface="Calibri"/>
            </a:endParaRPr>
          </a:p>
          <a:p>
            <a:pPr marL="355600" marR="16510" indent="-342900">
              <a:lnSpc>
                <a:spcPct val="80100"/>
              </a:lnSpc>
              <a:spcBef>
                <a:spcPts val="509"/>
              </a:spcBef>
              <a:buFont typeface="Arial"/>
              <a:buChar char="•"/>
              <a:tabLst>
                <a:tab pos="354965" algn="l"/>
                <a:tab pos="355600" algn="l"/>
              </a:tabLst>
            </a:pPr>
            <a:r>
              <a:rPr sz="2200" dirty="0">
                <a:latin typeface="Calibri"/>
                <a:cs typeface="Calibri"/>
              </a:rPr>
              <a:t>The second group of related variables includes </a:t>
            </a:r>
            <a:r>
              <a:rPr sz="2200" spc="-15" dirty="0">
                <a:latin typeface="Calibri"/>
                <a:cs typeface="Calibri"/>
              </a:rPr>
              <a:t>attitudes </a:t>
            </a:r>
            <a:r>
              <a:rPr sz="2200" dirty="0">
                <a:latin typeface="Calibri"/>
                <a:cs typeface="Calibri"/>
              </a:rPr>
              <a:t>against  focused measures to promote equality. The myth of racial  democracy is not so important in </a:t>
            </a:r>
            <a:r>
              <a:rPr sz="2200" spc="-5" dirty="0">
                <a:latin typeface="Calibri"/>
                <a:cs typeface="Calibri"/>
              </a:rPr>
              <a:t>descriptive </a:t>
            </a:r>
            <a:r>
              <a:rPr sz="2200" dirty="0">
                <a:latin typeface="Calibri"/>
                <a:cs typeface="Calibri"/>
              </a:rPr>
              <a:t>and </a:t>
            </a:r>
            <a:r>
              <a:rPr sz="2200" spc="-5" dirty="0">
                <a:latin typeface="Calibri"/>
                <a:cs typeface="Calibri"/>
              </a:rPr>
              <a:t>correlation  </a:t>
            </a:r>
            <a:r>
              <a:rPr sz="2200" dirty="0">
                <a:latin typeface="Calibri"/>
                <a:cs typeface="Calibri"/>
              </a:rPr>
              <a:t>analysis as explicit racism, and some of these</a:t>
            </a:r>
            <a:r>
              <a:rPr sz="2200" spc="-90" dirty="0">
                <a:latin typeface="Calibri"/>
                <a:cs typeface="Calibri"/>
              </a:rPr>
              <a:t> </a:t>
            </a:r>
            <a:r>
              <a:rPr sz="2200" dirty="0">
                <a:latin typeface="Calibri"/>
                <a:cs typeface="Calibri"/>
              </a:rPr>
              <a:t>statements</a:t>
            </a:r>
            <a:r>
              <a:rPr sz="2200" spc="-15" dirty="0">
                <a:latin typeface="Calibri"/>
                <a:cs typeface="Calibri"/>
              </a:rPr>
              <a:t> </a:t>
            </a:r>
            <a:r>
              <a:rPr sz="2200" dirty="0">
                <a:latin typeface="Calibri"/>
                <a:cs typeface="Calibri"/>
              </a:rPr>
              <a:t>compose  the third or following groups of variables related as an indicator of  of</a:t>
            </a:r>
            <a:r>
              <a:rPr sz="2200" spc="-100" dirty="0">
                <a:latin typeface="Calibri"/>
                <a:cs typeface="Calibri"/>
              </a:rPr>
              <a:t> </a:t>
            </a:r>
            <a:r>
              <a:rPr sz="2200" dirty="0">
                <a:latin typeface="Calibri"/>
                <a:cs typeface="Calibri"/>
              </a:rPr>
              <a:t>racism.</a:t>
            </a:r>
            <a:endParaRPr sz="22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50822" y="1849577"/>
            <a:ext cx="3063240" cy="1851660"/>
          </a:xfrm>
          <a:prstGeom prst="rect">
            <a:avLst/>
          </a:prstGeom>
        </p:spPr>
        <p:txBody>
          <a:bodyPr vert="horz" wrap="square" lIns="0" tIns="0" rIns="0" bIns="0" rtlCol="0">
            <a:spAutoFit/>
          </a:bodyPr>
          <a:lstStyle/>
          <a:p>
            <a:pPr marL="12700" marR="5080" algn="ctr">
              <a:lnSpc>
                <a:spcPct val="100000"/>
              </a:lnSpc>
            </a:pPr>
            <a:r>
              <a:rPr sz="4000" spc="-5" dirty="0"/>
              <a:t>Frequencies</a:t>
            </a:r>
            <a:r>
              <a:rPr sz="4000" spc="-70" dirty="0"/>
              <a:t> </a:t>
            </a:r>
            <a:r>
              <a:rPr sz="4000" spc="-5" dirty="0"/>
              <a:t>of  Statements on  racism</a:t>
            </a:r>
            <a:endParaRPr sz="4000"/>
          </a:p>
        </p:txBody>
      </p:sp>
      <p:sp>
        <p:nvSpPr>
          <p:cNvPr id="3" name="object 3"/>
          <p:cNvSpPr/>
          <p:nvPr/>
        </p:nvSpPr>
        <p:spPr>
          <a:xfrm>
            <a:off x="4102379" y="105155"/>
            <a:ext cx="4632020" cy="6752843"/>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109470">
              <a:lnSpc>
                <a:spcPct val="100000"/>
              </a:lnSpc>
            </a:pPr>
            <a:r>
              <a:rPr dirty="0"/>
              <a:t>Findings</a:t>
            </a:r>
          </a:p>
        </p:txBody>
      </p:sp>
      <p:sp>
        <p:nvSpPr>
          <p:cNvPr id="3" name="object 3"/>
          <p:cNvSpPr txBox="1">
            <a:spLocks noGrp="1"/>
          </p:cNvSpPr>
          <p:nvPr>
            <p:ph type="body" idx="1"/>
          </p:nvPr>
        </p:nvSpPr>
        <p:spPr>
          <a:prstGeom prst="rect">
            <a:avLst/>
          </a:prstGeom>
        </p:spPr>
        <p:txBody>
          <a:bodyPr vert="horz" wrap="square" lIns="0" tIns="0" rIns="0" bIns="0" rtlCol="0">
            <a:spAutoFit/>
          </a:bodyPr>
          <a:lstStyle/>
          <a:p>
            <a:pPr marL="491490" marR="193040" indent="-342900">
              <a:lnSpc>
                <a:spcPct val="79500"/>
              </a:lnSpc>
              <a:buFont typeface="Arial"/>
              <a:buChar char="•"/>
              <a:tabLst>
                <a:tab pos="490855" algn="l"/>
                <a:tab pos="491490" algn="l"/>
              </a:tabLst>
            </a:pPr>
            <a:r>
              <a:rPr spc="-5" dirty="0"/>
              <a:t>Descriptive </a:t>
            </a:r>
            <a:r>
              <a:rPr dirty="0"/>
              <a:t>data show that 68% of the health workers consider</a:t>
            </a:r>
            <a:r>
              <a:rPr spc="-60" dirty="0"/>
              <a:t> </a:t>
            </a:r>
            <a:r>
              <a:rPr dirty="0"/>
              <a:t>that  </a:t>
            </a:r>
            <a:r>
              <a:rPr spc="-5" dirty="0"/>
              <a:t>patients </a:t>
            </a:r>
            <a:r>
              <a:rPr dirty="0"/>
              <a:t>would react normally answering their own</a:t>
            </a:r>
            <a:r>
              <a:rPr spc="-75" dirty="0"/>
              <a:t> </a:t>
            </a:r>
            <a:r>
              <a:rPr dirty="0"/>
              <a:t>color.</a:t>
            </a:r>
          </a:p>
          <a:p>
            <a:pPr marL="491490" marR="5080" indent="-342900">
              <a:lnSpc>
                <a:spcPct val="79900"/>
              </a:lnSpc>
              <a:spcBef>
                <a:spcPts val="515"/>
              </a:spcBef>
              <a:buFont typeface="Arial"/>
              <a:buChar char="•"/>
              <a:tabLst>
                <a:tab pos="490855" algn="l"/>
                <a:tab pos="491490" algn="l"/>
              </a:tabLst>
            </a:pPr>
            <a:r>
              <a:rPr spc="-5" dirty="0"/>
              <a:t>Maybe </a:t>
            </a:r>
            <a:r>
              <a:rPr dirty="0"/>
              <a:t>this suﬀering to recognize the problem could explain why  only four interviewed (among 364) directly assume that racism does  not exist in the country, and more than 80% assumes that it exists  and it is very frequent. </a:t>
            </a:r>
            <a:r>
              <a:rPr spc="-5" dirty="0"/>
              <a:t>However, </a:t>
            </a:r>
            <a:r>
              <a:rPr dirty="0"/>
              <a:t>asking about </a:t>
            </a:r>
            <a:r>
              <a:rPr spc="-5" dirty="0"/>
              <a:t>expectations </a:t>
            </a:r>
            <a:r>
              <a:rPr dirty="0"/>
              <a:t>about  the “others”, </a:t>
            </a:r>
            <a:r>
              <a:rPr spc="-5" dirty="0"/>
              <a:t>patients, </a:t>
            </a:r>
            <a:r>
              <a:rPr dirty="0"/>
              <a:t>a half of them consider answering the color</a:t>
            </a:r>
            <a:r>
              <a:rPr spc="-70" dirty="0"/>
              <a:t> </a:t>
            </a:r>
            <a:r>
              <a:rPr dirty="0"/>
              <a:t>as  natural, but several </a:t>
            </a:r>
            <a:r>
              <a:rPr spc="-5" dirty="0"/>
              <a:t>negative expectations </a:t>
            </a:r>
            <a:r>
              <a:rPr dirty="0"/>
              <a:t>are present: the fear that  </a:t>
            </a:r>
            <a:r>
              <a:rPr spc="-5" dirty="0"/>
              <a:t>patients </a:t>
            </a:r>
            <a:r>
              <a:rPr dirty="0"/>
              <a:t>would feel bother or do not understand the </a:t>
            </a:r>
            <a:r>
              <a:rPr spc="-5" dirty="0"/>
              <a:t>question, </a:t>
            </a:r>
            <a:r>
              <a:rPr dirty="0"/>
              <a:t>what  would be </a:t>
            </a:r>
            <a:r>
              <a:rPr spc="-5" dirty="0"/>
              <a:t>interpreting </a:t>
            </a:r>
            <a:r>
              <a:rPr dirty="0"/>
              <a:t>as some personnel are transferring their own  prejudices or feeling of superiority regarding</a:t>
            </a:r>
            <a:r>
              <a:rPr spc="-75" dirty="0"/>
              <a:t> </a:t>
            </a:r>
            <a:r>
              <a:rPr spc="-5" dirty="0"/>
              <a:t>patients.</a:t>
            </a:r>
          </a:p>
          <a:p>
            <a:pPr marL="491490" marR="34290" indent="-342900">
              <a:lnSpc>
                <a:spcPct val="80200"/>
              </a:lnSpc>
              <a:spcBef>
                <a:spcPts val="509"/>
              </a:spcBef>
              <a:buFont typeface="Arial"/>
              <a:buChar char="•"/>
              <a:tabLst>
                <a:tab pos="490855" algn="l"/>
                <a:tab pos="491490" algn="l"/>
              </a:tabLst>
            </a:pPr>
            <a:r>
              <a:rPr spc="-5" dirty="0"/>
              <a:t>However, </a:t>
            </a:r>
            <a:r>
              <a:rPr dirty="0"/>
              <a:t>the wide majority believe in racial democracy: 61.2%  completely agree and 17.4% </a:t>
            </a:r>
            <a:r>
              <a:rPr spc="-5" dirty="0"/>
              <a:t>partially </a:t>
            </a:r>
            <a:r>
              <a:rPr dirty="0"/>
              <a:t>agree that there is no need to  </a:t>
            </a:r>
            <a:r>
              <a:rPr spc="-5" dirty="0"/>
              <a:t>diﬀerentiate </a:t>
            </a:r>
            <a:r>
              <a:rPr dirty="0"/>
              <a:t>people by skin color in health care, because the</a:t>
            </a:r>
            <a:r>
              <a:rPr spc="-55" dirty="0"/>
              <a:t> </a:t>
            </a:r>
            <a:r>
              <a:rPr dirty="0"/>
              <a:t>country  would be interbred, it does not have to ﬁt the person into a single  race</a:t>
            </a:r>
            <a:r>
              <a:rPr spc="-100" dirty="0"/>
              <a:t> </a:t>
            </a:r>
            <a:r>
              <a:rPr dirty="0"/>
              <a:t>category.</a:t>
            </a:r>
          </a:p>
          <a:p>
            <a:pPr marL="491490" indent="-342900">
              <a:lnSpc>
                <a:spcPts val="2630"/>
              </a:lnSpc>
              <a:buFont typeface="Arial"/>
              <a:buChar char="•"/>
              <a:tabLst>
                <a:tab pos="490855" algn="l"/>
                <a:tab pos="491490" algn="l"/>
              </a:tabLst>
            </a:pPr>
            <a:r>
              <a:rPr dirty="0"/>
              <a:t>There is no need to </a:t>
            </a:r>
            <a:r>
              <a:rPr spc="-5" dirty="0"/>
              <a:t>diﬀerentiate </a:t>
            </a:r>
            <a:r>
              <a:rPr dirty="0"/>
              <a:t>people by skin color in health</a:t>
            </a:r>
            <a:r>
              <a:rPr spc="-55" dirty="0"/>
              <a:t> </a:t>
            </a:r>
            <a:r>
              <a:rPr dirty="0"/>
              <a:t>care.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109470">
              <a:lnSpc>
                <a:spcPct val="100000"/>
              </a:lnSpc>
            </a:pPr>
            <a:r>
              <a:rPr dirty="0"/>
              <a:t>Findings</a:t>
            </a:r>
          </a:p>
        </p:txBody>
      </p:sp>
      <p:sp>
        <p:nvSpPr>
          <p:cNvPr id="3" name="object 3"/>
          <p:cNvSpPr txBox="1"/>
          <p:nvPr/>
        </p:nvSpPr>
        <p:spPr>
          <a:xfrm>
            <a:off x="535940" y="1658518"/>
            <a:ext cx="8051165" cy="4445635"/>
          </a:xfrm>
          <a:prstGeom prst="rect">
            <a:avLst/>
          </a:prstGeom>
        </p:spPr>
        <p:txBody>
          <a:bodyPr vert="horz" wrap="square" lIns="0" tIns="0" rIns="0" bIns="0" rtlCol="0">
            <a:spAutoFit/>
          </a:bodyPr>
          <a:lstStyle/>
          <a:p>
            <a:pPr marL="355600" marR="396875" indent="-342900">
              <a:lnSpc>
                <a:spcPct val="79200"/>
              </a:lnSpc>
              <a:buFont typeface="Arial"/>
              <a:buChar char="•"/>
              <a:tabLst>
                <a:tab pos="354965" algn="l"/>
                <a:tab pos="355600" algn="l"/>
              </a:tabLst>
            </a:pPr>
            <a:r>
              <a:rPr sz="2000" dirty="0">
                <a:latin typeface="Calibri"/>
                <a:cs typeface="Calibri"/>
              </a:rPr>
              <a:t>The country is interbred, it does not have to ﬁt the person into a</a:t>
            </a:r>
            <a:r>
              <a:rPr sz="2000" spc="-100" dirty="0">
                <a:latin typeface="Calibri"/>
                <a:cs typeface="Calibri"/>
              </a:rPr>
              <a:t> </a:t>
            </a:r>
            <a:r>
              <a:rPr sz="2000" dirty="0">
                <a:latin typeface="Calibri"/>
                <a:cs typeface="Calibri"/>
              </a:rPr>
              <a:t>single  race</a:t>
            </a:r>
            <a:r>
              <a:rPr sz="2000" spc="-100" dirty="0">
                <a:latin typeface="Calibri"/>
                <a:cs typeface="Calibri"/>
              </a:rPr>
              <a:t> </a:t>
            </a:r>
            <a:r>
              <a:rPr sz="2000" dirty="0">
                <a:latin typeface="Calibri"/>
                <a:cs typeface="Calibri"/>
              </a:rPr>
              <a:t>category.</a:t>
            </a:r>
            <a:endParaRPr sz="2000">
              <a:latin typeface="Calibri"/>
              <a:cs typeface="Calibri"/>
            </a:endParaRPr>
          </a:p>
          <a:p>
            <a:pPr marL="355600" indent="-342900">
              <a:lnSpc>
                <a:spcPts val="2380"/>
              </a:lnSpc>
              <a:buFont typeface="Arial"/>
              <a:buChar char="•"/>
              <a:tabLst>
                <a:tab pos="354965" algn="l"/>
                <a:tab pos="355600" algn="l"/>
              </a:tabLst>
            </a:pPr>
            <a:r>
              <a:rPr sz="2000" dirty="0">
                <a:latin typeface="Calibri"/>
                <a:cs typeface="Calibri"/>
              </a:rPr>
              <a:t>64.4 and 12.1 are against</a:t>
            </a:r>
            <a:r>
              <a:rPr sz="2000" spc="-70" dirty="0">
                <a:latin typeface="Calibri"/>
                <a:cs typeface="Calibri"/>
              </a:rPr>
              <a:t> </a:t>
            </a:r>
            <a:r>
              <a:rPr sz="2000" spc="-5" dirty="0">
                <a:latin typeface="Calibri"/>
                <a:cs typeface="Calibri"/>
              </a:rPr>
              <a:t>quotas.</a:t>
            </a:r>
            <a:endParaRPr sz="2000">
              <a:latin typeface="Calibri"/>
              <a:cs typeface="Calibri"/>
            </a:endParaRPr>
          </a:p>
          <a:p>
            <a:pPr marL="355600" marR="407670" indent="-342900">
              <a:lnSpc>
                <a:spcPct val="79600"/>
              </a:lnSpc>
              <a:spcBef>
                <a:spcPts val="489"/>
              </a:spcBef>
              <a:buFont typeface="Arial"/>
              <a:buChar char="•"/>
              <a:tabLst>
                <a:tab pos="354965" algn="l"/>
                <a:tab pos="355600" algn="l"/>
              </a:tabLst>
            </a:pPr>
            <a:r>
              <a:rPr sz="2000" dirty="0">
                <a:latin typeface="Calibri"/>
                <a:cs typeface="Calibri"/>
              </a:rPr>
              <a:t>63.6% It is important to ﬁll this item to know the proﬁle of people</a:t>
            </a:r>
            <a:r>
              <a:rPr sz="2000" spc="-100" dirty="0">
                <a:latin typeface="Calibri"/>
                <a:cs typeface="Calibri"/>
              </a:rPr>
              <a:t> </a:t>
            </a:r>
            <a:r>
              <a:rPr sz="2000" dirty="0">
                <a:latin typeface="Calibri"/>
                <a:cs typeface="Calibri"/>
              </a:rPr>
              <a:t>who  have associated diseases? race / color, supports the treatment and  </a:t>
            </a:r>
            <a:r>
              <a:rPr sz="2000" spc="-5" dirty="0">
                <a:latin typeface="Calibri"/>
                <a:cs typeface="Calibri"/>
              </a:rPr>
              <a:t>identiﬁes</a:t>
            </a:r>
            <a:r>
              <a:rPr sz="2000" spc="-40" dirty="0">
                <a:latin typeface="Calibri"/>
                <a:cs typeface="Calibri"/>
              </a:rPr>
              <a:t> </a:t>
            </a:r>
            <a:r>
              <a:rPr sz="2000" spc="-5" dirty="0">
                <a:latin typeface="Calibri"/>
                <a:cs typeface="Calibri"/>
              </a:rPr>
              <a:t>prejudices</a:t>
            </a:r>
            <a:endParaRPr sz="2000">
              <a:latin typeface="Calibri"/>
              <a:cs typeface="Calibri"/>
            </a:endParaRPr>
          </a:p>
          <a:p>
            <a:pPr marL="355600" marR="170180" indent="-342900">
              <a:lnSpc>
                <a:spcPct val="80400"/>
              </a:lnSpc>
              <a:spcBef>
                <a:spcPts val="450"/>
              </a:spcBef>
              <a:buFont typeface="Arial"/>
              <a:buChar char="•"/>
              <a:tabLst>
                <a:tab pos="354965" algn="l"/>
                <a:tab pos="355600" algn="l"/>
              </a:tabLst>
            </a:pPr>
            <a:r>
              <a:rPr sz="2000" dirty="0">
                <a:latin typeface="Calibri"/>
                <a:cs typeface="Calibri"/>
              </a:rPr>
              <a:t>Half of interviewed disagree with asking the color of </a:t>
            </a:r>
            <a:r>
              <a:rPr sz="2000" spc="-5" dirty="0">
                <a:latin typeface="Calibri"/>
                <a:cs typeface="Calibri"/>
              </a:rPr>
              <a:t>patients, </a:t>
            </a:r>
            <a:r>
              <a:rPr sz="2000" dirty="0">
                <a:latin typeface="Calibri"/>
                <a:cs typeface="Calibri"/>
              </a:rPr>
              <a:t>using  diﬀerent excuses? 51.4% believe it is not necessary and that's not part</a:t>
            </a:r>
            <a:r>
              <a:rPr sz="2000" spc="-100" dirty="0">
                <a:latin typeface="Calibri"/>
                <a:cs typeface="Calibri"/>
              </a:rPr>
              <a:t> </a:t>
            </a:r>
            <a:r>
              <a:rPr sz="2000" dirty="0">
                <a:latin typeface="Calibri"/>
                <a:cs typeface="Calibri"/>
              </a:rPr>
              <a:t>of  their job; 47% because the community is not used to this; and 50% does  not consider natural asking color as asking sex or age, or that treatment  would be diﬀerent for teenagers, women, seniors or black</a:t>
            </a:r>
            <a:r>
              <a:rPr sz="2000" spc="-100" dirty="0">
                <a:latin typeface="Calibri"/>
                <a:cs typeface="Calibri"/>
              </a:rPr>
              <a:t> </a:t>
            </a:r>
            <a:r>
              <a:rPr sz="2000" dirty="0">
                <a:latin typeface="Calibri"/>
                <a:cs typeface="Calibri"/>
              </a:rPr>
              <a:t>people.</a:t>
            </a:r>
            <a:endParaRPr sz="2000">
              <a:latin typeface="Calibri"/>
              <a:cs typeface="Calibri"/>
            </a:endParaRPr>
          </a:p>
          <a:p>
            <a:pPr marL="355600" marR="69850" indent="-342900">
              <a:lnSpc>
                <a:spcPct val="79600"/>
              </a:lnSpc>
              <a:spcBef>
                <a:spcPts val="470"/>
              </a:spcBef>
              <a:buFont typeface="Arial"/>
              <a:buChar char="•"/>
              <a:tabLst>
                <a:tab pos="354965" algn="l"/>
                <a:tab pos="355600" algn="l"/>
              </a:tabLst>
            </a:pPr>
            <a:r>
              <a:rPr sz="2000" dirty="0">
                <a:latin typeface="Calibri"/>
                <a:cs typeface="Calibri"/>
              </a:rPr>
              <a:t>50% disagree It is natural to consider the color/race of the </a:t>
            </a:r>
            <a:r>
              <a:rPr sz="2000" spc="-5" dirty="0">
                <a:latin typeface="Calibri"/>
                <a:cs typeface="Calibri"/>
              </a:rPr>
              <a:t>population</a:t>
            </a:r>
            <a:r>
              <a:rPr sz="2000" spc="-65" dirty="0">
                <a:latin typeface="Calibri"/>
                <a:cs typeface="Calibri"/>
              </a:rPr>
              <a:t> </a:t>
            </a:r>
            <a:r>
              <a:rPr sz="2000" dirty="0">
                <a:latin typeface="Calibri"/>
                <a:cs typeface="Calibri"/>
              </a:rPr>
              <a:t>just  the same as the age or sex. I cannot treat a white or black in the same  way, nor a teenager and a senior </a:t>
            </a:r>
            <a:r>
              <a:rPr sz="2000" spc="-5" dirty="0">
                <a:latin typeface="Calibri"/>
                <a:cs typeface="Calibri"/>
              </a:rPr>
              <a:t>citizen, </a:t>
            </a:r>
            <a:r>
              <a:rPr sz="2000" dirty="0">
                <a:latin typeface="Calibri"/>
                <a:cs typeface="Calibri"/>
              </a:rPr>
              <a:t>nor a man and a</a:t>
            </a:r>
            <a:r>
              <a:rPr sz="2000" spc="-70" dirty="0">
                <a:latin typeface="Calibri"/>
                <a:cs typeface="Calibri"/>
              </a:rPr>
              <a:t> </a:t>
            </a:r>
            <a:r>
              <a:rPr sz="2000" dirty="0">
                <a:latin typeface="Calibri"/>
                <a:cs typeface="Calibri"/>
              </a:rPr>
              <a:t>woman</a:t>
            </a:r>
            <a:endParaRPr sz="2000">
              <a:latin typeface="Calibri"/>
              <a:cs typeface="Calibri"/>
            </a:endParaRPr>
          </a:p>
          <a:p>
            <a:pPr marL="355600" marR="5080" indent="-342900" algn="just">
              <a:lnSpc>
                <a:spcPct val="79600"/>
              </a:lnSpc>
              <a:spcBef>
                <a:spcPts val="570"/>
              </a:spcBef>
              <a:buFont typeface="Arial"/>
              <a:buChar char="•"/>
              <a:tabLst>
                <a:tab pos="355600" algn="l"/>
              </a:tabLst>
            </a:pPr>
            <a:r>
              <a:rPr sz="2000" dirty="0">
                <a:latin typeface="Calibri"/>
                <a:cs typeface="Calibri"/>
              </a:rPr>
              <a:t>Approximately one out of three agree that it’s hard or embarrassing to</a:t>
            </a:r>
            <a:r>
              <a:rPr sz="2000" spc="-100" dirty="0">
                <a:latin typeface="Calibri"/>
                <a:cs typeface="Calibri"/>
              </a:rPr>
              <a:t> </a:t>
            </a:r>
            <a:r>
              <a:rPr sz="2000" dirty="0">
                <a:latin typeface="Calibri"/>
                <a:cs typeface="Calibri"/>
              </a:rPr>
              <a:t>ask  the color, </a:t>
            </a:r>
            <a:r>
              <a:rPr sz="2000" spc="-5" dirty="0">
                <a:latin typeface="Calibri"/>
                <a:cs typeface="Calibri"/>
              </a:rPr>
              <a:t>justifying </a:t>
            </a:r>
            <a:r>
              <a:rPr sz="2000" dirty="0">
                <a:latin typeface="Calibri"/>
                <a:cs typeface="Calibri"/>
              </a:rPr>
              <a:t>that it could create unnecessary controversy or oﬀend  </a:t>
            </a:r>
            <a:r>
              <a:rPr sz="2000" spc="-5" dirty="0">
                <a:latin typeface="Calibri"/>
                <a:cs typeface="Calibri"/>
              </a:rPr>
              <a:t>patients.</a:t>
            </a:r>
            <a:endParaRPr sz="200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222500">
              <a:lnSpc>
                <a:spcPct val="100000"/>
              </a:lnSpc>
            </a:pPr>
            <a:r>
              <a:rPr dirty="0"/>
              <a:t>Table</a:t>
            </a:r>
            <a:r>
              <a:rPr spc="-100" dirty="0"/>
              <a:t> </a:t>
            </a:r>
            <a:r>
              <a:rPr dirty="0"/>
              <a:t>2</a:t>
            </a:r>
          </a:p>
        </p:txBody>
      </p:sp>
      <p:sp>
        <p:nvSpPr>
          <p:cNvPr id="3" name="object 3"/>
          <p:cNvSpPr/>
          <p:nvPr/>
        </p:nvSpPr>
        <p:spPr>
          <a:xfrm>
            <a:off x="734264" y="4416399"/>
            <a:ext cx="7324812" cy="2441600"/>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535940" y="1264419"/>
            <a:ext cx="7717790" cy="2670810"/>
          </a:xfrm>
          <a:prstGeom prst="rect">
            <a:avLst/>
          </a:prstGeom>
        </p:spPr>
        <p:txBody>
          <a:bodyPr vert="horz" wrap="square" lIns="0" tIns="13970" rIns="0" bIns="0" rtlCol="0">
            <a:spAutoFit/>
          </a:bodyPr>
          <a:lstStyle/>
          <a:p>
            <a:pPr marL="355600" marR="22225" indent="-342900">
              <a:lnSpc>
                <a:spcPts val="2600"/>
              </a:lnSpc>
              <a:spcBef>
                <a:spcPts val="110"/>
              </a:spcBef>
              <a:buFont typeface="Arial"/>
              <a:buChar char="•"/>
              <a:tabLst>
                <a:tab pos="354965" algn="l"/>
                <a:tab pos="355600" algn="l"/>
              </a:tabLst>
            </a:pPr>
            <a:r>
              <a:rPr sz="2200" b="1" dirty="0">
                <a:latin typeface="Calibri"/>
                <a:cs typeface="Calibri"/>
              </a:rPr>
              <a:t>a. Gender </a:t>
            </a:r>
            <a:r>
              <a:rPr sz="2200" dirty="0">
                <a:latin typeface="Calibri"/>
                <a:cs typeface="Calibri"/>
              </a:rPr>
              <a:t>is </a:t>
            </a:r>
            <a:r>
              <a:rPr sz="2200" spc="-5" dirty="0">
                <a:latin typeface="Calibri"/>
                <a:cs typeface="Calibri"/>
              </a:rPr>
              <a:t>positively </a:t>
            </a:r>
            <a:r>
              <a:rPr sz="2200" dirty="0">
                <a:latin typeface="Calibri"/>
                <a:cs typeface="Calibri"/>
              </a:rPr>
              <a:t>related to several </a:t>
            </a:r>
            <a:r>
              <a:rPr sz="2200" spc="-15" dirty="0">
                <a:latin typeface="Calibri"/>
                <a:cs typeface="Calibri"/>
              </a:rPr>
              <a:t>attitudes </a:t>
            </a:r>
            <a:r>
              <a:rPr sz="2200" dirty="0">
                <a:latin typeface="Calibri"/>
                <a:cs typeface="Calibri"/>
              </a:rPr>
              <a:t>on race  </a:t>
            </a:r>
            <a:r>
              <a:rPr sz="2200" spc="-5" dirty="0">
                <a:latin typeface="Calibri"/>
                <a:cs typeface="Calibri"/>
              </a:rPr>
              <a:t>inequalities; </a:t>
            </a:r>
            <a:r>
              <a:rPr sz="2200" dirty="0">
                <a:latin typeface="Calibri"/>
                <a:cs typeface="Calibri"/>
              </a:rPr>
              <a:t>It was perceived that there are diﬀerences in</a:t>
            </a:r>
            <a:r>
              <a:rPr sz="2200" spc="-50" dirty="0">
                <a:latin typeface="Calibri"/>
                <a:cs typeface="Calibri"/>
              </a:rPr>
              <a:t> </a:t>
            </a:r>
            <a:r>
              <a:rPr sz="2200" dirty="0">
                <a:latin typeface="Calibri"/>
                <a:cs typeface="Calibri"/>
              </a:rPr>
              <a:t>access  for blacks and whites (seemingly as </a:t>
            </a:r>
            <a:r>
              <a:rPr sz="2200" spc="-5" dirty="0">
                <a:latin typeface="Calibri"/>
                <a:cs typeface="Calibri"/>
              </a:rPr>
              <a:t>citizens </a:t>
            </a:r>
            <a:r>
              <a:rPr sz="2200" dirty="0">
                <a:latin typeface="Calibri"/>
                <a:cs typeface="Calibri"/>
              </a:rPr>
              <a:t>of ﬁrst and</a:t>
            </a:r>
            <a:r>
              <a:rPr sz="2200" spc="-75" dirty="0">
                <a:latin typeface="Calibri"/>
                <a:cs typeface="Calibri"/>
              </a:rPr>
              <a:t> </a:t>
            </a:r>
            <a:r>
              <a:rPr sz="2200" dirty="0">
                <a:latin typeface="Calibri"/>
                <a:cs typeface="Calibri"/>
              </a:rPr>
              <a:t>second</a:t>
            </a:r>
            <a:endParaRPr sz="2200">
              <a:latin typeface="Calibri"/>
              <a:cs typeface="Calibri"/>
            </a:endParaRPr>
          </a:p>
          <a:p>
            <a:pPr marL="355600" marR="5080">
              <a:lnSpc>
                <a:spcPts val="2600"/>
              </a:lnSpc>
              <a:spcBef>
                <a:spcPts val="100"/>
              </a:spcBef>
            </a:pPr>
            <a:r>
              <a:rPr sz="2200" dirty="0">
                <a:latin typeface="Calibri"/>
                <a:cs typeface="Calibri"/>
              </a:rPr>
              <a:t>importance), in how </a:t>
            </a:r>
            <a:r>
              <a:rPr sz="2200" spc="-5" dirty="0">
                <a:latin typeface="Calibri"/>
                <a:cs typeface="Calibri"/>
              </a:rPr>
              <a:t>victims </a:t>
            </a:r>
            <a:r>
              <a:rPr sz="2200" dirty="0">
                <a:latin typeface="Calibri"/>
                <a:cs typeface="Calibri"/>
              </a:rPr>
              <a:t>of violence are received, in the  </a:t>
            </a:r>
            <a:r>
              <a:rPr sz="2200" spc="-5" dirty="0">
                <a:latin typeface="Calibri"/>
                <a:cs typeface="Calibri"/>
              </a:rPr>
              <a:t>recognition </a:t>
            </a:r>
            <a:r>
              <a:rPr sz="2200" dirty="0">
                <a:latin typeface="Calibri"/>
                <a:cs typeface="Calibri"/>
              </a:rPr>
              <a:t>of racial diseases to overcome prejudices, and in</a:t>
            </a:r>
            <a:r>
              <a:rPr sz="2200" spc="-60" dirty="0">
                <a:latin typeface="Calibri"/>
                <a:cs typeface="Calibri"/>
              </a:rPr>
              <a:t> </a:t>
            </a:r>
            <a:r>
              <a:rPr sz="2200" dirty="0">
                <a:latin typeface="Calibri"/>
                <a:cs typeface="Calibri"/>
              </a:rPr>
              <a:t>the</a:t>
            </a:r>
            <a:endParaRPr sz="2200">
              <a:latin typeface="Calibri"/>
              <a:cs typeface="Calibri"/>
            </a:endParaRPr>
          </a:p>
          <a:p>
            <a:pPr marL="355600" marR="5080">
              <a:lnSpc>
                <a:spcPts val="2600"/>
              </a:lnSpc>
              <a:spcBef>
                <a:spcPts val="100"/>
              </a:spcBef>
            </a:pPr>
            <a:r>
              <a:rPr sz="2200" dirty="0">
                <a:latin typeface="Calibri"/>
                <a:cs typeface="Calibri"/>
              </a:rPr>
              <a:t>understanding that there are worse rates of illness among</a:t>
            </a:r>
            <a:r>
              <a:rPr sz="2200" spc="-100" dirty="0">
                <a:latin typeface="Calibri"/>
                <a:cs typeface="Calibri"/>
              </a:rPr>
              <a:t> </a:t>
            </a:r>
            <a:r>
              <a:rPr sz="2200" dirty="0">
                <a:latin typeface="Calibri"/>
                <a:cs typeface="Calibri"/>
              </a:rPr>
              <a:t>blacks  along with race </a:t>
            </a:r>
            <a:r>
              <a:rPr sz="2200" spc="-5" dirty="0">
                <a:latin typeface="Calibri"/>
                <a:cs typeface="Calibri"/>
              </a:rPr>
              <a:t>inequalities. However, </a:t>
            </a:r>
            <a:r>
              <a:rPr sz="2200" dirty="0">
                <a:latin typeface="Calibri"/>
                <a:cs typeface="Calibri"/>
              </a:rPr>
              <a:t>gender is </a:t>
            </a:r>
            <a:r>
              <a:rPr sz="2200" spc="-5" dirty="0">
                <a:latin typeface="Calibri"/>
                <a:cs typeface="Calibri"/>
              </a:rPr>
              <a:t>negatively  </a:t>
            </a:r>
            <a:r>
              <a:rPr sz="2200" dirty="0">
                <a:latin typeface="Calibri"/>
                <a:cs typeface="Calibri"/>
              </a:rPr>
              <a:t>correlated to knowledge of sickle cell anemia (Table 2</a:t>
            </a:r>
            <a:r>
              <a:rPr sz="2200" spc="-100" dirty="0">
                <a:latin typeface="Calibri"/>
                <a:cs typeface="Calibri"/>
              </a:rPr>
              <a:t> </a:t>
            </a:r>
            <a:r>
              <a:rPr sz="2200" dirty="0">
                <a:latin typeface="Calibri"/>
                <a:cs typeface="Calibri"/>
              </a:rPr>
              <a:t>below).</a:t>
            </a:r>
            <a:endParaRPr sz="220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222500">
              <a:lnSpc>
                <a:spcPct val="100000"/>
              </a:lnSpc>
            </a:pPr>
            <a:r>
              <a:rPr dirty="0"/>
              <a:t>Table</a:t>
            </a:r>
            <a:r>
              <a:rPr spc="-100" dirty="0"/>
              <a:t> </a:t>
            </a:r>
            <a:r>
              <a:rPr dirty="0"/>
              <a:t>3</a:t>
            </a:r>
          </a:p>
        </p:txBody>
      </p:sp>
      <p:sp>
        <p:nvSpPr>
          <p:cNvPr id="3" name="object 3"/>
          <p:cNvSpPr/>
          <p:nvPr/>
        </p:nvSpPr>
        <p:spPr>
          <a:xfrm>
            <a:off x="73711" y="4592298"/>
            <a:ext cx="9070288" cy="2022424"/>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826785" y="1465186"/>
            <a:ext cx="7487284" cy="2548890"/>
          </a:xfrm>
          <a:prstGeom prst="rect">
            <a:avLst/>
          </a:prstGeom>
        </p:spPr>
        <p:txBody>
          <a:bodyPr vert="horz" wrap="square" lIns="0" tIns="0" rIns="0" bIns="0" rtlCol="0">
            <a:spAutoFit/>
          </a:bodyPr>
          <a:lstStyle/>
          <a:p>
            <a:pPr marL="355600" marR="5080" indent="-342900">
              <a:lnSpc>
                <a:spcPct val="99500"/>
              </a:lnSpc>
              <a:buFont typeface="Arial"/>
              <a:buChar char="•"/>
              <a:tabLst>
                <a:tab pos="354965" algn="l"/>
                <a:tab pos="355600" algn="l"/>
              </a:tabLst>
            </a:pPr>
            <a:r>
              <a:rPr sz="2400" b="1" dirty="0">
                <a:latin typeface="Calibri"/>
                <a:cs typeface="Calibri"/>
              </a:rPr>
              <a:t>b. Color </a:t>
            </a:r>
            <a:r>
              <a:rPr sz="2400" spc="-5" dirty="0">
                <a:latin typeface="Calibri"/>
                <a:cs typeface="Calibri"/>
              </a:rPr>
              <a:t>of </a:t>
            </a:r>
            <a:r>
              <a:rPr sz="2400" dirty="0">
                <a:latin typeface="Calibri"/>
                <a:cs typeface="Calibri"/>
              </a:rPr>
              <a:t>health </a:t>
            </a:r>
            <a:r>
              <a:rPr sz="2400" spc="-5" dirty="0">
                <a:latin typeface="Calibri"/>
                <a:cs typeface="Calibri"/>
              </a:rPr>
              <a:t>personnel </a:t>
            </a:r>
            <a:r>
              <a:rPr sz="2400" dirty="0">
                <a:latin typeface="Calibri"/>
                <a:cs typeface="Calibri"/>
              </a:rPr>
              <a:t>is </a:t>
            </a:r>
            <a:r>
              <a:rPr sz="2400" spc="-5" dirty="0">
                <a:latin typeface="Calibri"/>
                <a:cs typeface="Calibri"/>
              </a:rPr>
              <a:t>positively correlated </a:t>
            </a:r>
            <a:r>
              <a:rPr sz="2400" dirty="0">
                <a:latin typeface="Calibri"/>
                <a:cs typeface="Calibri"/>
              </a:rPr>
              <a:t>to  the </a:t>
            </a:r>
            <a:r>
              <a:rPr sz="2400" spc="-5" dirty="0">
                <a:latin typeface="Calibri"/>
                <a:cs typeface="Calibri"/>
              </a:rPr>
              <a:t>expectation </a:t>
            </a:r>
            <a:r>
              <a:rPr sz="2400" dirty="0">
                <a:latin typeface="Calibri"/>
                <a:cs typeface="Calibri"/>
              </a:rPr>
              <a:t>that </a:t>
            </a:r>
            <a:r>
              <a:rPr sz="2400" spc="-5" dirty="0">
                <a:latin typeface="Calibri"/>
                <a:cs typeface="Calibri"/>
              </a:rPr>
              <a:t>patients would </a:t>
            </a:r>
            <a:r>
              <a:rPr sz="2400" dirty="0">
                <a:latin typeface="Calibri"/>
                <a:cs typeface="Calibri"/>
              </a:rPr>
              <a:t>refuse to </a:t>
            </a:r>
            <a:r>
              <a:rPr sz="2400" spc="-5" dirty="0">
                <a:latin typeface="Calibri"/>
                <a:cs typeface="Calibri"/>
              </a:rPr>
              <a:t>categorize  </a:t>
            </a:r>
            <a:r>
              <a:rPr sz="2400" dirty="0">
                <a:latin typeface="Calibri"/>
                <a:cs typeface="Calibri"/>
              </a:rPr>
              <a:t>their </a:t>
            </a:r>
            <a:r>
              <a:rPr sz="2400" spc="-5" dirty="0">
                <a:latin typeface="Calibri"/>
                <a:cs typeface="Calibri"/>
              </a:rPr>
              <a:t>own color </a:t>
            </a:r>
            <a:r>
              <a:rPr sz="2400" dirty="0">
                <a:latin typeface="Calibri"/>
                <a:cs typeface="Calibri"/>
              </a:rPr>
              <a:t>and that they </a:t>
            </a:r>
            <a:r>
              <a:rPr sz="2400" spc="-5" dirty="0">
                <a:latin typeface="Calibri"/>
                <a:cs typeface="Calibri"/>
              </a:rPr>
              <a:t>would </a:t>
            </a:r>
            <a:r>
              <a:rPr sz="2400" dirty="0">
                <a:latin typeface="Calibri"/>
                <a:cs typeface="Calibri"/>
              </a:rPr>
              <a:t>feel </a:t>
            </a:r>
            <a:r>
              <a:rPr sz="2400" spc="-5" dirty="0">
                <a:latin typeface="Calibri"/>
                <a:cs typeface="Calibri"/>
              </a:rPr>
              <a:t>constrained. </a:t>
            </a:r>
            <a:r>
              <a:rPr sz="2400" dirty="0">
                <a:latin typeface="Calibri"/>
                <a:cs typeface="Calibri"/>
              </a:rPr>
              <a:t>It is  also </a:t>
            </a:r>
            <a:r>
              <a:rPr sz="2400" spc="-5" dirty="0">
                <a:latin typeface="Calibri"/>
                <a:cs typeface="Calibri"/>
              </a:rPr>
              <a:t>negatively correlated </a:t>
            </a:r>
            <a:r>
              <a:rPr sz="2400" dirty="0">
                <a:latin typeface="Calibri"/>
                <a:cs typeface="Calibri"/>
              </a:rPr>
              <a:t>to the </a:t>
            </a:r>
            <a:r>
              <a:rPr sz="2400" spc="-5" dirty="0">
                <a:latin typeface="Calibri"/>
                <a:cs typeface="Calibri"/>
              </a:rPr>
              <a:t>expectation</a:t>
            </a:r>
            <a:r>
              <a:rPr sz="2400" spc="10" dirty="0">
                <a:latin typeface="Calibri"/>
                <a:cs typeface="Calibri"/>
              </a:rPr>
              <a:t> </a:t>
            </a:r>
            <a:r>
              <a:rPr sz="2400" dirty="0">
                <a:latin typeface="Calibri"/>
                <a:cs typeface="Calibri"/>
              </a:rPr>
              <a:t>that</a:t>
            </a:r>
            <a:endParaRPr sz="2400">
              <a:latin typeface="Calibri"/>
              <a:cs typeface="Calibri"/>
            </a:endParaRPr>
          </a:p>
          <a:p>
            <a:pPr marL="355600" marR="180340" algn="just">
              <a:lnSpc>
                <a:spcPct val="99000"/>
              </a:lnSpc>
              <a:spcBef>
                <a:spcPts val="45"/>
              </a:spcBef>
            </a:pPr>
            <a:r>
              <a:rPr sz="2400" spc="-5" dirty="0">
                <a:latin typeface="Calibri"/>
                <a:cs typeface="Calibri"/>
              </a:rPr>
              <a:t>patients would categorize </a:t>
            </a:r>
            <a:r>
              <a:rPr sz="2400" dirty="0">
                <a:latin typeface="Calibri"/>
                <a:cs typeface="Calibri"/>
              </a:rPr>
              <a:t>their </a:t>
            </a:r>
            <a:r>
              <a:rPr sz="2400" spc="-5" dirty="0">
                <a:latin typeface="Calibri"/>
                <a:cs typeface="Calibri"/>
              </a:rPr>
              <a:t>own color </a:t>
            </a:r>
            <a:r>
              <a:rPr sz="2400" dirty="0">
                <a:latin typeface="Calibri"/>
                <a:cs typeface="Calibri"/>
              </a:rPr>
              <a:t>naturally; and  that the </a:t>
            </a:r>
            <a:r>
              <a:rPr sz="2400" spc="-15" dirty="0">
                <a:latin typeface="Calibri"/>
                <a:cs typeface="Calibri"/>
              </a:rPr>
              <a:t>attitude </a:t>
            </a:r>
            <a:r>
              <a:rPr sz="2400" spc="-5" dirty="0">
                <a:latin typeface="Calibri"/>
                <a:cs typeface="Calibri"/>
              </a:rPr>
              <a:t>would </a:t>
            </a:r>
            <a:r>
              <a:rPr sz="2400" dirty="0">
                <a:latin typeface="Calibri"/>
                <a:cs typeface="Calibri"/>
              </a:rPr>
              <a:t>prevail that </a:t>
            </a:r>
            <a:r>
              <a:rPr sz="2400" spc="-5" dirty="0">
                <a:latin typeface="Calibri"/>
                <a:cs typeface="Calibri"/>
              </a:rPr>
              <a:t>jokes </a:t>
            </a:r>
            <a:r>
              <a:rPr sz="2400" dirty="0">
                <a:latin typeface="Calibri"/>
                <a:cs typeface="Calibri"/>
              </a:rPr>
              <a:t>against blacks  are a </a:t>
            </a:r>
            <a:r>
              <a:rPr sz="2400" spc="-5" dirty="0">
                <a:latin typeface="Calibri"/>
                <a:cs typeface="Calibri"/>
              </a:rPr>
              <a:t>normal </a:t>
            </a:r>
            <a:r>
              <a:rPr sz="2400" dirty="0">
                <a:latin typeface="Calibri"/>
                <a:cs typeface="Calibri"/>
              </a:rPr>
              <a:t>part </a:t>
            </a:r>
            <a:r>
              <a:rPr sz="2400" spc="-5" dirty="0">
                <a:latin typeface="Calibri"/>
                <a:cs typeface="Calibri"/>
              </a:rPr>
              <a:t>of Brazilian </a:t>
            </a:r>
            <a:r>
              <a:rPr sz="2400" dirty="0">
                <a:latin typeface="Calibri"/>
                <a:cs typeface="Calibri"/>
              </a:rPr>
              <a:t>culture (Table</a:t>
            </a:r>
            <a:r>
              <a:rPr sz="2400" spc="-15" dirty="0">
                <a:latin typeface="Calibri"/>
                <a:cs typeface="Calibri"/>
              </a:rPr>
              <a:t> </a:t>
            </a:r>
            <a:r>
              <a:rPr sz="2400" dirty="0">
                <a:latin typeface="Calibri"/>
                <a:cs typeface="Calibri"/>
              </a:rPr>
              <a:t>3).</a:t>
            </a:r>
            <a:endParaRPr sz="240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222500">
              <a:lnSpc>
                <a:spcPct val="100000"/>
              </a:lnSpc>
            </a:pPr>
            <a:r>
              <a:rPr dirty="0"/>
              <a:t>Table</a:t>
            </a:r>
            <a:r>
              <a:rPr spc="-100" dirty="0"/>
              <a:t> </a:t>
            </a:r>
            <a:r>
              <a:rPr dirty="0"/>
              <a:t>4</a:t>
            </a:r>
          </a:p>
        </p:txBody>
      </p:sp>
      <p:sp>
        <p:nvSpPr>
          <p:cNvPr id="3" name="object 3"/>
          <p:cNvSpPr txBox="1"/>
          <p:nvPr/>
        </p:nvSpPr>
        <p:spPr>
          <a:xfrm>
            <a:off x="535940" y="1658772"/>
            <a:ext cx="7921625" cy="1143635"/>
          </a:xfrm>
          <a:prstGeom prst="rect">
            <a:avLst/>
          </a:prstGeom>
        </p:spPr>
        <p:txBody>
          <a:bodyPr vert="horz" wrap="square" lIns="0" tIns="0" rIns="0" bIns="0" rtlCol="0">
            <a:spAutoFit/>
          </a:bodyPr>
          <a:lstStyle/>
          <a:p>
            <a:pPr marL="355600" marR="5080" indent="-342900">
              <a:lnSpc>
                <a:spcPct val="79500"/>
              </a:lnSpc>
              <a:buFont typeface="Arial"/>
              <a:buChar char="•"/>
              <a:tabLst>
                <a:tab pos="354965" algn="l"/>
                <a:tab pos="355600" algn="l"/>
              </a:tabLst>
            </a:pPr>
            <a:r>
              <a:rPr sz="2200" b="1" dirty="0">
                <a:latin typeface="Calibri"/>
                <a:cs typeface="Calibri"/>
              </a:rPr>
              <a:t>c. Religion </a:t>
            </a:r>
            <a:r>
              <a:rPr sz="2200" dirty="0">
                <a:latin typeface="Calibri"/>
                <a:cs typeface="Calibri"/>
              </a:rPr>
              <a:t>is </a:t>
            </a:r>
            <a:r>
              <a:rPr sz="2200" spc="-5" dirty="0">
                <a:latin typeface="Calibri"/>
                <a:cs typeface="Calibri"/>
              </a:rPr>
              <a:t>positively </a:t>
            </a:r>
            <a:r>
              <a:rPr sz="2200" dirty="0">
                <a:latin typeface="Calibri"/>
                <a:cs typeface="Calibri"/>
              </a:rPr>
              <a:t>correlated to the opinions that blacks are  more aggressive than whites </a:t>
            </a:r>
            <a:r>
              <a:rPr sz="2200" spc="-5" dirty="0">
                <a:latin typeface="Calibri"/>
                <a:cs typeface="Calibri"/>
              </a:rPr>
              <a:t>(.122**) </a:t>
            </a:r>
            <a:r>
              <a:rPr sz="2200" dirty="0">
                <a:latin typeface="Calibri"/>
                <a:cs typeface="Calibri"/>
              </a:rPr>
              <a:t>and with the knowledge</a:t>
            </a:r>
            <a:r>
              <a:rPr sz="2200" spc="-65" dirty="0">
                <a:latin typeface="Calibri"/>
                <a:cs typeface="Calibri"/>
              </a:rPr>
              <a:t> </a:t>
            </a:r>
            <a:r>
              <a:rPr sz="2200" dirty="0">
                <a:latin typeface="Calibri"/>
                <a:cs typeface="Calibri"/>
              </a:rPr>
              <a:t>and  opinion on the law condemning crimes of racism</a:t>
            </a:r>
            <a:r>
              <a:rPr sz="2200" spc="-65" dirty="0">
                <a:latin typeface="Calibri"/>
                <a:cs typeface="Calibri"/>
              </a:rPr>
              <a:t> </a:t>
            </a:r>
            <a:r>
              <a:rPr sz="2200" spc="-5" dirty="0">
                <a:latin typeface="Calibri"/>
                <a:cs typeface="Calibri"/>
              </a:rPr>
              <a:t>(.082*).</a:t>
            </a:r>
            <a:endParaRPr sz="2200">
              <a:latin typeface="Calibri"/>
              <a:cs typeface="Calibri"/>
            </a:endParaRPr>
          </a:p>
          <a:p>
            <a:pPr marL="12700">
              <a:lnSpc>
                <a:spcPts val="2630"/>
              </a:lnSpc>
            </a:pPr>
            <a:r>
              <a:rPr sz="2200" dirty="0">
                <a:latin typeface="Arial"/>
                <a:cs typeface="Arial"/>
              </a:rPr>
              <a:t>•</a:t>
            </a:r>
            <a:endParaRPr sz="2200">
              <a:latin typeface="Arial"/>
              <a:cs typeface="Arial"/>
            </a:endParaRPr>
          </a:p>
        </p:txBody>
      </p:sp>
      <p:sp>
        <p:nvSpPr>
          <p:cNvPr id="4" name="object 4"/>
          <p:cNvSpPr/>
          <p:nvPr/>
        </p:nvSpPr>
        <p:spPr>
          <a:xfrm>
            <a:off x="214626" y="2990850"/>
            <a:ext cx="8929370" cy="167102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222500">
              <a:lnSpc>
                <a:spcPct val="100000"/>
              </a:lnSpc>
            </a:pPr>
            <a:r>
              <a:rPr dirty="0"/>
              <a:t>Table</a:t>
            </a:r>
            <a:r>
              <a:rPr spc="-100" dirty="0"/>
              <a:t> </a:t>
            </a:r>
            <a:r>
              <a:rPr dirty="0"/>
              <a:t>5</a:t>
            </a:r>
          </a:p>
        </p:txBody>
      </p:sp>
      <p:sp>
        <p:nvSpPr>
          <p:cNvPr id="3" name="object 3"/>
          <p:cNvSpPr txBox="1"/>
          <p:nvPr/>
        </p:nvSpPr>
        <p:spPr>
          <a:xfrm>
            <a:off x="535940" y="1658630"/>
            <a:ext cx="8068309" cy="2070100"/>
          </a:xfrm>
          <a:prstGeom prst="rect">
            <a:avLst/>
          </a:prstGeom>
        </p:spPr>
        <p:txBody>
          <a:bodyPr vert="horz" wrap="square" lIns="0" tIns="0" rIns="0" bIns="0" rtlCol="0">
            <a:spAutoFit/>
          </a:bodyPr>
          <a:lstStyle/>
          <a:p>
            <a:pPr marL="355600" marR="683260" indent="-342900">
              <a:lnSpc>
                <a:spcPct val="78700"/>
              </a:lnSpc>
              <a:buFont typeface="Arial"/>
              <a:buChar char="•"/>
              <a:tabLst>
                <a:tab pos="354965" algn="l"/>
                <a:tab pos="355600" algn="l"/>
              </a:tabLst>
            </a:pPr>
            <a:r>
              <a:rPr sz="1800" dirty="0">
                <a:latin typeface="Calibri"/>
                <a:cs typeface="Calibri"/>
              </a:rPr>
              <a:t>d</a:t>
            </a:r>
            <a:r>
              <a:rPr sz="1800" b="1" dirty="0">
                <a:latin typeface="Calibri"/>
                <a:cs typeface="Calibri"/>
              </a:rPr>
              <a:t>. Marital status and having children </a:t>
            </a:r>
            <a:r>
              <a:rPr sz="1800" dirty="0">
                <a:latin typeface="Calibri"/>
                <a:cs typeface="Calibri"/>
              </a:rPr>
              <a:t>are </a:t>
            </a:r>
            <a:r>
              <a:rPr sz="1800" spc="-5" dirty="0">
                <a:latin typeface="Calibri"/>
                <a:cs typeface="Calibri"/>
              </a:rPr>
              <a:t>negatively </a:t>
            </a:r>
            <a:r>
              <a:rPr sz="1800" dirty="0">
                <a:latin typeface="Calibri"/>
                <a:cs typeface="Calibri"/>
              </a:rPr>
              <a:t>correlated to several  statements on </a:t>
            </a:r>
            <a:r>
              <a:rPr sz="1800" spc="-5" dirty="0">
                <a:latin typeface="Calibri"/>
                <a:cs typeface="Calibri"/>
              </a:rPr>
              <a:t>discrimination; </a:t>
            </a:r>
            <a:r>
              <a:rPr sz="1800" dirty="0">
                <a:latin typeface="Calibri"/>
                <a:cs typeface="Calibri"/>
              </a:rPr>
              <a:t>experiences of abuse from </a:t>
            </a:r>
            <a:r>
              <a:rPr sz="1800" spc="-5" dirty="0">
                <a:latin typeface="Calibri"/>
                <a:cs typeface="Calibri"/>
              </a:rPr>
              <a:t>patients, </a:t>
            </a:r>
            <a:r>
              <a:rPr sz="1800" dirty="0">
                <a:latin typeface="Calibri"/>
                <a:cs typeface="Calibri"/>
              </a:rPr>
              <a:t>and an  </a:t>
            </a:r>
            <a:r>
              <a:rPr sz="1800" spc="-5" dirty="0">
                <a:latin typeface="Calibri"/>
                <a:cs typeface="Calibri"/>
              </a:rPr>
              <a:t>expectation </a:t>
            </a:r>
            <a:r>
              <a:rPr sz="1800" dirty="0">
                <a:latin typeface="Calibri"/>
                <a:cs typeface="Calibri"/>
              </a:rPr>
              <a:t>that </a:t>
            </a:r>
            <a:r>
              <a:rPr sz="1800" spc="-5" dirty="0">
                <a:latin typeface="Calibri"/>
                <a:cs typeface="Calibri"/>
              </a:rPr>
              <a:t>patients </a:t>
            </a:r>
            <a:r>
              <a:rPr sz="1800" dirty="0">
                <a:latin typeface="Calibri"/>
                <a:cs typeface="Calibri"/>
              </a:rPr>
              <a:t>would feel mistrust when asked about their</a:t>
            </a:r>
            <a:r>
              <a:rPr sz="1800" spc="-30" dirty="0">
                <a:latin typeface="Calibri"/>
                <a:cs typeface="Calibri"/>
              </a:rPr>
              <a:t> </a:t>
            </a:r>
            <a:r>
              <a:rPr sz="1800" dirty="0">
                <a:latin typeface="Calibri"/>
                <a:cs typeface="Calibri"/>
              </a:rPr>
              <a:t>color;</a:t>
            </a:r>
            <a:endParaRPr sz="1800">
              <a:latin typeface="Calibri"/>
              <a:cs typeface="Calibri"/>
            </a:endParaRPr>
          </a:p>
          <a:p>
            <a:pPr marL="355600" marR="246379" indent="-342900">
              <a:lnSpc>
                <a:spcPct val="80300"/>
              </a:lnSpc>
              <a:spcBef>
                <a:spcPts val="395"/>
              </a:spcBef>
              <a:buFont typeface="Arial"/>
              <a:buChar char="•"/>
              <a:tabLst>
                <a:tab pos="354965" algn="l"/>
                <a:tab pos="355600" algn="l"/>
              </a:tabLst>
            </a:pPr>
            <a:r>
              <a:rPr sz="1800" dirty="0">
                <a:latin typeface="Calibri"/>
                <a:cs typeface="Calibri"/>
              </a:rPr>
              <a:t>And having children is </a:t>
            </a:r>
            <a:r>
              <a:rPr sz="1800" spc="-5" dirty="0">
                <a:latin typeface="Calibri"/>
                <a:cs typeface="Calibri"/>
              </a:rPr>
              <a:t>negatively </a:t>
            </a:r>
            <a:r>
              <a:rPr sz="1800" dirty="0">
                <a:latin typeface="Calibri"/>
                <a:cs typeface="Calibri"/>
              </a:rPr>
              <a:t>correlated to knowledge of illnesses of black  people, to the opinion that color/race should be registered in health record,</a:t>
            </a:r>
            <a:r>
              <a:rPr sz="1800" spc="-105" dirty="0">
                <a:latin typeface="Calibri"/>
                <a:cs typeface="Calibri"/>
              </a:rPr>
              <a:t> </a:t>
            </a:r>
            <a:r>
              <a:rPr sz="1800" dirty="0">
                <a:latin typeface="Calibri"/>
                <a:cs typeface="Calibri"/>
              </a:rPr>
              <a:t>and  that </a:t>
            </a:r>
            <a:r>
              <a:rPr sz="1800" spc="-5" dirty="0">
                <a:latin typeface="Calibri"/>
                <a:cs typeface="Calibri"/>
              </a:rPr>
              <a:t>patients </a:t>
            </a:r>
            <a:r>
              <a:rPr sz="1800" dirty="0">
                <a:latin typeface="Calibri"/>
                <a:cs typeface="Calibri"/>
              </a:rPr>
              <a:t>would feel surprised to be asked about</a:t>
            </a:r>
            <a:r>
              <a:rPr sz="1800" spc="-75" dirty="0">
                <a:latin typeface="Calibri"/>
                <a:cs typeface="Calibri"/>
              </a:rPr>
              <a:t> </a:t>
            </a:r>
            <a:r>
              <a:rPr sz="1800" dirty="0">
                <a:latin typeface="Calibri"/>
                <a:cs typeface="Calibri"/>
              </a:rPr>
              <a:t>color/race.</a:t>
            </a:r>
            <a:endParaRPr sz="1800">
              <a:latin typeface="Calibri"/>
              <a:cs typeface="Calibri"/>
            </a:endParaRPr>
          </a:p>
          <a:p>
            <a:pPr marL="355600" marR="5080" indent="-342900" algn="just">
              <a:lnSpc>
                <a:spcPct val="80300"/>
              </a:lnSpc>
              <a:spcBef>
                <a:spcPts val="395"/>
              </a:spcBef>
              <a:buFont typeface="Arial"/>
              <a:buChar char="•"/>
              <a:tabLst>
                <a:tab pos="355600" algn="l"/>
              </a:tabLst>
            </a:pPr>
            <a:r>
              <a:rPr sz="1800" dirty="0">
                <a:latin typeface="Calibri"/>
                <a:cs typeface="Calibri"/>
              </a:rPr>
              <a:t>Only marital status is </a:t>
            </a:r>
            <a:r>
              <a:rPr sz="1800" spc="-5" dirty="0">
                <a:latin typeface="Calibri"/>
                <a:cs typeface="Calibri"/>
              </a:rPr>
              <a:t>positively </a:t>
            </a:r>
            <a:r>
              <a:rPr sz="1800" dirty="0">
                <a:latin typeface="Calibri"/>
                <a:cs typeface="Calibri"/>
              </a:rPr>
              <a:t>correlated to the idea that </a:t>
            </a:r>
            <a:r>
              <a:rPr sz="1800" spc="-5" dirty="0">
                <a:latin typeface="Calibri"/>
                <a:cs typeface="Calibri"/>
              </a:rPr>
              <a:t>patients </a:t>
            </a:r>
            <a:r>
              <a:rPr sz="1800" dirty="0">
                <a:latin typeface="Calibri"/>
                <a:cs typeface="Calibri"/>
              </a:rPr>
              <a:t>would</a:t>
            </a:r>
            <a:r>
              <a:rPr sz="1800" spc="-30" dirty="0">
                <a:latin typeface="Calibri"/>
                <a:cs typeface="Calibri"/>
              </a:rPr>
              <a:t> </a:t>
            </a:r>
            <a:r>
              <a:rPr sz="1800" dirty="0">
                <a:latin typeface="Calibri"/>
                <a:cs typeface="Calibri"/>
              </a:rPr>
              <a:t>normally  answer the </a:t>
            </a:r>
            <a:r>
              <a:rPr sz="1800" spc="-5" dirty="0">
                <a:latin typeface="Calibri"/>
                <a:cs typeface="Calibri"/>
              </a:rPr>
              <a:t>question </a:t>
            </a:r>
            <a:r>
              <a:rPr sz="1800" dirty="0">
                <a:latin typeface="Calibri"/>
                <a:cs typeface="Calibri"/>
              </a:rPr>
              <a:t>about color/race and </a:t>
            </a:r>
            <a:r>
              <a:rPr sz="1800" spc="-5" dirty="0">
                <a:latin typeface="Calibri"/>
                <a:cs typeface="Calibri"/>
              </a:rPr>
              <a:t>negatively </a:t>
            </a:r>
            <a:r>
              <a:rPr sz="1800" dirty="0">
                <a:latin typeface="Calibri"/>
                <a:cs typeface="Calibri"/>
              </a:rPr>
              <a:t>correlated to the </a:t>
            </a:r>
            <a:r>
              <a:rPr sz="1800" spc="-5" dirty="0">
                <a:latin typeface="Calibri"/>
                <a:cs typeface="Calibri"/>
              </a:rPr>
              <a:t>expectation  </a:t>
            </a:r>
            <a:r>
              <a:rPr sz="1800" dirty="0">
                <a:latin typeface="Calibri"/>
                <a:cs typeface="Calibri"/>
              </a:rPr>
              <a:t>of surprise to be asked this</a:t>
            </a:r>
            <a:r>
              <a:rPr sz="1800" spc="-70" dirty="0">
                <a:latin typeface="Calibri"/>
                <a:cs typeface="Calibri"/>
              </a:rPr>
              <a:t> </a:t>
            </a:r>
            <a:r>
              <a:rPr sz="1800" spc="-5" dirty="0">
                <a:latin typeface="Calibri"/>
                <a:cs typeface="Calibri"/>
              </a:rPr>
              <a:t>question.</a:t>
            </a:r>
            <a:endParaRPr sz="1800">
              <a:latin typeface="Calibri"/>
              <a:cs typeface="Calibri"/>
            </a:endParaRPr>
          </a:p>
        </p:txBody>
      </p:sp>
      <p:sp>
        <p:nvSpPr>
          <p:cNvPr id="4" name="object 4"/>
          <p:cNvSpPr/>
          <p:nvPr/>
        </p:nvSpPr>
        <p:spPr>
          <a:xfrm>
            <a:off x="1309154" y="3964775"/>
            <a:ext cx="6658406" cy="289322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109470">
              <a:lnSpc>
                <a:spcPct val="100000"/>
              </a:lnSpc>
            </a:pPr>
            <a:r>
              <a:rPr dirty="0"/>
              <a:t>Findings</a:t>
            </a:r>
          </a:p>
        </p:txBody>
      </p:sp>
      <p:sp>
        <p:nvSpPr>
          <p:cNvPr id="3" name="object 3"/>
          <p:cNvSpPr txBox="1"/>
          <p:nvPr/>
        </p:nvSpPr>
        <p:spPr>
          <a:xfrm>
            <a:off x="535940" y="1658772"/>
            <a:ext cx="7990205" cy="4432935"/>
          </a:xfrm>
          <a:prstGeom prst="rect">
            <a:avLst/>
          </a:prstGeom>
        </p:spPr>
        <p:txBody>
          <a:bodyPr vert="horz" wrap="square" lIns="0" tIns="0" rIns="0" bIns="0" rtlCol="0">
            <a:spAutoFit/>
          </a:bodyPr>
          <a:lstStyle/>
          <a:p>
            <a:pPr marL="355600" marR="5080" indent="-342900">
              <a:lnSpc>
                <a:spcPct val="79500"/>
              </a:lnSpc>
              <a:buFont typeface="Arial"/>
              <a:buChar char="•"/>
              <a:tabLst>
                <a:tab pos="354965" algn="l"/>
                <a:tab pos="355600" algn="l"/>
              </a:tabLst>
            </a:pPr>
            <a:r>
              <a:rPr sz="2200" dirty="0">
                <a:latin typeface="Calibri"/>
                <a:cs typeface="Calibri"/>
              </a:rPr>
              <a:t>Gender and having children are the variables with the highest  </a:t>
            </a:r>
            <a:r>
              <a:rPr sz="2200" spc="-5" dirty="0">
                <a:latin typeface="Calibri"/>
                <a:cs typeface="Calibri"/>
              </a:rPr>
              <a:t>correlation </a:t>
            </a:r>
            <a:r>
              <a:rPr sz="2200" dirty="0">
                <a:latin typeface="Calibri"/>
                <a:cs typeface="Calibri"/>
              </a:rPr>
              <a:t>coeﬃcients with </a:t>
            </a:r>
            <a:r>
              <a:rPr sz="2200" spc="-5" dirty="0">
                <a:latin typeface="Calibri"/>
                <a:cs typeface="Calibri"/>
              </a:rPr>
              <a:t>discrimination </a:t>
            </a:r>
            <a:r>
              <a:rPr sz="2200" dirty="0">
                <a:latin typeface="Calibri"/>
                <a:cs typeface="Calibri"/>
              </a:rPr>
              <a:t>statements, </a:t>
            </a:r>
            <a:r>
              <a:rPr sz="2200" spc="-5" dirty="0">
                <a:latin typeface="Calibri"/>
                <a:cs typeface="Calibri"/>
              </a:rPr>
              <a:t>particularly  </a:t>
            </a:r>
            <a:r>
              <a:rPr sz="2200" dirty="0">
                <a:latin typeface="Calibri"/>
                <a:cs typeface="Calibri"/>
              </a:rPr>
              <a:t>regarding to </a:t>
            </a:r>
            <a:r>
              <a:rPr sz="2200" spc="-5" dirty="0">
                <a:latin typeface="Calibri"/>
                <a:cs typeface="Calibri"/>
              </a:rPr>
              <a:t>recognition </a:t>
            </a:r>
            <a:r>
              <a:rPr sz="2200" dirty="0">
                <a:latin typeface="Calibri"/>
                <a:cs typeface="Calibri"/>
              </a:rPr>
              <a:t>of </a:t>
            </a:r>
            <a:r>
              <a:rPr sz="2200" spc="-5" dirty="0">
                <a:latin typeface="Calibri"/>
                <a:cs typeface="Calibri"/>
              </a:rPr>
              <a:t>diﬀerential </a:t>
            </a:r>
            <a:r>
              <a:rPr sz="2200" dirty="0">
                <a:latin typeface="Calibri"/>
                <a:cs typeface="Calibri"/>
              </a:rPr>
              <a:t>access to health services,  knowledge of sickle cells anemia and other illnesses of black  people, agreement that color/race would be in health records; but  it is also correlated to suﬀering abuse from </a:t>
            </a:r>
            <a:r>
              <a:rPr sz="2200" spc="-5" dirty="0">
                <a:latin typeface="Calibri"/>
                <a:cs typeface="Calibri"/>
              </a:rPr>
              <a:t>patients, </a:t>
            </a:r>
            <a:r>
              <a:rPr sz="2200" dirty="0">
                <a:latin typeface="Calibri"/>
                <a:cs typeface="Calibri"/>
              </a:rPr>
              <a:t>knowledge.  Religion has a high and very signiﬁcant </a:t>
            </a:r>
            <a:r>
              <a:rPr sz="2200" spc="-5" dirty="0">
                <a:latin typeface="Calibri"/>
                <a:cs typeface="Calibri"/>
              </a:rPr>
              <a:t>correlation </a:t>
            </a:r>
            <a:r>
              <a:rPr sz="2200" dirty="0">
                <a:latin typeface="Calibri"/>
                <a:cs typeface="Calibri"/>
              </a:rPr>
              <a:t>to the  </a:t>
            </a:r>
            <a:r>
              <a:rPr sz="2200" spc="-5" dirty="0">
                <a:latin typeface="Calibri"/>
                <a:cs typeface="Calibri"/>
              </a:rPr>
              <a:t>perception </a:t>
            </a:r>
            <a:r>
              <a:rPr sz="2200" dirty="0">
                <a:latin typeface="Calibri"/>
                <a:cs typeface="Calibri"/>
              </a:rPr>
              <a:t>that blacks are more aggressive than</a:t>
            </a:r>
            <a:r>
              <a:rPr sz="2200" spc="-65" dirty="0">
                <a:latin typeface="Calibri"/>
                <a:cs typeface="Calibri"/>
              </a:rPr>
              <a:t> </a:t>
            </a:r>
            <a:r>
              <a:rPr sz="2200" dirty="0">
                <a:latin typeface="Calibri"/>
                <a:cs typeface="Calibri"/>
              </a:rPr>
              <a:t>whites.</a:t>
            </a:r>
            <a:endParaRPr sz="2200">
              <a:latin typeface="Calibri"/>
              <a:cs typeface="Calibri"/>
            </a:endParaRPr>
          </a:p>
          <a:p>
            <a:pPr marL="355600" marR="433070" indent="-342900">
              <a:lnSpc>
                <a:spcPct val="80000"/>
              </a:lnSpc>
              <a:spcBef>
                <a:spcPts val="515"/>
              </a:spcBef>
              <a:buFont typeface="Arial"/>
              <a:buChar char="•"/>
              <a:tabLst>
                <a:tab pos="354965" algn="l"/>
                <a:tab pos="355600" algn="l"/>
              </a:tabLst>
            </a:pPr>
            <a:r>
              <a:rPr sz="2200" dirty="0">
                <a:latin typeface="Calibri"/>
                <a:cs typeface="Calibri"/>
              </a:rPr>
              <a:t>It can be concluded that the </a:t>
            </a:r>
            <a:r>
              <a:rPr sz="2200" spc="-5" dirty="0">
                <a:latin typeface="Calibri"/>
                <a:cs typeface="Calibri"/>
              </a:rPr>
              <a:t>correlations </a:t>
            </a:r>
            <a:r>
              <a:rPr sz="2200" dirty="0">
                <a:latin typeface="Calibri"/>
                <a:cs typeface="Calibri"/>
              </a:rPr>
              <a:t>between the</a:t>
            </a:r>
            <a:r>
              <a:rPr sz="2200" spc="-55" dirty="0">
                <a:latin typeface="Calibri"/>
                <a:cs typeface="Calibri"/>
              </a:rPr>
              <a:t> </a:t>
            </a:r>
            <a:r>
              <a:rPr sz="2200" dirty="0">
                <a:latin typeface="Calibri"/>
                <a:cs typeface="Calibri"/>
              </a:rPr>
              <a:t>variables  </a:t>
            </a:r>
            <a:r>
              <a:rPr sz="2200" spc="-5" dirty="0">
                <a:latin typeface="Calibri"/>
                <a:cs typeface="Calibri"/>
              </a:rPr>
              <a:t>representing </a:t>
            </a:r>
            <a:r>
              <a:rPr sz="2200" dirty="0">
                <a:latin typeface="Calibri"/>
                <a:cs typeface="Calibri"/>
              </a:rPr>
              <a:t>discriminatory statements and most socio-  demographic variables included in the analysis are few, and if</a:t>
            </a:r>
            <a:r>
              <a:rPr sz="2200" spc="-100" dirty="0">
                <a:latin typeface="Calibri"/>
                <a:cs typeface="Calibri"/>
              </a:rPr>
              <a:t> </a:t>
            </a:r>
            <a:r>
              <a:rPr sz="2200" dirty="0">
                <a:latin typeface="Calibri"/>
                <a:cs typeface="Calibri"/>
              </a:rPr>
              <a:t>it  exists, its coeﬃcient is low or the </a:t>
            </a:r>
            <a:r>
              <a:rPr sz="2200" spc="-5" dirty="0">
                <a:latin typeface="Calibri"/>
                <a:cs typeface="Calibri"/>
              </a:rPr>
              <a:t>correlation </a:t>
            </a:r>
            <a:r>
              <a:rPr sz="2200" dirty="0">
                <a:latin typeface="Calibri"/>
                <a:cs typeface="Calibri"/>
              </a:rPr>
              <a:t>is </a:t>
            </a:r>
            <a:r>
              <a:rPr sz="2200" spc="-5" dirty="0">
                <a:latin typeface="Calibri"/>
                <a:cs typeface="Calibri"/>
              </a:rPr>
              <a:t>statistically  </a:t>
            </a:r>
            <a:r>
              <a:rPr sz="2200" dirty="0">
                <a:latin typeface="Calibri"/>
                <a:cs typeface="Calibri"/>
              </a:rPr>
              <a:t>insigniﬁcant. Therefore there is not enough evidence to apply  </a:t>
            </a:r>
            <a:r>
              <a:rPr sz="2200" spc="-5" dirty="0">
                <a:latin typeface="Calibri"/>
                <a:cs typeface="Calibri"/>
              </a:rPr>
              <a:t>statistical </a:t>
            </a:r>
            <a:r>
              <a:rPr sz="2200" dirty="0">
                <a:latin typeface="Calibri"/>
                <a:cs typeface="Calibri"/>
              </a:rPr>
              <a:t>methods for </a:t>
            </a:r>
            <a:r>
              <a:rPr sz="2200" spc="-5" dirty="0">
                <a:latin typeface="Calibri"/>
                <a:cs typeface="Calibri"/>
              </a:rPr>
              <a:t>correlations </a:t>
            </a:r>
            <a:r>
              <a:rPr sz="2200" dirty="0">
                <a:latin typeface="Calibri"/>
                <a:cs typeface="Calibri"/>
              </a:rPr>
              <a:t>of variables (such as factor  analysis with principal</a:t>
            </a:r>
            <a:r>
              <a:rPr sz="2200" spc="-100" dirty="0">
                <a:latin typeface="Calibri"/>
                <a:cs typeface="Calibri"/>
              </a:rPr>
              <a:t> </a:t>
            </a:r>
            <a:r>
              <a:rPr sz="2200" dirty="0">
                <a:latin typeface="Calibri"/>
                <a:cs typeface="Calibri"/>
              </a:rPr>
              <a:t>components).</a:t>
            </a:r>
            <a:endParaRPr sz="2200">
              <a:latin typeface="Calibri"/>
              <a:cs typeface="Calibri"/>
            </a:endParaRPr>
          </a:p>
          <a:p>
            <a:pPr marL="12700">
              <a:lnSpc>
                <a:spcPct val="100000"/>
              </a:lnSpc>
              <a:spcBef>
                <a:spcPts val="85"/>
              </a:spcBef>
            </a:pPr>
            <a:r>
              <a:rPr sz="2200" dirty="0">
                <a:latin typeface="Arial"/>
                <a:cs typeface="Arial"/>
              </a:rPr>
              <a:t>•</a:t>
            </a:r>
            <a:endParaRPr sz="220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109470">
              <a:lnSpc>
                <a:spcPct val="100000"/>
              </a:lnSpc>
            </a:pPr>
            <a:r>
              <a:rPr dirty="0"/>
              <a:t>Findings</a:t>
            </a:r>
          </a:p>
        </p:txBody>
      </p:sp>
      <p:sp>
        <p:nvSpPr>
          <p:cNvPr id="3" name="object 3"/>
          <p:cNvSpPr txBox="1"/>
          <p:nvPr/>
        </p:nvSpPr>
        <p:spPr>
          <a:xfrm>
            <a:off x="535940" y="1476067"/>
            <a:ext cx="7994650" cy="5257800"/>
          </a:xfrm>
          <a:prstGeom prst="rect">
            <a:avLst/>
          </a:prstGeom>
        </p:spPr>
        <p:txBody>
          <a:bodyPr vert="horz" wrap="square" lIns="0" tIns="0" rIns="0" bIns="0" rtlCol="0">
            <a:spAutoFit/>
          </a:bodyPr>
          <a:lstStyle/>
          <a:p>
            <a:pPr marL="355600" marR="202565" indent="-342900">
              <a:lnSpc>
                <a:spcPct val="78700"/>
              </a:lnSpc>
              <a:buFont typeface="Arial"/>
              <a:buChar char="•"/>
              <a:tabLst>
                <a:tab pos="354965" algn="l"/>
                <a:tab pos="355600" algn="l"/>
              </a:tabLst>
            </a:pPr>
            <a:r>
              <a:rPr sz="1800" dirty="0">
                <a:latin typeface="Calibri"/>
                <a:cs typeface="Calibri"/>
              </a:rPr>
              <a:t>In the 'History of </a:t>
            </a:r>
            <a:r>
              <a:rPr sz="1800" spc="-5" dirty="0">
                <a:latin typeface="Calibri"/>
                <a:cs typeface="Calibri"/>
              </a:rPr>
              <a:t>agglomeration' </a:t>
            </a:r>
            <a:r>
              <a:rPr sz="1800" dirty="0">
                <a:latin typeface="Calibri"/>
                <a:cs typeface="Calibri"/>
              </a:rPr>
              <a:t>table, it is possible to </a:t>
            </a:r>
            <a:r>
              <a:rPr sz="1800" spc="-5" dirty="0">
                <a:latin typeface="Calibri"/>
                <a:cs typeface="Calibri"/>
              </a:rPr>
              <a:t>identify </a:t>
            </a:r>
            <a:r>
              <a:rPr sz="1800" dirty="0">
                <a:latin typeface="Calibri"/>
                <a:cs typeface="Calibri"/>
              </a:rPr>
              <a:t>the stage of the  </a:t>
            </a:r>
            <a:r>
              <a:rPr sz="1800" spc="-5" dirty="0">
                <a:latin typeface="Calibri"/>
                <a:cs typeface="Calibri"/>
              </a:rPr>
              <a:t>classiﬁcation </a:t>
            </a:r>
            <a:r>
              <a:rPr sz="1800" dirty="0">
                <a:latin typeface="Calibri"/>
                <a:cs typeface="Calibri"/>
              </a:rPr>
              <a:t>process in which variables are combined. For example, in the ﬁrst  stage, the variables grouped were racist jokes and </a:t>
            </a:r>
            <a:r>
              <a:rPr sz="1800" spc="-5" dirty="0">
                <a:latin typeface="Calibri"/>
                <a:cs typeface="Calibri"/>
              </a:rPr>
              <a:t>perception </a:t>
            </a:r>
            <a:r>
              <a:rPr sz="1800" dirty="0">
                <a:latin typeface="Calibri"/>
                <a:cs typeface="Calibri"/>
              </a:rPr>
              <a:t>of black people</a:t>
            </a:r>
            <a:r>
              <a:rPr sz="1800" spc="-60" dirty="0">
                <a:latin typeface="Calibri"/>
                <a:cs typeface="Calibri"/>
              </a:rPr>
              <a:t> </a:t>
            </a:r>
            <a:r>
              <a:rPr sz="1800" dirty="0">
                <a:latin typeface="Calibri"/>
                <a:cs typeface="Calibri"/>
              </a:rPr>
              <a:t>as  violent (I260 and I261). These represent two </a:t>
            </a:r>
            <a:r>
              <a:rPr sz="1800" u="sng" dirty="0">
                <a:latin typeface="Calibri"/>
                <a:cs typeface="Calibri"/>
              </a:rPr>
              <a:t>explicit </a:t>
            </a:r>
            <a:r>
              <a:rPr sz="1800" u="sng" spc="-5" dirty="0">
                <a:latin typeface="Calibri"/>
                <a:cs typeface="Calibri"/>
              </a:rPr>
              <a:t>demonstrations </a:t>
            </a:r>
            <a:r>
              <a:rPr sz="1800" u="sng" dirty="0">
                <a:latin typeface="Calibri"/>
                <a:cs typeface="Calibri"/>
              </a:rPr>
              <a:t>of</a:t>
            </a:r>
            <a:r>
              <a:rPr sz="1800" u="sng" spc="-45" dirty="0">
                <a:latin typeface="Calibri"/>
                <a:cs typeface="Calibri"/>
              </a:rPr>
              <a:t> </a:t>
            </a:r>
            <a:r>
              <a:rPr sz="1800" u="sng" dirty="0">
                <a:latin typeface="Calibri"/>
                <a:cs typeface="Calibri"/>
              </a:rPr>
              <a:t>racism.</a:t>
            </a:r>
            <a:endParaRPr sz="1800">
              <a:latin typeface="Calibri"/>
              <a:cs typeface="Calibri"/>
            </a:endParaRPr>
          </a:p>
          <a:p>
            <a:pPr marL="355600" marR="320040" indent="-342900">
              <a:lnSpc>
                <a:spcPct val="79300"/>
              </a:lnSpc>
              <a:spcBef>
                <a:spcPts val="520"/>
              </a:spcBef>
              <a:buFont typeface="Arial"/>
              <a:buChar char="•"/>
              <a:tabLst>
                <a:tab pos="354965" algn="l"/>
                <a:tab pos="355600" algn="l"/>
              </a:tabLst>
            </a:pPr>
            <a:r>
              <a:rPr sz="1800" dirty="0">
                <a:latin typeface="Calibri"/>
                <a:cs typeface="Calibri"/>
              </a:rPr>
              <a:t>The second group combines two variables: ‘it is not necessary to </a:t>
            </a:r>
            <a:r>
              <a:rPr sz="1800" spc="-5" dirty="0">
                <a:latin typeface="Calibri"/>
                <a:cs typeface="Calibri"/>
              </a:rPr>
              <a:t>diﬀerentiate  </a:t>
            </a:r>
            <a:r>
              <a:rPr sz="1800" dirty="0">
                <a:latin typeface="Calibri"/>
                <a:cs typeface="Calibri"/>
              </a:rPr>
              <a:t>people according color in health services – I244’, inspired on the myth of racial  democracy and </a:t>
            </a:r>
            <a:r>
              <a:rPr sz="1800" spc="-5" dirty="0">
                <a:latin typeface="Calibri"/>
                <a:cs typeface="Calibri"/>
              </a:rPr>
              <a:t>equalitarian </a:t>
            </a:r>
            <a:r>
              <a:rPr sz="1800" dirty="0">
                <a:latin typeface="Calibri"/>
                <a:cs typeface="Calibri"/>
              </a:rPr>
              <a:t>speech (the country is mixed) and the variable  </a:t>
            </a:r>
            <a:r>
              <a:rPr sz="1800" spc="-5" dirty="0">
                <a:latin typeface="Calibri"/>
                <a:cs typeface="Calibri"/>
              </a:rPr>
              <a:t>‘politically </a:t>
            </a:r>
            <a:r>
              <a:rPr sz="1800" dirty="0">
                <a:latin typeface="Calibri"/>
                <a:cs typeface="Calibri"/>
              </a:rPr>
              <a:t>correct sentence’ referred to everyone are equal according to law -  I254). These are two typical masked and defensive sentences, which</a:t>
            </a:r>
            <a:r>
              <a:rPr sz="1800" spc="-100" dirty="0">
                <a:latin typeface="Calibri"/>
                <a:cs typeface="Calibri"/>
              </a:rPr>
              <a:t> </a:t>
            </a:r>
            <a:r>
              <a:rPr sz="1800" dirty="0">
                <a:latin typeface="Calibri"/>
                <a:cs typeface="Calibri"/>
              </a:rPr>
              <a:t>concludes  </a:t>
            </a:r>
            <a:r>
              <a:rPr sz="1800" u="sng" spc="-5" dirty="0">
                <a:latin typeface="Calibri"/>
                <a:cs typeface="Calibri"/>
              </a:rPr>
              <a:t>rejecting aﬃrmative</a:t>
            </a:r>
            <a:r>
              <a:rPr sz="1800" u="sng" spc="-10" dirty="0">
                <a:latin typeface="Calibri"/>
                <a:cs typeface="Calibri"/>
              </a:rPr>
              <a:t> attitudes.</a:t>
            </a:r>
            <a:endParaRPr sz="1800">
              <a:latin typeface="Calibri"/>
              <a:cs typeface="Calibri"/>
            </a:endParaRPr>
          </a:p>
          <a:p>
            <a:pPr marL="355600" marR="99695" indent="-342900">
              <a:lnSpc>
                <a:spcPct val="80300"/>
              </a:lnSpc>
              <a:spcBef>
                <a:spcPts val="495"/>
              </a:spcBef>
              <a:buFont typeface="Arial"/>
              <a:buChar char="•"/>
              <a:tabLst>
                <a:tab pos="354965" algn="l"/>
                <a:tab pos="355600" algn="l"/>
              </a:tabLst>
            </a:pPr>
            <a:r>
              <a:rPr sz="1800" dirty="0">
                <a:latin typeface="Calibri"/>
                <a:cs typeface="Calibri"/>
              </a:rPr>
              <a:t>And the third group combines </a:t>
            </a:r>
            <a:r>
              <a:rPr sz="1800" spc="-10" dirty="0">
                <a:latin typeface="Calibri"/>
                <a:cs typeface="Calibri"/>
              </a:rPr>
              <a:t>a</a:t>
            </a:r>
            <a:r>
              <a:rPr sz="1800" u="sng" spc="-10" dirty="0">
                <a:latin typeface="Calibri"/>
                <a:cs typeface="Calibri"/>
              </a:rPr>
              <a:t>ttitudes </a:t>
            </a:r>
            <a:r>
              <a:rPr sz="1800" u="sng" dirty="0">
                <a:latin typeface="Calibri"/>
                <a:cs typeface="Calibri"/>
              </a:rPr>
              <a:t>against asking </a:t>
            </a:r>
            <a:r>
              <a:rPr sz="1800" u="sng" spc="-5" dirty="0">
                <a:latin typeface="Calibri"/>
                <a:cs typeface="Calibri"/>
              </a:rPr>
              <a:t>patient’s </a:t>
            </a:r>
            <a:r>
              <a:rPr sz="1800" u="sng" dirty="0">
                <a:latin typeface="Calibri"/>
                <a:cs typeface="Calibri"/>
              </a:rPr>
              <a:t>color-race in  health records, </a:t>
            </a:r>
            <a:r>
              <a:rPr sz="1800" spc="-5" dirty="0">
                <a:latin typeface="Calibri"/>
                <a:cs typeface="Calibri"/>
              </a:rPr>
              <a:t>justiﬁed </a:t>
            </a:r>
            <a:r>
              <a:rPr sz="1800" dirty="0">
                <a:latin typeface="Calibri"/>
                <a:cs typeface="Calibri"/>
              </a:rPr>
              <a:t>by </a:t>
            </a:r>
            <a:r>
              <a:rPr sz="1800" spc="-5" dirty="0">
                <a:latin typeface="Calibri"/>
                <a:cs typeface="Calibri"/>
              </a:rPr>
              <a:t>‘creating </a:t>
            </a:r>
            <a:r>
              <a:rPr sz="1800" dirty="0">
                <a:latin typeface="Calibri"/>
                <a:cs typeface="Calibri"/>
              </a:rPr>
              <a:t>unnecessary controversy – I246’ and</a:t>
            </a:r>
            <a:r>
              <a:rPr sz="1800" spc="-40" dirty="0">
                <a:latin typeface="Calibri"/>
                <a:cs typeface="Calibri"/>
              </a:rPr>
              <a:t> </a:t>
            </a:r>
            <a:r>
              <a:rPr sz="1800" dirty="0">
                <a:latin typeface="Calibri"/>
                <a:cs typeface="Calibri"/>
              </a:rPr>
              <a:t>‘people  may take oﬀense, feel bad, </a:t>
            </a:r>
            <a:r>
              <a:rPr sz="1800" spc="-5" dirty="0">
                <a:latin typeface="Calibri"/>
                <a:cs typeface="Calibri"/>
              </a:rPr>
              <a:t>creating </a:t>
            </a:r>
            <a:r>
              <a:rPr sz="1800" dirty="0">
                <a:latin typeface="Calibri"/>
                <a:cs typeface="Calibri"/>
              </a:rPr>
              <a:t>problems –</a:t>
            </a:r>
            <a:r>
              <a:rPr sz="1800" spc="-70" dirty="0">
                <a:latin typeface="Calibri"/>
                <a:cs typeface="Calibri"/>
              </a:rPr>
              <a:t> </a:t>
            </a:r>
            <a:r>
              <a:rPr sz="1800" dirty="0">
                <a:latin typeface="Calibri"/>
                <a:cs typeface="Calibri"/>
              </a:rPr>
              <a:t>I247’.</a:t>
            </a:r>
            <a:endParaRPr sz="1800">
              <a:latin typeface="Calibri"/>
              <a:cs typeface="Calibri"/>
            </a:endParaRPr>
          </a:p>
          <a:p>
            <a:pPr marL="355600" marR="203200" indent="-342900">
              <a:lnSpc>
                <a:spcPct val="80300"/>
              </a:lnSpc>
              <a:spcBef>
                <a:spcPts val="395"/>
              </a:spcBef>
              <a:buFont typeface="Arial"/>
              <a:buChar char="•"/>
              <a:tabLst>
                <a:tab pos="354965" algn="l"/>
                <a:tab pos="355600" algn="l"/>
              </a:tabLst>
            </a:pPr>
            <a:r>
              <a:rPr sz="1800" dirty="0">
                <a:latin typeface="Calibri"/>
                <a:cs typeface="Calibri"/>
              </a:rPr>
              <a:t>The graphic 'Dendogram’ uses a single linkage, and reaﬃrms previous results</a:t>
            </a:r>
            <a:r>
              <a:rPr sz="1800" spc="-100" dirty="0">
                <a:latin typeface="Calibri"/>
                <a:cs typeface="Calibri"/>
              </a:rPr>
              <a:t> </a:t>
            </a:r>
            <a:r>
              <a:rPr sz="1800" dirty="0">
                <a:latin typeface="Calibri"/>
                <a:cs typeface="Calibri"/>
              </a:rPr>
              <a:t>on  the union of the variables according to each stage of the </a:t>
            </a:r>
            <a:r>
              <a:rPr sz="1800" spc="-5" dirty="0">
                <a:latin typeface="Calibri"/>
                <a:cs typeface="Calibri"/>
              </a:rPr>
              <a:t>sorting </a:t>
            </a:r>
            <a:r>
              <a:rPr sz="1800" dirty="0">
                <a:latin typeface="Calibri"/>
                <a:cs typeface="Calibri"/>
              </a:rPr>
              <a:t>process is  </a:t>
            </a:r>
            <a:r>
              <a:rPr sz="1800" spc="-5" dirty="0">
                <a:latin typeface="Calibri"/>
                <a:cs typeface="Calibri"/>
              </a:rPr>
              <a:t>observed.</a:t>
            </a:r>
            <a:endParaRPr sz="1800">
              <a:latin typeface="Calibri"/>
              <a:cs typeface="Calibri"/>
            </a:endParaRPr>
          </a:p>
          <a:p>
            <a:pPr marL="355600" marR="5080" indent="-342900">
              <a:lnSpc>
                <a:spcPct val="80000"/>
              </a:lnSpc>
              <a:spcBef>
                <a:spcPts val="400"/>
              </a:spcBef>
              <a:buFont typeface="Arial"/>
              <a:buChar char="•"/>
              <a:tabLst>
                <a:tab pos="354965" algn="l"/>
                <a:tab pos="355600" algn="l"/>
              </a:tabLst>
            </a:pPr>
            <a:r>
              <a:rPr sz="1800" dirty="0">
                <a:latin typeface="Calibri"/>
                <a:cs typeface="Calibri"/>
              </a:rPr>
              <a:t>In a previous cluster tested we included the variable “opinion on racism’ in the</a:t>
            </a:r>
            <a:r>
              <a:rPr sz="1800" spc="-100" dirty="0">
                <a:latin typeface="Calibri"/>
                <a:cs typeface="Calibri"/>
              </a:rPr>
              <a:t> </a:t>
            </a:r>
            <a:r>
              <a:rPr sz="1800" dirty="0">
                <a:latin typeface="Calibri"/>
                <a:cs typeface="Calibri"/>
              </a:rPr>
              <a:t>set  of variables. However, although it was the ﬁrst variable to combine with other  variables showing explicit racism, it was excluded from the analysis, because the  extreme cases aﬃrming that there not exists racism in Brazil had only four cases  (among 634). Excluding the inﬂuence of this direct </a:t>
            </a:r>
            <a:r>
              <a:rPr sz="1800" spc="-5" dirty="0">
                <a:latin typeface="Calibri"/>
                <a:cs typeface="Calibri"/>
              </a:rPr>
              <a:t>question, </a:t>
            </a:r>
            <a:r>
              <a:rPr sz="1800" dirty="0">
                <a:latin typeface="Calibri"/>
                <a:cs typeface="Calibri"/>
              </a:rPr>
              <a:t>the cluster analysis  discussed in this </a:t>
            </a:r>
            <a:r>
              <a:rPr sz="1800" spc="-5" dirty="0">
                <a:latin typeface="Calibri"/>
                <a:cs typeface="Calibri"/>
              </a:rPr>
              <a:t>article </a:t>
            </a:r>
            <a:r>
              <a:rPr sz="1800" dirty="0">
                <a:latin typeface="Calibri"/>
                <a:cs typeface="Calibri"/>
              </a:rPr>
              <a:t>could conﬁrm that explicit racism is not so uncommon in  this</a:t>
            </a:r>
            <a:r>
              <a:rPr sz="1800" spc="-100" dirty="0">
                <a:latin typeface="Calibri"/>
                <a:cs typeface="Calibri"/>
              </a:rPr>
              <a:t> </a:t>
            </a:r>
            <a:r>
              <a:rPr sz="1800" dirty="0">
                <a:latin typeface="Calibri"/>
                <a:cs typeface="Calibri"/>
              </a:rPr>
              <a:t>case.</a:t>
            </a:r>
            <a:endParaRPr sz="180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2034539">
              <a:lnSpc>
                <a:spcPct val="100000"/>
              </a:lnSpc>
            </a:pPr>
            <a:r>
              <a:rPr dirty="0"/>
              <a:t>Findings:</a:t>
            </a:r>
          </a:p>
        </p:txBody>
      </p:sp>
      <p:sp>
        <p:nvSpPr>
          <p:cNvPr id="3" name="object 3"/>
          <p:cNvSpPr txBox="1"/>
          <p:nvPr/>
        </p:nvSpPr>
        <p:spPr>
          <a:xfrm>
            <a:off x="535940" y="1569720"/>
            <a:ext cx="8043545" cy="4292600"/>
          </a:xfrm>
          <a:prstGeom prst="rect">
            <a:avLst/>
          </a:prstGeom>
        </p:spPr>
        <p:txBody>
          <a:bodyPr vert="horz" wrap="square" lIns="0" tIns="0" rIns="0" bIns="0" rtlCol="0">
            <a:spAutoFit/>
          </a:bodyPr>
          <a:lstStyle/>
          <a:p>
            <a:pPr marL="355600" indent="-342900">
              <a:lnSpc>
                <a:spcPts val="3560"/>
              </a:lnSpc>
              <a:buFont typeface="Arial"/>
              <a:buChar char="•"/>
              <a:tabLst>
                <a:tab pos="354965" algn="l"/>
                <a:tab pos="355600" algn="l"/>
              </a:tabLst>
            </a:pPr>
            <a:r>
              <a:rPr sz="3000" dirty="0">
                <a:latin typeface="Calibri"/>
                <a:cs typeface="Calibri"/>
              </a:rPr>
              <a:t>The </a:t>
            </a:r>
            <a:r>
              <a:rPr sz="3000" spc="-5" dirty="0">
                <a:latin typeface="Calibri"/>
                <a:cs typeface="Calibri"/>
              </a:rPr>
              <a:t>workers recognize </a:t>
            </a:r>
            <a:r>
              <a:rPr sz="3000" dirty="0">
                <a:latin typeface="Calibri"/>
                <a:cs typeface="Calibri"/>
              </a:rPr>
              <a:t>that racism exists in</a:t>
            </a:r>
            <a:r>
              <a:rPr sz="3000" spc="5" dirty="0">
                <a:latin typeface="Calibri"/>
                <a:cs typeface="Calibri"/>
              </a:rPr>
              <a:t> </a:t>
            </a:r>
            <a:r>
              <a:rPr sz="3000" spc="-5" dirty="0">
                <a:latin typeface="Calibri"/>
                <a:cs typeface="Calibri"/>
              </a:rPr>
              <a:t>Brazil.</a:t>
            </a:r>
            <a:endParaRPr sz="3000">
              <a:latin typeface="Calibri"/>
              <a:cs typeface="Calibri"/>
            </a:endParaRPr>
          </a:p>
          <a:p>
            <a:pPr marL="355600" marR="233045" indent="-342900">
              <a:lnSpc>
                <a:spcPct val="80400"/>
              </a:lnSpc>
              <a:spcBef>
                <a:spcPts val="665"/>
              </a:spcBef>
              <a:buFont typeface="Arial"/>
              <a:buChar char="•"/>
              <a:tabLst>
                <a:tab pos="354965" algn="l"/>
                <a:tab pos="355600" algn="l"/>
              </a:tabLst>
            </a:pPr>
            <a:r>
              <a:rPr sz="3000" spc="-5" dirty="0">
                <a:latin typeface="Calibri"/>
                <a:cs typeface="Calibri"/>
              </a:rPr>
              <a:t>However, </a:t>
            </a:r>
            <a:r>
              <a:rPr sz="3000" dirty="0">
                <a:latin typeface="Calibri"/>
                <a:cs typeface="Calibri"/>
              </a:rPr>
              <a:t>their speeches indicate the  </a:t>
            </a:r>
            <a:r>
              <a:rPr sz="3000" spc="-5" dirty="0">
                <a:latin typeface="Calibri"/>
                <a:cs typeface="Calibri"/>
              </a:rPr>
              <a:t>predominance of </a:t>
            </a:r>
            <a:r>
              <a:rPr sz="3000" dirty="0">
                <a:latin typeface="Calibri"/>
                <a:cs typeface="Calibri"/>
              </a:rPr>
              <a:t>a </a:t>
            </a:r>
            <a:r>
              <a:rPr sz="3000" spc="-5" dirty="0">
                <a:latin typeface="Calibri"/>
                <a:cs typeface="Calibri"/>
              </a:rPr>
              <a:t>modern or </a:t>
            </a:r>
            <a:r>
              <a:rPr sz="3000" dirty="0">
                <a:latin typeface="Calibri"/>
                <a:cs typeface="Calibri"/>
              </a:rPr>
              <a:t>subtle </a:t>
            </a:r>
            <a:r>
              <a:rPr sz="3000" spc="-5" dirty="0">
                <a:latin typeface="Calibri"/>
                <a:cs typeface="Calibri"/>
              </a:rPr>
              <a:t>type of  </a:t>
            </a:r>
            <a:r>
              <a:rPr sz="3000" dirty="0">
                <a:latin typeface="Calibri"/>
                <a:cs typeface="Calibri"/>
              </a:rPr>
              <a:t>racism, based </a:t>
            </a:r>
            <a:r>
              <a:rPr sz="3000" spc="-5" dirty="0">
                <a:latin typeface="Calibri"/>
                <a:cs typeface="Calibri"/>
              </a:rPr>
              <a:t>more on social </a:t>
            </a:r>
            <a:r>
              <a:rPr sz="3000" dirty="0">
                <a:latin typeface="Calibri"/>
                <a:cs typeface="Calibri"/>
              </a:rPr>
              <a:t>prejudices than</a:t>
            </a:r>
            <a:r>
              <a:rPr sz="3000" spc="-35" dirty="0">
                <a:latin typeface="Calibri"/>
                <a:cs typeface="Calibri"/>
              </a:rPr>
              <a:t> </a:t>
            </a:r>
            <a:r>
              <a:rPr sz="3000" spc="-5" dirty="0">
                <a:latin typeface="Calibri"/>
                <a:cs typeface="Calibri"/>
              </a:rPr>
              <a:t>on  color, </a:t>
            </a:r>
            <a:r>
              <a:rPr sz="3000" dirty="0">
                <a:latin typeface="Calibri"/>
                <a:cs typeface="Calibri"/>
              </a:rPr>
              <a:t>mainly </a:t>
            </a:r>
            <a:r>
              <a:rPr sz="3000" spc="-5" dirty="0">
                <a:latin typeface="Calibri"/>
                <a:cs typeface="Calibri"/>
              </a:rPr>
              <a:t>among </a:t>
            </a:r>
            <a:r>
              <a:rPr sz="3000" dirty="0">
                <a:latin typeface="Calibri"/>
                <a:cs typeface="Calibri"/>
              </a:rPr>
              <a:t>high </a:t>
            </a:r>
            <a:r>
              <a:rPr sz="3000" spc="-5" dirty="0">
                <a:latin typeface="Calibri"/>
                <a:cs typeface="Calibri"/>
              </a:rPr>
              <a:t>school professionals,  </a:t>
            </a:r>
            <a:r>
              <a:rPr sz="3000" dirty="0">
                <a:latin typeface="Calibri"/>
                <a:cs typeface="Calibri"/>
              </a:rPr>
              <a:t>such as </a:t>
            </a:r>
            <a:r>
              <a:rPr sz="3000" spc="-5" dirty="0">
                <a:latin typeface="Calibri"/>
                <a:cs typeface="Calibri"/>
              </a:rPr>
              <a:t>physicians, </a:t>
            </a:r>
            <a:r>
              <a:rPr sz="3000" dirty="0">
                <a:latin typeface="Calibri"/>
                <a:cs typeface="Calibri"/>
              </a:rPr>
              <a:t>nurses, </a:t>
            </a:r>
            <a:r>
              <a:rPr sz="3000" spc="-5" dirty="0">
                <a:latin typeface="Calibri"/>
                <a:cs typeface="Calibri"/>
              </a:rPr>
              <a:t>social workers,</a:t>
            </a:r>
            <a:r>
              <a:rPr sz="3000" spc="15" dirty="0">
                <a:latin typeface="Calibri"/>
                <a:cs typeface="Calibri"/>
              </a:rPr>
              <a:t> </a:t>
            </a:r>
            <a:r>
              <a:rPr sz="3000" dirty="0">
                <a:latin typeface="Calibri"/>
                <a:cs typeface="Calibri"/>
              </a:rPr>
              <a:t>etc.</a:t>
            </a:r>
            <a:endParaRPr sz="3000">
              <a:latin typeface="Calibri"/>
              <a:cs typeface="Calibri"/>
            </a:endParaRPr>
          </a:p>
          <a:p>
            <a:pPr marL="355600" marR="880110" indent="-342900">
              <a:lnSpc>
                <a:spcPct val="79700"/>
              </a:lnSpc>
              <a:spcBef>
                <a:spcPts val="750"/>
              </a:spcBef>
              <a:buFont typeface="Arial"/>
              <a:buChar char="•"/>
              <a:tabLst>
                <a:tab pos="354965" algn="l"/>
                <a:tab pos="355600" algn="l"/>
              </a:tabLst>
            </a:pPr>
            <a:r>
              <a:rPr sz="3000" dirty="0">
                <a:latin typeface="Calibri"/>
                <a:cs typeface="Calibri"/>
              </a:rPr>
              <a:t>Less educated </a:t>
            </a:r>
            <a:r>
              <a:rPr sz="3000" spc="-5" dirty="0">
                <a:latin typeface="Calibri"/>
                <a:cs typeface="Calibri"/>
              </a:rPr>
              <a:t>workers, </a:t>
            </a:r>
            <a:r>
              <a:rPr sz="3000" dirty="0">
                <a:latin typeface="Calibri"/>
                <a:cs typeface="Calibri"/>
              </a:rPr>
              <a:t>like technicians,  </a:t>
            </a:r>
            <a:r>
              <a:rPr sz="3000" spc="-5" dirty="0">
                <a:latin typeface="Calibri"/>
                <a:cs typeface="Calibri"/>
              </a:rPr>
              <a:t>receptionists </a:t>
            </a:r>
            <a:r>
              <a:rPr sz="3000" dirty="0">
                <a:latin typeface="Calibri"/>
                <a:cs typeface="Calibri"/>
              </a:rPr>
              <a:t>and </a:t>
            </a:r>
            <a:r>
              <a:rPr sz="3000" spc="-5" dirty="0">
                <a:latin typeface="Calibri"/>
                <a:cs typeface="Calibri"/>
              </a:rPr>
              <a:t>watchmen </a:t>
            </a:r>
            <a:r>
              <a:rPr sz="3000" dirty="0">
                <a:latin typeface="Calibri"/>
                <a:cs typeface="Calibri"/>
              </a:rPr>
              <a:t>present higher  </a:t>
            </a:r>
            <a:r>
              <a:rPr sz="3000" spc="-5" dirty="0">
                <a:latin typeface="Calibri"/>
                <a:cs typeface="Calibri"/>
              </a:rPr>
              <a:t>proportions of </a:t>
            </a:r>
            <a:r>
              <a:rPr sz="3000" dirty="0">
                <a:latin typeface="Calibri"/>
                <a:cs typeface="Calibri"/>
              </a:rPr>
              <a:t>prejudices based </a:t>
            </a:r>
            <a:r>
              <a:rPr sz="3000" spc="-5" dirty="0">
                <a:latin typeface="Calibri"/>
                <a:cs typeface="Calibri"/>
              </a:rPr>
              <a:t>on color, or  traditional </a:t>
            </a:r>
            <a:r>
              <a:rPr sz="3000" dirty="0">
                <a:latin typeface="Calibri"/>
                <a:cs typeface="Calibri"/>
              </a:rPr>
              <a:t>racism, </a:t>
            </a:r>
            <a:r>
              <a:rPr sz="3000" spc="-5" dirty="0">
                <a:latin typeface="Calibri"/>
                <a:cs typeface="Calibri"/>
              </a:rPr>
              <a:t>compared </a:t>
            </a:r>
            <a:r>
              <a:rPr sz="3000" dirty="0">
                <a:latin typeface="Calibri"/>
                <a:cs typeface="Calibri"/>
              </a:rPr>
              <a:t>to the </a:t>
            </a:r>
            <a:r>
              <a:rPr sz="3000" spc="-5" dirty="0">
                <a:latin typeface="Calibri"/>
                <a:cs typeface="Calibri"/>
              </a:rPr>
              <a:t>more  </a:t>
            </a:r>
            <a:r>
              <a:rPr sz="3000" dirty="0">
                <a:latin typeface="Calibri"/>
                <a:cs typeface="Calibri"/>
              </a:rPr>
              <a:t>educated</a:t>
            </a:r>
            <a:r>
              <a:rPr sz="3000" spc="-70" dirty="0">
                <a:latin typeface="Calibri"/>
                <a:cs typeface="Calibri"/>
              </a:rPr>
              <a:t> </a:t>
            </a:r>
            <a:r>
              <a:rPr sz="3000" spc="-5" dirty="0">
                <a:latin typeface="Calibri"/>
                <a:cs typeface="Calibri"/>
              </a:rPr>
              <a:t>workers.</a:t>
            </a:r>
            <a:endParaRPr sz="300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76835">
              <a:lnSpc>
                <a:spcPct val="100000"/>
              </a:lnSpc>
            </a:pPr>
            <a:r>
              <a:rPr spc="-5" dirty="0"/>
              <a:t>Conclusion </a:t>
            </a:r>
            <a:r>
              <a:rPr dirty="0"/>
              <a:t>&amp;</a:t>
            </a:r>
            <a:r>
              <a:rPr spc="-55" dirty="0"/>
              <a:t> </a:t>
            </a:r>
            <a:r>
              <a:rPr dirty="0"/>
              <a:t>Signiﬁcance:</a:t>
            </a:r>
          </a:p>
        </p:txBody>
      </p:sp>
      <p:sp>
        <p:nvSpPr>
          <p:cNvPr id="3" name="object 3"/>
          <p:cNvSpPr txBox="1"/>
          <p:nvPr/>
        </p:nvSpPr>
        <p:spPr>
          <a:xfrm>
            <a:off x="535940" y="1664817"/>
            <a:ext cx="8068945" cy="4197985"/>
          </a:xfrm>
          <a:prstGeom prst="rect">
            <a:avLst/>
          </a:prstGeom>
        </p:spPr>
        <p:txBody>
          <a:bodyPr vert="horz" wrap="square" lIns="0" tIns="0" rIns="0" bIns="0" rtlCol="0">
            <a:spAutoFit/>
          </a:bodyPr>
          <a:lstStyle/>
          <a:p>
            <a:pPr marL="355600" marR="509270" indent="-342900">
              <a:lnSpc>
                <a:spcPct val="79200"/>
              </a:lnSpc>
              <a:buFont typeface="Arial"/>
              <a:buChar char="•"/>
              <a:tabLst>
                <a:tab pos="354965" algn="l"/>
                <a:tab pos="355600" algn="l"/>
              </a:tabLst>
            </a:pPr>
            <a:r>
              <a:rPr sz="3000" dirty="0">
                <a:latin typeface="Calibri"/>
                <a:cs typeface="Calibri"/>
              </a:rPr>
              <a:t>The results adhere to the cultural </a:t>
            </a:r>
            <a:r>
              <a:rPr sz="3000" spc="-5" dirty="0">
                <a:latin typeface="Calibri"/>
                <a:cs typeface="Calibri"/>
              </a:rPr>
              <a:t>approach</a:t>
            </a:r>
            <a:r>
              <a:rPr sz="3000" spc="-60" dirty="0">
                <a:latin typeface="Calibri"/>
                <a:cs typeface="Calibri"/>
              </a:rPr>
              <a:t> </a:t>
            </a:r>
            <a:r>
              <a:rPr sz="3000" spc="-5" dirty="0">
                <a:latin typeface="Calibri"/>
                <a:cs typeface="Calibri"/>
              </a:rPr>
              <a:t>on  </a:t>
            </a:r>
            <a:r>
              <a:rPr sz="3000" dirty="0">
                <a:latin typeface="Calibri"/>
                <a:cs typeface="Calibri"/>
              </a:rPr>
              <a:t>racism as </a:t>
            </a:r>
            <a:r>
              <a:rPr sz="3000" spc="-5" dirty="0">
                <a:latin typeface="Calibri"/>
                <a:cs typeface="Calibri"/>
              </a:rPr>
              <a:t>ideology </a:t>
            </a:r>
            <a:r>
              <a:rPr sz="3000" dirty="0">
                <a:latin typeface="Calibri"/>
                <a:cs typeface="Calibri"/>
              </a:rPr>
              <a:t>(Miles and </a:t>
            </a:r>
            <a:r>
              <a:rPr sz="3000" spc="-5" dirty="0">
                <a:latin typeface="Calibri"/>
                <a:cs typeface="Calibri"/>
              </a:rPr>
              <a:t>Brown, 2003),  associated </a:t>
            </a:r>
            <a:r>
              <a:rPr sz="3000" dirty="0">
                <a:latin typeface="Calibri"/>
                <a:cs typeface="Calibri"/>
              </a:rPr>
              <a:t>to the level </a:t>
            </a:r>
            <a:r>
              <a:rPr sz="3000" spc="-5" dirty="0">
                <a:latin typeface="Calibri"/>
                <a:cs typeface="Calibri"/>
              </a:rPr>
              <a:t>of</a:t>
            </a:r>
            <a:r>
              <a:rPr sz="3000" spc="-25" dirty="0">
                <a:latin typeface="Calibri"/>
                <a:cs typeface="Calibri"/>
              </a:rPr>
              <a:t> </a:t>
            </a:r>
            <a:r>
              <a:rPr sz="3000" spc="-5" dirty="0">
                <a:latin typeface="Calibri"/>
                <a:cs typeface="Calibri"/>
              </a:rPr>
              <a:t>education.</a:t>
            </a:r>
            <a:endParaRPr sz="3000">
              <a:latin typeface="Calibri"/>
              <a:cs typeface="Calibri"/>
            </a:endParaRPr>
          </a:p>
          <a:p>
            <a:pPr marL="355600" marR="5715" indent="-342900">
              <a:lnSpc>
                <a:spcPts val="2880"/>
              </a:lnSpc>
              <a:spcBef>
                <a:spcPts val="715"/>
              </a:spcBef>
              <a:buFont typeface="Arial"/>
              <a:buChar char="•"/>
              <a:tabLst>
                <a:tab pos="354965" algn="l"/>
                <a:tab pos="355600" algn="l"/>
              </a:tabLst>
            </a:pPr>
            <a:r>
              <a:rPr sz="3000" spc="-5" dirty="0">
                <a:latin typeface="Calibri"/>
                <a:cs typeface="Calibri"/>
              </a:rPr>
              <a:t>However aﬃrmative policies </a:t>
            </a:r>
            <a:r>
              <a:rPr sz="3000" dirty="0">
                <a:latin typeface="Calibri"/>
                <a:cs typeface="Calibri"/>
              </a:rPr>
              <a:t>are rejected by </a:t>
            </a:r>
            <a:r>
              <a:rPr sz="3000" spc="-5" dirty="0">
                <a:latin typeface="Calibri"/>
                <a:cs typeface="Calibri"/>
              </a:rPr>
              <a:t>most  workers </a:t>
            </a:r>
            <a:r>
              <a:rPr sz="3000" dirty="0">
                <a:latin typeface="Calibri"/>
                <a:cs typeface="Calibri"/>
              </a:rPr>
              <a:t>regardless </a:t>
            </a:r>
            <a:r>
              <a:rPr sz="3000" spc="-5" dirty="0">
                <a:latin typeface="Calibri"/>
                <a:cs typeface="Calibri"/>
              </a:rPr>
              <a:t>of </a:t>
            </a:r>
            <a:r>
              <a:rPr sz="3000" dirty="0">
                <a:latin typeface="Calibri"/>
                <a:cs typeface="Calibri"/>
              </a:rPr>
              <a:t>their level </a:t>
            </a:r>
            <a:r>
              <a:rPr sz="3000" spc="-5" dirty="0">
                <a:latin typeface="Calibri"/>
                <a:cs typeface="Calibri"/>
              </a:rPr>
              <a:t>of</a:t>
            </a:r>
            <a:r>
              <a:rPr sz="3000" spc="-35" dirty="0">
                <a:latin typeface="Calibri"/>
                <a:cs typeface="Calibri"/>
              </a:rPr>
              <a:t> </a:t>
            </a:r>
            <a:r>
              <a:rPr sz="3000" spc="-5" dirty="0">
                <a:latin typeface="Calibri"/>
                <a:cs typeface="Calibri"/>
              </a:rPr>
              <a:t>education.</a:t>
            </a:r>
            <a:endParaRPr sz="3000">
              <a:latin typeface="Calibri"/>
              <a:cs typeface="Calibri"/>
            </a:endParaRPr>
          </a:p>
          <a:p>
            <a:pPr marL="355600" marR="5080" indent="-342900">
              <a:lnSpc>
                <a:spcPts val="2880"/>
              </a:lnSpc>
              <a:spcBef>
                <a:spcPts val="740"/>
              </a:spcBef>
              <a:buFont typeface="Arial"/>
              <a:buChar char="•"/>
              <a:tabLst>
                <a:tab pos="354965" algn="l"/>
                <a:tab pos="355600" algn="l"/>
              </a:tabLst>
            </a:pPr>
            <a:r>
              <a:rPr sz="3000" spc="-5" dirty="0">
                <a:latin typeface="Calibri"/>
                <a:cs typeface="Calibri"/>
              </a:rPr>
              <a:t>Recognizing </a:t>
            </a:r>
            <a:r>
              <a:rPr sz="3000" dirty="0">
                <a:latin typeface="Calibri"/>
                <a:cs typeface="Calibri"/>
              </a:rPr>
              <a:t>that racism, </a:t>
            </a:r>
            <a:r>
              <a:rPr sz="3000" spc="-5" dirty="0">
                <a:latin typeface="Calibri"/>
                <a:cs typeface="Calibri"/>
              </a:rPr>
              <a:t>inequalities </a:t>
            </a:r>
            <a:r>
              <a:rPr sz="3000" dirty="0">
                <a:latin typeface="Calibri"/>
                <a:cs typeface="Calibri"/>
              </a:rPr>
              <a:t>and  </a:t>
            </a:r>
            <a:r>
              <a:rPr sz="3000" spc="-5" dirty="0">
                <a:latin typeface="Calibri"/>
                <a:cs typeface="Calibri"/>
              </a:rPr>
              <a:t>injustices </a:t>
            </a:r>
            <a:r>
              <a:rPr sz="3000" dirty="0">
                <a:latin typeface="Calibri"/>
                <a:cs typeface="Calibri"/>
              </a:rPr>
              <a:t>exist </a:t>
            </a:r>
            <a:r>
              <a:rPr sz="3000" spc="-5" dirty="0">
                <a:latin typeface="Calibri"/>
                <a:cs typeface="Calibri"/>
              </a:rPr>
              <a:t>does not allow people </a:t>
            </a:r>
            <a:r>
              <a:rPr sz="3000" dirty="0">
                <a:latin typeface="Calibri"/>
                <a:cs typeface="Calibri"/>
              </a:rPr>
              <a:t>to assume</a:t>
            </a:r>
            <a:r>
              <a:rPr sz="3000" spc="20" dirty="0">
                <a:latin typeface="Calibri"/>
                <a:cs typeface="Calibri"/>
              </a:rPr>
              <a:t> </a:t>
            </a:r>
            <a:r>
              <a:rPr sz="3000" dirty="0">
                <a:latin typeface="Calibri"/>
                <a:cs typeface="Calibri"/>
              </a:rPr>
              <a:t>a</a:t>
            </a:r>
            <a:endParaRPr sz="3000">
              <a:latin typeface="Calibri"/>
              <a:cs typeface="Calibri"/>
            </a:endParaRPr>
          </a:p>
          <a:p>
            <a:pPr marL="355600" marR="92075">
              <a:lnSpc>
                <a:spcPct val="79600"/>
              </a:lnSpc>
              <a:spcBef>
                <a:spcPts val="55"/>
              </a:spcBef>
            </a:pPr>
            <a:r>
              <a:rPr sz="3000" spc="-5" dirty="0">
                <a:latin typeface="Calibri"/>
                <a:cs typeface="Calibri"/>
              </a:rPr>
              <a:t>commitment </a:t>
            </a:r>
            <a:r>
              <a:rPr sz="3000" dirty="0">
                <a:latin typeface="Calibri"/>
                <a:cs typeface="Calibri"/>
              </a:rPr>
              <a:t>to act </a:t>
            </a:r>
            <a:r>
              <a:rPr sz="3000" spc="-5" dirty="0">
                <a:latin typeface="Calibri"/>
                <a:cs typeface="Calibri"/>
              </a:rPr>
              <a:t>collectively </a:t>
            </a:r>
            <a:r>
              <a:rPr sz="3000" dirty="0">
                <a:latin typeface="Calibri"/>
                <a:cs typeface="Calibri"/>
              </a:rPr>
              <a:t>to </a:t>
            </a:r>
            <a:r>
              <a:rPr sz="3000" spc="-5" dirty="0">
                <a:latin typeface="Calibri"/>
                <a:cs typeface="Calibri"/>
              </a:rPr>
              <a:t>compensate or  </a:t>
            </a:r>
            <a:r>
              <a:rPr sz="3000" dirty="0">
                <a:latin typeface="Calibri"/>
                <a:cs typeface="Calibri"/>
              </a:rPr>
              <a:t>eliminate the eﬀects </a:t>
            </a:r>
            <a:r>
              <a:rPr sz="3000" spc="-5" dirty="0">
                <a:latin typeface="Calibri"/>
                <a:cs typeface="Calibri"/>
              </a:rPr>
              <a:t>of </a:t>
            </a:r>
            <a:r>
              <a:rPr sz="3000" dirty="0">
                <a:latin typeface="Calibri"/>
                <a:cs typeface="Calibri"/>
              </a:rPr>
              <a:t>these </a:t>
            </a:r>
            <a:r>
              <a:rPr sz="3000" spc="-5" dirty="0">
                <a:latin typeface="Calibri"/>
                <a:cs typeface="Calibri"/>
              </a:rPr>
              <a:t>injustices </a:t>
            </a:r>
            <a:r>
              <a:rPr sz="3000" dirty="0">
                <a:latin typeface="Calibri"/>
                <a:cs typeface="Calibri"/>
              </a:rPr>
              <a:t>in their  daily life </a:t>
            </a:r>
            <a:r>
              <a:rPr sz="3000" spc="-5" dirty="0">
                <a:latin typeface="Calibri"/>
                <a:cs typeface="Calibri"/>
              </a:rPr>
              <a:t>or work, or </a:t>
            </a:r>
            <a:r>
              <a:rPr sz="3000" dirty="0">
                <a:latin typeface="Calibri"/>
                <a:cs typeface="Calibri"/>
              </a:rPr>
              <a:t>to </a:t>
            </a:r>
            <a:r>
              <a:rPr sz="3000" spc="-5" dirty="0">
                <a:latin typeface="Calibri"/>
                <a:cs typeface="Calibri"/>
              </a:rPr>
              <a:t>support actions </a:t>
            </a:r>
            <a:r>
              <a:rPr sz="3000" dirty="0">
                <a:latin typeface="Calibri"/>
                <a:cs typeface="Calibri"/>
              </a:rPr>
              <a:t>to  </a:t>
            </a:r>
            <a:r>
              <a:rPr sz="3000" spc="-5" dirty="0">
                <a:latin typeface="Calibri"/>
                <a:cs typeface="Calibri"/>
              </a:rPr>
              <a:t>promote </a:t>
            </a:r>
            <a:r>
              <a:rPr sz="3000" dirty="0">
                <a:latin typeface="Calibri"/>
                <a:cs typeface="Calibri"/>
              </a:rPr>
              <a:t>real</a:t>
            </a:r>
            <a:r>
              <a:rPr sz="3000" spc="-30" dirty="0">
                <a:latin typeface="Calibri"/>
                <a:cs typeface="Calibri"/>
              </a:rPr>
              <a:t> </a:t>
            </a:r>
            <a:r>
              <a:rPr sz="3000" spc="-5" dirty="0">
                <a:latin typeface="Calibri"/>
                <a:cs typeface="Calibri"/>
              </a:rPr>
              <a:t>equality.</a:t>
            </a:r>
            <a:endParaRPr sz="300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89898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2799</Words>
  <Application>Microsoft Office PowerPoint</Application>
  <PresentationFormat>On-screen Show (4:3)</PresentationFormat>
  <Paragraphs>87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Statement of the Problem:</vt:lpstr>
      <vt:lpstr>Statement of the Problem:</vt:lpstr>
      <vt:lpstr>Statement of the Problem:</vt:lpstr>
      <vt:lpstr>Statement of the Problem:</vt:lpstr>
      <vt:lpstr>Context of population disparities</vt:lpstr>
      <vt:lpstr>Context of population disparities</vt:lpstr>
      <vt:lpstr>Methodology &amp; Theoretical  Orientation:</vt:lpstr>
      <vt:lpstr>Methods</vt:lpstr>
      <vt:lpstr>Findings</vt:lpstr>
      <vt:lpstr>Frequencies of  Statements on  racism</vt:lpstr>
      <vt:lpstr>Findings</vt:lpstr>
      <vt:lpstr>Findings</vt:lpstr>
      <vt:lpstr>Table 2</vt:lpstr>
      <vt:lpstr>Table 3</vt:lpstr>
      <vt:lpstr>Table 4</vt:lpstr>
      <vt:lpstr>Table 5</vt:lpstr>
      <vt:lpstr>Findings</vt:lpstr>
      <vt:lpstr>Findings</vt:lpstr>
      <vt:lpstr>Findings:</vt:lpstr>
      <vt:lpstr>Conclusion &amp; Signiﬁcance: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Keerthi Kethineni</dc:creator>
  <cp:lastModifiedBy>Keerthi Kethineni</cp:lastModifiedBy>
  <cp:revision>1</cp:revision>
  <dcterms:created xsi:type="dcterms:W3CDTF">2017-07-19T11:44:05Z</dcterms:created>
  <dcterms:modified xsi:type="dcterms:W3CDTF">2017-07-19T11:45:06Z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stSaved">
    <vt:filetime>2017-07-19T00:00:00Z</vt:filetime>
  </property>
</Properties>
</file>