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C7B69C6-2479-453B-98F3-57F37D673DAA}" type="datetimeFigureOut">
              <a:rPr lang="el-GR" smtClean="0"/>
              <a:pPr/>
              <a:t>10/9/2016</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A6D5791-210D-4489-B310-EA3B46CC3195}" type="slidenum">
              <a:rPr lang="el-GR" smtClean="0"/>
              <a:pPr/>
              <a:t>‹#›</a:t>
            </a:fld>
            <a:endParaRPr lang="el-GR"/>
          </a:p>
        </p:txBody>
      </p:sp>
    </p:spTree>
    <p:extLst>
      <p:ext uri="{BB962C8B-B14F-4D97-AF65-F5344CB8AC3E}">
        <p14:creationId xmlns:p14="http://schemas.microsoft.com/office/powerpoint/2010/main" val="2269552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EA6D5791-210D-4489-B310-EA3B46CC3195}" type="slidenum">
              <a:rPr lang="el-GR" smtClean="0"/>
              <a:pPr/>
              <a:t>5</a:t>
            </a:fld>
            <a:endParaRPr lang="el-GR"/>
          </a:p>
        </p:txBody>
      </p:sp>
    </p:spTree>
    <p:extLst>
      <p:ext uri="{BB962C8B-B14F-4D97-AF65-F5344CB8AC3E}">
        <p14:creationId xmlns:p14="http://schemas.microsoft.com/office/powerpoint/2010/main" val="21597603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8" name="7 - Τίτλος"/>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l-GR" smtClean="0"/>
              <a:t>Kλικ για επεξεργασία του τίτλου</a:t>
            </a:r>
            <a:endParaRPr kumimoji="0" lang="en-US"/>
          </a:p>
        </p:txBody>
      </p:sp>
      <p:sp>
        <p:nvSpPr>
          <p:cNvPr id="28" name="27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29" name="28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
        <p:nvSpPr>
          <p:cNvPr id="9" name="8 - Υπότιτλος"/>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bg>
      <p:bgRef idx="1003">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7924800" y="6416675"/>
            <a:ext cx="762000" cy="365125"/>
          </a:xfrm>
        </p:spPr>
        <p:txBody>
          <a:bodyPr/>
          <a:lstStyle/>
          <a:p>
            <a:fld id="{3C9A630E-86AF-4B51-B7B0-56699A40F92F}" type="slidenum">
              <a:rPr lang="el-GR" smtClean="0"/>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8229600" cy="1143000"/>
          </a:xfrm>
        </p:spPr>
        <p:txBody>
          <a:bodyPr anchor="ctr"/>
          <a:lstStyle>
            <a:lvl1pPr>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l-GR" smtClean="0">
                <a:solidFill>
                  <a:schemeClr val="lt1"/>
                </a:solidFill>
                <a:latin typeface="+mn-lt"/>
                <a:ea typeface="+mn-ea"/>
                <a:cs typeface="+mn-cs"/>
              </a:rPr>
              <a:t>Κάντε κλικ στο εικονίδιο για να προσθέσετε μια εικόνα</a:t>
            </a:r>
            <a:endParaRPr kumimoji="0" lang="en-US" dirty="0">
              <a:solidFill>
                <a:schemeClr val="lt1"/>
              </a:solidFill>
              <a:latin typeface="+mn-lt"/>
              <a:ea typeface="+mn-ea"/>
              <a:cs typeface="+mn-cs"/>
            </a:endParaRPr>
          </a:p>
        </p:txBody>
      </p:sp>
      <p:sp>
        <p:nvSpPr>
          <p:cNvPr id="4" name="3 - Θέση κειμένου"/>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75B59C37-4C98-437F-AA98-FC496A195431}" type="datetimeFigureOut">
              <a:rPr lang="el-GR" smtClean="0"/>
              <a:pPr/>
              <a:t>10/9/2016</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3C9A630E-86AF-4B51-B7B0-56699A40F92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21 - Θέση τίτλου"/>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14" name="13 - Θέση ημερομηνίας"/>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75B59C37-4C98-437F-AA98-FC496A195431}" type="datetimeFigureOut">
              <a:rPr lang="el-GR" smtClean="0"/>
              <a:pPr/>
              <a:t>10/9/2016</a:t>
            </a:fld>
            <a:endParaRPr lang="el-GR"/>
          </a:p>
        </p:txBody>
      </p:sp>
      <p:sp>
        <p:nvSpPr>
          <p:cNvPr id="3" name="2 - Θέση υποσέλιδου"/>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l-GR"/>
          </a:p>
        </p:txBody>
      </p:sp>
      <p:sp>
        <p:nvSpPr>
          <p:cNvPr id="23" name="22 - Θέση αριθμού διαφάνειας"/>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C9A630E-86AF-4B51-B7B0-56699A40F92F}"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dikeos@socadm.duth.g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4441847"/>
          </a:xfrm>
        </p:spPr>
        <p:txBody>
          <a:bodyPr>
            <a:normAutofit fontScale="90000"/>
          </a:bodyPr>
          <a:lstStyle/>
          <a:p>
            <a:r>
              <a:rPr lang="en-GB" sz="2700" b="1" dirty="0" smtClean="0"/>
              <a:t/>
            </a:r>
            <a:br>
              <a:rPr lang="en-GB" sz="2700" b="1" dirty="0" smtClean="0"/>
            </a:br>
            <a:r>
              <a:rPr lang="en-GB" sz="2700" dirty="0" smtClean="0"/>
              <a:t/>
            </a:r>
            <a:br>
              <a:rPr lang="en-GB" sz="2700" dirty="0" smtClean="0"/>
            </a:br>
            <a:r>
              <a:rPr lang="en-GB" sz="1800" b="1" dirty="0" smtClean="0"/>
              <a:t>Dr</a:t>
            </a:r>
            <a:r>
              <a:rPr lang="en-GB" sz="1800" b="1" dirty="0"/>
              <a:t>. Costas G. </a:t>
            </a:r>
            <a:r>
              <a:rPr lang="en-GB" sz="1800" b="1" dirty="0" err="1"/>
              <a:t>Dikeos</a:t>
            </a:r>
            <a:r>
              <a:rPr lang="el-GR" sz="1800" b="1" dirty="0"/>
              <a:t/>
            </a:r>
            <a:br>
              <a:rPr lang="el-GR" sz="1800" b="1" dirty="0"/>
            </a:br>
            <a:r>
              <a:rPr lang="en-GB" sz="1800" dirty="0"/>
              <a:t>Dep. of Social Administration and </a:t>
            </a:r>
            <a:r>
              <a:rPr lang="el-GR" sz="1800" dirty="0"/>
              <a:t/>
            </a:r>
            <a:br>
              <a:rPr lang="el-GR" sz="1800" dirty="0"/>
            </a:br>
            <a:r>
              <a:rPr lang="en-GB" sz="1800" dirty="0"/>
              <a:t>Political Science</a:t>
            </a:r>
            <a:r>
              <a:rPr lang="el-GR" sz="1800" dirty="0"/>
              <a:t/>
            </a:r>
            <a:br>
              <a:rPr lang="el-GR" sz="1800" dirty="0"/>
            </a:br>
            <a:r>
              <a:rPr lang="en-GB" sz="1800" dirty="0"/>
              <a:t>Democritus University of Thrace</a:t>
            </a:r>
            <a:r>
              <a:rPr lang="el-GR" sz="1800" dirty="0"/>
              <a:t/>
            </a:r>
            <a:br>
              <a:rPr lang="el-GR" sz="1800" dirty="0"/>
            </a:br>
            <a:r>
              <a:rPr lang="en-GB" sz="1800" dirty="0" err="1"/>
              <a:t>Komotini</a:t>
            </a:r>
            <a:r>
              <a:rPr lang="el-GR" sz="1800" dirty="0"/>
              <a:t/>
            </a:r>
            <a:br>
              <a:rPr lang="el-GR" sz="1800" dirty="0"/>
            </a:br>
            <a:r>
              <a:rPr lang="en-GB" sz="1800" dirty="0"/>
              <a:t>GREECE</a:t>
            </a:r>
            <a:r>
              <a:rPr lang="el-GR" sz="2700" dirty="0"/>
              <a:t/>
            </a:r>
            <a:br>
              <a:rPr lang="el-GR" sz="2700" dirty="0"/>
            </a:br>
            <a:r>
              <a:rPr lang="el-GR" sz="2200" u="sng" dirty="0" err="1">
                <a:hlinkClick r:id="rId2"/>
              </a:rPr>
              <a:t>cdikeos@socadm.duth.gr</a:t>
            </a:r>
            <a:r>
              <a:rPr lang="el-GR" sz="3100" dirty="0"/>
              <a:t/>
            </a:r>
            <a:br>
              <a:rPr lang="el-GR" sz="3100" dirty="0"/>
            </a:br>
            <a:r>
              <a:rPr lang="en-GB" sz="3100" dirty="0"/>
              <a:t>++30.25310.39419</a:t>
            </a:r>
            <a:r>
              <a:rPr lang="el-GR" sz="3100" dirty="0"/>
              <a:t/>
            </a:r>
            <a:br>
              <a:rPr lang="el-GR" sz="3100" dirty="0"/>
            </a:br>
            <a:r>
              <a:rPr lang="en-GB" sz="2700" b="1" u="sng" dirty="0" smtClean="0">
                <a:solidFill>
                  <a:schemeClr val="accent2">
                    <a:lumMod val="75000"/>
                  </a:schemeClr>
                </a:solidFill>
              </a:rPr>
              <a:t>International </a:t>
            </a:r>
            <a:r>
              <a:rPr lang="en-GB" sz="2700" b="1" u="sng" dirty="0">
                <a:solidFill>
                  <a:schemeClr val="accent2">
                    <a:lumMod val="75000"/>
                  </a:schemeClr>
                </a:solidFill>
              </a:rPr>
              <a:t>Conference on Health Care and Technologies</a:t>
            </a:r>
            <a:r>
              <a:rPr lang="el-GR" sz="2700" b="1" u="sng" dirty="0">
                <a:solidFill>
                  <a:schemeClr val="accent2">
                    <a:lumMod val="75000"/>
                  </a:schemeClr>
                </a:solidFill>
              </a:rPr>
              <a:t/>
            </a:r>
            <a:br>
              <a:rPr lang="el-GR" sz="2700" b="1" u="sng" dirty="0">
                <a:solidFill>
                  <a:schemeClr val="accent2">
                    <a:lumMod val="75000"/>
                  </a:schemeClr>
                </a:solidFill>
              </a:rPr>
            </a:br>
            <a:r>
              <a:rPr lang="en-GB" sz="2700" dirty="0" smtClean="0">
                <a:solidFill>
                  <a:schemeClr val="accent2">
                    <a:lumMod val="75000"/>
                  </a:schemeClr>
                </a:solidFill>
              </a:rPr>
              <a:t>London </a:t>
            </a:r>
            <a:r>
              <a:rPr lang="en-GB" sz="2700" dirty="0">
                <a:solidFill>
                  <a:schemeClr val="accent2">
                    <a:lumMod val="75000"/>
                  </a:schemeClr>
                </a:solidFill>
              </a:rPr>
              <a:t>26-27 Sept. 2016</a:t>
            </a:r>
            <a:r>
              <a:rPr lang="en-GB" sz="2700" dirty="0" smtClean="0">
                <a:solidFill>
                  <a:schemeClr val="accent2">
                    <a:lumMod val="75000"/>
                  </a:schemeClr>
                </a:solidFill>
              </a:rPr>
              <a:t>.</a:t>
            </a:r>
            <a:br>
              <a:rPr lang="en-GB" sz="2700" dirty="0" smtClean="0">
                <a:solidFill>
                  <a:schemeClr val="accent2">
                    <a:lumMod val="75000"/>
                  </a:schemeClr>
                </a:solidFill>
              </a:rPr>
            </a:br>
            <a:r>
              <a:rPr lang="en-GB" sz="2700" dirty="0" smtClean="0">
                <a:solidFill>
                  <a:schemeClr val="accent2">
                    <a:lumMod val="75000"/>
                  </a:schemeClr>
                </a:solidFill>
              </a:rPr>
              <a:t/>
            </a:r>
            <a:br>
              <a:rPr lang="en-GB" sz="2700" dirty="0" smtClean="0">
                <a:solidFill>
                  <a:schemeClr val="accent2">
                    <a:lumMod val="75000"/>
                  </a:schemeClr>
                </a:solidFill>
              </a:rPr>
            </a:br>
            <a:r>
              <a:rPr lang="el-GR" sz="3600" dirty="0"/>
              <a:t/>
            </a:r>
            <a:br>
              <a:rPr lang="el-GR" sz="3600" dirty="0"/>
            </a:br>
            <a:r>
              <a:rPr lang="en-GB" sz="2700" b="1" dirty="0" smtClean="0"/>
              <a:t>Health </a:t>
            </a:r>
            <a:r>
              <a:rPr lang="en-GB" sz="2700" b="1" dirty="0"/>
              <a:t>Prevention and Health Promotion via the Lens of Political Science: </a:t>
            </a:r>
            <a:r>
              <a:rPr lang="el-GR" sz="2700" b="1" dirty="0"/>
              <a:t/>
            </a:r>
            <a:br>
              <a:rPr lang="el-GR" sz="2700" b="1" dirty="0"/>
            </a:br>
            <a:r>
              <a:rPr lang="en-GB" sz="2700" b="1" dirty="0"/>
              <a:t>a private or societal issue??</a:t>
            </a:r>
            <a:r>
              <a:rPr lang="el-GR" sz="3100" b="1" dirty="0"/>
              <a:t/>
            </a:r>
            <a:br>
              <a:rPr lang="el-GR" sz="3100" b="1" dirty="0"/>
            </a:br>
            <a:r>
              <a:rPr lang="en-US" dirty="0"/>
              <a:t/>
            </a:r>
            <a:br>
              <a:rPr lang="en-US" dirty="0"/>
            </a:br>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04834" y="142852"/>
            <a:ext cx="9448834" cy="5079980"/>
          </a:xfrm>
          <a:prstGeom prst="rect">
            <a:avLst/>
          </a:prstGeom>
          <a:noFill/>
          <a:ln w="9525">
            <a:noFill/>
            <a:miter lim="800000"/>
            <a:headEnd/>
            <a:tailEnd/>
          </a:ln>
          <a:effectLst/>
        </p:spPr>
        <p:txBody>
          <a:bodyPr vert="horz" wrap="square" lIns="914112" tIns="45720" rIns="91440" bIns="0" numCol="1" anchor="ctr" anchorCtr="0" compatLnSpc="1">
            <a:prstTxWarp prst="textNoShape">
              <a:avLst/>
            </a:prstTxWarp>
            <a:spAutoFit/>
          </a:bodyPr>
          <a:lstStyle/>
          <a:p>
            <a:pPr marL="0" marR="0" lvl="0" indent="0" algn="l" defTabSz="914400" rtl="0" eaLnBrk="1" fontAlgn="base" latinLnBrk="0" hangingPunct="1">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Introductory definitions (health, health prevention, health promotion);</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Health Prevention: politics and society:</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Primary Prevention,</a:t>
            </a: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Secondary Prevention;</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Health Promotion: politics and society;</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Modern to Contemporary Social Policy Theorists and Health Prevention and Health Promotion</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 Prevention and Promotion a Private or Social Issue??</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Individual Responsibility,</a:t>
            </a: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Social Inequalities;</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a:cs typeface="Times New Roman" pitchFamily="18" charset="0"/>
              </a:rPr>
              <a:t>Brief Concluding Remarks.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0"/>
            <a:ext cx="9144000" cy="3970318"/>
          </a:xfrm>
          <a:prstGeom prst="rect">
            <a:avLst/>
          </a:prstGeom>
          <a:noFill/>
          <a:ln w="9525">
            <a:noFill/>
            <a:miter lim="800000"/>
            <a:headEnd/>
            <a:tailEnd/>
          </a:ln>
          <a:effectLst/>
        </p:spPr>
        <p:txBody>
          <a:bodyPr vert="horz" wrap="square" lIns="457056" tIns="45720" rIns="91440" bIns="0" numCol="1" anchor="ctr" anchorCtr="0" compatLnSpc="1">
            <a:prstTxWarp prst="textNoShape">
              <a:avLst/>
            </a:prstTxWarp>
            <a:spAutoFit/>
          </a:bodyPr>
          <a:lstStyle/>
          <a:p>
            <a:pPr marL="0" marR="0" lvl="0" indent="0" algn="l" defTabSz="914400" rtl="0" eaLnBrk="1" fontAlgn="base" latinLnBrk="0" hangingPunct="1">
              <a:lnSpc>
                <a:spcPct val="100000"/>
              </a:lnSpc>
              <a:spcBef>
                <a:spcPts val="600"/>
              </a:spcBef>
              <a:spcAft>
                <a:spcPts val="600"/>
              </a:spcAft>
              <a:buClrTx/>
              <a:buSzTx/>
              <a:buFontTx/>
              <a:buChar char="•"/>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Introductory definitions (health, health prevention, health promotion);</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Health as a ‘sound’ or else to a robust condition, which alongside dynamism gives potential for activities and actions </a:t>
            </a:r>
            <a:r>
              <a:rPr kumimoji="0" lang="en-US" sz="1600" b="1"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Üstün</a:t>
            </a: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&amp; </a:t>
            </a:r>
            <a:r>
              <a:rPr kumimoji="0" lang="en-US" sz="1600" b="1"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Jakob</a:t>
            </a: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(2005)</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Health as “a state of complete physical, mental and social well-being and not merely the absence of disease or infirmity” (WHO)</a:t>
            </a:r>
            <a:r>
              <a:rPr kumimoji="0" lang="en-US" sz="12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t>
            </a:r>
            <a:endParaRPr kumimoji="0" lang="en-US" sz="1600"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cs typeface="Times New Roman" pitchFamily="18" charset="0"/>
              </a:rPr>
              <a:t>Problems caused by absence of health</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restriction of activities, dignity</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cost of illness</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treatment</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loss of income</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compensation – benefits</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Therefore political societies respond to absence of health &gt;&gt;&gt; health-care provision systems:</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Prevention&lt;&gt;Promotion&lt;&gt;Treatment (hospital)&lt;&gt;Pharmaceuticals&lt;&gt;Rehabilitation.</a:t>
            </a:r>
          </a:p>
          <a:p>
            <a:pPr marL="0" marR="0" lvl="0" indent="0" algn="l" defTabSz="914400" rtl="0" eaLnBrk="0" fontAlgn="base" latinLnBrk="0" hangingPunct="0">
              <a:lnSpc>
                <a:spcPct val="100000"/>
              </a:lnSpc>
              <a:spcBef>
                <a:spcPct val="0"/>
              </a:spcBef>
              <a:spcAft>
                <a:spcPct val="0"/>
              </a:spcAft>
              <a:buClrTx/>
              <a:buSzTx/>
              <a:buFontTx/>
              <a:buNone/>
              <a:tabLst>
                <a:tab pos="457200" algn="l"/>
              </a:tabLst>
            </a:pPr>
            <a: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r>
            <a:br>
              <a:rPr kumimoji="0" lang="en-US" sz="1600"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b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a:off x="0" y="0"/>
            <a:ext cx="9144000" cy="4647426"/>
          </a:xfrm>
          <a:prstGeom prst="rect">
            <a:avLst/>
          </a:prstGeom>
          <a:noFill/>
          <a:ln w="9525">
            <a:noFill/>
            <a:miter lim="800000"/>
            <a:headEnd/>
            <a:tailEnd/>
          </a:ln>
          <a:effectLst/>
        </p:spPr>
        <p:txBody>
          <a:bodyPr vert="horz" wrap="square" lIns="914112" tIns="45720" rIns="91440" bIns="0" numCol="1" anchor="ctr" anchorCtr="0" compatLnSpc="1">
            <a:prstTxWarp prst="textNoShape">
              <a:avLst/>
            </a:prstTxWarp>
            <a:spAutoFit/>
          </a:bodyPr>
          <a:lstStyle/>
          <a:p>
            <a:pPr marL="0" marR="0" lvl="0" indent="457200" algn="l" defTabSz="914400" rtl="0" eaLnBrk="1" fontAlgn="base" latinLnBrk="0" hangingPunct="1">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Char char="•"/>
              <a:tabLst>
                <a:tab pos="457200" algn="l"/>
              </a:tabLst>
            </a:pPr>
            <a:endParaRPr lang="en-US" b="1" dirty="0">
              <a:latin typeface="Times New Roman" pitchFamily="18" charset="0"/>
              <a:ea typeface="Times" charset="-95"/>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Char char="•"/>
              <a:tabLst>
                <a:tab pos="457200" algn="l"/>
              </a:tabLst>
            </a:pPr>
            <a:endPar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endParaRPr>
          </a:p>
          <a:p>
            <a:pPr marL="0" marR="0" lvl="0" indent="457200" algn="l" defTabSz="914400" rtl="0" eaLnBrk="1" fontAlgn="base" latinLnBrk="0" hangingPunct="1">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Health Prevention: politics and society:</a:t>
            </a:r>
            <a:endParaRPr kumimoji="0" lang="en-US"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cs typeface="Times New Roman" pitchFamily="18" charset="0"/>
              </a:rPr>
              <a:t>Prevention: avoidance of illness or early detection as to fully combat it before it becomes threatening. </a:t>
            </a:r>
          </a:p>
          <a:p>
            <a:pPr marL="0" marR="0" lvl="0" indent="457200" algn="l"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cs typeface="Times New Roman" pitchFamily="18" charset="0"/>
              </a:rPr>
              <a:t>Primary Prevention – avoidance (</a:t>
            </a:r>
            <a:r>
              <a:rPr kumimoji="0" lang="en-US" b="1" i="0" u="none" strike="noStrike" cap="none" normalizeH="0" baseline="0" dirty="0" err="1" smtClean="0">
                <a:ln>
                  <a:noFill/>
                </a:ln>
                <a:solidFill>
                  <a:schemeClr val="tx1"/>
                </a:solidFill>
                <a:effectLst/>
                <a:latin typeface="Times New Roman" pitchFamily="18" charset="0"/>
                <a:cs typeface="Times New Roman" pitchFamily="18" charset="0"/>
              </a:rPr>
              <a:t>eg</a:t>
            </a:r>
            <a:r>
              <a:rPr kumimoji="0" lang="en-US" b="1" i="0" u="none" strike="noStrike" cap="none" normalizeH="0" baseline="0" dirty="0" smtClean="0">
                <a:ln>
                  <a:noFill/>
                </a:ln>
                <a:solidFill>
                  <a:schemeClr val="tx1"/>
                </a:solidFill>
                <a:effectLst/>
                <a:latin typeface="Times New Roman" pitchFamily="18" charset="0"/>
                <a:cs typeface="Times New Roman" pitchFamily="18" charset="0"/>
              </a:rPr>
              <a:t> vaccination, health and safety, diet)</a:t>
            </a:r>
          </a:p>
          <a:p>
            <a:pPr marL="0" marR="0" lvl="0" indent="457200" algn="l" defTabSz="914400" rtl="0" eaLnBrk="0" fontAlgn="base" latinLnBrk="0" hangingPunct="0">
              <a:lnSpc>
                <a:spcPct val="150000"/>
              </a:lnSpc>
              <a:spcBef>
                <a:spcPts val="1200"/>
              </a:spcBef>
              <a:spcAft>
                <a:spcPts val="12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Secondary Prevention – early detection / diagnosis (</a:t>
            </a:r>
            <a:r>
              <a:rPr kumimoji="0" lang="en-US" b="1"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eg</a:t>
            </a: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mammograms)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5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Both are political and social issues too: health and safety regulations at workplace, infrastructure (water, sewage, marshes/malaria), ability to buy healthy food; access to diagnosis, information about diagnosis and its necessity.</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5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Assistance from technology.</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457200" algn="l" defTabSz="914400" rtl="0" eaLnBrk="0" fontAlgn="base" latinLnBrk="0" hangingPunct="0">
              <a:lnSpc>
                <a:spcPct val="100000"/>
              </a:lnSpc>
              <a:spcBef>
                <a:spcPct val="0"/>
              </a:spcBef>
              <a:spcAft>
                <a:spcPct val="0"/>
              </a:spcAft>
              <a:buClrTx/>
              <a:buSzTx/>
              <a:buFontTx/>
              <a:buNone/>
              <a:tabLst>
                <a:tab pos="457200" algn="l"/>
              </a:tabLst>
            </a:pP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357158" y="928670"/>
            <a:ext cx="878684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R="0" lvl="0" indent="0" algn="l" defTabSz="914400" rtl="0" eaLnBrk="1" fontAlgn="base" latinLnBrk="0" hangingPunct="1">
              <a:lnSpc>
                <a:spcPct val="150000"/>
              </a:lnSpc>
              <a:spcBef>
                <a:spcPts val="600"/>
              </a:spcBef>
              <a:spcAft>
                <a:spcPts val="60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Health Promotion: politics and society;</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promotion as the pursuit of ‘sound’ or ‘robust’ condition, positive health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spare time for, and access to exercise and healthy lifestyle; information about; are these for all?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R="0" lvl="0" indent="0" algn="l" defTabSz="914400" rtl="0" eaLnBrk="0" fontAlgn="base" latinLnBrk="0" hangingPunct="0">
              <a:lnSpc>
                <a:spcPct val="150000"/>
              </a:lnSpc>
              <a:spcBef>
                <a:spcPts val="600"/>
              </a:spcBef>
              <a:spcAft>
                <a:spcPts val="600"/>
              </a:spcAft>
              <a:buClrTx/>
              <a:buSzTx/>
              <a:buFontTx/>
              <a:buNone/>
              <a:tabLst>
                <a:tab pos="457200" algn="l"/>
              </a:tabLst>
            </a:pPr>
            <a:endParaRPr kumimoji="0" lang="el-GR"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0" y="500042"/>
            <a:ext cx="9144000" cy="39241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6000" marR="0" lvl="0" indent="457200" algn="l" defTabSz="914400" rtl="0" eaLnBrk="1" fontAlgn="base" latinLnBrk="0" hangingPunct="1">
              <a:lnSpc>
                <a:spcPct val="150000"/>
              </a:lnSpc>
              <a:spcBef>
                <a:spcPts val="600"/>
              </a:spcBef>
              <a:spcAft>
                <a:spcPts val="60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Political Theory and Health Prevention and Health Promotion;</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Prevention and Promotion as determinants of health;</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Health conducive to ‘good life’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Good life (</a:t>
            </a:r>
            <a:r>
              <a:rPr kumimoji="0" lang="en-US" b="1" i="0" u="none" strike="noStrike" cap="none" normalizeH="0" baseline="0" dirty="0" err="1" smtClean="0">
                <a:ln>
                  <a:noFill/>
                </a:ln>
                <a:solidFill>
                  <a:schemeClr val="tx1"/>
                </a:solidFill>
                <a:effectLst/>
                <a:latin typeface="GrTimes"/>
                <a:ea typeface="Times" charset="-95"/>
                <a:cs typeface="Times New Roman" pitchFamily="18" charset="0"/>
              </a:rPr>
              <a:t>ευ</a:t>
            </a:r>
            <a:r>
              <a:rPr kumimoji="0" lang="en-US" b="1" i="0" u="none" strike="noStrike" cap="none" normalizeH="0" baseline="0" dirty="0" smtClean="0">
                <a:ln>
                  <a:noFill/>
                </a:ln>
                <a:solidFill>
                  <a:schemeClr val="tx1"/>
                </a:solidFill>
                <a:effectLst/>
                <a:latin typeface="GrTimes"/>
                <a:ea typeface="Times" charset="-95"/>
                <a:cs typeface="Times New Roman" pitchFamily="18" charset="0"/>
              </a:rPr>
              <a:t> </a:t>
            </a:r>
            <a:r>
              <a:rPr kumimoji="0" lang="en-US" b="1" i="0" u="none" strike="noStrike" cap="none" normalizeH="0" baseline="0" dirty="0" err="1" smtClean="0">
                <a:ln>
                  <a:noFill/>
                </a:ln>
                <a:solidFill>
                  <a:schemeClr val="tx1"/>
                </a:solidFill>
                <a:effectLst/>
                <a:latin typeface="GrTimes"/>
                <a:ea typeface="Times" charset="-95"/>
                <a:cs typeface="Times New Roman" pitchFamily="18" charset="0"/>
              </a:rPr>
              <a:t>ζην</a:t>
            </a:r>
            <a:r>
              <a:rPr kumimoji="0" lang="en-US" b="1" i="0" u="none" strike="noStrike" cap="none" normalizeH="0" baseline="0" dirty="0" smtClean="0">
                <a:ln>
                  <a:noFill/>
                </a:ln>
                <a:solidFill>
                  <a:schemeClr val="tx1"/>
                </a:solidFill>
                <a:effectLst/>
                <a:latin typeface="GrTimes"/>
                <a:ea typeface="Times" charset="-95"/>
                <a:cs typeface="Times New Roman" pitchFamily="18" charset="0"/>
              </a:rPr>
              <a:t>)</a:t>
            </a: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Aristotle;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welfare, utility, dignity, freedom (Mill, Paine, Green, Berlin);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general will (Rousseau).</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36000" marR="0" lvl="0" indent="457200" algn="l" defTabSz="914400" rtl="0" eaLnBrk="0" fontAlgn="base" latinLnBrk="0" hangingPunct="0">
              <a:lnSpc>
                <a:spcPct val="150000"/>
              </a:lnSpc>
              <a:spcBef>
                <a:spcPts val="600"/>
              </a:spcBef>
              <a:spcAft>
                <a:spcPts val="600"/>
              </a:spcAft>
              <a:buClrTx/>
              <a:buSzTx/>
              <a:buFontTx/>
              <a:buNone/>
              <a:tabLst>
                <a:tab pos="457200" algn="l"/>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85720" y="285728"/>
            <a:ext cx="8358246" cy="46320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50000"/>
              </a:lnSpc>
              <a:spcBef>
                <a:spcPts val="600"/>
              </a:spcBef>
              <a:spcAft>
                <a:spcPts val="60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Modern to Contemporary Social Policy Theorists and Health Prevention and Health Promotion</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Titmuss</a:t>
            </a: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and moral and political values.</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sz="1600" b="0" i="0" u="none" strike="noStrike" cap="none" normalizeH="0" baseline="0" dirty="0" smtClean="0">
                <a:ln>
                  <a:noFill/>
                </a:ln>
                <a:solidFill>
                  <a:schemeClr val="tx1"/>
                </a:solidFill>
                <a:effectLst/>
                <a:latin typeface="GrTimes" charset="-95"/>
                <a:ea typeface="Times" charset="-95"/>
                <a:cs typeface="Times New Roman" pitchFamily="18" charset="0"/>
              </a:rPr>
              <a:t>S. Miller (1987: p9) (with reference to </a:t>
            </a:r>
            <a:r>
              <a:rPr kumimoji="0" lang="en-US" sz="1600" b="0" i="0" u="none" strike="noStrike" cap="none" normalizeH="0" baseline="0" dirty="0" err="1" smtClean="0">
                <a:ln>
                  <a:noFill/>
                </a:ln>
                <a:solidFill>
                  <a:schemeClr val="tx1"/>
                </a:solidFill>
                <a:effectLst/>
                <a:latin typeface="GrTimes" charset="-95"/>
                <a:ea typeface="Times" charset="-95"/>
                <a:cs typeface="Times New Roman" pitchFamily="18" charset="0"/>
              </a:rPr>
              <a:t>Titmuss</a:t>
            </a:r>
            <a:r>
              <a:rPr kumimoji="0" lang="en-US" sz="1600" b="0" i="0" u="none" strike="noStrike" cap="none" normalizeH="0" baseline="0" dirty="0" smtClean="0">
                <a:ln>
                  <a:noFill/>
                </a:ln>
                <a:solidFill>
                  <a:schemeClr val="tx1"/>
                </a:solidFill>
                <a:effectLst/>
                <a:latin typeface="GrTimes" charset="-95"/>
                <a:ea typeface="Times" charset="-95"/>
                <a:cs typeface="Times New Roman" pitchFamily="18" charset="0"/>
              </a:rPr>
              <a:t>) that “the cost efficiency approach relies on the quantification of everything. Nor only is Oscar Wilde’s commend on those who know the price of everything and the value of nothing appropriate but the quantitative goal approach biases the choice of policies towards the quantifiable. What cannot be measured tends to be ignored or downplayed…”.</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Kennedy and Kennedy (2010) </a:t>
            </a:r>
            <a:r>
              <a:rPr kumimoji="0" lang="en-US" sz="1600" b="0" i="0" u="none" strike="noStrike" cap="none" normalizeH="0" baseline="0" dirty="0" smtClean="0">
                <a:ln>
                  <a:noFill/>
                </a:ln>
                <a:solidFill>
                  <a:schemeClr val="tx1"/>
                </a:solidFill>
                <a:effectLst/>
                <a:latin typeface="Times New Roman" pitchFamily="18" charset="0"/>
                <a:ea typeface="Times" charset="-95"/>
                <a:cs typeface="Times New Roman" pitchFamily="18" charset="0"/>
              </a:rPr>
              <a:t>positive freedom, dignity, welfare, technology.</a:t>
            </a:r>
            <a:endParaRPr kumimoji="0" lang="el-G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50000"/>
              </a:lnSpc>
              <a:spcBef>
                <a:spcPts val="600"/>
              </a:spcBef>
              <a:spcAft>
                <a:spcPts val="600"/>
              </a:spcAft>
              <a:buClrTx/>
              <a:buSzTx/>
              <a:buFontTx/>
              <a:buNone/>
              <a:tabLst>
                <a:tab pos="457200" algn="l"/>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0" y="0"/>
            <a:ext cx="8643966" cy="4878259"/>
          </a:xfrm>
          <a:prstGeom prst="rect">
            <a:avLst/>
          </a:prstGeom>
          <a:noFill/>
          <a:ln w="9525">
            <a:noFill/>
            <a:miter lim="800000"/>
            <a:headEnd/>
            <a:tailEnd/>
          </a:ln>
          <a:effectLst/>
        </p:spPr>
        <p:txBody>
          <a:bodyPr vert="horz" wrap="square" lIns="914112" tIns="45720" rIns="91440" bIns="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Prevention and Promotion a Private or Social Issue??</a:t>
            </a:r>
            <a:endParaRPr kumimoji="0" lang="en-US" b="1"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cs typeface="Times New Roman" pitchFamily="18" charset="0"/>
              </a:rPr>
              <a:t>Individual Responsibility,</a:t>
            </a: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1600" b="0" i="0" u="none" strike="noStrike" cap="none" normalizeH="0" baseline="0" dirty="0" smtClean="0">
                <a:ln>
                  <a:noFill/>
                </a:ln>
                <a:solidFill>
                  <a:schemeClr val="tx1"/>
                </a:solidFill>
                <a:effectLst/>
                <a:latin typeface="Times New Roman" pitchFamily="18" charset="0"/>
                <a:ea typeface="Times" charset="-95"/>
                <a:cs typeface="Times New Roman" pitchFamily="18" charset="0"/>
              </a:rPr>
              <a:t>J S Mill and power on individual as prevention to harm others (limits of argument: </a:t>
            </a:r>
            <a:r>
              <a:rPr kumimoji="0" lang="en-US" sz="1600" b="0"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eg</a:t>
            </a:r>
            <a:r>
              <a:rPr kumimoji="0" lang="en-US" sz="1600" b="0"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vaccination; cost for wider society –Freeman-, environment within individual makes his/her mind).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1600" b="0"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1600" b="0" i="0" u="none" strike="noStrike" cap="none" normalizeH="0" baseline="0" dirty="0" smtClean="0">
                <a:ln>
                  <a:noFill/>
                </a:ln>
                <a:solidFill>
                  <a:schemeClr val="tx1"/>
                </a:solidFill>
                <a:effectLst/>
                <a:latin typeface="Times New Roman" pitchFamily="18" charset="0"/>
                <a:ea typeface="Times" charset="-95"/>
                <a:cs typeface="Times New Roman" pitchFamily="18" charset="0"/>
              </a:rPr>
              <a:t>this leads to an argument regarding</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Social Inequalities;</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(wealth, education, housing) as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a cause of health inequalities, and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a cause of </a:t>
            </a:r>
            <a:r>
              <a:rPr kumimoji="0" lang="en-US" b="1" i="0" u="none" strike="noStrike" cap="none" normalizeH="0" baseline="0" dirty="0" err="1" smtClean="0">
                <a:ln>
                  <a:noFill/>
                </a:ln>
                <a:solidFill>
                  <a:schemeClr val="tx1"/>
                </a:solidFill>
                <a:effectLst/>
                <a:latin typeface="Times New Roman" pitchFamily="18" charset="0"/>
                <a:ea typeface="Times" charset="-95"/>
                <a:cs typeface="Times New Roman" pitchFamily="18" charset="0"/>
              </a:rPr>
              <a:t>behaviour</a:t>
            </a: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 leading to bad health.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Therefore: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endParaRPr kumimoji="0" lang="en-US" b="1" i="0" u="none" strike="noStrike" cap="none" normalizeH="0" baseline="0" dirty="0" smtClean="0">
              <a:ln>
                <a:noFill/>
              </a:ln>
              <a:solidFill>
                <a:schemeClr val="tx1"/>
              </a:solidFill>
              <a:effectLst/>
              <a:latin typeface="GrTimes" charset="-95"/>
              <a:ea typeface="Times" charset="-95"/>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457200" algn="l"/>
              </a:tabLst>
            </a:pPr>
            <a:r>
              <a:rPr kumimoji="0" lang="en-US" sz="1600" i="0" u="none" strike="noStrike" cap="none" normalizeH="0" baseline="0" dirty="0" smtClean="0">
                <a:ln>
                  <a:noFill/>
                </a:ln>
                <a:solidFill>
                  <a:schemeClr val="tx1"/>
                </a:solidFill>
                <a:effectLst/>
                <a:latin typeface="GrTimes" charset="-95"/>
                <a:ea typeface="Times" charset="-95"/>
                <a:cs typeface="Times New Roman" pitchFamily="18" charset="0"/>
              </a:rPr>
              <a:t>**Individual </a:t>
            </a:r>
            <a:r>
              <a:rPr kumimoji="0" lang="en-US" sz="1600" i="0" u="none" strike="noStrike" cap="none" normalizeH="0" baseline="0" dirty="0" err="1" smtClean="0">
                <a:ln>
                  <a:noFill/>
                </a:ln>
                <a:solidFill>
                  <a:schemeClr val="tx1"/>
                </a:solidFill>
                <a:effectLst/>
                <a:latin typeface="GrTimes" charset="-95"/>
                <a:ea typeface="Times" charset="-95"/>
                <a:cs typeface="Times New Roman" pitchFamily="18" charset="0"/>
              </a:rPr>
              <a:t>behaviour</a:t>
            </a:r>
            <a:r>
              <a:rPr kumimoji="0" lang="en-US" sz="1600" i="0" u="none" strike="noStrike" cap="none" normalizeH="0" baseline="0" dirty="0" smtClean="0">
                <a:ln>
                  <a:noFill/>
                </a:ln>
                <a:solidFill>
                  <a:schemeClr val="tx1"/>
                </a:solidFill>
                <a:effectLst/>
                <a:latin typeface="GrTimes" charset="-95"/>
                <a:ea typeface="Times" charset="-95"/>
                <a:cs typeface="Times New Roman" pitchFamily="18" charset="0"/>
              </a:rPr>
              <a:t> is an important </a:t>
            </a:r>
            <a:r>
              <a:rPr kumimoji="0" lang="en-US" sz="1600" i="0" u="none" strike="noStrike" cap="none" normalizeH="0" baseline="0" dirty="0" err="1" smtClean="0">
                <a:ln>
                  <a:noFill/>
                </a:ln>
                <a:solidFill>
                  <a:schemeClr val="tx1"/>
                </a:solidFill>
                <a:effectLst/>
                <a:latin typeface="GrTimes" charset="-95"/>
                <a:ea typeface="Times" charset="-95"/>
                <a:cs typeface="Times New Roman" pitchFamily="18" charset="0"/>
              </a:rPr>
              <a:t>parametre</a:t>
            </a:r>
            <a:r>
              <a:rPr kumimoji="0" lang="en-US" sz="1600" i="0" u="none" strike="noStrike" cap="none" normalizeH="0" baseline="0" dirty="0" smtClean="0">
                <a:ln>
                  <a:noFill/>
                </a:ln>
                <a:solidFill>
                  <a:schemeClr val="tx1"/>
                </a:solidFill>
                <a:effectLst/>
                <a:latin typeface="GrTimes" charset="-95"/>
                <a:ea typeface="Times" charset="-95"/>
                <a:cs typeface="Times New Roman" pitchFamily="18" charset="0"/>
              </a:rPr>
              <a:t>, but should not be overstated and should also be seen in a social and political context.** </a:t>
            </a:r>
            <a:endParaRPr kumimoji="0" lang="en-US"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357158" y="0"/>
            <a:ext cx="8358246" cy="59246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ts val="600"/>
              </a:spcBef>
              <a:spcAft>
                <a:spcPts val="600"/>
              </a:spcAft>
              <a:buClrTx/>
              <a:buSzTx/>
              <a:buFontTx/>
              <a:buChar char="•"/>
              <a:tabLst>
                <a:tab pos="457200" algn="l"/>
              </a:tabLst>
            </a:pPr>
            <a:r>
              <a:rPr kumimoji="0" lang="en-US" b="1" i="0" u="none" strike="noStrike" cap="none" normalizeH="0" baseline="0" dirty="0" smtClean="0">
                <a:ln>
                  <a:noFill/>
                </a:ln>
                <a:solidFill>
                  <a:schemeClr val="tx1"/>
                </a:solidFill>
                <a:effectLst/>
                <a:latin typeface="Times New Roman" pitchFamily="18" charset="0"/>
                <a:ea typeface="Times" charset="-95"/>
                <a:cs typeface="Times New Roman" pitchFamily="18" charset="0"/>
              </a:rPr>
              <a:t>Brief Concluding Remarks.</a:t>
            </a:r>
          </a:p>
          <a:p>
            <a:pPr marL="0" marR="0" lvl="0" indent="0" algn="just" defTabSz="914400" rtl="0" eaLnBrk="1" fontAlgn="base" latinLnBrk="0" hangingPunct="1">
              <a:lnSpc>
                <a:spcPct val="150000"/>
              </a:lnSpc>
              <a:spcBef>
                <a:spcPts val="600"/>
              </a:spcBef>
              <a:spcAft>
                <a:spcPts val="600"/>
              </a:spcAft>
              <a:buClrTx/>
              <a:buSzTx/>
              <a:buFontTx/>
              <a:buChar char="•"/>
              <a:tabLst>
                <a:tab pos="457200" algn="l"/>
              </a:tabLst>
            </a:pP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Health is a goal by itself and it is related to strong political arguments of ‘well-being’, welfare, utility, dignity, freedom, happiness, general will and common good, attainment of aspirations</a:t>
            </a:r>
            <a:r>
              <a:rPr kumimoji="0" lang="en-US" b="0" i="0" u="none" strike="noStrike" cap="none" normalizeH="0" baseline="0" dirty="0" smtClean="0">
                <a:ln>
                  <a:noFill/>
                </a:ln>
                <a:solidFill>
                  <a:schemeClr val="tx1"/>
                </a:solidFill>
                <a:effectLst/>
                <a:latin typeface="GrTimes" charset="-95"/>
                <a:ea typeface="Times" charset="-95"/>
                <a:cs typeface="Times New Roman" pitchFamily="18" charset="0"/>
              </a:rPr>
              <a:t> etc as set by many political and social theorists. </a:t>
            </a: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Prevention and promotion are key, however not sole determinants of health, as other factors play their part alongside, whilst the latter (promotion) can be seen as a goal by itself too.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Also prevention and promotion take place within certain social and political environments even when examined in a narrow sense as matters of individual responsibility and </a:t>
            </a:r>
            <a:r>
              <a:rPr kumimoji="0" lang="en-US" b="1" i="0" u="none" strike="noStrike" cap="none" normalizeH="0" baseline="0" dirty="0" err="1" smtClean="0">
                <a:ln>
                  <a:noFill/>
                </a:ln>
                <a:solidFill>
                  <a:schemeClr val="tx1"/>
                </a:solidFill>
                <a:effectLst/>
                <a:latin typeface="GrTimes" charset="-95"/>
                <a:ea typeface="Times" charset="-95"/>
                <a:cs typeface="Times New Roman" pitchFamily="18" charset="0"/>
              </a:rPr>
              <a:t>behaviour</a:t>
            </a: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50000"/>
              </a:lnSpc>
              <a:spcBef>
                <a:spcPts val="600"/>
              </a:spcBef>
              <a:spcAft>
                <a:spcPts val="600"/>
              </a:spcAft>
              <a:buClrTx/>
              <a:buSzTx/>
              <a:buFontTx/>
              <a:buNone/>
              <a:tabLst>
                <a:tab pos="457200" algn="l"/>
              </a:tabLst>
            </a:pP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Therefore they are social and political issues and should be seen as such, in order to give the best results possible.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500034" y="642918"/>
            <a:ext cx="8001056" cy="500136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ts val="1200"/>
              </a:spcBef>
              <a:spcAft>
                <a:spcPts val="1200"/>
              </a:spcAft>
              <a:buClrTx/>
              <a:buSzTx/>
              <a:buFontTx/>
              <a:buNone/>
              <a:tabLst/>
            </a:pP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It is with the use of technology (medical or other), medical science, management that we can enhance healthcare systems performance in these two aspects of healthcare systems, always keeping in mind moral-political and ethical goals and restrictions from a social and political environment.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ts val="1200"/>
              </a:spcBef>
              <a:spcAft>
                <a:spcPts val="1200"/>
              </a:spcAft>
              <a:buClrTx/>
              <a:buSzTx/>
              <a:buFontTx/>
              <a:buNone/>
              <a:tabLst/>
            </a:pPr>
            <a:r>
              <a:rPr kumimoji="0" lang="en-US" b="1" i="0" u="none" strike="noStrike" cap="none" normalizeH="0" baseline="0" dirty="0" smtClean="0">
                <a:ln>
                  <a:noFill/>
                </a:ln>
                <a:solidFill>
                  <a:schemeClr val="tx1"/>
                </a:solidFill>
                <a:effectLst/>
                <a:latin typeface="GrTimes" charset="-95"/>
                <a:ea typeface="Times" charset="-95"/>
                <a:cs typeface="Times New Roman" pitchFamily="18" charset="0"/>
              </a:rPr>
              <a:t>The field for collaboration between medical science, technological sciences, managerial approaches, political science (political theory in this case), the discipline of social policy is open and expects our community’s actions!!    </a:t>
            </a:r>
            <a:endParaRPr kumimoji="0" lang="el-GR" sz="1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50000"/>
              </a:lnSpc>
              <a:spcBef>
                <a:spcPts val="1200"/>
              </a:spcBef>
              <a:spcAft>
                <a:spcPts val="1200"/>
              </a:spcAft>
              <a:buClrTx/>
              <a:buSzTx/>
              <a:buFontTx/>
              <a:buNone/>
              <a:tabLst/>
            </a:pPr>
            <a:r>
              <a:rPr kumimoji="0" lang="en-US" sz="2400" b="1" i="0" u="none" strike="noStrike" cap="none" normalizeH="0" baseline="0" dirty="0" smtClean="0">
                <a:ln>
                  <a:noFill/>
                </a:ln>
                <a:solidFill>
                  <a:schemeClr val="tx1"/>
                </a:solidFill>
                <a:effectLst/>
                <a:latin typeface="GrTimes" charset="-95"/>
                <a:ea typeface="Times" charset="-95"/>
                <a:cs typeface="Times New Roman" pitchFamily="18" charset="0"/>
              </a:rPr>
              <a:t>Thank you for your attention!!!</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ποκορύφωμα">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ποκορύφωμα">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23</TotalTime>
  <Words>706</Words>
  <Application>Microsoft Office PowerPoint</Application>
  <PresentationFormat>Προβολή στην οθόνη (4:3)</PresentationFormat>
  <Paragraphs>69</Paragraphs>
  <Slides>10</Slides>
  <Notes>1</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10</vt:i4>
      </vt:variant>
    </vt:vector>
  </HeadingPairs>
  <TitlesOfParts>
    <vt:vector size="21" baseType="lpstr">
      <vt:lpstr>Arial</vt:lpstr>
      <vt:lpstr>Book Antiqua</vt:lpstr>
      <vt:lpstr>Calibri</vt:lpstr>
      <vt:lpstr>GrTimes</vt:lpstr>
      <vt:lpstr>Lucida Sans</vt:lpstr>
      <vt:lpstr>Times</vt:lpstr>
      <vt:lpstr>Times New Roman</vt:lpstr>
      <vt:lpstr>Wingdings</vt:lpstr>
      <vt:lpstr>Wingdings 2</vt:lpstr>
      <vt:lpstr>Wingdings 3</vt:lpstr>
      <vt:lpstr>Αποκορύφωμα</vt:lpstr>
      <vt:lpstr>  Dr. Costas G. Dikeos Dep. of Social Administration and  Political Science Democritus University of Thrace Komotini GREECE cdikeos@socadm.duth.gr ++30.25310.39419 International Conference on Health Care and Technologies London 26-27 Sept. 2016.   Health Prevention and Health Promotion via the Lens of Political Science:  a private or societal issue??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Costas G. Dikeos Dep. of Social Administration and  Political Science Democritus University of Thrace Komotini GREECE cdikeos@socadm.duth.gr ++30.25310.39419 International Conference on Health Care and Technologies London 26-27 Sept. 2016. Health Prevention and Health Promotion via the Lens of Political Science:  a private or societal issue??</dc:title>
  <dc:creator>user</dc:creator>
  <cp:lastModifiedBy>user</cp:lastModifiedBy>
  <cp:revision>5</cp:revision>
  <dcterms:created xsi:type="dcterms:W3CDTF">2016-09-09T12:14:09Z</dcterms:created>
  <dcterms:modified xsi:type="dcterms:W3CDTF">2016-09-10T08:43:13Z</dcterms:modified>
</cp:coreProperties>
</file>