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7" r:id="rId1"/>
    <p:sldMasterId id="2147483904" r:id="rId2"/>
    <p:sldMasterId id="2147483916" r:id="rId3"/>
    <p:sldMasterId id="2147483931" r:id="rId4"/>
    <p:sldMasterId id="2147483944" r:id="rId5"/>
  </p:sldMasterIdLst>
  <p:notesMasterIdLst>
    <p:notesMasterId r:id="rId60"/>
  </p:notesMasterIdLst>
  <p:sldIdLst>
    <p:sldId id="381" r:id="rId6"/>
    <p:sldId id="347" r:id="rId7"/>
    <p:sldId id="348" r:id="rId8"/>
    <p:sldId id="350" r:id="rId9"/>
    <p:sldId id="351" r:id="rId10"/>
    <p:sldId id="352" r:id="rId11"/>
    <p:sldId id="353" r:id="rId12"/>
    <p:sldId id="354" r:id="rId13"/>
    <p:sldId id="372" r:id="rId14"/>
    <p:sldId id="355" r:id="rId15"/>
    <p:sldId id="380" r:id="rId16"/>
    <p:sldId id="356" r:id="rId17"/>
    <p:sldId id="357" r:id="rId18"/>
    <p:sldId id="358" r:id="rId19"/>
    <p:sldId id="359" r:id="rId20"/>
    <p:sldId id="361" r:id="rId21"/>
    <p:sldId id="360" r:id="rId22"/>
    <p:sldId id="362" r:id="rId23"/>
    <p:sldId id="363" r:id="rId24"/>
    <p:sldId id="369" r:id="rId25"/>
    <p:sldId id="364" r:id="rId26"/>
    <p:sldId id="365" r:id="rId27"/>
    <p:sldId id="366" r:id="rId28"/>
    <p:sldId id="367" r:id="rId29"/>
    <p:sldId id="373" r:id="rId30"/>
    <p:sldId id="377" r:id="rId31"/>
    <p:sldId id="321" r:id="rId32"/>
    <p:sldId id="258" r:id="rId33"/>
    <p:sldId id="261" r:id="rId34"/>
    <p:sldId id="336" r:id="rId35"/>
    <p:sldId id="337" r:id="rId36"/>
    <p:sldId id="344" r:id="rId37"/>
    <p:sldId id="338" r:id="rId38"/>
    <p:sldId id="339" r:id="rId39"/>
    <p:sldId id="340" r:id="rId40"/>
    <p:sldId id="341" r:id="rId41"/>
    <p:sldId id="342" r:id="rId42"/>
    <p:sldId id="345" r:id="rId43"/>
    <p:sldId id="343" r:id="rId44"/>
    <p:sldId id="382" r:id="rId45"/>
    <p:sldId id="288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329" r:id="rId54"/>
    <p:sldId id="331" r:id="rId55"/>
    <p:sldId id="332" r:id="rId56"/>
    <p:sldId id="375" r:id="rId57"/>
    <p:sldId id="335" r:id="rId58"/>
    <p:sldId id="383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B1E6"/>
    <a:srgbClr val="F791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2895" autoAdjust="0"/>
  </p:normalViewPr>
  <p:slideViewPr>
    <p:cSldViewPr>
      <p:cViewPr>
        <p:scale>
          <a:sx n="100" d="100"/>
          <a:sy n="100" d="100"/>
        </p:scale>
        <p:origin x="-642" y="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smtClean="0"/>
                      <a:t>2</a:t>
                    </a:r>
                    <a:r>
                      <a:rPr lang="en-US" smtClean="0"/>
                      <a:t>3.1 %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 smtClean="0"/>
                      <a:t>6</a:t>
                    </a:r>
                    <a:r>
                      <a:rPr lang="en-US" smtClean="0"/>
                      <a:t>6.8 %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smtClean="0"/>
                      <a:t>5</a:t>
                    </a:r>
                    <a:r>
                      <a:rPr lang="en-US" smtClean="0"/>
                      <a:t>2.9 %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 smtClean="0"/>
                      <a:t>3</a:t>
                    </a:r>
                    <a:r>
                      <a:rPr lang="en-US" smtClean="0"/>
                      <a:t>6.1 %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1728395061728392E-3"/>
                  <c:y val="2.806032660894488E-3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/>
                      <a:t>7</a:t>
                    </a:r>
                    <a:r>
                      <a:rPr lang="en-US" smtClean="0"/>
                      <a:t>1.4 %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1224130643577952E-2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/>
                      <a:t>6</a:t>
                    </a:r>
                    <a:r>
                      <a:rPr lang="en-US" smtClean="0"/>
                      <a:t>3.4 %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259259259259258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/>
                      <a:t>5</a:t>
                    </a:r>
                    <a:r>
                      <a:rPr lang="en-US" smtClean="0"/>
                      <a:t>3 %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Cold extremities</c:v>
                </c:pt>
                <c:pt idx="1">
                  <c:v>Peripheral edema</c:v>
                </c:pt>
                <c:pt idx="2">
                  <c:v>Jugular venous distension</c:v>
                </c:pt>
                <c:pt idx="3">
                  <c:v>Third heart sounds</c:v>
                </c:pt>
                <c:pt idx="4">
                  <c:v>Rales</c:v>
                </c:pt>
                <c:pt idx="5">
                  <c:v>Orthopnea</c:v>
                </c:pt>
                <c:pt idx="6">
                  <c:v>PND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23.1</c:v>
                </c:pt>
                <c:pt idx="1">
                  <c:v>66.8</c:v>
                </c:pt>
                <c:pt idx="2">
                  <c:v>52.9</c:v>
                </c:pt>
                <c:pt idx="3">
                  <c:v>36.1</c:v>
                </c:pt>
                <c:pt idx="4">
                  <c:v>71.400000000000006</c:v>
                </c:pt>
                <c:pt idx="5">
                  <c:v>63.4</c:v>
                </c:pt>
                <c:pt idx="6">
                  <c:v>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329792"/>
        <c:axId val="33334400"/>
      </c:barChart>
      <c:catAx>
        <c:axId val="3132979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33334400"/>
        <c:crosses val="autoZero"/>
        <c:auto val="1"/>
        <c:lblAlgn val="ctr"/>
        <c:lblOffset val="100"/>
        <c:noMultiLvlLbl val="0"/>
      </c:catAx>
      <c:valAx>
        <c:axId val="33334400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prstClr val="black">
                  <a:tint val="75000"/>
                  <a:shade val="95000"/>
                  <a:satMod val="105000"/>
                  <a:alpha val="13000"/>
                </a:prst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31329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7AF35-7ECF-4F95-A9D0-5641FFE362D4}" type="datetimeFigureOut">
              <a:rPr lang="ro-RO" smtClean="0"/>
              <a:t>06.06.2017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7EFEB-C8D8-4840-86E2-16341D9B2D1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38616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La cossidetta “congestione emodinamica” è un proceso complesso che precede l’insorgenza dei sintomi e corrisponde alla finestra temporale in cui un eventuale intervento terapeutico può bloccare l’evoluzione verso lo scompenso clinicamente manifesto</a:t>
            </a:r>
          </a:p>
        </p:txBody>
      </p:sp>
      <p:sp>
        <p:nvSpPr>
          <p:cNvPr id="409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0150B9-8314-42D7-980A-0464BC092495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90268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Eu</a:t>
            </a:r>
            <a:r>
              <a:rPr lang="en-US" dirty="0" smtClean="0"/>
              <a:t> </a:t>
            </a:r>
            <a:r>
              <a:rPr lang="en-US" dirty="0" err="1" smtClean="0"/>
              <a:t>aici</a:t>
            </a:r>
            <a:r>
              <a:rPr lang="en-US" dirty="0" smtClean="0"/>
              <a:t> </a:t>
            </a:r>
            <a:r>
              <a:rPr lang="en-US" dirty="0" err="1" smtClean="0"/>
              <a:t>interpretez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acest</a:t>
            </a:r>
            <a:r>
              <a:rPr lang="en-US" baseline="0" dirty="0" smtClean="0"/>
              <a:t> slide in </a:t>
            </a:r>
            <a:r>
              <a:rPr lang="en-US" baseline="0" dirty="0" err="1" smtClean="0"/>
              <a:t>sensul</a:t>
            </a:r>
            <a:r>
              <a:rPr lang="en-US" baseline="0" dirty="0" smtClean="0"/>
              <a:t> in care </a:t>
            </a:r>
            <a:r>
              <a:rPr lang="en-US" baseline="0" dirty="0" err="1" smtClean="0"/>
              <a:t>ecografia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pulmonara</a:t>
            </a:r>
            <a:r>
              <a:rPr lang="en-US" baseline="0" dirty="0" smtClean="0"/>
              <a:t> ne </a:t>
            </a:r>
            <a:r>
              <a:rPr lang="en-US" baseline="0" dirty="0" err="1" smtClean="0"/>
              <a:t>poate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folos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pacientii</a:t>
            </a:r>
            <a:r>
              <a:rPr lang="en-US" baseline="0" dirty="0" smtClean="0"/>
              <a:t> cu </a:t>
            </a:r>
            <a:r>
              <a:rPr lang="en-US" baseline="0" dirty="0" err="1" smtClean="0"/>
              <a:t>raport</a:t>
            </a:r>
            <a:r>
              <a:rPr lang="en-US" baseline="0" dirty="0" smtClean="0"/>
              <a:t> E/Ea </a:t>
            </a:r>
            <a:r>
              <a:rPr lang="en-US" baseline="0" dirty="0" err="1" smtClean="0"/>
              <a:t>intermediar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Acele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valori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intre</a:t>
            </a:r>
            <a:r>
              <a:rPr lang="en-US" baseline="0" dirty="0" smtClean="0"/>
              <a:t> 8 </a:t>
            </a:r>
            <a:r>
              <a:rPr lang="en-US" baseline="0" dirty="0" err="1" smtClean="0"/>
              <a:t>si</a:t>
            </a:r>
            <a:r>
              <a:rPr lang="en-US" baseline="0" dirty="0" smtClean="0"/>
              <a:t> 13 care de </a:t>
            </a:r>
            <a:r>
              <a:rPr lang="en-US" baseline="0" dirty="0" err="1" smtClean="0"/>
              <a:t>multe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ori</a:t>
            </a:r>
            <a:r>
              <a:rPr lang="en-US" baseline="0" dirty="0" smtClean="0"/>
              <a:t> ne pun in </a:t>
            </a:r>
            <a:r>
              <a:rPr lang="en-US" baseline="0" dirty="0" err="1" smtClean="0"/>
              <a:t>dificultate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pentru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evalua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corect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functia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diastolica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pacientului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Sunt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posibil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acei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pacienti</a:t>
            </a:r>
            <a:r>
              <a:rPr lang="en-US" baseline="0" dirty="0" smtClean="0"/>
              <a:t> cu un pattern </a:t>
            </a:r>
            <a:r>
              <a:rPr lang="en-US" baseline="0" dirty="0" err="1" smtClean="0"/>
              <a:t>transmitral</a:t>
            </a:r>
            <a:r>
              <a:rPr lang="en-US" baseline="0" dirty="0" smtClean="0"/>
              <a:t> cu E&lt;A </a:t>
            </a:r>
            <a:r>
              <a:rPr lang="en-US" baseline="0" dirty="0" err="1" smtClean="0"/>
              <a:t>dificil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incadrat</a:t>
            </a:r>
            <a:r>
              <a:rPr lang="en-US" baseline="0" dirty="0" smtClean="0"/>
              <a:t> ca </a:t>
            </a:r>
            <a:r>
              <a:rPr lang="en-US" baseline="0" dirty="0" err="1" smtClean="0"/>
              <a:t>functie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diastolica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tipica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varstei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disfunctie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diastolica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reala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E03A5-669F-480B-83E6-EEB875F3D3D2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population age varied between 37 and 94 years, with a mean age of 70 years. </a:t>
            </a:r>
          </a:p>
          <a:p>
            <a:r>
              <a:rPr lang="en-US" baseline="0" dirty="0" smtClean="0"/>
              <a:t>There is a majority of male patients in the group.</a:t>
            </a:r>
          </a:p>
          <a:p>
            <a:r>
              <a:rPr lang="en-US" baseline="0" dirty="0" smtClean="0"/>
              <a:t>Most of patients had a normal weight or were overweight.</a:t>
            </a:r>
          </a:p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7EFEB-C8D8-4840-86E2-16341D9B2D10}" type="slidenum">
              <a:rPr lang="ro-RO" smtClean="0"/>
              <a:t>30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04034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69%</a:t>
            </a:r>
            <a:r>
              <a:rPr lang="en-US" baseline="0" dirty="0" smtClean="0"/>
              <a:t> of patients had high blood pressure</a:t>
            </a:r>
          </a:p>
          <a:p>
            <a:r>
              <a:rPr lang="en-US" baseline="0" dirty="0" smtClean="0"/>
              <a:t>Only 27% of patients were diabetics</a:t>
            </a:r>
          </a:p>
          <a:p>
            <a:r>
              <a:rPr lang="en-US" baseline="0" dirty="0" smtClean="0"/>
              <a:t>Half of the patients had normal heart rates.</a:t>
            </a:r>
          </a:p>
          <a:p>
            <a:r>
              <a:rPr lang="en-US" baseline="0" dirty="0" smtClean="0"/>
              <a:t>Atrial fibrillation was the baseline rhythm in half of the patients.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7EFEB-C8D8-4840-86E2-16341D9B2D10}" type="slidenum">
              <a:rPr lang="ro-RO" smtClean="0"/>
              <a:t>31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48201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7EFEB-C8D8-4840-86E2-16341D9B2D10}" type="slidenum">
              <a:rPr lang="ro-RO" smtClean="0"/>
              <a:t>47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53915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77EFEB-C8D8-4840-86E2-16341D9B2D10}" type="slidenum">
              <a:rPr lang="ro-RO" smtClean="0"/>
              <a:t>49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8544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57071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66438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46480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3318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5773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02293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12223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27847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9447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208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259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570527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3371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47007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804201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4849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24970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 userDrawn="1"/>
        </p:nvCxnSpPr>
        <p:spPr>
          <a:xfrm>
            <a:off x="467544" y="6029325"/>
            <a:ext cx="7128792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prstClr val="white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e 6"/>
          <p:cNvGrpSpPr>
            <a:grpSpLocks/>
          </p:cNvGrpSpPr>
          <p:nvPr userDrawn="1"/>
        </p:nvGrpSpPr>
        <p:grpSpPr bwMode="auto">
          <a:xfrm>
            <a:off x="2195513" y="1425575"/>
            <a:ext cx="6948487" cy="47625"/>
            <a:chOff x="0" y="3944937"/>
            <a:chExt cx="6948487" cy="46912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3944937"/>
              <a:ext cx="2411412" cy="4534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 flipH="1" flipV="1">
              <a:off x="1920875" y="3946501"/>
              <a:ext cx="1930400" cy="453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 flipH="1">
              <a:off x="3851275" y="3944937"/>
              <a:ext cx="3097212" cy="4534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 flipH="1">
              <a:off x="5292725" y="3944937"/>
              <a:ext cx="1655762" cy="4534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4248472" cy="1084982"/>
          </a:xfrm>
          <a:prstGeom prst="rect">
            <a:avLst/>
          </a:prstGeom>
        </p:spPr>
        <p:txBody>
          <a:bodyPr lIns="0" rIns="0" bIns="0"/>
          <a:lstStyle>
            <a:lvl1pPr algn="l">
              <a:lnSpc>
                <a:spcPct val="80000"/>
              </a:lnSpc>
              <a:defRPr sz="3000" b="1" i="0">
                <a:solidFill>
                  <a:srgbClr val="00325D"/>
                </a:solidFill>
                <a:latin typeface="Arial Narrow"/>
                <a:cs typeface="Arial Narrow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Arial"/>
                <a:cs typeface="Arial"/>
              </a:defRPr>
            </a:lvl1pPr>
            <a:lvl2pPr>
              <a:defRPr sz="2600"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>
          <a:xfrm>
            <a:off x="323528" y="6379864"/>
            <a:ext cx="7488237" cy="217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101013" y="6356350"/>
            <a:ext cx="5857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E09C5-AEEF-4DE3-9104-E1C03AD5BB6E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1957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87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290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4221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86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21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001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08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6777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3331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0487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6009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-14288"/>
            <a:ext cx="9155113" cy="6884988"/>
            <a:chOff x="0" y="-9"/>
            <a:chExt cx="5767" cy="4337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invGray">
            <a:xfrm>
              <a:off x="0" y="2441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invGray">
            <a:xfrm>
              <a:off x="1632" y="2487"/>
              <a:ext cx="1737" cy="382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invGray">
            <a:xfrm>
              <a:off x="0" y="2487"/>
              <a:ext cx="1737" cy="381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invGray">
            <a:xfrm>
              <a:off x="3744" y="2487"/>
              <a:ext cx="1739" cy="382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invGray">
            <a:xfrm>
              <a:off x="1920" y="2487"/>
              <a:ext cx="2080" cy="38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invGray">
            <a:xfrm>
              <a:off x="7" y="2456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invGray">
            <a:xfrm>
              <a:off x="2583" y="2449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invGray">
            <a:xfrm rot="18897039" flipH="1">
              <a:off x="148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invGray">
            <a:xfrm rot="18897039" flipH="1">
              <a:off x="76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invGray">
            <a:xfrm rot="18897039" flipH="1">
              <a:off x="31" y="2385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invGray">
            <a:xfrm flipH="1" flipV="1">
              <a:off x="576" y="2441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invGray">
            <a:xfrm flipH="1" flipV="1">
              <a:off x="240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invGray">
            <a:xfrm flipH="1" flipV="1">
              <a:off x="3036" y="2489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invGray">
            <a:xfrm flipH="1" flipV="1">
              <a:off x="3984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invGray">
            <a:xfrm flipH="1" flipV="1">
              <a:off x="3456" y="2441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invGray">
            <a:xfrm>
              <a:off x="0" y="2462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hidden">
            <a:xfrm>
              <a:off x="0" y="2880"/>
              <a:ext cx="5760" cy="57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hidden">
            <a:xfrm>
              <a:off x="0" y="3408"/>
              <a:ext cx="5760" cy="9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pic>
          <p:nvPicPr>
            <p:cNvPr id="34" name="Picture 32" descr="BTZBUL1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" y="1650"/>
              <a:ext cx="20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53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1676400" y="1905000"/>
            <a:ext cx="7239000" cy="1905000"/>
          </a:xfrm>
        </p:spPr>
        <p:txBody>
          <a:bodyPr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5154" name="Rectangle 34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572000"/>
            <a:ext cx="6400800" cy="16795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35" name="Rectangle 3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328F6-CB79-4EB1-9622-1E42B0C9CBD0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6253-39C9-448C-9C4A-A6E99E0D3234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221539"/>
      </p:ext>
    </p:extLst>
  </p:cSld>
  <p:clrMapOvr>
    <a:masterClrMapping/>
  </p:clrMapOvr>
  <p:transition>
    <p:circl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82B14-9398-4F17-8677-549CAE53387D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89376-4EFE-40B2-BB18-13E61DC8D76B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2768"/>
      </p:ext>
    </p:extLst>
  </p:cSld>
  <p:clrMapOvr>
    <a:masterClrMapping/>
  </p:clrMapOvr>
  <p:transition>
    <p:circl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49043-67F9-4CD5-888D-5129D9CB8386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97D8E-EFD2-4937-AE4E-991B8EB5F95B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114781"/>
      </p:ext>
    </p:extLst>
  </p:cSld>
  <p:clrMapOvr>
    <a:masterClrMapping/>
  </p:clrMapOvr>
  <p:transition>
    <p:circl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908E3-F875-4EBA-AF45-73C9EB9B5A18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6CE47-787F-4C9E-8AA5-D4C5FFFD0AD7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640973"/>
      </p:ext>
    </p:extLst>
  </p:cSld>
  <p:clrMapOvr>
    <a:masterClrMapping/>
  </p:clrMapOvr>
  <p:transition>
    <p:circl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2EF8D-C24A-429A-9467-0127E60EB098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8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9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BED69-0FED-49EE-80D2-0CFD3B566DFC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69115"/>
      </p:ext>
    </p:extLst>
  </p:cSld>
  <p:clrMapOvr>
    <a:masterClrMapping/>
  </p:clrMapOvr>
  <p:transition>
    <p:circl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9FE47-E858-4BBF-8CAD-024E72026994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844D1-5E67-4853-96ED-8ACA087E5A63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623964"/>
      </p:ext>
    </p:extLst>
  </p:cSld>
  <p:clrMapOvr>
    <a:masterClrMapping/>
  </p:clrMapOvr>
  <p:transition>
    <p:circl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E3288-BFC6-4A06-A556-39C10F8F4181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5F7B0-44E8-487E-8848-2AFDFF31E65E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814825"/>
      </p:ext>
    </p:extLst>
  </p:cSld>
  <p:clrMapOvr>
    <a:masterClrMapping/>
  </p:clrMapOvr>
  <p:transition>
    <p:circl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63888-DBAA-4C0B-8A4F-44D38A0012AE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45719-1273-42EE-9527-D26538B173BD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846371"/>
      </p:ext>
    </p:extLst>
  </p:cSld>
  <p:clrMapOvr>
    <a:masterClrMapping/>
  </p:clrMapOvr>
  <p:transition>
    <p:circl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8F018-2D53-48C7-9762-C8F776CBD873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3A6A1-6496-4303-90FD-271FF3E469A0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048566"/>
      </p:ext>
    </p:extLst>
  </p:cSld>
  <p:clrMapOvr>
    <a:masterClrMapping/>
  </p:clrMapOvr>
  <p:transition>
    <p:circl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32239-DB00-4C32-9D6A-477EE0589381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532ED-5296-433E-8766-B05110EF0791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249692"/>
      </p:ext>
    </p:extLst>
  </p:cSld>
  <p:clrMapOvr>
    <a:masterClrMapping/>
  </p:clrMapOvr>
  <p:transition>
    <p:circl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130175"/>
            <a:ext cx="1943100" cy="59658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130175"/>
            <a:ext cx="5676900" cy="59658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FEA86-7739-444E-9438-0924CC8553C1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AD21E-C4A5-4F0B-9A79-F3E81E2CC426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506368"/>
      </p:ext>
    </p:extLst>
  </p:cSld>
  <p:clrMapOvr>
    <a:masterClrMapping/>
  </p:clrMapOvr>
  <p:transition>
    <p:circl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130175"/>
            <a:ext cx="7772400" cy="59658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09FF1-A132-4073-8099-89ADE3613AAC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A5270-25A8-479C-9AE7-38494BAA2A51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446804"/>
      </p:ext>
    </p:extLst>
  </p:cSld>
  <p:clrMapOvr>
    <a:masterClrMapping/>
  </p:clrMapOvr>
  <p:transition>
    <p:circl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130175"/>
            <a:ext cx="7772400" cy="210185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10307-693A-4291-A0E5-CCC2B0CD235C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624D4-24CB-4F4C-9D60-C8D2B4780F94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957160"/>
      </p:ext>
    </p:extLst>
  </p:cSld>
  <p:clrMapOvr>
    <a:masterClrMapping/>
  </p:clrMapOvr>
  <p:transition>
    <p:circl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93531-E61E-4E43-8711-6DAA0CB53F6E}" type="datetime1">
              <a:rPr lang="it-IT">
                <a:solidFill>
                  <a:srgbClr val="FFFFFF"/>
                </a:solidFill>
              </a:rPr>
              <a:pPr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EA4E9-F13E-4AB3-B3AC-7DDBD6AFF131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988685"/>
      </p:ext>
    </p:extLst>
  </p:cSld>
  <p:clrMapOvr>
    <a:masterClrMapping/>
  </p:clrMapOvr>
  <p:transition>
    <p:circl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687AF-0320-4184-9667-2074A3E6712F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6F6C4-9106-445A-8803-7451ED36301F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0558785"/>
      </p:ext>
    </p:extLst>
  </p:cSld>
  <p:clrMapOvr>
    <a:masterClrMapping/>
  </p:clrMapOvr>
  <p:transition spd="slow">
    <p:push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BEDA7-B318-40AB-93AB-1B8A076B9BC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9BC41-CF80-4D96-8ED1-59C3062C392F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83348278"/>
      </p:ext>
    </p:extLst>
  </p:cSld>
  <p:clrMapOvr>
    <a:masterClrMapping/>
  </p:clrMapOvr>
  <p:transition spd="slow">
    <p:push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511E6-D80C-4543-A141-8565CB489924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0532E-B2B2-41E3-B584-C8B7F117E8A2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6944506"/>
      </p:ext>
    </p:extLst>
  </p:cSld>
  <p:clrMapOvr>
    <a:masterClrMapping/>
  </p:clrMapOvr>
  <p:transition spd="slow">
    <p:push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E8BDF-FB46-478D-BC74-21BB58583FDF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BB270-C767-48E9-B99F-486870DCC6DF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60711743"/>
      </p:ext>
    </p:extLst>
  </p:cSld>
  <p:clrMapOvr>
    <a:masterClrMapping/>
  </p:clrMapOvr>
  <p:transition spd="slow">
    <p:push dir="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7B4FC-14AD-4EFD-8DE6-42C8CD205878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811BF-B031-4C70-B2EF-ED024007EDF6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28811988"/>
      </p:ext>
    </p:extLst>
  </p:cSld>
  <p:clrMapOvr>
    <a:masterClrMapping/>
  </p:clrMapOvr>
  <p:transition spd="slow">
    <p:push dir="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20C4D-F29E-48A0-8863-1A19F057A9F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DC425-C085-4B1D-9D3A-768D2075B9D2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36053162"/>
      </p:ext>
    </p:extLst>
  </p:cSld>
  <p:clrMapOvr>
    <a:masterClrMapping/>
  </p:clrMapOvr>
  <p:transition spd="slow">
    <p:push dir="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06CCD-B2A7-4C9D-B642-B8D9640A1747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2106F-B8A6-4B54-BC80-F64F32170D4D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11720675"/>
      </p:ext>
    </p:extLst>
  </p:cSld>
  <p:clrMapOvr>
    <a:masterClrMapping/>
  </p:clrMapOvr>
  <p:transition spd="slow">
    <p:push dir="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39F99-6477-4875-BD4A-A4BB9846FEF8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87908-99CB-4DED-A874-D00172B0C611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242311"/>
      </p:ext>
    </p:extLst>
  </p:cSld>
  <p:clrMapOvr>
    <a:masterClrMapping/>
  </p:clrMapOvr>
  <p:transition spd="slow">
    <p:push dir="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87E46-EE69-42F9-806A-31BD3AB7B93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671D3-8C7A-486F-993B-3754D39D7041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29395002"/>
      </p:ext>
    </p:extLst>
  </p:cSld>
  <p:clrMapOvr>
    <a:masterClrMapping/>
  </p:clrMapOvr>
  <p:transition spd="slow">
    <p:push dir="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0E5FC-4AFB-4E58-BA6C-0FAD507F475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08B35-EE67-4C9C-9473-9262DA3E5F82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2782504"/>
      </p:ext>
    </p:extLst>
  </p:cSld>
  <p:clrMapOvr>
    <a:masterClrMapping/>
  </p:clrMapOvr>
  <p:transition spd="slow">
    <p:push dir="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B7C9C-56D9-41C1-AB4C-D2D234B217C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F811F-AB09-4130-AAF8-E92F19DDC825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04494634"/>
      </p:ext>
    </p:extLst>
  </p:cSld>
  <p:clrMapOvr>
    <a:masterClrMapping/>
  </p:clrMapOvr>
  <p:transition spd="slow">
    <p:push dir="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6620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0943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260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3628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4975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38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7588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4503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2739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724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34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  <p:pic>
        <p:nvPicPr>
          <p:cNvPr id="13" name="Picture 35" descr="logoANCE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6124575"/>
            <a:ext cx="685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1890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  <p:sldLayoutId id="2147483943" r:id="rId18"/>
  </p:sldLayoutIdLst>
  <p:transition>
    <p:circle/>
  </p:transition>
  <p:timing>
    <p:tnLst>
      <p:par>
        <p:cTn id="1" dur="indefinite" restart="never" nodeType="tmRoot"/>
      </p:par>
    </p:tnLst>
  </p:timing>
  <p:hf hdr="0" ftr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80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0"/>
            <a:ext cx="9144000" cy="7405688"/>
            <a:chOff x="0" y="-9"/>
            <a:chExt cx="5760" cy="4665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6" name="Freeform 10"/>
            <p:cNvSpPr>
              <a:spLocks/>
            </p:cNvSpPr>
            <p:nvPr userDrawn="1"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0" name="Rectangle 14"/>
            <p:cNvSpPr>
              <a:spLocks noChangeArrowheads="1"/>
            </p:cNvSpPr>
            <p:nvPr/>
          </p:nvSpPr>
          <p:spPr bwMode="hidden">
            <a:xfrm>
              <a:off x="0" y="3910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1632" y="3956"/>
              <a:ext cx="1737" cy="382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3956"/>
              <a:ext cx="1737" cy="381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3744" y="3956"/>
              <a:ext cx="1739" cy="382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1920" y="3956"/>
              <a:ext cx="2080" cy="38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5" name="Rectangle 19"/>
            <p:cNvSpPr>
              <a:spLocks noChangeArrowheads="1"/>
            </p:cNvSpPr>
            <p:nvPr/>
          </p:nvSpPr>
          <p:spPr bwMode="hidden">
            <a:xfrm>
              <a:off x="0" y="3905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583" y="3918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 rot="18897039" flipH="1">
              <a:off x="148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 rot="18897039" flipH="1">
              <a:off x="76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 rot="18897039" flipH="1">
              <a:off x="31" y="3854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 flipH="1" flipV="1">
              <a:off x="576" y="3910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 flipH="1" flipV="1">
              <a:off x="240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 flipH="1" flipV="1">
              <a:off x="3036" y="3958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 flipH="1" flipV="1">
              <a:off x="3984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 flipH="1" flipV="1">
              <a:off x="3456" y="3910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4125" name="Rectangle 29"/>
            <p:cNvSpPr>
              <a:spLocks noChangeArrowheads="1"/>
            </p:cNvSpPr>
            <p:nvPr/>
          </p:nvSpPr>
          <p:spPr bwMode="hidden">
            <a:xfrm>
              <a:off x="0" y="3931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t-IT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18435" name="Rectangle 3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30175"/>
            <a:ext cx="77724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it-IT" smtClean="0"/>
              <a:t>Fare clic per modificare lo stile del titolo dello schema</a:t>
            </a:r>
          </a:p>
        </p:txBody>
      </p:sp>
      <p:sp>
        <p:nvSpPr>
          <p:cNvPr id="18436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128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4129" name="Rectangle 3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4130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  <p:pic>
        <p:nvPicPr>
          <p:cNvPr id="18440" name="Picture 35" descr="logoANCE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6124575"/>
            <a:ext cx="685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811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</p:sldLayoutIdLst>
  <p:transition>
    <p:circle/>
  </p:transition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4099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F79A92-2B28-4A75-A481-BB51623A2208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915F89-9CD6-465F-9F75-BC563E3B4EF3}" type="slidenum">
              <a:rPr lang="it-IT" altLang="it-IT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altLang="it-IT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2527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 spd="slow">
    <p:push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70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Triple_expansion_engine_animation.gif" TargetMode="External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1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524000"/>
            <a:ext cx="7772400" cy="1752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Echo parameters on top of natriuretic peptides and clinical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assesment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CHF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rehospitalizations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8" name="Picture 2" descr="D:\SIGLA THERACARDIA\LOGO 4 V6 RECLAMA PATRATA v2 SITE ROMEDI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1" y="0"/>
            <a:ext cx="1662113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4480560"/>
            <a:ext cx="8534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Cornelia  Zara,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Evelina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Iarca</a:t>
            </a:r>
            <a:r>
              <a:rPr lang="en-US" b="1" i="1" dirty="0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Bianca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Neagoe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Liliana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Jupoiu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, Adina Luta, Ofelia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Khazei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Ioana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Barsan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Anca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 Gabor,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Vlad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Gorgan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, Magdalena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Craciun</a:t>
            </a:r>
            <a:r>
              <a:rPr lang="en-US" b="1" i="1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i="1" dirty="0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Lilia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b="1" i="1" dirty="0" err="1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anjoub</a:t>
            </a:r>
            <a:r>
              <a:rPr lang="en-US" b="1" i="1" dirty="0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Muntean</a:t>
            </a:r>
            <a:r>
              <a:rPr lang="en-US" b="1" i="1" dirty="0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i="1" dirty="0" err="1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Ionut</a:t>
            </a:r>
            <a:r>
              <a:rPr lang="en-US" b="1" i="1" dirty="0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b="1" i="1" dirty="0" err="1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Iarca</a:t>
            </a:r>
            <a:endParaRPr lang="en-US" b="1" dirty="0">
              <a:solidFill>
                <a:srgbClr val="82B1E6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i="1" u="sng" dirty="0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b="1" i="1" u="sng" dirty="0" err="1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Theracardia</a:t>
            </a:r>
            <a:r>
              <a:rPr lang="en-US" b="1" i="1" u="sng" dirty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, Brasov, </a:t>
            </a:r>
            <a:r>
              <a:rPr lang="en-US" b="1" i="1" u="sng" dirty="0" smtClean="0">
                <a:solidFill>
                  <a:srgbClr val="82B1E6"/>
                </a:solidFill>
                <a:latin typeface="Arial" pitchFamily="34" charset="0"/>
                <a:cs typeface="Arial" pitchFamily="34" charset="0"/>
              </a:rPr>
              <a:t>Romania -</a:t>
            </a:r>
          </a:p>
          <a:p>
            <a:pPr algn="ctr"/>
            <a:endParaRPr lang="en-US" b="1" i="1" dirty="0" smtClean="0">
              <a:solidFill>
                <a:srgbClr val="82B1E6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b="1" i="1" dirty="0">
              <a:solidFill>
                <a:srgbClr val="82B1E6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b="1" dirty="0">
                <a:solidFill>
                  <a:srgbClr val="82B1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Gratitude to: Anca Simioniuc, Luna Gargani, Frank Lloyd </a:t>
            </a:r>
            <a:r>
              <a:rPr lang="it-IT" b="1" dirty="0" smtClean="0">
                <a:solidFill>
                  <a:srgbClr val="82B1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Dini</a:t>
            </a:r>
            <a:r>
              <a:rPr lang="it-IT" b="1" dirty="0">
                <a:solidFill>
                  <a:srgbClr val="82B1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it-IT" b="1" dirty="0" smtClean="0">
                <a:solidFill>
                  <a:srgbClr val="82B1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it-IT" b="1" u="sng" dirty="0" smtClean="0">
                <a:solidFill>
                  <a:srgbClr val="82B1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r>
              <a:rPr lang="it-IT" b="1" u="sng" dirty="0">
                <a:solidFill>
                  <a:srgbClr val="82B1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it-IT" b="1" u="sng" dirty="0" smtClean="0">
                <a:solidFill>
                  <a:srgbClr val="82B1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Italy</a:t>
            </a:r>
            <a:endParaRPr lang="en-US" b="1" u="sng" dirty="0">
              <a:solidFill>
                <a:srgbClr val="82B1E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73171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2052638"/>
            <a:ext cx="6711950" cy="4195762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 have nothing to declare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452438"/>
            <a:ext cx="7056438" cy="690562"/>
          </a:xfrm>
        </p:spPr>
        <p:txBody>
          <a:bodyPr/>
          <a:lstStyle/>
          <a:p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Declaration of interest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2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304800"/>
            <a:ext cx="8686800" cy="1400175"/>
          </a:xfrm>
        </p:spPr>
        <p:txBody>
          <a:bodyPr/>
          <a:lstStyle/>
          <a:p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Contents of the presentation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676400"/>
            <a:ext cx="8686800" cy="4648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Background about congestion score, echocardiographic parameters and natriuretic peptides used in HF patients‘ follow-up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Dimension  of the issue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R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ecommendations of the guidelines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Theracardia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study 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Conclusions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65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heorghiade2 .tif"/>
          <p:cNvPicPr>
            <a:picLocks noChangeAspect="1"/>
          </p:cNvPicPr>
          <p:nvPr/>
        </p:nvPicPr>
        <p:blipFill>
          <a:blip r:embed="rId2" cstate="print"/>
          <a:srcRect l="1667"/>
          <a:stretch>
            <a:fillRect/>
          </a:stretch>
        </p:blipFill>
        <p:spPr>
          <a:xfrm>
            <a:off x="76200" y="1857009"/>
            <a:ext cx="8991600" cy="31721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312003"/>
            <a:ext cx="8967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Mortality and readmission in patients hospitalized with 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acute heart failure</a:t>
            </a:r>
            <a:endParaRPr lang="en-US" sz="24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6477000"/>
            <a:ext cx="5399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Gheorghiade</a:t>
            </a:r>
            <a:r>
              <a:rPr lang="en-US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M et al. J Am </a:t>
            </a:r>
            <a:r>
              <a:rPr lang="en-US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Coll</a:t>
            </a:r>
            <a:r>
              <a:rPr lang="en-US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Cardiol</a:t>
            </a:r>
            <a:r>
              <a:rPr lang="en-US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2013; 61:391-403</a:t>
            </a:r>
            <a:endParaRPr lang="en-US" sz="16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03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heorghiade1 .tif"/>
          <p:cNvPicPr>
            <a:picLocks noChangeAspect="1"/>
          </p:cNvPicPr>
          <p:nvPr/>
        </p:nvPicPr>
        <p:blipFill>
          <a:blip r:embed="rId2" cstate="print"/>
          <a:srcRect l="3333"/>
          <a:stretch>
            <a:fillRect/>
          </a:stretch>
        </p:blipFill>
        <p:spPr>
          <a:xfrm>
            <a:off x="152400" y="1991933"/>
            <a:ext cx="8839200" cy="28741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6477000"/>
            <a:ext cx="5399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Gheorghiade</a:t>
            </a:r>
            <a:r>
              <a:rPr lang="en-US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M et al. J Am </a:t>
            </a:r>
            <a:r>
              <a:rPr lang="en-US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Coll</a:t>
            </a:r>
            <a:r>
              <a:rPr lang="en-US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Cardiol</a:t>
            </a:r>
            <a:r>
              <a:rPr lang="en-US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2013; 61:391-403</a:t>
            </a:r>
            <a:endParaRPr lang="en-US" sz="16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86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Length </a:t>
            </a:r>
            <a:r>
              <a:rPr lang="en-US" sz="24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 stay and discharge disposition for patients hospitalized with acute heart failure</a:t>
            </a:r>
            <a:endParaRPr lang="en-US" sz="24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13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228600"/>
            <a:ext cx="8915400" cy="842962"/>
          </a:xfrm>
        </p:spPr>
        <p:txBody>
          <a:bodyPr/>
          <a:lstStyle/>
          <a:p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Causes of early HF readmission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0010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1. Inadequate initial in-hospital treatment</a:t>
            </a:r>
          </a:p>
          <a:p>
            <a:pPr marL="0" indent="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Administrative pressure to early discharge</a:t>
            </a:r>
          </a:p>
          <a:p>
            <a:pPr marL="0" indent="0"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 Inadequate discharge status </a:t>
            </a:r>
          </a:p>
          <a:p>
            <a:pPr marL="0" indent="0">
              <a:buNone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ow congestive status should be ?</a:t>
            </a:r>
          </a:p>
          <a:p>
            <a:pPr>
              <a:buFontTx/>
              <a:buChar char="-"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3.</a:t>
            </a:r>
            <a:r>
              <a:rPr lang="en-US" sz="28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Inadequate discharge planning</a:t>
            </a:r>
          </a:p>
          <a:p>
            <a:pPr marL="0" indent="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 Medication, follow-up calls , visit ,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etc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15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47800" y="457200"/>
            <a:ext cx="7056438" cy="842962"/>
          </a:xfrm>
        </p:spPr>
        <p:txBody>
          <a:bodyPr/>
          <a:lstStyle/>
          <a:p>
            <a:r>
              <a:rPr lang="en-US" sz="3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4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Congestion matters!</a:t>
            </a:r>
            <a:endParaRPr lang="en-US" sz="4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052638"/>
            <a:ext cx="9144000" cy="465296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Pulmonary / </a:t>
            </a:r>
            <a:r>
              <a:rPr lang="en-US" sz="4000" b="1" dirty="0" err="1">
                <a:latin typeface="Arial" pitchFamily="34" charset="0"/>
                <a:cs typeface="Arial" pitchFamily="34" charset="0"/>
              </a:rPr>
              <a:t>sistemic</a:t>
            </a:r>
            <a:r>
              <a:rPr lang="en-US" sz="4000" b="1" dirty="0">
                <a:latin typeface="Arial" pitchFamily="34" charset="0"/>
                <a:cs typeface="Arial" pitchFamily="34" charset="0"/>
              </a:rPr>
              <a:t> congestion </a:t>
            </a:r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Clinical / hemodynamic congestion</a:t>
            </a:r>
          </a:p>
          <a:p>
            <a:endParaRPr lang="en-US" sz="36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              </a:t>
            </a:r>
          </a:p>
          <a:p>
            <a:pPr marL="0" indent="0">
              <a:buNone/>
            </a:pP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01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0" y="2907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19" name="CasellaDiTesto 4"/>
          <p:cNvSpPr txBox="1">
            <a:spLocks noChangeArrowheads="1"/>
          </p:cNvSpPr>
          <p:nvPr/>
        </p:nvSpPr>
        <p:spPr bwMode="auto">
          <a:xfrm>
            <a:off x="3269853" y="108290"/>
            <a:ext cx="19288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Systemic congestion (JVD, edema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67000" y="1474927"/>
            <a:ext cx="305395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Increased RV and RA pressure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465786" y="2386013"/>
            <a:ext cx="305395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Increased PA pressure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536032" y="3086100"/>
            <a:ext cx="3053954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Increased PCWP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428875" y="4006852"/>
            <a:ext cx="32146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Increased LA and LV diastolic pressure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196703" y="5229225"/>
            <a:ext cx="380404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Abnormal LV function</a:t>
            </a:r>
          </a:p>
        </p:txBody>
      </p:sp>
      <p:sp>
        <p:nvSpPr>
          <p:cNvPr id="34825" name="Text Box 4"/>
          <p:cNvSpPr txBox="1">
            <a:spLocks noChangeArrowheads="1"/>
          </p:cNvSpPr>
          <p:nvPr/>
        </p:nvSpPr>
        <p:spPr bwMode="auto">
          <a:xfrm>
            <a:off x="152400" y="6477000"/>
            <a:ext cx="8877300" cy="255588"/>
          </a:xfrm>
          <a:prstGeom prst="rect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 lIns="0" tIns="0" rIns="0" bIns="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i="1" dirty="0" err="1">
                <a:solidFill>
                  <a:srgbClr val="FFFF00"/>
                </a:solidFill>
                <a:latin typeface="Times New Roman" pitchFamily="18" charset="0"/>
                <a:ea typeface="msgothic"/>
                <a:cs typeface="Times New Roman" pitchFamily="18" charset="0"/>
              </a:rPr>
              <a:t>Gheorghiade</a:t>
            </a:r>
            <a:r>
              <a:rPr lang="en-GB" i="1" dirty="0">
                <a:solidFill>
                  <a:srgbClr val="FFFF00"/>
                </a:solidFill>
                <a:latin typeface="Times New Roman" pitchFamily="18" charset="0"/>
                <a:ea typeface="msgothic"/>
                <a:cs typeface="Times New Roman" pitchFamily="18" charset="0"/>
              </a:rPr>
              <a:t> M et al. </a:t>
            </a:r>
            <a:r>
              <a:rPr lang="en-GB" i="1" dirty="0" err="1">
                <a:solidFill>
                  <a:srgbClr val="FFFF00"/>
                </a:solidFill>
                <a:latin typeface="Times New Roman" pitchFamily="18" charset="0"/>
                <a:ea typeface="msgothic"/>
                <a:cs typeface="Times New Roman" pitchFamily="18" charset="0"/>
              </a:rPr>
              <a:t>Eur</a:t>
            </a:r>
            <a:r>
              <a:rPr lang="en-GB" i="1" dirty="0">
                <a:solidFill>
                  <a:srgbClr val="FFFF00"/>
                </a:solidFill>
                <a:latin typeface="Times New Roman" pitchFamily="18" charset="0"/>
                <a:ea typeface="msgothic"/>
                <a:cs typeface="Times New Roman" pitchFamily="18" charset="0"/>
              </a:rPr>
              <a:t> J Heart Fail 2010;12:423-433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589986" y="4672013"/>
            <a:ext cx="241101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Mitral regurgitation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643562" y="2770188"/>
            <a:ext cx="2357438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Redistribution in pulmonary vascular bed + interstitial edema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589985" y="1957388"/>
            <a:ext cx="2303859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Alveolar edema</a:t>
            </a:r>
          </a:p>
        </p:txBody>
      </p:sp>
      <p:sp>
        <p:nvSpPr>
          <p:cNvPr id="34829" name="CasellaDiTesto 15"/>
          <p:cNvSpPr txBox="1">
            <a:spLocks noChangeArrowheads="1"/>
          </p:cNvSpPr>
          <p:nvPr/>
        </p:nvSpPr>
        <p:spPr bwMode="auto">
          <a:xfrm>
            <a:off x="5268516" y="642938"/>
            <a:ext cx="1928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Dyspnea</a:t>
            </a:r>
            <a:endParaRPr lang="en-US" sz="20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Connettore 2 16"/>
          <p:cNvCxnSpPr/>
          <p:nvPr/>
        </p:nvCxnSpPr>
        <p:spPr>
          <a:xfrm rot="10800000">
            <a:off x="5375674" y="4357690"/>
            <a:ext cx="535781" cy="357187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4786313" y="3286125"/>
            <a:ext cx="857250" cy="158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14" idx="0"/>
          </p:cNvCxnSpPr>
          <p:nvPr/>
        </p:nvCxnSpPr>
        <p:spPr>
          <a:xfrm flipH="1" flipV="1">
            <a:off x="6768705" y="2341565"/>
            <a:ext cx="53576" cy="428623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15" idx="0"/>
            <a:endCxn id="34829" idx="2"/>
          </p:cNvCxnSpPr>
          <p:nvPr/>
        </p:nvCxnSpPr>
        <p:spPr>
          <a:xfrm rot="16200000" flipV="1">
            <a:off x="6030516" y="1245394"/>
            <a:ext cx="914400" cy="50958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9" name="Figura a mano libera 48"/>
          <p:cNvSpPr/>
          <p:nvPr/>
        </p:nvSpPr>
        <p:spPr>
          <a:xfrm>
            <a:off x="1250134" y="285728"/>
            <a:ext cx="964096" cy="4784034"/>
          </a:xfrm>
          <a:custGeom>
            <a:avLst/>
            <a:gdLst>
              <a:gd name="connsiteX0" fmla="*/ 331305 w 1285461"/>
              <a:gd name="connsiteY0" fmla="*/ 4784034 h 4784034"/>
              <a:gd name="connsiteX1" fmla="*/ 0 w 1285461"/>
              <a:gd name="connsiteY1" fmla="*/ 1007165 h 4784034"/>
              <a:gd name="connsiteX2" fmla="*/ 251791 w 1285461"/>
              <a:gd name="connsiteY2" fmla="*/ 0 h 4784034"/>
              <a:gd name="connsiteX3" fmla="*/ 1033670 w 1285461"/>
              <a:gd name="connsiteY3" fmla="*/ 0 h 4784034"/>
              <a:gd name="connsiteX4" fmla="*/ 1285461 w 1285461"/>
              <a:gd name="connsiteY4" fmla="*/ 1007165 h 4784034"/>
              <a:gd name="connsiteX5" fmla="*/ 940905 w 1285461"/>
              <a:gd name="connsiteY5" fmla="*/ 4784034 h 4784034"/>
              <a:gd name="connsiteX6" fmla="*/ 331305 w 1285461"/>
              <a:gd name="connsiteY6" fmla="*/ 4784034 h 478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5461" h="4784034">
                <a:moveTo>
                  <a:pt x="331305" y="4784034"/>
                </a:moveTo>
                <a:lnTo>
                  <a:pt x="0" y="1007165"/>
                </a:lnTo>
                <a:lnTo>
                  <a:pt x="251791" y="0"/>
                </a:lnTo>
                <a:lnTo>
                  <a:pt x="1033670" y="0"/>
                </a:lnTo>
                <a:lnTo>
                  <a:pt x="1285461" y="1007165"/>
                </a:lnTo>
                <a:lnTo>
                  <a:pt x="940905" y="4784034"/>
                </a:lnTo>
                <a:lnTo>
                  <a:pt x="331305" y="4784034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37" name="CasellaDiTesto 38"/>
          <p:cNvSpPr txBox="1">
            <a:spLocks noChangeArrowheads="1"/>
          </p:cNvSpPr>
          <p:nvPr/>
        </p:nvSpPr>
        <p:spPr bwMode="auto">
          <a:xfrm>
            <a:off x="1571626" y="714375"/>
            <a:ext cx="321469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SYMPTOMS</a:t>
            </a:r>
            <a:endParaRPr lang="en-US" sz="20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Connettore 2 22"/>
          <p:cNvCxnSpPr/>
          <p:nvPr/>
        </p:nvCxnSpPr>
        <p:spPr>
          <a:xfrm flipH="1" flipV="1">
            <a:off x="4139804" y="1128715"/>
            <a:ext cx="8334" cy="37147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rot="16200000" flipV="1">
            <a:off x="3843139" y="2200077"/>
            <a:ext cx="596900" cy="3572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 rot="16200000" flipV="1">
            <a:off x="3887589" y="2958902"/>
            <a:ext cx="508000" cy="3572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 flipH="1" flipV="1">
            <a:off x="4139804" y="3556002"/>
            <a:ext cx="8334" cy="373063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 rot="16200000" flipV="1">
            <a:off x="3888581" y="5041107"/>
            <a:ext cx="514350" cy="4763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92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5329" cy="6858000"/>
          </a:xfrm>
          <a:prstGeom prst="rect">
            <a:avLst/>
          </a:prstGeom>
          <a:noFill/>
          <a:ln w="12700" algn="ctr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478" name="Picture 2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5"/>
          <a:stretch>
            <a:fillRect/>
          </a:stretch>
        </p:blipFill>
        <p:spPr bwMode="auto">
          <a:xfrm>
            <a:off x="5037137" y="3886200"/>
            <a:ext cx="4106863" cy="2438400"/>
          </a:xfrm>
          <a:prstGeom prst="rect">
            <a:avLst/>
          </a:prstGeom>
          <a:noFill/>
          <a:ln w="38100" algn="ctr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72207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Profile on Admission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24200" y="6324600"/>
            <a:ext cx="5778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</a:rPr>
              <a:t>Sato N. Et al. ATTEND Registry, </a:t>
            </a:r>
            <a:r>
              <a:rPr lang="en-US" i="1" u="sng" dirty="0" smtClean="0">
                <a:solidFill>
                  <a:prstClr val="black"/>
                </a:solidFill>
              </a:rPr>
              <a:t>Am Heart J.</a:t>
            </a:r>
            <a:r>
              <a:rPr lang="en-US" i="1" dirty="0" smtClean="0">
                <a:solidFill>
                  <a:prstClr val="black"/>
                </a:solidFill>
              </a:rPr>
              <a:t> 2010 Jun;159(6)</a:t>
            </a:r>
            <a:endParaRPr lang="en-US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2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408"/>
              </p:ext>
            </p:extLst>
          </p:nvPr>
        </p:nvGraphicFramePr>
        <p:xfrm>
          <a:off x="381000" y="838200"/>
          <a:ext cx="8382000" cy="5257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3020"/>
                <a:gridCol w="2011680"/>
                <a:gridCol w="1257300"/>
              </a:tblGrid>
              <a:tr h="40444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Variable – Chronic heart failure (outpatient)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OR (CI</a:t>
                      </a:r>
                      <a:r>
                        <a:rPr lang="en-US" b="1" baseline="0" dirty="0" smtClean="0"/>
                        <a:t> 95%)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P-value</a:t>
                      </a:r>
                      <a:endParaRPr lang="en-US" b="1" dirty="0"/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Age</a:t>
                      </a:r>
                      <a:r>
                        <a:rPr lang="en-US" b="1" baseline="0" dirty="0" smtClean="0"/>
                        <a:t> (every 5 </a:t>
                      </a:r>
                      <a:r>
                        <a:rPr lang="en-US" b="1" baseline="0" dirty="0" err="1" smtClean="0"/>
                        <a:t>years:IQR</a:t>
                      </a:r>
                      <a:r>
                        <a:rPr lang="en-US" b="1" baseline="0" dirty="0" smtClean="0"/>
                        <a:t>=[55 - 60])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1.11 (1.04-1.18)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0.0007</a:t>
                      </a:r>
                      <a:endParaRPr lang="en-US" b="1" dirty="0"/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BMI (every 1 kg/m</a:t>
                      </a:r>
                      <a:r>
                        <a:rPr lang="en-US" b="1" baseline="30000" dirty="0" smtClean="0"/>
                        <a:t>2</a:t>
                      </a:r>
                      <a:r>
                        <a:rPr lang="en-US" b="1" dirty="0" smtClean="0"/>
                        <a:t>:IQR=[25 - 26])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0.95 (0.93-0.98)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0.0005</a:t>
                      </a:r>
                      <a:endParaRPr lang="en-US" b="1" dirty="0"/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SBP (every</a:t>
                      </a:r>
                      <a:r>
                        <a:rPr lang="en-US" b="1" i="1" baseline="0" dirty="0" smtClean="0">
                          <a:solidFill>
                            <a:srgbClr val="FF0000"/>
                          </a:solidFill>
                        </a:rPr>
                        <a:t> 5 </a:t>
                      </a:r>
                      <a:r>
                        <a:rPr lang="en-US" b="1" i="1" baseline="0" dirty="0" err="1" smtClean="0">
                          <a:solidFill>
                            <a:srgbClr val="FF0000"/>
                          </a:solidFill>
                        </a:rPr>
                        <a:t>mmHg:IQR</a:t>
                      </a:r>
                      <a:r>
                        <a:rPr lang="en-US" b="1" i="1" baseline="0" dirty="0" smtClean="0">
                          <a:solidFill>
                            <a:srgbClr val="FF0000"/>
                          </a:solidFill>
                        </a:rPr>
                        <a:t>=[110 - 115])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0.94 (0.91-0.97)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0.0001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Region (N </a:t>
                      </a:r>
                      <a:r>
                        <a:rPr lang="en-US" b="1" dirty="0" err="1" smtClean="0"/>
                        <a:t>vs</a:t>
                      </a:r>
                      <a:r>
                        <a:rPr lang="en-US" b="1" dirty="0" smtClean="0"/>
                        <a:t> S)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0.47 (0.25-0.90)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0.0204</a:t>
                      </a:r>
                      <a:endParaRPr lang="en-US" b="1" dirty="0"/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NYHA III-IV (yes </a:t>
                      </a:r>
                      <a:r>
                        <a:rPr lang="en-US" b="1" i="1" dirty="0" err="1" smtClean="0">
                          <a:solidFill>
                            <a:srgbClr val="FF0000"/>
                          </a:solidFill>
                        </a:rPr>
                        <a:t>vs</a:t>
                      </a:r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 no)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1.93 (1.50-2.49)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&lt;0.0001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Pulmonary</a:t>
                      </a:r>
                      <a:r>
                        <a:rPr lang="en-US" b="1" i="1" baseline="0" dirty="0" smtClean="0">
                          <a:solidFill>
                            <a:srgbClr val="FF0000"/>
                          </a:solidFill>
                        </a:rPr>
                        <a:t> or peripheral congestion (no </a:t>
                      </a:r>
                      <a:r>
                        <a:rPr lang="en-US" b="1" i="1" baseline="0" dirty="0" err="1" smtClean="0">
                          <a:solidFill>
                            <a:srgbClr val="FF0000"/>
                          </a:solidFill>
                        </a:rPr>
                        <a:t>vs</a:t>
                      </a:r>
                      <a:r>
                        <a:rPr lang="en-US" b="1" i="1" baseline="0" dirty="0" smtClean="0">
                          <a:solidFill>
                            <a:srgbClr val="FF0000"/>
                          </a:solidFill>
                        </a:rPr>
                        <a:t> yes)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0.39 (0.26-0.60)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&lt;0.0001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Third heart sound (yes </a:t>
                      </a:r>
                      <a:r>
                        <a:rPr lang="en-US" b="1" dirty="0" err="1" smtClean="0"/>
                        <a:t>vs</a:t>
                      </a:r>
                      <a:r>
                        <a:rPr lang="en-US" b="1" dirty="0" smtClean="0"/>
                        <a:t> no)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1.54 (1.07-2.20)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0.0186</a:t>
                      </a:r>
                      <a:endParaRPr lang="en-US" b="1" dirty="0"/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Aortic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stenosis</a:t>
                      </a:r>
                      <a:r>
                        <a:rPr lang="en-US" b="1" baseline="0" dirty="0" smtClean="0"/>
                        <a:t> (yes </a:t>
                      </a:r>
                      <a:r>
                        <a:rPr lang="en-US" b="1" baseline="0" dirty="0" err="1" smtClean="0"/>
                        <a:t>vs</a:t>
                      </a:r>
                      <a:r>
                        <a:rPr lang="en-US" b="1" baseline="0" dirty="0" smtClean="0"/>
                        <a:t> no)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1.70 (1.12-2.59)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0.0135</a:t>
                      </a:r>
                      <a:endParaRPr lang="en-US" b="1" dirty="0"/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Atrial</a:t>
                      </a:r>
                      <a:r>
                        <a:rPr lang="en-US" b="1" dirty="0" smtClean="0"/>
                        <a:t> fibrillation (yes </a:t>
                      </a:r>
                      <a:r>
                        <a:rPr lang="en-US" b="1" dirty="0" err="1" smtClean="0"/>
                        <a:t>vs</a:t>
                      </a:r>
                      <a:r>
                        <a:rPr lang="en-US" b="1" dirty="0" smtClean="0"/>
                        <a:t> no)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1.45 (1.13-1.86)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0.0033</a:t>
                      </a:r>
                      <a:endParaRPr lang="en-US" b="1" dirty="0"/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PAD (yes </a:t>
                      </a:r>
                      <a:r>
                        <a:rPr lang="en-US" b="1" dirty="0" err="1" smtClean="0"/>
                        <a:t>vs</a:t>
                      </a:r>
                      <a:r>
                        <a:rPr lang="en-US" b="1" dirty="0" smtClean="0"/>
                        <a:t> no)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1.62 (1.19-2.19)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0.0019</a:t>
                      </a:r>
                      <a:endParaRPr lang="en-US" b="1" dirty="0"/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Renal dysfunction (yes </a:t>
                      </a:r>
                      <a:r>
                        <a:rPr lang="en-US" b="1" dirty="0" err="1" smtClean="0"/>
                        <a:t>vs</a:t>
                      </a:r>
                      <a:r>
                        <a:rPr lang="en-US" b="1" baseline="0" dirty="0" smtClean="0"/>
                        <a:t> no)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1.14 (1.09-1.83)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0.0080</a:t>
                      </a:r>
                      <a:endParaRPr lang="en-US" b="1" dirty="0"/>
                    </a:p>
                  </a:txBody>
                  <a:tcPr/>
                </a:tc>
              </a:tr>
              <a:tr h="40444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ICD</a:t>
                      </a:r>
                      <a:r>
                        <a:rPr lang="en-US" b="1" baseline="0" dirty="0" smtClean="0"/>
                        <a:t> (yes </a:t>
                      </a:r>
                      <a:r>
                        <a:rPr lang="en-US" b="1" baseline="0" dirty="0" err="1" smtClean="0"/>
                        <a:t>vs</a:t>
                      </a:r>
                      <a:r>
                        <a:rPr lang="en-US" b="1" baseline="0" dirty="0" smtClean="0"/>
                        <a:t> no)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0.67 (0.46-0.98)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0.0414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" y="147935"/>
            <a:ext cx="8321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CHF : Predictors of all-cause 1-year mortality</a:t>
            </a:r>
            <a:endParaRPr lang="en-US" sz="28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6273225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</a:t>
            </a:r>
            <a:r>
              <a:rPr lang="en-US" sz="1600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Observational</a:t>
            </a:r>
            <a:r>
              <a:rPr lang="en-US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Research </a:t>
            </a:r>
            <a:r>
              <a:rPr lang="en-US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Programme</a:t>
            </a:r>
            <a:endParaRPr lang="en-US" sz="1600" i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Heart Failure Long Term registry</a:t>
            </a:r>
            <a:endParaRPr lang="en-US" sz="16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3276600"/>
            <a:ext cx="8839200" cy="457200"/>
            <a:chOff x="0" y="3276600"/>
            <a:chExt cx="8839200" cy="457200"/>
          </a:xfrm>
        </p:grpSpPr>
        <p:sp>
          <p:nvSpPr>
            <p:cNvPr id="5" name="Right Arrow 4"/>
            <p:cNvSpPr/>
            <p:nvPr/>
          </p:nvSpPr>
          <p:spPr>
            <a:xfrm>
              <a:off x="0" y="3339389"/>
              <a:ext cx="381000" cy="1905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81000" y="3276600"/>
              <a:ext cx="8458200" cy="457200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268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ttern transmitral.tif"/>
          <p:cNvPicPr>
            <a:picLocks noChangeAspect="1"/>
          </p:cNvPicPr>
          <p:nvPr/>
        </p:nvPicPr>
        <p:blipFill>
          <a:blip r:embed="rId3" cstate="print">
            <a:lum bright="10000" contrast="20000"/>
          </a:blip>
          <a:srcRect r="28546" b="22222"/>
          <a:stretch>
            <a:fillRect/>
          </a:stretch>
        </p:blipFill>
        <p:spPr>
          <a:xfrm>
            <a:off x="304800" y="1066800"/>
            <a:ext cx="3463812" cy="2486840"/>
          </a:xfrm>
          <a:prstGeom prst="rect">
            <a:avLst/>
          </a:prstGeom>
        </p:spPr>
      </p:pic>
      <p:pic>
        <p:nvPicPr>
          <p:cNvPr id="6" name="Picture 5" descr="blines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91000" y="1066800"/>
            <a:ext cx="4683782" cy="5257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34923" y="3352800"/>
            <a:ext cx="1776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E/Ea = 14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163" y="0"/>
            <a:ext cx="84866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Use of Echocardiography and lung ultrasound </a:t>
            </a:r>
          </a:p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assessment of congestion</a:t>
            </a:r>
            <a:endParaRPr lang="en-US" sz="2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9" descr="TDI lateral editata.tif"/>
          <p:cNvPicPr>
            <a:picLocks noChangeAspect="1"/>
          </p:cNvPicPr>
          <p:nvPr/>
        </p:nvPicPr>
        <p:blipFill>
          <a:blip r:embed="rId5" cstate="print"/>
          <a:srcRect r="6245"/>
          <a:stretch>
            <a:fillRect/>
          </a:stretch>
        </p:blipFill>
        <p:spPr>
          <a:xfrm>
            <a:off x="395947" y="3810000"/>
            <a:ext cx="3505200" cy="2514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80499" y="6488668"/>
            <a:ext cx="576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Nagueh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et al J Am Soc Echocardiography 2016; 29:277-314</a:t>
            </a:r>
            <a:endParaRPr lang="en-US" sz="1600" i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627534" y="2157820"/>
            <a:ext cx="327332" cy="30480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7772400" y="1865128"/>
            <a:ext cx="457200" cy="292692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31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0" y="166688"/>
            <a:ext cx="9285288" cy="644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Reversible restrictive LV diastolic filling with optimized oral therapy predicts more favorable prognosis in chronic HF</a:t>
            </a:r>
            <a:endParaRPr lang="it-IT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6482" name="Rectangle 2"/>
          <p:cNvSpPr>
            <a:spLocks noChangeArrowheads="1"/>
          </p:cNvSpPr>
          <p:nvPr/>
        </p:nvSpPr>
        <p:spPr bwMode="auto">
          <a:xfrm>
            <a:off x="6186488" y="1123950"/>
            <a:ext cx="2103437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Prolonged</a:t>
            </a:r>
            <a:r>
              <a:rPr lang="it-IT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DT (&gt;125 ms) </a:t>
            </a:r>
          </a:p>
        </p:txBody>
      </p:sp>
      <p:sp>
        <p:nvSpPr>
          <p:cNvPr id="276483" name="Rectangle 3"/>
          <p:cNvSpPr>
            <a:spLocks noChangeArrowheads="1"/>
          </p:cNvSpPr>
          <p:nvPr/>
        </p:nvSpPr>
        <p:spPr bwMode="auto">
          <a:xfrm>
            <a:off x="6159500" y="1949450"/>
            <a:ext cx="2522538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Persistent</a:t>
            </a:r>
            <a:r>
              <a:rPr lang="it-IT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short DT (&lt;125 ms) </a:t>
            </a:r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254713" y="1727702"/>
            <a:ext cx="2388475" cy="33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b="1" dirty="0" smtClean="0">
                <a:latin typeface="Arial" pitchFamily="34" charset="0"/>
                <a:cs typeface="Arial" pitchFamily="34" charset="0"/>
              </a:rPr>
              <a:t>Cumulative Survival</a:t>
            </a:r>
          </a:p>
        </p:txBody>
      </p:sp>
      <p:sp>
        <p:nvSpPr>
          <p:cNvPr id="276486" name="Rectangle 6"/>
          <p:cNvSpPr>
            <a:spLocks noChangeArrowheads="1"/>
          </p:cNvSpPr>
          <p:nvPr/>
        </p:nvSpPr>
        <p:spPr bwMode="auto">
          <a:xfrm>
            <a:off x="6281738" y="5537200"/>
            <a:ext cx="2571750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it-IT" sz="1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Persistent</a:t>
            </a:r>
            <a:r>
              <a:rPr lang="it-IT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short DT (&lt;125 ms) </a:t>
            </a:r>
          </a:p>
        </p:txBody>
      </p:sp>
      <p:sp>
        <p:nvSpPr>
          <p:cNvPr id="276487" name="Rectangle 7"/>
          <p:cNvSpPr>
            <a:spLocks noChangeArrowheads="1"/>
          </p:cNvSpPr>
          <p:nvPr/>
        </p:nvSpPr>
        <p:spPr bwMode="auto">
          <a:xfrm>
            <a:off x="6162675" y="4446588"/>
            <a:ext cx="2386013" cy="280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Prolonged</a:t>
            </a:r>
            <a:r>
              <a:rPr lang="it-IT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DT (&gt;125 ms) </a:t>
            </a:r>
          </a:p>
        </p:txBody>
      </p:sp>
      <p:sp>
        <p:nvSpPr>
          <p:cNvPr id="68616" name="Freeform 9"/>
          <p:cNvSpPr>
            <a:spLocks/>
          </p:cNvSpPr>
          <p:nvPr/>
        </p:nvSpPr>
        <p:spPr bwMode="auto">
          <a:xfrm>
            <a:off x="3028950" y="947738"/>
            <a:ext cx="2428875" cy="1123950"/>
          </a:xfrm>
          <a:custGeom>
            <a:avLst/>
            <a:gdLst>
              <a:gd name="T0" fmla="*/ 0 w 2326"/>
              <a:gd name="T1" fmla="*/ 0 h 842"/>
              <a:gd name="T2" fmla="*/ 2147483647 w 2326"/>
              <a:gd name="T3" fmla="*/ 2147483647 h 842"/>
              <a:gd name="T4" fmla="*/ 2147483647 w 2326"/>
              <a:gd name="T5" fmla="*/ 2147483647 h 842"/>
              <a:gd name="T6" fmla="*/ 2147483647 w 2326"/>
              <a:gd name="T7" fmla="*/ 2147483647 h 842"/>
              <a:gd name="T8" fmla="*/ 2147483647 w 2326"/>
              <a:gd name="T9" fmla="*/ 2147483647 h 842"/>
              <a:gd name="T10" fmla="*/ 2147483647 w 2326"/>
              <a:gd name="T11" fmla="*/ 2147483647 h 842"/>
              <a:gd name="T12" fmla="*/ 2147483647 w 2326"/>
              <a:gd name="T13" fmla="*/ 2147483647 h 842"/>
              <a:gd name="T14" fmla="*/ 2147483647 w 2326"/>
              <a:gd name="T15" fmla="*/ 2147483647 h 842"/>
              <a:gd name="T16" fmla="*/ 2147483647 w 2326"/>
              <a:gd name="T17" fmla="*/ 2147483647 h 842"/>
              <a:gd name="T18" fmla="*/ 2147483647 w 2326"/>
              <a:gd name="T19" fmla="*/ 2147483647 h 84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326"/>
              <a:gd name="T31" fmla="*/ 0 h 842"/>
              <a:gd name="T32" fmla="*/ 2326 w 2326"/>
              <a:gd name="T33" fmla="*/ 842 h 84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326" h="842">
                <a:moveTo>
                  <a:pt x="0" y="0"/>
                </a:moveTo>
                <a:lnTo>
                  <a:pt x="259" y="221"/>
                </a:lnTo>
                <a:lnTo>
                  <a:pt x="517" y="360"/>
                </a:lnTo>
                <a:lnTo>
                  <a:pt x="775" y="596"/>
                </a:lnTo>
                <a:lnTo>
                  <a:pt x="1034" y="657"/>
                </a:lnTo>
                <a:lnTo>
                  <a:pt x="1292" y="694"/>
                </a:lnTo>
                <a:lnTo>
                  <a:pt x="1550" y="740"/>
                </a:lnTo>
                <a:lnTo>
                  <a:pt x="1809" y="740"/>
                </a:lnTo>
                <a:lnTo>
                  <a:pt x="2067" y="841"/>
                </a:lnTo>
                <a:lnTo>
                  <a:pt x="2325" y="841"/>
                </a:lnTo>
              </a:path>
            </a:pathLst>
          </a:custGeom>
          <a:noFill/>
          <a:ln w="25400" cap="rnd">
            <a:solidFill>
              <a:srgbClr val="FE9B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17" name="Line 10"/>
          <p:cNvSpPr>
            <a:spLocks noChangeShapeType="1"/>
          </p:cNvSpPr>
          <p:nvPr/>
        </p:nvSpPr>
        <p:spPr bwMode="auto">
          <a:xfrm>
            <a:off x="3028950" y="957263"/>
            <a:ext cx="11113" cy="317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18" name="Line 11"/>
          <p:cNvSpPr>
            <a:spLocks noChangeShapeType="1"/>
          </p:cNvSpPr>
          <p:nvPr/>
        </p:nvSpPr>
        <p:spPr bwMode="auto">
          <a:xfrm>
            <a:off x="3054350" y="965200"/>
            <a:ext cx="7938" cy="158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19" name="Line 12"/>
          <p:cNvSpPr>
            <a:spLocks noChangeShapeType="1"/>
          </p:cNvSpPr>
          <p:nvPr/>
        </p:nvSpPr>
        <p:spPr bwMode="auto">
          <a:xfrm>
            <a:off x="3078163" y="976313"/>
            <a:ext cx="9525" cy="3175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0" name="Line 13"/>
          <p:cNvSpPr>
            <a:spLocks noChangeShapeType="1"/>
          </p:cNvSpPr>
          <p:nvPr/>
        </p:nvSpPr>
        <p:spPr bwMode="auto">
          <a:xfrm>
            <a:off x="3103563" y="985838"/>
            <a:ext cx="6350" cy="4762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1" name="Line 14"/>
          <p:cNvSpPr>
            <a:spLocks noChangeShapeType="1"/>
          </p:cNvSpPr>
          <p:nvPr/>
        </p:nvSpPr>
        <p:spPr bwMode="auto">
          <a:xfrm>
            <a:off x="3127375" y="995363"/>
            <a:ext cx="7938" cy="4762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2" name="Line 15"/>
          <p:cNvSpPr>
            <a:spLocks noChangeShapeType="1"/>
          </p:cNvSpPr>
          <p:nvPr/>
        </p:nvSpPr>
        <p:spPr bwMode="auto">
          <a:xfrm>
            <a:off x="3151188" y="1003300"/>
            <a:ext cx="7937" cy="7938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3" name="Line 16"/>
          <p:cNvSpPr>
            <a:spLocks noChangeShapeType="1"/>
          </p:cNvSpPr>
          <p:nvPr/>
        </p:nvSpPr>
        <p:spPr bwMode="auto">
          <a:xfrm>
            <a:off x="3175000" y="1016000"/>
            <a:ext cx="7938" cy="4763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4" name="Line 17"/>
          <p:cNvSpPr>
            <a:spLocks noChangeShapeType="1"/>
          </p:cNvSpPr>
          <p:nvPr/>
        </p:nvSpPr>
        <p:spPr bwMode="auto">
          <a:xfrm>
            <a:off x="3200400" y="1023938"/>
            <a:ext cx="6350" cy="635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5" name="Line 18"/>
          <p:cNvSpPr>
            <a:spLocks noChangeShapeType="1"/>
          </p:cNvSpPr>
          <p:nvPr/>
        </p:nvSpPr>
        <p:spPr bwMode="auto">
          <a:xfrm>
            <a:off x="3222625" y="1035050"/>
            <a:ext cx="7938" cy="4763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6" name="Line 19"/>
          <p:cNvSpPr>
            <a:spLocks noChangeShapeType="1"/>
          </p:cNvSpPr>
          <p:nvPr/>
        </p:nvSpPr>
        <p:spPr bwMode="auto">
          <a:xfrm>
            <a:off x="3248025" y="1044575"/>
            <a:ext cx="7938" cy="635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7" name="Line 20"/>
          <p:cNvSpPr>
            <a:spLocks noChangeShapeType="1"/>
          </p:cNvSpPr>
          <p:nvPr/>
        </p:nvSpPr>
        <p:spPr bwMode="auto">
          <a:xfrm>
            <a:off x="3271838" y="1054100"/>
            <a:ext cx="7937" cy="635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8" name="Line 21"/>
          <p:cNvSpPr>
            <a:spLocks noChangeShapeType="1"/>
          </p:cNvSpPr>
          <p:nvPr/>
        </p:nvSpPr>
        <p:spPr bwMode="auto">
          <a:xfrm>
            <a:off x="3295650" y="1063625"/>
            <a:ext cx="3175" cy="4763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29" name="Line 22"/>
          <p:cNvSpPr>
            <a:spLocks noChangeShapeType="1"/>
          </p:cNvSpPr>
          <p:nvPr/>
        </p:nvSpPr>
        <p:spPr bwMode="auto">
          <a:xfrm>
            <a:off x="3298825" y="1068388"/>
            <a:ext cx="4763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0" name="Line 23"/>
          <p:cNvSpPr>
            <a:spLocks noChangeShapeType="1"/>
          </p:cNvSpPr>
          <p:nvPr/>
        </p:nvSpPr>
        <p:spPr bwMode="auto">
          <a:xfrm>
            <a:off x="3319463" y="1069975"/>
            <a:ext cx="9525" cy="3175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1" name="Line 24"/>
          <p:cNvSpPr>
            <a:spLocks noChangeShapeType="1"/>
          </p:cNvSpPr>
          <p:nvPr/>
        </p:nvSpPr>
        <p:spPr bwMode="auto">
          <a:xfrm>
            <a:off x="3343275" y="107632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2" name="Line 25"/>
          <p:cNvSpPr>
            <a:spLocks noChangeShapeType="1"/>
          </p:cNvSpPr>
          <p:nvPr/>
        </p:nvSpPr>
        <p:spPr bwMode="auto">
          <a:xfrm>
            <a:off x="3368675" y="1077913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3" name="Line 26"/>
          <p:cNvSpPr>
            <a:spLocks noChangeShapeType="1"/>
          </p:cNvSpPr>
          <p:nvPr/>
        </p:nvSpPr>
        <p:spPr bwMode="auto">
          <a:xfrm>
            <a:off x="3392488" y="1081088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4" name="Line 27"/>
          <p:cNvSpPr>
            <a:spLocks noChangeShapeType="1"/>
          </p:cNvSpPr>
          <p:nvPr/>
        </p:nvSpPr>
        <p:spPr bwMode="auto">
          <a:xfrm>
            <a:off x="3416300" y="1082675"/>
            <a:ext cx="7938" cy="4763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5" name="Line 28"/>
          <p:cNvSpPr>
            <a:spLocks noChangeShapeType="1"/>
          </p:cNvSpPr>
          <p:nvPr/>
        </p:nvSpPr>
        <p:spPr bwMode="auto">
          <a:xfrm>
            <a:off x="3440113" y="108902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6" name="Line 29"/>
          <p:cNvSpPr>
            <a:spLocks noChangeShapeType="1"/>
          </p:cNvSpPr>
          <p:nvPr/>
        </p:nvSpPr>
        <p:spPr bwMode="auto">
          <a:xfrm>
            <a:off x="3465513" y="1092200"/>
            <a:ext cx="9525" cy="3175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7" name="Line 30"/>
          <p:cNvSpPr>
            <a:spLocks noChangeShapeType="1"/>
          </p:cNvSpPr>
          <p:nvPr/>
        </p:nvSpPr>
        <p:spPr bwMode="auto">
          <a:xfrm>
            <a:off x="3489325" y="1095375"/>
            <a:ext cx="6350" cy="4763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8" name="Line 31"/>
          <p:cNvSpPr>
            <a:spLocks noChangeShapeType="1"/>
          </p:cNvSpPr>
          <p:nvPr/>
        </p:nvSpPr>
        <p:spPr bwMode="auto">
          <a:xfrm>
            <a:off x="3513138" y="110172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39" name="Line 32"/>
          <p:cNvSpPr>
            <a:spLocks noChangeShapeType="1"/>
          </p:cNvSpPr>
          <p:nvPr/>
        </p:nvSpPr>
        <p:spPr bwMode="auto">
          <a:xfrm>
            <a:off x="3536950" y="1104900"/>
            <a:ext cx="9525" cy="3175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0" name="Line 33"/>
          <p:cNvSpPr>
            <a:spLocks noChangeShapeType="1"/>
          </p:cNvSpPr>
          <p:nvPr/>
        </p:nvSpPr>
        <p:spPr bwMode="auto">
          <a:xfrm>
            <a:off x="3562350" y="1108075"/>
            <a:ext cx="6350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1" name="Line 34"/>
          <p:cNvSpPr>
            <a:spLocks noChangeShapeType="1"/>
          </p:cNvSpPr>
          <p:nvPr/>
        </p:nvSpPr>
        <p:spPr bwMode="auto">
          <a:xfrm>
            <a:off x="3568700" y="1108075"/>
            <a:ext cx="158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2" name="Line 35"/>
          <p:cNvSpPr>
            <a:spLocks noChangeShapeType="1"/>
          </p:cNvSpPr>
          <p:nvPr/>
        </p:nvSpPr>
        <p:spPr bwMode="auto">
          <a:xfrm>
            <a:off x="3586163" y="1114425"/>
            <a:ext cx="9525" cy="4763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3" name="Line 36"/>
          <p:cNvSpPr>
            <a:spLocks noChangeShapeType="1"/>
          </p:cNvSpPr>
          <p:nvPr/>
        </p:nvSpPr>
        <p:spPr bwMode="auto">
          <a:xfrm>
            <a:off x="3609975" y="1125538"/>
            <a:ext cx="7938" cy="3175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4" name="Line 37"/>
          <p:cNvSpPr>
            <a:spLocks noChangeShapeType="1"/>
          </p:cNvSpPr>
          <p:nvPr/>
        </p:nvSpPr>
        <p:spPr bwMode="auto">
          <a:xfrm>
            <a:off x="3635375" y="1131888"/>
            <a:ext cx="7938" cy="1587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5" name="Line 38"/>
          <p:cNvSpPr>
            <a:spLocks noChangeShapeType="1"/>
          </p:cNvSpPr>
          <p:nvPr/>
        </p:nvSpPr>
        <p:spPr bwMode="auto">
          <a:xfrm>
            <a:off x="3659188" y="1138238"/>
            <a:ext cx="9525" cy="635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6" name="Line 39"/>
          <p:cNvSpPr>
            <a:spLocks noChangeShapeType="1"/>
          </p:cNvSpPr>
          <p:nvPr/>
        </p:nvSpPr>
        <p:spPr bwMode="auto">
          <a:xfrm>
            <a:off x="3683000" y="1147763"/>
            <a:ext cx="9525" cy="4762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7" name="Line 40"/>
          <p:cNvSpPr>
            <a:spLocks noChangeShapeType="1"/>
          </p:cNvSpPr>
          <p:nvPr/>
        </p:nvSpPr>
        <p:spPr bwMode="auto">
          <a:xfrm>
            <a:off x="3708400" y="1155700"/>
            <a:ext cx="6350" cy="3175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8" name="Line 41"/>
          <p:cNvSpPr>
            <a:spLocks noChangeShapeType="1"/>
          </p:cNvSpPr>
          <p:nvPr/>
        </p:nvSpPr>
        <p:spPr bwMode="auto">
          <a:xfrm>
            <a:off x="3730625" y="1165225"/>
            <a:ext cx="9525" cy="1588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49" name="Line 42"/>
          <p:cNvSpPr>
            <a:spLocks noChangeShapeType="1"/>
          </p:cNvSpPr>
          <p:nvPr/>
        </p:nvSpPr>
        <p:spPr bwMode="auto">
          <a:xfrm>
            <a:off x="3756025" y="1171575"/>
            <a:ext cx="6350" cy="4763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0" name="Line 43"/>
          <p:cNvSpPr>
            <a:spLocks noChangeShapeType="1"/>
          </p:cNvSpPr>
          <p:nvPr/>
        </p:nvSpPr>
        <p:spPr bwMode="auto">
          <a:xfrm>
            <a:off x="3781425" y="1181100"/>
            <a:ext cx="6350" cy="3175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1" name="Line 44"/>
          <p:cNvSpPr>
            <a:spLocks noChangeShapeType="1"/>
          </p:cNvSpPr>
          <p:nvPr/>
        </p:nvSpPr>
        <p:spPr bwMode="auto">
          <a:xfrm>
            <a:off x="3802063" y="1189038"/>
            <a:ext cx="11112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2" name="Line 45"/>
          <p:cNvSpPr>
            <a:spLocks noChangeShapeType="1"/>
          </p:cNvSpPr>
          <p:nvPr/>
        </p:nvSpPr>
        <p:spPr bwMode="auto">
          <a:xfrm>
            <a:off x="3827463" y="1198563"/>
            <a:ext cx="9525" cy="1587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3" name="Line 46"/>
          <p:cNvSpPr>
            <a:spLocks noChangeShapeType="1"/>
          </p:cNvSpPr>
          <p:nvPr/>
        </p:nvSpPr>
        <p:spPr bwMode="auto">
          <a:xfrm>
            <a:off x="3852863" y="1200150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4" name="Line 47"/>
          <p:cNvSpPr>
            <a:spLocks noChangeShapeType="1"/>
          </p:cNvSpPr>
          <p:nvPr/>
        </p:nvSpPr>
        <p:spPr bwMode="auto">
          <a:xfrm>
            <a:off x="3875088" y="1200150"/>
            <a:ext cx="11112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5" name="Line 48"/>
          <p:cNvSpPr>
            <a:spLocks noChangeShapeType="1"/>
          </p:cNvSpPr>
          <p:nvPr/>
        </p:nvSpPr>
        <p:spPr bwMode="auto">
          <a:xfrm>
            <a:off x="3900488" y="1200150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6" name="Line 49"/>
          <p:cNvSpPr>
            <a:spLocks noChangeShapeType="1"/>
          </p:cNvSpPr>
          <p:nvPr/>
        </p:nvSpPr>
        <p:spPr bwMode="auto">
          <a:xfrm>
            <a:off x="3925888" y="1200150"/>
            <a:ext cx="7937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7" name="Line 50"/>
          <p:cNvSpPr>
            <a:spLocks noChangeShapeType="1"/>
          </p:cNvSpPr>
          <p:nvPr/>
        </p:nvSpPr>
        <p:spPr bwMode="auto">
          <a:xfrm>
            <a:off x="3949700" y="1200150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8" name="Line 51"/>
          <p:cNvSpPr>
            <a:spLocks noChangeShapeType="1"/>
          </p:cNvSpPr>
          <p:nvPr/>
        </p:nvSpPr>
        <p:spPr bwMode="auto">
          <a:xfrm>
            <a:off x="3973513" y="1200150"/>
            <a:ext cx="7937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59" name="Line 52"/>
          <p:cNvSpPr>
            <a:spLocks noChangeShapeType="1"/>
          </p:cNvSpPr>
          <p:nvPr/>
        </p:nvSpPr>
        <p:spPr bwMode="auto">
          <a:xfrm>
            <a:off x="3997325" y="1200150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0" name="Line 53"/>
          <p:cNvSpPr>
            <a:spLocks noChangeShapeType="1"/>
          </p:cNvSpPr>
          <p:nvPr/>
        </p:nvSpPr>
        <p:spPr bwMode="auto">
          <a:xfrm>
            <a:off x="4021138" y="1200150"/>
            <a:ext cx="7937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1" name="Line 54"/>
          <p:cNvSpPr>
            <a:spLocks noChangeShapeType="1"/>
          </p:cNvSpPr>
          <p:nvPr/>
        </p:nvSpPr>
        <p:spPr bwMode="auto">
          <a:xfrm>
            <a:off x="4044950" y="1200150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2" name="Line 55"/>
          <p:cNvSpPr>
            <a:spLocks noChangeShapeType="1"/>
          </p:cNvSpPr>
          <p:nvPr/>
        </p:nvSpPr>
        <p:spPr bwMode="auto">
          <a:xfrm>
            <a:off x="4068763" y="1200150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3" name="Line 56"/>
          <p:cNvSpPr>
            <a:spLocks noChangeShapeType="1"/>
          </p:cNvSpPr>
          <p:nvPr/>
        </p:nvSpPr>
        <p:spPr bwMode="auto">
          <a:xfrm>
            <a:off x="4092575" y="1200150"/>
            <a:ext cx="11113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4" name="Line 57"/>
          <p:cNvSpPr>
            <a:spLocks noChangeShapeType="1"/>
          </p:cNvSpPr>
          <p:nvPr/>
        </p:nvSpPr>
        <p:spPr bwMode="auto">
          <a:xfrm>
            <a:off x="4116388" y="1203325"/>
            <a:ext cx="11112" cy="158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5" name="Line 58"/>
          <p:cNvSpPr>
            <a:spLocks noChangeShapeType="1"/>
          </p:cNvSpPr>
          <p:nvPr/>
        </p:nvSpPr>
        <p:spPr bwMode="auto">
          <a:xfrm>
            <a:off x="4141788" y="1211263"/>
            <a:ext cx="9525" cy="1587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6" name="Line 59"/>
          <p:cNvSpPr>
            <a:spLocks noChangeShapeType="1"/>
          </p:cNvSpPr>
          <p:nvPr/>
        </p:nvSpPr>
        <p:spPr bwMode="auto">
          <a:xfrm>
            <a:off x="4167188" y="1217613"/>
            <a:ext cx="7937" cy="1587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7" name="Line 60"/>
          <p:cNvSpPr>
            <a:spLocks noChangeShapeType="1"/>
          </p:cNvSpPr>
          <p:nvPr/>
        </p:nvSpPr>
        <p:spPr bwMode="auto">
          <a:xfrm>
            <a:off x="4191000" y="1222375"/>
            <a:ext cx="6350" cy="158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8" name="Line 61"/>
          <p:cNvSpPr>
            <a:spLocks noChangeShapeType="1"/>
          </p:cNvSpPr>
          <p:nvPr/>
        </p:nvSpPr>
        <p:spPr bwMode="auto">
          <a:xfrm>
            <a:off x="4216400" y="1230313"/>
            <a:ext cx="6350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69" name="Line 62"/>
          <p:cNvSpPr>
            <a:spLocks noChangeShapeType="1"/>
          </p:cNvSpPr>
          <p:nvPr/>
        </p:nvSpPr>
        <p:spPr bwMode="auto">
          <a:xfrm>
            <a:off x="4238625" y="1236663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0" name="Line 63"/>
          <p:cNvSpPr>
            <a:spLocks noChangeShapeType="1"/>
          </p:cNvSpPr>
          <p:nvPr/>
        </p:nvSpPr>
        <p:spPr bwMode="auto">
          <a:xfrm>
            <a:off x="4264025" y="1244600"/>
            <a:ext cx="6350" cy="1588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1" name="Line 64"/>
          <p:cNvSpPr>
            <a:spLocks noChangeShapeType="1"/>
          </p:cNvSpPr>
          <p:nvPr/>
        </p:nvSpPr>
        <p:spPr bwMode="auto">
          <a:xfrm>
            <a:off x="4287838" y="1247775"/>
            <a:ext cx="7937" cy="1588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2" name="Line 65"/>
          <p:cNvSpPr>
            <a:spLocks noChangeShapeType="1"/>
          </p:cNvSpPr>
          <p:nvPr/>
        </p:nvSpPr>
        <p:spPr bwMode="auto">
          <a:xfrm>
            <a:off x="4310063" y="1255713"/>
            <a:ext cx="9525" cy="1587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3" name="Line 66"/>
          <p:cNvSpPr>
            <a:spLocks noChangeShapeType="1"/>
          </p:cNvSpPr>
          <p:nvPr/>
        </p:nvSpPr>
        <p:spPr bwMode="auto">
          <a:xfrm>
            <a:off x="4335463" y="1262063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4" name="Line 67"/>
          <p:cNvSpPr>
            <a:spLocks noChangeShapeType="1"/>
          </p:cNvSpPr>
          <p:nvPr/>
        </p:nvSpPr>
        <p:spPr bwMode="auto">
          <a:xfrm>
            <a:off x="4360863" y="1268413"/>
            <a:ext cx="9525" cy="1587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5" name="Line 68"/>
          <p:cNvSpPr>
            <a:spLocks noChangeShapeType="1"/>
          </p:cNvSpPr>
          <p:nvPr/>
        </p:nvSpPr>
        <p:spPr bwMode="auto">
          <a:xfrm>
            <a:off x="4383088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6" name="Line 69"/>
          <p:cNvSpPr>
            <a:spLocks noChangeShapeType="1"/>
          </p:cNvSpPr>
          <p:nvPr/>
        </p:nvSpPr>
        <p:spPr bwMode="auto">
          <a:xfrm>
            <a:off x="4408488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7" name="Line 70"/>
          <p:cNvSpPr>
            <a:spLocks noChangeShapeType="1"/>
          </p:cNvSpPr>
          <p:nvPr/>
        </p:nvSpPr>
        <p:spPr bwMode="auto">
          <a:xfrm>
            <a:off x="4433888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8" name="Line 71"/>
          <p:cNvSpPr>
            <a:spLocks noChangeShapeType="1"/>
          </p:cNvSpPr>
          <p:nvPr/>
        </p:nvSpPr>
        <p:spPr bwMode="auto">
          <a:xfrm>
            <a:off x="4457700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79" name="Line 72"/>
          <p:cNvSpPr>
            <a:spLocks noChangeShapeType="1"/>
          </p:cNvSpPr>
          <p:nvPr/>
        </p:nvSpPr>
        <p:spPr bwMode="auto">
          <a:xfrm>
            <a:off x="4481513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0" name="Line 73"/>
          <p:cNvSpPr>
            <a:spLocks noChangeShapeType="1"/>
          </p:cNvSpPr>
          <p:nvPr/>
        </p:nvSpPr>
        <p:spPr bwMode="auto">
          <a:xfrm>
            <a:off x="4505325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1" name="Line 74"/>
          <p:cNvSpPr>
            <a:spLocks noChangeShapeType="1"/>
          </p:cNvSpPr>
          <p:nvPr/>
        </p:nvSpPr>
        <p:spPr bwMode="auto">
          <a:xfrm>
            <a:off x="4529138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2" name="Line 75"/>
          <p:cNvSpPr>
            <a:spLocks noChangeShapeType="1"/>
          </p:cNvSpPr>
          <p:nvPr/>
        </p:nvSpPr>
        <p:spPr bwMode="auto">
          <a:xfrm>
            <a:off x="4554538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3" name="Line 76"/>
          <p:cNvSpPr>
            <a:spLocks noChangeShapeType="1"/>
          </p:cNvSpPr>
          <p:nvPr/>
        </p:nvSpPr>
        <p:spPr bwMode="auto">
          <a:xfrm>
            <a:off x="4578350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4" name="Line 77"/>
          <p:cNvSpPr>
            <a:spLocks noChangeShapeType="1"/>
          </p:cNvSpPr>
          <p:nvPr/>
        </p:nvSpPr>
        <p:spPr bwMode="auto">
          <a:xfrm>
            <a:off x="4602163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5" name="Line 78"/>
          <p:cNvSpPr>
            <a:spLocks noChangeShapeType="1"/>
          </p:cNvSpPr>
          <p:nvPr/>
        </p:nvSpPr>
        <p:spPr bwMode="auto">
          <a:xfrm>
            <a:off x="4625975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6" name="Line 79"/>
          <p:cNvSpPr>
            <a:spLocks noChangeShapeType="1"/>
          </p:cNvSpPr>
          <p:nvPr/>
        </p:nvSpPr>
        <p:spPr bwMode="auto">
          <a:xfrm>
            <a:off x="4649788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7" name="Line 80"/>
          <p:cNvSpPr>
            <a:spLocks noChangeShapeType="1"/>
          </p:cNvSpPr>
          <p:nvPr/>
        </p:nvSpPr>
        <p:spPr bwMode="auto">
          <a:xfrm>
            <a:off x="4673600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8" name="Line 81"/>
          <p:cNvSpPr>
            <a:spLocks noChangeShapeType="1"/>
          </p:cNvSpPr>
          <p:nvPr/>
        </p:nvSpPr>
        <p:spPr bwMode="auto">
          <a:xfrm>
            <a:off x="4699000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89" name="Line 82"/>
          <p:cNvSpPr>
            <a:spLocks noChangeShapeType="1"/>
          </p:cNvSpPr>
          <p:nvPr/>
        </p:nvSpPr>
        <p:spPr bwMode="auto">
          <a:xfrm>
            <a:off x="4724400" y="1273175"/>
            <a:ext cx="6350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0" name="Line 83"/>
          <p:cNvSpPr>
            <a:spLocks noChangeShapeType="1"/>
          </p:cNvSpPr>
          <p:nvPr/>
        </p:nvSpPr>
        <p:spPr bwMode="auto">
          <a:xfrm>
            <a:off x="4748213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1" name="Line 84"/>
          <p:cNvSpPr>
            <a:spLocks noChangeShapeType="1"/>
          </p:cNvSpPr>
          <p:nvPr/>
        </p:nvSpPr>
        <p:spPr bwMode="auto">
          <a:xfrm>
            <a:off x="4772025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2" name="Line 85"/>
          <p:cNvSpPr>
            <a:spLocks noChangeShapeType="1"/>
          </p:cNvSpPr>
          <p:nvPr/>
        </p:nvSpPr>
        <p:spPr bwMode="auto">
          <a:xfrm>
            <a:off x="4795838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3" name="Line 86"/>
          <p:cNvSpPr>
            <a:spLocks noChangeShapeType="1"/>
          </p:cNvSpPr>
          <p:nvPr/>
        </p:nvSpPr>
        <p:spPr bwMode="auto">
          <a:xfrm>
            <a:off x="4819650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4" name="Line 87"/>
          <p:cNvSpPr>
            <a:spLocks noChangeShapeType="1"/>
          </p:cNvSpPr>
          <p:nvPr/>
        </p:nvSpPr>
        <p:spPr bwMode="auto">
          <a:xfrm>
            <a:off x="4843463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5" name="Line 88"/>
          <p:cNvSpPr>
            <a:spLocks noChangeShapeType="1"/>
          </p:cNvSpPr>
          <p:nvPr/>
        </p:nvSpPr>
        <p:spPr bwMode="auto">
          <a:xfrm>
            <a:off x="4868863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6" name="Line 89"/>
          <p:cNvSpPr>
            <a:spLocks noChangeShapeType="1"/>
          </p:cNvSpPr>
          <p:nvPr/>
        </p:nvSpPr>
        <p:spPr bwMode="auto">
          <a:xfrm>
            <a:off x="4891088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7" name="Line 90"/>
          <p:cNvSpPr>
            <a:spLocks noChangeShapeType="1"/>
          </p:cNvSpPr>
          <p:nvPr/>
        </p:nvSpPr>
        <p:spPr bwMode="auto">
          <a:xfrm>
            <a:off x="4916488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8" name="Line 91"/>
          <p:cNvSpPr>
            <a:spLocks noChangeShapeType="1"/>
          </p:cNvSpPr>
          <p:nvPr/>
        </p:nvSpPr>
        <p:spPr bwMode="auto">
          <a:xfrm>
            <a:off x="4940300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699" name="Line 92"/>
          <p:cNvSpPr>
            <a:spLocks noChangeShapeType="1"/>
          </p:cNvSpPr>
          <p:nvPr/>
        </p:nvSpPr>
        <p:spPr bwMode="auto">
          <a:xfrm>
            <a:off x="4964113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0" name="Line 93"/>
          <p:cNvSpPr>
            <a:spLocks noChangeShapeType="1"/>
          </p:cNvSpPr>
          <p:nvPr/>
        </p:nvSpPr>
        <p:spPr bwMode="auto">
          <a:xfrm>
            <a:off x="4989513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1" name="Line 94"/>
          <p:cNvSpPr>
            <a:spLocks noChangeShapeType="1"/>
          </p:cNvSpPr>
          <p:nvPr/>
        </p:nvSpPr>
        <p:spPr bwMode="auto">
          <a:xfrm>
            <a:off x="5013325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2" name="Line 95"/>
          <p:cNvSpPr>
            <a:spLocks noChangeShapeType="1"/>
          </p:cNvSpPr>
          <p:nvPr/>
        </p:nvSpPr>
        <p:spPr bwMode="auto">
          <a:xfrm>
            <a:off x="5037138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3" name="Line 96"/>
          <p:cNvSpPr>
            <a:spLocks noChangeShapeType="1"/>
          </p:cNvSpPr>
          <p:nvPr/>
        </p:nvSpPr>
        <p:spPr bwMode="auto">
          <a:xfrm>
            <a:off x="5062538" y="1273175"/>
            <a:ext cx="6350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4" name="Line 97"/>
          <p:cNvSpPr>
            <a:spLocks noChangeShapeType="1"/>
          </p:cNvSpPr>
          <p:nvPr/>
        </p:nvSpPr>
        <p:spPr bwMode="auto">
          <a:xfrm>
            <a:off x="5086350" y="1273175"/>
            <a:ext cx="6350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5" name="Line 98"/>
          <p:cNvSpPr>
            <a:spLocks noChangeShapeType="1"/>
          </p:cNvSpPr>
          <p:nvPr/>
        </p:nvSpPr>
        <p:spPr bwMode="auto">
          <a:xfrm>
            <a:off x="5110163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6" name="Line 99"/>
          <p:cNvSpPr>
            <a:spLocks noChangeShapeType="1"/>
          </p:cNvSpPr>
          <p:nvPr/>
        </p:nvSpPr>
        <p:spPr bwMode="auto">
          <a:xfrm>
            <a:off x="5133975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7" name="Line 100"/>
          <p:cNvSpPr>
            <a:spLocks noChangeShapeType="1"/>
          </p:cNvSpPr>
          <p:nvPr/>
        </p:nvSpPr>
        <p:spPr bwMode="auto">
          <a:xfrm>
            <a:off x="5157788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8" name="Line 101"/>
          <p:cNvSpPr>
            <a:spLocks noChangeShapeType="1"/>
          </p:cNvSpPr>
          <p:nvPr/>
        </p:nvSpPr>
        <p:spPr bwMode="auto">
          <a:xfrm>
            <a:off x="5181600" y="1273175"/>
            <a:ext cx="6350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09" name="Line 102"/>
          <p:cNvSpPr>
            <a:spLocks noChangeShapeType="1"/>
          </p:cNvSpPr>
          <p:nvPr/>
        </p:nvSpPr>
        <p:spPr bwMode="auto">
          <a:xfrm>
            <a:off x="5187950" y="1273175"/>
            <a:ext cx="4763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0" name="Line 103"/>
          <p:cNvSpPr>
            <a:spLocks noChangeShapeType="1"/>
          </p:cNvSpPr>
          <p:nvPr/>
        </p:nvSpPr>
        <p:spPr bwMode="auto">
          <a:xfrm>
            <a:off x="5205413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1" name="Line 104"/>
          <p:cNvSpPr>
            <a:spLocks noChangeShapeType="1"/>
          </p:cNvSpPr>
          <p:nvPr/>
        </p:nvSpPr>
        <p:spPr bwMode="auto">
          <a:xfrm>
            <a:off x="5230813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2" name="Line 105"/>
          <p:cNvSpPr>
            <a:spLocks noChangeShapeType="1"/>
          </p:cNvSpPr>
          <p:nvPr/>
        </p:nvSpPr>
        <p:spPr bwMode="auto">
          <a:xfrm>
            <a:off x="5256213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3" name="Line 106"/>
          <p:cNvSpPr>
            <a:spLocks noChangeShapeType="1"/>
          </p:cNvSpPr>
          <p:nvPr/>
        </p:nvSpPr>
        <p:spPr bwMode="auto">
          <a:xfrm>
            <a:off x="5280025" y="1273175"/>
            <a:ext cx="6350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4" name="Line 107"/>
          <p:cNvSpPr>
            <a:spLocks noChangeShapeType="1"/>
          </p:cNvSpPr>
          <p:nvPr/>
        </p:nvSpPr>
        <p:spPr bwMode="auto">
          <a:xfrm>
            <a:off x="5305425" y="1273175"/>
            <a:ext cx="6350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5" name="Line 108"/>
          <p:cNvSpPr>
            <a:spLocks noChangeShapeType="1"/>
          </p:cNvSpPr>
          <p:nvPr/>
        </p:nvSpPr>
        <p:spPr bwMode="auto">
          <a:xfrm>
            <a:off x="5327650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6" name="Line 109"/>
          <p:cNvSpPr>
            <a:spLocks noChangeShapeType="1"/>
          </p:cNvSpPr>
          <p:nvPr/>
        </p:nvSpPr>
        <p:spPr bwMode="auto">
          <a:xfrm>
            <a:off x="5351463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7" name="Line 110"/>
          <p:cNvSpPr>
            <a:spLocks noChangeShapeType="1"/>
          </p:cNvSpPr>
          <p:nvPr/>
        </p:nvSpPr>
        <p:spPr bwMode="auto">
          <a:xfrm>
            <a:off x="5376863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8" name="Line 111"/>
          <p:cNvSpPr>
            <a:spLocks noChangeShapeType="1"/>
          </p:cNvSpPr>
          <p:nvPr/>
        </p:nvSpPr>
        <p:spPr bwMode="auto">
          <a:xfrm>
            <a:off x="5399088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19" name="Line 112"/>
          <p:cNvSpPr>
            <a:spLocks noChangeShapeType="1"/>
          </p:cNvSpPr>
          <p:nvPr/>
        </p:nvSpPr>
        <p:spPr bwMode="auto">
          <a:xfrm>
            <a:off x="5424488" y="1273175"/>
            <a:ext cx="9525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0" name="Line 113"/>
          <p:cNvSpPr>
            <a:spLocks noChangeShapeType="1"/>
          </p:cNvSpPr>
          <p:nvPr/>
        </p:nvSpPr>
        <p:spPr bwMode="auto">
          <a:xfrm>
            <a:off x="5448300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1" name="Line 114"/>
          <p:cNvSpPr>
            <a:spLocks noChangeShapeType="1"/>
          </p:cNvSpPr>
          <p:nvPr/>
        </p:nvSpPr>
        <p:spPr bwMode="auto">
          <a:xfrm flipV="1">
            <a:off x="3017838" y="944563"/>
            <a:ext cx="0" cy="2282825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2" name="Line 115"/>
          <p:cNvSpPr>
            <a:spLocks noChangeShapeType="1"/>
          </p:cNvSpPr>
          <p:nvPr/>
        </p:nvSpPr>
        <p:spPr bwMode="auto">
          <a:xfrm>
            <a:off x="3017838" y="3230563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3" name="Line 116"/>
          <p:cNvSpPr>
            <a:spLocks noChangeShapeType="1"/>
          </p:cNvSpPr>
          <p:nvPr/>
        </p:nvSpPr>
        <p:spPr bwMode="auto">
          <a:xfrm>
            <a:off x="3017838" y="3005138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4" name="Line 117"/>
          <p:cNvSpPr>
            <a:spLocks noChangeShapeType="1"/>
          </p:cNvSpPr>
          <p:nvPr/>
        </p:nvSpPr>
        <p:spPr bwMode="auto">
          <a:xfrm>
            <a:off x="3017838" y="2776538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5" name="Line 118"/>
          <p:cNvSpPr>
            <a:spLocks noChangeShapeType="1"/>
          </p:cNvSpPr>
          <p:nvPr/>
        </p:nvSpPr>
        <p:spPr bwMode="auto">
          <a:xfrm>
            <a:off x="3017838" y="2547938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6" name="Line 119"/>
          <p:cNvSpPr>
            <a:spLocks noChangeShapeType="1"/>
          </p:cNvSpPr>
          <p:nvPr/>
        </p:nvSpPr>
        <p:spPr bwMode="auto">
          <a:xfrm>
            <a:off x="3017838" y="2320925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7" name="Line 120"/>
          <p:cNvSpPr>
            <a:spLocks noChangeShapeType="1"/>
          </p:cNvSpPr>
          <p:nvPr/>
        </p:nvSpPr>
        <p:spPr bwMode="auto">
          <a:xfrm>
            <a:off x="3017838" y="2093913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8" name="Line 121"/>
          <p:cNvSpPr>
            <a:spLocks noChangeShapeType="1"/>
          </p:cNvSpPr>
          <p:nvPr/>
        </p:nvSpPr>
        <p:spPr bwMode="auto">
          <a:xfrm>
            <a:off x="3017838" y="1866900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29" name="Line 122"/>
          <p:cNvSpPr>
            <a:spLocks noChangeShapeType="1"/>
          </p:cNvSpPr>
          <p:nvPr/>
        </p:nvSpPr>
        <p:spPr bwMode="auto">
          <a:xfrm>
            <a:off x="3017838" y="1638300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0" name="Line 123"/>
          <p:cNvSpPr>
            <a:spLocks noChangeShapeType="1"/>
          </p:cNvSpPr>
          <p:nvPr/>
        </p:nvSpPr>
        <p:spPr bwMode="auto">
          <a:xfrm>
            <a:off x="3017838" y="1411288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1" name="Line 124"/>
          <p:cNvSpPr>
            <a:spLocks noChangeShapeType="1"/>
          </p:cNvSpPr>
          <p:nvPr/>
        </p:nvSpPr>
        <p:spPr bwMode="auto">
          <a:xfrm>
            <a:off x="3017838" y="1184275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2" name="Line 125"/>
          <p:cNvSpPr>
            <a:spLocks noChangeShapeType="1"/>
          </p:cNvSpPr>
          <p:nvPr/>
        </p:nvSpPr>
        <p:spPr bwMode="auto">
          <a:xfrm>
            <a:off x="3017838" y="957263"/>
            <a:ext cx="9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3" name="Line 126"/>
          <p:cNvSpPr>
            <a:spLocks noChangeShapeType="1"/>
          </p:cNvSpPr>
          <p:nvPr/>
        </p:nvSpPr>
        <p:spPr bwMode="auto">
          <a:xfrm>
            <a:off x="3017838" y="318611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4" name="Line 127"/>
          <p:cNvSpPr>
            <a:spLocks noChangeShapeType="1"/>
          </p:cNvSpPr>
          <p:nvPr/>
        </p:nvSpPr>
        <p:spPr bwMode="auto">
          <a:xfrm>
            <a:off x="3017838" y="314007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5" name="Line 128"/>
          <p:cNvSpPr>
            <a:spLocks noChangeShapeType="1"/>
          </p:cNvSpPr>
          <p:nvPr/>
        </p:nvSpPr>
        <p:spPr bwMode="auto">
          <a:xfrm>
            <a:off x="3017838" y="309562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6" name="Line 129"/>
          <p:cNvSpPr>
            <a:spLocks noChangeShapeType="1"/>
          </p:cNvSpPr>
          <p:nvPr/>
        </p:nvSpPr>
        <p:spPr bwMode="auto">
          <a:xfrm>
            <a:off x="3017838" y="304958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7" name="Line 130"/>
          <p:cNvSpPr>
            <a:spLocks noChangeShapeType="1"/>
          </p:cNvSpPr>
          <p:nvPr/>
        </p:nvSpPr>
        <p:spPr bwMode="auto">
          <a:xfrm>
            <a:off x="3017838" y="30051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8" name="Line 131"/>
          <p:cNvSpPr>
            <a:spLocks noChangeShapeType="1"/>
          </p:cNvSpPr>
          <p:nvPr/>
        </p:nvSpPr>
        <p:spPr bwMode="auto">
          <a:xfrm>
            <a:off x="3017838" y="295751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39" name="Line 132"/>
          <p:cNvSpPr>
            <a:spLocks noChangeShapeType="1"/>
          </p:cNvSpPr>
          <p:nvPr/>
        </p:nvSpPr>
        <p:spPr bwMode="auto">
          <a:xfrm>
            <a:off x="3017838" y="291306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0" name="Line 133"/>
          <p:cNvSpPr>
            <a:spLocks noChangeShapeType="1"/>
          </p:cNvSpPr>
          <p:nvPr/>
        </p:nvSpPr>
        <p:spPr bwMode="auto">
          <a:xfrm>
            <a:off x="3017838" y="286702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1" name="Line 134"/>
          <p:cNvSpPr>
            <a:spLocks noChangeShapeType="1"/>
          </p:cNvSpPr>
          <p:nvPr/>
        </p:nvSpPr>
        <p:spPr bwMode="auto">
          <a:xfrm>
            <a:off x="3017838" y="282257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2" name="Line 135"/>
          <p:cNvSpPr>
            <a:spLocks noChangeShapeType="1"/>
          </p:cNvSpPr>
          <p:nvPr/>
        </p:nvSpPr>
        <p:spPr bwMode="auto">
          <a:xfrm>
            <a:off x="3017838" y="27765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3" name="Line 136"/>
          <p:cNvSpPr>
            <a:spLocks noChangeShapeType="1"/>
          </p:cNvSpPr>
          <p:nvPr/>
        </p:nvSpPr>
        <p:spPr bwMode="auto">
          <a:xfrm>
            <a:off x="3017838" y="273208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4" name="Line 137"/>
          <p:cNvSpPr>
            <a:spLocks noChangeShapeType="1"/>
          </p:cNvSpPr>
          <p:nvPr/>
        </p:nvSpPr>
        <p:spPr bwMode="auto">
          <a:xfrm>
            <a:off x="3017838" y="268446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5" name="Line 138"/>
          <p:cNvSpPr>
            <a:spLocks noChangeShapeType="1"/>
          </p:cNvSpPr>
          <p:nvPr/>
        </p:nvSpPr>
        <p:spPr bwMode="auto">
          <a:xfrm>
            <a:off x="3017838" y="264001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6" name="Line 139"/>
          <p:cNvSpPr>
            <a:spLocks noChangeShapeType="1"/>
          </p:cNvSpPr>
          <p:nvPr/>
        </p:nvSpPr>
        <p:spPr bwMode="auto">
          <a:xfrm>
            <a:off x="3017838" y="259397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7" name="Line 140"/>
          <p:cNvSpPr>
            <a:spLocks noChangeShapeType="1"/>
          </p:cNvSpPr>
          <p:nvPr/>
        </p:nvSpPr>
        <p:spPr bwMode="auto">
          <a:xfrm>
            <a:off x="3017838" y="25479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8" name="Line 141"/>
          <p:cNvSpPr>
            <a:spLocks noChangeShapeType="1"/>
          </p:cNvSpPr>
          <p:nvPr/>
        </p:nvSpPr>
        <p:spPr bwMode="auto">
          <a:xfrm>
            <a:off x="3017838" y="250348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49" name="Line 142"/>
          <p:cNvSpPr>
            <a:spLocks noChangeShapeType="1"/>
          </p:cNvSpPr>
          <p:nvPr/>
        </p:nvSpPr>
        <p:spPr bwMode="auto">
          <a:xfrm>
            <a:off x="3017838" y="245745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0" name="Line 143"/>
          <p:cNvSpPr>
            <a:spLocks noChangeShapeType="1"/>
          </p:cNvSpPr>
          <p:nvPr/>
        </p:nvSpPr>
        <p:spPr bwMode="auto">
          <a:xfrm>
            <a:off x="3017838" y="241300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1" name="Line 144"/>
          <p:cNvSpPr>
            <a:spLocks noChangeShapeType="1"/>
          </p:cNvSpPr>
          <p:nvPr/>
        </p:nvSpPr>
        <p:spPr bwMode="auto">
          <a:xfrm>
            <a:off x="3017838" y="236855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2" name="Line 145"/>
          <p:cNvSpPr>
            <a:spLocks noChangeShapeType="1"/>
          </p:cNvSpPr>
          <p:nvPr/>
        </p:nvSpPr>
        <p:spPr bwMode="auto">
          <a:xfrm>
            <a:off x="3017838" y="232092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3" name="Line 146"/>
          <p:cNvSpPr>
            <a:spLocks noChangeShapeType="1"/>
          </p:cNvSpPr>
          <p:nvPr/>
        </p:nvSpPr>
        <p:spPr bwMode="auto">
          <a:xfrm>
            <a:off x="3017838" y="227488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4" name="Line 147"/>
          <p:cNvSpPr>
            <a:spLocks noChangeShapeType="1"/>
          </p:cNvSpPr>
          <p:nvPr/>
        </p:nvSpPr>
        <p:spPr bwMode="auto">
          <a:xfrm>
            <a:off x="3017838" y="222885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5" name="Line 148"/>
          <p:cNvSpPr>
            <a:spLocks noChangeShapeType="1"/>
          </p:cNvSpPr>
          <p:nvPr/>
        </p:nvSpPr>
        <p:spPr bwMode="auto">
          <a:xfrm>
            <a:off x="3017838" y="218440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6" name="Line 149"/>
          <p:cNvSpPr>
            <a:spLocks noChangeShapeType="1"/>
          </p:cNvSpPr>
          <p:nvPr/>
        </p:nvSpPr>
        <p:spPr bwMode="auto">
          <a:xfrm>
            <a:off x="3017838" y="213836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7" name="Line 150"/>
          <p:cNvSpPr>
            <a:spLocks noChangeShapeType="1"/>
          </p:cNvSpPr>
          <p:nvPr/>
        </p:nvSpPr>
        <p:spPr bwMode="auto">
          <a:xfrm>
            <a:off x="3017838" y="209391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8" name="Line 151"/>
          <p:cNvSpPr>
            <a:spLocks noChangeShapeType="1"/>
          </p:cNvSpPr>
          <p:nvPr/>
        </p:nvSpPr>
        <p:spPr bwMode="auto">
          <a:xfrm>
            <a:off x="3017838" y="204787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59" name="Line 152"/>
          <p:cNvSpPr>
            <a:spLocks noChangeShapeType="1"/>
          </p:cNvSpPr>
          <p:nvPr/>
        </p:nvSpPr>
        <p:spPr bwMode="auto">
          <a:xfrm>
            <a:off x="3017838" y="20018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0" name="Line 153"/>
          <p:cNvSpPr>
            <a:spLocks noChangeShapeType="1"/>
          </p:cNvSpPr>
          <p:nvPr/>
        </p:nvSpPr>
        <p:spPr bwMode="auto">
          <a:xfrm>
            <a:off x="3017838" y="195897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1" name="Line 154"/>
          <p:cNvSpPr>
            <a:spLocks noChangeShapeType="1"/>
          </p:cNvSpPr>
          <p:nvPr/>
        </p:nvSpPr>
        <p:spPr bwMode="auto">
          <a:xfrm>
            <a:off x="3017838" y="191135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2" name="Line 155"/>
          <p:cNvSpPr>
            <a:spLocks noChangeShapeType="1"/>
          </p:cNvSpPr>
          <p:nvPr/>
        </p:nvSpPr>
        <p:spPr bwMode="auto">
          <a:xfrm>
            <a:off x="3017838" y="186690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3" name="Line 156"/>
          <p:cNvSpPr>
            <a:spLocks noChangeShapeType="1"/>
          </p:cNvSpPr>
          <p:nvPr/>
        </p:nvSpPr>
        <p:spPr bwMode="auto">
          <a:xfrm>
            <a:off x="3017838" y="182086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4" name="Line 157"/>
          <p:cNvSpPr>
            <a:spLocks noChangeShapeType="1"/>
          </p:cNvSpPr>
          <p:nvPr/>
        </p:nvSpPr>
        <p:spPr bwMode="auto">
          <a:xfrm>
            <a:off x="3017838" y="177641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5" name="Line 158"/>
          <p:cNvSpPr>
            <a:spLocks noChangeShapeType="1"/>
          </p:cNvSpPr>
          <p:nvPr/>
        </p:nvSpPr>
        <p:spPr bwMode="auto">
          <a:xfrm>
            <a:off x="3017838" y="172878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6" name="Line 159"/>
          <p:cNvSpPr>
            <a:spLocks noChangeShapeType="1"/>
          </p:cNvSpPr>
          <p:nvPr/>
        </p:nvSpPr>
        <p:spPr bwMode="auto">
          <a:xfrm>
            <a:off x="3017838" y="16843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7" name="Line 160"/>
          <p:cNvSpPr>
            <a:spLocks noChangeShapeType="1"/>
          </p:cNvSpPr>
          <p:nvPr/>
        </p:nvSpPr>
        <p:spPr bwMode="auto">
          <a:xfrm>
            <a:off x="3017838" y="163830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8" name="Line 161"/>
          <p:cNvSpPr>
            <a:spLocks noChangeShapeType="1"/>
          </p:cNvSpPr>
          <p:nvPr/>
        </p:nvSpPr>
        <p:spPr bwMode="auto">
          <a:xfrm>
            <a:off x="3017838" y="159385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69" name="Line 162"/>
          <p:cNvSpPr>
            <a:spLocks noChangeShapeType="1"/>
          </p:cNvSpPr>
          <p:nvPr/>
        </p:nvSpPr>
        <p:spPr bwMode="auto">
          <a:xfrm>
            <a:off x="3017838" y="154781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0" name="Line 163"/>
          <p:cNvSpPr>
            <a:spLocks noChangeShapeType="1"/>
          </p:cNvSpPr>
          <p:nvPr/>
        </p:nvSpPr>
        <p:spPr bwMode="auto">
          <a:xfrm>
            <a:off x="3017838" y="150336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1" name="Line 164"/>
          <p:cNvSpPr>
            <a:spLocks noChangeShapeType="1"/>
          </p:cNvSpPr>
          <p:nvPr/>
        </p:nvSpPr>
        <p:spPr bwMode="auto">
          <a:xfrm>
            <a:off x="3017838" y="14557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2" name="Line 165"/>
          <p:cNvSpPr>
            <a:spLocks noChangeShapeType="1"/>
          </p:cNvSpPr>
          <p:nvPr/>
        </p:nvSpPr>
        <p:spPr bwMode="auto">
          <a:xfrm>
            <a:off x="3017838" y="141128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3" name="Line 166"/>
          <p:cNvSpPr>
            <a:spLocks noChangeShapeType="1"/>
          </p:cNvSpPr>
          <p:nvPr/>
        </p:nvSpPr>
        <p:spPr bwMode="auto">
          <a:xfrm>
            <a:off x="3017838" y="136525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4" name="Line 167"/>
          <p:cNvSpPr>
            <a:spLocks noChangeShapeType="1"/>
          </p:cNvSpPr>
          <p:nvPr/>
        </p:nvSpPr>
        <p:spPr bwMode="auto">
          <a:xfrm>
            <a:off x="3017838" y="132080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5" name="Line 168"/>
          <p:cNvSpPr>
            <a:spLocks noChangeShapeType="1"/>
          </p:cNvSpPr>
          <p:nvPr/>
        </p:nvSpPr>
        <p:spPr bwMode="auto">
          <a:xfrm>
            <a:off x="3017838" y="127476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6" name="Line 169"/>
          <p:cNvSpPr>
            <a:spLocks noChangeShapeType="1"/>
          </p:cNvSpPr>
          <p:nvPr/>
        </p:nvSpPr>
        <p:spPr bwMode="auto">
          <a:xfrm>
            <a:off x="3017838" y="122872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7" name="Line 170"/>
          <p:cNvSpPr>
            <a:spLocks noChangeShapeType="1"/>
          </p:cNvSpPr>
          <p:nvPr/>
        </p:nvSpPr>
        <p:spPr bwMode="auto">
          <a:xfrm>
            <a:off x="3017838" y="118427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8" name="Line 171"/>
          <p:cNvSpPr>
            <a:spLocks noChangeShapeType="1"/>
          </p:cNvSpPr>
          <p:nvPr/>
        </p:nvSpPr>
        <p:spPr bwMode="auto">
          <a:xfrm>
            <a:off x="3017838" y="11382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79" name="Line 172"/>
          <p:cNvSpPr>
            <a:spLocks noChangeShapeType="1"/>
          </p:cNvSpPr>
          <p:nvPr/>
        </p:nvSpPr>
        <p:spPr bwMode="auto">
          <a:xfrm>
            <a:off x="3017838" y="109220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80" name="Line 173"/>
          <p:cNvSpPr>
            <a:spLocks noChangeShapeType="1"/>
          </p:cNvSpPr>
          <p:nvPr/>
        </p:nvSpPr>
        <p:spPr bwMode="auto">
          <a:xfrm>
            <a:off x="3017838" y="104616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81" name="Line 174"/>
          <p:cNvSpPr>
            <a:spLocks noChangeShapeType="1"/>
          </p:cNvSpPr>
          <p:nvPr/>
        </p:nvSpPr>
        <p:spPr bwMode="auto">
          <a:xfrm>
            <a:off x="3017838" y="100171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82" name="Line 175"/>
          <p:cNvSpPr>
            <a:spLocks noChangeShapeType="1"/>
          </p:cNvSpPr>
          <p:nvPr/>
        </p:nvSpPr>
        <p:spPr bwMode="auto">
          <a:xfrm>
            <a:off x="3017838" y="95726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83" name="Rectangle 176"/>
          <p:cNvSpPr>
            <a:spLocks noChangeArrowheads="1"/>
          </p:cNvSpPr>
          <p:nvPr/>
        </p:nvSpPr>
        <p:spPr bwMode="auto">
          <a:xfrm>
            <a:off x="2836863" y="3130550"/>
            <a:ext cx="2460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68784" name="Rectangle 177"/>
          <p:cNvSpPr>
            <a:spLocks noChangeArrowheads="1"/>
          </p:cNvSpPr>
          <p:nvPr/>
        </p:nvSpPr>
        <p:spPr bwMode="auto">
          <a:xfrm>
            <a:off x="2763838" y="2678113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sp>
        <p:nvSpPr>
          <p:cNvPr id="68785" name="Rectangle 178"/>
          <p:cNvSpPr>
            <a:spLocks noChangeArrowheads="1"/>
          </p:cNvSpPr>
          <p:nvPr/>
        </p:nvSpPr>
        <p:spPr bwMode="auto">
          <a:xfrm>
            <a:off x="2763838" y="2222500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68786" name="Rectangle 179"/>
          <p:cNvSpPr>
            <a:spLocks noChangeArrowheads="1"/>
          </p:cNvSpPr>
          <p:nvPr/>
        </p:nvSpPr>
        <p:spPr bwMode="auto">
          <a:xfrm>
            <a:off x="2763838" y="1768475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60</a:t>
            </a:r>
          </a:p>
        </p:txBody>
      </p:sp>
      <p:sp>
        <p:nvSpPr>
          <p:cNvPr id="68787" name="Rectangle 180"/>
          <p:cNvSpPr>
            <a:spLocks noChangeArrowheads="1"/>
          </p:cNvSpPr>
          <p:nvPr/>
        </p:nvSpPr>
        <p:spPr bwMode="auto">
          <a:xfrm>
            <a:off x="2763838" y="1314450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80</a:t>
            </a:r>
          </a:p>
        </p:txBody>
      </p:sp>
      <p:sp>
        <p:nvSpPr>
          <p:cNvPr id="68788" name="Rectangle 181"/>
          <p:cNvSpPr>
            <a:spLocks noChangeArrowheads="1"/>
          </p:cNvSpPr>
          <p:nvPr/>
        </p:nvSpPr>
        <p:spPr bwMode="auto">
          <a:xfrm>
            <a:off x="2703513" y="858838"/>
            <a:ext cx="4175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68789" name="Line 182"/>
          <p:cNvSpPr>
            <a:spLocks noChangeShapeType="1"/>
          </p:cNvSpPr>
          <p:nvPr/>
        </p:nvSpPr>
        <p:spPr bwMode="auto">
          <a:xfrm>
            <a:off x="3019425" y="3230563"/>
            <a:ext cx="26098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90" name="Line 183"/>
          <p:cNvSpPr>
            <a:spLocks noChangeShapeType="1"/>
          </p:cNvSpPr>
          <p:nvPr/>
        </p:nvSpPr>
        <p:spPr bwMode="auto">
          <a:xfrm flipV="1">
            <a:off x="3017838" y="3216275"/>
            <a:ext cx="0" cy="14288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91" name="Line 184"/>
          <p:cNvSpPr>
            <a:spLocks noChangeShapeType="1"/>
          </p:cNvSpPr>
          <p:nvPr/>
        </p:nvSpPr>
        <p:spPr bwMode="auto">
          <a:xfrm flipV="1">
            <a:off x="3671888" y="3216275"/>
            <a:ext cx="0" cy="14288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92" name="Line 185"/>
          <p:cNvSpPr>
            <a:spLocks noChangeShapeType="1"/>
          </p:cNvSpPr>
          <p:nvPr/>
        </p:nvSpPr>
        <p:spPr bwMode="auto">
          <a:xfrm flipV="1">
            <a:off x="4324350" y="3216275"/>
            <a:ext cx="0" cy="14288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93" name="Line 186"/>
          <p:cNvSpPr>
            <a:spLocks noChangeShapeType="1"/>
          </p:cNvSpPr>
          <p:nvPr/>
        </p:nvSpPr>
        <p:spPr bwMode="auto">
          <a:xfrm flipV="1">
            <a:off x="4978400" y="3216275"/>
            <a:ext cx="0" cy="14288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794" name="Rectangle 187"/>
          <p:cNvSpPr>
            <a:spLocks noChangeArrowheads="1"/>
          </p:cNvSpPr>
          <p:nvPr/>
        </p:nvSpPr>
        <p:spPr bwMode="auto">
          <a:xfrm>
            <a:off x="2938463" y="3244850"/>
            <a:ext cx="2460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68795" name="Rectangle 188"/>
          <p:cNvSpPr>
            <a:spLocks noChangeArrowheads="1"/>
          </p:cNvSpPr>
          <p:nvPr/>
        </p:nvSpPr>
        <p:spPr bwMode="auto">
          <a:xfrm>
            <a:off x="3565525" y="3244850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68796" name="Rectangle 189"/>
          <p:cNvSpPr>
            <a:spLocks noChangeArrowheads="1"/>
          </p:cNvSpPr>
          <p:nvPr/>
        </p:nvSpPr>
        <p:spPr bwMode="auto">
          <a:xfrm>
            <a:off x="4217988" y="3244850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24</a:t>
            </a:r>
          </a:p>
        </p:txBody>
      </p:sp>
      <p:sp>
        <p:nvSpPr>
          <p:cNvPr id="68797" name="Rectangle 190"/>
          <p:cNvSpPr>
            <a:spLocks noChangeArrowheads="1"/>
          </p:cNvSpPr>
          <p:nvPr/>
        </p:nvSpPr>
        <p:spPr bwMode="auto">
          <a:xfrm>
            <a:off x="4851400" y="3244850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36</a:t>
            </a:r>
          </a:p>
        </p:txBody>
      </p:sp>
      <p:sp>
        <p:nvSpPr>
          <p:cNvPr id="68798" name="Rectangle 191"/>
          <p:cNvSpPr>
            <a:spLocks noChangeArrowheads="1"/>
          </p:cNvSpPr>
          <p:nvPr/>
        </p:nvSpPr>
        <p:spPr bwMode="auto">
          <a:xfrm>
            <a:off x="5516563" y="3248025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48</a:t>
            </a:r>
          </a:p>
        </p:txBody>
      </p:sp>
      <p:sp>
        <p:nvSpPr>
          <p:cNvPr id="276672" name="Rectangle 192"/>
          <p:cNvSpPr>
            <a:spLocks noChangeArrowheads="1"/>
          </p:cNvSpPr>
          <p:nvPr/>
        </p:nvSpPr>
        <p:spPr bwMode="auto">
          <a:xfrm>
            <a:off x="2270125" y="1077913"/>
            <a:ext cx="722313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Percent</a:t>
            </a:r>
            <a:endParaRPr lang="it-IT" sz="1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800" name="Rectangle 193"/>
          <p:cNvSpPr>
            <a:spLocks noChangeArrowheads="1"/>
          </p:cNvSpPr>
          <p:nvPr/>
        </p:nvSpPr>
        <p:spPr bwMode="auto">
          <a:xfrm>
            <a:off x="5737225" y="3252788"/>
            <a:ext cx="7334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Months</a:t>
            </a:r>
          </a:p>
        </p:txBody>
      </p:sp>
      <p:sp>
        <p:nvSpPr>
          <p:cNvPr id="68801" name="Rectangle 194"/>
          <p:cNvSpPr>
            <a:spLocks noChangeArrowheads="1"/>
          </p:cNvSpPr>
          <p:nvPr/>
        </p:nvSpPr>
        <p:spPr bwMode="auto">
          <a:xfrm>
            <a:off x="5624513" y="1155700"/>
            <a:ext cx="512762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86%</a:t>
            </a:r>
          </a:p>
        </p:txBody>
      </p:sp>
      <p:sp>
        <p:nvSpPr>
          <p:cNvPr id="68802" name="Rectangle 195"/>
          <p:cNvSpPr>
            <a:spLocks noChangeArrowheads="1"/>
          </p:cNvSpPr>
          <p:nvPr/>
        </p:nvSpPr>
        <p:spPr bwMode="auto">
          <a:xfrm>
            <a:off x="5634038" y="1931988"/>
            <a:ext cx="512762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52%</a:t>
            </a:r>
          </a:p>
        </p:txBody>
      </p:sp>
      <p:sp>
        <p:nvSpPr>
          <p:cNvPr id="68803" name="Line 196"/>
          <p:cNvSpPr>
            <a:spLocks noChangeShapeType="1"/>
          </p:cNvSpPr>
          <p:nvPr/>
        </p:nvSpPr>
        <p:spPr bwMode="auto">
          <a:xfrm flipV="1">
            <a:off x="5629275" y="3216275"/>
            <a:ext cx="0" cy="1905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04" name="Rectangle 197"/>
          <p:cNvSpPr>
            <a:spLocks noChangeArrowheads="1"/>
          </p:cNvSpPr>
          <p:nvPr/>
        </p:nvSpPr>
        <p:spPr bwMode="auto">
          <a:xfrm>
            <a:off x="4970463" y="1525588"/>
            <a:ext cx="8890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4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p&lt;0.0005</a:t>
            </a:r>
          </a:p>
        </p:txBody>
      </p:sp>
      <p:sp>
        <p:nvSpPr>
          <p:cNvPr id="68805" name="Line 198"/>
          <p:cNvSpPr>
            <a:spLocks noChangeShapeType="1"/>
          </p:cNvSpPr>
          <p:nvPr/>
        </p:nvSpPr>
        <p:spPr bwMode="auto">
          <a:xfrm>
            <a:off x="5403850" y="2070100"/>
            <a:ext cx="222250" cy="0"/>
          </a:xfrm>
          <a:prstGeom prst="line">
            <a:avLst/>
          </a:prstGeom>
          <a:noFill/>
          <a:ln w="25400">
            <a:solidFill>
              <a:srgbClr val="FE9B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grpSp>
        <p:nvGrpSpPr>
          <p:cNvPr id="68806" name="Group 199"/>
          <p:cNvGrpSpPr>
            <a:grpSpLocks/>
          </p:cNvGrpSpPr>
          <p:nvPr/>
        </p:nvGrpSpPr>
        <p:grpSpPr bwMode="auto">
          <a:xfrm>
            <a:off x="5468938" y="1273175"/>
            <a:ext cx="128587" cy="0"/>
            <a:chOff x="5469682" y="1272697"/>
            <a:chExt cx="128587" cy="0"/>
          </a:xfrm>
        </p:grpSpPr>
        <p:sp>
          <p:nvSpPr>
            <p:cNvPr id="69011" name="Line 200"/>
            <p:cNvSpPr>
              <a:spLocks noChangeShapeType="1"/>
            </p:cNvSpPr>
            <p:nvPr/>
          </p:nvSpPr>
          <p:spPr bwMode="auto">
            <a:xfrm>
              <a:off x="3273" y="1303"/>
              <a:ext cx="9" cy="0"/>
            </a:xfrm>
            <a:prstGeom prst="line">
              <a:avLst/>
            </a:prstGeom>
            <a:noFill/>
            <a:ln w="28575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12" name="Line 201"/>
            <p:cNvSpPr>
              <a:spLocks noChangeShapeType="1"/>
            </p:cNvSpPr>
            <p:nvPr/>
          </p:nvSpPr>
          <p:spPr bwMode="auto">
            <a:xfrm>
              <a:off x="3296" y="1303"/>
              <a:ext cx="8" cy="0"/>
            </a:xfrm>
            <a:prstGeom prst="line">
              <a:avLst/>
            </a:prstGeom>
            <a:noFill/>
            <a:ln w="28575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13" name="Line 202"/>
            <p:cNvSpPr>
              <a:spLocks noChangeShapeType="1"/>
            </p:cNvSpPr>
            <p:nvPr/>
          </p:nvSpPr>
          <p:spPr bwMode="auto">
            <a:xfrm>
              <a:off x="3319" y="1303"/>
              <a:ext cx="9" cy="0"/>
            </a:xfrm>
            <a:prstGeom prst="line">
              <a:avLst/>
            </a:prstGeom>
            <a:noFill/>
            <a:ln w="28575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14" name="Line 203"/>
            <p:cNvSpPr>
              <a:spLocks noChangeShapeType="1"/>
            </p:cNvSpPr>
            <p:nvPr/>
          </p:nvSpPr>
          <p:spPr bwMode="auto">
            <a:xfrm>
              <a:off x="3342" y="1303"/>
              <a:ext cx="9" cy="0"/>
            </a:xfrm>
            <a:prstGeom prst="line">
              <a:avLst/>
            </a:prstGeom>
            <a:noFill/>
            <a:ln w="28575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15" name="Line 204"/>
            <p:cNvSpPr>
              <a:spLocks noChangeShapeType="1"/>
            </p:cNvSpPr>
            <p:nvPr/>
          </p:nvSpPr>
          <p:spPr bwMode="auto">
            <a:xfrm>
              <a:off x="3366" y="1303"/>
              <a:ext cx="8" cy="0"/>
            </a:xfrm>
            <a:prstGeom prst="line">
              <a:avLst/>
            </a:prstGeom>
            <a:noFill/>
            <a:ln w="28575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16" name="Line 205"/>
            <p:cNvSpPr>
              <a:spLocks noChangeShapeType="1"/>
            </p:cNvSpPr>
            <p:nvPr/>
          </p:nvSpPr>
          <p:spPr bwMode="auto">
            <a:xfrm>
              <a:off x="3389" y="1303"/>
              <a:ext cx="7" cy="0"/>
            </a:xfrm>
            <a:prstGeom prst="line">
              <a:avLst/>
            </a:prstGeom>
            <a:noFill/>
            <a:ln w="28575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68807" name="Line 206"/>
          <p:cNvSpPr>
            <a:spLocks noChangeShapeType="1"/>
          </p:cNvSpPr>
          <p:nvPr/>
        </p:nvSpPr>
        <p:spPr bwMode="auto">
          <a:xfrm>
            <a:off x="5611813" y="1273175"/>
            <a:ext cx="7937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76687" name="Rectangle 207"/>
          <p:cNvSpPr>
            <a:spLocks noChangeArrowheads="1"/>
          </p:cNvSpPr>
          <p:nvPr/>
        </p:nvSpPr>
        <p:spPr bwMode="auto">
          <a:xfrm>
            <a:off x="2655888" y="3717925"/>
            <a:ext cx="519112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100</a:t>
            </a:r>
          </a:p>
        </p:txBody>
      </p:sp>
      <p:sp>
        <p:nvSpPr>
          <p:cNvPr id="68809" name="Freeform 208"/>
          <p:cNvSpPr>
            <a:spLocks/>
          </p:cNvSpPr>
          <p:nvPr/>
        </p:nvSpPr>
        <p:spPr bwMode="auto">
          <a:xfrm>
            <a:off x="3055938" y="3810000"/>
            <a:ext cx="2355850" cy="1912938"/>
          </a:xfrm>
          <a:custGeom>
            <a:avLst/>
            <a:gdLst>
              <a:gd name="T0" fmla="*/ 0 w 2083"/>
              <a:gd name="T1" fmla="*/ 0 h 1517"/>
              <a:gd name="T2" fmla="*/ 2147483647 w 2083"/>
              <a:gd name="T3" fmla="*/ 2147483647 h 1517"/>
              <a:gd name="T4" fmla="*/ 2147483647 w 2083"/>
              <a:gd name="T5" fmla="*/ 2147483647 h 1517"/>
              <a:gd name="T6" fmla="*/ 2147483647 w 2083"/>
              <a:gd name="T7" fmla="*/ 2147483647 h 1517"/>
              <a:gd name="T8" fmla="*/ 2147483647 w 2083"/>
              <a:gd name="T9" fmla="*/ 2147483647 h 1517"/>
              <a:gd name="T10" fmla="*/ 2147483647 w 2083"/>
              <a:gd name="T11" fmla="*/ 2147483647 h 1517"/>
              <a:gd name="T12" fmla="*/ 2147483647 w 2083"/>
              <a:gd name="T13" fmla="*/ 2147483647 h 1517"/>
              <a:gd name="T14" fmla="*/ 2147483647 w 2083"/>
              <a:gd name="T15" fmla="*/ 2147483647 h 1517"/>
              <a:gd name="T16" fmla="*/ 2147483647 w 2083"/>
              <a:gd name="T17" fmla="*/ 2147483647 h 1517"/>
              <a:gd name="T18" fmla="*/ 2147483647 w 2083"/>
              <a:gd name="T19" fmla="*/ 2147483647 h 151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83"/>
              <a:gd name="T31" fmla="*/ 0 h 1517"/>
              <a:gd name="T32" fmla="*/ 2083 w 2083"/>
              <a:gd name="T33" fmla="*/ 1517 h 151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83" h="1517">
                <a:moveTo>
                  <a:pt x="0" y="0"/>
                </a:moveTo>
                <a:lnTo>
                  <a:pt x="231" y="591"/>
                </a:lnTo>
                <a:lnTo>
                  <a:pt x="463" y="804"/>
                </a:lnTo>
                <a:lnTo>
                  <a:pt x="694" y="1061"/>
                </a:lnTo>
                <a:lnTo>
                  <a:pt x="925" y="1174"/>
                </a:lnTo>
                <a:lnTo>
                  <a:pt x="1157" y="1329"/>
                </a:lnTo>
                <a:lnTo>
                  <a:pt x="1388" y="1464"/>
                </a:lnTo>
                <a:lnTo>
                  <a:pt x="1619" y="1464"/>
                </a:lnTo>
                <a:lnTo>
                  <a:pt x="1851" y="1516"/>
                </a:lnTo>
                <a:lnTo>
                  <a:pt x="2082" y="1516"/>
                </a:lnTo>
              </a:path>
            </a:pathLst>
          </a:custGeom>
          <a:noFill/>
          <a:ln w="25400" cap="rnd">
            <a:solidFill>
              <a:srgbClr val="FE9B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0" name="Line 209"/>
          <p:cNvSpPr>
            <a:spLocks noChangeShapeType="1"/>
          </p:cNvSpPr>
          <p:nvPr/>
        </p:nvSpPr>
        <p:spPr bwMode="auto">
          <a:xfrm>
            <a:off x="3055938" y="3810000"/>
            <a:ext cx="9525" cy="635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1" name="Line 210"/>
          <p:cNvSpPr>
            <a:spLocks noChangeShapeType="1"/>
          </p:cNvSpPr>
          <p:nvPr/>
        </p:nvSpPr>
        <p:spPr bwMode="auto">
          <a:xfrm>
            <a:off x="3081338" y="3825875"/>
            <a:ext cx="9525" cy="47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2" name="Line 211"/>
          <p:cNvSpPr>
            <a:spLocks noChangeShapeType="1"/>
          </p:cNvSpPr>
          <p:nvPr/>
        </p:nvSpPr>
        <p:spPr bwMode="auto">
          <a:xfrm>
            <a:off x="3108325" y="3838575"/>
            <a:ext cx="7938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3" name="Line 212"/>
          <p:cNvSpPr>
            <a:spLocks noChangeShapeType="1"/>
          </p:cNvSpPr>
          <p:nvPr/>
        </p:nvSpPr>
        <p:spPr bwMode="auto">
          <a:xfrm>
            <a:off x="3132138" y="3852863"/>
            <a:ext cx="11112" cy="4762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4" name="Line 213"/>
          <p:cNvSpPr>
            <a:spLocks noChangeShapeType="1"/>
          </p:cNvSpPr>
          <p:nvPr/>
        </p:nvSpPr>
        <p:spPr bwMode="auto">
          <a:xfrm>
            <a:off x="3159125" y="3867150"/>
            <a:ext cx="9525" cy="4763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5" name="Line 214"/>
          <p:cNvSpPr>
            <a:spLocks noChangeShapeType="1"/>
          </p:cNvSpPr>
          <p:nvPr/>
        </p:nvSpPr>
        <p:spPr bwMode="auto">
          <a:xfrm>
            <a:off x="3184525" y="3879850"/>
            <a:ext cx="9525" cy="4763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6" name="Line 215"/>
          <p:cNvSpPr>
            <a:spLocks noChangeShapeType="1"/>
          </p:cNvSpPr>
          <p:nvPr/>
        </p:nvSpPr>
        <p:spPr bwMode="auto">
          <a:xfrm>
            <a:off x="3211513" y="3894138"/>
            <a:ext cx="6350" cy="7937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7" name="Line 216"/>
          <p:cNvSpPr>
            <a:spLocks noChangeShapeType="1"/>
          </p:cNvSpPr>
          <p:nvPr/>
        </p:nvSpPr>
        <p:spPr bwMode="auto">
          <a:xfrm>
            <a:off x="3236913" y="3906838"/>
            <a:ext cx="7937" cy="952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8" name="Line 217"/>
          <p:cNvSpPr>
            <a:spLocks noChangeShapeType="1"/>
          </p:cNvSpPr>
          <p:nvPr/>
        </p:nvSpPr>
        <p:spPr bwMode="auto">
          <a:xfrm>
            <a:off x="3262313" y="3921125"/>
            <a:ext cx="6350" cy="4763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19" name="Line 218"/>
          <p:cNvSpPr>
            <a:spLocks noChangeShapeType="1"/>
          </p:cNvSpPr>
          <p:nvPr/>
        </p:nvSpPr>
        <p:spPr bwMode="auto">
          <a:xfrm>
            <a:off x="3287713" y="3935413"/>
            <a:ext cx="7937" cy="4762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0" name="Line 219"/>
          <p:cNvSpPr>
            <a:spLocks noChangeShapeType="1"/>
          </p:cNvSpPr>
          <p:nvPr/>
        </p:nvSpPr>
        <p:spPr bwMode="auto">
          <a:xfrm>
            <a:off x="3313113" y="3948113"/>
            <a:ext cx="4762" cy="4762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1" name="Line 220"/>
          <p:cNvSpPr>
            <a:spLocks noChangeShapeType="1"/>
          </p:cNvSpPr>
          <p:nvPr/>
        </p:nvSpPr>
        <p:spPr bwMode="auto">
          <a:xfrm>
            <a:off x="3338513" y="3954463"/>
            <a:ext cx="7937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2" name="Line 221"/>
          <p:cNvSpPr>
            <a:spLocks noChangeShapeType="1"/>
          </p:cNvSpPr>
          <p:nvPr/>
        </p:nvSpPr>
        <p:spPr bwMode="auto">
          <a:xfrm>
            <a:off x="3363913" y="3960813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3" name="Line 222"/>
          <p:cNvSpPr>
            <a:spLocks noChangeShapeType="1"/>
          </p:cNvSpPr>
          <p:nvPr/>
        </p:nvSpPr>
        <p:spPr bwMode="auto">
          <a:xfrm>
            <a:off x="3389313" y="3963988"/>
            <a:ext cx="9525" cy="1587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4" name="Line 223"/>
          <p:cNvSpPr>
            <a:spLocks noChangeShapeType="1"/>
          </p:cNvSpPr>
          <p:nvPr/>
        </p:nvSpPr>
        <p:spPr bwMode="auto">
          <a:xfrm>
            <a:off x="3414713" y="3970338"/>
            <a:ext cx="7937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5" name="Line 224"/>
          <p:cNvSpPr>
            <a:spLocks noChangeShapeType="1"/>
          </p:cNvSpPr>
          <p:nvPr/>
        </p:nvSpPr>
        <p:spPr bwMode="auto">
          <a:xfrm>
            <a:off x="3441700" y="3971925"/>
            <a:ext cx="7938" cy="158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6" name="Line 225"/>
          <p:cNvSpPr>
            <a:spLocks noChangeShapeType="1"/>
          </p:cNvSpPr>
          <p:nvPr/>
        </p:nvSpPr>
        <p:spPr bwMode="auto">
          <a:xfrm>
            <a:off x="3467100" y="3973513"/>
            <a:ext cx="7938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7" name="Line 226"/>
          <p:cNvSpPr>
            <a:spLocks noChangeShapeType="1"/>
          </p:cNvSpPr>
          <p:nvPr/>
        </p:nvSpPr>
        <p:spPr bwMode="auto">
          <a:xfrm>
            <a:off x="3492500" y="3978275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8" name="Line 227"/>
          <p:cNvSpPr>
            <a:spLocks noChangeShapeType="1"/>
          </p:cNvSpPr>
          <p:nvPr/>
        </p:nvSpPr>
        <p:spPr bwMode="auto">
          <a:xfrm>
            <a:off x="3517900" y="3981450"/>
            <a:ext cx="7938" cy="158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29" name="Line 228"/>
          <p:cNvSpPr>
            <a:spLocks noChangeShapeType="1"/>
          </p:cNvSpPr>
          <p:nvPr/>
        </p:nvSpPr>
        <p:spPr bwMode="auto">
          <a:xfrm>
            <a:off x="3543300" y="3986213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0" name="Line 229"/>
          <p:cNvSpPr>
            <a:spLocks noChangeShapeType="1"/>
          </p:cNvSpPr>
          <p:nvPr/>
        </p:nvSpPr>
        <p:spPr bwMode="auto">
          <a:xfrm>
            <a:off x="3568700" y="3990975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1" name="Line 230"/>
          <p:cNvSpPr>
            <a:spLocks noChangeShapeType="1"/>
          </p:cNvSpPr>
          <p:nvPr/>
        </p:nvSpPr>
        <p:spPr bwMode="auto">
          <a:xfrm>
            <a:off x="3594100" y="4003675"/>
            <a:ext cx="9525" cy="4763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2" name="Line 231"/>
          <p:cNvSpPr>
            <a:spLocks noChangeShapeType="1"/>
          </p:cNvSpPr>
          <p:nvPr/>
        </p:nvSpPr>
        <p:spPr bwMode="auto">
          <a:xfrm>
            <a:off x="3619500" y="4016375"/>
            <a:ext cx="9525" cy="793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3" name="Line 232"/>
          <p:cNvSpPr>
            <a:spLocks noChangeShapeType="1"/>
          </p:cNvSpPr>
          <p:nvPr/>
        </p:nvSpPr>
        <p:spPr bwMode="auto">
          <a:xfrm>
            <a:off x="3646488" y="4037013"/>
            <a:ext cx="9525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4" name="Line 233"/>
          <p:cNvSpPr>
            <a:spLocks noChangeShapeType="1"/>
          </p:cNvSpPr>
          <p:nvPr/>
        </p:nvSpPr>
        <p:spPr bwMode="auto">
          <a:xfrm>
            <a:off x="3671888" y="4052888"/>
            <a:ext cx="7937" cy="7937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5" name="Line 234"/>
          <p:cNvSpPr>
            <a:spLocks noChangeShapeType="1"/>
          </p:cNvSpPr>
          <p:nvPr/>
        </p:nvSpPr>
        <p:spPr bwMode="auto">
          <a:xfrm>
            <a:off x="3698875" y="4070350"/>
            <a:ext cx="6350" cy="4763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6" name="Line 235"/>
          <p:cNvSpPr>
            <a:spLocks noChangeShapeType="1"/>
          </p:cNvSpPr>
          <p:nvPr/>
        </p:nvSpPr>
        <p:spPr bwMode="auto">
          <a:xfrm>
            <a:off x="3722688" y="4089400"/>
            <a:ext cx="9525" cy="4763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7" name="Line 236"/>
          <p:cNvSpPr>
            <a:spLocks noChangeShapeType="1"/>
          </p:cNvSpPr>
          <p:nvPr/>
        </p:nvSpPr>
        <p:spPr bwMode="auto">
          <a:xfrm>
            <a:off x="3748088" y="4105275"/>
            <a:ext cx="7937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8" name="Line 237"/>
          <p:cNvSpPr>
            <a:spLocks noChangeShapeType="1"/>
          </p:cNvSpPr>
          <p:nvPr/>
        </p:nvSpPr>
        <p:spPr bwMode="auto">
          <a:xfrm>
            <a:off x="3773488" y="4122738"/>
            <a:ext cx="9525" cy="635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39" name="Line 238"/>
          <p:cNvSpPr>
            <a:spLocks noChangeShapeType="1"/>
          </p:cNvSpPr>
          <p:nvPr/>
        </p:nvSpPr>
        <p:spPr bwMode="auto">
          <a:xfrm>
            <a:off x="3798888" y="4140200"/>
            <a:ext cx="9525" cy="793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0" name="Line 239"/>
          <p:cNvSpPr>
            <a:spLocks noChangeShapeType="1"/>
          </p:cNvSpPr>
          <p:nvPr/>
        </p:nvSpPr>
        <p:spPr bwMode="auto">
          <a:xfrm>
            <a:off x="3824288" y="4157663"/>
            <a:ext cx="11112" cy="4762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1" name="Line 240"/>
          <p:cNvSpPr>
            <a:spLocks noChangeShapeType="1"/>
          </p:cNvSpPr>
          <p:nvPr/>
        </p:nvSpPr>
        <p:spPr bwMode="auto">
          <a:xfrm>
            <a:off x="3849688" y="4168775"/>
            <a:ext cx="11112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2" name="Line 241"/>
          <p:cNvSpPr>
            <a:spLocks noChangeShapeType="1"/>
          </p:cNvSpPr>
          <p:nvPr/>
        </p:nvSpPr>
        <p:spPr bwMode="auto">
          <a:xfrm>
            <a:off x="3875088" y="4176713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3" name="Line 242"/>
          <p:cNvSpPr>
            <a:spLocks noChangeShapeType="1"/>
          </p:cNvSpPr>
          <p:nvPr/>
        </p:nvSpPr>
        <p:spPr bwMode="auto">
          <a:xfrm>
            <a:off x="3902075" y="4181475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4" name="Line 243"/>
          <p:cNvSpPr>
            <a:spLocks noChangeShapeType="1"/>
          </p:cNvSpPr>
          <p:nvPr/>
        </p:nvSpPr>
        <p:spPr bwMode="auto">
          <a:xfrm>
            <a:off x="3925888" y="4186238"/>
            <a:ext cx="11112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5" name="Line 244"/>
          <p:cNvSpPr>
            <a:spLocks noChangeShapeType="1"/>
          </p:cNvSpPr>
          <p:nvPr/>
        </p:nvSpPr>
        <p:spPr bwMode="auto">
          <a:xfrm>
            <a:off x="3952875" y="4189413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6" name="Line 245"/>
          <p:cNvSpPr>
            <a:spLocks noChangeShapeType="1"/>
          </p:cNvSpPr>
          <p:nvPr/>
        </p:nvSpPr>
        <p:spPr bwMode="auto">
          <a:xfrm>
            <a:off x="3978275" y="4194175"/>
            <a:ext cx="9525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7" name="Line 246"/>
          <p:cNvSpPr>
            <a:spLocks noChangeShapeType="1"/>
          </p:cNvSpPr>
          <p:nvPr/>
        </p:nvSpPr>
        <p:spPr bwMode="auto">
          <a:xfrm>
            <a:off x="4002088" y="4198938"/>
            <a:ext cx="9525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8" name="Line 247"/>
          <p:cNvSpPr>
            <a:spLocks noChangeShapeType="1"/>
          </p:cNvSpPr>
          <p:nvPr/>
        </p:nvSpPr>
        <p:spPr bwMode="auto">
          <a:xfrm>
            <a:off x="4027488" y="4203700"/>
            <a:ext cx="12700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49" name="Line 248"/>
          <p:cNvSpPr>
            <a:spLocks noChangeShapeType="1"/>
          </p:cNvSpPr>
          <p:nvPr/>
        </p:nvSpPr>
        <p:spPr bwMode="auto">
          <a:xfrm>
            <a:off x="4054475" y="4210050"/>
            <a:ext cx="11113" cy="158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0" name="Line 249"/>
          <p:cNvSpPr>
            <a:spLocks noChangeShapeType="1"/>
          </p:cNvSpPr>
          <p:nvPr/>
        </p:nvSpPr>
        <p:spPr bwMode="auto">
          <a:xfrm>
            <a:off x="4079875" y="4214813"/>
            <a:ext cx="11113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1" name="Line 250"/>
          <p:cNvSpPr>
            <a:spLocks noChangeShapeType="1"/>
          </p:cNvSpPr>
          <p:nvPr/>
        </p:nvSpPr>
        <p:spPr bwMode="auto">
          <a:xfrm>
            <a:off x="4106863" y="4219575"/>
            <a:ext cx="7937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2" name="Line 251"/>
          <p:cNvSpPr>
            <a:spLocks noChangeShapeType="1"/>
          </p:cNvSpPr>
          <p:nvPr/>
        </p:nvSpPr>
        <p:spPr bwMode="auto">
          <a:xfrm>
            <a:off x="4130675" y="4224338"/>
            <a:ext cx="11113" cy="4762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3" name="Line 252"/>
          <p:cNvSpPr>
            <a:spLocks noChangeShapeType="1"/>
          </p:cNvSpPr>
          <p:nvPr/>
        </p:nvSpPr>
        <p:spPr bwMode="auto">
          <a:xfrm>
            <a:off x="4157663" y="4233863"/>
            <a:ext cx="7937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4" name="Line 253"/>
          <p:cNvSpPr>
            <a:spLocks noChangeShapeType="1"/>
          </p:cNvSpPr>
          <p:nvPr/>
        </p:nvSpPr>
        <p:spPr bwMode="auto">
          <a:xfrm>
            <a:off x="4183063" y="42370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5" name="Line 254"/>
          <p:cNvSpPr>
            <a:spLocks noChangeShapeType="1"/>
          </p:cNvSpPr>
          <p:nvPr/>
        </p:nvSpPr>
        <p:spPr bwMode="auto">
          <a:xfrm>
            <a:off x="4208463" y="4246563"/>
            <a:ext cx="9525" cy="1587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6" name="Line 255"/>
          <p:cNvSpPr>
            <a:spLocks noChangeShapeType="1"/>
          </p:cNvSpPr>
          <p:nvPr/>
        </p:nvSpPr>
        <p:spPr bwMode="auto">
          <a:xfrm>
            <a:off x="4233863" y="4248150"/>
            <a:ext cx="9525" cy="4763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7" name="Line 256"/>
          <p:cNvSpPr>
            <a:spLocks noChangeShapeType="1"/>
          </p:cNvSpPr>
          <p:nvPr/>
        </p:nvSpPr>
        <p:spPr bwMode="auto">
          <a:xfrm>
            <a:off x="4259263" y="4254500"/>
            <a:ext cx="9525" cy="158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8" name="Line 257"/>
          <p:cNvSpPr>
            <a:spLocks noChangeShapeType="1"/>
          </p:cNvSpPr>
          <p:nvPr/>
        </p:nvSpPr>
        <p:spPr bwMode="auto">
          <a:xfrm>
            <a:off x="4284663" y="4257675"/>
            <a:ext cx="9525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59" name="Line 258"/>
          <p:cNvSpPr>
            <a:spLocks noChangeShapeType="1"/>
          </p:cNvSpPr>
          <p:nvPr/>
        </p:nvSpPr>
        <p:spPr bwMode="auto">
          <a:xfrm>
            <a:off x="4310063" y="4267200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0" name="Line 259"/>
          <p:cNvSpPr>
            <a:spLocks noChangeShapeType="1"/>
          </p:cNvSpPr>
          <p:nvPr/>
        </p:nvSpPr>
        <p:spPr bwMode="auto">
          <a:xfrm>
            <a:off x="4337050" y="4271963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1" name="Line 260"/>
          <p:cNvSpPr>
            <a:spLocks noChangeShapeType="1"/>
          </p:cNvSpPr>
          <p:nvPr/>
        </p:nvSpPr>
        <p:spPr bwMode="auto">
          <a:xfrm>
            <a:off x="4362450" y="4278313"/>
            <a:ext cx="317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2" name="Line 261"/>
          <p:cNvSpPr>
            <a:spLocks noChangeShapeType="1"/>
          </p:cNvSpPr>
          <p:nvPr/>
        </p:nvSpPr>
        <p:spPr bwMode="auto">
          <a:xfrm>
            <a:off x="4365625" y="4278313"/>
            <a:ext cx="4763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3" name="Line 262"/>
          <p:cNvSpPr>
            <a:spLocks noChangeShapeType="1"/>
          </p:cNvSpPr>
          <p:nvPr/>
        </p:nvSpPr>
        <p:spPr bwMode="auto">
          <a:xfrm>
            <a:off x="4387850" y="4281488"/>
            <a:ext cx="7938" cy="4762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4" name="Line 263"/>
          <p:cNvSpPr>
            <a:spLocks noChangeShapeType="1"/>
          </p:cNvSpPr>
          <p:nvPr/>
        </p:nvSpPr>
        <p:spPr bwMode="auto">
          <a:xfrm>
            <a:off x="4413250" y="4291013"/>
            <a:ext cx="7938" cy="1587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5" name="Line 264"/>
          <p:cNvSpPr>
            <a:spLocks noChangeShapeType="1"/>
          </p:cNvSpPr>
          <p:nvPr/>
        </p:nvSpPr>
        <p:spPr bwMode="auto">
          <a:xfrm>
            <a:off x="4438650" y="4297363"/>
            <a:ext cx="7938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6" name="Line 265"/>
          <p:cNvSpPr>
            <a:spLocks noChangeShapeType="1"/>
          </p:cNvSpPr>
          <p:nvPr/>
        </p:nvSpPr>
        <p:spPr bwMode="auto">
          <a:xfrm>
            <a:off x="4464050" y="4305300"/>
            <a:ext cx="9525" cy="158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7" name="Line 266"/>
          <p:cNvSpPr>
            <a:spLocks noChangeShapeType="1"/>
          </p:cNvSpPr>
          <p:nvPr/>
        </p:nvSpPr>
        <p:spPr bwMode="auto">
          <a:xfrm>
            <a:off x="4489450" y="4310063"/>
            <a:ext cx="9525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8" name="Line 267"/>
          <p:cNvSpPr>
            <a:spLocks noChangeShapeType="1"/>
          </p:cNvSpPr>
          <p:nvPr/>
        </p:nvSpPr>
        <p:spPr bwMode="auto">
          <a:xfrm>
            <a:off x="4514850" y="4321175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69" name="Line 268"/>
          <p:cNvSpPr>
            <a:spLocks noChangeShapeType="1"/>
          </p:cNvSpPr>
          <p:nvPr/>
        </p:nvSpPr>
        <p:spPr bwMode="auto">
          <a:xfrm>
            <a:off x="4540250" y="4327525"/>
            <a:ext cx="9525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0" name="Line 269"/>
          <p:cNvSpPr>
            <a:spLocks noChangeShapeType="1"/>
          </p:cNvSpPr>
          <p:nvPr/>
        </p:nvSpPr>
        <p:spPr bwMode="auto">
          <a:xfrm>
            <a:off x="4567238" y="4335463"/>
            <a:ext cx="9525" cy="4762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1" name="Line 270"/>
          <p:cNvSpPr>
            <a:spLocks noChangeShapeType="1"/>
          </p:cNvSpPr>
          <p:nvPr/>
        </p:nvSpPr>
        <p:spPr bwMode="auto">
          <a:xfrm>
            <a:off x="4594225" y="4341813"/>
            <a:ext cx="6350" cy="1587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2" name="Line 271"/>
          <p:cNvSpPr>
            <a:spLocks noChangeShapeType="1"/>
          </p:cNvSpPr>
          <p:nvPr/>
        </p:nvSpPr>
        <p:spPr bwMode="auto">
          <a:xfrm>
            <a:off x="4618038" y="4346575"/>
            <a:ext cx="7937" cy="317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3" name="Line 272"/>
          <p:cNvSpPr>
            <a:spLocks noChangeShapeType="1"/>
          </p:cNvSpPr>
          <p:nvPr/>
        </p:nvSpPr>
        <p:spPr bwMode="auto">
          <a:xfrm>
            <a:off x="4645025" y="4365625"/>
            <a:ext cx="6350" cy="4763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4" name="Line 273"/>
          <p:cNvSpPr>
            <a:spLocks noChangeShapeType="1"/>
          </p:cNvSpPr>
          <p:nvPr/>
        </p:nvSpPr>
        <p:spPr bwMode="auto">
          <a:xfrm>
            <a:off x="4668838" y="4384675"/>
            <a:ext cx="9525" cy="952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5" name="Line 274"/>
          <p:cNvSpPr>
            <a:spLocks noChangeShapeType="1"/>
          </p:cNvSpPr>
          <p:nvPr/>
        </p:nvSpPr>
        <p:spPr bwMode="auto">
          <a:xfrm>
            <a:off x="4695825" y="4406900"/>
            <a:ext cx="7938" cy="793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6" name="Line 275"/>
          <p:cNvSpPr>
            <a:spLocks noChangeShapeType="1"/>
          </p:cNvSpPr>
          <p:nvPr/>
        </p:nvSpPr>
        <p:spPr bwMode="auto">
          <a:xfrm>
            <a:off x="4719638" y="4429125"/>
            <a:ext cx="11112" cy="635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7" name="Line 276"/>
          <p:cNvSpPr>
            <a:spLocks noChangeShapeType="1"/>
          </p:cNvSpPr>
          <p:nvPr/>
        </p:nvSpPr>
        <p:spPr bwMode="auto">
          <a:xfrm>
            <a:off x="4745038" y="4449763"/>
            <a:ext cx="9525" cy="635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8" name="Line 277"/>
          <p:cNvSpPr>
            <a:spLocks noChangeShapeType="1"/>
          </p:cNvSpPr>
          <p:nvPr/>
        </p:nvSpPr>
        <p:spPr bwMode="auto">
          <a:xfrm>
            <a:off x="4772025" y="4468813"/>
            <a:ext cx="9525" cy="9525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79" name="Line 278"/>
          <p:cNvSpPr>
            <a:spLocks noChangeShapeType="1"/>
          </p:cNvSpPr>
          <p:nvPr/>
        </p:nvSpPr>
        <p:spPr bwMode="auto">
          <a:xfrm>
            <a:off x="4799013" y="4487863"/>
            <a:ext cx="6350" cy="11112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0" name="Line 279"/>
          <p:cNvSpPr>
            <a:spLocks noChangeShapeType="1"/>
          </p:cNvSpPr>
          <p:nvPr/>
        </p:nvSpPr>
        <p:spPr bwMode="auto">
          <a:xfrm>
            <a:off x="4822825" y="4511675"/>
            <a:ext cx="7938" cy="7938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1" name="Line 280"/>
          <p:cNvSpPr>
            <a:spLocks noChangeShapeType="1"/>
          </p:cNvSpPr>
          <p:nvPr/>
        </p:nvSpPr>
        <p:spPr bwMode="auto">
          <a:xfrm>
            <a:off x="4849813" y="4532313"/>
            <a:ext cx="6350" cy="635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2" name="Line 281"/>
          <p:cNvSpPr>
            <a:spLocks noChangeShapeType="1"/>
          </p:cNvSpPr>
          <p:nvPr/>
        </p:nvSpPr>
        <p:spPr bwMode="auto">
          <a:xfrm>
            <a:off x="4873625" y="4554538"/>
            <a:ext cx="9525" cy="4762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3" name="Line 282"/>
          <p:cNvSpPr>
            <a:spLocks noChangeShapeType="1"/>
          </p:cNvSpPr>
          <p:nvPr/>
        </p:nvSpPr>
        <p:spPr bwMode="auto">
          <a:xfrm>
            <a:off x="4900613" y="4567238"/>
            <a:ext cx="6350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4" name="Line 283"/>
          <p:cNvSpPr>
            <a:spLocks noChangeShapeType="1"/>
          </p:cNvSpPr>
          <p:nvPr/>
        </p:nvSpPr>
        <p:spPr bwMode="auto">
          <a:xfrm>
            <a:off x="4924425" y="4567238"/>
            <a:ext cx="11113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5" name="Line 284"/>
          <p:cNvSpPr>
            <a:spLocks noChangeShapeType="1"/>
          </p:cNvSpPr>
          <p:nvPr/>
        </p:nvSpPr>
        <p:spPr bwMode="auto">
          <a:xfrm>
            <a:off x="4949825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6" name="Line 285"/>
          <p:cNvSpPr>
            <a:spLocks noChangeShapeType="1"/>
          </p:cNvSpPr>
          <p:nvPr/>
        </p:nvSpPr>
        <p:spPr bwMode="auto">
          <a:xfrm>
            <a:off x="4976813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7" name="Line 286"/>
          <p:cNvSpPr>
            <a:spLocks noChangeShapeType="1"/>
          </p:cNvSpPr>
          <p:nvPr/>
        </p:nvSpPr>
        <p:spPr bwMode="auto">
          <a:xfrm>
            <a:off x="5003800" y="4567238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8" name="Line 287"/>
          <p:cNvSpPr>
            <a:spLocks noChangeShapeType="1"/>
          </p:cNvSpPr>
          <p:nvPr/>
        </p:nvSpPr>
        <p:spPr bwMode="auto">
          <a:xfrm>
            <a:off x="5027613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89" name="Line 288"/>
          <p:cNvSpPr>
            <a:spLocks noChangeShapeType="1"/>
          </p:cNvSpPr>
          <p:nvPr/>
        </p:nvSpPr>
        <p:spPr bwMode="auto">
          <a:xfrm>
            <a:off x="5054600" y="4567238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0" name="Line 289"/>
          <p:cNvSpPr>
            <a:spLocks noChangeShapeType="1"/>
          </p:cNvSpPr>
          <p:nvPr/>
        </p:nvSpPr>
        <p:spPr bwMode="auto">
          <a:xfrm>
            <a:off x="5078413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1" name="Line 290"/>
          <p:cNvSpPr>
            <a:spLocks noChangeShapeType="1"/>
          </p:cNvSpPr>
          <p:nvPr/>
        </p:nvSpPr>
        <p:spPr bwMode="auto">
          <a:xfrm>
            <a:off x="5103813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2" name="Line 291"/>
          <p:cNvSpPr>
            <a:spLocks noChangeShapeType="1"/>
          </p:cNvSpPr>
          <p:nvPr/>
        </p:nvSpPr>
        <p:spPr bwMode="auto">
          <a:xfrm>
            <a:off x="5129213" y="4567238"/>
            <a:ext cx="11112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3" name="Line 292"/>
          <p:cNvSpPr>
            <a:spLocks noChangeShapeType="1"/>
          </p:cNvSpPr>
          <p:nvPr/>
        </p:nvSpPr>
        <p:spPr bwMode="auto">
          <a:xfrm>
            <a:off x="5154613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4" name="Line 293"/>
          <p:cNvSpPr>
            <a:spLocks noChangeShapeType="1"/>
          </p:cNvSpPr>
          <p:nvPr/>
        </p:nvSpPr>
        <p:spPr bwMode="auto">
          <a:xfrm>
            <a:off x="5180013" y="4567238"/>
            <a:ext cx="11112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5" name="Line 294"/>
          <p:cNvSpPr>
            <a:spLocks noChangeShapeType="1"/>
          </p:cNvSpPr>
          <p:nvPr/>
        </p:nvSpPr>
        <p:spPr bwMode="auto">
          <a:xfrm>
            <a:off x="5205413" y="4567238"/>
            <a:ext cx="11112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6" name="Line 295"/>
          <p:cNvSpPr>
            <a:spLocks noChangeShapeType="1"/>
          </p:cNvSpPr>
          <p:nvPr/>
        </p:nvSpPr>
        <p:spPr bwMode="auto">
          <a:xfrm>
            <a:off x="5232400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7" name="Line 296"/>
          <p:cNvSpPr>
            <a:spLocks noChangeShapeType="1"/>
          </p:cNvSpPr>
          <p:nvPr/>
        </p:nvSpPr>
        <p:spPr bwMode="auto">
          <a:xfrm>
            <a:off x="5257800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8" name="Line 297"/>
          <p:cNvSpPr>
            <a:spLocks noChangeShapeType="1"/>
          </p:cNvSpPr>
          <p:nvPr/>
        </p:nvSpPr>
        <p:spPr bwMode="auto">
          <a:xfrm>
            <a:off x="5283200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899" name="Line 298"/>
          <p:cNvSpPr>
            <a:spLocks noChangeShapeType="1"/>
          </p:cNvSpPr>
          <p:nvPr/>
        </p:nvSpPr>
        <p:spPr bwMode="auto">
          <a:xfrm>
            <a:off x="5308600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0" name="Line 299"/>
          <p:cNvSpPr>
            <a:spLocks noChangeShapeType="1"/>
          </p:cNvSpPr>
          <p:nvPr/>
        </p:nvSpPr>
        <p:spPr bwMode="auto">
          <a:xfrm>
            <a:off x="5335588" y="4567238"/>
            <a:ext cx="7937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1" name="Line 300"/>
          <p:cNvSpPr>
            <a:spLocks noChangeShapeType="1"/>
          </p:cNvSpPr>
          <p:nvPr/>
        </p:nvSpPr>
        <p:spPr bwMode="auto">
          <a:xfrm>
            <a:off x="5359400" y="4567238"/>
            <a:ext cx="11113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2" name="Line 301"/>
          <p:cNvSpPr>
            <a:spLocks noChangeShapeType="1"/>
          </p:cNvSpPr>
          <p:nvPr/>
        </p:nvSpPr>
        <p:spPr bwMode="auto">
          <a:xfrm>
            <a:off x="5386388" y="4567238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3" name="Line 302"/>
          <p:cNvSpPr>
            <a:spLocks noChangeShapeType="1"/>
          </p:cNvSpPr>
          <p:nvPr/>
        </p:nvSpPr>
        <p:spPr bwMode="auto">
          <a:xfrm flipV="1">
            <a:off x="3052763" y="3810000"/>
            <a:ext cx="0" cy="2206625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4" name="Line 303"/>
          <p:cNvSpPr>
            <a:spLocks noChangeShapeType="1"/>
          </p:cNvSpPr>
          <p:nvPr/>
        </p:nvSpPr>
        <p:spPr bwMode="auto">
          <a:xfrm>
            <a:off x="3052763" y="5575300"/>
            <a:ext cx="127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5" name="Line 304"/>
          <p:cNvSpPr>
            <a:spLocks noChangeShapeType="1"/>
          </p:cNvSpPr>
          <p:nvPr/>
        </p:nvSpPr>
        <p:spPr bwMode="auto">
          <a:xfrm>
            <a:off x="3052763" y="5137150"/>
            <a:ext cx="127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6" name="Line 305"/>
          <p:cNvSpPr>
            <a:spLocks noChangeShapeType="1"/>
          </p:cNvSpPr>
          <p:nvPr/>
        </p:nvSpPr>
        <p:spPr bwMode="auto">
          <a:xfrm>
            <a:off x="3052763" y="4694238"/>
            <a:ext cx="127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7" name="Line 306"/>
          <p:cNvSpPr>
            <a:spLocks noChangeShapeType="1"/>
          </p:cNvSpPr>
          <p:nvPr/>
        </p:nvSpPr>
        <p:spPr bwMode="auto">
          <a:xfrm>
            <a:off x="3052763" y="4252913"/>
            <a:ext cx="127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8" name="Line 307"/>
          <p:cNvSpPr>
            <a:spLocks noChangeShapeType="1"/>
          </p:cNvSpPr>
          <p:nvPr/>
        </p:nvSpPr>
        <p:spPr bwMode="auto">
          <a:xfrm>
            <a:off x="3052763" y="3810000"/>
            <a:ext cx="127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09" name="Line 308"/>
          <p:cNvSpPr>
            <a:spLocks noChangeShapeType="1"/>
          </p:cNvSpPr>
          <p:nvPr/>
        </p:nvSpPr>
        <p:spPr bwMode="auto">
          <a:xfrm>
            <a:off x="3052763" y="557530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10" name="Line 309"/>
          <p:cNvSpPr>
            <a:spLocks noChangeShapeType="1"/>
          </p:cNvSpPr>
          <p:nvPr/>
        </p:nvSpPr>
        <p:spPr bwMode="auto">
          <a:xfrm>
            <a:off x="3052763" y="5137150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11" name="Line 310"/>
          <p:cNvSpPr>
            <a:spLocks noChangeShapeType="1"/>
          </p:cNvSpPr>
          <p:nvPr/>
        </p:nvSpPr>
        <p:spPr bwMode="auto">
          <a:xfrm>
            <a:off x="3052763" y="46942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12" name="Line 311"/>
          <p:cNvSpPr>
            <a:spLocks noChangeShapeType="1"/>
          </p:cNvSpPr>
          <p:nvPr/>
        </p:nvSpPr>
        <p:spPr bwMode="auto">
          <a:xfrm>
            <a:off x="3052763" y="425291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13" name="Line 312"/>
          <p:cNvSpPr>
            <a:spLocks noChangeShapeType="1"/>
          </p:cNvSpPr>
          <p:nvPr/>
        </p:nvSpPr>
        <p:spPr bwMode="auto">
          <a:xfrm>
            <a:off x="3052763" y="3810000"/>
            <a:ext cx="635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76793" name="Rectangle 313"/>
          <p:cNvSpPr>
            <a:spLocks noChangeArrowheads="1"/>
          </p:cNvSpPr>
          <p:nvPr/>
        </p:nvSpPr>
        <p:spPr bwMode="auto">
          <a:xfrm>
            <a:off x="2838450" y="5918200"/>
            <a:ext cx="288925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276794" name="Rectangle 314"/>
          <p:cNvSpPr>
            <a:spLocks noChangeArrowheads="1"/>
          </p:cNvSpPr>
          <p:nvPr/>
        </p:nvSpPr>
        <p:spPr bwMode="auto">
          <a:xfrm>
            <a:off x="2747963" y="5473700"/>
            <a:ext cx="403225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sp>
        <p:nvSpPr>
          <p:cNvPr id="276795" name="Rectangle 315"/>
          <p:cNvSpPr>
            <a:spLocks noChangeArrowheads="1"/>
          </p:cNvSpPr>
          <p:nvPr/>
        </p:nvSpPr>
        <p:spPr bwMode="auto">
          <a:xfrm>
            <a:off x="2747963" y="5033963"/>
            <a:ext cx="403225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276796" name="Rectangle 316"/>
          <p:cNvSpPr>
            <a:spLocks noChangeArrowheads="1"/>
          </p:cNvSpPr>
          <p:nvPr/>
        </p:nvSpPr>
        <p:spPr bwMode="auto">
          <a:xfrm>
            <a:off x="2747963" y="4592638"/>
            <a:ext cx="403225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60</a:t>
            </a:r>
          </a:p>
        </p:txBody>
      </p:sp>
      <p:sp>
        <p:nvSpPr>
          <p:cNvPr id="276797" name="Rectangle 317"/>
          <p:cNvSpPr>
            <a:spLocks noChangeArrowheads="1"/>
          </p:cNvSpPr>
          <p:nvPr/>
        </p:nvSpPr>
        <p:spPr bwMode="auto">
          <a:xfrm>
            <a:off x="2747963" y="4152900"/>
            <a:ext cx="403225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80</a:t>
            </a:r>
          </a:p>
        </p:txBody>
      </p:sp>
      <p:sp>
        <p:nvSpPr>
          <p:cNvPr id="276798" name="Rectangle 318"/>
          <p:cNvSpPr>
            <a:spLocks noChangeArrowheads="1"/>
          </p:cNvSpPr>
          <p:nvPr/>
        </p:nvSpPr>
        <p:spPr bwMode="auto">
          <a:xfrm>
            <a:off x="5791200" y="4448175"/>
            <a:ext cx="512763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64%</a:t>
            </a:r>
          </a:p>
        </p:txBody>
      </p:sp>
      <p:sp>
        <p:nvSpPr>
          <p:cNvPr id="276799" name="Rectangle 319"/>
          <p:cNvSpPr>
            <a:spLocks noChangeArrowheads="1"/>
          </p:cNvSpPr>
          <p:nvPr/>
        </p:nvSpPr>
        <p:spPr bwMode="auto">
          <a:xfrm>
            <a:off x="5800725" y="5559425"/>
            <a:ext cx="512763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14%</a:t>
            </a:r>
          </a:p>
        </p:txBody>
      </p:sp>
      <p:sp>
        <p:nvSpPr>
          <p:cNvPr id="276800" name="Rectangle 320"/>
          <p:cNvSpPr>
            <a:spLocks noChangeArrowheads="1"/>
          </p:cNvSpPr>
          <p:nvPr/>
        </p:nvSpPr>
        <p:spPr bwMode="auto">
          <a:xfrm>
            <a:off x="4997450" y="5049838"/>
            <a:ext cx="1000125" cy="280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p&lt;0.0001</a:t>
            </a:r>
          </a:p>
        </p:txBody>
      </p:sp>
      <p:sp>
        <p:nvSpPr>
          <p:cNvPr id="68922" name="Line 321"/>
          <p:cNvSpPr>
            <a:spLocks noChangeShapeType="1"/>
          </p:cNvSpPr>
          <p:nvPr/>
        </p:nvSpPr>
        <p:spPr bwMode="auto">
          <a:xfrm>
            <a:off x="5407025" y="5727700"/>
            <a:ext cx="214313" cy="0"/>
          </a:xfrm>
          <a:prstGeom prst="line">
            <a:avLst/>
          </a:prstGeom>
          <a:noFill/>
          <a:ln w="25400">
            <a:solidFill>
              <a:srgbClr val="FE9B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23" name="Line 322"/>
          <p:cNvSpPr>
            <a:spLocks noChangeShapeType="1"/>
          </p:cNvSpPr>
          <p:nvPr/>
        </p:nvSpPr>
        <p:spPr bwMode="auto">
          <a:xfrm>
            <a:off x="5408613" y="4568825"/>
            <a:ext cx="11112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24" name="Line 323"/>
          <p:cNvSpPr>
            <a:spLocks noChangeShapeType="1"/>
          </p:cNvSpPr>
          <p:nvPr/>
        </p:nvSpPr>
        <p:spPr bwMode="auto">
          <a:xfrm>
            <a:off x="5434013" y="4568825"/>
            <a:ext cx="12700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25" name="Line 324"/>
          <p:cNvSpPr>
            <a:spLocks noChangeShapeType="1"/>
          </p:cNvSpPr>
          <p:nvPr/>
        </p:nvSpPr>
        <p:spPr bwMode="auto">
          <a:xfrm>
            <a:off x="5464175" y="4568825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26" name="Line 325"/>
          <p:cNvSpPr>
            <a:spLocks noChangeShapeType="1"/>
          </p:cNvSpPr>
          <p:nvPr/>
        </p:nvSpPr>
        <p:spPr bwMode="auto">
          <a:xfrm>
            <a:off x="5489575" y="4568825"/>
            <a:ext cx="7938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27" name="Line 326"/>
          <p:cNvSpPr>
            <a:spLocks noChangeShapeType="1"/>
          </p:cNvSpPr>
          <p:nvPr/>
        </p:nvSpPr>
        <p:spPr bwMode="auto">
          <a:xfrm>
            <a:off x="5511800" y="4568825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28" name="Line 327"/>
          <p:cNvSpPr>
            <a:spLocks noChangeShapeType="1"/>
          </p:cNvSpPr>
          <p:nvPr/>
        </p:nvSpPr>
        <p:spPr bwMode="auto">
          <a:xfrm>
            <a:off x="5537200" y="4568825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29" name="Line 328"/>
          <p:cNvSpPr>
            <a:spLocks noChangeShapeType="1"/>
          </p:cNvSpPr>
          <p:nvPr/>
        </p:nvSpPr>
        <p:spPr bwMode="auto">
          <a:xfrm>
            <a:off x="5562600" y="4568825"/>
            <a:ext cx="11113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0" name="Line 329"/>
          <p:cNvSpPr>
            <a:spLocks noChangeShapeType="1"/>
          </p:cNvSpPr>
          <p:nvPr/>
        </p:nvSpPr>
        <p:spPr bwMode="auto">
          <a:xfrm>
            <a:off x="5589588" y="4568825"/>
            <a:ext cx="9525" cy="0"/>
          </a:xfrm>
          <a:prstGeom prst="line">
            <a:avLst/>
          </a:prstGeom>
          <a:noFill/>
          <a:ln w="25400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1" name="Line 330"/>
          <p:cNvSpPr>
            <a:spLocks noChangeShapeType="1"/>
          </p:cNvSpPr>
          <p:nvPr/>
        </p:nvSpPr>
        <p:spPr bwMode="auto">
          <a:xfrm>
            <a:off x="3052763" y="4035425"/>
            <a:ext cx="127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2" name="Line 331"/>
          <p:cNvSpPr>
            <a:spLocks noChangeShapeType="1"/>
          </p:cNvSpPr>
          <p:nvPr/>
        </p:nvSpPr>
        <p:spPr bwMode="auto">
          <a:xfrm>
            <a:off x="3052763" y="42116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3" name="Line 332"/>
          <p:cNvSpPr>
            <a:spLocks noChangeShapeType="1"/>
          </p:cNvSpPr>
          <p:nvPr/>
        </p:nvSpPr>
        <p:spPr bwMode="auto">
          <a:xfrm>
            <a:off x="3052763" y="416877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4" name="Line 333"/>
          <p:cNvSpPr>
            <a:spLocks noChangeShapeType="1"/>
          </p:cNvSpPr>
          <p:nvPr/>
        </p:nvSpPr>
        <p:spPr bwMode="auto">
          <a:xfrm>
            <a:off x="3052763" y="4122738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5" name="Line 334"/>
          <p:cNvSpPr>
            <a:spLocks noChangeShapeType="1"/>
          </p:cNvSpPr>
          <p:nvPr/>
        </p:nvSpPr>
        <p:spPr bwMode="auto">
          <a:xfrm>
            <a:off x="3052763" y="407987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6" name="Line 335"/>
          <p:cNvSpPr>
            <a:spLocks noChangeShapeType="1"/>
          </p:cNvSpPr>
          <p:nvPr/>
        </p:nvSpPr>
        <p:spPr bwMode="auto">
          <a:xfrm>
            <a:off x="3052763" y="403542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7" name="Line 336"/>
          <p:cNvSpPr>
            <a:spLocks noChangeShapeType="1"/>
          </p:cNvSpPr>
          <p:nvPr/>
        </p:nvSpPr>
        <p:spPr bwMode="auto">
          <a:xfrm>
            <a:off x="3052763" y="399097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8" name="Line 337"/>
          <p:cNvSpPr>
            <a:spLocks noChangeShapeType="1"/>
          </p:cNvSpPr>
          <p:nvPr/>
        </p:nvSpPr>
        <p:spPr bwMode="auto">
          <a:xfrm>
            <a:off x="3052763" y="394652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39" name="Line 338"/>
          <p:cNvSpPr>
            <a:spLocks noChangeShapeType="1"/>
          </p:cNvSpPr>
          <p:nvPr/>
        </p:nvSpPr>
        <p:spPr bwMode="auto">
          <a:xfrm>
            <a:off x="3052763" y="3903663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40" name="Line 339"/>
          <p:cNvSpPr>
            <a:spLocks noChangeShapeType="1"/>
          </p:cNvSpPr>
          <p:nvPr/>
        </p:nvSpPr>
        <p:spPr bwMode="auto">
          <a:xfrm>
            <a:off x="3052763" y="3857625"/>
            <a:ext cx="6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grpSp>
        <p:nvGrpSpPr>
          <p:cNvPr id="68941" name="Group 340"/>
          <p:cNvGrpSpPr>
            <a:grpSpLocks/>
          </p:cNvGrpSpPr>
          <p:nvPr/>
        </p:nvGrpSpPr>
        <p:grpSpPr bwMode="auto">
          <a:xfrm>
            <a:off x="3052763" y="4297363"/>
            <a:ext cx="12700" cy="352425"/>
            <a:chOff x="961" y="4066"/>
            <a:chExt cx="9" cy="280"/>
          </a:xfrm>
        </p:grpSpPr>
        <p:sp>
          <p:nvSpPr>
            <p:cNvPr id="69001" name="Line 341"/>
            <p:cNvSpPr>
              <a:spLocks noChangeShapeType="1"/>
            </p:cNvSpPr>
            <p:nvPr/>
          </p:nvSpPr>
          <p:spPr bwMode="auto">
            <a:xfrm>
              <a:off x="961" y="4207"/>
              <a:ext cx="9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02" name="Line 342"/>
            <p:cNvSpPr>
              <a:spLocks noChangeShapeType="1"/>
            </p:cNvSpPr>
            <p:nvPr/>
          </p:nvSpPr>
          <p:spPr bwMode="auto">
            <a:xfrm>
              <a:off x="961" y="4346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03" name="Line 343"/>
            <p:cNvSpPr>
              <a:spLocks noChangeShapeType="1"/>
            </p:cNvSpPr>
            <p:nvPr/>
          </p:nvSpPr>
          <p:spPr bwMode="auto">
            <a:xfrm>
              <a:off x="961" y="4312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04" name="Line 344"/>
            <p:cNvSpPr>
              <a:spLocks noChangeShapeType="1"/>
            </p:cNvSpPr>
            <p:nvPr/>
          </p:nvSpPr>
          <p:spPr bwMode="auto">
            <a:xfrm>
              <a:off x="961" y="4276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05" name="Line 345"/>
            <p:cNvSpPr>
              <a:spLocks noChangeShapeType="1"/>
            </p:cNvSpPr>
            <p:nvPr/>
          </p:nvSpPr>
          <p:spPr bwMode="auto">
            <a:xfrm>
              <a:off x="961" y="4242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06" name="Line 346"/>
            <p:cNvSpPr>
              <a:spLocks noChangeShapeType="1"/>
            </p:cNvSpPr>
            <p:nvPr/>
          </p:nvSpPr>
          <p:spPr bwMode="auto">
            <a:xfrm>
              <a:off x="961" y="4207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07" name="Line 347"/>
            <p:cNvSpPr>
              <a:spLocks noChangeShapeType="1"/>
            </p:cNvSpPr>
            <p:nvPr/>
          </p:nvSpPr>
          <p:spPr bwMode="auto">
            <a:xfrm>
              <a:off x="961" y="4171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08" name="Line 348"/>
            <p:cNvSpPr>
              <a:spLocks noChangeShapeType="1"/>
            </p:cNvSpPr>
            <p:nvPr/>
          </p:nvSpPr>
          <p:spPr bwMode="auto">
            <a:xfrm>
              <a:off x="961" y="4136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09" name="Line 349"/>
            <p:cNvSpPr>
              <a:spLocks noChangeShapeType="1"/>
            </p:cNvSpPr>
            <p:nvPr/>
          </p:nvSpPr>
          <p:spPr bwMode="auto">
            <a:xfrm>
              <a:off x="961" y="4102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10" name="Line 350"/>
            <p:cNvSpPr>
              <a:spLocks noChangeShapeType="1"/>
            </p:cNvSpPr>
            <p:nvPr/>
          </p:nvSpPr>
          <p:spPr bwMode="auto">
            <a:xfrm>
              <a:off x="961" y="4066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8942" name="Group 351"/>
          <p:cNvGrpSpPr>
            <a:grpSpLocks/>
          </p:cNvGrpSpPr>
          <p:nvPr/>
        </p:nvGrpSpPr>
        <p:grpSpPr bwMode="auto">
          <a:xfrm>
            <a:off x="3052763" y="4735513"/>
            <a:ext cx="12700" cy="352425"/>
            <a:chOff x="961" y="4414"/>
            <a:chExt cx="9" cy="280"/>
          </a:xfrm>
        </p:grpSpPr>
        <p:sp>
          <p:nvSpPr>
            <p:cNvPr id="68991" name="Line 352"/>
            <p:cNvSpPr>
              <a:spLocks noChangeShapeType="1"/>
            </p:cNvSpPr>
            <p:nvPr/>
          </p:nvSpPr>
          <p:spPr bwMode="auto">
            <a:xfrm>
              <a:off x="961" y="4555"/>
              <a:ext cx="9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92" name="Line 353"/>
            <p:cNvSpPr>
              <a:spLocks noChangeShapeType="1"/>
            </p:cNvSpPr>
            <p:nvPr/>
          </p:nvSpPr>
          <p:spPr bwMode="auto">
            <a:xfrm>
              <a:off x="961" y="4694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93" name="Line 354"/>
            <p:cNvSpPr>
              <a:spLocks noChangeShapeType="1"/>
            </p:cNvSpPr>
            <p:nvPr/>
          </p:nvSpPr>
          <p:spPr bwMode="auto">
            <a:xfrm>
              <a:off x="961" y="4660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94" name="Line 355"/>
            <p:cNvSpPr>
              <a:spLocks noChangeShapeType="1"/>
            </p:cNvSpPr>
            <p:nvPr/>
          </p:nvSpPr>
          <p:spPr bwMode="auto">
            <a:xfrm>
              <a:off x="961" y="4624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95" name="Line 356"/>
            <p:cNvSpPr>
              <a:spLocks noChangeShapeType="1"/>
            </p:cNvSpPr>
            <p:nvPr/>
          </p:nvSpPr>
          <p:spPr bwMode="auto">
            <a:xfrm>
              <a:off x="961" y="4590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96" name="Line 357"/>
            <p:cNvSpPr>
              <a:spLocks noChangeShapeType="1"/>
            </p:cNvSpPr>
            <p:nvPr/>
          </p:nvSpPr>
          <p:spPr bwMode="auto">
            <a:xfrm>
              <a:off x="961" y="4555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97" name="Line 358"/>
            <p:cNvSpPr>
              <a:spLocks noChangeShapeType="1"/>
            </p:cNvSpPr>
            <p:nvPr/>
          </p:nvSpPr>
          <p:spPr bwMode="auto">
            <a:xfrm>
              <a:off x="961" y="4519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98" name="Line 359"/>
            <p:cNvSpPr>
              <a:spLocks noChangeShapeType="1"/>
            </p:cNvSpPr>
            <p:nvPr/>
          </p:nvSpPr>
          <p:spPr bwMode="auto">
            <a:xfrm>
              <a:off x="961" y="4484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99" name="Line 360"/>
            <p:cNvSpPr>
              <a:spLocks noChangeShapeType="1"/>
            </p:cNvSpPr>
            <p:nvPr/>
          </p:nvSpPr>
          <p:spPr bwMode="auto">
            <a:xfrm>
              <a:off x="961" y="4450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9000" name="Line 361"/>
            <p:cNvSpPr>
              <a:spLocks noChangeShapeType="1"/>
            </p:cNvSpPr>
            <p:nvPr/>
          </p:nvSpPr>
          <p:spPr bwMode="auto">
            <a:xfrm>
              <a:off x="961" y="4414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8943" name="Group 362"/>
          <p:cNvGrpSpPr>
            <a:grpSpLocks/>
          </p:cNvGrpSpPr>
          <p:nvPr/>
        </p:nvGrpSpPr>
        <p:grpSpPr bwMode="auto">
          <a:xfrm>
            <a:off x="3052763" y="5181600"/>
            <a:ext cx="12700" cy="354013"/>
            <a:chOff x="961" y="4768"/>
            <a:chExt cx="9" cy="280"/>
          </a:xfrm>
        </p:grpSpPr>
        <p:sp>
          <p:nvSpPr>
            <p:cNvPr id="68981" name="Line 363"/>
            <p:cNvSpPr>
              <a:spLocks noChangeShapeType="1"/>
            </p:cNvSpPr>
            <p:nvPr/>
          </p:nvSpPr>
          <p:spPr bwMode="auto">
            <a:xfrm>
              <a:off x="961" y="4908"/>
              <a:ext cx="9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82" name="Line 364"/>
            <p:cNvSpPr>
              <a:spLocks noChangeShapeType="1"/>
            </p:cNvSpPr>
            <p:nvPr/>
          </p:nvSpPr>
          <p:spPr bwMode="auto">
            <a:xfrm>
              <a:off x="961" y="5048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83" name="Line 365"/>
            <p:cNvSpPr>
              <a:spLocks noChangeShapeType="1"/>
            </p:cNvSpPr>
            <p:nvPr/>
          </p:nvSpPr>
          <p:spPr bwMode="auto">
            <a:xfrm>
              <a:off x="961" y="5012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84" name="Line 366"/>
            <p:cNvSpPr>
              <a:spLocks noChangeShapeType="1"/>
            </p:cNvSpPr>
            <p:nvPr/>
          </p:nvSpPr>
          <p:spPr bwMode="auto">
            <a:xfrm>
              <a:off x="961" y="4978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85" name="Line 367"/>
            <p:cNvSpPr>
              <a:spLocks noChangeShapeType="1"/>
            </p:cNvSpPr>
            <p:nvPr/>
          </p:nvSpPr>
          <p:spPr bwMode="auto">
            <a:xfrm>
              <a:off x="961" y="4943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86" name="Line 368"/>
            <p:cNvSpPr>
              <a:spLocks noChangeShapeType="1"/>
            </p:cNvSpPr>
            <p:nvPr/>
          </p:nvSpPr>
          <p:spPr bwMode="auto">
            <a:xfrm>
              <a:off x="961" y="4908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87" name="Line 369"/>
            <p:cNvSpPr>
              <a:spLocks noChangeShapeType="1"/>
            </p:cNvSpPr>
            <p:nvPr/>
          </p:nvSpPr>
          <p:spPr bwMode="auto">
            <a:xfrm>
              <a:off x="961" y="4872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88" name="Line 370"/>
            <p:cNvSpPr>
              <a:spLocks noChangeShapeType="1"/>
            </p:cNvSpPr>
            <p:nvPr/>
          </p:nvSpPr>
          <p:spPr bwMode="auto">
            <a:xfrm>
              <a:off x="961" y="4838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89" name="Line 371"/>
            <p:cNvSpPr>
              <a:spLocks noChangeShapeType="1"/>
            </p:cNvSpPr>
            <p:nvPr/>
          </p:nvSpPr>
          <p:spPr bwMode="auto">
            <a:xfrm>
              <a:off x="961" y="4802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90" name="Line 372"/>
            <p:cNvSpPr>
              <a:spLocks noChangeShapeType="1"/>
            </p:cNvSpPr>
            <p:nvPr/>
          </p:nvSpPr>
          <p:spPr bwMode="auto">
            <a:xfrm>
              <a:off x="961" y="4768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68944" name="Group 373"/>
          <p:cNvGrpSpPr>
            <a:grpSpLocks/>
          </p:cNvGrpSpPr>
          <p:nvPr/>
        </p:nvGrpSpPr>
        <p:grpSpPr bwMode="auto">
          <a:xfrm>
            <a:off x="3052763" y="5638800"/>
            <a:ext cx="12700" cy="352425"/>
            <a:chOff x="961" y="5131"/>
            <a:chExt cx="9" cy="279"/>
          </a:xfrm>
        </p:grpSpPr>
        <p:sp>
          <p:nvSpPr>
            <p:cNvPr id="68971" name="Line 374"/>
            <p:cNvSpPr>
              <a:spLocks noChangeShapeType="1"/>
            </p:cNvSpPr>
            <p:nvPr/>
          </p:nvSpPr>
          <p:spPr bwMode="auto">
            <a:xfrm>
              <a:off x="961" y="5271"/>
              <a:ext cx="9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72" name="Line 375"/>
            <p:cNvSpPr>
              <a:spLocks noChangeShapeType="1"/>
            </p:cNvSpPr>
            <p:nvPr/>
          </p:nvSpPr>
          <p:spPr bwMode="auto">
            <a:xfrm>
              <a:off x="961" y="5410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73" name="Line 376"/>
            <p:cNvSpPr>
              <a:spLocks noChangeShapeType="1"/>
            </p:cNvSpPr>
            <p:nvPr/>
          </p:nvSpPr>
          <p:spPr bwMode="auto">
            <a:xfrm>
              <a:off x="961" y="5376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74" name="Line 377"/>
            <p:cNvSpPr>
              <a:spLocks noChangeShapeType="1"/>
            </p:cNvSpPr>
            <p:nvPr/>
          </p:nvSpPr>
          <p:spPr bwMode="auto">
            <a:xfrm>
              <a:off x="961" y="5341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75" name="Line 378"/>
            <p:cNvSpPr>
              <a:spLocks noChangeShapeType="1"/>
            </p:cNvSpPr>
            <p:nvPr/>
          </p:nvSpPr>
          <p:spPr bwMode="auto">
            <a:xfrm>
              <a:off x="961" y="5306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76" name="Line 379"/>
            <p:cNvSpPr>
              <a:spLocks noChangeShapeType="1"/>
            </p:cNvSpPr>
            <p:nvPr/>
          </p:nvSpPr>
          <p:spPr bwMode="auto">
            <a:xfrm>
              <a:off x="961" y="5271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77" name="Line 380"/>
            <p:cNvSpPr>
              <a:spLocks noChangeShapeType="1"/>
            </p:cNvSpPr>
            <p:nvPr/>
          </p:nvSpPr>
          <p:spPr bwMode="auto">
            <a:xfrm>
              <a:off x="961" y="5236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78" name="Line 381"/>
            <p:cNvSpPr>
              <a:spLocks noChangeShapeType="1"/>
            </p:cNvSpPr>
            <p:nvPr/>
          </p:nvSpPr>
          <p:spPr bwMode="auto">
            <a:xfrm>
              <a:off x="961" y="5200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79" name="Line 382"/>
            <p:cNvSpPr>
              <a:spLocks noChangeShapeType="1"/>
            </p:cNvSpPr>
            <p:nvPr/>
          </p:nvSpPr>
          <p:spPr bwMode="auto">
            <a:xfrm>
              <a:off x="961" y="5166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80" name="Line 383"/>
            <p:cNvSpPr>
              <a:spLocks noChangeShapeType="1"/>
            </p:cNvSpPr>
            <p:nvPr/>
          </p:nvSpPr>
          <p:spPr bwMode="auto">
            <a:xfrm>
              <a:off x="961" y="5131"/>
              <a:ext cx="5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68945" name="Line 384"/>
          <p:cNvSpPr>
            <a:spLocks noChangeShapeType="1"/>
          </p:cNvSpPr>
          <p:nvPr/>
        </p:nvSpPr>
        <p:spPr bwMode="auto">
          <a:xfrm>
            <a:off x="3052763" y="6013450"/>
            <a:ext cx="27527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46" name="Line 385"/>
          <p:cNvSpPr>
            <a:spLocks noChangeShapeType="1"/>
          </p:cNvSpPr>
          <p:nvPr/>
        </p:nvSpPr>
        <p:spPr bwMode="auto">
          <a:xfrm flipV="1">
            <a:off x="3733800" y="6000750"/>
            <a:ext cx="0" cy="127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47" name="Line 386"/>
          <p:cNvSpPr>
            <a:spLocks noChangeShapeType="1"/>
          </p:cNvSpPr>
          <p:nvPr/>
        </p:nvSpPr>
        <p:spPr bwMode="auto">
          <a:xfrm flipV="1">
            <a:off x="4424363" y="6000750"/>
            <a:ext cx="0" cy="127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48" name="Line 387"/>
          <p:cNvSpPr>
            <a:spLocks noChangeShapeType="1"/>
          </p:cNvSpPr>
          <p:nvPr/>
        </p:nvSpPr>
        <p:spPr bwMode="auto">
          <a:xfrm flipV="1">
            <a:off x="5116513" y="6000750"/>
            <a:ext cx="0" cy="127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76868" name="Rectangle 388"/>
          <p:cNvSpPr>
            <a:spLocks noChangeArrowheads="1"/>
          </p:cNvSpPr>
          <p:nvPr/>
        </p:nvSpPr>
        <p:spPr bwMode="auto">
          <a:xfrm>
            <a:off x="2970213" y="6030913"/>
            <a:ext cx="246062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276869" name="Rectangle 389"/>
          <p:cNvSpPr>
            <a:spLocks noChangeArrowheads="1"/>
          </p:cNvSpPr>
          <p:nvPr/>
        </p:nvSpPr>
        <p:spPr bwMode="auto">
          <a:xfrm>
            <a:off x="3621088" y="6030913"/>
            <a:ext cx="327025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276870" name="Rectangle 390"/>
          <p:cNvSpPr>
            <a:spLocks noChangeArrowheads="1"/>
          </p:cNvSpPr>
          <p:nvPr/>
        </p:nvSpPr>
        <p:spPr bwMode="auto">
          <a:xfrm>
            <a:off x="4311650" y="6030913"/>
            <a:ext cx="327025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24</a:t>
            </a:r>
          </a:p>
        </p:txBody>
      </p:sp>
      <p:sp>
        <p:nvSpPr>
          <p:cNvPr id="276871" name="Rectangle 391"/>
          <p:cNvSpPr>
            <a:spLocks noChangeArrowheads="1"/>
          </p:cNvSpPr>
          <p:nvPr/>
        </p:nvSpPr>
        <p:spPr bwMode="auto">
          <a:xfrm>
            <a:off x="4981575" y="6030913"/>
            <a:ext cx="327025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36</a:t>
            </a:r>
          </a:p>
        </p:txBody>
      </p:sp>
      <p:sp>
        <p:nvSpPr>
          <p:cNvPr id="276872" name="Rectangle 392"/>
          <p:cNvSpPr>
            <a:spLocks noChangeArrowheads="1"/>
          </p:cNvSpPr>
          <p:nvPr/>
        </p:nvSpPr>
        <p:spPr bwMode="auto">
          <a:xfrm>
            <a:off x="5688013" y="6030913"/>
            <a:ext cx="327025" cy="288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73025" tIns="36513" rIns="73025" bIns="36513">
            <a:spAutoFit/>
          </a:bodyPr>
          <a:lstStyle/>
          <a:p>
            <a:pPr defTabSz="4873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48</a:t>
            </a:r>
          </a:p>
        </p:txBody>
      </p:sp>
      <p:sp>
        <p:nvSpPr>
          <p:cNvPr id="276873" name="Rectangle 393"/>
          <p:cNvSpPr>
            <a:spLocks noChangeArrowheads="1"/>
          </p:cNvSpPr>
          <p:nvPr/>
        </p:nvSpPr>
        <p:spPr bwMode="auto">
          <a:xfrm>
            <a:off x="5919788" y="6035675"/>
            <a:ext cx="733425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Months</a:t>
            </a:r>
            <a:endParaRPr lang="it-IT" sz="1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955" name="Line 394"/>
          <p:cNvSpPr>
            <a:spLocks noChangeShapeType="1"/>
          </p:cNvSpPr>
          <p:nvPr/>
        </p:nvSpPr>
        <p:spPr bwMode="auto">
          <a:xfrm>
            <a:off x="5551488" y="5727700"/>
            <a:ext cx="247650" cy="0"/>
          </a:xfrm>
          <a:prstGeom prst="line">
            <a:avLst/>
          </a:prstGeom>
          <a:noFill/>
          <a:ln w="25400">
            <a:solidFill>
              <a:srgbClr val="FE9B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grpSp>
        <p:nvGrpSpPr>
          <p:cNvPr id="68956" name="Group 395"/>
          <p:cNvGrpSpPr>
            <a:grpSpLocks/>
          </p:cNvGrpSpPr>
          <p:nvPr/>
        </p:nvGrpSpPr>
        <p:grpSpPr bwMode="auto">
          <a:xfrm>
            <a:off x="5618163" y="4568825"/>
            <a:ext cx="165100" cy="0"/>
            <a:chOff x="5618907" y="4568347"/>
            <a:chExt cx="165100" cy="0"/>
          </a:xfrm>
        </p:grpSpPr>
        <p:sp>
          <p:nvSpPr>
            <p:cNvPr id="68964" name="Line 396"/>
            <p:cNvSpPr>
              <a:spLocks noChangeShapeType="1"/>
            </p:cNvSpPr>
            <p:nvPr/>
          </p:nvSpPr>
          <p:spPr bwMode="auto">
            <a:xfrm>
              <a:off x="3228" y="4282"/>
              <a:ext cx="9" cy="0"/>
            </a:xfrm>
            <a:prstGeom prst="line">
              <a:avLst/>
            </a:prstGeom>
            <a:noFill/>
            <a:ln w="25400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65" name="Line 397"/>
            <p:cNvSpPr>
              <a:spLocks noChangeShapeType="1"/>
            </p:cNvSpPr>
            <p:nvPr/>
          </p:nvSpPr>
          <p:spPr bwMode="auto">
            <a:xfrm>
              <a:off x="3252" y="4282"/>
              <a:ext cx="10" cy="0"/>
            </a:xfrm>
            <a:prstGeom prst="line">
              <a:avLst/>
            </a:prstGeom>
            <a:noFill/>
            <a:ln w="25400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66" name="Line 398"/>
            <p:cNvSpPr>
              <a:spLocks noChangeShapeType="1"/>
            </p:cNvSpPr>
            <p:nvPr/>
          </p:nvSpPr>
          <p:spPr bwMode="auto">
            <a:xfrm>
              <a:off x="3277" y="4282"/>
              <a:ext cx="8" cy="0"/>
            </a:xfrm>
            <a:prstGeom prst="line">
              <a:avLst/>
            </a:prstGeom>
            <a:noFill/>
            <a:ln w="25400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67" name="Line 399"/>
            <p:cNvSpPr>
              <a:spLocks noChangeShapeType="1"/>
            </p:cNvSpPr>
            <p:nvPr/>
          </p:nvSpPr>
          <p:spPr bwMode="auto">
            <a:xfrm>
              <a:off x="3300" y="4282"/>
              <a:ext cx="6" cy="0"/>
            </a:xfrm>
            <a:prstGeom prst="line">
              <a:avLst/>
            </a:prstGeom>
            <a:noFill/>
            <a:ln w="25400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68" name="Line 400"/>
            <p:cNvSpPr>
              <a:spLocks noChangeShapeType="1"/>
            </p:cNvSpPr>
            <p:nvPr/>
          </p:nvSpPr>
          <p:spPr bwMode="auto">
            <a:xfrm>
              <a:off x="3319" y="4282"/>
              <a:ext cx="8" cy="0"/>
            </a:xfrm>
            <a:prstGeom prst="line">
              <a:avLst/>
            </a:prstGeom>
            <a:noFill/>
            <a:ln w="25400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69" name="Line 401"/>
            <p:cNvSpPr>
              <a:spLocks noChangeShapeType="1"/>
            </p:cNvSpPr>
            <p:nvPr/>
          </p:nvSpPr>
          <p:spPr bwMode="auto">
            <a:xfrm>
              <a:off x="3342" y="4282"/>
              <a:ext cx="8" cy="0"/>
            </a:xfrm>
            <a:prstGeom prst="line">
              <a:avLst/>
            </a:prstGeom>
            <a:noFill/>
            <a:ln w="25400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8970" name="Line 402"/>
            <p:cNvSpPr>
              <a:spLocks noChangeShapeType="1"/>
            </p:cNvSpPr>
            <p:nvPr/>
          </p:nvSpPr>
          <p:spPr bwMode="auto">
            <a:xfrm>
              <a:off x="3365" y="4282"/>
              <a:ext cx="9" cy="0"/>
            </a:xfrm>
            <a:prstGeom prst="line">
              <a:avLst/>
            </a:prstGeom>
            <a:noFill/>
            <a:ln w="25400">
              <a:solidFill>
                <a:srgbClr val="A2F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68957" name="Line 403"/>
          <p:cNvSpPr>
            <a:spLocks noChangeShapeType="1"/>
          </p:cNvSpPr>
          <p:nvPr/>
        </p:nvSpPr>
        <p:spPr bwMode="auto">
          <a:xfrm flipV="1">
            <a:off x="5802313" y="6000750"/>
            <a:ext cx="0" cy="15875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76884" name="Rectangle 404"/>
          <p:cNvSpPr>
            <a:spLocks noChangeArrowheads="1"/>
          </p:cNvSpPr>
          <p:nvPr/>
        </p:nvSpPr>
        <p:spPr bwMode="auto">
          <a:xfrm>
            <a:off x="2247900" y="4370388"/>
            <a:ext cx="722313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Percent</a:t>
            </a:r>
            <a:endParaRPr lang="it-IT" sz="1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885" name="Rectangle 405"/>
          <p:cNvSpPr>
            <a:spLocks noChangeArrowheads="1"/>
          </p:cNvSpPr>
          <p:nvPr/>
        </p:nvSpPr>
        <p:spPr bwMode="auto">
          <a:xfrm>
            <a:off x="356217" y="3805238"/>
            <a:ext cx="2170467" cy="5883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Survival</a:t>
            </a:r>
            <a:r>
              <a:rPr lang="it-IT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free </a:t>
            </a:r>
            <a:r>
              <a:rPr lang="it-IT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of</a:t>
            </a:r>
            <a:r>
              <a:rPr lang="it-IT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 defTabSz="762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all</a:t>
            </a:r>
            <a:r>
              <a:rPr lang="it-IT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it-IT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Cardiac</a:t>
            </a:r>
            <a:r>
              <a:rPr lang="it-IT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it-IT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Events</a:t>
            </a:r>
            <a:endParaRPr lang="it-IT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8960" name="Line 113"/>
          <p:cNvSpPr>
            <a:spLocks noChangeShapeType="1"/>
          </p:cNvSpPr>
          <p:nvPr/>
        </p:nvSpPr>
        <p:spPr bwMode="auto">
          <a:xfrm>
            <a:off x="5505450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61" name="Line 113"/>
          <p:cNvSpPr>
            <a:spLocks noChangeShapeType="1"/>
          </p:cNvSpPr>
          <p:nvPr/>
        </p:nvSpPr>
        <p:spPr bwMode="auto">
          <a:xfrm>
            <a:off x="5562600" y="1273175"/>
            <a:ext cx="7938" cy="0"/>
          </a:xfrm>
          <a:prstGeom prst="line">
            <a:avLst/>
          </a:prstGeom>
          <a:noFill/>
          <a:ln w="28575">
            <a:solidFill>
              <a:srgbClr val="A2FF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8962" name="Rectangle 12"/>
          <p:cNvSpPr>
            <a:spLocks noChangeArrowheads="1"/>
          </p:cNvSpPr>
          <p:nvPr/>
        </p:nvSpPr>
        <p:spPr bwMode="auto">
          <a:xfrm>
            <a:off x="3389313" y="6474023"/>
            <a:ext cx="56606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it-IT" sz="1600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it-IT" sz="16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Temporelli PG S et al. J Am Coll Cardiol 1998;31:1591.</a:t>
            </a:r>
          </a:p>
        </p:txBody>
      </p:sp>
    </p:spTree>
    <p:extLst>
      <p:ext uri="{BB962C8B-B14F-4D97-AF65-F5344CB8AC3E}">
        <p14:creationId xmlns:p14="http://schemas.microsoft.com/office/powerpoint/2010/main" val="53233855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>
            <a:grpSpLocks/>
          </p:cNvGrpSpPr>
          <p:nvPr/>
        </p:nvGrpSpPr>
        <p:grpSpPr bwMode="auto">
          <a:xfrm>
            <a:off x="2138363" y="1787525"/>
            <a:ext cx="4867275" cy="4867275"/>
            <a:chOff x="972496" y="0"/>
            <a:chExt cx="4867612" cy="4867612"/>
          </a:xfrm>
        </p:grpSpPr>
        <p:sp>
          <p:nvSpPr>
            <p:cNvPr id="3" name="Ovale 2"/>
            <p:cNvSpPr/>
            <p:nvPr/>
          </p:nvSpPr>
          <p:spPr>
            <a:xfrm>
              <a:off x="972496" y="0"/>
              <a:ext cx="4867612" cy="4867612"/>
            </a:xfrm>
            <a:prstGeom prst="ellipse">
              <a:avLst/>
            </a:prstGeom>
            <a:solidFill>
              <a:srgbClr val="FFFF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Ovale 4"/>
            <p:cNvSpPr/>
            <p:nvPr/>
          </p:nvSpPr>
          <p:spPr>
            <a:xfrm>
              <a:off x="2223533" y="131772"/>
              <a:ext cx="2376652" cy="7303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8232" tIns="78232" rIns="78232" bIns="78232" spcCol="1270" anchor="ctr"/>
            <a:lstStyle/>
            <a:p>
              <a:pPr algn="ctr" defTabSz="4889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it-IT" sz="1200" b="1" i="1" dirty="0" err="1">
                  <a:solidFill>
                    <a:srgbClr val="000000"/>
                  </a:solidFill>
                </a:rPr>
                <a:t>Elevated</a:t>
              </a:r>
              <a:r>
                <a:rPr lang="it-IT" sz="1200" b="1" i="1" dirty="0">
                  <a:solidFill>
                    <a:srgbClr val="000000"/>
                  </a:solidFill>
                </a:rPr>
                <a:t>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filling</a:t>
              </a:r>
              <a:r>
                <a:rPr lang="it-IT" sz="1200" b="1" i="1" dirty="0">
                  <a:solidFill>
                    <a:srgbClr val="000000"/>
                  </a:solidFill>
                </a:rPr>
                <a:t>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pressures</a:t>
              </a:r>
              <a:r>
                <a:rPr lang="it-IT" sz="1200" b="1" i="1" dirty="0">
                  <a:solidFill>
                    <a:srgbClr val="000000"/>
                  </a:solidFill>
                </a:rPr>
                <a:t>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only</a:t>
              </a:r>
              <a:r>
                <a:rPr lang="it-IT" sz="1200" b="1" i="1" dirty="0">
                  <a:solidFill>
                    <a:srgbClr val="000000"/>
                  </a:solidFill>
                </a:rPr>
                <a:t>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with</a:t>
              </a:r>
              <a:r>
                <a:rPr lang="it-IT" sz="1200" b="1" i="1" dirty="0">
                  <a:solidFill>
                    <a:srgbClr val="000000"/>
                  </a:solidFill>
                </a:rPr>
                <a:t> stress or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exercise</a:t>
              </a:r>
              <a:endParaRPr lang="en-US" sz="1200" b="1" i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uppo 4"/>
          <p:cNvGrpSpPr>
            <a:grpSpLocks/>
          </p:cNvGrpSpPr>
          <p:nvPr/>
        </p:nvGrpSpPr>
        <p:grpSpPr bwMode="auto">
          <a:xfrm>
            <a:off x="2636838" y="2563813"/>
            <a:ext cx="3894137" cy="3894137"/>
            <a:chOff x="1459257" y="973522"/>
            <a:chExt cx="3894089" cy="3894089"/>
          </a:xfrm>
        </p:grpSpPr>
        <p:sp>
          <p:nvSpPr>
            <p:cNvPr id="6" name="Ovale 5"/>
            <p:cNvSpPr/>
            <p:nvPr/>
          </p:nvSpPr>
          <p:spPr>
            <a:xfrm>
              <a:off x="1459257" y="973522"/>
              <a:ext cx="3894089" cy="3894089"/>
            </a:xfrm>
            <a:prstGeom prst="ellipse">
              <a:avLst/>
            </a:prstGeom>
            <a:solidFill>
              <a:srgbClr val="FF999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Ovale 4"/>
            <p:cNvSpPr/>
            <p:nvPr/>
          </p:nvSpPr>
          <p:spPr>
            <a:xfrm>
              <a:off x="2187910" y="1140207"/>
              <a:ext cx="2360584" cy="7127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8232" tIns="78232" rIns="78232" bIns="78232" spcCol="1270" anchor="ctr"/>
            <a:lstStyle/>
            <a:p>
              <a:pPr algn="ctr" defTabSz="4889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it-IT" sz="1200" b="1" i="1" dirty="0" err="1">
                  <a:solidFill>
                    <a:srgbClr val="000000"/>
                  </a:solidFill>
                </a:rPr>
                <a:t>Elevated</a:t>
              </a:r>
              <a:r>
                <a:rPr lang="it-IT" sz="1200" b="1" i="1" dirty="0">
                  <a:solidFill>
                    <a:srgbClr val="000000"/>
                  </a:solidFill>
                </a:rPr>
                <a:t>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filling</a:t>
              </a:r>
              <a:r>
                <a:rPr lang="it-IT" sz="1200" b="1" i="1" dirty="0">
                  <a:solidFill>
                    <a:srgbClr val="000000"/>
                  </a:solidFill>
                </a:rPr>
                <a:t>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pressures</a:t>
              </a:r>
              <a:r>
                <a:rPr lang="it-IT" sz="1200" b="1" i="1" dirty="0">
                  <a:solidFill>
                    <a:srgbClr val="000000"/>
                  </a:solidFill>
                </a:rPr>
                <a:t> at supine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rest</a:t>
              </a:r>
              <a:endParaRPr lang="en-US" sz="1200" b="1" i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uppo 7"/>
          <p:cNvGrpSpPr>
            <a:grpSpLocks/>
          </p:cNvGrpSpPr>
          <p:nvPr/>
        </p:nvGrpSpPr>
        <p:grpSpPr bwMode="auto">
          <a:xfrm>
            <a:off x="3111500" y="3295650"/>
            <a:ext cx="2921000" cy="2921000"/>
            <a:chOff x="1946018" y="1947044"/>
            <a:chExt cx="2920567" cy="2920567"/>
          </a:xfrm>
        </p:grpSpPr>
        <p:sp>
          <p:nvSpPr>
            <p:cNvPr id="9" name="Ovale 8"/>
            <p:cNvSpPr/>
            <p:nvPr/>
          </p:nvSpPr>
          <p:spPr>
            <a:xfrm>
              <a:off x="1946018" y="1947044"/>
              <a:ext cx="2920567" cy="2920567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e 4"/>
            <p:cNvSpPr/>
            <p:nvPr/>
          </p:nvSpPr>
          <p:spPr>
            <a:xfrm>
              <a:off x="2725365" y="1999424"/>
              <a:ext cx="1361873" cy="6571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8232" tIns="78232" rIns="78232" bIns="78232" spcCol="1270" anchor="ctr"/>
            <a:lstStyle/>
            <a:p>
              <a:pPr algn="ctr" defTabSz="4889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it-IT" sz="1200" b="1" i="1" dirty="0" err="1">
                  <a:solidFill>
                    <a:srgbClr val="000000"/>
                  </a:solidFill>
                </a:rPr>
                <a:t>Physical</a:t>
              </a:r>
              <a:r>
                <a:rPr lang="it-IT" sz="1200" b="1" i="1" dirty="0">
                  <a:solidFill>
                    <a:srgbClr val="000000"/>
                  </a:solidFill>
                </a:rPr>
                <a:t>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signs</a:t>
              </a:r>
              <a:r>
                <a:rPr lang="it-IT" sz="1200" b="1" i="1" dirty="0">
                  <a:solidFill>
                    <a:srgbClr val="000000"/>
                  </a:solidFill>
                </a:rPr>
                <a:t>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of</a:t>
              </a:r>
              <a:r>
                <a:rPr lang="it-IT" sz="1200" b="1" i="1" dirty="0">
                  <a:solidFill>
                    <a:srgbClr val="000000"/>
                  </a:solidFill>
                </a:rPr>
                <a:t> </a:t>
              </a:r>
              <a:r>
                <a:rPr lang="it-IT" sz="1200" b="1" i="1" dirty="0" err="1">
                  <a:solidFill>
                    <a:srgbClr val="000000"/>
                  </a:solidFill>
                </a:rPr>
                <a:t>congestion</a:t>
              </a:r>
              <a:endParaRPr lang="en-US" sz="1200" b="1" i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uppo 13"/>
          <p:cNvGrpSpPr>
            <a:grpSpLocks/>
          </p:cNvGrpSpPr>
          <p:nvPr/>
        </p:nvGrpSpPr>
        <p:grpSpPr bwMode="auto">
          <a:xfrm>
            <a:off x="3598863" y="3971925"/>
            <a:ext cx="1946275" cy="1947863"/>
            <a:chOff x="2432779" y="2920567"/>
            <a:chExt cx="1947044" cy="1947044"/>
          </a:xfrm>
        </p:grpSpPr>
        <p:sp>
          <p:nvSpPr>
            <p:cNvPr id="15" name="Ovale 14"/>
            <p:cNvSpPr/>
            <p:nvPr/>
          </p:nvSpPr>
          <p:spPr>
            <a:xfrm>
              <a:off x="2432779" y="2920567"/>
              <a:ext cx="1947044" cy="194704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Ovale 4"/>
            <p:cNvSpPr/>
            <p:nvPr/>
          </p:nvSpPr>
          <p:spPr>
            <a:xfrm>
              <a:off x="2718642" y="3407725"/>
              <a:ext cx="1375318" cy="9727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9568" tIns="99568" rIns="99568" bIns="99568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it-IT" sz="1400" b="1" i="1" dirty="0" err="1">
                  <a:solidFill>
                    <a:srgbClr val="FFFFFF"/>
                  </a:solidFill>
                </a:rPr>
                <a:t>Obvious</a:t>
              </a:r>
              <a:r>
                <a:rPr lang="it-IT" sz="1400" b="1" i="1" dirty="0">
                  <a:solidFill>
                    <a:srgbClr val="FFFFFF"/>
                  </a:solidFill>
                </a:rPr>
                <a:t> congestive </a:t>
              </a:r>
              <a:r>
                <a:rPr lang="it-IT" sz="1400" b="1" i="1" dirty="0" err="1">
                  <a:solidFill>
                    <a:srgbClr val="FFFFFF"/>
                  </a:solidFill>
                </a:rPr>
                <a:t>symptoms</a:t>
              </a:r>
              <a:endParaRPr lang="en-US" sz="1400" b="1" i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66566" name="Line 5"/>
          <p:cNvSpPr>
            <a:spLocks noChangeShapeType="1"/>
          </p:cNvSpPr>
          <p:nvPr/>
        </p:nvSpPr>
        <p:spPr bwMode="auto">
          <a:xfrm flipV="1">
            <a:off x="363538" y="1371600"/>
            <a:ext cx="8491537" cy="111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i="1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6656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50"/>
          <a:stretch>
            <a:fillRect/>
          </a:stretch>
        </p:blipFill>
        <p:spPr bwMode="auto">
          <a:xfrm>
            <a:off x="2224088" y="142875"/>
            <a:ext cx="4668837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3075"/>
          <p:cNvSpPr txBox="1">
            <a:spLocks noChangeArrowheads="1"/>
          </p:cNvSpPr>
          <p:nvPr/>
        </p:nvSpPr>
        <p:spPr bwMode="auto">
          <a:xfrm>
            <a:off x="5545138" y="6457950"/>
            <a:ext cx="35544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fontAlgn="base">
              <a:spcBef>
                <a:spcPct val="40000"/>
              </a:spcBef>
              <a:spcAft>
                <a:spcPct val="0"/>
              </a:spcAft>
              <a:defRPr/>
            </a:pP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LW Stevenson. </a:t>
            </a:r>
            <a:r>
              <a:rPr lang="it-IT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Circulation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2006</a:t>
            </a:r>
          </a:p>
        </p:txBody>
      </p:sp>
    </p:spTree>
    <p:extLst>
      <p:ext uri="{BB962C8B-B14F-4D97-AF65-F5344CB8AC3E}">
        <p14:creationId xmlns:p14="http://schemas.microsoft.com/office/powerpoint/2010/main" val="74976968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029" y="147935"/>
            <a:ext cx="4297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Natriuretic</a:t>
            </a:r>
            <a:r>
              <a:rPr lang="en-US" sz="3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peptides</a:t>
            </a:r>
            <a:endParaRPr lang="en-US" sz="32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01067" y="6412468"/>
            <a:ext cx="7266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1600" i="1" dirty="0" smtClean="0">
                <a:latin typeface="Arial" pitchFamily="34" charset="0"/>
                <a:cs typeface="Arial" pitchFamily="34" charset="0"/>
              </a:rPr>
              <a:t>2016 ESC Guidelines for the diagnosis and treatment of acute and chronic HF</a:t>
            </a:r>
            <a:endParaRPr lang="en-US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483816"/>
            <a:ext cx="8839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High circulating NPs predict 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unfavourable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outcomes in patients with HF</a:t>
            </a:r>
          </a:p>
          <a:p>
            <a:pPr algn="just"/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A fall in NP levels during recovery from circulatory 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decompensation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is associated with a better prognosis</a:t>
            </a:r>
          </a:p>
          <a:p>
            <a:pPr algn="just"/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Although is plausible to monitor clinical status and tailor treatment based on changes in circulating NPs is patients with HF, published studies have provided different results</a:t>
            </a:r>
          </a:p>
          <a:p>
            <a:pPr algn="just"/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This does not enable us to recommend a broad application of such an approach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0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3342"/>
            <a:ext cx="4552950" cy="685800"/>
          </a:xfrm>
        </p:spPr>
        <p:txBody>
          <a:bodyPr/>
          <a:lstStyle/>
          <a:p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Natriuretic peptides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592484"/>
            <a:ext cx="9144000" cy="5265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0"/>
            <a:ext cx="3657600" cy="1592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592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685800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3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2147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25"/>
            <a:ext cx="9144000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37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magine 2" descr="unnam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1400"/>
            <a:ext cx="9144000" cy="380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4572000" y="6465888"/>
            <a:ext cx="44069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45000"/>
            </a:pPr>
            <a:r>
              <a:rPr lang="en-GB" sz="1600" b="1" i="1" dirty="0" err="1"/>
              <a:t>Simioniuc</a:t>
            </a:r>
            <a:r>
              <a:rPr lang="en-GB" sz="1600" b="1" i="1" dirty="0"/>
              <a:t> A, et al. </a:t>
            </a:r>
            <a:r>
              <a:rPr lang="en-GB" sz="1600" b="1" i="1" dirty="0" err="1"/>
              <a:t>Int</a:t>
            </a:r>
            <a:r>
              <a:rPr lang="en-GB" sz="1600" b="1" i="1" dirty="0"/>
              <a:t> J </a:t>
            </a:r>
            <a:r>
              <a:rPr lang="en-GB" sz="1600" b="1" i="1" dirty="0" err="1"/>
              <a:t>Cardiol</a:t>
            </a:r>
            <a:r>
              <a:rPr lang="en-GB" sz="1600" b="1" i="1" dirty="0"/>
              <a:t> 2016;224:416.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9144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484529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635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56745"/>
            <a:ext cx="55435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Timing for early follow-up</a:t>
            </a:r>
            <a:endParaRPr lang="en-US" sz="32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2400" y="6367046"/>
            <a:ext cx="49530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Mebazaa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EHJF/EHJ 2015; ESC HF Guidelines 2016</a:t>
            </a:r>
            <a:endParaRPr lang="en-US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297662"/>
            <a:ext cx="868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Ideally contact with a physician or a nurse practitioner within 72 hrs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Depends on local organization and resource and varies among patients</a:t>
            </a:r>
          </a:p>
          <a:p>
            <a:pPr algn="just">
              <a:buFont typeface="Arial" pitchFamily="34" charset="0"/>
              <a:buChar char="•"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Patients should preferably be :</a:t>
            </a:r>
          </a:p>
          <a:p>
            <a:pPr algn="just"/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Enrolled in a disease management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programme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Follow up plans must be in place prior to discharge and clearly communicated to the primary care team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Reviewed by their GP within 1 week of discharge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Seen by the hospital cardiology team within 2 weeks of discharge if feasible.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70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40322"/>
            <a:ext cx="2909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Telemedicine</a:t>
            </a:r>
            <a:endParaRPr lang="en-US" sz="32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453" y="6341477"/>
            <a:ext cx="7380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Arial" pitchFamily="34" charset="0"/>
                <a:cs typeface="Arial" pitchFamily="34" charset="0"/>
              </a:rPr>
              <a:t>2016 ESC Guidelines for the diagnosis and treatment of acute and chronic HF</a:t>
            </a:r>
            <a:endParaRPr lang="en-US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828800"/>
            <a:ext cx="8686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Remote patient management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Variable clinical trial results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Meta-analyses suggested clinical benefits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Prospectively initiated clinical trials including more than 3700 patients have not confirmed this :</a:t>
            </a:r>
          </a:p>
          <a:p>
            <a:pPr lvl="2"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Tele-HF, TIM-HF, INH, WISH and TEHAF.</a:t>
            </a:r>
          </a:p>
          <a:p>
            <a:pPr algn="just">
              <a:buFont typeface="Arial" pitchFamily="34" charset="0"/>
              <a:buChar char="•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Implanted devices : PA pressures (cardio-MEMS), arrhythmic events (IN TIME)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68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35" y="2165350"/>
            <a:ext cx="4397375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5" name="Picture 5" descr="Typical thermodynamic system - heat moves from hot (boiler) to cold (condenser), (both not shown) and work is extracted, in this case by a series of pistons.">
            <a:hlinkClick r:id="rId3" tooltip="&quot;Typical thermodynamic system - heat moves from hot (boiler) to cold (condenser), (both not shown) and work is extracted, in this case by a series of pistons.&quot;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185988"/>
            <a:ext cx="4667250" cy="341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285750" y="558800"/>
            <a:ext cx="8424863" cy="7985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marL="533400" indent="-533400" algn="r">
              <a:defRPr/>
            </a:pPr>
            <a:r>
              <a:rPr lang="en-US" sz="32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itchFamily="34" charset="0"/>
              </a:rPr>
              <a:t>The Failing Heart: An Engine Out of Fuel</a:t>
            </a:r>
            <a:endParaRPr lang="it-IT" sz="32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homa" pitchFamily="34" charset="0"/>
            </a:endParaRPr>
          </a:p>
        </p:txBody>
      </p:sp>
      <p:sp>
        <p:nvSpPr>
          <p:cNvPr id="51205" name="Text Box 107"/>
          <p:cNvSpPr txBox="1">
            <a:spLocks noChangeArrowheads="1"/>
          </p:cNvSpPr>
          <p:nvPr/>
        </p:nvSpPr>
        <p:spPr bwMode="auto">
          <a:xfrm>
            <a:off x="71438" y="6286500"/>
            <a:ext cx="90249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Neubauer S. N Eng J Med 2007:356:1140.</a:t>
            </a:r>
          </a:p>
        </p:txBody>
      </p:sp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355600" y="1643063"/>
            <a:ext cx="8501063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pPr defTabSz="449263" eaLnBrk="0" hangingPunct="0">
              <a:lnSpc>
                <a:spcPct val="9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it-IT" sz="2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27183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81000" y="6079380"/>
            <a:ext cx="8686800" cy="255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i="1" dirty="0" err="1">
                <a:solidFill>
                  <a:srgbClr val="FFFF00"/>
                </a:solidFill>
                <a:latin typeface="Times New Roman" pitchFamily="18" charset="0"/>
                <a:ea typeface="msgothic"/>
                <a:cs typeface="Times New Roman" pitchFamily="18" charset="0"/>
              </a:rPr>
              <a:t>Gheorghiade</a:t>
            </a:r>
            <a:r>
              <a:rPr lang="en-GB" i="1" dirty="0">
                <a:solidFill>
                  <a:srgbClr val="FFFF00"/>
                </a:solidFill>
                <a:latin typeface="Times New Roman" pitchFamily="18" charset="0"/>
                <a:ea typeface="msgothic"/>
                <a:cs typeface="Times New Roman" pitchFamily="18" charset="0"/>
              </a:rPr>
              <a:t> M et al. Am J </a:t>
            </a:r>
            <a:r>
              <a:rPr lang="en-GB" i="1" dirty="0" err="1">
                <a:solidFill>
                  <a:srgbClr val="FFFF00"/>
                </a:solidFill>
                <a:latin typeface="Times New Roman" pitchFamily="18" charset="0"/>
                <a:ea typeface="msgothic"/>
                <a:cs typeface="Times New Roman" pitchFamily="18" charset="0"/>
              </a:rPr>
              <a:t>Cardiol</a:t>
            </a:r>
            <a:r>
              <a:rPr lang="en-GB" i="1" dirty="0">
                <a:solidFill>
                  <a:srgbClr val="FFFF00"/>
                </a:solidFill>
                <a:latin typeface="Times New Roman" pitchFamily="18" charset="0"/>
                <a:ea typeface="msgothic"/>
                <a:cs typeface="Times New Roman" pitchFamily="18" charset="0"/>
              </a:rPr>
              <a:t> 2009;53:557-73</a:t>
            </a:r>
          </a:p>
        </p:txBody>
      </p:sp>
    </p:spTree>
    <p:extLst>
      <p:ext uri="{BB962C8B-B14F-4D97-AF65-F5344CB8AC3E}">
        <p14:creationId xmlns:p14="http://schemas.microsoft.com/office/powerpoint/2010/main" val="400638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38100"/>
            <a:ext cx="9144000" cy="9906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        THERACARDIA TEAM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it-IT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951030"/>
            <a:ext cx="9144000" cy="590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0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670"/>
            <a:ext cx="8845327" cy="4169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6200" y="2052925"/>
            <a:ext cx="8991600" cy="4119275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 describe predicting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factors for HF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decompensations</a:t>
            </a:r>
            <a:endParaRPr lang="ro-RO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70918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9144000" cy="4525963"/>
          </a:xfrm>
        </p:spPr>
        <p:txBody>
          <a:bodyPr>
            <a:normAutofit/>
          </a:bodyPr>
          <a:lstStyle/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Prospective, longitudinal,  non-interventional study</a:t>
            </a:r>
          </a:p>
          <a:p>
            <a:endParaRPr lang="en-US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137 HF outpatients, median follow-up of 24 months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Statistical analysis using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SAS-JMP</a:t>
            </a: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-457200"/>
            <a:ext cx="300205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0493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4562"/>
            <a:ext cx="8229600" cy="5435601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Complete clinical examination, including 6MWT</a:t>
            </a:r>
          </a:p>
          <a:p>
            <a:endParaRPr lang="en-US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Standard transthoracic echocardiography focused on filling pressures parameters</a:t>
            </a:r>
          </a:p>
          <a:p>
            <a:endParaRPr lang="en-US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Lung  ultrasound exam for detecting B-lines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Biochemistry screening including serum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creatinine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and NT-pro BNP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4" y="0"/>
            <a:ext cx="4419600" cy="145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7876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456534" cy="398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1" y="95340"/>
            <a:ext cx="8305799" cy="895260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characteristics</a:t>
            </a:r>
            <a:endParaRPr lang="ro-RO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752600"/>
            <a:ext cx="7456534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51044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7456534" cy="398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9101" y="95340"/>
            <a:ext cx="8305799" cy="895260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characteristics</a:t>
            </a:r>
            <a:endParaRPr lang="ro-RO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7456534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528052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" y="1600200"/>
            <a:ext cx="7456534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19101" y="95340"/>
            <a:ext cx="8305799" cy="895260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characteristics</a:t>
            </a:r>
            <a:endParaRPr lang="ro-RO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7431128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60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36" y="1524000"/>
            <a:ext cx="7431128" cy="398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829" y="3048000"/>
            <a:ext cx="6176996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9101" y="95340"/>
            <a:ext cx="8305799" cy="895260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characteristics</a:t>
            </a:r>
            <a:endParaRPr lang="ro-RO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94098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456534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9101" y="95340"/>
            <a:ext cx="8305799" cy="895260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characteristics</a:t>
            </a:r>
            <a:endParaRPr lang="ro-RO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7431128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02391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7431128" cy="398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29" y="1828800"/>
            <a:ext cx="7456534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9101" y="95340"/>
            <a:ext cx="8305799" cy="895260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characteristics</a:t>
            </a:r>
            <a:endParaRPr lang="ro-RO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32419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7367614" cy="398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38337"/>
            <a:ext cx="7367614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4000"/>
            <a:ext cx="9144000" cy="736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characteristics - echo parameters</a:t>
            </a:r>
            <a:endParaRPr lang="ro-R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84120"/>
            <a:ext cx="7431128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87130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367614" cy="398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6241"/>
            <a:ext cx="9144000" cy="1524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characteristics -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echo parameters</a:t>
            </a:r>
            <a:endParaRPr lang="ro-R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28800"/>
            <a:ext cx="7367614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27732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367614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26241"/>
            <a:ext cx="9144000" cy="1524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characteristics -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echo parameters</a:t>
            </a:r>
            <a:endParaRPr lang="ro-RO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7367614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72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637"/>
            <a:ext cx="9143999" cy="1524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Group characteristics</a:t>
            </a:r>
            <a:endParaRPr lang="ro-R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456534" cy="398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" y="2133600"/>
            <a:ext cx="7431128" cy="398878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775716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23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640072"/>
            <a:ext cx="9144000" cy="569728"/>
          </a:xfrm>
        </p:spPr>
        <p:txBody>
          <a:bodyPr>
            <a:normAutofit/>
          </a:bodyPr>
          <a:lstStyle/>
          <a:p>
            <a:pPr algn="ctr"/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Correlation between LVEF and NYHA functional class</a:t>
            </a:r>
          </a:p>
          <a:p>
            <a:pPr algn="ctr"/>
            <a:endParaRPr lang="ro-RO" sz="2000" b="1" i="1" dirty="0">
              <a:latin typeface="+mn-lt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90800"/>
            <a:ext cx="4645924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105400" y="2819400"/>
            <a:ext cx="38100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explains about 12% of the variation in the data, , the p&lt;0.001 implying that the changes in LVEF values alone are strongly correlated with WHO NYHA FC (for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FC) but accounts only for a small change in WHO NYHA FC of patients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P&lt;0.001, r²=0.12, ROC= NYHA II-0.69, NYHA III- 0.72, NYHA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IV-0.77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o-R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p&lt;0.001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76300" y="3276599"/>
            <a:ext cx="7391400" cy="707886"/>
            <a:chOff x="876300" y="3276599"/>
            <a:chExt cx="7391400" cy="707886"/>
          </a:xfrm>
        </p:grpSpPr>
        <p:sp>
          <p:nvSpPr>
            <p:cNvPr id="7" name="TextBox 6"/>
            <p:cNvSpPr txBox="1"/>
            <p:nvPr/>
          </p:nvSpPr>
          <p:spPr>
            <a:xfrm>
              <a:off x="876300" y="3276599"/>
              <a:ext cx="73914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LVEF      → 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NYHA </a:t>
              </a:r>
              <a:endParaRPr lang="en-US" sz="40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6" name="Down Arrow 5"/>
            <p:cNvSpPr/>
            <p:nvPr/>
          </p:nvSpPr>
          <p:spPr>
            <a:xfrm>
              <a:off x="3620638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own Arrow 12"/>
            <p:cNvSpPr/>
            <p:nvPr/>
          </p:nvSpPr>
          <p:spPr>
            <a:xfrm rot="10800000">
              <a:off x="7149857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5894825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68709"/>
            <a:ext cx="9144000" cy="609600"/>
          </a:xfrm>
        </p:spPr>
        <p:txBody>
          <a:bodyPr>
            <a:normAutofit/>
          </a:bodyPr>
          <a:lstStyle/>
          <a:p>
            <a:pPr algn="ctr"/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between 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ESV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NYHA functional class</a:t>
            </a:r>
          </a:p>
          <a:p>
            <a:pPr algn="ctr"/>
            <a:endParaRPr lang="ro-RO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11259"/>
            <a:ext cx="4572467" cy="378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14727" y="2895600"/>
            <a:ext cx="3733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ESV values are associated with an increased WHO NYHA FC (for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FC). The model explains about 10% of the variation in the data, the p=0.0024 implying that the changes in ESV values alone are strongly correlated with WHO NYHA FC but accounts only for a small change in WHO NYHA FC of patients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P=0.0024, r²=0.10, ROC= NYHA III-0.65, NYHA IV-0.77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o-R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P=0.0024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3276599"/>
            <a:ext cx="9144000" cy="707886"/>
            <a:chOff x="0" y="3276599"/>
            <a:chExt cx="9144000" cy="707886"/>
          </a:xfrm>
        </p:grpSpPr>
        <p:sp>
          <p:nvSpPr>
            <p:cNvPr id="7" name="TextBox 6"/>
            <p:cNvSpPr txBox="1"/>
            <p:nvPr/>
          </p:nvSpPr>
          <p:spPr>
            <a:xfrm>
              <a:off x="0" y="3276599"/>
              <a:ext cx="91440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LV-ESV       → 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NYHA  </a:t>
              </a:r>
              <a:endParaRPr lang="en-US" sz="40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9" name="Down Arrow 8"/>
            <p:cNvSpPr/>
            <p:nvPr/>
          </p:nvSpPr>
          <p:spPr>
            <a:xfrm rot="10800000">
              <a:off x="4151762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n Arrow 9"/>
            <p:cNvSpPr/>
            <p:nvPr/>
          </p:nvSpPr>
          <p:spPr>
            <a:xfrm rot="10800000">
              <a:off x="7504562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 rot="10800000">
              <a:off x="3858521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220436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099"/>
            <a:ext cx="1524132" cy="114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600201"/>
            <a:ext cx="9144000" cy="609599"/>
          </a:xfrm>
        </p:spPr>
        <p:txBody>
          <a:bodyPr/>
          <a:lstStyle/>
          <a:p>
            <a:pPr algn="ctr"/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Correlation between 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SubAortic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TVI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 NYHA functional class</a:t>
            </a:r>
          </a:p>
          <a:p>
            <a:pPr algn="ctr"/>
            <a:endParaRPr lang="ro-RO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91" y="2438400"/>
            <a:ext cx="4343400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800600" y="2749154"/>
            <a:ext cx="4191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SubAortic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TVI values are associated with an increased WHO NYHA FC (for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FC).. The model explains about 8% of the variation in the data, the p=0.0021 implying that the changes in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SubAortic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TVI values alone are strongly correlated with WHO NYHA FC (for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FC), but accounts only for a small change in WHO NYHA FC of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patients.</a:t>
            </a:r>
          </a:p>
          <a:p>
            <a:pPr algn="just"/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P=0.0021, r²=0.08, ROC= NYHA III-0.63, NYHA IV-0.89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o-R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P=0.002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3276600"/>
            <a:ext cx="9144000" cy="707886"/>
            <a:chOff x="0" y="3276599"/>
            <a:chExt cx="9144000" cy="707886"/>
          </a:xfrm>
        </p:grpSpPr>
        <p:sp>
          <p:nvSpPr>
            <p:cNvPr id="7" name="TextBox 6"/>
            <p:cNvSpPr txBox="1"/>
            <p:nvPr/>
          </p:nvSpPr>
          <p:spPr>
            <a:xfrm>
              <a:off x="0" y="3276599"/>
              <a:ext cx="91440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LVOT TVI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     </a:t>
              </a:r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 →  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NYHA</a:t>
              </a:r>
              <a:endParaRPr lang="en-US" sz="40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0" name="Down Arrow 9"/>
            <p:cNvSpPr/>
            <p:nvPr/>
          </p:nvSpPr>
          <p:spPr>
            <a:xfrm rot="10800000">
              <a:off x="7885562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 rot="10800000">
              <a:off x="4100960" y="3363842"/>
              <a:ext cx="623440" cy="533400"/>
              <a:chOff x="1106038" y="3363842"/>
              <a:chExt cx="623440" cy="533400"/>
            </a:xfrm>
          </p:grpSpPr>
          <p:sp>
            <p:nvSpPr>
              <p:cNvPr id="9" name="Down Arrow 8"/>
              <p:cNvSpPr/>
              <p:nvPr/>
            </p:nvSpPr>
            <p:spPr>
              <a:xfrm rot="10800000">
                <a:off x="1385440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Down Arrow 10"/>
              <p:cNvSpPr/>
              <p:nvPr/>
            </p:nvSpPr>
            <p:spPr>
              <a:xfrm rot="10800000">
                <a:off x="1106038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446964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524132" cy="114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504418"/>
            <a:ext cx="8763000" cy="944563"/>
          </a:xfrm>
        </p:spPr>
        <p:txBody>
          <a:bodyPr/>
          <a:lstStyle/>
          <a:p>
            <a:pPr algn="just"/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between 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pulmonary B lines and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NYHA functional class</a:t>
            </a:r>
          </a:p>
          <a:p>
            <a:pPr algn="just"/>
            <a:endParaRPr lang="ro-RO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05599"/>
            <a:ext cx="4433777" cy="38366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876800" y="2590800"/>
            <a:ext cx="4114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of Pulmonary B Lines are associated with an increased WHO NYHA FC (for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FC). The model explains about 29% of the variation in the data, the p&lt;0.0001 implying that the changes in the number of Pulmonary B Lines alone are strongly correlated with WHO NYHA FC (for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en-US" sz="1600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FC), and accounts for a medium change in WHO NYHA FC of patients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P&lt;0.0001, r²=0.29, ROC= NYHA III-0.81, NYHA IV-0.95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o-R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o-R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337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p&lt;0.0001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3276599"/>
            <a:ext cx="9144000" cy="646331"/>
            <a:chOff x="0" y="3276599"/>
            <a:chExt cx="9144000" cy="646331"/>
          </a:xfrm>
        </p:grpSpPr>
        <p:sp>
          <p:nvSpPr>
            <p:cNvPr id="7" name="TextBox 6"/>
            <p:cNvSpPr txBox="1"/>
            <p:nvPr/>
          </p:nvSpPr>
          <p:spPr>
            <a:xfrm>
              <a:off x="0" y="3276599"/>
              <a:ext cx="9144000" cy="646331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 smtClean="0">
                  <a:solidFill>
                    <a:schemeClr val="bg1"/>
                  </a:solidFill>
                  <a:latin typeface="Arial Black" pitchFamily="34" charset="0"/>
                </a:rPr>
                <a:t>Pulm</a:t>
              </a:r>
              <a:r>
                <a:rPr lang="en-US" sz="3600" b="1" dirty="0" smtClean="0">
                  <a:solidFill>
                    <a:schemeClr val="bg1"/>
                  </a:solidFill>
                  <a:latin typeface="Arial Black" pitchFamily="34" charset="0"/>
                </a:rPr>
                <a:t>. B lines        →    </a:t>
              </a:r>
              <a:r>
                <a:rPr lang="en-US" sz="3600" b="1" dirty="0" smtClean="0">
                  <a:solidFill>
                    <a:srgbClr val="FF0000"/>
                  </a:solidFill>
                  <a:latin typeface="Arial Black" pitchFamily="34" charset="0"/>
                </a:rPr>
                <a:t>NYHA  </a:t>
              </a:r>
              <a:endParaRPr lang="en-US" sz="36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9" name="Down Arrow 8"/>
            <p:cNvSpPr/>
            <p:nvPr/>
          </p:nvSpPr>
          <p:spPr>
            <a:xfrm rot="10800000">
              <a:off x="4761362" y="3333064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n Arrow 9"/>
            <p:cNvSpPr/>
            <p:nvPr/>
          </p:nvSpPr>
          <p:spPr>
            <a:xfrm rot="10800000">
              <a:off x="8305800" y="3333064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 rot="10800000">
              <a:off x="4468121" y="3333064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160138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524132" cy="114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600884"/>
            <a:ext cx="8686800" cy="1295399"/>
          </a:xfrm>
        </p:spPr>
        <p:txBody>
          <a:bodyPr/>
          <a:lstStyle/>
          <a:p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between 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NT-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proBNP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values and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NYHA functional class</a:t>
            </a:r>
          </a:p>
          <a:p>
            <a:endParaRPr lang="ro-RO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82666"/>
            <a:ext cx="5636776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0" y="3143694"/>
            <a:ext cx="289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model explains about 5% of the variation in the data, the p=0.0345 implying that normal NT-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proBNP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levels alone are strongly correlated with a normal LVEF, but are associated only with a small change in LVEF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P=0.0345, r²=0.05 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181600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P=0.0345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4240142"/>
            <a:ext cx="9144000" cy="707886"/>
            <a:chOff x="0" y="4240142"/>
            <a:chExt cx="9144000" cy="707886"/>
          </a:xfrm>
        </p:grpSpPr>
        <p:sp>
          <p:nvSpPr>
            <p:cNvPr id="7" name="TextBox 6"/>
            <p:cNvSpPr txBox="1"/>
            <p:nvPr/>
          </p:nvSpPr>
          <p:spPr>
            <a:xfrm>
              <a:off x="0" y="4240142"/>
              <a:ext cx="91440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NT-</a:t>
              </a:r>
              <a:r>
                <a:rPr lang="en-US" sz="4000" b="1" dirty="0" err="1" smtClean="0">
                  <a:solidFill>
                    <a:schemeClr val="bg1"/>
                  </a:solidFill>
                  <a:latin typeface="Arial Black" pitchFamily="34" charset="0"/>
                </a:rPr>
                <a:t>proBNP</a:t>
              </a:r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      →  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LVEF </a:t>
              </a:r>
              <a:endParaRPr lang="en-US" sz="40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9" name="Down Arrow 8"/>
            <p:cNvSpPr/>
            <p:nvPr/>
          </p:nvSpPr>
          <p:spPr>
            <a:xfrm rot="10800000">
              <a:off x="4724400" y="4327385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n Arrow 9"/>
            <p:cNvSpPr/>
            <p:nvPr/>
          </p:nvSpPr>
          <p:spPr>
            <a:xfrm>
              <a:off x="7961762" y="4327386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 rot="10800000">
              <a:off x="4431159" y="4327385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570451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8197" y="0"/>
            <a:ext cx="1524132" cy="114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594011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between SBP and HF 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decompensations</a:t>
            </a:r>
            <a:endParaRPr lang="ro-RO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71753"/>
            <a:ext cx="4570569" cy="340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05400" y="4181936"/>
            <a:ext cx="4038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</a:t>
            </a:r>
            <a:r>
              <a:rPr lang="en-U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sBP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values are associated with an increased number of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HF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decompensations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requiring hospitalization, but the change in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sBP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value does not account for a major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change.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o-R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o-R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75" y="2571753"/>
            <a:ext cx="3429000" cy="127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70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=0.032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3276599"/>
            <a:ext cx="9144000" cy="707886"/>
            <a:chOff x="0" y="3276599"/>
            <a:chExt cx="9144000" cy="707886"/>
          </a:xfrm>
        </p:grpSpPr>
        <p:sp>
          <p:nvSpPr>
            <p:cNvPr id="8" name="TextBox 7"/>
            <p:cNvSpPr txBox="1"/>
            <p:nvPr/>
          </p:nvSpPr>
          <p:spPr>
            <a:xfrm>
              <a:off x="0" y="3276599"/>
              <a:ext cx="91440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 smtClean="0">
                  <a:solidFill>
                    <a:schemeClr val="bg1"/>
                  </a:solidFill>
                  <a:latin typeface="Arial Black" pitchFamily="34" charset="0"/>
                </a:rPr>
                <a:t>sBP</a:t>
              </a:r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(mmHg)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    </a:t>
              </a:r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 →   </a:t>
              </a:r>
              <a:r>
                <a:rPr lang="en-US" sz="4000" b="1" dirty="0">
                  <a:solidFill>
                    <a:srgbClr val="FF0000"/>
                  </a:solidFill>
                  <a:latin typeface="Arial Black" pitchFamily="34" charset="0"/>
                </a:rPr>
                <a:t>#</a:t>
              </a:r>
              <a:r>
                <a:rPr lang="en-US" sz="4000" b="1" dirty="0" err="1" smtClean="0">
                  <a:solidFill>
                    <a:srgbClr val="FF0000"/>
                  </a:solidFill>
                  <a:latin typeface="Arial Black" pitchFamily="34" charset="0"/>
                </a:rPr>
                <a:t>Rehosp</a:t>
              </a:r>
              <a:endParaRPr lang="en-US" sz="40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1" name="Down Arrow 10"/>
            <p:cNvSpPr/>
            <p:nvPr/>
          </p:nvSpPr>
          <p:spPr>
            <a:xfrm rot="10800000">
              <a:off x="8495162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 rot="10800000">
              <a:off x="4138720" y="3419335"/>
              <a:ext cx="637279" cy="533400"/>
              <a:chOff x="2393378" y="3363842"/>
              <a:chExt cx="637279" cy="533400"/>
            </a:xfrm>
          </p:grpSpPr>
          <p:sp>
            <p:nvSpPr>
              <p:cNvPr id="10" name="Down Arrow 9"/>
              <p:cNvSpPr/>
              <p:nvPr/>
            </p:nvSpPr>
            <p:spPr>
              <a:xfrm rot="10800000">
                <a:off x="2686619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Down Arrow 11"/>
              <p:cNvSpPr/>
              <p:nvPr/>
            </p:nvSpPr>
            <p:spPr>
              <a:xfrm rot="10800000">
                <a:off x="2393378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781935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524132" cy="114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423616"/>
            <a:ext cx="9144000" cy="457200"/>
          </a:xfrm>
        </p:spPr>
        <p:txBody>
          <a:bodyPr>
            <a:normAutofit/>
          </a:bodyPr>
          <a:lstStyle/>
          <a:p>
            <a:pPr algn="ctr"/>
            <a:r>
              <a:rPr lang="en-US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between </a:t>
            </a:r>
            <a:r>
              <a:rPr lang="en-US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NYHA functional class </a:t>
            </a:r>
            <a:r>
              <a:rPr lang="en-US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HF </a:t>
            </a:r>
            <a:r>
              <a:rPr lang="en-US" sz="19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decompensations</a:t>
            </a:r>
            <a:endParaRPr lang="ro-RO"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o-RO"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0" y="2059569"/>
            <a:ext cx="8375850" cy="280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0" y="4973132"/>
            <a:ext cx="3322637" cy="115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62400" y="4911021"/>
            <a:ext cx="4800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NYHA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FC are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associated with an increased number of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HF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decompensations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requiring hospitalization, WHO NYHA FC II and IV having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significantly different number of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HF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decompensations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requiring hospitalization.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o-R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=0.018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3276599"/>
            <a:ext cx="9144000" cy="707886"/>
            <a:chOff x="0" y="3276599"/>
            <a:chExt cx="9144000" cy="707886"/>
          </a:xfrm>
        </p:grpSpPr>
        <p:sp>
          <p:nvSpPr>
            <p:cNvPr id="8" name="TextBox 7"/>
            <p:cNvSpPr txBox="1"/>
            <p:nvPr/>
          </p:nvSpPr>
          <p:spPr>
            <a:xfrm>
              <a:off x="0" y="3276599"/>
              <a:ext cx="91440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NYHA  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  </a:t>
              </a:r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→  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#</a:t>
              </a:r>
              <a:r>
                <a:rPr lang="en-US" sz="4000" b="1" dirty="0" err="1">
                  <a:solidFill>
                    <a:srgbClr val="FF0000"/>
                  </a:solidFill>
                  <a:latin typeface="Arial Black" pitchFamily="34" charset="0"/>
                </a:rPr>
                <a:t>Rehosp</a:t>
              </a:r>
              <a:r>
                <a:rPr lang="en-US" sz="4000" b="1" dirty="0">
                  <a:solidFill>
                    <a:srgbClr val="FF0000"/>
                  </a:solidFill>
                  <a:latin typeface="Arial Black" pitchFamily="34" charset="0"/>
                </a:rPr>
                <a:t>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 </a:t>
              </a:r>
              <a:endParaRPr lang="en-US" sz="40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1" name="Down Arrow 10"/>
            <p:cNvSpPr/>
            <p:nvPr/>
          </p:nvSpPr>
          <p:spPr>
            <a:xfrm rot="10800000">
              <a:off x="7620001" y="3367018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wn Arrow 11"/>
            <p:cNvSpPr/>
            <p:nvPr/>
          </p:nvSpPr>
          <p:spPr>
            <a:xfrm rot="10800000">
              <a:off x="3394504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364015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9334" y="0"/>
            <a:ext cx="1524132" cy="114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" y="1591102"/>
            <a:ext cx="9144000" cy="685799"/>
          </a:xfrm>
        </p:spPr>
        <p:txBody>
          <a:bodyPr/>
          <a:lstStyle/>
          <a:p>
            <a:pPr algn="ctr"/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between 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TAPSE and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HF 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decompensations</a:t>
            </a:r>
            <a:endParaRPr lang="en-US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o-RO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o-RO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38" y="2438400"/>
            <a:ext cx="4592310" cy="376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093" y="5007898"/>
            <a:ext cx="335280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24893" y="2457892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Decreased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TAPSE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values are associated with an increased number of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HF decompensations requiring hospitalization, but the level of change in TAPSE values does not account for a major change in the number of HF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decompensations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requiring hospitalization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p=0.017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76300" y="3276599"/>
            <a:ext cx="7391400" cy="707886"/>
            <a:chOff x="876300" y="3276599"/>
            <a:chExt cx="7391400" cy="707886"/>
          </a:xfrm>
        </p:grpSpPr>
        <p:sp>
          <p:nvSpPr>
            <p:cNvPr id="8" name="TextBox 7"/>
            <p:cNvSpPr txBox="1"/>
            <p:nvPr/>
          </p:nvSpPr>
          <p:spPr>
            <a:xfrm>
              <a:off x="876300" y="3276599"/>
              <a:ext cx="73914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TAPSE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    </a:t>
              </a:r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 →  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#</a:t>
              </a:r>
              <a:r>
                <a:rPr lang="en-US" sz="4000" b="1" dirty="0" err="1">
                  <a:solidFill>
                    <a:srgbClr val="FF0000"/>
                  </a:solidFill>
                  <a:latin typeface="Arial Black" pitchFamily="34" charset="0"/>
                </a:rPr>
                <a:t>Rehosp</a:t>
              </a:r>
              <a:r>
                <a:rPr lang="en-US" sz="4000" b="1" dirty="0">
                  <a:solidFill>
                    <a:srgbClr val="FF0000"/>
                  </a:solidFill>
                  <a:latin typeface="Arial Black" pitchFamily="34" charset="0"/>
                </a:rPr>
                <a:t> </a:t>
              </a:r>
            </a:p>
          </p:txBody>
        </p:sp>
        <p:sp>
          <p:nvSpPr>
            <p:cNvPr id="11" name="Down Arrow 10"/>
            <p:cNvSpPr/>
            <p:nvPr/>
          </p:nvSpPr>
          <p:spPr>
            <a:xfrm rot="10800000">
              <a:off x="7761708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 rot="10800000">
              <a:off x="3429000" y="3345354"/>
              <a:ext cx="637279" cy="533400"/>
              <a:chOff x="2221359" y="3363842"/>
              <a:chExt cx="637279" cy="533400"/>
            </a:xfrm>
          </p:grpSpPr>
          <p:sp>
            <p:nvSpPr>
              <p:cNvPr id="10" name="Down Arrow 9"/>
              <p:cNvSpPr/>
              <p:nvPr/>
            </p:nvSpPr>
            <p:spPr>
              <a:xfrm rot="10800000">
                <a:off x="2514600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Down Arrow 11"/>
              <p:cNvSpPr/>
              <p:nvPr/>
            </p:nvSpPr>
            <p:spPr>
              <a:xfrm rot="10800000">
                <a:off x="2221359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917260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524132" cy="114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597504"/>
            <a:ext cx="9144000" cy="962148"/>
          </a:xfrm>
        </p:spPr>
        <p:txBody>
          <a:bodyPr>
            <a:normAutofit/>
          </a:bodyPr>
          <a:lstStyle/>
          <a:p>
            <a:pPr algn="ctr"/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between </a:t>
            </a:r>
            <a:r>
              <a:rPr lang="en-US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serum </a:t>
            </a:r>
            <a:r>
              <a:rPr lang="en-US" sz="1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creatinine</a:t>
            </a:r>
            <a:r>
              <a:rPr lang="en-US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levels </a:t>
            </a: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HF </a:t>
            </a:r>
            <a:r>
              <a:rPr lang="en-US" sz="1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decompensations</a:t>
            </a:r>
            <a:endParaRPr lang="en-US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o-RO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59652"/>
            <a:ext cx="4495800" cy="334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785658"/>
            <a:ext cx="3352800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29200" y="2362200"/>
            <a:ext cx="396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Creatinine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levels are associated with an increased number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HF decompensations requiring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hospitalization, but the level of change in Creatinine value does not account for a major change in the number of HF decompensations requiring 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hospitalization.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=0.004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3276599"/>
            <a:ext cx="9144000" cy="707886"/>
            <a:chOff x="0" y="3276599"/>
            <a:chExt cx="9144000" cy="707886"/>
          </a:xfrm>
        </p:grpSpPr>
        <p:sp>
          <p:nvSpPr>
            <p:cNvPr id="8" name="TextBox 7"/>
            <p:cNvSpPr txBox="1"/>
            <p:nvPr/>
          </p:nvSpPr>
          <p:spPr>
            <a:xfrm>
              <a:off x="0" y="3276599"/>
              <a:ext cx="9144000" cy="70788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latin typeface="Arial Black" pitchFamily="34" charset="0"/>
                </a:rPr>
                <a:t>Serum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Arial Black" pitchFamily="34" charset="0"/>
                </a:rPr>
                <a:t>creatinine</a:t>
              </a:r>
              <a:r>
                <a:rPr lang="en-US" sz="4000" b="1" dirty="0" smtClean="0">
                  <a:solidFill>
                    <a:schemeClr val="bg1"/>
                  </a:solidFill>
                  <a:latin typeface="Arial Black" pitchFamily="34" charset="0"/>
                </a:rPr>
                <a:t>     → 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#</a:t>
              </a:r>
              <a:r>
                <a:rPr lang="en-US" sz="4000" b="1" dirty="0" err="1" smtClean="0">
                  <a:solidFill>
                    <a:srgbClr val="FF0000"/>
                  </a:solidFill>
                  <a:latin typeface="Arial Black" pitchFamily="34" charset="0"/>
                </a:rPr>
                <a:t>Rehosp</a:t>
              </a:r>
              <a:r>
                <a:rPr lang="en-US" sz="4000" b="1" dirty="0" smtClean="0">
                  <a:solidFill>
                    <a:srgbClr val="FF0000"/>
                  </a:solidFill>
                  <a:latin typeface="Arial Black" pitchFamily="34" charset="0"/>
                </a:rPr>
                <a:t> ↑</a:t>
              </a:r>
              <a:endParaRPr lang="en-US" sz="40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1" name="Down Arrow 10"/>
            <p:cNvSpPr/>
            <p:nvPr/>
          </p:nvSpPr>
          <p:spPr>
            <a:xfrm rot="10800000">
              <a:off x="8514781" y="3363842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4661861" y="3363842"/>
              <a:ext cx="637279" cy="533400"/>
              <a:chOff x="2948499" y="3363842"/>
              <a:chExt cx="637279" cy="533400"/>
            </a:xfrm>
          </p:grpSpPr>
          <p:sp>
            <p:nvSpPr>
              <p:cNvPr id="10" name="Down Arrow 9"/>
              <p:cNvSpPr/>
              <p:nvPr/>
            </p:nvSpPr>
            <p:spPr>
              <a:xfrm rot="10800000">
                <a:off x="3241740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Down Arrow 11"/>
              <p:cNvSpPr/>
              <p:nvPr/>
            </p:nvSpPr>
            <p:spPr>
              <a:xfrm rot="10800000">
                <a:off x="2948499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7762253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524132" cy="114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600201"/>
            <a:ext cx="9144000" cy="838200"/>
          </a:xfrm>
        </p:spPr>
        <p:txBody>
          <a:bodyPr/>
          <a:lstStyle/>
          <a:p>
            <a:pPr algn="ctr"/>
            <a:r>
              <a:rPr lang="en-US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between </a:t>
            </a:r>
            <a:r>
              <a:rPr lang="en-US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6MWT distance and </a:t>
            </a:r>
            <a:r>
              <a:rPr lang="en-US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outcome (death</a:t>
            </a:r>
            <a:r>
              <a:rPr lang="en-US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8376"/>
            <a:ext cx="443226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81600" y="2676269"/>
            <a:ext cx="3505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model explains about 11% of the variation in the data, the p=0.0049 implying that low 6MWT distance alone is strongly correlated with a negative outcome of the patients, but accounts only for a small change in the number of negative outcomes of patients.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P=0.0049, r²=0.11, ROC=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0.76 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70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p=0.005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3276599"/>
            <a:ext cx="9144000" cy="584775"/>
            <a:chOff x="0" y="3276599"/>
            <a:chExt cx="9144000" cy="584775"/>
          </a:xfrm>
        </p:grpSpPr>
        <p:sp>
          <p:nvSpPr>
            <p:cNvPr id="8" name="TextBox 7"/>
            <p:cNvSpPr txBox="1"/>
            <p:nvPr/>
          </p:nvSpPr>
          <p:spPr>
            <a:xfrm>
              <a:off x="0" y="3276599"/>
              <a:ext cx="9144000" cy="58477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Black" pitchFamily="34" charset="0"/>
                </a:rPr>
                <a:t>6MWTdist. </a:t>
              </a:r>
              <a:r>
                <a:rPr lang="en-US" sz="3200" b="1" dirty="0" smtClean="0">
                  <a:solidFill>
                    <a:srgbClr val="FF0000"/>
                  </a:solidFill>
                  <a:latin typeface="Arial Black" pitchFamily="34" charset="0"/>
                </a:rPr>
                <a:t>    </a:t>
              </a:r>
              <a:r>
                <a:rPr lang="en-US" sz="3200" b="1" dirty="0" smtClean="0">
                  <a:solidFill>
                    <a:schemeClr val="bg1"/>
                  </a:solidFill>
                  <a:latin typeface="Arial Black" pitchFamily="34" charset="0"/>
                </a:rPr>
                <a:t> →   </a:t>
              </a:r>
              <a:r>
                <a:rPr lang="en-US" sz="3200" b="1" dirty="0" smtClean="0">
                  <a:solidFill>
                    <a:srgbClr val="FF0000"/>
                  </a:solidFill>
                  <a:latin typeface="Arial Black" pitchFamily="34" charset="0"/>
                </a:rPr>
                <a:t>Negative outcome</a:t>
              </a:r>
              <a:endParaRPr lang="en-US" sz="32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0" name="Down Arrow 9"/>
            <p:cNvSpPr/>
            <p:nvPr/>
          </p:nvSpPr>
          <p:spPr>
            <a:xfrm rot="10800000">
              <a:off x="8571362" y="3291064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 rot="10800000">
              <a:off x="2981111" y="3327974"/>
              <a:ext cx="637279" cy="533400"/>
              <a:chOff x="2221359" y="3363842"/>
              <a:chExt cx="637279" cy="533400"/>
            </a:xfrm>
          </p:grpSpPr>
          <p:sp>
            <p:nvSpPr>
              <p:cNvPr id="9" name="Down Arrow 8"/>
              <p:cNvSpPr/>
              <p:nvPr/>
            </p:nvSpPr>
            <p:spPr>
              <a:xfrm rot="10800000">
                <a:off x="2514600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Down Arrow 10"/>
              <p:cNvSpPr/>
              <p:nvPr/>
            </p:nvSpPr>
            <p:spPr>
              <a:xfrm rot="10800000">
                <a:off x="2221359" y="3363842"/>
                <a:ext cx="344038" cy="533400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17012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132" cy="114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683456"/>
            <a:ext cx="9144000" cy="52869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</a:t>
            </a:r>
            <a:r>
              <a:rPr lang="en-US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NYHA functional class and 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outcome (death)</a:t>
            </a:r>
          </a:p>
          <a:p>
            <a:pPr algn="ctr"/>
            <a:endParaRPr lang="ro-RO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75" y="2590800"/>
            <a:ext cx="4800258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34000" y="2590800"/>
            <a:ext cx="3733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model explains about 12% of the variation in the data, the p=0.0143 implying that high WHO NYHA FC alone is strongly correlated with a negative outcome of the patients, but accounts only for a small change in the number of negative outcomes of patients.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P=0.0143, r²=0.12 </a:t>
            </a:r>
            <a:endParaRPr lang="ro-RO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4218057"/>
            <a:ext cx="3276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p=0.014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200" y="3276599"/>
            <a:ext cx="8991600" cy="584775"/>
            <a:chOff x="76200" y="3276599"/>
            <a:chExt cx="8991600" cy="584775"/>
          </a:xfrm>
        </p:grpSpPr>
        <p:sp>
          <p:nvSpPr>
            <p:cNvPr id="7" name="TextBox 6"/>
            <p:cNvSpPr txBox="1"/>
            <p:nvPr/>
          </p:nvSpPr>
          <p:spPr>
            <a:xfrm>
              <a:off x="76200" y="3276599"/>
              <a:ext cx="8991600" cy="58477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Black" pitchFamily="34" charset="0"/>
                </a:rPr>
                <a:t>NYHA </a:t>
              </a:r>
              <a:r>
                <a:rPr lang="en-US" sz="3200" b="1" dirty="0" smtClean="0">
                  <a:solidFill>
                    <a:srgbClr val="FF0000"/>
                  </a:solidFill>
                  <a:latin typeface="Arial Black" pitchFamily="34" charset="0"/>
                </a:rPr>
                <a:t>     </a:t>
              </a:r>
              <a:r>
                <a:rPr lang="en-US" sz="3200" b="1" dirty="0" smtClean="0">
                  <a:solidFill>
                    <a:schemeClr val="bg1"/>
                  </a:solidFill>
                  <a:latin typeface="Arial Black" pitchFamily="34" charset="0"/>
                </a:rPr>
                <a:t> →   </a:t>
              </a:r>
              <a:r>
                <a:rPr lang="en-US" sz="3200" b="1" dirty="0" smtClean="0">
                  <a:solidFill>
                    <a:srgbClr val="FF0000"/>
                  </a:solidFill>
                  <a:latin typeface="Arial Black" pitchFamily="34" charset="0"/>
                </a:rPr>
                <a:t>Negative outcome </a:t>
              </a:r>
              <a:endParaRPr lang="en-US" sz="3200" b="1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10" name="Down Arrow 9"/>
            <p:cNvSpPr/>
            <p:nvPr/>
          </p:nvSpPr>
          <p:spPr>
            <a:xfrm rot="10800000">
              <a:off x="8342762" y="3302286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 rot="10800000">
              <a:off x="2438401" y="3302286"/>
              <a:ext cx="344038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734185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81000"/>
            <a:ext cx="3477690" cy="842682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Conclusions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486399"/>
          </a:xfrm>
        </p:spPr>
        <p:txBody>
          <a:bodyPr/>
          <a:lstStyle/>
          <a:p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LVEF </a:t>
            </a:r>
          </a:p>
          <a:p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ESV </a:t>
            </a:r>
          </a:p>
          <a:p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VTI LVOT                                        advanced NYHA class</a:t>
            </a:r>
          </a:p>
          <a:p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B-lines </a:t>
            </a:r>
          </a:p>
          <a:p>
            <a:endParaRPr lang="en-US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b="1" dirty="0" err="1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sBP</a:t>
            </a:r>
            <a:endParaRPr lang="en-US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NYHA class</a:t>
            </a:r>
          </a:p>
          <a:p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RV </a:t>
            </a:r>
            <a:r>
              <a:rPr lang="en-US" b="1" dirty="0" err="1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disfunction</a:t>
            </a:r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                 </a:t>
            </a:r>
            <a:r>
              <a:rPr lang="en-US" b="1" dirty="0" err="1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rehospitalisation</a:t>
            </a:r>
            <a:endParaRPr lang="en-US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Renal </a:t>
            </a:r>
            <a:r>
              <a:rPr lang="en-US" b="1" dirty="0" err="1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impairement</a:t>
            </a:r>
            <a:endParaRPr lang="en-US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6MWT                                           negative outcome</a:t>
            </a:r>
          </a:p>
          <a:p>
            <a:r>
              <a:rPr lang="en-US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NYHA class</a:t>
            </a:r>
            <a:endParaRPr lang="en-US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895600" y="5410200"/>
            <a:ext cx="1295400" cy="5334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895600" y="4114800"/>
            <a:ext cx="1295400" cy="5334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895600" y="1981200"/>
            <a:ext cx="1295400" cy="5334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1668780" y="2453640"/>
            <a:ext cx="175260" cy="304800"/>
          </a:xfrm>
          <a:prstGeom prst="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>
            <a:off x="2286000" y="3802380"/>
            <a:ext cx="175260" cy="304800"/>
          </a:xfrm>
          <a:prstGeom prst="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 rot="10800000">
            <a:off x="1402077" y="1219200"/>
            <a:ext cx="175260" cy="304800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/>
          <p:cNvSpPr/>
          <p:nvPr/>
        </p:nvSpPr>
        <p:spPr>
          <a:xfrm rot="10800000">
            <a:off x="1280156" y="1611636"/>
            <a:ext cx="175260" cy="304800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 rot="10800000">
            <a:off x="1882140" y="2015490"/>
            <a:ext cx="175260" cy="304800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 rot="10800000">
            <a:off x="1295400" y="3383280"/>
            <a:ext cx="175260" cy="304800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/>
          <p:cNvSpPr/>
          <p:nvPr/>
        </p:nvSpPr>
        <p:spPr>
          <a:xfrm rot="10800000">
            <a:off x="2590800" y="4191000"/>
            <a:ext cx="175260" cy="304800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p Arrow 15"/>
          <p:cNvSpPr/>
          <p:nvPr/>
        </p:nvSpPr>
        <p:spPr>
          <a:xfrm rot="10800000">
            <a:off x="3200400" y="4648200"/>
            <a:ext cx="175260" cy="304800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Up Arrow 16"/>
          <p:cNvSpPr/>
          <p:nvPr/>
        </p:nvSpPr>
        <p:spPr>
          <a:xfrm>
            <a:off x="2286000" y="5928360"/>
            <a:ext cx="175260" cy="304800"/>
          </a:xfrm>
          <a:prstGeom prst="up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Up Arrow 17"/>
          <p:cNvSpPr/>
          <p:nvPr/>
        </p:nvSpPr>
        <p:spPr>
          <a:xfrm rot="10800000">
            <a:off x="1634490" y="5524500"/>
            <a:ext cx="175260" cy="304800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2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1"/>
            <a:ext cx="7772400" cy="1032420"/>
          </a:xfrm>
        </p:spPr>
        <p:txBody>
          <a:bodyPr>
            <a:normAutofit/>
          </a:bodyPr>
          <a:lstStyle/>
          <a:p>
            <a:pPr algn="ctr"/>
            <a:r>
              <a:rPr lang="en-US" sz="5400" b="1" cap="none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THANK  YOU !</a:t>
            </a:r>
            <a:endParaRPr lang="en-US" sz="5400" b="1" cap="none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122" name="Picture 2" descr="D:\SIGLA THERACARDIA\LOGO 4 V6 RECLAMA PATRATA v2 SITE ROMEDIC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1981200"/>
            <a:ext cx="4176122" cy="374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46928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F226B3-DC47-4F2C-90D5-7D3A80A885F8}" type="datetime1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06/06/2017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ADE65D-E771-4B73-AAD5-349F087DB0AE}" type="slidenum">
              <a:rPr lang="it-IT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it-IT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1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Rete">
  <a:themeElements>
    <a:clrScheme name="Rete 1">
      <a:dk1>
        <a:srgbClr val="000044"/>
      </a:dk1>
      <a:lt1>
        <a:srgbClr val="FFFFFF"/>
      </a:lt1>
      <a:dk2>
        <a:srgbClr val="000066"/>
      </a:dk2>
      <a:lt2>
        <a:srgbClr val="FFCC00"/>
      </a:lt2>
      <a:accent1>
        <a:srgbClr val="9CE157"/>
      </a:accent1>
      <a:accent2>
        <a:srgbClr val="2663A0"/>
      </a:accent2>
      <a:accent3>
        <a:srgbClr val="AAAAB8"/>
      </a:accent3>
      <a:accent4>
        <a:srgbClr val="DADADA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Re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te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e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te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te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2312</TotalTime>
  <Words>1967</Words>
  <Application>Microsoft Office PowerPoint</Application>
  <PresentationFormat>On-screen Show (4:3)</PresentationFormat>
  <Paragraphs>313</Paragraphs>
  <Slides>54</Slides>
  <Notes>6</Notes>
  <HiddenSlides>5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54</vt:i4>
      </vt:variant>
    </vt:vector>
  </HeadingPairs>
  <TitlesOfParts>
    <vt:vector size="59" baseType="lpstr">
      <vt:lpstr>Ion</vt:lpstr>
      <vt:lpstr>Office Theme</vt:lpstr>
      <vt:lpstr>Rete</vt:lpstr>
      <vt:lpstr>Tema di Office</vt:lpstr>
      <vt:lpstr>1_Office Theme</vt:lpstr>
      <vt:lpstr>PowerPoint Presentation</vt:lpstr>
      <vt:lpstr>Echo parameters on top of natriuretic peptides and clinical assesment in CHF rehospitalizations</vt:lpstr>
      <vt:lpstr>Declaration of interest</vt:lpstr>
      <vt:lpstr>Contents of the presentation</vt:lpstr>
      <vt:lpstr>PowerPoint Presentation</vt:lpstr>
      <vt:lpstr>PowerPoint Presentation</vt:lpstr>
      <vt:lpstr>Causes of early HF readmission</vt:lpstr>
      <vt:lpstr>   Congestion matters!</vt:lpstr>
      <vt:lpstr>PowerPoint Presentation</vt:lpstr>
      <vt:lpstr>PowerPoint Presentation</vt:lpstr>
      <vt:lpstr>Clinical Profile on Admission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Natriuretic peptides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THERACARDIA TEAM</vt:lpstr>
      <vt:lpstr>PowerPoint Presentation</vt:lpstr>
      <vt:lpstr>PowerPoint Presentation</vt:lpstr>
      <vt:lpstr>PowerPoint Presentation</vt:lpstr>
      <vt:lpstr>Group characteristics</vt:lpstr>
      <vt:lpstr>Group characteristics</vt:lpstr>
      <vt:lpstr>Group characteristics</vt:lpstr>
      <vt:lpstr>Group characteristics</vt:lpstr>
      <vt:lpstr>Group characteristics</vt:lpstr>
      <vt:lpstr>Group characteristics</vt:lpstr>
      <vt:lpstr>Group characteristics - echo parameters</vt:lpstr>
      <vt:lpstr>Group characteristics - echo parameters</vt:lpstr>
      <vt:lpstr>Group characteristics - echo parameters</vt:lpstr>
      <vt:lpstr>Group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THANK  YOU 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Echo parameters on top of natriuretic peptides and clinical approach could reduce heart failure rehospitalizations</dc:title>
  <dc:creator>CZ</dc:creator>
  <cp:lastModifiedBy>Cellularcardiology</cp:lastModifiedBy>
  <cp:revision>202</cp:revision>
  <dcterms:created xsi:type="dcterms:W3CDTF">2017-04-23T09:04:33Z</dcterms:created>
  <dcterms:modified xsi:type="dcterms:W3CDTF">2017-06-06T08:31:13Z</dcterms:modified>
</cp:coreProperties>
</file>