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82" r:id="rId2"/>
    <p:sldId id="352" r:id="rId3"/>
    <p:sldId id="327" r:id="rId4"/>
    <p:sldId id="328" r:id="rId5"/>
    <p:sldId id="351" r:id="rId6"/>
    <p:sldId id="284" r:id="rId7"/>
    <p:sldId id="314" r:id="rId8"/>
    <p:sldId id="285" r:id="rId9"/>
    <p:sldId id="333" r:id="rId10"/>
    <p:sldId id="338" r:id="rId11"/>
    <p:sldId id="307" r:id="rId12"/>
    <p:sldId id="353" r:id="rId13"/>
    <p:sldId id="354" r:id="rId14"/>
    <p:sldId id="339" r:id="rId15"/>
    <p:sldId id="291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68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cordulaenenkel:Desktop:SGA%20paper:2016:Work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fixedVal"/>
            <c:noEndCap val="0"/>
            <c:val val="10.0"/>
          </c:errBars>
          <c:val>
            <c:numRef>
              <c:f>Sheet1!$A$13:$A$16</c:f>
              <c:numCache>
                <c:formatCode>General</c:formatCode>
                <c:ptCount val="4"/>
                <c:pt idx="0">
                  <c:v>3.0</c:v>
                </c:pt>
                <c:pt idx="1">
                  <c:v>5.0</c:v>
                </c:pt>
                <c:pt idx="2">
                  <c:v>2.0</c:v>
                </c:pt>
                <c:pt idx="3">
                  <c:v>6.0</c:v>
                </c:pt>
              </c:numCache>
            </c:numRef>
          </c:val>
        </c:ser>
        <c:ser>
          <c:idx val="1"/>
          <c:order val="1"/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fixedVal"/>
            <c:noEndCap val="0"/>
            <c:val val="10.0"/>
          </c:errBars>
          <c:val>
            <c:numRef>
              <c:f>Sheet1!$B$13:$B$16</c:f>
              <c:numCache>
                <c:formatCode>General</c:formatCode>
                <c:ptCount val="4"/>
                <c:pt idx="0">
                  <c:v>63.0</c:v>
                </c:pt>
                <c:pt idx="1">
                  <c:v>5.0</c:v>
                </c:pt>
                <c:pt idx="2">
                  <c:v>88.0</c:v>
                </c:pt>
                <c:pt idx="3">
                  <c:v>6.0</c:v>
                </c:pt>
              </c:numCache>
            </c:numRef>
          </c:val>
        </c:ser>
        <c:ser>
          <c:idx val="2"/>
          <c:order val="2"/>
          <c:spPr>
            <a:solidFill>
              <a:schemeClr val="tx1"/>
            </a:solidFill>
          </c:spPr>
          <c:invertIfNegative val="0"/>
          <c:errBars>
            <c:errBarType val="both"/>
            <c:errValType val="fixedVal"/>
            <c:noEndCap val="0"/>
            <c:val val="10.0"/>
          </c:errBars>
          <c:val>
            <c:numRef>
              <c:f>Sheet1!$C$13:$C$16</c:f>
              <c:numCache>
                <c:formatCode>General</c:formatCode>
                <c:ptCount val="4"/>
                <c:pt idx="0">
                  <c:v>88.0</c:v>
                </c:pt>
                <c:pt idx="1">
                  <c:v>7.0</c:v>
                </c:pt>
                <c:pt idx="2">
                  <c:v>90.0</c:v>
                </c:pt>
                <c:pt idx="3">
                  <c:v>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2607560"/>
        <c:axId val="2130817240"/>
      </c:barChart>
      <c:catAx>
        <c:axId val="2132607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2130817240"/>
        <c:crosses val="autoZero"/>
        <c:auto val="1"/>
        <c:lblAlgn val="ctr"/>
        <c:lblOffset val="100"/>
        <c:noMultiLvlLbl val="0"/>
      </c:catAx>
      <c:valAx>
        <c:axId val="2130817240"/>
        <c:scaling>
          <c:orientation val="minMax"/>
          <c:max val="100.0"/>
          <c:min val="0.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="1" i="0">
                <a:latin typeface="Arial"/>
              </a:defRPr>
            </a:pPr>
            <a:endParaRPr lang="en-US"/>
          </a:p>
        </c:txPr>
        <c:crossAx val="2132607560"/>
        <c:crosses val="autoZero"/>
        <c:crossBetween val="between"/>
        <c:majorUnit val="20.0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D54A5-DD29-1941-A960-39EC4B3B415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F29D2-E52B-354F-BEFD-D5DC1EC30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1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My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aimed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reveal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compostion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PSGs. </a:t>
            </a:r>
            <a:r>
              <a:rPr lang="de-DE" baseline="0" dirty="0" err="1" smtClean="0"/>
              <a:t>Therefore</a:t>
            </a:r>
            <a:r>
              <a:rPr lang="de-DE" baseline="0" dirty="0" smtClean="0"/>
              <a:t> I </a:t>
            </a:r>
            <a:r>
              <a:rPr lang="de-DE" baseline="0" dirty="0" err="1" smtClean="0"/>
              <a:t>used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method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which</a:t>
            </a:r>
            <a:r>
              <a:rPr lang="de-DE" baseline="0" dirty="0" smtClean="0"/>
              <a:t> was </a:t>
            </a:r>
            <a:r>
              <a:rPr lang="de-DE" baseline="0" dirty="0" err="1" smtClean="0"/>
              <a:t>used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sucessfully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decipher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proteasome </a:t>
            </a:r>
            <a:r>
              <a:rPr lang="de-DE" baseline="0" dirty="0" err="1" smtClean="0"/>
              <a:t>structure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dividing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cells</a:t>
            </a:r>
            <a:r>
              <a:rPr lang="de-DE" baseline="0" dirty="0" smtClean="0"/>
              <a:t>. I </a:t>
            </a:r>
            <a:r>
              <a:rPr lang="de-DE" baseline="0" dirty="0" err="1" smtClean="0"/>
              <a:t>adapted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sz="8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</a:t>
            </a:r>
            <a:r>
              <a:rPr lang="de-DE" sz="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roteomic</a:t>
            </a:r>
            <a:r>
              <a:rPr lang="de-DE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approach</a:t>
            </a:r>
            <a:r>
              <a:rPr lang="de-DE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de-DE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decipher</a:t>
            </a:r>
            <a:r>
              <a:rPr lang="de-DE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PSG </a:t>
            </a:r>
            <a:r>
              <a:rPr lang="de-DE" sz="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interacting</a:t>
            </a:r>
            <a:r>
              <a:rPr lang="de-DE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8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proteins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approach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quiescent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yeast</a:t>
            </a:r>
            <a:r>
              <a:rPr lang="de-DE" baseline="0" dirty="0" smtClean="0"/>
              <a:t>. </a:t>
            </a:r>
          </a:p>
          <a:p>
            <a:endParaRPr lang="de-DE" baseline="0" dirty="0" smtClean="0"/>
          </a:p>
          <a:p>
            <a:r>
              <a:rPr lang="de-DE" baseline="0" dirty="0" smtClean="0"/>
              <a:t>The </a:t>
            </a:r>
            <a:r>
              <a:rPr lang="de-DE" baseline="0" dirty="0" err="1" smtClean="0"/>
              <a:t>first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step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method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crosslink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cells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formealdehyde</a:t>
            </a:r>
            <a:r>
              <a:rPr lang="de-DE" baseline="0" dirty="0" smtClean="0"/>
              <a:t>, a </a:t>
            </a:r>
            <a:r>
              <a:rPr lang="de-DE" baseline="0" dirty="0" err="1" smtClean="0"/>
              <a:t>toxic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reagent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which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forms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methylenbonds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between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neraby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nucleophilic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atoms</a:t>
            </a:r>
            <a:r>
              <a:rPr lang="de-DE" baseline="0" dirty="0" smtClean="0"/>
              <a:t>.</a:t>
            </a:r>
          </a:p>
          <a:p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weak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interactions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between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protein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stabilized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which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would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</a:t>
            </a:r>
            <a:r>
              <a:rPr lang="de-DE" baseline="0" dirty="0" smtClean="0"/>
              <a:t> lost </a:t>
            </a:r>
            <a:r>
              <a:rPr lang="de-DE" baseline="0" dirty="0" err="1" smtClean="0"/>
              <a:t>under</a:t>
            </a:r>
            <a:r>
              <a:rPr lang="de-DE" baseline="0" dirty="0" smtClean="0"/>
              <a:t> normal </a:t>
            </a:r>
            <a:r>
              <a:rPr lang="de-DE" baseline="0" dirty="0" err="1" smtClean="0"/>
              <a:t>purification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conditions</a:t>
            </a:r>
            <a:r>
              <a:rPr lang="de-DE" baseline="0" dirty="0" smtClean="0"/>
              <a:t> . </a:t>
            </a:r>
            <a:br>
              <a:rPr lang="de-DE" baseline="0" dirty="0" smtClean="0"/>
            </a:br>
            <a:r>
              <a:rPr lang="de-DE" baseline="0" dirty="0" err="1" smtClean="0"/>
              <a:t>Without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crosslinking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impossible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purify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proteasome </a:t>
            </a:r>
            <a:r>
              <a:rPr lang="de-DE" baseline="0" dirty="0" err="1" smtClean="0"/>
              <a:t>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PSGs,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would</a:t>
            </a:r>
            <a:r>
              <a:rPr lang="de-DE" baseline="0" dirty="0" smtClean="0"/>
              <a:t> fall apart.</a:t>
            </a:r>
          </a:p>
          <a:p>
            <a:endParaRPr lang="de-DE" baseline="0" dirty="0" smtClean="0"/>
          </a:p>
          <a:p>
            <a:r>
              <a:rPr lang="de-DE" baseline="0" dirty="0" smtClean="0"/>
              <a:t> The </a:t>
            </a:r>
            <a:r>
              <a:rPr lang="de-DE" baseline="0" dirty="0" err="1" smtClean="0"/>
              <a:t>next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steps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purifying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proteasome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analyzing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samples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mass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spectrometry</a:t>
            </a:r>
            <a:r>
              <a:rPr lang="de-DE" baseline="0" dirty="0" smtClean="0"/>
              <a:t>.</a:t>
            </a:r>
          </a:p>
          <a:p>
            <a:r>
              <a:rPr lang="de-DE" baseline="0" dirty="0" smtClean="0"/>
              <a:t>As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mentioned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before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approach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already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established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dividing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cells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lead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detection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full</a:t>
            </a:r>
            <a:r>
              <a:rPr lang="de-DE" baseline="0" dirty="0" smtClean="0"/>
              <a:t> proteasome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well </a:t>
            </a:r>
            <a:r>
              <a:rPr lang="de-DE" baseline="0" dirty="0" err="1" smtClean="0"/>
              <a:t>as</a:t>
            </a:r>
            <a:r>
              <a:rPr lang="de-DE" baseline="0" dirty="0" smtClean="0"/>
              <a:t> proteasome </a:t>
            </a:r>
            <a:r>
              <a:rPr lang="de-DE" baseline="0" dirty="0" err="1" smtClean="0"/>
              <a:t>interacting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proteins</a:t>
            </a:r>
            <a:r>
              <a:rPr lang="de-DE" baseline="0" dirty="0" smtClean="0"/>
              <a:t>. </a:t>
            </a:r>
          </a:p>
          <a:p>
            <a:r>
              <a:rPr lang="de-DE" baseline="0" dirty="0" err="1" smtClean="0"/>
              <a:t>Now</a:t>
            </a:r>
            <a:r>
              <a:rPr lang="de-DE" baseline="0" dirty="0" smtClean="0"/>
              <a:t> I will </a:t>
            </a:r>
            <a:r>
              <a:rPr lang="de-DE" baseline="0" dirty="0" err="1" smtClean="0"/>
              <a:t>show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you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how</a:t>
            </a:r>
            <a:r>
              <a:rPr lang="de-DE" baseline="0" dirty="0" smtClean="0"/>
              <a:t> I </a:t>
            </a:r>
            <a:r>
              <a:rPr lang="de-DE" baseline="0" dirty="0" err="1" smtClean="0"/>
              <a:t>adapted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approach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quiescent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yeast</a:t>
            </a:r>
            <a:r>
              <a:rPr lang="de-DE" baseline="0" dirty="0" smtClean="0"/>
              <a:t>. </a:t>
            </a:r>
            <a:br>
              <a:rPr lang="de-DE" baseline="0" dirty="0" smtClean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B8C70-1A76-422C-8541-382B7F6A361E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8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3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2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2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0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7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3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60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6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5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4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B0978-D268-3744-8817-FF564685790A}" type="datetimeFigureOut">
              <a:rPr lang="en-US" smtClean="0"/>
              <a:t>16-07-18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F7C78-7443-0B4C-AD9A-80FD02033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7.png"/><Relationship Id="rId5" Type="http://schemas.openxmlformats.org/officeDocument/2006/relationships/image" Target="../media/image8.jpeg"/><Relationship Id="rId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microsoft.com/office/2007/relationships/hdphoto" Target="../media/hdphoto4.wdp"/><Relationship Id="rId6" Type="http://schemas.openxmlformats.org/officeDocument/2006/relationships/image" Target="../media/image15.png"/><Relationship Id="rId7" Type="http://schemas.openxmlformats.org/officeDocument/2006/relationships/oleObject" Target="../embeddings/oleObject1.bin"/><Relationship Id="rId8" Type="http://schemas.openxmlformats.org/officeDocument/2006/relationships/image" Target="../media/image11.png"/><Relationship Id="rId9" Type="http://schemas.openxmlformats.org/officeDocument/2006/relationships/oleObject" Target="../embeddings/oleObject2.bin"/><Relationship Id="rId10" Type="http://schemas.openxmlformats.org/officeDocument/2006/relationships/image" Target="../media/image1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9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9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chart" Target="../charts/chart1.xml"/><Relationship Id="rId5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5" Type="http://schemas.openxmlformats.org/officeDocument/2006/relationships/image" Target="../media/image42.gif"/><Relationship Id="rId6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18.png"/><Relationship Id="rId9" Type="http://schemas.openxmlformats.org/officeDocument/2006/relationships/image" Target="../media/image20.png"/><Relationship Id="rId10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jpeg"/><Relationship Id="rId5" Type="http://schemas.microsoft.com/office/2007/relationships/hdphoto" Target="../media/hdphoto6.wdp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jpeg"/><Relationship Id="rId9" Type="http://schemas.microsoft.com/office/2007/relationships/hdphoto" Target="../media/hdphoto7.wdp"/><Relationship Id="rId1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63500"/>
            <a:ext cx="8788399" cy="67907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71" y="5958788"/>
            <a:ext cx="2353729" cy="8447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97022" y="284238"/>
            <a:ext cx="5777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Proteasome Organization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65700" y="6184900"/>
            <a:ext cx="382749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Arial"/>
                <a:cs typeface="Arial"/>
              </a:rPr>
              <a:t>Cordula Enenkel</a:t>
            </a:r>
            <a:endParaRPr lang="en-US" sz="36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3071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6934" y="312335"/>
            <a:ext cx="79216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2004 Nobel Prize in Chemistry</a:t>
            </a:r>
          </a:p>
          <a:p>
            <a:pPr algn="ctr"/>
            <a:r>
              <a:rPr lang="en-US" sz="2400" dirty="0"/>
              <a:t>"for the discovery of ubiquitin-mediated protein degradation"</a:t>
            </a:r>
            <a:endParaRPr lang="en-US" sz="2400" b="1" dirty="0" smtClean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478" y="1287271"/>
            <a:ext cx="3112655" cy="17103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585" y="3209714"/>
            <a:ext cx="6806589" cy="350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85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48073" y="351151"/>
            <a:ext cx="6020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Proteasome – the key protease</a:t>
            </a:r>
          </a:p>
          <a:p>
            <a:pPr algn="ctr"/>
            <a:r>
              <a:rPr lang="en-US" sz="2800" b="1" dirty="0">
                <a:latin typeface="Arial"/>
                <a:cs typeface="Arial"/>
              </a:rPr>
              <a:t>o</a:t>
            </a:r>
            <a:r>
              <a:rPr lang="en-US" sz="2800" b="1" dirty="0" smtClean="0">
                <a:latin typeface="Arial"/>
                <a:cs typeface="Arial"/>
              </a:rPr>
              <a:t>f ubiquitin-dependent 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protein degradation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5445" y="6387520"/>
            <a:ext cx="1427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Richard </a:t>
            </a:r>
            <a:r>
              <a:rPr lang="en-US" sz="1200" dirty="0" err="1" smtClean="0">
                <a:solidFill>
                  <a:schemeClr val="bg1">
                    <a:lumMod val="50000"/>
                  </a:schemeClr>
                </a:solidFill>
              </a:rPr>
              <a:t>Viestra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 Lab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1000"/>
                    </a14:imgEffect>
                    <a14:imgEffect>
                      <a14:brightnessContrast bright="7000" contras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6034" y="2033510"/>
            <a:ext cx="4818152" cy="38719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73886" y="2623973"/>
            <a:ext cx="1424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19S, ~ 700 </a:t>
            </a:r>
            <a:r>
              <a:rPr lang="en-US" sz="1600" b="1" dirty="0" err="1" smtClean="0"/>
              <a:t>kDa</a:t>
            </a:r>
            <a:endParaRPr lang="en-US" sz="1600" b="1" dirty="0" smtClean="0"/>
          </a:p>
          <a:p>
            <a:r>
              <a:rPr lang="en-US" sz="1600" b="1" dirty="0" smtClean="0"/>
              <a:t>~ 18 subunits </a:t>
            </a:r>
          </a:p>
          <a:p>
            <a:r>
              <a:rPr lang="en-US" sz="1600" b="1" dirty="0" smtClean="0"/>
              <a:t>15 nm length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73886" y="3440386"/>
            <a:ext cx="15418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b="1" dirty="0" smtClean="0"/>
          </a:p>
          <a:p>
            <a:r>
              <a:rPr lang="en-US" sz="1600" b="1" dirty="0" smtClean="0"/>
              <a:t>20S, ~ 750 </a:t>
            </a:r>
            <a:r>
              <a:rPr lang="en-US" sz="1600" b="1" dirty="0" err="1" smtClean="0"/>
              <a:t>kDa</a:t>
            </a:r>
            <a:endParaRPr lang="en-US" sz="1600" b="1" dirty="0" smtClean="0"/>
          </a:p>
          <a:p>
            <a:r>
              <a:rPr lang="en-US" sz="1600" b="1" dirty="0" smtClean="0"/>
              <a:t>7 </a:t>
            </a:r>
            <a:r>
              <a:rPr lang="en-US" sz="1600" b="1" dirty="0" smtClean="0">
                <a:latin typeface="Symbol" charset="2"/>
                <a:cs typeface="Symbol" charset="2"/>
              </a:rPr>
              <a:t>a</a:t>
            </a:r>
            <a:r>
              <a:rPr lang="en-US" sz="1600" b="1" dirty="0" smtClean="0"/>
              <a:t> subunits</a:t>
            </a:r>
          </a:p>
          <a:p>
            <a:r>
              <a:rPr lang="en-US" sz="1600" b="1" dirty="0" smtClean="0"/>
              <a:t>7 </a:t>
            </a:r>
            <a:r>
              <a:rPr lang="en-US" sz="1600" b="1" dirty="0" smtClean="0">
                <a:latin typeface="Symbol" charset="2"/>
                <a:cs typeface="Symbol" charset="2"/>
              </a:rPr>
              <a:t>b</a:t>
            </a:r>
            <a:r>
              <a:rPr lang="en-US" sz="1600" b="1" dirty="0" smtClean="0"/>
              <a:t> subunits </a:t>
            </a:r>
          </a:p>
          <a:p>
            <a:r>
              <a:rPr lang="en-US" sz="1600" b="1" dirty="0" smtClean="0"/>
              <a:t>15 nm length</a:t>
            </a:r>
          </a:p>
          <a:p>
            <a:r>
              <a:rPr lang="en-US" sz="1600" b="1" dirty="0" smtClean="0"/>
              <a:t>11 nm diameter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284120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743" y="2121614"/>
            <a:ext cx="8428041" cy="38395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79098" y="6264488"/>
            <a:ext cx="2891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Graduate School of Pharmaceutical Science</a:t>
            </a:r>
          </a:p>
          <a:p>
            <a:pPr algn="ctr"/>
            <a:r>
              <a:rPr lang="en-US" sz="1200" dirty="0" smtClean="0">
                <a:solidFill>
                  <a:schemeClr val="bg1">
                    <a:lumMod val="75000"/>
                  </a:schemeClr>
                </a:solidFill>
              </a:rPr>
              <a:t>The University of Tokyo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53956" y="365269"/>
            <a:ext cx="2433253" cy="1615307"/>
            <a:chOff x="644512" y="213632"/>
            <a:chExt cx="2433253" cy="16153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956" y="213632"/>
              <a:ext cx="2423809" cy="160472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44512" y="1582718"/>
              <a:ext cx="122423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Microbiology online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96761" y="289436"/>
            <a:ext cx="2180818" cy="1832178"/>
            <a:chOff x="6846773" y="289436"/>
            <a:chExt cx="1930805" cy="171827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46773" y="289436"/>
              <a:ext cx="1631613" cy="1680562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8236432" y="1761488"/>
              <a:ext cx="5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>
                      <a:lumMod val="65000"/>
                    </a:schemeClr>
                  </a:solidFill>
                </a:rPr>
                <a:t>ClipArt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88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394" y="672546"/>
            <a:ext cx="4036457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Proteasome Dynamics</a:t>
            </a:r>
          </a:p>
          <a:p>
            <a:endParaRPr lang="en-US" sz="2800" b="1" dirty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CP: 20S core particle</a:t>
            </a:r>
          </a:p>
          <a:p>
            <a:endParaRPr lang="en-US" sz="2000" b="1" dirty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RP: 19S regulatory particle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9806" y="606636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Enenkel (2014</a:t>
            </a:r>
            <a:r>
              <a:rPr lang="en-US" sz="1400" b="1" dirty="0"/>
              <a:t>)</a:t>
            </a:r>
            <a:r>
              <a:rPr lang="en-US" sz="1400" b="1" dirty="0" smtClean="0"/>
              <a:t> BBA-MCR</a:t>
            </a:r>
            <a:endParaRPr lang="en-US" sz="1400" b="1" dirty="0"/>
          </a:p>
          <a:p>
            <a:r>
              <a:rPr lang="en-US" sz="1400" b="1" dirty="0" smtClean="0"/>
              <a:t>Enenkel (2014) Biomolecules</a:t>
            </a:r>
            <a:endParaRPr lang="en-US" sz="14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4341937" y="126248"/>
            <a:ext cx="4802063" cy="6630152"/>
            <a:chOff x="4341937" y="126248"/>
            <a:chExt cx="4802063" cy="6630152"/>
          </a:xfrm>
        </p:grpSpPr>
        <p:pic>
          <p:nvPicPr>
            <p:cNvPr id="5" name="Picture 4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5437" y="126248"/>
              <a:ext cx="4738563" cy="66301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/>
            <p:cNvSpPr/>
            <p:nvPr/>
          </p:nvSpPr>
          <p:spPr>
            <a:xfrm>
              <a:off x="4405437" y="126248"/>
              <a:ext cx="445963" cy="508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341937" y="5130048"/>
              <a:ext cx="445963" cy="508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34993" y="2942319"/>
            <a:ext cx="1622507" cy="2251981"/>
            <a:chOff x="1660443" y="3494769"/>
            <a:chExt cx="1289191" cy="186574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0" r="26794"/>
            <a:stretch/>
          </p:blipFill>
          <p:spPr>
            <a:xfrm rot="16364051">
              <a:off x="1849322" y="4260202"/>
              <a:ext cx="1218757" cy="98186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0" r="26794"/>
            <a:stretch/>
          </p:blipFill>
          <p:spPr>
            <a:xfrm rot="5400000">
              <a:off x="1541997" y="3613215"/>
              <a:ext cx="1218760" cy="981868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2825750" y="3860800"/>
            <a:ext cx="43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25750" y="4451350"/>
            <a:ext cx="43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R</a:t>
            </a:r>
            <a:r>
              <a:rPr lang="en-US" sz="1400" b="1" dirty="0" smtClean="0">
                <a:latin typeface="Arial"/>
                <a:cs typeface="Arial"/>
              </a:rPr>
              <a:t>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25750" y="3187700"/>
            <a:ext cx="43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R</a:t>
            </a:r>
            <a:r>
              <a:rPr lang="en-US" sz="1400" b="1" dirty="0" smtClean="0">
                <a:latin typeface="Arial"/>
                <a:cs typeface="Arial"/>
              </a:rPr>
              <a:t>P</a:t>
            </a:r>
            <a:endParaRPr lang="en-U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9756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0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206" y="1680299"/>
            <a:ext cx="1793901" cy="17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2303" y="3982948"/>
            <a:ext cx="1781804" cy="168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2303" y="249170"/>
            <a:ext cx="60208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Proteasome </a:t>
            </a:r>
            <a:r>
              <a:rPr lang="en-US" sz="2800" b="1" dirty="0">
                <a:latin typeface="Arial"/>
                <a:cs typeface="Arial"/>
              </a:rPr>
              <a:t>l</a:t>
            </a:r>
            <a:r>
              <a:rPr lang="en-US" sz="2800" b="1" dirty="0" smtClean="0">
                <a:latin typeface="Arial"/>
                <a:cs typeface="Arial"/>
              </a:rPr>
              <a:t>ocalization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during cell division: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nucleus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1198" y="3459244"/>
            <a:ext cx="1896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</a:t>
            </a:r>
            <a:r>
              <a:rPr lang="en-US" dirty="0" smtClean="0"/>
              <a:t>uman melanoma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69702" y="564904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yeast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40232" y="2852059"/>
            <a:ext cx="48893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Degradation of short-lived proteins </a:t>
            </a:r>
          </a:p>
          <a:p>
            <a:r>
              <a:rPr lang="en-US" sz="2400" dirty="0">
                <a:latin typeface="Arial"/>
                <a:cs typeface="Arial"/>
              </a:rPr>
              <a:t>r</a:t>
            </a:r>
            <a:r>
              <a:rPr lang="en-US" sz="2400" dirty="0" smtClean="0">
                <a:latin typeface="Arial"/>
                <a:cs typeface="Arial"/>
              </a:rPr>
              <a:t>egulating</a:t>
            </a:r>
          </a:p>
          <a:p>
            <a:r>
              <a:rPr lang="en-US" sz="2400" dirty="0">
                <a:latin typeface="Arial"/>
                <a:cs typeface="Arial"/>
              </a:rPr>
              <a:t>c</a:t>
            </a:r>
            <a:r>
              <a:rPr lang="en-US" sz="2400" dirty="0" smtClean="0">
                <a:latin typeface="Arial"/>
                <a:cs typeface="Arial"/>
              </a:rPr>
              <a:t>ell cycle progression </a:t>
            </a:r>
          </a:p>
          <a:p>
            <a:r>
              <a:rPr lang="en-US" sz="2400" dirty="0" smtClean="0">
                <a:latin typeface="Arial"/>
                <a:cs typeface="Arial"/>
              </a:rPr>
              <a:t>gene expression</a:t>
            </a:r>
          </a:p>
          <a:p>
            <a:r>
              <a:rPr lang="en-US" sz="2400" dirty="0" smtClean="0">
                <a:latin typeface="Arial"/>
                <a:cs typeface="Arial"/>
              </a:rPr>
              <a:t>…</a:t>
            </a:r>
            <a:endParaRPr lang="en-US" sz="2400" dirty="0">
              <a:latin typeface="Arial"/>
              <a:cs typeface="Arial"/>
            </a:endParaRPr>
          </a:p>
        </p:txBody>
      </p: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332518" y="2884171"/>
            <a:ext cx="854121" cy="1524000"/>
            <a:chOff x="432" y="2064"/>
            <a:chExt cx="715" cy="1248"/>
          </a:xfrm>
        </p:grpSpPr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256"/>
              <a:ext cx="493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3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4172368"/>
                </p:ext>
              </p:extLst>
            </p:nvPr>
          </p:nvGraphicFramePr>
          <p:xfrm>
            <a:off x="432" y="2064"/>
            <a:ext cx="234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3" name="Image" r:id="rId7" imgW="545839" imgH="672779" progId="Photoshop.Image.6">
                    <p:embed/>
                  </p:oleObj>
                </mc:Choice>
                <mc:Fallback>
                  <p:oleObj name="Image" r:id="rId7" imgW="545839" imgH="672779" progId="Photoshop.Image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2064"/>
                          <a:ext cx="234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1208666"/>
                </p:ext>
              </p:extLst>
            </p:nvPr>
          </p:nvGraphicFramePr>
          <p:xfrm>
            <a:off x="912" y="3024"/>
            <a:ext cx="235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4" name="Image" r:id="rId9" imgW="558730" imgH="685472" progId="Photoshop.Image.6">
                    <p:embed/>
                  </p:oleObj>
                </mc:Choice>
                <mc:Fallback>
                  <p:oleObj name="Image" r:id="rId9" imgW="558730" imgH="685472" progId="Photoshop.Image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3024"/>
                          <a:ext cx="235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242547" y="4433465"/>
            <a:ext cx="1219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GFP labeled</a:t>
            </a:r>
          </a:p>
          <a:p>
            <a:pPr algn="ctr"/>
            <a:r>
              <a:rPr lang="en-US" sz="1400" b="1" dirty="0" smtClean="0">
                <a:latin typeface="Arial"/>
                <a:cs typeface="Arial"/>
              </a:rPr>
              <a:t>proteasome</a:t>
            </a:r>
            <a:endParaRPr lang="en-US" sz="1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2020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03600" y="1892300"/>
            <a:ext cx="2667907" cy="2197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601" y="4190999"/>
            <a:ext cx="2679124" cy="2133601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797858" y="3361870"/>
            <a:ext cx="4667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charset="0"/>
                <a:cs typeface="+mn-cs"/>
              </a:rPr>
              <a:t>CP</a:t>
            </a: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201826" y="3568946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3201826" y="2590497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3201826" y="2521176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3201826" y="2123233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761115" y="2297576"/>
            <a:ext cx="15035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charset="0"/>
                <a:cs typeface="+mn-cs"/>
              </a:rPr>
              <a:t>Blm10-CP</a:t>
            </a:r>
            <a:r>
              <a:rPr lang="de-DE" sz="1600" b="1" dirty="0" smtClean="0">
                <a:latin typeface="Arial" charset="0"/>
                <a:cs typeface="+mn-cs"/>
              </a:rPr>
              <a:t>-RP</a:t>
            </a:r>
            <a:endParaRPr lang="de-DE" sz="1600" b="1" dirty="0">
              <a:latin typeface="Arial" charset="0"/>
              <a:cs typeface="+mn-cs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091935" y="1952841"/>
            <a:ext cx="117271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charset="0"/>
                <a:cs typeface="+mn-cs"/>
              </a:rPr>
              <a:t>RP</a:t>
            </a:r>
            <a:r>
              <a:rPr lang="de-DE" sz="1600" b="1" dirty="0" smtClean="0">
                <a:latin typeface="Arial" charset="0"/>
                <a:cs typeface="+mn-cs"/>
              </a:rPr>
              <a:t>-CP-RP</a:t>
            </a:r>
            <a:endParaRPr lang="de-DE" sz="1600" b="1" dirty="0">
              <a:latin typeface="Arial" charset="0"/>
              <a:cs typeface="+mn-cs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114477" y="3056534"/>
            <a:ext cx="11501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charset="0"/>
                <a:cs typeface="+mn-cs"/>
              </a:rPr>
              <a:t>Blm10-CP</a:t>
            </a:r>
          </a:p>
        </p:txBody>
      </p:sp>
      <p:sp>
        <p:nvSpPr>
          <p:cNvPr id="15" name="Line 11"/>
          <p:cNvSpPr>
            <a:spLocks noChangeShapeType="1"/>
          </p:cNvSpPr>
          <p:nvPr/>
        </p:nvSpPr>
        <p:spPr bwMode="auto">
          <a:xfrm>
            <a:off x="3201826" y="3268902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445297" y="2467441"/>
            <a:ext cx="8193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latin typeface="Arial" charset="0"/>
              </a:rPr>
              <a:t>R</a:t>
            </a:r>
            <a:r>
              <a:rPr lang="de-DE" sz="1600" b="1" dirty="0" smtClean="0">
                <a:latin typeface="Arial" charset="0"/>
              </a:rPr>
              <a:t>P-CP</a:t>
            </a:r>
            <a:endParaRPr lang="de-DE" sz="1600" b="1" dirty="0">
              <a:latin typeface="Arial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3200767" y="2071372"/>
            <a:ext cx="24455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00" b="1" dirty="0" smtClean="0">
                <a:latin typeface="Arial" charset="0"/>
                <a:cs typeface="+mn-cs"/>
              </a:rPr>
              <a:t>*</a:t>
            </a:r>
            <a:endParaRPr lang="de-DE" sz="1200" b="1" dirty="0">
              <a:latin typeface="Arial" charset="0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3731" y="4128142"/>
            <a:ext cx="64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Kar2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19" name="Line 3"/>
          <p:cNvSpPr>
            <a:spLocks noChangeShapeType="1"/>
          </p:cNvSpPr>
          <p:nvPr/>
        </p:nvSpPr>
        <p:spPr bwMode="auto">
          <a:xfrm>
            <a:off x="3193353" y="6159842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>
            <a:off x="3193353" y="4758043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>
            <a:off x="3193353" y="4307707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>
            <a:off x="3193353" y="5885199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67025" y="4576887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Rpn1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4233" y="5702992"/>
            <a:ext cx="800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Rpn11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49017" y="5982397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Symbol" charset="2"/>
                <a:cs typeface="Symbol" charset="2"/>
              </a:rPr>
              <a:t>b</a:t>
            </a:r>
            <a:r>
              <a:rPr lang="en-US" sz="1600" b="1" dirty="0" smtClean="0">
                <a:latin typeface="Arial"/>
                <a:cs typeface="Arial"/>
              </a:rPr>
              <a:t>5 Pre2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28238" y="4175881"/>
            <a:ext cx="598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/>
                <a:cs typeface="Arial"/>
              </a:rPr>
              <a:t>70 </a:t>
            </a:r>
            <a:r>
              <a:rPr lang="en-US" sz="1000" b="1" dirty="0" err="1" smtClean="0">
                <a:latin typeface="Arial"/>
                <a:cs typeface="Arial"/>
              </a:rPr>
              <a:t>kDa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28238" y="4563313"/>
            <a:ext cx="6695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/>
                <a:cs typeface="Arial"/>
              </a:rPr>
              <a:t>136 </a:t>
            </a:r>
            <a:r>
              <a:rPr lang="en-US" sz="1000" b="1" dirty="0" err="1" smtClean="0">
                <a:latin typeface="Arial"/>
                <a:cs typeface="Arial"/>
              </a:rPr>
              <a:t>kDa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28238" y="5697885"/>
            <a:ext cx="598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/>
                <a:cs typeface="Arial"/>
              </a:rPr>
              <a:t>61 </a:t>
            </a:r>
            <a:r>
              <a:rPr lang="en-US" sz="1000" b="1" dirty="0" err="1" smtClean="0">
                <a:latin typeface="Arial"/>
                <a:cs typeface="Arial"/>
              </a:rPr>
              <a:t>kDa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28238" y="5968823"/>
            <a:ext cx="598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/>
                <a:cs typeface="Arial"/>
              </a:rPr>
              <a:t>50 </a:t>
            </a:r>
            <a:r>
              <a:rPr lang="en-US" sz="1000" b="1" dirty="0" err="1" smtClean="0">
                <a:latin typeface="Arial"/>
                <a:cs typeface="Arial"/>
              </a:rPr>
              <a:t>kDa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46362" y="1337948"/>
            <a:ext cx="813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Arial"/>
                <a:cs typeface="Arial"/>
              </a:rPr>
              <a:t>CP</a:t>
            </a:r>
          </a:p>
          <a:p>
            <a:pPr algn="ctr"/>
            <a:r>
              <a:rPr lang="en-US" sz="1400" b="1" dirty="0">
                <a:latin typeface="Symbol" charset="2"/>
                <a:cs typeface="Symbol" charset="2"/>
              </a:rPr>
              <a:t>b</a:t>
            </a:r>
            <a:r>
              <a:rPr lang="en-US" sz="1400" b="1" dirty="0" smtClean="0">
                <a:latin typeface="Arial"/>
                <a:cs typeface="Arial"/>
              </a:rPr>
              <a:t>5-GFP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20821" y="1337948"/>
            <a:ext cx="1059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R</a:t>
            </a:r>
            <a:r>
              <a:rPr lang="en-US" sz="1400" b="1" dirty="0" smtClean="0">
                <a:latin typeface="Arial"/>
                <a:cs typeface="Arial"/>
              </a:rPr>
              <a:t>P</a:t>
            </a:r>
          </a:p>
          <a:p>
            <a:pPr algn="ctr"/>
            <a:r>
              <a:rPr lang="en-US" sz="1400" b="1" dirty="0" smtClean="0">
                <a:latin typeface="Arial"/>
                <a:cs typeface="Arial"/>
              </a:rPr>
              <a:t>Rpn1-GFP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14718" y="1337948"/>
            <a:ext cx="11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R</a:t>
            </a:r>
            <a:r>
              <a:rPr lang="en-US" sz="1400" b="1" dirty="0" smtClean="0">
                <a:latin typeface="Arial"/>
                <a:cs typeface="Arial"/>
              </a:rPr>
              <a:t>P</a:t>
            </a:r>
          </a:p>
          <a:p>
            <a:pPr algn="ctr"/>
            <a:r>
              <a:rPr lang="en-US" sz="1400" b="1" dirty="0" smtClean="0">
                <a:latin typeface="Arial"/>
                <a:cs typeface="Arial"/>
              </a:rPr>
              <a:t>Rpn11-GFP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69108" y="465070"/>
            <a:ext cx="7448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8000"/>
                </a:solidFill>
                <a:latin typeface="Arial"/>
                <a:cs typeface="Arial"/>
              </a:rPr>
              <a:t> Proteasome assembly during cell division</a:t>
            </a:r>
          </a:p>
        </p:txBody>
      </p:sp>
      <p:sp>
        <p:nvSpPr>
          <p:cNvPr id="35" name="Oval 34"/>
          <p:cNvSpPr/>
          <p:nvPr/>
        </p:nvSpPr>
        <p:spPr>
          <a:xfrm>
            <a:off x="3233345" y="1875817"/>
            <a:ext cx="3129355" cy="1057883"/>
          </a:xfrm>
          <a:prstGeom prst="ellipse">
            <a:avLst/>
          </a:prstGeom>
          <a:noFill/>
          <a:ln w="38100" cmpd="sng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77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32865" y="1072136"/>
            <a:ext cx="3772895" cy="2322823"/>
            <a:chOff x="3773156" y="1879302"/>
            <a:chExt cx="3772894" cy="2322823"/>
          </a:xfrm>
        </p:grpSpPr>
        <p:grpSp>
          <p:nvGrpSpPr>
            <p:cNvPr id="6" name="Group 5"/>
            <p:cNvGrpSpPr/>
            <p:nvPr/>
          </p:nvGrpSpPr>
          <p:grpSpPr>
            <a:xfrm>
              <a:off x="3773156" y="2021969"/>
              <a:ext cx="1440765" cy="2180156"/>
              <a:chOff x="4128185" y="806673"/>
              <a:chExt cx="1440765" cy="2180156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28185" y="806673"/>
                <a:ext cx="1208381" cy="2180156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5245100" y="927100"/>
                <a:ext cx="323850" cy="35344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099050" y="1746250"/>
                <a:ext cx="323850" cy="35344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960350" y="2705192"/>
              <a:ext cx="9829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000FF"/>
                  </a:solidFill>
                  <a:latin typeface="Arial"/>
                  <a:cs typeface="Arial"/>
                </a:rPr>
                <a:t>CP </a:t>
              </a:r>
              <a:r>
                <a:rPr lang="en-US" sz="1400" b="1" dirty="0" smtClean="0">
                  <a:solidFill>
                    <a:srgbClr val="0000FF"/>
                  </a:solidFill>
                  <a:latin typeface="Symbol" charset="2"/>
                  <a:cs typeface="Symbol" charset="2"/>
                </a:rPr>
                <a:t>a</a:t>
              </a:r>
              <a:r>
                <a:rPr lang="en-US" sz="1400" b="1" dirty="0" smtClean="0">
                  <a:solidFill>
                    <a:srgbClr val="0000FF"/>
                  </a:solidFill>
                  <a:latin typeface="Arial"/>
                  <a:cs typeface="Arial"/>
                </a:rPr>
                <a:t> ring</a:t>
              </a:r>
              <a:endParaRPr lang="en-US" sz="1400" b="1" dirty="0">
                <a:solidFill>
                  <a:srgbClr val="0000FF"/>
                </a:solidFill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60350" y="2908394"/>
              <a:ext cx="9682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accent5">
                      <a:lumMod val="75000"/>
                    </a:schemeClr>
                  </a:solidFill>
                  <a:latin typeface="Arial"/>
                  <a:cs typeface="Arial"/>
                </a:rPr>
                <a:t>CP </a:t>
              </a:r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  <a:latin typeface="Symbol" charset="2"/>
                  <a:cs typeface="Symbol" charset="2"/>
                </a:rPr>
                <a:t>b</a:t>
              </a:r>
              <a:r>
                <a:rPr lang="en-US" sz="1400" b="1" dirty="0" smtClean="0">
                  <a:solidFill>
                    <a:schemeClr val="accent5">
                      <a:lumMod val="75000"/>
                    </a:schemeClr>
                  </a:solidFill>
                  <a:latin typeface="Arial"/>
                  <a:cs typeface="Arial"/>
                </a:rPr>
                <a:t> ring</a:t>
              </a:r>
              <a:endParaRPr lang="en-US" sz="1400" b="1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60350" y="3416408"/>
              <a:ext cx="19674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accent6">
                      <a:lumMod val="50000"/>
                    </a:schemeClr>
                  </a:solidFill>
                  <a:latin typeface="Arial"/>
                  <a:cs typeface="Arial"/>
                </a:rPr>
                <a:t>RP base ATPase ring</a:t>
              </a:r>
              <a:endParaRPr lang="en-US" sz="1400" b="1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60350" y="3619610"/>
              <a:ext cx="25857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Arial"/>
                  <a:cs typeface="Arial"/>
                </a:rPr>
                <a:t>RP base Rpn1, Rpn2, Rpn10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60350" y="3822812"/>
              <a:ext cx="6901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08000"/>
                  </a:solidFill>
                  <a:latin typeface="Arial"/>
                  <a:cs typeface="Arial"/>
                </a:rPr>
                <a:t>RP lid</a:t>
              </a:r>
              <a:endParaRPr lang="en-US" sz="1400" b="1" dirty="0">
                <a:solidFill>
                  <a:srgbClr val="008000"/>
                </a:solidFill>
                <a:latin typeface="Arial"/>
                <a:cs typeface="Arial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4439652" y="1879302"/>
              <a:ext cx="136035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b="1" dirty="0">
                  <a:latin typeface="Arial" charset="0"/>
                  <a:cs typeface="+mn-cs"/>
                </a:rPr>
                <a:t>RP- CP</a:t>
              </a:r>
              <a:r>
                <a:rPr lang="de-DE" b="1" dirty="0" smtClean="0">
                  <a:latin typeface="Arial" charset="0"/>
                  <a:cs typeface="+mn-cs"/>
                </a:rPr>
                <a:t>-RP</a:t>
              </a:r>
              <a:endParaRPr lang="de-DE" b="1" dirty="0">
                <a:latin typeface="Arial" charset="0"/>
                <a:cs typeface="+mn-c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785068" y="3623691"/>
            <a:ext cx="1181001" cy="1388532"/>
            <a:chOff x="3086100" y="1231899"/>
            <a:chExt cx="3276502" cy="450850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6100" y="1231899"/>
              <a:ext cx="2959101" cy="43815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5611285" y="5071533"/>
              <a:ext cx="751317" cy="6688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1364440" y="4960817"/>
            <a:ext cx="7235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Blm10</a:t>
            </a:r>
            <a:endParaRPr lang="de-DE" sz="1400" b="1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3476090" y="3492277"/>
            <a:ext cx="8986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b="1" dirty="0" smtClean="0">
                <a:latin typeface="Arial" charset="0"/>
                <a:cs typeface="+mn-cs"/>
              </a:rPr>
              <a:t>CP-RP</a:t>
            </a:r>
            <a:endParaRPr lang="de-DE" b="1" dirty="0">
              <a:latin typeface="Arial" charset="0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15368" y="3623692"/>
            <a:ext cx="1181001" cy="1665905"/>
            <a:chOff x="651754" y="4051281"/>
            <a:chExt cx="1181001" cy="166590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617" y="5353050"/>
              <a:ext cx="592849" cy="364136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651754" y="4051281"/>
              <a:ext cx="1181001" cy="1388532"/>
              <a:chOff x="3086100" y="1231899"/>
              <a:chExt cx="3276502" cy="4508501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86100" y="1231899"/>
                <a:ext cx="2959101" cy="4381500"/>
              </a:xfrm>
              <a:prstGeom prst="rect">
                <a:avLst/>
              </a:prstGeom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5611285" y="5071533"/>
                <a:ext cx="751317" cy="6688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1743" y="3901825"/>
            <a:ext cx="997071" cy="800044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6157564" y="3889537"/>
            <a:ext cx="659521" cy="953596"/>
            <a:chOff x="2743199" y="1543050"/>
            <a:chExt cx="1536701" cy="2678113"/>
          </a:xfrm>
        </p:grpSpPr>
        <p:grpSp>
          <p:nvGrpSpPr>
            <p:cNvPr id="44" name="Group 43"/>
            <p:cNvGrpSpPr/>
            <p:nvPr/>
          </p:nvGrpSpPr>
          <p:grpSpPr>
            <a:xfrm>
              <a:off x="2743199" y="1543050"/>
              <a:ext cx="1507801" cy="1447799"/>
              <a:chOff x="3606800" y="1543050"/>
              <a:chExt cx="1341794" cy="1447799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3710344" y="1543050"/>
                <a:ext cx="1238250" cy="1282701"/>
                <a:chOff x="3022600" y="3009900"/>
                <a:chExt cx="622300" cy="482600"/>
              </a:xfrm>
            </p:grpSpPr>
            <p:pic>
              <p:nvPicPr>
                <p:cNvPr id="62" name="Picture 61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22600" y="314960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63" name="Group 62"/>
                <p:cNvGrpSpPr/>
                <p:nvPr/>
              </p:nvGrpSpPr>
              <p:grpSpPr>
                <a:xfrm flipV="1">
                  <a:off x="3048000" y="300990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64" name="Freeform 63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Freeform 64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Freeform 65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Freeform 66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8" name="Group 57"/>
              <p:cNvGrpSpPr/>
              <p:nvPr/>
            </p:nvGrpSpPr>
            <p:grpSpPr>
              <a:xfrm>
                <a:off x="3606800" y="2819400"/>
                <a:ext cx="1174750" cy="171449"/>
                <a:chOff x="3606800" y="2819400"/>
                <a:chExt cx="1174750" cy="171449"/>
              </a:xfrm>
            </p:grpSpPr>
            <p:cxnSp>
              <p:nvCxnSpPr>
                <p:cNvPr id="59" name="Curved Connector 58"/>
                <p:cNvCxnSpPr/>
                <p:nvPr/>
              </p:nvCxnSpPr>
              <p:spPr>
                <a:xfrm>
                  <a:off x="4523404" y="2838450"/>
                  <a:ext cx="258146" cy="104775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urved Connector 59"/>
                <p:cNvCxnSpPr/>
                <p:nvPr/>
              </p:nvCxnSpPr>
              <p:spPr>
                <a:xfrm rot="16200000" flipH="1">
                  <a:off x="4157404" y="2852478"/>
                  <a:ext cx="171449" cy="105293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urved Connector 60"/>
                <p:cNvCxnSpPr/>
                <p:nvPr/>
              </p:nvCxnSpPr>
              <p:spPr>
                <a:xfrm rot="10800000" flipV="1">
                  <a:off x="3606800" y="2825750"/>
                  <a:ext cx="336550" cy="165099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" name="Group 44"/>
            <p:cNvGrpSpPr/>
            <p:nvPr/>
          </p:nvGrpSpPr>
          <p:grpSpPr>
            <a:xfrm>
              <a:off x="2863850" y="2844800"/>
              <a:ext cx="1416050" cy="1376363"/>
              <a:chOff x="3727450" y="2844800"/>
              <a:chExt cx="1250950" cy="1376363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3727450" y="3016249"/>
                <a:ext cx="1250950" cy="1204914"/>
                <a:chOff x="1993900" y="2635250"/>
                <a:chExt cx="622300" cy="482600"/>
              </a:xfrm>
            </p:grpSpPr>
            <p:pic>
              <p:nvPicPr>
                <p:cNvPr id="51" name="Picture 50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93900" y="263525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52" name="Group 51"/>
                <p:cNvGrpSpPr/>
                <p:nvPr/>
              </p:nvGrpSpPr>
              <p:grpSpPr>
                <a:xfrm>
                  <a:off x="2057400" y="296545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53" name="Freeform 52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Freeform 53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Freeform 54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" name="Freeform 55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7" name="Group 46"/>
              <p:cNvGrpSpPr/>
              <p:nvPr/>
            </p:nvGrpSpPr>
            <p:grpSpPr>
              <a:xfrm flipV="1">
                <a:off x="3759200" y="2844800"/>
                <a:ext cx="1174750" cy="171449"/>
                <a:chOff x="3606800" y="2819400"/>
                <a:chExt cx="1174750" cy="171449"/>
              </a:xfrm>
            </p:grpSpPr>
            <p:cxnSp>
              <p:nvCxnSpPr>
                <p:cNvPr id="48" name="Curved Connector 47"/>
                <p:cNvCxnSpPr/>
                <p:nvPr/>
              </p:nvCxnSpPr>
              <p:spPr>
                <a:xfrm>
                  <a:off x="4523404" y="2838450"/>
                  <a:ext cx="258146" cy="104775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urved Connector 48"/>
                <p:cNvCxnSpPr/>
                <p:nvPr/>
              </p:nvCxnSpPr>
              <p:spPr>
                <a:xfrm rot="16200000" flipH="1">
                  <a:off x="4157404" y="2852478"/>
                  <a:ext cx="171449" cy="105293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urved Connector 49"/>
                <p:cNvCxnSpPr/>
                <p:nvPr/>
              </p:nvCxnSpPr>
              <p:spPr>
                <a:xfrm rot="10800000" flipV="1">
                  <a:off x="3606800" y="2825750"/>
                  <a:ext cx="336550" cy="165099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8" name="Text Box 8"/>
          <p:cNvSpPr txBox="1">
            <a:spLocks noChangeArrowheads="1"/>
          </p:cNvSpPr>
          <p:nvPr/>
        </p:nvSpPr>
        <p:spPr bwMode="auto">
          <a:xfrm>
            <a:off x="4661477" y="3428792"/>
            <a:ext cx="24980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b="1" dirty="0" smtClean="0">
                <a:latin typeface="Arial" charset="0"/>
              </a:rPr>
              <a:t>RP </a:t>
            </a:r>
            <a:r>
              <a:rPr lang="de-DE" b="1" dirty="0" err="1" smtClean="0">
                <a:latin typeface="Arial" charset="0"/>
              </a:rPr>
              <a:t>and</a:t>
            </a:r>
            <a:r>
              <a:rPr lang="de-DE" b="1" dirty="0" smtClean="0">
                <a:latin typeface="Arial" charset="0"/>
              </a:rPr>
              <a:t> CP </a:t>
            </a:r>
            <a:r>
              <a:rPr lang="de-DE" b="1" dirty="0" err="1" smtClean="0">
                <a:latin typeface="Arial" charset="0"/>
              </a:rPr>
              <a:t>precursor</a:t>
            </a:r>
            <a:endParaRPr lang="de-DE" b="1" dirty="0">
              <a:latin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867658" y="529165"/>
            <a:ext cx="36217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8000"/>
                </a:solidFill>
                <a:latin typeface="Arial"/>
                <a:cs typeface="Arial"/>
              </a:rPr>
              <a:t>proteasome assembly</a:t>
            </a:r>
            <a:r>
              <a:rPr lang="en-US" sz="24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rgbClr val="008000"/>
                </a:solidFill>
                <a:latin typeface="Arial"/>
                <a:cs typeface="Arial"/>
              </a:rPr>
              <a:t>during cell proliferation</a:t>
            </a:r>
            <a:endParaRPr lang="en-US" sz="24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990664" y="6193564"/>
            <a:ext cx="5328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D</a:t>
            </a:r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egradation</a:t>
            </a: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 of poly-</a:t>
            </a:r>
            <a:r>
              <a:rPr lang="en-US" sz="2000" b="1" dirty="0" err="1" smtClean="0">
                <a:solidFill>
                  <a:srgbClr val="660066"/>
                </a:solidFill>
                <a:latin typeface="Arial"/>
                <a:cs typeface="Arial"/>
              </a:rPr>
              <a:t>ubiquitylated</a:t>
            </a:r>
            <a:r>
              <a:rPr lang="en-US" sz="2000" b="1" dirty="0" smtClean="0">
                <a:solidFill>
                  <a:srgbClr val="660066"/>
                </a:solidFill>
                <a:latin typeface="Arial"/>
                <a:cs typeface="Arial"/>
              </a:rPr>
              <a:t> proteins</a:t>
            </a:r>
            <a:endParaRPr lang="en-US" sz="2000" b="1" dirty="0">
              <a:solidFill>
                <a:srgbClr val="660066"/>
              </a:solidFill>
              <a:latin typeface="Arial"/>
              <a:cs typeface="Arial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3289" y="330201"/>
            <a:ext cx="4461411" cy="5765800"/>
          </a:xfrm>
          <a:prstGeom prst="ellipse">
            <a:avLst/>
          </a:prstGeom>
          <a:noFill/>
          <a:ln w="38100" cmpd="sng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21201" y="2733842"/>
            <a:ext cx="2660979" cy="2701759"/>
          </a:xfrm>
          <a:prstGeom prst="ellipse">
            <a:avLst/>
          </a:prstGeom>
          <a:noFill/>
          <a:ln w="38100" cmpd="sng">
            <a:solidFill>
              <a:srgbClr val="008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1081420" y="3492277"/>
            <a:ext cx="17325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b="1" dirty="0" smtClean="0">
                <a:latin typeface="Arial" charset="0"/>
              </a:rPr>
              <a:t>Blm10-CP-RP</a:t>
            </a:r>
            <a:endParaRPr lang="de-DE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41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88626" y="1078686"/>
            <a:ext cx="5829300" cy="4889500"/>
            <a:chOff x="457200" y="1435100"/>
            <a:chExt cx="5829300" cy="4889500"/>
          </a:xfrm>
        </p:grpSpPr>
        <p:sp>
          <p:nvSpPr>
            <p:cNvPr id="6" name="Oval 5"/>
            <p:cNvSpPr/>
            <p:nvPr/>
          </p:nvSpPr>
          <p:spPr>
            <a:xfrm>
              <a:off x="4470400" y="1435100"/>
              <a:ext cx="1816100" cy="1714500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57200" y="1955800"/>
              <a:ext cx="4940300" cy="4368800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</a:t>
              </a:r>
              <a:endParaRPr lang="en-US" dirty="0"/>
            </a:p>
          </p:txBody>
        </p:sp>
      </p:grpSp>
      <p:sp>
        <p:nvSpPr>
          <p:cNvPr id="8" name="Oval 7"/>
          <p:cNvSpPr/>
          <p:nvPr/>
        </p:nvSpPr>
        <p:spPr>
          <a:xfrm>
            <a:off x="3503076" y="3405995"/>
            <a:ext cx="2501900" cy="1913467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bg2">
                <a:lumMod val="25000"/>
              </a:schemeClr>
            </a:solidFill>
            <a:prstDash val="lg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urved Connector 8"/>
          <p:cNvCxnSpPr/>
          <p:nvPr/>
        </p:nvCxnSpPr>
        <p:spPr>
          <a:xfrm rot="5400000">
            <a:off x="4808001" y="2824971"/>
            <a:ext cx="336550" cy="292100"/>
          </a:xfrm>
          <a:prstGeom prst="curvedConnector3">
            <a:avLst>
              <a:gd name="adj1" fmla="val -12264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31776" y="4326746"/>
            <a:ext cx="4095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351" y="3966778"/>
            <a:ext cx="616435" cy="7832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04152" y="1725354"/>
            <a:ext cx="1658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half-CP precursor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048601" y="4769231"/>
            <a:ext cx="1566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CP maturation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97005" y="2842949"/>
            <a:ext cx="1870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</a:t>
            </a:r>
            <a:r>
              <a:rPr lang="en-US" sz="1200" b="1" dirty="0" smtClean="0"/>
              <a:t>anonical NLS import by </a:t>
            </a:r>
          </a:p>
          <a:p>
            <a:pPr algn="ctr"/>
            <a:r>
              <a:rPr lang="en-US" sz="1200" b="1" dirty="0" err="1" smtClean="0"/>
              <a:t>importin</a:t>
            </a:r>
            <a:r>
              <a:rPr lang="en-US" sz="1200" b="1" dirty="0" smtClean="0"/>
              <a:t> / </a:t>
            </a:r>
            <a:r>
              <a:rPr lang="en-US" sz="1200" b="1" dirty="0" err="1" smtClean="0"/>
              <a:t>karyopherin</a:t>
            </a:r>
            <a:r>
              <a:rPr lang="en-US" sz="1200" b="1" dirty="0" smtClean="0"/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Symbol" charset="2"/>
                <a:cs typeface="Symbol" charset="2"/>
              </a:rPr>
              <a:t>ab</a:t>
            </a:r>
            <a:endParaRPr lang="en-US" sz="1200" b="1" dirty="0" smtClean="0">
              <a:solidFill>
                <a:srgbClr val="000000"/>
              </a:solidFill>
              <a:latin typeface="Symbol" charset="2"/>
              <a:cs typeface="Symbol" charset="2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793052" y="2091546"/>
            <a:ext cx="622300" cy="660400"/>
            <a:chOff x="2169576" y="1663700"/>
            <a:chExt cx="622300" cy="660400"/>
          </a:xfrm>
        </p:grpSpPr>
        <p:sp>
          <p:nvSpPr>
            <p:cNvPr id="17" name="Oval 16"/>
            <p:cNvSpPr/>
            <p:nvPr/>
          </p:nvSpPr>
          <p:spPr>
            <a:xfrm>
              <a:off x="2341026" y="1676400"/>
              <a:ext cx="306924" cy="168240"/>
            </a:xfrm>
            <a:prstGeom prst="ellipse">
              <a:avLst/>
            </a:prstGeom>
            <a:solidFill>
              <a:srgbClr val="33CC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169576" y="1663700"/>
              <a:ext cx="622300" cy="660400"/>
              <a:chOff x="2048926" y="1466850"/>
              <a:chExt cx="622300" cy="6604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2048926" y="1644650"/>
                <a:ext cx="622300" cy="482600"/>
                <a:chOff x="1993900" y="2444750"/>
                <a:chExt cx="622300" cy="482600"/>
              </a:xfrm>
            </p:grpSpPr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93900" y="244475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27" name="Group 26"/>
                <p:cNvGrpSpPr/>
                <p:nvPr/>
              </p:nvGrpSpPr>
              <p:grpSpPr>
                <a:xfrm>
                  <a:off x="2057400" y="277495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28" name="Freeform 27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Freeform 28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Freeform 29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Freeform 30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0" name="Group 19"/>
              <p:cNvGrpSpPr/>
              <p:nvPr/>
            </p:nvGrpSpPr>
            <p:grpSpPr>
              <a:xfrm>
                <a:off x="2112426" y="1466850"/>
                <a:ext cx="558800" cy="177800"/>
                <a:chOff x="2112426" y="1466850"/>
                <a:chExt cx="558800" cy="177800"/>
              </a:xfrm>
            </p:grpSpPr>
            <p:cxnSp>
              <p:nvCxnSpPr>
                <p:cNvPr id="21" name="Curved Connector 20"/>
                <p:cNvCxnSpPr/>
                <p:nvPr/>
              </p:nvCxnSpPr>
              <p:spPr>
                <a:xfrm rot="16200000" flipV="1">
                  <a:off x="2091263" y="1557863"/>
                  <a:ext cx="107950" cy="65624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urved Connector 21"/>
                <p:cNvCxnSpPr/>
                <p:nvPr/>
              </p:nvCxnSpPr>
              <p:spPr>
                <a:xfrm rot="5400000" flipH="1" flipV="1">
                  <a:off x="2307706" y="1582720"/>
                  <a:ext cx="72990" cy="3175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urved Connector 22"/>
                <p:cNvCxnSpPr/>
                <p:nvPr/>
              </p:nvCxnSpPr>
              <p:spPr>
                <a:xfrm rot="5400000" flipH="1" flipV="1">
                  <a:off x="2465837" y="1554577"/>
                  <a:ext cx="85690" cy="7533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urved Connector 23"/>
                <p:cNvCxnSpPr/>
                <p:nvPr/>
              </p:nvCxnSpPr>
              <p:spPr>
                <a:xfrm rot="5400000" flipH="1" flipV="1">
                  <a:off x="2594518" y="1558382"/>
                  <a:ext cx="79340" cy="7407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urved Connector 24"/>
                <p:cNvCxnSpPr/>
                <p:nvPr/>
              </p:nvCxnSpPr>
              <p:spPr>
                <a:xfrm rot="5400000" flipH="1" flipV="1">
                  <a:off x="2199756" y="1506520"/>
                  <a:ext cx="168240" cy="8890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2" name="TextBox 31"/>
          <p:cNvSpPr txBox="1"/>
          <p:nvPr/>
        </p:nvSpPr>
        <p:spPr>
          <a:xfrm>
            <a:off x="5223926" y="2320146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3F80CD"/>
                </a:solidFill>
                <a:latin typeface="Symbol" charset="2"/>
                <a:cs typeface="Symbol" charset="2"/>
              </a:rPr>
              <a:t>a</a:t>
            </a:r>
            <a:r>
              <a:rPr lang="en-US" sz="1200" b="1" dirty="0" smtClean="0">
                <a:solidFill>
                  <a:srgbClr val="3F80CD"/>
                </a:solidFill>
              </a:rPr>
              <a:t> NLS</a:t>
            </a:r>
            <a:endParaRPr lang="en-US" sz="1200" b="1" dirty="0">
              <a:solidFill>
                <a:srgbClr val="3F80CD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13839" y="2040746"/>
            <a:ext cx="5362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pro-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Symbol" charset="2"/>
                <a:cs typeface="Symbol" charset="2"/>
              </a:rPr>
              <a:t>b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Symbol" charset="2"/>
              <a:cs typeface="Symbol" charset="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04776" y="2040746"/>
            <a:ext cx="570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33CC00"/>
                </a:solidFill>
              </a:rPr>
              <a:t>Ump1</a:t>
            </a:r>
          </a:p>
        </p:txBody>
      </p:sp>
      <p:grpSp>
        <p:nvGrpSpPr>
          <p:cNvPr id="35" name="Group 34"/>
          <p:cNvGrpSpPr/>
          <p:nvPr/>
        </p:nvGrpSpPr>
        <p:grpSpPr>
          <a:xfrm rot="10800000">
            <a:off x="5231140" y="2561446"/>
            <a:ext cx="622300" cy="660400"/>
            <a:chOff x="2169576" y="1663700"/>
            <a:chExt cx="622300" cy="660400"/>
          </a:xfrm>
        </p:grpSpPr>
        <p:sp>
          <p:nvSpPr>
            <p:cNvPr id="36" name="Oval 35"/>
            <p:cNvSpPr/>
            <p:nvPr/>
          </p:nvSpPr>
          <p:spPr>
            <a:xfrm>
              <a:off x="2341026" y="1676400"/>
              <a:ext cx="306924" cy="168240"/>
            </a:xfrm>
            <a:prstGeom prst="ellipse">
              <a:avLst/>
            </a:prstGeom>
            <a:solidFill>
              <a:srgbClr val="33CC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2169576" y="1663700"/>
              <a:ext cx="622300" cy="660400"/>
              <a:chOff x="2048926" y="1466850"/>
              <a:chExt cx="622300" cy="660400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2048926" y="1644650"/>
                <a:ext cx="622300" cy="482600"/>
                <a:chOff x="1993900" y="2444750"/>
                <a:chExt cx="622300" cy="482600"/>
              </a:xfrm>
            </p:grpSpPr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93900" y="244475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46" name="Group 45"/>
                <p:cNvGrpSpPr/>
                <p:nvPr/>
              </p:nvGrpSpPr>
              <p:grpSpPr>
                <a:xfrm>
                  <a:off x="2057400" y="277495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47" name="Freeform 46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Freeform 47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Freeform 48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Freeform 49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" name="Group 38"/>
              <p:cNvGrpSpPr/>
              <p:nvPr/>
            </p:nvGrpSpPr>
            <p:grpSpPr>
              <a:xfrm>
                <a:off x="2112426" y="1466850"/>
                <a:ext cx="558800" cy="177800"/>
                <a:chOff x="2112426" y="1466850"/>
                <a:chExt cx="558800" cy="177800"/>
              </a:xfrm>
            </p:grpSpPr>
            <p:cxnSp>
              <p:nvCxnSpPr>
                <p:cNvPr id="40" name="Curved Connector 39"/>
                <p:cNvCxnSpPr/>
                <p:nvPr/>
              </p:nvCxnSpPr>
              <p:spPr>
                <a:xfrm rot="16200000" flipV="1">
                  <a:off x="2091263" y="1557863"/>
                  <a:ext cx="107950" cy="65624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urved Connector 40"/>
                <p:cNvCxnSpPr/>
                <p:nvPr/>
              </p:nvCxnSpPr>
              <p:spPr>
                <a:xfrm rot="5400000" flipH="1" flipV="1">
                  <a:off x="2307706" y="1582720"/>
                  <a:ext cx="72990" cy="3175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urved Connector 41"/>
                <p:cNvCxnSpPr/>
                <p:nvPr/>
              </p:nvCxnSpPr>
              <p:spPr>
                <a:xfrm rot="5400000" flipH="1" flipV="1">
                  <a:off x="2465837" y="1554577"/>
                  <a:ext cx="85690" cy="7533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urved Connector 42"/>
                <p:cNvCxnSpPr/>
                <p:nvPr/>
              </p:nvCxnSpPr>
              <p:spPr>
                <a:xfrm rot="5400000" flipH="1" flipV="1">
                  <a:off x="2594518" y="1558382"/>
                  <a:ext cx="79340" cy="7407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urved Connector 43"/>
                <p:cNvCxnSpPr/>
                <p:nvPr/>
              </p:nvCxnSpPr>
              <p:spPr>
                <a:xfrm rot="5400000" flipH="1" flipV="1">
                  <a:off x="2199756" y="1506520"/>
                  <a:ext cx="168240" cy="8890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1" name="Group 50"/>
          <p:cNvGrpSpPr/>
          <p:nvPr/>
        </p:nvGrpSpPr>
        <p:grpSpPr>
          <a:xfrm>
            <a:off x="3796412" y="4203413"/>
            <a:ext cx="622300" cy="660400"/>
            <a:chOff x="2169576" y="1663700"/>
            <a:chExt cx="622300" cy="660400"/>
          </a:xfrm>
        </p:grpSpPr>
        <p:sp>
          <p:nvSpPr>
            <p:cNvPr id="52" name="Oval 51"/>
            <p:cNvSpPr/>
            <p:nvPr/>
          </p:nvSpPr>
          <p:spPr>
            <a:xfrm>
              <a:off x="2341026" y="1676400"/>
              <a:ext cx="306924" cy="168240"/>
            </a:xfrm>
            <a:prstGeom prst="ellipse">
              <a:avLst/>
            </a:prstGeom>
            <a:solidFill>
              <a:srgbClr val="33CC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2169576" y="1663700"/>
              <a:ext cx="622300" cy="660400"/>
              <a:chOff x="2048926" y="1466850"/>
              <a:chExt cx="622300" cy="660400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2048926" y="1644650"/>
                <a:ext cx="622300" cy="482600"/>
                <a:chOff x="1993900" y="2444750"/>
                <a:chExt cx="622300" cy="482600"/>
              </a:xfrm>
            </p:grpSpPr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93900" y="244475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62" name="Group 61"/>
                <p:cNvGrpSpPr/>
                <p:nvPr/>
              </p:nvGrpSpPr>
              <p:grpSpPr>
                <a:xfrm>
                  <a:off x="2057400" y="277495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63" name="Freeform 62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Freeform 63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Freeform 64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Freeform 65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" name="Group 54"/>
              <p:cNvGrpSpPr/>
              <p:nvPr/>
            </p:nvGrpSpPr>
            <p:grpSpPr>
              <a:xfrm>
                <a:off x="2112426" y="1466850"/>
                <a:ext cx="558800" cy="177800"/>
                <a:chOff x="2112426" y="1466850"/>
                <a:chExt cx="558800" cy="177800"/>
              </a:xfrm>
            </p:grpSpPr>
            <p:cxnSp>
              <p:nvCxnSpPr>
                <p:cNvPr id="56" name="Curved Connector 55"/>
                <p:cNvCxnSpPr/>
                <p:nvPr/>
              </p:nvCxnSpPr>
              <p:spPr>
                <a:xfrm rot="16200000" flipV="1">
                  <a:off x="2091263" y="1557863"/>
                  <a:ext cx="107950" cy="65624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urved Connector 56"/>
                <p:cNvCxnSpPr/>
                <p:nvPr/>
              </p:nvCxnSpPr>
              <p:spPr>
                <a:xfrm rot="5400000" flipH="1" flipV="1">
                  <a:off x="2307706" y="1582720"/>
                  <a:ext cx="72990" cy="3175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urved Connector 57"/>
                <p:cNvCxnSpPr/>
                <p:nvPr/>
              </p:nvCxnSpPr>
              <p:spPr>
                <a:xfrm rot="5400000" flipH="1" flipV="1">
                  <a:off x="2465837" y="1554577"/>
                  <a:ext cx="85690" cy="7533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urved Connector 58"/>
                <p:cNvCxnSpPr/>
                <p:nvPr/>
              </p:nvCxnSpPr>
              <p:spPr>
                <a:xfrm rot="5400000" flipH="1" flipV="1">
                  <a:off x="2594518" y="1558382"/>
                  <a:ext cx="79340" cy="7407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urved Connector 59"/>
                <p:cNvCxnSpPr/>
                <p:nvPr/>
              </p:nvCxnSpPr>
              <p:spPr>
                <a:xfrm rot="5400000" flipH="1" flipV="1">
                  <a:off x="2199756" y="1506520"/>
                  <a:ext cx="168240" cy="8890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7" name="Group 66"/>
          <p:cNvGrpSpPr/>
          <p:nvPr/>
        </p:nvGrpSpPr>
        <p:grpSpPr>
          <a:xfrm rot="10800000">
            <a:off x="3793052" y="3755247"/>
            <a:ext cx="622300" cy="660400"/>
            <a:chOff x="2169576" y="1663700"/>
            <a:chExt cx="622300" cy="660400"/>
          </a:xfrm>
        </p:grpSpPr>
        <p:sp>
          <p:nvSpPr>
            <p:cNvPr id="68" name="Oval 67"/>
            <p:cNvSpPr/>
            <p:nvPr/>
          </p:nvSpPr>
          <p:spPr>
            <a:xfrm>
              <a:off x="2341026" y="1676400"/>
              <a:ext cx="306924" cy="168240"/>
            </a:xfrm>
            <a:prstGeom prst="ellipse">
              <a:avLst/>
            </a:prstGeom>
            <a:solidFill>
              <a:srgbClr val="33CC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2169576" y="1663700"/>
              <a:ext cx="622300" cy="660400"/>
              <a:chOff x="2048926" y="1466850"/>
              <a:chExt cx="622300" cy="660400"/>
            </a:xfrm>
          </p:grpSpPr>
          <p:grpSp>
            <p:nvGrpSpPr>
              <p:cNvPr id="70" name="Group 69"/>
              <p:cNvGrpSpPr/>
              <p:nvPr/>
            </p:nvGrpSpPr>
            <p:grpSpPr>
              <a:xfrm>
                <a:off x="2048926" y="1644650"/>
                <a:ext cx="622300" cy="482600"/>
                <a:chOff x="1993900" y="2444750"/>
                <a:chExt cx="622300" cy="482600"/>
              </a:xfrm>
            </p:grpSpPr>
            <p:pic>
              <p:nvPicPr>
                <p:cNvPr id="77" name="Picture 7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993900" y="244475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78" name="Group 77"/>
                <p:cNvGrpSpPr/>
                <p:nvPr/>
              </p:nvGrpSpPr>
              <p:grpSpPr>
                <a:xfrm>
                  <a:off x="2057400" y="277495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79" name="Freeform 78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Freeform 79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Freeform 80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Freeform 81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71" name="Group 70"/>
              <p:cNvGrpSpPr/>
              <p:nvPr/>
            </p:nvGrpSpPr>
            <p:grpSpPr>
              <a:xfrm>
                <a:off x="2112426" y="1466850"/>
                <a:ext cx="558800" cy="177800"/>
                <a:chOff x="2112426" y="1466850"/>
                <a:chExt cx="558800" cy="177800"/>
              </a:xfrm>
            </p:grpSpPr>
            <p:cxnSp>
              <p:nvCxnSpPr>
                <p:cNvPr id="72" name="Curved Connector 71"/>
                <p:cNvCxnSpPr/>
                <p:nvPr/>
              </p:nvCxnSpPr>
              <p:spPr>
                <a:xfrm rot="16200000" flipV="1">
                  <a:off x="2091263" y="1557863"/>
                  <a:ext cx="107950" cy="65624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Curved Connector 72"/>
                <p:cNvCxnSpPr/>
                <p:nvPr/>
              </p:nvCxnSpPr>
              <p:spPr>
                <a:xfrm rot="5400000" flipH="1" flipV="1">
                  <a:off x="2307706" y="1582720"/>
                  <a:ext cx="72990" cy="3175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Curved Connector 73"/>
                <p:cNvCxnSpPr/>
                <p:nvPr/>
              </p:nvCxnSpPr>
              <p:spPr>
                <a:xfrm rot="5400000" flipH="1" flipV="1">
                  <a:off x="2465837" y="1554577"/>
                  <a:ext cx="85690" cy="7533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Curved Connector 74"/>
                <p:cNvCxnSpPr/>
                <p:nvPr/>
              </p:nvCxnSpPr>
              <p:spPr>
                <a:xfrm rot="5400000" flipH="1" flipV="1">
                  <a:off x="2594518" y="1558382"/>
                  <a:ext cx="79340" cy="74076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Curved Connector 75"/>
                <p:cNvCxnSpPr/>
                <p:nvPr/>
              </p:nvCxnSpPr>
              <p:spPr>
                <a:xfrm rot="5400000" flipH="1" flipV="1">
                  <a:off x="2199756" y="1506520"/>
                  <a:ext cx="168240" cy="88900"/>
                </a:xfrm>
                <a:prstGeom prst="curvedConnector3">
                  <a:avLst/>
                </a:prstGeom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4" name="TextBox 83"/>
          <p:cNvSpPr txBox="1"/>
          <p:nvPr/>
        </p:nvSpPr>
        <p:spPr>
          <a:xfrm>
            <a:off x="1011789" y="254000"/>
            <a:ext cx="7241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Nuclear import of immature CP precursor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699000" y="6210300"/>
            <a:ext cx="43922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Saeki-Tanaka-</a:t>
            </a:r>
            <a:r>
              <a:rPr lang="en-US" sz="1600" dirty="0" err="1" smtClean="0"/>
              <a:t>Toh</a:t>
            </a:r>
            <a:r>
              <a:rPr lang="en-US" sz="1600" dirty="0" smtClean="0"/>
              <a:t>-e, Madura, Enenkel laboratories</a:t>
            </a:r>
          </a:p>
          <a:p>
            <a:r>
              <a:rPr lang="en-US" sz="1600" dirty="0" smtClean="0"/>
              <a:t>2002 - 2010</a:t>
            </a:r>
          </a:p>
        </p:txBody>
      </p:sp>
    </p:spTree>
    <p:extLst>
      <p:ext uri="{BB962C8B-B14F-4D97-AF65-F5344CB8AC3E}">
        <p14:creationId xmlns:p14="http://schemas.microsoft.com/office/powerpoint/2010/main" val="3680250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/>
      <p:bldP spid="15" grpId="0"/>
      <p:bldP spid="32" grpId="0"/>
      <p:bldP spid="33" grpId="0"/>
      <p:bldP spid="34" grpId="0"/>
      <p:bldP spid="8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552452" y="1924482"/>
            <a:ext cx="8266754" cy="4294303"/>
            <a:chOff x="552450" y="1924482"/>
            <a:chExt cx="8266754" cy="42943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353216" y="1913985"/>
              <a:ext cx="3701618" cy="3722612"/>
            </a:xfrm>
            <a:prstGeom prst="rect">
              <a:avLst/>
            </a:prstGeom>
          </p:spPr>
        </p:pic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552450" y="5846020"/>
              <a:ext cx="119956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/>
                <a:t>cytoplasm</a:t>
              </a:r>
            </a:p>
          </p:txBody>
        </p:sp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3527425" y="5757120"/>
              <a:ext cx="141617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 err="1"/>
                <a:t>nuclear</a:t>
              </a:r>
              <a:r>
                <a:rPr lang="de-DE" b="1" dirty="0"/>
                <a:t> </a:t>
              </a:r>
              <a:r>
                <a:rPr lang="de-DE" b="1" dirty="0" err="1"/>
                <a:t>pore</a:t>
              </a:r>
              <a:r>
                <a:rPr lang="de-DE" sz="2400" dirty="0">
                  <a:latin typeface="Times New Roman" charset="0"/>
                </a:rPr>
                <a:t> 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7380288" y="5846020"/>
              <a:ext cx="14389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/>
                <a:t>nucleoplasm</a:t>
              </a:r>
            </a:p>
          </p:txBody>
        </p:sp>
      </p:grp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558800" y="355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de-DE" sz="2400" b="1" dirty="0" err="1" smtClean="0">
                <a:latin typeface="Arial"/>
                <a:cs typeface="Arial"/>
              </a:rPr>
              <a:t>Nuclear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import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of</a:t>
            </a:r>
            <a:r>
              <a:rPr lang="de-DE" sz="2400" b="1" dirty="0">
                <a:latin typeface="Arial"/>
                <a:cs typeface="Arial"/>
              </a:rPr>
              <a:t> </a:t>
            </a:r>
            <a:r>
              <a:rPr lang="de-DE" sz="2400" b="1" dirty="0" smtClean="0">
                <a:latin typeface="Arial"/>
                <a:cs typeface="Arial"/>
              </a:rPr>
              <a:t>CP </a:t>
            </a:r>
            <a:r>
              <a:rPr lang="de-DE" sz="2400" b="1" dirty="0" err="1" smtClean="0">
                <a:latin typeface="Arial"/>
                <a:cs typeface="Arial"/>
              </a:rPr>
              <a:t>precursor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during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>
                <a:latin typeface="Arial"/>
                <a:cs typeface="Arial"/>
              </a:rPr>
              <a:t>cell</a:t>
            </a:r>
            <a:r>
              <a:rPr lang="de-DE" sz="2400" b="1" dirty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division</a:t>
            </a:r>
            <a:endParaRPr lang="de-DE" sz="2400" b="1" dirty="0" smtClean="0">
              <a:latin typeface="Arial"/>
              <a:cs typeface="Arial"/>
            </a:endParaRPr>
          </a:p>
        </p:txBody>
      </p:sp>
      <p:grpSp>
        <p:nvGrpSpPr>
          <p:cNvPr id="51" name="Group 50"/>
          <p:cNvGrpSpPr/>
          <p:nvPr/>
        </p:nvGrpSpPr>
        <p:grpSpPr>
          <a:xfrm rot="5400000">
            <a:off x="799385" y="3185969"/>
            <a:ext cx="747216" cy="1262103"/>
            <a:chOff x="2743199" y="1543050"/>
            <a:chExt cx="1536701" cy="2678113"/>
          </a:xfrm>
        </p:grpSpPr>
        <p:grpSp>
          <p:nvGrpSpPr>
            <p:cNvPr id="27" name="Group 26"/>
            <p:cNvGrpSpPr/>
            <p:nvPr/>
          </p:nvGrpSpPr>
          <p:grpSpPr>
            <a:xfrm>
              <a:off x="2743199" y="1543050"/>
              <a:ext cx="1507801" cy="1447799"/>
              <a:chOff x="3606800" y="1543050"/>
              <a:chExt cx="1341794" cy="1447799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710344" y="1543050"/>
                <a:ext cx="1238250" cy="1282701"/>
                <a:chOff x="3022600" y="3009900"/>
                <a:chExt cx="622300" cy="482600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022600" y="314960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34" name="Group 33"/>
                <p:cNvGrpSpPr/>
                <p:nvPr/>
              </p:nvGrpSpPr>
              <p:grpSpPr>
                <a:xfrm flipV="1">
                  <a:off x="3048000" y="300990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35" name="Freeform 34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Freeform 35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Freeform 36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Freeform 37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9" name="Group 28"/>
              <p:cNvGrpSpPr/>
              <p:nvPr/>
            </p:nvGrpSpPr>
            <p:grpSpPr>
              <a:xfrm>
                <a:off x="3606800" y="2819400"/>
                <a:ext cx="1174750" cy="171449"/>
                <a:chOff x="3606800" y="2819400"/>
                <a:chExt cx="1174750" cy="171449"/>
              </a:xfrm>
            </p:grpSpPr>
            <p:cxnSp>
              <p:nvCxnSpPr>
                <p:cNvPr id="30" name="Curved Connector 29"/>
                <p:cNvCxnSpPr/>
                <p:nvPr/>
              </p:nvCxnSpPr>
              <p:spPr>
                <a:xfrm>
                  <a:off x="4523404" y="2838450"/>
                  <a:ext cx="258146" cy="104775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urved Connector 30"/>
                <p:cNvCxnSpPr/>
                <p:nvPr/>
              </p:nvCxnSpPr>
              <p:spPr>
                <a:xfrm rot="16200000" flipH="1">
                  <a:off x="4157404" y="2852478"/>
                  <a:ext cx="171449" cy="105293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urved Connector 31"/>
                <p:cNvCxnSpPr/>
                <p:nvPr/>
              </p:nvCxnSpPr>
              <p:spPr>
                <a:xfrm rot="10800000" flipV="1">
                  <a:off x="3606800" y="2825750"/>
                  <a:ext cx="336550" cy="165099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Group 38"/>
            <p:cNvGrpSpPr/>
            <p:nvPr/>
          </p:nvGrpSpPr>
          <p:grpSpPr>
            <a:xfrm>
              <a:off x="2863850" y="2844800"/>
              <a:ext cx="1416050" cy="1376363"/>
              <a:chOff x="3727450" y="2844800"/>
              <a:chExt cx="1250950" cy="1376363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3727450" y="3016249"/>
                <a:ext cx="1250950" cy="1204914"/>
                <a:chOff x="1993900" y="2635250"/>
                <a:chExt cx="622300" cy="482600"/>
              </a:xfrm>
            </p:grpSpPr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993900" y="2635250"/>
                  <a:ext cx="622300" cy="342900"/>
                </a:xfrm>
                <a:prstGeom prst="rect">
                  <a:avLst/>
                </a:prstGeom>
              </p:spPr>
            </p:pic>
            <p:grpSp>
              <p:nvGrpSpPr>
                <p:cNvPr id="46" name="Group 45"/>
                <p:cNvGrpSpPr/>
                <p:nvPr/>
              </p:nvGrpSpPr>
              <p:grpSpPr>
                <a:xfrm>
                  <a:off x="2057400" y="2965450"/>
                  <a:ext cx="546100" cy="152400"/>
                  <a:chOff x="2209800" y="3130550"/>
                  <a:chExt cx="546100" cy="152400"/>
                </a:xfrm>
              </p:grpSpPr>
              <p:sp>
                <p:nvSpPr>
                  <p:cNvPr id="47" name="Freeform 46"/>
                  <p:cNvSpPr/>
                  <p:nvPr/>
                </p:nvSpPr>
                <p:spPr>
                  <a:xfrm>
                    <a:off x="2209800" y="3130550"/>
                    <a:ext cx="127000" cy="101600"/>
                  </a:xfrm>
                  <a:custGeom>
                    <a:avLst/>
                    <a:gdLst>
                      <a:gd name="connsiteX0" fmla="*/ 127000 w 127000"/>
                      <a:gd name="connsiteY0" fmla="*/ 0 h 101600"/>
                      <a:gd name="connsiteX1" fmla="*/ 63500 w 127000"/>
                      <a:gd name="connsiteY1" fmla="*/ 38100 h 101600"/>
                      <a:gd name="connsiteX2" fmla="*/ 25400 w 127000"/>
                      <a:gd name="connsiteY2" fmla="*/ 63500 h 101600"/>
                      <a:gd name="connsiteX3" fmla="*/ 0 w 127000"/>
                      <a:gd name="connsiteY3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7000" h="101600">
                        <a:moveTo>
                          <a:pt x="127000" y="0"/>
                        </a:moveTo>
                        <a:cubicBezTo>
                          <a:pt x="105833" y="12700"/>
                          <a:pt x="84432" y="25017"/>
                          <a:pt x="63500" y="38100"/>
                        </a:cubicBezTo>
                        <a:cubicBezTo>
                          <a:pt x="50557" y="46190"/>
                          <a:pt x="36193" y="52707"/>
                          <a:pt x="25400" y="63500"/>
                        </a:cubicBezTo>
                        <a:cubicBezTo>
                          <a:pt x="14607" y="74293"/>
                          <a:pt x="0" y="101600"/>
                          <a:pt x="0" y="1016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Freeform 47"/>
                  <p:cNvSpPr/>
                  <p:nvPr/>
                </p:nvSpPr>
                <p:spPr>
                  <a:xfrm>
                    <a:off x="2590800" y="3143250"/>
                    <a:ext cx="165100" cy="101600"/>
                  </a:xfrm>
                  <a:custGeom>
                    <a:avLst/>
                    <a:gdLst>
                      <a:gd name="connsiteX0" fmla="*/ 0 w 165100"/>
                      <a:gd name="connsiteY0" fmla="*/ 0 h 101600"/>
                      <a:gd name="connsiteX1" fmla="*/ 63500 w 165100"/>
                      <a:gd name="connsiteY1" fmla="*/ 25400 h 101600"/>
                      <a:gd name="connsiteX2" fmla="*/ 114300 w 165100"/>
                      <a:gd name="connsiteY2" fmla="*/ 38100 h 101600"/>
                      <a:gd name="connsiteX3" fmla="*/ 152400 w 165100"/>
                      <a:gd name="connsiteY3" fmla="*/ 63500 h 101600"/>
                      <a:gd name="connsiteX4" fmla="*/ 165100 w 165100"/>
                      <a:gd name="connsiteY4" fmla="*/ 101600 h 101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100" h="101600">
                        <a:moveTo>
                          <a:pt x="0" y="0"/>
                        </a:moveTo>
                        <a:cubicBezTo>
                          <a:pt x="21167" y="8467"/>
                          <a:pt x="41873" y="18191"/>
                          <a:pt x="63500" y="25400"/>
                        </a:cubicBezTo>
                        <a:cubicBezTo>
                          <a:pt x="80059" y="30920"/>
                          <a:pt x="98257" y="31224"/>
                          <a:pt x="114300" y="38100"/>
                        </a:cubicBezTo>
                        <a:cubicBezTo>
                          <a:pt x="128329" y="44113"/>
                          <a:pt x="139700" y="55033"/>
                          <a:pt x="152400" y="63500"/>
                        </a:cubicBezTo>
                        <a:lnTo>
                          <a:pt x="165100" y="101600"/>
                        </a:ln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Freeform 48"/>
                  <p:cNvSpPr/>
                  <p:nvPr/>
                </p:nvSpPr>
                <p:spPr>
                  <a:xfrm>
                    <a:off x="2425700" y="3130550"/>
                    <a:ext cx="13564" cy="152400"/>
                  </a:xfrm>
                  <a:custGeom>
                    <a:avLst/>
                    <a:gdLst>
                      <a:gd name="connsiteX0" fmla="*/ 0 w 13564"/>
                      <a:gd name="connsiteY0" fmla="*/ 0 h 152400"/>
                      <a:gd name="connsiteX1" fmla="*/ 12700 w 13564"/>
                      <a:gd name="connsiteY1" fmla="*/ 152400 h 152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64" h="152400">
                        <a:moveTo>
                          <a:pt x="0" y="0"/>
                        </a:moveTo>
                        <a:cubicBezTo>
                          <a:pt x="18512" y="92558"/>
                          <a:pt x="12700" y="41914"/>
                          <a:pt x="12700" y="1524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Freeform 49"/>
                  <p:cNvSpPr/>
                  <p:nvPr/>
                </p:nvSpPr>
                <p:spPr>
                  <a:xfrm>
                    <a:off x="2514600" y="3130550"/>
                    <a:ext cx="101600" cy="127456"/>
                  </a:xfrm>
                  <a:custGeom>
                    <a:avLst/>
                    <a:gdLst>
                      <a:gd name="connsiteX0" fmla="*/ 0 w 101600"/>
                      <a:gd name="connsiteY0" fmla="*/ 0 h 127456"/>
                      <a:gd name="connsiteX1" fmla="*/ 12700 w 101600"/>
                      <a:gd name="connsiteY1" fmla="*/ 76200 h 127456"/>
                      <a:gd name="connsiteX2" fmla="*/ 88900 w 101600"/>
                      <a:gd name="connsiteY2" fmla="*/ 127000 h 127456"/>
                      <a:gd name="connsiteX3" fmla="*/ 101600 w 101600"/>
                      <a:gd name="connsiteY3" fmla="*/ 127000 h 12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600" h="127456">
                        <a:moveTo>
                          <a:pt x="0" y="0"/>
                        </a:moveTo>
                        <a:cubicBezTo>
                          <a:pt x="4233" y="25400"/>
                          <a:pt x="2242" y="52669"/>
                          <a:pt x="12700" y="76200"/>
                        </a:cubicBezTo>
                        <a:cubicBezTo>
                          <a:pt x="27455" y="109399"/>
                          <a:pt x="58217" y="119329"/>
                          <a:pt x="88900" y="127000"/>
                        </a:cubicBezTo>
                        <a:cubicBezTo>
                          <a:pt x="93007" y="128027"/>
                          <a:pt x="97367" y="127000"/>
                          <a:pt x="101600" y="127000"/>
                        </a:cubicBezTo>
                      </a:path>
                    </a:pathLst>
                  </a:custGeom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1" name="Group 40"/>
              <p:cNvGrpSpPr/>
              <p:nvPr/>
            </p:nvGrpSpPr>
            <p:grpSpPr>
              <a:xfrm flipV="1">
                <a:off x="3759200" y="2844800"/>
                <a:ext cx="1174750" cy="171449"/>
                <a:chOff x="3606800" y="2819400"/>
                <a:chExt cx="1174750" cy="171449"/>
              </a:xfrm>
            </p:grpSpPr>
            <p:cxnSp>
              <p:nvCxnSpPr>
                <p:cNvPr id="42" name="Curved Connector 41"/>
                <p:cNvCxnSpPr/>
                <p:nvPr/>
              </p:nvCxnSpPr>
              <p:spPr>
                <a:xfrm>
                  <a:off x="4523404" y="2838450"/>
                  <a:ext cx="258146" cy="104775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urved Connector 42"/>
                <p:cNvCxnSpPr/>
                <p:nvPr/>
              </p:nvCxnSpPr>
              <p:spPr>
                <a:xfrm rot="16200000" flipH="1">
                  <a:off x="4157404" y="2852478"/>
                  <a:ext cx="171449" cy="105293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urved Connector 43"/>
                <p:cNvCxnSpPr/>
                <p:nvPr/>
              </p:nvCxnSpPr>
              <p:spPr>
                <a:xfrm rot="10800000" flipV="1">
                  <a:off x="3606800" y="2825750"/>
                  <a:ext cx="336550" cy="165099"/>
                </a:xfrm>
                <a:prstGeom prst="curvedConnector3">
                  <a:avLst/>
                </a:prstGeom>
                <a:ln w="38100" cmpd="sng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020150" y="3260345"/>
            <a:ext cx="943943" cy="1216228"/>
          </a:xfrm>
          <a:prstGeom prst="rect">
            <a:avLst/>
          </a:prstGeom>
        </p:spPr>
      </p:pic>
      <p:sp>
        <p:nvSpPr>
          <p:cNvPr id="58" name="Text Box 8"/>
          <p:cNvSpPr txBox="1">
            <a:spLocks noChangeArrowheads="1"/>
          </p:cNvSpPr>
          <p:nvPr/>
        </p:nvSpPr>
        <p:spPr bwMode="auto">
          <a:xfrm>
            <a:off x="6884007" y="2637100"/>
            <a:ext cx="123355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00" b="1" dirty="0" smtClean="0">
                <a:latin typeface="Arial" charset="0"/>
                <a:cs typeface="+mn-cs"/>
              </a:rPr>
              <a:t>CP </a:t>
            </a:r>
            <a:r>
              <a:rPr lang="de-DE" sz="1200" b="1" dirty="0" err="1" smtClean="0">
                <a:latin typeface="Arial" charset="0"/>
                <a:cs typeface="+mn-cs"/>
              </a:rPr>
              <a:t>maturation</a:t>
            </a:r>
            <a:endParaRPr lang="de-DE" sz="1200" b="1" dirty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75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14 0.00834 C 0.13889 -0.00185 0.16042 -0.01574 0.1842 -0.02314 C 0.21753 -0.03379 0.25139 -0.03981 0.28559 -0.04537 C 0.2967 -0.04282 0.29861 -0.04421 0.30642 -0.03796 C 0.31667 -0.02986 0.32222 -0.01805 0.3342 -0.01389 C 0.34896 -0.01527 0.36389 -0.01412 0.37864 -0.01759 C 0.38472 -0.01921 0.38923 -0.02685 0.39531 -0.0287 C 0.40347 -0.03148 0.39896 -0.03032 0.4092 -0.0324 C 0.41701 -0.03125 0.42517 -0.03171 0.43281 -0.0287 C 0.45069 -0.02222 0.46632 -0.00787 0.4842 -0.00092 C 0.49045 0.00463 0.49809 0.01042 0.50226 0.01945 C 0.50729 0.03079 0.50364 0.02778 0.51198 0.03056 C 0.54583 0.02732 0.57378 0.02338 0.60781 0.025 C 0.61597 0.02917 0.62292 0.03681 0.63142 0.03982 C 0.63472 0.03936 0.64826 0.03843 0.65364 0.03611 C 0.6625 0.03195 0.66753 0.02385 0.67726 0.0213 C 0.68177 0.02176 0.69114 0.02315 0.69114 0.02315 " pathEditMode="relative" ptsTypes="ffffffffffffffffA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566420" y="2019300"/>
            <a:ext cx="3389880" cy="4630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0848" y="1679662"/>
            <a:ext cx="278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CP                RP             merge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07100" y="6015567"/>
            <a:ext cx="19672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PSG: Isabelle </a:t>
            </a:r>
            <a:r>
              <a:rPr lang="en-US" dirty="0" err="1" smtClean="0"/>
              <a:t>Sagot</a:t>
            </a:r>
            <a:r>
              <a:rPr lang="en-US" dirty="0" smtClean="0"/>
              <a:t> </a:t>
            </a:r>
          </a:p>
          <a:p>
            <a:r>
              <a:rPr lang="en-US" sz="1200" dirty="0" err="1" smtClean="0"/>
              <a:t>Laporte</a:t>
            </a:r>
            <a:r>
              <a:rPr lang="en-US" sz="1200" dirty="0" smtClean="0"/>
              <a:t> et al. JCB 2010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76392" y="540905"/>
            <a:ext cx="8645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Quiescence:  proteasome storage granules (PSG)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7100" y="2349500"/>
            <a:ext cx="136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proliferation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27100" y="5918200"/>
            <a:ext cx="1231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quiescence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4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0964" y="540905"/>
            <a:ext cx="38963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Motile and reversible 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proteasome granules </a:t>
            </a:r>
          </a:p>
        </p:txBody>
      </p:sp>
      <p:grpSp>
        <p:nvGrpSpPr>
          <p:cNvPr id="5" name="Group 5"/>
          <p:cNvGrpSpPr>
            <a:grpSpLocks noGrp="1"/>
          </p:cNvGrpSpPr>
          <p:nvPr/>
        </p:nvGrpSpPr>
        <p:grpSpPr>
          <a:xfrm>
            <a:off x="379999" y="1698609"/>
            <a:ext cx="8237533" cy="4509245"/>
            <a:chOff x="319630" y="520700"/>
            <a:chExt cx="8607175" cy="3731515"/>
          </a:xfrm>
        </p:grpSpPr>
        <p:sp>
          <p:nvSpPr>
            <p:cNvPr id="6" name="Textfeld 7"/>
            <p:cNvSpPr txBox="1">
              <a:spLocks noChangeArrowheads="1"/>
            </p:cNvSpPr>
            <p:nvPr/>
          </p:nvSpPr>
          <p:spPr bwMode="auto">
            <a:xfrm>
              <a:off x="5377518" y="520700"/>
              <a:ext cx="1714500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CA" b="1" dirty="0" smtClean="0"/>
                <a:t>CP </a:t>
              </a:r>
              <a:r>
                <a:rPr lang="de-DE" b="1" dirty="0" smtClean="0"/>
                <a:t>-</a:t>
              </a:r>
              <a:r>
                <a:rPr lang="de-DE" b="1" dirty="0"/>
                <a:t>GFP</a:t>
              </a:r>
            </a:p>
          </p:txBody>
        </p:sp>
        <p:sp>
          <p:nvSpPr>
            <p:cNvPr id="7" name="Textfeld 8"/>
            <p:cNvSpPr txBox="1">
              <a:spLocks noChangeArrowheads="1"/>
            </p:cNvSpPr>
            <p:nvPr/>
          </p:nvSpPr>
          <p:spPr bwMode="auto">
            <a:xfrm>
              <a:off x="3287294" y="521871"/>
              <a:ext cx="1596082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 smtClean="0"/>
                <a:t>H2A-</a:t>
              </a:r>
              <a:r>
                <a:rPr lang="de-DE" b="1" dirty="0"/>
                <a:t>RFP</a:t>
              </a:r>
            </a:p>
          </p:txBody>
        </p:sp>
        <p:sp>
          <p:nvSpPr>
            <p:cNvPr id="8" name="Textfeld 9"/>
            <p:cNvSpPr txBox="1">
              <a:spLocks noChangeArrowheads="1"/>
            </p:cNvSpPr>
            <p:nvPr/>
          </p:nvSpPr>
          <p:spPr bwMode="auto">
            <a:xfrm>
              <a:off x="7473686" y="522287"/>
              <a:ext cx="1285875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 err="1"/>
                <a:t>merge</a:t>
              </a:r>
              <a:endParaRPr lang="de-DE" b="1" dirty="0"/>
            </a:p>
          </p:txBody>
        </p:sp>
        <p:sp>
          <p:nvSpPr>
            <p:cNvPr id="9" name="Textfeld 10"/>
            <p:cNvSpPr txBox="1">
              <a:spLocks noChangeArrowheads="1"/>
            </p:cNvSpPr>
            <p:nvPr/>
          </p:nvSpPr>
          <p:spPr bwMode="auto">
            <a:xfrm>
              <a:off x="1476865" y="520700"/>
              <a:ext cx="785813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/>
                <a:t>DIC</a:t>
              </a:r>
            </a:p>
          </p:txBody>
        </p:sp>
        <p:grpSp>
          <p:nvGrpSpPr>
            <p:cNvPr id="10" name="Group 3"/>
            <p:cNvGrpSpPr/>
            <p:nvPr/>
          </p:nvGrpSpPr>
          <p:grpSpPr>
            <a:xfrm>
              <a:off x="747173" y="848044"/>
              <a:ext cx="8179632" cy="3404171"/>
              <a:chOff x="256116" y="848044"/>
              <a:chExt cx="8179632" cy="3404171"/>
            </a:xfrm>
          </p:grpSpPr>
          <p:pic>
            <p:nvPicPr>
              <p:cNvPr id="13" name="Grafik 2" descr="Snapshot of tp 1 IV A-0002.tif.jp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568"/>
              <a:stretch>
                <a:fillRect/>
              </a:stretch>
            </p:blipFill>
            <p:spPr bwMode="auto">
              <a:xfrm>
                <a:off x="6422797" y="2632965"/>
                <a:ext cx="2001837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Grafik 3" descr="Snapshot of tp 1 IV A-0003.tif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0484" y="2632965"/>
                <a:ext cx="2001837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Grafik 4" descr="Snapshot of tp 1 IV A-0004.tif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27"/>
              <a:stretch>
                <a:fillRect/>
              </a:stretch>
            </p:blipFill>
            <p:spPr bwMode="auto">
              <a:xfrm>
                <a:off x="2313301" y="2632965"/>
                <a:ext cx="1998663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Grafik 5" descr="tp 1 IV A-0001.tif.jp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646" y="2632965"/>
                <a:ext cx="200660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Grafik 13" descr="Snapshot of 4-0002.tif.jp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057"/>
              <a:stretch>
                <a:fillRect/>
              </a:stretch>
            </p:blipFill>
            <p:spPr bwMode="auto">
              <a:xfrm>
                <a:off x="6427560" y="848044"/>
                <a:ext cx="2008188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Grafik 14" descr="Snapshot of 4-0003.tif.jp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076"/>
              <a:stretch>
                <a:fillRect/>
              </a:stretch>
            </p:blipFill>
            <p:spPr bwMode="auto">
              <a:xfrm>
                <a:off x="2309598" y="848044"/>
                <a:ext cx="200025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Grafik 15" descr="Snapshot of 4-0004.tif.jp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7"/>
              <a:stretch>
                <a:fillRect/>
              </a:stretch>
            </p:blipFill>
            <p:spPr bwMode="auto">
              <a:xfrm>
                <a:off x="4369635" y="848044"/>
                <a:ext cx="200025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Grafik 16" descr="4-0001.tif.jp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16"/>
              <a:stretch>
                <a:fillRect/>
              </a:stretch>
            </p:blipFill>
            <p:spPr bwMode="auto">
              <a:xfrm>
                <a:off x="256116" y="848044"/>
                <a:ext cx="200025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" name="TextBox 4"/>
            <p:cNvSpPr txBox="1"/>
            <p:nvPr/>
          </p:nvSpPr>
          <p:spPr>
            <a:xfrm rot="16200000">
              <a:off x="-84092" y="1478716"/>
              <a:ext cx="1193350" cy="385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quiescence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 rot="16200000">
              <a:off x="-120980" y="3307483"/>
              <a:ext cx="1267128" cy="385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proliferation</a:t>
              </a:r>
              <a:endParaRPr lang="en-US" b="1" dirty="0">
                <a:latin typeface="Arial"/>
                <a:cs typeface="Arial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60867" y="4072467"/>
            <a:ext cx="8602133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resumption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50433" y="4978401"/>
            <a:ext cx="30073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u</a:t>
            </a:r>
            <a:r>
              <a:rPr lang="en-US" sz="2000" b="1" dirty="0" smtClean="0"/>
              <a:t>pon exit from quiescence</a:t>
            </a:r>
          </a:p>
          <a:p>
            <a:pPr algn="ctr"/>
            <a:r>
              <a:rPr lang="en-US" sz="2000" b="1" dirty="0" smtClean="0"/>
              <a:t>within minutes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12226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0047" y="604405"/>
            <a:ext cx="8025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Rapid import of proteasomes into the nucleus</a:t>
            </a:r>
            <a:endParaRPr lang="en-US" sz="2800" b="1" dirty="0">
              <a:latin typeface="Arial"/>
              <a:cs typeface="Arial"/>
            </a:endParaRPr>
          </a:p>
        </p:txBody>
      </p:sp>
      <p:grpSp>
        <p:nvGrpSpPr>
          <p:cNvPr id="5" name="Group 5"/>
          <p:cNvGrpSpPr>
            <a:grpSpLocks noGrp="1"/>
          </p:cNvGrpSpPr>
          <p:nvPr/>
        </p:nvGrpSpPr>
        <p:grpSpPr>
          <a:xfrm>
            <a:off x="379999" y="1639342"/>
            <a:ext cx="8237533" cy="4509245"/>
            <a:chOff x="319630" y="520700"/>
            <a:chExt cx="8607175" cy="3731515"/>
          </a:xfrm>
        </p:grpSpPr>
        <p:sp>
          <p:nvSpPr>
            <p:cNvPr id="6" name="Textfeld 7"/>
            <p:cNvSpPr txBox="1">
              <a:spLocks noChangeArrowheads="1"/>
            </p:cNvSpPr>
            <p:nvPr/>
          </p:nvSpPr>
          <p:spPr bwMode="auto">
            <a:xfrm>
              <a:off x="5377518" y="520700"/>
              <a:ext cx="1714500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CA" b="1" dirty="0" smtClean="0"/>
                <a:t>CP </a:t>
              </a:r>
              <a:r>
                <a:rPr lang="de-DE" b="1" dirty="0" smtClean="0"/>
                <a:t>-</a:t>
              </a:r>
              <a:r>
                <a:rPr lang="de-DE" b="1" dirty="0"/>
                <a:t>GFP</a:t>
              </a:r>
            </a:p>
          </p:txBody>
        </p:sp>
        <p:sp>
          <p:nvSpPr>
            <p:cNvPr id="7" name="Textfeld 8"/>
            <p:cNvSpPr txBox="1">
              <a:spLocks noChangeArrowheads="1"/>
            </p:cNvSpPr>
            <p:nvPr/>
          </p:nvSpPr>
          <p:spPr bwMode="auto">
            <a:xfrm>
              <a:off x="3287294" y="521871"/>
              <a:ext cx="1596082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 smtClean="0"/>
                <a:t>H2A-</a:t>
              </a:r>
              <a:r>
                <a:rPr lang="de-DE" b="1" dirty="0"/>
                <a:t>RFP</a:t>
              </a:r>
            </a:p>
          </p:txBody>
        </p:sp>
        <p:sp>
          <p:nvSpPr>
            <p:cNvPr id="8" name="Textfeld 9"/>
            <p:cNvSpPr txBox="1">
              <a:spLocks noChangeArrowheads="1"/>
            </p:cNvSpPr>
            <p:nvPr/>
          </p:nvSpPr>
          <p:spPr bwMode="auto">
            <a:xfrm>
              <a:off x="7473686" y="522287"/>
              <a:ext cx="1285875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 err="1"/>
                <a:t>merge</a:t>
              </a:r>
              <a:endParaRPr lang="de-DE" b="1" dirty="0"/>
            </a:p>
          </p:txBody>
        </p:sp>
        <p:sp>
          <p:nvSpPr>
            <p:cNvPr id="9" name="Textfeld 10"/>
            <p:cNvSpPr txBox="1">
              <a:spLocks noChangeArrowheads="1"/>
            </p:cNvSpPr>
            <p:nvPr/>
          </p:nvSpPr>
          <p:spPr bwMode="auto">
            <a:xfrm>
              <a:off x="1476865" y="520700"/>
              <a:ext cx="785813" cy="28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/>
                <a:t>DIC</a:t>
              </a:r>
            </a:p>
          </p:txBody>
        </p:sp>
        <p:grpSp>
          <p:nvGrpSpPr>
            <p:cNvPr id="10" name="Group 3"/>
            <p:cNvGrpSpPr/>
            <p:nvPr/>
          </p:nvGrpSpPr>
          <p:grpSpPr>
            <a:xfrm>
              <a:off x="747173" y="848044"/>
              <a:ext cx="8179632" cy="3404171"/>
              <a:chOff x="256116" y="848044"/>
              <a:chExt cx="8179632" cy="3404171"/>
            </a:xfrm>
          </p:grpSpPr>
          <p:pic>
            <p:nvPicPr>
              <p:cNvPr id="13" name="Grafik 2" descr="Snapshot of tp 1 IV A-0002.tif.jp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568"/>
              <a:stretch>
                <a:fillRect/>
              </a:stretch>
            </p:blipFill>
            <p:spPr bwMode="auto">
              <a:xfrm>
                <a:off x="6422797" y="2632965"/>
                <a:ext cx="2001837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Grafik 3" descr="Snapshot of tp 1 IV A-0003.tif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70484" y="2632965"/>
                <a:ext cx="2001837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Grafik 4" descr="Snapshot of tp 1 IV A-0004.tif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27"/>
              <a:stretch>
                <a:fillRect/>
              </a:stretch>
            </p:blipFill>
            <p:spPr bwMode="auto">
              <a:xfrm>
                <a:off x="2313301" y="2632965"/>
                <a:ext cx="1998663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Grafik 5" descr="tp 1 IV A-0001.tif.jp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646" y="2632965"/>
                <a:ext cx="200660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Grafik 13" descr="Snapshot of 4-0002.tif.jpg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1057"/>
              <a:stretch>
                <a:fillRect/>
              </a:stretch>
            </p:blipFill>
            <p:spPr bwMode="auto">
              <a:xfrm>
                <a:off x="6427560" y="848044"/>
                <a:ext cx="2008188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Grafik 14" descr="Snapshot of 4-0003.tif.jp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076"/>
              <a:stretch>
                <a:fillRect/>
              </a:stretch>
            </p:blipFill>
            <p:spPr bwMode="auto">
              <a:xfrm>
                <a:off x="2309598" y="848044"/>
                <a:ext cx="200025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Grafik 15" descr="Snapshot of 4-0004.tif.jp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7"/>
              <a:stretch>
                <a:fillRect/>
              </a:stretch>
            </p:blipFill>
            <p:spPr bwMode="auto">
              <a:xfrm>
                <a:off x="4369635" y="848044"/>
                <a:ext cx="200025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Grafik 16" descr="4-0001.tif.jp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16"/>
              <a:stretch>
                <a:fillRect/>
              </a:stretch>
            </p:blipFill>
            <p:spPr bwMode="auto">
              <a:xfrm>
                <a:off x="256116" y="848044"/>
                <a:ext cx="2000250" cy="161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" name="TextBox 4"/>
            <p:cNvSpPr txBox="1"/>
            <p:nvPr/>
          </p:nvSpPr>
          <p:spPr>
            <a:xfrm rot="16200000">
              <a:off x="-84092" y="1478716"/>
              <a:ext cx="1193350" cy="385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quiescence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 rot="16200000">
              <a:off x="-120980" y="3307483"/>
              <a:ext cx="1267128" cy="385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proliferation</a:t>
              </a:r>
              <a:endParaRPr lang="en-US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2047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552452" y="1924482"/>
            <a:ext cx="8266754" cy="4294303"/>
            <a:chOff x="552450" y="1924482"/>
            <a:chExt cx="8266754" cy="42943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353216" y="1913985"/>
              <a:ext cx="3701618" cy="3722612"/>
            </a:xfrm>
            <a:prstGeom prst="rect">
              <a:avLst/>
            </a:prstGeom>
          </p:spPr>
        </p:pic>
        <p:sp>
          <p:nvSpPr>
            <p:cNvPr id="23" name="Text Box 4"/>
            <p:cNvSpPr txBox="1">
              <a:spLocks noChangeArrowheads="1"/>
            </p:cNvSpPr>
            <p:nvPr/>
          </p:nvSpPr>
          <p:spPr bwMode="auto">
            <a:xfrm>
              <a:off x="552450" y="5846020"/>
              <a:ext cx="119956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/>
                <a:t>cytoplasm</a:t>
              </a:r>
            </a:p>
          </p:txBody>
        </p:sp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3527425" y="5757120"/>
              <a:ext cx="141617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 dirty="0" err="1"/>
                <a:t>nuclear</a:t>
              </a:r>
              <a:r>
                <a:rPr lang="de-DE" b="1" dirty="0"/>
                <a:t> </a:t>
              </a:r>
              <a:r>
                <a:rPr lang="de-DE" b="1" dirty="0" err="1"/>
                <a:t>pore</a:t>
              </a:r>
              <a:r>
                <a:rPr lang="de-DE" sz="2400" dirty="0">
                  <a:latin typeface="Times New Roman" charset="0"/>
                </a:rPr>
                <a:t> </a:t>
              </a:r>
            </a:p>
          </p:txBody>
        </p:sp>
        <p:sp>
          <p:nvSpPr>
            <p:cNvPr id="25" name="Text Box 6"/>
            <p:cNvSpPr txBox="1">
              <a:spLocks noChangeArrowheads="1"/>
            </p:cNvSpPr>
            <p:nvPr/>
          </p:nvSpPr>
          <p:spPr bwMode="auto">
            <a:xfrm>
              <a:off x="7380288" y="5846020"/>
              <a:ext cx="14389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b="1"/>
                <a:t>nucleoplasm</a:t>
              </a:r>
            </a:p>
          </p:txBody>
        </p:sp>
      </p:grp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558800" y="6223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de-DE" sz="2400" b="1" dirty="0" smtClean="0">
                <a:latin typeface="Arial"/>
                <a:cs typeface="Arial"/>
              </a:rPr>
              <a:t>Blm10 mediates </a:t>
            </a:r>
            <a:r>
              <a:rPr lang="de-DE" sz="2400" b="1" dirty="0" err="1" smtClean="0">
                <a:latin typeface="Arial"/>
                <a:cs typeface="Arial"/>
              </a:rPr>
              <a:t>the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interaction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with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de-DE" sz="2400" b="1" dirty="0" smtClean="0">
                <a:latin typeface="Arial"/>
                <a:cs typeface="Arial"/>
              </a:rPr>
              <a:t>FG-</a:t>
            </a:r>
            <a:r>
              <a:rPr lang="de-DE" sz="2400" b="1" dirty="0" err="1" smtClean="0">
                <a:latin typeface="Arial"/>
                <a:cs typeface="Arial"/>
              </a:rPr>
              <a:t>rich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nucleoporins</a:t>
            </a:r>
            <a:endParaRPr lang="de-DE" sz="2400" b="1" dirty="0" smtClean="0">
              <a:latin typeface="Arial"/>
              <a:cs typeface="Arial"/>
            </a:endParaRPr>
          </a:p>
          <a:p>
            <a:pPr algn="ctr"/>
            <a:r>
              <a:rPr lang="de-DE" sz="2400" b="1" dirty="0" smtClean="0">
                <a:latin typeface="Arial"/>
                <a:cs typeface="Arial"/>
              </a:rPr>
              <a:t>Ran-</a:t>
            </a:r>
            <a:r>
              <a:rPr lang="de-DE" sz="2400" b="1" dirty="0" err="1" smtClean="0">
                <a:latin typeface="Arial"/>
                <a:cs typeface="Arial"/>
              </a:rPr>
              <a:t>GTPase</a:t>
            </a:r>
            <a:endParaRPr lang="de-DE" sz="2400" b="1" dirty="0">
              <a:latin typeface="Arial"/>
              <a:cs typeface="Arial"/>
            </a:endParaRPr>
          </a:p>
          <a:p>
            <a:pPr algn="ctr"/>
            <a:endParaRPr lang="de-DE" sz="2400" b="1" dirty="0">
              <a:latin typeface="Arial"/>
              <a:cs typeface="Arial"/>
            </a:endParaRPr>
          </a:p>
        </p:txBody>
      </p:sp>
      <p:grpSp>
        <p:nvGrpSpPr>
          <p:cNvPr id="52" name="Group 51"/>
          <p:cNvGrpSpPr/>
          <p:nvPr/>
        </p:nvGrpSpPr>
        <p:grpSpPr>
          <a:xfrm rot="5400000">
            <a:off x="735918" y="2374596"/>
            <a:ext cx="800783" cy="1397304"/>
            <a:chOff x="3562317" y="4470400"/>
            <a:chExt cx="611899" cy="1265836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1367" y="5372100"/>
              <a:ext cx="592849" cy="364136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V="1">
              <a:off x="3562317" y="4470400"/>
              <a:ext cx="592849" cy="364136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6839" y="4794250"/>
              <a:ext cx="560395" cy="62549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6896100" y="6439932"/>
            <a:ext cx="2139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Weberruss</a:t>
            </a:r>
            <a:r>
              <a:rPr lang="en-US" sz="1200" b="1" dirty="0" smtClean="0"/>
              <a:t> et al. EMBO J. 2013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71400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43 -0.00695 C 0.175 -0.01019 0.175 -0.01366 0.17673 -0.01621 C 0.17899 -0.01991 0.19253 -0.02338 0.1967 -0.02408 C 0.20798 -0.02246 0.21961 -0.02246 0.23055 -0.01898 C 0.23628 -0.01713 0.24097 -0.0125 0.24566 -0.00834 C 0.26475 0.00833 0.28402 0.03495 0.2934 0.05926 C 0.29739 0.07014 0.30677 0.10162 0.31718 0.1081 C 0.33159 0.11713 0.34982 0.11829 0.36597 0.11991 C 0.39201 0.11805 0.42777 0.12199 0.45503 0.10949 C 0.46475 0.10486 0.47048 0.09514 0.47517 0.08565 C 0.47691 0.08148 0.47743 0.07662 0.48142 0.07361 C 0.48489 0.07106 0.48975 0.07176 0.49392 0.07106 C 0.51458 0.07384 0.52447 0.07315 0.54409 0.08958 C 0.55191 0.09629 0.55885 0.10463 0.56788 0.10949 C 0.56944 0.11018 0.57135 0.11088 0.57291 0.11204 C 0.58125 0.11829 0.57447 0.11967 0.58663 0.12407 C 0.58958 0.12338 0.5927 0.12338 0.59548 0.12268 C 0.61267 0.11643 0.61441 0.09329 0.62552 0.08171 C 0.63107 0.06389 0.6217 0.09051 0.63055 0.07639 C 0.63159 0.0743 0.63072 0.07176 0.63177 0.06967 C 0.63402 0.06504 0.63871 0.06157 0.64184 0.05787 C 0.64444 0.05463 0.64531 0.05 0.64809 0.04722 C 0.65086 0.04421 0.65399 0.03958 0.65816 0.03935 C 0.6802 0.03773 0.67066 0.03866 0.68697 0.03657 C 0.68784 0.01805 0.68958 -0.00046 0.68958 -0.01898 " pathEditMode="relative" rAng="0" ptsTypes="ffffffffffffffffffffffff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64" y="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558800" y="2794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de-DE" sz="2400" b="1" dirty="0" smtClean="0">
                <a:latin typeface="Arial"/>
                <a:cs typeface="Arial"/>
              </a:rPr>
              <a:t>Blm10</a:t>
            </a:r>
            <a:endParaRPr lang="de-DE" sz="2400" b="1" dirty="0">
              <a:latin typeface="Arial"/>
              <a:cs typeface="Arial"/>
            </a:endParaRPr>
          </a:p>
          <a:p>
            <a:pPr algn="ctr"/>
            <a:r>
              <a:rPr lang="de-DE" sz="2400" b="1" dirty="0" smtClean="0">
                <a:latin typeface="Arial"/>
                <a:cs typeface="Arial"/>
              </a:rPr>
              <a:t>1</a:t>
            </a:r>
            <a:r>
              <a:rPr lang="de-DE" sz="2400" b="1" baseline="30000" dirty="0" smtClean="0">
                <a:latin typeface="Arial"/>
                <a:cs typeface="Arial"/>
              </a:rPr>
              <a:t>st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proteasome-intrinsic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nuclear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transporter</a:t>
            </a:r>
            <a:endParaRPr lang="de-DE" sz="2400" b="1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96100" y="6516132"/>
            <a:ext cx="2139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Weberruss</a:t>
            </a:r>
            <a:r>
              <a:rPr lang="en-US" sz="1200" b="1" dirty="0" smtClean="0"/>
              <a:t> et al. EMBO J. 2013</a:t>
            </a:r>
            <a:endParaRPr lang="en-US" sz="1200" b="1" dirty="0"/>
          </a:p>
        </p:txBody>
      </p:sp>
      <p:sp>
        <p:nvSpPr>
          <p:cNvPr id="14" name="Oval 13"/>
          <p:cNvSpPr/>
          <p:nvPr/>
        </p:nvSpPr>
        <p:spPr>
          <a:xfrm>
            <a:off x="1962150" y="1390650"/>
            <a:ext cx="5289550" cy="460375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390900" y="3238500"/>
            <a:ext cx="2501900" cy="1816100"/>
          </a:xfrm>
          <a:prstGeom prst="ellipse">
            <a:avLst/>
          </a:prstGeom>
          <a:solidFill>
            <a:schemeClr val="bg1"/>
          </a:solidFill>
          <a:ln w="38100" cmpd="sng">
            <a:solidFill>
              <a:schemeClr val="bg2">
                <a:lumMod val="25000"/>
              </a:schemeClr>
            </a:solidFill>
            <a:prstDash val="lg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/>
          <p:cNvCxnSpPr/>
          <p:nvPr/>
        </p:nvCxnSpPr>
        <p:spPr>
          <a:xfrm>
            <a:off x="4400550" y="2603500"/>
            <a:ext cx="387350" cy="378236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80875" y="4089474"/>
            <a:ext cx="129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ature CP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8222" y="2110264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Nuclear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mport by Blm10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77980" y="3323172"/>
            <a:ext cx="1344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Proteasome </a:t>
            </a:r>
          </a:p>
          <a:p>
            <a:pPr algn="ctr"/>
            <a:r>
              <a:rPr lang="en-US" b="1" dirty="0" smtClean="0"/>
              <a:t>Storage </a:t>
            </a:r>
          </a:p>
          <a:p>
            <a:pPr algn="ctr"/>
            <a:r>
              <a:rPr lang="en-US" b="1" dirty="0" err="1" smtClean="0"/>
              <a:t>Granulus</a:t>
            </a:r>
            <a:endParaRPr lang="en-US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4676002" y="2578971"/>
            <a:ext cx="1024670" cy="1251067"/>
            <a:chOff x="3164702" y="2261471"/>
            <a:chExt cx="1024670" cy="1251067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351008">
              <a:off x="3164702" y="3148402"/>
              <a:ext cx="652132" cy="36413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2300000">
              <a:off x="3537240" y="2261471"/>
              <a:ext cx="652132" cy="364136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3365046" y="2532349"/>
              <a:ext cx="616433" cy="703129"/>
              <a:chOff x="3365046" y="2532349"/>
              <a:chExt cx="616433" cy="703129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351008" flipV="1">
                <a:off x="3365046" y="2569583"/>
                <a:ext cx="616433" cy="625499"/>
              </a:xfrm>
              <a:prstGeom prst="rect">
                <a:avLst/>
              </a:prstGeom>
            </p:spPr>
          </p:pic>
          <p:grpSp>
            <p:nvGrpSpPr>
              <p:cNvPr id="30" name="Group 29"/>
              <p:cNvGrpSpPr/>
              <p:nvPr/>
            </p:nvGrpSpPr>
            <p:grpSpPr>
              <a:xfrm>
                <a:off x="3729211" y="25323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35" name="Curved Connector 34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urved Connector 35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urved Connector 36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 rot="10800000">
                <a:off x="3475211" y="31419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32" name="Curved Connector 31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urved Connector 32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urved Connector 33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8" name="Group 37"/>
          <p:cNvGrpSpPr/>
          <p:nvPr/>
        </p:nvGrpSpPr>
        <p:grpSpPr>
          <a:xfrm>
            <a:off x="2956205" y="2181166"/>
            <a:ext cx="1024670" cy="1251067"/>
            <a:chOff x="3164702" y="2261471"/>
            <a:chExt cx="1024670" cy="1251067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351008">
              <a:off x="3164702" y="3148402"/>
              <a:ext cx="652132" cy="364136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2300000">
              <a:off x="3537240" y="2261471"/>
              <a:ext cx="652132" cy="364136"/>
            </a:xfrm>
            <a:prstGeom prst="rect">
              <a:avLst/>
            </a:prstGeom>
          </p:spPr>
        </p:pic>
        <p:grpSp>
          <p:nvGrpSpPr>
            <p:cNvPr id="41" name="Group 40"/>
            <p:cNvGrpSpPr/>
            <p:nvPr/>
          </p:nvGrpSpPr>
          <p:grpSpPr>
            <a:xfrm>
              <a:off x="3365046" y="2532349"/>
              <a:ext cx="616433" cy="703129"/>
              <a:chOff x="3365046" y="2532349"/>
              <a:chExt cx="616433" cy="703129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351008" flipV="1">
                <a:off x="3365046" y="2569583"/>
                <a:ext cx="616433" cy="625499"/>
              </a:xfrm>
              <a:prstGeom prst="rect">
                <a:avLst/>
              </a:prstGeom>
            </p:spPr>
          </p:pic>
          <p:grpSp>
            <p:nvGrpSpPr>
              <p:cNvPr id="43" name="Group 42"/>
              <p:cNvGrpSpPr/>
              <p:nvPr/>
            </p:nvGrpSpPr>
            <p:grpSpPr>
              <a:xfrm>
                <a:off x="3729211" y="25323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48" name="Curved Connector 47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urved Connector 48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urved Connector 49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/>
              <p:cNvGrpSpPr/>
              <p:nvPr/>
            </p:nvGrpSpPr>
            <p:grpSpPr>
              <a:xfrm rot="10800000">
                <a:off x="3475211" y="31419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45" name="Curved Connector 44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urved Connector 45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urved Connector 46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1" name="Group 50"/>
          <p:cNvGrpSpPr/>
          <p:nvPr/>
        </p:nvGrpSpPr>
        <p:grpSpPr>
          <a:xfrm rot="18392773">
            <a:off x="2909289" y="2148493"/>
            <a:ext cx="1024670" cy="1251067"/>
            <a:chOff x="3164702" y="2261471"/>
            <a:chExt cx="1024670" cy="1251067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351008">
              <a:off x="3164702" y="3148402"/>
              <a:ext cx="652132" cy="364136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2300000">
              <a:off x="3537240" y="2261471"/>
              <a:ext cx="652132" cy="364136"/>
            </a:xfrm>
            <a:prstGeom prst="rect">
              <a:avLst/>
            </a:prstGeom>
          </p:spPr>
        </p:pic>
        <p:grpSp>
          <p:nvGrpSpPr>
            <p:cNvPr id="59" name="Group 58"/>
            <p:cNvGrpSpPr/>
            <p:nvPr/>
          </p:nvGrpSpPr>
          <p:grpSpPr>
            <a:xfrm>
              <a:off x="3365046" y="2532349"/>
              <a:ext cx="616433" cy="703129"/>
              <a:chOff x="3365046" y="2532349"/>
              <a:chExt cx="616433" cy="703129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351008" flipV="1">
                <a:off x="3365046" y="2569583"/>
                <a:ext cx="616433" cy="625499"/>
              </a:xfrm>
              <a:prstGeom prst="rect">
                <a:avLst/>
              </a:prstGeom>
            </p:spPr>
          </p:pic>
          <p:grpSp>
            <p:nvGrpSpPr>
              <p:cNvPr id="61" name="Group 60"/>
              <p:cNvGrpSpPr/>
              <p:nvPr/>
            </p:nvGrpSpPr>
            <p:grpSpPr>
              <a:xfrm>
                <a:off x="3729211" y="25323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66" name="Curved Connector 65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urved Connector 66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urved Connector 67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 rot="10800000">
                <a:off x="3475211" y="31419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63" name="Curved Connector 62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urved Connector 63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urved Connector 64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9" name="Group 68"/>
          <p:cNvGrpSpPr/>
          <p:nvPr/>
        </p:nvGrpSpPr>
        <p:grpSpPr>
          <a:xfrm rot="14228876">
            <a:off x="2891995" y="2032069"/>
            <a:ext cx="1024670" cy="1251067"/>
            <a:chOff x="3164702" y="2261471"/>
            <a:chExt cx="1024670" cy="1251067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351008">
              <a:off x="3164702" y="3148402"/>
              <a:ext cx="652132" cy="364136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2300000">
              <a:off x="3537240" y="2261471"/>
              <a:ext cx="652132" cy="364136"/>
            </a:xfrm>
            <a:prstGeom prst="rect">
              <a:avLst/>
            </a:prstGeom>
          </p:spPr>
        </p:pic>
        <p:grpSp>
          <p:nvGrpSpPr>
            <p:cNvPr id="72" name="Group 71"/>
            <p:cNvGrpSpPr/>
            <p:nvPr/>
          </p:nvGrpSpPr>
          <p:grpSpPr>
            <a:xfrm>
              <a:off x="3365046" y="2532349"/>
              <a:ext cx="616433" cy="703129"/>
              <a:chOff x="3365046" y="2532349"/>
              <a:chExt cx="616433" cy="703129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351008" flipV="1">
                <a:off x="3365046" y="2569583"/>
                <a:ext cx="616433" cy="625499"/>
              </a:xfrm>
              <a:prstGeom prst="rect">
                <a:avLst/>
              </a:prstGeom>
            </p:spPr>
          </p:pic>
          <p:grpSp>
            <p:nvGrpSpPr>
              <p:cNvPr id="74" name="Group 73"/>
              <p:cNvGrpSpPr/>
              <p:nvPr/>
            </p:nvGrpSpPr>
            <p:grpSpPr>
              <a:xfrm>
                <a:off x="3729211" y="25323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79" name="Curved Connector 78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Curved Connector 79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Curved Connector 80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/>
              <p:cNvGrpSpPr/>
              <p:nvPr/>
            </p:nvGrpSpPr>
            <p:grpSpPr>
              <a:xfrm rot="10800000">
                <a:off x="3475211" y="3141949"/>
                <a:ext cx="144289" cy="93529"/>
                <a:chOff x="3729211" y="2532349"/>
                <a:chExt cx="144289" cy="93529"/>
              </a:xfrm>
            </p:grpSpPr>
            <p:cxnSp>
              <p:nvCxnSpPr>
                <p:cNvPr id="76" name="Curved Connector 75"/>
                <p:cNvCxnSpPr/>
                <p:nvPr/>
              </p:nvCxnSpPr>
              <p:spPr>
                <a:xfrm rot="5400000" flipH="1" flipV="1">
                  <a:off x="3847156" y="2599534"/>
                  <a:ext cx="33638" cy="19050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urved Connector 76"/>
                <p:cNvCxnSpPr/>
                <p:nvPr/>
              </p:nvCxnSpPr>
              <p:spPr>
                <a:xfrm rot="5400000" flipH="1" flipV="1">
                  <a:off x="3755535" y="2567765"/>
                  <a:ext cx="53541" cy="811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urved Connector 77"/>
                <p:cNvCxnSpPr/>
                <p:nvPr/>
              </p:nvCxnSpPr>
              <p:spPr>
                <a:xfrm rot="16200000" flipV="1">
                  <a:off x="3711534" y="2550026"/>
                  <a:ext cx="42026" cy="6671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27198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4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/>
                <a:cs typeface="Arial"/>
              </a:rPr>
              <a:t>Proteins orchestrating  the sequestration of CP and RP into proteasome granules ?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  </a:t>
            </a:r>
          </a:p>
          <a:p>
            <a:pPr>
              <a:buFontTx/>
              <a:buChar char="-"/>
            </a:pPr>
            <a:r>
              <a:rPr lang="en-US" b="1" dirty="0" smtClean="0">
                <a:latin typeface="Arial"/>
                <a:cs typeface="Arial"/>
              </a:rPr>
              <a:t>High throughput imaging screens</a:t>
            </a:r>
          </a:p>
          <a:p>
            <a:pPr>
              <a:buFontTx/>
              <a:buChar char="-"/>
            </a:pPr>
            <a:r>
              <a:rPr lang="en-US" b="1" dirty="0" smtClean="0">
                <a:latin typeface="Arial"/>
                <a:cs typeface="Arial"/>
              </a:rPr>
              <a:t>Mass spectrometry 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  of X-linked proteasome granules</a:t>
            </a:r>
          </a:p>
        </p:txBody>
      </p:sp>
    </p:spTree>
    <p:extLst>
      <p:ext uri="{BB962C8B-B14F-4D97-AF65-F5344CB8AC3E}">
        <p14:creationId xmlns:p14="http://schemas.microsoft.com/office/powerpoint/2010/main" val="1320004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282701"/>
            <a:ext cx="8999516" cy="5092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461397"/>
            <a:ext cx="79501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latin typeface="Arial"/>
                <a:cs typeface="Arial"/>
              </a:rPr>
              <a:t>Imaging screen in the yeast null mutant collection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424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13960" y="1513069"/>
            <a:ext cx="1231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proliferation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0142" y="1513069"/>
            <a:ext cx="1162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quiescence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583439" y="5407714"/>
            <a:ext cx="723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merge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520365" y="4294402"/>
            <a:ext cx="84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CP-RFP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369013" y="3176843"/>
            <a:ext cx="1152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GFP-Blm10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1698279" y="2046591"/>
            <a:ext cx="493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DIC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6976911" y="5560107"/>
            <a:ext cx="723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merge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6913837" y="4446795"/>
            <a:ext cx="84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CP-RFP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6809121" y="3329236"/>
            <a:ext cx="1059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Ubp6-GFP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7091751" y="2198984"/>
            <a:ext cx="493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DIC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72592" y="1513063"/>
            <a:ext cx="1231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proliferation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7241" y="1513063"/>
            <a:ext cx="1162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quiescence</a:t>
            </a:r>
            <a:endParaRPr lang="en-US" sz="1400" b="1" dirty="0">
              <a:latin typeface="Arial"/>
              <a:cs typeface="Arial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2897" y="1777071"/>
            <a:ext cx="5109513" cy="459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541873" y="461397"/>
            <a:ext cx="79501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latin typeface="Arial"/>
                <a:cs typeface="Arial"/>
              </a:rPr>
              <a:t>Imaging screen in the yeast GFP library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1133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5300" y="1181100"/>
            <a:ext cx="82804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  <a:latin typeface="Arial"/>
                <a:cs typeface="Arial"/>
              </a:rPr>
              <a:t>Why Ubp6, Ubi4 and Doa1 ?</a:t>
            </a:r>
          </a:p>
          <a:p>
            <a:endParaRPr lang="en-US" sz="2400" b="1" dirty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Ubp6 </a:t>
            </a:r>
            <a:r>
              <a:rPr lang="en-US" sz="2400" b="1" dirty="0" err="1" smtClean="0">
                <a:latin typeface="Arial"/>
                <a:cs typeface="Arial"/>
              </a:rPr>
              <a:t>deubiquitinase</a:t>
            </a:r>
            <a:r>
              <a:rPr lang="en-US" sz="2400" b="1" dirty="0" smtClean="0">
                <a:latin typeface="Arial"/>
                <a:cs typeface="Arial"/>
              </a:rPr>
              <a:t> is timing the coordination of </a:t>
            </a:r>
            <a:r>
              <a:rPr lang="en-US" sz="2400" b="1" dirty="0">
                <a:latin typeface="Arial"/>
                <a:cs typeface="Arial"/>
              </a:rPr>
              <a:t>substrate processing by the </a:t>
            </a:r>
            <a:r>
              <a:rPr lang="en-US" sz="2400" b="1" dirty="0" smtClean="0">
                <a:latin typeface="Arial"/>
                <a:cs typeface="Arial"/>
              </a:rPr>
              <a:t>proteasome</a:t>
            </a:r>
          </a:p>
          <a:p>
            <a:endParaRPr lang="en-US" sz="2400" b="1" dirty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Ubi4 is required in stationary phase and encodes ubiquitin</a:t>
            </a:r>
          </a:p>
          <a:p>
            <a:endParaRPr lang="en-US" sz="2400" b="1" dirty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Doa1 regulates ubiquitin concentration</a:t>
            </a:r>
          </a:p>
          <a:p>
            <a:endParaRPr lang="en-US" sz="2400" b="1" dirty="0">
              <a:latin typeface="Arial"/>
              <a:cs typeface="Arial"/>
            </a:endParaRPr>
          </a:p>
          <a:p>
            <a:r>
              <a:rPr lang="en-US" sz="2400" b="1" dirty="0" smtClean="0">
                <a:solidFill>
                  <a:srgbClr val="008000"/>
                </a:solidFill>
                <a:latin typeface="Arial"/>
                <a:cs typeface="Arial"/>
              </a:rPr>
              <a:t>Availability of free ubiquitin</a:t>
            </a:r>
            <a:endParaRPr lang="en-US" sz="2400" b="1" dirty="0">
              <a:solidFill>
                <a:srgbClr val="008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2761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6200000">
            <a:off x="243334" y="2454568"/>
            <a:ext cx="6812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Pre2-</a:t>
            </a:r>
            <a:r>
              <a:rPr lang="en-US" sz="1000" b="1" dirty="0">
                <a:solidFill>
                  <a:srgbClr val="008000"/>
                </a:solidFill>
                <a:latin typeface="Arial"/>
                <a:cs typeface="Arial"/>
              </a:rPr>
              <a:t>C</a:t>
            </a:r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222076" y="3140389"/>
            <a:ext cx="72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Rpn1-</a:t>
            </a:r>
            <a:r>
              <a:rPr lang="en-US" sz="1000" b="1" dirty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189953" y="3860078"/>
            <a:ext cx="7880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Rpn11-</a:t>
            </a:r>
            <a:r>
              <a:rPr lang="en-US" sz="1000" b="1" dirty="0">
                <a:solidFill>
                  <a:srgbClr val="008000"/>
                </a:solidFill>
                <a:latin typeface="Arial"/>
                <a:cs typeface="Arial"/>
              </a:rPr>
              <a:t>R</a:t>
            </a:r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3970" y="1792151"/>
            <a:ext cx="768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 smtClean="0">
                <a:latin typeface="Arial"/>
                <a:cs typeface="Arial"/>
              </a:rPr>
              <a:t>ubp6</a:t>
            </a:r>
            <a:r>
              <a:rPr lang="en-US" sz="1200" b="1" i="1" dirty="0" smtClean="0">
                <a:latin typeface="Symbol" charset="2"/>
                <a:cs typeface="Symbol" charset="2"/>
              </a:rPr>
              <a:t>D</a:t>
            </a:r>
            <a:r>
              <a:rPr lang="en-US" sz="1200" b="1" dirty="0" smtClean="0">
                <a:cs typeface="Symbol" charset="2"/>
              </a:rPr>
              <a:t> + </a:t>
            </a:r>
          </a:p>
          <a:p>
            <a:pPr algn="ctr"/>
            <a:r>
              <a:rPr lang="en-US" sz="1200" b="1" dirty="0" smtClean="0">
                <a:cs typeface="Symbol" charset="2"/>
              </a:rPr>
              <a:t>[Ubp6]</a:t>
            </a:r>
            <a:endParaRPr lang="en-US" sz="1200" b="1" i="1" dirty="0" smtClean="0">
              <a:latin typeface="Symbol" charset="2"/>
              <a:cs typeface="Symbol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8366" y="1788382"/>
            <a:ext cx="1558470" cy="465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latin typeface="Arial"/>
                <a:cs typeface="Arial"/>
              </a:rPr>
              <a:t>ubp6</a:t>
            </a:r>
            <a:r>
              <a:rPr lang="en-US" sz="1200" b="1" i="1" dirty="0" smtClean="0">
                <a:latin typeface="Symbol" charset="2"/>
                <a:cs typeface="Symbol" charset="2"/>
              </a:rPr>
              <a:t>D</a:t>
            </a:r>
            <a:r>
              <a:rPr lang="en-US" sz="1200" b="1" dirty="0" smtClean="0">
                <a:cs typeface="Symbol" charset="2"/>
              </a:rPr>
              <a:t> + </a:t>
            </a:r>
          </a:p>
          <a:p>
            <a:pPr algn="ctr"/>
            <a:r>
              <a:rPr lang="en-US" sz="1200" b="1" dirty="0" smtClean="0">
                <a:cs typeface="Symbol" charset="2"/>
              </a:rPr>
              <a:t>[Ubp6-C118A]</a:t>
            </a:r>
            <a:endParaRPr lang="en-US" sz="1200" b="1" i="1" dirty="0" smtClean="0">
              <a:latin typeface="Symbol" charset="2"/>
              <a:cs typeface="Symbol" charset="2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156407" y="2550479"/>
            <a:ext cx="11915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latin typeface="Arial"/>
                <a:cs typeface="Arial"/>
              </a:rPr>
              <a:t> ubp6</a:t>
            </a:r>
            <a:r>
              <a:rPr lang="en-US" sz="1000" b="1" i="1" dirty="0" smtClean="0">
                <a:latin typeface="Symbol" charset="2"/>
                <a:cs typeface="Symbol" charset="2"/>
              </a:rPr>
              <a:t>D</a:t>
            </a:r>
            <a:r>
              <a:rPr lang="en-US" sz="1000" b="1" dirty="0" smtClean="0">
                <a:latin typeface="Arial"/>
                <a:cs typeface="Arial"/>
              </a:rPr>
              <a:t> + [Ubp6]</a:t>
            </a:r>
            <a:endParaRPr lang="en-US" sz="1000" b="1" i="1" dirty="0" smtClean="0">
              <a:latin typeface="Symbol" charset="2"/>
              <a:cs typeface="Symbol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4939000" y="3993750"/>
            <a:ext cx="16263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latin typeface="Arial"/>
                <a:cs typeface="Arial"/>
              </a:rPr>
              <a:t> ubp6</a:t>
            </a:r>
            <a:r>
              <a:rPr lang="en-US" sz="1000" b="1" i="1" dirty="0" smtClean="0">
                <a:latin typeface="Symbol" charset="2"/>
                <a:cs typeface="Symbol" charset="2"/>
              </a:rPr>
              <a:t>D</a:t>
            </a:r>
            <a:r>
              <a:rPr lang="en-US" sz="1000" b="1" dirty="0" smtClean="0">
                <a:latin typeface="Arial"/>
                <a:cs typeface="Arial"/>
              </a:rPr>
              <a:t> + [Ubp6-C118A]</a:t>
            </a:r>
            <a:endParaRPr lang="en-US" sz="1000" b="1" i="1" dirty="0" smtClean="0">
              <a:latin typeface="Symbol" charset="2"/>
              <a:cs typeface="Symbol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6419" y="1778557"/>
            <a:ext cx="5196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/>
                <a:cs typeface="Arial"/>
              </a:rPr>
              <a:t>0 min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16768" y="1778551"/>
            <a:ext cx="590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Arial"/>
                <a:cs typeface="Arial"/>
              </a:rPr>
              <a:t>15 min</a:t>
            </a:r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84051" y="1778545"/>
            <a:ext cx="590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/>
                <a:cs typeface="Arial"/>
              </a:rPr>
              <a:t>4</a:t>
            </a:r>
            <a:r>
              <a:rPr lang="en-US" sz="1000" b="1" dirty="0" smtClean="0">
                <a:latin typeface="Arial"/>
                <a:cs typeface="Arial"/>
              </a:rPr>
              <a:t>5 min</a:t>
            </a:r>
            <a:endParaRPr lang="en-US" sz="1000" b="1" dirty="0">
              <a:latin typeface="Arial"/>
              <a:cs typeface="Arial"/>
            </a:endParaRPr>
          </a:p>
        </p:txBody>
      </p:sp>
      <p:grpSp>
        <p:nvGrpSpPr>
          <p:cNvPr id="14" name="Group 61"/>
          <p:cNvGrpSpPr/>
          <p:nvPr/>
        </p:nvGrpSpPr>
        <p:grpSpPr>
          <a:xfrm>
            <a:off x="3915617" y="1990898"/>
            <a:ext cx="1733959" cy="2846035"/>
            <a:chOff x="4135759" y="828466"/>
            <a:chExt cx="1733959" cy="284603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35759" y="828466"/>
              <a:ext cx="1733959" cy="2846035"/>
            </a:xfrm>
            <a:prstGeom prst="rect">
              <a:avLst/>
            </a:prstGeom>
          </p:spPr>
        </p:pic>
        <p:cxnSp>
          <p:nvCxnSpPr>
            <p:cNvPr id="16" name="Straight Connector 15"/>
            <p:cNvCxnSpPr/>
            <p:nvPr/>
          </p:nvCxnSpPr>
          <p:spPr>
            <a:xfrm>
              <a:off x="5753100" y="3602002"/>
              <a:ext cx="91347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 rot="16200000">
            <a:off x="3469537" y="2870144"/>
            <a:ext cx="6812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Pre2-</a:t>
            </a:r>
            <a:r>
              <a:rPr lang="en-US" sz="1000" b="1" dirty="0">
                <a:solidFill>
                  <a:srgbClr val="008000"/>
                </a:solidFill>
                <a:latin typeface="Arial"/>
                <a:cs typeface="Arial"/>
              </a:rPr>
              <a:t>C</a:t>
            </a:r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</a:t>
            </a: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607419" y="2218744"/>
            <a:ext cx="405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DIC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468001" y="4356760"/>
            <a:ext cx="6812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Pre2-</a:t>
            </a:r>
            <a:r>
              <a:rPr lang="en-US" sz="1000" b="1" dirty="0">
                <a:solidFill>
                  <a:srgbClr val="008000"/>
                </a:solidFill>
                <a:latin typeface="Arial"/>
                <a:cs typeface="Arial"/>
              </a:rPr>
              <a:t>C</a:t>
            </a:r>
            <a:r>
              <a:rPr lang="en-US" sz="1000" b="1" dirty="0" smtClean="0">
                <a:solidFill>
                  <a:srgbClr val="008000"/>
                </a:solidFill>
                <a:latin typeface="Arial"/>
                <a:cs typeface="Arial"/>
              </a:rPr>
              <a:t>P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3605884" y="3632703"/>
            <a:ext cx="405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DIC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471" y="2252295"/>
            <a:ext cx="2341880" cy="213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871092"/>
              </p:ext>
            </p:extLst>
          </p:nvPr>
        </p:nvGraphicFramePr>
        <p:xfrm>
          <a:off x="6322516" y="2834662"/>
          <a:ext cx="2281734" cy="148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Box 22"/>
          <p:cNvSpPr txBox="1"/>
          <p:nvPr/>
        </p:nvSpPr>
        <p:spPr>
          <a:xfrm rot="16200000" flipH="1">
            <a:off x="7445866" y="2568064"/>
            <a:ext cx="587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i="1" dirty="0" smtClean="0">
                <a:latin typeface="Arial"/>
                <a:cs typeface="Arial"/>
              </a:rPr>
              <a:t>ubp6</a:t>
            </a:r>
            <a:r>
              <a:rPr lang="en-US" sz="800" b="1" i="1" dirty="0" smtClean="0">
                <a:latin typeface="Symbol" charset="2"/>
                <a:cs typeface="Symbol" charset="2"/>
              </a:rPr>
              <a:t>D </a:t>
            </a:r>
            <a:r>
              <a:rPr lang="en-US" sz="800" dirty="0" smtClean="0">
                <a:latin typeface="Arial"/>
                <a:cs typeface="Arial"/>
              </a:rPr>
              <a:t>+</a:t>
            </a:r>
          </a:p>
          <a:p>
            <a:pPr algn="ctr"/>
            <a:r>
              <a:rPr lang="en-US" sz="800" b="1" dirty="0" smtClean="0">
                <a:cs typeface="Symbol" charset="2"/>
              </a:rPr>
              <a:t>[Ubp6]</a:t>
            </a:r>
            <a:endParaRPr lang="en-US" sz="800" b="1" i="1" dirty="0" smtClean="0">
              <a:latin typeface="Symbol" charset="2"/>
              <a:cs typeface="Symbol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 flipH="1">
            <a:off x="7327237" y="3095822"/>
            <a:ext cx="1750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i="1" dirty="0" smtClean="0">
                <a:latin typeface="Arial"/>
                <a:cs typeface="Arial"/>
              </a:rPr>
              <a:t>ubp6</a:t>
            </a:r>
            <a:r>
              <a:rPr lang="en-US" sz="800" b="1" i="1" dirty="0" smtClean="0">
                <a:latin typeface="Symbol" charset="2"/>
                <a:cs typeface="Symbol" charset="2"/>
              </a:rPr>
              <a:t>D</a:t>
            </a:r>
            <a:r>
              <a:rPr lang="en-US" sz="800" b="1" dirty="0" smtClean="0">
                <a:cs typeface="Symbol" charset="2"/>
              </a:rPr>
              <a:t> + </a:t>
            </a:r>
          </a:p>
          <a:p>
            <a:pPr algn="ctr"/>
            <a:r>
              <a:rPr lang="en-US" sz="800" b="1" dirty="0" smtClean="0">
                <a:cs typeface="Symbol" charset="2"/>
              </a:rPr>
              <a:t>[Ubp6-C118A]</a:t>
            </a:r>
            <a:endParaRPr lang="en-US" sz="800" b="1" i="1" dirty="0" smtClean="0">
              <a:latin typeface="Symbol" charset="2"/>
              <a:cs typeface="Symbol" charset="2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 flipH="1">
            <a:off x="7052550" y="3226536"/>
            <a:ext cx="4979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i="1" dirty="0" smtClean="0">
                <a:latin typeface="Arial"/>
                <a:cs typeface="Arial"/>
              </a:rPr>
              <a:t>ubp6</a:t>
            </a:r>
            <a:r>
              <a:rPr lang="en-US" sz="800" b="1" i="1" dirty="0" smtClean="0">
                <a:latin typeface="Symbol" charset="2"/>
                <a:cs typeface="Symbol" charset="2"/>
              </a:rPr>
              <a:t>D</a:t>
            </a:r>
            <a:r>
              <a:rPr lang="en-US" sz="800" b="1" dirty="0" smtClean="0">
                <a:cs typeface="Symbol" charset="2"/>
              </a:rPr>
              <a:t>  </a:t>
            </a:r>
          </a:p>
        </p:txBody>
      </p:sp>
      <p:sp>
        <p:nvSpPr>
          <p:cNvPr id="26" name="TextBox 25"/>
          <p:cNvSpPr txBox="1"/>
          <p:nvPr/>
        </p:nvSpPr>
        <p:spPr>
          <a:xfrm rot="16200000" flipH="1">
            <a:off x="6704548" y="2629619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 err="1" smtClean="0">
                <a:latin typeface="Arial"/>
                <a:cs typeface="Arial"/>
              </a:rPr>
              <a:t>wt</a:t>
            </a:r>
            <a:r>
              <a:rPr lang="en-US" sz="800" b="1" dirty="0" smtClean="0">
                <a:cs typeface="Symbol" charset="2"/>
              </a:rPr>
              <a:t>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1370" y="558800"/>
            <a:ext cx="8615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Ubiquitin is required for proteasome granule organization </a:t>
            </a:r>
            <a:endParaRPr lang="en-US" sz="2400" b="1" dirty="0">
              <a:latin typeface="Arial"/>
              <a:cs typeface="Arial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486754" y="4414734"/>
            <a:ext cx="3021246" cy="2068920"/>
            <a:chOff x="537554" y="4414734"/>
            <a:chExt cx="3021246" cy="206892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183" y="5580174"/>
              <a:ext cx="2147203" cy="685799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990762" y="6268210"/>
              <a:ext cx="78739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proliferation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80218" y="6268210"/>
              <a:ext cx="74892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quiescence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18863171">
              <a:off x="788672" y="5357342"/>
              <a:ext cx="3271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Arial"/>
                  <a:cs typeface="Arial"/>
                </a:rPr>
                <a:t> </a:t>
              </a:r>
              <a:r>
                <a:rPr lang="en-US" sz="800" b="1" dirty="0" err="1" smtClean="0">
                  <a:latin typeface="Arial"/>
                  <a:cs typeface="Arial"/>
                </a:rPr>
                <a:t>wt</a:t>
              </a:r>
              <a:endParaRPr lang="en-US" sz="800" b="1" dirty="0" smtClean="0">
                <a:latin typeface="Arial"/>
                <a:cs typeface="Arial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8863171">
              <a:off x="1002303" y="5293453"/>
              <a:ext cx="5496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 smtClean="0">
                  <a:latin typeface="Arial"/>
                  <a:cs typeface="Arial"/>
                </a:rPr>
                <a:t> ubp6</a:t>
              </a:r>
              <a:r>
                <a:rPr lang="en-US" sz="800" b="1" i="1" dirty="0" smtClean="0">
                  <a:latin typeface="Symbol" charset="2"/>
                  <a:cs typeface="Symbol" charset="2"/>
                </a:rPr>
                <a:t>D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8863171">
              <a:off x="1181496" y="5116207"/>
              <a:ext cx="9913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 smtClean="0">
                  <a:latin typeface="Arial"/>
                  <a:cs typeface="Arial"/>
                </a:rPr>
                <a:t> ubp6</a:t>
              </a:r>
              <a:r>
                <a:rPr lang="en-US" sz="800" b="1" i="1" dirty="0" smtClean="0">
                  <a:latin typeface="Symbol" charset="2"/>
                  <a:cs typeface="Symbol" charset="2"/>
                </a:rPr>
                <a:t>D</a:t>
              </a:r>
              <a:r>
                <a:rPr lang="en-US" sz="800" b="1" dirty="0" smtClean="0">
                  <a:latin typeface="Arial"/>
                  <a:cs typeface="Arial"/>
                </a:rPr>
                <a:t> + [Ubp6]</a:t>
              </a:r>
              <a:endParaRPr lang="en-US" sz="800" b="1" i="1" dirty="0" smtClean="0">
                <a:latin typeface="Symbol" charset="2"/>
                <a:cs typeface="Symbol" charset="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8863171">
              <a:off x="1382226" y="4976629"/>
              <a:ext cx="13392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 smtClean="0">
                  <a:latin typeface="Arial"/>
                  <a:cs typeface="Arial"/>
                </a:rPr>
                <a:t> ubp6</a:t>
              </a:r>
              <a:r>
                <a:rPr lang="en-US" sz="800" b="1" i="1" dirty="0" smtClean="0">
                  <a:latin typeface="Symbol" charset="2"/>
                  <a:cs typeface="Symbol" charset="2"/>
                </a:rPr>
                <a:t>D</a:t>
              </a:r>
              <a:r>
                <a:rPr lang="en-US" sz="800" b="1" dirty="0" smtClean="0">
                  <a:latin typeface="Arial"/>
                  <a:cs typeface="Arial"/>
                </a:rPr>
                <a:t> + [Ubp6-C118A]</a:t>
              </a:r>
              <a:endParaRPr lang="en-US" sz="800" b="1" i="1" dirty="0" smtClean="0">
                <a:latin typeface="Symbol" charset="2"/>
                <a:cs typeface="Symbol" charset="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8863171">
              <a:off x="1906273" y="5357342"/>
              <a:ext cx="3271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Arial"/>
                  <a:cs typeface="Arial"/>
                </a:rPr>
                <a:t> </a:t>
              </a:r>
              <a:r>
                <a:rPr lang="en-US" sz="800" b="1" dirty="0" err="1" smtClean="0">
                  <a:latin typeface="Arial"/>
                  <a:cs typeface="Arial"/>
                </a:rPr>
                <a:t>wt</a:t>
              </a:r>
              <a:endParaRPr lang="en-US" sz="800" b="1" dirty="0" smtClean="0">
                <a:latin typeface="Arial"/>
                <a:cs typeface="Arial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8863171">
              <a:off x="2102970" y="5293453"/>
              <a:ext cx="5496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 smtClean="0">
                  <a:latin typeface="Arial"/>
                  <a:cs typeface="Arial"/>
                </a:rPr>
                <a:t> ubp6</a:t>
              </a:r>
              <a:r>
                <a:rPr lang="en-US" sz="800" b="1" i="1" dirty="0" smtClean="0">
                  <a:latin typeface="Symbol" charset="2"/>
                  <a:cs typeface="Symbol" charset="2"/>
                </a:rPr>
                <a:t>D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 rot="18863171">
              <a:off x="2282163" y="5116207"/>
              <a:ext cx="9913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 smtClean="0">
                  <a:latin typeface="Arial"/>
                  <a:cs typeface="Arial"/>
                </a:rPr>
                <a:t> ubp6</a:t>
              </a:r>
              <a:r>
                <a:rPr lang="en-US" sz="800" b="1" i="1" dirty="0" smtClean="0">
                  <a:latin typeface="Symbol" charset="2"/>
                  <a:cs typeface="Symbol" charset="2"/>
                </a:rPr>
                <a:t>D</a:t>
              </a:r>
              <a:r>
                <a:rPr lang="en-US" sz="800" b="1" dirty="0" smtClean="0">
                  <a:latin typeface="Arial"/>
                  <a:cs typeface="Arial"/>
                </a:rPr>
                <a:t> + [Ubp6]</a:t>
              </a:r>
              <a:endParaRPr lang="en-US" sz="800" b="1" i="1" dirty="0" smtClean="0">
                <a:latin typeface="Symbol" charset="2"/>
                <a:cs typeface="Symbol" charset="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8863171">
              <a:off x="2474426" y="4976629"/>
              <a:ext cx="13392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i="1" dirty="0" smtClean="0">
                  <a:latin typeface="Arial"/>
                  <a:cs typeface="Arial"/>
                </a:rPr>
                <a:t> ubp6</a:t>
              </a:r>
              <a:r>
                <a:rPr lang="en-US" sz="800" b="1" i="1" dirty="0" smtClean="0">
                  <a:latin typeface="Symbol" charset="2"/>
                  <a:cs typeface="Symbol" charset="2"/>
                </a:rPr>
                <a:t>D</a:t>
              </a:r>
              <a:r>
                <a:rPr lang="en-US" sz="800" b="1" dirty="0" smtClean="0">
                  <a:latin typeface="Arial"/>
                  <a:cs typeface="Arial"/>
                </a:rPr>
                <a:t> + [Ubp6-C118A]</a:t>
              </a:r>
              <a:endParaRPr lang="en-US" sz="800" b="1" i="1" dirty="0" smtClean="0">
                <a:latin typeface="Symbol" charset="2"/>
                <a:cs typeface="Symbol" charset="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908462" y="5643794"/>
              <a:ext cx="65033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Pre2-GFP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914812" y="5976110"/>
              <a:ext cx="63480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rgbClr val="000000"/>
                  </a:solidFill>
                  <a:latin typeface="Arial"/>
                  <a:cs typeface="Arial"/>
                </a:rPr>
                <a:t>m</a:t>
              </a:r>
              <a:r>
                <a:rPr lang="en-US" sz="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ono-</a:t>
              </a:r>
              <a:r>
                <a:rPr lang="en-US" sz="800" b="1" dirty="0" err="1" smtClean="0">
                  <a:solidFill>
                    <a:srgbClr val="000000"/>
                  </a:solidFill>
                  <a:latin typeface="Arial"/>
                  <a:cs typeface="Arial"/>
                </a:rPr>
                <a:t>Ub</a:t>
              </a:r>
              <a:endParaRPr lang="en-US" sz="800" b="1" dirty="0" smtClean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37554" y="5861810"/>
              <a:ext cx="36420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10 -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37554" y="5506210"/>
              <a:ext cx="36420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55 -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529908" y="4235754"/>
            <a:ext cx="1903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>
                <a:latin typeface="Arial"/>
                <a:cs typeface="Arial"/>
              </a:rPr>
              <a:t>Phleomycin</a:t>
            </a:r>
            <a:r>
              <a:rPr lang="en-US" sz="1200" b="1" dirty="0" smtClean="0">
                <a:latin typeface="Arial"/>
                <a:cs typeface="Arial"/>
              </a:rPr>
              <a:t> resistance:</a:t>
            </a:r>
          </a:p>
          <a:p>
            <a:pPr algn="ctr"/>
            <a:r>
              <a:rPr lang="en-US" sz="1200" b="1" dirty="0">
                <a:latin typeface="Arial"/>
                <a:cs typeface="Arial"/>
              </a:rPr>
              <a:t>c</a:t>
            </a:r>
            <a:r>
              <a:rPr lang="en-US" sz="1200" b="1" dirty="0" smtClean="0">
                <a:latin typeface="Arial"/>
                <a:cs typeface="Arial"/>
              </a:rPr>
              <a:t>ell fitness </a:t>
            </a:r>
          </a:p>
          <a:p>
            <a:pPr algn="ctr"/>
            <a:r>
              <a:rPr lang="en-US" sz="1200" b="1" dirty="0" smtClean="0">
                <a:latin typeface="Arial"/>
                <a:cs typeface="Arial"/>
              </a:rPr>
              <a:t>decreased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47491" y="1924354"/>
            <a:ext cx="1868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latin typeface="Arial"/>
                <a:cs typeface="Arial"/>
              </a:rPr>
              <a:t>Resumption of growth: </a:t>
            </a:r>
          </a:p>
          <a:p>
            <a:pPr algn="ctr"/>
            <a:r>
              <a:rPr lang="en-US" sz="1200" b="1" dirty="0" smtClean="0">
                <a:latin typeface="Arial"/>
                <a:cs typeface="Arial"/>
              </a:rPr>
              <a:t>delayed</a:t>
            </a:r>
            <a:endParaRPr lang="en-US" sz="1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4180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rlv.zcache.de/chemie_kolben_chemical_flask_postkarten-r261a3cc76d33472c9e60df4ba225bbc0_vgbaq_8byvr_324.jpg"/>
          <p:cNvPicPr>
            <a:picLocks noChangeAspect="1" noChangeArrowheads="1"/>
          </p:cNvPicPr>
          <p:nvPr/>
        </p:nvPicPr>
        <p:blipFill>
          <a:blip r:embed="rId3" cstate="print"/>
          <a:srcRect l="20833" t="16204" r="16666" b="16666"/>
          <a:stretch>
            <a:fillRect/>
          </a:stretch>
        </p:blipFill>
        <p:spPr bwMode="auto">
          <a:xfrm>
            <a:off x="571472" y="3665550"/>
            <a:ext cx="714380" cy="767297"/>
          </a:xfrm>
          <a:prstGeom prst="rect">
            <a:avLst/>
          </a:prstGeom>
          <a:noFill/>
        </p:spPr>
      </p:pic>
      <p:sp>
        <p:nvSpPr>
          <p:cNvPr id="27656" name="AutoShape 8" descr="data:image/jpeg;base64,/9j/4AAQSkZJRgABAQAAAQABAAD/2wCEAAkGBxQQEhUQERIUFBQSGBgZGBYYFRoXFxgaGBUXFxUXGBUYHCghGhwlHhUdJjIhJSkrLi4uGB8zODMsNygtLisBCgoKDg0OGxAQGzckICQsLC04LiwtLCwsLS0sLCwsLCwsLCwsLCwsLCwsLywvNCwsLCwsLDcsLSwsLCwsLCwsLP/AABEIAOEA4QMBEQACEQEDEQH/xAAcAAEAAgMBAQEAAAAAAAAAAAAABgcEBQgDAQL/xABAEAABAwICBQkGBAYCAwEBAAABAAIDBBEFIQYSMVFhBxMUIkFxgZGTFzJCUlTSI4Kh4RVicrHB0TOSJFNz8Bb/xAAbAQEAAQUBAAAAAAAAAAAAAAAABAIDBQYHAf/EADwRAAIBAgIFCgUFAAEEAwEAAAABAgMRBCEFEhMxQQYUFiJRYXGBkeEyUqHB0UJTorHwkiNDYnIVNIIz/9oADAMBAAIRAxEAPwC8UAQBAEAQBAEAQBAEAQBAEAQBAEAQBAEAQBAEAQBAEAQBAEAQBAEAQBAEAQBAEAQBAEAQBAeMlS1u1w/usdiNLYOg7Tmr9izf0K1Tk9yPw2tYe39FHp6fwM3bXt4po9dGa4GQ1wOYN1lqdSFSOtB3Xasyhqx9VZ4EAQBAEAQBAEAQBAEAQBAEAQBAEAQBAEAQBAEAQBAa2vqzfUb4n/C0rT2mp67w9B2S3tcX2Ik0qXFlZaU8qtLRvdDG11RI24dqkCNpGRBf2nuCg4Hk9iMTFVJvVT7d78vyVyrKORpaDlsiLrT0r2t3seHEflda/mptXkpUS/6dRN96t+ShYhcUWlgWNRzxtqKeQSRv2EbOII2gjdtWHw+KxWjK+q8rb4vc/wDdqLrjGaJJFIHAOHaujYXEwxNKNWG5/wCsQpRcXZn7Ug8CAIAgCAIAgCAIAgCAIAgCAIAgCAIAgCAIAgCA8KyfUbftOQWK0xj1g8O5L4nkvHt8i5ThrMqvlb0q6DS81G609Tdrd7WfG/8AwOJ4LT9A6P51iNeavGOb73wX3JFWeqrI53XRSGEBPeSLSroVUIJHWgqSGm+xr9jH+eR4HgsBp/R3OaG0iutH6rivuXaM9V2OksNnsdU7Ds71guTekNlV5vN5S3dz9y9WhdXRtFvhECAIAgCAIAgCAIAgCAIAgCAIAgCAIAgCAIAgC8bSV2DQ4tXtaHSvcGxxgkuOwAC5K5tpXGTx+LtTzW6K/wB2sm046kczlbTPSF2I1b6l1w09VjT8LBfVH6kniSt80dgo4PDqkt+9vtfEiTlrO5pAL5BTik2WO4FNRPbHUMLC9jXjiHC9r7xsI3hRsLi6WJi5UndJtehVKLjvNYpJSdHclOlPT6QMe689MGsfc5uFrMk43AzO8LnGm8C8HideGUZZrufFeRNpT1o2ZZ1JNrtv29q3TROPWMw6m/iWT8ffeRakNVnusmUBAEAQBAEAQBAEAQBAEAQBAEAQBAEAQBAEBh4jPqjVG139lrfKPSGwo7CHxT+i9/yXqMLu5SPLhpTqMbh0Tus+z5rfLtYw9+RPADesdyZ0frSeKmslkvHi/LcV15/pRSy3UjE+5INFum1XPyC8NKWuO50l7xt4gWuRwG9YDlBpDm1DZwfWnl4Li/svYvUYazuWhyq6LfxCkLoxeenu9m9wt14/EZjiAtW0FpDmmItJ9WWT7uxl+rDWRziukEIkOgukjsOq2Ti/Nk6srd7Cet4jaO5Y/SmBWMw7p8d68SuEtV3OpsMrG9V7TdjwCCNhBFwVo2h8dLA4q08ovJ93f5EqpHWjkbxdJIQQBAEAQBAEAQBAEAQBAEAQBAEAQBAEAQH5e8AEnYFar1oUabqTeSVz1K7siI6VY8ykglq5djASB8ztjGDvNguava6UxvfJ+i9kTcoROV8VxB9TNJUSm75XFzjxPYOA2eC6VQowo0404bkrEJu7uzzoqR80jIo2lz5HBrQO0k2CqqVI04Oc3ZLMJXyOotEcBbh9LHTNzLRd7vmeffPdfZwAXLNIYyWLxEqr47u5cCdCOqrG5UIrOeuV3RXoVVz0bbQVN3C2xr/jZw3jv4LonJ/SHOaGzm+tHLxXB/YhVoaruQJZ8tF3ciGlPOxHDpT14QXRE9rL9Zt/5Sdm48Fo/KXR+pPnMFlLJ+PB+f8At5KoTutUunDp9Zuqdrf7LLcndIc4obKb60PquH4LdaFnczFsRZCAIAgCAIAgCAIAgCAIAgCAIAgCAIAgNbic/wAA8f8AS0vlNpC7WFhwzf2X39CTQh+o535aNKek1Ao4nXipidexydLsN/6dneXKfyc0fsaO3mutLd3R9/wU1p3ditlspYLf5DtFrk4lK33SWQgjttZ8g89UeK0/lNpCyWFg+9/Zff0JNCH6mXGtNJIQGk0x0fbiNJJTOsHEXjdb3XjNp/weBKm6OxssHiI1Vu4rtXEonHWVjl6spnRPfFIC18bi1wPYWmxH6LqVOpGpBTjuauQGrHvg2JyUk8dREbPicHDjvB4EZeKt4nDwxFKVKe5o9Ts7o6q0bxtlVDFVwm7JBe19h2OaeINx4Lm1OVXRmMz3xefevdE12nElTHXAI2FdMo1Y1YKpB5NXITVnY/SuHgQBAEAQBAEAQBAEAQBAEAQBAEAQHlUS6jSfLvULSGNjhKDqy8u98CqEdZ2K75SNKP4fSPlB/Gl6kQ/mO135Rn32Wg6LwktIYv8A6ma3yf8Au1kupLUjkczveXEuJuSbknaSdpXSkklZEI2ei+Bvr6mOljyLz1ndjWjNzj3D/Ci43FwwlCVWXD6vgiqMdZ2OpcPomU8TIIm6rI2hrRwH+VyyrVnVm6k3dt3J6VlYyFbPQgCApnlw0W1XNxGJuT7Nmt82QY/x2HuG9bnyZ0hdPCze7OPhxX3IteH6kVGtvI5aHIlpTzExoJT+HUG8ZOxsltn5gLd4G9avyl0ftafOYLOO/wAPYv0J2djoLDJ/gPh/kKLyZ0hvws33r7r7+pVXh+pGxW5EYIAgCAIAgCAIAgCAIAgCAIAgCAIDUYjUXO2zW9vZxK55p/SDxOI2cPhjl4vj+CZRhqq5y9ykaUfxGsc9pPMxdSIfyg5vtvcc+625bbobR/M8Oov4nm/Hs8iPUnrMiiyxbL+5GtFui03S5W2mqRlfa2K92jhrW1v+q5/yi0ht62xg+rD6vj6bvUl0YWVyxFrpfCAIAgMbE6BlTDJTyi7JWlrhwItcbiNoPBXKNaVGpGpDenc8aurM5a0mwV9DUyUsm2M5H5mnNjh3ghdUwWKjiqEaseP0fFECUdV2NdFIWkOaSHNIII2gg3BCkyipKz3FJ07yfaTjEKSOe451lmygdjwNttztviuZ6Qws9HYzqbr60X3e24nQkpxJ/Ty67Q5dBwGMji6EaseO/ufEhzjqux6KYUhAEAQBAEAQBAEAQBAEAQBAEBjV0+o3Ladn+1hNO6Q5rh9WL60sl3drLtKGsyoeWbSnotOKSJ1pqkdaxzbF8XcXHLuutb5O6P29bbzXVj9Ze2/0L1adlZFBrfyIS3kz0X/iNY1rh+DDZ8ptkQD1WfmIt3ArEaa0hzPDtr4pZL8+X4LlKGszpQC2QFgNgXNN5OPqAIAgCAICueWbRXpVOKyJt5qYdawzdFtI72nPuutj5O6R2FbYzfVl9H7/AILFaF1dFBrfyITHkv0o/h9YNc/gz2ZJnkM+q/8AKT5ErDab0fzvDvV+KOa+68y5Snqs6bw6osbX6rvLgVq/J7SHN6+ym+rL6Ph+CRWhrK6NuugkMIAgCAIAgCAIAgCAIAgCAID4TbNUykoxcpbkCN45ijIY5KmU2jiaXHuaL2HE/wByuaY3EVNJYzqcXaK7v9mydFKETlXSbGn11TJVSbZDkPlaMmNHcAF0PBYWOFoRpR4fV8WQ5S1nc1sbC4hrQSSQABtJOQAUltJXZSdM8nmjIw6jbGQOdks+U/zEe7fc0Zee9cx0vj3jMQ5r4VkvDt8ydThqokzjYXJsBmSdg4krGLPIrIlUadMfIYaCCWtkbtdHZsLTudM7LyusvDRE4wVTEzVNPt+J+ES3tOEcz604zKb/APg0zflOvM7xtYI//i4Zdeb8or8j/qM+y0+MNzZPQSb2uikj/UEryM9Fv4oTXg0/wLTPN+lFZS512HP1BtlpnCZoG8sNnAf4VS0fhq+WHrK/ZNav13DXkt6JBguNQVsfO00rZG5Xttbfsc05tPesficLWw09SrGz/wBufErjJS3GeRfIi4O0HYeCj3tuPTmjlI0X/htW6NoPMy9eI7mk5svvacu629dN0PpDnmHUn8Syfj2+ZCqQ1WRVZUtnQXI7pT0ul6NI681MLXO10d7Mdxt7p8N657yh0fzevtYLqz+j4+u8mUZ3Vi2aGfXbntG3/a2nQmkOd4frfFHJ9/Y/Mj1YarMhZkthAEAQBAEAQBAEAQBAEAQGBic9hqDt29y1TlLpDUhzaDzeb8Ozz/28kUIXesUPy46U6zm4dE7JvWmt82RjZ4bT3jcrfJnR9k8VNb8o+HF/b1Fef6UVGtvI5ZnIrot0ic10g/CpzZg7HS2y8Gg37yFrHKTSGypc3h8Ut/cvf8l+jC7uXq5wAJJsBmSewDaVoiV8kSiENhfjby55czDWOsxrSWvqnNNi957Igb2Hba6zjlHRkbRzrPe+EL8F/wCX9Fr4/D+yZUlKyFgjiY1jG5BrQAB4BYWpUnUk5Td2+LLqVj2VJ6EAQEbx3RRsj+l0jujVjLkSNFmyfyTM2PafNZLC6RlCOxrLXpvg9674vgy3KHFbzJ0Yx3pTXxys5qqpzqzxX907Q5u9jhmCrWNwewalB3hLOL7e5964nsZX37zC5RtGP4jRujaBz0fXiP8AMNre5wy77K/ofH8zxKk/heT8O3yPKkNZHM8jC0lpFiDYjcRtC6ammrogm20Tx5+H1UdSzPVNnN+Zhyc3y/UBRMfg44uhKlLju7nwZVCWq7nVOD4iyRrJ4na0cjQ4EdrSLhc+0dip6OxfXys7SX+7N5MnFTjkSEFdMjJSSa3Mgn1egIAgCAIAgCAIAgCAID8SyBoLj2KPisTDDUpVZ7l/rHsY6zsiE6a6RtoKWWrfYuGTG3957smt7u08AVzjD0quk8ZaX6ndvsX+yRNbUInLdZUumkfLIS58ji5xO0lxuT5ldMp0404KEVZJWILdz1wnDZKqZlPCNZ8rg0Ds7zuA2nuVFevChTdSbyR6k27I6m0fweOip46aIdWMWva2s74nHiSuV4vEzxNaVWe9/TsXkT4xUVZGo06mc9sOHsNnV8nNuPaIWgOqHf8AXL8ymaLioyniZbqav/8Ap5R+ufkU1Pl7SRUjI2NEUWqGxWZqtI6tgLNIGw2tksdUc5S1573nd8e8rR7Kg9CAIAgPjjYE7bdnaizYIXidUwT0OLU56k7hTTZWJZISGa47HMkZq2OwmyzdCnPZVsHV3xWuvFb7dzi79+8tNq6kiarBl0oflo0V6NUCtibaKpJ17DJsu0/9tveHLfuTmkdtS2E31o7u+Pt+CJWhZ3RWq2UsFxch2lPvYbK7e+C54XfGPLWA/qWm8ptH7sVBd0vs/t6EmhP9LLzw2e41TtGzuUrk3pDa0+bzecd3evYprQs7ozltBYCAIAgCAIAgCAIAgCA1eJT3OoNg2960TlJpDa1Obw3R3979iVRhZXObeV7SnptVzEbrwU12i2xz/jfx3Du4rOcn9H82w+0mutPPwXBfctVp6zsQJZ8tF18iGi3NxnEZR1pQWxA9jL2c+3Eiw4A71pPKbSGvNYWG5Zvx4LyJVCH6i11qZII3VtBxan1vgpZi0cTLGHHyAWSpu2j524zjf0di3+teB90GcTFOXe+aup1t9+dIbf8ALqrzSatUglu1If1+binufiSNY4uBAEAQALwFaVZBwqd7TZhry6PwrG7O9wK2en/9+EXv2Vn/AMH9rFh/C/H7lmO2rWEXzWaSYMyuppKWTZI3I/K4ZscO4qVg8VPC1o1YcPquKKZR1lY5axXD300z6eUWfE4tcO7tHA7fFdUoVoV6cakNzVyA1Z2Z+MPrX08rJonar43BzTuIXtWlGrB05q6asE7O51PojpA2tpoquPIuA1m/K8ZPb5/pZczqRq6MxuW+Ly717omq04kyieHAEdq6ThsRDEUo1YbmQpKzsz9K+eBAEAQBAEAQBAEB41c2o2/b2LGaWx6weHc/1PJePsV04azsVjyq6VdApCGH8eouxm9ot15PDYOJC0vQmBeNxOtPOMc33vgvMlVZ6scjnBdHIRvtCdHXYjVx04vqX1pHfLGD1j3nYOJUDSWOjg8PKo9+5LtfArhHWdjqCngbG1sbAGtYA1oGwACwC5dObnJylvZOWR6Kk9IxpjeB9NiI92lc5s3/AMJtVsjvylrXeBWT0darGphnvmrr/wBo3aXnmi3PK0j86Fyh02Ilpuzpd2m9wbxR61uF17pKLjToJ79T7uwhvZ749pvQ0LubnqAJBtY1rnuHeGizfEhUYXROLxK1qcMu12S+p7KpGO8aOabUWIPMdPNeQC+o5pY4jtIuLHwKYzRWKwkdarHLtTujyNSMtxIiVji4QPHOVehpnGNhfUObkebA1b/1usD4XCz2G5O4utHWlaK79/oizKtFH7wrlFhrqarfC18ctNBJJqPtmGxuILSMjmB5ryvoSrha9KNRpxlJK672gqqknY8aqkDaLCsPZY89JAXcWRNM8rvFwH/ZVQqN4nE4mX6VL1fVS9P6DXVjEn5Wvl4L0FTcuGi2uwYjE27mWZNbtbsY892w8CNy23kzpDVk8LN5PNePFee8jV4fqRSy3UjFh8jelPRKnosjrQ1RAF9jZNjDwvex8Ny13lFo/nFDawXWh9Vx9N/qXqM7Ox0bhs9jqHt2d6xPJrSGpPm03k8149nmXK8LrWRs1vBFCAIAgCAIAgCAJuBo8VrWjWke4NZGCS4mwAaLucTusFzfTGNljsVqwzSequ/Pf5/gm046sczlnTrSR2I1b57nmx1Ymn4WDIeJ2niVu+i8CsHh40+O9vtftuIs5azuR5ZEoOi+SbRboNIJHi09SGvfcWLW2uxnDbc8TwXOdPaQ51iNWL6sMl3viyZShqom6wZeCAwcelYymnfM0OjbFIXtOwtDDrDxV/CxnKvBQdm5K3jcpludzU8nmD9Ew+GLY97TI87nSdbxsCB4KXpfFc4xc58E7LwWX1KacbRObsZpJIJ5Yp786x7g++0m9y6523237brpWGqU6lKM6fwtZf7uITTTzJPySYTJPiMUjLhtOece7sAFwG33uOXmsXp/EQpYKUZb5ZJf7sLlKLcjoHGqIz080DXapljc0O3EtIC57hqqpVo1Gr2aZLkrqxyhV0z4XuikaWPYSHNIsQRtBC6zTqRqRU4O6fEx7ViyOQ7CuflqnuH4fMmJ2487cW8mla3ymxGyp00t+tf/AIl+hG7ZM+TqmlllMlQLHDo+hRi97uBBklI2guaGjuusLpepThT1aX/de0f2Xk7l2mnfPhkWCteLwQHlU07ZWOjkaHMeC1zTsIIsQqoTlCSlF2azPGrnL2mejrsOqn0ziS0daNx+Jhvqn9CDxBXUtHY2OMw6qrfua7HxIM46rsaRrrG4yI7VOauUHSnJjpT/ABCkaXO/HgsyTebe4/xA8wVzXTGBlgcVeGUXmn2d3kybTlrRzLIpZtdt+3tW86LxyxmHVTjufiRakNV2PZZEoCAIAgCAIAgMTEZ9VuqNrv7LXuUOkOb0NlB9af0XH13F6jC7uUvy3aU8zE3D4ndeYa0tuyP4W/mP6DisPya0ftKjxM1lHd49vkXK87LVKPW8kUnXJLot06rEsgvBTEOff4nfAzzzPAcVgtP6Q5rh9SPxSyXcuLLtKGszohc6JoQBeA1elFA6po6inZ78sT2tzsNYtOqCdxKl4GtGjiadSW5ST8imavFo8dE8cjrIGlhtJGAyWI+/G9vVc1ze8ZFV4/CTw9V6255p8GnmjyEk0YelegtJiThJM1zZWi3OMNnEbnDYf7q9gNL4nBrVpu8exnkqcZbzTaT8zgGGPZRjUfKdRrr3eXuBu8u7SGg23ZKbgtrpbHJ13dLNrhZcPNlMrU45EA5JNK5oq5sEsr3x1N2kOcXWftY/PYbi3HWWwaf0dTnhXUhFKUM8lbLiizSm1KzLY0q0FpMRIkmYWyjLnGHVcRud2O8c1qWB0vicGtWm7x7Hu8uwkTpxlvNhgGBU+HQc1A0MYLue5xzJtm97jwHcFHxWLrYyrr1Hd7kl/SRVGKirI0WhFSKisxKphN6eSSJrHdjnsiDZHN4cVP0nTdLDYelU+NJt9ybyRRB3k2iZrCl0+NcDmDccEasD6gILytaK9OpDLG289MC5u9zPjZ5ZjiOKzugNIc1xGpJ9WeXg+D+xZqw1lc53XRSGSbk+0mOG1bZiTzT+pKBndhO228EX896xmlsAsZh3BfEs14+5XTnqu51Hh1UAQQQWvAzGwg7CFpehMe8HidWfwyyfc+D8mSqsNaJul0chBAEAQBAEB8e6wudgVurVjSg5zdksz1K7sRTSTGmUsMtXMbMjF7bzsa0cSSB4rmlWdXSeMy3ydl3L2RNVoROVcaxN9XPJUym75XFx4bgOAFgOAXSMNQhh6UaUNyViE3d3Melp3SvbHG0ue8hrWjaSTYBXZzjCLlJ2SPErnUOhejrcOpGUzbF3vSO+aQgax7hYAcAFy3SWNljMQ6r3bl3LgT4R1VY3iglZG+UCvdDSFsby2Wd8cUer75L3gP1OIZrG/ZZZLRVGNTEXmrxinJ33ZLK/nYt1HZGIMKxCgNqSVtZACfwal1phfsZUbDn8w3q7zjBYr/8AvHZz+aC6vnH8HlpR3ZmQ3TWKMhtbFNRuOV5WEx3/APsy7bcSQrb0VUmr4eSqL/xef/F2Z7tFxyI/pngtM6opsSje4NmkbDNJBLqm0gLYpdZvaHAA9huLrI6OxVdUamFms4pySkr7t8bPu9iicVdSRJtGa6USTUNU7Xmp9VzZLWMsL/ce4DLWBBBtuWLxtGm4QxFFWjK6a7JLevDc0XIt7manlR0OmxSOEQSMa6FzzqvJDXB4aL3AOY1f1KmaD0nTwM5uom1JLdvVr/3coq03LcQ/AuSOqgq4JnTQmOJ7JHFpdrXaQ4tDSN4te/8ApZjFcpMPVw84KLu01wtnle9y3Gi0y5yfBaWSiqtNp3V+u2SXm6bpIpYW62o1zmG9RUSntDNV2qDlcXzW1aNgsJZwjeeprvK7Sfwxj43V2R5vW/okWF4/TwxNpMJppaoRDVHNjUiv2udO+zSSdpF8ysdXwdapUdbGzUL9ucvKKz/orUklaKuJ8Nnrvw6+tjhYdtNSvDSRf3ZJnkuduNgO1exr0cN1sNScn801/UVkvO4s5fEz5gVBHh2JPpYhzUFVA18TLktdLESJS2+x2q5t9+SYqtPGYJVZ9aUJNN8Unu8r3EUoysiaLCl0IDnTlY0W6BVmSMfgVJc9m5rr3ezwJy4Ebl0bQOkOdYfVl8UMn3rgyFVhqshCzhaL15FNKefgNDK68lPnHvdFllxLSfIhaJyk0fsqvOILqy3/APt7kujO6sy48Pn1m2O1v9uxZzk/pDnNDZyfWhl4rgy1Whqu5lrPlkIAgCAIDXYnP8A8f9LTuU2kd2Fg+9/Zff0JNCH6mc+8tmlPPTCgid+HBnIQfek+U8Gj9SdykcmtH7Onzmazlu7l7lNad3Yq9bSWC2eQ/RbXecRlb1WXbCCNr/ieP6Rl3k7lqXKbSGrFYWDzeb8OC895IoQ/UXStKJQQGp0hwCOtawPfLG6J+uySJ5Y9psWmzhvBUvCYyeGbcUmmrNSV0/IplFSNaNCImdaCorIZP/YKh7if6mvJa7xCkvS1SWVSEZLs1UvRqzRTs1wZ8kgxOAWDqavZ8sjeYkI4kazCfAL1TwFV3tKk+56y+z+otNd5CtKo6N0EwmoZ8NqNUuaQxwgc8DWb14fw3ZjbYZrNYGWKVWOpVjVhe29ayXhLrItS1bbrGXp/WP16Kvhc9raiAtk5qTm5JGgtlbHG8Z62s42AzOY7Va0VShq1sPUSbjK6urpb0212WtvPaj3NHho3ppWOMcAqKed73NZacGOVrjCZZA7V2ta5hj1rZkhV4zRWFWtUcJRSTfVzi1rWVu9p61r7jyNSW4zanT6sMPOalJBrRMlaXSGQlskvNZNy6zfeO0EWVmGh8MqmreUus45K2aV+/J7j3aSsRLSTHH1DpGmofV6j52Ag83TNa2EOinZq5a4s86pJuWrL4PCRoqLUFTuovtm3rWcXfOzyztlctylfvN3S0RbT4ZB0Y1pfJVytjf1BIAQGSya97N/EDje+3tUGdVOtiKm02dlCN1nbtStxytkV2yStfeTKPR2qqQBV1PMRfS0g5tttzpvecOAACwzxuHou9CGtL56mb8o7vW5c1G979DK//g8O1dXocX9Wet36973Vr/5jG3vtX9vQ92cew+4ZobT08rJmuneYtbmmyTPkZHrCzixrjkbLytpStVpum0lfe1FJu3a0FBJ3JEscXAgNDpvo63EaSSnNte2tE4/DIAdXuB2HgVP0ZjpYPERqLdufh/syicdZWOYKmB0b3RvaWuYSHNO0EGxBXUYTjOKlF3TIDVjM0fxd9FUR1MXvROvbYCNjmngQSPFWcXhoYmjKlPc/8n5HsZarudVaP4uyoiiqojdkrQ7z2tPEHLvC5xhq1XRuM636XZrtX+zRNaU4kna64uO1dMp1I1IKcXdPMhNWPqrPAgCA855dRpcoePxccJQlVlw3d74IqhHWdiA8oGk4w6kfUXvK86kQ3vINjbcAL+C59gMLPSWM6/HrSfd77iZOShHI5gkkLiXOJJcSSSbkk5kk9pXTEklZbiCbDRzBn11THTRjORwBPY1vxOPADNR8ZioYajKrPgvV8F5lUY6zsdS4VhzKWGOniFmRNDWj+5PEnPxXK69edepKpPe3cnpWVkZatHoQBAEB51E7Y2l8jmsa3a5xAA8SqoQlOWrFXfceEck0sbPeOip5K3aC8AMpxwMz8ndzQVkVo2VLrYiap92+X/FbvOxRr33K5rNGMLE1PLhVaxokpHhzNRxOox/XgfE8gEap1m3t8HbdSsbiHTrRxmHeU1ndb2spJrvyfmUxV1qvgajFOT2qF2xOpqmL4RMCyUDnhMRrhpDnONwXG2RUyhprDuzmpQl/45r4dXdfJLfYpdKRhRcntUb/APh0Lb89m6VxsJsmNADD/wAWdu/JXpaaw6/7k38PBfp3vf8AqPNlLsJLg3J8A5r62RsuqWHmI26sBMcfNxvcD1nOtc7s9ixuI002nHDrV39Zu8s3dpcEvqVql2nk/SeAYk+ebXbBTsNPHNzbjDzheDPeQZC2q1ovuO5VLAVnglThZzk9dxuta1url6v0Guta7JxR1cczRJE9sjTsc1wcPMLB1Kc6ctWas+8upp7j2VB6EAQBAEBSfLfotzcgxGIdWYhsoHY+3VfwDgLd44rduTOkNeDws3nHNeHFeX+3EWvC3WRVK2wjlr8iGlPNyOw6V3Ul60N+x/xN/MM7bxxWp8ptH68FiYLNZPw4PyJFCf6S/MMn+A+H+lRyZ0hdPCz4Zr7r7ivD9RsFt5HCAIDU4jPrG3Y3/wDFc+5Q6Q5xX2UPhh9Xx9NxMowsrnMfKjpR/EKxwY68EF2R8fnf4n9AFtGhNH80w61l1pZv7LyI9WesyHLMlsvjkV0W6NTmtkH4lSBqA/DFtBH9W3uAWhcpNIbatsIbob+9+35JdGFlcspa0XwgCAICF4n0iTEzTGsmp2SQh9PzQjLXFpImDw9pu4ZHsyWao7GGBVVU1NqVpXvfP4bWayLTu5WuYcgoxLq6tRi9XHtvaRsZv2mzYYu7blmry506d7xoU35N/wBzl/R51b9rN0KOvqcpZY6KL/1wAPmtuMzxqN/K3xULa4Oj8EXUl2yyj/xWb82VWk+48Z9ERAW1FA4tqo73dLI54nafejmc4k52yPwlVx0ltb0sSuo/lSWq+Div7XEals47zKptL4RZlWHUc3aybqtJ/km9x47jfgrU9GVX1qH/AFI9sd/nHevQ9U1xyMms0rooRrSVcAG3J4cT3NbcnwCtU9HYqo7Rpv0+7yDnFcTT1OJVOJ/g0bJKamdlJVSN1JC3tbBE7O5+dwsFMhQoYLr12pzW6Cd1ftk1ll2IpbcsluPak0bqKFnN0FSHRC9qepaHNsSSWtljAc29+0O8VRUx1DFS1sTC0vmg7Pxad0/Kx6oOPwmhxOnpo3GWrpKjDZe2qpXF0feXRA5ZfGxZChOvNalCpGtH5J7/AEl9mUNLireBsxHWNgdURYvFLTsaXGQ07JH6rRc9ZrrE24KLrYZ1VTnhmpt2trNK/g0Vda17m/0SqJpaOGSp/wCV7dY5Bps43YS0ZA6pFwsfj4UoYmcaPwp2/P1K4NtZm3UQqCAIDExbDmVUMlPKLslaWnfnsI4g5+Cu0K86FSNWG9O541dWZyzpBg8lFUSU0o60ZtfscPhcOBGa6rhMTDE0Y1Ybn9O4gSi4uzMKnndG9sjDZzCHNI2gg3B8wr04KcXGW55FJ1DoJpKMQpY6lthIOrI35Xt2+B2jgVzPGYepo3GWjwd0+7/ZMnRanEnUEocA4dq6JgsXDFUY1Y8fo+KIco6rseilFJjV0+o3Ladn+1hdN6R5ph7RfWlkvu/Iu0oazKn5YdKuh0vRo3fjVQIyObY9j3cCb2HjuWr8n9H85xG1n8MM/F8PyX609VWOfV0Ihkp5OdGDiNYyMj8GPryn+UbG97jl57litMY9YPDOS+J5Lx7fIuU4azOmGNDQGgAAAAAbABkAFzJtt3ZNPqHoQBAEBqce0dgrdQzB4dHfVex5jeA4We3WbnqkbQpeFxtXDX1LWe9NXWW7J8UUyipbzNw3D4qaNsMEbY42iwa0WHed5PaTmVYrVqlabnUd2+09SSyRkq2ehAfiWJrxquaHA9hAI8ivYycXdOx4Y1PhUEZ1mQQsO9sTGnzAVyeIrTVpTb8WzzVRmK0VBACEBGK7QWlkcS3nIWyf8sUMhjil/rjbkfBZOlpfEQik7Sa3OSu4+D3lt00SZjQ0AAWAAAA2ADIBYxtt3ZWfUPQgCAICs+WrRXpEArom/iU4s+wzdHfb+Um/cStm5N6Q2VXm831Zbu5+5YrQurlErfCITfko0q6BVhkrrQVFmvueq11+pJwtsPAncsHp3R3O8PrQXXjmu9cUXaU9VnS+HT6p1TsP91rnJ3SGwrbGXwz+j993oXq0Lq5tVv5ENTiLrvtusud8pKrnjXH5Ul9yZRVonKGnGMPrK2eV5uA9zGDsaxriGAeH6krddGYaGHwsIR7E34veRpyvI0KnlBbnJ1pnhuGUojc6UzSHWlcIri+wNBvsA/UlahpfReOxtfWSWqsln9fMkU6kYolPtdw75p/S/dYvo1juxevsX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PzJytYa4FrjMQQQQYsiDkRtXq5N49O6t6+w20Si8cEPSJOilxgLiY9YWcGnMNI4bONlveF2uyjtvitnbt9yJK18jAV88Ok+SnG31mHxvkN5InGIu36gBaTx1XDyXNtN4ZYXGvZ5J2ku7/Mm0nrRzJ909ZTpHIo2J54k2z771C5S0XDGa3CSX4ZVQd4nKvKBgj6KumjeDqve58buxzHuJb5XseIW46JxccThYSjvSSfc0RqkdWRHFkSgIAgCAIAgCAIAgCAIAgCAIAgCAIAgCAIAgCAIAgCA6X5LcCdR4fHHILSSkyOb2gvtqg8Q0Bc10zieeY17PNZRXf/mTaa1Y5k8/h6zvRxdpa2xk1dPri3aNhWa0ro6OOo6m6SzT/wB2+5apz1WQ7SvRSCvZzVVHm2+o8ZPZfaWu3ZDLYbBaHSr4vRdZpZPinuf58US2ozRWs/If1jzddZvYHQ3I7yH2Kz0OVmXWpZ90vYtc37zz9h7/AK5von71V0sj+1/L2POb949h7/rm+ifvTpZH9r+XsOb949h7/rm+ifvTpZH9r+XsOb949h7/AK5von706WR/a/l7Dm/ePYe/65von706WR/a/l7Dm/ePYe/65von706WR/a/l7Dm/ePYe/65von706WR/a/l7Dm/ePYe/wCub6J+9Olkf2v5ew5v3j2Hv+ub6J+9Olkf2v5ew5v3j2Hv+ub6J+9Olkf2v5ew5v3j2Hv+ub6J+9Olkf2v5ew5v3j2Hv8Arm+ifvTpZH9r+XsOb949h7/rm+ifvTpZH9r+XsOb949h7/rm+ifvTpZH9r+XsOb949h7/rm+ifvTpZH9r+XsOb949h7/AK5von706WR/a/l7Dm/ePYe/65von706WR/a/l7Dm/ePYe/65von706WR/a/l7Dm/ePYe/65von706WR/a/l7Dm/ePYe/wCub6J+9Olkf2v5ew5v3j2Hv+ub6J+9Olkf2v5ew5v3j2Hv+ub6J+9Olkf2v5ew5v3j2Hv+ub6J+9Olkf2v5ew5v3kn0T5K6aieJpXGplbm3WaGxtI2EMubniSVi8fyhxGKjs4LUi+x3b8/wXIUVHNlnUFIb67vAf5WS0DoWUZLE11a25P+39iirV/SjYrcSMEB+ZIw7Ii6sV8NRrx1asU13nqk1uMc0DNx8ysU+TuAb+FrzZc20x0Bm4+a8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ekdM1uwf5/upmG0VhMO704Z9rzf1KZVJPez2WRKAgCAIAgCAIAgCAIAgCAIAgCAIAgCAIAgCAIAgCAIAgCAIAgCAIAgCAIAgCAIAgCAIAgCAIAgCAIAgCAIAgCAIAgCAIAgCAIAgCA//9k="/>
          <p:cNvSpPr>
            <a:spLocks noChangeAspect="1" noChangeArrowheads="1"/>
          </p:cNvSpPr>
          <p:nvPr/>
        </p:nvSpPr>
        <p:spPr bwMode="auto">
          <a:xfrm>
            <a:off x="155575" y="-12239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7658" name="AutoShape 10" descr="data:image/jpeg;base64,/9j/4AAQSkZJRgABAQAAAQABAAD/2wCEAAkGBxQQEhUQERIUFBQSGBgZGBYYFRoXFxgaGBUXFxUXGBUYHCghGhwlHhUdJjIhJSkrLi4uGB8zODMsNygtLisBCgoKDg0OGxAQGzckICQsLC04LiwtLCwsLS0sLCwsLCwsLCwsLCwsLCwsLywvNCwsLCwsLDcsLSwsLCwsLCwsLP/AABEIAOEA4QMBEQACEQEDEQH/xAAcAAEAAgMBAQEAAAAAAAAAAAAABgcEBQgDAQL/xABAEAABAwICBQkGBAYCAwEBAAABAAIDBBEFIQYSMVFhBxMUIkFxgZGTFzJCUlTSI4Kh4RVicrHB0TOSJFNz8Bb/xAAbAQEAAQUBAAAAAAAAAAAAAAAABAIDBQYHAf/EADwRAAIBAgIFCgUFAAEEAwEAAAABAgMRBCEFEhMxQQYUFiJRYXGBkeEyUqHB0UJTorHwkiNDYnIVNIIz/9oADAMBAAIRAxEAPwC8UAQBAEAQBAEAQBAEAQBAEAQBAEAQBAEAQBAEAQBAEAQBAEAQBAEAQBAEAQBAEAQBAEAQBAeMlS1u1w/usdiNLYOg7Tmr9izf0K1Tk9yPw2tYe39FHp6fwM3bXt4po9dGa4GQ1wOYN1lqdSFSOtB3Xasyhqx9VZ4EAQBAEAQBAEAQBAEAQBAEAQBAEAQBAEAQBAEAQBAa2vqzfUb4n/C0rT2mp67w9B2S3tcX2Ik0qXFlZaU8qtLRvdDG11RI24dqkCNpGRBf2nuCg4Hk9iMTFVJvVT7d78vyVyrKORpaDlsiLrT0r2t3seHEflda/mptXkpUS/6dRN96t+ShYhcUWlgWNRzxtqKeQSRv2EbOII2gjdtWHw+KxWjK+q8rb4vc/wDdqLrjGaJJFIHAOHaujYXEwxNKNWG5/wCsQpRcXZn7Ug8CAIAgCAIAgCAIAgCAIAgCAIAgCAIAgCAIAgCA8KyfUbftOQWK0xj1g8O5L4nkvHt8i5ThrMqvlb0q6DS81G609Tdrd7WfG/8AwOJ4LT9A6P51iNeavGOb73wX3JFWeqrI53XRSGEBPeSLSroVUIJHWgqSGm+xr9jH+eR4HgsBp/R3OaG0iutH6rivuXaM9V2OksNnsdU7Ds71guTekNlV5vN5S3dz9y9WhdXRtFvhECAIAgCAIAgCAIAgCAIAgCAIAgCAIAgCAIAgC8bSV2DQ4tXtaHSvcGxxgkuOwAC5K5tpXGTx+LtTzW6K/wB2sm046kczlbTPSF2I1b6l1w09VjT8LBfVH6kniSt80dgo4PDqkt+9vtfEiTlrO5pAL5BTik2WO4FNRPbHUMLC9jXjiHC9r7xsI3hRsLi6WJi5UndJtehVKLjvNYpJSdHclOlPT6QMe689MGsfc5uFrMk43AzO8LnGm8C8HideGUZZrufFeRNpT1o2ZZ1JNrtv29q3TROPWMw6m/iWT8ffeRakNVnusmUBAEAQBAEAQBAEAQBAEAQBAEAQBAEAQBAEBh4jPqjVG139lrfKPSGwo7CHxT+i9/yXqMLu5SPLhpTqMbh0Tus+z5rfLtYw9+RPADesdyZ0frSeKmslkvHi/LcV15/pRSy3UjE+5INFum1XPyC8NKWuO50l7xt4gWuRwG9YDlBpDm1DZwfWnl4Li/svYvUYazuWhyq6LfxCkLoxeenu9m9wt14/EZjiAtW0FpDmmItJ9WWT7uxl+rDWRziukEIkOgukjsOq2Ti/Nk6srd7Cet4jaO5Y/SmBWMw7p8d68SuEtV3OpsMrG9V7TdjwCCNhBFwVo2h8dLA4q08ovJ93f5EqpHWjkbxdJIQQBAEAQBAEAQBAEAQBAEAQBAEAQBAEAQH5e8AEnYFar1oUabqTeSVz1K7siI6VY8ykglq5djASB8ztjGDvNguava6UxvfJ+i9kTcoROV8VxB9TNJUSm75XFzjxPYOA2eC6VQowo0404bkrEJu7uzzoqR80jIo2lz5HBrQO0k2CqqVI04Oc3ZLMJXyOotEcBbh9LHTNzLRd7vmeffPdfZwAXLNIYyWLxEqr47u5cCdCOqrG5UIrOeuV3RXoVVz0bbQVN3C2xr/jZw3jv4LonJ/SHOaGzm+tHLxXB/YhVoaruQJZ8tF3ciGlPOxHDpT14QXRE9rL9Zt/5Sdm48Fo/KXR+pPnMFlLJ+PB+f8At5KoTutUunDp9Zuqdrf7LLcndIc4obKb60PquH4LdaFnczFsRZCAIAgCAIAgCAIAgCAIAgCAIAgCAIAgNbic/wAA8f8AS0vlNpC7WFhwzf2X39CTQh+o535aNKek1Ao4nXipidexydLsN/6dneXKfyc0fsaO3mutLd3R9/wU1p3ditlspYLf5DtFrk4lK33SWQgjttZ8g89UeK0/lNpCyWFg+9/Zff0JNCH6mXGtNJIQGk0x0fbiNJJTOsHEXjdb3XjNp/weBKm6OxssHiI1Vu4rtXEonHWVjl6spnRPfFIC18bi1wPYWmxH6LqVOpGpBTjuauQGrHvg2JyUk8dREbPicHDjvB4EZeKt4nDwxFKVKe5o9Ts7o6q0bxtlVDFVwm7JBe19h2OaeINx4Lm1OVXRmMz3xefevdE12nElTHXAI2FdMo1Y1YKpB5NXITVnY/SuHgQBAEAQBAEAQBAEAQBAEAQBAEAQHlUS6jSfLvULSGNjhKDqy8u98CqEdZ2K75SNKP4fSPlB/Gl6kQ/mO135Rn32Wg6LwktIYv8A6ma3yf8Au1kupLUjkczveXEuJuSbknaSdpXSkklZEI2ei+Bvr6mOljyLz1ndjWjNzj3D/Ci43FwwlCVWXD6vgiqMdZ2OpcPomU8TIIm6rI2hrRwH+VyyrVnVm6k3dt3J6VlYyFbPQgCApnlw0W1XNxGJuT7Nmt82QY/x2HuG9bnyZ0hdPCze7OPhxX3IteH6kVGtvI5aHIlpTzExoJT+HUG8ZOxsltn5gLd4G9avyl0ftafOYLOO/wAPYv0J2djoLDJ/gPh/kKLyZ0hvws33r7r7+pVXh+pGxW5EYIAgCAIAgCAIAgCAIAgCAIAgCAIDUYjUXO2zW9vZxK55p/SDxOI2cPhjl4vj+CZRhqq5y9ykaUfxGsc9pPMxdSIfyg5vtvcc+625bbobR/M8Oov4nm/Hs8iPUnrMiiyxbL+5GtFui03S5W2mqRlfa2K92jhrW1v+q5/yi0ht62xg+rD6vj6bvUl0YWVyxFrpfCAIAgMbE6BlTDJTyi7JWlrhwItcbiNoPBXKNaVGpGpDenc8aurM5a0mwV9DUyUsm2M5H5mnNjh3ghdUwWKjiqEaseP0fFECUdV2NdFIWkOaSHNIII2gg3BCkyipKz3FJ07yfaTjEKSOe451lmygdjwNttztviuZ6Qws9HYzqbr60X3e24nQkpxJ/Ty67Q5dBwGMji6EaseO/ufEhzjqux6KYUhAEAQBAEAQBAEAQBAEAQBAEBjV0+o3Ladn+1hNO6Q5rh9WL60sl3drLtKGsyoeWbSnotOKSJ1pqkdaxzbF8XcXHLuutb5O6P29bbzXVj9Ze2/0L1adlZFBrfyIS3kz0X/iNY1rh+DDZ8ptkQD1WfmIt3ArEaa0hzPDtr4pZL8+X4LlKGszpQC2QFgNgXNN5OPqAIAgCAICueWbRXpVOKyJt5qYdawzdFtI72nPuutj5O6R2FbYzfVl9H7/AILFaF1dFBrfyITHkv0o/h9YNc/gz2ZJnkM+q/8AKT5ErDab0fzvDvV+KOa+68y5Snqs6bw6osbX6rvLgVq/J7SHN6+ym+rL6Ph+CRWhrK6NuugkMIAgCAIAgCAIAgCAIAgCAID4TbNUykoxcpbkCN45ijIY5KmU2jiaXHuaL2HE/wByuaY3EVNJYzqcXaK7v9mydFKETlXSbGn11TJVSbZDkPlaMmNHcAF0PBYWOFoRpR4fV8WQ5S1nc1sbC4hrQSSQABtJOQAUltJXZSdM8nmjIw6jbGQOdks+U/zEe7fc0Zee9cx0vj3jMQ5r4VkvDt8ydThqokzjYXJsBmSdg4krGLPIrIlUadMfIYaCCWtkbtdHZsLTudM7LyusvDRE4wVTEzVNPt+J+ES3tOEcz604zKb/APg0zflOvM7xtYI//i4Zdeb8or8j/qM+y0+MNzZPQSb2uikj/UEryM9Fv4oTXg0/wLTPN+lFZS512HP1BtlpnCZoG8sNnAf4VS0fhq+WHrK/ZNav13DXkt6JBguNQVsfO00rZG5Xttbfsc05tPesficLWw09SrGz/wBufErjJS3GeRfIi4O0HYeCj3tuPTmjlI0X/htW6NoPMy9eI7mk5svvacu629dN0PpDnmHUn8Syfj2+ZCqQ1WRVZUtnQXI7pT0ul6NI681MLXO10d7Mdxt7p8N657yh0fzevtYLqz+j4+u8mUZ3Vi2aGfXbntG3/a2nQmkOd4frfFHJ9/Y/Mj1YarMhZkthAEAQBAEAQBAEAQBAEAQGBic9hqDt29y1TlLpDUhzaDzeb8Ozz/28kUIXesUPy46U6zm4dE7JvWmt82RjZ4bT3jcrfJnR9k8VNb8o+HF/b1Fef6UVGtvI5ZnIrot0ic10g/CpzZg7HS2y8Gg37yFrHKTSGypc3h8Ut/cvf8l+jC7uXq5wAJJsBmSewDaVoiV8kSiENhfjby55czDWOsxrSWvqnNNi957Igb2Hba6zjlHRkbRzrPe+EL8F/wCX9Fr4/D+yZUlKyFgjiY1jG5BrQAB4BYWpUnUk5Td2+LLqVj2VJ6EAQEbx3RRsj+l0jujVjLkSNFmyfyTM2PafNZLC6RlCOxrLXpvg9674vgy3KHFbzJ0Yx3pTXxys5qqpzqzxX907Q5u9jhmCrWNwewalB3hLOL7e5964nsZX37zC5RtGP4jRujaBz0fXiP8AMNre5wy77K/ofH8zxKk/heT8O3yPKkNZHM8jC0lpFiDYjcRtC6ammrogm20Tx5+H1UdSzPVNnN+Zhyc3y/UBRMfg44uhKlLju7nwZVCWq7nVOD4iyRrJ4na0cjQ4EdrSLhc+0dip6OxfXys7SX+7N5MnFTjkSEFdMjJSSa3Mgn1egIAgCAIAgCAIAgCAID8SyBoLj2KPisTDDUpVZ7l/rHsY6zsiE6a6RtoKWWrfYuGTG3957smt7u08AVzjD0quk8ZaX6ndvsX+yRNbUInLdZUumkfLIS58ji5xO0lxuT5ldMp0404KEVZJWILdz1wnDZKqZlPCNZ8rg0Ds7zuA2nuVFevChTdSbyR6k27I6m0fweOip46aIdWMWva2s74nHiSuV4vEzxNaVWe9/TsXkT4xUVZGo06mc9sOHsNnV8nNuPaIWgOqHf8AXL8ymaLioyniZbqav/8Ap5R+ufkU1Pl7SRUjI2NEUWqGxWZqtI6tgLNIGw2tksdUc5S1573nd8e8rR7Kg9CAIAgPjjYE7bdnaizYIXidUwT0OLU56k7hTTZWJZISGa47HMkZq2OwmyzdCnPZVsHV3xWuvFb7dzi79+8tNq6kiarBl0oflo0V6NUCtibaKpJ17DJsu0/9tveHLfuTmkdtS2E31o7u+Pt+CJWhZ3RWq2UsFxch2lPvYbK7e+C54XfGPLWA/qWm8ptH7sVBd0vs/t6EmhP9LLzw2e41TtGzuUrk3pDa0+bzecd3evYprQs7ozltBYCAIAgCAIAgCAIAgCA1eJT3OoNg2960TlJpDa1Obw3R3979iVRhZXObeV7SnptVzEbrwU12i2xz/jfx3Du4rOcn9H82w+0mutPPwXBfctVp6zsQJZ8tF18iGi3NxnEZR1pQWxA9jL2c+3Eiw4A71pPKbSGvNYWG5Zvx4LyJVCH6i11qZII3VtBxan1vgpZi0cTLGHHyAWSpu2j524zjf0di3+teB90GcTFOXe+aup1t9+dIbf8ALqrzSatUglu1If1+binufiSNY4uBAEAQALwFaVZBwqd7TZhry6PwrG7O9wK2en/9+EXv2Vn/AMH9rFh/C/H7lmO2rWEXzWaSYMyuppKWTZI3I/K4ZscO4qVg8VPC1o1YcPquKKZR1lY5axXD300z6eUWfE4tcO7tHA7fFdUoVoV6cakNzVyA1Z2Z+MPrX08rJonar43BzTuIXtWlGrB05q6asE7O51PojpA2tpoquPIuA1m/K8ZPb5/pZczqRq6MxuW+Ly717omq04kyieHAEdq6ThsRDEUo1YbmQpKzsz9K+eBAEAQBAEAQBAEB41c2o2/b2LGaWx6weHc/1PJePsV04azsVjyq6VdApCGH8eouxm9ot15PDYOJC0vQmBeNxOtPOMc33vgvMlVZ6scjnBdHIRvtCdHXYjVx04vqX1pHfLGD1j3nYOJUDSWOjg8PKo9+5LtfArhHWdjqCngbG1sbAGtYA1oGwACwC5dObnJylvZOWR6Kk9IxpjeB9NiI92lc5s3/AMJtVsjvylrXeBWT0darGphnvmrr/wBo3aXnmi3PK0j86Fyh02Ilpuzpd2m9wbxR61uF17pKLjToJ79T7uwhvZ749pvQ0LubnqAJBtY1rnuHeGizfEhUYXROLxK1qcMu12S+p7KpGO8aOabUWIPMdPNeQC+o5pY4jtIuLHwKYzRWKwkdarHLtTujyNSMtxIiVji4QPHOVehpnGNhfUObkebA1b/1usD4XCz2G5O4utHWlaK79/oizKtFH7wrlFhrqarfC18ctNBJJqPtmGxuILSMjmB5ryvoSrha9KNRpxlJK672gqqknY8aqkDaLCsPZY89JAXcWRNM8rvFwH/ZVQqN4nE4mX6VL1fVS9P6DXVjEn5Wvl4L0FTcuGi2uwYjE27mWZNbtbsY892w8CNy23kzpDVk8LN5PNePFee8jV4fqRSy3UjFh8jelPRKnosjrQ1RAF9jZNjDwvex8Ny13lFo/nFDawXWh9Vx9N/qXqM7Ox0bhs9jqHt2d6xPJrSGpPm03k8149nmXK8LrWRs1vBFCAIAgCAIAgCAJuBo8VrWjWke4NZGCS4mwAaLucTusFzfTGNljsVqwzSequ/Pf5/gm046sczlnTrSR2I1b57nmx1Ymn4WDIeJ2niVu+i8CsHh40+O9vtftuIs5azuR5ZEoOi+SbRboNIJHi09SGvfcWLW2uxnDbc8TwXOdPaQ51iNWL6sMl3viyZShqom6wZeCAwcelYymnfM0OjbFIXtOwtDDrDxV/CxnKvBQdm5K3jcpludzU8nmD9Ew+GLY97TI87nSdbxsCB4KXpfFc4xc58E7LwWX1KacbRObsZpJIJ5Yp786x7g++0m9y6523237brpWGqU6lKM6fwtZf7uITTTzJPySYTJPiMUjLhtOece7sAFwG33uOXmsXp/EQpYKUZb5ZJf7sLlKLcjoHGqIz080DXapljc0O3EtIC57hqqpVo1Gr2aZLkrqxyhV0z4XuikaWPYSHNIsQRtBC6zTqRqRU4O6fEx7ViyOQ7CuflqnuH4fMmJ2487cW8mla3ymxGyp00t+tf/AIl+hG7ZM+TqmlllMlQLHDo+hRi97uBBklI2guaGjuusLpepThT1aX/de0f2Xk7l2mnfPhkWCteLwQHlU07ZWOjkaHMeC1zTsIIsQqoTlCSlF2azPGrnL2mejrsOqn0ziS0daNx+Jhvqn9CDxBXUtHY2OMw6qrfua7HxIM46rsaRrrG4yI7VOauUHSnJjpT/ABCkaXO/HgsyTebe4/xA8wVzXTGBlgcVeGUXmn2d3kybTlrRzLIpZtdt+3tW86LxyxmHVTjufiRakNV2PZZEoCAIAgCAIAgMTEZ9VuqNrv7LXuUOkOb0NlB9af0XH13F6jC7uUvy3aU8zE3D4ndeYa0tuyP4W/mP6DisPya0ftKjxM1lHd49vkXK87LVKPW8kUnXJLot06rEsgvBTEOff4nfAzzzPAcVgtP6Q5rh9SPxSyXcuLLtKGszohc6JoQBeA1elFA6po6inZ78sT2tzsNYtOqCdxKl4GtGjiadSW5ST8imavFo8dE8cjrIGlhtJGAyWI+/G9vVc1ze8ZFV4/CTw9V6255p8GnmjyEk0YelegtJiThJM1zZWi3OMNnEbnDYf7q9gNL4nBrVpu8exnkqcZbzTaT8zgGGPZRjUfKdRrr3eXuBu8u7SGg23ZKbgtrpbHJ13dLNrhZcPNlMrU45EA5JNK5oq5sEsr3x1N2kOcXWftY/PYbi3HWWwaf0dTnhXUhFKUM8lbLiizSm1KzLY0q0FpMRIkmYWyjLnGHVcRud2O8c1qWB0vicGtWm7x7Hu8uwkTpxlvNhgGBU+HQc1A0MYLue5xzJtm97jwHcFHxWLrYyrr1Hd7kl/SRVGKirI0WhFSKisxKphN6eSSJrHdjnsiDZHN4cVP0nTdLDYelU+NJt9ybyRRB3k2iZrCl0+NcDmDccEasD6gILytaK9OpDLG289MC5u9zPjZ5ZjiOKzugNIc1xGpJ9WeXg+D+xZqw1lc53XRSGSbk+0mOG1bZiTzT+pKBndhO228EX896xmlsAsZh3BfEs14+5XTnqu51Hh1UAQQQWvAzGwg7CFpehMe8HidWfwyyfc+D8mSqsNaJul0chBAEAQBAEB8e6wudgVurVjSg5zdksz1K7sRTSTGmUsMtXMbMjF7bzsa0cSSB4rmlWdXSeMy3ydl3L2RNVoROVcaxN9XPJUym75XFx4bgOAFgOAXSMNQhh6UaUNyViE3d3Melp3SvbHG0ue8hrWjaSTYBXZzjCLlJ2SPErnUOhejrcOpGUzbF3vSO+aQgax7hYAcAFy3SWNljMQ6r3bl3LgT4R1VY3iglZG+UCvdDSFsby2Wd8cUer75L3gP1OIZrG/ZZZLRVGNTEXmrxinJ33ZLK/nYt1HZGIMKxCgNqSVtZACfwal1phfsZUbDn8w3q7zjBYr/8AvHZz+aC6vnH8HlpR3ZmQ3TWKMhtbFNRuOV5WEx3/APsy7bcSQrb0VUmr4eSqL/xef/F2Z7tFxyI/pngtM6opsSje4NmkbDNJBLqm0gLYpdZvaHAA9huLrI6OxVdUamFms4pySkr7t8bPu9iicVdSRJtGa6USTUNU7Xmp9VzZLWMsL/ce4DLWBBBtuWLxtGm4QxFFWjK6a7JLevDc0XIt7manlR0OmxSOEQSMa6FzzqvJDXB4aL3AOY1f1KmaD0nTwM5uom1JLdvVr/3coq03LcQ/AuSOqgq4JnTQmOJ7JHFpdrXaQ4tDSN4te/8ApZjFcpMPVw84KLu01wtnle9y3Gi0y5yfBaWSiqtNp3V+u2SXm6bpIpYW62o1zmG9RUSntDNV2qDlcXzW1aNgsJZwjeeprvK7Sfwxj43V2R5vW/okWF4/TwxNpMJppaoRDVHNjUiv2udO+zSSdpF8ysdXwdapUdbGzUL9ucvKKz/orUklaKuJ8Nnrvw6+tjhYdtNSvDSRf3ZJnkuduNgO1exr0cN1sNScn801/UVkvO4s5fEz5gVBHh2JPpYhzUFVA18TLktdLESJS2+x2q5t9+SYqtPGYJVZ9aUJNN8Unu8r3EUoysiaLCl0IDnTlY0W6BVmSMfgVJc9m5rr3ezwJy4Ebl0bQOkOdYfVl8UMn3rgyFVhqshCzhaL15FNKefgNDK68lPnHvdFllxLSfIhaJyk0fsqvOILqy3/APt7kujO6sy48Pn1m2O1v9uxZzk/pDnNDZyfWhl4rgy1Whqu5lrPlkIAgCAIDXYnP8A8f9LTuU2kd2Fg+9/Zff0JNCH6mc+8tmlPPTCgid+HBnIQfek+U8Gj9SdykcmtH7Onzmazlu7l7lNad3Yq9bSWC2eQ/RbXecRlb1WXbCCNr/ieP6Rl3k7lqXKbSGrFYWDzeb8OC895IoQ/UXStKJQQGp0hwCOtawPfLG6J+uySJ5Y9psWmzhvBUvCYyeGbcUmmrNSV0/IplFSNaNCImdaCorIZP/YKh7if6mvJa7xCkvS1SWVSEZLs1UvRqzRTs1wZ8kgxOAWDqavZ8sjeYkI4kazCfAL1TwFV3tKk+56y+z+otNd5CtKo6N0EwmoZ8NqNUuaQxwgc8DWb14fw3ZjbYZrNYGWKVWOpVjVhe29ayXhLrItS1bbrGXp/WP16Kvhc9raiAtk5qTm5JGgtlbHG8Z62s42AzOY7Va0VShq1sPUSbjK6urpb0212WtvPaj3NHho3ppWOMcAqKed73NZacGOVrjCZZA7V2ta5hj1rZkhV4zRWFWtUcJRSTfVzi1rWVu9p61r7jyNSW4zanT6sMPOalJBrRMlaXSGQlskvNZNy6zfeO0EWVmGh8MqmreUus45K2aV+/J7j3aSsRLSTHH1DpGmofV6j52Ag83TNa2EOinZq5a4s86pJuWrL4PCRoqLUFTuovtm3rWcXfOzyztlctylfvN3S0RbT4ZB0Y1pfJVytjf1BIAQGSya97N/EDje+3tUGdVOtiKm02dlCN1nbtStxytkV2yStfeTKPR2qqQBV1PMRfS0g5tttzpvecOAACwzxuHou9CGtL56mb8o7vW5c1G979DK//g8O1dXocX9Wet36973Vr/5jG3vtX9vQ92cew+4ZobT08rJmuneYtbmmyTPkZHrCzixrjkbLytpStVpum0lfe1FJu3a0FBJ3JEscXAgNDpvo63EaSSnNte2tE4/DIAdXuB2HgVP0ZjpYPERqLdufh/syicdZWOYKmB0b3RvaWuYSHNO0EGxBXUYTjOKlF3TIDVjM0fxd9FUR1MXvROvbYCNjmngQSPFWcXhoYmjKlPc/8n5HsZarudVaP4uyoiiqojdkrQ7z2tPEHLvC5xhq1XRuM636XZrtX+zRNaU4kna64uO1dMp1I1IKcXdPMhNWPqrPAgCA855dRpcoePxccJQlVlw3d74IqhHWdiA8oGk4w6kfUXvK86kQ3vINjbcAL+C59gMLPSWM6/HrSfd77iZOShHI5gkkLiXOJJcSSSbkk5kk9pXTEklZbiCbDRzBn11THTRjORwBPY1vxOPADNR8ZioYajKrPgvV8F5lUY6zsdS4VhzKWGOniFmRNDWj+5PEnPxXK69edepKpPe3cnpWVkZatHoQBAEB51E7Y2l8jmsa3a5xAA8SqoQlOWrFXfceEck0sbPeOip5K3aC8AMpxwMz8ndzQVkVo2VLrYiap92+X/FbvOxRr33K5rNGMLE1PLhVaxokpHhzNRxOox/XgfE8gEap1m3t8HbdSsbiHTrRxmHeU1ndb2spJrvyfmUxV1qvgajFOT2qF2xOpqmL4RMCyUDnhMRrhpDnONwXG2RUyhprDuzmpQl/45r4dXdfJLfYpdKRhRcntUb/APh0Lb89m6VxsJsmNADD/wAWdu/JXpaaw6/7k38PBfp3vf8AqPNlLsJLg3J8A5r62RsuqWHmI26sBMcfNxvcD1nOtc7s9ixuI002nHDrV39Zu8s3dpcEvqVql2nk/SeAYk+ebXbBTsNPHNzbjDzheDPeQZC2q1ovuO5VLAVnglThZzk9dxuta1url6v0Guta7JxR1cczRJE9sjTsc1wcPMLB1Kc6ctWas+8upp7j2VB6EAQBAEBSfLfotzcgxGIdWYhsoHY+3VfwDgLd44rduTOkNeDws3nHNeHFeX+3EWvC3WRVK2wjlr8iGlPNyOw6V3Ul60N+x/xN/MM7bxxWp8ptH68FiYLNZPw4PyJFCf6S/MMn+A+H+lRyZ0hdPCz4Zr7r7ivD9RsFt5HCAIDU4jPrG3Y3/wDFc+5Q6Q5xX2UPhh9Xx9NxMowsrnMfKjpR/EKxwY68EF2R8fnf4n9AFtGhNH80w61l1pZv7LyI9WesyHLMlsvjkV0W6NTmtkH4lSBqA/DFtBH9W3uAWhcpNIbatsIbob+9+35JdGFlcspa0XwgCAICF4n0iTEzTGsmp2SQh9PzQjLXFpImDw9pu4ZHsyWao7GGBVVU1NqVpXvfP4bWayLTu5WuYcgoxLq6tRi9XHtvaRsZv2mzYYu7blmry506d7xoU35N/wBzl/R51b9rN0KOvqcpZY6KL/1wAPmtuMzxqN/K3xULa4Oj8EXUl2yyj/xWb82VWk+48Z9ERAW1FA4tqo73dLI54nafejmc4k52yPwlVx0ltb0sSuo/lSWq+Div7XEals47zKptL4RZlWHUc3aybqtJ/km9x47jfgrU9GVX1qH/AFI9sd/nHevQ9U1xyMms0rooRrSVcAG3J4cT3NbcnwCtU9HYqo7Rpv0+7yDnFcTT1OJVOJ/g0bJKamdlJVSN1JC3tbBE7O5+dwsFMhQoYLr12pzW6Cd1ftk1ll2IpbcsluPak0bqKFnN0FSHRC9qepaHNsSSWtljAc29+0O8VRUx1DFS1sTC0vmg7Pxad0/Kx6oOPwmhxOnpo3GWrpKjDZe2qpXF0feXRA5ZfGxZChOvNalCpGtH5J7/AEl9mUNLireBsxHWNgdURYvFLTsaXGQ07JH6rRc9ZrrE24KLrYZ1VTnhmpt2trNK/g0Vda17m/0SqJpaOGSp/wCV7dY5Bps43YS0ZA6pFwsfj4UoYmcaPwp2/P1K4NtZm3UQqCAIDExbDmVUMlPKLslaWnfnsI4g5+Cu0K86FSNWG9O541dWZyzpBg8lFUSU0o60ZtfscPhcOBGa6rhMTDE0Y1Ybn9O4gSi4uzMKnndG9sjDZzCHNI2gg3B8wr04KcXGW55FJ1DoJpKMQpY6lthIOrI35Xt2+B2jgVzPGYepo3GWjwd0+7/ZMnRanEnUEocA4dq6JgsXDFUY1Y8fo+KIco6rseilFJjV0+o3Ladn+1hdN6R5ph7RfWlkvu/Iu0oazKn5YdKuh0vRo3fjVQIyObY9j3cCb2HjuWr8n9H85xG1n8MM/F8PyX609VWOfV0Ihkp5OdGDiNYyMj8GPryn+UbG97jl57litMY9YPDOS+J5Lx7fIuU4azOmGNDQGgAAAAAbABkAFzJtt3ZNPqHoQBAEBqce0dgrdQzB4dHfVex5jeA4We3WbnqkbQpeFxtXDX1LWe9NXWW7J8UUyipbzNw3D4qaNsMEbY42iwa0WHed5PaTmVYrVqlabnUd2+09SSyRkq2ehAfiWJrxquaHA9hAI8ivYycXdOx4Y1PhUEZ1mQQsO9sTGnzAVyeIrTVpTb8WzzVRmK0VBACEBGK7QWlkcS3nIWyf8sUMhjil/rjbkfBZOlpfEQik7Sa3OSu4+D3lt00SZjQ0AAWAAAA2ADIBYxtt3ZWfUPQgCAICs+WrRXpEArom/iU4s+wzdHfb+Um/cStm5N6Q2VXm831Zbu5+5YrQurlErfCITfko0q6BVhkrrQVFmvueq11+pJwtsPAncsHp3R3O8PrQXXjmu9cUXaU9VnS+HT6p1TsP91rnJ3SGwrbGXwz+j993oXq0Lq5tVv5ENTiLrvtusud8pKrnjXH5Ul9yZRVonKGnGMPrK2eV5uA9zGDsaxriGAeH6krddGYaGHwsIR7E34veRpyvI0KnlBbnJ1pnhuGUojc6UzSHWlcIri+wNBvsA/UlahpfReOxtfWSWqsln9fMkU6kYolPtdw75p/S/dYvo1juxevsX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PzJytYa4FrjMQQQQYsiDkRtXq5N49O6t6+w20Si8cEPSJOilxgLiY9YWcGnMNI4bONlveF2uyjtvitnbt9yJK18jAV88Ok+SnG31mHxvkN5InGIu36gBaTx1XDyXNtN4ZYXGvZ5J2ku7/Mm0nrRzJ909ZTpHIo2J54k2z771C5S0XDGa3CSX4ZVQd4nKvKBgj6KumjeDqve58buxzHuJb5XseIW46JxccThYSjvSSfc0RqkdWRHFkSgIAgCAIAgCAIAgCAIAgCAIAgCAIAgCAIAgCAIAgCA6X5LcCdR4fHHILSSkyOb2gvtqg8Q0Bc10zieeY17PNZRXf/mTaa1Y5k8/h6zvRxdpa2xk1dPri3aNhWa0ro6OOo6m6SzT/wB2+5apz1WQ7SvRSCvZzVVHm2+o8ZPZfaWu3ZDLYbBaHSr4vRdZpZPinuf58US2ozRWs/If1jzddZvYHQ3I7yH2Kz0OVmXWpZ90vYtc37zz9h7/AK5von71V0sj+1/L2POb949h7/rm+ifvTpZH9r+XsOb949h7/rm+ifvTpZH9r+XsOb949h7/AK5von706WR/a/l7Dm/ePYe/65von706WR/a/l7Dm/ePYe/65von706WR/a/l7Dm/ePYe/65von706WR/a/l7Dm/ePYe/wCub6J+9Olkf2v5ew5v3j2Hv+ub6J+9Olkf2v5ew5v3j2Hv+ub6J+9Olkf2v5ew5v3j2Hv+ub6J+9Olkf2v5ew5v3j2Hv8Arm+ifvTpZH9r+XsOb949h7/rm+ifvTpZH9r+XsOb949h7/rm+ifvTpZH9r+XsOb949h7/rm+ifvTpZH9r+XsOb949h7/AK5von706WR/a/l7Dm/ePYe/65von706WR/a/l7Dm/ePYe/65von706WR/a/l7Dm/ePYe/65von706WR/a/l7Dm/ePYe/wCub6J+9Olkf2v5ew5v3j2Hv+ub6J+9Olkf2v5ew5v3j2Hv+ub6J+9Olkf2v5ew5v3j2Hv+ub6J+9Olkf2v5ew5v3kn0T5K6aieJpXGplbm3WaGxtI2EMubniSVi8fyhxGKjs4LUi+x3b8/wXIUVHNlnUFIb67vAf5WS0DoWUZLE11a25P+39iirV/SjYrcSMEB+ZIw7Ii6sV8NRrx1asU13nqk1uMc0DNx8ysU+TuAb+FrzZc20x0Bm4+a8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ekdM1uwf5/upmG0VhMO704Z9rzf1KZVJPez2WRKAgCAIAgCAIAgCAIAgCAIAgCAIAgCAIAgCAIAgCAIAgCAIAgCAIAgCAIAgCAIAgCAIAgCAIAgCAIAgCAIAgCAIAgCAIAgCAIAgCA//9k="/>
          <p:cNvSpPr>
            <a:spLocks noChangeAspect="1" noChangeArrowheads="1"/>
          </p:cNvSpPr>
          <p:nvPr/>
        </p:nvSpPr>
        <p:spPr bwMode="auto">
          <a:xfrm>
            <a:off x="155575" y="-12239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7660" name="AutoShape 12" descr="data:image/jpeg;base64,/9j/4AAQSkZJRgABAQAAAQABAAD/2wCEAAkGBxQQEhUQERIUFBQSGBgZGBYYFRoXFxgaGBUXFxUXGBUYHCghGhwlHhUdJjIhJSkrLi4uGB8zODMsNygtLisBCgoKDg0OGxAQGzckICQsLC04LiwtLCwsLS0sLCwsLCwsLCwsLCwsLCwsLywvNCwsLCwsLDcsLSwsLCwsLCwsLP/AABEIAOEA4QMBEQACEQEDEQH/xAAcAAEAAgMBAQEAAAAAAAAAAAAABgcEBQgDAQL/xABAEAABAwICBQkGBAYCAwEBAAABAAIDBBEFIQYSMVFhBxMUIkFxgZGTFzJCUlTSI4Kh4RVicrHB0TOSJFNz8Bb/xAAbAQEAAQUBAAAAAAAAAAAAAAAABAIDBQYHAf/EADwRAAIBAgIFCgUFAAEEAwEAAAABAgMRBCEFEhMxQQYUFiJRYXGBkeEyUqHB0UJTorHwkiNDYnIVNIIz/9oADAMBAAIRAxEAPwC8UAQBAEAQBAEAQBAEAQBAEAQBAEAQBAEAQBAEAQBAEAQBAEAQBAEAQBAEAQBAEAQBAEAQBAeMlS1u1w/usdiNLYOg7Tmr9izf0K1Tk9yPw2tYe39FHp6fwM3bXt4po9dGa4GQ1wOYN1lqdSFSOtB3Xasyhqx9VZ4EAQBAEAQBAEAQBAEAQBAEAQBAEAQBAEAQBAEAQBAa2vqzfUb4n/C0rT2mp67w9B2S3tcX2Ik0qXFlZaU8qtLRvdDG11RI24dqkCNpGRBf2nuCg4Hk9iMTFVJvVT7d78vyVyrKORpaDlsiLrT0r2t3seHEflda/mptXkpUS/6dRN96t+ShYhcUWlgWNRzxtqKeQSRv2EbOII2gjdtWHw+KxWjK+q8rb4vc/wDdqLrjGaJJFIHAOHaujYXEwxNKNWG5/wCsQpRcXZn7Ug8CAIAgCAIAgCAIAgCAIAgCAIAgCAIAgCAIAgCA8KyfUbftOQWK0xj1g8O5L4nkvHt8i5ThrMqvlb0q6DS81G609Tdrd7WfG/8AwOJ4LT9A6P51iNeavGOb73wX3JFWeqrI53XRSGEBPeSLSroVUIJHWgqSGm+xr9jH+eR4HgsBp/R3OaG0iutH6rivuXaM9V2OksNnsdU7Ds71guTekNlV5vN5S3dz9y9WhdXRtFvhECAIAgCAIAgCAIAgCAIAgCAIAgCAIAgCAIAgC8bSV2DQ4tXtaHSvcGxxgkuOwAC5K5tpXGTx+LtTzW6K/wB2sm046kczlbTPSF2I1b6l1w09VjT8LBfVH6kniSt80dgo4PDqkt+9vtfEiTlrO5pAL5BTik2WO4FNRPbHUMLC9jXjiHC9r7xsI3hRsLi6WJi5UndJtehVKLjvNYpJSdHclOlPT6QMe689MGsfc5uFrMk43AzO8LnGm8C8HideGUZZrufFeRNpT1o2ZZ1JNrtv29q3TROPWMw6m/iWT8ffeRakNVnusmUBAEAQBAEAQBAEAQBAEAQBAEAQBAEAQBAEBh4jPqjVG139lrfKPSGwo7CHxT+i9/yXqMLu5SPLhpTqMbh0Tus+z5rfLtYw9+RPADesdyZ0frSeKmslkvHi/LcV15/pRSy3UjE+5INFum1XPyC8NKWuO50l7xt4gWuRwG9YDlBpDm1DZwfWnl4Li/svYvUYazuWhyq6LfxCkLoxeenu9m9wt14/EZjiAtW0FpDmmItJ9WWT7uxl+rDWRziukEIkOgukjsOq2Ti/Nk6srd7Cet4jaO5Y/SmBWMw7p8d68SuEtV3OpsMrG9V7TdjwCCNhBFwVo2h8dLA4q08ovJ93f5EqpHWjkbxdJIQQBAEAQBAEAQBAEAQBAEAQBAEAQBAEAQH5e8AEnYFar1oUabqTeSVz1K7siI6VY8ykglq5djASB8ztjGDvNguava6UxvfJ+i9kTcoROV8VxB9TNJUSm75XFzjxPYOA2eC6VQowo0404bkrEJu7uzzoqR80jIo2lz5HBrQO0k2CqqVI04Oc3ZLMJXyOotEcBbh9LHTNzLRd7vmeffPdfZwAXLNIYyWLxEqr47u5cCdCOqrG5UIrOeuV3RXoVVz0bbQVN3C2xr/jZw3jv4LonJ/SHOaGzm+tHLxXB/YhVoaruQJZ8tF3ciGlPOxHDpT14QXRE9rL9Zt/5Sdm48Fo/KXR+pPnMFlLJ+PB+f8At5KoTutUunDp9Zuqdrf7LLcndIc4obKb60PquH4LdaFnczFsRZCAIAgCAIAgCAIAgCAIAgCAIAgCAIAgNbic/wAA8f8AS0vlNpC7WFhwzf2X39CTQh+o535aNKek1Ao4nXipidexydLsN/6dneXKfyc0fsaO3mutLd3R9/wU1p3ditlspYLf5DtFrk4lK33SWQgjttZ8g89UeK0/lNpCyWFg+9/Zff0JNCH6mXGtNJIQGk0x0fbiNJJTOsHEXjdb3XjNp/weBKm6OxssHiI1Vu4rtXEonHWVjl6spnRPfFIC18bi1wPYWmxH6LqVOpGpBTjuauQGrHvg2JyUk8dREbPicHDjvB4EZeKt4nDwxFKVKe5o9Ts7o6q0bxtlVDFVwm7JBe19h2OaeINx4Lm1OVXRmMz3xefevdE12nElTHXAI2FdMo1Y1YKpB5NXITVnY/SuHgQBAEAQBAEAQBAEAQBAEAQBAEAQHlUS6jSfLvULSGNjhKDqy8u98CqEdZ2K75SNKP4fSPlB/Gl6kQ/mO135Rn32Wg6LwktIYv8A6ma3yf8Au1kupLUjkczveXEuJuSbknaSdpXSkklZEI2ei+Bvr6mOljyLz1ndjWjNzj3D/Ci43FwwlCVWXD6vgiqMdZ2OpcPomU8TIIm6rI2hrRwH+VyyrVnVm6k3dt3J6VlYyFbPQgCApnlw0W1XNxGJuT7Nmt82QY/x2HuG9bnyZ0hdPCze7OPhxX3IteH6kVGtvI5aHIlpTzExoJT+HUG8ZOxsltn5gLd4G9avyl0ftafOYLOO/wAPYv0J2djoLDJ/gPh/kKLyZ0hvws33r7r7+pVXh+pGxW5EYIAgCAIAgCAIAgCAIAgCAIAgCAIDUYjUXO2zW9vZxK55p/SDxOI2cPhjl4vj+CZRhqq5y9ykaUfxGsc9pPMxdSIfyg5vtvcc+625bbobR/M8Oov4nm/Hs8iPUnrMiiyxbL+5GtFui03S5W2mqRlfa2K92jhrW1v+q5/yi0ht62xg+rD6vj6bvUl0YWVyxFrpfCAIAgMbE6BlTDJTyi7JWlrhwItcbiNoPBXKNaVGpGpDenc8aurM5a0mwV9DUyUsm2M5H5mnNjh3ghdUwWKjiqEaseP0fFECUdV2NdFIWkOaSHNIII2gg3BCkyipKz3FJ07yfaTjEKSOe451lmygdjwNttztviuZ6Qws9HYzqbr60X3e24nQkpxJ/Ty67Q5dBwGMji6EaseO/ufEhzjqux6KYUhAEAQBAEAQBAEAQBAEAQBAEBjV0+o3Ladn+1hNO6Q5rh9WL60sl3drLtKGsyoeWbSnotOKSJ1pqkdaxzbF8XcXHLuutb5O6P29bbzXVj9Ze2/0L1adlZFBrfyIS3kz0X/iNY1rh+DDZ8ptkQD1WfmIt3ArEaa0hzPDtr4pZL8+X4LlKGszpQC2QFgNgXNN5OPqAIAgCAICueWbRXpVOKyJt5qYdawzdFtI72nPuutj5O6R2FbYzfVl9H7/AILFaF1dFBrfyITHkv0o/h9YNc/gz2ZJnkM+q/8AKT5ErDab0fzvDvV+KOa+68y5Snqs6bw6osbX6rvLgVq/J7SHN6+ym+rL6Ph+CRWhrK6NuugkMIAgCAIAgCAIAgCAIAgCAID4TbNUykoxcpbkCN45ijIY5KmU2jiaXHuaL2HE/wByuaY3EVNJYzqcXaK7v9mydFKETlXSbGn11TJVSbZDkPlaMmNHcAF0PBYWOFoRpR4fV8WQ5S1nc1sbC4hrQSSQABtJOQAUltJXZSdM8nmjIw6jbGQOdks+U/zEe7fc0Zee9cx0vj3jMQ5r4VkvDt8ydThqokzjYXJsBmSdg4krGLPIrIlUadMfIYaCCWtkbtdHZsLTudM7LyusvDRE4wVTEzVNPt+J+ES3tOEcz604zKb/APg0zflOvM7xtYI//i4Zdeb8or8j/qM+y0+MNzZPQSb2uikj/UEryM9Fv4oTXg0/wLTPN+lFZS512HP1BtlpnCZoG8sNnAf4VS0fhq+WHrK/ZNav13DXkt6JBguNQVsfO00rZG5Xttbfsc05tPesficLWw09SrGz/wBufErjJS3GeRfIi4O0HYeCj3tuPTmjlI0X/htW6NoPMy9eI7mk5svvacu629dN0PpDnmHUn8Syfj2+ZCqQ1WRVZUtnQXI7pT0ul6NI681MLXO10d7Mdxt7p8N657yh0fzevtYLqz+j4+u8mUZ3Vi2aGfXbntG3/a2nQmkOd4frfFHJ9/Y/Mj1YarMhZkthAEAQBAEAQBAEAQBAEAQGBic9hqDt29y1TlLpDUhzaDzeb8Ozz/28kUIXesUPy46U6zm4dE7JvWmt82RjZ4bT3jcrfJnR9k8VNb8o+HF/b1Fef6UVGtvI5ZnIrot0ic10g/CpzZg7HS2y8Gg37yFrHKTSGypc3h8Ut/cvf8l+jC7uXq5wAJJsBmSewDaVoiV8kSiENhfjby55czDWOsxrSWvqnNNi957Igb2Hba6zjlHRkbRzrPe+EL8F/wCX9Fr4/D+yZUlKyFgjiY1jG5BrQAB4BYWpUnUk5Td2+LLqVj2VJ6EAQEbx3RRsj+l0jujVjLkSNFmyfyTM2PafNZLC6RlCOxrLXpvg9674vgy3KHFbzJ0Yx3pTXxys5qqpzqzxX907Q5u9jhmCrWNwewalB3hLOL7e5964nsZX37zC5RtGP4jRujaBz0fXiP8AMNre5wy77K/ofH8zxKk/heT8O3yPKkNZHM8jC0lpFiDYjcRtC6ammrogm20Tx5+H1UdSzPVNnN+Zhyc3y/UBRMfg44uhKlLju7nwZVCWq7nVOD4iyRrJ4na0cjQ4EdrSLhc+0dip6OxfXys7SX+7N5MnFTjkSEFdMjJSSa3Mgn1egIAgCAIAgCAIAgCAID8SyBoLj2KPisTDDUpVZ7l/rHsY6zsiE6a6RtoKWWrfYuGTG3957smt7u08AVzjD0quk8ZaX6ndvsX+yRNbUInLdZUumkfLIS58ji5xO0lxuT5ldMp0404KEVZJWILdz1wnDZKqZlPCNZ8rg0Ds7zuA2nuVFevChTdSbyR6k27I6m0fweOip46aIdWMWva2s74nHiSuV4vEzxNaVWe9/TsXkT4xUVZGo06mc9sOHsNnV8nNuPaIWgOqHf8AXL8ymaLioyniZbqav/8Ap5R+ufkU1Pl7SRUjI2NEUWqGxWZqtI6tgLNIGw2tksdUc5S1573nd8e8rR7Kg9CAIAgPjjYE7bdnaizYIXidUwT0OLU56k7hTTZWJZISGa47HMkZq2OwmyzdCnPZVsHV3xWuvFb7dzi79+8tNq6kiarBl0oflo0V6NUCtibaKpJ17DJsu0/9tveHLfuTmkdtS2E31o7u+Pt+CJWhZ3RWq2UsFxch2lPvYbK7e+C54XfGPLWA/qWm8ptH7sVBd0vs/t6EmhP9LLzw2e41TtGzuUrk3pDa0+bzecd3evYprQs7ozltBYCAIAgCAIAgCAIAgCA1eJT3OoNg2960TlJpDa1Obw3R3979iVRhZXObeV7SnptVzEbrwU12i2xz/jfx3Du4rOcn9H82w+0mutPPwXBfctVp6zsQJZ8tF18iGi3NxnEZR1pQWxA9jL2c+3Eiw4A71pPKbSGvNYWG5Zvx4LyJVCH6i11qZII3VtBxan1vgpZi0cTLGHHyAWSpu2j524zjf0di3+teB90GcTFOXe+aup1t9+dIbf8ALqrzSatUglu1If1+binufiSNY4uBAEAQALwFaVZBwqd7TZhry6PwrG7O9wK2en/9+EXv2Vn/AMH9rFh/C/H7lmO2rWEXzWaSYMyuppKWTZI3I/K4ZscO4qVg8VPC1o1YcPquKKZR1lY5axXD300z6eUWfE4tcO7tHA7fFdUoVoV6cakNzVyA1Z2Z+MPrX08rJonar43BzTuIXtWlGrB05q6asE7O51PojpA2tpoquPIuA1m/K8ZPb5/pZczqRq6MxuW+Ly717omq04kyieHAEdq6ThsRDEUo1YbmQpKzsz9K+eBAEAQBAEAQBAEB41c2o2/b2LGaWx6weHc/1PJePsV04azsVjyq6VdApCGH8eouxm9ot15PDYOJC0vQmBeNxOtPOMc33vgvMlVZ6scjnBdHIRvtCdHXYjVx04vqX1pHfLGD1j3nYOJUDSWOjg8PKo9+5LtfArhHWdjqCngbG1sbAGtYA1oGwACwC5dObnJylvZOWR6Kk9IxpjeB9NiI92lc5s3/AMJtVsjvylrXeBWT0darGphnvmrr/wBo3aXnmi3PK0j86Fyh02Ilpuzpd2m9wbxR61uF17pKLjToJ79T7uwhvZ749pvQ0LubnqAJBtY1rnuHeGizfEhUYXROLxK1qcMu12S+p7KpGO8aOabUWIPMdPNeQC+o5pY4jtIuLHwKYzRWKwkdarHLtTujyNSMtxIiVji4QPHOVehpnGNhfUObkebA1b/1usD4XCz2G5O4utHWlaK79/oizKtFH7wrlFhrqarfC18ctNBJJqPtmGxuILSMjmB5ryvoSrha9KNRpxlJK672gqqknY8aqkDaLCsPZY89JAXcWRNM8rvFwH/ZVQqN4nE4mX6VL1fVS9P6DXVjEn5Wvl4L0FTcuGi2uwYjE27mWZNbtbsY892w8CNy23kzpDVk8LN5PNePFee8jV4fqRSy3UjFh8jelPRKnosjrQ1RAF9jZNjDwvex8Ny13lFo/nFDawXWh9Vx9N/qXqM7Ox0bhs9jqHt2d6xPJrSGpPm03k8149nmXK8LrWRs1vBFCAIAgCAIAgCAJuBo8VrWjWke4NZGCS4mwAaLucTusFzfTGNljsVqwzSequ/Pf5/gm046sczlnTrSR2I1b57nmx1Ymn4WDIeJ2niVu+i8CsHh40+O9vtftuIs5azuR5ZEoOi+SbRboNIJHi09SGvfcWLW2uxnDbc8TwXOdPaQ51iNWL6sMl3viyZShqom6wZeCAwcelYymnfM0OjbFIXtOwtDDrDxV/CxnKvBQdm5K3jcpludzU8nmD9Ew+GLY97TI87nSdbxsCB4KXpfFc4xc58E7LwWX1KacbRObsZpJIJ5Yp786x7g++0m9y6523237brpWGqU6lKM6fwtZf7uITTTzJPySYTJPiMUjLhtOece7sAFwG33uOXmsXp/EQpYKUZb5ZJf7sLlKLcjoHGqIz080DXapljc0O3EtIC57hqqpVo1Gr2aZLkrqxyhV0z4XuikaWPYSHNIsQRtBC6zTqRqRU4O6fEx7ViyOQ7CuflqnuH4fMmJ2487cW8mla3ymxGyp00t+tf/AIl+hG7ZM+TqmlllMlQLHDo+hRi97uBBklI2guaGjuusLpepThT1aX/de0f2Xk7l2mnfPhkWCteLwQHlU07ZWOjkaHMeC1zTsIIsQqoTlCSlF2azPGrnL2mejrsOqn0ziS0daNx+Jhvqn9CDxBXUtHY2OMw6qrfua7HxIM46rsaRrrG4yI7VOauUHSnJjpT/ABCkaXO/HgsyTebe4/xA8wVzXTGBlgcVeGUXmn2d3kybTlrRzLIpZtdt+3tW86LxyxmHVTjufiRakNV2PZZEoCAIAgCAIAgMTEZ9VuqNrv7LXuUOkOb0NlB9af0XH13F6jC7uUvy3aU8zE3D4ndeYa0tuyP4W/mP6DisPya0ftKjxM1lHd49vkXK87LVKPW8kUnXJLot06rEsgvBTEOff4nfAzzzPAcVgtP6Q5rh9SPxSyXcuLLtKGszohc6JoQBeA1elFA6po6inZ78sT2tzsNYtOqCdxKl4GtGjiadSW5ST8imavFo8dE8cjrIGlhtJGAyWI+/G9vVc1ze8ZFV4/CTw9V6255p8GnmjyEk0YelegtJiThJM1zZWi3OMNnEbnDYf7q9gNL4nBrVpu8exnkqcZbzTaT8zgGGPZRjUfKdRrr3eXuBu8u7SGg23ZKbgtrpbHJ13dLNrhZcPNlMrU45EA5JNK5oq5sEsr3x1N2kOcXWftY/PYbi3HWWwaf0dTnhXUhFKUM8lbLiizSm1KzLY0q0FpMRIkmYWyjLnGHVcRud2O8c1qWB0vicGtWm7x7Hu8uwkTpxlvNhgGBU+HQc1A0MYLue5xzJtm97jwHcFHxWLrYyrr1Hd7kl/SRVGKirI0WhFSKisxKphN6eSSJrHdjnsiDZHN4cVP0nTdLDYelU+NJt9ybyRRB3k2iZrCl0+NcDmDccEasD6gILytaK9OpDLG289MC5u9zPjZ5ZjiOKzugNIc1xGpJ9WeXg+D+xZqw1lc53XRSGSbk+0mOG1bZiTzT+pKBndhO228EX896xmlsAsZh3BfEs14+5XTnqu51Hh1UAQQQWvAzGwg7CFpehMe8HidWfwyyfc+D8mSqsNaJul0chBAEAQBAEB8e6wudgVurVjSg5zdksz1K7sRTSTGmUsMtXMbMjF7bzsa0cSSB4rmlWdXSeMy3ydl3L2RNVoROVcaxN9XPJUym75XFx4bgOAFgOAXSMNQhh6UaUNyViE3d3Melp3SvbHG0ue8hrWjaSTYBXZzjCLlJ2SPErnUOhejrcOpGUzbF3vSO+aQgax7hYAcAFy3SWNljMQ6r3bl3LgT4R1VY3iglZG+UCvdDSFsby2Wd8cUer75L3gP1OIZrG/ZZZLRVGNTEXmrxinJ33ZLK/nYt1HZGIMKxCgNqSVtZACfwal1phfsZUbDn8w3q7zjBYr/8AvHZz+aC6vnH8HlpR3ZmQ3TWKMhtbFNRuOV5WEx3/APsy7bcSQrb0VUmr4eSqL/xef/F2Z7tFxyI/pngtM6opsSje4NmkbDNJBLqm0gLYpdZvaHAA9huLrI6OxVdUamFms4pySkr7t8bPu9iicVdSRJtGa6USTUNU7Xmp9VzZLWMsL/ce4DLWBBBtuWLxtGm4QxFFWjK6a7JLevDc0XIt7manlR0OmxSOEQSMa6FzzqvJDXB4aL3AOY1f1KmaD0nTwM5uom1JLdvVr/3coq03LcQ/AuSOqgq4JnTQmOJ7JHFpdrXaQ4tDSN4te/8ApZjFcpMPVw84KLu01wtnle9y3Gi0y5yfBaWSiqtNp3V+u2SXm6bpIpYW62o1zmG9RUSntDNV2qDlcXzW1aNgsJZwjeeprvK7Sfwxj43V2R5vW/okWF4/TwxNpMJppaoRDVHNjUiv2udO+zSSdpF8ysdXwdapUdbGzUL9ucvKKz/orUklaKuJ8Nnrvw6+tjhYdtNSvDSRf3ZJnkuduNgO1exr0cN1sNScn801/UVkvO4s5fEz5gVBHh2JPpYhzUFVA18TLktdLESJS2+x2q5t9+SYqtPGYJVZ9aUJNN8Unu8r3EUoysiaLCl0IDnTlY0W6BVmSMfgVJc9m5rr3ezwJy4Ebl0bQOkOdYfVl8UMn3rgyFVhqshCzhaL15FNKefgNDK68lPnHvdFllxLSfIhaJyk0fsqvOILqy3/APt7kujO6sy48Pn1m2O1v9uxZzk/pDnNDZyfWhl4rgy1Whqu5lrPlkIAgCAIDXYnP8A8f9LTuU2kd2Fg+9/Zff0JNCH6mc+8tmlPPTCgid+HBnIQfek+U8Gj9SdykcmtH7Onzmazlu7l7lNad3Yq9bSWC2eQ/RbXecRlb1WXbCCNr/ieP6Rl3k7lqXKbSGrFYWDzeb8OC895IoQ/UXStKJQQGp0hwCOtawPfLG6J+uySJ5Y9psWmzhvBUvCYyeGbcUmmrNSV0/IplFSNaNCImdaCorIZP/YKh7if6mvJa7xCkvS1SWVSEZLs1UvRqzRTs1wZ8kgxOAWDqavZ8sjeYkI4kazCfAL1TwFV3tKk+56y+z+otNd5CtKo6N0EwmoZ8NqNUuaQxwgc8DWb14fw3ZjbYZrNYGWKVWOpVjVhe29ayXhLrItS1bbrGXp/WP16Kvhc9raiAtk5qTm5JGgtlbHG8Z62s42AzOY7Va0VShq1sPUSbjK6urpb0212WtvPaj3NHho3ppWOMcAqKed73NZacGOVrjCZZA7V2ta5hj1rZkhV4zRWFWtUcJRSTfVzi1rWVu9p61r7jyNSW4zanT6sMPOalJBrRMlaXSGQlskvNZNy6zfeO0EWVmGh8MqmreUus45K2aV+/J7j3aSsRLSTHH1DpGmofV6j52Ag83TNa2EOinZq5a4s86pJuWrL4PCRoqLUFTuovtm3rWcXfOzyztlctylfvN3S0RbT4ZB0Y1pfJVytjf1BIAQGSya97N/EDje+3tUGdVOtiKm02dlCN1nbtStxytkV2yStfeTKPR2qqQBV1PMRfS0g5tttzpvecOAACwzxuHou9CGtL56mb8o7vW5c1G979DK//g8O1dXocX9Wet36973Vr/5jG3vtX9vQ92cew+4ZobT08rJmuneYtbmmyTPkZHrCzixrjkbLytpStVpum0lfe1FJu3a0FBJ3JEscXAgNDpvo63EaSSnNte2tE4/DIAdXuB2HgVP0ZjpYPERqLdufh/syicdZWOYKmB0b3RvaWuYSHNO0EGxBXUYTjOKlF3TIDVjM0fxd9FUR1MXvROvbYCNjmngQSPFWcXhoYmjKlPc/8n5HsZarudVaP4uyoiiqojdkrQ7z2tPEHLvC5xhq1XRuM636XZrtX+zRNaU4kna64uO1dMp1I1IKcXdPMhNWPqrPAgCA855dRpcoePxccJQlVlw3d74IqhHWdiA8oGk4w6kfUXvK86kQ3vINjbcAL+C59gMLPSWM6/HrSfd77iZOShHI5gkkLiXOJJcSSSbkk5kk9pXTEklZbiCbDRzBn11THTRjORwBPY1vxOPADNR8ZioYajKrPgvV8F5lUY6zsdS4VhzKWGOniFmRNDWj+5PEnPxXK69edepKpPe3cnpWVkZatHoQBAEB51E7Y2l8jmsa3a5xAA8SqoQlOWrFXfceEck0sbPeOip5K3aC8AMpxwMz8ndzQVkVo2VLrYiap92+X/FbvOxRr33K5rNGMLE1PLhVaxokpHhzNRxOox/XgfE8gEap1m3t8HbdSsbiHTrRxmHeU1ndb2spJrvyfmUxV1qvgajFOT2qF2xOpqmL4RMCyUDnhMRrhpDnONwXG2RUyhprDuzmpQl/45r4dXdfJLfYpdKRhRcntUb/APh0Lb89m6VxsJsmNADD/wAWdu/JXpaaw6/7k38PBfp3vf8AqPNlLsJLg3J8A5r62RsuqWHmI26sBMcfNxvcD1nOtc7s9ixuI002nHDrV39Zu8s3dpcEvqVql2nk/SeAYk+ebXbBTsNPHNzbjDzheDPeQZC2q1ovuO5VLAVnglThZzk9dxuta1url6v0Guta7JxR1cczRJE9sjTsc1wcPMLB1Kc6ctWas+8upp7j2VB6EAQBAEBSfLfotzcgxGIdWYhsoHY+3VfwDgLd44rduTOkNeDws3nHNeHFeX+3EWvC3WRVK2wjlr8iGlPNyOw6V3Ul60N+x/xN/MM7bxxWp8ptH68FiYLNZPw4PyJFCf6S/MMn+A+H+lRyZ0hdPCz4Zr7r7ivD9RsFt5HCAIDU4jPrG3Y3/wDFc+5Q6Q5xX2UPhh9Xx9NxMowsrnMfKjpR/EKxwY68EF2R8fnf4n9AFtGhNH80w61l1pZv7LyI9WesyHLMlsvjkV0W6NTmtkH4lSBqA/DFtBH9W3uAWhcpNIbatsIbob+9+35JdGFlcspa0XwgCAICF4n0iTEzTGsmp2SQh9PzQjLXFpImDw9pu4ZHsyWao7GGBVVU1NqVpXvfP4bWayLTu5WuYcgoxLq6tRi9XHtvaRsZv2mzYYu7blmry506d7xoU35N/wBzl/R51b9rN0KOvqcpZY6KL/1wAPmtuMzxqN/K3xULa4Oj8EXUl2yyj/xWb82VWk+48Z9ERAW1FA4tqo73dLI54nafejmc4k52yPwlVx0ltb0sSuo/lSWq+Div7XEals47zKptL4RZlWHUc3aybqtJ/km9x47jfgrU9GVX1qH/AFI9sd/nHevQ9U1xyMms0rooRrSVcAG3J4cT3NbcnwCtU9HYqo7Rpv0+7yDnFcTT1OJVOJ/g0bJKamdlJVSN1JC3tbBE7O5+dwsFMhQoYLr12pzW6Cd1ftk1ll2IpbcsluPak0bqKFnN0FSHRC9qepaHNsSSWtljAc29+0O8VRUx1DFS1sTC0vmg7Pxad0/Kx6oOPwmhxOnpo3GWrpKjDZe2qpXF0feXRA5ZfGxZChOvNalCpGtH5J7/AEl9mUNLireBsxHWNgdURYvFLTsaXGQ07JH6rRc9ZrrE24KLrYZ1VTnhmpt2trNK/g0Vda17m/0SqJpaOGSp/wCV7dY5Bps43YS0ZA6pFwsfj4UoYmcaPwp2/P1K4NtZm3UQqCAIDExbDmVUMlPKLslaWnfnsI4g5+Cu0K86FSNWG9O541dWZyzpBg8lFUSU0o60ZtfscPhcOBGa6rhMTDE0Y1Ybn9O4gSi4uzMKnndG9sjDZzCHNI2gg3B8wr04KcXGW55FJ1DoJpKMQpY6lthIOrI35Xt2+B2jgVzPGYepo3GWjwd0+7/ZMnRanEnUEocA4dq6JgsXDFUY1Y8fo+KIco6rseilFJjV0+o3Ladn+1hdN6R5ph7RfWlkvu/Iu0oazKn5YdKuh0vRo3fjVQIyObY9j3cCb2HjuWr8n9H85xG1n8MM/F8PyX609VWOfV0Ihkp5OdGDiNYyMj8GPryn+UbG97jl57litMY9YPDOS+J5Lx7fIuU4azOmGNDQGgAAAAAbABkAFzJtt3ZNPqHoQBAEBqce0dgrdQzB4dHfVex5jeA4We3WbnqkbQpeFxtXDX1LWe9NXWW7J8UUyipbzNw3D4qaNsMEbY42iwa0WHed5PaTmVYrVqlabnUd2+09SSyRkq2ehAfiWJrxquaHA9hAI8ivYycXdOx4Y1PhUEZ1mQQsO9sTGnzAVyeIrTVpTb8WzzVRmK0VBACEBGK7QWlkcS3nIWyf8sUMhjil/rjbkfBZOlpfEQik7Sa3OSu4+D3lt00SZjQ0AAWAAAA2ADIBYxtt3ZWfUPQgCAICs+WrRXpEArom/iU4s+wzdHfb+Um/cStm5N6Q2VXm831Zbu5+5YrQurlErfCITfko0q6BVhkrrQVFmvueq11+pJwtsPAncsHp3R3O8PrQXXjmu9cUXaU9VnS+HT6p1TsP91rnJ3SGwrbGXwz+j993oXq0Lq5tVv5ENTiLrvtusud8pKrnjXH5Ul9yZRVonKGnGMPrK2eV5uA9zGDsaxriGAeH6krddGYaGHwsIR7E34veRpyvI0KnlBbnJ1pnhuGUojc6UzSHWlcIri+wNBvsA/UlahpfReOxtfWSWqsln9fMkU6kYolPtdw75p/S/dYvo1juxevsX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PzJytYa4FrjMQQQQYsiDkRtXq5N49O6t6+w20Si8cEPSJOilxgLiY9YWcGnMNI4bONlveF2uyjtvitnbt9yJK18jAV88Ok+SnG31mHxvkN5InGIu36gBaTx1XDyXNtN4ZYXGvZ5J2ku7/Mm0nrRzJ909ZTpHIo2J54k2z771C5S0XDGa3CSX4ZVQd4nKvKBgj6KumjeDqve58buxzHuJb5XseIW46JxccThYSjvSSfc0RqkdWRHFkSgIAgCAIAgCAIAgCAIAgCAIAgCAIAgCAIAgCAIAgCA6X5LcCdR4fHHILSSkyOb2gvtqg8Q0Bc10zieeY17PNZRXf/mTaa1Y5k8/h6zvRxdpa2xk1dPri3aNhWa0ro6OOo6m6SzT/wB2+5apz1WQ7SvRSCvZzVVHm2+o8ZPZfaWu3ZDLYbBaHSr4vRdZpZPinuf58US2ozRWs/If1jzddZvYHQ3I7yH2Kz0OVmXWpZ90vYtc37zz9h7/AK5von71V0sj+1/L2POb949h7/rm+ifvTpZH9r+XsOb949h7/rm+ifvTpZH9r+XsOb949h7/AK5von706WR/a/l7Dm/ePYe/65von706WR/a/l7Dm/ePYe/65von706WR/a/l7Dm/ePYe/65von706WR/a/l7Dm/ePYe/wCub6J+9Olkf2v5ew5v3j2Hv+ub6J+9Olkf2v5ew5v3j2Hv+ub6J+9Olkf2v5ew5v3j2Hv+ub6J+9Olkf2v5ew5v3j2Hv8Arm+ifvTpZH9r+XsOb949h7/rm+ifvTpZH9r+XsOb949h7/rm+ifvTpZH9r+XsOb949h7/rm+ifvTpZH9r+XsOb949h7/AK5von706WR/a/l7Dm/ePYe/65von706WR/a/l7Dm/ePYe/65von706WR/a/l7Dm/ePYe/65von706WR/a/l7Dm/ePYe/wCub6J+9Olkf2v5ew5v3j2Hv+ub6J+9Olkf2v5ew5v3j2Hv+ub6J+9Olkf2v5ew5v3j2Hv+ub6J+9Olkf2v5ew5v3kn0T5K6aieJpXGplbm3WaGxtI2EMubniSVi8fyhxGKjs4LUi+x3b8/wXIUVHNlnUFIb67vAf5WS0DoWUZLE11a25P+39iirV/SjYrcSMEB+ZIw7Ii6sV8NRrx1asU13nqk1uMc0DNx8ysU+TuAb+FrzZc20x0Bm4+a8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ekdM1uwf5/upmG0VhMO704Z9rzf1KZVJPez2WRKAgCAIAgCAIAgCAIAgCAIAgCAIAgCAIAgCAIAgCAIAgCAIAgCAIAgCAIAgCAIAgCAIAgCAIAgCAIAgCAIAgCAIAgCAIAgCAIAgCA//9k="/>
          <p:cNvSpPr>
            <a:spLocks noChangeAspect="1" noChangeArrowheads="1"/>
          </p:cNvSpPr>
          <p:nvPr/>
        </p:nvSpPr>
        <p:spPr bwMode="auto">
          <a:xfrm>
            <a:off x="155575" y="-12239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7662" name="AutoShape 14" descr="data:image/jpeg;base64,/9j/4AAQSkZJRgABAQAAAQABAAD/2wCEAAkGBxQQEhUQERIUFBQSGBgZGBYYFRoXFxgaGBUXFxUXGBUYHCghGhwlHhUdJjIhJSkrLi4uGB8zODMsNygtLisBCgoKDg0OGxAQGzckICQsLC04LiwtLCwsLS0sLCwsLCwsLCwsLCwsLCwsLywvNCwsLCwsLDcsLSwsLCwsLCwsLP/AABEIAOEA4QMBEQACEQEDEQH/xAAcAAEAAgMBAQEAAAAAAAAAAAAABgcEBQgDAQL/xABAEAABAwICBQkGBAYCAwEBAAABAAIDBBEFIQYSMVFhBxMUIkFxgZGTFzJCUlTSI4Kh4RVicrHB0TOSJFNz8Bb/xAAbAQEAAQUBAAAAAAAAAAAAAAAABAIDBQYHAf/EADwRAAIBAgIFCgUFAAEEAwEAAAABAgMRBCEFEhMxQQYUFiJRYXGBkeEyUqHB0UJTorHwkiNDYnIVNIIz/9oADAMBAAIRAxEAPwC8UAQBAEAQBAEAQBAEAQBAEAQBAEAQBAEAQBAEAQBAEAQBAEAQBAEAQBAEAQBAEAQBAEAQBAeMlS1u1w/usdiNLYOg7Tmr9izf0K1Tk9yPw2tYe39FHp6fwM3bXt4po9dGa4GQ1wOYN1lqdSFSOtB3Xasyhqx9VZ4EAQBAEAQBAEAQBAEAQBAEAQBAEAQBAEAQBAEAQBAa2vqzfUb4n/C0rT2mp67w9B2S3tcX2Ik0qXFlZaU8qtLRvdDG11RI24dqkCNpGRBf2nuCg4Hk9iMTFVJvVT7d78vyVyrKORpaDlsiLrT0r2t3seHEflda/mptXkpUS/6dRN96t+ShYhcUWlgWNRzxtqKeQSRv2EbOII2gjdtWHw+KxWjK+q8rb4vc/wDdqLrjGaJJFIHAOHaujYXEwxNKNWG5/wCsQpRcXZn7Ug8CAIAgCAIAgCAIAgCAIAgCAIAgCAIAgCAIAgCA8KyfUbftOQWK0xj1g8O5L4nkvHt8i5ThrMqvlb0q6DS81G609Tdrd7WfG/8AwOJ4LT9A6P51iNeavGOb73wX3JFWeqrI53XRSGEBPeSLSroVUIJHWgqSGm+xr9jH+eR4HgsBp/R3OaG0iutH6rivuXaM9V2OksNnsdU7Ds71guTekNlV5vN5S3dz9y9WhdXRtFvhECAIAgCAIAgCAIAgCAIAgCAIAgCAIAgCAIAgC8bSV2DQ4tXtaHSvcGxxgkuOwAC5K5tpXGTx+LtTzW6K/wB2sm046kczlbTPSF2I1b6l1w09VjT8LBfVH6kniSt80dgo4PDqkt+9vtfEiTlrO5pAL5BTik2WO4FNRPbHUMLC9jXjiHC9r7xsI3hRsLi6WJi5UndJtehVKLjvNYpJSdHclOlPT6QMe689MGsfc5uFrMk43AzO8LnGm8C8HideGUZZrufFeRNpT1o2ZZ1JNrtv29q3TROPWMw6m/iWT8ffeRakNVnusmUBAEAQBAEAQBAEAQBAEAQBAEAQBAEAQBAEBh4jPqjVG139lrfKPSGwo7CHxT+i9/yXqMLu5SPLhpTqMbh0Tus+z5rfLtYw9+RPADesdyZ0frSeKmslkvHi/LcV15/pRSy3UjE+5INFum1XPyC8NKWuO50l7xt4gWuRwG9YDlBpDm1DZwfWnl4Li/svYvUYazuWhyq6LfxCkLoxeenu9m9wt14/EZjiAtW0FpDmmItJ9WWT7uxl+rDWRziukEIkOgukjsOq2Ti/Nk6srd7Cet4jaO5Y/SmBWMw7p8d68SuEtV3OpsMrG9V7TdjwCCNhBFwVo2h8dLA4q08ovJ93f5EqpHWjkbxdJIQQBAEAQBAEAQBAEAQBAEAQBAEAQBAEAQH5e8AEnYFar1oUabqTeSVz1K7siI6VY8ykglq5djASB8ztjGDvNguava6UxvfJ+i9kTcoROV8VxB9TNJUSm75XFzjxPYOA2eC6VQowo0404bkrEJu7uzzoqR80jIo2lz5HBrQO0k2CqqVI04Oc3ZLMJXyOotEcBbh9LHTNzLRd7vmeffPdfZwAXLNIYyWLxEqr47u5cCdCOqrG5UIrOeuV3RXoVVz0bbQVN3C2xr/jZw3jv4LonJ/SHOaGzm+tHLxXB/YhVoaruQJZ8tF3ciGlPOxHDpT14QXRE9rL9Zt/5Sdm48Fo/KXR+pPnMFlLJ+PB+f8At5KoTutUunDp9Zuqdrf7LLcndIc4obKb60PquH4LdaFnczFsRZCAIAgCAIAgCAIAgCAIAgCAIAgCAIAgNbic/wAA8f8AS0vlNpC7WFhwzf2X39CTQh+o535aNKek1Ao4nXipidexydLsN/6dneXKfyc0fsaO3mutLd3R9/wU1p3ditlspYLf5DtFrk4lK33SWQgjttZ8g89UeK0/lNpCyWFg+9/Zff0JNCH6mXGtNJIQGk0x0fbiNJJTOsHEXjdb3XjNp/weBKm6OxssHiI1Vu4rtXEonHWVjl6spnRPfFIC18bi1wPYWmxH6LqVOpGpBTjuauQGrHvg2JyUk8dREbPicHDjvB4EZeKt4nDwxFKVKe5o9Ts7o6q0bxtlVDFVwm7JBe19h2OaeINx4Lm1OVXRmMz3xefevdE12nElTHXAI2FdMo1Y1YKpB5NXITVnY/SuHgQBAEAQBAEAQBAEAQBAEAQBAEAQHlUS6jSfLvULSGNjhKDqy8u98CqEdZ2K75SNKP4fSPlB/Gl6kQ/mO135Rn32Wg6LwktIYv8A6ma3yf8Au1kupLUjkczveXEuJuSbknaSdpXSkklZEI2ei+Bvr6mOljyLz1ndjWjNzj3D/Ci43FwwlCVWXD6vgiqMdZ2OpcPomU8TIIm6rI2hrRwH+VyyrVnVm6k3dt3J6VlYyFbPQgCApnlw0W1XNxGJuT7Nmt82QY/x2HuG9bnyZ0hdPCze7OPhxX3IteH6kVGtvI5aHIlpTzExoJT+HUG8ZOxsltn5gLd4G9avyl0ftafOYLOO/wAPYv0J2djoLDJ/gPh/kKLyZ0hvws33r7r7+pVXh+pGxW5EYIAgCAIAgCAIAgCAIAgCAIAgCAIDUYjUXO2zW9vZxK55p/SDxOI2cPhjl4vj+CZRhqq5y9ykaUfxGsc9pPMxdSIfyg5vtvcc+625bbobR/M8Oov4nm/Hs8iPUnrMiiyxbL+5GtFui03S5W2mqRlfa2K92jhrW1v+q5/yi0ht62xg+rD6vj6bvUl0YWVyxFrpfCAIAgMbE6BlTDJTyi7JWlrhwItcbiNoPBXKNaVGpGpDenc8aurM5a0mwV9DUyUsm2M5H5mnNjh3ghdUwWKjiqEaseP0fFECUdV2NdFIWkOaSHNIII2gg3BCkyipKz3FJ07yfaTjEKSOe451lmygdjwNttztviuZ6Qws9HYzqbr60X3e24nQkpxJ/Ty67Q5dBwGMji6EaseO/ufEhzjqux6KYUhAEAQBAEAQBAEAQBAEAQBAEBjV0+o3Ladn+1hNO6Q5rh9WL60sl3drLtKGsyoeWbSnotOKSJ1pqkdaxzbF8XcXHLuutb5O6P29bbzXVj9Ze2/0L1adlZFBrfyIS3kz0X/iNY1rh+DDZ8ptkQD1WfmIt3ArEaa0hzPDtr4pZL8+X4LlKGszpQC2QFgNgXNN5OPqAIAgCAICueWbRXpVOKyJt5qYdawzdFtI72nPuutj5O6R2FbYzfVl9H7/AILFaF1dFBrfyITHkv0o/h9YNc/gz2ZJnkM+q/8AKT5ErDab0fzvDvV+KOa+68y5Snqs6bw6osbX6rvLgVq/J7SHN6+ym+rL6Ph+CRWhrK6NuugkMIAgCAIAgCAIAgCAIAgCAID4TbNUykoxcpbkCN45ijIY5KmU2jiaXHuaL2HE/wByuaY3EVNJYzqcXaK7v9mydFKETlXSbGn11TJVSbZDkPlaMmNHcAF0PBYWOFoRpR4fV8WQ5S1nc1sbC4hrQSSQABtJOQAUltJXZSdM8nmjIw6jbGQOdks+U/zEe7fc0Zee9cx0vj3jMQ5r4VkvDt8ydThqokzjYXJsBmSdg4krGLPIrIlUadMfIYaCCWtkbtdHZsLTudM7LyusvDRE4wVTEzVNPt+J+ES3tOEcz604zKb/APg0zflOvM7xtYI//i4Zdeb8or8j/qM+y0+MNzZPQSb2uikj/UEryM9Fv4oTXg0/wLTPN+lFZS512HP1BtlpnCZoG8sNnAf4VS0fhq+WHrK/ZNav13DXkt6JBguNQVsfO00rZG5Xttbfsc05tPesficLWw09SrGz/wBufErjJS3GeRfIi4O0HYeCj3tuPTmjlI0X/htW6NoPMy9eI7mk5svvacu629dN0PpDnmHUn8Syfj2+ZCqQ1WRVZUtnQXI7pT0ul6NI681MLXO10d7Mdxt7p8N657yh0fzevtYLqz+j4+u8mUZ3Vi2aGfXbntG3/a2nQmkOd4frfFHJ9/Y/Mj1YarMhZkthAEAQBAEAQBAEAQBAEAQGBic9hqDt29y1TlLpDUhzaDzeb8Ozz/28kUIXesUPy46U6zm4dE7JvWmt82RjZ4bT3jcrfJnR9k8VNb8o+HF/b1Fef6UVGtvI5ZnIrot0ic10g/CpzZg7HS2y8Gg37yFrHKTSGypc3h8Ut/cvf8l+jC7uXq5wAJJsBmSewDaVoiV8kSiENhfjby55czDWOsxrSWvqnNNi957Igb2Hba6zjlHRkbRzrPe+EL8F/wCX9Fr4/D+yZUlKyFgjiY1jG5BrQAB4BYWpUnUk5Td2+LLqVj2VJ6EAQEbx3RRsj+l0jujVjLkSNFmyfyTM2PafNZLC6RlCOxrLXpvg9674vgy3KHFbzJ0Yx3pTXxys5qqpzqzxX907Q5u9jhmCrWNwewalB3hLOL7e5964nsZX37zC5RtGP4jRujaBz0fXiP8AMNre5wy77K/ofH8zxKk/heT8O3yPKkNZHM8jC0lpFiDYjcRtC6ammrogm20Tx5+H1UdSzPVNnN+Zhyc3y/UBRMfg44uhKlLju7nwZVCWq7nVOD4iyRrJ4na0cjQ4EdrSLhc+0dip6OxfXys7SX+7N5MnFTjkSEFdMjJSSa3Mgn1egIAgCAIAgCAIAgCAID8SyBoLj2KPisTDDUpVZ7l/rHsY6zsiE6a6RtoKWWrfYuGTG3957smt7u08AVzjD0quk8ZaX6ndvsX+yRNbUInLdZUumkfLIS58ji5xO0lxuT5ldMp0404KEVZJWILdz1wnDZKqZlPCNZ8rg0Ds7zuA2nuVFevChTdSbyR6k27I6m0fweOip46aIdWMWva2s74nHiSuV4vEzxNaVWe9/TsXkT4xUVZGo06mc9sOHsNnV8nNuPaIWgOqHf8AXL8ymaLioyniZbqav/8Ap5R+ufkU1Pl7SRUjI2NEUWqGxWZqtI6tgLNIGw2tksdUc5S1573nd8e8rR7Kg9CAIAgPjjYE7bdnaizYIXidUwT0OLU56k7hTTZWJZISGa47HMkZq2OwmyzdCnPZVsHV3xWuvFb7dzi79+8tNq6kiarBl0oflo0V6NUCtibaKpJ17DJsu0/9tveHLfuTmkdtS2E31o7u+Pt+CJWhZ3RWq2UsFxch2lPvYbK7e+C54XfGPLWA/qWm8ptH7sVBd0vs/t6EmhP9LLzw2e41TtGzuUrk3pDa0+bzecd3evYprQs7ozltBYCAIAgCAIAgCAIAgCA1eJT3OoNg2960TlJpDa1Obw3R3979iVRhZXObeV7SnptVzEbrwU12i2xz/jfx3Du4rOcn9H82w+0mutPPwXBfctVp6zsQJZ8tF18iGi3NxnEZR1pQWxA9jL2c+3Eiw4A71pPKbSGvNYWG5Zvx4LyJVCH6i11qZII3VtBxan1vgpZi0cTLGHHyAWSpu2j524zjf0di3+teB90GcTFOXe+aup1t9+dIbf8ALqrzSatUglu1If1+binufiSNY4uBAEAQALwFaVZBwqd7TZhry6PwrG7O9wK2en/9+EXv2Vn/AMH9rFh/C/H7lmO2rWEXzWaSYMyuppKWTZI3I/K4ZscO4qVg8VPC1o1YcPquKKZR1lY5axXD300z6eUWfE4tcO7tHA7fFdUoVoV6cakNzVyA1Z2Z+MPrX08rJonar43BzTuIXtWlGrB05q6asE7O51PojpA2tpoquPIuA1m/K8ZPb5/pZczqRq6MxuW+Ly717omq04kyieHAEdq6ThsRDEUo1YbmQpKzsz9K+eBAEAQBAEAQBAEB41c2o2/b2LGaWx6weHc/1PJePsV04azsVjyq6VdApCGH8eouxm9ot15PDYOJC0vQmBeNxOtPOMc33vgvMlVZ6scjnBdHIRvtCdHXYjVx04vqX1pHfLGD1j3nYOJUDSWOjg8PKo9+5LtfArhHWdjqCngbG1sbAGtYA1oGwACwC5dObnJylvZOWR6Kk9IxpjeB9NiI92lc5s3/AMJtVsjvylrXeBWT0darGphnvmrr/wBo3aXnmi3PK0j86Fyh02Ilpuzpd2m9wbxR61uF17pKLjToJ79T7uwhvZ749pvQ0LubnqAJBtY1rnuHeGizfEhUYXROLxK1qcMu12S+p7KpGO8aOabUWIPMdPNeQC+o5pY4jtIuLHwKYzRWKwkdarHLtTujyNSMtxIiVji4QPHOVehpnGNhfUObkebA1b/1usD4XCz2G5O4utHWlaK79/oizKtFH7wrlFhrqarfC18ctNBJJqPtmGxuILSMjmB5ryvoSrha9KNRpxlJK672gqqknY8aqkDaLCsPZY89JAXcWRNM8rvFwH/ZVQqN4nE4mX6VL1fVS9P6DXVjEn5Wvl4L0FTcuGi2uwYjE27mWZNbtbsY892w8CNy23kzpDVk8LN5PNePFee8jV4fqRSy3UjFh8jelPRKnosjrQ1RAF9jZNjDwvex8Ny13lFo/nFDawXWh9Vx9N/qXqM7Ox0bhs9jqHt2d6xPJrSGpPm03k8149nmXK8LrWRs1vBFCAIAgCAIAgCAJuBo8VrWjWke4NZGCS4mwAaLucTusFzfTGNljsVqwzSequ/Pf5/gm046sczlnTrSR2I1b57nmx1Ymn4WDIeJ2niVu+i8CsHh40+O9vtftuIs5azuR5ZEoOi+SbRboNIJHi09SGvfcWLW2uxnDbc8TwXOdPaQ51iNWL6sMl3viyZShqom6wZeCAwcelYymnfM0OjbFIXtOwtDDrDxV/CxnKvBQdm5K3jcpludzU8nmD9Ew+GLY97TI87nSdbxsCB4KXpfFc4xc58E7LwWX1KacbRObsZpJIJ5Yp786x7g++0m9y6523237brpWGqU6lKM6fwtZf7uITTTzJPySYTJPiMUjLhtOece7sAFwG33uOXmsXp/EQpYKUZb5ZJf7sLlKLcjoHGqIz080DXapljc0O3EtIC57hqqpVo1Gr2aZLkrqxyhV0z4XuikaWPYSHNIsQRtBC6zTqRqRU4O6fEx7ViyOQ7CuflqnuH4fMmJ2487cW8mla3ymxGyp00t+tf/AIl+hG7ZM+TqmlllMlQLHDo+hRi97uBBklI2guaGjuusLpepThT1aX/de0f2Xk7l2mnfPhkWCteLwQHlU07ZWOjkaHMeC1zTsIIsQqoTlCSlF2azPGrnL2mejrsOqn0ziS0daNx+Jhvqn9CDxBXUtHY2OMw6qrfua7HxIM46rsaRrrG4yI7VOauUHSnJjpT/ABCkaXO/HgsyTebe4/xA8wVzXTGBlgcVeGUXmn2d3kybTlrRzLIpZtdt+3tW86LxyxmHVTjufiRakNV2PZZEoCAIAgCAIAgMTEZ9VuqNrv7LXuUOkOb0NlB9af0XH13F6jC7uUvy3aU8zE3D4ndeYa0tuyP4W/mP6DisPya0ftKjxM1lHd49vkXK87LVKPW8kUnXJLot06rEsgvBTEOff4nfAzzzPAcVgtP6Q5rh9SPxSyXcuLLtKGszohc6JoQBeA1elFA6po6inZ78sT2tzsNYtOqCdxKl4GtGjiadSW5ST8imavFo8dE8cjrIGlhtJGAyWI+/G9vVc1ze8ZFV4/CTw9V6255p8GnmjyEk0YelegtJiThJM1zZWi3OMNnEbnDYf7q9gNL4nBrVpu8exnkqcZbzTaT8zgGGPZRjUfKdRrr3eXuBu8u7SGg23ZKbgtrpbHJ13dLNrhZcPNlMrU45EA5JNK5oq5sEsr3x1N2kOcXWftY/PYbi3HWWwaf0dTnhXUhFKUM8lbLiizSm1KzLY0q0FpMRIkmYWyjLnGHVcRud2O8c1qWB0vicGtWm7x7Hu8uwkTpxlvNhgGBU+HQc1A0MYLue5xzJtm97jwHcFHxWLrYyrr1Hd7kl/SRVGKirI0WhFSKisxKphN6eSSJrHdjnsiDZHN4cVP0nTdLDYelU+NJt9ybyRRB3k2iZrCl0+NcDmDccEasD6gILytaK9OpDLG289MC5u9zPjZ5ZjiOKzugNIc1xGpJ9WeXg+D+xZqw1lc53XRSGSbk+0mOG1bZiTzT+pKBndhO228EX896xmlsAsZh3BfEs14+5XTnqu51Hh1UAQQQWvAzGwg7CFpehMe8HidWfwyyfc+D8mSqsNaJul0chBAEAQBAEB8e6wudgVurVjSg5zdksz1K7sRTSTGmUsMtXMbMjF7bzsa0cSSB4rmlWdXSeMy3ydl3L2RNVoROVcaxN9XPJUym75XFx4bgOAFgOAXSMNQhh6UaUNyViE3d3Melp3SvbHG0ue8hrWjaSTYBXZzjCLlJ2SPErnUOhejrcOpGUzbF3vSO+aQgax7hYAcAFy3SWNljMQ6r3bl3LgT4R1VY3iglZG+UCvdDSFsby2Wd8cUer75L3gP1OIZrG/ZZZLRVGNTEXmrxinJ33ZLK/nYt1HZGIMKxCgNqSVtZACfwal1phfsZUbDn8w3q7zjBYr/8AvHZz+aC6vnH8HlpR3ZmQ3TWKMhtbFNRuOV5WEx3/APsy7bcSQrb0VUmr4eSqL/xef/F2Z7tFxyI/pngtM6opsSje4NmkbDNJBLqm0gLYpdZvaHAA9huLrI6OxVdUamFms4pySkr7t8bPu9iicVdSRJtGa6USTUNU7Xmp9VzZLWMsL/ce4DLWBBBtuWLxtGm4QxFFWjK6a7JLevDc0XIt7manlR0OmxSOEQSMa6FzzqvJDXB4aL3AOY1f1KmaD0nTwM5uom1JLdvVr/3coq03LcQ/AuSOqgq4JnTQmOJ7JHFpdrXaQ4tDSN4te/8ApZjFcpMPVw84KLu01wtnle9y3Gi0y5yfBaWSiqtNp3V+u2SXm6bpIpYW62o1zmG9RUSntDNV2qDlcXzW1aNgsJZwjeeprvK7Sfwxj43V2R5vW/okWF4/TwxNpMJppaoRDVHNjUiv2udO+zSSdpF8ysdXwdapUdbGzUL9ucvKKz/orUklaKuJ8Nnrvw6+tjhYdtNSvDSRf3ZJnkuduNgO1exr0cN1sNScn801/UVkvO4s5fEz5gVBHh2JPpYhzUFVA18TLktdLESJS2+x2q5t9+SYqtPGYJVZ9aUJNN8Unu8r3EUoysiaLCl0IDnTlY0W6BVmSMfgVJc9m5rr3ezwJy4Ebl0bQOkOdYfVl8UMn3rgyFVhqshCzhaL15FNKefgNDK68lPnHvdFllxLSfIhaJyk0fsqvOILqy3/APt7kujO6sy48Pn1m2O1v9uxZzk/pDnNDZyfWhl4rgy1Whqu5lrPlkIAgCAIDXYnP8A8f9LTuU2kd2Fg+9/Zff0JNCH6mc+8tmlPPTCgid+HBnIQfek+U8Gj9SdykcmtH7Onzmazlu7l7lNad3Yq9bSWC2eQ/RbXecRlb1WXbCCNr/ieP6Rl3k7lqXKbSGrFYWDzeb8OC895IoQ/UXStKJQQGp0hwCOtawPfLG6J+uySJ5Y9psWmzhvBUvCYyeGbcUmmrNSV0/IplFSNaNCImdaCorIZP/YKh7if6mvJa7xCkvS1SWVSEZLs1UvRqzRTs1wZ8kgxOAWDqavZ8sjeYkI4kazCfAL1TwFV3tKk+56y+z+otNd5CtKo6N0EwmoZ8NqNUuaQxwgc8DWb14fw3ZjbYZrNYGWKVWOpVjVhe29ayXhLrItS1bbrGXp/WP16Kvhc9raiAtk5qTm5JGgtlbHG8Z62s42AzOY7Va0VShq1sPUSbjK6urpb0212WtvPaj3NHho3ppWOMcAqKed73NZacGOVrjCZZA7V2ta5hj1rZkhV4zRWFWtUcJRSTfVzi1rWVu9p61r7jyNSW4zanT6sMPOalJBrRMlaXSGQlskvNZNy6zfeO0EWVmGh8MqmreUus45K2aV+/J7j3aSsRLSTHH1DpGmofV6j52Ag83TNa2EOinZq5a4s86pJuWrL4PCRoqLUFTuovtm3rWcXfOzyztlctylfvN3S0RbT4ZB0Y1pfJVytjf1BIAQGSya97N/EDje+3tUGdVOtiKm02dlCN1nbtStxytkV2yStfeTKPR2qqQBV1PMRfS0g5tttzpvecOAACwzxuHou9CGtL56mb8o7vW5c1G979DK//g8O1dXocX9Wet36973Vr/5jG3vtX9vQ92cew+4ZobT08rJmuneYtbmmyTPkZHrCzixrjkbLytpStVpum0lfe1FJu3a0FBJ3JEscXAgNDpvo63EaSSnNte2tE4/DIAdXuB2HgVP0ZjpYPERqLdufh/syicdZWOYKmB0b3RvaWuYSHNO0EGxBXUYTjOKlF3TIDVjM0fxd9FUR1MXvROvbYCNjmngQSPFWcXhoYmjKlPc/8n5HsZarudVaP4uyoiiqojdkrQ7z2tPEHLvC5xhq1XRuM636XZrtX+zRNaU4kna64uO1dMp1I1IKcXdPMhNWPqrPAgCA855dRpcoePxccJQlVlw3d74IqhHWdiA8oGk4w6kfUXvK86kQ3vINjbcAL+C59gMLPSWM6/HrSfd77iZOShHI5gkkLiXOJJcSSSbkk5kk9pXTEklZbiCbDRzBn11THTRjORwBPY1vxOPADNR8ZioYajKrPgvV8F5lUY6zsdS4VhzKWGOniFmRNDWj+5PEnPxXK69edepKpPe3cnpWVkZatHoQBAEB51E7Y2l8jmsa3a5xAA8SqoQlOWrFXfceEck0sbPeOip5K3aC8AMpxwMz8ndzQVkVo2VLrYiap92+X/FbvOxRr33K5rNGMLE1PLhVaxokpHhzNRxOox/XgfE8gEap1m3t8HbdSsbiHTrRxmHeU1ndb2spJrvyfmUxV1qvgajFOT2qF2xOpqmL4RMCyUDnhMRrhpDnONwXG2RUyhprDuzmpQl/45r4dXdfJLfYpdKRhRcntUb/APh0Lb89m6VxsJsmNADD/wAWdu/JXpaaw6/7k38PBfp3vf8AqPNlLsJLg3J8A5r62RsuqWHmI26sBMcfNxvcD1nOtc7s9ixuI002nHDrV39Zu8s3dpcEvqVql2nk/SeAYk+ebXbBTsNPHNzbjDzheDPeQZC2q1ovuO5VLAVnglThZzk9dxuta1url6v0Guta7JxR1cczRJE9sjTsc1wcPMLB1Kc6ctWas+8upp7j2VB6EAQBAEBSfLfotzcgxGIdWYhsoHY+3VfwDgLd44rduTOkNeDws3nHNeHFeX+3EWvC3WRVK2wjlr8iGlPNyOw6V3Ul60N+x/xN/MM7bxxWp8ptH68FiYLNZPw4PyJFCf6S/MMn+A+H+lRyZ0hdPCz4Zr7r7ivD9RsFt5HCAIDU4jPrG3Y3/wDFc+5Q6Q5xX2UPhh9Xx9NxMowsrnMfKjpR/EKxwY68EF2R8fnf4n9AFtGhNH80w61l1pZv7LyI9WesyHLMlsvjkV0W6NTmtkH4lSBqA/DFtBH9W3uAWhcpNIbatsIbob+9+35JdGFlcspa0XwgCAICF4n0iTEzTGsmp2SQh9PzQjLXFpImDw9pu4ZHsyWao7GGBVVU1NqVpXvfP4bWayLTu5WuYcgoxLq6tRi9XHtvaRsZv2mzYYu7blmry506d7xoU35N/wBzl/R51b9rN0KOvqcpZY6KL/1wAPmtuMzxqN/K3xULa4Oj8EXUl2yyj/xWb82VWk+48Z9ERAW1FA4tqo73dLI54nafejmc4k52yPwlVx0ltb0sSuo/lSWq+Div7XEals47zKptL4RZlWHUc3aybqtJ/km9x47jfgrU9GVX1qH/AFI9sd/nHevQ9U1xyMms0rooRrSVcAG3J4cT3NbcnwCtU9HYqo7Rpv0+7yDnFcTT1OJVOJ/g0bJKamdlJVSN1JC3tbBE7O5+dwsFMhQoYLr12pzW6Cd1ftk1ll2IpbcsluPak0bqKFnN0FSHRC9qepaHNsSSWtljAc29+0O8VRUx1DFS1sTC0vmg7Pxad0/Kx6oOPwmhxOnpo3GWrpKjDZe2qpXF0feXRA5ZfGxZChOvNalCpGtH5J7/AEl9mUNLireBsxHWNgdURYvFLTsaXGQ07JH6rRc9ZrrE24KLrYZ1VTnhmpt2trNK/g0Vda17m/0SqJpaOGSp/wCV7dY5Bps43YS0ZA6pFwsfj4UoYmcaPwp2/P1K4NtZm3UQqCAIDExbDmVUMlPKLslaWnfnsI4g5+Cu0K86FSNWG9O541dWZyzpBg8lFUSU0o60ZtfscPhcOBGa6rhMTDE0Y1Ybn9O4gSi4uzMKnndG9sjDZzCHNI2gg3B8wr04KcXGW55FJ1DoJpKMQpY6lthIOrI35Xt2+B2jgVzPGYepo3GWjwd0+7/ZMnRanEnUEocA4dq6JgsXDFUY1Y8fo+KIco6rseilFJjV0+o3Ladn+1hdN6R5ph7RfWlkvu/Iu0oazKn5YdKuh0vRo3fjVQIyObY9j3cCb2HjuWr8n9H85xG1n8MM/F8PyX609VWOfV0Ihkp5OdGDiNYyMj8GPryn+UbG97jl57litMY9YPDOS+J5Lx7fIuU4azOmGNDQGgAAAAAbABkAFzJtt3ZNPqHoQBAEBqce0dgrdQzB4dHfVex5jeA4We3WbnqkbQpeFxtXDX1LWe9NXWW7J8UUyipbzNw3D4qaNsMEbY42iwa0WHed5PaTmVYrVqlabnUd2+09SSyRkq2ehAfiWJrxquaHA9hAI8ivYycXdOx4Y1PhUEZ1mQQsO9sTGnzAVyeIrTVpTb8WzzVRmK0VBACEBGK7QWlkcS3nIWyf8sUMhjil/rjbkfBZOlpfEQik7Sa3OSu4+D3lt00SZjQ0AAWAAAA2ADIBYxtt3ZWfUPQgCAICs+WrRXpEArom/iU4s+wzdHfb+Um/cStm5N6Q2VXm831Zbu5+5YrQurlErfCITfko0q6BVhkrrQVFmvueq11+pJwtsPAncsHp3R3O8PrQXXjmu9cUXaU9VnS+HT6p1TsP91rnJ3SGwrbGXwz+j993oXq0Lq5tVv5ENTiLrvtusud8pKrnjXH5Ul9yZRVonKGnGMPrK2eV5uA9zGDsaxriGAeH6krddGYaGHwsIR7E34veRpyvI0KnlBbnJ1pnhuGUojc6UzSHWlcIri+wNBvsA/UlahpfReOxtfWSWqsln9fMkU6kYolPtdw75p/S/dYvo1juxevsX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Htdw75p/S/dOjWO7F6+w28R7XcO+af0v3To1juxevsNvEe13Dvmn9L906NY7sXr7DbxPzJytYa4FrjMQQQQYsiDkRtXq5N49O6t6+w20Si8cEPSJOilxgLiY9YWcGnMNI4bONlveF2uyjtvitnbt9yJK18jAV88Ok+SnG31mHxvkN5InGIu36gBaTx1XDyXNtN4ZYXGvZ5J2ku7/Mm0nrRzJ909ZTpHIo2J54k2z771C5S0XDGa3CSX4ZVQd4nKvKBgj6KumjeDqve58buxzHuJb5XseIW46JxccThYSjvSSfc0RqkdWRHFkSgIAgCAIAgCAIAgCAIAgCAIAgCAIAgCAIAgCAIAgCA6X5LcCdR4fHHILSSkyOb2gvtqg8Q0Bc10zieeY17PNZRXf/mTaa1Y5k8/h6zvRxdpa2xk1dPri3aNhWa0ro6OOo6m6SzT/wB2+5apz1WQ7SvRSCvZzVVHm2+o8ZPZfaWu3ZDLYbBaHSr4vRdZpZPinuf58US2ozRWs/If1jzddZvYHQ3I7yH2Kz0OVmXWpZ90vYtc37zz9h7/AK5von71V0sj+1/L2POb949h7/rm+ifvTpZH9r+XsOb949h7/rm+ifvTpZH9r+XsOb949h7/AK5von706WR/a/l7Dm/ePYe/65von706WR/a/l7Dm/ePYe/65von706WR/a/l7Dm/ePYe/65von706WR/a/l7Dm/ePYe/wCub6J+9Olkf2v5ew5v3j2Hv+ub6J+9Olkf2v5ew5v3j2Hv+ub6J+9Olkf2v5ew5v3j2Hv+ub6J+9Olkf2v5ew5v3j2Hv8Arm+ifvTpZH9r+XsOb949h7/rm+ifvTpZH9r+XsOb949h7/rm+ifvTpZH9r+XsOb949h7/rm+ifvTpZH9r+XsOb949h7/AK5von706WR/a/l7Dm/ePYe/65von706WR/a/l7Dm/ePYe/65von706WR/a/l7Dm/ePYe/65von706WR/a/l7Dm/ePYe/wCub6J+9Olkf2v5ew5v3j2Hv+ub6J+9Olkf2v5ew5v3j2Hv+ub6J+9Olkf2v5ew5v3j2Hv+ub6J+9Olkf2v5ew5v3kn0T5K6aieJpXGplbm3WaGxtI2EMubniSVi8fyhxGKjs4LUi+x3b8/wXIUVHNlnUFIb67vAf5WS0DoWUZLE11a25P+39iirV/SjYrcSMEB+ZIw7Ii6sV8NRrx1asU13nqk1uMc0DNx8ysU+TuAb+FrzZc20x0Bm4+a8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OgM3HzTo5gflfqxtpjoDNx806OYH5X6sbaY6AzcfNOjmB+V+rG2mekdM1uwf5/upmG0VhMO704Z9rzf1KZVJPez2WRKAgCAIAgCAIAgCAIAgCAIAgCAIAgCAIAgCAIAgCAIAgCAIAgCAIAgCAIAgCAIAgCAIAgCAIAgCAIAgCAIAgCAIAgCAIAgCAIAgCA//9k="/>
          <p:cNvSpPr>
            <a:spLocks noChangeAspect="1" noChangeArrowheads="1"/>
          </p:cNvSpPr>
          <p:nvPr/>
        </p:nvSpPr>
        <p:spPr bwMode="auto">
          <a:xfrm>
            <a:off x="155575" y="-12239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7664" name="Picture 16" descr="http://www.biolab.cn/uploads/1/Image/200906060207031868.jpg"/>
          <p:cNvPicPr>
            <a:picLocks noChangeAspect="1" noChangeArrowheads="1"/>
          </p:cNvPicPr>
          <p:nvPr/>
        </p:nvPicPr>
        <p:blipFill>
          <a:blip r:embed="rId4" cstate="print"/>
          <a:srcRect l="65831" t="9493" r="15360" b="21677"/>
          <a:stretch>
            <a:fillRect/>
          </a:stretch>
        </p:blipFill>
        <p:spPr bwMode="auto">
          <a:xfrm>
            <a:off x="3714744" y="2951170"/>
            <a:ext cx="571504" cy="2071702"/>
          </a:xfrm>
          <a:prstGeom prst="rect">
            <a:avLst/>
          </a:prstGeom>
          <a:noFill/>
        </p:spPr>
      </p:pic>
      <p:sp>
        <p:nvSpPr>
          <p:cNvPr id="17" name="Pfeil nach rechts 16"/>
          <p:cNvSpPr/>
          <p:nvPr/>
        </p:nvSpPr>
        <p:spPr>
          <a:xfrm>
            <a:off x="1357290" y="3951302"/>
            <a:ext cx="571504" cy="2857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Pfeil nach rechts 19"/>
          <p:cNvSpPr/>
          <p:nvPr/>
        </p:nvSpPr>
        <p:spPr>
          <a:xfrm>
            <a:off x="4572000" y="3951302"/>
            <a:ext cx="571504" cy="2857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rechts 20"/>
          <p:cNvSpPr/>
          <p:nvPr/>
        </p:nvSpPr>
        <p:spPr>
          <a:xfrm>
            <a:off x="2857488" y="3951302"/>
            <a:ext cx="571504" cy="2857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7666" name="Picture 18" descr="http://www.mcponline.org/content/5/2/366/F1.medium.gif"/>
          <p:cNvPicPr>
            <a:picLocks noChangeAspect="1" noChangeArrowheads="1"/>
          </p:cNvPicPr>
          <p:nvPr/>
        </p:nvPicPr>
        <p:blipFill>
          <a:blip r:embed="rId5" cstate="print"/>
          <a:srcRect l="15789" t="50379" r="55263" b="31439"/>
          <a:stretch>
            <a:fillRect/>
          </a:stretch>
        </p:blipFill>
        <p:spPr bwMode="auto">
          <a:xfrm>
            <a:off x="5286380" y="3451236"/>
            <a:ext cx="1571636" cy="1143008"/>
          </a:xfrm>
          <a:prstGeom prst="rect">
            <a:avLst/>
          </a:prstGeom>
          <a:noFill/>
        </p:spPr>
      </p:pic>
      <p:sp>
        <p:nvSpPr>
          <p:cNvPr id="24" name="Pfeil nach rechts 23"/>
          <p:cNvSpPr/>
          <p:nvPr/>
        </p:nvSpPr>
        <p:spPr>
          <a:xfrm>
            <a:off x="6929454" y="3951302"/>
            <a:ext cx="571504" cy="28575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7668" name="Picture 20" descr="http://www.mcponline.org/content/5/2/366/F1.medium.gif"/>
          <p:cNvPicPr>
            <a:picLocks noChangeAspect="1" noChangeArrowheads="1"/>
          </p:cNvPicPr>
          <p:nvPr/>
        </p:nvPicPr>
        <p:blipFill>
          <a:blip r:embed="rId5" cstate="print"/>
          <a:srcRect l="16038" t="79031" r="51887" b="7933"/>
          <a:stretch>
            <a:fillRect/>
          </a:stretch>
        </p:blipFill>
        <p:spPr bwMode="auto">
          <a:xfrm>
            <a:off x="7500958" y="3808426"/>
            <a:ext cx="1366229" cy="642918"/>
          </a:xfrm>
          <a:prstGeom prst="rect">
            <a:avLst/>
          </a:prstGeom>
          <a:noFill/>
        </p:spPr>
      </p:pic>
      <p:grpSp>
        <p:nvGrpSpPr>
          <p:cNvPr id="2" name="Group 1"/>
          <p:cNvGrpSpPr/>
          <p:nvPr/>
        </p:nvGrpSpPr>
        <p:grpSpPr>
          <a:xfrm>
            <a:off x="2071670" y="3665550"/>
            <a:ext cx="714380" cy="767297"/>
            <a:chOff x="2071670" y="3665550"/>
            <a:chExt cx="714380" cy="767297"/>
          </a:xfrm>
        </p:grpSpPr>
        <p:pic>
          <p:nvPicPr>
            <p:cNvPr id="7" name="Picture 2" descr="http://rlv.zcache.de/chemie_kolben_chemical_flask_postkarten-r261a3cc76d33472c9e60df4ba225bbc0_vgbaq_8byvr_324.jpg"/>
            <p:cNvPicPr>
              <a:picLocks noChangeAspect="1" noChangeArrowheads="1"/>
            </p:cNvPicPr>
            <p:nvPr/>
          </p:nvPicPr>
          <p:blipFill>
            <a:blip r:embed="rId3" cstate="print"/>
            <a:srcRect l="20833" t="16204" r="16666" b="16666"/>
            <a:stretch>
              <a:fillRect/>
            </a:stretch>
          </p:blipFill>
          <p:spPr bwMode="auto">
            <a:xfrm>
              <a:off x="2071670" y="3665550"/>
              <a:ext cx="714380" cy="767297"/>
            </a:xfrm>
            <a:prstGeom prst="rect">
              <a:avLst/>
            </a:prstGeom>
            <a:noFill/>
          </p:spPr>
        </p:pic>
        <p:pic>
          <p:nvPicPr>
            <p:cNvPr id="27670" name="Picture 22" descr="http://www.umweltschutz-bw.de/images/Schreiner/Materialien/gefahrstoff_giftig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79650" y="4109669"/>
              <a:ext cx="242070" cy="242070"/>
            </a:xfrm>
            <a:prstGeom prst="rect">
              <a:avLst/>
            </a:prstGeom>
            <a:noFill/>
          </p:spPr>
        </p:pic>
      </p:grpSp>
      <p:sp>
        <p:nvSpPr>
          <p:cNvPr id="27" name="Titel 1"/>
          <p:cNvSpPr>
            <a:spLocks noGrp="1"/>
          </p:cNvSpPr>
          <p:nvPr>
            <p:ph type="title"/>
          </p:nvPr>
        </p:nvSpPr>
        <p:spPr>
          <a:xfrm>
            <a:off x="436534" y="442894"/>
            <a:ext cx="8229600" cy="1143000"/>
          </a:xfrm>
        </p:spPr>
        <p:txBody>
          <a:bodyPr>
            <a:normAutofit/>
          </a:bodyPr>
          <a:lstStyle/>
          <a:p>
            <a:r>
              <a:rPr lang="de-DE" sz="2800" b="1" dirty="0" err="1" smtClean="0">
                <a:latin typeface="Arial"/>
                <a:cs typeface="Arial"/>
              </a:rPr>
              <a:t>Proteomics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of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proteasome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granules</a:t>
            </a:r>
            <a:endParaRPr lang="de-DE" sz="2800" b="1" dirty="0">
              <a:latin typeface="Arial"/>
              <a:cs typeface="Arial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857356" y="2574932"/>
            <a:ext cx="118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X-LINKING</a:t>
            </a:r>
            <a:endParaRPr lang="de-DE" b="1" dirty="0"/>
          </a:p>
        </p:txBody>
      </p:sp>
      <p:sp>
        <p:nvSpPr>
          <p:cNvPr id="23" name="Textfeld 22"/>
          <p:cNvSpPr txBox="1"/>
          <p:nvPr/>
        </p:nvSpPr>
        <p:spPr>
          <a:xfrm>
            <a:off x="2851278" y="1860552"/>
            <a:ext cx="2601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err="1"/>
              <a:t>p</a:t>
            </a:r>
            <a:r>
              <a:rPr lang="de-DE" b="1" dirty="0" err="1" smtClean="0"/>
              <a:t>roteasome</a:t>
            </a:r>
            <a:r>
              <a:rPr lang="de-DE" b="1" dirty="0" smtClean="0"/>
              <a:t> </a:t>
            </a:r>
            <a:r>
              <a:rPr lang="de-DE" b="1" dirty="0" err="1" smtClean="0"/>
              <a:t>granules</a:t>
            </a:r>
            <a:r>
              <a:rPr lang="de-DE" b="1" dirty="0" smtClean="0"/>
              <a:t> </a:t>
            </a:r>
            <a:br>
              <a:rPr lang="de-DE" b="1" dirty="0" smtClean="0"/>
            </a:br>
            <a:r>
              <a:rPr lang="de-DE" b="1" dirty="0" smtClean="0"/>
              <a:t> His-Biotin PURIFICATION</a:t>
            </a:r>
            <a:endParaRPr lang="de-DE" b="1" dirty="0"/>
          </a:p>
        </p:txBody>
      </p:sp>
      <p:sp>
        <p:nvSpPr>
          <p:cNvPr id="25" name="Textfeld 24"/>
          <p:cNvSpPr txBox="1"/>
          <p:nvPr/>
        </p:nvSpPr>
        <p:spPr>
          <a:xfrm>
            <a:off x="5572132" y="2432056"/>
            <a:ext cx="126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MASS SPEC</a:t>
            </a:r>
            <a:endParaRPr lang="de-DE" b="1" dirty="0"/>
          </a:p>
        </p:txBody>
      </p:sp>
      <p:sp>
        <p:nvSpPr>
          <p:cNvPr id="26" name="Textfeld 25"/>
          <p:cNvSpPr txBox="1"/>
          <p:nvPr/>
        </p:nvSpPr>
        <p:spPr>
          <a:xfrm>
            <a:off x="322234" y="2432056"/>
            <a:ext cx="1404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/>
              <a:t>QUIESCENCE </a:t>
            </a:r>
            <a:br>
              <a:rPr lang="de-DE" b="1" dirty="0" smtClean="0"/>
            </a:br>
            <a:r>
              <a:rPr lang="de-DE" b="1" dirty="0" smtClean="0"/>
              <a:t>YEAST</a:t>
            </a:r>
            <a:endParaRPr lang="de-DE" b="1" dirty="0"/>
          </a:p>
        </p:txBody>
      </p:sp>
      <p:sp>
        <p:nvSpPr>
          <p:cNvPr id="28" name="Textfeld 27"/>
          <p:cNvSpPr txBox="1"/>
          <p:nvPr/>
        </p:nvSpPr>
        <p:spPr>
          <a:xfrm>
            <a:off x="7561639" y="2217742"/>
            <a:ext cx="1267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smtClean="0"/>
              <a:t>DATA BASE </a:t>
            </a:r>
          </a:p>
          <a:p>
            <a:pPr algn="ctr"/>
            <a:r>
              <a:rPr lang="de-DE" b="1" dirty="0" smtClean="0"/>
              <a:t>SEARCH</a:t>
            </a:r>
            <a:endParaRPr lang="de-DE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97923" y="5679159"/>
            <a:ext cx="846926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WT, </a:t>
            </a:r>
            <a:r>
              <a:rPr lang="en-US" sz="1600" b="1" i="1" dirty="0" smtClean="0"/>
              <a:t>blm10</a:t>
            </a:r>
            <a:r>
              <a:rPr lang="en-US" sz="1600" b="1" i="1" dirty="0" smtClean="0">
                <a:latin typeface="Symbol" charset="2"/>
                <a:cs typeface="Symbol" charset="2"/>
              </a:rPr>
              <a:t>D</a:t>
            </a:r>
            <a:r>
              <a:rPr lang="en-US" sz="1600" b="1" dirty="0" smtClean="0"/>
              <a:t> and untagged strains: </a:t>
            </a:r>
          </a:p>
          <a:p>
            <a:r>
              <a:rPr lang="en-US" sz="1600" b="1" dirty="0" smtClean="0"/>
              <a:t>His-biotin-His-tag with urea: proteasomes and ubiquitin </a:t>
            </a:r>
          </a:p>
        </p:txBody>
      </p:sp>
    </p:spTree>
    <p:extLst>
      <p:ext uri="{BB962C8B-B14F-4D97-AF65-F5344CB8AC3E}">
        <p14:creationId xmlns:p14="http://schemas.microsoft.com/office/powerpoint/2010/main" val="2217526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37481" y="1850056"/>
            <a:ext cx="2508046" cy="1413844"/>
            <a:chOff x="-1743216" y="920750"/>
            <a:chExt cx="2228483" cy="121750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-76200" y="920750"/>
              <a:ext cx="561467" cy="113663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-1557796" y="957080"/>
              <a:ext cx="15213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soluble fraction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-1692693" y="1283960"/>
              <a:ext cx="16114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PSG on </a:t>
              </a:r>
            </a:p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sucrose cushion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1743216" y="1830479"/>
              <a:ext cx="18109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p</a:t>
              </a:r>
              <a:r>
                <a:rPr lang="en-US" sz="1400" b="1" dirty="0" smtClean="0">
                  <a:latin typeface="Arial"/>
                  <a:cs typeface="Arial"/>
                </a:rPr>
                <a:t>ellet of cell debris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1491638" y="5456961"/>
            <a:ext cx="2389556" cy="1090190"/>
            <a:chOff x="431589" y="4034951"/>
            <a:chExt cx="2389556" cy="109019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2" y="4656929"/>
              <a:ext cx="1211784" cy="40242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718722" y="4595115"/>
              <a:ext cx="999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Pre2-GFP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718722" y="4817364"/>
              <a:ext cx="1102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histone H3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9204278">
              <a:off x="431589" y="4235301"/>
              <a:ext cx="6976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lysate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9204278">
              <a:off x="973316" y="4083002"/>
              <a:ext cx="11722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2M cushion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9204278">
              <a:off x="670160" y="4034951"/>
              <a:ext cx="13219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2.3M cushion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19204278">
              <a:off x="1352608" y="4247648"/>
              <a:ext cx="659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pellet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585169" y="3373319"/>
            <a:ext cx="493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DIC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08543" y="3373319"/>
            <a:ext cx="1142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FF00"/>
                </a:solidFill>
                <a:latin typeface="Arial"/>
                <a:cs typeface="Arial"/>
              </a:rPr>
              <a:t>PSG</a:t>
            </a:r>
            <a:r>
              <a:rPr lang="en-US" sz="1400" b="1" dirty="0" smtClean="0">
                <a:latin typeface="Arial"/>
                <a:cs typeface="Arial"/>
              </a:rPr>
              <a:t> / </a:t>
            </a:r>
            <a:r>
              <a:rPr lang="en-US" sz="1400" b="1" dirty="0" smtClean="0">
                <a:solidFill>
                  <a:srgbClr val="0000FF"/>
                </a:solidFill>
                <a:latin typeface="Arial"/>
                <a:cs typeface="Arial"/>
              </a:rPr>
              <a:t>DAPI</a:t>
            </a:r>
            <a:endParaRPr lang="en-US" sz="1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rcRect l="49982"/>
          <a:stretch>
            <a:fillRect/>
          </a:stretch>
        </p:blipFill>
        <p:spPr>
          <a:xfrm>
            <a:off x="1094342" y="3616965"/>
            <a:ext cx="1425244" cy="146421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586090" y="3646323"/>
            <a:ext cx="1541921" cy="1435773"/>
            <a:chOff x="463565" y="2852399"/>
            <a:chExt cx="839455" cy="86301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rcRect r="50018"/>
            <a:stretch>
              <a:fillRect/>
            </a:stretch>
          </p:blipFill>
          <p:spPr>
            <a:xfrm>
              <a:off x="463565" y="2852399"/>
              <a:ext cx="839455" cy="86301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>
            <a:xfrm>
              <a:off x="1089660" y="3604379"/>
              <a:ext cx="17259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982487" y="1054323"/>
            <a:ext cx="2655509" cy="5516550"/>
            <a:chOff x="387049" y="3646449"/>
            <a:chExt cx="2232676" cy="4569561"/>
          </a:xfrm>
        </p:grpSpPr>
        <p:sp>
          <p:nvSpPr>
            <p:cNvPr id="47" name="TextBox 46"/>
            <p:cNvSpPr txBox="1"/>
            <p:nvPr/>
          </p:nvSpPr>
          <p:spPr>
            <a:xfrm>
              <a:off x="1583903" y="6957845"/>
              <a:ext cx="608330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Blm10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583903" y="7188501"/>
              <a:ext cx="1035822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Rpn1 / Rpn2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583901" y="7410696"/>
              <a:ext cx="532634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Rpn5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583901" y="7596964"/>
              <a:ext cx="490696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Rpt1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583901" y="7783232"/>
              <a:ext cx="490696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Rpt6</a:t>
              </a:r>
              <a:endParaRPr lang="en-US" sz="1400" b="1" dirty="0">
                <a:latin typeface="Arial"/>
                <a:cs typeface="Arial"/>
              </a:endParaRPr>
            </a:p>
          </p:txBody>
        </p:sp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6802" y="4620901"/>
              <a:ext cx="902655" cy="3560286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1583901" y="7961067"/>
              <a:ext cx="943837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Pre2-GFPS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 rot="18820952">
              <a:off x="595581" y="4186494"/>
              <a:ext cx="8663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/>
                  <a:cs typeface="Arial"/>
                </a:rPr>
                <a:t>purified CP</a:t>
              </a:r>
              <a:endParaRPr lang="en-US" sz="1000" b="1" dirty="0">
                <a:latin typeface="Arial"/>
                <a:cs typeface="Arial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18820952">
              <a:off x="887321" y="4079634"/>
              <a:ext cx="111259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/>
                  <a:cs typeface="Arial"/>
                </a:rPr>
                <a:t>PSG 3min 95°C</a:t>
              </a:r>
              <a:endParaRPr lang="en-US" sz="1000" b="1" dirty="0">
                <a:latin typeface="Arial"/>
                <a:cs typeface="Arial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 rot="18820952">
              <a:off x="1215528" y="4110608"/>
              <a:ext cx="10412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/>
                  <a:cs typeface="Arial"/>
                </a:rPr>
                <a:t>PSG </a:t>
              </a:r>
              <a:r>
                <a:rPr lang="en-US" sz="1000" b="1" dirty="0" err="1" smtClean="0">
                  <a:latin typeface="Arial"/>
                  <a:cs typeface="Arial"/>
                </a:rPr>
                <a:t>o.n</a:t>
              </a:r>
              <a:r>
                <a:rPr lang="en-US" sz="1000" b="1" dirty="0" smtClean="0">
                  <a:latin typeface="Arial"/>
                  <a:cs typeface="Arial"/>
                </a:rPr>
                <a:t>. 65°C</a:t>
              </a:r>
              <a:endParaRPr lang="en-US" sz="1000" b="1" dirty="0">
                <a:latin typeface="Arial"/>
                <a:cs typeface="Arial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592354" y="5793498"/>
              <a:ext cx="943837" cy="254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Pre2-GFPS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58" name="Right Bracket 57"/>
            <p:cNvSpPr/>
            <p:nvPr/>
          </p:nvSpPr>
          <p:spPr>
            <a:xfrm>
              <a:off x="1657523" y="6470663"/>
              <a:ext cx="45719" cy="440490"/>
            </a:xfrm>
            <a:prstGeom prst="rightBracke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76679" y="6428770"/>
              <a:ext cx="784191" cy="4334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CP</a:t>
              </a:r>
            </a:p>
            <a:p>
              <a:pPr algn="ctr"/>
              <a:r>
                <a:rPr lang="en-US" sz="1400" b="1" dirty="0" smtClean="0">
                  <a:latin typeface="Arial"/>
                  <a:cs typeface="Arial"/>
                </a:rPr>
                <a:t>subunits</a:t>
              </a:r>
              <a:endParaRPr lang="en-US" sz="1400" b="1" dirty="0">
                <a:latin typeface="Arial"/>
                <a:cs typeface="Arial"/>
              </a:endParaRPr>
            </a:p>
          </p:txBody>
        </p:sp>
        <p:grpSp>
          <p:nvGrpSpPr>
            <p:cNvPr id="60" name="Group 21"/>
            <p:cNvGrpSpPr/>
            <p:nvPr/>
          </p:nvGrpSpPr>
          <p:grpSpPr>
            <a:xfrm>
              <a:off x="387049" y="4649494"/>
              <a:ext cx="379656" cy="2092790"/>
              <a:chOff x="374349" y="4674894"/>
              <a:chExt cx="379656" cy="2092790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569339" y="4823103"/>
                <a:ext cx="1846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CA" sz="1000" b="1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74349" y="4945826"/>
                <a:ext cx="37965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130</a:t>
                </a:r>
                <a:endParaRPr lang="en-CA" sz="1000" b="1" dirty="0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439346" y="5132298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95</a:t>
                </a:r>
                <a:endParaRPr lang="en-CA" sz="1000" b="1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39346" y="5386420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72</a:t>
                </a:r>
                <a:endParaRPr lang="en-CA" sz="1000" b="1" dirty="0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39346" y="5767467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55</a:t>
                </a:r>
                <a:endParaRPr lang="en-CA" sz="1000" b="1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39346" y="6212223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36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39346" y="6521463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28</a:t>
                </a:r>
                <a:endParaRPr lang="en-CA" sz="1000" b="1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74349" y="4674894"/>
                <a:ext cx="37965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250</a:t>
                </a:r>
                <a:endParaRPr lang="en-CA" sz="1000" b="1" dirty="0"/>
              </a:p>
            </p:txBody>
          </p:sp>
        </p:grpSp>
      </p:grpSp>
      <p:sp>
        <p:nvSpPr>
          <p:cNvPr id="45" name="Titel 1"/>
          <p:cNvSpPr>
            <a:spLocks noGrp="1"/>
          </p:cNvSpPr>
          <p:nvPr>
            <p:ph type="title"/>
          </p:nvPr>
        </p:nvSpPr>
        <p:spPr>
          <a:xfrm>
            <a:off x="258734" y="226994"/>
            <a:ext cx="8229600" cy="1143000"/>
          </a:xfrm>
        </p:spPr>
        <p:txBody>
          <a:bodyPr>
            <a:normAutofit/>
          </a:bodyPr>
          <a:lstStyle/>
          <a:p>
            <a:r>
              <a:rPr lang="de-DE" sz="2800" b="1" dirty="0" err="1" smtClean="0">
                <a:latin typeface="Arial"/>
                <a:cs typeface="Arial"/>
              </a:rPr>
              <a:t>Proteomics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of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proteasome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granules</a:t>
            </a:r>
            <a:endParaRPr lang="de-DE" sz="2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6874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961893" y="1030934"/>
            <a:ext cx="3917145" cy="4294388"/>
            <a:chOff x="3056099" y="2441567"/>
            <a:chExt cx="2829622" cy="277676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1028" y="2991271"/>
              <a:ext cx="727768" cy="2215729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19126512">
              <a:off x="3157888" y="2441567"/>
              <a:ext cx="1335720" cy="218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latin typeface="Arial"/>
                  <a:cs typeface="Arial"/>
                </a:rPr>
                <a:t>holo</a:t>
              </a:r>
              <a:r>
                <a:rPr lang="en-US" sz="1600" b="1" dirty="0" smtClean="0">
                  <a:latin typeface="Arial"/>
                  <a:cs typeface="Arial"/>
                </a:rPr>
                <a:t>-proteasome</a:t>
              </a:r>
            </a:p>
          </p:txBody>
        </p:sp>
        <p:grpSp>
          <p:nvGrpSpPr>
            <p:cNvPr id="14" name="Group 22"/>
            <p:cNvGrpSpPr/>
            <p:nvPr/>
          </p:nvGrpSpPr>
          <p:grpSpPr>
            <a:xfrm>
              <a:off x="3056099" y="2921867"/>
              <a:ext cx="320461" cy="2296467"/>
              <a:chOff x="3030699" y="2998067"/>
              <a:chExt cx="320461" cy="2296467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3160692" y="2998067"/>
                <a:ext cx="1846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CA" sz="10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030699" y="3108292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95</a:t>
                </a:r>
                <a:endParaRPr lang="en-CA" sz="1000" b="1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030699" y="3290448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72</a:t>
                </a:r>
                <a:endParaRPr lang="en-CA" sz="1000" b="1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030699" y="3658794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55</a:t>
                </a:r>
                <a:endParaRPr lang="en-CA" sz="1000" b="1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036501" y="3949784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36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030699" y="4323877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28</a:t>
                </a:r>
                <a:endParaRPr lang="en-CA" sz="1000" b="1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30699" y="5048313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10</a:t>
                </a:r>
                <a:endParaRPr lang="en-CA" sz="1000" b="1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 rot="19126512">
              <a:off x="3594628" y="2518074"/>
              <a:ext cx="1071850" cy="218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anti-ubiquitin</a:t>
              </a: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7948" y="2991271"/>
              <a:ext cx="719053" cy="222706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 rot="19126512">
              <a:off x="4436736" y="2521858"/>
              <a:ext cx="1064107" cy="218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X-linked PSG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9126512">
              <a:off x="4813871" y="2501135"/>
              <a:ext cx="1071850" cy="2189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anti-ubiquitin</a:t>
              </a:r>
            </a:p>
          </p:txBody>
        </p:sp>
        <p:grpSp>
          <p:nvGrpSpPr>
            <p:cNvPr id="19" name="Group 23"/>
            <p:cNvGrpSpPr/>
            <p:nvPr/>
          </p:nvGrpSpPr>
          <p:grpSpPr>
            <a:xfrm>
              <a:off x="4304975" y="2899865"/>
              <a:ext cx="314659" cy="2101726"/>
              <a:chOff x="4334611" y="2976065"/>
              <a:chExt cx="314659" cy="2101726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4464604" y="2976065"/>
                <a:ext cx="18466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CA" sz="1000" b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334611" y="3103224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95</a:t>
                </a:r>
                <a:endParaRPr lang="en-CA" sz="1000" b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334611" y="3268446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72</a:t>
                </a:r>
                <a:endParaRPr lang="en-CA" sz="1000" b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334611" y="3729929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55</a:t>
                </a:r>
                <a:endParaRPr lang="en-CA" sz="1000" b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334611" y="3975703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36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334611" y="4141002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28</a:t>
                </a:r>
                <a:endParaRPr lang="en-CA" sz="1000" b="1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334611" y="4831570"/>
                <a:ext cx="31465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000" b="1" dirty="0" smtClean="0"/>
                  <a:t>10</a:t>
                </a:r>
                <a:endParaRPr lang="en-CA" sz="1000" b="1" dirty="0"/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966257" y="3978985"/>
            <a:ext cx="1123420" cy="2256861"/>
            <a:chOff x="2414509" y="2704114"/>
            <a:chExt cx="906154" cy="171658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0" r="26794"/>
            <a:stretch/>
          </p:blipFill>
          <p:spPr>
            <a:xfrm rot="16364051">
              <a:off x="2501077" y="3469511"/>
              <a:ext cx="807987" cy="61315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0" r="26794"/>
            <a:stretch/>
          </p:blipFill>
          <p:spPr>
            <a:xfrm rot="5400000">
              <a:off x="2317091" y="3040586"/>
              <a:ext cx="807990" cy="613153"/>
            </a:xfrm>
            <a:prstGeom prst="rect">
              <a:avLst/>
            </a:prstGeom>
          </p:spPr>
        </p:pic>
        <p:sp>
          <p:nvSpPr>
            <p:cNvPr id="37" name="Freeform 36"/>
            <p:cNvSpPr/>
            <p:nvPr/>
          </p:nvSpPr>
          <p:spPr>
            <a:xfrm rot="6060006" flipV="1">
              <a:off x="2774100" y="2783220"/>
              <a:ext cx="625669" cy="467457"/>
            </a:xfrm>
            <a:custGeom>
              <a:avLst/>
              <a:gdLst>
                <a:gd name="connsiteX0" fmla="*/ 131411 w 625669"/>
                <a:gd name="connsiteY0" fmla="*/ 153313 h 498266"/>
                <a:gd name="connsiteX1" fmla="*/ 268297 w 625669"/>
                <a:gd name="connsiteY1" fmla="*/ 153313 h 498266"/>
                <a:gd name="connsiteX2" fmla="*/ 394232 w 625669"/>
                <a:gd name="connsiteY2" fmla="*/ 164264 h 498266"/>
                <a:gd name="connsiteX3" fmla="*/ 410659 w 625669"/>
                <a:gd name="connsiteY3" fmla="*/ 175215 h 498266"/>
                <a:gd name="connsiteX4" fmla="*/ 427085 w 625669"/>
                <a:gd name="connsiteY4" fmla="*/ 219018 h 498266"/>
                <a:gd name="connsiteX5" fmla="*/ 416134 w 625669"/>
                <a:gd name="connsiteY5" fmla="*/ 290199 h 498266"/>
                <a:gd name="connsiteX6" fmla="*/ 405183 w 625669"/>
                <a:gd name="connsiteY6" fmla="*/ 306625 h 498266"/>
                <a:gd name="connsiteX7" fmla="*/ 344953 w 625669"/>
                <a:gd name="connsiteY7" fmla="*/ 355904 h 498266"/>
                <a:gd name="connsiteX8" fmla="*/ 284724 w 625669"/>
                <a:gd name="connsiteY8" fmla="*/ 372331 h 498266"/>
                <a:gd name="connsiteX9" fmla="*/ 197116 w 625669"/>
                <a:gd name="connsiteY9" fmla="*/ 366855 h 498266"/>
                <a:gd name="connsiteX10" fmla="*/ 175215 w 625669"/>
                <a:gd name="connsiteY10" fmla="*/ 344953 h 498266"/>
                <a:gd name="connsiteX11" fmla="*/ 147837 w 625669"/>
                <a:gd name="connsiteY11" fmla="*/ 301150 h 498266"/>
                <a:gd name="connsiteX12" fmla="*/ 142362 w 625669"/>
                <a:gd name="connsiteY12" fmla="*/ 279248 h 498266"/>
                <a:gd name="connsiteX13" fmla="*/ 186165 w 625669"/>
                <a:gd name="connsiteY13" fmla="*/ 251871 h 498266"/>
                <a:gd name="connsiteX14" fmla="*/ 246395 w 625669"/>
                <a:gd name="connsiteY14" fmla="*/ 240920 h 498266"/>
                <a:gd name="connsiteX15" fmla="*/ 279248 w 625669"/>
                <a:gd name="connsiteY15" fmla="*/ 224494 h 498266"/>
                <a:gd name="connsiteX16" fmla="*/ 306625 w 625669"/>
                <a:gd name="connsiteY16" fmla="*/ 219018 h 498266"/>
                <a:gd name="connsiteX17" fmla="*/ 372331 w 625669"/>
                <a:gd name="connsiteY17" fmla="*/ 202592 h 498266"/>
                <a:gd name="connsiteX18" fmla="*/ 421610 w 625669"/>
                <a:gd name="connsiteY18" fmla="*/ 208067 h 498266"/>
                <a:gd name="connsiteX19" fmla="*/ 448987 w 625669"/>
                <a:gd name="connsiteY19" fmla="*/ 240920 h 498266"/>
                <a:gd name="connsiteX20" fmla="*/ 438036 w 625669"/>
                <a:gd name="connsiteY20" fmla="*/ 284724 h 498266"/>
                <a:gd name="connsiteX21" fmla="*/ 350429 w 625669"/>
                <a:gd name="connsiteY21" fmla="*/ 317576 h 498266"/>
                <a:gd name="connsiteX22" fmla="*/ 224494 w 625669"/>
                <a:gd name="connsiteY22" fmla="*/ 339478 h 498266"/>
                <a:gd name="connsiteX23" fmla="*/ 125935 w 625669"/>
                <a:gd name="connsiteY23" fmla="*/ 355904 h 498266"/>
                <a:gd name="connsiteX24" fmla="*/ 43804 w 625669"/>
                <a:gd name="connsiteY24" fmla="*/ 344953 h 498266"/>
                <a:gd name="connsiteX25" fmla="*/ 27377 w 625669"/>
                <a:gd name="connsiteY25" fmla="*/ 339478 h 498266"/>
                <a:gd name="connsiteX26" fmla="*/ 10951 w 625669"/>
                <a:gd name="connsiteY26" fmla="*/ 388757 h 498266"/>
                <a:gd name="connsiteX27" fmla="*/ 5476 w 625669"/>
                <a:gd name="connsiteY27" fmla="*/ 405183 h 498266"/>
                <a:gd name="connsiteX28" fmla="*/ 0 w 625669"/>
                <a:gd name="connsiteY28" fmla="*/ 421610 h 498266"/>
                <a:gd name="connsiteX29" fmla="*/ 54755 w 625669"/>
                <a:gd name="connsiteY29" fmla="*/ 448987 h 498266"/>
                <a:gd name="connsiteX30" fmla="*/ 158788 w 625669"/>
                <a:gd name="connsiteY30" fmla="*/ 487315 h 498266"/>
                <a:gd name="connsiteX31" fmla="*/ 186165 w 625669"/>
                <a:gd name="connsiteY31" fmla="*/ 492791 h 498266"/>
                <a:gd name="connsiteX32" fmla="*/ 208067 w 625669"/>
                <a:gd name="connsiteY32" fmla="*/ 498266 h 498266"/>
                <a:gd name="connsiteX33" fmla="*/ 251871 w 625669"/>
                <a:gd name="connsiteY33" fmla="*/ 492791 h 498266"/>
                <a:gd name="connsiteX34" fmla="*/ 306625 w 625669"/>
                <a:gd name="connsiteY34" fmla="*/ 438036 h 498266"/>
                <a:gd name="connsiteX35" fmla="*/ 328527 w 625669"/>
                <a:gd name="connsiteY35" fmla="*/ 421610 h 498266"/>
                <a:gd name="connsiteX36" fmla="*/ 372331 w 625669"/>
                <a:gd name="connsiteY36" fmla="*/ 405183 h 498266"/>
                <a:gd name="connsiteX37" fmla="*/ 399708 w 625669"/>
                <a:gd name="connsiteY37" fmla="*/ 416134 h 498266"/>
                <a:gd name="connsiteX38" fmla="*/ 350429 w 625669"/>
                <a:gd name="connsiteY38" fmla="*/ 443512 h 498266"/>
                <a:gd name="connsiteX39" fmla="*/ 317576 w 625669"/>
                <a:gd name="connsiteY39" fmla="*/ 438036 h 498266"/>
                <a:gd name="connsiteX40" fmla="*/ 295674 w 625669"/>
                <a:gd name="connsiteY40" fmla="*/ 410659 h 498266"/>
                <a:gd name="connsiteX41" fmla="*/ 268297 w 625669"/>
                <a:gd name="connsiteY41" fmla="*/ 290199 h 498266"/>
                <a:gd name="connsiteX42" fmla="*/ 262822 w 625669"/>
                <a:gd name="connsiteY42" fmla="*/ 120460 h 498266"/>
                <a:gd name="connsiteX43" fmla="*/ 251871 w 625669"/>
                <a:gd name="connsiteY43" fmla="*/ 98558 h 498266"/>
                <a:gd name="connsiteX44" fmla="*/ 235444 w 625669"/>
                <a:gd name="connsiteY44" fmla="*/ 93083 h 498266"/>
                <a:gd name="connsiteX45" fmla="*/ 219018 w 625669"/>
                <a:gd name="connsiteY45" fmla="*/ 82132 h 498266"/>
                <a:gd name="connsiteX46" fmla="*/ 104034 w 625669"/>
                <a:gd name="connsiteY46" fmla="*/ 82132 h 498266"/>
                <a:gd name="connsiteX47" fmla="*/ 87607 w 625669"/>
                <a:gd name="connsiteY47" fmla="*/ 109509 h 498266"/>
                <a:gd name="connsiteX48" fmla="*/ 71181 w 625669"/>
                <a:gd name="connsiteY48" fmla="*/ 208067 h 498266"/>
                <a:gd name="connsiteX49" fmla="*/ 104034 w 625669"/>
                <a:gd name="connsiteY49" fmla="*/ 432561 h 498266"/>
                <a:gd name="connsiteX50" fmla="*/ 131411 w 625669"/>
                <a:gd name="connsiteY50" fmla="*/ 438036 h 498266"/>
                <a:gd name="connsiteX51" fmla="*/ 208067 w 625669"/>
                <a:gd name="connsiteY51" fmla="*/ 432561 h 498266"/>
                <a:gd name="connsiteX52" fmla="*/ 246395 w 625669"/>
                <a:gd name="connsiteY52" fmla="*/ 405183 h 498266"/>
                <a:gd name="connsiteX53" fmla="*/ 290199 w 625669"/>
                <a:gd name="connsiteY53" fmla="*/ 377806 h 498266"/>
                <a:gd name="connsiteX54" fmla="*/ 361380 w 625669"/>
                <a:gd name="connsiteY54" fmla="*/ 301150 h 498266"/>
                <a:gd name="connsiteX55" fmla="*/ 459938 w 625669"/>
                <a:gd name="connsiteY55" fmla="*/ 224494 h 498266"/>
                <a:gd name="connsiteX56" fmla="*/ 514692 w 625669"/>
                <a:gd name="connsiteY56" fmla="*/ 197116 h 498266"/>
                <a:gd name="connsiteX57" fmla="*/ 553021 w 625669"/>
                <a:gd name="connsiteY57" fmla="*/ 191641 h 498266"/>
                <a:gd name="connsiteX58" fmla="*/ 613250 w 625669"/>
                <a:gd name="connsiteY58" fmla="*/ 213543 h 498266"/>
                <a:gd name="connsiteX59" fmla="*/ 618726 w 625669"/>
                <a:gd name="connsiteY59" fmla="*/ 235444 h 498266"/>
                <a:gd name="connsiteX60" fmla="*/ 607775 w 625669"/>
                <a:gd name="connsiteY60" fmla="*/ 273773 h 498266"/>
                <a:gd name="connsiteX61" fmla="*/ 553021 w 625669"/>
                <a:gd name="connsiteY61" fmla="*/ 290199 h 498266"/>
                <a:gd name="connsiteX62" fmla="*/ 531119 w 625669"/>
                <a:gd name="connsiteY62" fmla="*/ 284724 h 498266"/>
                <a:gd name="connsiteX63" fmla="*/ 514692 w 625669"/>
                <a:gd name="connsiteY63" fmla="*/ 246395 h 498266"/>
                <a:gd name="connsiteX64" fmla="*/ 498266 w 625669"/>
                <a:gd name="connsiteY64" fmla="*/ 175215 h 498266"/>
                <a:gd name="connsiteX65" fmla="*/ 476364 w 625669"/>
                <a:gd name="connsiteY65" fmla="*/ 131411 h 498266"/>
                <a:gd name="connsiteX66" fmla="*/ 443512 w 625669"/>
                <a:gd name="connsiteY66" fmla="*/ 114985 h 498266"/>
                <a:gd name="connsiteX67" fmla="*/ 339478 w 625669"/>
                <a:gd name="connsiteY67" fmla="*/ 125935 h 498266"/>
                <a:gd name="connsiteX68" fmla="*/ 301150 w 625669"/>
                <a:gd name="connsiteY68" fmla="*/ 147837 h 498266"/>
                <a:gd name="connsiteX69" fmla="*/ 257346 w 625669"/>
                <a:gd name="connsiteY69" fmla="*/ 169739 h 498266"/>
                <a:gd name="connsiteX70" fmla="*/ 235444 w 625669"/>
                <a:gd name="connsiteY70" fmla="*/ 191641 h 498266"/>
                <a:gd name="connsiteX71" fmla="*/ 219018 w 625669"/>
                <a:gd name="connsiteY71" fmla="*/ 213543 h 498266"/>
                <a:gd name="connsiteX72" fmla="*/ 197116 w 625669"/>
                <a:gd name="connsiteY72" fmla="*/ 262822 h 498266"/>
                <a:gd name="connsiteX73" fmla="*/ 208067 w 625669"/>
                <a:gd name="connsiteY73" fmla="*/ 355904 h 498266"/>
                <a:gd name="connsiteX74" fmla="*/ 246395 w 625669"/>
                <a:gd name="connsiteY74" fmla="*/ 350429 h 498266"/>
                <a:gd name="connsiteX75" fmla="*/ 334003 w 625669"/>
                <a:gd name="connsiteY75" fmla="*/ 317576 h 498266"/>
                <a:gd name="connsiteX76" fmla="*/ 470889 w 625669"/>
                <a:gd name="connsiteY76" fmla="*/ 262822 h 498266"/>
                <a:gd name="connsiteX77" fmla="*/ 531119 w 625669"/>
                <a:gd name="connsiteY77" fmla="*/ 257346 h 498266"/>
                <a:gd name="connsiteX78" fmla="*/ 607775 w 625669"/>
                <a:gd name="connsiteY78" fmla="*/ 279248 h 498266"/>
                <a:gd name="connsiteX79" fmla="*/ 558496 w 625669"/>
                <a:gd name="connsiteY79" fmla="*/ 394232 h 498266"/>
                <a:gd name="connsiteX80" fmla="*/ 536594 w 625669"/>
                <a:gd name="connsiteY80" fmla="*/ 317576 h 498266"/>
                <a:gd name="connsiteX81" fmla="*/ 514692 w 625669"/>
                <a:gd name="connsiteY81" fmla="*/ 328527 h 498266"/>
                <a:gd name="connsiteX82" fmla="*/ 465413 w 625669"/>
                <a:gd name="connsiteY82" fmla="*/ 366855 h 498266"/>
                <a:gd name="connsiteX83" fmla="*/ 443512 w 625669"/>
                <a:gd name="connsiteY83" fmla="*/ 383282 h 498266"/>
                <a:gd name="connsiteX84" fmla="*/ 427085 w 625669"/>
                <a:gd name="connsiteY84" fmla="*/ 388757 h 498266"/>
                <a:gd name="connsiteX85" fmla="*/ 427085 w 625669"/>
                <a:gd name="connsiteY85" fmla="*/ 334003 h 498266"/>
                <a:gd name="connsiteX86" fmla="*/ 432561 w 625669"/>
                <a:gd name="connsiteY86" fmla="*/ 317576 h 498266"/>
                <a:gd name="connsiteX87" fmla="*/ 405183 w 625669"/>
                <a:gd name="connsiteY87" fmla="*/ 355904 h 498266"/>
                <a:gd name="connsiteX88" fmla="*/ 350429 w 625669"/>
                <a:gd name="connsiteY88" fmla="*/ 328527 h 498266"/>
                <a:gd name="connsiteX89" fmla="*/ 339478 w 625669"/>
                <a:gd name="connsiteY89" fmla="*/ 301150 h 498266"/>
                <a:gd name="connsiteX90" fmla="*/ 323052 w 625669"/>
                <a:gd name="connsiteY90" fmla="*/ 273773 h 498266"/>
                <a:gd name="connsiteX91" fmla="*/ 312101 w 625669"/>
                <a:gd name="connsiteY91" fmla="*/ 251871 h 498266"/>
                <a:gd name="connsiteX92" fmla="*/ 273773 w 625669"/>
                <a:gd name="connsiteY92" fmla="*/ 208067 h 498266"/>
                <a:gd name="connsiteX93" fmla="*/ 235444 w 625669"/>
                <a:gd name="connsiteY93" fmla="*/ 186165 h 498266"/>
                <a:gd name="connsiteX94" fmla="*/ 219018 w 625669"/>
                <a:gd name="connsiteY94" fmla="*/ 180690 h 498266"/>
                <a:gd name="connsiteX95" fmla="*/ 76656 w 625669"/>
                <a:gd name="connsiteY95" fmla="*/ 208067 h 498266"/>
                <a:gd name="connsiteX96" fmla="*/ 38328 w 625669"/>
                <a:gd name="connsiteY96" fmla="*/ 246395 h 498266"/>
                <a:gd name="connsiteX97" fmla="*/ 16427 w 625669"/>
                <a:gd name="connsiteY97" fmla="*/ 262822 h 498266"/>
                <a:gd name="connsiteX98" fmla="*/ 16427 w 625669"/>
                <a:gd name="connsiteY98" fmla="*/ 334003 h 498266"/>
                <a:gd name="connsiteX99" fmla="*/ 38328 w 625669"/>
                <a:gd name="connsiteY99" fmla="*/ 355904 h 498266"/>
                <a:gd name="connsiteX100" fmla="*/ 82132 w 625669"/>
                <a:gd name="connsiteY100" fmla="*/ 383282 h 498266"/>
                <a:gd name="connsiteX101" fmla="*/ 142362 w 625669"/>
                <a:gd name="connsiteY101" fmla="*/ 388757 h 498266"/>
                <a:gd name="connsiteX102" fmla="*/ 317576 w 625669"/>
                <a:gd name="connsiteY102" fmla="*/ 383282 h 498266"/>
                <a:gd name="connsiteX103" fmla="*/ 388757 w 625669"/>
                <a:gd name="connsiteY103" fmla="*/ 355904 h 498266"/>
                <a:gd name="connsiteX104" fmla="*/ 416134 w 625669"/>
                <a:gd name="connsiteY104" fmla="*/ 344953 h 498266"/>
                <a:gd name="connsiteX105" fmla="*/ 465413 w 625669"/>
                <a:gd name="connsiteY105" fmla="*/ 301150 h 498266"/>
                <a:gd name="connsiteX106" fmla="*/ 487315 w 625669"/>
                <a:gd name="connsiteY106" fmla="*/ 262822 h 498266"/>
                <a:gd name="connsiteX107" fmla="*/ 492791 w 625669"/>
                <a:gd name="connsiteY107" fmla="*/ 136886 h 498266"/>
                <a:gd name="connsiteX108" fmla="*/ 476364 w 625669"/>
                <a:gd name="connsiteY108" fmla="*/ 120460 h 498266"/>
                <a:gd name="connsiteX109" fmla="*/ 432561 w 625669"/>
                <a:gd name="connsiteY109" fmla="*/ 109509 h 498266"/>
                <a:gd name="connsiteX110" fmla="*/ 339478 w 625669"/>
                <a:gd name="connsiteY110" fmla="*/ 125935 h 498266"/>
                <a:gd name="connsiteX111" fmla="*/ 312101 w 625669"/>
                <a:gd name="connsiteY111" fmla="*/ 142362 h 498266"/>
                <a:gd name="connsiteX112" fmla="*/ 273773 w 625669"/>
                <a:gd name="connsiteY112" fmla="*/ 153313 h 498266"/>
                <a:gd name="connsiteX113" fmla="*/ 246395 w 625669"/>
                <a:gd name="connsiteY113" fmla="*/ 164264 h 498266"/>
                <a:gd name="connsiteX114" fmla="*/ 191641 w 625669"/>
                <a:gd name="connsiteY114" fmla="*/ 180690 h 498266"/>
                <a:gd name="connsiteX115" fmla="*/ 224494 w 625669"/>
                <a:gd name="connsiteY115" fmla="*/ 213543 h 498266"/>
                <a:gd name="connsiteX116" fmla="*/ 235444 w 625669"/>
                <a:gd name="connsiteY116" fmla="*/ 240920 h 498266"/>
                <a:gd name="connsiteX117" fmla="*/ 273773 w 625669"/>
                <a:gd name="connsiteY117" fmla="*/ 262822 h 498266"/>
                <a:gd name="connsiteX118" fmla="*/ 279248 w 625669"/>
                <a:gd name="connsiteY118" fmla="*/ 142362 h 498266"/>
                <a:gd name="connsiteX119" fmla="*/ 257346 w 625669"/>
                <a:gd name="connsiteY119" fmla="*/ 114985 h 498266"/>
                <a:gd name="connsiteX120" fmla="*/ 213543 w 625669"/>
                <a:gd name="connsiteY120" fmla="*/ 93083 h 498266"/>
                <a:gd name="connsiteX121" fmla="*/ 131411 w 625669"/>
                <a:gd name="connsiteY121" fmla="*/ 120460 h 498266"/>
                <a:gd name="connsiteX122" fmla="*/ 125935 w 625669"/>
                <a:gd name="connsiteY122" fmla="*/ 136886 h 498266"/>
                <a:gd name="connsiteX123" fmla="*/ 142362 w 625669"/>
                <a:gd name="connsiteY123" fmla="*/ 202592 h 498266"/>
                <a:gd name="connsiteX124" fmla="*/ 164264 w 625669"/>
                <a:gd name="connsiteY124" fmla="*/ 208067 h 498266"/>
                <a:gd name="connsiteX125" fmla="*/ 197116 w 625669"/>
                <a:gd name="connsiteY125" fmla="*/ 153313 h 498266"/>
                <a:gd name="connsiteX126" fmla="*/ 202592 w 625669"/>
                <a:gd name="connsiteY126" fmla="*/ 120460 h 498266"/>
                <a:gd name="connsiteX127" fmla="*/ 186165 w 625669"/>
                <a:gd name="connsiteY127" fmla="*/ 104034 h 498266"/>
                <a:gd name="connsiteX128" fmla="*/ 142362 w 625669"/>
                <a:gd name="connsiteY128" fmla="*/ 169739 h 498266"/>
                <a:gd name="connsiteX129" fmla="*/ 147837 w 625669"/>
                <a:gd name="connsiteY129" fmla="*/ 295674 h 498266"/>
                <a:gd name="connsiteX130" fmla="*/ 175215 w 625669"/>
                <a:gd name="connsiteY130" fmla="*/ 312101 h 498266"/>
                <a:gd name="connsiteX131" fmla="*/ 208067 w 625669"/>
                <a:gd name="connsiteY131" fmla="*/ 323052 h 498266"/>
                <a:gd name="connsiteX132" fmla="*/ 235444 w 625669"/>
                <a:gd name="connsiteY132" fmla="*/ 312101 h 498266"/>
                <a:gd name="connsiteX133" fmla="*/ 213543 w 625669"/>
                <a:gd name="connsiteY133" fmla="*/ 306625 h 498266"/>
                <a:gd name="connsiteX134" fmla="*/ 147837 w 625669"/>
                <a:gd name="connsiteY134" fmla="*/ 317576 h 498266"/>
                <a:gd name="connsiteX135" fmla="*/ 142362 w 625669"/>
                <a:gd name="connsiteY135" fmla="*/ 405183 h 498266"/>
                <a:gd name="connsiteX136" fmla="*/ 169739 w 625669"/>
                <a:gd name="connsiteY136" fmla="*/ 410659 h 498266"/>
                <a:gd name="connsiteX137" fmla="*/ 147837 w 625669"/>
                <a:gd name="connsiteY137" fmla="*/ 361380 h 498266"/>
                <a:gd name="connsiteX138" fmla="*/ 114985 w 625669"/>
                <a:gd name="connsiteY138" fmla="*/ 383282 h 498266"/>
                <a:gd name="connsiteX139" fmla="*/ 125935 w 625669"/>
                <a:gd name="connsiteY139" fmla="*/ 421610 h 498266"/>
                <a:gd name="connsiteX140" fmla="*/ 164264 w 625669"/>
                <a:gd name="connsiteY140" fmla="*/ 454462 h 498266"/>
                <a:gd name="connsiteX141" fmla="*/ 175215 w 625669"/>
                <a:gd name="connsiteY141" fmla="*/ 470889 h 498266"/>
                <a:gd name="connsiteX142" fmla="*/ 191641 w 625669"/>
                <a:gd name="connsiteY142" fmla="*/ 476364 h 498266"/>
                <a:gd name="connsiteX143" fmla="*/ 229969 w 625669"/>
                <a:gd name="connsiteY143" fmla="*/ 487315 h 498266"/>
                <a:gd name="connsiteX144" fmla="*/ 268297 w 625669"/>
                <a:gd name="connsiteY144" fmla="*/ 476364 h 498266"/>
                <a:gd name="connsiteX145" fmla="*/ 284724 w 625669"/>
                <a:gd name="connsiteY145" fmla="*/ 470889 h 498266"/>
                <a:gd name="connsiteX146" fmla="*/ 306625 w 625669"/>
                <a:gd name="connsiteY146" fmla="*/ 454462 h 498266"/>
                <a:gd name="connsiteX147" fmla="*/ 344953 w 625669"/>
                <a:gd name="connsiteY147" fmla="*/ 432561 h 498266"/>
                <a:gd name="connsiteX148" fmla="*/ 443512 w 625669"/>
                <a:gd name="connsiteY148" fmla="*/ 410659 h 498266"/>
                <a:gd name="connsiteX149" fmla="*/ 448987 w 625669"/>
                <a:gd name="connsiteY149" fmla="*/ 366855 h 498266"/>
                <a:gd name="connsiteX150" fmla="*/ 416134 w 625669"/>
                <a:gd name="connsiteY150" fmla="*/ 246395 h 498266"/>
                <a:gd name="connsiteX151" fmla="*/ 394232 w 625669"/>
                <a:gd name="connsiteY151" fmla="*/ 240920 h 498266"/>
                <a:gd name="connsiteX152" fmla="*/ 372331 w 625669"/>
                <a:gd name="connsiteY152" fmla="*/ 251871 h 498266"/>
                <a:gd name="connsiteX153" fmla="*/ 377806 w 625669"/>
                <a:gd name="connsiteY153" fmla="*/ 301150 h 498266"/>
                <a:gd name="connsiteX154" fmla="*/ 416134 w 625669"/>
                <a:gd name="connsiteY154" fmla="*/ 273773 h 498266"/>
                <a:gd name="connsiteX155" fmla="*/ 443512 w 625669"/>
                <a:gd name="connsiteY155" fmla="*/ 224494 h 498266"/>
                <a:gd name="connsiteX156" fmla="*/ 448987 w 625669"/>
                <a:gd name="connsiteY156" fmla="*/ 191641 h 498266"/>
                <a:gd name="connsiteX157" fmla="*/ 454462 w 625669"/>
                <a:gd name="connsiteY157" fmla="*/ 164264 h 498266"/>
                <a:gd name="connsiteX158" fmla="*/ 448987 w 625669"/>
                <a:gd name="connsiteY158" fmla="*/ 147837 h 498266"/>
                <a:gd name="connsiteX159" fmla="*/ 394232 w 625669"/>
                <a:gd name="connsiteY159" fmla="*/ 202592 h 498266"/>
                <a:gd name="connsiteX160" fmla="*/ 377806 w 625669"/>
                <a:gd name="connsiteY160" fmla="*/ 235444 h 498266"/>
                <a:gd name="connsiteX161" fmla="*/ 383282 w 625669"/>
                <a:gd name="connsiteY161" fmla="*/ 219018 h 498266"/>
                <a:gd name="connsiteX162" fmla="*/ 350429 w 625669"/>
                <a:gd name="connsiteY162" fmla="*/ 164264 h 498266"/>
                <a:gd name="connsiteX163" fmla="*/ 334003 w 625669"/>
                <a:gd name="connsiteY163" fmla="*/ 175215 h 498266"/>
                <a:gd name="connsiteX164" fmla="*/ 339478 w 625669"/>
                <a:gd name="connsiteY164" fmla="*/ 191641 h 498266"/>
                <a:gd name="connsiteX165" fmla="*/ 344953 w 625669"/>
                <a:gd name="connsiteY165" fmla="*/ 175215 h 498266"/>
                <a:gd name="connsiteX166" fmla="*/ 355904 w 625669"/>
                <a:gd name="connsiteY166" fmla="*/ 153313 h 498266"/>
                <a:gd name="connsiteX167" fmla="*/ 361380 w 625669"/>
                <a:gd name="connsiteY167" fmla="*/ 136886 h 498266"/>
                <a:gd name="connsiteX168" fmla="*/ 394232 w 625669"/>
                <a:gd name="connsiteY168" fmla="*/ 104034 h 498266"/>
                <a:gd name="connsiteX169" fmla="*/ 405183 w 625669"/>
                <a:gd name="connsiteY169" fmla="*/ 76656 h 498266"/>
                <a:gd name="connsiteX170" fmla="*/ 416134 w 625669"/>
                <a:gd name="connsiteY170" fmla="*/ 38328 h 498266"/>
                <a:gd name="connsiteX171" fmla="*/ 427085 w 625669"/>
                <a:gd name="connsiteY171" fmla="*/ 16427 h 498266"/>
                <a:gd name="connsiteX172" fmla="*/ 443512 w 625669"/>
                <a:gd name="connsiteY172" fmla="*/ 10951 h 498266"/>
                <a:gd name="connsiteX173" fmla="*/ 470889 w 625669"/>
                <a:gd name="connsiteY173" fmla="*/ 5476 h 498266"/>
                <a:gd name="connsiteX174" fmla="*/ 492791 w 625669"/>
                <a:gd name="connsiteY174" fmla="*/ 0 h 49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625669" h="498266">
                  <a:moveTo>
                    <a:pt x="131411" y="153313"/>
                  </a:moveTo>
                  <a:cubicBezTo>
                    <a:pt x="197976" y="169953"/>
                    <a:pt x="107876" y="149667"/>
                    <a:pt x="268297" y="153313"/>
                  </a:cubicBezTo>
                  <a:cubicBezTo>
                    <a:pt x="310423" y="154271"/>
                    <a:pt x="352254" y="160614"/>
                    <a:pt x="394232" y="164264"/>
                  </a:cubicBezTo>
                  <a:cubicBezTo>
                    <a:pt x="399708" y="167914"/>
                    <a:pt x="406446" y="170160"/>
                    <a:pt x="410659" y="175215"/>
                  </a:cubicBezTo>
                  <a:cubicBezTo>
                    <a:pt x="420886" y="187487"/>
                    <a:pt x="423401" y="204281"/>
                    <a:pt x="427085" y="219018"/>
                  </a:cubicBezTo>
                  <a:cubicBezTo>
                    <a:pt x="423435" y="242745"/>
                    <a:pt x="421956" y="266910"/>
                    <a:pt x="416134" y="290199"/>
                  </a:cubicBezTo>
                  <a:cubicBezTo>
                    <a:pt x="414538" y="296583"/>
                    <a:pt x="410018" y="302162"/>
                    <a:pt x="405183" y="306625"/>
                  </a:cubicBezTo>
                  <a:cubicBezTo>
                    <a:pt x="386122" y="324220"/>
                    <a:pt x="370119" y="349612"/>
                    <a:pt x="344953" y="355904"/>
                  </a:cubicBezTo>
                  <a:cubicBezTo>
                    <a:pt x="295551" y="368255"/>
                    <a:pt x="315428" y="362095"/>
                    <a:pt x="284724" y="372331"/>
                  </a:cubicBezTo>
                  <a:cubicBezTo>
                    <a:pt x="255521" y="370506"/>
                    <a:pt x="225502" y="373952"/>
                    <a:pt x="197116" y="366855"/>
                  </a:cubicBezTo>
                  <a:cubicBezTo>
                    <a:pt x="187100" y="364351"/>
                    <a:pt x="181410" y="353213"/>
                    <a:pt x="175215" y="344953"/>
                  </a:cubicBezTo>
                  <a:cubicBezTo>
                    <a:pt x="164884" y="331178"/>
                    <a:pt x="147837" y="301150"/>
                    <a:pt x="147837" y="301150"/>
                  </a:cubicBezTo>
                  <a:cubicBezTo>
                    <a:pt x="146012" y="293849"/>
                    <a:pt x="140537" y="286549"/>
                    <a:pt x="142362" y="279248"/>
                  </a:cubicBezTo>
                  <a:cubicBezTo>
                    <a:pt x="148831" y="253374"/>
                    <a:pt x="165688" y="255594"/>
                    <a:pt x="186165" y="251871"/>
                  </a:cubicBezTo>
                  <a:cubicBezTo>
                    <a:pt x="263224" y="237860"/>
                    <a:pt x="178770" y="254444"/>
                    <a:pt x="246395" y="240920"/>
                  </a:cubicBezTo>
                  <a:cubicBezTo>
                    <a:pt x="257346" y="235445"/>
                    <a:pt x="267742" y="228678"/>
                    <a:pt x="279248" y="224494"/>
                  </a:cubicBezTo>
                  <a:cubicBezTo>
                    <a:pt x="287994" y="221314"/>
                    <a:pt x="297647" y="221467"/>
                    <a:pt x="306625" y="219018"/>
                  </a:cubicBezTo>
                  <a:cubicBezTo>
                    <a:pt x="374792" y="200426"/>
                    <a:pt x="304258" y="213936"/>
                    <a:pt x="372331" y="202592"/>
                  </a:cubicBezTo>
                  <a:cubicBezTo>
                    <a:pt x="388757" y="204417"/>
                    <a:pt x="405931" y="202841"/>
                    <a:pt x="421610" y="208067"/>
                  </a:cubicBezTo>
                  <a:cubicBezTo>
                    <a:pt x="430642" y="211078"/>
                    <a:pt x="443978" y="233407"/>
                    <a:pt x="448987" y="240920"/>
                  </a:cubicBezTo>
                  <a:cubicBezTo>
                    <a:pt x="445337" y="255521"/>
                    <a:pt x="447567" y="273075"/>
                    <a:pt x="438036" y="284724"/>
                  </a:cubicBezTo>
                  <a:cubicBezTo>
                    <a:pt x="432420" y="291588"/>
                    <a:pt x="352321" y="317162"/>
                    <a:pt x="350429" y="317576"/>
                  </a:cubicBezTo>
                  <a:cubicBezTo>
                    <a:pt x="308805" y="326681"/>
                    <a:pt x="265463" y="327773"/>
                    <a:pt x="224494" y="339478"/>
                  </a:cubicBezTo>
                  <a:cubicBezTo>
                    <a:pt x="166781" y="355967"/>
                    <a:pt x="199398" y="349226"/>
                    <a:pt x="125935" y="355904"/>
                  </a:cubicBezTo>
                  <a:cubicBezTo>
                    <a:pt x="98558" y="352254"/>
                    <a:pt x="71048" y="349493"/>
                    <a:pt x="43804" y="344953"/>
                  </a:cubicBezTo>
                  <a:cubicBezTo>
                    <a:pt x="38111" y="344004"/>
                    <a:pt x="30840" y="334861"/>
                    <a:pt x="27377" y="339478"/>
                  </a:cubicBezTo>
                  <a:cubicBezTo>
                    <a:pt x="16988" y="353330"/>
                    <a:pt x="16426" y="372331"/>
                    <a:pt x="10951" y="388757"/>
                  </a:cubicBezTo>
                  <a:lnTo>
                    <a:pt x="5476" y="405183"/>
                  </a:lnTo>
                  <a:lnTo>
                    <a:pt x="0" y="421610"/>
                  </a:lnTo>
                  <a:cubicBezTo>
                    <a:pt x="34155" y="447225"/>
                    <a:pt x="9427" y="432287"/>
                    <a:pt x="54755" y="448987"/>
                  </a:cubicBezTo>
                  <a:cubicBezTo>
                    <a:pt x="71128" y="455019"/>
                    <a:pt x="131598" y="479899"/>
                    <a:pt x="158788" y="487315"/>
                  </a:cubicBezTo>
                  <a:cubicBezTo>
                    <a:pt x="167766" y="489764"/>
                    <a:pt x="177080" y="490772"/>
                    <a:pt x="186165" y="492791"/>
                  </a:cubicBezTo>
                  <a:cubicBezTo>
                    <a:pt x="193511" y="494423"/>
                    <a:pt x="200766" y="496441"/>
                    <a:pt x="208067" y="498266"/>
                  </a:cubicBezTo>
                  <a:cubicBezTo>
                    <a:pt x="222668" y="496441"/>
                    <a:pt x="238137" y="498073"/>
                    <a:pt x="251871" y="492791"/>
                  </a:cubicBezTo>
                  <a:cubicBezTo>
                    <a:pt x="273674" y="484405"/>
                    <a:pt x="292143" y="452518"/>
                    <a:pt x="306625" y="438036"/>
                  </a:cubicBezTo>
                  <a:cubicBezTo>
                    <a:pt x="313078" y="431583"/>
                    <a:pt x="320550" y="426042"/>
                    <a:pt x="328527" y="421610"/>
                  </a:cubicBezTo>
                  <a:cubicBezTo>
                    <a:pt x="338347" y="416154"/>
                    <a:pt x="360037" y="409281"/>
                    <a:pt x="372331" y="405183"/>
                  </a:cubicBezTo>
                  <a:cubicBezTo>
                    <a:pt x="381457" y="408833"/>
                    <a:pt x="399708" y="406305"/>
                    <a:pt x="399708" y="416134"/>
                  </a:cubicBezTo>
                  <a:cubicBezTo>
                    <a:pt x="399708" y="434423"/>
                    <a:pt x="362256" y="440555"/>
                    <a:pt x="350429" y="443512"/>
                  </a:cubicBezTo>
                  <a:cubicBezTo>
                    <a:pt x="339478" y="441687"/>
                    <a:pt x="327096" y="443748"/>
                    <a:pt x="317576" y="438036"/>
                  </a:cubicBezTo>
                  <a:cubicBezTo>
                    <a:pt x="307555" y="432023"/>
                    <a:pt x="300616" y="421249"/>
                    <a:pt x="295674" y="410659"/>
                  </a:cubicBezTo>
                  <a:cubicBezTo>
                    <a:pt x="279908" y="376874"/>
                    <a:pt x="274178" y="325484"/>
                    <a:pt x="268297" y="290199"/>
                  </a:cubicBezTo>
                  <a:cubicBezTo>
                    <a:pt x="266472" y="233619"/>
                    <a:pt x="267656" y="176862"/>
                    <a:pt x="262822" y="120460"/>
                  </a:cubicBezTo>
                  <a:cubicBezTo>
                    <a:pt x="262125" y="112327"/>
                    <a:pt x="257643" y="104330"/>
                    <a:pt x="251871" y="98558"/>
                  </a:cubicBezTo>
                  <a:cubicBezTo>
                    <a:pt x="247790" y="94477"/>
                    <a:pt x="240920" y="94908"/>
                    <a:pt x="235444" y="93083"/>
                  </a:cubicBezTo>
                  <a:cubicBezTo>
                    <a:pt x="229969" y="89433"/>
                    <a:pt x="225066" y="84724"/>
                    <a:pt x="219018" y="82132"/>
                  </a:cubicBezTo>
                  <a:cubicBezTo>
                    <a:pt x="186034" y="67995"/>
                    <a:pt x="125865" y="80848"/>
                    <a:pt x="104034" y="82132"/>
                  </a:cubicBezTo>
                  <a:cubicBezTo>
                    <a:pt x="98558" y="91258"/>
                    <a:pt x="91187" y="99487"/>
                    <a:pt x="87607" y="109509"/>
                  </a:cubicBezTo>
                  <a:cubicBezTo>
                    <a:pt x="77056" y="139051"/>
                    <a:pt x="74600" y="177296"/>
                    <a:pt x="71181" y="208067"/>
                  </a:cubicBezTo>
                  <a:cubicBezTo>
                    <a:pt x="71378" y="211703"/>
                    <a:pt x="36038" y="394786"/>
                    <a:pt x="104034" y="432561"/>
                  </a:cubicBezTo>
                  <a:cubicBezTo>
                    <a:pt x="112169" y="437081"/>
                    <a:pt x="122285" y="436211"/>
                    <a:pt x="131411" y="438036"/>
                  </a:cubicBezTo>
                  <a:cubicBezTo>
                    <a:pt x="156963" y="436211"/>
                    <a:pt x="183436" y="439599"/>
                    <a:pt x="208067" y="432561"/>
                  </a:cubicBezTo>
                  <a:cubicBezTo>
                    <a:pt x="223164" y="428248"/>
                    <a:pt x="233331" y="413892"/>
                    <a:pt x="246395" y="405183"/>
                  </a:cubicBezTo>
                  <a:cubicBezTo>
                    <a:pt x="260722" y="395632"/>
                    <a:pt x="276660" y="388444"/>
                    <a:pt x="290199" y="377806"/>
                  </a:cubicBezTo>
                  <a:cubicBezTo>
                    <a:pt x="316020" y="357518"/>
                    <a:pt x="338849" y="323681"/>
                    <a:pt x="361380" y="301150"/>
                  </a:cubicBezTo>
                  <a:cubicBezTo>
                    <a:pt x="392850" y="269680"/>
                    <a:pt x="421624" y="246676"/>
                    <a:pt x="459938" y="224494"/>
                  </a:cubicBezTo>
                  <a:cubicBezTo>
                    <a:pt x="477598" y="214270"/>
                    <a:pt x="495450" y="203907"/>
                    <a:pt x="514692" y="197116"/>
                  </a:cubicBezTo>
                  <a:cubicBezTo>
                    <a:pt x="526862" y="192821"/>
                    <a:pt x="540245" y="193466"/>
                    <a:pt x="553021" y="191641"/>
                  </a:cubicBezTo>
                  <a:cubicBezTo>
                    <a:pt x="573097" y="198942"/>
                    <a:pt x="595475" y="201693"/>
                    <a:pt x="613250" y="213543"/>
                  </a:cubicBezTo>
                  <a:cubicBezTo>
                    <a:pt x="619511" y="217717"/>
                    <a:pt x="619407" y="227950"/>
                    <a:pt x="618726" y="235444"/>
                  </a:cubicBezTo>
                  <a:cubicBezTo>
                    <a:pt x="617523" y="248677"/>
                    <a:pt x="615933" y="263284"/>
                    <a:pt x="607775" y="273773"/>
                  </a:cubicBezTo>
                  <a:cubicBezTo>
                    <a:pt x="601140" y="282304"/>
                    <a:pt x="562215" y="288360"/>
                    <a:pt x="553021" y="290199"/>
                  </a:cubicBezTo>
                  <a:cubicBezTo>
                    <a:pt x="545720" y="288374"/>
                    <a:pt x="536074" y="290387"/>
                    <a:pt x="531119" y="284724"/>
                  </a:cubicBezTo>
                  <a:cubicBezTo>
                    <a:pt x="521966" y="274263"/>
                    <a:pt x="519367" y="259485"/>
                    <a:pt x="514692" y="246395"/>
                  </a:cubicBezTo>
                  <a:cubicBezTo>
                    <a:pt x="487318" y="169749"/>
                    <a:pt x="517099" y="244270"/>
                    <a:pt x="498266" y="175215"/>
                  </a:cubicBezTo>
                  <a:cubicBezTo>
                    <a:pt x="496529" y="168844"/>
                    <a:pt x="484962" y="137860"/>
                    <a:pt x="476364" y="131411"/>
                  </a:cubicBezTo>
                  <a:cubicBezTo>
                    <a:pt x="466569" y="124065"/>
                    <a:pt x="454463" y="120460"/>
                    <a:pt x="443512" y="114985"/>
                  </a:cubicBezTo>
                  <a:cubicBezTo>
                    <a:pt x="408834" y="118635"/>
                    <a:pt x="373455" y="118094"/>
                    <a:pt x="339478" y="125935"/>
                  </a:cubicBezTo>
                  <a:cubicBezTo>
                    <a:pt x="325140" y="129244"/>
                    <a:pt x="314134" y="140912"/>
                    <a:pt x="301150" y="147837"/>
                  </a:cubicBezTo>
                  <a:cubicBezTo>
                    <a:pt x="286746" y="155519"/>
                    <a:pt x="270929" y="160684"/>
                    <a:pt x="257346" y="169739"/>
                  </a:cubicBezTo>
                  <a:cubicBezTo>
                    <a:pt x="248755" y="175466"/>
                    <a:pt x="242243" y="183871"/>
                    <a:pt x="235444" y="191641"/>
                  </a:cubicBezTo>
                  <a:cubicBezTo>
                    <a:pt x="229435" y="198509"/>
                    <a:pt x="223855" y="205804"/>
                    <a:pt x="219018" y="213543"/>
                  </a:cubicBezTo>
                  <a:cubicBezTo>
                    <a:pt x="210490" y="227187"/>
                    <a:pt x="202887" y="248395"/>
                    <a:pt x="197116" y="262822"/>
                  </a:cubicBezTo>
                  <a:cubicBezTo>
                    <a:pt x="200766" y="293849"/>
                    <a:pt x="192751" y="328675"/>
                    <a:pt x="208067" y="355904"/>
                  </a:cubicBezTo>
                  <a:cubicBezTo>
                    <a:pt x="214394" y="367152"/>
                    <a:pt x="234048" y="354187"/>
                    <a:pt x="246395" y="350429"/>
                  </a:cubicBezTo>
                  <a:cubicBezTo>
                    <a:pt x="276232" y="341348"/>
                    <a:pt x="305120" y="329343"/>
                    <a:pt x="334003" y="317576"/>
                  </a:cubicBezTo>
                  <a:cubicBezTo>
                    <a:pt x="387442" y="295804"/>
                    <a:pt x="412208" y="276905"/>
                    <a:pt x="470889" y="262822"/>
                  </a:cubicBezTo>
                  <a:cubicBezTo>
                    <a:pt x="490492" y="258117"/>
                    <a:pt x="511042" y="259171"/>
                    <a:pt x="531119" y="257346"/>
                  </a:cubicBezTo>
                  <a:cubicBezTo>
                    <a:pt x="556671" y="264647"/>
                    <a:pt x="596309" y="255274"/>
                    <a:pt x="607775" y="279248"/>
                  </a:cubicBezTo>
                  <a:cubicBezTo>
                    <a:pt x="652887" y="373573"/>
                    <a:pt x="603830" y="379122"/>
                    <a:pt x="558496" y="394232"/>
                  </a:cubicBezTo>
                  <a:cubicBezTo>
                    <a:pt x="511190" y="378464"/>
                    <a:pt x="576753" y="405924"/>
                    <a:pt x="536594" y="317576"/>
                  </a:cubicBezTo>
                  <a:cubicBezTo>
                    <a:pt x="533216" y="310145"/>
                    <a:pt x="521403" y="323881"/>
                    <a:pt x="514692" y="328527"/>
                  </a:cubicBezTo>
                  <a:cubicBezTo>
                    <a:pt x="497582" y="340372"/>
                    <a:pt x="481907" y="354167"/>
                    <a:pt x="465413" y="366855"/>
                  </a:cubicBezTo>
                  <a:cubicBezTo>
                    <a:pt x="458180" y="372419"/>
                    <a:pt x="452169" y="380397"/>
                    <a:pt x="443512" y="383282"/>
                  </a:cubicBezTo>
                  <a:lnTo>
                    <a:pt x="427085" y="388757"/>
                  </a:lnTo>
                  <a:cubicBezTo>
                    <a:pt x="412129" y="343888"/>
                    <a:pt x="411979" y="369250"/>
                    <a:pt x="427085" y="334003"/>
                  </a:cubicBezTo>
                  <a:cubicBezTo>
                    <a:pt x="429359" y="328698"/>
                    <a:pt x="432561" y="311804"/>
                    <a:pt x="432561" y="317576"/>
                  </a:cubicBezTo>
                  <a:cubicBezTo>
                    <a:pt x="432561" y="342564"/>
                    <a:pt x="423781" y="341956"/>
                    <a:pt x="405183" y="355904"/>
                  </a:cubicBezTo>
                  <a:cubicBezTo>
                    <a:pt x="386648" y="349726"/>
                    <a:pt x="363402" y="345824"/>
                    <a:pt x="350429" y="328527"/>
                  </a:cubicBezTo>
                  <a:cubicBezTo>
                    <a:pt x="344532" y="320664"/>
                    <a:pt x="343874" y="309941"/>
                    <a:pt x="339478" y="301150"/>
                  </a:cubicBezTo>
                  <a:cubicBezTo>
                    <a:pt x="334719" y="291631"/>
                    <a:pt x="328220" y="283076"/>
                    <a:pt x="323052" y="273773"/>
                  </a:cubicBezTo>
                  <a:cubicBezTo>
                    <a:pt x="319088" y="266638"/>
                    <a:pt x="316629" y="258663"/>
                    <a:pt x="312101" y="251871"/>
                  </a:cubicBezTo>
                  <a:cubicBezTo>
                    <a:pt x="304708" y="240782"/>
                    <a:pt x="285644" y="217959"/>
                    <a:pt x="273773" y="208067"/>
                  </a:cubicBezTo>
                  <a:cubicBezTo>
                    <a:pt x="264070" y="199981"/>
                    <a:pt x="246468" y="190889"/>
                    <a:pt x="235444" y="186165"/>
                  </a:cubicBezTo>
                  <a:cubicBezTo>
                    <a:pt x="230139" y="183892"/>
                    <a:pt x="224493" y="182515"/>
                    <a:pt x="219018" y="180690"/>
                  </a:cubicBezTo>
                  <a:cubicBezTo>
                    <a:pt x="201443" y="183326"/>
                    <a:pt x="112205" y="190292"/>
                    <a:pt x="76656" y="208067"/>
                  </a:cubicBezTo>
                  <a:cubicBezTo>
                    <a:pt x="47460" y="222665"/>
                    <a:pt x="60225" y="224498"/>
                    <a:pt x="38328" y="246395"/>
                  </a:cubicBezTo>
                  <a:cubicBezTo>
                    <a:pt x="31875" y="252848"/>
                    <a:pt x="23727" y="257346"/>
                    <a:pt x="16427" y="262822"/>
                  </a:cubicBezTo>
                  <a:cubicBezTo>
                    <a:pt x="11238" y="288764"/>
                    <a:pt x="4779" y="306048"/>
                    <a:pt x="16427" y="334003"/>
                  </a:cubicBezTo>
                  <a:cubicBezTo>
                    <a:pt x="20398" y="343533"/>
                    <a:pt x="30558" y="349105"/>
                    <a:pt x="38328" y="355904"/>
                  </a:cubicBezTo>
                  <a:cubicBezTo>
                    <a:pt x="46556" y="363104"/>
                    <a:pt x="70138" y="380883"/>
                    <a:pt x="82132" y="383282"/>
                  </a:cubicBezTo>
                  <a:cubicBezTo>
                    <a:pt x="101900" y="387235"/>
                    <a:pt x="122285" y="386932"/>
                    <a:pt x="142362" y="388757"/>
                  </a:cubicBezTo>
                  <a:cubicBezTo>
                    <a:pt x="200767" y="386932"/>
                    <a:pt x="259299" y="387546"/>
                    <a:pt x="317576" y="383282"/>
                  </a:cubicBezTo>
                  <a:cubicBezTo>
                    <a:pt x="384068" y="378417"/>
                    <a:pt x="348890" y="378053"/>
                    <a:pt x="388757" y="355904"/>
                  </a:cubicBezTo>
                  <a:cubicBezTo>
                    <a:pt x="397349" y="351131"/>
                    <a:pt x="407706" y="350010"/>
                    <a:pt x="416134" y="344953"/>
                  </a:cubicBezTo>
                  <a:cubicBezTo>
                    <a:pt x="425911" y="339087"/>
                    <a:pt x="457921" y="311452"/>
                    <a:pt x="465413" y="301150"/>
                  </a:cubicBezTo>
                  <a:cubicBezTo>
                    <a:pt x="474068" y="289250"/>
                    <a:pt x="480014" y="275598"/>
                    <a:pt x="487315" y="262822"/>
                  </a:cubicBezTo>
                  <a:cubicBezTo>
                    <a:pt x="497533" y="211730"/>
                    <a:pt x="506597" y="192109"/>
                    <a:pt x="492791" y="136886"/>
                  </a:cubicBezTo>
                  <a:cubicBezTo>
                    <a:pt x="490913" y="129374"/>
                    <a:pt x="482807" y="124755"/>
                    <a:pt x="476364" y="120460"/>
                  </a:cubicBezTo>
                  <a:cubicBezTo>
                    <a:pt x="469150" y="115651"/>
                    <a:pt x="436507" y="110298"/>
                    <a:pt x="432561" y="109509"/>
                  </a:cubicBezTo>
                  <a:cubicBezTo>
                    <a:pt x="401533" y="114984"/>
                    <a:pt x="369875" y="117645"/>
                    <a:pt x="339478" y="125935"/>
                  </a:cubicBezTo>
                  <a:cubicBezTo>
                    <a:pt x="329211" y="128735"/>
                    <a:pt x="321925" y="138269"/>
                    <a:pt x="312101" y="142362"/>
                  </a:cubicBezTo>
                  <a:cubicBezTo>
                    <a:pt x="299836" y="147473"/>
                    <a:pt x="286378" y="149111"/>
                    <a:pt x="273773" y="153313"/>
                  </a:cubicBezTo>
                  <a:cubicBezTo>
                    <a:pt x="264448" y="156421"/>
                    <a:pt x="255632" y="160905"/>
                    <a:pt x="246395" y="164264"/>
                  </a:cubicBezTo>
                  <a:cubicBezTo>
                    <a:pt x="217063" y="174930"/>
                    <a:pt x="217792" y="174153"/>
                    <a:pt x="191641" y="180690"/>
                  </a:cubicBezTo>
                  <a:cubicBezTo>
                    <a:pt x="209610" y="192669"/>
                    <a:pt x="212509" y="191971"/>
                    <a:pt x="224494" y="213543"/>
                  </a:cubicBezTo>
                  <a:cubicBezTo>
                    <a:pt x="229267" y="222135"/>
                    <a:pt x="229547" y="233057"/>
                    <a:pt x="235444" y="240920"/>
                  </a:cubicBezTo>
                  <a:cubicBezTo>
                    <a:pt x="246493" y="255652"/>
                    <a:pt x="258474" y="257722"/>
                    <a:pt x="273773" y="262822"/>
                  </a:cubicBezTo>
                  <a:cubicBezTo>
                    <a:pt x="292772" y="215324"/>
                    <a:pt x="296354" y="217624"/>
                    <a:pt x="279248" y="142362"/>
                  </a:cubicBezTo>
                  <a:cubicBezTo>
                    <a:pt x="276658" y="130966"/>
                    <a:pt x="266695" y="121997"/>
                    <a:pt x="257346" y="114985"/>
                  </a:cubicBezTo>
                  <a:cubicBezTo>
                    <a:pt x="244286" y="105190"/>
                    <a:pt x="213543" y="93083"/>
                    <a:pt x="213543" y="93083"/>
                  </a:cubicBezTo>
                  <a:cubicBezTo>
                    <a:pt x="156569" y="97830"/>
                    <a:pt x="153621" y="81592"/>
                    <a:pt x="131411" y="120460"/>
                  </a:cubicBezTo>
                  <a:cubicBezTo>
                    <a:pt x="128547" y="125471"/>
                    <a:pt x="127760" y="131411"/>
                    <a:pt x="125935" y="136886"/>
                  </a:cubicBezTo>
                  <a:cubicBezTo>
                    <a:pt x="131411" y="158788"/>
                    <a:pt x="131659" y="182714"/>
                    <a:pt x="142362" y="202592"/>
                  </a:cubicBezTo>
                  <a:cubicBezTo>
                    <a:pt x="145930" y="209218"/>
                    <a:pt x="157533" y="211432"/>
                    <a:pt x="164264" y="208067"/>
                  </a:cubicBezTo>
                  <a:cubicBezTo>
                    <a:pt x="181789" y="199304"/>
                    <a:pt x="190669" y="169430"/>
                    <a:pt x="197116" y="153313"/>
                  </a:cubicBezTo>
                  <a:cubicBezTo>
                    <a:pt x="198941" y="142362"/>
                    <a:pt x="205000" y="131298"/>
                    <a:pt x="202592" y="120460"/>
                  </a:cubicBezTo>
                  <a:cubicBezTo>
                    <a:pt x="200912" y="112901"/>
                    <a:pt x="193831" y="102939"/>
                    <a:pt x="186165" y="104034"/>
                  </a:cubicBezTo>
                  <a:cubicBezTo>
                    <a:pt x="168157" y="106606"/>
                    <a:pt x="144474" y="165516"/>
                    <a:pt x="142362" y="169739"/>
                  </a:cubicBezTo>
                  <a:cubicBezTo>
                    <a:pt x="135719" y="216236"/>
                    <a:pt x="128455" y="243067"/>
                    <a:pt x="147837" y="295674"/>
                  </a:cubicBezTo>
                  <a:cubicBezTo>
                    <a:pt x="151516" y="305660"/>
                    <a:pt x="165526" y="307697"/>
                    <a:pt x="175215" y="312101"/>
                  </a:cubicBezTo>
                  <a:cubicBezTo>
                    <a:pt x="185723" y="316878"/>
                    <a:pt x="208067" y="323052"/>
                    <a:pt x="208067" y="323052"/>
                  </a:cubicBezTo>
                  <a:cubicBezTo>
                    <a:pt x="217193" y="319402"/>
                    <a:pt x="232336" y="321425"/>
                    <a:pt x="235444" y="312101"/>
                  </a:cubicBezTo>
                  <a:cubicBezTo>
                    <a:pt x="237824" y="304962"/>
                    <a:pt x="221053" y="306156"/>
                    <a:pt x="213543" y="306625"/>
                  </a:cubicBezTo>
                  <a:cubicBezTo>
                    <a:pt x="191382" y="308010"/>
                    <a:pt x="169739" y="313926"/>
                    <a:pt x="147837" y="317576"/>
                  </a:cubicBezTo>
                  <a:cubicBezTo>
                    <a:pt x="124872" y="352023"/>
                    <a:pt x="108388" y="358470"/>
                    <a:pt x="142362" y="405183"/>
                  </a:cubicBezTo>
                  <a:cubicBezTo>
                    <a:pt x="147836" y="412709"/>
                    <a:pt x="160613" y="408834"/>
                    <a:pt x="169739" y="410659"/>
                  </a:cubicBezTo>
                  <a:cubicBezTo>
                    <a:pt x="174108" y="393184"/>
                    <a:pt x="187803" y="365013"/>
                    <a:pt x="147837" y="361380"/>
                  </a:cubicBezTo>
                  <a:cubicBezTo>
                    <a:pt x="134730" y="360189"/>
                    <a:pt x="125936" y="375981"/>
                    <a:pt x="114985" y="383282"/>
                  </a:cubicBezTo>
                  <a:cubicBezTo>
                    <a:pt x="118635" y="396058"/>
                    <a:pt x="119993" y="409726"/>
                    <a:pt x="125935" y="421610"/>
                  </a:cubicBezTo>
                  <a:cubicBezTo>
                    <a:pt x="130510" y="430760"/>
                    <a:pt x="157739" y="449569"/>
                    <a:pt x="164264" y="454462"/>
                  </a:cubicBezTo>
                  <a:cubicBezTo>
                    <a:pt x="167914" y="459938"/>
                    <a:pt x="170076" y="466778"/>
                    <a:pt x="175215" y="470889"/>
                  </a:cubicBezTo>
                  <a:cubicBezTo>
                    <a:pt x="179722" y="474494"/>
                    <a:pt x="186092" y="474778"/>
                    <a:pt x="191641" y="476364"/>
                  </a:cubicBezTo>
                  <a:cubicBezTo>
                    <a:pt x="239767" y="490115"/>
                    <a:pt x="190586" y="474188"/>
                    <a:pt x="229969" y="487315"/>
                  </a:cubicBezTo>
                  <a:lnTo>
                    <a:pt x="268297" y="476364"/>
                  </a:lnTo>
                  <a:cubicBezTo>
                    <a:pt x="273825" y="474706"/>
                    <a:pt x="279713" y="473753"/>
                    <a:pt x="284724" y="470889"/>
                  </a:cubicBezTo>
                  <a:cubicBezTo>
                    <a:pt x="292647" y="466361"/>
                    <a:pt x="299199" y="459766"/>
                    <a:pt x="306625" y="454462"/>
                  </a:cubicBezTo>
                  <a:cubicBezTo>
                    <a:pt x="324675" y="441569"/>
                    <a:pt x="323577" y="443250"/>
                    <a:pt x="344953" y="432561"/>
                  </a:cubicBezTo>
                  <a:cubicBezTo>
                    <a:pt x="383440" y="438975"/>
                    <a:pt x="405536" y="448635"/>
                    <a:pt x="443512" y="410659"/>
                  </a:cubicBezTo>
                  <a:cubicBezTo>
                    <a:pt x="453917" y="400254"/>
                    <a:pt x="447162" y="381456"/>
                    <a:pt x="448987" y="366855"/>
                  </a:cubicBezTo>
                  <a:cubicBezTo>
                    <a:pt x="445264" y="343274"/>
                    <a:pt x="454317" y="268214"/>
                    <a:pt x="416134" y="246395"/>
                  </a:cubicBezTo>
                  <a:cubicBezTo>
                    <a:pt x="409600" y="242661"/>
                    <a:pt x="401533" y="242745"/>
                    <a:pt x="394232" y="240920"/>
                  </a:cubicBezTo>
                  <a:cubicBezTo>
                    <a:pt x="386932" y="244570"/>
                    <a:pt x="377556" y="245601"/>
                    <a:pt x="372331" y="251871"/>
                  </a:cubicBezTo>
                  <a:cubicBezTo>
                    <a:pt x="358524" y="268440"/>
                    <a:pt x="371828" y="286205"/>
                    <a:pt x="377806" y="301150"/>
                  </a:cubicBezTo>
                  <a:cubicBezTo>
                    <a:pt x="390582" y="292024"/>
                    <a:pt x="405916" y="285694"/>
                    <a:pt x="416134" y="273773"/>
                  </a:cubicBezTo>
                  <a:cubicBezTo>
                    <a:pt x="428363" y="259506"/>
                    <a:pt x="436533" y="241941"/>
                    <a:pt x="443512" y="224494"/>
                  </a:cubicBezTo>
                  <a:cubicBezTo>
                    <a:pt x="447635" y="214186"/>
                    <a:pt x="447001" y="202564"/>
                    <a:pt x="448987" y="191641"/>
                  </a:cubicBezTo>
                  <a:cubicBezTo>
                    <a:pt x="450652" y="182485"/>
                    <a:pt x="452637" y="173390"/>
                    <a:pt x="454462" y="164264"/>
                  </a:cubicBezTo>
                  <a:cubicBezTo>
                    <a:pt x="452637" y="158788"/>
                    <a:pt x="454586" y="146437"/>
                    <a:pt x="448987" y="147837"/>
                  </a:cubicBezTo>
                  <a:cubicBezTo>
                    <a:pt x="419585" y="155188"/>
                    <a:pt x="406817" y="179520"/>
                    <a:pt x="394232" y="202592"/>
                  </a:cubicBezTo>
                  <a:cubicBezTo>
                    <a:pt x="388369" y="213340"/>
                    <a:pt x="373934" y="247059"/>
                    <a:pt x="377806" y="235444"/>
                  </a:cubicBezTo>
                  <a:lnTo>
                    <a:pt x="383282" y="219018"/>
                  </a:lnTo>
                  <a:cubicBezTo>
                    <a:pt x="377931" y="194939"/>
                    <a:pt x="385421" y="159265"/>
                    <a:pt x="350429" y="164264"/>
                  </a:cubicBezTo>
                  <a:cubicBezTo>
                    <a:pt x="343915" y="165195"/>
                    <a:pt x="339478" y="171565"/>
                    <a:pt x="334003" y="175215"/>
                  </a:cubicBezTo>
                  <a:cubicBezTo>
                    <a:pt x="335828" y="180690"/>
                    <a:pt x="333707" y="191641"/>
                    <a:pt x="339478" y="191641"/>
                  </a:cubicBezTo>
                  <a:cubicBezTo>
                    <a:pt x="345249" y="191641"/>
                    <a:pt x="342680" y="180520"/>
                    <a:pt x="344953" y="175215"/>
                  </a:cubicBezTo>
                  <a:cubicBezTo>
                    <a:pt x="348168" y="167713"/>
                    <a:pt x="352689" y="160815"/>
                    <a:pt x="355904" y="153313"/>
                  </a:cubicBezTo>
                  <a:cubicBezTo>
                    <a:pt x="358178" y="148008"/>
                    <a:pt x="357774" y="141393"/>
                    <a:pt x="361380" y="136886"/>
                  </a:cubicBezTo>
                  <a:cubicBezTo>
                    <a:pt x="398406" y="90602"/>
                    <a:pt x="355820" y="173177"/>
                    <a:pt x="394232" y="104034"/>
                  </a:cubicBezTo>
                  <a:cubicBezTo>
                    <a:pt x="399005" y="95442"/>
                    <a:pt x="402075" y="85981"/>
                    <a:pt x="405183" y="76656"/>
                  </a:cubicBezTo>
                  <a:cubicBezTo>
                    <a:pt x="412123" y="55835"/>
                    <a:pt x="408230" y="56770"/>
                    <a:pt x="416134" y="38328"/>
                  </a:cubicBezTo>
                  <a:cubicBezTo>
                    <a:pt x="419349" y="30826"/>
                    <a:pt x="421313" y="22198"/>
                    <a:pt x="427085" y="16427"/>
                  </a:cubicBezTo>
                  <a:cubicBezTo>
                    <a:pt x="431166" y="12346"/>
                    <a:pt x="437912" y="12351"/>
                    <a:pt x="443512" y="10951"/>
                  </a:cubicBezTo>
                  <a:cubicBezTo>
                    <a:pt x="452540" y="8694"/>
                    <a:pt x="461804" y="7495"/>
                    <a:pt x="470889" y="5476"/>
                  </a:cubicBezTo>
                  <a:cubicBezTo>
                    <a:pt x="478235" y="3843"/>
                    <a:pt x="492791" y="0"/>
                    <a:pt x="492791" y="0"/>
                  </a:cubicBezTo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2696908" y="2926657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769083" y="2828015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2824645" y="2863735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2874718" y="2907828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2910081" y="2962816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073332" y="4262298"/>
              <a:ext cx="124225" cy="45719"/>
            </a:xfrm>
            <a:custGeom>
              <a:avLst/>
              <a:gdLst>
                <a:gd name="connsiteX0" fmla="*/ 0 w 93082"/>
                <a:gd name="connsiteY0" fmla="*/ 0 h 11324"/>
                <a:gd name="connsiteX1" fmla="*/ 60230 w 93082"/>
                <a:gd name="connsiteY1" fmla="*/ 10951 h 11324"/>
                <a:gd name="connsiteX2" fmla="*/ 93082 w 93082"/>
                <a:gd name="connsiteY2" fmla="*/ 10951 h 1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82" h="11324">
                  <a:moveTo>
                    <a:pt x="0" y="0"/>
                  </a:moveTo>
                  <a:cubicBezTo>
                    <a:pt x="24256" y="6065"/>
                    <a:pt x="31887" y="8771"/>
                    <a:pt x="60230" y="10951"/>
                  </a:cubicBezTo>
                  <a:cubicBezTo>
                    <a:pt x="71148" y="11791"/>
                    <a:pt x="82131" y="10951"/>
                    <a:pt x="93082" y="10951"/>
                  </a:cubicBezTo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155010" y="4101269"/>
              <a:ext cx="118442" cy="156275"/>
            </a:xfrm>
            <a:custGeom>
              <a:avLst/>
              <a:gdLst>
                <a:gd name="connsiteX0" fmla="*/ 33995 w 88749"/>
                <a:gd name="connsiteY0" fmla="*/ 0 h 142362"/>
                <a:gd name="connsiteX1" fmla="*/ 6618 w 88749"/>
                <a:gd name="connsiteY1" fmla="*/ 71181 h 142362"/>
                <a:gd name="connsiteX2" fmla="*/ 23044 w 88749"/>
                <a:gd name="connsiteY2" fmla="*/ 76656 h 142362"/>
                <a:gd name="connsiteX3" fmla="*/ 66847 w 88749"/>
                <a:gd name="connsiteY3" fmla="*/ 87607 h 142362"/>
                <a:gd name="connsiteX4" fmla="*/ 88749 w 88749"/>
                <a:gd name="connsiteY4" fmla="*/ 114985 h 142362"/>
                <a:gd name="connsiteX5" fmla="*/ 83274 w 88749"/>
                <a:gd name="connsiteY5" fmla="*/ 131411 h 142362"/>
                <a:gd name="connsiteX6" fmla="*/ 66847 w 88749"/>
                <a:gd name="connsiteY6" fmla="*/ 142362 h 14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749" h="142362">
                  <a:moveTo>
                    <a:pt x="33995" y="0"/>
                  </a:moveTo>
                  <a:cubicBezTo>
                    <a:pt x="17494" y="22001"/>
                    <a:pt x="-13623" y="40820"/>
                    <a:pt x="6618" y="71181"/>
                  </a:cubicBezTo>
                  <a:cubicBezTo>
                    <a:pt x="9820" y="75983"/>
                    <a:pt x="17476" y="75137"/>
                    <a:pt x="23044" y="76656"/>
                  </a:cubicBezTo>
                  <a:cubicBezTo>
                    <a:pt x="37564" y="80616"/>
                    <a:pt x="66847" y="87607"/>
                    <a:pt x="66847" y="87607"/>
                  </a:cubicBezTo>
                  <a:cubicBezTo>
                    <a:pt x="79461" y="96016"/>
                    <a:pt x="88749" y="97352"/>
                    <a:pt x="88749" y="114985"/>
                  </a:cubicBezTo>
                  <a:cubicBezTo>
                    <a:pt x="88749" y="120756"/>
                    <a:pt x="86879" y="126904"/>
                    <a:pt x="83274" y="131411"/>
                  </a:cubicBezTo>
                  <a:cubicBezTo>
                    <a:pt x="79163" y="136550"/>
                    <a:pt x="66847" y="142362"/>
                    <a:pt x="66847" y="142362"/>
                  </a:cubicBezTo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869017" y="4138367"/>
              <a:ext cx="124225" cy="45719"/>
            </a:xfrm>
            <a:custGeom>
              <a:avLst/>
              <a:gdLst>
                <a:gd name="connsiteX0" fmla="*/ 0 w 93082"/>
                <a:gd name="connsiteY0" fmla="*/ 0 h 11324"/>
                <a:gd name="connsiteX1" fmla="*/ 60230 w 93082"/>
                <a:gd name="connsiteY1" fmla="*/ 10951 h 11324"/>
                <a:gd name="connsiteX2" fmla="*/ 93082 w 93082"/>
                <a:gd name="connsiteY2" fmla="*/ 10951 h 1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82" h="11324">
                  <a:moveTo>
                    <a:pt x="0" y="0"/>
                  </a:moveTo>
                  <a:cubicBezTo>
                    <a:pt x="24256" y="6065"/>
                    <a:pt x="31887" y="8771"/>
                    <a:pt x="60230" y="10951"/>
                  </a:cubicBezTo>
                  <a:cubicBezTo>
                    <a:pt x="71148" y="11791"/>
                    <a:pt x="82131" y="10951"/>
                    <a:pt x="93082" y="10951"/>
                  </a:cubicBezTo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2952405" y="4264428"/>
              <a:ext cx="118442" cy="156275"/>
            </a:xfrm>
            <a:custGeom>
              <a:avLst/>
              <a:gdLst>
                <a:gd name="connsiteX0" fmla="*/ 33995 w 88749"/>
                <a:gd name="connsiteY0" fmla="*/ 0 h 142362"/>
                <a:gd name="connsiteX1" fmla="*/ 6618 w 88749"/>
                <a:gd name="connsiteY1" fmla="*/ 71181 h 142362"/>
                <a:gd name="connsiteX2" fmla="*/ 23044 w 88749"/>
                <a:gd name="connsiteY2" fmla="*/ 76656 h 142362"/>
                <a:gd name="connsiteX3" fmla="*/ 66847 w 88749"/>
                <a:gd name="connsiteY3" fmla="*/ 87607 h 142362"/>
                <a:gd name="connsiteX4" fmla="*/ 88749 w 88749"/>
                <a:gd name="connsiteY4" fmla="*/ 114985 h 142362"/>
                <a:gd name="connsiteX5" fmla="*/ 83274 w 88749"/>
                <a:gd name="connsiteY5" fmla="*/ 131411 h 142362"/>
                <a:gd name="connsiteX6" fmla="*/ 66847 w 88749"/>
                <a:gd name="connsiteY6" fmla="*/ 142362 h 142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749" h="142362">
                  <a:moveTo>
                    <a:pt x="33995" y="0"/>
                  </a:moveTo>
                  <a:cubicBezTo>
                    <a:pt x="17494" y="22001"/>
                    <a:pt x="-13623" y="40820"/>
                    <a:pt x="6618" y="71181"/>
                  </a:cubicBezTo>
                  <a:cubicBezTo>
                    <a:pt x="9820" y="75983"/>
                    <a:pt x="17476" y="75137"/>
                    <a:pt x="23044" y="76656"/>
                  </a:cubicBezTo>
                  <a:cubicBezTo>
                    <a:pt x="37564" y="80616"/>
                    <a:pt x="66847" y="87607"/>
                    <a:pt x="66847" y="87607"/>
                  </a:cubicBezTo>
                  <a:cubicBezTo>
                    <a:pt x="79461" y="96016"/>
                    <a:pt x="88749" y="97352"/>
                    <a:pt x="88749" y="114985"/>
                  </a:cubicBezTo>
                  <a:cubicBezTo>
                    <a:pt x="88749" y="120756"/>
                    <a:pt x="86879" y="126904"/>
                    <a:pt x="83274" y="131411"/>
                  </a:cubicBezTo>
                  <a:cubicBezTo>
                    <a:pt x="79163" y="136550"/>
                    <a:pt x="66847" y="142362"/>
                    <a:pt x="66847" y="142362"/>
                  </a:cubicBezTo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888774" y="4200337"/>
              <a:ext cx="124225" cy="45719"/>
            </a:xfrm>
            <a:custGeom>
              <a:avLst/>
              <a:gdLst>
                <a:gd name="connsiteX0" fmla="*/ 0 w 93082"/>
                <a:gd name="connsiteY0" fmla="*/ 0 h 11324"/>
                <a:gd name="connsiteX1" fmla="*/ 60230 w 93082"/>
                <a:gd name="connsiteY1" fmla="*/ 10951 h 11324"/>
                <a:gd name="connsiteX2" fmla="*/ 93082 w 93082"/>
                <a:gd name="connsiteY2" fmla="*/ 10951 h 11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082" h="11324">
                  <a:moveTo>
                    <a:pt x="0" y="0"/>
                  </a:moveTo>
                  <a:cubicBezTo>
                    <a:pt x="24256" y="6065"/>
                    <a:pt x="31887" y="8771"/>
                    <a:pt x="60230" y="10951"/>
                  </a:cubicBezTo>
                  <a:cubicBezTo>
                    <a:pt x="71148" y="11791"/>
                    <a:pt x="82131" y="10951"/>
                    <a:pt x="93082" y="10951"/>
                  </a:cubicBezTo>
                </a:path>
              </a:pathLst>
            </a:cu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2709593" y="2859985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9664" y="3944986"/>
            <a:ext cx="2087136" cy="2112041"/>
            <a:chOff x="8912504" y="2020026"/>
            <a:chExt cx="1219072" cy="1104801"/>
          </a:xfrm>
        </p:grpSpPr>
        <p:grpSp>
          <p:nvGrpSpPr>
            <p:cNvPr id="89" name="Group 88"/>
            <p:cNvGrpSpPr/>
            <p:nvPr/>
          </p:nvGrpSpPr>
          <p:grpSpPr>
            <a:xfrm>
              <a:off x="8912504" y="2020026"/>
              <a:ext cx="1219072" cy="1104801"/>
              <a:chOff x="8517218" y="1924775"/>
              <a:chExt cx="1219072" cy="11048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03" name="Picture 102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lum bright="-2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0" r="26794"/>
              <a:stretch/>
            </p:blipFill>
            <p:spPr>
              <a:xfrm rot="5400000">
                <a:off x="8961637" y="2022195"/>
                <a:ext cx="807990" cy="613150"/>
              </a:xfrm>
              <a:prstGeom prst="rect">
                <a:avLst/>
              </a:prstGeom>
            </p:spPr>
          </p:pic>
          <p:pic>
            <p:nvPicPr>
              <p:cNvPr id="105" name="Picture 104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lum bright="-2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0" r="26794"/>
              <a:stretch/>
            </p:blipFill>
            <p:spPr>
              <a:xfrm rot="19737488">
                <a:off x="8928300" y="2364037"/>
                <a:ext cx="807990" cy="613150"/>
              </a:xfrm>
              <a:prstGeom prst="rect">
                <a:avLst/>
              </a:prstGeom>
            </p:spPr>
          </p:pic>
          <p:pic>
            <p:nvPicPr>
              <p:cNvPr id="106" name="Picture 105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lum bright="-2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0" r="26794"/>
              <a:stretch/>
            </p:blipFill>
            <p:spPr>
              <a:xfrm rot="2415913">
                <a:off x="8613977" y="2416426"/>
                <a:ext cx="807990" cy="613150"/>
              </a:xfrm>
              <a:prstGeom prst="rect">
                <a:avLst/>
              </a:prstGeom>
            </p:spPr>
          </p:pic>
          <p:pic>
            <p:nvPicPr>
              <p:cNvPr id="107" name="Picture 106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lum bright="-2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0" r="26794"/>
              <a:stretch/>
            </p:blipFill>
            <p:spPr>
              <a:xfrm rot="17880421" flipV="1">
                <a:off x="8466521" y="2099761"/>
                <a:ext cx="807990" cy="585054"/>
              </a:xfrm>
              <a:prstGeom prst="rect">
                <a:avLst/>
              </a:prstGeom>
            </p:spPr>
          </p:pic>
          <p:pic>
            <p:nvPicPr>
              <p:cNvPr id="108" name="Picture 107"/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lum bright="-20000" contrast="-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0" r="26794"/>
              <a:stretch/>
            </p:blipFill>
            <p:spPr>
              <a:xfrm rot="19620963">
                <a:off x="8517218" y="1931411"/>
                <a:ext cx="807990" cy="567747"/>
              </a:xfrm>
              <a:prstGeom prst="rect">
                <a:avLst/>
              </a:prstGeom>
            </p:spPr>
          </p:pic>
        </p:grp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9412925" y="2716880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9070025" y="2726406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9641525" y="2902618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9846313" y="2693068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9784400" y="2531143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9860600" y="2335880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9422450" y="2197768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9131938" y="2269206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9303387" y="2940718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9546275" y="2407318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9274813" y="2412080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9012875" y="2473993"/>
              <a:ext cx="70510" cy="705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522180" y="3269140"/>
            <a:ext cx="2135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poly-</a:t>
            </a:r>
            <a:r>
              <a:rPr lang="en-US" sz="16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ubiquitin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chain</a:t>
            </a:r>
            <a:endPara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22180" y="1765300"/>
            <a:ext cx="2339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Proteasomes </a:t>
            </a:r>
          </a:p>
          <a:p>
            <a:r>
              <a:rPr lang="en-US" sz="2400" b="1" dirty="0" smtClean="0">
                <a:latin typeface="Arial"/>
                <a:cs typeface="Arial"/>
              </a:rPr>
              <a:t>in proliferation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351480" y="1765300"/>
            <a:ext cx="2220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Proteasomes </a:t>
            </a:r>
          </a:p>
          <a:p>
            <a:r>
              <a:rPr lang="en-US" sz="2400" b="1" dirty="0">
                <a:latin typeface="Arial"/>
                <a:cs typeface="Arial"/>
              </a:rPr>
              <a:t>i</a:t>
            </a:r>
            <a:r>
              <a:rPr lang="en-US" sz="2400" b="1" dirty="0" smtClean="0">
                <a:latin typeface="Arial"/>
                <a:cs typeface="Arial"/>
              </a:rPr>
              <a:t>n quiescence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95980" y="3269140"/>
            <a:ext cx="1677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mono-ubiquitin</a:t>
            </a:r>
            <a:endParaRPr lang="en-US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850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2544230" y="733504"/>
            <a:ext cx="5297148" cy="5170105"/>
            <a:chOff x="2026666" y="1330404"/>
            <a:chExt cx="5297148" cy="5170105"/>
          </a:xfrm>
        </p:grpSpPr>
        <p:grpSp>
          <p:nvGrpSpPr>
            <p:cNvPr id="4" name="Group 7"/>
            <p:cNvGrpSpPr/>
            <p:nvPr/>
          </p:nvGrpSpPr>
          <p:grpSpPr>
            <a:xfrm>
              <a:off x="3321061" y="1968897"/>
              <a:ext cx="2945754" cy="1938867"/>
              <a:chOff x="1711326" y="829733"/>
              <a:chExt cx="2945754" cy="193886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11326" y="829733"/>
                <a:ext cx="946184" cy="1938867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30501" y="829733"/>
                <a:ext cx="895192" cy="1938867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2463" y="829733"/>
                <a:ext cx="954617" cy="1938867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1711326" y="2374900"/>
                <a:ext cx="2945754" cy="571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21062" y="4138479"/>
              <a:ext cx="946184" cy="194159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4619" y="4138479"/>
              <a:ext cx="900810" cy="194159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12199" y="4138479"/>
              <a:ext cx="954616" cy="1941590"/>
            </a:xfrm>
            <a:prstGeom prst="rect">
              <a:avLst/>
            </a:prstGeom>
          </p:spPr>
        </p:pic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2804824" y="3117580"/>
              <a:ext cx="39566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  <a:cs typeface="+mn-cs"/>
                </a:rPr>
                <a:t>CP</a:t>
              </a:r>
            </a:p>
          </p:txBody>
        </p:sp>
        <p:sp>
          <p:nvSpPr>
            <p:cNvPr id="13" name="Line 3"/>
            <p:cNvSpPr>
              <a:spLocks noChangeShapeType="1"/>
            </p:cNvSpPr>
            <p:nvPr/>
          </p:nvSpPr>
          <p:spPr bwMode="auto">
            <a:xfrm>
              <a:off x="3111720" y="3266038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>
              <a:off x="3111720" y="2617789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15" name="Line 5"/>
            <p:cNvSpPr>
              <a:spLocks noChangeShapeType="1"/>
            </p:cNvSpPr>
            <p:nvPr/>
          </p:nvSpPr>
          <p:spPr bwMode="auto">
            <a:xfrm>
              <a:off x="3111720" y="2548468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3111720" y="2296575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2026666" y="2358735"/>
              <a:ext cx="11738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  <a:cs typeface="+mn-cs"/>
                </a:rPr>
                <a:t>Blm10-CP</a:t>
              </a:r>
              <a:r>
                <a:rPr lang="de-DE" sz="1200" b="1" dirty="0" smtClean="0">
                  <a:latin typeface="Arial" charset="0"/>
                  <a:cs typeface="+mn-cs"/>
                </a:rPr>
                <a:t>-RP</a:t>
              </a:r>
              <a:endParaRPr lang="de-DE" sz="1200" b="1" dirty="0">
                <a:latin typeface="Arial" charset="0"/>
                <a:cs typeface="+mn-cs"/>
              </a:endParaRP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2274781" y="2126182"/>
              <a:ext cx="92570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  <a:cs typeface="+mn-cs"/>
                </a:rPr>
                <a:t>RP</a:t>
              </a:r>
              <a:r>
                <a:rPr lang="de-DE" sz="1200" b="1" dirty="0" smtClean="0">
                  <a:latin typeface="Arial" charset="0"/>
                  <a:cs typeface="+mn-cs"/>
                </a:rPr>
                <a:t>-CP-RP</a:t>
              </a:r>
              <a:endParaRPr lang="de-DE" sz="1200" b="1" dirty="0">
                <a:latin typeface="Arial" charset="0"/>
                <a:cs typeface="+mn-cs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2291688" y="2932894"/>
              <a:ext cx="90879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  <a:cs typeface="+mn-cs"/>
                </a:rPr>
                <a:t>Blm10-CP</a:t>
              </a:r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3111720" y="3086644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2539802" y="2503199"/>
              <a:ext cx="66068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</a:rPr>
                <a:t>R</a:t>
              </a:r>
              <a:r>
                <a:rPr lang="de-DE" sz="1200" b="1" dirty="0" smtClean="0">
                  <a:latin typeface="Arial" charset="0"/>
                </a:rPr>
                <a:t>P-CP</a:t>
              </a:r>
              <a:endParaRPr lang="de-DE" sz="1200" b="1" dirty="0">
                <a:latin typeface="Arial" charset="0"/>
              </a:endParaRPr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2377423" y="3599644"/>
              <a:ext cx="82306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</a:rPr>
                <a:t>a</a:t>
              </a:r>
              <a:r>
                <a:rPr lang="de-DE" sz="1200" b="1" dirty="0" smtClean="0">
                  <a:latin typeface="Arial" charset="0"/>
                </a:rPr>
                <a:t>nti-GFP</a:t>
              </a:r>
              <a:endParaRPr lang="de-DE" sz="1200" b="1" dirty="0">
                <a:latin typeface="Arial" charset="0"/>
              </a:endParaRPr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>
              <a:off x="3118070" y="3753394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78343" y="6038844"/>
              <a:ext cx="8831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/>
                  <a:cs typeface="Arial"/>
                </a:rPr>
                <a:t>Pre2-GFP</a:t>
              </a:r>
            </a:p>
            <a:p>
              <a:pPr algn="ctr"/>
              <a:r>
                <a:rPr lang="en-US" sz="1200" b="1" dirty="0" smtClean="0">
                  <a:latin typeface="Symbol" charset="2"/>
                  <a:cs typeface="Symbol" charset="2"/>
                </a:rPr>
                <a:t>(b</a:t>
              </a:r>
              <a:r>
                <a:rPr lang="en-US" sz="1200" b="1" dirty="0" smtClean="0">
                  <a:latin typeface="Arial"/>
                  <a:cs typeface="Arial"/>
                </a:rPr>
                <a:t>5) CP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39229" y="6038844"/>
              <a:ext cx="9341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/>
                  <a:cs typeface="Arial"/>
                </a:rPr>
                <a:t>Rpn1-GFP</a:t>
              </a:r>
            </a:p>
            <a:p>
              <a:pPr algn="ctr"/>
              <a:r>
                <a:rPr lang="en-US" sz="1200" b="1" dirty="0" smtClean="0">
                  <a:latin typeface="Arial"/>
                  <a:cs typeface="Arial"/>
                </a:rPr>
                <a:t>RP base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290347" y="6038844"/>
              <a:ext cx="10112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Arial"/>
                  <a:cs typeface="Arial"/>
                </a:rPr>
                <a:t>Rpn11-GFP</a:t>
              </a:r>
            </a:p>
            <a:p>
              <a:pPr algn="ctr"/>
              <a:r>
                <a:rPr lang="en-US" sz="1200" b="1" dirty="0" smtClean="0">
                  <a:latin typeface="Arial"/>
                  <a:cs typeface="Arial"/>
                </a:rPr>
                <a:t>RP lid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2760653" y="5194874"/>
              <a:ext cx="39566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  <a:cs typeface="+mn-cs"/>
                </a:rPr>
                <a:t>CP</a:t>
              </a:r>
            </a:p>
          </p:txBody>
        </p:sp>
        <p:sp>
          <p:nvSpPr>
            <p:cNvPr id="28" name="Line 3"/>
            <p:cNvSpPr>
              <a:spLocks noChangeShapeType="1"/>
            </p:cNvSpPr>
            <p:nvPr/>
          </p:nvSpPr>
          <p:spPr bwMode="auto">
            <a:xfrm>
              <a:off x="3119223" y="5334865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2247517" y="5050404"/>
              <a:ext cx="90879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>
                  <a:latin typeface="Arial" charset="0"/>
                  <a:cs typeface="+mn-cs"/>
                </a:rPr>
                <a:t>Blm10-CP</a:t>
              </a:r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>
              <a:off x="3119223" y="5212621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31" name="Text Box 2"/>
            <p:cNvSpPr txBox="1">
              <a:spLocks noChangeArrowheads="1"/>
            </p:cNvSpPr>
            <p:nvPr/>
          </p:nvSpPr>
          <p:spPr bwMode="auto">
            <a:xfrm>
              <a:off x="6368054" y="4837158"/>
              <a:ext cx="95576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 smtClean="0">
                  <a:latin typeface="Arial" charset="0"/>
                </a:rPr>
                <a:t>RP + Ubp6</a:t>
              </a:r>
              <a:endParaRPr lang="de-DE" sz="1200" b="1" baseline="-25000" dirty="0">
                <a:latin typeface="Arial" charset="0"/>
              </a:endParaRPr>
            </a:p>
          </p:txBody>
        </p:sp>
        <p:sp>
          <p:nvSpPr>
            <p:cNvPr id="32" name="Line 3"/>
            <p:cNvSpPr>
              <a:spLocks noChangeShapeType="1"/>
            </p:cNvSpPr>
            <p:nvPr/>
          </p:nvSpPr>
          <p:spPr bwMode="auto">
            <a:xfrm>
              <a:off x="6277288" y="4985616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33" name="Text Box 2"/>
            <p:cNvSpPr txBox="1">
              <a:spLocks noChangeArrowheads="1"/>
            </p:cNvSpPr>
            <p:nvPr/>
          </p:nvSpPr>
          <p:spPr bwMode="auto">
            <a:xfrm>
              <a:off x="6367468" y="5006492"/>
              <a:ext cx="95147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200" b="1" dirty="0" smtClean="0">
                  <a:latin typeface="Arial" charset="0"/>
                </a:rPr>
                <a:t>RP – Ubp6</a:t>
              </a:r>
              <a:endParaRPr lang="de-DE" sz="1200" b="1" baseline="-25000" dirty="0">
                <a:latin typeface="Arial" charset="0"/>
              </a:endParaRPr>
            </a:p>
          </p:txBody>
        </p:sp>
        <p:sp>
          <p:nvSpPr>
            <p:cNvPr id="34" name="Line 3"/>
            <p:cNvSpPr>
              <a:spLocks noChangeShapeType="1"/>
            </p:cNvSpPr>
            <p:nvPr/>
          </p:nvSpPr>
          <p:spPr bwMode="auto">
            <a:xfrm>
              <a:off x="6277288" y="5154950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200"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8843901">
              <a:off x="3395992" y="1674635"/>
              <a:ext cx="35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>
                  <a:latin typeface="Arial"/>
                  <a:cs typeface="Arial"/>
                </a:rPr>
                <a:t>wt</a:t>
              </a:r>
              <a:endParaRPr lang="en-US" sz="1200" b="1" dirty="0" smtClean="0">
                <a:latin typeface="Arial"/>
                <a:cs typeface="Arial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8582819">
              <a:off x="3755601" y="1541387"/>
              <a:ext cx="6989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i="1" dirty="0" smtClean="0">
                  <a:latin typeface="Arial"/>
                  <a:cs typeface="Arial"/>
                </a:rPr>
                <a:t>ubp6</a:t>
              </a:r>
              <a:r>
                <a:rPr lang="en-US" sz="1200" b="1" i="1" dirty="0" smtClean="0">
                  <a:latin typeface="Symbol" charset="2"/>
                  <a:cs typeface="Symbol" charset="2"/>
                </a:rPr>
                <a:t>D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843901">
              <a:off x="4369691" y="1691563"/>
              <a:ext cx="35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>
                  <a:latin typeface="Arial"/>
                  <a:cs typeface="Arial"/>
                </a:rPr>
                <a:t>wt</a:t>
              </a:r>
              <a:endParaRPr lang="en-US" sz="1200" b="1" dirty="0" smtClean="0">
                <a:latin typeface="Arial"/>
                <a:cs typeface="Arial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8582819">
              <a:off x="4729300" y="1558315"/>
              <a:ext cx="6989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i="1" dirty="0" smtClean="0">
                  <a:latin typeface="Arial"/>
                  <a:cs typeface="Arial"/>
                </a:rPr>
                <a:t>ubp6</a:t>
              </a:r>
              <a:r>
                <a:rPr lang="en-US" sz="1200" b="1" i="1" dirty="0" smtClean="0">
                  <a:latin typeface="Symbol" charset="2"/>
                  <a:cs typeface="Symbol" charset="2"/>
                </a:rPr>
                <a:t>D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 rot="18843901">
              <a:off x="5385725" y="1708491"/>
              <a:ext cx="3556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>
                  <a:latin typeface="Arial"/>
                  <a:cs typeface="Arial"/>
                </a:rPr>
                <a:t>wt</a:t>
              </a:r>
              <a:endParaRPr lang="en-US" sz="1200" b="1" dirty="0" smtClean="0">
                <a:latin typeface="Arial"/>
                <a:cs typeface="Arial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8582819">
              <a:off x="5745334" y="1575243"/>
              <a:ext cx="6989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i="1" dirty="0" smtClean="0">
                  <a:latin typeface="Arial"/>
                  <a:cs typeface="Arial"/>
                </a:rPr>
                <a:t>ubp6</a:t>
              </a:r>
              <a:r>
                <a:rPr lang="en-US" sz="1200" b="1" i="1" dirty="0" smtClean="0">
                  <a:latin typeface="Symbol" charset="2"/>
                  <a:cs typeface="Symbol" charset="2"/>
                </a:rPr>
                <a:t>D</a:t>
              </a:r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7563" y="1337958"/>
            <a:ext cx="935431" cy="16877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55480" y="838200"/>
            <a:ext cx="2339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Proteasomes </a:t>
            </a:r>
          </a:p>
          <a:p>
            <a:r>
              <a:rPr lang="en-US" sz="2400" b="1" dirty="0" smtClean="0">
                <a:latin typeface="Arial"/>
                <a:cs typeface="Arial"/>
              </a:rPr>
              <a:t>in proliferation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5480" y="3352800"/>
            <a:ext cx="2220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Proteasomes </a:t>
            </a:r>
          </a:p>
          <a:p>
            <a:r>
              <a:rPr lang="en-US" sz="2400" b="1" dirty="0">
                <a:latin typeface="Arial"/>
                <a:cs typeface="Arial"/>
              </a:rPr>
              <a:t>i</a:t>
            </a:r>
            <a:r>
              <a:rPr lang="en-US" sz="2400" b="1" dirty="0" smtClean="0">
                <a:latin typeface="Arial"/>
                <a:cs typeface="Arial"/>
              </a:rPr>
              <a:t>n quiescence</a:t>
            </a:r>
            <a:endParaRPr lang="en-US" sz="2400" b="1" dirty="0">
              <a:latin typeface="Arial"/>
              <a:cs typeface="Arial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52505" y="4299686"/>
            <a:ext cx="491725" cy="628636"/>
            <a:chOff x="4629117" y="4464050"/>
            <a:chExt cx="592849" cy="949349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V="1">
              <a:off x="4629117" y="4464050"/>
              <a:ext cx="592849" cy="364136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53639" y="4787900"/>
              <a:ext cx="560395" cy="625499"/>
            </a:xfrm>
            <a:prstGeom prst="rect">
              <a:avLst/>
            </a:prstGeom>
          </p:spPr>
        </p:pic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47186" y="4149752"/>
            <a:ext cx="700702" cy="562239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8101677" y="1343137"/>
            <a:ext cx="748948" cy="1024509"/>
            <a:chOff x="3086100" y="1231899"/>
            <a:chExt cx="3276502" cy="4508501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086100" y="1231899"/>
              <a:ext cx="2959101" cy="4381500"/>
            </a:xfrm>
            <a:prstGeom prst="rect">
              <a:avLst/>
            </a:prstGeom>
          </p:spPr>
        </p:pic>
        <p:sp>
          <p:nvSpPr>
            <p:cNvPr id="58" name="Rectangle 57"/>
            <p:cNvSpPr/>
            <p:nvPr/>
          </p:nvSpPr>
          <p:spPr>
            <a:xfrm>
              <a:off x="5611285" y="5071533"/>
              <a:ext cx="751317" cy="6688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4988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 descr="C:\Homework Archives\U4S1\Cordula Lab\Manuscript\April2016\PSG ubiquitin mechanism figure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" y="1853994"/>
            <a:ext cx="8706930" cy="40388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60380" y="838200"/>
            <a:ext cx="2339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Proteasomes </a:t>
            </a:r>
          </a:p>
          <a:p>
            <a:r>
              <a:rPr lang="en-US" sz="2400" b="1" dirty="0" smtClean="0">
                <a:latin typeface="Arial"/>
                <a:cs typeface="Arial"/>
              </a:rPr>
              <a:t>in proliferation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06980" y="838200"/>
            <a:ext cx="2220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Proteasomes </a:t>
            </a:r>
          </a:p>
          <a:p>
            <a:r>
              <a:rPr lang="en-US" sz="2400" b="1" dirty="0">
                <a:latin typeface="Arial"/>
                <a:cs typeface="Arial"/>
              </a:rPr>
              <a:t>i</a:t>
            </a:r>
            <a:r>
              <a:rPr lang="en-US" sz="2400" b="1" dirty="0" smtClean="0">
                <a:latin typeface="Arial"/>
                <a:cs typeface="Arial"/>
              </a:rPr>
              <a:t>n quiescence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6684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11" y="478352"/>
            <a:ext cx="1591717" cy="2404533"/>
          </a:xfrm>
          <a:prstGeom prst="rect">
            <a:avLst/>
          </a:prstGeom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10012" y="3180942"/>
            <a:ext cx="14036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 smtClean="0">
                <a:cs typeface="Times New Roman" charset="0"/>
              </a:rPr>
              <a:t>Dieter H. Wolf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505779" y="3497796"/>
            <a:ext cx="1736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200" dirty="0" smtClean="0">
                <a:cs typeface="Times New Roman" charset="0"/>
              </a:rPr>
              <a:t>Institute </a:t>
            </a:r>
            <a:r>
              <a:rPr lang="de-DE" sz="1200" dirty="0" err="1" smtClean="0">
                <a:cs typeface="Times New Roman" charset="0"/>
              </a:rPr>
              <a:t>of</a:t>
            </a:r>
            <a:r>
              <a:rPr lang="de-DE" sz="1200" dirty="0" smtClean="0">
                <a:cs typeface="Times New Roman" charset="0"/>
              </a:rPr>
              <a:t> </a:t>
            </a:r>
            <a:r>
              <a:rPr lang="de-DE" sz="1200" dirty="0" err="1" smtClean="0">
                <a:cs typeface="Times New Roman" charset="0"/>
              </a:rPr>
              <a:t>Biochemistry</a:t>
            </a:r>
            <a:endParaRPr lang="de-DE" sz="1200" dirty="0">
              <a:cs typeface="Times New Roman" charset="0"/>
            </a:endParaRPr>
          </a:p>
          <a:p>
            <a:r>
              <a:rPr lang="de-DE" sz="1200" dirty="0" smtClean="0">
                <a:cs typeface="Times New Roman" charset="0"/>
              </a:rPr>
              <a:t>University </a:t>
            </a:r>
            <a:r>
              <a:rPr lang="de-DE" sz="1200" dirty="0" err="1" smtClean="0">
                <a:cs typeface="Times New Roman" charset="0"/>
              </a:rPr>
              <a:t>of</a:t>
            </a:r>
            <a:r>
              <a:rPr lang="de-DE" sz="1200" dirty="0" smtClean="0">
                <a:cs typeface="Times New Roman" charset="0"/>
              </a:rPr>
              <a:t> Stuttgart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521" y="467616"/>
            <a:ext cx="1174871" cy="3598185"/>
          </a:xfrm>
          <a:prstGeom prst="rect">
            <a:avLst/>
          </a:prstGeom>
        </p:spPr>
      </p:pic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963560" y="4171582"/>
            <a:ext cx="1570562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 smtClean="0">
                <a:cs typeface="Times New Roman" charset="0"/>
              </a:rPr>
              <a:t>Cordula Enenkel</a:t>
            </a:r>
          </a:p>
          <a:p>
            <a:endParaRPr lang="de-DE" sz="1600" b="1" dirty="0" smtClean="0">
              <a:cs typeface="Times New Roman" charset="0"/>
            </a:endParaRP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Edwin Wu</a:t>
            </a:r>
          </a:p>
          <a:p>
            <a:r>
              <a:rPr lang="de-DE" sz="1200" b="1" dirty="0" smtClean="0">
                <a:cs typeface="Times New Roman" charset="0"/>
              </a:rPr>
              <a:t>Zhu Chao </a:t>
            </a:r>
            <a:r>
              <a:rPr lang="de-DE" sz="1200" b="1" dirty="0" err="1" smtClean="0">
                <a:cs typeface="Times New Roman" charset="0"/>
              </a:rPr>
              <a:t>Gu</a:t>
            </a:r>
            <a:endParaRPr lang="de-DE" sz="1200" b="1" dirty="0" smtClean="0">
              <a:cs typeface="Times New Roman" charset="0"/>
            </a:endParaRPr>
          </a:p>
          <a:p>
            <a:r>
              <a:rPr lang="de-DE" sz="1200" b="1" dirty="0" smtClean="0">
                <a:cs typeface="Times New Roman" charset="0"/>
              </a:rPr>
              <a:t>Julianne </a:t>
            </a:r>
            <a:r>
              <a:rPr lang="de-DE" sz="1200" b="1" dirty="0" err="1" smtClean="0">
                <a:cs typeface="Times New Roman" charset="0"/>
              </a:rPr>
              <a:t>Burcoglu</a:t>
            </a:r>
            <a:r>
              <a:rPr lang="de-DE" sz="1200" b="1" dirty="0" smtClean="0">
                <a:cs typeface="Times New Roman" charset="0"/>
              </a:rPr>
              <a:t> </a:t>
            </a:r>
          </a:p>
          <a:p>
            <a:r>
              <a:rPr lang="de-DE" sz="1400" b="1" dirty="0" err="1" smtClean="0">
                <a:cs typeface="Times New Roman" charset="0"/>
              </a:rPr>
              <a:t>Ravi</a:t>
            </a:r>
            <a:r>
              <a:rPr lang="de-DE" sz="1400" b="1" dirty="0" smtClean="0">
                <a:cs typeface="Times New Roman" charset="0"/>
              </a:rPr>
              <a:t> </a:t>
            </a:r>
            <a:r>
              <a:rPr lang="de-DE" sz="1400" b="1" dirty="0" err="1" smtClean="0">
                <a:cs typeface="Times New Roman" charset="0"/>
              </a:rPr>
              <a:t>Yedidi</a:t>
            </a:r>
            <a:endParaRPr lang="de-DE" sz="1400" b="1" dirty="0" smtClean="0">
              <a:cs typeface="Times New Roman" charset="0"/>
            </a:endParaRPr>
          </a:p>
          <a:p>
            <a:r>
              <a:rPr lang="de-DE" sz="1200" b="1" dirty="0" smtClean="0">
                <a:cs typeface="Times New Roman" charset="0"/>
              </a:rPr>
              <a:t>Liang Zhao</a:t>
            </a:r>
          </a:p>
          <a:p>
            <a:r>
              <a:rPr lang="de-DE" sz="1200" b="1" dirty="0" err="1" smtClean="0">
                <a:cs typeface="Times New Roman" charset="0"/>
              </a:rPr>
              <a:t>Amatullah</a:t>
            </a:r>
            <a:r>
              <a:rPr lang="de-DE" sz="1200" b="1" dirty="0" smtClean="0">
                <a:cs typeface="Times New Roman" charset="0"/>
              </a:rPr>
              <a:t> </a:t>
            </a:r>
            <a:r>
              <a:rPr lang="de-DE" sz="1200" b="1" dirty="0" err="1" smtClean="0">
                <a:cs typeface="Times New Roman" charset="0"/>
              </a:rPr>
              <a:t>Fatehi</a:t>
            </a:r>
            <a:endParaRPr lang="de-DE" sz="1200" b="1" dirty="0" smtClean="0">
              <a:cs typeface="Times New Roman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796659" y="479954"/>
            <a:ext cx="15993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 smtClean="0">
                <a:cs typeface="Times New Roman" charset="0"/>
              </a:rPr>
              <a:t>Brenda Andrews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6796659" y="703650"/>
            <a:ext cx="15183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200" dirty="0" smtClean="0">
                <a:cs typeface="Times New Roman" charset="0"/>
              </a:rPr>
              <a:t>Donnelly Center</a:t>
            </a:r>
          </a:p>
          <a:p>
            <a:r>
              <a:rPr lang="de-DE" sz="1200" dirty="0" smtClean="0">
                <a:cs typeface="Times New Roman" charset="0"/>
              </a:rPr>
              <a:t>University </a:t>
            </a:r>
            <a:r>
              <a:rPr lang="de-DE" sz="1200" dirty="0" err="1" smtClean="0">
                <a:cs typeface="Times New Roman" charset="0"/>
              </a:rPr>
              <a:t>of</a:t>
            </a:r>
            <a:r>
              <a:rPr lang="de-DE" sz="1200" dirty="0" smtClean="0">
                <a:cs typeface="Times New Roman" charset="0"/>
              </a:rPr>
              <a:t> Toronto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6796659" y="2037815"/>
            <a:ext cx="10823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 err="1" smtClean="0">
                <a:cs typeface="Times New Roman" charset="0"/>
              </a:rPr>
              <a:t>Lan</a:t>
            </a:r>
            <a:r>
              <a:rPr lang="de-DE" sz="1600" b="1" dirty="0" smtClean="0">
                <a:cs typeface="Times New Roman" charset="0"/>
              </a:rPr>
              <a:t> Huang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6796659" y="2308096"/>
            <a:ext cx="16209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200" dirty="0" smtClean="0">
                <a:cs typeface="Times New Roman" charset="0"/>
              </a:rPr>
              <a:t>University </a:t>
            </a:r>
            <a:r>
              <a:rPr lang="de-DE" sz="1200" dirty="0" err="1" smtClean="0">
                <a:cs typeface="Times New Roman" charset="0"/>
              </a:rPr>
              <a:t>of</a:t>
            </a:r>
            <a:r>
              <a:rPr lang="de-DE" sz="1200" dirty="0" smtClean="0">
                <a:cs typeface="Times New Roman" charset="0"/>
              </a:rPr>
              <a:t> </a:t>
            </a:r>
            <a:r>
              <a:rPr lang="de-DE" sz="1200" dirty="0" err="1" smtClean="0">
                <a:cs typeface="Times New Roman" charset="0"/>
              </a:rPr>
              <a:t>California</a:t>
            </a:r>
            <a:endParaRPr lang="de-DE" sz="1200" dirty="0" smtClean="0">
              <a:cs typeface="Times New Roman" charset="0"/>
            </a:endParaRPr>
          </a:p>
          <a:p>
            <a:r>
              <a:rPr lang="de-DE" sz="1200" dirty="0" smtClean="0">
                <a:cs typeface="Times New Roman" charset="0"/>
              </a:rPr>
              <a:t>Irvine</a:t>
            </a:r>
            <a:endParaRPr lang="de-DE" sz="1200" dirty="0">
              <a:cs typeface="Times New Roman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2935712" y="1885542"/>
            <a:ext cx="1379479" cy="304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200" b="1" dirty="0" smtClean="0">
                <a:cs typeface="Times New Roman" charset="0"/>
              </a:rPr>
              <a:t>Exchange </a:t>
            </a:r>
            <a:r>
              <a:rPr lang="de-DE" sz="1200" b="1" dirty="0" err="1" smtClean="0">
                <a:cs typeface="Times New Roman" charset="0"/>
              </a:rPr>
              <a:t>students</a:t>
            </a:r>
            <a:endParaRPr lang="de-DE" sz="1200" b="1" dirty="0" smtClean="0">
              <a:cs typeface="Times New Roman" charset="0"/>
            </a:endParaRPr>
          </a:p>
          <a:p>
            <a:endParaRPr lang="de-DE" sz="1200" b="1" dirty="0">
              <a:solidFill>
                <a:schemeClr val="bg1">
                  <a:lumMod val="50000"/>
                </a:schemeClr>
              </a:solidFill>
              <a:cs typeface="Times New Roman" charset="0"/>
            </a:endParaRP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Marion </a:t>
            </a:r>
            <a:r>
              <a:rPr lang="de-DE" sz="1200" b="1" dirty="0" err="1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Weberruss</a:t>
            </a:r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 </a:t>
            </a:r>
          </a:p>
          <a:p>
            <a:r>
              <a:rPr lang="de-DE" sz="1200" b="1" dirty="0" smtClean="0">
                <a:solidFill>
                  <a:srgbClr val="000000"/>
                </a:solidFill>
                <a:cs typeface="Times New Roman" charset="0"/>
              </a:rPr>
              <a:t>Julia </a:t>
            </a:r>
            <a:r>
              <a:rPr lang="de-DE" sz="1200" b="1" dirty="0" err="1" smtClean="0">
                <a:solidFill>
                  <a:srgbClr val="000000"/>
                </a:solidFill>
                <a:cs typeface="Times New Roman" charset="0"/>
              </a:rPr>
              <a:t>Jando</a:t>
            </a:r>
            <a:endParaRPr lang="de-DE" sz="1200" b="1" dirty="0" smtClean="0">
              <a:solidFill>
                <a:srgbClr val="000000"/>
              </a:solidFill>
              <a:cs typeface="Times New Roman" charset="0"/>
            </a:endParaRP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Thomas Bissinger</a:t>
            </a: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Katharina </a:t>
            </a:r>
            <a:r>
              <a:rPr lang="de-DE" sz="1200" b="1" dirty="0" err="1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Bitschar</a:t>
            </a:r>
            <a:endParaRPr lang="de-DE" sz="1200" b="1" dirty="0" smtClean="0">
              <a:solidFill>
                <a:schemeClr val="bg1">
                  <a:lumMod val="50000"/>
                </a:schemeClr>
              </a:solidFill>
              <a:cs typeface="Times New Roman" charset="0"/>
            </a:endParaRP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Johannes Hummel</a:t>
            </a: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Maike Kuschel</a:t>
            </a: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Leonie Schön</a:t>
            </a: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Alexandar Höfler</a:t>
            </a: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Carina </a:t>
            </a:r>
            <a:r>
              <a:rPr lang="de-DE" sz="1200" b="1" dirty="0" err="1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Scheschka</a:t>
            </a:r>
            <a:endParaRPr lang="de-DE" sz="1200" b="1" dirty="0" smtClean="0">
              <a:solidFill>
                <a:schemeClr val="bg1">
                  <a:lumMod val="50000"/>
                </a:schemeClr>
              </a:solidFill>
              <a:cs typeface="Times New Roman" charset="0"/>
            </a:endParaRP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Ann-Kathrin Pulli</a:t>
            </a:r>
          </a:p>
          <a:p>
            <a:r>
              <a:rPr lang="de-DE" sz="1200" b="1" dirty="0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Sarina </a:t>
            </a:r>
            <a:r>
              <a:rPr lang="de-DE" sz="1200" b="1" dirty="0" err="1" smtClean="0">
                <a:solidFill>
                  <a:schemeClr val="bg1">
                    <a:lumMod val="50000"/>
                  </a:schemeClr>
                </a:solidFill>
                <a:cs typeface="Times New Roman" charset="0"/>
              </a:rPr>
              <a:t>Norell</a:t>
            </a:r>
            <a:endParaRPr lang="de-DE" sz="1200" b="1" dirty="0" smtClean="0">
              <a:solidFill>
                <a:schemeClr val="bg1">
                  <a:lumMod val="50000"/>
                </a:schemeClr>
              </a:solidFill>
              <a:cs typeface="Times New Roman" charset="0"/>
            </a:endParaRPr>
          </a:p>
          <a:p>
            <a:r>
              <a:rPr lang="de-DE" sz="1200" b="1" dirty="0" smtClean="0">
                <a:solidFill>
                  <a:srgbClr val="000000"/>
                </a:solidFill>
                <a:cs typeface="Times New Roman" charset="0"/>
              </a:rPr>
              <a:t>Carolin Sailer</a:t>
            </a:r>
          </a:p>
          <a:p>
            <a:r>
              <a:rPr lang="de-DE" sz="1200" b="1" dirty="0" smtClean="0">
                <a:solidFill>
                  <a:srgbClr val="000000"/>
                </a:solidFill>
                <a:cs typeface="Times New Roman" charset="0"/>
              </a:rPr>
              <a:t>Ina </a:t>
            </a:r>
            <a:r>
              <a:rPr lang="de-DE" sz="1200" b="1" dirty="0" err="1" smtClean="0">
                <a:solidFill>
                  <a:srgbClr val="000000"/>
                </a:solidFill>
                <a:cs typeface="Times New Roman" charset="0"/>
              </a:rPr>
              <a:t>Eisenkolb</a:t>
            </a:r>
            <a:endParaRPr lang="de-DE" sz="1200" b="1" dirty="0" smtClean="0">
              <a:solidFill>
                <a:srgbClr val="000000"/>
              </a:solidFill>
              <a:cs typeface="Times New Roman" charset="0"/>
            </a:endParaRPr>
          </a:p>
          <a:p>
            <a:r>
              <a:rPr lang="de-DE" sz="1200" b="1" dirty="0" smtClean="0">
                <a:cs typeface="Times New Roman" charset="0"/>
              </a:rPr>
              <a:t>Verena Burger</a:t>
            </a:r>
          </a:p>
        </p:txBody>
      </p:sp>
      <p:pic>
        <p:nvPicPr>
          <p:cNvPr id="28" name="Inhaltsplatzhalter 3" descr="flag.jp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"/>
                    </a14:imgEffect>
                  </a14:imgLayer>
                </a14:imgProps>
              </a:ext>
            </a:extLst>
          </a:blip>
          <a:srcRect l="4643" t="17645" r="4344" b="21061"/>
          <a:stretch>
            <a:fillRect/>
          </a:stretch>
        </p:blipFill>
        <p:spPr>
          <a:xfrm flipH="1">
            <a:off x="2684821" y="201382"/>
            <a:ext cx="1944372" cy="1309475"/>
          </a:xfrm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545" y="5199735"/>
            <a:ext cx="1689607" cy="7241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6421" y="5204764"/>
            <a:ext cx="1829272" cy="7410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2000"/>
                    </a14:imgEffect>
                    <a14:imgEffect>
                      <a14:brightnessContrast bright="-7000" contras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18201" y="3900556"/>
            <a:ext cx="1870812" cy="838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8201" y="5045400"/>
            <a:ext cx="1870812" cy="1140101"/>
          </a:xfrm>
          <a:prstGeom prst="rect">
            <a:avLst/>
          </a:prstGeom>
        </p:spPr>
      </p:pic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6796659" y="1339285"/>
            <a:ext cx="11800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600" b="1" dirty="0" smtClean="0">
                <a:cs typeface="Times New Roman" charset="0"/>
              </a:rPr>
              <a:t>Oliver Ernst</a:t>
            </a:r>
          </a:p>
        </p:txBody>
      </p:sp>
      <p:sp>
        <p:nvSpPr>
          <p:cNvPr id="33" name="Rectangle 4"/>
          <p:cNvSpPr>
            <a:spLocks noChangeArrowheads="1"/>
          </p:cNvSpPr>
          <p:nvPr/>
        </p:nvSpPr>
        <p:spPr bwMode="auto">
          <a:xfrm>
            <a:off x="6796659" y="1567231"/>
            <a:ext cx="15183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1200" dirty="0" smtClean="0">
                <a:cs typeface="Times New Roman" charset="0"/>
              </a:rPr>
              <a:t>University </a:t>
            </a:r>
            <a:r>
              <a:rPr lang="de-DE" sz="1200" dirty="0" err="1" smtClean="0">
                <a:cs typeface="Times New Roman" charset="0"/>
              </a:rPr>
              <a:t>of</a:t>
            </a:r>
            <a:r>
              <a:rPr lang="de-DE" sz="1200" dirty="0">
                <a:cs typeface="Times New Roman" charset="0"/>
              </a:rPr>
              <a:t> </a:t>
            </a:r>
            <a:r>
              <a:rPr lang="de-DE" sz="1200" dirty="0" smtClean="0">
                <a:cs typeface="Times New Roman" charset="0"/>
              </a:rPr>
              <a:t>Toronto</a:t>
            </a:r>
          </a:p>
        </p:txBody>
      </p:sp>
    </p:spTree>
    <p:extLst>
      <p:ext uri="{BB962C8B-B14F-4D97-AF65-F5344CB8AC3E}">
        <p14:creationId xmlns:p14="http://schemas.microsoft.com/office/powerpoint/2010/main" val="3837557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3087</TotalTime>
  <Words>980</Words>
  <Application>Microsoft Macintosh PowerPoint</Application>
  <PresentationFormat>On-screen Show (4:3)</PresentationFormat>
  <Paragraphs>339</Paragraphs>
  <Slides>26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Proteomics of proteasome granules</vt:lpstr>
      <vt:lpstr>Proteomics of proteasome granules</vt:lpstr>
      <vt:lpstr>PowerPoint Presentation</vt:lpstr>
      <vt:lpstr>PowerPoint Presentation</vt:lpstr>
      <vt:lpstr>PowerPoint Presentation</vt:lpstr>
      <vt:lpstr>PowerPoint Presentation</vt:lpstr>
    </vt:vector>
  </TitlesOfParts>
  <Company>University of Toronto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Cordula Enenkel</dc:creator>
  <cp:lastModifiedBy>Cordula Enenkel</cp:lastModifiedBy>
  <cp:revision>255</cp:revision>
  <cp:lastPrinted>2014-07-25T16:16:34Z</cp:lastPrinted>
  <dcterms:created xsi:type="dcterms:W3CDTF">2013-11-05T18:26:30Z</dcterms:created>
  <dcterms:modified xsi:type="dcterms:W3CDTF">2016-07-18T21:41:58Z</dcterms:modified>
</cp:coreProperties>
</file>