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71" r:id="rId4"/>
    <p:sldId id="269" r:id="rId5"/>
    <p:sldId id="272" r:id="rId6"/>
    <p:sldId id="273" r:id="rId7"/>
    <p:sldId id="278" r:id="rId8"/>
    <p:sldId id="263" r:id="rId9"/>
    <p:sldId id="264" r:id="rId10"/>
    <p:sldId id="265" r:id="rId11"/>
    <p:sldId id="260" r:id="rId12"/>
    <p:sldId id="262" r:id="rId13"/>
    <p:sldId id="258" r:id="rId14"/>
    <p:sldId id="259" r:id="rId15"/>
    <p:sldId id="261" r:id="rId16"/>
    <p:sldId id="270" r:id="rId17"/>
    <p:sldId id="266" r:id="rId18"/>
    <p:sldId id="267" r:id="rId19"/>
    <p:sldId id="268" r:id="rId20"/>
    <p:sldId id="276" r:id="rId21"/>
    <p:sldId id="275" r:id="rId22"/>
    <p:sldId id="277" r:id="rId2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3A4A2D-6A88-47FF-A923-02D42C2EEC27}" type="doc">
      <dgm:prSet loTypeId="urn:microsoft.com/office/officeart/2005/8/layout/hChevron3" loCatId="process" qsTypeId="urn:microsoft.com/office/officeart/2005/8/quickstyle/3d5" qsCatId="3D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69FA1E58-816D-4476-884C-3F91000B9C40}">
      <dgm:prSet phldrT="[Text]" custT="1"/>
      <dgm:spPr>
        <a:xfrm>
          <a:off x="3528" y="798559"/>
          <a:ext cx="3085583" cy="2468467"/>
        </a:xfrm>
        <a:prstGeom prst="homePlate">
          <a:avLst>
            <a:gd name="adj" fmla="val 25000"/>
          </a:avLst>
        </a:prstGeom>
        <a:solidFill>
          <a:schemeClr val="bg2">
            <a:lumMod val="40000"/>
            <a:lumOff val="60000"/>
          </a:scheme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sz="2000" b="1" dirty="0" smtClean="0">
              <a:solidFill>
                <a:srgbClr val="98002E"/>
              </a:solidFill>
              <a:latin typeface="Arial"/>
              <a:ea typeface="+mn-ea"/>
              <a:cs typeface="+mn-cs"/>
            </a:rPr>
            <a:t>Care Not Custody</a:t>
          </a:r>
          <a:endParaRPr lang="en-GB" sz="2000" b="1" dirty="0">
            <a:solidFill>
              <a:srgbClr val="98002E"/>
            </a:solidFill>
            <a:latin typeface="Arial"/>
            <a:ea typeface="+mn-ea"/>
            <a:cs typeface="+mn-cs"/>
          </a:endParaRPr>
        </a:p>
      </dgm:t>
    </dgm:pt>
    <dgm:pt modelId="{DAE22143-8E20-4F66-855E-18D668B6C7DA}" type="parTrans" cxnId="{70768ECD-F3C8-46F4-9AF8-E5B55B2B4F66}">
      <dgm:prSet/>
      <dgm:spPr/>
      <dgm:t>
        <a:bodyPr/>
        <a:lstStyle/>
        <a:p>
          <a:endParaRPr lang="en-GB"/>
        </a:p>
      </dgm:t>
    </dgm:pt>
    <dgm:pt modelId="{BBA65B1A-5DFA-4EC9-B6E3-672F138970F4}" type="sibTrans" cxnId="{70768ECD-F3C8-46F4-9AF8-E5B55B2B4F66}">
      <dgm:prSet/>
      <dgm:spPr/>
      <dgm:t>
        <a:bodyPr/>
        <a:lstStyle/>
        <a:p>
          <a:endParaRPr lang="en-GB"/>
        </a:p>
      </dgm:t>
    </dgm:pt>
    <dgm:pt modelId="{BFCD1151-0796-4708-8BA0-20E656329B65}">
      <dgm:prSet phldrT="[Text]" custT="1"/>
      <dgm:spPr>
        <a:xfrm>
          <a:off x="2471995" y="798559"/>
          <a:ext cx="3085583" cy="2468467"/>
        </a:xfrm>
        <a:prstGeom prst="chevron">
          <a:avLst>
            <a:gd name="adj" fmla="val 25000"/>
          </a:avLst>
        </a:prstGeom>
        <a:solidFill>
          <a:schemeClr val="bg1">
            <a:lumMod val="40000"/>
            <a:lumOff val="60000"/>
          </a:scheme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sz="2000" b="1" dirty="0" smtClean="0">
              <a:solidFill>
                <a:srgbClr val="98002E"/>
              </a:solidFill>
              <a:latin typeface="Arial"/>
              <a:ea typeface="+mn-ea"/>
              <a:cs typeface="+mn-cs"/>
            </a:rPr>
            <a:t>Care in Custody</a:t>
          </a:r>
          <a:endParaRPr lang="en-GB" sz="2000" b="1" dirty="0">
            <a:solidFill>
              <a:srgbClr val="98002E"/>
            </a:solidFill>
            <a:latin typeface="Arial"/>
            <a:ea typeface="+mn-ea"/>
            <a:cs typeface="+mn-cs"/>
          </a:endParaRPr>
        </a:p>
      </dgm:t>
    </dgm:pt>
    <dgm:pt modelId="{F1B38F11-5D40-423E-9BA6-D108D6501BA4}" type="parTrans" cxnId="{BE40F2F1-E41A-41B8-BB1C-53673EBE3C71}">
      <dgm:prSet/>
      <dgm:spPr/>
      <dgm:t>
        <a:bodyPr/>
        <a:lstStyle/>
        <a:p>
          <a:endParaRPr lang="en-GB"/>
        </a:p>
      </dgm:t>
    </dgm:pt>
    <dgm:pt modelId="{01F8F3C0-3F50-4B6F-BAA3-11D316F64256}" type="sibTrans" cxnId="{BE40F2F1-E41A-41B8-BB1C-53673EBE3C71}">
      <dgm:prSet/>
      <dgm:spPr/>
      <dgm:t>
        <a:bodyPr/>
        <a:lstStyle/>
        <a:p>
          <a:endParaRPr lang="en-GB"/>
        </a:p>
      </dgm:t>
    </dgm:pt>
    <dgm:pt modelId="{E0476E01-BABE-4678-B670-68A5688F1BF0}">
      <dgm:prSet phldrT="[Text]" custT="1"/>
      <dgm:spPr>
        <a:xfrm>
          <a:off x="4940462" y="798559"/>
          <a:ext cx="3085583" cy="2468467"/>
        </a:xfrm>
        <a:prstGeom prst="chevron">
          <a:avLst>
            <a:gd name="adj" fmla="val 25000"/>
          </a:avLst>
        </a:prstGeom>
        <a:solidFill>
          <a:schemeClr val="bg1">
            <a:lumMod val="20000"/>
            <a:lumOff val="80000"/>
          </a:scheme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sz="2000" b="1" dirty="0" smtClean="0">
              <a:solidFill>
                <a:srgbClr val="98002E"/>
              </a:solidFill>
              <a:latin typeface="Arial"/>
              <a:ea typeface="+mn-ea"/>
              <a:cs typeface="+mn-cs"/>
            </a:rPr>
            <a:t>Care After Custody</a:t>
          </a:r>
          <a:endParaRPr lang="en-GB" sz="2000" b="1" dirty="0">
            <a:solidFill>
              <a:srgbClr val="98002E"/>
            </a:solidFill>
            <a:latin typeface="Arial"/>
            <a:ea typeface="+mn-ea"/>
            <a:cs typeface="+mn-cs"/>
          </a:endParaRPr>
        </a:p>
      </dgm:t>
    </dgm:pt>
    <dgm:pt modelId="{1A7C92D3-88CD-4A3F-8BBF-EE2A39F01C14}" type="parTrans" cxnId="{A0D9AC8C-8CE3-48A9-BB8C-C2091CF6969C}">
      <dgm:prSet/>
      <dgm:spPr/>
      <dgm:t>
        <a:bodyPr/>
        <a:lstStyle/>
        <a:p>
          <a:endParaRPr lang="en-GB"/>
        </a:p>
      </dgm:t>
    </dgm:pt>
    <dgm:pt modelId="{3E2EEA22-B923-4FE6-B979-73C5E330837B}" type="sibTrans" cxnId="{A0D9AC8C-8CE3-48A9-BB8C-C2091CF6969C}">
      <dgm:prSet/>
      <dgm:spPr/>
      <dgm:t>
        <a:bodyPr/>
        <a:lstStyle/>
        <a:p>
          <a:endParaRPr lang="en-GB"/>
        </a:p>
      </dgm:t>
    </dgm:pt>
    <dgm:pt modelId="{00D8E65A-7EDC-4D5F-8F3F-45194151D812}">
      <dgm:prSet phldrT="[Text]"/>
      <dgm:spPr>
        <a:xfrm>
          <a:off x="3528" y="798559"/>
          <a:ext cx="3085583" cy="2468467"/>
        </a:xfrm>
        <a:prstGeom prst="homePlate">
          <a:avLst>
            <a:gd name="adj" fmla="val 25000"/>
          </a:avLst>
        </a:prstGeom>
        <a:solidFill>
          <a:schemeClr val="bg2">
            <a:lumMod val="40000"/>
            <a:lumOff val="60000"/>
          </a:scheme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sz="14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If primary issue is health need then divert to community-based care e.g. Liaison &amp; Diversion Programme</a:t>
          </a:r>
          <a:endParaRPr lang="en-GB" sz="14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3EC1C076-5764-40BB-B43E-1B6C7BEDF4A1}" type="parTrans" cxnId="{DB2F4665-D16E-4971-9286-D493DDF57A1D}">
      <dgm:prSet/>
      <dgm:spPr/>
      <dgm:t>
        <a:bodyPr/>
        <a:lstStyle/>
        <a:p>
          <a:endParaRPr lang="en-GB"/>
        </a:p>
      </dgm:t>
    </dgm:pt>
    <dgm:pt modelId="{1A35513C-7FB4-4DF6-8A02-A484367ED3CA}" type="sibTrans" cxnId="{DB2F4665-D16E-4971-9286-D493DDF57A1D}">
      <dgm:prSet/>
      <dgm:spPr/>
      <dgm:t>
        <a:bodyPr/>
        <a:lstStyle/>
        <a:p>
          <a:endParaRPr lang="en-GB"/>
        </a:p>
      </dgm:t>
    </dgm:pt>
    <dgm:pt modelId="{2079EE9C-FA8D-4C5F-95C4-DC72ADABCC4C}">
      <dgm:prSet phldrT="[Text]"/>
      <dgm:spPr>
        <a:xfrm>
          <a:off x="2471995" y="798559"/>
          <a:ext cx="3085583" cy="2468467"/>
        </a:xfrm>
        <a:prstGeom prst="chevron">
          <a:avLst>
            <a:gd name="adj" fmla="val 25000"/>
          </a:avLst>
        </a:prstGeom>
        <a:solidFill>
          <a:schemeClr val="bg1">
            <a:lumMod val="40000"/>
            <a:lumOff val="60000"/>
          </a:scheme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sz="14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NHS Commissioned Healthcare in Secure &amp; Detained Settings</a:t>
          </a:r>
          <a:endParaRPr lang="en-GB" sz="14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A9933DED-734C-43CA-9D13-4D4579300C85}" type="parTrans" cxnId="{E6204583-5A67-434F-BB4F-3C14ADFD33E5}">
      <dgm:prSet/>
      <dgm:spPr/>
      <dgm:t>
        <a:bodyPr/>
        <a:lstStyle/>
        <a:p>
          <a:endParaRPr lang="en-GB"/>
        </a:p>
      </dgm:t>
    </dgm:pt>
    <dgm:pt modelId="{04C310D2-F5EA-4EE8-92E1-46D7B3F69C39}" type="sibTrans" cxnId="{E6204583-5A67-434F-BB4F-3C14ADFD33E5}">
      <dgm:prSet/>
      <dgm:spPr/>
      <dgm:t>
        <a:bodyPr/>
        <a:lstStyle/>
        <a:p>
          <a:endParaRPr lang="en-GB"/>
        </a:p>
      </dgm:t>
    </dgm:pt>
    <dgm:pt modelId="{0E12281C-135C-481A-A01F-9EAB4026ED4A}">
      <dgm:prSet phldrT="[Text]" custT="1"/>
      <dgm:spPr>
        <a:xfrm>
          <a:off x="4940462" y="798559"/>
          <a:ext cx="3085583" cy="2468467"/>
        </a:xfrm>
        <a:prstGeom prst="chevron">
          <a:avLst>
            <a:gd name="adj" fmla="val 25000"/>
          </a:avLst>
        </a:prstGeom>
        <a:solidFill>
          <a:schemeClr val="bg1">
            <a:lumMod val="20000"/>
            <a:lumOff val="80000"/>
          </a:scheme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sz="18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‘</a:t>
          </a:r>
          <a:r>
            <a:rPr lang="en-GB" sz="14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Through the gate’ work;</a:t>
          </a:r>
          <a:endParaRPr lang="en-GB" sz="14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809F8E77-19F4-4823-998A-1E3FD836E4E5}" type="parTrans" cxnId="{CCA17A43-2B16-44AD-8962-F2B7A7B62D77}">
      <dgm:prSet/>
      <dgm:spPr/>
      <dgm:t>
        <a:bodyPr/>
        <a:lstStyle/>
        <a:p>
          <a:endParaRPr lang="en-GB"/>
        </a:p>
      </dgm:t>
    </dgm:pt>
    <dgm:pt modelId="{78CC63B7-E3EA-4854-B3CC-905F70D45A08}" type="sibTrans" cxnId="{CCA17A43-2B16-44AD-8962-F2B7A7B62D77}">
      <dgm:prSet/>
      <dgm:spPr/>
      <dgm:t>
        <a:bodyPr/>
        <a:lstStyle/>
        <a:p>
          <a:endParaRPr lang="en-GB"/>
        </a:p>
      </dgm:t>
    </dgm:pt>
    <dgm:pt modelId="{1E1F1694-0B74-490E-8FDC-CA411F6529B3}">
      <dgm:prSet phldrT="[Text]" custT="1"/>
      <dgm:spPr>
        <a:xfrm>
          <a:off x="4940462" y="798559"/>
          <a:ext cx="3085583" cy="2468467"/>
        </a:xfrm>
        <a:prstGeom prst="chevron">
          <a:avLst>
            <a:gd name="adj" fmla="val 25000"/>
          </a:avLst>
        </a:prstGeom>
        <a:solidFill>
          <a:schemeClr val="bg1">
            <a:lumMod val="20000"/>
            <a:lumOff val="80000"/>
          </a:scheme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sz="14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Ensure continuity of care- GP care summary record etc.</a:t>
          </a:r>
          <a:endParaRPr lang="en-GB" sz="14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BB3FA766-7482-4916-BEEE-1E4F705C4CF9}" type="parTrans" cxnId="{AF6D6AA6-4766-444F-A435-DA087C128CA8}">
      <dgm:prSet/>
      <dgm:spPr/>
      <dgm:t>
        <a:bodyPr/>
        <a:lstStyle/>
        <a:p>
          <a:endParaRPr lang="en-GB"/>
        </a:p>
      </dgm:t>
    </dgm:pt>
    <dgm:pt modelId="{14C26754-8232-46DD-BB1A-475391F800FB}" type="sibTrans" cxnId="{AF6D6AA6-4766-444F-A435-DA087C128CA8}">
      <dgm:prSet/>
      <dgm:spPr/>
      <dgm:t>
        <a:bodyPr/>
        <a:lstStyle/>
        <a:p>
          <a:endParaRPr lang="en-GB"/>
        </a:p>
      </dgm:t>
    </dgm:pt>
    <dgm:pt modelId="{619B1C99-CA29-487F-B7AF-3566DD4E0BBD}">
      <dgm:prSet phldrT="[Text]" custT="1"/>
      <dgm:spPr>
        <a:xfrm>
          <a:off x="4940462" y="798559"/>
          <a:ext cx="3085583" cy="2468467"/>
        </a:xfrm>
        <a:prstGeom prst="chevron">
          <a:avLst>
            <a:gd name="adj" fmla="val 25000"/>
          </a:avLst>
        </a:prstGeom>
        <a:solidFill>
          <a:schemeClr val="bg1">
            <a:lumMod val="20000"/>
            <a:lumOff val="80000"/>
          </a:scheme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gm:spPr>
      <dgm:t>
        <a:bodyPr/>
        <a:lstStyle/>
        <a:p>
          <a:r>
            <a:rPr lang="en-GB" sz="14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Role of Probation Service Providers</a:t>
          </a:r>
          <a:endParaRPr lang="en-GB" sz="14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gm:t>
    </dgm:pt>
    <dgm:pt modelId="{19D6D652-C05C-4817-A990-5C7612A78056}" type="parTrans" cxnId="{3AB8CDF5-8B7E-4C14-A64F-B9CC87D29D94}">
      <dgm:prSet/>
      <dgm:spPr/>
      <dgm:t>
        <a:bodyPr/>
        <a:lstStyle/>
        <a:p>
          <a:endParaRPr lang="en-GB"/>
        </a:p>
      </dgm:t>
    </dgm:pt>
    <dgm:pt modelId="{B416EEC8-5C83-40DC-B1D6-C3B1B4BA02DE}" type="sibTrans" cxnId="{3AB8CDF5-8B7E-4C14-A64F-B9CC87D29D94}">
      <dgm:prSet/>
      <dgm:spPr/>
      <dgm:t>
        <a:bodyPr/>
        <a:lstStyle/>
        <a:p>
          <a:endParaRPr lang="en-GB"/>
        </a:p>
      </dgm:t>
    </dgm:pt>
    <dgm:pt modelId="{62748D2D-5A71-47E8-B17D-FBCC0FB79ECC}" type="pres">
      <dgm:prSet presAssocID="{493A4A2D-6A88-47FF-A923-02D42C2EEC27}" presName="Name0" presStyleCnt="0">
        <dgm:presLayoutVars>
          <dgm:dir/>
          <dgm:resizeHandles val="exact"/>
        </dgm:presLayoutVars>
      </dgm:prSet>
      <dgm:spPr/>
    </dgm:pt>
    <dgm:pt modelId="{BC13BAE0-F99C-4FD5-A38A-D0CF01156E44}" type="pres">
      <dgm:prSet presAssocID="{69FA1E58-816D-4476-884C-3F91000B9C40}" presName="parAndChTx" presStyleLbl="node1" presStyleIdx="0" presStyleCnt="3" custLinFactNeighborX="-572" custLinFactNeighborY="-4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835989B-95F8-4A7E-A97B-0EB254C34F7B}" type="pres">
      <dgm:prSet presAssocID="{BBA65B1A-5DFA-4EC9-B6E3-672F138970F4}" presName="parAndChSpace" presStyleCnt="0"/>
      <dgm:spPr/>
    </dgm:pt>
    <dgm:pt modelId="{4FFD4E05-9CE2-4A8D-91E6-FCA1725605F1}" type="pres">
      <dgm:prSet presAssocID="{BFCD1151-0796-4708-8BA0-20E656329B65}" presName="parAndCh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23F782-F874-46E6-9AF3-C6B8072C2D36}" type="pres">
      <dgm:prSet presAssocID="{01F8F3C0-3F50-4B6F-BAA3-11D316F64256}" presName="parAndChSpace" presStyleCnt="0"/>
      <dgm:spPr/>
    </dgm:pt>
    <dgm:pt modelId="{0315E771-81FE-4198-9F48-0CA0F884781D}" type="pres">
      <dgm:prSet presAssocID="{E0476E01-BABE-4678-B670-68A5688F1BF0}" presName="parAndCh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6204583-5A67-434F-BB4F-3C14ADFD33E5}" srcId="{BFCD1151-0796-4708-8BA0-20E656329B65}" destId="{2079EE9C-FA8D-4C5F-95C4-DC72ADABCC4C}" srcOrd="0" destOrd="0" parTransId="{A9933DED-734C-43CA-9D13-4D4579300C85}" sibTransId="{04C310D2-F5EA-4EE8-92E1-46D7B3F69C39}"/>
    <dgm:cxn modelId="{E00F1A6D-22BC-4E7C-9B10-9AFD5A775E20}" type="presOf" srcId="{69FA1E58-816D-4476-884C-3F91000B9C40}" destId="{BC13BAE0-F99C-4FD5-A38A-D0CF01156E44}" srcOrd="0" destOrd="0" presId="urn:microsoft.com/office/officeart/2005/8/layout/hChevron3"/>
    <dgm:cxn modelId="{649FA978-9C52-4F96-AFED-FC779E030568}" type="presOf" srcId="{E0476E01-BABE-4678-B670-68A5688F1BF0}" destId="{0315E771-81FE-4198-9F48-0CA0F884781D}" srcOrd="0" destOrd="0" presId="urn:microsoft.com/office/officeart/2005/8/layout/hChevron3"/>
    <dgm:cxn modelId="{70768ECD-F3C8-46F4-9AF8-E5B55B2B4F66}" srcId="{493A4A2D-6A88-47FF-A923-02D42C2EEC27}" destId="{69FA1E58-816D-4476-884C-3F91000B9C40}" srcOrd="0" destOrd="0" parTransId="{DAE22143-8E20-4F66-855E-18D668B6C7DA}" sibTransId="{BBA65B1A-5DFA-4EC9-B6E3-672F138970F4}"/>
    <dgm:cxn modelId="{9EE7CDFB-EB60-454B-B01E-EDE68221FE40}" type="presOf" srcId="{1E1F1694-0B74-490E-8FDC-CA411F6529B3}" destId="{0315E771-81FE-4198-9F48-0CA0F884781D}" srcOrd="0" destOrd="2" presId="urn:microsoft.com/office/officeart/2005/8/layout/hChevron3"/>
    <dgm:cxn modelId="{770DBD08-2BF9-4672-B985-E3E0727D9B08}" type="presOf" srcId="{0E12281C-135C-481A-A01F-9EAB4026ED4A}" destId="{0315E771-81FE-4198-9F48-0CA0F884781D}" srcOrd="0" destOrd="1" presId="urn:microsoft.com/office/officeart/2005/8/layout/hChevron3"/>
    <dgm:cxn modelId="{14D298F7-9821-4B79-9A14-91A63FE47C41}" type="presOf" srcId="{00D8E65A-7EDC-4D5F-8F3F-45194151D812}" destId="{BC13BAE0-F99C-4FD5-A38A-D0CF01156E44}" srcOrd="0" destOrd="1" presId="urn:microsoft.com/office/officeart/2005/8/layout/hChevron3"/>
    <dgm:cxn modelId="{3AB8CDF5-8B7E-4C14-A64F-B9CC87D29D94}" srcId="{E0476E01-BABE-4678-B670-68A5688F1BF0}" destId="{619B1C99-CA29-487F-B7AF-3566DD4E0BBD}" srcOrd="2" destOrd="0" parTransId="{19D6D652-C05C-4817-A990-5C7612A78056}" sibTransId="{B416EEC8-5C83-40DC-B1D6-C3B1B4BA02DE}"/>
    <dgm:cxn modelId="{AF6D6AA6-4766-444F-A435-DA087C128CA8}" srcId="{E0476E01-BABE-4678-B670-68A5688F1BF0}" destId="{1E1F1694-0B74-490E-8FDC-CA411F6529B3}" srcOrd="1" destOrd="0" parTransId="{BB3FA766-7482-4916-BEEE-1E4F705C4CF9}" sibTransId="{14C26754-8232-46DD-BB1A-475391F800FB}"/>
    <dgm:cxn modelId="{9110CC16-7E2F-4DE0-8FC2-05881B92F79F}" type="presOf" srcId="{2079EE9C-FA8D-4C5F-95C4-DC72ADABCC4C}" destId="{4FFD4E05-9CE2-4A8D-91E6-FCA1725605F1}" srcOrd="0" destOrd="1" presId="urn:microsoft.com/office/officeart/2005/8/layout/hChevron3"/>
    <dgm:cxn modelId="{A0D9AC8C-8CE3-48A9-BB8C-C2091CF6969C}" srcId="{493A4A2D-6A88-47FF-A923-02D42C2EEC27}" destId="{E0476E01-BABE-4678-B670-68A5688F1BF0}" srcOrd="2" destOrd="0" parTransId="{1A7C92D3-88CD-4A3F-8BBF-EE2A39F01C14}" sibTransId="{3E2EEA22-B923-4FE6-B979-73C5E330837B}"/>
    <dgm:cxn modelId="{DB2F4665-D16E-4971-9286-D493DDF57A1D}" srcId="{69FA1E58-816D-4476-884C-3F91000B9C40}" destId="{00D8E65A-7EDC-4D5F-8F3F-45194151D812}" srcOrd="0" destOrd="0" parTransId="{3EC1C076-5764-40BB-B43E-1B6C7BEDF4A1}" sibTransId="{1A35513C-7FB4-4DF6-8A02-A484367ED3CA}"/>
    <dgm:cxn modelId="{059F75EB-0C35-4864-9281-7266761D77A2}" type="presOf" srcId="{BFCD1151-0796-4708-8BA0-20E656329B65}" destId="{4FFD4E05-9CE2-4A8D-91E6-FCA1725605F1}" srcOrd="0" destOrd="0" presId="urn:microsoft.com/office/officeart/2005/8/layout/hChevron3"/>
    <dgm:cxn modelId="{CCA17A43-2B16-44AD-8962-F2B7A7B62D77}" srcId="{E0476E01-BABE-4678-B670-68A5688F1BF0}" destId="{0E12281C-135C-481A-A01F-9EAB4026ED4A}" srcOrd="0" destOrd="0" parTransId="{809F8E77-19F4-4823-998A-1E3FD836E4E5}" sibTransId="{78CC63B7-E3EA-4854-B3CC-905F70D45A08}"/>
    <dgm:cxn modelId="{4E7444F9-1EB6-49C4-B302-8F745F5AA657}" type="presOf" srcId="{493A4A2D-6A88-47FF-A923-02D42C2EEC27}" destId="{62748D2D-5A71-47E8-B17D-FBCC0FB79ECC}" srcOrd="0" destOrd="0" presId="urn:microsoft.com/office/officeart/2005/8/layout/hChevron3"/>
    <dgm:cxn modelId="{2FD7205C-5979-46BC-A949-E3D3E728D004}" type="presOf" srcId="{619B1C99-CA29-487F-B7AF-3566DD4E0BBD}" destId="{0315E771-81FE-4198-9F48-0CA0F884781D}" srcOrd="0" destOrd="3" presId="urn:microsoft.com/office/officeart/2005/8/layout/hChevron3"/>
    <dgm:cxn modelId="{BE40F2F1-E41A-41B8-BB1C-53673EBE3C71}" srcId="{493A4A2D-6A88-47FF-A923-02D42C2EEC27}" destId="{BFCD1151-0796-4708-8BA0-20E656329B65}" srcOrd="1" destOrd="0" parTransId="{F1B38F11-5D40-423E-9BA6-D108D6501BA4}" sibTransId="{01F8F3C0-3F50-4B6F-BAA3-11D316F64256}"/>
    <dgm:cxn modelId="{56328A17-1CB1-43C3-A2CB-35FBF6624A4D}" type="presParOf" srcId="{62748D2D-5A71-47E8-B17D-FBCC0FB79ECC}" destId="{BC13BAE0-F99C-4FD5-A38A-D0CF01156E44}" srcOrd="0" destOrd="0" presId="urn:microsoft.com/office/officeart/2005/8/layout/hChevron3"/>
    <dgm:cxn modelId="{E3CEEF23-E91D-4CE9-8469-4BFDE74CB543}" type="presParOf" srcId="{62748D2D-5A71-47E8-B17D-FBCC0FB79ECC}" destId="{2835989B-95F8-4A7E-A97B-0EB254C34F7B}" srcOrd="1" destOrd="0" presId="urn:microsoft.com/office/officeart/2005/8/layout/hChevron3"/>
    <dgm:cxn modelId="{BBE1133E-0DBE-47C2-8D3A-3A6E33E19B60}" type="presParOf" srcId="{62748D2D-5A71-47E8-B17D-FBCC0FB79ECC}" destId="{4FFD4E05-9CE2-4A8D-91E6-FCA1725605F1}" srcOrd="2" destOrd="0" presId="urn:microsoft.com/office/officeart/2005/8/layout/hChevron3"/>
    <dgm:cxn modelId="{EDF7A68F-D79D-46E6-9D91-D328634F2266}" type="presParOf" srcId="{62748D2D-5A71-47E8-B17D-FBCC0FB79ECC}" destId="{FE23F782-F874-46E6-9AF3-C6B8072C2D36}" srcOrd="3" destOrd="0" presId="urn:microsoft.com/office/officeart/2005/8/layout/hChevron3"/>
    <dgm:cxn modelId="{04275198-BED8-4CA6-9C77-8AFD77E6C85D}" type="presParOf" srcId="{62748D2D-5A71-47E8-B17D-FBCC0FB79ECC}" destId="{0315E771-81FE-4198-9F48-0CA0F884781D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13BAE0-F99C-4FD5-A38A-D0CF01156E44}">
      <dsp:nvSpPr>
        <dsp:cNvPr id="0" name=""/>
        <dsp:cNvSpPr/>
      </dsp:nvSpPr>
      <dsp:spPr>
        <a:xfrm>
          <a:off x="0" y="1538914"/>
          <a:ext cx="4685108" cy="3748087"/>
        </a:xfrm>
        <a:prstGeom prst="homePlate">
          <a:avLst>
            <a:gd name="adj" fmla="val 25000"/>
          </a:avLst>
        </a:prstGeom>
        <a:solidFill>
          <a:schemeClr val="bg2">
            <a:lumMod val="40000"/>
            <a:lumOff val="60000"/>
          </a:scheme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280" tIns="50800" rIns="661121" bIns="508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solidFill>
                <a:srgbClr val="98002E"/>
              </a:solidFill>
              <a:latin typeface="Arial"/>
              <a:ea typeface="+mn-ea"/>
              <a:cs typeface="+mn-cs"/>
            </a:rPr>
            <a:t>Care Not Custody</a:t>
          </a:r>
          <a:endParaRPr lang="en-GB" sz="2000" b="1" kern="1200" dirty="0">
            <a:solidFill>
              <a:srgbClr val="98002E"/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kern="12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If primary issue is health need then divert to community-based care e.g. Liaison &amp; Diversion Programme</a:t>
          </a:r>
          <a:endParaRPr lang="en-GB" sz="1400" kern="12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>
        <a:off x="0" y="1538914"/>
        <a:ext cx="4216597" cy="3748087"/>
      </dsp:txXfrm>
    </dsp:sp>
    <dsp:sp modelId="{4FFD4E05-9CE2-4A8D-91E6-FCA1725605F1}">
      <dsp:nvSpPr>
        <dsp:cNvPr id="0" name=""/>
        <dsp:cNvSpPr/>
      </dsp:nvSpPr>
      <dsp:spPr>
        <a:xfrm>
          <a:off x="3753445" y="1554955"/>
          <a:ext cx="4685108" cy="3748087"/>
        </a:xfrm>
        <a:prstGeom prst="chevron">
          <a:avLst>
            <a:gd name="adj" fmla="val 25000"/>
          </a:avLst>
        </a:prstGeom>
        <a:solidFill>
          <a:schemeClr val="bg1">
            <a:lumMod val="40000"/>
            <a:lumOff val="60000"/>
          </a:scheme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280" tIns="50800" rIns="165280" bIns="508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solidFill>
                <a:srgbClr val="98002E"/>
              </a:solidFill>
              <a:latin typeface="Arial"/>
              <a:ea typeface="+mn-ea"/>
              <a:cs typeface="+mn-cs"/>
            </a:rPr>
            <a:t>Care in Custody</a:t>
          </a:r>
          <a:endParaRPr lang="en-GB" sz="2000" b="1" kern="1200" dirty="0">
            <a:solidFill>
              <a:srgbClr val="98002E"/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kern="12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NHS Commissioned Healthcare in Secure &amp; Detained Settings</a:t>
          </a:r>
          <a:endParaRPr lang="en-GB" sz="1400" kern="12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>
        <a:off x="4690467" y="1554955"/>
        <a:ext cx="2811064" cy="3748087"/>
      </dsp:txXfrm>
    </dsp:sp>
    <dsp:sp modelId="{0315E771-81FE-4198-9F48-0CA0F884781D}">
      <dsp:nvSpPr>
        <dsp:cNvPr id="0" name=""/>
        <dsp:cNvSpPr/>
      </dsp:nvSpPr>
      <dsp:spPr>
        <a:xfrm>
          <a:off x="7501532" y="1554955"/>
          <a:ext cx="4685108" cy="3748087"/>
        </a:xfrm>
        <a:prstGeom prst="chevron">
          <a:avLst>
            <a:gd name="adj" fmla="val 25000"/>
          </a:avLst>
        </a:prstGeom>
        <a:solidFill>
          <a:schemeClr val="bg1">
            <a:lumMod val="20000"/>
            <a:lumOff val="80000"/>
          </a:schemeClr>
        </a:solidFill>
        <a:ln>
          <a:noFill/>
        </a:ln>
        <a:effectLst/>
        <a:sp3d extrusionH="381000" contourW="38100" prstMaterial="matte">
          <a:contourClr>
            <a:sysClr val="window" lastClr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280" tIns="50800" rIns="165280" bIns="508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 dirty="0" smtClean="0">
              <a:solidFill>
                <a:srgbClr val="98002E"/>
              </a:solidFill>
              <a:latin typeface="Arial"/>
              <a:ea typeface="+mn-ea"/>
              <a:cs typeface="+mn-cs"/>
            </a:rPr>
            <a:t>Care After Custody</a:t>
          </a:r>
          <a:endParaRPr lang="en-GB" sz="2000" b="1" kern="1200" dirty="0">
            <a:solidFill>
              <a:srgbClr val="98002E"/>
            </a:solidFill>
            <a:latin typeface="Arial"/>
            <a:ea typeface="+mn-ea"/>
            <a:cs typeface="+mn-cs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800" kern="12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‘</a:t>
          </a:r>
          <a:r>
            <a:rPr lang="en-GB" sz="1400" kern="12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Through the gate’ work;</a:t>
          </a:r>
          <a:endParaRPr lang="en-GB" sz="1400" kern="12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kern="12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Ensure continuity of care- GP care summary record etc.</a:t>
          </a:r>
          <a:endParaRPr lang="en-GB" sz="1400" kern="12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400" kern="1200" dirty="0" smtClean="0">
              <a:solidFill>
                <a:sysClr val="window" lastClr="FFFFFF"/>
              </a:solidFill>
              <a:latin typeface="Arial"/>
              <a:ea typeface="+mn-ea"/>
              <a:cs typeface="+mn-cs"/>
            </a:rPr>
            <a:t>Role of Probation Service Providers</a:t>
          </a:r>
          <a:endParaRPr lang="en-GB" sz="1400" kern="1200" dirty="0">
            <a:solidFill>
              <a:sysClr val="window" lastClr="FFFFFF"/>
            </a:solidFill>
            <a:latin typeface="Arial"/>
            <a:ea typeface="+mn-ea"/>
            <a:cs typeface="+mn-cs"/>
          </a:endParaRPr>
        </a:p>
      </dsp:txBody>
      <dsp:txXfrm>
        <a:off x="8438554" y="1554955"/>
        <a:ext cx="2811064" cy="37480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001" tIns="45501" rIns="91001" bIns="45501" rtlCol="0"/>
          <a:lstStyle>
            <a:lvl1pPr algn="r">
              <a:defRPr sz="1200"/>
            </a:lvl1pPr>
          </a:lstStyle>
          <a:p>
            <a:fld id="{AEE04689-D304-40F5-92F3-D9DD37795A1D}" type="datetimeFigureOut">
              <a:rPr lang="en-GB" smtClean="0"/>
              <a:t>20/04/2016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01" tIns="45501" rIns="91001" bIns="4550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001" tIns="45501" rIns="91001" bIns="4550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001" tIns="45501" rIns="91001" bIns="45501" rtlCol="0" anchor="b"/>
          <a:lstStyle>
            <a:lvl1pPr algn="r">
              <a:defRPr sz="1200"/>
            </a:lvl1pPr>
          </a:lstStyle>
          <a:p>
            <a:fld id="{21B7EDAF-7636-4A12-B17E-DF0013FF77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9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6959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543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4688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854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904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922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439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633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8877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948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2005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3021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1229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8544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749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0629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172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3718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508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706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5002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B7EDAF-7636-4A12-B17E-DF0013FF771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124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381000" y="2803525"/>
            <a:ext cx="2117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z="18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997076"/>
            <a:ext cx="103632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67FBD7-2737-4A72-9244-846FF6252EEE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904E3-9B36-4855-B9C4-21AAFC97433A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739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B9095-6FD9-45AE-AD17-8FF27B2B2193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DA9A1-F7EB-40DD-B044-741FA2AA5AF8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112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CFF78-7148-4D6F-AF1D-A6C4ADE043B2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63BFE-33CA-4E1B-B9F2-ED74DAC2A222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99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050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05000"/>
            <a:ext cx="53848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F1AC4-E30A-44FA-9E02-3FAA816F78F4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B22A2-21A3-41EB-8352-287CE332DE2C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88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E5D72-5ED0-4FCC-84AA-221BD63640C7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31AE7E-2E70-484F-9930-4F3603DB6729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731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B3213-8D75-4F89-BAB8-3C74F1EDF3D8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36AA45-FBA7-4330-BD3E-4CE72C92A1E4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138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5FDCE-4517-42AE-A295-BFECC8FD5FCC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440E7-713A-4A0C-8D6B-E9F4EDDD7D0F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448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251CE-13CB-4E85-AB3E-3B3EADD187F8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E2874-00DC-428C-BE68-1F8F995ECBD8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7897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DD9D7D-8CAC-4E00-BED1-59614F0A2BAE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A03C0-8C15-4F67-AF2F-59AC39E63D9D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945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079C8-DDBE-445C-9715-39EAAA64046E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28F05-A906-454F-9431-B69201612551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90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92100"/>
            <a:ext cx="2743200" cy="572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92100"/>
            <a:ext cx="8026400" cy="572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FAAC38-628D-4B07-B190-F46403B5941E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6E57D-1077-4B05-97F7-B83003F53C39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959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914400" y="1295400"/>
            <a:ext cx="5080000" cy="48006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295400"/>
            <a:ext cx="5080000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66"/>
                </a:solidFill>
              </a:rPr>
              <a:t>1•</a:t>
            </a:r>
            <a:fld id="{62A5F3BC-B803-4C9D-B746-E44940816A12}" type="slidenum">
              <a:rPr lang="en-US">
                <a:solidFill>
                  <a:srgbClr val="000066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66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186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92100"/>
            <a:ext cx="109728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905000"/>
            <a:ext cx="10972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FD1028-FB44-41BD-8D71-9DC5C4CA1FB0}" type="datetime1">
              <a:rPr lang="en-GB" smtClean="0">
                <a:solidFill>
                  <a:srgbClr val="FFFFFF"/>
                </a:solidFill>
                <a:cs typeface="Arial" charset="0"/>
              </a:rPr>
              <a:t>20/04/2016</a:t>
            </a:fld>
            <a:endParaRPr lang="en-GB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71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947333-F581-4875-8064-0AB4525F72CF}" type="slidenum">
              <a:rPr lang="en-GB">
                <a:solidFill>
                  <a:srgbClr val="FFFFFF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FFFFFF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27329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906011" y="537391"/>
            <a:ext cx="10363200" cy="3209109"/>
          </a:xfrm>
        </p:spPr>
        <p:txBody>
          <a:bodyPr/>
          <a:lstStyle/>
          <a:p>
            <a:r>
              <a:rPr lang="en-GB" dirty="0"/>
              <a:t>Delivering Primary Healthcare in Community Justice Settings: Motivational Interviewing brief Interventions to Reduce Alcohol Consumption in Hazardous Drinkers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904301" y="5616428"/>
            <a:ext cx="8534400" cy="1241572"/>
          </a:xfrm>
        </p:spPr>
        <p:txBody>
          <a:bodyPr/>
          <a:lstStyle/>
          <a:p>
            <a:r>
              <a:rPr lang="en-GB" dirty="0"/>
              <a:t>Clive Tobutt</a:t>
            </a:r>
          </a:p>
          <a:p>
            <a:r>
              <a:rPr lang="en-GB" dirty="0"/>
              <a:t>University of Surrey, UK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7372"/>
            <a:ext cx="2687273" cy="13464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9560" y="5507371"/>
            <a:ext cx="2712440" cy="1346433"/>
          </a:xfrm>
          <a:prstGeom prst="rect">
            <a:avLst/>
          </a:prstGeom>
        </p:spPr>
      </p:pic>
      <p:sp>
        <p:nvSpPr>
          <p:cNvPr id="6" name="Date Placeholder 5"/>
          <p:cNvSpPr>
            <a:spLocks noGrp="1"/>
          </p:cNvSpPr>
          <p:nvPr>
            <p:ph type="dt" sz="quarter" idx="12"/>
          </p:nvPr>
        </p:nvSpPr>
        <p:spPr>
          <a:xfrm>
            <a:off x="2653484" y="6272139"/>
            <a:ext cx="2844800" cy="476250"/>
          </a:xfrm>
        </p:spPr>
        <p:txBody>
          <a:bodyPr/>
          <a:lstStyle/>
          <a:p>
            <a:pPr>
              <a:defRPr/>
            </a:pPr>
            <a:fld id="{D2601028-1552-4C6E-A043-0DF3AF4AC487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467FBD7-2737-4A72-9244-846FF6252EEE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1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040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Aim of Talk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09600" y="1676400"/>
            <a:ext cx="10972800" cy="4343400"/>
          </a:xfrm>
        </p:spPr>
        <p:txBody>
          <a:bodyPr/>
          <a:lstStyle/>
          <a:p>
            <a:r>
              <a:rPr lang="en-GB" dirty="0"/>
              <a:t>To give a brief overview of current evidence for alcohol screening and brief interventions to reduce alcohol consumption for hazardous drinkers in Community Criminal Justice Settings (CJS) in the UK</a:t>
            </a:r>
          </a:p>
          <a:p>
            <a:endParaRPr lang="en-GB" dirty="0"/>
          </a:p>
          <a:p>
            <a:r>
              <a:rPr lang="en-GB" dirty="0"/>
              <a:t>How Screening and Motivational Interviewing Brief Interventions may be used for those charged with alcohol-related offences in opportunistic teaching moments in CJS practice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838914F-EB29-4E54-94D3-C1EC5B1FCAAD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5DA9A1-F7EB-40DD-B044-741FA2AA5AF8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2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04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Scientific Background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sz="3200" dirty="0"/>
              <a:t>25% prevalence rate of Alcohol Use Disorders (AUD) in the UK population </a:t>
            </a:r>
            <a:r>
              <a:rPr lang="en-GB" sz="1800" dirty="0"/>
              <a:t>(HSCIC, 2015)</a:t>
            </a:r>
          </a:p>
          <a:p>
            <a:endParaRPr lang="en-GB" dirty="0"/>
          </a:p>
          <a:p>
            <a:r>
              <a:rPr lang="en-GB" sz="3200" dirty="0"/>
              <a:t>British Crime Survey estimates that up to 50% of violent crime is related to AUD </a:t>
            </a:r>
          </a:p>
          <a:p>
            <a:r>
              <a:rPr lang="en-GB" sz="1800" dirty="0"/>
              <a:t>(</a:t>
            </a:r>
            <a:r>
              <a:rPr lang="en-GB" sz="1800" dirty="0" err="1"/>
              <a:t>Flatley</a:t>
            </a:r>
            <a:r>
              <a:rPr lang="en-GB" sz="1800" dirty="0"/>
              <a:t>, Kershaw, Smith Chaplin, </a:t>
            </a:r>
            <a:r>
              <a:rPr lang="en-GB" sz="1800" i="1" dirty="0"/>
              <a:t>et al., </a:t>
            </a:r>
            <a:r>
              <a:rPr lang="en-GB" sz="1800" dirty="0"/>
              <a:t>2010)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sz="3200" dirty="0"/>
              <a:t>Higher prevalence rates of problem AUD in criminal justice settings </a:t>
            </a:r>
            <a:r>
              <a:rPr lang="en-GB" sz="1800" dirty="0" smtClean="0"/>
              <a:t>(</a:t>
            </a:r>
            <a:r>
              <a:rPr lang="en-GB" sz="1800" dirty="0"/>
              <a:t>Parkes, MacAskill, Brookes, Jepson, </a:t>
            </a:r>
            <a:r>
              <a:rPr lang="en-GB" sz="1800" i="1" dirty="0"/>
              <a:t>et al.,  </a:t>
            </a:r>
            <a:r>
              <a:rPr lang="en-GB" sz="1800" dirty="0"/>
              <a:t>2011)</a:t>
            </a:r>
          </a:p>
          <a:p>
            <a:endParaRPr lang="en-GB" dirty="0"/>
          </a:p>
          <a:p>
            <a:r>
              <a:rPr lang="en-GB" sz="3200" dirty="0"/>
              <a:t>Complex relationship between alcohol use and offending behaviours </a:t>
            </a:r>
            <a:endParaRPr lang="en-GB" sz="3200" dirty="0" smtClean="0"/>
          </a:p>
          <a:p>
            <a:r>
              <a:rPr lang="en-GB" sz="1800" dirty="0" smtClean="0"/>
              <a:t>(</a:t>
            </a:r>
            <a:r>
              <a:rPr lang="en-GB" sz="1800" dirty="0" err="1" smtClean="0"/>
              <a:t>Boden</a:t>
            </a:r>
            <a:r>
              <a:rPr lang="en-GB" sz="1800" dirty="0" smtClean="0"/>
              <a:t>, </a:t>
            </a:r>
            <a:r>
              <a:rPr lang="en-GB" sz="1800" dirty="0" err="1" smtClean="0"/>
              <a:t>Fegusson</a:t>
            </a:r>
            <a:r>
              <a:rPr lang="en-GB" sz="1800" dirty="0" smtClean="0"/>
              <a:t> &amp; </a:t>
            </a:r>
            <a:r>
              <a:rPr lang="en-GB" sz="1800" dirty="0" err="1" smtClean="0"/>
              <a:t>Horwood</a:t>
            </a:r>
            <a:r>
              <a:rPr lang="en-GB" sz="1800" dirty="0" smtClean="0"/>
              <a:t>, 2012)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5DA9A1-F7EB-40DD-B044-741FA2AA5AF8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3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9144000" y="6250071"/>
            <a:ext cx="2844800" cy="476250"/>
          </a:xfrm>
        </p:spPr>
        <p:txBody>
          <a:bodyPr/>
          <a:lstStyle/>
          <a:p>
            <a:pPr>
              <a:defRPr/>
            </a:pPr>
            <a:fld id="{DC4630EC-0B4A-4C6C-8B42-5378685B4DC1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65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Alcohol Brief Intervention and the CJS: What is </a:t>
            </a:r>
            <a:r>
              <a:rPr lang="en-GB"/>
              <a:t>Known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sz="3200" dirty="0"/>
              <a:t>A recent UK systematic review on the prevalence of AUD and the effectiveness of BI across CJS settings (Custody Suite</a:t>
            </a:r>
            <a:r>
              <a:rPr lang="en-GB" sz="3200" dirty="0" smtClean="0"/>
              <a:t>, </a:t>
            </a:r>
            <a:r>
              <a:rPr lang="en-GB" sz="3200" dirty="0"/>
              <a:t>Prison and Probation) ranged from 51% to 95% </a:t>
            </a:r>
            <a:endParaRPr lang="en-GB" sz="3200" dirty="0" smtClean="0"/>
          </a:p>
          <a:p>
            <a:r>
              <a:rPr lang="en-GB" sz="1800" dirty="0" smtClean="0"/>
              <a:t>(</a:t>
            </a:r>
            <a:r>
              <a:rPr lang="en-GB" sz="1800" dirty="0"/>
              <a:t>Newbury-Birch, McGovern, Birch, O’Neill, </a:t>
            </a:r>
            <a:r>
              <a:rPr lang="en-GB" sz="1800" i="1" dirty="0"/>
              <a:t>et al., </a:t>
            </a:r>
            <a:r>
              <a:rPr lang="en-GB" sz="1800" dirty="0"/>
              <a:t>2016)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sz="3200" dirty="0"/>
              <a:t>Limited evidence of effectiveness of BI for reduced alcohol consumption </a:t>
            </a:r>
          </a:p>
          <a:p>
            <a:endParaRPr lang="en-GB" sz="3200" dirty="0"/>
          </a:p>
          <a:p>
            <a:r>
              <a:rPr lang="en-GB" sz="3200" dirty="0"/>
              <a:t>However, SIPS Trial found reduction in offending rates </a:t>
            </a:r>
            <a:r>
              <a:rPr lang="en-GB" sz="1800" dirty="0"/>
              <a:t>(Newbury-Birch, </a:t>
            </a:r>
            <a:r>
              <a:rPr lang="en-GB" sz="1800" dirty="0" err="1"/>
              <a:t>Coulton</a:t>
            </a:r>
            <a:r>
              <a:rPr lang="en-GB" sz="1800" dirty="0"/>
              <a:t>, Bland, Cassidy, </a:t>
            </a:r>
            <a:r>
              <a:rPr lang="en-GB" sz="1800" i="1" dirty="0"/>
              <a:t>et al., </a:t>
            </a:r>
            <a:r>
              <a:rPr lang="en-GB" sz="1800" dirty="0"/>
              <a:t>2014)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5DA9A1-F7EB-40DD-B044-741FA2AA5AF8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4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347200" y="6282155"/>
            <a:ext cx="2844800" cy="476250"/>
          </a:xfrm>
        </p:spPr>
        <p:txBody>
          <a:bodyPr/>
          <a:lstStyle/>
          <a:p>
            <a:pPr>
              <a:defRPr/>
            </a:pPr>
            <a:fld id="{D3B9B7DF-42D4-492E-B6F1-6525E3D8C7B5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24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Other Evidence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More focussed intensive interventions such as Motivational Interviewing (MI) are effective in reducing alcohol consumption and related harms in CJS settings </a:t>
            </a:r>
            <a:r>
              <a:rPr lang="en-GB" sz="1800" dirty="0"/>
              <a:t>(Tobutt &amp; </a:t>
            </a:r>
            <a:r>
              <a:rPr lang="en-GB" sz="1800" dirty="0" err="1"/>
              <a:t>Milani</a:t>
            </a:r>
            <a:r>
              <a:rPr lang="en-GB" sz="1800" dirty="0"/>
              <a:t>, 2010; Andrews &amp; </a:t>
            </a:r>
            <a:r>
              <a:rPr lang="en-GB" sz="1800" dirty="0" err="1"/>
              <a:t>Bonta</a:t>
            </a:r>
            <a:r>
              <a:rPr lang="en-GB" sz="1800" dirty="0"/>
              <a:t>, 2010)</a:t>
            </a:r>
          </a:p>
          <a:p>
            <a:endParaRPr lang="en-GB" dirty="0"/>
          </a:p>
          <a:p>
            <a:r>
              <a:rPr lang="en-GB" dirty="0"/>
              <a:t>There is alcohol SBI focusing on young people (18-30) in the CJS </a:t>
            </a:r>
            <a:r>
              <a:rPr lang="en-GB" sz="1800" dirty="0" smtClean="0"/>
              <a:t>(</a:t>
            </a:r>
            <a:r>
              <a:rPr lang="en-GB" sz="1800" dirty="0" smtClean="0"/>
              <a:t>Foxcroft, Smith, Thomas &amp; </a:t>
            </a:r>
            <a:r>
              <a:rPr lang="en-GB" sz="1800" dirty="0" err="1" smtClean="0"/>
              <a:t>Howcutt</a:t>
            </a:r>
            <a:r>
              <a:rPr lang="en-GB" sz="1800" dirty="0" smtClean="0"/>
              <a:t>, 2015; </a:t>
            </a:r>
            <a:r>
              <a:rPr lang="en-GB" sz="1800" dirty="0" smtClean="0"/>
              <a:t>Patton </a:t>
            </a:r>
            <a:r>
              <a:rPr lang="en-GB" sz="1800" dirty="0"/>
              <a:t>&amp; Boniface, 2015)</a:t>
            </a:r>
          </a:p>
          <a:p>
            <a:endParaRPr lang="en-GB" sz="2800" dirty="0"/>
          </a:p>
          <a:p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AF1AC4-E30A-44FA-9E02-3FAA816F78F4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7B22A2-21A3-41EB-8352-287CE332DE2C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5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39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Gaps in the Evidence of Alcohol SBI &amp; the CJS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University of Surrey, University of Winchester &amp; University of Southampton are proposing to undertake a mapping exercise of the offender (and victim) journey (from ‘crime’ to ‘time’) in UK CJS settings</a:t>
            </a:r>
          </a:p>
          <a:p>
            <a:endParaRPr lang="en-GB" dirty="0"/>
          </a:p>
          <a:p>
            <a:r>
              <a:rPr lang="en-GB" dirty="0"/>
              <a:t>To determine novel opportunities (locations, sub-populations – young people) to identify AUD and deliver MI SBI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8B9095-6FD9-45AE-AD17-8FF27B2B2193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5DA9A1-F7EB-40DD-B044-741FA2AA5AF8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6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48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D8B9095-6FD9-45AE-AD17-8FF27B2B2193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5DA9A1-F7EB-40DD-B044-741FA2AA5AF8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7</a:t>
            </a:fld>
            <a:endParaRPr lang="en-GB">
              <a:solidFill>
                <a:srgbClr val="FFFFFF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2965375"/>
              </p:ext>
            </p:extLst>
          </p:nvPr>
        </p:nvGraphicFramePr>
        <p:xfrm>
          <a:off x="0" y="0"/>
          <a:ext cx="12191999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163999" y="261095"/>
            <a:ext cx="8028000" cy="648072"/>
          </a:xfrm>
        </p:spPr>
        <p:txBody>
          <a:bodyPr/>
          <a:lstStyle/>
          <a:p>
            <a:r>
              <a:rPr lang="en-GB" dirty="0" smtClean="0"/>
              <a:t>Health &amp; Justice Care Pathway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6160169" y="6114018"/>
            <a:ext cx="6031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Public Health England,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9917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5DA9A1-F7EB-40DD-B044-741FA2AA5AF8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8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66D30B-A0F0-435D-A030-4C8109600401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571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5DA9A1-F7EB-40DD-B044-741FA2AA5AF8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9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2468" y="-407600"/>
            <a:ext cx="12464468" cy="72656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3336E7-C02B-47C0-80E7-BC85FB923215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500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440E7-713A-4A0C-8D6B-E9F4EDDD7D0F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10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6805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7DEA33-2D52-4DD2-A7A6-B51377E6A1EC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966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5DA9A1-F7EB-40DD-B044-741FA2AA5AF8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11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99"/>
            <a:ext cx="6610525" cy="68566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0525" y="1398"/>
            <a:ext cx="5581475" cy="6856601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40CCAC-739C-461F-807F-9F0538C9E6C9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04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5DA9A1-F7EB-40DD-B044-741FA2AA5AF8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12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77532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8C88A97-7C35-46EF-B0B2-D0FDCB98700D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838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5DA9A1-F7EB-40DD-B044-741FA2AA5AF8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13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1600"/>
            <a:ext cx="12192000" cy="67818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9E9ED5-2940-44E0-822B-336B9FFC82B4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941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4929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5DA9A1-F7EB-40DD-B044-741FA2AA5AF8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14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37D4A2-6396-4DC1-BA95-42D87D4015F1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8355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440E7-713A-4A0C-8D6B-E9F4EDDD7D0F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15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FC890F-854B-4C17-9087-6330773CFE32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244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440E7-713A-4A0C-8D6B-E9F4EDDD7D0F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16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52259A-550C-4F84-B9AD-8C4894C75022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7801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440E7-713A-4A0C-8D6B-E9F4EDDD7D0F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17</a:t>
            </a:fld>
            <a:endParaRPr lang="en-GB">
              <a:solidFill>
                <a:srgbClr val="FFFF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936" y="0"/>
            <a:ext cx="12288936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7E1E6B8-6A50-42AB-B596-40F2AC84A7FE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714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Summary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Limited evidence of SBI in CJS to reduce alcohol consumption and related harms in the UK</a:t>
            </a:r>
          </a:p>
          <a:p>
            <a:endParaRPr lang="en-GB" dirty="0"/>
          </a:p>
          <a:p>
            <a:r>
              <a:rPr lang="en-GB" dirty="0"/>
              <a:t>Opportunity to use MI SBI in CJS to reduce alcohol consumption and alcohol-related harm by mapping the UK offender’s journey to ascertain opportunities for novel intervention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440E7-713A-4A0C-8D6B-E9F4EDDD7D0F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18</a:t>
            </a:fld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3C73095-F3C7-4F6F-925E-EA72D002E71F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63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References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1363579"/>
            <a:ext cx="10972800" cy="4656221"/>
          </a:xfrm>
        </p:spPr>
        <p:txBody>
          <a:bodyPr/>
          <a:lstStyle/>
          <a:p>
            <a:endParaRPr lang="en-GB" sz="2400" dirty="0" smtClean="0"/>
          </a:p>
          <a:p>
            <a:r>
              <a:rPr lang="en-GB" sz="2400" dirty="0" smtClean="0"/>
              <a:t>Andrews</a:t>
            </a:r>
            <a:r>
              <a:rPr lang="en-GB" sz="2400" dirty="0"/>
              <a:t>, D., &amp; </a:t>
            </a:r>
            <a:r>
              <a:rPr lang="en-GB" sz="2400" dirty="0" err="1"/>
              <a:t>Bonta</a:t>
            </a:r>
            <a:r>
              <a:rPr lang="en-GB" sz="2400" dirty="0"/>
              <a:t>, J. (2010) Rehabilitating criminal justice policy and practice</a:t>
            </a:r>
            <a:r>
              <a:rPr lang="en-GB" sz="2400" i="1" dirty="0"/>
              <a:t>. Psychology, Public Policy and Law, </a:t>
            </a:r>
            <a:r>
              <a:rPr lang="en-GB" sz="2400" dirty="0"/>
              <a:t>16(1): 39-55</a:t>
            </a:r>
            <a:r>
              <a:rPr lang="en-GB" sz="2400" dirty="0" smtClean="0"/>
              <a:t>.</a:t>
            </a:r>
          </a:p>
          <a:p>
            <a:endParaRPr lang="en-GB" sz="2400" dirty="0"/>
          </a:p>
          <a:p>
            <a:r>
              <a:rPr lang="en-GB" sz="2400" dirty="0" err="1" smtClean="0"/>
              <a:t>Boden</a:t>
            </a:r>
            <a:r>
              <a:rPr lang="en-GB" sz="2400" dirty="0" smtClean="0"/>
              <a:t>, J., Fergusson, D., &amp; </a:t>
            </a:r>
            <a:r>
              <a:rPr lang="en-GB" sz="2400" dirty="0" err="1" smtClean="0"/>
              <a:t>Horwood</a:t>
            </a:r>
            <a:r>
              <a:rPr lang="en-GB" sz="2400" dirty="0" smtClean="0"/>
              <a:t>, A. (2012) Alcohol misuse and violent behaviour: findings from a 30-year longitudinal study. </a:t>
            </a:r>
            <a:r>
              <a:rPr lang="en-GB" sz="2400" i="1" dirty="0" smtClean="0"/>
              <a:t>Drug &amp; Alcohol Dependence,</a:t>
            </a:r>
            <a:r>
              <a:rPr lang="en-GB" sz="2400" dirty="0" smtClean="0"/>
              <a:t> 122(1-2): 135-41. </a:t>
            </a:r>
            <a:endParaRPr lang="en-GB" sz="2400" dirty="0"/>
          </a:p>
          <a:p>
            <a:endParaRPr lang="en-GB" sz="2400" dirty="0"/>
          </a:p>
          <a:p>
            <a:r>
              <a:rPr lang="en-GB" sz="2400" dirty="0" err="1"/>
              <a:t>Flatley</a:t>
            </a:r>
            <a:r>
              <a:rPr lang="en-GB" sz="2400" dirty="0"/>
              <a:t>, J., Kershaw, C, Smith, K., Chaplin, R., &amp; Moon, D. (2010) </a:t>
            </a:r>
            <a:r>
              <a:rPr lang="en-GB" sz="2400" i="1" dirty="0"/>
              <a:t>Crime in England and Wales 2009/10. </a:t>
            </a:r>
            <a:r>
              <a:rPr lang="en-GB" sz="2400" dirty="0"/>
              <a:t>London: Home Office</a:t>
            </a:r>
            <a:r>
              <a:rPr lang="en-GB" sz="2400" dirty="0" smtClean="0"/>
              <a:t>.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GB" sz="2400" dirty="0">
              <a:effectLst/>
            </a:endParaRPr>
          </a:p>
          <a:p>
            <a:endParaRPr lang="en-GB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4440E7-713A-4A0C-8D6B-E9F4EDDD7D0F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19</a:t>
            </a:fld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443F33-FB9B-44BB-B33A-5FE7DE19CD7F}" type="datetime1">
              <a:rPr lang="en-GB" smtClean="0">
                <a:solidFill>
                  <a:srgbClr val="FFFFFF"/>
                </a:solidFill>
              </a:rPr>
              <a:t>20/04/2016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822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40631"/>
            <a:ext cx="10972800" cy="6336631"/>
          </a:xfrm>
        </p:spPr>
        <p:txBody>
          <a:bodyPr/>
          <a:lstStyle/>
          <a:p>
            <a:pPr>
              <a:buClr>
                <a:srgbClr val="FFCC00"/>
              </a:buClr>
            </a:pPr>
            <a:r>
              <a:rPr lang="en-GB" sz="2400" dirty="0"/>
              <a:t>Foxcroft, D., Smith, L., Thomas, H., &amp; </a:t>
            </a:r>
            <a:r>
              <a:rPr lang="en-GB" sz="2400" dirty="0" err="1"/>
              <a:t>Howcutt</a:t>
            </a:r>
            <a:r>
              <a:rPr lang="en-GB" sz="2400" dirty="0"/>
              <a:t>, S. (2015) </a:t>
            </a:r>
            <a:r>
              <a:rPr lang="en-GB" sz="2400" dirty="0" smtClean="0"/>
              <a:t>Accuracy of Alcohol Use Disorders Identification Test for detecting problem drinking in 18-35 year-olds in England: method comparison study. Alcohol and Alcoholism 50(2): 244-250.</a:t>
            </a:r>
            <a:endParaRPr lang="en-GB" sz="2400" dirty="0"/>
          </a:p>
          <a:p>
            <a:pPr lvl="0">
              <a:buClr>
                <a:srgbClr val="FFCC00"/>
              </a:buClr>
            </a:pPr>
            <a:endParaRPr lang="en-GB" sz="2400" dirty="0" smtClean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Clr>
                <a:srgbClr val="FFCC00"/>
              </a:buClr>
            </a:pPr>
            <a:r>
              <a:rPr lang="en-GB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 </a:t>
            </a:r>
            <a:r>
              <a:rPr lang="en-GB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Social Care Information Centre (2015) </a:t>
            </a:r>
            <a:r>
              <a:rPr lang="en-GB" sz="24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Statistics on Alcohol, England 2015. </a:t>
            </a:r>
            <a:r>
              <a:rPr lang="en-GB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London: National Statistics Publication.</a:t>
            </a:r>
          </a:p>
          <a:p>
            <a:pPr>
              <a:buClr>
                <a:srgbClr val="FFCC00"/>
              </a:buClr>
            </a:pP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FFCC00"/>
              </a:buClr>
            </a:pPr>
            <a:r>
              <a:rPr lang="en-GB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Parkes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T.,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MacAskill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S., Brooks, O., Jepson, R.,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Atherton,I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., </a:t>
            </a:r>
            <a:r>
              <a:rPr lang="en-GB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Doi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L., McGhee, S., &amp; Edie, D. (2011) </a:t>
            </a:r>
            <a:r>
              <a:rPr lang="en-GB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Prison Health Needs Assessment for Alcohol Problems.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Stirling,  NHS Health Scotland.</a:t>
            </a:r>
          </a:p>
          <a:p>
            <a:pPr>
              <a:buClr>
                <a:srgbClr val="FFCC00"/>
              </a:buClr>
            </a:pPr>
            <a:endParaRPr lang="en-GB" sz="2400" dirty="0" smtClean="0"/>
          </a:p>
          <a:p>
            <a:pPr>
              <a:buClr>
                <a:srgbClr val="FFCC00"/>
              </a:buClr>
            </a:pPr>
            <a:r>
              <a:rPr lang="en-GB" sz="2400" dirty="0" smtClean="0"/>
              <a:t>Newbury-Birch</a:t>
            </a:r>
            <a:r>
              <a:rPr lang="en-GB" sz="2400" dirty="0"/>
              <a:t>, D., McGovern, R., Birch, J., </a:t>
            </a:r>
            <a:r>
              <a:rPr lang="en-GB" sz="2400" dirty="0" smtClean="0"/>
              <a:t>O'Neill, </a:t>
            </a:r>
            <a:r>
              <a:rPr lang="en-GB" sz="2400" dirty="0"/>
              <a:t>G., </a:t>
            </a:r>
            <a:r>
              <a:rPr lang="en-GB" sz="2400" dirty="0" err="1"/>
              <a:t>Kaner</a:t>
            </a:r>
            <a:r>
              <a:rPr lang="en-GB" sz="2400" dirty="0"/>
              <a:t>, H., </a:t>
            </a:r>
            <a:r>
              <a:rPr lang="en-GB" sz="2400" dirty="0" err="1"/>
              <a:t>Sondhi</a:t>
            </a:r>
            <a:r>
              <a:rPr lang="en-GB" sz="2400" dirty="0"/>
              <a:t>, A., &amp; Lynch, K. (2016) A rapid systematic review of what we know about alcohol use disorders and brief interventions in the criminal justice system. </a:t>
            </a:r>
            <a:r>
              <a:rPr lang="en-GB" sz="2400" i="1" dirty="0"/>
              <a:t>International Journal of Prisoner Health, </a:t>
            </a:r>
            <a:r>
              <a:rPr lang="en-GB" sz="2400" dirty="0"/>
              <a:t>12(1): 57-70.</a:t>
            </a:r>
          </a:p>
          <a:p>
            <a:pPr lvl="0">
              <a:buClr>
                <a:srgbClr val="FFCC00"/>
              </a:buClr>
            </a:pPr>
            <a:endParaRPr lang="en-GB" sz="2400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5DA9A1-F7EB-40DD-B044-741FA2AA5AF8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20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0613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4589"/>
            <a:ext cx="10972800" cy="5795211"/>
          </a:xfrm>
        </p:spPr>
        <p:txBody>
          <a:bodyPr/>
          <a:lstStyle/>
          <a:p>
            <a:pPr lvl="0">
              <a:buClr>
                <a:srgbClr val="FFCC00"/>
              </a:buClr>
            </a:pPr>
            <a:r>
              <a:rPr lang="en-GB" sz="2400" dirty="0" smtClean="0">
                <a:solidFill>
                  <a:srgbClr val="FFFFFF"/>
                </a:solidFill>
              </a:rPr>
              <a:t>Newbury-Birch</a:t>
            </a:r>
            <a:r>
              <a:rPr lang="en-GB" sz="2400" dirty="0">
                <a:solidFill>
                  <a:srgbClr val="FFFFFF"/>
                </a:solidFill>
              </a:rPr>
              <a:t>, D., </a:t>
            </a:r>
            <a:r>
              <a:rPr lang="en-GB" sz="2400" dirty="0" err="1">
                <a:solidFill>
                  <a:srgbClr val="FFFFFF"/>
                </a:solidFill>
              </a:rPr>
              <a:t>Coulton</a:t>
            </a:r>
            <a:r>
              <a:rPr lang="en-GB" sz="2400" dirty="0">
                <a:solidFill>
                  <a:srgbClr val="FFFFFF"/>
                </a:solidFill>
              </a:rPr>
              <a:t>, S., Bland, M., Cassidy, P., Dale, V., Deluca, P., </a:t>
            </a:r>
            <a:r>
              <a:rPr lang="en-GB" sz="2400" dirty="0" err="1">
                <a:solidFill>
                  <a:srgbClr val="FFFFFF"/>
                </a:solidFill>
              </a:rPr>
              <a:t>Gilvarry</a:t>
            </a:r>
            <a:r>
              <a:rPr lang="en-GB" sz="2400" dirty="0">
                <a:solidFill>
                  <a:srgbClr val="FFFFFF"/>
                </a:solidFill>
              </a:rPr>
              <a:t>, E., Godfrey, C., Heather, N., </a:t>
            </a:r>
            <a:r>
              <a:rPr lang="en-GB" sz="2400" dirty="0" err="1">
                <a:solidFill>
                  <a:srgbClr val="FFFFFF"/>
                </a:solidFill>
              </a:rPr>
              <a:t>Kaner</a:t>
            </a:r>
            <a:r>
              <a:rPr lang="en-GB" sz="2400" dirty="0">
                <a:solidFill>
                  <a:srgbClr val="FFFFFF"/>
                </a:solidFill>
              </a:rPr>
              <a:t>, E., McGovern, R., Myles, J., </a:t>
            </a:r>
            <a:r>
              <a:rPr lang="en-GB" sz="2400" dirty="0" err="1">
                <a:solidFill>
                  <a:srgbClr val="FFFFFF"/>
                </a:solidFill>
              </a:rPr>
              <a:t>Oyefeso</a:t>
            </a:r>
            <a:r>
              <a:rPr lang="en-GB" sz="2400" dirty="0">
                <a:solidFill>
                  <a:srgbClr val="FFFFFF"/>
                </a:solidFill>
              </a:rPr>
              <a:t>, A., Parrot, S., Patton, R., Perryman, K., Phillips, T, Shepherd, J., &amp; Drummond, C. (2015) Alcohol screening and brief interventions for offenders in the probation setting (SIPS Trial): a pragmatic multicentre cluster randomised controlled trial. </a:t>
            </a:r>
            <a:r>
              <a:rPr lang="en-GB" sz="2400" i="1" dirty="0">
                <a:solidFill>
                  <a:srgbClr val="FFFFFF"/>
                </a:solidFill>
              </a:rPr>
              <a:t>Alcohol &amp; Alcoholism, </a:t>
            </a:r>
            <a:r>
              <a:rPr lang="en-GB" sz="2400" dirty="0">
                <a:solidFill>
                  <a:srgbClr val="FFFFFF"/>
                </a:solidFill>
              </a:rPr>
              <a:t>49(5): 540-548.</a:t>
            </a:r>
          </a:p>
          <a:p>
            <a:pPr>
              <a:buClr>
                <a:srgbClr val="FFCC00"/>
              </a:buClr>
            </a:pPr>
            <a:endParaRPr lang="en-GB" sz="2400" dirty="0">
              <a:solidFill>
                <a:srgbClr val="FFFFFF"/>
              </a:solidFill>
            </a:endParaRPr>
          </a:p>
          <a:p>
            <a:pPr lvl="0">
              <a:buClr>
                <a:srgbClr val="FFCC00"/>
              </a:buClr>
            </a:pPr>
            <a:r>
              <a:rPr lang="en-GB" sz="2400" dirty="0" smtClean="0">
                <a:solidFill>
                  <a:srgbClr val="FFFFFF"/>
                </a:solidFill>
              </a:rPr>
              <a:t>Paton</a:t>
            </a:r>
            <a:r>
              <a:rPr lang="en-GB" sz="2400" dirty="0">
                <a:solidFill>
                  <a:srgbClr val="FFFFFF"/>
                </a:solidFill>
              </a:rPr>
              <a:t>, R., &amp; Boniface, S. (2015) Prevalence of hazardous drinking among UK 18-35 year olds; the impact of a revision to the AUDIT Cut Score. </a:t>
            </a:r>
            <a:r>
              <a:rPr lang="en-GB" sz="2400" i="1" dirty="0">
                <a:solidFill>
                  <a:srgbClr val="FFFFFF"/>
                </a:solidFill>
              </a:rPr>
              <a:t>Alcohol and Alcoholism, </a:t>
            </a:r>
            <a:r>
              <a:rPr lang="en-GB" sz="2400" dirty="0">
                <a:solidFill>
                  <a:srgbClr val="FFFFFF"/>
                </a:solidFill>
              </a:rPr>
              <a:t>1-2.</a:t>
            </a:r>
            <a:r>
              <a:rPr lang="en-GB" dirty="0">
                <a:solidFill>
                  <a:srgbClr val="FFFFFF"/>
                </a:solidFill>
                <a:effectLst/>
              </a:rPr>
              <a:t> </a:t>
            </a:r>
            <a:r>
              <a:rPr lang="en-GB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10.1093/</a:t>
            </a:r>
            <a:r>
              <a:rPr lang="en-GB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alcalc</a:t>
            </a:r>
            <a:r>
              <a:rPr lang="en-GB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/agv115</a:t>
            </a:r>
            <a:r>
              <a:rPr lang="en-GB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lvl="0">
              <a:buClr>
                <a:srgbClr val="FFCC00"/>
              </a:buClr>
            </a:pPr>
            <a:endParaRPr lang="en-GB" sz="2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buClr>
                <a:srgbClr val="FFCC00"/>
              </a:buClr>
            </a:pPr>
            <a:r>
              <a:rPr lang="en-GB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Patton, R. (2014) Alcohol-related presentations to the emergency department among young people: some concerns</a:t>
            </a:r>
            <a:r>
              <a:rPr lang="en-GB" sz="2400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Emergency Medicine Journal,</a:t>
            </a:r>
            <a:r>
              <a:rPr lang="en-GB" sz="24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31(3) doi:10.1136/emermed-2013-203317.</a:t>
            </a:r>
          </a:p>
          <a:p>
            <a:pPr lvl="0">
              <a:buClr>
                <a:srgbClr val="FFCC00"/>
              </a:buClr>
            </a:pPr>
            <a:endParaRPr lang="en-GB" sz="2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GB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5DA9A1-F7EB-40DD-B044-741FA2AA5AF8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21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431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641684"/>
            <a:ext cx="10972800" cy="5378116"/>
          </a:xfrm>
        </p:spPr>
        <p:txBody>
          <a:bodyPr/>
          <a:lstStyle/>
          <a:p>
            <a:pPr>
              <a:buClr>
                <a:srgbClr val="FFCC00"/>
              </a:buClr>
            </a:pPr>
            <a:r>
              <a:rPr lang="en-GB" sz="2400" dirty="0"/>
              <a:t>Public Health England (2016) </a:t>
            </a:r>
            <a:r>
              <a:rPr lang="en-GB" sz="2400" i="1" dirty="0"/>
              <a:t>Public Health Outcomes Framework – February 2016.</a:t>
            </a:r>
            <a:r>
              <a:rPr lang="en-GB" sz="2400" dirty="0"/>
              <a:t> Available at: https://www.gov.uk/government/uploads/system/uploads/attachment_data/file/496588/Official_statistics_short_commentary_PHOF_February_2016.pdf</a:t>
            </a:r>
          </a:p>
          <a:p>
            <a:pPr>
              <a:buClr>
                <a:srgbClr val="FFCC00"/>
              </a:buClr>
            </a:pPr>
            <a:endParaRPr lang="en-GB" sz="2400" dirty="0">
              <a:solidFill>
                <a:srgbClr val="FFFFFF"/>
              </a:solidFill>
            </a:endParaRPr>
          </a:p>
          <a:p>
            <a:pPr>
              <a:buClr>
                <a:srgbClr val="FFCC00"/>
              </a:buClr>
            </a:pPr>
            <a:r>
              <a:rPr lang="en-GB" sz="2400" dirty="0" smtClean="0">
                <a:solidFill>
                  <a:srgbClr val="FFFFFF"/>
                </a:solidFill>
              </a:rPr>
              <a:t>Tobutt</a:t>
            </a:r>
            <a:r>
              <a:rPr lang="en-GB" sz="2400" dirty="0">
                <a:solidFill>
                  <a:srgbClr val="FFFFFF"/>
                </a:solidFill>
              </a:rPr>
              <a:t>, C., &amp; </a:t>
            </a:r>
            <a:r>
              <a:rPr lang="en-GB" sz="2400" dirty="0" err="1">
                <a:solidFill>
                  <a:srgbClr val="FFFFFF"/>
                </a:solidFill>
              </a:rPr>
              <a:t>Milani</a:t>
            </a:r>
            <a:r>
              <a:rPr lang="en-GB" sz="2400" dirty="0">
                <a:solidFill>
                  <a:srgbClr val="FFFFFF"/>
                </a:solidFill>
              </a:rPr>
              <a:t>, M. (2010) Comparing two counselling styles for hazardous drinkers charged with alcohol-related offences in a police-custody suite: piloting motivational interviewing brief intervention or a standard intervention to reduce alcohol consumption. </a:t>
            </a:r>
            <a:r>
              <a:rPr lang="en-GB" sz="2400" i="1" dirty="0">
                <a:solidFill>
                  <a:srgbClr val="FFFFFF"/>
                </a:solidFill>
              </a:rPr>
              <a:t>Advances in Dual Diagnosis Journal,</a:t>
            </a:r>
            <a:r>
              <a:rPr lang="en-GB" sz="2400" dirty="0">
                <a:solidFill>
                  <a:srgbClr val="FFFFFF"/>
                </a:solidFill>
              </a:rPr>
              <a:t> 3(4): 20-32.</a:t>
            </a:r>
          </a:p>
          <a:p>
            <a:pPr lvl="0">
              <a:buClr>
                <a:srgbClr val="FFCC00"/>
              </a:buClr>
            </a:pPr>
            <a:endParaRPr lang="en-GB" sz="2400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5DA9A1-F7EB-40DD-B044-741FA2AA5AF8}" type="slidenum">
              <a:rPr lang="en-GB" smtClean="0">
                <a:solidFill>
                  <a:srgbClr val="FFFFFF"/>
                </a:solidFill>
              </a:rPr>
              <a:pPr>
                <a:defRPr/>
              </a:pPr>
              <a:t>22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409102"/>
      </p:ext>
    </p:extLst>
  </p:cSld>
  <p:clrMapOvr>
    <a:masterClrMapping/>
  </p:clrMapOvr>
</p:sld>
</file>

<file path=ppt/theme/theme1.xml><?xml version="1.0" encoding="utf-8"?>
<a:theme xmlns:a="http://schemas.openxmlformats.org/drawingml/2006/main" name="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1100</TotalTime>
  <Words>1113</Words>
  <Application>Microsoft Office PowerPoint</Application>
  <PresentationFormat>Widescreen</PresentationFormat>
  <Paragraphs>133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Tahoma</vt:lpstr>
      <vt:lpstr>Wingdings</vt:lpstr>
      <vt:lpstr>Ocean</vt:lpstr>
      <vt:lpstr>Delivering Primary Healthcare in Community Justice Settings: Motivational Interviewing brief Interventions to Reduce Alcohol Consumption in Hazardous Drinkers </vt:lpstr>
      <vt:lpstr>Aim of Talk</vt:lpstr>
      <vt:lpstr>Scientific Background</vt:lpstr>
      <vt:lpstr>Alcohol Brief Intervention and the CJS: What is Known </vt:lpstr>
      <vt:lpstr>Other Evidence</vt:lpstr>
      <vt:lpstr>Gaps in the Evidence of Alcohol SBI &amp; the CJS </vt:lpstr>
      <vt:lpstr>Health &amp; Justice Care Pathway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References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Clive Tobutt</dc:creator>
  <cp:lastModifiedBy>Tobutt CJ Mr (Sch of Health Sci)</cp:lastModifiedBy>
  <cp:revision>48</cp:revision>
  <cp:lastPrinted>2016-04-20T07:26:46Z</cp:lastPrinted>
  <dcterms:created xsi:type="dcterms:W3CDTF">2016-03-26T15:30:12Z</dcterms:created>
  <dcterms:modified xsi:type="dcterms:W3CDTF">2016-04-20T09:24:54Z</dcterms:modified>
</cp:coreProperties>
</file>