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68" r:id="rId3"/>
    <p:sldId id="257" r:id="rId4"/>
    <p:sldId id="258" r:id="rId5"/>
    <p:sldId id="259" r:id="rId6"/>
    <p:sldId id="271" r:id="rId7"/>
    <p:sldId id="273" r:id="rId8"/>
    <p:sldId id="260" r:id="rId9"/>
    <p:sldId id="261" r:id="rId10"/>
    <p:sldId id="262" r:id="rId11"/>
    <p:sldId id="263" r:id="rId12"/>
    <p:sldId id="264" r:id="rId13"/>
    <p:sldId id="265" r:id="rId14"/>
    <p:sldId id="272" r:id="rId15"/>
    <p:sldId id="266" r:id="rId16"/>
    <p:sldId id="267" r:id="rId17"/>
    <p:sldId id="274"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089" autoAdjust="0"/>
  </p:normalViewPr>
  <p:slideViewPr>
    <p:cSldViewPr>
      <p:cViewPr varScale="1">
        <p:scale>
          <a:sx n="87" d="100"/>
          <a:sy n="87" d="100"/>
        </p:scale>
        <p:origin x="2304" y="90"/>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5B0850-2256-484B-BCF0-BB3AE505CF50}" type="datetimeFigureOut">
              <a:rPr lang="en-US" smtClean="0"/>
              <a:pPr/>
              <a:t>11/25/2015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3AFA6A-317C-430E-BAEC-7B84EA278580}" type="slidenum">
              <a:rPr lang="en-US" smtClean="0"/>
              <a:pPr/>
              <a:t>‹#›</a:t>
            </a:fld>
            <a:endParaRPr lang="en-US"/>
          </a:p>
        </p:txBody>
      </p:sp>
    </p:spTree>
    <p:extLst>
      <p:ext uri="{BB962C8B-B14F-4D97-AF65-F5344CB8AC3E}">
        <p14:creationId xmlns:p14="http://schemas.microsoft.com/office/powerpoint/2010/main" val="37169383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earch.nwsource.com/search?searchtype=cq&amp;sort=date&amp;from=ST&amp;byline=MATTHEW%20KNIGHT"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Material is based on the book chapter: Lipscomb, Kilpatrick, Wang,</a:t>
            </a:r>
            <a:r>
              <a:rPr lang="en-US" baseline="0" dirty="0" smtClean="0"/>
              <a:t> and Hefley</a:t>
            </a:r>
            <a:r>
              <a:rPr lang="en-US" dirty="0" smtClean="0"/>
              <a:t>. 2015. “Achieving Balance Between Economic, Socio-Demographic,</a:t>
            </a:r>
            <a:r>
              <a:rPr lang="en-US" baseline="0" dirty="0" smtClean="0"/>
              <a:t> Environmental, and Regulatory Concerns: A Shale Gas Perspective</a:t>
            </a:r>
            <a:r>
              <a:rPr lang="en-US" dirty="0" smtClean="0"/>
              <a:t>” in </a:t>
            </a:r>
            <a:r>
              <a:rPr lang="en-US" u="sng" dirty="0" smtClean="0"/>
              <a:t>Economics of Unconventional Shale Gas Development – Case Studies and</a:t>
            </a:r>
            <a:r>
              <a:rPr lang="en-US" u="sng" baseline="0" dirty="0" smtClean="0"/>
              <a:t> Impacts</a:t>
            </a:r>
            <a:r>
              <a:rPr lang="en-US" baseline="0" dirty="0" smtClean="0"/>
              <a:t>.  Springer.  ISBN 978-3-319-11498-9.</a:t>
            </a:r>
            <a:endParaRPr lang="en-US" dirty="0" smtClean="0"/>
          </a:p>
        </p:txBody>
      </p:sp>
      <p:sp>
        <p:nvSpPr>
          <p:cNvPr id="4" name="Slide Number Placeholder 3"/>
          <p:cNvSpPr>
            <a:spLocks noGrp="1"/>
          </p:cNvSpPr>
          <p:nvPr>
            <p:ph type="sldNum" sz="quarter" idx="10"/>
          </p:nvPr>
        </p:nvSpPr>
        <p:spPr/>
        <p:txBody>
          <a:bodyPr/>
          <a:lstStyle/>
          <a:p>
            <a:fld id="{263AFA6A-317C-430E-BAEC-7B84EA278580}" type="slidenum">
              <a:rPr lang="en-US" smtClean="0"/>
              <a:pPr/>
              <a:t>1</a:t>
            </a:fld>
            <a:endParaRPr lang="en-US"/>
          </a:p>
        </p:txBody>
      </p:sp>
    </p:spTree>
    <p:extLst>
      <p:ext uri="{BB962C8B-B14F-4D97-AF65-F5344CB8AC3E}">
        <p14:creationId xmlns:p14="http://schemas.microsoft.com/office/powerpoint/2010/main" val="3753240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Calibri" pitchFamily="34" charset="0"/>
              </a:rPr>
              <a:t>Don’t be behind in the news</a:t>
            </a:r>
          </a:p>
          <a:p>
            <a:r>
              <a:rPr lang="en-US" dirty="0" smtClean="0"/>
              <a:t>Know what</a:t>
            </a:r>
            <a:r>
              <a:rPr lang="en-US" baseline="0" dirty="0" smtClean="0"/>
              <a:t> is going on in the community regarding fracking.</a:t>
            </a:r>
            <a:endParaRPr lang="en-US" dirty="0" smtClean="0"/>
          </a:p>
        </p:txBody>
      </p:sp>
      <p:sp>
        <p:nvSpPr>
          <p:cNvPr id="4" name="Slide Number Placeholder 3"/>
          <p:cNvSpPr>
            <a:spLocks noGrp="1"/>
          </p:cNvSpPr>
          <p:nvPr>
            <p:ph type="sldNum" sz="quarter" idx="10"/>
          </p:nvPr>
        </p:nvSpPr>
        <p:spPr/>
        <p:txBody>
          <a:bodyPr/>
          <a:lstStyle/>
          <a:p>
            <a:fld id="{263AFA6A-317C-430E-BAEC-7B84EA278580}" type="slidenum">
              <a:rPr lang="en-US" smtClean="0"/>
              <a:pPr/>
              <a:t>5</a:t>
            </a:fld>
            <a:endParaRPr lang="en-US"/>
          </a:p>
        </p:txBody>
      </p:sp>
    </p:spTree>
    <p:extLst>
      <p:ext uri="{BB962C8B-B14F-4D97-AF65-F5344CB8AC3E}">
        <p14:creationId xmlns:p14="http://schemas.microsoft.com/office/powerpoint/2010/main" val="430598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263AFA6A-317C-430E-BAEC-7B84EA278580}" type="slidenum">
              <a:rPr lang="en-US" smtClean="0"/>
              <a:pPr/>
              <a:t>6</a:t>
            </a:fld>
            <a:endParaRPr lang="en-US"/>
          </a:p>
        </p:txBody>
      </p:sp>
    </p:spTree>
    <p:extLst>
      <p:ext uri="{BB962C8B-B14F-4D97-AF65-F5344CB8AC3E}">
        <p14:creationId xmlns:p14="http://schemas.microsoft.com/office/powerpoint/2010/main" val="43059874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t>Housing shortages</a:t>
            </a:r>
            <a:r>
              <a:rPr lang="en-US" sz="1200" baseline="0" dirty="0" smtClean="0"/>
              <a:t> l</a:t>
            </a:r>
            <a:r>
              <a:rPr lang="en-US" sz="1200" dirty="0" smtClean="0"/>
              <a:t>ead to loss of taxation (from income and ad valorem), and make it less likely that workers will migrate to the area. </a:t>
            </a:r>
            <a:r>
              <a:rPr lang="en-US" sz="1200" kern="1200" dirty="0" smtClean="0">
                <a:solidFill>
                  <a:schemeClr val="tx1"/>
                </a:solidFill>
                <a:latin typeface="+mn-lt"/>
                <a:ea typeface="+mn-ea"/>
                <a:cs typeface="+mn-cs"/>
              </a:rPr>
              <a:t>Due</a:t>
            </a:r>
            <a:r>
              <a:rPr lang="en-US" sz="1200" kern="1200" baseline="0" dirty="0" smtClean="0">
                <a:solidFill>
                  <a:schemeClr val="tx1"/>
                </a:solidFill>
                <a:latin typeface="+mn-lt"/>
                <a:ea typeface="+mn-ea"/>
                <a:cs typeface="+mn-cs"/>
              </a:rPr>
              <a:t> to this l</a:t>
            </a:r>
            <a:r>
              <a:rPr lang="en-US" sz="1200" kern="1200" dirty="0" smtClean="0">
                <a:solidFill>
                  <a:schemeClr val="tx1"/>
                </a:solidFill>
                <a:latin typeface="+mn-lt"/>
                <a:ea typeface="+mn-ea"/>
                <a:cs typeface="+mn-cs"/>
              </a:rPr>
              <a:t>ack of migration in the US, studies</a:t>
            </a:r>
            <a:r>
              <a:rPr lang="en-US" sz="1200" kern="1200" baseline="0" dirty="0" smtClean="0">
                <a:solidFill>
                  <a:schemeClr val="tx1"/>
                </a:solidFill>
                <a:latin typeface="+mn-lt"/>
                <a:ea typeface="+mn-ea"/>
                <a:cs typeface="+mn-cs"/>
              </a:rPr>
              <a:t> show</a:t>
            </a:r>
            <a:r>
              <a:rPr lang="en-US" sz="1200" kern="1200" dirty="0" smtClean="0">
                <a:solidFill>
                  <a:schemeClr val="tx1"/>
                </a:solidFill>
                <a:latin typeface="+mn-lt"/>
                <a:ea typeface="+mn-ea"/>
                <a:cs typeface="+mn-cs"/>
              </a:rPr>
              <a:t> little impact on K-12 education enrollment (if housing in short supply). However,</a:t>
            </a:r>
            <a:r>
              <a:rPr lang="en-US" sz="1200" kern="1200" baseline="0" dirty="0" smtClean="0">
                <a:solidFill>
                  <a:schemeClr val="tx1"/>
                </a:solidFill>
                <a:latin typeface="+mn-lt"/>
                <a:ea typeface="+mn-ea"/>
                <a:cs typeface="+mn-cs"/>
              </a:rPr>
              <a:t> v</a:t>
            </a:r>
            <a:r>
              <a:rPr lang="en-US" sz="1200" kern="1200" dirty="0" smtClean="0">
                <a:solidFill>
                  <a:schemeClr val="tx1"/>
                </a:solidFill>
                <a:latin typeface="+mn-lt"/>
                <a:ea typeface="+mn-ea"/>
                <a:cs typeface="+mn-cs"/>
              </a:rPr>
              <a:t>arious states have developed new education programs including trades school and universities due to increase need for a skilled</a:t>
            </a:r>
            <a:r>
              <a:rPr lang="en-US" sz="1200" kern="1200" baseline="0" dirty="0" smtClean="0">
                <a:solidFill>
                  <a:schemeClr val="tx1"/>
                </a:solidFill>
                <a:latin typeface="+mn-lt"/>
                <a:ea typeface="+mn-ea"/>
                <a:cs typeface="+mn-cs"/>
              </a:rPr>
              <a:t> workforce</a:t>
            </a:r>
            <a:r>
              <a:rPr lang="en-US" sz="1200" kern="1200" dirty="0" smtClean="0">
                <a:solidFill>
                  <a:schemeClr val="tx1"/>
                </a:solidFill>
                <a:latin typeface="+mn-lt"/>
                <a:ea typeface="+mn-ea"/>
                <a:cs typeface="+mn-cs"/>
              </a:rPr>
              <a:t>.  Influx of industrial</a:t>
            </a:r>
            <a:r>
              <a:rPr lang="en-US" sz="1200" kern="1200" baseline="0" dirty="0" smtClean="0">
                <a:solidFill>
                  <a:schemeClr val="tx1"/>
                </a:solidFill>
                <a:latin typeface="+mn-lt"/>
                <a:ea typeface="+mn-ea"/>
                <a:cs typeface="+mn-cs"/>
              </a:rPr>
              <a:t> activities can change the social fabric of rural (or even residential areas). In high producing areas of the US, monies from leasing and royalties allow for changes in the agricultural sector and those changes seem to vary in the studies to date.</a:t>
            </a:r>
            <a:endParaRPr lang="en-US" dirty="0" smtClean="0"/>
          </a:p>
        </p:txBody>
      </p:sp>
      <p:sp>
        <p:nvSpPr>
          <p:cNvPr id="4" name="Slide Number Placeholder 3"/>
          <p:cNvSpPr>
            <a:spLocks noGrp="1"/>
          </p:cNvSpPr>
          <p:nvPr>
            <p:ph type="sldNum" sz="quarter" idx="10"/>
          </p:nvPr>
        </p:nvSpPr>
        <p:spPr/>
        <p:txBody>
          <a:bodyPr/>
          <a:lstStyle/>
          <a:p>
            <a:fld id="{263AFA6A-317C-430E-BAEC-7B84EA278580}" type="slidenum">
              <a:rPr lang="en-US" smtClean="0"/>
              <a:pPr/>
              <a:t>7</a:t>
            </a:fld>
            <a:endParaRPr lang="en-US"/>
          </a:p>
        </p:txBody>
      </p:sp>
    </p:spTree>
    <p:extLst>
      <p:ext uri="{BB962C8B-B14F-4D97-AF65-F5344CB8AC3E}">
        <p14:creationId xmlns:p14="http://schemas.microsoft.com/office/powerpoint/2010/main" val="34165732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Tree</a:t>
            </a:r>
            <a:r>
              <a:rPr lang="en-US" baseline="0" dirty="0" smtClean="0"/>
              <a:t> Lines – Valdosta biomass plant</a:t>
            </a:r>
            <a:endParaRPr lang="en-US" dirty="0" smtClean="0"/>
          </a:p>
          <a:p>
            <a:r>
              <a:rPr lang="en-US" dirty="0" smtClean="0"/>
              <a:t>Marcellusnoise.com/fracking for the silencers</a:t>
            </a:r>
            <a:r>
              <a:rPr lang="en-US" baseline="0" dirty="0" smtClean="0"/>
              <a:t> and sound curtains</a:t>
            </a:r>
          </a:p>
          <a:p>
            <a:r>
              <a:rPr lang="en-US" baseline="0" dirty="0" smtClean="0"/>
              <a:t>Other view-related things influence value – e.g. cell phone towers, biomass plant stacks, and some kinds of manufacturing plants (Anstine 2003)</a:t>
            </a:r>
          </a:p>
          <a:p>
            <a:endParaRPr lang="en-US" baseline="0" dirty="0" smtClean="0"/>
          </a:p>
        </p:txBody>
      </p:sp>
      <p:sp>
        <p:nvSpPr>
          <p:cNvPr id="4" name="Slide Number Placeholder 3"/>
          <p:cNvSpPr>
            <a:spLocks noGrp="1"/>
          </p:cNvSpPr>
          <p:nvPr>
            <p:ph type="sldNum" sz="quarter" idx="10"/>
          </p:nvPr>
        </p:nvSpPr>
        <p:spPr/>
        <p:txBody>
          <a:bodyPr/>
          <a:lstStyle/>
          <a:p>
            <a:fld id="{263AFA6A-317C-430E-BAEC-7B84EA278580}" type="slidenum">
              <a:rPr lang="en-US" smtClean="0"/>
              <a:pPr/>
              <a:t>10</a:t>
            </a:fld>
            <a:endParaRPr lang="en-US"/>
          </a:p>
        </p:txBody>
      </p:sp>
    </p:spTree>
    <p:extLst>
      <p:ext uri="{BB962C8B-B14F-4D97-AF65-F5344CB8AC3E}">
        <p14:creationId xmlns:p14="http://schemas.microsoft.com/office/powerpoint/2010/main" val="6051701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It’s interesting to note</a:t>
            </a:r>
            <a:r>
              <a:rPr lang="en-US" baseline="0" dirty="0" smtClean="0"/>
              <a:t> that North Carolina seems to be welcoming gas companies with open arms. Think about the example companies could set there. It could open up doors in other communities…or completely close those doors.</a:t>
            </a:r>
            <a:endParaRPr lang="en-US" dirty="0" smtClean="0"/>
          </a:p>
        </p:txBody>
      </p:sp>
      <p:sp>
        <p:nvSpPr>
          <p:cNvPr id="4" name="Slide Number Placeholder 3"/>
          <p:cNvSpPr>
            <a:spLocks noGrp="1"/>
          </p:cNvSpPr>
          <p:nvPr>
            <p:ph type="sldNum" sz="quarter" idx="10"/>
          </p:nvPr>
        </p:nvSpPr>
        <p:spPr/>
        <p:txBody>
          <a:bodyPr/>
          <a:lstStyle/>
          <a:p>
            <a:fld id="{263AFA6A-317C-430E-BAEC-7B84EA278580}" type="slidenum">
              <a:rPr lang="en-US" smtClean="0"/>
              <a:pPr/>
              <a:t>12</a:t>
            </a:fld>
            <a:endParaRPr lang="en-US"/>
          </a:p>
        </p:txBody>
      </p:sp>
    </p:spTree>
    <p:extLst>
      <p:ext uri="{BB962C8B-B14F-4D97-AF65-F5344CB8AC3E}">
        <p14:creationId xmlns:p14="http://schemas.microsoft.com/office/powerpoint/2010/main" val="1966380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Nearly $3 million awarded</a:t>
            </a:r>
            <a:r>
              <a:rPr lang="en-US" baseline="0" dirty="0" smtClean="0"/>
              <a:t> to a Texas family in first courtroom battle over fracking.</a:t>
            </a:r>
          </a:p>
          <a:p>
            <a:r>
              <a:rPr lang="en-US" baseline="0" dirty="0" smtClean="0"/>
              <a:t>Residents across the US have filed lawsuits to prevent fracking in their communities. </a:t>
            </a:r>
          </a:p>
          <a:p>
            <a:r>
              <a:rPr lang="en-US" baseline="0" dirty="0" smtClean="0"/>
              <a:t>These lawsuits were filed before drilling has begun and are due to the stigma of fracking.</a:t>
            </a:r>
            <a:endParaRPr lang="en-US" dirty="0" smtClean="0"/>
          </a:p>
          <a:p>
            <a:endParaRPr lang="en-US" dirty="0"/>
          </a:p>
        </p:txBody>
      </p:sp>
      <p:sp>
        <p:nvSpPr>
          <p:cNvPr id="4" name="Slide Number Placeholder 3"/>
          <p:cNvSpPr>
            <a:spLocks noGrp="1"/>
          </p:cNvSpPr>
          <p:nvPr>
            <p:ph type="sldNum" sz="quarter" idx="10"/>
          </p:nvPr>
        </p:nvSpPr>
        <p:spPr/>
        <p:txBody>
          <a:bodyPr/>
          <a:lstStyle/>
          <a:p>
            <a:fld id="{263AFA6A-317C-430E-BAEC-7B84EA278580}" type="slidenum">
              <a:rPr lang="en-US" smtClean="0"/>
              <a:pPr/>
              <a:t>13</a:t>
            </a:fld>
            <a:endParaRPr lang="en-US"/>
          </a:p>
        </p:txBody>
      </p:sp>
    </p:spTree>
    <p:extLst>
      <p:ext uri="{BB962C8B-B14F-4D97-AF65-F5344CB8AC3E}">
        <p14:creationId xmlns:p14="http://schemas.microsoft.com/office/powerpoint/2010/main" val="24090067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dirty="0" smtClean="0"/>
              <a:t>July 28, 2014 Seattle Times</a:t>
            </a:r>
          </a:p>
          <a:p>
            <a:r>
              <a:rPr lang="en-US" dirty="0" smtClean="0"/>
              <a:t>By </a:t>
            </a:r>
            <a:r>
              <a:rPr lang="en-US" dirty="0" smtClean="0">
                <a:hlinkClick r:id="rId3"/>
              </a:rPr>
              <a:t>MATTHEW KNIGHT</a:t>
            </a:r>
            <a:endParaRPr lang="en-US" dirty="0" smtClean="0"/>
          </a:p>
          <a:p>
            <a:r>
              <a:rPr lang="en-US" dirty="0" smtClean="0"/>
              <a:t>Associated Press</a:t>
            </a:r>
          </a:p>
          <a:p>
            <a:r>
              <a:rPr lang="en-US" dirty="0" smtClean="0"/>
              <a:t>LONDON — Energy firms will be able to bid for licenses Monday to explore for shale gas in Britain, three years after the controversial fracking process caused seismic tremors which led the government to suspend operations.</a:t>
            </a:r>
          </a:p>
          <a:p>
            <a:r>
              <a:rPr lang="en-US" dirty="0" smtClean="0"/>
              <a:t>Business and Energy Minister Matthew Hancock said shale gas has the potential to increase the country's energy supply but stressed national parks will be protected.</a:t>
            </a:r>
          </a:p>
          <a:p>
            <a:r>
              <a:rPr lang="en-US" dirty="0" smtClean="0"/>
              <a:t>"Done right, speeding up shale will mean more jobs and opportunities for people and help ensure long-term economic and energy security for our country," he said.</a:t>
            </a:r>
          </a:p>
          <a:p>
            <a:r>
              <a:rPr lang="en-US" dirty="0" smtClean="0"/>
              <a:t>The new licenses allow firms to start exploring for shale gas, with further permits required before drilling can begin. The government said national parks and other important sites will be protected unless there are "exceptional circumstances."</a:t>
            </a:r>
          </a:p>
          <a:p>
            <a:r>
              <a:rPr lang="en-US" dirty="0" smtClean="0"/>
              <a:t>Drilling for shale gas, a process known as fracking, has proved highly controversial in Britain with large protests disrupting some operations. The fracking process, which involves injecting water, chemicals and sand into shale rock to extract the gas, is firmly opposed by much of the influential environmental lobby.</a:t>
            </a:r>
          </a:p>
          <a:p>
            <a:r>
              <a:rPr lang="en-US" dirty="0" smtClean="0"/>
              <a:t>Louise Hutchins, Greenpeace U.K. energy campaigner, said the protections on drilling in national parks will not satisfy opponents.</a:t>
            </a:r>
          </a:p>
          <a:p>
            <a:r>
              <a:rPr lang="en-US" dirty="0" smtClean="0"/>
              <a:t>"The government has fired the starting gun on a reckless race for shale that could see fracking rigs go up across the British countryside, including in sensitive areas such as those covering major aquifers," she said.</a:t>
            </a:r>
          </a:p>
          <a:p>
            <a:r>
              <a:rPr lang="en-US" dirty="0" smtClean="0"/>
              <a:t>Fracking near </a:t>
            </a:r>
            <a:r>
              <a:rPr lang="en-US" dirty="0" err="1" smtClean="0"/>
              <a:t>Blackpool</a:t>
            </a:r>
            <a:r>
              <a:rPr lang="en-US" dirty="0" smtClean="0"/>
              <a:t>, a town in northern England, caused two earthquakes in 2011 with magnitudes 2.3 and 1.5 and led the government to stop further operations.</a:t>
            </a:r>
          </a:p>
          <a:p>
            <a:r>
              <a:rPr lang="en-US" dirty="0" smtClean="0"/>
              <a:t>A government investigation into the risks of fracking causing more earthquakes concluded that future operations would have to be cautious and must monitor seismic activity.</a:t>
            </a:r>
          </a:p>
          <a:p>
            <a:endParaRPr lang="en-US" dirty="0"/>
          </a:p>
        </p:txBody>
      </p:sp>
      <p:sp>
        <p:nvSpPr>
          <p:cNvPr id="4" name="Slide Number Placeholder 3"/>
          <p:cNvSpPr>
            <a:spLocks noGrp="1"/>
          </p:cNvSpPr>
          <p:nvPr>
            <p:ph type="sldNum" sz="quarter" idx="10"/>
          </p:nvPr>
        </p:nvSpPr>
        <p:spPr/>
        <p:txBody>
          <a:bodyPr/>
          <a:lstStyle/>
          <a:p>
            <a:fld id="{263AFA6A-317C-430E-BAEC-7B84EA278580}" type="slidenum">
              <a:rPr lang="en-US" smtClean="0"/>
              <a:pPr/>
              <a:t>14</a:t>
            </a:fld>
            <a:endParaRPr lang="en-US"/>
          </a:p>
        </p:txBody>
      </p:sp>
    </p:spTree>
    <p:extLst>
      <p:ext uri="{BB962C8B-B14F-4D97-AF65-F5344CB8AC3E}">
        <p14:creationId xmlns:p14="http://schemas.microsoft.com/office/powerpoint/2010/main" val="19945455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Source: http://www.propublica.org/article/aggressive-tactic-on-the-fracking-front?utm_source=et&amp;utm_medium=email&amp;utm_campaign=dailynewsletter</a:t>
            </a:r>
          </a:p>
          <a:p>
            <a:endParaRPr lang="en-US" dirty="0" smtClean="0"/>
          </a:p>
          <a:p>
            <a:r>
              <a:rPr lang="en-US" dirty="0" smtClean="0"/>
              <a:t>Reprinted here: http://www.ohio.com/blogs/drilling/ohio-utica-shale-1.291290/eqt-offers-50-000-to-neighbors-to-release-firm-from-any-liability-1.501148</a:t>
            </a:r>
          </a:p>
          <a:p>
            <a:endParaRPr lang="en-US" dirty="0" smtClean="0"/>
          </a:p>
          <a:p>
            <a:endParaRPr lang="en-US" dirty="0"/>
          </a:p>
        </p:txBody>
      </p:sp>
      <p:sp>
        <p:nvSpPr>
          <p:cNvPr id="4" name="Slide Number Placeholder 3"/>
          <p:cNvSpPr>
            <a:spLocks noGrp="1"/>
          </p:cNvSpPr>
          <p:nvPr>
            <p:ph type="sldNum" sz="quarter" idx="10"/>
          </p:nvPr>
        </p:nvSpPr>
        <p:spPr/>
        <p:txBody>
          <a:bodyPr/>
          <a:lstStyle/>
          <a:p>
            <a:fld id="{263AFA6A-317C-430E-BAEC-7B84EA278580}" type="slidenum">
              <a:rPr lang="en-US" smtClean="0"/>
              <a:pPr/>
              <a:t>15</a:t>
            </a:fld>
            <a:endParaRPr lang="en-US"/>
          </a:p>
        </p:txBody>
      </p:sp>
    </p:spTree>
    <p:extLst>
      <p:ext uri="{BB962C8B-B14F-4D97-AF65-F5344CB8AC3E}">
        <p14:creationId xmlns:p14="http://schemas.microsoft.com/office/powerpoint/2010/main" val="5230037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4C7362C-3A63-4291-BDBD-B86DEC2964F1}" type="datetimeFigureOut">
              <a:rPr lang="en-US" smtClean="0"/>
              <a:pPr/>
              <a:t>11/25/2015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442BB-80A9-41BE-B0AC-51B01E2AC777}"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C7362C-3A63-4291-BDBD-B86DEC2964F1}" type="datetimeFigureOut">
              <a:rPr lang="en-US" smtClean="0"/>
              <a:pPr/>
              <a:t>11/25/2015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442BB-80A9-41BE-B0AC-51B01E2AC777}"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4C7362C-3A63-4291-BDBD-B86DEC2964F1}" type="datetimeFigureOut">
              <a:rPr lang="en-US" smtClean="0"/>
              <a:pPr/>
              <a:t>11/25/2015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442BB-80A9-41BE-B0AC-51B01E2AC777}"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4C7362C-3A63-4291-BDBD-B86DEC2964F1}" type="datetimeFigureOut">
              <a:rPr lang="en-US" smtClean="0"/>
              <a:pPr/>
              <a:t>11/25/2015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442BB-80A9-41BE-B0AC-51B01E2AC777}"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4C7362C-3A63-4291-BDBD-B86DEC2964F1}" type="datetimeFigureOut">
              <a:rPr lang="en-US" smtClean="0"/>
              <a:pPr/>
              <a:t>11/25/2015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F4442BB-80A9-41BE-B0AC-51B01E2AC777}"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4C7362C-3A63-4291-BDBD-B86DEC2964F1}" type="datetimeFigureOut">
              <a:rPr lang="en-US" smtClean="0"/>
              <a:pPr/>
              <a:t>11/25/2015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F4442BB-80A9-41BE-B0AC-51B01E2AC777}"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C7362C-3A63-4291-BDBD-B86DEC2964F1}" type="datetimeFigureOut">
              <a:rPr lang="en-US" smtClean="0"/>
              <a:pPr/>
              <a:t>11/25/2015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F4442BB-80A9-41BE-B0AC-51B01E2AC777}"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C7362C-3A63-4291-BDBD-B86DEC2964F1}" type="datetimeFigureOut">
              <a:rPr lang="en-US" smtClean="0"/>
              <a:pPr/>
              <a:t>11/25/2015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442BB-80A9-41BE-B0AC-51B01E2AC777}"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4C7362C-3A63-4291-BDBD-B86DEC2964F1}" type="datetimeFigureOut">
              <a:rPr lang="en-US" smtClean="0"/>
              <a:pPr/>
              <a:t>11/25/2015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F4442BB-80A9-41BE-B0AC-51B01E2AC777}"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C7362C-3A63-4291-BDBD-B86DEC2964F1}" type="datetimeFigureOut">
              <a:rPr lang="en-US" smtClean="0"/>
              <a:pPr/>
              <a:t>11/25/2015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442BB-80A9-41BE-B0AC-51B01E2AC777}"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4C7362C-3A63-4291-BDBD-B86DEC2964F1}" type="datetimeFigureOut">
              <a:rPr lang="en-US" smtClean="0"/>
              <a:pPr/>
              <a:t>11/25/2015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F4442BB-80A9-41BE-B0AC-51B01E2AC777}"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C7362C-3A63-4291-BDBD-B86DEC2964F1}" type="datetimeFigureOut">
              <a:rPr lang="en-US" smtClean="0"/>
              <a:pPr/>
              <a:t>11/25/2015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F4442BB-80A9-41BE-B0AC-51B01E2AC777}"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cliff@greenfieldadvisors.com" TargetMode="External"/><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hyperlink" Target="http://www.brownfieldbook.com/" TargetMode="External"/><Relationship Id="rId4" Type="http://schemas.openxmlformats.org/officeDocument/2006/relationships/hyperlink" Target="http://www.greenfieldadvisor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Rectangle 4"/>
          <p:cNvSpPr/>
          <p:nvPr/>
        </p:nvSpPr>
        <p:spPr>
          <a:xfrm>
            <a:off x="1905000" y="5475341"/>
            <a:ext cx="7239000" cy="1382659"/>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6" name="Straight Connector 5"/>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5" name="Picture 14" descr="logo.jpg"/>
          <p:cNvPicPr>
            <a:picLocks noChangeAspect="1"/>
          </p:cNvPicPr>
          <p:nvPr/>
        </p:nvPicPr>
        <p:blipFill>
          <a:blip r:embed="rId3" cstate="print"/>
          <a:srcRect/>
          <a:stretch>
            <a:fillRect/>
          </a:stretch>
        </p:blipFill>
        <p:spPr bwMode="auto">
          <a:xfrm>
            <a:off x="7696200" y="0"/>
            <a:ext cx="1081088" cy="1311275"/>
          </a:xfrm>
          <a:prstGeom prst="rect">
            <a:avLst/>
          </a:prstGeom>
          <a:noFill/>
          <a:ln w="9525">
            <a:noFill/>
            <a:miter lim="800000"/>
            <a:headEnd/>
            <a:tailEnd/>
          </a:ln>
        </p:spPr>
      </p:pic>
      <p:sp>
        <p:nvSpPr>
          <p:cNvPr id="16" name="TextBox 15"/>
          <p:cNvSpPr txBox="1">
            <a:spLocks noChangeArrowheads="1"/>
          </p:cNvSpPr>
          <p:nvPr/>
        </p:nvSpPr>
        <p:spPr bwMode="auto">
          <a:xfrm>
            <a:off x="76200" y="1688472"/>
            <a:ext cx="8839200" cy="3046988"/>
          </a:xfrm>
          <a:prstGeom prst="rect">
            <a:avLst/>
          </a:prstGeom>
          <a:noFill/>
          <a:ln w="9525">
            <a:noFill/>
            <a:miter lim="800000"/>
            <a:headEnd/>
            <a:tailEnd/>
          </a:ln>
        </p:spPr>
        <p:txBody>
          <a:bodyPr wrap="square">
            <a:spAutoFit/>
          </a:bodyPr>
          <a:lstStyle/>
          <a:p>
            <a:pPr algn="ctr"/>
            <a:r>
              <a:rPr lang="en-US" sz="4800" b="1" dirty="0" smtClean="0">
                <a:latin typeface="Calibri" pitchFamily="34" charset="0"/>
              </a:rPr>
              <a:t>Real and Perceived Risks in </a:t>
            </a:r>
            <a:r>
              <a:rPr lang="en-US" sz="4800" b="1" dirty="0">
                <a:latin typeface="Calibri" pitchFamily="34" charset="0"/>
              </a:rPr>
              <a:t>Communities Near </a:t>
            </a:r>
            <a:r>
              <a:rPr lang="en-US" sz="4800" b="1" dirty="0" smtClean="0">
                <a:latin typeface="Calibri" pitchFamily="34" charset="0"/>
              </a:rPr>
              <a:t>Unconventional Shale Gas Activities</a:t>
            </a:r>
            <a:endParaRPr lang="en-US" sz="4800" b="1" dirty="0">
              <a:latin typeface="Calibri" pitchFamily="34" charset="0"/>
            </a:endParaRPr>
          </a:p>
        </p:txBody>
      </p:sp>
      <p:sp>
        <p:nvSpPr>
          <p:cNvPr id="17" name="TextBox 23"/>
          <p:cNvSpPr txBox="1">
            <a:spLocks noChangeArrowheads="1"/>
          </p:cNvSpPr>
          <p:nvPr/>
        </p:nvSpPr>
        <p:spPr bwMode="auto">
          <a:xfrm>
            <a:off x="1905000" y="5412617"/>
            <a:ext cx="6172200" cy="1508105"/>
          </a:xfrm>
          <a:prstGeom prst="rect">
            <a:avLst/>
          </a:prstGeom>
          <a:noFill/>
          <a:ln w="9525">
            <a:noFill/>
            <a:miter lim="800000"/>
            <a:headEnd/>
            <a:tailEnd/>
          </a:ln>
        </p:spPr>
        <p:txBody>
          <a:bodyPr>
            <a:spAutoFit/>
          </a:bodyPr>
          <a:lstStyle/>
          <a:p>
            <a:r>
              <a:rPr lang="en-US" sz="2000" b="1" dirty="0">
                <a:latin typeface="Calibri" pitchFamily="34" charset="0"/>
              </a:rPr>
              <a:t>Clifford A. Lipscomb, Ph.D., MRICS</a:t>
            </a:r>
          </a:p>
          <a:p>
            <a:r>
              <a:rPr lang="en-US" sz="2000" b="1" dirty="0">
                <a:latin typeface="Calibri" pitchFamily="34" charset="0"/>
              </a:rPr>
              <a:t>Director, Economic Research</a:t>
            </a:r>
          </a:p>
          <a:p>
            <a:r>
              <a:rPr lang="en-US" sz="2000" b="1" dirty="0">
                <a:latin typeface="Calibri" pitchFamily="34" charset="0"/>
              </a:rPr>
              <a:t>Greenfield </a:t>
            </a:r>
            <a:r>
              <a:rPr lang="en-US" sz="2000" b="1" dirty="0" smtClean="0">
                <a:latin typeface="Calibri" pitchFamily="34" charset="0"/>
              </a:rPr>
              <a:t>Advisors</a:t>
            </a:r>
          </a:p>
          <a:p>
            <a:r>
              <a:rPr lang="en-US" sz="1600" i="1" dirty="0" err="1" smtClean="0">
                <a:latin typeface="Calibri" pitchFamily="34" charset="0"/>
              </a:rPr>
              <a:t>Petrochemistry</a:t>
            </a:r>
            <a:r>
              <a:rPr lang="en-US" sz="1600" i="1" dirty="0" smtClean="0">
                <a:latin typeface="Calibri" pitchFamily="34" charset="0"/>
              </a:rPr>
              <a:t> and Chemical Engineering Conference – Atlanta, GA</a:t>
            </a:r>
          </a:p>
          <a:p>
            <a:r>
              <a:rPr lang="en-US" sz="1600" i="1" dirty="0" smtClean="0">
                <a:latin typeface="Calibri" pitchFamily="34" charset="0"/>
              </a:rPr>
              <a:t>December 1, 2015</a:t>
            </a:r>
            <a:endParaRPr lang="en-US" sz="1600" i="1" dirty="0">
              <a:latin typeface="Calibri" pitchFamily="34" charset="0"/>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905000" y="579120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6" name="Picture 14" descr="logo.jpg"/>
          <p:cNvPicPr>
            <a:picLocks noChangeAspect="1"/>
          </p:cNvPicPr>
          <p:nvPr/>
        </p:nvPicPr>
        <p:blipFill>
          <a:blip r:embed="rId2" cstate="print"/>
          <a:srcRect/>
          <a:stretch>
            <a:fillRect/>
          </a:stretch>
        </p:blipFill>
        <p:spPr bwMode="auto">
          <a:xfrm>
            <a:off x="7696200" y="0"/>
            <a:ext cx="1081088" cy="1311275"/>
          </a:xfrm>
          <a:prstGeom prst="rect">
            <a:avLst/>
          </a:prstGeom>
          <a:noFill/>
          <a:ln w="9525">
            <a:noFill/>
            <a:miter lim="800000"/>
            <a:headEnd/>
            <a:tailEnd/>
          </a:ln>
        </p:spPr>
      </p:pic>
      <p:sp>
        <p:nvSpPr>
          <p:cNvPr id="17" name="TextBox 16"/>
          <p:cNvSpPr txBox="1"/>
          <p:nvPr/>
        </p:nvSpPr>
        <p:spPr>
          <a:xfrm>
            <a:off x="228600" y="1371600"/>
            <a:ext cx="8839200" cy="4370427"/>
          </a:xfrm>
          <a:prstGeom prst="rect">
            <a:avLst/>
          </a:prstGeom>
          <a:noFill/>
        </p:spPr>
        <p:txBody>
          <a:bodyPr wrap="square" rtlCol="0">
            <a:spAutoFit/>
          </a:bodyPr>
          <a:lstStyle/>
          <a:p>
            <a:r>
              <a:rPr lang="en-US" sz="3600" b="1" u="sng" dirty="0" smtClean="0"/>
              <a:t>Greenfield Advisors</a:t>
            </a:r>
            <a:br>
              <a:rPr lang="en-US" sz="3600" b="1" u="sng" dirty="0" smtClean="0"/>
            </a:br>
            <a:endParaRPr lang="en-US" b="1" u="sng" dirty="0" smtClean="0"/>
          </a:p>
          <a:p>
            <a:pPr lvl="1">
              <a:buFont typeface="Arial" pitchFamily="34" charset="0"/>
              <a:buChar char="•"/>
            </a:pPr>
            <a:r>
              <a:rPr lang="en-US" sz="3200" dirty="0" smtClean="0"/>
              <a:t> A 39 year-old real estate and financial firm located in Seattle and suburban Atlanta</a:t>
            </a:r>
          </a:p>
          <a:p>
            <a:pPr lvl="1">
              <a:buFont typeface="Arial" pitchFamily="34" charset="0"/>
              <a:buChar char="•"/>
            </a:pPr>
            <a:r>
              <a:rPr lang="en-US" sz="3200" dirty="0" smtClean="0"/>
              <a:t> Known for forensic economic analysis and property valuation (RMBS and environmental)</a:t>
            </a:r>
          </a:p>
          <a:p>
            <a:pPr lvl="1">
              <a:buFont typeface="Arial" pitchFamily="34" charset="0"/>
              <a:buChar char="•"/>
            </a:pPr>
            <a:r>
              <a:rPr lang="en-US" sz="3200" dirty="0" smtClean="0"/>
              <a:t> Recent work – using MLS data to determine a reasonable rent for land under a liquid asphalt terminal in Ohio</a:t>
            </a: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905000" y="579120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5" name="Picture 14" descr="logo.jpg"/>
          <p:cNvPicPr>
            <a:picLocks noChangeAspect="1"/>
          </p:cNvPicPr>
          <p:nvPr/>
        </p:nvPicPr>
        <p:blipFill>
          <a:blip r:embed="rId2" cstate="print"/>
          <a:srcRect/>
          <a:stretch>
            <a:fillRect/>
          </a:stretch>
        </p:blipFill>
        <p:spPr bwMode="auto">
          <a:xfrm>
            <a:off x="7696200" y="0"/>
            <a:ext cx="1081088" cy="1311275"/>
          </a:xfrm>
          <a:prstGeom prst="rect">
            <a:avLst/>
          </a:prstGeom>
          <a:noFill/>
          <a:ln w="9525">
            <a:noFill/>
            <a:miter lim="800000"/>
            <a:headEnd/>
            <a:tailEnd/>
          </a:ln>
        </p:spPr>
      </p:pic>
      <p:sp>
        <p:nvSpPr>
          <p:cNvPr id="16" name="TextBox 23"/>
          <p:cNvSpPr txBox="1">
            <a:spLocks noChangeArrowheads="1"/>
          </p:cNvSpPr>
          <p:nvPr/>
        </p:nvSpPr>
        <p:spPr bwMode="auto">
          <a:xfrm>
            <a:off x="750887" y="1308817"/>
            <a:ext cx="7620000" cy="4678204"/>
          </a:xfrm>
          <a:prstGeom prst="rect">
            <a:avLst/>
          </a:prstGeom>
          <a:noFill/>
          <a:ln w="9525">
            <a:noFill/>
            <a:miter lim="800000"/>
            <a:headEnd/>
            <a:tailEnd/>
          </a:ln>
        </p:spPr>
        <p:txBody>
          <a:bodyPr>
            <a:spAutoFit/>
          </a:bodyPr>
          <a:lstStyle/>
          <a:p>
            <a:r>
              <a:rPr lang="en-US" sz="4000" b="1" u="sng" dirty="0" smtClean="0">
                <a:latin typeface="Calibri" pitchFamily="34" charset="0"/>
              </a:rPr>
              <a:t>Continuum of Concern</a:t>
            </a:r>
            <a:r>
              <a:rPr lang="en-US" sz="4000" b="1" dirty="0">
                <a:latin typeface="Calibri" pitchFamily="34" charset="0"/>
              </a:rPr>
              <a:t/>
            </a:r>
            <a:br>
              <a:rPr lang="en-US" sz="4000" b="1" dirty="0">
                <a:latin typeface="Calibri" pitchFamily="34" charset="0"/>
              </a:rPr>
            </a:br>
            <a:endParaRPr lang="en-US" sz="1400" b="1" dirty="0">
              <a:latin typeface="Calibri" pitchFamily="34" charset="0"/>
            </a:endParaRPr>
          </a:p>
          <a:p>
            <a:r>
              <a:rPr lang="en-US" sz="2400" u="sng" dirty="0" smtClean="0">
                <a:latin typeface="Calibri" pitchFamily="34" charset="0"/>
              </a:rPr>
              <a:t>One Extreme</a:t>
            </a:r>
            <a:r>
              <a:rPr lang="en-US" sz="2400" dirty="0" smtClean="0">
                <a:latin typeface="Calibri" pitchFamily="34" charset="0"/>
              </a:rPr>
              <a:t>: </a:t>
            </a:r>
            <a:r>
              <a:rPr lang="en-US" sz="2400" dirty="0">
                <a:latin typeface="Calibri" pitchFamily="34" charset="0"/>
              </a:rPr>
              <a:t>Fracking ALWAYS causes property values to drop, damages water supplies, and leads to health problems for those in the immediate vicinity</a:t>
            </a:r>
            <a:r>
              <a:rPr lang="en-US" sz="2400" dirty="0" smtClean="0">
                <a:latin typeface="Calibri" pitchFamily="34" charset="0"/>
              </a:rPr>
              <a:t>.</a:t>
            </a:r>
          </a:p>
          <a:p>
            <a:r>
              <a:rPr lang="en-US" sz="2400" u="sng" dirty="0" smtClean="0">
                <a:latin typeface="Calibri" pitchFamily="34" charset="0"/>
              </a:rPr>
              <a:t>Other Extreme</a:t>
            </a:r>
            <a:r>
              <a:rPr lang="en-US" sz="2400" dirty="0" smtClean="0">
                <a:latin typeface="Calibri" pitchFamily="34" charset="0"/>
              </a:rPr>
              <a:t>: Fracking NEVER causes property values to drop, never damages water supplies, and does not cause health problems.</a:t>
            </a:r>
          </a:p>
          <a:p>
            <a:r>
              <a:rPr lang="en-US" sz="2400" b="1" u="sng" dirty="0" smtClean="0">
                <a:latin typeface="Calibri" pitchFamily="34" charset="0"/>
              </a:rPr>
              <a:t>Reality</a:t>
            </a:r>
            <a:r>
              <a:rPr lang="en-US" sz="2400" b="1" dirty="0">
                <a:latin typeface="Calibri" pitchFamily="34" charset="0"/>
              </a:rPr>
              <a:t>: </a:t>
            </a:r>
            <a:r>
              <a:rPr lang="en-US" sz="2400" b="1" dirty="0" smtClean="0">
                <a:latin typeface="Calibri" pitchFamily="34" charset="0"/>
              </a:rPr>
              <a:t>Fracking MAY cause property value declines, especially if water supplies are contaminated and if residents’ health is adversely affected.</a:t>
            </a:r>
            <a:endParaRPr lang="en-US" sz="2400" b="1" dirty="0">
              <a:latin typeface="Calibri" pitchFamily="34" charset="0"/>
            </a:endParaRPr>
          </a:p>
          <a:p>
            <a:endParaRPr lang="en-US" sz="2800" dirty="0">
              <a:latin typeface="Calibri" pitchFamily="34" charset="0"/>
            </a:endParaRPr>
          </a:p>
        </p:txBody>
      </p:sp>
      <p:cxnSp>
        <p:nvCxnSpPr>
          <p:cNvPr id="17" name="Straight Connector 16"/>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0" name="Rectangle 19"/>
          <p:cNvSpPr/>
          <p:nvPr/>
        </p:nvSpPr>
        <p:spPr>
          <a:xfrm>
            <a:off x="1905000" y="579120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21" name="Straight Connector 20"/>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30" name="Picture 14" descr="logo.jpg"/>
          <p:cNvPicPr>
            <a:picLocks noChangeAspect="1"/>
          </p:cNvPicPr>
          <p:nvPr/>
        </p:nvPicPr>
        <p:blipFill>
          <a:blip r:embed="rId2" cstate="print"/>
          <a:srcRect/>
          <a:stretch>
            <a:fillRect/>
          </a:stretch>
        </p:blipFill>
        <p:spPr bwMode="auto">
          <a:xfrm>
            <a:off x="7696200" y="0"/>
            <a:ext cx="1081088" cy="1311275"/>
          </a:xfrm>
          <a:prstGeom prst="rect">
            <a:avLst/>
          </a:prstGeom>
          <a:noFill/>
          <a:ln w="9525">
            <a:noFill/>
            <a:miter lim="800000"/>
            <a:headEnd/>
            <a:tailEnd/>
          </a:ln>
        </p:spPr>
      </p:pic>
      <p:sp>
        <p:nvSpPr>
          <p:cNvPr id="31" name="TextBox 15"/>
          <p:cNvSpPr txBox="1">
            <a:spLocks noChangeArrowheads="1"/>
          </p:cNvSpPr>
          <p:nvPr/>
        </p:nvSpPr>
        <p:spPr bwMode="auto">
          <a:xfrm>
            <a:off x="533400" y="1676400"/>
            <a:ext cx="8001000" cy="2862263"/>
          </a:xfrm>
          <a:prstGeom prst="rect">
            <a:avLst/>
          </a:prstGeom>
          <a:noFill/>
          <a:ln w="9525">
            <a:noFill/>
            <a:miter lim="800000"/>
            <a:headEnd/>
            <a:tailEnd/>
          </a:ln>
        </p:spPr>
        <p:txBody>
          <a:bodyPr>
            <a:spAutoFit/>
          </a:bodyPr>
          <a:lstStyle/>
          <a:p>
            <a:pPr>
              <a:buFont typeface="Arial" charset="0"/>
              <a:buChar char="•"/>
            </a:pPr>
            <a:r>
              <a:rPr lang="en-US" sz="6000">
                <a:latin typeface="Calibri" pitchFamily="34" charset="0"/>
              </a:rPr>
              <a:t> Understand Perception</a:t>
            </a:r>
          </a:p>
          <a:p>
            <a:pPr>
              <a:buFont typeface="Arial" charset="0"/>
              <a:buChar char="•"/>
            </a:pPr>
            <a:r>
              <a:rPr lang="en-US" sz="6000">
                <a:latin typeface="Calibri" pitchFamily="34" charset="0"/>
              </a:rPr>
              <a:t> Raise Awareness</a:t>
            </a:r>
          </a:p>
          <a:p>
            <a:pPr>
              <a:buFont typeface="Arial" charset="0"/>
              <a:buChar char="•"/>
            </a:pPr>
            <a:r>
              <a:rPr lang="en-US" sz="6000">
                <a:latin typeface="Calibri" pitchFamily="34" charset="0"/>
              </a:rPr>
              <a:t> Take Action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905000" y="579120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6" name="Picture 14" descr="logo.jpg"/>
          <p:cNvPicPr>
            <a:picLocks noChangeAspect="1"/>
          </p:cNvPicPr>
          <p:nvPr/>
        </p:nvPicPr>
        <p:blipFill>
          <a:blip r:embed="rId3" cstate="print"/>
          <a:srcRect/>
          <a:stretch>
            <a:fillRect/>
          </a:stretch>
        </p:blipFill>
        <p:spPr bwMode="auto">
          <a:xfrm>
            <a:off x="7696200" y="0"/>
            <a:ext cx="1081088" cy="1311275"/>
          </a:xfrm>
          <a:prstGeom prst="rect">
            <a:avLst/>
          </a:prstGeom>
          <a:noFill/>
          <a:ln w="9525">
            <a:noFill/>
            <a:miter lim="800000"/>
            <a:headEnd/>
            <a:tailEnd/>
          </a:ln>
        </p:spPr>
      </p:pic>
      <p:sp>
        <p:nvSpPr>
          <p:cNvPr id="17" name="TextBox 15"/>
          <p:cNvSpPr txBox="1">
            <a:spLocks noChangeArrowheads="1"/>
          </p:cNvSpPr>
          <p:nvPr/>
        </p:nvSpPr>
        <p:spPr bwMode="auto">
          <a:xfrm>
            <a:off x="647700" y="1386723"/>
            <a:ext cx="8039100" cy="4093428"/>
          </a:xfrm>
          <a:prstGeom prst="rect">
            <a:avLst/>
          </a:prstGeom>
          <a:noFill/>
          <a:ln w="9525">
            <a:noFill/>
            <a:miter lim="800000"/>
            <a:headEnd/>
            <a:tailEnd/>
          </a:ln>
        </p:spPr>
        <p:txBody>
          <a:bodyPr wrap="square">
            <a:spAutoFit/>
          </a:bodyPr>
          <a:lstStyle/>
          <a:p>
            <a:r>
              <a:rPr lang="en-US" sz="3600" b="1" u="sng" dirty="0">
                <a:latin typeface="Calibri" pitchFamily="34" charset="0"/>
              </a:rPr>
              <a:t>Understanding Public Perception</a:t>
            </a:r>
            <a:endParaRPr lang="en-US" b="1" u="sng" dirty="0">
              <a:latin typeface="Calibri" pitchFamily="34" charset="0"/>
            </a:endParaRPr>
          </a:p>
          <a:p>
            <a:pPr>
              <a:buFont typeface="Arial" charset="0"/>
              <a:buChar char="•"/>
            </a:pPr>
            <a:r>
              <a:rPr lang="en-US" sz="3200" dirty="0">
                <a:latin typeface="Calibri" pitchFamily="34" charset="0"/>
              </a:rPr>
              <a:t> Read local news sites, </a:t>
            </a:r>
            <a:r>
              <a:rPr lang="en-US" sz="3200" dirty="0" smtClean="0">
                <a:latin typeface="Calibri" pitchFamily="34" charset="0"/>
              </a:rPr>
              <a:t>blogs, </a:t>
            </a:r>
            <a:r>
              <a:rPr lang="en-US" sz="3200" dirty="0">
                <a:latin typeface="Calibri" pitchFamily="34" charset="0"/>
              </a:rPr>
              <a:t>and Twitter feeds</a:t>
            </a:r>
          </a:p>
          <a:p>
            <a:pPr>
              <a:buFont typeface="Arial" charset="0"/>
              <a:buChar char="•"/>
            </a:pPr>
            <a:r>
              <a:rPr lang="en-US" sz="3200" dirty="0">
                <a:latin typeface="Calibri" pitchFamily="34" charset="0"/>
              </a:rPr>
              <a:t> Talk to </a:t>
            </a:r>
            <a:r>
              <a:rPr lang="en-US" sz="3200" dirty="0" smtClean="0">
                <a:latin typeface="Calibri" pitchFamily="34" charset="0"/>
              </a:rPr>
              <a:t>community officials</a:t>
            </a:r>
            <a:endParaRPr lang="en-US" sz="3200" dirty="0">
              <a:latin typeface="Calibri" pitchFamily="34" charset="0"/>
            </a:endParaRPr>
          </a:p>
          <a:p>
            <a:pPr>
              <a:buFont typeface="Arial" charset="0"/>
              <a:buChar char="•"/>
            </a:pPr>
            <a:r>
              <a:rPr lang="en-US" sz="3200" dirty="0">
                <a:latin typeface="Calibri" pitchFamily="34" charset="0"/>
              </a:rPr>
              <a:t> Read the latest on fracking on Google </a:t>
            </a:r>
            <a:r>
              <a:rPr lang="en-US" sz="3200" dirty="0" smtClean="0">
                <a:latin typeface="Calibri" pitchFamily="34" charset="0"/>
              </a:rPr>
              <a:t>News</a:t>
            </a:r>
          </a:p>
          <a:p>
            <a:pPr>
              <a:buFont typeface="Arial" charset="0"/>
              <a:buChar char="•"/>
            </a:pPr>
            <a:r>
              <a:rPr lang="en-US" sz="3200" dirty="0">
                <a:latin typeface="Calibri" pitchFamily="34" charset="0"/>
              </a:rPr>
              <a:t> </a:t>
            </a:r>
            <a:r>
              <a:rPr lang="en-US" sz="3200" dirty="0" smtClean="0">
                <a:latin typeface="Calibri" pitchFamily="34" charset="0"/>
              </a:rPr>
              <a:t>Are risks actual or perceived?</a:t>
            </a:r>
          </a:p>
          <a:p>
            <a:pPr>
              <a:buFont typeface="Arial" charset="0"/>
              <a:buChar char="•"/>
            </a:pPr>
            <a:r>
              <a:rPr lang="en-US" sz="3200" dirty="0">
                <a:latin typeface="Calibri" pitchFamily="34" charset="0"/>
              </a:rPr>
              <a:t> </a:t>
            </a:r>
            <a:r>
              <a:rPr lang="en-US" sz="3200" dirty="0" smtClean="0">
                <a:latin typeface="Calibri" pitchFamily="34" charset="0"/>
              </a:rPr>
              <a:t>As a case study, let’s look at what’s happening in Scotland.</a:t>
            </a:r>
          </a:p>
          <a:p>
            <a:pPr lvl="1"/>
            <a:endParaRPr lang="en-US" sz="3200" dirty="0">
              <a:latin typeface="Calibri"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905000" y="579120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6" name="Picture 14" descr="logo.jpg"/>
          <p:cNvPicPr>
            <a:picLocks noChangeAspect="1"/>
          </p:cNvPicPr>
          <p:nvPr/>
        </p:nvPicPr>
        <p:blipFill>
          <a:blip r:embed="rId3" cstate="print"/>
          <a:srcRect/>
          <a:stretch>
            <a:fillRect/>
          </a:stretch>
        </p:blipFill>
        <p:spPr bwMode="auto">
          <a:xfrm>
            <a:off x="7696200" y="0"/>
            <a:ext cx="1081088" cy="1311275"/>
          </a:xfrm>
          <a:prstGeom prst="rect">
            <a:avLst/>
          </a:prstGeom>
          <a:noFill/>
          <a:ln w="9525">
            <a:noFill/>
            <a:miter lim="800000"/>
            <a:headEnd/>
            <a:tailEnd/>
          </a:ln>
        </p:spPr>
      </p:pic>
      <p:pic>
        <p:nvPicPr>
          <p:cNvPr id="18" name="Picture 17"/>
          <p:cNvPicPr>
            <a:picLocks noChangeAspect="1"/>
          </p:cNvPicPr>
          <p:nvPr/>
        </p:nvPicPr>
        <p:blipFill>
          <a:blip r:embed="rId4"/>
          <a:stretch>
            <a:fillRect/>
          </a:stretch>
        </p:blipFill>
        <p:spPr>
          <a:xfrm>
            <a:off x="124778" y="1238249"/>
            <a:ext cx="5505450" cy="2419350"/>
          </a:xfrm>
          <a:prstGeom prst="rect">
            <a:avLst/>
          </a:prstGeom>
        </p:spPr>
      </p:pic>
      <p:pic>
        <p:nvPicPr>
          <p:cNvPr id="19" name="Picture 18"/>
          <p:cNvPicPr>
            <a:picLocks noChangeAspect="1"/>
          </p:cNvPicPr>
          <p:nvPr/>
        </p:nvPicPr>
        <p:blipFill>
          <a:blip r:embed="rId5"/>
          <a:stretch>
            <a:fillRect/>
          </a:stretch>
        </p:blipFill>
        <p:spPr>
          <a:xfrm>
            <a:off x="5630228" y="2756535"/>
            <a:ext cx="3371850" cy="790575"/>
          </a:xfrm>
          <a:prstGeom prst="rect">
            <a:avLst/>
          </a:prstGeom>
        </p:spPr>
      </p:pic>
      <p:pic>
        <p:nvPicPr>
          <p:cNvPr id="20" name="Picture 19"/>
          <p:cNvPicPr>
            <a:picLocks noChangeAspect="1"/>
          </p:cNvPicPr>
          <p:nvPr/>
        </p:nvPicPr>
        <p:blipFill>
          <a:blip r:embed="rId6"/>
          <a:stretch>
            <a:fillRect/>
          </a:stretch>
        </p:blipFill>
        <p:spPr>
          <a:xfrm>
            <a:off x="701040" y="3737610"/>
            <a:ext cx="4352925" cy="819150"/>
          </a:xfrm>
          <a:prstGeom prst="rect">
            <a:avLst/>
          </a:prstGeom>
        </p:spPr>
      </p:pic>
      <p:pic>
        <p:nvPicPr>
          <p:cNvPr id="21" name="Picture 20"/>
          <p:cNvPicPr>
            <a:picLocks noChangeAspect="1"/>
          </p:cNvPicPr>
          <p:nvPr/>
        </p:nvPicPr>
        <p:blipFill>
          <a:blip r:embed="rId7"/>
          <a:stretch>
            <a:fillRect/>
          </a:stretch>
        </p:blipFill>
        <p:spPr>
          <a:xfrm>
            <a:off x="3735229" y="4539616"/>
            <a:ext cx="4486275" cy="19812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905000" y="579120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6" name="Picture 14" descr="logo.jpg"/>
          <p:cNvPicPr>
            <a:picLocks noChangeAspect="1"/>
          </p:cNvPicPr>
          <p:nvPr/>
        </p:nvPicPr>
        <p:blipFill>
          <a:blip r:embed="rId3" cstate="print"/>
          <a:srcRect/>
          <a:stretch>
            <a:fillRect/>
          </a:stretch>
        </p:blipFill>
        <p:spPr bwMode="auto">
          <a:xfrm>
            <a:off x="7696200" y="0"/>
            <a:ext cx="1081088" cy="1311275"/>
          </a:xfrm>
          <a:prstGeom prst="rect">
            <a:avLst/>
          </a:prstGeom>
          <a:noFill/>
          <a:ln w="9525">
            <a:noFill/>
            <a:miter lim="800000"/>
            <a:headEnd/>
            <a:tailEnd/>
          </a:ln>
        </p:spPr>
      </p:pic>
      <p:sp>
        <p:nvSpPr>
          <p:cNvPr id="17" name="TextBox 15"/>
          <p:cNvSpPr txBox="1">
            <a:spLocks noChangeArrowheads="1"/>
          </p:cNvSpPr>
          <p:nvPr/>
        </p:nvSpPr>
        <p:spPr bwMode="auto">
          <a:xfrm>
            <a:off x="647700" y="1386723"/>
            <a:ext cx="7848600" cy="4093428"/>
          </a:xfrm>
          <a:prstGeom prst="rect">
            <a:avLst/>
          </a:prstGeom>
          <a:noFill/>
          <a:ln w="9525">
            <a:noFill/>
            <a:miter lim="800000"/>
            <a:headEnd/>
            <a:tailEnd/>
          </a:ln>
        </p:spPr>
        <p:txBody>
          <a:bodyPr>
            <a:spAutoFit/>
          </a:bodyPr>
          <a:lstStyle/>
          <a:p>
            <a:r>
              <a:rPr lang="en-US" sz="3600" b="1" u="sng" dirty="0" smtClean="0">
                <a:latin typeface="Calibri" pitchFamily="34" charset="0"/>
              </a:rPr>
              <a:t>Scotland Socio-Demographic Changes </a:t>
            </a:r>
            <a:endParaRPr lang="en-US" b="1" u="sng" dirty="0">
              <a:latin typeface="Calibri" pitchFamily="34" charset="0"/>
            </a:endParaRPr>
          </a:p>
          <a:p>
            <a:r>
              <a:rPr lang="en-US" sz="3200" dirty="0">
                <a:latin typeface="Calibri" pitchFamily="34" charset="0"/>
              </a:rPr>
              <a:t> </a:t>
            </a:r>
            <a:endParaRPr lang="en-US" sz="3200" dirty="0" smtClean="0">
              <a:latin typeface="Calibri" pitchFamily="34" charset="0"/>
            </a:endParaRPr>
          </a:p>
          <a:p>
            <a:pPr>
              <a:buFont typeface="Arial" charset="0"/>
              <a:buChar char="•"/>
            </a:pPr>
            <a:r>
              <a:rPr lang="en-US" sz="3200" dirty="0" smtClean="0">
                <a:latin typeface="Calibri" pitchFamily="34" charset="0"/>
              </a:rPr>
              <a:t> </a:t>
            </a:r>
            <a:r>
              <a:rPr lang="en-US" sz="3200" dirty="0" smtClean="0"/>
              <a:t>Housing shortages (permanent/temporary)</a:t>
            </a:r>
          </a:p>
          <a:p>
            <a:pPr>
              <a:buFont typeface="Arial" charset="0"/>
              <a:buChar char="•"/>
            </a:pPr>
            <a:r>
              <a:rPr lang="en-US" sz="3200" dirty="0" smtClean="0">
                <a:latin typeface="Calibri" pitchFamily="34" charset="0"/>
              </a:rPr>
              <a:t> </a:t>
            </a:r>
            <a:r>
              <a:rPr lang="en-US" sz="3200" dirty="0" smtClean="0"/>
              <a:t>Education/job </a:t>
            </a:r>
            <a:r>
              <a:rPr lang="en-US" sz="3200" dirty="0"/>
              <a:t>t</a:t>
            </a:r>
            <a:r>
              <a:rPr lang="en-US" sz="3200" dirty="0" smtClean="0"/>
              <a:t>raining</a:t>
            </a:r>
          </a:p>
          <a:p>
            <a:pPr>
              <a:buFont typeface="Arial" charset="0"/>
              <a:buChar char="•"/>
            </a:pPr>
            <a:r>
              <a:rPr lang="en-US" sz="3200" dirty="0" smtClean="0">
                <a:latin typeface="Calibri" pitchFamily="34" charset="0"/>
              </a:rPr>
              <a:t> Rural to </a:t>
            </a:r>
            <a:r>
              <a:rPr lang="en-US" sz="3200" dirty="0">
                <a:latin typeface="Calibri" pitchFamily="34" charset="0"/>
              </a:rPr>
              <a:t>i</a:t>
            </a:r>
            <a:r>
              <a:rPr lang="en-US" sz="3200" dirty="0" smtClean="0">
                <a:latin typeface="Calibri" pitchFamily="34" charset="0"/>
              </a:rPr>
              <a:t>ndustrial adaptation</a:t>
            </a:r>
          </a:p>
          <a:p>
            <a:pPr>
              <a:buFont typeface="Arial" charset="0"/>
              <a:buChar char="•"/>
            </a:pPr>
            <a:r>
              <a:rPr lang="en-US" sz="3200" dirty="0">
                <a:latin typeface="Calibri" pitchFamily="34" charset="0"/>
              </a:rPr>
              <a:t> </a:t>
            </a:r>
            <a:r>
              <a:rPr lang="en-US" sz="3200" dirty="0" smtClean="0">
                <a:latin typeface="Calibri" pitchFamily="34" charset="0"/>
              </a:rPr>
              <a:t>Possible increase in out-migration particularly within certain industries (e.g. agriculture)</a:t>
            </a:r>
            <a:endParaRPr lang="en-US" sz="3200" dirty="0">
              <a:latin typeface="Calibri" pitchFamily="34" charset="0"/>
            </a:endParaRPr>
          </a:p>
        </p:txBody>
      </p:sp>
    </p:spTree>
    <p:extLst>
      <p:ext uri="{BB962C8B-B14F-4D97-AF65-F5344CB8AC3E}">
        <p14:creationId xmlns:p14="http://schemas.microsoft.com/office/powerpoint/2010/main" val="34999066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905000" y="579120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6" name="Picture 14" descr="logo.jpg"/>
          <p:cNvPicPr>
            <a:picLocks noChangeAspect="1"/>
          </p:cNvPicPr>
          <p:nvPr/>
        </p:nvPicPr>
        <p:blipFill>
          <a:blip r:embed="rId2" cstate="print"/>
          <a:srcRect/>
          <a:stretch>
            <a:fillRect/>
          </a:stretch>
        </p:blipFill>
        <p:spPr bwMode="auto">
          <a:xfrm>
            <a:off x="7696200" y="0"/>
            <a:ext cx="1081088" cy="1311275"/>
          </a:xfrm>
          <a:prstGeom prst="rect">
            <a:avLst/>
          </a:prstGeom>
          <a:noFill/>
          <a:ln w="9525">
            <a:noFill/>
            <a:miter lim="800000"/>
            <a:headEnd/>
            <a:tailEnd/>
          </a:ln>
        </p:spPr>
      </p:pic>
      <p:sp>
        <p:nvSpPr>
          <p:cNvPr id="17" name="TextBox 15"/>
          <p:cNvSpPr txBox="1">
            <a:spLocks noChangeArrowheads="1"/>
          </p:cNvSpPr>
          <p:nvPr/>
        </p:nvSpPr>
        <p:spPr bwMode="auto">
          <a:xfrm>
            <a:off x="1454944" y="1344613"/>
            <a:ext cx="6781800" cy="4370427"/>
          </a:xfrm>
          <a:prstGeom prst="rect">
            <a:avLst/>
          </a:prstGeom>
          <a:noFill/>
          <a:ln w="9525">
            <a:noFill/>
            <a:miter lim="800000"/>
            <a:headEnd/>
            <a:tailEnd/>
          </a:ln>
        </p:spPr>
        <p:txBody>
          <a:bodyPr>
            <a:spAutoFit/>
          </a:bodyPr>
          <a:lstStyle/>
          <a:p>
            <a:r>
              <a:rPr lang="en-US" sz="3600" b="1" u="sng" dirty="0">
                <a:latin typeface="Calibri" pitchFamily="34" charset="0"/>
              </a:rPr>
              <a:t>Raising Awareness</a:t>
            </a:r>
          </a:p>
          <a:p>
            <a:pPr algn="ctr"/>
            <a:endParaRPr lang="en-US" dirty="0">
              <a:latin typeface="Calibri" pitchFamily="34" charset="0"/>
            </a:endParaRPr>
          </a:p>
          <a:p>
            <a:pPr>
              <a:buFont typeface="Arial" charset="0"/>
              <a:buChar char="•"/>
            </a:pPr>
            <a:r>
              <a:rPr lang="en-US" sz="3200" dirty="0" smtClean="0">
                <a:latin typeface="Calibri" pitchFamily="34" charset="0"/>
              </a:rPr>
              <a:t> Reach </a:t>
            </a:r>
            <a:r>
              <a:rPr lang="en-US" sz="3200" dirty="0">
                <a:latin typeface="Calibri" pitchFamily="34" charset="0"/>
              </a:rPr>
              <a:t>out to local news organizations</a:t>
            </a:r>
          </a:p>
          <a:p>
            <a:pPr>
              <a:buFont typeface="Arial" charset="0"/>
              <a:buChar char="•"/>
            </a:pPr>
            <a:r>
              <a:rPr lang="en-US" sz="3200" dirty="0">
                <a:latin typeface="Calibri" pitchFamily="34" charset="0"/>
              </a:rPr>
              <a:t> Post </a:t>
            </a:r>
            <a:r>
              <a:rPr lang="en-US" sz="3200" dirty="0" smtClean="0">
                <a:latin typeface="Calibri" pitchFamily="34" charset="0"/>
              </a:rPr>
              <a:t>signs </a:t>
            </a:r>
            <a:r>
              <a:rPr lang="en-US" sz="3200" dirty="0">
                <a:latin typeface="Calibri" pitchFamily="34" charset="0"/>
              </a:rPr>
              <a:t>on site for plans</a:t>
            </a:r>
          </a:p>
          <a:p>
            <a:pPr>
              <a:buFont typeface="Arial" charset="0"/>
              <a:buChar char="•"/>
            </a:pPr>
            <a:r>
              <a:rPr lang="en-US" sz="3200" dirty="0">
                <a:latin typeface="Calibri" pitchFamily="34" charset="0"/>
              </a:rPr>
              <a:t> Be prepared to answer </a:t>
            </a:r>
            <a:r>
              <a:rPr lang="en-US" sz="3200" dirty="0" smtClean="0">
                <a:latin typeface="Calibri" pitchFamily="34" charset="0"/>
              </a:rPr>
              <a:t>questions</a:t>
            </a:r>
          </a:p>
          <a:p>
            <a:pPr>
              <a:buFont typeface="Arial" charset="0"/>
              <a:buChar char="•"/>
            </a:pPr>
            <a:r>
              <a:rPr lang="en-US" sz="3200" dirty="0">
                <a:latin typeface="Calibri" pitchFamily="34" charset="0"/>
              </a:rPr>
              <a:t> </a:t>
            </a:r>
            <a:r>
              <a:rPr lang="en-US" sz="3200" dirty="0" smtClean="0">
                <a:latin typeface="Calibri" pitchFamily="34" charset="0"/>
              </a:rPr>
              <a:t>Exxon agreeing to publicly disclose more details on risks of fracking oil and gas wells [</a:t>
            </a:r>
            <a:r>
              <a:rPr lang="en-US" sz="3200" i="1" dirty="0" smtClean="0">
                <a:latin typeface="Calibri" pitchFamily="34" charset="0"/>
              </a:rPr>
              <a:t>WSJ (U.S. edition)</a:t>
            </a:r>
            <a:r>
              <a:rPr lang="en-US" sz="3200" dirty="0" smtClean="0">
                <a:latin typeface="Calibri" pitchFamily="34" charset="0"/>
              </a:rPr>
              <a:t>, 4/4/2014, p. B3]</a:t>
            </a:r>
            <a:endParaRPr lang="en-US" sz="3200" dirty="0">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905000" y="579120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6" name="Picture 14" descr="logo.jpg"/>
          <p:cNvPicPr>
            <a:picLocks noChangeAspect="1"/>
          </p:cNvPicPr>
          <p:nvPr/>
        </p:nvPicPr>
        <p:blipFill>
          <a:blip r:embed="rId2" cstate="print"/>
          <a:srcRect/>
          <a:stretch>
            <a:fillRect/>
          </a:stretch>
        </p:blipFill>
        <p:spPr bwMode="auto">
          <a:xfrm>
            <a:off x="7696200" y="0"/>
            <a:ext cx="1081088" cy="1311275"/>
          </a:xfrm>
          <a:prstGeom prst="rect">
            <a:avLst/>
          </a:prstGeom>
          <a:noFill/>
          <a:ln w="9525">
            <a:noFill/>
            <a:miter lim="800000"/>
            <a:headEnd/>
            <a:tailEnd/>
          </a:ln>
        </p:spPr>
      </p:pic>
      <p:sp>
        <p:nvSpPr>
          <p:cNvPr id="17" name="TextBox 15"/>
          <p:cNvSpPr txBox="1">
            <a:spLocks noChangeArrowheads="1"/>
          </p:cNvSpPr>
          <p:nvPr/>
        </p:nvSpPr>
        <p:spPr bwMode="auto">
          <a:xfrm>
            <a:off x="457200" y="1371600"/>
            <a:ext cx="8305800" cy="5232202"/>
          </a:xfrm>
          <a:prstGeom prst="rect">
            <a:avLst/>
          </a:prstGeom>
          <a:noFill/>
          <a:ln w="9525">
            <a:noFill/>
            <a:miter lim="800000"/>
            <a:headEnd/>
            <a:tailEnd/>
          </a:ln>
        </p:spPr>
        <p:txBody>
          <a:bodyPr>
            <a:spAutoFit/>
          </a:bodyPr>
          <a:lstStyle/>
          <a:p>
            <a:r>
              <a:rPr lang="en-US" sz="3600" b="1" u="sng" dirty="0">
                <a:latin typeface="Calibri" pitchFamily="34" charset="0"/>
              </a:rPr>
              <a:t>Taking Action</a:t>
            </a:r>
          </a:p>
          <a:p>
            <a:pPr algn="ctr"/>
            <a:endParaRPr lang="en-US" sz="2400" b="1" dirty="0">
              <a:latin typeface="Calibri" pitchFamily="34" charset="0"/>
            </a:endParaRPr>
          </a:p>
          <a:p>
            <a:pPr>
              <a:buFont typeface="Arial" charset="0"/>
              <a:buChar char="•"/>
            </a:pPr>
            <a:r>
              <a:rPr lang="en-US" sz="3200" dirty="0">
                <a:latin typeface="Calibri" pitchFamily="34" charset="0"/>
              </a:rPr>
              <a:t> Follow all safety guidelines</a:t>
            </a:r>
          </a:p>
          <a:p>
            <a:pPr>
              <a:buFont typeface="Arial" charset="0"/>
              <a:buChar char="•"/>
            </a:pPr>
            <a:r>
              <a:rPr lang="en-US" sz="3200" dirty="0" smtClean="0">
                <a:latin typeface="Calibri" pitchFamily="34" charset="0"/>
              </a:rPr>
              <a:t> Use buffers (e.g. tree lines) </a:t>
            </a:r>
            <a:r>
              <a:rPr lang="en-US" sz="3200" dirty="0">
                <a:latin typeface="Calibri" pitchFamily="34" charset="0"/>
              </a:rPr>
              <a:t>to mitigate noise</a:t>
            </a:r>
          </a:p>
          <a:p>
            <a:pPr>
              <a:buFont typeface="Arial" charset="0"/>
              <a:buChar char="•"/>
            </a:pPr>
            <a:r>
              <a:rPr lang="en-US" sz="3200" dirty="0" smtClean="0">
                <a:latin typeface="Calibri" pitchFamily="34" charset="0"/>
              </a:rPr>
              <a:t> Make </a:t>
            </a:r>
            <a:r>
              <a:rPr lang="en-US" sz="3200" dirty="0">
                <a:latin typeface="Calibri" pitchFamily="34" charset="0"/>
              </a:rPr>
              <a:t>sure any issues are dealt with </a:t>
            </a:r>
            <a:r>
              <a:rPr lang="en-US" sz="3200" dirty="0" smtClean="0">
                <a:latin typeface="Calibri" pitchFamily="34" charset="0"/>
              </a:rPr>
              <a:t>immediately (e.g. contamination, truck traffic)</a:t>
            </a:r>
            <a:endParaRPr lang="en-US" sz="3200" dirty="0">
              <a:latin typeface="Calibri" pitchFamily="34" charset="0"/>
            </a:endParaRPr>
          </a:p>
          <a:p>
            <a:pPr>
              <a:buFont typeface="Arial" charset="0"/>
              <a:buChar char="•"/>
            </a:pPr>
            <a:r>
              <a:rPr lang="en-US" sz="3200" dirty="0">
                <a:latin typeface="Calibri" pitchFamily="34" charset="0"/>
              </a:rPr>
              <a:t> Remind employees how important community </a:t>
            </a:r>
            <a:r>
              <a:rPr lang="en-US" sz="3200" dirty="0" smtClean="0">
                <a:latin typeface="Calibri" pitchFamily="34" charset="0"/>
              </a:rPr>
              <a:t>buy-in </a:t>
            </a:r>
            <a:r>
              <a:rPr lang="en-US" sz="3200" dirty="0">
                <a:latin typeface="Calibri" pitchFamily="34" charset="0"/>
              </a:rPr>
              <a:t>is for future </a:t>
            </a:r>
            <a:r>
              <a:rPr lang="en-US" sz="3200" dirty="0" smtClean="0">
                <a:latin typeface="Calibri" pitchFamily="34" charset="0"/>
              </a:rPr>
              <a:t>ventures</a:t>
            </a:r>
          </a:p>
          <a:p>
            <a:pPr>
              <a:buFont typeface="Arial" charset="0"/>
              <a:buChar char="•"/>
            </a:pPr>
            <a:r>
              <a:rPr lang="en-US" sz="3200" dirty="0">
                <a:latin typeface="Calibri" pitchFamily="34" charset="0"/>
              </a:rPr>
              <a:t> Exhaust </a:t>
            </a:r>
            <a:r>
              <a:rPr lang="en-US" sz="3200" dirty="0" smtClean="0">
                <a:latin typeface="Calibri" pitchFamily="34" charset="0"/>
              </a:rPr>
              <a:t>silencers and sound </a:t>
            </a:r>
            <a:r>
              <a:rPr lang="en-US" sz="3200" dirty="0">
                <a:latin typeface="Calibri" pitchFamily="34" charset="0"/>
              </a:rPr>
              <a:t>curtains</a:t>
            </a:r>
          </a:p>
          <a:p>
            <a:endParaRPr lang="en-US" sz="3200" dirty="0">
              <a:latin typeface="Calibri" pitchFamily="34" charset="0"/>
            </a:endParaRPr>
          </a:p>
          <a:p>
            <a:pPr>
              <a:buFont typeface="Arial" charset="0"/>
              <a:buChar char="•"/>
            </a:pP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905000" y="579120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6" name="Picture 14" descr="logo.jpg"/>
          <p:cNvPicPr>
            <a:picLocks noChangeAspect="1"/>
          </p:cNvPicPr>
          <p:nvPr/>
        </p:nvPicPr>
        <p:blipFill>
          <a:blip r:embed="rId3" cstate="print"/>
          <a:srcRect/>
          <a:stretch>
            <a:fillRect/>
          </a:stretch>
        </p:blipFill>
        <p:spPr bwMode="auto">
          <a:xfrm>
            <a:off x="7696200" y="0"/>
            <a:ext cx="1081088" cy="1311275"/>
          </a:xfrm>
          <a:prstGeom prst="rect">
            <a:avLst/>
          </a:prstGeom>
          <a:noFill/>
          <a:ln w="9525">
            <a:noFill/>
            <a:miter lim="800000"/>
            <a:headEnd/>
            <a:tailEnd/>
          </a:ln>
        </p:spPr>
      </p:pic>
      <p:sp>
        <p:nvSpPr>
          <p:cNvPr id="17" name="TextBox 15"/>
          <p:cNvSpPr txBox="1">
            <a:spLocks noChangeArrowheads="1"/>
          </p:cNvSpPr>
          <p:nvPr/>
        </p:nvSpPr>
        <p:spPr bwMode="auto">
          <a:xfrm>
            <a:off x="685800" y="1371600"/>
            <a:ext cx="7848600" cy="4862870"/>
          </a:xfrm>
          <a:prstGeom prst="rect">
            <a:avLst/>
          </a:prstGeom>
          <a:noFill/>
          <a:ln w="9525">
            <a:noFill/>
            <a:miter lim="800000"/>
            <a:headEnd/>
            <a:tailEnd/>
          </a:ln>
        </p:spPr>
        <p:txBody>
          <a:bodyPr wrap="square">
            <a:spAutoFit/>
          </a:bodyPr>
          <a:lstStyle/>
          <a:p>
            <a:r>
              <a:rPr lang="en-US" sz="3600" b="1" u="sng" dirty="0" smtClean="0">
                <a:latin typeface="Calibri" pitchFamily="34" charset="0"/>
              </a:rPr>
              <a:t>Despite best intentions, issues can arise</a:t>
            </a:r>
            <a:endParaRPr lang="en-US" sz="3600" b="1" u="sng" dirty="0">
              <a:latin typeface="Calibri" pitchFamily="34" charset="0"/>
            </a:endParaRPr>
          </a:p>
          <a:p>
            <a:endParaRPr lang="en-US" dirty="0">
              <a:latin typeface="Calibri" pitchFamily="34" charset="0"/>
            </a:endParaRPr>
          </a:p>
          <a:p>
            <a:pPr>
              <a:buFont typeface="Arial" charset="0"/>
              <a:buChar char="•"/>
            </a:pPr>
            <a:r>
              <a:rPr lang="en-US" sz="3200" dirty="0" smtClean="0">
                <a:latin typeface="Calibri" pitchFamily="34" charset="0"/>
              </a:rPr>
              <a:t> Environmental contamination</a:t>
            </a:r>
          </a:p>
          <a:p>
            <a:pPr lvl="1">
              <a:buFont typeface="Arial" charset="0"/>
              <a:buChar char="•"/>
            </a:pPr>
            <a:r>
              <a:rPr lang="en-US" sz="3200" dirty="0">
                <a:latin typeface="Calibri" pitchFamily="34" charset="0"/>
              </a:rPr>
              <a:t> </a:t>
            </a:r>
            <a:r>
              <a:rPr lang="en-US" sz="3200" i="1" dirty="0" smtClean="0">
                <a:latin typeface="Calibri" pitchFamily="34" charset="0"/>
              </a:rPr>
              <a:t>Parr v. Aruba Petroleum (2014)</a:t>
            </a:r>
          </a:p>
          <a:p>
            <a:pPr>
              <a:buFont typeface="Arial" charset="0"/>
              <a:buChar char="•"/>
            </a:pPr>
            <a:r>
              <a:rPr lang="en-US" sz="3200" dirty="0" smtClean="0">
                <a:latin typeface="Calibri" pitchFamily="34" charset="0"/>
              </a:rPr>
              <a:t> Noise</a:t>
            </a:r>
            <a:r>
              <a:rPr lang="en-US" sz="3200" dirty="0">
                <a:latin typeface="Calibri" pitchFamily="34" charset="0"/>
              </a:rPr>
              <a:t> </a:t>
            </a:r>
            <a:r>
              <a:rPr lang="en-US" sz="3200" dirty="0" smtClean="0">
                <a:latin typeface="Calibri" pitchFamily="34" charset="0"/>
              </a:rPr>
              <a:t>(in relation to local </a:t>
            </a:r>
            <a:r>
              <a:rPr lang="en-US" sz="3200" dirty="0">
                <a:latin typeface="Calibri" pitchFamily="34" charset="0"/>
              </a:rPr>
              <a:t>noise </a:t>
            </a:r>
            <a:r>
              <a:rPr lang="en-US" sz="3200" dirty="0" smtClean="0">
                <a:latin typeface="Calibri" pitchFamily="34" charset="0"/>
              </a:rPr>
              <a:t>ordinances)</a:t>
            </a:r>
            <a:endParaRPr lang="en-US" sz="3200" dirty="0">
              <a:latin typeface="Calibri" pitchFamily="34" charset="0"/>
            </a:endParaRPr>
          </a:p>
          <a:p>
            <a:pPr>
              <a:buFont typeface="Arial" charset="0"/>
              <a:buChar char="•"/>
            </a:pPr>
            <a:r>
              <a:rPr lang="en-US" sz="3200" dirty="0" smtClean="0">
                <a:latin typeface="Calibri" pitchFamily="34" charset="0"/>
              </a:rPr>
              <a:t> “Noticeable” disamenities (e.g. visible emissions, well towers)</a:t>
            </a:r>
          </a:p>
          <a:p>
            <a:pPr>
              <a:buFont typeface="Arial" charset="0"/>
              <a:buChar char="•"/>
            </a:pPr>
            <a:r>
              <a:rPr lang="en-US" sz="3200" dirty="0">
                <a:latin typeface="Calibri" pitchFamily="34" charset="0"/>
              </a:rPr>
              <a:t> </a:t>
            </a:r>
            <a:r>
              <a:rPr lang="en-US" sz="3200" dirty="0" smtClean="0">
                <a:latin typeface="Calibri" pitchFamily="34" charset="0"/>
              </a:rPr>
              <a:t>Truck traffic</a:t>
            </a:r>
          </a:p>
          <a:p>
            <a:pPr>
              <a:buFont typeface="Arial" charset="0"/>
              <a:buChar char="•"/>
            </a:pPr>
            <a:r>
              <a:rPr lang="en-US" sz="3200" dirty="0">
                <a:latin typeface="Calibri" pitchFamily="34" charset="0"/>
              </a:rPr>
              <a:t> </a:t>
            </a:r>
            <a:r>
              <a:rPr lang="en-US" sz="3200" dirty="0" smtClean="0">
                <a:latin typeface="Calibri" pitchFamily="34" charset="0"/>
              </a:rPr>
              <a:t>Wastewater disposal</a:t>
            </a:r>
            <a:endParaRPr lang="en-US" sz="3200" dirty="0">
              <a:latin typeface="Calibri" pitchFamily="34" charset="0"/>
            </a:endParaRPr>
          </a:p>
          <a:p>
            <a:pPr>
              <a:buFont typeface="Arial" charset="0"/>
              <a:buChar char="•"/>
            </a:pPr>
            <a:endParaRPr lang="en-US" sz="3200" dirty="0">
              <a:latin typeface="Calibri"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905000" y="579120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6" name="Picture 14" descr="logo.jpg"/>
          <p:cNvPicPr>
            <a:picLocks noChangeAspect="1"/>
          </p:cNvPicPr>
          <p:nvPr/>
        </p:nvPicPr>
        <p:blipFill>
          <a:blip r:embed="rId2" cstate="print"/>
          <a:srcRect/>
          <a:stretch>
            <a:fillRect/>
          </a:stretch>
        </p:blipFill>
        <p:spPr bwMode="auto">
          <a:xfrm>
            <a:off x="7696200" y="0"/>
            <a:ext cx="1081088" cy="1311275"/>
          </a:xfrm>
          <a:prstGeom prst="rect">
            <a:avLst/>
          </a:prstGeom>
          <a:noFill/>
          <a:ln w="9525">
            <a:noFill/>
            <a:miter lim="800000"/>
            <a:headEnd/>
            <a:tailEnd/>
          </a:ln>
        </p:spPr>
      </p:pic>
      <p:sp>
        <p:nvSpPr>
          <p:cNvPr id="17" name="TextBox 15"/>
          <p:cNvSpPr txBox="1">
            <a:spLocks noChangeArrowheads="1"/>
          </p:cNvSpPr>
          <p:nvPr/>
        </p:nvSpPr>
        <p:spPr bwMode="auto">
          <a:xfrm>
            <a:off x="761999" y="1394849"/>
            <a:ext cx="8359775" cy="3170099"/>
          </a:xfrm>
          <a:prstGeom prst="rect">
            <a:avLst/>
          </a:prstGeom>
          <a:noFill/>
          <a:ln w="9525">
            <a:noFill/>
            <a:miter lim="800000"/>
            <a:headEnd/>
            <a:tailEnd/>
          </a:ln>
        </p:spPr>
        <p:txBody>
          <a:bodyPr wrap="square">
            <a:spAutoFit/>
          </a:bodyPr>
          <a:lstStyle/>
          <a:p>
            <a:r>
              <a:rPr lang="en-US" sz="3600" b="1" u="sng" dirty="0" smtClean="0">
                <a:latin typeface="Calibri" pitchFamily="34" charset="0"/>
              </a:rPr>
              <a:t>What </a:t>
            </a:r>
            <a:r>
              <a:rPr lang="en-US" sz="3600" b="1" u="sng" dirty="0" smtClean="0">
                <a:latin typeface="Calibri" pitchFamily="34" charset="0"/>
              </a:rPr>
              <a:t>happens </a:t>
            </a:r>
            <a:r>
              <a:rPr lang="en-US" sz="3600" b="1" u="sng" dirty="0">
                <a:latin typeface="Calibri" pitchFamily="34" charset="0"/>
              </a:rPr>
              <a:t>when things go </a:t>
            </a:r>
            <a:r>
              <a:rPr lang="en-US" sz="3600" b="1" u="sng" dirty="0" smtClean="0">
                <a:latin typeface="Calibri" pitchFamily="34" charset="0"/>
              </a:rPr>
              <a:t>wrong</a:t>
            </a:r>
            <a:endParaRPr lang="en-US" sz="3600" b="1" u="sng" dirty="0">
              <a:latin typeface="Calibri" pitchFamily="34" charset="0"/>
            </a:endParaRPr>
          </a:p>
          <a:p>
            <a:endParaRPr lang="en-US" dirty="0">
              <a:latin typeface="Calibri" pitchFamily="34" charset="0"/>
            </a:endParaRPr>
          </a:p>
          <a:p>
            <a:pPr lvl="3">
              <a:buFont typeface="Arial" charset="0"/>
              <a:buChar char="•"/>
            </a:pPr>
            <a:r>
              <a:rPr lang="en-US" sz="3200" dirty="0" smtClean="0">
                <a:latin typeface="Calibri" pitchFamily="34" charset="0"/>
              </a:rPr>
              <a:t> Public </a:t>
            </a:r>
            <a:r>
              <a:rPr lang="en-US" sz="3200" dirty="0">
                <a:latin typeface="Calibri" pitchFamily="34" charset="0"/>
              </a:rPr>
              <a:t>o</a:t>
            </a:r>
            <a:r>
              <a:rPr lang="en-US" sz="3200" dirty="0" smtClean="0">
                <a:latin typeface="Calibri" pitchFamily="34" charset="0"/>
              </a:rPr>
              <a:t>utcry</a:t>
            </a:r>
            <a:endParaRPr lang="en-US" sz="3200" dirty="0">
              <a:latin typeface="Calibri" pitchFamily="34" charset="0"/>
            </a:endParaRPr>
          </a:p>
          <a:p>
            <a:pPr lvl="3">
              <a:buFont typeface="Arial" charset="0"/>
              <a:buChar char="•"/>
            </a:pPr>
            <a:r>
              <a:rPr lang="en-US" sz="3200" dirty="0" smtClean="0">
                <a:latin typeface="Calibri" pitchFamily="34" charset="0"/>
              </a:rPr>
              <a:t> Documentaries</a:t>
            </a:r>
            <a:endParaRPr lang="en-US" sz="3200" dirty="0">
              <a:latin typeface="Calibri" pitchFamily="34" charset="0"/>
            </a:endParaRPr>
          </a:p>
          <a:p>
            <a:pPr lvl="3">
              <a:buFont typeface="Arial" charset="0"/>
              <a:buChar char="•"/>
            </a:pPr>
            <a:r>
              <a:rPr lang="en-US" sz="3200" dirty="0" smtClean="0">
                <a:latin typeface="Calibri" pitchFamily="34" charset="0"/>
              </a:rPr>
              <a:t> Noise issues</a:t>
            </a:r>
          </a:p>
          <a:p>
            <a:pPr lvl="3">
              <a:buFont typeface="Arial" charset="0"/>
              <a:buChar char="•"/>
            </a:pPr>
            <a:r>
              <a:rPr lang="en-US" sz="3200" dirty="0">
                <a:latin typeface="Calibri" pitchFamily="34" charset="0"/>
              </a:rPr>
              <a:t> </a:t>
            </a:r>
            <a:r>
              <a:rPr lang="en-US" sz="3200" dirty="0" smtClean="0">
                <a:latin typeface="Calibri" pitchFamily="34" charset="0"/>
              </a:rPr>
              <a:t>Possible health effects</a:t>
            </a:r>
            <a:endParaRPr lang="en-US" sz="3200" dirty="0">
              <a:latin typeface="Calibri" pitchFamily="34" charset="0"/>
            </a:endParaRPr>
          </a:p>
          <a:p>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905000" y="579120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6" name="Picture 14" descr="logo.jpg"/>
          <p:cNvPicPr>
            <a:picLocks noChangeAspect="1"/>
          </p:cNvPicPr>
          <p:nvPr/>
        </p:nvPicPr>
        <p:blipFill>
          <a:blip r:embed="rId3" cstate="print"/>
          <a:srcRect/>
          <a:stretch>
            <a:fillRect/>
          </a:stretch>
        </p:blipFill>
        <p:spPr bwMode="auto">
          <a:xfrm>
            <a:off x="7696200" y="0"/>
            <a:ext cx="1081088" cy="1311275"/>
          </a:xfrm>
          <a:prstGeom prst="rect">
            <a:avLst/>
          </a:prstGeom>
          <a:noFill/>
          <a:ln w="9525">
            <a:noFill/>
            <a:miter lim="800000"/>
            <a:headEnd/>
            <a:tailEnd/>
          </a:ln>
        </p:spPr>
      </p:pic>
      <p:sp>
        <p:nvSpPr>
          <p:cNvPr id="17" name="Rectangle 15"/>
          <p:cNvSpPr>
            <a:spLocks noChangeArrowheads="1"/>
          </p:cNvSpPr>
          <p:nvPr/>
        </p:nvSpPr>
        <p:spPr bwMode="auto">
          <a:xfrm>
            <a:off x="838200" y="1371005"/>
            <a:ext cx="7939088" cy="4001095"/>
          </a:xfrm>
          <a:prstGeom prst="rect">
            <a:avLst/>
          </a:prstGeom>
          <a:noFill/>
          <a:ln w="9525">
            <a:noFill/>
            <a:miter lim="800000"/>
            <a:headEnd/>
            <a:tailEnd/>
          </a:ln>
        </p:spPr>
        <p:txBody>
          <a:bodyPr wrap="square">
            <a:spAutoFit/>
          </a:bodyPr>
          <a:lstStyle/>
          <a:p>
            <a:r>
              <a:rPr lang="en-US" sz="3600" b="1" u="sng" dirty="0">
                <a:latin typeface="Calibri" pitchFamily="34" charset="0"/>
              </a:rPr>
              <a:t>The </a:t>
            </a:r>
            <a:r>
              <a:rPr lang="en-US" sz="3600" b="1" u="sng" dirty="0" smtClean="0">
                <a:latin typeface="Calibri" pitchFamily="34" charset="0"/>
              </a:rPr>
              <a:t>Fallout: Bans</a:t>
            </a:r>
            <a:endParaRPr lang="en-US" sz="3600" b="1" u="sng" dirty="0">
              <a:latin typeface="Calibri" pitchFamily="34" charset="0"/>
            </a:endParaRPr>
          </a:p>
          <a:p>
            <a:endParaRPr lang="en-US" dirty="0">
              <a:latin typeface="Calibri" pitchFamily="34" charset="0"/>
            </a:endParaRPr>
          </a:p>
          <a:p>
            <a:r>
              <a:rPr lang="en-US" sz="3200" b="1" dirty="0">
                <a:latin typeface="Calibri" pitchFamily="34" charset="0"/>
              </a:rPr>
              <a:t>States with some </a:t>
            </a:r>
            <a:r>
              <a:rPr lang="en-US" sz="3200" b="1" dirty="0" smtClean="0">
                <a:latin typeface="Calibri" pitchFamily="34" charset="0"/>
              </a:rPr>
              <a:t>bans/moratoriums:</a:t>
            </a:r>
            <a:endParaRPr lang="en-US" sz="3200" b="1" dirty="0">
              <a:latin typeface="Calibri" pitchFamily="34" charset="0"/>
            </a:endParaRPr>
          </a:p>
          <a:p>
            <a:pPr>
              <a:buFont typeface="Arial" charset="0"/>
              <a:buChar char="•"/>
            </a:pPr>
            <a:r>
              <a:rPr lang="en-US" sz="2400" dirty="0">
                <a:latin typeface="Calibri" pitchFamily="34" charset="0"/>
              </a:rPr>
              <a:t>New York</a:t>
            </a:r>
          </a:p>
          <a:p>
            <a:pPr>
              <a:buFont typeface="Arial" charset="0"/>
              <a:buChar char="•"/>
            </a:pPr>
            <a:r>
              <a:rPr lang="en-US" sz="2400" dirty="0">
                <a:latin typeface="Calibri" pitchFamily="34" charset="0"/>
              </a:rPr>
              <a:t>California</a:t>
            </a:r>
          </a:p>
          <a:p>
            <a:pPr>
              <a:buFont typeface="Arial" charset="0"/>
              <a:buChar char="•"/>
            </a:pPr>
            <a:r>
              <a:rPr lang="en-US" sz="2400" dirty="0">
                <a:latin typeface="Calibri" pitchFamily="34" charset="0"/>
              </a:rPr>
              <a:t>Pennsylvania</a:t>
            </a:r>
          </a:p>
          <a:p>
            <a:pPr>
              <a:buFont typeface="Arial" charset="0"/>
              <a:buChar char="•"/>
            </a:pPr>
            <a:r>
              <a:rPr lang="en-US" sz="2400" dirty="0">
                <a:latin typeface="Calibri" pitchFamily="34" charset="0"/>
              </a:rPr>
              <a:t>Hawaii</a:t>
            </a:r>
          </a:p>
          <a:p>
            <a:pPr>
              <a:buFont typeface="Arial" charset="0"/>
              <a:buChar char="•"/>
            </a:pPr>
            <a:r>
              <a:rPr lang="en-US" sz="2400" dirty="0">
                <a:latin typeface="Calibri" pitchFamily="34" charset="0"/>
              </a:rPr>
              <a:t>Ohio</a:t>
            </a:r>
          </a:p>
          <a:p>
            <a:pPr>
              <a:buFont typeface="Arial" charset="0"/>
              <a:buChar char="•"/>
            </a:pPr>
            <a:r>
              <a:rPr lang="en-US" sz="2400" dirty="0">
                <a:latin typeface="Calibri" pitchFamily="34" charset="0"/>
              </a:rPr>
              <a:t>New Mexico</a:t>
            </a:r>
          </a:p>
          <a:p>
            <a:pPr>
              <a:buFont typeface="Arial" charset="0"/>
              <a:buChar char="•"/>
            </a:pPr>
            <a:r>
              <a:rPr lang="en-US" sz="2400" dirty="0">
                <a:latin typeface="Calibri" pitchFamily="34" charset="0"/>
              </a:rPr>
              <a:t>Others Battling Bans</a:t>
            </a: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905000" y="579120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6" name="Picture 14" descr="logo.jpg"/>
          <p:cNvPicPr>
            <a:picLocks noChangeAspect="1"/>
          </p:cNvPicPr>
          <p:nvPr/>
        </p:nvPicPr>
        <p:blipFill>
          <a:blip r:embed="rId3" cstate="print"/>
          <a:srcRect/>
          <a:stretch>
            <a:fillRect/>
          </a:stretch>
        </p:blipFill>
        <p:spPr bwMode="auto">
          <a:xfrm>
            <a:off x="7696200" y="0"/>
            <a:ext cx="1081088" cy="1311275"/>
          </a:xfrm>
          <a:prstGeom prst="rect">
            <a:avLst/>
          </a:prstGeom>
          <a:noFill/>
          <a:ln w="9525">
            <a:noFill/>
            <a:miter lim="800000"/>
            <a:headEnd/>
            <a:tailEnd/>
          </a:ln>
        </p:spPr>
      </p:pic>
      <p:sp>
        <p:nvSpPr>
          <p:cNvPr id="17" name="Rectangle 15"/>
          <p:cNvSpPr>
            <a:spLocks noChangeArrowheads="1"/>
          </p:cNvSpPr>
          <p:nvPr/>
        </p:nvSpPr>
        <p:spPr bwMode="auto">
          <a:xfrm>
            <a:off x="685800" y="1440552"/>
            <a:ext cx="8098677" cy="4893647"/>
          </a:xfrm>
          <a:prstGeom prst="rect">
            <a:avLst/>
          </a:prstGeom>
          <a:noFill/>
          <a:ln w="9525">
            <a:noFill/>
            <a:miter lim="800000"/>
            <a:headEnd/>
            <a:tailEnd/>
          </a:ln>
        </p:spPr>
        <p:txBody>
          <a:bodyPr wrap="square">
            <a:spAutoFit/>
          </a:bodyPr>
          <a:lstStyle/>
          <a:p>
            <a:r>
              <a:rPr lang="en-US" sz="3600" b="1" u="sng" dirty="0" smtClean="0">
                <a:latin typeface="Calibri" pitchFamily="34" charset="0"/>
              </a:rPr>
              <a:t>The Fallout: Lawsuits and Referenda</a:t>
            </a:r>
            <a:endParaRPr lang="en-US" sz="3600" b="1" u="sng" dirty="0">
              <a:latin typeface="Calibri" pitchFamily="34" charset="0"/>
            </a:endParaRPr>
          </a:p>
          <a:p>
            <a:endParaRPr lang="en-US" sz="2000" b="1" u="sng" dirty="0">
              <a:latin typeface="Calibri" pitchFamily="34" charset="0"/>
            </a:endParaRPr>
          </a:p>
          <a:p>
            <a:pPr>
              <a:buFont typeface="Arial" pitchFamily="34" charset="0"/>
              <a:buChar char="•"/>
            </a:pPr>
            <a:r>
              <a:rPr lang="en-US" sz="3200" dirty="0" smtClean="0">
                <a:latin typeface="Calibri" pitchFamily="34" charset="0"/>
              </a:rPr>
              <a:t> </a:t>
            </a:r>
            <a:r>
              <a:rPr lang="en-US" sz="3200" i="1" dirty="0" smtClean="0">
                <a:latin typeface="Calibri" pitchFamily="34" charset="0"/>
              </a:rPr>
              <a:t>Parr v. Aruba </a:t>
            </a:r>
            <a:r>
              <a:rPr lang="en-US" sz="3200" i="1" dirty="0">
                <a:latin typeface="Calibri" pitchFamily="34" charset="0"/>
              </a:rPr>
              <a:t>Petroleum</a:t>
            </a:r>
          </a:p>
          <a:p>
            <a:pPr>
              <a:buFont typeface="Arial" pitchFamily="34" charset="0"/>
              <a:buChar char="•"/>
            </a:pPr>
            <a:r>
              <a:rPr lang="en-US" sz="3200" dirty="0" smtClean="0">
                <a:latin typeface="Calibri" pitchFamily="34" charset="0"/>
              </a:rPr>
              <a:t> Other new cases in Texas and Colorado</a:t>
            </a:r>
          </a:p>
          <a:p>
            <a:pPr>
              <a:buFont typeface="Arial" pitchFamily="34" charset="0"/>
              <a:buChar char="•"/>
            </a:pPr>
            <a:r>
              <a:rPr lang="en-US" sz="3200" dirty="0">
                <a:latin typeface="Calibri" pitchFamily="34" charset="0"/>
              </a:rPr>
              <a:t> </a:t>
            </a:r>
            <a:r>
              <a:rPr lang="en-US" sz="3200" dirty="0" smtClean="0">
                <a:latin typeface="Calibri" pitchFamily="34" charset="0"/>
              </a:rPr>
              <a:t>Municipalities’ referenda to </a:t>
            </a:r>
            <a:r>
              <a:rPr lang="en-US" sz="3200" dirty="0">
                <a:latin typeface="Calibri" pitchFamily="34" charset="0"/>
              </a:rPr>
              <a:t>prevent </a:t>
            </a:r>
            <a:r>
              <a:rPr lang="en-US" sz="3200" dirty="0" smtClean="0">
                <a:latin typeface="Calibri" pitchFamily="34" charset="0"/>
              </a:rPr>
              <a:t>fracking activity</a:t>
            </a:r>
          </a:p>
          <a:p>
            <a:pPr>
              <a:buFont typeface="Arial" pitchFamily="34" charset="0"/>
              <a:buChar char="•"/>
            </a:pPr>
            <a:r>
              <a:rPr lang="en-US" sz="3200" dirty="0">
                <a:latin typeface="Calibri" pitchFamily="34" charset="0"/>
              </a:rPr>
              <a:t> </a:t>
            </a:r>
            <a:r>
              <a:rPr lang="en-US" sz="3200" dirty="0" smtClean="0">
                <a:latin typeface="Calibri" pitchFamily="34" charset="0"/>
              </a:rPr>
              <a:t>Related, lots of natural gas pipeline failures seem to be occurring…is this because of the increased supply of natural gas produced in U.S.?</a:t>
            </a:r>
            <a:endParaRPr lang="en-US" sz="1600" dirty="0">
              <a:latin typeface="Calibri"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905000" y="579120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6" name="Picture 14" descr="logo.jpg"/>
          <p:cNvPicPr>
            <a:picLocks noChangeAspect="1"/>
          </p:cNvPicPr>
          <p:nvPr/>
        </p:nvPicPr>
        <p:blipFill>
          <a:blip r:embed="rId3" cstate="print"/>
          <a:srcRect/>
          <a:stretch>
            <a:fillRect/>
          </a:stretch>
        </p:blipFill>
        <p:spPr bwMode="auto">
          <a:xfrm>
            <a:off x="7696200" y="0"/>
            <a:ext cx="1081088" cy="1311275"/>
          </a:xfrm>
          <a:prstGeom prst="rect">
            <a:avLst/>
          </a:prstGeom>
          <a:noFill/>
          <a:ln w="9525">
            <a:noFill/>
            <a:miter lim="800000"/>
            <a:headEnd/>
            <a:tailEnd/>
          </a:ln>
        </p:spPr>
      </p:pic>
      <p:sp>
        <p:nvSpPr>
          <p:cNvPr id="17" name="Rectangle 15"/>
          <p:cNvSpPr>
            <a:spLocks noChangeArrowheads="1"/>
          </p:cNvSpPr>
          <p:nvPr/>
        </p:nvSpPr>
        <p:spPr bwMode="auto">
          <a:xfrm>
            <a:off x="685800" y="1359845"/>
            <a:ext cx="8305800" cy="4462760"/>
          </a:xfrm>
          <a:prstGeom prst="rect">
            <a:avLst/>
          </a:prstGeom>
          <a:noFill/>
          <a:ln w="9525">
            <a:noFill/>
            <a:miter lim="800000"/>
            <a:headEnd/>
            <a:tailEnd/>
          </a:ln>
        </p:spPr>
        <p:txBody>
          <a:bodyPr wrap="square">
            <a:spAutoFit/>
          </a:bodyPr>
          <a:lstStyle/>
          <a:p>
            <a:r>
              <a:rPr lang="en-US" sz="3600" b="1" u="sng" dirty="0" smtClean="0">
                <a:latin typeface="Calibri" pitchFamily="34" charset="0"/>
              </a:rPr>
              <a:t>General Uncertainty</a:t>
            </a:r>
            <a:endParaRPr lang="en-US" sz="3600" b="1" u="sng" dirty="0">
              <a:latin typeface="Calibri" pitchFamily="34" charset="0"/>
            </a:endParaRPr>
          </a:p>
          <a:p>
            <a:endParaRPr lang="en-US" sz="2000" b="1" u="sng" dirty="0">
              <a:latin typeface="Calibri" pitchFamily="34" charset="0"/>
            </a:endParaRPr>
          </a:p>
          <a:p>
            <a:pPr>
              <a:buFont typeface="Arial" pitchFamily="34" charset="0"/>
              <a:buChar char="•"/>
            </a:pPr>
            <a:r>
              <a:rPr lang="en-US" sz="3200" b="1" dirty="0" smtClean="0">
                <a:latin typeface="Calibri" pitchFamily="34" charset="0"/>
              </a:rPr>
              <a:t> </a:t>
            </a:r>
            <a:r>
              <a:rPr lang="en-US" sz="2800" dirty="0" smtClean="0">
                <a:latin typeface="Calibri" pitchFamily="34" charset="0"/>
              </a:rPr>
              <a:t>Relationship between fracking and earthquakes (e.g. Britain experience; Oklahoma experience)?</a:t>
            </a:r>
            <a:endParaRPr lang="en-US" sz="2800" dirty="0">
              <a:latin typeface="Calibri" pitchFamily="34" charset="0"/>
            </a:endParaRPr>
          </a:p>
          <a:p>
            <a:pPr>
              <a:buFont typeface="Arial" pitchFamily="34" charset="0"/>
              <a:buChar char="•"/>
            </a:pPr>
            <a:r>
              <a:rPr lang="en-US" sz="2800" dirty="0" smtClean="0">
                <a:latin typeface="Calibri" pitchFamily="34" charset="0"/>
              </a:rPr>
              <a:t> Environmental effects on proximal properties (e.g. Muehlenbachs et al. 2012)</a:t>
            </a:r>
          </a:p>
          <a:p>
            <a:pPr>
              <a:buFont typeface="Arial" pitchFamily="34" charset="0"/>
              <a:buChar char="•"/>
            </a:pPr>
            <a:r>
              <a:rPr lang="en-US" sz="2800" dirty="0">
                <a:latin typeface="Calibri" pitchFamily="34" charset="0"/>
              </a:rPr>
              <a:t> </a:t>
            </a:r>
            <a:r>
              <a:rPr lang="en-US" sz="2800" dirty="0" smtClean="0">
                <a:latin typeface="Calibri" pitchFamily="34" charset="0"/>
              </a:rPr>
              <a:t>Relationship between distance to fracking operations and real estate values</a:t>
            </a:r>
          </a:p>
          <a:p>
            <a:pPr>
              <a:buFont typeface="Arial" pitchFamily="34" charset="0"/>
              <a:buChar char="•"/>
            </a:pPr>
            <a:r>
              <a:rPr lang="en-US" sz="2800" dirty="0">
                <a:latin typeface="Calibri" pitchFamily="34" charset="0"/>
              </a:rPr>
              <a:t> </a:t>
            </a:r>
            <a:r>
              <a:rPr lang="en-US" sz="2800" dirty="0" smtClean="0">
                <a:latin typeface="Calibri" pitchFamily="34" charset="0"/>
              </a:rPr>
              <a:t>“Jobs and dollars” balanced against negative effects of fracking (e.g. groundwater contamination risk)</a:t>
            </a:r>
            <a:endParaRPr lang="en-US" sz="2800" dirty="0">
              <a:latin typeface="Calibri" pitchFamily="34" charset="0"/>
            </a:endParaRPr>
          </a:p>
        </p:txBody>
      </p:sp>
    </p:spTree>
    <p:extLst>
      <p:ext uri="{BB962C8B-B14F-4D97-AF65-F5344CB8AC3E}">
        <p14:creationId xmlns:p14="http://schemas.microsoft.com/office/powerpoint/2010/main" val="25323954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905000" y="579120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6" name="Picture 14" descr="logo.jpg"/>
          <p:cNvPicPr>
            <a:picLocks noChangeAspect="1"/>
          </p:cNvPicPr>
          <p:nvPr/>
        </p:nvPicPr>
        <p:blipFill>
          <a:blip r:embed="rId3" cstate="print"/>
          <a:srcRect/>
          <a:stretch>
            <a:fillRect/>
          </a:stretch>
        </p:blipFill>
        <p:spPr bwMode="auto">
          <a:xfrm>
            <a:off x="7696200" y="0"/>
            <a:ext cx="1081088" cy="1311275"/>
          </a:xfrm>
          <a:prstGeom prst="rect">
            <a:avLst/>
          </a:prstGeom>
          <a:noFill/>
          <a:ln w="9525">
            <a:noFill/>
            <a:miter lim="800000"/>
            <a:headEnd/>
            <a:tailEnd/>
          </a:ln>
        </p:spPr>
      </p:pic>
      <p:sp>
        <p:nvSpPr>
          <p:cNvPr id="17" name="TextBox 15"/>
          <p:cNvSpPr txBox="1">
            <a:spLocks noChangeArrowheads="1"/>
          </p:cNvSpPr>
          <p:nvPr/>
        </p:nvSpPr>
        <p:spPr bwMode="auto">
          <a:xfrm>
            <a:off x="1073944" y="1344573"/>
            <a:ext cx="7162800" cy="4370427"/>
          </a:xfrm>
          <a:prstGeom prst="rect">
            <a:avLst/>
          </a:prstGeom>
          <a:noFill/>
          <a:ln w="9525">
            <a:noFill/>
            <a:miter lim="800000"/>
            <a:headEnd/>
            <a:tailEnd/>
          </a:ln>
        </p:spPr>
        <p:txBody>
          <a:bodyPr wrap="square">
            <a:spAutoFit/>
          </a:bodyPr>
          <a:lstStyle/>
          <a:p>
            <a:r>
              <a:rPr lang="en-US" sz="3600" b="1" u="sng" dirty="0" smtClean="0">
                <a:latin typeface="Calibri" pitchFamily="34" charset="0"/>
              </a:rPr>
              <a:t>An </a:t>
            </a:r>
            <a:r>
              <a:rPr lang="en-US" sz="3600" b="1" u="sng" dirty="0">
                <a:latin typeface="Calibri" pitchFamily="34" charset="0"/>
              </a:rPr>
              <a:t>Interesting </a:t>
            </a:r>
            <a:r>
              <a:rPr lang="en-US" sz="3600" b="1" u="sng" dirty="0" smtClean="0">
                <a:latin typeface="Calibri" pitchFamily="34" charset="0"/>
              </a:rPr>
              <a:t>Solution?</a:t>
            </a:r>
            <a:endParaRPr lang="en-US" sz="3600" b="1" u="sng" dirty="0">
              <a:latin typeface="Calibri" pitchFamily="34" charset="0"/>
            </a:endParaRPr>
          </a:p>
          <a:p>
            <a:endParaRPr lang="en-US" dirty="0">
              <a:latin typeface="Calibri" pitchFamily="34" charset="0"/>
            </a:endParaRPr>
          </a:p>
          <a:p>
            <a:pPr marL="457200" indent="-457200">
              <a:buFont typeface="Arial" panose="020B0604020202020204" pitchFamily="34" charset="0"/>
              <a:buChar char="•"/>
            </a:pPr>
            <a:r>
              <a:rPr lang="en-US" sz="2800" dirty="0">
                <a:latin typeface="Calibri" pitchFamily="34" charset="0"/>
              </a:rPr>
              <a:t>EQT Corp. in Pennsylvania offered nearby residents $</a:t>
            </a:r>
            <a:r>
              <a:rPr lang="en-US" sz="2800" dirty="0" smtClean="0">
                <a:latin typeface="Calibri" pitchFamily="34" charset="0"/>
              </a:rPr>
              <a:t>50,000 </a:t>
            </a:r>
            <a:r>
              <a:rPr lang="en-US" sz="2800" dirty="0">
                <a:latin typeface="Calibri" pitchFamily="34" charset="0"/>
              </a:rPr>
              <a:t>cash to free the </a:t>
            </a:r>
            <a:r>
              <a:rPr lang="en-US" sz="2800" dirty="0" smtClean="0">
                <a:latin typeface="Calibri" pitchFamily="34" charset="0"/>
              </a:rPr>
              <a:t>company</a:t>
            </a:r>
            <a:br>
              <a:rPr lang="en-US" sz="2800" dirty="0" smtClean="0">
                <a:latin typeface="Calibri" pitchFamily="34" charset="0"/>
              </a:rPr>
            </a:br>
            <a:r>
              <a:rPr lang="en-US" sz="2800" dirty="0" smtClean="0">
                <a:latin typeface="Calibri" pitchFamily="34" charset="0"/>
              </a:rPr>
              <a:t>of </a:t>
            </a:r>
            <a:r>
              <a:rPr lang="en-US" sz="2800" dirty="0">
                <a:latin typeface="Calibri" pitchFamily="34" charset="0"/>
              </a:rPr>
              <a:t>all </a:t>
            </a:r>
            <a:r>
              <a:rPr lang="en-US" sz="2800" dirty="0" smtClean="0">
                <a:latin typeface="Calibri" pitchFamily="34" charset="0"/>
              </a:rPr>
              <a:t>liability</a:t>
            </a:r>
          </a:p>
          <a:p>
            <a:pPr marL="457200" indent="-457200">
              <a:buFont typeface="Arial" panose="020B0604020202020204" pitchFamily="34" charset="0"/>
              <a:buChar char="•"/>
            </a:pPr>
            <a:r>
              <a:rPr lang="en-US" sz="2800" dirty="0" smtClean="0">
                <a:latin typeface="Calibri" pitchFamily="34" charset="0"/>
              </a:rPr>
              <a:t>Only one other company has extended the same offer. Experts say the offer could have unintended consequences (i.e. erode confidence in gas companies and cause residents to actually push for more bans).</a:t>
            </a:r>
            <a:endParaRPr lang="en-US" sz="2800" dirty="0">
              <a:latin typeface="Calibri" pitchFamily="34"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905000" y="579120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6" name="Picture 14" descr="logo.jpg"/>
          <p:cNvPicPr>
            <a:picLocks noChangeAspect="1"/>
          </p:cNvPicPr>
          <p:nvPr/>
        </p:nvPicPr>
        <p:blipFill>
          <a:blip r:embed="rId2" cstate="print"/>
          <a:srcRect/>
          <a:stretch>
            <a:fillRect/>
          </a:stretch>
        </p:blipFill>
        <p:spPr bwMode="auto">
          <a:xfrm>
            <a:off x="7696200" y="0"/>
            <a:ext cx="1081088" cy="1311275"/>
          </a:xfrm>
          <a:prstGeom prst="rect">
            <a:avLst/>
          </a:prstGeom>
          <a:noFill/>
          <a:ln w="9525">
            <a:noFill/>
            <a:miter lim="800000"/>
            <a:headEnd/>
            <a:tailEnd/>
          </a:ln>
        </p:spPr>
      </p:pic>
      <p:sp>
        <p:nvSpPr>
          <p:cNvPr id="17" name="TextBox 16"/>
          <p:cNvSpPr txBox="1"/>
          <p:nvPr/>
        </p:nvSpPr>
        <p:spPr>
          <a:xfrm>
            <a:off x="609599" y="1355617"/>
            <a:ext cx="8021955" cy="3847207"/>
          </a:xfrm>
          <a:prstGeom prst="rect">
            <a:avLst/>
          </a:prstGeom>
          <a:noFill/>
        </p:spPr>
        <p:txBody>
          <a:bodyPr wrap="square" rtlCol="0">
            <a:spAutoFit/>
          </a:bodyPr>
          <a:lstStyle/>
          <a:p>
            <a:r>
              <a:rPr lang="en-US" sz="3600" b="1" u="sng" dirty="0" smtClean="0"/>
              <a:t>Conclusions</a:t>
            </a:r>
            <a:endParaRPr lang="en-US" sz="3600" b="1" u="sng" dirty="0" smtClean="0"/>
          </a:p>
          <a:p>
            <a:endParaRPr lang="en-US" dirty="0"/>
          </a:p>
          <a:p>
            <a:pPr>
              <a:buFont typeface="Arial" pitchFamily="34" charset="0"/>
              <a:buChar char="•"/>
            </a:pPr>
            <a:r>
              <a:rPr lang="en-US" sz="3200" dirty="0" smtClean="0"/>
              <a:t> </a:t>
            </a:r>
            <a:r>
              <a:rPr lang="en-US" sz="2800" dirty="0" smtClean="0"/>
              <a:t>Be cognizant of the concerns of local residents, real or perceived (e.g. attitudes toward fracking likely differ by well/piped water)</a:t>
            </a:r>
          </a:p>
          <a:p>
            <a:pPr>
              <a:buFont typeface="Arial" pitchFamily="34" charset="0"/>
              <a:buChar char="•"/>
            </a:pPr>
            <a:r>
              <a:rPr lang="en-US" sz="2800" dirty="0" smtClean="0"/>
              <a:t> Issues today could mean bans tomorrow</a:t>
            </a:r>
          </a:p>
          <a:p>
            <a:pPr>
              <a:buFont typeface="Arial" pitchFamily="34" charset="0"/>
              <a:buChar char="•"/>
            </a:pPr>
            <a:r>
              <a:rPr lang="en-US" sz="2800" dirty="0"/>
              <a:t> </a:t>
            </a:r>
            <a:r>
              <a:rPr lang="en-US" sz="2800" dirty="0" smtClean="0"/>
              <a:t>Fracking done well means a boon for communities</a:t>
            </a:r>
          </a:p>
          <a:p>
            <a:pPr>
              <a:buFont typeface="Arial" pitchFamily="34" charset="0"/>
              <a:buChar char="•"/>
            </a:pPr>
            <a:r>
              <a:rPr lang="en-US" sz="2800" dirty="0"/>
              <a:t> </a:t>
            </a:r>
            <a:r>
              <a:rPr lang="en-US" sz="2800" dirty="0" smtClean="0"/>
              <a:t>Fracking done poorly often means litigation</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5"/>
          <p:cNvSpPr/>
          <p:nvPr/>
        </p:nvSpPr>
        <p:spPr>
          <a:xfrm>
            <a:off x="1905000" y="5791200"/>
            <a:ext cx="7239000" cy="1066800"/>
          </a:xfrm>
          <a:prstGeom prst="rect">
            <a:avLst/>
          </a:prstGeom>
          <a:solidFill>
            <a:srgbClr val="70A36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7" name="Straight Connector 6"/>
          <p:cNvCxnSpPr/>
          <p:nvPr/>
        </p:nvCxnSpPr>
        <p:spPr>
          <a:xfrm>
            <a:off x="0" y="2438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0" y="2971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0" y="35052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0" y="4038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0" y="4572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0" y="51054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0" y="56388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0" y="13716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0" y="1905000"/>
            <a:ext cx="9144000" cy="0"/>
          </a:xfrm>
          <a:prstGeom prst="line">
            <a:avLst/>
          </a:prstGeom>
          <a:ln w="12700">
            <a:solidFill>
              <a:schemeClr val="tx1">
                <a:alpha val="15000"/>
              </a:schemeClr>
            </a:solidFill>
          </a:ln>
        </p:spPr>
        <p:style>
          <a:lnRef idx="1">
            <a:schemeClr val="accent1"/>
          </a:lnRef>
          <a:fillRef idx="0">
            <a:schemeClr val="accent1"/>
          </a:fillRef>
          <a:effectRef idx="0">
            <a:schemeClr val="accent1"/>
          </a:effectRef>
          <a:fontRef idx="minor">
            <a:schemeClr val="tx1"/>
          </a:fontRef>
        </p:style>
      </p:cxnSp>
      <p:pic>
        <p:nvPicPr>
          <p:cNvPr id="16" name="Picture 14" descr="logo.jpg"/>
          <p:cNvPicPr>
            <a:picLocks noChangeAspect="1"/>
          </p:cNvPicPr>
          <p:nvPr/>
        </p:nvPicPr>
        <p:blipFill>
          <a:blip r:embed="rId2" cstate="print"/>
          <a:srcRect/>
          <a:stretch>
            <a:fillRect/>
          </a:stretch>
        </p:blipFill>
        <p:spPr bwMode="auto">
          <a:xfrm>
            <a:off x="7696200" y="0"/>
            <a:ext cx="1081088" cy="1311275"/>
          </a:xfrm>
          <a:prstGeom prst="rect">
            <a:avLst/>
          </a:prstGeom>
          <a:noFill/>
          <a:ln w="9525">
            <a:noFill/>
            <a:miter lim="800000"/>
            <a:headEnd/>
            <a:tailEnd/>
          </a:ln>
        </p:spPr>
      </p:pic>
      <p:sp>
        <p:nvSpPr>
          <p:cNvPr id="17" name="TextBox 15"/>
          <p:cNvSpPr txBox="1">
            <a:spLocks noChangeArrowheads="1"/>
          </p:cNvSpPr>
          <p:nvPr/>
        </p:nvSpPr>
        <p:spPr bwMode="auto">
          <a:xfrm>
            <a:off x="1295400" y="1463674"/>
            <a:ext cx="7716343" cy="5324535"/>
          </a:xfrm>
          <a:prstGeom prst="rect">
            <a:avLst/>
          </a:prstGeom>
          <a:noFill/>
          <a:ln w="9525">
            <a:noFill/>
            <a:miter lim="800000"/>
            <a:headEnd/>
            <a:tailEnd/>
          </a:ln>
        </p:spPr>
        <p:txBody>
          <a:bodyPr wrap="none">
            <a:spAutoFit/>
          </a:bodyPr>
          <a:lstStyle/>
          <a:p>
            <a:r>
              <a:rPr lang="en-US" sz="2800" b="1" u="sng" dirty="0">
                <a:latin typeface="Calibri" pitchFamily="34" charset="0"/>
              </a:rPr>
              <a:t>Clifford A. Lipscomb, Ph.D., MRICS</a:t>
            </a:r>
          </a:p>
          <a:p>
            <a:r>
              <a:rPr lang="en-US" sz="2800" dirty="0">
                <a:latin typeface="Calibri" pitchFamily="34" charset="0"/>
              </a:rPr>
              <a:t>Director, Economic Research</a:t>
            </a:r>
            <a:br>
              <a:rPr lang="en-US" sz="2800" dirty="0">
                <a:latin typeface="Calibri" pitchFamily="34" charset="0"/>
              </a:rPr>
            </a:br>
            <a:r>
              <a:rPr lang="en-US" sz="2800" dirty="0">
                <a:latin typeface="Calibri" pitchFamily="34" charset="0"/>
              </a:rPr>
              <a:t>Greenfield Advisors</a:t>
            </a:r>
            <a:br>
              <a:rPr lang="en-US" sz="2800" dirty="0">
                <a:latin typeface="Calibri" pitchFamily="34" charset="0"/>
              </a:rPr>
            </a:br>
            <a:r>
              <a:rPr lang="en-US" sz="2800" dirty="0">
                <a:latin typeface="Calibri" pitchFamily="34" charset="0"/>
              </a:rPr>
              <a:t/>
            </a:r>
            <a:br>
              <a:rPr lang="en-US" sz="2800" dirty="0">
                <a:latin typeface="Calibri" pitchFamily="34" charset="0"/>
              </a:rPr>
            </a:br>
            <a:r>
              <a:rPr lang="en-US" sz="2800" dirty="0">
                <a:latin typeface="Calibri" pitchFamily="34" charset="0"/>
              </a:rPr>
              <a:t>106 N. Bartow Street | Cartersville, GA 30120 </a:t>
            </a:r>
            <a:r>
              <a:rPr lang="en-US" sz="2800" dirty="0" smtClean="0">
                <a:latin typeface="Calibri" pitchFamily="34" charset="0"/>
              </a:rPr>
              <a:t>| USA</a:t>
            </a:r>
            <a:r>
              <a:rPr lang="en-US" sz="2800" dirty="0">
                <a:latin typeface="Calibri" pitchFamily="34" charset="0"/>
              </a:rPr>
              <a:t/>
            </a:r>
            <a:br>
              <a:rPr lang="en-US" sz="2800" dirty="0">
                <a:latin typeface="Calibri" pitchFamily="34" charset="0"/>
              </a:rPr>
            </a:br>
            <a:r>
              <a:rPr lang="en-US" sz="2800" dirty="0" smtClean="0">
                <a:latin typeface="Calibri" pitchFamily="34" charset="0"/>
              </a:rPr>
              <a:t>Office: +1.770.334.3952</a:t>
            </a:r>
            <a:r>
              <a:rPr lang="en-US" sz="2800" dirty="0">
                <a:latin typeface="Calibri" pitchFamily="34" charset="0"/>
              </a:rPr>
              <a:t/>
            </a:r>
            <a:br>
              <a:rPr lang="en-US" sz="2800" dirty="0">
                <a:latin typeface="Calibri" pitchFamily="34" charset="0"/>
              </a:rPr>
            </a:br>
            <a:r>
              <a:rPr lang="en-US" sz="2800" dirty="0" smtClean="0">
                <a:latin typeface="Calibri" pitchFamily="34" charset="0"/>
              </a:rPr>
              <a:t>Cell: +1.770.289.1923</a:t>
            </a:r>
          </a:p>
          <a:p>
            <a:r>
              <a:rPr lang="en-US" sz="2800" dirty="0" smtClean="0">
                <a:latin typeface="Calibri" pitchFamily="34" charset="0"/>
              </a:rPr>
              <a:t>E-mail: </a:t>
            </a:r>
            <a:r>
              <a:rPr lang="en-US" sz="2800" dirty="0" smtClean="0">
                <a:latin typeface="Calibri" pitchFamily="34" charset="0"/>
                <a:hlinkClick r:id="rId3"/>
              </a:rPr>
              <a:t>cliff@greenfieldadvisors.com</a:t>
            </a:r>
            <a:endParaRPr lang="en-US" sz="2800" dirty="0" smtClean="0">
              <a:latin typeface="Calibri" pitchFamily="34" charset="0"/>
            </a:endParaRPr>
          </a:p>
          <a:p>
            <a:r>
              <a:rPr lang="en-US" sz="2800" dirty="0" smtClean="0">
                <a:latin typeface="Calibri" pitchFamily="34" charset="0"/>
              </a:rPr>
              <a:t>Web:  </a:t>
            </a:r>
            <a:r>
              <a:rPr lang="en-US" sz="2800" dirty="0" smtClean="0">
                <a:latin typeface="Calibri" pitchFamily="34" charset="0"/>
                <a:hlinkClick r:id="rId4"/>
              </a:rPr>
              <a:t>www.greenfieldadvisors.com</a:t>
            </a:r>
            <a:endParaRPr lang="en-US" sz="2800" dirty="0" smtClean="0">
              <a:latin typeface="Calibri" pitchFamily="34" charset="0"/>
            </a:endParaRPr>
          </a:p>
          <a:p>
            <a:r>
              <a:rPr lang="en-US" sz="2800" dirty="0">
                <a:latin typeface="Calibri" pitchFamily="34" charset="0"/>
              </a:rPr>
              <a:t>	</a:t>
            </a:r>
            <a:r>
              <a:rPr lang="en-US" sz="2800" dirty="0">
                <a:latin typeface="Calibri" pitchFamily="34" charset="0"/>
                <a:hlinkClick r:id="rId5"/>
              </a:rPr>
              <a:t>www.BrownfieldBook.com</a:t>
            </a:r>
            <a:endParaRPr lang="en-US" sz="2800" dirty="0" smtClean="0">
              <a:latin typeface="Calibri" pitchFamily="34" charset="0"/>
            </a:endParaRPr>
          </a:p>
          <a:p>
            <a:r>
              <a:rPr lang="en-US" sz="2000" dirty="0" smtClean="0">
                <a:latin typeface="Calibri" pitchFamily="34" charset="0"/>
              </a:rPr>
              <a:t> </a:t>
            </a:r>
            <a:endParaRPr lang="en-US" sz="2000" dirty="0">
              <a:latin typeface="Calibri" pitchFamily="34" charset="0"/>
            </a:endParaRPr>
          </a:p>
          <a:p>
            <a:endParaRPr lang="en-US" sz="2000" dirty="0">
              <a:latin typeface="Calibri" pitchFamily="34" charset="0"/>
            </a:endParaRPr>
          </a:p>
          <a:p>
            <a:endParaRPr lang="en-US" sz="2000" dirty="0">
              <a:latin typeface="Calibri" pitchFamily="34" charset="0"/>
            </a:endParaRPr>
          </a:p>
        </p:txBody>
      </p:sp>
    </p:spTree>
    <p:extLst>
      <p:ext uri="{BB962C8B-B14F-4D97-AF65-F5344CB8AC3E}">
        <p14:creationId xmlns:p14="http://schemas.microsoft.com/office/powerpoint/2010/main" val="175143163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316</TotalTime>
  <Words>1179</Words>
  <Application>Microsoft Office PowerPoint</Application>
  <PresentationFormat>On-screen Show (4:3)</PresentationFormat>
  <Paragraphs>129</Paragraphs>
  <Slides>17</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Joe Schulman</dc:creator>
  <cp:lastModifiedBy>Cliff Lipscomb</cp:lastModifiedBy>
  <cp:revision>60</cp:revision>
  <dcterms:created xsi:type="dcterms:W3CDTF">2014-08-12T14:53:44Z</dcterms:created>
  <dcterms:modified xsi:type="dcterms:W3CDTF">2015-11-25T20:10:40Z</dcterms:modified>
</cp:coreProperties>
</file>