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Default Extension="wdp" ContentType="image/vnd.ms-photo"/>
  <Default Extension="gif" ContentType="image/gif"/>
  <Default Extension="vml" ContentType="application/vnd.openxmlformats-officedocument.vmlDrawing"/>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2"/>
  </p:notesMasterIdLst>
  <p:sldIdLst>
    <p:sldId id="493" r:id="rId2"/>
    <p:sldId id="494" r:id="rId3"/>
    <p:sldId id="338" r:id="rId4"/>
    <p:sldId id="491" r:id="rId5"/>
    <p:sldId id="492" r:id="rId6"/>
    <p:sldId id="480" r:id="rId7"/>
    <p:sldId id="481" r:id="rId8"/>
    <p:sldId id="482" r:id="rId9"/>
    <p:sldId id="483" r:id="rId10"/>
    <p:sldId id="484" r:id="rId11"/>
    <p:sldId id="485" r:id="rId12"/>
    <p:sldId id="486" r:id="rId13"/>
    <p:sldId id="487" r:id="rId14"/>
    <p:sldId id="404" r:id="rId15"/>
    <p:sldId id="443" r:id="rId16"/>
    <p:sldId id="451" r:id="rId17"/>
    <p:sldId id="428" r:id="rId18"/>
    <p:sldId id="488" r:id="rId19"/>
    <p:sldId id="429" r:id="rId20"/>
    <p:sldId id="434" r:id="rId21"/>
    <p:sldId id="367" r:id="rId22"/>
    <p:sldId id="389" r:id="rId23"/>
    <p:sldId id="479" r:id="rId24"/>
    <p:sldId id="423" r:id="rId25"/>
    <p:sldId id="463" r:id="rId26"/>
    <p:sldId id="464" r:id="rId27"/>
    <p:sldId id="466" r:id="rId28"/>
    <p:sldId id="467" r:id="rId29"/>
    <p:sldId id="468" r:id="rId30"/>
    <p:sldId id="469" r:id="rId31"/>
    <p:sldId id="406" r:id="rId32"/>
    <p:sldId id="478" r:id="rId33"/>
    <p:sldId id="470" r:id="rId34"/>
    <p:sldId id="408" r:id="rId35"/>
    <p:sldId id="416" r:id="rId36"/>
    <p:sldId id="417" r:id="rId37"/>
    <p:sldId id="420" r:id="rId38"/>
    <p:sldId id="477" r:id="rId39"/>
    <p:sldId id="438" r:id="rId40"/>
    <p:sldId id="496" r:id="rId41"/>
  </p:sldIdLst>
  <p:sldSz cx="9144000" cy="6858000" type="screen4x3"/>
  <p:notesSz cx="6797675" cy="992822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66CC"/>
    <a:srgbClr val="339933"/>
    <a:srgbClr val="333399"/>
    <a:srgbClr val="FF0000"/>
    <a:srgbClr val="FF9900"/>
    <a:srgbClr val="CC0000"/>
    <a:srgbClr val="0000FF"/>
    <a:srgbClr val="FFCC00"/>
    <a:srgbClr val="CC3300"/>
    <a:srgbClr val="6490A8"/>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9485" autoAdjust="0"/>
    <p:restoredTop sz="88536" autoAdjust="0"/>
  </p:normalViewPr>
  <p:slideViewPr>
    <p:cSldViewPr snapToGrid="0">
      <p:cViewPr varScale="1">
        <p:scale>
          <a:sx n="63" d="100"/>
          <a:sy n="63" d="100"/>
        </p:scale>
        <p:origin x="-183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0" d="100"/>
          <a:sy n="80" d="100"/>
        </p:scale>
        <p:origin x="-3900" y="-78"/>
      </p:cViewPr>
      <p:guideLst>
        <p:guide orient="horz" pos="3127"/>
        <p:guide pos="214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emf"/><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4" Type="http://schemas.openxmlformats.org/officeDocument/2006/relationships/image" Target="../media/image4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 Id="rId4" Type="http://schemas.openxmlformats.org/officeDocument/2006/relationships/image" Target="../media/image4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58.wmf"/><Relationship Id="rId1" Type="http://schemas.openxmlformats.org/officeDocument/2006/relationships/image" Target="../media/image57.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5.wmf"/><Relationship Id="rId1" Type="http://schemas.openxmlformats.org/officeDocument/2006/relationships/image" Target="../media/image6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71.wmf"/><Relationship Id="rId1" Type="http://schemas.openxmlformats.org/officeDocument/2006/relationships/image" Target="../media/image7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wmf"/><Relationship Id="rId1" Type="http://schemas.openxmlformats.org/officeDocument/2006/relationships/image" Target="../media/image79.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83.wmf"/><Relationship Id="rId1" Type="http://schemas.openxmlformats.org/officeDocument/2006/relationships/image" Target="../media/image8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image" Target="../media/image86.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91.wmf"/><Relationship Id="rId1" Type="http://schemas.openxmlformats.org/officeDocument/2006/relationships/image" Target="../media/image90.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37.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10.wmf"/><Relationship Id="rId1" Type="http://schemas.openxmlformats.org/officeDocument/2006/relationships/image" Target="../media/image109.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12.wmf"/><Relationship Id="rId1" Type="http://schemas.openxmlformats.org/officeDocument/2006/relationships/image" Target="../media/image111.wmf"/></Relationships>
</file>

<file path=ppt/drawings/_rels/vmlDrawing24.vml.rels><?xml version="1.0" encoding="UTF-8" standalone="yes"?>
<Relationships xmlns="http://schemas.openxmlformats.org/package/2006/relationships"><Relationship Id="rId2" Type="http://schemas.openxmlformats.org/officeDocument/2006/relationships/image" Target="../media/image114.wmf"/><Relationship Id="rId1" Type="http://schemas.openxmlformats.org/officeDocument/2006/relationships/image" Target="../media/image113.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116.wmf"/><Relationship Id="rId1" Type="http://schemas.openxmlformats.org/officeDocument/2006/relationships/image" Target="../media/image115.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24.wmf"/><Relationship Id="rId1" Type="http://schemas.openxmlformats.org/officeDocument/2006/relationships/image" Target="../media/image12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2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075"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076"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9450" y="4716463"/>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079" name="Rectangle 7"/>
          <p:cNvSpPr>
            <a:spLocks noGrp="1" noChangeArrowheads="1"/>
          </p:cNvSpPr>
          <p:nvPr>
            <p:ph type="sldNum" sz="quarter" idx="5"/>
          </p:nvPr>
        </p:nvSpPr>
        <p:spPr bwMode="auto">
          <a:xfrm>
            <a:off x="3849688"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7CFF377-E9B4-4802-9041-A28B1B882BB0}" type="slidenum">
              <a:rPr lang="de-DE"/>
              <a:pPr/>
              <a:t>‹#›</a:t>
            </a:fld>
            <a:endParaRPr lang="de-DE"/>
          </a:p>
        </p:txBody>
      </p:sp>
    </p:spTree>
    <p:extLst>
      <p:ext uri="{BB962C8B-B14F-4D97-AF65-F5344CB8AC3E}">
        <p14:creationId xmlns="" xmlns:p14="http://schemas.microsoft.com/office/powerpoint/2010/main" val="413012838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7CFF377-E9B4-4802-9041-A28B1B882BB0}" type="slidenum">
              <a:rPr lang="de-DE" smtClean="0"/>
              <a:pPr/>
              <a:t>10</a:t>
            </a:fld>
            <a:endParaRPr lang="de-DE"/>
          </a:p>
        </p:txBody>
      </p:sp>
    </p:spTree>
    <p:extLst>
      <p:ext uri="{BB962C8B-B14F-4D97-AF65-F5344CB8AC3E}">
        <p14:creationId xmlns="" xmlns:p14="http://schemas.microsoft.com/office/powerpoint/2010/main" val="1300108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7CFF377-E9B4-4802-9041-A28B1B882BB0}" type="slidenum">
              <a:rPr lang="de-DE" smtClean="0"/>
              <a:pPr/>
              <a:t>13</a:t>
            </a:fld>
            <a:endParaRPr lang="de-DE"/>
          </a:p>
        </p:txBody>
      </p:sp>
    </p:spTree>
    <p:extLst>
      <p:ext uri="{BB962C8B-B14F-4D97-AF65-F5344CB8AC3E}">
        <p14:creationId xmlns="" xmlns:p14="http://schemas.microsoft.com/office/powerpoint/2010/main" val="3703622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E7CFF377-E9B4-4802-9041-A28B1B882BB0}" type="slidenum">
              <a:rPr lang="de-DE" smtClean="0"/>
              <a:pPr/>
              <a:t>18</a:t>
            </a:fld>
            <a:endParaRPr lang="de-DE"/>
          </a:p>
        </p:txBody>
      </p:sp>
    </p:spTree>
    <p:extLst>
      <p:ext uri="{BB962C8B-B14F-4D97-AF65-F5344CB8AC3E}">
        <p14:creationId xmlns="" xmlns:p14="http://schemas.microsoft.com/office/powerpoint/2010/main" val="2688949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Textfeld 4"/>
          <p:cNvSpPr txBox="1"/>
          <p:nvPr userDrawn="1"/>
        </p:nvSpPr>
        <p:spPr>
          <a:xfrm>
            <a:off x="8291746" y="6436311"/>
            <a:ext cx="727969" cy="261610"/>
          </a:xfrm>
          <a:prstGeom prst="rect">
            <a:avLst/>
          </a:prstGeom>
          <a:noFill/>
        </p:spPr>
        <p:txBody>
          <a:bodyPr wrap="square" rtlCol="0">
            <a:spAutoFit/>
          </a:bodyPr>
          <a:lstStyle/>
          <a:p>
            <a:pPr algn="r"/>
            <a:fld id="{BFC8A33D-46AA-415E-ADBE-5742BE3A1329}" type="slidenum">
              <a:rPr lang="de-DE" sz="1100" smtClean="0">
                <a:solidFill>
                  <a:schemeClr val="bg1">
                    <a:lumMod val="75000"/>
                  </a:schemeClr>
                </a:solidFill>
                <a:latin typeface="Calibri" pitchFamily="34" charset="0"/>
              </a:rPr>
              <a:pPr algn="r"/>
              <a:t>‹#›</a:t>
            </a:fld>
            <a:endParaRPr lang="de-DE" sz="1100" dirty="0">
              <a:solidFill>
                <a:schemeClr val="bg1">
                  <a:lumMod val="75000"/>
                </a:schemeClr>
              </a:solidFill>
              <a:latin typeface="Calibri"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1A7846C-DCC2-4FD3-8278-9D41A9017A54}" type="datetimeFigureOut">
              <a:rPr lang="en-US" smtClean="0"/>
              <a:pPr/>
              <a:t>11/21/2014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1429177-2547-4304-B299-2D08C44582B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oliennummernplatzhalter 5"/>
          <p:cNvSpPr>
            <a:spLocks noGrp="1"/>
          </p:cNvSpPr>
          <p:nvPr>
            <p:ph type="sldNum" sz="quarter" idx="4"/>
          </p:nvPr>
        </p:nvSpPr>
        <p:spPr>
          <a:xfrm>
            <a:off x="6886168" y="6413093"/>
            <a:ext cx="2133600" cy="276225"/>
          </a:xfrm>
          <a:prstGeom prst="rect">
            <a:avLst/>
          </a:prstGeom>
        </p:spPr>
        <p:txBody>
          <a:bodyPr/>
          <a:lstStyle>
            <a:lvl1pPr algn="r">
              <a:defRPr sz="1400" b="1">
                <a:solidFill>
                  <a:schemeClr val="tx1"/>
                </a:solidFill>
                <a:latin typeface="+mj-lt"/>
              </a:defRPr>
            </a:lvl1pPr>
          </a:lstStyle>
          <a:p>
            <a:fld id="{2154B768-D221-442A-A77D-A0371BA896A6}" type="slidenum">
              <a:rPr lang="de-DE" smtClean="0"/>
              <a:pPr/>
              <a:t>‹#›</a:t>
            </a:fld>
            <a:endParaRPr lang="de-DE" dirty="0"/>
          </a:p>
        </p:txBody>
      </p:sp>
      <p:pic>
        <p:nvPicPr>
          <p:cNvPr id="8" name="Picture 11" descr="Folienmaster_oben"/>
          <p:cNvPicPr>
            <a:picLocks noChangeAspect="1" noChangeArrowheads="1"/>
          </p:cNvPicPr>
          <p:nvPr userDrawn="1"/>
        </p:nvPicPr>
        <p:blipFill>
          <a:blip r:embed="rId4" cstate="print"/>
          <a:srcRect r="19373"/>
          <a:stretch>
            <a:fillRect/>
          </a:stretch>
        </p:blipFill>
        <p:spPr bwMode="auto">
          <a:xfrm>
            <a:off x="304799" y="76200"/>
            <a:ext cx="6910648" cy="690563"/>
          </a:xfrm>
          <a:prstGeom prst="rect">
            <a:avLst/>
          </a:prstGeom>
          <a:noFill/>
          <a:ln w="9525">
            <a:noFill/>
            <a:miter lim="800000"/>
            <a:headEnd/>
            <a:tailEnd/>
          </a:ln>
        </p:spPr>
      </p:pic>
      <p:pic>
        <p:nvPicPr>
          <p:cNvPr id="1026" name="Picture 2" descr="http://borderlinesxvii.files.wordpress.com/2012/10/tcd-logo.gif"/>
          <p:cNvPicPr>
            <a:picLocks noChangeAspect="1" noChangeArrowheads="1"/>
          </p:cNvPicPr>
          <p:nvPr userDrawn="1"/>
        </p:nvPicPr>
        <p:blipFill rotWithShape="1">
          <a:blip r:embed="rId5">
            <a:extLst>
              <a:ext uri="{28A0092B-C50C-407E-A947-70E740481C1C}">
                <a14:useLocalDpi xmlns="" xmlns:a14="http://schemas.microsoft.com/office/drawing/2010/main" val="0"/>
              </a:ext>
            </a:extLst>
          </a:blip>
          <a:srcRect r="20496"/>
          <a:stretch/>
        </p:blipFill>
        <p:spPr bwMode="auto">
          <a:xfrm>
            <a:off x="7055138" y="193199"/>
            <a:ext cx="2022360" cy="456564"/>
          </a:xfrm>
          <a:prstGeom prst="rect">
            <a:avLst/>
          </a:prstGeom>
          <a:noFill/>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5" r:id="rId1"/>
    <p:sldLayoutId id="2147483656" r:id="rId2"/>
  </p:sldLayoutIdLst>
  <p:timing>
    <p:tnLst>
      <p:par>
        <p:cTn id="1" dur="indefinite" restart="never" nodeType="tmRoot"/>
      </p:par>
    </p:tnLst>
  </p:timing>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image" Target="../media/image9.png"/><Relationship Id="rId7"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2.png"/><Relationship Id="rId11" Type="http://schemas.openxmlformats.org/officeDocument/2006/relationships/oleObject" Target="../embeddings/oleObject3.bin"/><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hdphoto" Target="../media/hdphoto1.wdp"/><Relationship Id="rId7" Type="http://schemas.openxmlformats.org/officeDocument/2006/relationships/image" Target="../media/image21.pn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29.emf"/><Relationship Id="rId4" Type="http://schemas.openxmlformats.org/officeDocument/2006/relationships/image" Target="../media/image28.e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31.png"/><Relationship Id="rId7" Type="http://schemas.openxmlformats.org/officeDocument/2006/relationships/image" Target="../media/image34.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33.png"/><Relationship Id="rId5" Type="http://schemas.openxmlformats.org/officeDocument/2006/relationships/image" Target="../media/image32.tiff"/><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slideLayout" Target="../slideLayouts/slideLayout1.xml"/><Relationship Id="rId1" Type="http://schemas.openxmlformats.org/officeDocument/2006/relationships/vmlDrawing" Target="../drawings/vmlDrawing6.vml"/><Relationship Id="rId5" Type="http://schemas.openxmlformats.org/officeDocument/2006/relationships/oleObject" Target="../embeddings/oleObject9.bin"/><Relationship Id="rId4" Type="http://schemas.openxmlformats.org/officeDocument/2006/relationships/image" Target="../media/image39.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15.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image" Target="../media/image3.emf"/><Relationship Id="rId7" Type="http://schemas.openxmlformats.org/officeDocument/2006/relationships/image" Target="../media/image54.emf"/><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53.emf"/><Relationship Id="rId5" Type="http://schemas.openxmlformats.org/officeDocument/2006/relationships/oleObject" Target="../embeddings/oleObject21.bin"/><Relationship Id="rId10" Type="http://schemas.openxmlformats.org/officeDocument/2006/relationships/oleObject" Target="../embeddings/oleObject22.bin"/><Relationship Id="rId4" Type="http://schemas.openxmlformats.org/officeDocument/2006/relationships/oleObject" Target="../embeddings/oleObject20.bin"/><Relationship Id="rId9" Type="http://schemas.openxmlformats.org/officeDocument/2006/relationships/image" Target="../media/image56.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xml"/><Relationship Id="rId1" Type="http://schemas.openxmlformats.org/officeDocument/2006/relationships/vmlDrawing" Target="../drawings/vmlDrawing11.vml"/><Relationship Id="rId5" Type="http://schemas.openxmlformats.org/officeDocument/2006/relationships/oleObject" Target="../embeddings/oleObject25.bin"/><Relationship Id="rId4" Type="http://schemas.openxmlformats.org/officeDocument/2006/relationships/oleObject" Target="../embeddings/oleObject24.bin"/></Relationships>
</file>

<file path=ppt/slides/_rels/slide1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tiff"/><Relationship Id="rId1" Type="http://schemas.openxmlformats.org/officeDocument/2006/relationships/slideLayout" Target="../slideLayouts/slideLayout1.xml"/><Relationship Id="rId5" Type="http://schemas.openxmlformats.org/officeDocument/2006/relationships/image" Target="../media/image63.pn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notesSlide" Target="../notesSlides/notesSlide3.xml"/><Relationship Id="rId7" Type="http://schemas.openxmlformats.org/officeDocument/2006/relationships/oleObject" Target="../embeddings/oleObject27.bin"/><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66.emf"/><Relationship Id="rId5" Type="http://schemas.openxmlformats.org/officeDocument/2006/relationships/oleObject" Target="../embeddings/oleObject26.bin"/><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xml"/><Relationship Id="rId1" Type="http://schemas.openxmlformats.org/officeDocument/2006/relationships/vmlDrawing" Target="../drawings/vmlDrawing13.vml"/><Relationship Id="rId4" Type="http://schemas.openxmlformats.org/officeDocument/2006/relationships/oleObject" Target="../embeddings/oleObject29.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1.xml"/><Relationship Id="rId1" Type="http://schemas.openxmlformats.org/officeDocument/2006/relationships/vmlDrawing" Target="../drawings/vmlDrawing14.vml"/><Relationship Id="rId4" Type="http://schemas.openxmlformats.org/officeDocument/2006/relationships/oleObject" Target="../embeddings/oleObject31.bin"/></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3.png"/><Relationship Id="rId7" Type="http://schemas.openxmlformats.org/officeDocument/2006/relationships/image" Target="../media/image17.jpeg"/><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microsoft.com/office/2007/relationships/hdphoto" Target="../media/hdphoto6.wdp"/><Relationship Id="rId5" Type="http://schemas.openxmlformats.org/officeDocument/2006/relationships/image" Target="../media/image74.png"/><Relationship Id="rId4" Type="http://schemas.microsoft.com/office/2007/relationships/hdphoto" Target="../media/hdphoto5.wdp"/><Relationship Id="rId9" Type="http://schemas.openxmlformats.org/officeDocument/2006/relationships/oleObject" Target="../embeddings/oleObject32.bin"/></Relationships>
</file>

<file path=ppt/slides/_rels/slide2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eg"/><Relationship Id="rId1" Type="http://schemas.openxmlformats.org/officeDocument/2006/relationships/slideLayout" Target="../slideLayouts/slideLayout1.xml"/><Relationship Id="rId5" Type="http://schemas.openxmlformats.org/officeDocument/2006/relationships/image" Target="../media/image78.png"/><Relationship Id="rId4" Type="http://schemas.openxmlformats.org/officeDocument/2006/relationships/image" Target="../media/image77.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1.xml"/><Relationship Id="rId1" Type="http://schemas.openxmlformats.org/officeDocument/2006/relationships/vmlDrawing" Target="../drawings/vmlDrawing16.vml"/><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1.xml"/><Relationship Id="rId1" Type="http://schemas.openxmlformats.org/officeDocument/2006/relationships/vmlDrawing" Target="../drawings/vmlDrawing17.vml"/><Relationship Id="rId4" Type="http://schemas.openxmlformats.org/officeDocument/2006/relationships/oleObject" Target="../embeddings/oleObject37.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1.xml"/><Relationship Id="rId1" Type="http://schemas.openxmlformats.org/officeDocument/2006/relationships/vmlDrawing" Target="../drawings/vmlDrawing18.vml"/><Relationship Id="rId4" Type="http://schemas.openxmlformats.org/officeDocument/2006/relationships/image" Target="../media/image85.png"/></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1.xml"/><Relationship Id="rId1" Type="http://schemas.openxmlformats.org/officeDocument/2006/relationships/vmlDrawing" Target="../drawings/vmlDrawing19.vml"/><Relationship Id="rId6" Type="http://schemas.openxmlformats.org/officeDocument/2006/relationships/image" Target="../media/image89.emf"/><Relationship Id="rId5" Type="http://schemas.openxmlformats.org/officeDocument/2006/relationships/image" Target="../media/image88.emf"/><Relationship Id="rId4" Type="http://schemas.openxmlformats.org/officeDocument/2006/relationships/oleObject" Target="../embeddings/oleObject40.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1.xml"/><Relationship Id="rId1" Type="http://schemas.openxmlformats.org/officeDocument/2006/relationships/vmlDrawing" Target="../drawings/vmlDrawing20.vml"/><Relationship Id="rId5" Type="http://schemas.openxmlformats.org/officeDocument/2006/relationships/image" Target="../media/image92.png"/><Relationship Id="rId4" Type="http://schemas.openxmlformats.org/officeDocument/2006/relationships/oleObject" Target="../embeddings/oleObject42.bin"/></Relationships>
</file>

<file path=ppt/slides/_rels/slide30.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emf"/><Relationship Id="rId1" Type="http://schemas.openxmlformats.org/officeDocument/2006/relationships/slideLayout" Target="../slideLayouts/slideLayout1.xml"/><Relationship Id="rId6" Type="http://schemas.openxmlformats.org/officeDocument/2006/relationships/image" Target="../media/image97.emf"/><Relationship Id="rId5" Type="http://schemas.openxmlformats.org/officeDocument/2006/relationships/image" Target="../media/image96.emf"/><Relationship Id="rId4" Type="http://schemas.openxmlformats.org/officeDocument/2006/relationships/image" Target="../media/image95.emf"/></Relationships>
</file>

<file path=ppt/slides/_rels/slide31.xml.rels><?xml version="1.0" encoding="UTF-8" standalone="yes"?>
<Relationships xmlns="http://schemas.openxmlformats.org/package/2006/relationships"><Relationship Id="rId8" Type="http://schemas.openxmlformats.org/officeDocument/2006/relationships/image" Target="../media/image104.emf"/><Relationship Id="rId3" Type="http://schemas.openxmlformats.org/officeDocument/2006/relationships/image" Target="../media/image99.emf"/><Relationship Id="rId7" Type="http://schemas.openxmlformats.org/officeDocument/2006/relationships/image" Target="../media/image103.emf"/><Relationship Id="rId2" Type="http://schemas.openxmlformats.org/officeDocument/2006/relationships/image" Target="../media/image98.emf"/><Relationship Id="rId1" Type="http://schemas.openxmlformats.org/officeDocument/2006/relationships/slideLayout" Target="../slideLayouts/slideLayout1.xml"/><Relationship Id="rId6" Type="http://schemas.openxmlformats.org/officeDocument/2006/relationships/image" Target="../media/image102.emf"/><Relationship Id="rId11" Type="http://schemas.openxmlformats.org/officeDocument/2006/relationships/image" Target="../media/image107.emf"/><Relationship Id="rId5" Type="http://schemas.openxmlformats.org/officeDocument/2006/relationships/image" Target="../media/image101.emf"/><Relationship Id="rId10" Type="http://schemas.openxmlformats.org/officeDocument/2006/relationships/image" Target="../media/image106.emf"/><Relationship Id="rId4" Type="http://schemas.openxmlformats.org/officeDocument/2006/relationships/image" Target="../media/image100.emf"/><Relationship Id="rId9" Type="http://schemas.openxmlformats.org/officeDocument/2006/relationships/image" Target="../media/image105.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Layout" Target="../slideLayouts/slideLayout1.xml"/><Relationship Id="rId1" Type="http://schemas.openxmlformats.org/officeDocument/2006/relationships/vmlDrawing" Target="../drawings/vmlDrawing21.vml"/><Relationship Id="rId4" Type="http://schemas.openxmlformats.org/officeDocument/2006/relationships/oleObject" Target="../embeddings/oleObject44.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1.xml"/><Relationship Id="rId1" Type="http://schemas.openxmlformats.org/officeDocument/2006/relationships/vmlDrawing" Target="../drawings/vmlDrawing22.vml"/><Relationship Id="rId4" Type="http://schemas.openxmlformats.org/officeDocument/2006/relationships/oleObject" Target="../embeddings/oleObject46.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1.xml"/><Relationship Id="rId1" Type="http://schemas.openxmlformats.org/officeDocument/2006/relationships/vmlDrawing" Target="../drawings/vmlDrawing23.vml"/><Relationship Id="rId4" Type="http://schemas.openxmlformats.org/officeDocument/2006/relationships/oleObject" Target="../embeddings/oleObject48.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1.xml"/><Relationship Id="rId1" Type="http://schemas.openxmlformats.org/officeDocument/2006/relationships/vmlDrawing" Target="../drawings/vmlDrawing24.vml"/><Relationship Id="rId4" Type="http://schemas.openxmlformats.org/officeDocument/2006/relationships/oleObject" Target="../embeddings/oleObject50.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1.xml"/><Relationship Id="rId1" Type="http://schemas.openxmlformats.org/officeDocument/2006/relationships/vmlDrawing" Target="../drawings/vmlDrawing25.vml"/><Relationship Id="rId4" Type="http://schemas.openxmlformats.org/officeDocument/2006/relationships/oleObject" Target="../embeddings/oleObject52.bin"/></Relationships>
</file>

<file path=ppt/slides/_rels/slide37.xml.rels><?xml version="1.0" encoding="UTF-8" standalone="yes"?>
<Relationships xmlns="http://schemas.openxmlformats.org/package/2006/relationships"><Relationship Id="rId3" Type="http://schemas.openxmlformats.org/officeDocument/2006/relationships/image" Target="../media/image118.emf"/><Relationship Id="rId7" Type="http://schemas.openxmlformats.org/officeDocument/2006/relationships/image" Target="../media/image122.emf"/><Relationship Id="rId2" Type="http://schemas.openxmlformats.org/officeDocument/2006/relationships/image" Target="../media/image117.emf"/><Relationship Id="rId1" Type="http://schemas.openxmlformats.org/officeDocument/2006/relationships/slideLayout" Target="../slideLayouts/slideLayout1.xml"/><Relationship Id="rId6" Type="http://schemas.openxmlformats.org/officeDocument/2006/relationships/image" Target="../media/image121.emf"/><Relationship Id="rId5" Type="http://schemas.openxmlformats.org/officeDocument/2006/relationships/image" Target="../media/image120.emf"/><Relationship Id="rId4" Type="http://schemas.openxmlformats.org/officeDocument/2006/relationships/image" Target="../media/image119.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1.xml"/><Relationship Id="rId1" Type="http://schemas.openxmlformats.org/officeDocument/2006/relationships/vmlDrawing" Target="../drawings/vmlDrawing26.vml"/><Relationship Id="rId5" Type="http://schemas.openxmlformats.org/officeDocument/2006/relationships/oleObject" Target="../embeddings/oleObject55.bin"/><Relationship Id="rId4" Type="http://schemas.openxmlformats.org/officeDocument/2006/relationships/oleObject" Target="../embeddings/oleObject54.bin"/></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1.xml"/><Relationship Id="rId1" Type="http://schemas.openxmlformats.org/officeDocument/2006/relationships/vmlDrawing" Target="../drawings/vmlDrawing27.vml"/><Relationship Id="rId4" Type="http://schemas.openxmlformats.org/officeDocument/2006/relationships/image" Target="../media/image127.emf"/></Relationships>
</file>

<file path=ppt/slides/_rels/slide40.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2443188" y="1851229"/>
            <a:ext cx="4257864" cy="3163693"/>
          </a:xfrm>
          <a:prstGeom prst="ellipse">
            <a:avLst/>
          </a:prstGeom>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en-IE"/>
          </a:p>
        </p:txBody>
      </p:sp>
      <p:sp>
        <p:nvSpPr>
          <p:cNvPr id="4" name="Textfeld 3"/>
          <p:cNvSpPr txBox="1"/>
          <p:nvPr/>
        </p:nvSpPr>
        <p:spPr>
          <a:xfrm>
            <a:off x="29680" y="587447"/>
            <a:ext cx="9182321" cy="1218539"/>
          </a:xfrm>
          <a:prstGeom prst="rect">
            <a:avLst/>
          </a:prstGeom>
          <a:noFill/>
          <a:ln>
            <a:noFill/>
          </a:ln>
        </p:spPr>
        <p:style>
          <a:lnRef idx="0">
            <a:schemeClr val="accent2"/>
          </a:lnRef>
          <a:fillRef idx="3">
            <a:schemeClr val="accent2"/>
          </a:fillRef>
          <a:effectRef idx="3">
            <a:schemeClr val="accent2"/>
          </a:effectRef>
          <a:fontRef idx="minor">
            <a:schemeClr val="lt1"/>
          </a:fontRef>
        </p:style>
        <p:txBody>
          <a:bodyPr wrap="none" rtlCol="0">
            <a:spAutoFit/>
          </a:bodyPr>
          <a:lstStyle/>
          <a:p>
            <a:pPr algn="ctr">
              <a:lnSpc>
                <a:spcPct val="150000"/>
              </a:lnSpc>
            </a:pPr>
            <a:r>
              <a:rPr lang="de-DE" sz="2600" b="1" dirty="0" smtClean="0">
                <a:solidFill>
                  <a:schemeClr val="tx1"/>
                </a:solidFill>
                <a:effectLst>
                  <a:outerShdw blurRad="38100" dist="38100" dir="2700000" algn="tl">
                    <a:srgbClr val="000000">
                      <a:alpha val="43137"/>
                    </a:srgbClr>
                  </a:outerShdw>
                </a:effectLst>
              </a:rPr>
              <a:t>Spectroscopic metrics to detemine size and thickness of</a:t>
            </a:r>
            <a:br>
              <a:rPr lang="de-DE" sz="2600" b="1" dirty="0" smtClean="0">
                <a:solidFill>
                  <a:schemeClr val="tx1"/>
                </a:solidFill>
                <a:effectLst>
                  <a:outerShdw blurRad="38100" dist="38100" dir="2700000" algn="tl">
                    <a:srgbClr val="000000">
                      <a:alpha val="43137"/>
                    </a:srgbClr>
                  </a:outerShdw>
                </a:effectLst>
              </a:rPr>
            </a:br>
            <a:r>
              <a:rPr lang="de-DE" sz="2600" b="1" dirty="0" smtClean="0">
                <a:solidFill>
                  <a:schemeClr val="tx1"/>
                </a:solidFill>
                <a:effectLst>
                  <a:outerShdw blurRad="38100" dist="38100" dir="2700000" algn="tl">
                    <a:srgbClr val="000000">
                      <a:alpha val="43137"/>
                    </a:srgbClr>
                  </a:outerShdw>
                </a:effectLst>
              </a:rPr>
              <a:t>liquid-exfoliated nanosheets in dispersion</a:t>
            </a:r>
            <a:endParaRPr lang="de-DE" sz="2600" b="1" dirty="0">
              <a:solidFill>
                <a:schemeClr val="tx1"/>
              </a:solidFill>
              <a:effectLst>
                <a:outerShdw blurRad="38100" dist="38100" dir="2700000" algn="tl">
                  <a:srgbClr val="000000">
                    <a:alpha val="43137"/>
                  </a:srgbClr>
                </a:outerShdw>
              </a:effectLst>
            </a:endParaRPr>
          </a:p>
        </p:txBody>
      </p:sp>
      <p:sp>
        <p:nvSpPr>
          <p:cNvPr id="12" name="Rechteck 11"/>
          <p:cNvSpPr/>
          <p:nvPr/>
        </p:nvSpPr>
        <p:spPr>
          <a:xfrm>
            <a:off x="790113" y="5306570"/>
            <a:ext cx="7808976" cy="1497846"/>
          </a:xfrm>
          <a:prstGeom prst="rect">
            <a:avLst/>
          </a:prstGeom>
        </p:spPr>
        <p:txBody>
          <a:bodyPr wrap="square">
            <a:spAutoFit/>
          </a:bodyPr>
          <a:lstStyle/>
          <a:p>
            <a:pPr algn="ctr">
              <a:lnSpc>
                <a:spcPct val="130000"/>
              </a:lnSpc>
              <a:spcAft>
                <a:spcPts val="800"/>
              </a:spcAft>
            </a:pPr>
            <a:r>
              <a:rPr lang="en-IE" sz="2000" b="1" u="sng" dirty="0" smtClean="0"/>
              <a:t>Claudia Backes</a:t>
            </a:r>
            <a:r>
              <a:rPr lang="en-IE" sz="2000" b="1" dirty="0" smtClean="0"/>
              <a:t>, J. N. Coleman</a:t>
            </a:r>
            <a:endParaRPr lang="en-IE" sz="1200" b="1" dirty="0"/>
          </a:p>
          <a:p>
            <a:pPr algn="ctr">
              <a:lnSpc>
                <a:spcPct val="130000"/>
              </a:lnSpc>
              <a:spcAft>
                <a:spcPts val="800"/>
              </a:spcAft>
            </a:pPr>
            <a:r>
              <a:rPr lang="en-IE" sz="2000" b="1" dirty="0" smtClean="0">
                <a:solidFill>
                  <a:schemeClr val="accent2"/>
                </a:solidFill>
              </a:rPr>
              <a:t>Trinity College Dublin, Ireland</a:t>
            </a:r>
            <a:endParaRPr lang="en-IE" sz="2000" b="1" dirty="0">
              <a:solidFill>
                <a:schemeClr val="accent2"/>
              </a:solidFill>
            </a:endParaRPr>
          </a:p>
          <a:p>
            <a:pPr algn="ctr">
              <a:lnSpc>
                <a:spcPct val="130000"/>
              </a:lnSpc>
              <a:spcAft>
                <a:spcPts val="800"/>
              </a:spcAft>
            </a:pPr>
            <a:r>
              <a:rPr lang="en-IE" sz="2000" b="1" dirty="0" smtClean="0">
                <a:latin typeface="+mj-lt"/>
              </a:rPr>
              <a:t>07/10/2014</a:t>
            </a:r>
            <a:endParaRPr lang="de-DE" sz="2000" b="1" dirty="0">
              <a:latin typeface="+mj-lt"/>
            </a:endParaRPr>
          </a:p>
        </p:txBody>
      </p:sp>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a:off x="6209003" y="3992219"/>
            <a:ext cx="2147421" cy="1077295"/>
          </a:xfrm>
          <a:prstGeom prst="rect">
            <a:avLst/>
          </a:prstGeom>
        </p:spPr>
      </p:pic>
      <p:pic>
        <p:nvPicPr>
          <p:cNvPr id="7" name="Picture 6"/>
          <p:cNvPicPr>
            <a:picLocks noChangeAspect="1"/>
          </p:cNvPicPr>
          <p:nvPr/>
        </p:nvPicPr>
        <p:blipFill rotWithShape="1">
          <a:blip r:embed="rId3">
            <a:clrChange>
              <a:clrFrom>
                <a:srgbClr val="FFFFFF"/>
              </a:clrFrom>
              <a:clrTo>
                <a:srgbClr val="FFFFFF">
                  <a:alpha val="0"/>
                </a:srgbClr>
              </a:clrTo>
            </a:clrChange>
          </a:blip>
          <a:srcRect l="1" r="-590"/>
          <a:stretch/>
        </p:blipFill>
        <p:spPr>
          <a:xfrm>
            <a:off x="548116" y="2789126"/>
            <a:ext cx="2609817" cy="1482023"/>
          </a:xfrm>
          <a:prstGeom prst="rect">
            <a:avLst/>
          </a:prstGeom>
        </p:spPr>
      </p:pic>
      <p:pic>
        <p:nvPicPr>
          <p:cNvPr id="2" name="Picture 1"/>
          <p:cNvPicPr>
            <a:picLocks noChangeAspect="1"/>
          </p:cNvPicPr>
          <p:nvPr/>
        </p:nvPicPr>
        <p:blipFill rotWithShape="1">
          <a:blip r:embed="rId4">
            <a:clrChange>
              <a:clrFrom>
                <a:srgbClr val="FFFFFF"/>
              </a:clrFrom>
              <a:clrTo>
                <a:srgbClr val="FFFFFF">
                  <a:alpha val="0"/>
                </a:srgbClr>
              </a:clrTo>
            </a:clrChange>
          </a:blip>
          <a:srcRect b="15171"/>
          <a:stretch/>
        </p:blipFill>
        <p:spPr>
          <a:xfrm>
            <a:off x="5877325" y="2240769"/>
            <a:ext cx="2520043" cy="642131"/>
          </a:xfrm>
          <a:prstGeom prst="rect">
            <a:avLst/>
          </a:prstGeom>
        </p:spPr>
      </p:pic>
      <p:grpSp>
        <p:nvGrpSpPr>
          <p:cNvPr id="8" name="Gruppieren 6"/>
          <p:cNvGrpSpPr/>
          <p:nvPr/>
        </p:nvGrpSpPr>
        <p:grpSpPr>
          <a:xfrm>
            <a:off x="3556118" y="2449704"/>
            <a:ext cx="2321207" cy="2077283"/>
            <a:chOff x="7092280" y="991677"/>
            <a:chExt cx="1817151" cy="1729898"/>
          </a:xfrm>
        </p:grpSpPr>
        <p:sp>
          <p:nvSpPr>
            <p:cNvPr id="9" name="Rectangle 41"/>
            <p:cNvSpPr/>
            <p:nvPr/>
          </p:nvSpPr>
          <p:spPr>
            <a:xfrm>
              <a:off x="7092280" y="1668268"/>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Rectangle 42"/>
            <p:cNvSpPr/>
            <p:nvPr/>
          </p:nvSpPr>
          <p:spPr>
            <a:xfrm>
              <a:off x="7092280" y="1506224"/>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Rectangle 43"/>
            <p:cNvSpPr/>
            <p:nvPr/>
          </p:nvSpPr>
          <p:spPr>
            <a:xfrm>
              <a:off x="7092280" y="1344176"/>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Rectangle 44"/>
            <p:cNvSpPr/>
            <p:nvPr/>
          </p:nvSpPr>
          <p:spPr>
            <a:xfrm>
              <a:off x="7092280" y="1182129"/>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Rectangle 45"/>
            <p:cNvSpPr/>
            <p:nvPr/>
          </p:nvSpPr>
          <p:spPr>
            <a:xfrm>
              <a:off x="7126913" y="991677"/>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 xmlns:p14="http://schemas.microsoft.com/office/powerpoint/2010/main" val="2420824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0895"/>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132866"/>
            <a:ext cx="5314275" cy="424732"/>
          </a:xfrm>
          <a:prstGeom prst="rect">
            <a:avLst/>
          </a:prstGeom>
          <a:noFill/>
        </p:spPr>
        <p:txBody>
          <a:bodyPr wrap="none" rtlCol="0">
            <a:spAutoFit/>
          </a:bodyPr>
          <a:lstStyle>
            <a:defPPr>
              <a:defRPr lang="de-DE"/>
            </a:defPPr>
            <a:lvl1pPr>
              <a:lnSpc>
                <a:spcPct val="120000"/>
              </a:lnSpc>
              <a:defRPr b="1">
                <a:solidFill>
                  <a:schemeClr val="accent2"/>
                </a:solidFill>
              </a:defRPr>
            </a:lvl1pPr>
          </a:lstStyle>
          <a:p>
            <a:r>
              <a:rPr lang="de-DE" dirty="0"/>
              <a:t>Dispersion of graphite/graphene in </a:t>
            </a:r>
            <a:r>
              <a:rPr lang="de-DE" dirty="0" smtClean="0"/>
              <a:t>surfactants</a:t>
            </a:r>
            <a:endParaRPr lang="de-DE" dirty="0"/>
          </a:p>
        </p:txBody>
      </p:sp>
      <p:sp>
        <p:nvSpPr>
          <p:cNvPr id="16" name="Rechteck 15"/>
          <p:cNvSpPr/>
          <p:nvPr/>
        </p:nvSpPr>
        <p:spPr>
          <a:xfrm>
            <a:off x="748264" y="1613714"/>
            <a:ext cx="7978563" cy="394210"/>
          </a:xfrm>
          <a:prstGeom prst="rect">
            <a:avLst/>
          </a:prstGeom>
        </p:spPr>
        <p:txBody>
          <a:bodyPr wrap="square">
            <a:spAutoFit/>
          </a:bodyPr>
          <a:lstStyle/>
          <a:p>
            <a:pPr>
              <a:lnSpc>
                <a:spcPct val="120000"/>
              </a:lnSpc>
            </a:pPr>
            <a:r>
              <a:rPr lang="en-IE" b="1" dirty="0" err="1" smtClean="0"/>
              <a:t>Reaggregation</a:t>
            </a:r>
            <a:r>
              <a:rPr lang="en-IE" b="1" dirty="0" smtClean="0"/>
              <a:t> can be prevented by the use of surfactants</a:t>
            </a:r>
            <a:endParaRPr lang="de-DE" b="1" dirty="0"/>
          </a:p>
        </p:txBody>
      </p:sp>
      <p:sp>
        <p:nvSpPr>
          <p:cNvPr id="17" name="Ellipse 16"/>
          <p:cNvSpPr/>
          <p:nvPr/>
        </p:nvSpPr>
        <p:spPr>
          <a:xfrm>
            <a:off x="546971" y="1745003"/>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nvGrpSpPr>
          <p:cNvPr id="14" name="Gruppieren 13"/>
          <p:cNvGrpSpPr/>
          <p:nvPr/>
        </p:nvGrpSpPr>
        <p:grpSpPr>
          <a:xfrm>
            <a:off x="313408" y="2234862"/>
            <a:ext cx="3102407" cy="1699135"/>
            <a:chOff x="267763" y="2016063"/>
            <a:chExt cx="3420000" cy="1993962"/>
          </a:xfrm>
        </p:grpSpPr>
        <p:pic>
          <p:nvPicPr>
            <p:cNvPr id="20" name="Picture 2"/>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a:off x="326729" y="2145180"/>
              <a:ext cx="3361034" cy="18648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1" name="Rectangle 2"/>
            <p:cNvSpPr/>
            <p:nvPr/>
          </p:nvSpPr>
          <p:spPr>
            <a:xfrm>
              <a:off x="267763" y="2016063"/>
              <a:ext cx="648621" cy="589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22" name="Gruppieren 21"/>
          <p:cNvGrpSpPr/>
          <p:nvPr/>
        </p:nvGrpSpPr>
        <p:grpSpPr>
          <a:xfrm>
            <a:off x="4961156" y="2056656"/>
            <a:ext cx="2831809" cy="2165571"/>
            <a:chOff x="5277496" y="2761936"/>
            <a:chExt cx="3361034" cy="2521982"/>
          </a:xfrm>
        </p:grpSpPr>
        <p:pic>
          <p:nvPicPr>
            <p:cNvPr id="23" name="Picture 2"/>
            <p:cNvPicPr>
              <a:picLocks noChangeAspect="1" noChangeArrowheads="1"/>
            </p:cNvPicPr>
            <p:nvPr/>
          </p:nvPicPr>
          <p:blipFill rotWithShape="1">
            <a:blip r:embed="rId4" cstate="screen">
              <a:extLst>
                <a:ext uri="{28A0092B-C50C-407E-A947-70E740481C1C}">
                  <a14:useLocalDpi xmlns="" xmlns:a14="http://schemas.microsoft.com/office/drawing/2010/main"/>
                </a:ext>
              </a:extLst>
            </a:blip>
            <a:srcRect/>
            <a:stretch/>
          </p:blipFill>
          <p:spPr bwMode="auto">
            <a:xfrm>
              <a:off x="5277496" y="3237542"/>
              <a:ext cx="3361034" cy="20463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4" name="Rectangle 2"/>
            <p:cNvSpPr/>
            <p:nvPr/>
          </p:nvSpPr>
          <p:spPr>
            <a:xfrm>
              <a:off x="6633703" y="2761936"/>
              <a:ext cx="414798" cy="5896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pic>
        <p:nvPicPr>
          <p:cNvPr id="25" name="Picture 2" descr="V:\- Promotion -\Vorträge und Berichte\Buchkapitel\Pics\unzipping.bmp"/>
          <p:cNvPicPr>
            <a:picLocks noChangeAspect="1"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3440813" y="2543993"/>
            <a:ext cx="1119941" cy="722366"/>
          </a:xfrm>
          <a:prstGeom prst="rect">
            <a:avLst/>
          </a:prstGeom>
          <a:noFill/>
          <a:ln w="9525">
            <a:noFill/>
            <a:miter lim="800000"/>
            <a:headEnd/>
            <a:tailEnd/>
          </a:ln>
        </p:spPr>
      </p:pic>
      <p:cxnSp>
        <p:nvCxnSpPr>
          <p:cNvPr id="26" name="Gerade Verbindung mit Pfeil 25"/>
          <p:cNvCxnSpPr/>
          <p:nvPr/>
        </p:nvCxnSpPr>
        <p:spPr>
          <a:xfrm>
            <a:off x="3432617" y="3299206"/>
            <a:ext cx="1277938" cy="2504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pic>
        <p:nvPicPr>
          <p:cNvPr id="27" name="Picture 8"/>
          <p:cNvPicPr>
            <a:picLocks noChangeAspect="1"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4705564" y="4781198"/>
            <a:ext cx="1564007" cy="1555344"/>
          </a:xfrm>
          <a:prstGeom prst="rect">
            <a:avLst/>
          </a:prstGeom>
          <a:noFill/>
          <a:ln w="9525">
            <a:noFill/>
            <a:miter lim="800000"/>
            <a:headEnd/>
            <a:tailEnd/>
          </a:ln>
        </p:spPr>
      </p:pic>
      <p:grpSp>
        <p:nvGrpSpPr>
          <p:cNvPr id="28" name="Gruppieren 27"/>
          <p:cNvGrpSpPr/>
          <p:nvPr/>
        </p:nvGrpSpPr>
        <p:grpSpPr>
          <a:xfrm>
            <a:off x="6521063" y="4704060"/>
            <a:ext cx="1991354" cy="1717502"/>
            <a:chOff x="1982076" y="4457164"/>
            <a:chExt cx="2555875" cy="1937914"/>
          </a:xfrm>
        </p:grpSpPr>
        <p:graphicFrame>
          <p:nvGraphicFramePr>
            <p:cNvPr id="29" name="Object 5"/>
            <p:cNvGraphicFramePr>
              <a:graphicFrameLocks noChangeAspect="1"/>
            </p:cNvGraphicFramePr>
            <p:nvPr>
              <p:extLst/>
            </p:nvPr>
          </p:nvGraphicFramePr>
          <p:xfrm>
            <a:off x="1982076" y="4457164"/>
            <a:ext cx="2555875" cy="1411287"/>
          </p:xfrm>
          <a:graphic>
            <a:graphicData uri="http://schemas.openxmlformats.org/presentationml/2006/ole">
              <p:oleObj spid="_x0000_s94255" name="CS ChemDraw Drawing" r:id="rId7" imgW="3193899" imgH="1763220" progId="">
                <p:embed/>
              </p:oleObj>
            </a:graphicData>
          </a:graphic>
        </p:graphicFrame>
        <p:sp>
          <p:nvSpPr>
            <p:cNvPr id="30" name="Text Box 6"/>
            <p:cNvSpPr txBox="1">
              <a:spLocks noChangeArrowheads="1"/>
            </p:cNvSpPr>
            <p:nvPr/>
          </p:nvSpPr>
          <p:spPr bwMode="white">
            <a:xfrm>
              <a:off x="2576742" y="6031259"/>
              <a:ext cx="597282" cy="363819"/>
            </a:xfrm>
            <a:prstGeom prst="rect">
              <a:avLst/>
            </a:prstGeom>
            <a:noFill/>
            <a:ln w="9525">
              <a:noFill/>
              <a:miter lim="800000"/>
              <a:headEnd/>
              <a:tailEnd/>
            </a:ln>
          </p:spPr>
          <p:txBody>
            <a:bodyPr wrap="square" lIns="90000" tIns="46800" rIns="90000" bIns="46800">
              <a:spAutoFit/>
            </a:bodyPr>
            <a:lstStyle/>
            <a:p>
              <a:pPr>
                <a:lnSpc>
                  <a:spcPct val="125000"/>
                </a:lnSpc>
              </a:pPr>
              <a:r>
                <a:rPr lang="de-DE" sz="1400" b="1" dirty="0" smtClean="0"/>
                <a:t>SC</a:t>
              </a:r>
              <a:endParaRPr lang="en-US" sz="1400" b="1" dirty="0"/>
            </a:p>
          </p:txBody>
        </p:sp>
      </p:grpSp>
      <p:pic>
        <p:nvPicPr>
          <p:cNvPr id="31" name="Grafik 30" descr="surfactants.tif"/>
          <p:cNvPicPr>
            <a:picLocks noChangeAspect="1"/>
          </p:cNvPicPr>
          <p:nvPr/>
        </p:nvPicPr>
        <p:blipFill>
          <a:blip r:embed="rId8" cstate="screen">
            <a:extLst>
              <a:ext uri="{28A0092B-C50C-407E-A947-70E740481C1C}">
                <a14:useLocalDpi xmlns="" xmlns:a14="http://schemas.microsoft.com/office/drawing/2010/main"/>
              </a:ext>
            </a:extLst>
          </a:blip>
          <a:stretch>
            <a:fillRect/>
          </a:stretch>
        </p:blipFill>
        <p:spPr>
          <a:xfrm>
            <a:off x="1721603" y="4949720"/>
            <a:ext cx="1071958" cy="461901"/>
          </a:xfrm>
          <a:prstGeom prst="rect">
            <a:avLst/>
          </a:prstGeom>
        </p:spPr>
      </p:pic>
      <p:grpSp>
        <p:nvGrpSpPr>
          <p:cNvPr id="32" name="Gruppieren 31"/>
          <p:cNvGrpSpPr/>
          <p:nvPr/>
        </p:nvGrpSpPr>
        <p:grpSpPr>
          <a:xfrm>
            <a:off x="987615" y="5584270"/>
            <a:ext cx="2630297" cy="640832"/>
            <a:chOff x="2833015" y="2939804"/>
            <a:chExt cx="2951162" cy="647492"/>
          </a:xfrm>
        </p:grpSpPr>
        <p:graphicFrame>
          <p:nvGraphicFramePr>
            <p:cNvPr id="33" name="Object 2"/>
            <p:cNvGraphicFramePr>
              <a:graphicFrameLocks noChangeAspect="1"/>
            </p:cNvGraphicFramePr>
            <p:nvPr>
              <p:extLst/>
            </p:nvPr>
          </p:nvGraphicFramePr>
          <p:xfrm>
            <a:off x="2833015" y="2939804"/>
            <a:ext cx="2951162" cy="542925"/>
          </p:xfrm>
          <a:graphic>
            <a:graphicData uri="http://schemas.openxmlformats.org/presentationml/2006/ole">
              <p:oleObj spid="_x0000_s94256" name="CS ChemDraw Drawing" r:id="rId9" imgW="3690961" imgH="679585" progId="">
                <p:embed/>
              </p:oleObj>
            </a:graphicData>
          </a:graphic>
        </p:graphicFrame>
        <p:sp>
          <p:nvSpPr>
            <p:cNvPr id="34" name="Text Box 6"/>
            <p:cNvSpPr txBox="1">
              <a:spLocks noChangeArrowheads="1"/>
            </p:cNvSpPr>
            <p:nvPr/>
          </p:nvSpPr>
          <p:spPr bwMode="white">
            <a:xfrm>
              <a:off x="3461833" y="3249959"/>
              <a:ext cx="893287" cy="337337"/>
            </a:xfrm>
            <a:prstGeom prst="rect">
              <a:avLst/>
            </a:prstGeom>
            <a:noFill/>
            <a:ln w="9525">
              <a:noFill/>
              <a:miter lim="800000"/>
              <a:headEnd/>
              <a:tailEnd/>
            </a:ln>
          </p:spPr>
          <p:txBody>
            <a:bodyPr wrap="square" lIns="90000" tIns="46800" rIns="90000" bIns="46800">
              <a:spAutoFit/>
            </a:bodyPr>
            <a:lstStyle/>
            <a:p>
              <a:pPr>
                <a:lnSpc>
                  <a:spcPct val="125000"/>
                </a:lnSpc>
              </a:pPr>
              <a:r>
                <a:rPr lang="de-DE" sz="1400" b="1" dirty="0" smtClean="0"/>
                <a:t>SDS</a:t>
              </a:r>
              <a:endParaRPr lang="en-US" sz="1400" b="1" dirty="0"/>
            </a:p>
          </p:txBody>
        </p:sp>
      </p:grpSp>
      <p:pic>
        <p:nvPicPr>
          <p:cNvPr id="35" name="Picture 3"/>
          <p:cNvPicPr>
            <a:picLocks noChangeAspect="1" noChangeArrowheads="1"/>
          </p:cNvPicPr>
          <p:nvPr/>
        </p:nvPicPr>
        <p:blipFill>
          <a:blip r:embed="rId10">
            <a:extLst>
              <a:ext uri="{28A0092B-C50C-407E-A947-70E740481C1C}">
                <a14:useLocalDpi xmlns="" xmlns:a14="http://schemas.microsoft.com/office/drawing/2010/main"/>
              </a:ext>
            </a:extLst>
          </a:blip>
          <a:srcRect/>
          <a:stretch>
            <a:fillRect/>
          </a:stretch>
        </p:blipFill>
        <p:spPr bwMode="auto">
          <a:xfrm>
            <a:off x="7944473" y="2132856"/>
            <a:ext cx="892119" cy="233796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8"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Liquid-phase exfoliation</a:t>
            </a:r>
            <a:endParaRPr lang="de-DE" sz="2000" b="1" baseline="-25000" dirty="0">
              <a:solidFill>
                <a:schemeClr val="bg1"/>
              </a:solidFill>
              <a:latin typeface="+mj-lt"/>
            </a:endParaRPr>
          </a:p>
        </p:txBody>
      </p:sp>
      <p:sp>
        <p:nvSpPr>
          <p:cNvPr id="3" name="Rectangle 2"/>
          <p:cNvSpPr/>
          <p:nvPr/>
        </p:nvSpPr>
        <p:spPr>
          <a:xfrm>
            <a:off x="71656" y="4501078"/>
            <a:ext cx="8764936" cy="19529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10" name="Gruppieren 9"/>
          <p:cNvGrpSpPr/>
          <p:nvPr/>
        </p:nvGrpSpPr>
        <p:grpSpPr>
          <a:xfrm>
            <a:off x="1066936" y="4236375"/>
            <a:ext cx="5593273" cy="2282607"/>
            <a:chOff x="1475656" y="4575392"/>
            <a:chExt cx="5593273" cy="2282607"/>
          </a:xfrm>
        </p:grpSpPr>
        <p:sp>
          <p:nvSpPr>
            <p:cNvPr id="9" name="Rechteck 8"/>
            <p:cNvSpPr/>
            <p:nvPr/>
          </p:nvSpPr>
          <p:spPr>
            <a:xfrm>
              <a:off x="1544658" y="4575392"/>
              <a:ext cx="5174434" cy="22826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2" name="Objekt 1"/>
            <p:cNvGraphicFramePr>
              <a:graphicFrameLocks noChangeAspect="1"/>
            </p:cNvGraphicFramePr>
            <p:nvPr>
              <p:extLst/>
            </p:nvPr>
          </p:nvGraphicFramePr>
          <p:xfrm>
            <a:off x="1475656" y="4575393"/>
            <a:ext cx="5593273" cy="2237984"/>
          </p:xfrm>
          <a:graphic>
            <a:graphicData uri="http://schemas.openxmlformats.org/presentationml/2006/ole">
              <p:oleObj spid="_x0000_s94257" name="Graph" r:id="rId11" imgW="3657600" imgH="1463040" progId="">
                <p:embed/>
              </p:oleObj>
            </a:graphicData>
          </a:graphic>
        </p:graphicFrame>
      </p:grpSp>
      <p:sp>
        <p:nvSpPr>
          <p:cNvPr id="39" name="Rechteck 11"/>
          <p:cNvSpPr/>
          <p:nvPr/>
        </p:nvSpPr>
        <p:spPr>
          <a:xfrm>
            <a:off x="0" y="6404898"/>
            <a:ext cx="7286389" cy="430887"/>
          </a:xfrm>
          <a:prstGeom prst="rect">
            <a:avLst/>
          </a:prstGeom>
          <a:solidFill>
            <a:schemeClr val="bg1"/>
          </a:solidFill>
        </p:spPr>
        <p:txBody>
          <a:bodyPr wrap="square">
            <a:spAutoFit/>
          </a:bodyPr>
          <a:lstStyle/>
          <a:p>
            <a:r>
              <a:rPr lang="en-IE" sz="1100" dirty="0"/>
              <a:t>R. J. Smith, M. </a:t>
            </a:r>
            <a:r>
              <a:rPr lang="en-IE" sz="1100" dirty="0" err="1"/>
              <a:t>Lotya</a:t>
            </a:r>
            <a:r>
              <a:rPr lang="en-IE" sz="1100" dirty="0"/>
              <a:t>, J. N. Coleman, </a:t>
            </a:r>
            <a:r>
              <a:rPr lang="en-IE" sz="1100" i="1" dirty="0"/>
              <a:t>New Journal of Physics </a:t>
            </a:r>
            <a:r>
              <a:rPr lang="en-IE" sz="1100" b="1" dirty="0"/>
              <a:t>2010</a:t>
            </a:r>
            <a:r>
              <a:rPr lang="en-IE" sz="1100" dirty="0"/>
              <a:t>, </a:t>
            </a:r>
            <a:r>
              <a:rPr lang="en-IE" sz="1100" i="1" dirty="0"/>
              <a:t>12</a:t>
            </a:r>
            <a:r>
              <a:rPr lang="en-IE" sz="1100" dirty="0"/>
              <a:t>, 125008</a:t>
            </a:r>
            <a:r>
              <a:rPr lang="en-IE" sz="1100" dirty="0" smtClean="0"/>
              <a:t>.</a:t>
            </a:r>
          </a:p>
          <a:p>
            <a:r>
              <a:rPr lang="nl-NL" sz="1100" dirty="0"/>
              <a:t>M. Lotya, P. J. King, U. Khan, S. De, J. N. Coleman, </a:t>
            </a:r>
            <a:r>
              <a:rPr lang="nl-NL" sz="1100" i="1" dirty="0"/>
              <a:t>ACS Nano </a:t>
            </a:r>
            <a:r>
              <a:rPr lang="nl-NL" sz="1100" b="1" dirty="0"/>
              <a:t>2010</a:t>
            </a:r>
            <a:r>
              <a:rPr lang="nl-NL" sz="1100" dirty="0"/>
              <a:t>, </a:t>
            </a:r>
            <a:r>
              <a:rPr lang="nl-NL" sz="1100" i="1" dirty="0"/>
              <a:t>4</a:t>
            </a:r>
            <a:r>
              <a:rPr lang="nl-NL" sz="1100" dirty="0"/>
              <a:t>, 3155-3162.</a:t>
            </a:r>
            <a:endParaRPr lang="de-DE" sz="1100" b="1" dirty="0"/>
          </a:p>
        </p:txBody>
      </p:sp>
    </p:spTree>
    <p:extLst>
      <p:ext uri="{BB962C8B-B14F-4D97-AF65-F5344CB8AC3E}">
        <p14:creationId xmlns="" xmlns:p14="http://schemas.microsoft.com/office/powerpoint/2010/main" val="1646105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05495"/>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43" name="Oval 24"/>
          <p:cNvSpPr>
            <a:spLocks noChangeArrowheads="1"/>
          </p:cNvSpPr>
          <p:nvPr/>
        </p:nvSpPr>
        <p:spPr bwMode="auto">
          <a:xfrm>
            <a:off x="5257038" y="3939025"/>
            <a:ext cx="216000" cy="216000"/>
          </a:xfrm>
          <a:prstGeom prst="ellipse">
            <a:avLst/>
          </a:prstGeom>
          <a:solidFill>
            <a:srgbClr val="FF00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endParaRPr lang="en-IE" b="1">
              <a:latin typeface="Arial" pitchFamily="34" charset="0"/>
              <a:cs typeface="Arial" pitchFamily="34" charset="0"/>
            </a:endParaRPr>
          </a:p>
        </p:txBody>
      </p:sp>
      <p:sp>
        <p:nvSpPr>
          <p:cNvPr id="44" name="Oval 25"/>
          <p:cNvSpPr>
            <a:spLocks noChangeAspect="1" noChangeArrowheads="1"/>
          </p:cNvSpPr>
          <p:nvPr/>
        </p:nvSpPr>
        <p:spPr bwMode="auto">
          <a:xfrm>
            <a:off x="5258854" y="4493635"/>
            <a:ext cx="214184" cy="216000"/>
          </a:xfrm>
          <a:prstGeom prst="ellipse">
            <a:avLst/>
          </a:prstGeom>
          <a:solidFill>
            <a:srgbClr val="339933"/>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endParaRPr lang="en-IE" b="1">
              <a:latin typeface="Arial" pitchFamily="34" charset="0"/>
              <a:cs typeface="Arial" pitchFamily="34" charset="0"/>
            </a:endParaRPr>
          </a:p>
        </p:txBody>
      </p:sp>
      <p:sp>
        <p:nvSpPr>
          <p:cNvPr id="45" name="Text Box 26"/>
          <p:cNvSpPr txBox="1">
            <a:spLocks noChangeArrowheads="1"/>
          </p:cNvSpPr>
          <p:nvPr/>
        </p:nvSpPr>
        <p:spPr bwMode="auto">
          <a:xfrm>
            <a:off x="5473038" y="3884636"/>
            <a:ext cx="1315488" cy="369332"/>
          </a:xfrm>
          <a:prstGeom prst="rect">
            <a:avLst/>
          </a:prstGeom>
          <a:noFill/>
          <a:ln w="9525">
            <a:noFill/>
            <a:miter lim="800000"/>
            <a:headEnd/>
            <a:tailEnd/>
          </a:ln>
        </p:spPr>
        <p:txBody>
          <a:bodyPr wrap="none">
            <a:spAutoFit/>
          </a:bodyPr>
          <a:lstStyle/>
          <a:p>
            <a:r>
              <a:rPr lang="en-IE" b="1" dirty="0">
                <a:latin typeface="Arial" pitchFamily="34" charset="0"/>
                <a:cs typeface="Arial" pitchFamily="34" charset="0"/>
              </a:rPr>
              <a:t>= S, Se, </a:t>
            </a:r>
            <a:r>
              <a:rPr lang="en-IE" b="1" dirty="0" err="1">
                <a:latin typeface="Arial" pitchFamily="34" charset="0"/>
                <a:cs typeface="Arial" pitchFamily="34" charset="0"/>
              </a:rPr>
              <a:t>Te</a:t>
            </a:r>
            <a:endParaRPr lang="en-GB" b="1" dirty="0">
              <a:latin typeface="Arial" pitchFamily="34" charset="0"/>
              <a:cs typeface="Arial" pitchFamily="34" charset="0"/>
            </a:endParaRPr>
          </a:p>
        </p:txBody>
      </p:sp>
      <p:sp>
        <p:nvSpPr>
          <p:cNvPr id="46" name="Text Box 27"/>
          <p:cNvSpPr txBox="1">
            <a:spLocks noChangeArrowheads="1"/>
          </p:cNvSpPr>
          <p:nvPr/>
        </p:nvSpPr>
        <p:spPr bwMode="auto">
          <a:xfrm>
            <a:off x="5473038" y="4431059"/>
            <a:ext cx="3989387" cy="646331"/>
          </a:xfrm>
          <a:prstGeom prst="rect">
            <a:avLst/>
          </a:prstGeom>
          <a:noFill/>
          <a:ln w="9525">
            <a:noFill/>
            <a:miter lim="800000"/>
            <a:headEnd/>
            <a:tailEnd/>
          </a:ln>
        </p:spPr>
        <p:txBody>
          <a:bodyPr>
            <a:spAutoFit/>
          </a:bodyPr>
          <a:lstStyle/>
          <a:p>
            <a:r>
              <a:rPr lang="en-IE" b="1" dirty="0">
                <a:latin typeface="Arial" pitchFamily="34" charset="0"/>
                <a:cs typeface="Arial" pitchFamily="34" charset="0"/>
              </a:rPr>
              <a:t>= </a:t>
            </a:r>
            <a:r>
              <a:rPr lang="en-IE" b="1" dirty="0">
                <a:solidFill>
                  <a:srgbClr val="0000FF"/>
                </a:solidFill>
                <a:latin typeface="Arial" pitchFamily="34" charset="0"/>
                <a:cs typeface="Arial" pitchFamily="34" charset="0"/>
              </a:rPr>
              <a:t>Ti</a:t>
            </a:r>
            <a:r>
              <a:rPr lang="en-IE" b="1" dirty="0">
                <a:latin typeface="Arial" pitchFamily="34" charset="0"/>
                <a:cs typeface="Arial" pitchFamily="34" charset="0"/>
              </a:rPr>
              <a:t>, </a:t>
            </a:r>
            <a:r>
              <a:rPr lang="en-IE" b="1" dirty="0" err="1">
                <a:solidFill>
                  <a:srgbClr val="0000FF"/>
                </a:solidFill>
                <a:latin typeface="Arial" pitchFamily="34" charset="0"/>
                <a:cs typeface="Arial" pitchFamily="34" charset="0"/>
              </a:rPr>
              <a:t>Zr</a:t>
            </a:r>
            <a:r>
              <a:rPr lang="en-IE" b="1" dirty="0">
                <a:latin typeface="Arial" pitchFamily="34" charset="0"/>
                <a:cs typeface="Arial" pitchFamily="34" charset="0"/>
              </a:rPr>
              <a:t>, </a:t>
            </a:r>
            <a:r>
              <a:rPr lang="en-IE" b="1" dirty="0" err="1">
                <a:solidFill>
                  <a:srgbClr val="0000FF"/>
                </a:solidFill>
                <a:latin typeface="Arial" pitchFamily="34" charset="0"/>
                <a:cs typeface="Arial" pitchFamily="34" charset="0"/>
              </a:rPr>
              <a:t>Hf</a:t>
            </a:r>
            <a:r>
              <a:rPr lang="en-IE" b="1" dirty="0">
                <a:latin typeface="Arial" pitchFamily="34" charset="0"/>
                <a:cs typeface="Arial" pitchFamily="34" charset="0"/>
              </a:rPr>
              <a:t>, </a:t>
            </a:r>
            <a:r>
              <a:rPr lang="en-IE" b="1" dirty="0">
                <a:solidFill>
                  <a:srgbClr val="FF0000"/>
                </a:solidFill>
                <a:latin typeface="Arial" pitchFamily="34" charset="0"/>
                <a:cs typeface="Arial" pitchFamily="34" charset="0"/>
              </a:rPr>
              <a:t>V</a:t>
            </a:r>
            <a:r>
              <a:rPr lang="en-IE" b="1" dirty="0">
                <a:latin typeface="Arial" pitchFamily="34" charset="0"/>
                <a:cs typeface="Arial" pitchFamily="34" charset="0"/>
              </a:rPr>
              <a:t>, </a:t>
            </a:r>
            <a:r>
              <a:rPr lang="en-IE" b="1" dirty="0" err="1">
                <a:solidFill>
                  <a:srgbClr val="FF0000"/>
                </a:solidFill>
                <a:latin typeface="Arial" pitchFamily="34" charset="0"/>
                <a:cs typeface="Arial" pitchFamily="34" charset="0"/>
              </a:rPr>
              <a:t>Nb</a:t>
            </a:r>
            <a:r>
              <a:rPr lang="en-IE" b="1" dirty="0">
                <a:latin typeface="Arial" pitchFamily="34" charset="0"/>
                <a:cs typeface="Arial" pitchFamily="34" charset="0"/>
              </a:rPr>
              <a:t>, </a:t>
            </a:r>
            <a:r>
              <a:rPr lang="en-IE" b="1" dirty="0">
                <a:solidFill>
                  <a:srgbClr val="FF0000"/>
                </a:solidFill>
                <a:latin typeface="Arial" pitchFamily="34" charset="0"/>
                <a:cs typeface="Arial" pitchFamily="34" charset="0"/>
              </a:rPr>
              <a:t>Ta</a:t>
            </a:r>
            <a:r>
              <a:rPr lang="en-IE" b="1" dirty="0">
                <a:latin typeface="Arial" pitchFamily="34" charset="0"/>
                <a:cs typeface="Arial" pitchFamily="34" charset="0"/>
              </a:rPr>
              <a:t>, </a:t>
            </a:r>
            <a:r>
              <a:rPr lang="en-IE" b="1" dirty="0">
                <a:solidFill>
                  <a:srgbClr val="0000FF"/>
                </a:solidFill>
                <a:latin typeface="Arial" pitchFamily="34" charset="0"/>
                <a:cs typeface="Arial" pitchFamily="34" charset="0"/>
              </a:rPr>
              <a:t>Cr</a:t>
            </a:r>
            <a:r>
              <a:rPr lang="en-IE" b="1" dirty="0">
                <a:latin typeface="Arial" pitchFamily="34" charset="0"/>
                <a:cs typeface="Arial" pitchFamily="34" charset="0"/>
              </a:rPr>
              <a:t>, </a:t>
            </a:r>
            <a:r>
              <a:rPr lang="en-IE" b="1" dirty="0" smtClean="0">
                <a:latin typeface="Arial" pitchFamily="34" charset="0"/>
                <a:cs typeface="Arial" pitchFamily="34" charset="0"/>
              </a:rPr>
              <a:t/>
            </a:r>
            <a:br>
              <a:rPr lang="en-IE" b="1" dirty="0" smtClean="0">
                <a:latin typeface="Arial" pitchFamily="34" charset="0"/>
                <a:cs typeface="Arial" pitchFamily="34" charset="0"/>
              </a:rPr>
            </a:br>
            <a:r>
              <a:rPr lang="en-IE" b="1" dirty="0" smtClean="0">
                <a:latin typeface="Arial" pitchFamily="34" charset="0"/>
                <a:cs typeface="Arial" pitchFamily="34" charset="0"/>
              </a:rPr>
              <a:t>   </a:t>
            </a:r>
            <a:r>
              <a:rPr lang="en-IE" b="1" dirty="0" smtClean="0">
                <a:solidFill>
                  <a:srgbClr val="0000FF"/>
                </a:solidFill>
                <a:latin typeface="Arial" pitchFamily="34" charset="0"/>
                <a:cs typeface="Arial" pitchFamily="34" charset="0"/>
              </a:rPr>
              <a:t>Mo</a:t>
            </a:r>
            <a:r>
              <a:rPr lang="en-IE" b="1" dirty="0">
                <a:latin typeface="Arial" pitchFamily="34" charset="0"/>
                <a:cs typeface="Arial" pitchFamily="34" charset="0"/>
              </a:rPr>
              <a:t>, </a:t>
            </a:r>
            <a:r>
              <a:rPr lang="en-IE" b="1" dirty="0">
                <a:solidFill>
                  <a:srgbClr val="0000FF"/>
                </a:solidFill>
                <a:latin typeface="Arial" pitchFamily="34" charset="0"/>
                <a:cs typeface="Arial" pitchFamily="34" charset="0"/>
              </a:rPr>
              <a:t>W</a:t>
            </a:r>
            <a:r>
              <a:rPr lang="en-IE" b="1" dirty="0">
                <a:latin typeface="Arial" pitchFamily="34" charset="0"/>
                <a:cs typeface="Arial" pitchFamily="34" charset="0"/>
              </a:rPr>
              <a:t>, </a:t>
            </a:r>
            <a:r>
              <a:rPr lang="en-IE" b="1" dirty="0" err="1" smtClean="0">
                <a:solidFill>
                  <a:srgbClr val="0000FF"/>
                </a:solidFill>
                <a:latin typeface="Arial" pitchFamily="34" charset="0"/>
                <a:cs typeface="Arial" pitchFamily="34" charset="0"/>
              </a:rPr>
              <a:t>Tc</a:t>
            </a:r>
            <a:r>
              <a:rPr lang="en-IE" b="1" dirty="0">
                <a:latin typeface="Arial" pitchFamily="34" charset="0"/>
                <a:cs typeface="Arial" pitchFamily="34" charset="0"/>
              </a:rPr>
              <a:t>, </a:t>
            </a:r>
            <a:r>
              <a:rPr lang="en-IE" b="1" dirty="0">
                <a:solidFill>
                  <a:srgbClr val="0000FF"/>
                </a:solidFill>
                <a:latin typeface="Arial" pitchFamily="34" charset="0"/>
                <a:cs typeface="Arial" pitchFamily="34" charset="0"/>
              </a:rPr>
              <a:t>Re</a:t>
            </a:r>
            <a:r>
              <a:rPr lang="en-IE" b="1" dirty="0">
                <a:latin typeface="Arial" pitchFamily="34" charset="0"/>
                <a:cs typeface="Arial" pitchFamily="34" charset="0"/>
              </a:rPr>
              <a:t>, </a:t>
            </a:r>
            <a:r>
              <a:rPr lang="en-IE" b="1" dirty="0">
                <a:solidFill>
                  <a:srgbClr val="009900"/>
                </a:solidFill>
                <a:latin typeface="Arial" pitchFamily="34" charset="0"/>
                <a:cs typeface="Arial" pitchFamily="34" charset="0"/>
              </a:rPr>
              <a:t>Ni</a:t>
            </a:r>
            <a:r>
              <a:rPr lang="en-IE" b="1" dirty="0">
                <a:latin typeface="Arial" pitchFamily="34" charset="0"/>
                <a:cs typeface="Arial" pitchFamily="34" charset="0"/>
              </a:rPr>
              <a:t>, </a:t>
            </a:r>
            <a:r>
              <a:rPr lang="en-IE" b="1" dirty="0" err="1">
                <a:solidFill>
                  <a:srgbClr val="009900"/>
                </a:solidFill>
                <a:latin typeface="Arial" pitchFamily="34" charset="0"/>
                <a:cs typeface="Arial" pitchFamily="34" charset="0"/>
              </a:rPr>
              <a:t>Pd</a:t>
            </a:r>
            <a:r>
              <a:rPr lang="en-IE" b="1" dirty="0">
                <a:latin typeface="Arial" pitchFamily="34" charset="0"/>
                <a:cs typeface="Arial" pitchFamily="34" charset="0"/>
              </a:rPr>
              <a:t>, </a:t>
            </a:r>
            <a:r>
              <a:rPr lang="en-IE" b="1" dirty="0">
                <a:solidFill>
                  <a:srgbClr val="009900"/>
                </a:solidFill>
                <a:latin typeface="Arial" pitchFamily="34" charset="0"/>
                <a:cs typeface="Arial" pitchFamily="34" charset="0"/>
              </a:rPr>
              <a:t>Pt</a:t>
            </a:r>
            <a:endParaRPr lang="en-GB" b="1" dirty="0">
              <a:solidFill>
                <a:srgbClr val="009900"/>
              </a:solidFill>
              <a:latin typeface="Arial" pitchFamily="34" charset="0"/>
              <a:cs typeface="Arial" pitchFamily="34" charset="0"/>
            </a:endParaRPr>
          </a:p>
        </p:txBody>
      </p:sp>
      <p:sp>
        <p:nvSpPr>
          <p:cNvPr id="47" name="Text Box 28"/>
          <p:cNvSpPr txBox="1">
            <a:spLocks noChangeArrowheads="1"/>
          </p:cNvSpPr>
          <p:nvPr/>
        </p:nvSpPr>
        <p:spPr bwMode="auto">
          <a:xfrm>
            <a:off x="5106911" y="5353425"/>
            <a:ext cx="5040312" cy="830997"/>
          </a:xfrm>
          <a:prstGeom prst="rect">
            <a:avLst/>
          </a:prstGeom>
          <a:noFill/>
          <a:ln w="9525">
            <a:noFill/>
            <a:miter lim="800000"/>
            <a:headEnd/>
            <a:tailEnd/>
          </a:ln>
        </p:spPr>
        <p:txBody>
          <a:bodyPr>
            <a:spAutoFit/>
          </a:bodyPr>
          <a:lstStyle/>
          <a:p>
            <a:r>
              <a:rPr lang="en-IE" sz="1600" b="1" dirty="0">
                <a:solidFill>
                  <a:srgbClr val="0000FF"/>
                </a:solidFill>
                <a:latin typeface="Arial" pitchFamily="34" charset="0"/>
                <a:cs typeface="Arial" pitchFamily="34" charset="0"/>
              </a:rPr>
              <a:t>Blue = semiconducting</a:t>
            </a:r>
          </a:p>
          <a:p>
            <a:r>
              <a:rPr lang="en-IE" sz="1600" b="1" dirty="0">
                <a:solidFill>
                  <a:srgbClr val="FF0000"/>
                </a:solidFill>
                <a:latin typeface="Arial" pitchFamily="34" charset="0"/>
                <a:cs typeface="Arial" pitchFamily="34" charset="0"/>
              </a:rPr>
              <a:t>Red = Metallic</a:t>
            </a:r>
          </a:p>
          <a:p>
            <a:r>
              <a:rPr lang="en-IE" sz="1600" b="1" dirty="0">
                <a:solidFill>
                  <a:srgbClr val="009900"/>
                </a:solidFill>
                <a:latin typeface="Arial" pitchFamily="34" charset="0"/>
                <a:cs typeface="Arial" pitchFamily="34" charset="0"/>
              </a:rPr>
              <a:t>Green = Both</a:t>
            </a:r>
            <a:r>
              <a:rPr lang="en-IE" sz="1600" b="1" dirty="0">
                <a:latin typeface="Arial" pitchFamily="34" charset="0"/>
                <a:cs typeface="Arial" pitchFamily="34" charset="0"/>
              </a:rPr>
              <a:t> depending on S, Se, </a:t>
            </a:r>
            <a:r>
              <a:rPr lang="en-IE" sz="1600" b="1" dirty="0" err="1">
                <a:latin typeface="Arial" pitchFamily="34" charset="0"/>
                <a:cs typeface="Arial" pitchFamily="34" charset="0"/>
              </a:rPr>
              <a:t>Te</a:t>
            </a:r>
            <a:endParaRPr lang="en-GB" sz="1600" b="1" dirty="0">
              <a:solidFill>
                <a:srgbClr val="009900"/>
              </a:solidFill>
              <a:latin typeface="Arial" pitchFamily="34" charset="0"/>
              <a:cs typeface="Arial" pitchFamily="34" charset="0"/>
            </a:endParaRPr>
          </a:p>
        </p:txBody>
      </p:sp>
      <p:grpSp>
        <p:nvGrpSpPr>
          <p:cNvPr id="3" name="Gruppieren 2"/>
          <p:cNvGrpSpPr/>
          <p:nvPr/>
        </p:nvGrpSpPr>
        <p:grpSpPr>
          <a:xfrm>
            <a:off x="611560" y="1348967"/>
            <a:ext cx="4423827" cy="369332"/>
            <a:chOff x="4180621" y="1777455"/>
            <a:chExt cx="4423827" cy="369332"/>
          </a:xfrm>
        </p:grpSpPr>
        <p:sp>
          <p:nvSpPr>
            <p:cNvPr id="38" name="Text Box 13"/>
            <p:cNvSpPr txBox="1">
              <a:spLocks noChangeAspect="1" noChangeArrowheads="1"/>
            </p:cNvSpPr>
            <p:nvPr/>
          </p:nvSpPr>
          <p:spPr bwMode="auto">
            <a:xfrm>
              <a:off x="4427736" y="1777455"/>
              <a:ext cx="4176712" cy="369332"/>
            </a:xfrm>
            <a:prstGeom prst="rect">
              <a:avLst/>
            </a:prstGeom>
            <a:noFill/>
            <a:ln w="9525">
              <a:noFill/>
              <a:miter lim="800000"/>
              <a:headEnd/>
              <a:tailEnd/>
            </a:ln>
          </p:spPr>
          <p:txBody>
            <a:bodyPr>
              <a:spAutoFit/>
            </a:bodyPr>
            <a:lstStyle/>
            <a:p>
              <a:r>
                <a:rPr lang="en-GB" b="1" dirty="0">
                  <a:latin typeface="Arial" pitchFamily="34" charset="0"/>
                  <a:cs typeface="Arial" pitchFamily="34" charset="0"/>
                </a:rPr>
                <a:t>Boron Nitride</a:t>
              </a:r>
              <a:endParaRPr lang="en-US" b="1" dirty="0">
                <a:latin typeface="Arial" pitchFamily="34" charset="0"/>
                <a:cs typeface="Arial" pitchFamily="34" charset="0"/>
              </a:endParaRPr>
            </a:p>
          </p:txBody>
        </p:sp>
        <p:sp>
          <p:nvSpPr>
            <p:cNvPr id="49" name="Ellipse 48"/>
            <p:cNvSpPr/>
            <p:nvPr/>
          </p:nvSpPr>
          <p:spPr>
            <a:xfrm>
              <a:off x="4180621" y="1876850"/>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grpSp>
        <p:nvGrpSpPr>
          <p:cNvPr id="4" name="Gruppieren 3"/>
          <p:cNvGrpSpPr/>
          <p:nvPr/>
        </p:nvGrpSpPr>
        <p:grpSpPr>
          <a:xfrm>
            <a:off x="611560" y="3594712"/>
            <a:ext cx="5738522" cy="369332"/>
            <a:chOff x="-47962" y="3788682"/>
            <a:chExt cx="5738522" cy="369332"/>
          </a:xfrm>
        </p:grpSpPr>
        <p:sp>
          <p:nvSpPr>
            <p:cNvPr id="39" name="Text Box 20"/>
            <p:cNvSpPr txBox="1">
              <a:spLocks noChangeAspect="1" noChangeArrowheads="1"/>
            </p:cNvSpPr>
            <p:nvPr/>
          </p:nvSpPr>
          <p:spPr bwMode="auto">
            <a:xfrm>
              <a:off x="145423" y="3788682"/>
              <a:ext cx="5545137" cy="369332"/>
            </a:xfrm>
            <a:prstGeom prst="rect">
              <a:avLst/>
            </a:prstGeom>
            <a:noFill/>
            <a:ln w="9525">
              <a:noFill/>
              <a:miter lim="800000"/>
              <a:headEnd/>
              <a:tailEnd/>
            </a:ln>
          </p:spPr>
          <p:txBody>
            <a:bodyPr>
              <a:spAutoFit/>
            </a:bodyPr>
            <a:lstStyle/>
            <a:p>
              <a:r>
                <a:rPr lang="en-GB" b="1" dirty="0">
                  <a:latin typeface="Arial" pitchFamily="34" charset="0"/>
                  <a:cs typeface="Arial" pitchFamily="34" charset="0"/>
                </a:rPr>
                <a:t>Transition metal </a:t>
              </a:r>
              <a:r>
                <a:rPr lang="en-GB" b="1" dirty="0" err="1">
                  <a:latin typeface="Arial" pitchFamily="34" charset="0"/>
                  <a:cs typeface="Arial" pitchFamily="34" charset="0"/>
                </a:rPr>
                <a:t>dichalcogenides</a:t>
              </a:r>
              <a:endParaRPr lang="en-US" b="1" dirty="0">
                <a:latin typeface="Arial" pitchFamily="34" charset="0"/>
                <a:cs typeface="Arial" pitchFamily="34" charset="0"/>
              </a:endParaRPr>
            </a:p>
          </p:txBody>
        </p:sp>
        <p:sp>
          <p:nvSpPr>
            <p:cNvPr id="50" name="Ellipse 49"/>
            <p:cNvSpPr/>
            <p:nvPr/>
          </p:nvSpPr>
          <p:spPr>
            <a:xfrm>
              <a:off x="-47962" y="3878064"/>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grpSp>
        <p:nvGrpSpPr>
          <p:cNvPr id="6" name="Gruppieren 5"/>
          <p:cNvGrpSpPr/>
          <p:nvPr/>
        </p:nvGrpSpPr>
        <p:grpSpPr>
          <a:xfrm>
            <a:off x="640588" y="6353774"/>
            <a:ext cx="8755948" cy="369332"/>
            <a:chOff x="640588" y="6381070"/>
            <a:chExt cx="8755948" cy="369332"/>
          </a:xfrm>
        </p:grpSpPr>
        <p:sp>
          <p:nvSpPr>
            <p:cNvPr id="48" name="Text Box 29"/>
            <p:cNvSpPr txBox="1">
              <a:spLocks noChangeAspect="1" noChangeArrowheads="1"/>
            </p:cNvSpPr>
            <p:nvPr/>
          </p:nvSpPr>
          <p:spPr bwMode="auto">
            <a:xfrm>
              <a:off x="900236" y="6381070"/>
              <a:ext cx="8496300" cy="369332"/>
            </a:xfrm>
            <a:prstGeom prst="rect">
              <a:avLst/>
            </a:prstGeom>
            <a:noFill/>
            <a:ln w="9525">
              <a:noFill/>
              <a:miter lim="800000"/>
              <a:headEnd/>
              <a:tailEnd/>
            </a:ln>
          </p:spPr>
          <p:txBody>
            <a:bodyPr>
              <a:spAutoFit/>
            </a:bodyPr>
            <a:lstStyle/>
            <a:p>
              <a:r>
                <a:rPr lang="en-GB" b="1" dirty="0">
                  <a:latin typeface="Arial" pitchFamily="34" charset="0"/>
                  <a:cs typeface="Arial" pitchFamily="34" charset="0"/>
                </a:rPr>
                <a:t>Also TMOs </a:t>
              </a:r>
              <a:r>
                <a:rPr lang="en-GB" b="1" dirty="0" smtClean="0">
                  <a:latin typeface="Arial" pitchFamily="34" charset="0"/>
                  <a:cs typeface="Arial" pitchFamily="34" charset="0"/>
                </a:rPr>
                <a:t>(MoO</a:t>
              </a:r>
              <a:r>
                <a:rPr lang="en-GB" b="1" baseline="-25000" dirty="0" smtClean="0">
                  <a:latin typeface="Arial" pitchFamily="34" charset="0"/>
                  <a:cs typeface="Arial" pitchFamily="34" charset="0"/>
                </a:rPr>
                <a:t>3</a:t>
              </a:r>
              <a:r>
                <a:rPr lang="en-GB" b="1" dirty="0" smtClean="0">
                  <a:latin typeface="Arial" pitchFamily="34" charset="0"/>
                  <a:cs typeface="Arial" pitchFamily="34" charset="0"/>
                </a:rPr>
                <a:t>, MnO</a:t>
              </a:r>
              <a:r>
                <a:rPr lang="en-GB" b="1" baseline="-25000" dirty="0" smtClean="0">
                  <a:latin typeface="Arial" pitchFamily="34" charset="0"/>
                  <a:cs typeface="Arial" pitchFamily="34" charset="0"/>
                </a:rPr>
                <a:t>2</a:t>
              </a:r>
              <a:r>
                <a:rPr lang="en-GB" b="1" dirty="0">
                  <a:latin typeface="Arial" pitchFamily="34" charset="0"/>
                  <a:cs typeface="Arial" pitchFamily="34" charset="0"/>
                </a:rPr>
                <a:t>, TiNbO</a:t>
              </a:r>
              <a:r>
                <a:rPr lang="en-GB" b="1" baseline="-25000" dirty="0">
                  <a:latin typeface="Arial" pitchFamily="34" charset="0"/>
                  <a:cs typeface="Arial" pitchFamily="34" charset="0"/>
                </a:rPr>
                <a:t>5</a:t>
              </a:r>
              <a:r>
                <a:rPr lang="en-GB" b="1" dirty="0">
                  <a:latin typeface="Arial" pitchFamily="34" charset="0"/>
                  <a:cs typeface="Arial" pitchFamily="34" charset="0"/>
                </a:rPr>
                <a:t> </a:t>
              </a:r>
              <a:r>
                <a:rPr lang="en-GB" b="1" dirty="0" err="1" smtClean="0">
                  <a:latin typeface="Arial" pitchFamily="34" charset="0"/>
                  <a:cs typeface="Arial" pitchFamily="34" charset="0"/>
                </a:rPr>
                <a:t>etc</a:t>
              </a:r>
              <a:r>
                <a:rPr lang="en-GB" b="1" dirty="0" smtClean="0">
                  <a:latin typeface="Arial" pitchFamily="34" charset="0"/>
                  <a:cs typeface="Arial" pitchFamily="34" charset="0"/>
                </a:rPr>
                <a:t>), halides (e.g. MoCl</a:t>
              </a:r>
              <a:r>
                <a:rPr lang="en-GB" b="1" baseline="-25000" dirty="0" smtClean="0">
                  <a:latin typeface="Arial" pitchFamily="34" charset="0"/>
                  <a:cs typeface="Arial" pitchFamily="34" charset="0"/>
                </a:rPr>
                <a:t>2</a:t>
              </a:r>
              <a:r>
                <a:rPr lang="en-GB" b="1" dirty="0" smtClean="0">
                  <a:latin typeface="Arial" pitchFamily="34" charset="0"/>
                  <a:cs typeface="Arial" pitchFamily="34" charset="0"/>
                </a:rPr>
                <a:t>)…</a:t>
              </a:r>
              <a:endParaRPr lang="en-US" b="1" dirty="0">
                <a:latin typeface="Arial" pitchFamily="34" charset="0"/>
                <a:cs typeface="Arial" pitchFamily="34" charset="0"/>
              </a:endParaRPr>
            </a:p>
          </p:txBody>
        </p:sp>
        <p:sp>
          <p:nvSpPr>
            <p:cNvPr id="51" name="Ellipse 50"/>
            <p:cNvSpPr/>
            <p:nvPr/>
          </p:nvSpPr>
          <p:spPr>
            <a:xfrm>
              <a:off x="640588" y="648486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grpSp>
        <p:nvGrpSpPr>
          <p:cNvPr id="7" name="Gruppieren 6"/>
          <p:cNvGrpSpPr/>
          <p:nvPr/>
        </p:nvGrpSpPr>
        <p:grpSpPr>
          <a:xfrm>
            <a:off x="6488584" y="547418"/>
            <a:ext cx="2321207" cy="2077283"/>
            <a:chOff x="7092280" y="991677"/>
            <a:chExt cx="1817151" cy="1729898"/>
          </a:xfrm>
        </p:grpSpPr>
        <p:sp>
          <p:nvSpPr>
            <p:cNvPr id="56" name="Rectangle 41"/>
            <p:cNvSpPr/>
            <p:nvPr/>
          </p:nvSpPr>
          <p:spPr>
            <a:xfrm>
              <a:off x="7092280" y="1668268"/>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7" name="Rectangle 42"/>
            <p:cNvSpPr/>
            <p:nvPr/>
          </p:nvSpPr>
          <p:spPr>
            <a:xfrm>
              <a:off x="7092280" y="1506224"/>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8" name="Rectangle 43"/>
            <p:cNvSpPr/>
            <p:nvPr/>
          </p:nvSpPr>
          <p:spPr>
            <a:xfrm>
              <a:off x="7092280" y="1344176"/>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9" name="Rectangle 44"/>
            <p:cNvSpPr/>
            <p:nvPr/>
          </p:nvSpPr>
          <p:spPr>
            <a:xfrm>
              <a:off x="7092280" y="1182129"/>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0" name="Rectangle 45"/>
            <p:cNvSpPr/>
            <p:nvPr/>
          </p:nvSpPr>
          <p:spPr>
            <a:xfrm>
              <a:off x="7126913" y="991677"/>
              <a:ext cx="1782518" cy="1053307"/>
            </a:xfrm>
            <a:prstGeom prst="rect">
              <a:avLst/>
            </a:prstGeom>
            <a:gradFill>
              <a:gsLst>
                <a:gs pos="0">
                  <a:schemeClr val="tx2">
                    <a:lumMod val="52000"/>
                  </a:schemeClr>
                </a:gs>
                <a:gs pos="92000">
                  <a:schemeClr val="accent1">
                    <a:tint val="44500"/>
                    <a:satMod val="160000"/>
                  </a:schemeClr>
                </a:gs>
                <a:gs pos="100000">
                  <a:schemeClr val="accent1">
                    <a:tint val="23500"/>
                    <a:satMod val="160000"/>
                  </a:schemeClr>
                </a:gs>
              </a:gsLst>
              <a:lin ang="15600000" scaled="0"/>
            </a:gradFill>
            <a:ln>
              <a:solidFill>
                <a:schemeClr val="tx2"/>
              </a:solidFill>
            </a:ln>
            <a:scene3d>
              <a:camera prst="orthographicFront">
                <a:rot lat="18735296" lon="3917192" rev="17647283"/>
              </a:camera>
              <a:lightRig rig="threePt" dir="t"/>
            </a:scene3d>
            <a:sp3d extrusionH="381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61" name="Rectangle 124"/>
          <p:cNvSpPr>
            <a:spLocks noChangeArrowheads="1"/>
          </p:cNvSpPr>
          <p:nvPr/>
        </p:nvSpPr>
        <p:spPr bwMode="auto">
          <a:xfrm>
            <a:off x="806450" y="518195"/>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Arial" pitchFamily="34" charset="0"/>
                <a:cs typeface="Arial" pitchFamily="34" charset="0"/>
              </a:rPr>
              <a:t>Layered inorganic materials</a:t>
            </a:r>
            <a:endParaRPr lang="de-DE" sz="2000" b="1" baseline="-25000" dirty="0">
              <a:solidFill>
                <a:schemeClr val="bg1"/>
              </a:solidFill>
              <a:latin typeface="Arial" pitchFamily="34" charset="0"/>
              <a:cs typeface="Arial" pitchFamily="34" charset="0"/>
            </a:endParaRPr>
          </a:p>
        </p:txBody>
      </p:sp>
      <p:pic>
        <p:nvPicPr>
          <p:cNvPr id="2" name="Picture 1"/>
          <p:cNvPicPr>
            <a:picLocks noChangeAspect="1"/>
          </p:cNvPicPr>
          <p:nvPr/>
        </p:nvPicPr>
        <p:blipFill>
          <a:blip r:embed="rId2"/>
          <a:stretch>
            <a:fillRect/>
          </a:stretch>
        </p:blipFill>
        <p:spPr>
          <a:xfrm>
            <a:off x="597717" y="1845740"/>
            <a:ext cx="1899799" cy="1481506"/>
          </a:xfrm>
          <a:prstGeom prst="rect">
            <a:avLst/>
          </a:prstGeom>
        </p:spPr>
      </p:pic>
      <p:pic>
        <p:nvPicPr>
          <p:cNvPr id="8" name="Picture 7"/>
          <p:cNvPicPr>
            <a:picLocks noChangeAspect="1"/>
          </p:cNvPicPr>
          <p:nvPr/>
        </p:nvPicPr>
        <p:blipFill>
          <a:blip r:embed="rId3"/>
          <a:stretch>
            <a:fillRect/>
          </a:stretch>
        </p:blipFill>
        <p:spPr>
          <a:xfrm>
            <a:off x="264778" y="4301366"/>
            <a:ext cx="2565678" cy="1618460"/>
          </a:xfrm>
          <a:prstGeom prst="rect">
            <a:avLst/>
          </a:prstGeom>
        </p:spPr>
      </p:pic>
      <p:pic>
        <p:nvPicPr>
          <p:cNvPr id="9" name="Picture 8"/>
          <p:cNvPicPr>
            <a:picLocks noChangeAspect="1"/>
          </p:cNvPicPr>
          <p:nvPr/>
        </p:nvPicPr>
        <p:blipFill rotWithShape="1">
          <a:blip r:embed="rId4"/>
          <a:srcRect l="1" r="32578"/>
          <a:stretch/>
        </p:blipFill>
        <p:spPr>
          <a:xfrm>
            <a:off x="3004933" y="4271118"/>
            <a:ext cx="1918966" cy="1625788"/>
          </a:xfrm>
          <a:prstGeom prst="rect">
            <a:avLst/>
          </a:prstGeom>
        </p:spPr>
      </p:pic>
      <p:grpSp>
        <p:nvGrpSpPr>
          <p:cNvPr id="32" name="Gruppieren 2"/>
          <p:cNvGrpSpPr/>
          <p:nvPr/>
        </p:nvGrpSpPr>
        <p:grpSpPr>
          <a:xfrm>
            <a:off x="3025819" y="1324832"/>
            <a:ext cx="4423827" cy="646331"/>
            <a:chOff x="4180621" y="1777455"/>
            <a:chExt cx="4423827" cy="646331"/>
          </a:xfrm>
        </p:grpSpPr>
        <p:sp>
          <p:nvSpPr>
            <p:cNvPr id="33" name="Text Box 13"/>
            <p:cNvSpPr txBox="1">
              <a:spLocks noChangeAspect="1" noChangeArrowheads="1"/>
            </p:cNvSpPr>
            <p:nvPr/>
          </p:nvSpPr>
          <p:spPr bwMode="auto">
            <a:xfrm>
              <a:off x="4427736" y="1777455"/>
              <a:ext cx="4176712" cy="646331"/>
            </a:xfrm>
            <a:prstGeom prst="rect">
              <a:avLst/>
            </a:prstGeom>
            <a:noFill/>
            <a:ln w="9525">
              <a:noFill/>
              <a:miter lim="800000"/>
              <a:headEnd/>
              <a:tailEnd/>
            </a:ln>
          </p:spPr>
          <p:txBody>
            <a:bodyPr>
              <a:spAutoFit/>
            </a:bodyPr>
            <a:lstStyle/>
            <a:p>
              <a:r>
                <a:rPr lang="en-GB" b="1" dirty="0" smtClean="0">
                  <a:latin typeface="Arial" pitchFamily="34" charset="0"/>
                  <a:cs typeface="Arial" pitchFamily="34" charset="0"/>
                </a:rPr>
                <a:t>III-VI semiconductors </a:t>
              </a:r>
              <a:br>
                <a:rPr lang="en-GB" b="1" dirty="0" smtClean="0">
                  <a:latin typeface="Arial" pitchFamily="34" charset="0"/>
                  <a:cs typeface="Arial" pitchFamily="34" charset="0"/>
                </a:rPr>
              </a:br>
              <a:r>
                <a:rPr lang="en-GB" b="1" dirty="0" smtClean="0">
                  <a:latin typeface="Arial" pitchFamily="34" charset="0"/>
                  <a:cs typeface="Arial" pitchFamily="34" charset="0"/>
                </a:rPr>
                <a:t>(e.g. </a:t>
              </a:r>
              <a:r>
                <a:rPr lang="en-GB" b="1" dirty="0" err="1" smtClean="0">
                  <a:latin typeface="Arial" pitchFamily="34" charset="0"/>
                  <a:cs typeface="Arial" pitchFamily="34" charset="0"/>
                </a:rPr>
                <a:t>GaS</a:t>
              </a:r>
              <a:r>
                <a:rPr lang="en-GB" b="1" dirty="0" smtClean="0">
                  <a:latin typeface="Arial" pitchFamily="34" charset="0"/>
                  <a:cs typeface="Arial" pitchFamily="34" charset="0"/>
                </a:rPr>
                <a:t>)</a:t>
              </a:r>
              <a:endParaRPr lang="en-US" b="1" dirty="0">
                <a:latin typeface="Arial" pitchFamily="34" charset="0"/>
                <a:cs typeface="Arial" pitchFamily="34" charset="0"/>
              </a:endParaRPr>
            </a:p>
          </p:txBody>
        </p:sp>
        <p:sp>
          <p:nvSpPr>
            <p:cNvPr id="34" name="Ellipse 48"/>
            <p:cNvSpPr/>
            <p:nvPr/>
          </p:nvSpPr>
          <p:spPr>
            <a:xfrm>
              <a:off x="4180621" y="1876850"/>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pic>
        <p:nvPicPr>
          <p:cNvPr id="11" name="Picture 10"/>
          <p:cNvPicPr>
            <a:picLocks noChangeAspect="1"/>
          </p:cNvPicPr>
          <p:nvPr/>
        </p:nvPicPr>
        <p:blipFill>
          <a:blip r:embed="rId5"/>
          <a:stretch>
            <a:fillRect/>
          </a:stretch>
        </p:blipFill>
        <p:spPr>
          <a:xfrm>
            <a:off x="3272934" y="2179145"/>
            <a:ext cx="2239408" cy="1123442"/>
          </a:xfrm>
          <a:prstGeom prst="rect">
            <a:avLst/>
          </a:prstGeom>
        </p:spPr>
      </p:pic>
      <p:sp>
        <p:nvSpPr>
          <p:cNvPr id="52" name="Oval 24"/>
          <p:cNvSpPr>
            <a:spLocks noChangeArrowheads="1"/>
          </p:cNvSpPr>
          <p:nvPr/>
        </p:nvSpPr>
        <p:spPr bwMode="auto">
          <a:xfrm>
            <a:off x="5723404" y="2590071"/>
            <a:ext cx="144000" cy="144000"/>
          </a:xfrm>
          <a:prstGeom prst="ellipse">
            <a:avLst/>
          </a:prstGeom>
          <a:solidFill>
            <a:srgbClr val="FF000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endParaRPr lang="en-IE" b="1">
              <a:latin typeface="Arial" pitchFamily="34" charset="0"/>
              <a:cs typeface="Arial" pitchFamily="34" charset="0"/>
            </a:endParaRPr>
          </a:p>
        </p:txBody>
      </p:sp>
      <p:sp>
        <p:nvSpPr>
          <p:cNvPr id="53" name="Oval 25"/>
          <p:cNvSpPr>
            <a:spLocks noChangeAspect="1" noChangeArrowheads="1"/>
          </p:cNvSpPr>
          <p:nvPr/>
        </p:nvSpPr>
        <p:spPr bwMode="auto">
          <a:xfrm>
            <a:off x="5724615" y="2983966"/>
            <a:ext cx="142789" cy="144000"/>
          </a:xfrm>
          <a:prstGeom prst="ellipse">
            <a:avLst/>
          </a:prstGeom>
          <a:solidFill>
            <a:srgbClr val="92D050"/>
          </a:solidFill>
          <a:ln w="9525">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endParaRPr lang="en-IE" b="1">
              <a:latin typeface="Arial" pitchFamily="34" charset="0"/>
              <a:cs typeface="Arial" pitchFamily="34" charset="0"/>
            </a:endParaRPr>
          </a:p>
        </p:txBody>
      </p:sp>
      <p:sp>
        <p:nvSpPr>
          <p:cNvPr id="54" name="Text Box 26"/>
          <p:cNvSpPr txBox="1">
            <a:spLocks noChangeArrowheads="1"/>
          </p:cNvSpPr>
          <p:nvPr/>
        </p:nvSpPr>
        <p:spPr bwMode="auto">
          <a:xfrm>
            <a:off x="5976264" y="2480772"/>
            <a:ext cx="1024639" cy="369332"/>
          </a:xfrm>
          <a:prstGeom prst="rect">
            <a:avLst/>
          </a:prstGeom>
          <a:noFill/>
          <a:ln w="9525">
            <a:noFill/>
            <a:miter lim="800000"/>
            <a:headEnd/>
            <a:tailEnd/>
          </a:ln>
        </p:spPr>
        <p:txBody>
          <a:bodyPr wrap="none">
            <a:spAutoFit/>
          </a:bodyPr>
          <a:lstStyle/>
          <a:p>
            <a:r>
              <a:rPr lang="en-IE" b="1" dirty="0">
                <a:latin typeface="Arial" pitchFamily="34" charset="0"/>
                <a:cs typeface="Arial" pitchFamily="34" charset="0"/>
              </a:rPr>
              <a:t>= </a:t>
            </a:r>
            <a:r>
              <a:rPr lang="en-IE" b="1" dirty="0" smtClean="0">
                <a:latin typeface="Arial" pitchFamily="34" charset="0"/>
                <a:cs typeface="Arial" pitchFamily="34" charset="0"/>
              </a:rPr>
              <a:t>Ga, In</a:t>
            </a:r>
            <a:endParaRPr lang="en-GB" b="1" dirty="0">
              <a:latin typeface="Arial" pitchFamily="34" charset="0"/>
              <a:cs typeface="Arial" pitchFamily="34" charset="0"/>
            </a:endParaRPr>
          </a:p>
        </p:txBody>
      </p:sp>
      <p:sp>
        <p:nvSpPr>
          <p:cNvPr id="55" name="Text Box 27"/>
          <p:cNvSpPr txBox="1">
            <a:spLocks noChangeArrowheads="1"/>
          </p:cNvSpPr>
          <p:nvPr/>
        </p:nvSpPr>
        <p:spPr bwMode="auto">
          <a:xfrm>
            <a:off x="5976264" y="2903485"/>
            <a:ext cx="3989387" cy="369332"/>
          </a:xfrm>
          <a:prstGeom prst="rect">
            <a:avLst/>
          </a:prstGeom>
          <a:noFill/>
          <a:ln w="9525">
            <a:noFill/>
            <a:miter lim="800000"/>
            <a:headEnd/>
            <a:tailEnd/>
          </a:ln>
        </p:spPr>
        <p:txBody>
          <a:bodyPr>
            <a:spAutoFit/>
          </a:bodyPr>
          <a:lstStyle/>
          <a:p>
            <a:r>
              <a:rPr lang="en-IE" b="1" dirty="0">
                <a:latin typeface="Arial" pitchFamily="34" charset="0"/>
                <a:cs typeface="Arial" pitchFamily="34" charset="0"/>
              </a:rPr>
              <a:t>= </a:t>
            </a:r>
            <a:r>
              <a:rPr lang="en-IE" b="1" dirty="0" smtClean="0">
                <a:latin typeface="Arial" pitchFamily="34" charset="0"/>
                <a:cs typeface="Arial" pitchFamily="34" charset="0"/>
              </a:rPr>
              <a:t>S, Se, </a:t>
            </a:r>
            <a:r>
              <a:rPr lang="en-IE" b="1" dirty="0" err="1" smtClean="0">
                <a:latin typeface="Arial" pitchFamily="34" charset="0"/>
                <a:cs typeface="Arial" pitchFamily="34" charset="0"/>
              </a:rPr>
              <a:t>Te</a:t>
            </a:r>
            <a:endParaRPr lang="en-GB" b="1" dirty="0">
              <a:latin typeface="Arial" pitchFamily="34" charset="0"/>
              <a:cs typeface="Arial" pitchFamily="34" charset="0"/>
            </a:endParaRPr>
          </a:p>
        </p:txBody>
      </p:sp>
    </p:spTree>
    <p:extLst>
      <p:ext uri="{BB962C8B-B14F-4D97-AF65-F5344CB8AC3E}">
        <p14:creationId xmlns="" xmlns:p14="http://schemas.microsoft.com/office/powerpoint/2010/main" val="214733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p:bldP spid="46" grpId="0"/>
      <p:bldP spid="47" grpId="0"/>
      <p:bldP spid="52" grpId="0" animBg="1"/>
      <p:bldP spid="53" grpId="0" animBg="1"/>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Liquid-phase exfoliation</a:t>
            </a:r>
            <a:endParaRPr lang="de-DE" sz="2000" b="1" baseline="-25000" dirty="0">
              <a:solidFill>
                <a:schemeClr val="bg1"/>
              </a:solidFill>
              <a:latin typeface="+mj-lt"/>
            </a:endParaRPr>
          </a:p>
        </p:txBody>
      </p:sp>
      <p:sp>
        <p:nvSpPr>
          <p:cNvPr id="11" name="Textfeld 10"/>
          <p:cNvSpPr txBox="1"/>
          <p:nvPr/>
        </p:nvSpPr>
        <p:spPr>
          <a:xfrm>
            <a:off x="417513" y="1202293"/>
            <a:ext cx="3116559" cy="424732"/>
          </a:xfrm>
          <a:prstGeom prst="rect">
            <a:avLst/>
          </a:prstGeom>
          <a:noFill/>
        </p:spPr>
        <p:txBody>
          <a:bodyPr wrap="none" rtlCol="0">
            <a:spAutoFit/>
          </a:bodyPr>
          <a:lstStyle/>
          <a:p>
            <a:pPr>
              <a:lnSpc>
                <a:spcPct val="120000"/>
              </a:lnSpc>
            </a:pPr>
            <a:r>
              <a:rPr lang="de-DE" b="1" dirty="0" err="1" smtClean="0">
                <a:solidFill>
                  <a:schemeClr val="accent2"/>
                </a:solidFill>
              </a:rPr>
              <a:t>Surfactant-exfoliated</a:t>
            </a:r>
            <a:r>
              <a:rPr lang="de-DE" b="1" dirty="0" smtClean="0">
                <a:solidFill>
                  <a:schemeClr val="accent2"/>
                </a:solidFill>
              </a:rPr>
              <a:t> MoS</a:t>
            </a:r>
            <a:r>
              <a:rPr lang="de-DE" b="1" baseline="-25000" dirty="0" smtClean="0">
                <a:solidFill>
                  <a:schemeClr val="accent2"/>
                </a:solidFill>
              </a:rPr>
              <a:t>2</a:t>
            </a:r>
            <a:endParaRPr lang="de-DE" b="1" baseline="-25000" dirty="0">
              <a:solidFill>
                <a:schemeClr val="accent2"/>
              </a:solidFill>
            </a:endParaRPr>
          </a:p>
        </p:txBody>
      </p:sp>
      <p:sp>
        <p:nvSpPr>
          <p:cNvPr id="18" name="Rechteck 17"/>
          <p:cNvSpPr/>
          <p:nvPr/>
        </p:nvSpPr>
        <p:spPr>
          <a:xfrm>
            <a:off x="748264" y="1809481"/>
            <a:ext cx="7978563" cy="424732"/>
          </a:xfrm>
          <a:prstGeom prst="rect">
            <a:avLst/>
          </a:prstGeom>
        </p:spPr>
        <p:txBody>
          <a:bodyPr wrap="square">
            <a:spAutoFit/>
          </a:bodyPr>
          <a:lstStyle/>
          <a:p>
            <a:pPr>
              <a:lnSpc>
                <a:spcPct val="120000"/>
              </a:lnSpc>
            </a:pPr>
            <a:r>
              <a:rPr lang="en-IE" b="1" dirty="0" smtClean="0"/>
              <a:t>Layered ma</a:t>
            </a:r>
            <a:r>
              <a:rPr lang="de-DE" b="1" dirty="0" smtClean="0"/>
              <a:t>terials can be exfoliated in aqueous surfactant solution</a:t>
            </a:r>
            <a:endParaRPr lang="en-IE" b="1" dirty="0" smtClean="0"/>
          </a:p>
        </p:txBody>
      </p:sp>
      <p:sp>
        <p:nvSpPr>
          <p:cNvPr id="19" name="Ellipse 18"/>
          <p:cNvSpPr/>
          <p:nvPr/>
        </p:nvSpPr>
        <p:spPr>
          <a:xfrm>
            <a:off x="546971" y="194530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13" name="Picture 2" descr="C:\Data\TCD\PAL\pics jc\Ws2 disp 2 processed white bg.jpg"/>
          <p:cNvPicPr>
            <a:picLocks noChangeAspect="1" noChangeArrowheads="1"/>
          </p:cNvPicPr>
          <p:nvPr/>
        </p:nvPicPr>
        <p:blipFill rotWithShape="1">
          <a:blip r:embed="rId2" cstate="print">
            <a:extLst>
              <a:ext uri="{BEBA8EAE-BF5A-486C-A8C5-ECC9F3942E4B}">
                <a14:imgProps xmlns="" xmlns:a14="http://schemas.microsoft.com/office/drawing/2010/main">
                  <a14:imgLayer r:embed="rId3">
                    <a14:imgEffect>
                      <a14:brightnessContrast bright="20000"/>
                    </a14:imgEffect>
                  </a14:imgLayer>
                </a14:imgProps>
              </a:ext>
              <a:ext uri="{28A0092B-C50C-407E-A947-70E740481C1C}">
                <a14:useLocalDpi xmlns="" xmlns:a14="http://schemas.microsoft.com/office/drawing/2010/main" val="0"/>
              </a:ext>
            </a:extLst>
          </a:blip>
          <a:srcRect l="19036" t="44789" r="22678" b="7723"/>
          <a:stretch/>
        </p:blipFill>
        <p:spPr bwMode="auto">
          <a:xfrm>
            <a:off x="6089026" y="2328430"/>
            <a:ext cx="1783429" cy="1937435"/>
          </a:xfrm>
          <a:prstGeom prst="rect">
            <a:avLst/>
          </a:prstGeom>
          <a:noFill/>
          <a:extLst>
            <a:ext uri="{909E8E84-426E-40DD-AFC4-6F175D3DCCD1}">
              <a14:hiddenFill xmlns="" xmlns:a14="http://schemas.microsoft.com/office/drawing/2010/main">
                <a:solidFill>
                  <a:srgbClr val="FFFFFF"/>
                </a:solidFill>
              </a14:hiddenFill>
            </a:ext>
          </a:extLst>
        </p:spPr>
      </p:pic>
      <p:pic>
        <p:nvPicPr>
          <p:cNvPr id="14" name="Grafik 1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900112" y="2319637"/>
            <a:ext cx="2308225" cy="1937435"/>
          </a:xfrm>
          <a:prstGeom prst="rect">
            <a:avLst/>
          </a:prstGeom>
        </p:spPr>
      </p:pic>
      <p:pic>
        <p:nvPicPr>
          <p:cNvPr id="17424" name="Picture 16"/>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68271" y="4229935"/>
            <a:ext cx="8340852" cy="206790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6" name="Picture 2" descr="V:\- Promotion -\Vorträge und Berichte\Buchkapitel\Pics\unzipping.bmp"/>
          <p:cNvPicPr>
            <a:picLocks noChangeAspect="1" noChangeArrowheads="1"/>
          </p:cNvPicPr>
          <p:nvPr/>
        </p:nvPicPr>
        <p:blipFill>
          <a:blip r:embed="rId6" cstate="print"/>
          <a:srcRect l="59135" r="19668" b="86569"/>
          <a:stretch>
            <a:fillRect/>
          </a:stretch>
        </p:blipFill>
        <p:spPr bwMode="auto">
          <a:xfrm>
            <a:off x="4065764" y="2629510"/>
            <a:ext cx="998356" cy="667638"/>
          </a:xfrm>
          <a:prstGeom prst="rect">
            <a:avLst/>
          </a:prstGeom>
          <a:noFill/>
          <a:ln w="9525">
            <a:noFill/>
            <a:miter lim="800000"/>
            <a:headEnd/>
            <a:tailEnd/>
          </a:ln>
        </p:spPr>
      </p:pic>
      <p:sp>
        <p:nvSpPr>
          <p:cNvPr id="22" name="Rechteck 21"/>
          <p:cNvSpPr/>
          <p:nvPr/>
        </p:nvSpPr>
        <p:spPr>
          <a:xfrm>
            <a:off x="417513" y="6575851"/>
            <a:ext cx="8071349" cy="230832"/>
          </a:xfrm>
          <a:prstGeom prst="rect">
            <a:avLst/>
          </a:prstGeom>
          <a:solidFill>
            <a:schemeClr val="bg1"/>
          </a:solidFill>
        </p:spPr>
        <p:txBody>
          <a:bodyPr wrap="square">
            <a:spAutoFit/>
          </a:bodyPr>
          <a:lstStyle/>
          <a:p>
            <a:r>
              <a:rPr lang="de-DE" sz="900" b="1" dirty="0"/>
              <a:t>R. J. Smith, </a:t>
            </a:r>
            <a:r>
              <a:rPr lang="de-DE" sz="900" b="1" dirty="0" smtClean="0"/>
              <a:t>…. J</a:t>
            </a:r>
            <a:r>
              <a:rPr lang="de-DE" sz="900" b="1" dirty="0"/>
              <a:t>. N. Coleman, </a:t>
            </a:r>
            <a:r>
              <a:rPr lang="de-DE" sz="900" b="1" i="1" dirty="0" smtClean="0"/>
              <a:t>Adv. Mater </a:t>
            </a:r>
            <a:r>
              <a:rPr lang="de-DE" sz="900" b="1" dirty="0" smtClean="0">
                <a:latin typeface="Arial Black" pitchFamily="34" charset="0"/>
              </a:rPr>
              <a:t>2011</a:t>
            </a:r>
            <a:r>
              <a:rPr lang="de-DE" sz="900" b="1" dirty="0"/>
              <a:t>, </a:t>
            </a:r>
            <a:r>
              <a:rPr lang="de-DE" sz="900" b="1" i="1" dirty="0"/>
              <a:t>23</a:t>
            </a:r>
            <a:r>
              <a:rPr lang="de-DE" sz="900" b="1" dirty="0"/>
              <a:t>, 3944-3948.</a:t>
            </a:r>
          </a:p>
        </p:txBody>
      </p:sp>
      <p:pic>
        <p:nvPicPr>
          <p:cNvPr id="23" name="Picture 2"/>
          <p:cNvPicPr>
            <a:picLocks noChangeAspect="1" noChangeArrowheads="1"/>
          </p:cNvPicPr>
          <p:nvPr/>
        </p:nvPicPr>
        <p:blipFill>
          <a:blip r:embed="rId7" cstate="print">
            <a:extLst>
              <a:ext uri="{BEBA8EAE-BF5A-486C-A8C5-ECC9F3942E4B}">
                <a14:imgProps xmlns="" xmlns:a14="http://schemas.microsoft.com/office/drawing/2010/main">
                  <a14:imgLayer r:embed="rId8">
                    <a14:imgEffect>
                      <a14:backgroundRemoval t="10000" b="90000" l="10000" r="90000"/>
                    </a14:imgEffect>
                  </a14:imgLayer>
                </a14:imgProps>
              </a:ext>
              <a:ext uri="{28A0092B-C50C-407E-A947-70E740481C1C}">
                <a14:useLocalDpi xmlns="" xmlns:a14="http://schemas.microsoft.com/office/drawing/2010/main" val="0"/>
              </a:ext>
            </a:extLst>
          </a:blip>
          <a:srcRect/>
          <a:stretch>
            <a:fillRect/>
          </a:stretch>
        </p:blipFill>
        <p:spPr bwMode="auto">
          <a:xfrm>
            <a:off x="1053370" y="2211604"/>
            <a:ext cx="2001701" cy="83581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24" name="Gerade Verbindung mit Pfeil 23"/>
          <p:cNvCxnSpPr/>
          <p:nvPr/>
        </p:nvCxnSpPr>
        <p:spPr>
          <a:xfrm>
            <a:off x="3464648" y="3283401"/>
            <a:ext cx="2200589" cy="3014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5" name="Textfeld 9"/>
          <p:cNvSpPr txBox="1">
            <a:spLocks noChangeArrowheads="1"/>
          </p:cNvSpPr>
          <p:nvPr/>
        </p:nvSpPr>
        <p:spPr bwMode="auto">
          <a:xfrm>
            <a:off x="3687763" y="3316121"/>
            <a:ext cx="1845042" cy="683264"/>
          </a:xfrm>
          <a:prstGeom prst="rect">
            <a:avLst/>
          </a:prstGeom>
          <a:noFill/>
          <a:ln w="9525">
            <a:noFill/>
            <a:miter lim="800000"/>
            <a:headEnd/>
            <a:tailEnd/>
          </a:ln>
        </p:spPr>
        <p:txBody>
          <a:bodyPr wrap="square">
            <a:spAutoFit/>
          </a:bodyPr>
          <a:lstStyle/>
          <a:p>
            <a:pPr algn="ctr">
              <a:lnSpc>
                <a:spcPct val="120000"/>
              </a:lnSpc>
            </a:pPr>
            <a:r>
              <a:rPr lang="en-US" sz="1600" b="1" dirty="0" smtClean="0"/>
              <a:t>Ultrasound +</a:t>
            </a:r>
          </a:p>
          <a:p>
            <a:pPr algn="ctr">
              <a:lnSpc>
                <a:spcPct val="120000"/>
              </a:lnSpc>
            </a:pPr>
            <a:r>
              <a:rPr lang="en-US" sz="1600" b="1" dirty="0" smtClean="0"/>
              <a:t>Additive</a:t>
            </a:r>
            <a:endParaRPr lang="en-US" sz="1600" b="1" dirty="0"/>
          </a:p>
        </p:txBody>
      </p:sp>
    </p:spTree>
    <p:extLst>
      <p:ext uri="{BB962C8B-B14F-4D97-AF65-F5344CB8AC3E}">
        <p14:creationId xmlns="" xmlns:p14="http://schemas.microsoft.com/office/powerpoint/2010/main" val="245095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33519" y="3641073"/>
            <a:ext cx="4130302" cy="3229522"/>
            <a:chOff x="1467467" y="3238742"/>
            <a:chExt cx="4472953" cy="3604395"/>
          </a:xfrm>
        </p:grpSpPr>
        <p:graphicFrame>
          <p:nvGraphicFramePr>
            <p:cNvPr id="31" name="Objekt 1"/>
            <p:cNvGraphicFramePr>
              <a:graphicFrameLocks noChangeAspect="1"/>
            </p:cNvGraphicFramePr>
            <p:nvPr>
              <p:extLst/>
            </p:nvPr>
          </p:nvGraphicFramePr>
          <p:xfrm>
            <a:off x="1467467" y="3238742"/>
            <a:ext cx="4472953" cy="3604395"/>
          </p:xfrm>
          <a:graphic>
            <a:graphicData uri="http://schemas.openxmlformats.org/presentationml/2006/ole">
              <p:oleObj spid="_x0000_s86037" name="Graph" r:id="rId3" imgW="3600000" imgH="2899800" progId="">
                <p:embed/>
              </p:oleObj>
            </a:graphicData>
          </a:graphic>
        </p:graphicFrame>
        <p:sp>
          <p:nvSpPr>
            <p:cNvPr id="35" name="Textfeld 10"/>
            <p:cNvSpPr txBox="1"/>
            <p:nvPr/>
          </p:nvSpPr>
          <p:spPr>
            <a:xfrm>
              <a:off x="2196831" y="5828976"/>
              <a:ext cx="756937" cy="394210"/>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rtlCol="0">
              <a:spAutoFit/>
            </a:bodyPr>
            <a:lstStyle/>
            <a:p>
              <a:pPr algn="ctr">
                <a:lnSpc>
                  <a:spcPct val="120000"/>
                </a:lnSpc>
              </a:pPr>
              <a:r>
                <a:rPr lang="de-DE" b="1" dirty="0" smtClean="0">
                  <a:solidFill>
                    <a:schemeClr val="accent2"/>
                  </a:solidFill>
                </a:rPr>
                <a:t>MoS</a:t>
              </a:r>
              <a:r>
                <a:rPr lang="de-DE" b="1" baseline="-25000" dirty="0" smtClean="0">
                  <a:solidFill>
                    <a:schemeClr val="accent2"/>
                  </a:solidFill>
                </a:rPr>
                <a:t>2</a:t>
              </a:r>
            </a:p>
          </p:txBody>
        </p:sp>
        <p:grpSp>
          <p:nvGrpSpPr>
            <p:cNvPr id="32" name="Gruppieren 6"/>
            <p:cNvGrpSpPr/>
            <p:nvPr/>
          </p:nvGrpSpPr>
          <p:grpSpPr>
            <a:xfrm>
              <a:off x="3358448" y="4045997"/>
              <a:ext cx="452375" cy="2175982"/>
              <a:chOff x="4138741" y="3596610"/>
              <a:chExt cx="452375" cy="2175982"/>
            </a:xfrm>
          </p:grpSpPr>
          <p:sp>
            <p:nvSpPr>
              <p:cNvPr id="33" name="Pfeil nach unten 3"/>
              <p:cNvSpPr/>
              <p:nvPr/>
            </p:nvSpPr>
            <p:spPr>
              <a:xfrm rot="12597208">
                <a:off x="4167783" y="3596610"/>
                <a:ext cx="423333" cy="2175982"/>
              </a:xfrm>
              <a:prstGeom prst="downArrow">
                <a:avLst>
                  <a:gd name="adj1" fmla="val 50000"/>
                  <a:gd name="adj2" fmla="val 176952"/>
                </a:avLst>
              </a:prstGeom>
              <a:solidFill>
                <a:srgbClr val="333399">
                  <a:alpha val="69020"/>
                </a:srgb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dirty="0"/>
              </a:p>
            </p:txBody>
          </p:sp>
          <p:sp>
            <p:nvSpPr>
              <p:cNvPr id="34" name="Textfeld 5"/>
              <p:cNvSpPr txBox="1"/>
              <p:nvPr/>
            </p:nvSpPr>
            <p:spPr>
              <a:xfrm rot="17967539">
                <a:off x="4010500" y="4616227"/>
                <a:ext cx="595035" cy="338554"/>
              </a:xfrm>
              <a:prstGeom prst="rect">
                <a:avLst/>
              </a:prstGeom>
              <a:noFill/>
            </p:spPr>
            <p:txBody>
              <a:bodyPr wrap="none" rtlCol="0">
                <a:spAutoFit/>
              </a:bodyPr>
              <a:lstStyle/>
              <a:p>
                <a:r>
                  <a:rPr lang="en-IE" sz="1600" b="1" dirty="0" smtClean="0">
                    <a:solidFill>
                      <a:schemeClr val="accent3"/>
                    </a:solidFill>
                  </a:rPr>
                  <a:t>Size</a:t>
                </a:r>
                <a:endParaRPr lang="de-DE" sz="1600" b="1" dirty="0">
                  <a:solidFill>
                    <a:schemeClr val="accent3"/>
                  </a:solidFill>
                </a:endParaRPr>
              </a:p>
            </p:txBody>
          </p:sp>
        </p:grpSp>
      </p:grpSp>
      <p:sp>
        <p:nvSpPr>
          <p:cNvPr id="5" name="AutoShape 48"/>
          <p:cNvSpPr>
            <a:spLocks noChangeAspect="1" noChangeArrowheads="1"/>
          </p:cNvSpPr>
          <p:nvPr/>
        </p:nvSpPr>
        <p:spPr bwMode="auto">
          <a:xfrm>
            <a:off x="417513" y="526280"/>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pic>
        <p:nvPicPr>
          <p:cNvPr id="12" name="Picture 2" descr="C:\Users\colemaj\AppData\Local\Microsoft\Windows\Temporary Internet Files\Content.IE5\YOOCIYZQ\Ws2 disp 2 processed not cut.jpg"/>
          <p:cNvPicPr>
            <a:picLocks noChangeAspect="1" noChangeArrowheads="1"/>
          </p:cNvPicPr>
          <p:nvPr/>
        </p:nvPicPr>
        <p:blipFill rotWithShape="1">
          <a:blip r:embed="rId4" cstate="screen">
            <a:extLst>
              <a:ext uri="{28A0092B-C50C-407E-A947-70E740481C1C}">
                <a14:useLocalDpi xmlns="" xmlns:a14="http://schemas.microsoft.com/office/drawing/2010/main"/>
              </a:ext>
            </a:extLst>
          </a:blip>
          <a:srcRect/>
          <a:stretch/>
        </p:blipFill>
        <p:spPr bwMode="auto">
          <a:xfrm>
            <a:off x="7053896" y="3528487"/>
            <a:ext cx="1964193" cy="2160240"/>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3" name="Picture 3" descr="C:\Users\colemaj\AppData\Local\Microsoft\Windows\Temporary Internet Files\Content.IE5\EDF1GSVT\ws2 powder 2 pr2.jpg"/>
          <p:cNvPicPr>
            <a:picLocks noChangeAspect="1"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274116" y="1650697"/>
            <a:ext cx="1534009" cy="1534009"/>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214018" name="Picture 2"/>
          <p:cNvPicPr>
            <a:picLocks noChangeAspect="1" noChangeArrowheads="1"/>
          </p:cNvPicPr>
          <p:nvPr/>
        </p:nvPicPr>
        <p:blipFill rotWithShape="1">
          <a:blip r:embed="rId6">
            <a:extLst>
              <a:ext uri="{BEBA8EAE-BF5A-486C-A8C5-ECC9F3942E4B}">
                <a14:imgProps xmlns="" xmlns:a14="http://schemas.microsoft.com/office/drawing/2010/main">
                  <a14:imgLayer r:embed="rId8">
                    <a14:imgEffect>
                      <a14:brightnessContrast contrast="20000"/>
                    </a14:imgEffect>
                  </a14:imgLayer>
                </a14:imgProps>
              </a:ext>
              <a:ext uri="{28A0092B-C50C-407E-A947-70E740481C1C}">
                <a14:useLocalDpi xmlns="" xmlns:a14="http://schemas.microsoft.com/office/drawing/2010/main"/>
              </a:ext>
            </a:extLst>
          </a:blip>
          <a:srcRect t="8682"/>
          <a:stretch/>
        </p:blipFill>
        <p:spPr bwMode="auto">
          <a:xfrm>
            <a:off x="350555" y="3283522"/>
            <a:ext cx="1534009" cy="181926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Textfeld 1"/>
          <p:cNvSpPr txBox="1"/>
          <p:nvPr/>
        </p:nvSpPr>
        <p:spPr>
          <a:xfrm>
            <a:off x="919055" y="3058356"/>
            <a:ext cx="333746" cy="400110"/>
          </a:xfrm>
          <a:prstGeom prst="rect">
            <a:avLst/>
          </a:prstGeom>
          <a:noFill/>
        </p:spPr>
        <p:txBody>
          <a:bodyPr wrap="none" rtlCol="0">
            <a:spAutoFit/>
          </a:bodyPr>
          <a:lstStyle/>
          <a:p>
            <a:r>
              <a:rPr lang="de-DE" sz="2000" b="1" dirty="0" smtClean="0"/>
              <a:t>+</a:t>
            </a:r>
            <a:endParaRPr lang="de-DE" sz="2000" b="1" dirty="0"/>
          </a:p>
        </p:txBody>
      </p:sp>
      <p:sp>
        <p:nvSpPr>
          <p:cNvPr id="4" name="Pfeil nach rechts 3"/>
          <p:cNvSpPr/>
          <p:nvPr/>
        </p:nvSpPr>
        <p:spPr>
          <a:xfrm rot="253057">
            <a:off x="145159" y="2779094"/>
            <a:ext cx="5944953" cy="1126542"/>
          </a:xfrm>
          <a:prstGeom prst="rightArrow">
            <a:avLst/>
          </a:prstGeom>
          <a:solidFill>
            <a:srgbClr val="FF6600"/>
          </a:solidFill>
          <a:ln>
            <a:solidFill>
              <a:srgbClr val="FF0000"/>
            </a:solidFill>
          </a:ln>
          <a:scene3d>
            <a:camera prst="perspectiveHeroicExtremeLeftFacing" fov="6600000">
              <a:rot lat="720000" lon="3000000" rev="21425485"/>
            </a:camera>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2400" b="1" dirty="0" smtClean="0">
                <a:solidFill>
                  <a:schemeClr val="bg1"/>
                </a:solidFill>
              </a:rPr>
              <a:t>Time consuming microscopy</a:t>
            </a:r>
            <a:endParaRPr lang="de-DE" sz="2400" b="1" dirty="0">
              <a:solidFill>
                <a:schemeClr val="bg1"/>
              </a:solidFill>
            </a:endParaRPr>
          </a:p>
        </p:txBody>
      </p:sp>
      <p:sp>
        <p:nvSpPr>
          <p:cNvPr id="17" name="Text Box 13"/>
          <p:cNvSpPr txBox="1">
            <a:spLocks noChangeAspect="1" noChangeArrowheads="1"/>
          </p:cNvSpPr>
          <p:nvPr/>
        </p:nvSpPr>
        <p:spPr bwMode="auto">
          <a:xfrm>
            <a:off x="2801824" y="1381513"/>
            <a:ext cx="4803195" cy="369332"/>
          </a:xfrm>
          <a:prstGeom prst="rect">
            <a:avLst/>
          </a:prstGeom>
          <a:noFill/>
          <a:ln w="9525">
            <a:noFill/>
            <a:miter lim="800000"/>
            <a:headEnd/>
            <a:tailEnd/>
          </a:ln>
        </p:spPr>
        <p:txBody>
          <a:bodyPr wrap="square">
            <a:spAutoFit/>
          </a:bodyPr>
          <a:lstStyle/>
          <a:p>
            <a:r>
              <a:rPr lang="en-GB" b="1" dirty="0" smtClean="0">
                <a:latin typeface="Arial" pitchFamily="34" charset="0"/>
                <a:cs typeface="Arial" pitchFamily="34" charset="0"/>
              </a:rPr>
              <a:t>Control over exfoliation process</a:t>
            </a:r>
            <a:endParaRPr lang="en-US" b="1" dirty="0">
              <a:latin typeface="Arial" pitchFamily="34" charset="0"/>
              <a:cs typeface="Arial" pitchFamily="34" charset="0"/>
            </a:endParaRPr>
          </a:p>
        </p:txBody>
      </p:sp>
      <p:sp>
        <p:nvSpPr>
          <p:cNvPr id="19" name="Text Box 13"/>
          <p:cNvSpPr txBox="1">
            <a:spLocks noChangeAspect="1" noChangeArrowheads="1"/>
          </p:cNvSpPr>
          <p:nvPr/>
        </p:nvSpPr>
        <p:spPr bwMode="auto">
          <a:xfrm>
            <a:off x="4448654" y="2327741"/>
            <a:ext cx="4427517" cy="369332"/>
          </a:xfrm>
          <a:prstGeom prst="rect">
            <a:avLst/>
          </a:prstGeom>
          <a:noFill/>
          <a:ln w="9525">
            <a:noFill/>
            <a:miter lim="800000"/>
            <a:headEnd/>
            <a:tailEnd/>
          </a:ln>
        </p:spPr>
        <p:txBody>
          <a:bodyPr wrap="square">
            <a:spAutoFit/>
          </a:bodyPr>
          <a:lstStyle/>
          <a:p>
            <a:r>
              <a:rPr lang="en-GB" b="1" dirty="0" smtClean="0">
                <a:latin typeface="Arial" pitchFamily="34" charset="0"/>
                <a:cs typeface="Arial" pitchFamily="34" charset="0"/>
              </a:rPr>
              <a:t>Understand physical properties</a:t>
            </a:r>
            <a:endParaRPr lang="en-US" b="1" dirty="0">
              <a:latin typeface="Arial" pitchFamily="34" charset="0"/>
              <a:cs typeface="Arial" pitchFamily="34" charset="0"/>
            </a:endParaRPr>
          </a:p>
        </p:txBody>
      </p:sp>
      <p:sp>
        <p:nvSpPr>
          <p:cNvPr id="20" name="Text Box 13"/>
          <p:cNvSpPr txBox="1">
            <a:spLocks noChangeAspect="1" noChangeArrowheads="1"/>
          </p:cNvSpPr>
          <p:nvPr/>
        </p:nvSpPr>
        <p:spPr bwMode="auto">
          <a:xfrm>
            <a:off x="3584636" y="1850011"/>
            <a:ext cx="4490152" cy="369332"/>
          </a:xfrm>
          <a:prstGeom prst="rect">
            <a:avLst/>
          </a:prstGeom>
          <a:noFill/>
          <a:ln w="9525">
            <a:noFill/>
            <a:miter lim="800000"/>
            <a:headEnd/>
            <a:tailEnd/>
          </a:ln>
        </p:spPr>
        <p:txBody>
          <a:bodyPr wrap="square">
            <a:spAutoFit/>
          </a:bodyPr>
          <a:lstStyle/>
          <a:p>
            <a:r>
              <a:rPr lang="en-GB" b="1" dirty="0" smtClean="0">
                <a:latin typeface="Arial" pitchFamily="34" charset="0"/>
                <a:cs typeface="Arial" pitchFamily="34" charset="0"/>
              </a:rPr>
              <a:t>Develop novel size selection</a:t>
            </a:r>
            <a:endParaRPr lang="en-US" b="1" dirty="0">
              <a:latin typeface="Arial" pitchFamily="34" charset="0"/>
              <a:cs typeface="Arial" pitchFamily="34" charset="0"/>
            </a:endParaRPr>
          </a:p>
        </p:txBody>
      </p:sp>
      <p:sp>
        <p:nvSpPr>
          <p:cNvPr id="21" name="Text Box 13"/>
          <p:cNvSpPr txBox="1">
            <a:spLocks noChangeAspect="1" noChangeArrowheads="1"/>
          </p:cNvSpPr>
          <p:nvPr/>
        </p:nvSpPr>
        <p:spPr bwMode="auto">
          <a:xfrm>
            <a:off x="5480287" y="2787349"/>
            <a:ext cx="3507051" cy="369332"/>
          </a:xfrm>
          <a:prstGeom prst="rect">
            <a:avLst/>
          </a:prstGeom>
          <a:noFill/>
          <a:ln w="9525">
            <a:noFill/>
            <a:miter lim="800000"/>
            <a:headEnd/>
            <a:tailEnd/>
          </a:ln>
        </p:spPr>
        <p:txBody>
          <a:bodyPr wrap="square">
            <a:spAutoFit/>
          </a:bodyPr>
          <a:lstStyle/>
          <a:p>
            <a:r>
              <a:rPr lang="en-GB" b="1" dirty="0" smtClean="0">
                <a:latin typeface="Arial" pitchFamily="34" charset="0"/>
                <a:cs typeface="Arial" pitchFamily="34" charset="0"/>
              </a:rPr>
              <a:t>Scale-up</a:t>
            </a:r>
            <a:endParaRPr lang="en-US" b="1" dirty="0">
              <a:latin typeface="Arial" pitchFamily="34" charset="0"/>
              <a:cs typeface="Arial" pitchFamily="34" charset="0"/>
            </a:endParaRPr>
          </a:p>
        </p:txBody>
      </p:sp>
      <p:sp>
        <p:nvSpPr>
          <p:cNvPr id="28"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Targets and challenges in liquid exfoliation</a:t>
            </a:r>
            <a:endParaRPr lang="de-DE" sz="2000" b="1" baseline="-25000" dirty="0">
              <a:solidFill>
                <a:schemeClr val="bg1"/>
              </a:solidFill>
              <a:latin typeface="+mj-lt"/>
            </a:endParaRPr>
          </a:p>
        </p:txBody>
      </p:sp>
      <p:sp>
        <p:nvSpPr>
          <p:cNvPr id="25" name="Textfeld 10"/>
          <p:cNvSpPr txBox="1"/>
          <p:nvPr/>
        </p:nvSpPr>
        <p:spPr>
          <a:xfrm>
            <a:off x="137591" y="1178847"/>
            <a:ext cx="1896674" cy="4247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lnSpc>
                <a:spcPct val="120000"/>
              </a:lnSpc>
            </a:pPr>
            <a:r>
              <a:rPr lang="de-DE" b="1" dirty="0" smtClean="0">
                <a:solidFill>
                  <a:schemeClr val="accent2"/>
                </a:solidFill>
              </a:rPr>
              <a:t>Powder + liquid</a:t>
            </a:r>
          </a:p>
        </p:txBody>
      </p:sp>
      <p:sp>
        <p:nvSpPr>
          <p:cNvPr id="36" name="Pfeil nach rechts 3"/>
          <p:cNvSpPr/>
          <p:nvPr/>
        </p:nvSpPr>
        <p:spPr>
          <a:xfrm rot="253057">
            <a:off x="145158" y="2776705"/>
            <a:ext cx="5944953" cy="1126542"/>
          </a:xfrm>
          <a:prstGeom prst="rightArrow">
            <a:avLst/>
          </a:prstGeom>
          <a:solidFill>
            <a:srgbClr val="92D050"/>
          </a:solidFill>
          <a:ln>
            <a:solidFill>
              <a:srgbClr val="339933"/>
            </a:solidFill>
          </a:ln>
          <a:scene3d>
            <a:camera prst="perspectiveHeroicExtremeLeftFacing" fov="6600000">
              <a:rot lat="720000" lon="3000000" rev="21425485"/>
            </a:camera>
            <a:lightRig rig="threePt" dir="t"/>
          </a:scene3d>
          <a:sp3d>
            <a:bevelT prst="relaxedInset"/>
          </a:sp3d>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r"/>
            <a:r>
              <a:rPr lang="de-DE" sz="2600" b="1" dirty="0" smtClean="0">
                <a:solidFill>
                  <a:schemeClr val="tx1"/>
                </a:solidFill>
              </a:rPr>
              <a:t>Size and thickness metrics</a:t>
            </a:r>
            <a:endParaRPr lang="de-DE" sz="2600" b="1" dirty="0">
              <a:solidFill>
                <a:schemeClr val="tx1"/>
              </a:solidFill>
            </a:endParaRPr>
          </a:p>
        </p:txBody>
      </p:sp>
      <p:sp>
        <p:nvSpPr>
          <p:cNvPr id="29" name="Textfeld 10"/>
          <p:cNvSpPr txBox="1"/>
          <p:nvPr/>
        </p:nvSpPr>
        <p:spPr>
          <a:xfrm>
            <a:off x="6999588" y="5679643"/>
            <a:ext cx="2018501" cy="1059008"/>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lnSpc>
                <a:spcPct val="120000"/>
              </a:lnSpc>
            </a:pPr>
            <a:r>
              <a:rPr lang="de-DE" b="1" dirty="0" smtClean="0">
                <a:solidFill>
                  <a:schemeClr val="accent2"/>
                </a:solidFill>
              </a:rPr>
              <a:t>Pre-defined size </a:t>
            </a:r>
            <a:br>
              <a:rPr lang="de-DE" b="1" dirty="0" smtClean="0">
                <a:solidFill>
                  <a:schemeClr val="accent2"/>
                </a:solidFill>
              </a:rPr>
            </a:br>
            <a:r>
              <a:rPr lang="de-DE" b="1" dirty="0" smtClean="0">
                <a:solidFill>
                  <a:schemeClr val="accent2"/>
                </a:solidFill>
              </a:rPr>
              <a:t>and properties</a:t>
            </a:r>
          </a:p>
          <a:p>
            <a:pPr algn="ctr">
              <a:lnSpc>
                <a:spcPct val="120000"/>
              </a:lnSpc>
            </a:pPr>
            <a:r>
              <a:rPr lang="de-DE" b="1" dirty="0">
                <a:solidFill>
                  <a:schemeClr val="accent2"/>
                </a:solidFill>
              </a:rPr>
              <a:t>Large </a:t>
            </a:r>
            <a:r>
              <a:rPr lang="de-DE" b="1" dirty="0" smtClean="0">
                <a:solidFill>
                  <a:schemeClr val="accent2"/>
                </a:solidFill>
              </a:rPr>
              <a:t>quantities</a:t>
            </a:r>
            <a:endParaRPr lang="de-DE" b="1" baseline="-25000" dirty="0">
              <a:solidFill>
                <a:schemeClr val="accent2"/>
              </a:solidFill>
            </a:endParaRPr>
          </a:p>
        </p:txBody>
      </p:sp>
      <p:sp>
        <p:nvSpPr>
          <p:cNvPr id="6" name="Nach rechts gekrümmter Pfeil 5"/>
          <p:cNvSpPr/>
          <p:nvPr/>
        </p:nvSpPr>
        <p:spPr>
          <a:xfrm>
            <a:off x="2348435" y="1724299"/>
            <a:ext cx="453389" cy="1280175"/>
          </a:xfrm>
          <a:prstGeom prst="curvedRightArrow">
            <a:avLst>
              <a:gd name="adj1" fmla="val 50000"/>
              <a:gd name="adj2" fmla="val 50000"/>
              <a:gd name="adj3" fmla="val 2500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de-DE">
              <a:solidFill>
                <a:schemeClr val="tx1"/>
              </a:solidFill>
            </a:endParaRPr>
          </a:p>
        </p:txBody>
      </p:sp>
      <p:sp>
        <p:nvSpPr>
          <p:cNvPr id="23" name="Nach rechts gekrümmter Pfeil 22"/>
          <p:cNvSpPr/>
          <p:nvPr/>
        </p:nvSpPr>
        <p:spPr>
          <a:xfrm>
            <a:off x="3131247" y="2090936"/>
            <a:ext cx="453389" cy="1207504"/>
          </a:xfrm>
          <a:prstGeom prst="curvedRightArrow">
            <a:avLst>
              <a:gd name="adj1" fmla="val 50000"/>
              <a:gd name="adj2" fmla="val 50000"/>
              <a:gd name="adj3" fmla="val 2500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de-DE">
              <a:solidFill>
                <a:schemeClr val="tx1"/>
              </a:solidFill>
            </a:endParaRPr>
          </a:p>
        </p:txBody>
      </p:sp>
      <p:sp>
        <p:nvSpPr>
          <p:cNvPr id="24" name="Nach rechts gekrümmter Pfeil 23"/>
          <p:cNvSpPr/>
          <p:nvPr/>
        </p:nvSpPr>
        <p:spPr>
          <a:xfrm>
            <a:off x="3995265" y="2589577"/>
            <a:ext cx="453389" cy="1026712"/>
          </a:xfrm>
          <a:prstGeom prst="curvedRightArrow">
            <a:avLst>
              <a:gd name="adj1" fmla="val 50000"/>
              <a:gd name="adj2" fmla="val 50000"/>
              <a:gd name="adj3" fmla="val 2500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de-DE">
              <a:solidFill>
                <a:schemeClr val="tx1"/>
              </a:solidFill>
            </a:endParaRPr>
          </a:p>
        </p:txBody>
      </p:sp>
      <p:sp>
        <p:nvSpPr>
          <p:cNvPr id="26" name="Nach rechts gekrümmter Pfeil 25"/>
          <p:cNvSpPr/>
          <p:nvPr/>
        </p:nvSpPr>
        <p:spPr>
          <a:xfrm>
            <a:off x="5026898" y="2958532"/>
            <a:ext cx="453389" cy="968906"/>
          </a:xfrm>
          <a:prstGeom prst="curvedRightArrow">
            <a:avLst>
              <a:gd name="adj1" fmla="val 50000"/>
              <a:gd name="adj2" fmla="val 50000"/>
              <a:gd name="adj3" fmla="val 2500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de-DE">
              <a:solidFill>
                <a:schemeClr val="tx1"/>
              </a:solidFill>
            </a:endParaRPr>
          </a:p>
        </p:txBody>
      </p:sp>
    </p:spTree>
    <p:extLst>
      <p:ext uri="{BB962C8B-B14F-4D97-AF65-F5344CB8AC3E}">
        <p14:creationId xmlns="" xmlns:p14="http://schemas.microsoft.com/office/powerpoint/2010/main" val="1161787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9" grpId="0"/>
      <p:bldP spid="20" grpId="0"/>
      <p:bldP spid="21" grpId="0"/>
      <p:bldP spid="36" grpId="0" animBg="1"/>
      <p:bldP spid="6" grpId="0" animBg="1"/>
      <p:bldP spid="23" grpId="0" animBg="1"/>
      <p:bldP spid="24"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hteck 11"/>
          <p:cNvSpPr/>
          <p:nvPr/>
        </p:nvSpPr>
        <p:spPr>
          <a:xfrm>
            <a:off x="69281" y="6585742"/>
            <a:ext cx="8071349" cy="261610"/>
          </a:xfrm>
          <a:prstGeom prst="rect">
            <a:avLst/>
          </a:prstGeom>
          <a:solidFill>
            <a:schemeClr val="bg1"/>
          </a:solidFill>
        </p:spPr>
        <p:txBody>
          <a:bodyPr wrap="square">
            <a:spAutoFit/>
          </a:bodyPr>
          <a:lstStyle/>
          <a:p>
            <a:r>
              <a:rPr lang="de-DE" sz="1100" b="1" dirty="0" smtClean="0"/>
              <a:t>C. Backes... J.N. Coleman, </a:t>
            </a:r>
            <a:r>
              <a:rPr lang="de-DE" sz="1100" b="1" i="1" dirty="0" smtClean="0"/>
              <a:t>Nat. Comm. </a:t>
            </a:r>
            <a:r>
              <a:rPr lang="de-DE" sz="1100" b="1" dirty="0" smtClean="0">
                <a:latin typeface="Arial Black" pitchFamily="34" charset="0"/>
              </a:rPr>
              <a:t>2014</a:t>
            </a:r>
            <a:r>
              <a:rPr lang="de-DE" sz="1100" b="1" dirty="0" smtClean="0"/>
              <a:t>, 5, 4576.</a:t>
            </a:r>
            <a:endParaRPr lang="de-DE" sz="1100" b="1" dirty="0"/>
          </a:p>
        </p:txBody>
      </p:sp>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
        <p:nvSpPr>
          <p:cNvPr id="6" name="Textfeld 5"/>
          <p:cNvSpPr txBox="1"/>
          <p:nvPr/>
        </p:nvSpPr>
        <p:spPr>
          <a:xfrm>
            <a:off x="429277" y="1186934"/>
            <a:ext cx="5429692" cy="424732"/>
          </a:xfrm>
          <a:prstGeom prst="rect">
            <a:avLst/>
          </a:prstGeom>
          <a:noFill/>
        </p:spPr>
        <p:txBody>
          <a:bodyPr wrap="none" rtlCol="0">
            <a:spAutoFit/>
          </a:bodyPr>
          <a:lstStyle/>
          <a:p>
            <a:pPr algn="just">
              <a:lnSpc>
                <a:spcPct val="120000"/>
              </a:lnSpc>
            </a:pPr>
            <a:r>
              <a:rPr lang="de-DE" b="1" dirty="0">
                <a:solidFill>
                  <a:schemeClr val="accent2"/>
                </a:solidFill>
              </a:rPr>
              <a:t>Band </a:t>
            </a:r>
            <a:r>
              <a:rPr lang="de-DE" b="1" dirty="0" err="1" smtClean="0">
                <a:solidFill>
                  <a:schemeClr val="accent2"/>
                </a:solidFill>
              </a:rPr>
              <a:t>sedimentation</a:t>
            </a:r>
            <a:r>
              <a:rPr lang="de-DE" b="1" dirty="0" smtClean="0">
                <a:solidFill>
                  <a:schemeClr val="accent2"/>
                </a:solidFill>
              </a:rPr>
              <a:t> (rate zonal </a:t>
            </a:r>
            <a:r>
              <a:rPr lang="de-DE" b="1" dirty="0" err="1" smtClean="0">
                <a:solidFill>
                  <a:schemeClr val="accent2"/>
                </a:solidFill>
              </a:rPr>
              <a:t>centrifugation</a:t>
            </a:r>
            <a:r>
              <a:rPr lang="de-DE" b="1" dirty="0">
                <a:solidFill>
                  <a:schemeClr val="accent2"/>
                </a:solidFill>
              </a:rPr>
              <a:t>)</a:t>
            </a:r>
          </a:p>
        </p:txBody>
      </p:sp>
      <p:sp>
        <p:nvSpPr>
          <p:cNvPr id="10" name="Rechteck 9"/>
          <p:cNvSpPr/>
          <p:nvPr/>
        </p:nvSpPr>
        <p:spPr>
          <a:xfrm>
            <a:off x="726178" y="1736859"/>
            <a:ext cx="8434707" cy="394210"/>
          </a:xfrm>
          <a:prstGeom prst="rect">
            <a:avLst/>
          </a:prstGeom>
        </p:spPr>
        <p:txBody>
          <a:bodyPr wrap="square">
            <a:spAutoFit/>
          </a:bodyPr>
          <a:lstStyle/>
          <a:p>
            <a:pPr>
              <a:lnSpc>
                <a:spcPct val="120000"/>
              </a:lnSpc>
            </a:pPr>
            <a:r>
              <a:rPr lang="de-DE" b="1" dirty="0" smtClean="0">
                <a:latin typeface="+mj-lt"/>
              </a:rPr>
              <a:t>Access to different size and thickness distribution within minutes</a:t>
            </a:r>
            <a:endParaRPr lang="de-DE" b="1" dirty="0">
              <a:latin typeface="+mj-lt"/>
            </a:endParaRPr>
          </a:p>
        </p:txBody>
      </p:sp>
      <p:sp>
        <p:nvSpPr>
          <p:cNvPr id="11" name="Ellipse 10"/>
          <p:cNvSpPr/>
          <p:nvPr/>
        </p:nvSpPr>
        <p:spPr>
          <a:xfrm>
            <a:off x="524885" y="188106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8" name="Picture 7"/>
          <p:cNvPicPr>
            <a:picLocks noChangeAspect="1"/>
          </p:cNvPicPr>
          <p:nvPr/>
        </p:nvPicPr>
        <p:blipFill rotWithShape="1">
          <a:blip r:embed="rId3"/>
          <a:srcRect t="6726"/>
          <a:stretch/>
        </p:blipFill>
        <p:spPr>
          <a:xfrm>
            <a:off x="3173686" y="3710817"/>
            <a:ext cx="928801" cy="2236232"/>
          </a:xfrm>
          <a:prstGeom prst="rect">
            <a:avLst/>
          </a:prstGeom>
        </p:spPr>
      </p:pic>
      <p:pic>
        <p:nvPicPr>
          <p:cNvPr id="9" name="Picture 8"/>
          <p:cNvPicPr>
            <a:picLocks noChangeAspect="1"/>
          </p:cNvPicPr>
          <p:nvPr/>
        </p:nvPicPr>
        <p:blipFill>
          <a:blip r:embed="rId4"/>
          <a:stretch>
            <a:fillRect/>
          </a:stretch>
        </p:blipFill>
        <p:spPr>
          <a:xfrm>
            <a:off x="1533177" y="3700328"/>
            <a:ext cx="805656" cy="2177531"/>
          </a:xfrm>
          <a:prstGeom prst="rect">
            <a:avLst/>
          </a:prstGeom>
        </p:spPr>
      </p:pic>
      <p:pic>
        <p:nvPicPr>
          <p:cNvPr id="12" name="Picture 11"/>
          <p:cNvPicPr>
            <a:picLocks noChangeAspect="1"/>
          </p:cNvPicPr>
          <p:nvPr/>
        </p:nvPicPr>
        <p:blipFill>
          <a:blip r:embed="rId5"/>
          <a:stretch>
            <a:fillRect/>
          </a:stretch>
        </p:blipFill>
        <p:spPr>
          <a:xfrm flipH="1">
            <a:off x="293815" y="3730627"/>
            <a:ext cx="806779" cy="2158361"/>
          </a:xfrm>
          <a:prstGeom prst="rect">
            <a:avLst/>
          </a:prstGeom>
        </p:spPr>
      </p:pic>
      <p:sp>
        <p:nvSpPr>
          <p:cNvPr id="13" name="Textfeld 4"/>
          <p:cNvSpPr txBox="1"/>
          <p:nvPr/>
        </p:nvSpPr>
        <p:spPr>
          <a:xfrm>
            <a:off x="248238" y="4076383"/>
            <a:ext cx="917239"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H</a:t>
            </a:r>
            <a:r>
              <a:rPr lang="de-DE" sz="1400" b="1" baseline="-25000" dirty="0" smtClean="0">
                <a:latin typeface="Arial" pitchFamily="34" charset="0"/>
                <a:cs typeface="Arial" pitchFamily="34" charset="0"/>
              </a:rPr>
              <a:t>2</a:t>
            </a:r>
            <a:r>
              <a:rPr lang="de-DE" sz="1400" b="1" dirty="0" smtClean="0">
                <a:latin typeface="Arial" pitchFamily="34" charset="0"/>
                <a:cs typeface="Arial" pitchFamily="34" charset="0"/>
              </a:rPr>
              <a:t>O-D</a:t>
            </a:r>
            <a:r>
              <a:rPr lang="de-DE" sz="1400" b="1" baseline="-25000" dirty="0" smtClean="0">
                <a:latin typeface="Arial" pitchFamily="34" charset="0"/>
                <a:cs typeface="Arial" pitchFamily="34" charset="0"/>
              </a:rPr>
              <a:t>2</a:t>
            </a:r>
            <a:r>
              <a:rPr lang="de-DE" sz="1400" b="1" dirty="0" smtClean="0">
                <a:latin typeface="Arial" pitchFamily="34" charset="0"/>
                <a:cs typeface="Arial" pitchFamily="34" charset="0"/>
              </a:rPr>
              <a:t>O</a:t>
            </a:r>
            <a:endParaRPr lang="de-DE" sz="1400" b="1" dirty="0">
              <a:latin typeface="Arial" pitchFamily="34" charset="0"/>
              <a:cs typeface="Arial" pitchFamily="34" charset="0"/>
            </a:endParaRPr>
          </a:p>
        </p:txBody>
      </p:sp>
      <p:sp>
        <p:nvSpPr>
          <p:cNvPr id="14" name="Textfeld 4"/>
          <p:cNvSpPr txBox="1"/>
          <p:nvPr/>
        </p:nvSpPr>
        <p:spPr>
          <a:xfrm>
            <a:off x="429515" y="4981854"/>
            <a:ext cx="521297"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D</a:t>
            </a:r>
            <a:r>
              <a:rPr lang="de-DE" sz="1400" b="1" baseline="-25000" dirty="0" smtClean="0">
                <a:latin typeface="Arial" pitchFamily="34" charset="0"/>
                <a:cs typeface="Arial" pitchFamily="34" charset="0"/>
              </a:rPr>
              <a:t>2</a:t>
            </a:r>
            <a:r>
              <a:rPr lang="de-DE" sz="1400" b="1" dirty="0" smtClean="0">
                <a:latin typeface="Arial" pitchFamily="34" charset="0"/>
                <a:cs typeface="Arial" pitchFamily="34" charset="0"/>
              </a:rPr>
              <a:t>O</a:t>
            </a:r>
            <a:endParaRPr lang="de-DE" sz="1400" b="1" dirty="0">
              <a:latin typeface="Arial" pitchFamily="34" charset="0"/>
              <a:cs typeface="Arial" pitchFamily="34" charset="0"/>
            </a:endParaRPr>
          </a:p>
        </p:txBody>
      </p:sp>
      <p:cxnSp>
        <p:nvCxnSpPr>
          <p:cNvPr id="16" name="Straight Arrow Connector 15"/>
          <p:cNvCxnSpPr/>
          <p:nvPr/>
        </p:nvCxnSpPr>
        <p:spPr>
          <a:xfrm>
            <a:off x="1067206" y="4783094"/>
            <a:ext cx="417386" cy="5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774927" y="3728028"/>
            <a:ext cx="3375" cy="21299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feld 4"/>
          <p:cNvSpPr txBox="1"/>
          <p:nvPr/>
        </p:nvSpPr>
        <p:spPr>
          <a:xfrm rot="16200000">
            <a:off x="1732755" y="4554723"/>
            <a:ext cx="2420856" cy="338554"/>
          </a:xfrm>
          <a:prstGeom prst="rect">
            <a:avLst/>
          </a:prstGeom>
          <a:noFill/>
        </p:spPr>
        <p:txBody>
          <a:bodyPr wrap="none" rtlCol="0">
            <a:spAutoFit/>
          </a:bodyPr>
          <a:lstStyle/>
          <a:p>
            <a:pPr algn="ctr"/>
            <a:r>
              <a:rPr lang="de-DE" sz="1600" b="1" dirty="0" smtClean="0">
                <a:latin typeface="Arial" pitchFamily="34" charset="0"/>
                <a:cs typeface="Arial" pitchFamily="34" charset="0"/>
              </a:rPr>
              <a:t>Sedimentation velocity</a:t>
            </a:r>
            <a:endParaRPr lang="de-DE" sz="1600" b="1" dirty="0">
              <a:latin typeface="Arial" pitchFamily="34" charset="0"/>
              <a:cs typeface="Arial" pitchFamily="34" charset="0"/>
            </a:endParaRPr>
          </a:p>
        </p:txBody>
      </p:sp>
      <p:cxnSp>
        <p:nvCxnSpPr>
          <p:cNvPr id="19" name="Straight Connector 18"/>
          <p:cNvCxnSpPr/>
          <p:nvPr/>
        </p:nvCxnSpPr>
        <p:spPr>
          <a:xfrm>
            <a:off x="2301197" y="3919650"/>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296744" y="4148777"/>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296744" y="4446519"/>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295633" y="4728275"/>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295633" y="5040476"/>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285616" y="5658531"/>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290067" y="5348504"/>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feld 4"/>
          <p:cNvSpPr txBox="1"/>
          <p:nvPr/>
        </p:nvSpPr>
        <p:spPr>
          <a:xfrm>
            <a:off x="2241450" y="3616696"/>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F1</a:t>
            </a:r>
            <a:endParaRPr lang="de-DE" sz="1400" b="1" dirty="0">
              <a:latin typeface="Arial" pitchFamily="34" charset="0"/>
              <a:cs typeface="Arial" pitchFamily="34" charset="0"/>
            </a:endParaRPr>
          </a:p>
        </p:txBody>
      </p:sp>
      <p:sp>
        <p:nvSpPr>
          <p:cNvPr id="27" name="Textfeld 4"/>
          <p:cNvSpPr txBox="1"/>
          <p:nvPr/>
        </p:nvSpPr>
        <p:spPr>
          <a:xfrm>
            <a:off x="2232761" y="3887098"/>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F2</a:t>
            </a:r>
            <a:endParaRPr lang="de-DE" sz="1400" b="1" dirty="0">
              <a:latin typeface="Arial" pitchFamily="34" charset="0"/>
              <a:cs typeface="Arial" pitchFamily="34" charset="0"/>
            </a:endParaRPr>
          </a:p>
        </p:txBody>
      </p:sp>
      <p:sp>
        <p:nvSpPr>
          <p:cNvPr id="28" name="Textfeld 4"/>
          <p:cNvSpPr txBox="1"/>
          <p:nvPr/>
        </p:nvSpPr>
        <p:spPr>
          <a:xfrm>
            <a:off x="2240108" y="4141867"/>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F3</a:t>
            </a:r>
            <a:endParaRPr lang="de-DE" sz="1400" b="1" dirty="0">
              <a:latin typeface="Arial" pitchFamily="34" charset="0"/>
              <a:cs typeface="Arial" pitchFamily="34" charset="0"/>
            </a:endParaRPr>
          </a:p>
        </p:txBody>
      </p:sp>
      <p:sp>
        <p:nvSpPr>
          <p:cNvPr id="29" name="Textfeld 4"/>
          <p:cNvSpPr txBox="1"/>
          <p:nvPr/>
        </p:nvSpPr>
        <p:spPr>
          <a:xfrm>
            <a:off x="2238325" y="4423071"/>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F4</a:t>
            </a:r>
            <a:endParaRPr lang="de-DE" sz="1400" b="1" dirty="0">
              <a:latin typeface="Arial" pitchFamily="34" charset="0"/>
              <a:cs typeface="Arial" pitchFamily="34" charset="0"/>
            </a:endParaRPr>
          </a:p>
        </p:txBody>
      </p:sp>
      <p:sp>
        <p:nvSpPr>
          <p:cNvPr id="30" name="Textfeld 4"/>
          <p:cNvSpPr txBox="1"/>
          <p:nvPr/>
        </p:nvSpPr>
        <p:spPr>
          <a:xfrm>
            <a:off x="2234544" y="4690575"/>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F5</a:t>
            </a:r>
            <a:endParaRPr lang="de-DE" sz="1400" b="1" dirty="0">
              <a:latin typeface="Arial" pitchFamily="34" charset="0"/>
              <a:cs typeface="Arial" pitchFamily="34" charset="0"/>
            </a:endParaRPr>
          </a:p>
        </p:txBody>
      </p:sp>
      <p:sp>
        <p:nvSpPr>
          <p:cNvPr id="31" name="Textfeld 4"/>
          <p:cNvSpPr txBox="1"/>
          <p:nvPr/>
        </p:nvSpPr>
        <p:spPr>
          <a:xfrm>
            <a:off x="2234544" y="5007731"/>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F6</a:t>
            </a:r>
            <a:endParaRPr lang="de-DE" sz="1400" b="1" dirty="0">
              <a:latin typeface="Arial" pitchFamily="34" charset="0"/>
              <a:cs typeface="Arial" pitchFamily="34" charset="0"/>
            </a:endParaRPr>
          </a:p>
        </p:txBody>
      </p:sp>
      <p:sp>
        <p:nvSpPr>
          <p:cNvPr id="32" name="Textfeld 4"/>
          <p:cNvSpPr txBox="1"/>
          <p:nvPr/>
        </p:nvSpPr>
        <p:spPr>
          <a:xfrm>
            <a:off x="2240108" y="5319323"/>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F7</a:t>
            </a:r>
            <a:endParaRPr lang="de-DE" sz="1400" b="1" dirty="0">
              <a:latin typeface="Arial" pitchFamily="34" charset="0"/>
              <a:cs typeface="Arial" pitchFamily="34" charset="0"/>
            </a:endParaRPr>
          </a:p>
        </p:txBody>
      </p:sp>
      <p:cxnSp>
        <p:nvCxnSpPr>
          <p:cNvPr id="47" name="Straight Connector 46"/>
          <p:cNvCxnSpPr/>
          <p:nvPr/>
        </p:nvCxnSpPr>
        <p:spPr>
          <a:xfrm>
            <a:off x="4026931" y="3927082"/>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022478" y="4156209"/>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022478" y="4453951"/>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021367" y="4735707"/>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021367" y="5047908"/>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011350" y="5665963"/>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015801" y="5355936"/>
            <a:ext cx="252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feld 4"/>
          <p:cNvSpPr txBox="1"/>
          <p:nvPr/>
        </p:nvSpPr>
        <p:spPr>
          <a:xfrm>
            <a:off x="3967184" y="3624128"/>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F1</a:t>
            </a:r>
            <a:endParaRPr lang="de-DE" sz="1400" b="1" dirty="0">
              <a:latin typeface="Arial" pitchFamily="34" charset="0"/>
              <a:cs typeface="Arial" pitchFamily="34" charset="0"/>
            </a:endParaRPr>
          </a:p>
        </p:txBody>
      </p:sp>
      <p:sp>
        <p:nvSpPr>
          <p:cNvPr id="55" name="Textfeld 4"/>
          <p:cNvSpPr txBox="1"/>
          <p:nvPr/>
        </p:nvSpPr>
        <p:spPr>
          <a:xfrm>
            <a:off x="3958495" y="3894530"/>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F2</a:t>
            </a:r>
            <a:endParaRPr lang="de-DE" sz="1400" b="1" dirty="0">
              <a:latin typeface="Arial" pitchFamily="34" charset="0"/>
              <a:cs typeface="Arial" pitchFamily="34" charset="0"/>
            </a:endParaRPr>
          </a:p>
        </p:txBody>
      </p:sp>
      <p:sp>
        <p:nvSpPr>
          <p:cNvPr id="56" name="Textfeld 4"/>
          <p:cNvSpPr txBox="1"/>
          <p:nvPr/>
        </p:nvSpPr>
        <p:spPr>
          <a:xfrm>
            <a:off x="3965842" y="4149299"/>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F3</a:t>
            </a:r>
            <a:endParaRPr lang="de-DE" sz="1400" b="1" dirty="0">
              <a:latin typeface="Arial" pitchFamily="34" charset="0"/>
              <a:cs typeface="Arial" pitchFamily="34" charset="0"/>
            </a:endParaRPr>
          </a:p>
        </p:txBody>
      </p:sp>
      <p:sp>
        <p:nvSpPr>
          <p:cNvPr id="57" name="Textfeld 4"/>
          <p:cNvSpPr txBox="1"/>
          <p:nvPr/>
        </p:nvSpPr>
        <p:spPr>
          <a:xfrm>
            <a:off x="3964059" y="4430503"/>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F4</a:t>
            </a:r>
            <a:endParaRPr lang="de-DE" sz="1400" b="1" dirty="0">
              <a:latin typeface="Arial" pitchFamily="34" charset="0"/>
              <a:cs typeface="Arial" pitchFamily="34" charset="0"/>
            </a:endParaRPr>
          </a:p>
        </p:txBody>
      </p:sp>
      <p:sp>
        <p:nvSpPr>
          <p:cNvPr id="58" name="Textfeld 4"/>
          <p:cNvSpPr txBox="1"/>
          <p:nvPr/>
        </p:nvSpPr>
        <p:spPr>
          <a:xfrm>
            <a:off x="3960278" y="4698007"/>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F5</a:t>
            </a:r>
            <a:endParaRPr lang="de-DE" sz="1400" b="1" dirty="0">
              <a:latin typeface="Arial" pitchFamily="34" charset="0"/>
              <a:cs typeface="Arial" pitchFamily="34" charset="0"/>
            </a:endParaRPr>
          </a:p>
        </p:txBody>
      </p:sp>
      <p:sp>
        <p:nvSpPr>
          <p:cNvPr id="59" name="Textfeld 4"/>
          <p:cNvSpPr txBox="1"/>
          <p:nvPr/>
        </p:nvSpPr>
        <p:spPr>
          <a:xfrm>
            <a:off x="3960278" y="5015163"/>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F6</a:t>
            </a:r>
            <a:endParaRPr lang="de-DE" sz="1400" b="1" dirty="0">
              <a:latin typeface="Arial" pitchFamily="34" charset="0"/>
              <a:cs typeface="Arial" pitchFamily="34" charset="0"/>
            </a:endParaRPr>
          </a:p>
        </p:txBody>
      </p:sp>
      <p:sp>
        <p:nvSpPr>
          <p:cNvPr id="60" name="Textfeld 4"/>
          <p:cNvSpPr txBox="1"/>
          <p:nvPr/>
        </p:nvSpPr>
        <p:spPr>
          <a:xfrm>
            <a:off x="3965842" y="5326755"/>
            <a:ext cx="393056" cy="307777"/>
          </a:xfrm>
          <a:prstGeom prst="rect">
            <a:avLst/>
          </a:prstGeom>
          <a:noFill/>
        </p:spPr>
        <p:txBody>
          <a:bodyPr wrap="none" rtlCol="0">
            <a:spAutoFit/>
          </a:bodyPr>
          <a:lstStyle/>
          <a:p>
            <a:pPr algn="ctr"/>
            <a:r>
              <a:rPr lang="de-DE" sz="1400" b="1" dirty="0" smtClean="0">
                <a:latin typeface="Arial" pitchFamily="34" charset="0"/>
                <a:cs typeface="Arial" pitchFamily="34" charset="0"/>
              </a:rPr>
              <a:t>F7</a:t>
            </a:r>
            <a:endParaRPr lang="de-DE" sz="1400" b="1" dirty="0">
              <a:latin typeface="Arial" pitchFamily="34" charset="0"/>
              <a:cs typeface="Arial" pitchFamily="34" charset="0"/>
            </a:endParaRPr>
          </a:p>
        </p:txBody>
      </p:sp>
      <p:sp>
        <p:nvSpPr>
          <p:cNvPr id="61" name="Rechteck 9"/>
          <p:cNvSpPr/>
          <p:nvPr/>
        </p:nvSpPr>
        <p:spPr>
          <a:xfrm>
            <a:off x="740033" y="2261751"/>
            <a:ext cx="8434707" cy="726674"/>
          </a:xfrm>
          <a:prstGeom prst="rect">
            <a:avLst/>
          </a:prstGeom>
        </p:spPr>
        <p:txBody>
          <a:bodyPr wrap="square">
            <a:spAutoFit/>
          </a:bodyPr>
          <a:lstStyle/>
          <a:p>
            <a:pPr>
              <a:lnSpc>
                <a:spcPct val="120000"/>
              </a:lnSpc>
            </a:pPr>
            <a:r>
              <a:rPr lang="de-DE" b="1" dirty="0" smtClean="0">
                <a:latin typeface="+mj-lt"/>
              </a:rPr>
              <a:t>Extinction spectra change as a function of size </a:t>
            </a:r>
          </a:p>
          <a:p>
            <a:pPr>
              <a:lnSpc>
                <a:spcPct val="120000"/>
              </a:lnSpc>
            </a:pPr>
            <a:r>
              <a:rPr lang="de-DE" b="1" dirty="0" smtClean="0">
                <a:latin typeface="+mj-lt"/>
                <a:sym typeface="Wingdings" panose="05000000000000000000" pitchFamily="2" charset="2"/>
              </a:rPr>
              <a:t> can we use this as a metric??</a:t>
            </a:r>
            <a:endParaRPr lang="de-DE" b="1" dirty="0">
              <a:latin typeface="+mj-lt"/>
            </a:endParaRPr>
          </a:p>
        </p:txBody>
      </p:sp>
      <p:sp>
        <p:nvSpPr>
          <p:cNvPr id="62" name="Ellipse 10"/>
          <p:cNvSpPr/>
          <p:nvPr/>
        </p:nvSpPr>
        <p:spPr>
          <a:xfrm>
            <a:off x="538740" y="2405958"/>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63" name="Objekt 1"/>
          <p:cNvGraphicFramePr>
            <a:graphicFrameLocks noChangeAspect="1"/>
          </p:cNvGraphicFramePr>
          <p:nvPr>
            <p:extLst/>
          </p:nvPr>
        </p:nvGraphicFramePr>
        <p:xfrm>
          <a:off x="4293272" y="2678072"/>
          <a:ext cx="5131189" cy="4134814"/>
        </p:xfrm>
        <a:graphic>
          <a:graphicData uri="http://schemas.openxmlformats.org/presentationml/2006/ole">
            <p:oleObj spid="_x0000_s87061" name="Graph" r:id="rId6" imgW="3600000" imgH="2899800" progId="">
              <p:embed/>
            </p:oleObj>
          </a:graphicData>
        </a:graphic>
      </p:graphicFrame>
      <p:grpSp>
        <p:nvGrpSpPr>
          <p:cNvPr id="64" name="Gruppieren 6"/>
          <p:cNvGrpSpPr/>
          <p:nvPr/>
        </p:nvGrpSpPr>
        <p:grpSpPr>
          <a:xfrm>
            <a:off x="6567103" y="3650289"/>
            <a:ext cx="452374" cy="2175982"/>
            <a:chOff x="4138742" y="3596610"/>
            <a:chExt cx="452374" cy="2175982"/>
          </a:xfrm>
        </p:grpSpPr>
        <p:sp>
          <p:nvSpPr>
            <p:cNvPr id="65" name="Pfeil nach unten 3"/>
            <p:cNvSpPr/>
            <p:nvPr/>
          </p:nvSpPr>
          <p:spPr>
            <a:xfrm rot="12597208">
              <a:off x="4167783" y="3596610"/>
              <a:ext cx="423333" cy="2175982"/>
            </a:xfrm>
            <a:prstGeom prst="downArrow">
              <a:avLst>
                <a:gd name="adj1" fmla="val 50000"/>
                <a:gd name="adj2" fmla="val 176952"/>
              </a:avLst>
            </a:prstGeom>
            <a:solidFill>
              <a:srgbClr val="333399">
                <a:alpha val="69020"/>
              </a:srgb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dirty="0"/>
            </a:p>
          </p:txBody>
        </p:sp>
        <p:sp>
          <p:nvSpPr>
            <p:cNvPr id="66" name="Textfeld 5"/>
            <p:cNvSpPr txBox="1"/>
            <p:nvPr/>
          </p:nvSpPr>
          <p:spPr>
            <a:xfrm rot="17967539">
              <a:off x="4010501" y="4616227"/>
              <a:ext cx="595035" cy="338554"/>
            </a:xfrm>
            <a:prstGeom prst="rect">
              <a:avLst/>
            </a:prstGeom>
            <a:noFill/>
          </p:spPr>
          <p:txBody>
            <a:bodyPr wrap="none" rtlCol="0">
              <a:spAutoFit/>
            </a:bodyPr>
            <a:lstStyle/>
            <a:p>
              <a:r>
                <a:rPr lang="en-IE" sz="1600" b="1" dirty="0" smtClean="0">
                  <a:solidFill>
                    <a:schemeClr val="accent3"/>
                  </a:solidFill>
                </a:rPr>
                <a:t>Size</a:t>
              </a:r>
              <a:endParaRPr lang="de-DE" sz="1600" b="1" dirty="0">
                <a:solidFill>
                  <a:schemeClr val="accent3"/>
                </a:solidFill>
              </a:endParaRPr>
            </a:p>
          </p:txBody>
        </p:sp>
      </p:grpSp>
      <p:grpSp>
        <p:nvGrpSpPr>
          <p:cNvPr id="3" name="Group 2"/>
          <p:cNvGrpSpPr/>
          <p:nvPr/>
        </p:nvGrpSpPr>
        <p:grpSpPr>
          <a:xfrm>
            <a:off x="6825447" y="3163266"/>
            <a:ext cx="761747" cy="2744606"/>
            <a:chOff x="10976508" y="2059995"/>
            <a:chExt cx="761747" cy="2744606"/>
          </a:xfrm>
        </p:grpSpPr>
        <p:cxnSp>
          <p:nvCxnSpPr>
            <p:cNvPr id="67" name="Straight Connector 66"/>
            <p:cNvCxnSpPr/>
            <p:nvPr/>
          </p:nvCxnSpPr>
          <p:spPr>
            <a:xfrm>
              <a:off x="11273208" y="2495620"/>
              <a:ext cx="16885" cy="2308981"/>
            </a:xfrm>
            <a:prstGeom prst="line">
              <a:avLst/>
            </a:prstGeom>
          </p:spPr>
          <p:style>
            <a:lnRef idx="2">
              <a:schemeClr val="accent2"/>
            </a:lnRef>
            <a:fillRef idx="0">
              <a:schemeClr val="accent2"/>
            </a:fillRef>
            <a:effectRef idx="1">
              <a:schemeClr val="accent2"/>
            </a:effectRef>
            <a:fontRef idx="minor">
              <a:schemeClr val="tx1"/>
            </a:fontRef>
          </p:style>
        </p:cxnSp>
        <p:sp>
          <p:nvSpPr>
            <p:cNvPr id="68" name="Textfeld 5"/>
            <p:cNvSpPr txBox="1"/>
            <p:nvPr/>
          </p:nvSpPr>
          <p:spPr>
            <a:xfrm>
              <a:off x="10976508" y="2059995"/>
              <a:ext cx="761747" cy="394210"/>
            </a:xfrm>
            <a:prstGeom prst="rect">
              <a:avLst/>
            </a:prstGeom>
            <a:noFill/>
          </p:spPr>
          <p:txBody>
            <a:bodyPr wrap="none" rtlCol="0">
              <a:spAutoFit/>
            </a:bodyPr>
            <a:lstStyle/>
            <a:p>
              <a:pPr>
                <a:lnSpc>
                  <a:spcPct val="120000"/>
                </a:lnSpc>
              </a:pPr>
              <a:r>
                <a:rPr lang="de-DE" b="1" dirty="0" smtClean="0">
                  <a:solidFill>
                    <a:schemeClr val="accent2"/>
                  </a:solidFill>
                </a:rPr>
                <a:t>B int.</a:t>
              </a:r>
              <a:endParaRPr lang="de-DE" b="1" dirty="0">
                <a:solidFill>
                  <a:schemeClr val="accent2"/>
                </a:solidFill>
              </a:endParaRPr>
            </a:p>
          </p:txBody>
        </p:sp>
      </p:grpSp>
    </p:spTree>
    <p:extLst>
      <p:ext uri="{BB962C8B-B14F-4D97-AF65-F5344CB8AC3E}">
        <p14:creationId xmlns="" xmlns:p14="http://schemas.microsoft.com/office/powerpoint/2010/main" val="317548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4" fill="hold" nodeType="clickEffect">
                                  <p:stCondLst>
                                    <p:cond delay="0"/>
                                  </p:stCondLst>
                                  <p:childTnLst>
                                    <p:animEffect transition="out" filter="wipe(down)">
                                      <p:cBhvr>
                                        <p:cTn id="19" dur="500"/>
                                        <p:tgtEl>
                                          <p:spTgt spid="64"/>
                                        </p:tgtEl>
                                      </p:cBhvr>
                                    </p:animEffect>
                                    <p:set>
                                      <p:cBhvr>
                                        <p:cTn id="20" dur="1" fill="hold">
                                          <p:stCondLst>
                                            <p:cond delay="499"/>
                                          </p:stCondLst>
                                        </p:cTn>
                                        <p:tgtEl>
                                          <p:spTgt spid="64"/>
                                        </p:tgtEl>
                                        <p:attrNameLst>
                                          <p:attrName>style.visibility</p:attrName>
                                        </p:attrNameLst>
                                      </p:cBhvr>
                                      <p:to>
                                        <p:strVal val="hidden"/>
                                      </p:to>
                                    </p:se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6" name="Textfeld 5"/>
          <p:cNvSpPr txBox="1"/>
          <p:nvPr/>
        </p:nvSpPr>
        <p:spPr>
          <a:xfrm>
            <a:off x="417513" y="1211796"/>
            <a:ext cx="2492990" cy="394210"/>
          </a:xfrm>
          <a:prstGeom prst="rect">
            <a:avLst/>
          </a:prstGeom>
          <a:noFill/>
        </p:spPr>
        <p:txBody>
          <a:bodyPr wrap="none" rtlCol="0">
            <a:spAutoFit/>
          </a:bodyPr>
          <a:lstStyle/>
          <a:p>
            <a:pPr>
              <a:lnSpc>
                <a:spcPct val="120000"/>
              </a:lnSpc>
            </a:pPr>
            <a:r>
              <a:rPr lang="de-DE" b="1" dirty="0" smtClean="0">
                <a:solidFill>
                  <a:schemeClr val="accent2"/>
                </a:solidFill>
              </a:rPr>
              <a:t>Peak intensity metric</a:t>
            </a:r>
            <a:endParaRPr lang="de-DE" b="1" dirty="0">
              <a:solidFill>
                <a:schemeClr val="accent2"/>
              </a:solidFill>
            </a:endParaRPr>
          </a:p>
        </p:txBody>
      </p:sp>
      <p:sp>
        <p:nvSpPr>
          <p:cNvPr id="10" name="Rechteck 9"/>
          <p:cNvSpPr/>
          <p:nvPr/>
        </p:nvSpPr>
        <p:spPr>
          <a:xfrm>
            <a:off x="740033" y="1723004"/>
            <a:ext cx="8434707" cy="757130"/>
          </a:xfrm>
          <a:prstGeom prst="rect">
            <a:avLst/>
          </a:prstGeom>
        </p:spPr>
        <p:txBody>
          <a:bodyPr wrap="square">
            <a:spAutoFit/>
          </a:bodyPr>
          <a:lstStyle/>
          <a:p>
            <a:pPr>
              <a:lnSpc>
                <a:spcPct val="120000"/>
              </a:lnSpc>
            </a:pPr>
            <a:r>
              <a:rPr lang="de-DE" b="1" dirty="0" smtClean="0">
                <a:latin typeface="+mj-lt"/>
              </a:rPr>
              <a:t>Intensity ratio of B-exciton / 345 nm as a function of length </a:t>
            </a:r>
            <a:r>
              <a:rPr lang="de-DE" b="1" dirty="0" smtClean="0">
                <a:latin typeface="+mj-lt"/>
                <a:sym typeface="Wingdings" panose="05000000000000000000" pitchFamily="2" charset="2"/>
              </a:rPr>
              <a:t> fits model very well</a:t>
            </a:r>
            <a:endParaRPr lang="de-DE" b="1" dirty="0">
              <a:latin typeface="+mj-lt"/>
            </a:endParaRPr>
          </a:p>
        </p:txBody>
      </p:sp>
      <p:sp>
        <p:nvSpPr>
          <p:cNvPr id="11" name="Ellipse 10"/>
          <p:cNvSpPr/>
          <p:nvPr/>
        </p:nvSpPr>
        <p:spPr>
          <a:xfrm>
            <a:off x="538740" y="1867211"/>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nvGrpSpPr>
          <p:cNvPr id="7" name="Group 6"/>
          <p:cNvGrpSpPr>
            <a:grpSpLocks noChangeAspect="1"/>
          </p:cNvGrpSpPr>
          <p:nvPr/>
        </p:nvGrpSpPr>
        <p:grpSpPr>
          <a:xfrm>
            <a:off x="317491" y="2632486"/>
            <a:ext cx="2142186" cy="2001850"/>
            <a:chOff x="303706" y="2593327"/>
            <a:chExt cx="994751" cy="929583"/>
          </a:xfrm>
        </p:grpSpPr>
        <p:grpSp>
          <p:nvGrpSpPr>
            <p:cNvPr id="68" name="Group 67"/>
            <p:cNvGrpSpPr/>
            <p:nvPr/>
          </p:nvGrpSpPr>
          <p:grpSpPr>
            <a:xfrm>
              <a:off x="307694" y="2609348"/>
              <a:ext cx="990763" cy="913562"/>
              <a:chOff x="4397220" y="297962"/>
              <a:chExt cx="990763" cy="913562"/>
            </a:xfrm>
          </p:grpSpPr>
          <p:pic>
            <p:nvPicPr>
              <p:cNvPr id="69" name="Picture 5" descr="C:\Users\colemaj\AppData\Local\Microsoft\Windows\Temporary Internet Files\Content.IE5\ZVV28U7A\-0007.tif"/>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brightnessContrast contrast="40000"/>
                        </a14:imgEffect>
                      </a14:imgLayer>
                    </a14:imgProps>
                  </a:ext>
                  <a:ext uri="{28A0092B-C50C-407E-A947-70E740481C1C}">
                    <a14:useLocalDpi xmlns="" xmlns:a14="http://schemas.microsoft.com/office/drawing/2010/main" val="0"/>
                  </a:ext>
                </a:extLst>
              </a:blip>
              <a:srcRect l="856" t="36142" r="48260" b="8673"/>
              <a:stretch/>
            </p:blipFill>
            <p:spPr bwMode="auto">
              <a:xfrm rot="16200000" flipH="1">
                <a:off x="4435821" y="259361"/>
                <a:ext cx="913562" cy="99076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0" name="Straight Connector 69"/>
              <p:cNvCxnSpPr/>
              <p:nvPr/>
            </p:nvCxnSpPr>
            <p:spPr>
              <a:xfrm>
                <a:off x="4469248" y="1144575"/>
                <a:ext cx="22262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1" name="Textfeld 14"/>
            <p:cNvSpPr txBox="1"/>
            <p:nvPr/>
          </p:nvSpPr>
          <p:spPr>
            <a:xfrm>
              <a:off x="312926" y="3313041"/>
              <a:ext cx="372336" cy="142920"/>
            </a:xfrm>
            <a:prstGeom prst="rect">
              <a:avLst/>
            </a:prstGeom>
            <a:noFill/>
          </p:spPr>
          <p:txBody>
            <a:bodyPr wrap="none" rtlCol="0">
              <a:spAutoFit/>
            </a:bodyPr>
            <a:lstStyle/>
            <a:p>
              <a:r>
                <a:rPr lang="en-IE" sz="1400" b="1" dirty="0" smtClean="0">
                  <a:latin typeface="Arial" pitchFamily="34" charset="0"/>
                  <a:cs typeface="Arial" pitchFamily="34" charset="0"/>
                </a:rPr>
                <a:t>100 nm</a:t>
              </a:r>
              <a:endParaRPr lang="de-DE" sz="1400" b="1" dirty="0">
                <a:latin typeface="Arial" pitchFamily="34" charset="0"/>
                <a:cs typeface="Arial" pitchFamily="34" charset="0"/>
              </a:endParaRPr>
            </a:p>
          </p:txBody>
        </p:sp>
        <p:sp>
          <p:nvSpPr>
            <p:cNvPr id="72" name="TextBox 71"/>
            <p:cNvSpPr txBox="1"/>
            <p:nvPr/>
          </p:nvSpPr>
          <p:spPr>
            <a:xfrm>
              <a:off x="303706" y="2593327"/>
              <a:ext cx="224950" cy="185796"/>
            </a:xfrm>
            <a:prstGeom prst="rect">
              <a:avLst/>
            </a:prstGeom>
            <a:noFill/>
          </p:spPr>
          <p:txBody>
            <a:bodyPr wrap="none" rtlCol="0">
              <a:spAutoFit/>
            </a:bodyPr>
            <a:lstStyle/>
            <a:p>
              <a:r>
                <a:rPr lang="en-IE" sz="2000" b="1" dirty="0" smtClean="0">
                  <a:latin typeface="Arial" panose="020B0604020202020204" pitchFamily="34" charset="0"/>
                  <a:cs typeface="Arial" panose="020B0604020202020204" pitchFamily="34" charset="0"/>
                </a:rPr>
                <a:t>F1</a:t>
              </a:r>
              <a:endParaRPr lang="en-IE" sz="2000" b="1" dirty="0">
                <a:latin typeface="Arial" panose="020B0604020202020204" pitchFamily="34" charset="0"/>
                <a:cs typeface="Arial" panose="020B0604020202020204" pitchFamily="34" charset="0"/>
              </a:endParaRPr>
            </a:p>
          </p:txBody>
        </p:sp>
      </p:grpSp>
      <p:grpSp>
        <p:nvGrpSpPr>
          <p:cNvPr id="33" name="Group 32"/>
          <p:cNvGrpSpPr>
            <a:grpSpLocks noChangeAspect="1"/>
          </p:cNvGrpSpPr>
          <p:nvPr/>
        </p:nvGrpSpPr>
        <p:grpSpPr>
          <a:xfrm>
            <a:off x="2649435" y="2656737"/>
            <a:ext cx="2169074" cy="1977599"/>
            <a:chOff x="1698857" y="3008599"/>
            <a:chExt cx="989825" cy="902449"/>
          </a:xfrm>
        </p:grpSpPr>
        <p:grpSp>
          <p:nvGrpSpPr>
            <p:cNvPr id="73" name="Group 72"/>
            <p:cNvGrpSpPr/>
            <p:nvPr/>
          </p:nvGrpSpPr>
          <p:grpSpPr>
            <a:xfrm>
              <a:off x="1698857" y="3008599"/>
              <a:ext cx="989825" cy="902449"/>
              <a:chOff x="6750407" y="777637"/>
              <a:chExt cx="989825" cy="902449"/>
            </a:xfrm>
          </p:grpSpPr>
          <p:pic>
            <p:nvPicPr>
              <p:cNvPr id="74" name="Picture 8" descr="C:\Users\colemaj\AppData\Local\Microsoft\Windows\Temporary Internet Files\Content.IE5\XSK1FPLZ\45189.tif"/>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4591" t="3872" r="45019" b="42734"/>
              <a:stretch/>
            </p:blipFill>
            <p:spPr bwMode="auto">
              <a:xfrm flipV="1">
                <a:off x="6750407" y="777637"/>
                <a:ext cx="989825" cy="902449"/>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5" name="Straight Connector 74"/>
              <p:cNvCxnSpPr/>
              <p:nvPr/>
            </p:nvCxnSpPr>
            <p:spPr>
              <a:xfrm>
                <a:off x="6807024" y="1610377"/>
                <a:ext cx="244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6" name="TextBox 75"/>
            <p:cNvSpPr txBox="1"/>
            <p:nvPr/>
          </p:nvSpPr>
          <p:spPr>
            <a:xfrm>
              <a:off x="1704896" y="3019804"/>
              <a:ext cx="221062" cy="182584"/>
            </a:xfrm>
            <a:prstGeom prst="rect">
              <a:avLst/>
            </a:prstGeom>
            <a:noFill/>
          </p:spPr>
          <p:txBody>
            <a:bodyPr wrap="none" rtlCol="0">
              <a:spAutoFit/>
            </a:bodyPr>
            <a:lstStyle/>
            <a:p>
              <a:r>
                <a:rPr lang="en-IE" sz="2000" b="1" dirty="0" smtClean="0">
                  <a:latin typeface="Arial" panose="020B0604020202020204" pitchFamily="34" charset="0"/>
                  <a:cs typeface="Arial" panose="020B0604020202020204" pitchFamily="34" charset="0"/>
                </a:rPr>
                <a:t>F6</a:t>
              </a:r>
              <a:endParaRPr lang="en-IE" sz="2000" b="1" dirty="0">
                <a:latin typeface="Arial" panose="020B0604020202020204" pitchFamily="34" charset="0"/>
                <a:cs typeface="Arial" panose="020B0604020202020204" pitchFamily="34" charset="0"/>
              </a:endParaRPr>
            </a:p>
          </p:txBody>
        </p:sp>
        <p:sp>
          <p:nvSpPr>
            <p:cNvPr id="77" name="Textfeld 14"/>
            <p:cNvSpPr txBox="1"/>
            <p:nvPr/>
          </p:nvSpPr>
          <p:spPr>
            <a:xfrm>
              <a:off x="1736506" y="3700900"/>
              <a:ext cx="272999" cy="140450"/>
            </a:xfrm>
            <a:prstGeom prst="rect">
              <a:avLst/>
            </a:prstGeom>
            <a:noFill/>
          </p:spPr>
          <p:txBody>
            <a:bodyPr wrap="none" rtlCol="0">
              <a:spAutoFit/>
            </a:bodyPr>
            <a:lstStyle/>
            <a:p>
              <a:r>
                <a:rPr lang="en-IE" sz="1400" b="1" dirty="0" smtClean="0">
                  <a:latin typeface="Arial" pitchFamily="34" charset="0"/>
                  <a:cs typeface="Arial" pitchFamily="34" charset="0"/>
                </a:rPr>
                <a:t>1 µm</a:t>
              </a:r>
              <a:endParaRPr lang="de-DE" sz="1400" b="1" dirty="0">
                <a:latin typeface="Arial" pitchFamily="34" charset="0"/>
                <a:cs typeface="Arial" pitchFamily="34" charset="0"/>
              </a:endParaRPr>
            </a:p>
          </p:txBody>
        </p:sp>
      </p:grpSp>
      <mc:AlternateContent xmlns:mc="http://schemas.openxmlformats.org/markup-compatibility/2006">
        <mc:Choice xmlns="" xmlns:a14="http://schemas.microsoft.com/office/drawing/2010/main" Requires="a14">
          <p:sp>
            <p:nvSpPr>
              <p:cNvPr id="78" name="Textfeld 6"/>
              <p:cNvSpPr txBox="1"/>
              <p:nvPr/>
            </p:nvSpPr>
            <p:spPr>
              <a:xfrm>
                <a:off x="863606" y="5769172"/>
                <a:ext cx="3736664" cy="657231"/>
              </a:xfrm>
              <a:prstGeom prst="rect">
                <a:avLst/>
              </a:prstGeom>
              <a:solidFill>
                <a:schemeClr val="bg1"/>
              </a:solidFill>
            </p:spPr>
            <p:txBody>
              <a:bodyPr wrap="none" rtlCol="0">
                <a:spAutoFit/>
              </a:bodyPr>
              <a:lstStyle/>
              <a:p>
                <a14:m>
                  <m:oMath xmlns:m="http://schemas.openxmlformats.org/officeDocument/2006/math">
                    <m:f>
                      <m:fPr>
                        <m:ctrlPr>
                          <a:rPr lang="de-DE" sz="2200" i="1" smtClean="0">
                            <a:latin typeface="Cambria Math" panose="02040503050406030204" pitchFamily="18" charset="0"/>
                          </a:rPr>
                        </m:ctrlPr>
                      </m:fPr>
                      <m:num>
                        <m:sSub>
                          <m:sSubPr>
                            <m:ctrlPr>
                              <a:rPr lang="de-DE" sz="2200" b="0" i="1" smtClean="0">
                                <a:latin typeface="Cambria Math" panose="02040503050406030204" pitchFamily="18" charset="0"/>
                              </a:rPr>
                            </m:ctrlPr>
                          </m:sSubPr>
                          <m:e>
                            <m:r>
                              <a:rPr lang="de-DE" sz="2200" b="0" i="1" smtClean="0">
                                <a:latin typeface="Cambria Math"/>
                              </a:rPr>
                              <m:t>𝐴</m:t>
                            </m:r>
                          </m:e>
                          <m:sub>
                            <m:r>
                              <a:rPr lang="de-DE" sz="2200" b="0" i="1" smtClean="0">
                                <a:latin typeface="Cambria Math"/>
                              </a:rPr>
                              <m:t>𝐵</m:t>
                            </m:r>
                          </m:sub>
                        </m:sSub>
                      </m:num>
                      <m:den>
                        <m:sSub>
                          <m:sSubPr>
                            <m:ctrlPr>
                              <a:rPr lang="de-DE" sz="2200" i="1">
                                <a:latin typeface="Cambria Math" panose="02040503050406030204" pitchFamily="18" charset="0"/>
                              </a:rPr>
                            </m:ctrlPr>
                          </m:sSubPr>
                          <m:e>
                            <m:r>
                              <a:rPr lang="de-DE" sz="2200" i="1">
                                <a:latin typeface="Cambria Math"/>
                              </a:rPr>
                              <m:t>𝐴</m:t>
                            </m:r>
                          </m:e>
                          <m:sub>
                            <m:r>
                              <a:rPr lang="de-DE" sz="2200" b="0" i="1" smtClean="0">
                                <a:latin typeface="Cambria Math"/>
                              </a:rPr>
                              <m:t>345</m:t>
                            </m:r>
                            <m:r>
                              <a:rPr lang="de-DE" sz="2200" b="0" i="1" smtClean="0">
                                <a:latin typeface="Cambria Math"/>
                              </a:rPr>
                              <m:t>𝑛𝑚</m:t>
                            </m:r>
                          </m:sub>
                        </m:sSub>
                      </m:den>
                    </m:f>
                  </m:oMath>
                </a14:m>
                <a:r>
                  <a:rPr lang="de-DE" sz="2200" dirty="0" smtClean="0">
                    <a:latin typeface="+mn-lt"/>
                  </a:rPr>
                  <a:t> = </a:t>
                </a:r>
                <a14:m>
                  <m:oMath xmlns:m="http://schemas.openxmlformats.org/officeDocument/2006/math">
                    <m:f>
                      <m:fPr>
                        <m:ctrlPr>
                          <a:rPr lang="de-DE" sz="2200" i="1" smtClean="0">
                            <a:latin typeface="Cambria Math" panose="02040503050406030204" pitchFamily="18" charset="0"/>
                          </a:rPr>
                        </m:ctrlPr>
                      </m:fPr>
                      <m:num>
                        <m:sSub>
                          <m:sSubPr>
                            <m:ctrlPr>
                              <a:rPr lang="de-DE" sz="2200" i="1" smtClean="0">
                                <a:latin typeface="Cambria Math" panose="02040503050406030204" pitchFamily="18" charset="0"/>
                              </a:rPr>
                            </m:ctrlPr>
                          </m:sSubPr>
                          <m:e>
                            <m:r>
                              <a:rPr lang="de-DE" sz="2200" i="1" smtClean="0">
                                <a:latin typeface="Cambria Math"/>
                                <a:ea typeface="Cambria Math"/>
                              </a:rPr>
                              <m:t>𝛼</m:t>
                            </m:r>
                          </m:e>
                          <m:sub>
                            <m:r>
                              <a:rPr lang="de-DE" sz="2200" b="0" i="1" smtClean="0">
                                <a:latin typeface="Cambria Math"/>
                              </a:rPr>
                              <m:t>𝐵</m:t>
                            </m:r>
                            <m:r>
                              <a:rPr lang="de-DE" sz="2200" b="0" i="1" smtClean="0">
                                <a:latin typeface="Cambria Math"/>
                              </a:rPr>
                              <m:t>,</m:t>
                            </m:r>
                            <m:r>
                              <a:rPr lang="de-DE" sz="2200" b="0" i="1" smtClean="0">
                                <a:latin typeface="Cambria Math"/>
                              </a:rPr>
                              <m:t>𝐵</m:t>
                            </m:r>
                          </m:sub>
                        </m:sSub>
                        <m:r>
                          <a:rPr lang="de-DE" sz="2200" b="0" i="1" smtClean="0">
                            <a:latin typeface="Cambria Math"/>
                          </a:rPr>
                          <m:t> +4</m:t>
                        </m:r>
                        <m:r>
                          <a:rPr lang="de-DE" sz="2200" b="0" i="1" smtClean="0">
                            <a:latin typeface="Cambria Math"/>
                          </a:rPr>
                          <m:t>𝑥</m:t>
                        </m:r>
                        <m:sSub>
                          <m:sSubPr>
                            <m:ctrlPr>
                              <a:rPr lang="de-DE" sz="2200" i="1">
                                <a:latin typeface="Cambria Math" panose="02040503050406030204" pitchFamily="18" charset="0"/>
                              </a:rPr>
                            </m:ctrlPr>
                          </m:sSubPr>
                          <m:e>
                            <m:r>
                              <a:rPr lang="de-DE" sz="2200" i="1">
                                <a:latin typeface="Cambria Math"/>
                                <a:ea typeface="Cambria Math"/>
                              </a:rPr>
                              <m:t>𝛼</m:t>
                            </m:r>
                          </m:e>
                          <m:sub>
                            <m:r>
                              <a:rPr lang="de-DE" sz="2200" b="0" i="1" smtClean="0">
                                <a:latin typeface="Cambria Math"/>
                              </a:rPr>
                              <m:t>𝐸</m:t>
                            </m:r>
                            <m:r>
                              <a:rPr lang="de-DE" sz="2200" i="1">
                                <a:latin typeface="Cambria Math"/>
                              </a:rPr>
                              <m:t>,</m:t>
                            </m:r>
                            <m:r>
                              <a:rPr lang="de-DE" sz="2200" i="1">
                                <a:latin typeface="Cambria Math"/>
                              </a:rPr>
                              <m:t>𝐵</m:t>
                            </m:r>
                            <m:r>
                              <a:rPr lang="de-DE" sz="2200" b="0" i="1" smtClean="0">
                                <a:latin typeface="Cambria Math"/>
                              </a:rPr>
                              <m:t> </m:t>
                            </m:r>
                          </m:sub>
                        </m:sSub>
                        <m:r>
                          <a:rPr lang="de-DE" sz="2200" b="0" i="1" smtClean="0">
                            <a:latin typeface="Cambria Math"/>
                          </a:rPr>
                          <m:t>/</m:t>
                        </m:r>
                        <m:r>
                          <a:rPr lang="de-DE" sz="2200" b="0" i="1" smtClean="0">
                            <a:latin typeface="Cambria Math"/>
                          </a:rPr>
                          <m:t>𝐿</m:t>
                        </m:r>
                      </m:num>
                      <m:den>
                        <m:sSub>
                          <m:sSubPr>
                            <m:ctrlPr>
                              <a:rPr lang="de-DE" sz="2200" i="1">
                                <a:latin typeface="Cambria Math" panose="02040503050406030204" pitchFamily="18" charset="0"/>
                              </a:rPr>
                            </m:ctrlPr>
                          </m:sSubPr>
                          <m:e>
                            <m:r>
                              <a:rPr lang="de-DE" sz="2200" i="1">
                                <a:latin typeface="Cambria Math"/>
                                <a:ea typeface="Cambria Math"/>
                              </a:rPr>
                              <m:t>𝛼</m:t>
                            </m:r>
                          </m:e>
                          <m:sub>
                            <m:r>
                              <a:rPr lang="de-DE" sz="2200" i="1">
                                <a:latin typeface="Cambria Math"/>
                              </a:rPr>
                              <m:t>𝐵</m:t>
                            </m:r>
                            <m:r>
                              <a:rPr lang="de-DE" sz="2200" i="1">
                                <a:latin typeface="Cambria Math"/>
                              </a:rPr>
                              <m:t>,345</m:t>
                            </m:r>
                            <m:r>
                              <a:rPr lang="de-DE" sz="2200" b="0" i="1" smtClean="0">
                                <a:latin typeface="Cambria Math"/>
                              </a:rPr>
                              <m:t>𝑛𝑚</m:t>
                            </m:r>
                          </m:sub>
                        </m:sSub>
                        <m:r>
                          <a:rPr lang="de-DE" sz="2200" i="1">
                            <a:latin typeface="Cambria Math"/>
                          </a:rPr>
                          <m:t> +4</m:t>
                        </m:r>
                        <m:r>
                          <a:rPr lang="de-DE" sz="2200" i="1">
                            <a:latin typeface="Cambria Math"/>
                          </a:rPr>
                          <m:t>𝑥</m:t>
                        </m:r>
                        <m:sSub>
                          <m:sSubPr>
                            <m:ctrlPr>
                              <a:rPr lang="de-DE" sz="2200" i="1">
                                <a:latin typeface="Cambria Math" panose="02040503050406030204" pitchFamily="18" charset="0"/>
                              </a:rPr>
                            </m:ctrlPr>
                          </m:sSubPr>
                          <m:e>
                            <m:r>
                              <a:rPr lang="de-DE" sz="2200" i="1">
                                <a:latin typeface="Cambria Math"/>
                                <a:ea typeface="Cambria Math"/>
                              </a:rPr>
                              <m:t>𝛼</m:t>
                            </m:r>
                          </m:e>
                          <m:sub>
                            <m:r>
                              <a:rPr lang="de-DE" sz="2200" i="1">
                                <a:latin typeface="Cambria Math"/>
                              </a:rPr>
                              <m:t>𝐸</m:t>
                            </m:r>
                            <m:r>
                              <a:rPr lang="de-DE" sz="2200" i="1">
                                <a:latin typeface="Cambria Math"/>
                              </a:rPr>
                              <m:t>,345</m:t>
                            </m:r>
                            <m:r>
                              <a:rPr lang="de-DE" sz="2200" b="0" i="1" smtClean="0">
                                <a:latin typeface="Cambria Math"/>
                              </a:rPr>
                              <m:t>𝑛𝑚</m:t>
                            </m:r>
                            <m:r>
                              <a:rPr lang="de-DE" sz="2200" i="1">
                                <a:latin typeface="Cambria Math"/>
                              </a:rPr>
                              <m:t> </m:t>
                            </m:r>
                          </m:sub>
                        </m:sSub>
                        <m:r>
                          <a:rPr lang="de-DE" sz="2200" i="1">
                            <a:latin typeface="Cambria Math"/>
                          </a:rPr>
                          <m:t>/</m:t>
                        </m:r>
                        <m:r>
                          <a:rPr lang="de-DE" sz="2200" i="1">
                            <a:latin typeface="Cambria Math"/>
                          </a:rPr>
                          <m:t>𝐿</m:t>
                        </m:r>
                      </m:den>
                    </m:f>
                  </m:oMath>
                </a14:m>
                <a:endParaRPr lang="de-DE" sz="2200" dirty="0">
                  <a:latin typeface="+mn-lt"/>
                </a:endParaRPr>
              </a:p>
            </p:txBody>
          </p:sp>
        </mc:Choice>
        <mc:Fallback>
          <p:sp>
            <p:nvSpPr>
              <p:cNvPr id="78" name="Textfeld 6"/>
              <p:cNvSpPr txBox="1">
                <a:spLocks noRot="1" noChangeAspect="1" noMove="1" noResize="1" noEditPoints="1" noAdjustHandles="1" noChangeArrowheads="1" noChangeShapeType="1" noTextEdit="1"/>
              </p:cNvSpPr>
              <p:nvPr/>
            </p:nvSpPr>
            <p:spPr>
              <a:xfrm>
                <a:off x="863606" y="5769172"/>
                <a:ext cx="3736664" cy="657231"/>
              </a:xfrm>
              <a:prstGeom prst="rect">
                <a:avLst/>
              </a:prstGeom>
              <a:blipFill rotWithShape="0">
                <a:blip r:embed="rId6"/>
                <a:stretch>
                  <a:fillRect/>
                </a:stretch>
              </a:blipFill>
            </p:spPr>
            <p:txBody>
              <a:bodyPr/>
              <a:lstStyle/>
              <a:p>
                <a:r>
                  <a:rPr lang="en-IE">
                    <a:noFill/>
                  </a:rPr>
                  <a:t> </a:t>
                </a:r>
              </a:p>
            </p:txBody>
          </p:sp>
        </mc:Fallback>
      </mc:AlternateContent>
      <p:pic>
        <p:nvPicPr>
          <p:cNvPr id="79" name="Picture 70"/>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280773" y="4746275"/>
            <a:ext cx="2763791" cy="10228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2"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graphicFrame>
        <p:nvGraphicFramePr>
          <p:cNvPr id="4" name="Object 3"/>
          <p:cNvGraphicFramePr>
            <a:graphicFrameLocks noChangeAspect="1"/>
          </p:cNvGraphicFramePr>
          <p:nvPr>
            <p:extLst/>
          </p:nvPr>
        </p:nvGraphicFramePr>
        <p:xfrm>
          <a:off x="4894354" y="2118192"/>
          <a:ext cx="4321952" cy="4352926"/>
        </p:xfrm>
        <a:graphic>
          <a:graphicData uri="http://schemas.openxmlformats.org/presentationml/2006/ole">
            <p:oleObj spid="_x0000_s88085" name="Graph" r:id="rId8" imgW="2879640" imgH="2899800" progId="">
              <p:embed/>
            </p:oleObj>
          </a:graphicData>
        </a:graphic>
      </p:graphicFrame>
      <p:sp>
        <p:nvSpPr>
          <p:cNvPr id="23" name="Rechteck 11"/>
          <p:cNvSpPr/>
          <p:nvPr/>
        </p:nvSpPr>
        <p:spPr>
          <a:xfrm>
            <a:off x="69281" y="6585742"/>
            <a:ext cx="8071349" cy="261610"/>
          </a:xfrm>
          <a:prstGeom prst="rect">
            <a:avLst/>
          </a:prstGeom>
          <a:solidFill>
            <a:schemeClr val="bg1"/>
          </a:solidFill>
        </p:spPr>
        <p:txBody>
          <a:bodyPr wrap="square">
            <a:spAutoFit/>
          </a:bodyPr>
          <a:lstStyle/>
          <a:p>
            <a:r>
              <a:rPr lang="de-DE" sz="1100" b="1" dirty="0" smtClean="0"/>
              <a:t>C. Backes... J.N. Coleman, </a:t>
            </a:r>
            <a:r>
              <a:rPr lang="de-DE" sz="1100" b="1" i="1" dirty="0" smtClean="0"/>
              <a:t>Nat. Comm. </a:t>
            </a:r>
            <a:r>
              <a:rPr lang="de-DE" sz="1100" dirty="0" smtClean="0">
                <a:latin typeface="Arial Black" pitchFamily="34" charset="0"/>
              </a:rPr>
              <a:t>2014, </a:t>
            </a:r>
            <a:r>
              <a:rPr lang="de-DE" sz="1100" dirty="0" smtClean="0"/>
              <a:t>5</a:t>
            </a:r>
            <a:r>
              <a:rPr lang="de-DE" sz="1100" b="1" dirty="0"/>
              <a:t>, 4576.</a:t>
            </a:r>
          </a:p>
        </p:txBody>
      </p:sp>
    </p:spTree>
    <p:extLst>
      <p:ext uri="{BB962C8B-B14F-4D97-AF65-F5344CB8AC3E}">
        <p14:creationId xmlns="" xmlns:p14="http://schemas.microsoft.com/office/powerpoint/2010/main" val="215386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2441694" cy="424732"/>
          </a:xfrm>
          <a:prstGeom prst="rect">
            <a:avLst/>
          </a:prstGeom>
          <a:noFill/>
        </p:spPr>
        <p:txBody>
          <a:bodyPr wrap="none" rtlCol="0">
            <a:spAutoFit/>
          </a:bodyPr>
          <a:lstStyle/>
          <a:p>
            <a:pPr>
              <a:lnSpc>
                <a:spcPct val="120000"/>
              </a:lnSpc>
            </a:pPr>
            <a:r>
              <a:rPr lang="de-DE" b="1" dirty="0" smtClean="0">
                <a:solidFill>
                  <a:schemeClr val="accent2"/>
                </a:solidFill>
              </a:rPr>
              <a:t>Peak position metric</a:t>
            </a:r>
            <a:endParaRPr lang="de-DE" b="1" dirty="0">
              <a:solidFill>
                <a:schemeClr val="accent2"/>
              </a:solidFill>
            </a:endParaRPr>
          </a:p>
        </p:txBody>
      </p:sp>
      <p:sp>
        <p:nvSpPr>
          <p:cNvPr id="18" name="Rechteck 17"/>
          <p:cNvSpPr/>
          <p:nvPr/>
        </p:nvSpPr>
        <p:spPr>
          <a:xfrm>
            <a:off x="748264" y="1782811"/>
            <a:ext cx="7978563" cy="394210"/>
          </a:xfrm>
          <a:prstGeom prst="rect">
            <a:avLst/>
          </a:prstGeom>
        </p:spPr>
        <p:txBody>
          <a:bodyPr wrap="square">
            <a:spAutoFit/>
          </a:bodyPr>
          <a:lstStyle/>
          <a:p>
            <a:pPr>
              <a:lnSpc>
                <a:spcPct val="120000"/>
              </a:lnSpc>
            </a:pPr>
            <a:r>
              <a:rPr lang="en-IE" b="1" dirty="0" smtClean="0">
                <a:latin typeface="+mj-lt"/>
              </a:rPr>
              <a:t>Zoom in in region of A-</a:t>
            </a:r>
            <a:r>
              <a:rPr lang="en-IE" b="1" dirty="0" err="1" smtClean="0">
                <a:latin typeface="+mj-lt"/>
              </a:rPr>
              <a:t>exciton</a:t>
            </a:r>
            <a:r>
              <a:rPr lang="en-IE" b="1" dirty="0" smtClean="0">
                <a:latin typeface="+mj-lt"/>
              </a:rPr>
              <a:t> position</a:t>
            </a:r>
          </a:p>
        </p:txBody>
      </p:sp>
      <p:sp>
        <p:nvSpPr>
          <p:cNvPr id="19"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2" name="Objekt 1"/>
          <p:cNvGraphicFramePr>
            <a:graphicFrameLocks noChangeAspect="1"/>
          </p:cNvGraphicFramePr>
          <p:nvPr>
            <p:extLst/>
          </p:nvPr>
        </p:nvGraphicFramePr>
        <p:xfrm>
          <a:off x="-149415" y="2572384"/>
          <a:ext cx="5305260" cy="3708000"/>
        </p:xfrm>
        <a:graphic>
          <a:graphicData uri="http://schemas.openxmlformats.org/presentationml/2006/ole">
            <p:oleObj spid="_x0000_s89128" name="Graph" r:id="rId4" imgW="4150080" imgH="2900160" progId="">
              <p:embed/>
            </p:oleObj>
          </a:graphicData>
        </a:graphic>
      </p:graphicFrame>
      <p:graphicFrame>
        <p:nvGraphicFramePr>
          <p:cNvPr id="3" name="Objekt 2"/>
          <p:cNvGraphicFramePr>
            <a:graphicFrameLocks noChangeAspect="1"/>
          </p:cNvGraphicFramePr>
          <p:nvPr>
            <p:extLst/>
          </p:nvPr>
        </p:nvGraphicFramePr>
        <p:xfrm>
          <a:off x="4177380" y="2590672"/>
          <a:ext cx="5305260" cy="3708000"/>
        </p:xfrm>
        <a:graphic>
          <a:graphicData uri="http://schemas.openxmlformats.org/presentationml/2006/ole">
            <p:oleObj spid="_x0000_s89129" name="Graph" r:id="rId5" imgW="4150080" imgH="2900160" progId="">
              <p:embed/>
            </p:oleObj>
          </a:graphicData>
        </a:graphic>
      </p:graphicFrame>
      <p:sp>
        <p:nvSpPr>
          <p:cNvPr id="9" name="Rechteck 8"/>
          <p:cNvSpPr/>
          <p:nvPr/>
        </p:nvSpPr>
        <p:spPr>
          <a:xfrm>
            <a:off x="751840" y="2278214"/>
            <a:ext cx="8392160" cy="424732"/>
          </a:xfrm>
          <a:prstGeom prst="rect">
            <a:avLst/>
          </a:prstGeom>
        </p:spPr>
        <p:txBody>
          <a:bodyPr wrap="square">
            <a:spAutoFit/>
          </a:bodyPr>
          <a:lstStyle/>
          <a:p>
            <a:pPr>
              <a:lnSpc>
                <a:spcPct val="120000"/>
              </a:lnSpc>
            </a:pPr>
            <a:r>
              <a:rPr lang="en-IE" b="1" dirty="0" smtClean="0">
                <a:latin typeface="+mj-lt"/>
              </a:rPr>
              <a:t>Experimentally observed in Lit.: A-</a:t>
            </a:r>
            <a:r>
              <a:rPr lang="en-IE" b="1" dirty="0" err="1" smtClean="0">
                <a:latin typeface="+mj-lt"/>
              </a:rPr>
              <a:t>exciton</a:t>
            </a:r>
            <a:r>
              <a:rPr lang="en-IE" b="1" dirty="0" smtClean="0">
                <a:latin typeface="+mj-lt"/>
              </a:rPr>
              <a:t> position depends on thickness</a:t>
            </a:r>
          </a:p>
        </p:txBody>
      </p:sp>
      <p:sp>
        <p:nvSpPr>
          <p:cNvPr id="10" name="Ellipse 9"/>
          <p:cNvSpPr/>
          <p:nvPr/>
        </p:nvSpPr>
        <p:spPr>
          <a:xfrm>
            <a:off x="550547" y="2394989"/>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12" name="Rechteck 11"/>
          <p:cNvSpPr/>
          <p:nvPr/>
        </p:nvSpPr>
        <p:spPr>
          <a:xfrm>
            <a:off x="417513" y="6398427"/>
            <a:ext cx="8071349" cy="230832"/>
          </a:xfrm>
          <a:prstGeom prst="rect">
            <a:avLst/>
          </a:prstGeom>
          <a:solidFill>
            <a:schemeClr val="bg1"/>
          </a:solidFill>
        </p:spPr>
        <p:txBody>
          <a:bodyPr wrap="square">
            <a:spAutoFit/>
          </a:bodyPr>
          <a:lstStyle/>
          <a:p>
            <a:r>
              <a:rPr lang="de-DE" sz="900" b="1" dirty="0"/>
              <a:t>G. Eda, H. Yamaguchi, D. </a:t>
            </a:r>
            <a:r>
              <a:rPr lang="de-DE" sz="900" b="1" dirty="0" err="1"/>
              <a:t>Voiry</a:t>
            </a:r>
            <a:r>
              <a:rPr lang="de-DE" sz="900" b="1" dirty="0"/>
              <a:t>, T. </a:t>
            </a:r>
            <a:r>
              <a:rPr lang="de-DE" sz="900" b="1" dirty="0" err="1"/>
              <a:t>Fujita</a:t>
            </a:r>
            <a:r>
              <a:rPr lang="de-DE" sz="900" b="1" dirty="0"/>
              <a:t>, M. Chen, M. </a:t>
            </a:r>
            <a:r>
              <a:rPr lang="de-DE" sz="900" b="1" dirty="0" err="1"/>
              <a:t>Chhowalla</a:t>
            </a:r>
            <a:r>
              <a:rPr lang="de-DE" sz="900" b="1" dirty="0"/>
              <a:t>, </a:t>
            </a:r>
            <a:r>
              <a:rPr lang="de-DE" sz="900" b="1" i="1" dirty="0"/>
              <a:t>Nano Letters </a:t>
            </a:r>
            <a:r>
              <a:rPr lang="de-DE" sz="900" b="1" dirty="0">
                <a:latin typeface="Arial Black" pitchFamily="34" charset="0"/>
              </a:rPr>
              <a:t>2011</a:t>
            </a:r>
            <a:r>
              <a:rPr lang="de-DE" sz="900" b="1" dirty="0"/>
              <a:t>, </a:t>
            </a:r>
            <a:r>
              <a:rPr lang="de-DE" sz="900" b="1" i="1" dirty="0"/>
              <a:t>11</a:t>
            </a:r>
            <a:r>
              <a:rPr lang="de-DE" sz="900" b="1" dirty="0"/>
              <a:t>, 5111-5116.</a:t>
            </a:r>
          </a:p>
        </p:txBody>
      </p:sp>
      <p:sp>
        <p:nvSpPr>
          <p:cNvPr id="13" name="Rechteck 12"/>
          <p:cNvSpPr/>
          <p:nvPr/>
        </p:nvSpPr>
        <p:spPr>
          <a:xfrm>
            <a:off x="419291" y="6610830"/>
            <a:ext cx="8071349" cy="230832"/>
          </a:xfrm>
          <a:prstGeom prst="rect">
            <a:avLst/>
          </a:prstGeom>
          <a:solidFill>
            <a:schemeClr val="bg1"/>
          </a:solidFill>
        </p:spPr>
        <p:txBody>
          <a:bodyPr wrap="square">
            <a:spAutoFit/>
          </a:bodyPr>
          <a:lstStyle/>
          <a:p>
            <a:r>
              <a:rPr lang="en-US" sz="900" b="1" dirty="0"/>
              <a:t>K. F. </a:t>
            </a:r>
            <a:r>
              <a:rPr lang="en-US" sz="900" b="1" dirty="0" err="1"/>
              <a:t>Mak</a:t>
            </a:r>
            <a:r>
              <a:rPr lang="en-US" sz="900" b="1" dirty="0"/>
              <a:t>, C. Lee, J. Hone, J. Shan, T. F. Heinz, </a:t>
            </a:r>
            <a:r>
              <a:rPr lang="en-US" sz="900" b="1" i="1" dirty="0"/>
              <a:t>Physical Review Letters </a:t>
            </a:r>
            <a:r>
              <a:rPr lang="en-US" sz="900" b="1" dirty="0">
                <a:latin typeface="Arial Black" pitchFamily="34" charset="0"/>
              </a:rPr>
              <a:t>2010</a:t>
            </a:r>
            <a:r>
              <a:rPr lang="en-US" sz="900" b="1" dirty="0"/>
              <a:t>, </a:t>
            </a:r>
            <a:r>
              <a:rPr lang="en-US" sz="900" b="1" i="1" dirty="0"/>
              <a:t>105</a:t>
            </a:r>
            <a:r>
              <a:rPr lang="en-US" sz="900" b="1" dirty="0"/>
              <a:t>, </a:t>
            </a:r>
            <a:r>
              <a:rPr lang="en-US" sz="900" b="1" dirty="0" smtClean="0"/>
              <a:t>136805.</a:t>
            </a:r>
            <a:endParaRPr lang="de-DE" sz="900" b="1" dirty="0"/>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Tree>
    <p:extLst>
      <p:ext uri="{BB962C8B-B14F-4D97-AF65-F5344CB8AC3E}">
        <p14:creationId xmlns="" xmlns:p14="http://schemas.microsoft.com/office/powerpoint/2010/main" val="146303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8" name="Rechteck 17"/>
          <p:cNvSpPr/>
          <p:nvPr/>
        </p:nvSpPr>
        <p:spPr>
          <a:xfrm>
            <a:off x="748264" y="1782811"/>
            <a:ext cx="7978563" cy="726609"/>
          </a:xfrm>
          <a:prstGeom prst="rect">
            <a:avLst/>
          </a:prstGeom>
        </p:spPr>
        <p:txBody>
          <a:bodyPr wrap="square">
            <a:spAutoFit/>
          </a:bodyPr>
          <a:lstStyle/>
          <a:p>
            <a:pPr>
              <a:lnSpc>
                <a:spcPct val="120000"/>
              </a:lnSpc>
            </a:pPr>
            <a:r>
              <a:rPr lang="en-IE" b="1" dirty="0" smtClean="0">
                <a:latin typeface="+mj-lt"/>
              </a:rPr>
              <a:t>AFM height statistics </a:t>
            </a:r>
            <a:r>
              <a:rPr lang="en-IE" b="1" dirty="0" smtClean="0">
                <a:latin typeface="+mj-lt"/>
                <a:sym typeface="Wingdings" panose="05000000000000000000" pitchFamily="2" charset="2"/>
              </a:rPr>
              <a:t> </a:t>
            </a:r>
            <a:r>
              <a:rPr lang="en-IE" b="1" dirty="0" smtClean="0">
                <a:latin typeface="+mj-lt"/>
              </a:rPr>
              <a:t>correlation of A-exciton position to thickness/ number of layers</a:t>
            </a:r>
          </a:p>
        </p:txBody>
      </p:sp>
      <p:sp>
        <p:nvSpPr>
          <p:cNvPr id="19"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20483"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125728" y="2561797"/>
            <a:ext cx="2646077" cy="198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484" name="Picture 4"/>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127131" y="4568067"/>
            <a:ext cx="2644674" cy="1980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extfeld 10"/>
          <p:cNvSpPr txBox="1"/>
          <p:nvPr/>
        </p:nvSpPr>
        <p:spPr>
          <a:xfrm>
            <a:off x="417513" y="1202293"/>
            <a:ext cx="5442516" cy="424732"/>
          </a:xfrm>
          <a:prstGeom prst="rect">
            <a:avLst/>
          </a:prstGeom>
          <a:noFill/>
        </p:spPr>
        <p:txBody>
          <a:bodyPr wrap="none" rtlCol="0">
            <a:spAutoFit/>
          </a:bodyPr>
          <a:lstStyle/>
          <a:p>
            <a:pPr>
              <a:lnSpc>
                <a:spcPct val="120000"/>
              </a:lnSpc>
            </a:pPr>
            <a:r>
              <a:rPr lang="de-DE" b="1" dirty="0" smtClean="0">
                <a:solidFill>
                  <a:schemeClr val="accent2"/>
                </a:solidFill>
              </a:rPr>
              <a:t>Peak position metric – correlation to thickness?</a:t>
            </a:r>
            <a:endParaRPr lang="de-DE" b="1" dirty="0">
              <a:solidFill>
                <a:schemeClr val="accent2"/>
              </a:solidFill>
            </a:endParaRPr>
          </a:p>
        </p:txBody>
      </p:sp>
      <p:sp>
        <p:nvSpPr>
          <p:cNvPr id="11"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graphicFrame>
        <p:nvGraphicFramePr>
          <p:cNvPr id="12" name="Object 11"/>
          <p:cNvGraphicFramePr>
            <a:graphicFrameLocks noChangeAspect="1"/>
          </p:cNvGraphicFramePr>
          <p:nvPr>
            <p:extLst/>
          </p:nvPr>
        </p:nvGraphicFramePr>
        <p:xfrm>
          <a:off x="4104955" y="2373298"/>
          <a:ext cx="4424786" cy="4459874"/>
        </p:xfrm>
        <a:graphic>
          <a:graphicData uri="http://schemas.openxmlformats.org/presentationml/2006/ole">
            <p:oleObj spid="_x0000_s90133" name="Graph" r:id="rId5" imgW="2879640" imgH="2901600" progId="">
              <p:embed/>
            </p:oleObj>
          </a:graphicData>
        </a:graphic>
      </p:graphicFrame>
      <p:sp>
        <p:nvSpPr>
          <p:cNvPr id="13" name="Rechteck 11"/>
          <p:cNvSpPr/>
          <p:nvPr/>
        </p:nvSpPr>
        <p:spPr>
          <a:xfrm>
            <a:off x="69281" y="6585742"/>
            <a:ext cx="3940011" cy="261610"/>
          </a:xfrm>
          <a:prstGeom prst="rect">
            <a:avLst/>
          </a:prstGeom>
          <a:solidFill>
            <a:schemeClr val="bg1"/>
          </a:solidFill>
        </p:spPr>
        <p:txBody>
          <a:bodyPr wrap="square">
            <a:spAutoFit/>
          </a:bodyPr>
          <a:lstStyle/>
          <a:p>
            <a:r>
              <a:rPr lang="de-DE" sz="1100" b="1" i="1" dirty="0" smtClean="0"/>
              <a:t>Nat. Comm. </a:t>
            </a:r>
            <a:r>
              <a:rPr lang="de-DE" sz="1100" b="1" dirty="0" smtClean="0">
                <a:latin typeface="Arial Black" pitchFamily="34" charset="0"/>
              </a:rPr>
              <a:t>2014</a:t>
            </a:r>
            <a:r>
              <a:rPr lang="de-DE" sz="1100" b="1" dirty="0" smtClean="0"/>
              <a:t>, </a:t>
            </a:r>
            <a:r>
              <a:rPr lang="de-DE" sz="1100" b="1" dirty="0"/>
              <a:t>5, 4576.</a:t>
            </a:r>
          </a:p>
        </p:txBody>
      </p:sp>
    </p:spTree>
    <p:extLst>
      <p:ext uri="{BB962C8B-B14F-4D97-AF65-F5344CB8AC3E}">
        <p14:creationId xmlns="" xmlns:p14="http://schemas.microsoft.com/office/powerpoint/2010/main" val="229786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nvPr>
        </p:nvGraphicFramePr>
        <p:xfrm>
          <a:off x="165500" y="2225740"/>
          <a:ext cx="4656894" cy="4680000"/>
        </p:xfrm>
        <a:graphic>
          <a:graphicData uri="http://schemas.openxmlformats.org/presentationml/2006/ole">
            <p:oleObj spid="_x0000_s91176" name="Graph" r:id="rId3" imgW="2879640" imgH="2894400" progId="">
              <p:embed/>
            </p:oleObj>
          </a:graphicData>
        </a:graphic>
      </p:graphicFrame>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2377574" cy="424732"/>
          </a:xfrm>
          <a:prstGeom prst="rect">
            <a:avLst/>
          </a:prstGeom>
          <a:noFill/>
        </p:spPr>
        <p:txBody>
          <a:bodyPr wrap="none" rtlCol="0">
            <a:spAutoFit/>
          </a:bodyPr>
          <a:lstStyle/>
          <a:p>
            <a:pPr>
              <a:lnSpc>
                <a:spcPct val="120000"/>
              </a:lnSpc>
            </a:pPr>
            <a:r>
              <a:rPr lang="de-DE" b="1" dirty="0" smtClean="0">
                <a:solidFill>
                  <a:schemeClr val="accent2"/>
                </a:solidFill>
              </a:rPr>
              <a:t>The final metric plot</a:t>
            </a:r>
            <a:endParaRPr lang="de-DE" b="1" dirty="0">
              <a:solidFill>
                <a:schemeClr val="accent2"/>
              </a:solidFill>
            </a:endParaRPr>
          </a:p>
        </p:txBody>
      </p:sp>
      <p:sp>
        <p:nvSpPr>
          <p:cNvPr id="18" name="Rechteck 17"/>
          <p:cNvSpPr/>
          <p:nvPr/>
        </p:nvSpPr>
        <p:spPr>
          <a:xfrm>
            <a:off x="748264" y="1782811"/>
            <a:ext cx="8395736" cy="394210"/>
          </a:xfrm>
          <a:prstGeom prst="rect">
            <a:avLst/>
          </a:prstGeom>
        </p:spPr>
        <p:txBody>
          <a:bodyPr wrap="square">
            <a:spAutoFit/>
          </a:bodyPr>
          <a:lstStyle/>
          <a:p>
            <a:pPr>
              <a:lnSpc>
                <a:spcPct val="120000"/>
              </a:lnSpc>
            </a:pPr>
            <a:r>
              <a:rPr lang="en-IE" b="1" dirty="0" smtClean="0">
                <a:latin typeface="+mj-lt"/>
              </a:rPr>
              <a:t>With calibration curves, </a:t>
            </a:r>
            <a:r>
              <a:rPr lang="en-IE" b="1" cap="all" dirty="0" smtClean="0">
                <a:latin typeface="+mj-lt"/>
              </a:rPr>
              <a:t>size and thickness </a:t>
            </a:r>
            <a:r>
              <a:rPr lang="en-IE" b="1" dirty="0" smtClean="0">
                <a:latin typeface="+mj-lt"/>
              </a:rPr>
              <a:t>can be quickly determined</a:t>
            </a:r>
          </a:p>
        </p:txBody>
      </p:sp>
      <p:sp>
        <p:nvSpPr>
          <p:cNvPr id="19"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nvGrpSpPr>
          <p:cNvPr id="23" name="Gruppieren 22"/>
          <p:cNvGrpSpPr/>
          <p:nvPr/>
        </p:nvGrpSpPr>
        <p:grpSpPr>
          <a:xfrm>
            <a:off x="1159433" y="2548021"/>
            <a:ext cx="446867" cy="3125211"/>
            <a:chOff x="4921614" y="2825496"/>
            <a:chExt cx="446867" cy="2788598"/>
          </a:xfrm>
        </p:grpSpPr>
        <p:sp>
          <p:nvSpPr>
            <p:cNvPr id="14" name="Pfeil nach unten 13"/>
            <p:cNvSpPr/>
            <p:nvPr/>
          </p:nvSpPr>
          <p:spPr>
            <a:xfrm rot="10800000">
              <a:off x="4921614" y="2825496"/>
              <a:ext cx="446867" cy="2788598"/>
            </a:xfrm>
            <a:prstGeom prst="downArrow">
              <a:avLst>
                <a:gd name="adj1" fmla="val 50000"/>
                <a:gd name="adj2" fmla="val 176952"/>
              </a:avLst>
            </a:prstGeom>
            <a:solidFill>
              <a:srgbClr val="333399"/>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dirty="0"/>
            </a:p>
          </p:txBody>
        </p:sp>
        <p:sp>
          <p:nvSpPr>
            <p:cNvPr id="16" name="Textfeld 15"/>
            <p:cNvSpPr txBox="1"/>
            <p:nvPr/>
          </p:nvSpPr>
          <p:spPr>
            <a:xfrm rot="16200000">
              <a:off x="4689465" y="4119552"/>
              <a:ext cx="867545" cy="338554"/>
            </a:xfrm>
            <a:prstGeom prst="rect">
              <a:avLst/>
            </a:prstGeom>
            <a:noFill/>
          </p:spPr>
          <p:txBody>
            <a:bodyPr wrap="none" rtlCol="0">
              <a:spAutoFit/>
            </a:bodyPr>
            <a:lstStyle/>
            <a:p>
              <a:r>
                <a:rPr lang="en-IE" sz="1600" b="1" dirty="0" smtClean="0">
                  <a:solidFill>
                    <a:schemeClr val="accent3"/>
                  </a:solidFill>
                </a:rPr>
                <a:t>Length</a:t>
              </a:r>
              <a:endParaRPr lang="de-DE" sz="1600" b="1" dirty="0">
                <a:solidFill>
                  <a:schemeClr val="accent3"/>
                </a:solidFill>
              </a:endParaRPr>
            </a:p>
          </p:txBody>
        </p:sp>
      </p:grpSp>
      <p:grpSp>
        <p:nvGrpSpPr>
          <p:cNvPr id="24" name="Gruppieren 23"/>
          <p:cNvGrpSpPr/>
          <p:nvPr/>
        </p:nvGrpSpPr>
        <p:grpSpPr>
          <a:xfrm>
            <a:off x="1270833" y="5409800"/>
            <a:ext cx="3126996" cy="446867"/>
            <a:chOff x="5432490" y="5458940"/>
            <a:chExt cx="3610926" cy="446867"/>
          </a:xfrm>
        </p:grpSpPr>
        <p:sp>
          <p:nvSpPr>
            <p:cNvPr id="17" name="Pfeil nach unten 16"/>
            <p:cNvSpPr/>
            <p:nvPr/>
          </p:nvSpPr>
          <p:spPr>
            <a:xfrm rot="16200000">
              <a:off x="7014519" y="3876911"/>
              <a:ext cx="446867" cy="3610926"/>
            </a:xfrm>
            <a:prstGeom prst="downArrow">
              <a:avLst>
                <a:gd name="adj1" fmla="val 50000"/>
                <a:gd name="adj2" fmla="val 176952"/>
              </a:avLst>
            </a:prstGeom>
            <a:solidFill>
              <a:srgbClr val="333399"/>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dirty="0"/>
            </a:p>
          </p:txBody>
        </p:sp>
        <p:sp>
          <p:nvSpPr>
            <p:cNvPr id="20" name="Textfeld 19"/>
            <p:cNvSpPr txBox="1"/>
            <p:nvPr/>
          </p:nvSpPr>
          <p:spPr>
            <a:xfrm>
              <a:off x="6407781" y="5518123"/>
              <a:ext cx="1596483" cy="338554"/>
            </a:xfrm>
            <a:prstGeom prst="rect">
              <a:avLst/>
            </a:prstGeom>
            <a:noFill/>
          </p:spPr>
          <p:txBody>
            <a:bodyPr wrap="square" rtlCol="0">
              <a:spAutoFit/>
            </a:bodyPr>
            <a:lstStyle/>
            <a:p>
              <a:r>
                <a:rPr lang="en-IE" sz="1600" b="1" dirty="0" smtClean="0">
                  <a:solidFill>
                    <a:schemeClr val="accent3"/>
                  </a:solidFill>
                </a:rPr>
                <a:t>Thickness</a:t>
              </a:r>
              <a:endParaRPr lang="de-DE" sz="1600" b="1" dirty="0">
                <a:solidFill>
                  <a:schemeClr val="accent3"/>
                </a:solidFill>
              </a:endParaRPr>
            </a:p>
          </p:txBody>
        </p:sp>
      </p:grpSp>
      <p:graphicFrame>
        <p:nvGraphicFramePr>
          <p:cNvPr id="6" name="Object 5"/>
          <p:cNvGraphicFramePr>
            <a:graphicFrameLocks noChangeAspect="1"/>
          </p:cNvGraphicFramePr>
          <p:nvPr>
            <p:extLst/>
          </p:nvPr>
        </p:nvGraphicFramePr>
        <p:xfrm>
          <a:off x="4549939" y="2167684"/>
          <a:ext cx="4656894" cy="4680000"/>
        </p:xfrm>
        <a:graphic>
          <a:graphicData uri="http://schemas.openxmlformats.org/presentationml/2006/ole">
            <p:oleObj spid="_x0000_s91177" name="Graph" r:id="rId4" imgW="2879640" imgH="2894400" progId="">
              <p:embed/>
            </p:oleObj>
          </a:graphicData>
        </a:graphic>
      </p:graphicFrame>
      <p:sp>
        <p:nvSpPr>
          <p:cNvPr id="21"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
        <p:nvSpPr>
          <p:cNvPr id="22" name="Rechteck 11"/>
          <p:cNvSpPr/>
          <p:nvPr/>
        </p:nvSpPr>
        <p:spPr>
          <a:xfrm>
            <a:off x="69281" y="6585742"/>
            <a:ext cx="3940011" cy="261610"/>
          </a:xfrm>
          <a:prstGeom prst="rect">
            <a:avLst/>
          </a:prstGeom>
          <a:solidFill>
            <a:schemeClr val="bg1"/>
          </a:solidFill>
        </p:spPr>
        <p:txBody>
          <a:bodyPr wrap="square">
            <a:spAutoFit/>
          </a:bodyPr>
          <a:lstStyle/>
          <a:p>
            <a:r>
              <a:rPr lang="de-DE" sz="1100" b="1" i="1" dirty="0" smtClean="0"/>
              <a:t>Nat. Comm. </a:t>
            </a:r>
            <a:r>
              <a:rPr lang="de-DE" sz="1100" b="1" dirty="0" smtClean="0">
                <a:latin typeface="Arial Black" pitchFamily="34" charset="0"/>
              </a:rPr>
              <a:t>2014</a:t>
            </a:r>
            <a:r>
              <a:rPr lang="de-DE" sz="1100" b="1" dirty="0" smtClean="0"/>
              <a:t>, </a:t>
            </a:r>
            <a:r>
              <a:rPr lang="de-DE" sz="1100" b="1" dirty="0"/>
              <a:t>5, 4576.</a:t>
            </a:r>
          </a:p>
        </p:txBody>
      </p:sp>
    </p:spTree>
    <p:extLst>
      <p:ext uri="{BB962C8B-B14F-4D97-AF65-F5344CB8AC3E}">
        <p14:creationId xmlns="" xmlns:p14="http://schemas.microsoft.com/office/powerpoint/2010/main" val="420235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Object 22"/>
          <p:cNvGraphicFramePr>
            <a:graphicFrameLocks noChangeAspect="1"/>
          </p:cNvGraphicFramePr>
          <p:nvPr>
            <p:extLst/>
          </p:nvPr>
        </p:nvGraphicFramePr>
        <p:xfrm>
          <a:off x="365171" y="3922800"/>
          <a:ext cx="4373595" cy="4370634"/>
        </p:xfrm>
        <a:graphic>
          <a:graphicData uri="http://schemas.openxmlformats.org/presentationml/2006/ole">
            <p:oleObj spid="_x0000_s92237" name="Graph" r:id="rId4" imgW="4023360" imgH="4023360" progId="">
              <p:embed/>
            </p:oleObj>
          </a:graphicData>
        </a:graphic>
      </p:graphicFrame>
      <p:sp>
        <p:nvSpPr>
          <p:cNvPr id="5" name="AutoShape 48"/>
          <p:cNvSpPr>
            <a:spLocks noChangeAspect="1" noChangeArrowheads="1"/>
          </p:cNvSpPr>
          <p:nvPr/>
        </p:nvSpPr>
        <p:spPr bwMode="auto">
          <a:xfrm>
            <a:off x="417513" y="489414"/>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9" name="Rectangle 124"/>
          <p:cNvSpPr>
            <a:spLocks noChangeArrowheads="1"/>
          </p:cNvSpPr>
          <p:nvPr/>
        </p:nvSpPr>
        <p:spPr bwMode="auto">
          <a:xfrm>
            <a:off x="806450" y="502114"/>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What for?</a:t>
            </a:r>
            <a:endParaRPr lang="de-DE" sz="2000" b="1" dirty="0">
              <a:solidFill>
                <a:schemeClr val="bg1"/>
              </a:solidFill>
              <a:latin typeface="+mj-lt"/>
            </a:endParaRPr>
          </a:p>
        </p:txBody>
      </p:sp>
      <p:graphicFrame>
        <p:nvGraphicFramePr>
          <p:cNvPr id="10" name="Object 9"/>
          <p:cNvGraphicFramePr>
            <a:graphicFrameLocks noChangeAspect="1"/>
          </p:cNvGraphicFramePr>
          <p:nvPr>
            <p:extLst/>
          </p:nvPr>
        </p:nvGraphicFramePr>
        <p:xfrm>
          <a:off x="1064202" y="1344744"/>
          <a:ext cx="3503448" cy="2520000"/>
        </p:xfrm>
        <a:graphic>
          <a:graphicData uri="http://schemas.openxmlformats.org/presentationml/2006/ole">
            <p:oleObj spid="_x0000_s92238" name="Graph" r:id="rId5" imgW="4031640" imgH="2899800" progId="">
              <p:embed/>
            </p:oleObj>
          </a:graphicData>
        </a:graphic>
      </p:graphicFrame>
      <p:graphicFrame>
        <p:nvGraphicFramePr>
          <p:cNvPr id="15" name="Object 14"/>
          <p:cNvGraphicFramePr>
            <a:graphicFrameLocks noChangeAspect="1"/>
          </p:cNvGraphicFramePr>
          <p:nvPr>
            <p:extLst>
              <p:ext uri="{D42A27DB-BD31-4B8C-83A1-F6EECF244321}">
                <p14:modId xmlns="" xmlns:p14="http://schemas.microsoft.com/office/powerpoint/2010/main" val="1974012564"/>
              </p:ext>
            </p:extLst>
          </p:nvPr>
        </p:nvGraphicFramePr>
        <p:xfrm>
          <a:off x="5325030" y="4402707"/>
          <a:ext cx="3024264" cy="2520000"/>
        </p:xfrm>
        <a:graphic>
          <a:graphicData uri="http://schemas.openxmlformats.org/presentationml/2006/ole">
            <p:oleObj spid="_x0000_s92239" name="Graph" r:id="rId6" imgW="2592000" imgH="2159640" progId="">
              <p:embed/>
            </p:oleObj>
          </a:graphicData>
        </a:graphic>
      </p:graphicFrame>
      <p:cxnSp>
        <p:nvCxnSpPr>
          <p:cNvPr id="8" name="Straight Connector 7"/>
          <p:cNvCxnSpPr/>
          <p:nvPr/>
        </p:nvCxnSpPr>
        <p:spPr>
          <a:xfrm>
            <a:off x="4537863" y="1114836"/>
            <a:ext cx="59573" cy="5559409"/>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7" name="Straight Connector 16"/>
          <p:cNvCxnSpPr/>
          <p:nvPr/>
        </p:nvCxnSpPr>
        <p:spPr>
          <a:xfrm>
            <a:off x="649525" y="3938949"/>
            <a:ext cx="8303406" cy="13648"/>
          </a:xfrm>
          <a:prstGeom prst="line">
            <a:avLst/>
          </a:prstGeom>
          <a:ln/>
        </p:spPr>
        <p:style>
          <a:lnRef idx="2">
            <a:schemeClr val="accent2"/>
          </a:lnRef>
          <a:fillRef idx="0">
            <a:schemeClr val="accent2"/>
          </a:fillRef>
          <a:effectRef idx="1">
            <a:schemeClr val="accent2"/>
          </a:effectRef>
          <a:fontRef idx="minor">
            <a:schemeClr val="tx1"/>
          </a:fontRef>
        </p:style>
      </p:cxnSp>
      <p:sp>
        <p:nvSpPr>
          <p:cNvPr id="22" name="Rectangle 442"/>
          <p:cNvSpPr>
            <a:spLocks noChangeArrowheads="1"/>
          </p:cNvSpPr>
          <p:nvPr/>
        </p:nvSpPr>
        <p:spPr bwMode="auto">
          <a:xfrm>
            <a:off x="10591800" y="532956"/>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E"/>
          </a:p>
        </p:txBody>
      </p:sp>
      <p:sp>
        <p:nvSpPr>
          <p:cNvPr id="31" name="Rechteck 17"/>
          <p:cNvSpPr/>
          <p:nvPr/>
        </p:nvSpPr>
        <p:spPr>
          <a:xfrm>
            <a:off x="109909" y="1090936"/>
            <a:ext cx="3828480" cy="424732"/>
          </a:xfrm>
          <a:prstGeom prst="rect">
            <a:avLst/>
          </a:prstGeom>
        </p:spPr>
        <p:txBody>
          <a:bodyPr wrap="square">
            <a:spAutoFit/>
          </a:bodyPr>
          <a:lstStyle/>
          <a:p>
            <a:pPr>
              <a:lnSpc>
                <a:spcPct val="120000"/>
              </a:lnSpc>
            </a:pPr>
            <a:r>
              <a:rPr lang="en-IE" b="1" dirty="0" smtClean="0">
                <a:latin typeface="+mj-lt"/>
              </a:rPr>
              <a:t>Luminescence in dispersion</a:t>
            </a:r>
          </a:p>
        </p:txBody>
      </p:sp>
      <p:sp>
        <p:nvSpPr>
          <p:cNvPr id="32" name="Rechteck 17"/>
          <p:cNvSpPr/>
          <p:nvPr/>
        </p:nvSpPr>
        <p:spPr>
          <a:xfrm>
            <a:off x="4896854" y="4002531"/>
            <a:ext cx="4219847" cy="424732"/>
          </a:xfrm>
          <a:prstGeom prst="rect">
            <a:avLst/>
          </a:prstGeom>
        </p:spPr>
        <p:txBody>
          <a:bodyPr wrap="square">
            <a:spAutoFit/>
          </a:bodyPr>
          <a:lstStyle/>
          <a:p>
            <a:pPr>
              <a:lnSpc>
                <a:spcPct val="120000"/>
              </a:lnSpc>
            </a:pPr>
            <a:r>
              <a:rPr lang="en-IE" b="1" dirty="0" smtClean="0">
                <a:latin typeface="+mj-lt"/>
              </a:rPr>
              <a:t>Defined sizes </a:t>
            </a:r>
            <a:r>
              <a:rPr lang="en-IE" b="1" dirty="0" smtClean="0">
                <a:latin typeface="+mj-lt"/>
                <a:sym typeface="Wingdings" panose="05000000000000000000" pitchFamily="2" charset="2"/>
              </a:rPr>
              <a:t> Applications (HER)</a:t>
            </a:r>
            <a:endParaRPr lang="en-IE" b="1" dirty="0" smtClean="0">
              <a:latin typeface="+mj-lt"/>
            </a:endParaRPr>
          </a:p>
        </p:txBody>
      </p:sp>
      <p:sp>
        <p:nvSpPr>
          <p:cNvPr id="33" name="Rechteck 17"/>
          <p:cNvSpPr/>
          <p:nvPr/>
        </p:nvSpPr>
        <p:spPr>
          <a:xfrm>
            <a:off x="28990" y="4011702"/>
            <a:ext cx="3828480" cy="394210"/>
          </a:xfrm>
          <a:prstGeom prst="rect">
            <a:avLst/>
          </a:prstGeom>
        </p:spPr>
        <p:txBody>
          <a:bodyPr wrap="square">
            <a:spAutoFit/>
          </a:bodyPr>
          <a:lstStyle/>
          <a:p>
            <a:pPr>
              <a:lnSpc>
                <a:spcPct val="120000"/>
              </a:lnSpc>
            </a:pPr>
            <a:r>
              <a:rPr lang="en-IE" b="1" dirty="0" smtClean="0">
                <a:latin typeface="+mj-lt"/>
              </a:rPr>
              <a:t>Understand exfoliation</a:t>
            </a:r>
          </a:p>
        </p:txBody>
      </p:sp>
      <p:sp>
        <p:nvSpPr>
          <p:cNvPr id="30" name="Rechteck 17"/>
          <p:cNvSpPr/>
          <p:nvPr/>
        </p:nvSpPr>
        <p:spPr>
          <a:xfrm>
            <a:off x="4644846" y="1090936"/>
            <a:ext cx="3828480" cy="394210"/>
          </a:xfrm>
          <a:prstGeom prst="rect">
            <a:avLst/>
          </a:prstGeom>
        </p:spPr>
        <p:txBody>
          <a:bodyPr wrap="square">
            <a:spAutoFit/>
          </a:bodyPr>
          <a:lstStyle/>
          <a:p>
            <a:pPr>
              <a:lnSpc>
                <a:spcPct val="120000"/>
              </a:lnSpc>
            </a:pPr>
            <a:r>
              <a:rPr lang="en-IE" b="1" dirty="0" smtClean="0">
                <a:latin typeface="+mj-lt"/>
              </a:rPr>
              <a:t>New size selection techniques</a:t>
            </a:r>
          </a:p>
        </p:txBody>
      </p:sp>
      <p:graphicFrame>
        <p:nvGraphicFramePr>
          <p:cNvPr id="35" name="Object 34"/>
          <p:cNvGraphicFramePr>
            <a:graphicFrameLocks noChangeAspect="1"/>
          </p:cNvGraphicFramePr>
          <p:nvPr>
            <p:extLst>
              <p:ext uri="{D42A27DB-BD31-4B8C-83A1-F6EECF244321}">
                <p14:modId xmlns="" xmlns:p14="http://schemas.microsoft.com/office/powerpoint/2010/main" val="1411191213"/>
              </p:ext>
            </p:extLst>
          </p:nvPr>
        </p:nvGraphicFramePr>
        <p:xfrm>
          <a:off x="5292250" y="1393982"/>
          <a:ext cx="3024995" cy="2520000"/>
        </p:xfrm>
        <a:graphic>
          <a:graphicData uri="http://schemas.openxmlformats.org/presentationml/2006/ole">
            <p:oleObj spid="_x0000_s92240" name="Graph" r:id="rId7" imgW="2592000" imgH="2159640" progId="">
              <p:embed/>
            </p:oleObj>
          </a:graphicData>
        </a:graphic>
      </p:graphicFrame>
    </p:spTree>
    <p:extLst>
      <p:ext uri="{BB962C8B-B14F-4D97-AF65-F5344CB8AC3E}">
        <p14:creationId xmlns="" xmlns:p14="http://schemas.microsoft.com/office/powerpoint/2010/main" val="18492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p:cNvGraphicFramePr>
            <a:graphicFrameLocks noChangeAspect="1"/>
          </p:cNvGraphicFramePr>
          <p:nvPr>
            <p:extLst>
              <p:ext uri="{D42A27DB-BD31-4B8C-83A1-F6EECF244321}">
                <p14:modId xmlns="" xmlns:p14="http://schemas.microsoft.com/office/powerpoint/2010/main" val="2913812432"/>
              </p:ext>
            </p:extLst>
          </p:nvPr>
        </p:nvGraphicFramePr>
        <p:xfrm>
          <a:off x="4606236" y="1376559"/>
          <a:ext cx="4120591" cy="2880000"/>
        </p:xfrm>
        <a:graphic>
          <a:graphicData uri="http://schemas.openxmlformats.org/presentationml/2006/ole">
            <p:oleObj spid="_x0000_s72851" r:id="rId3" imgW="4150080" imgH="2900160" progId="">
              <p:embed/>
            </p:oleObj>
          </a:graphicData>
        </a:graphic>
      </p:graphicFrame>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rPr>
              <a:t>Other TMDs</a:t>
            </a:r>
            <a:endParaRPr lang="de-DE" sz="2000" b="1" baseline="-25000" dirty="0">
              <a:solidFill>
                <a:schemeClr val="bg1"/>
              </a:solidFill>
            </a:endParaRPr>
          </a:p>
        </p:txBody>
      </p:sp>
      <p:sp>
        <p:nvSpPr>
          <p:cNvPr id="11" name="Textfeld 10"/>
          <p:cNvSpPr txBox="1"/>
          <p:nvPr/>
        </p:nvSpPr>
        <p:spPr>
          <a:xfrm>
            <a:off x="417513" y="1202293"/>
            <a:ext cx="6263253" cy="394210"/>
          </a:xfrm>
          <a:prstGeom prst="rect">
            <a:avLst/>
          </a:prstGeom>
          <a:noFill/>
        </p:spPr>
        <p:txBody>
          <a:bodyPr wrap="none" rtlCol="0">
            <a:spAutoFit/>
          </a:bodyPr>
          <a:lstStyle/>
          <a:p>
            <a:pPr>
              <a:lnSpc>
                <a:spcPct val="120000"/>
              </a:lnSpc>
            </a:pPr>
            <a:r>
              <a:rPr lang="de-DE" b="1" dirty="0" smtClean="0">
                <a:solidFill>
                  <a:schemeClr val="accent2"/>
                </a:solidFill>
              </a:rPr>
              <a:t>Band sedimentation and extinction with other materials</a:t>
            </a:r>
            <a:endParaRPr lang="de-DE" b="1" dirty="0">
              <a:solidFill>
                <a:schemeClr val="accent2"/>
              </a:solidFill>
            </a:endParaRPr>
          </a:p>
        </p:txBody>
      </p:sp>
      <p:graphicFrame>
        <p:nvGraphicFramePr>
          <p:cNvPr id="6" name="Objekt 5"/>
          <p:cNvGraphicFramePr>
            <a:graphicFrameLocks noChangeAspect="1"/>
          </p:cNvGraphicFramePr>
          <p:nvPr>
            <p:extLst>
              <p:ext uri="{D42A27DB-BD31-4B8C-83A1-F6EECF244321}">
                <p14:modId xmlns="" xmlns:p14="http://schemas.microsoft.com/office/powerpoint/2010/main" val="3736057828"/>
              </p:ext>
            </p:extLst>
          </p:nvPr>
        </p:nvGraphicFramePr>
        <p:xfrm>
          <a:off x="772365" y="3978000"/>
          <a:ext cx="4120591" cy="2880000"/>
        </p:xfrm>
        <a:graphic>
          <a:graphicData uri="http://schemas.openxmlformats.org/presentationml/2006/ole">
            <p:oleObj spid="_x0000_s72852" r:id="rId4" imgW="4150080" imgH="2900160" progId="">
              <p:embed/>
            </p:oleObj>
          </a:graphicData>
        </a:graphic>
      </p:graphicFrame>
      <p:graphicFrame>
        <p:nvGraphicFramePr>
          <p:cNvPr id="7" name="Objekt 6"/>
          <p:cNvGraphicFramePr>
            <a:graphicFrameLocks noChangeAspect="1"/>
          </p:cNvGraphicFramePr>
          <p:nvPr>
            <p:extLst>
              <p:ext uri="{D42A27DB-BD31-4B8C-83A1-F6EECF244321}">
                <p14:modId xmlns="" xmlns:p14="http://schemas.microsoft.com/office/powerpoint/2010/main" val="1410541211"/>
              </p:ext>
            </p:extLst>
          </p:nvPr>
        </p:nvGraphicFramePr>
        <p:xfrm>
          <a:off x="4661345" y="4012247"/>
          <a:ext cx="4120591" cy="2880000"/>
        </p:xfrm>
        <a:graphic>
          <a:graphicData uri="http://schemas.openxmlformats.org/presentationml/2006/ole">
            <p:oleObj spid="_x0000_s72853" r:id="rId5" imgW="4150080" imgH="2900160" progId="">
              <p:embed/>
            </p:oleObj>
          </a:graphicData>
        </a:graphic>
      </p:graphicFrame>
      <p:graphicFrame>
        <p:nvGraphicFramePr>
          <p:cNvPr id="2" name="Objekt 1"/>
          <p:cNvGraphicFramePr>
            <a:graphicFrameLocks noChangeAspect="1"/>
          </p:cNvGraphicFramePr>
          <p:nvPr>
            <p:extLst>
              <p:ext uri="{D42A27DB-BD31-4B8C-83A1-F6EECF244321}">
                <p14:modId xmlns="" xmlns:p14="http://schemas.microsoft.com/office/powerpoint/2010/main" val="1250051738"/>
              </p:ext>
            </p:extLst>
          </p:nvPr>
        </p:nvGraphicFramePr>
        <p:xfrm>
          <a:off x="806450" y="1410273"/>
          <a:ext cx="4120275" cy="2880000"/>
        </p:xfrm>
        <a:graphic>
          <a:graphicData uri="http://schemas.openxmlformats.org/presentationml/2006/ole">
            <p:oleObj spid="_x0000_s72854" r:id="rId6" imgW="4152900" imgH="2895600" progId="">
              <p:embed/>
            </p:oleObj>
          </a:graphicData>
        </a:graphic>
      </p:graphicFrame>
      <p:sp>
        <p:nvSpPr>
          <p:cNvPr id="3" name="Textfeld 2"/>
          <p:cNvSpPr txBox="1"/>
          <p:nvPr/>
        </p:nvSpPr>
        <p:spPr>
          <a:xfrm>
            <a:off x="1543050" y="1743075"/>
            <a:ext cx="75693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IE" b="1" dirty="0" smtClean="0"/>
              <a:t>MoS</a:t>
            </a:r>
            <a:r>
              <a:rPr lang="en-IE" b="1" baseline="-25000" dirty="0" smtClean="0"/>
              <a:t>2</a:t>
            </a:r>
            <a:endParaRPr lang="de-DE" b="1" baseline="-25000" dirty="0"/>
          </a:p>
        </p:txBody>
      </p:sp>
      <p:sp>
        <p:nvSpPr>
          <p:cNvPr id="16" name="Textfeld 15"/>
          <p:cNvSpPr txBox="1"/>
          <p:nvPr/>
        </p:nvSpPr>
        <p:spPr>
          <a:xfrm>
            <a:off x="5353050" y="1714500"/>
            <a:ext cx="885179"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IE" b="1" dirty="0" smtClean="0"/>
              <a:t>MoSe</a:t>
            </a:r>
            <a:r>
              <a:rPr lang="en-IE" b="1" baseline="-25000" dirty="0" smtClean="0"/>
              <a:t>2</a:t>
            </a:r>
            <a:endParaRPr lang="de-DE" b="1" baseline="-25000" dirty="0"/>
          </a:p>
        </p:txBody>
      </p:sp>
      <p:sp>
        <p:nvSpPr>
          <p:cNvPr id="17" name="Textfeld 16"/>
          <p:cNvSpPr txBox="1"/>
          <p:nvPr/>
        </p:nvSpPr>
        <p:spPr>
          <a:xfrm>
            <a:off x="5395589" y="4352925"/>
            <a:ext cx="76976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IE" b="1" dirty="0" smtClean="0"/>
              <a:t>WSe</a:t>
            </a:r>
            <a:r>
              <a:rPr lang="en-IE" b="1" baseline="-25000" dirty="0" smtClean="0"/>
              <a:t>2</a:t>
            </a:r>
            <a:endParaRPr lang="de-DE" b="1" baseline="-25000" dirty="0"/>
          </a:p>
        </p:txBody>
      </p:sp>
      <p:sp>
        <p:nvSpPr>
          <p:cNvPr id="20" name="Textfeld 19"/>
          <p:cNvSpPr txBox="1"/>
          <p:nvPr/>
        </p:nvSpPr>
        <p:spPr>
          <a:xfrm>
            <a:off x="1504950" y="4320659"/>
            <a:ext cx="641522"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IE" b="1" dirty="0" smtClean="0"/>
              <a:t>WS</a:t>
            </a:r>
            <a:r>
              <a:rPr lang="en-IE" b="1" baseline="-25000" dirty="0" smtClean="0"/>
              <a:t>2</a:t>
            </a:r>
            <a:endParaRPr lang="de-DE" b="1" baseline="-25000" dirty="0"/>
          </a:p>
        </p:txBody>
      </p:sp>
      <p:sp>
        <p:nvSpPr>
          <p:cNvPr id="13" name="Text Box 17"/>
          <p:cNvSpPr txBox="1">
            <a:spLocks noChangeArrowheads="1"/>
          </p:cNvSpPr>
          <p:nvPr/>
        </p:nvSpPr>
        <p:spPr bwMode="auto">
          <a:xfrm rot="1391426">
            <a:off x="1900177" y="3394368"/>
            <a:ext cx="5038559" cy="738664"/>
          </a:xfrm>
          <a:prstGeom prst="rect">
            <a:avLst/>
          </a:prstGeom>
          <a:solidFill>
            <a:srgbClr val="FFFFFF">
              <a:alpha val="80000"/>
            </a:srgbClr>
          </a:solidFill>
          <a:ln w="9525">
            <a:noFill/>
            <a:miter lim="800000"/>
            <a:headEnd/>
            <a:tailEnd/>
          </a:ln>
          <a:effectLst/>
        </p:spPr>
        <p:txBody>
          <a:bodyPr wrap="none">
            <a:spAutoFit/>
          </a:bodyPr>
          <a:lstStyle/>
          <a:p>
            <a:pPr fontAlgn="base">
              <a:lnSpc>
                <a:spcPct val="150000"/>
              </a:lnSpc>
              <a:spcBef>
                <a:spcPct val="0"/>
              </a:spcBef>
              <a:spcAft>
                <a:spcPct val="0"/>
              </a:spcAft>
              <a:defRPr/>
            </a:pPr>
            <a:r>
              <a:rPr lang="en-US" sz="28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What about other materials?</a:t>
            </a:r>
            <a:endParaRPr lang="en-US" sz="2800" b="1" dirty="0">
              <a:solidFill>
                <a:srgbClr val="C00000"/>
              </a:solidFill>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240743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err="1" smtClean="0">
                <a:solidFill>
                  <a:schemeClr val="bg1"/>
                </a:solidFill>
              </a:rPr>
              <a:t>GaS</a:t>
            </a:r>
            <a:endParaRPr lang="de-DE" sz="2000" b="1" baseline="-25000" dirty="0">
              <a:solidFill>
                <a:schemeClr val="bg1"/>
              </a:solidFill>
            </a:endParaRPr>
          </a:p>
        </p:txBody>
      </p:sp>
      <p:sp>
        <p:nvSpPr>
          <p:cNvPr id="11" name="Textfeld 10"/>
          <p:cNvSpPr txBox="1"/>
          <p:nvPr/>
        </p:nvSpPr>
        <p:spPr>
          <a:xfrm>
            <a:off x="417513" y="1202293"/>
            <a:ext cx="2916183" cy="394210"/>
          </a:xfrm>
          <a:prstGeom prst="rect">
            <a:avLst/>
          </a:prstGeom>
          <a:noFill/>
        </p:spPr>
        <p:txBody>
          <a:bodyPr wrap="none" rtlCol="0">
            <a:spAutoFit/>
          </a:bodyPr>
          <a:lstStyle/>
          <a:p>
            <a:pPr>
              <a:lnSpc>
                <a:spcPct val="120000"/>
              </a:lnSpc>
            </a:pPr>
            <a:r>
              <a:rPr lang="de-DE" b="1" dirty="0" smtClean="0">
                <a:solidFill>
                  <a:schemeClr val="accent2"/>
                </a:solidFill>
              </a:rPr>
              <a:t>Liquid-exfoliation of GaS</a:t>
            </a:r>
            <a:endParaRPr lang="de-DE" b="1" dirty="0">
              <a:solidFill>
                <a:schemeClr val="accent2"/>
              </a:solidFill>
            </a:endParaRPr>
          </a:p>
        </p:txBody>
      </p:sp>
      <p:pic>
        <p:nvPicPr>
          <p:cNvPr id="22" name="Picture 21"/>
          <p:cNvPicPr>
            <a:picLocks noChangeAspect="1"/>
          </p:cNvPicPr>
          <p:nvPr/>
        </p:nvPicPr>
        <p:blipFill rotWithShape="1">
          <a:blip r:embed="rId3">
            <a:clrChange>
              <a:clrFrom>
                <a:srgbClr val="FFFFFF"/>
              </a:clrFrom>
              <a:clrTo>
                <a:srgbClr val="FFFFFF">
                  <a:alpha val="0"/>
                </a:srgbClr>
              </a:clrTo>
            </a:clrChange>
          </a:blip>
          <a:srcRect l="37640" b="56665"/>
          <a:stretch/>
        </p:blipFill>
        <p:spPr>
          <a:xfrm>
            <a:off x="6945730" y="843015"/>
            <a:ext cx="2167606" cy="755670"/>
          </a:xfrm>
          <a:prstGeom prst="rect">
            <a:avLst/>
          </a:prstGeom>
        </p:spPr>
      </p:pic>
      <p:graphicFrame>
        <p:nvGraphicFramePr>
          <p:cNvPr id="19" name="Object 18"/>
          <p:cNvGraphicFramePr>
            <a:graphicFrameLocks noChangeAspect="1"/>
          </p:cNvGraphicFramePr>
          <p:nvPr>
            <p:extLst>
              <p:ext uri="{D42A27DB-BD31-4B8C-83A1-F6EECF244321}">
                <p14:modId xmlns="" xmlns:p14="http://schemas.microsoft.com/office/powerpoint/2010/main" val="1657321932"/>
              </p:ext>
            </p:extLst>
          </p:nvPr>
        </p:nvGraphicFramePr>
        <p:xfrm>
          <a:off x="3027466" y="3296911"/>
          <a:ext cx="3401909" cy="3240000"/>
        </p:xfrm>
        <a:graphic>
          <a:graphicData uri="http://schemas.openxmlformats.org/presentationml/2006/ole">
            <p:oleObj spid="_x0000_s62675" name="Graph" r:id="rId4" imgW="3024000" imgH="2879640" progId="">
              <p:embed/>
            </p:oleObj>
          </a:graphicData>
        </a:graphic>
      </p:graphicFrame>
      <p:graphicFrame>
        <p:nvGraphicFramePr>
          <p:cNvPr id="20" name="Object 19"/>
          <p:cNvGraphicFramePr>
            <a:graphicFrameLocks noChangeAspect="1"/>
          </p:cNvGraphicFramePr>
          <p:nvPr>
            <p:extLst>
              <p:ext uri="{D42A27DB-BD31-4B8C-83A1-F6EECF244321}">
                <p14:modId xmlns="" xmlns:p14="http://schemas.microsoft.com/office/powerpoint/2010/main" val="2436321283"/>
              </p:ext>
            </p:extLst>
          </p:nvPr>
        </p:nvGraphicFramePr>
        <p:xfrm>
          <a:off x="5900973" y="3296911"/>
          <a:ext cx="3402536" cy="3240000"/>
        </p:xfrm>
        <a:graphic>
          <a:graphicData uri="http://schemas.openxmlformats.org/presentationml/2006/ole">
            <p:oleObj spid="_x0000_s62676" name="Graph" r:id="rId5" imgW="3024000" imgH="2879640" progId="">
              <p:embed/>
            </p:oleObj>
          </a:graphicData>
        </a:graphic>
      </p:graphicFrame>
      <p:pic>
        <p:nvPicPr>
          <p:cNvPr id="30" name="Picture 29"/>
          <p:cNvPicPr>
            <a:picLocks noChangeAspect="1"/>
          </p:cNvPicPr>
          <p:nvPr/>
        </p:nvPicPr>
        <p:blipFill>
          <a:blip r:embed="rId6"/>
          <a:stretch>
            <a:fillRect/>
          </a:stretch>
        </p:blipFill>
        <p:spPr>
          <a:xfrm>
            <a:off x="588083" y="2003621"/>
            <a:ext cx="2063122" cy="1332000"/>
          </a:xfrm>
          <a:prstGeom prst="rect">
            <a:avLst/>
          </a:prstGeom>
        </p:spPr>
      </p:pic>
      <p:pic>
        <p:nvPicPr>
          <p:cNvPr id="32" name="Picture 31"/>
          <p:cNvPicPr>
            <a:picLocks noChangeAspect="1"/>
          </p:cNvPicPr>
          <p:nvPr/>
        </p:nvPicPr>
        <p:blipFill>
          <a:blip r:embed="rId7"/>
          <a:stretch>
            <a:fillRect/>
          </a:stretch>
        </p:blipFill>
        <p:spPr>
          <a:xfrm>
            <a:off x="7029880" y="1985291"/>
            <a:ext cx="1999306" cy="1332000"/>
          </a:xfrm>
          <a:prstGeom prst="rect">
            <a:avLst/>
          </a:prstGeom>
        </p:spPr>
      </p:pic>
      <p:pic>
        <p:nvPicPr>
          <p:cNvPr id="33" name="Picture 32"/>
          <p:cNvPicPr>
            <a:picLocks noChangeAspect="1"/>
          </p:cNvPicPr>
          <p:nvPr/>
        </p:nvPicPr>
        <p:blipFill rotWithShape="1">
          <a:blip r:embed="rId8"/>
          <a:srcRect l="3134" r="16808"/>
          <a:stretch/>
        </p:blipFill>
        <p:spPr>
          <a:xfrm>
            <a:off x="2678500" y="2003621"/>
            <a:ext cx="2047165" cy="1295354"/>
          </a:xfrm>
          <a:prstGeom prst="rect">
            <a:avLst/>
          </a:prstGeom>
        </p:spPr>
      </p:pic>
      <p:pic>
        <p:nvPicPr>
          <p:cNvPr id="34" name="Picture 33"/>
          <p:cNvPicPr>
            <a:picLocks noChangeAspect="1"/>
          </p:cNvPicPr>
          <p:nvPr/>
        </p:nvPicPr>
        <p:blipFill rotWithShape="1">
          <a:blip r:embed="rId9"/>
          <a:srcRect t="23412" b="8624"/>
          <a:stretch/>
        </p:blipFill>
        <p:spPr>
          <a:xfrm>
            <a:off x="4895402" y="1994057"/>
            <a:ext cx="1969714" cy="1332000"/>
          </a:xfrm>
          <a:prstGeom prst="rect">
            <a:avLst/>
          </a:prstGeom>
        </p:spPr>
      </p:pic>
      <p:graphicFrame>
        <p:nvGraphicFramePr>
          <p:cNvPr id="13" name="Object 12"/>
          <p:cNvGraphicFramePr>
            <a:graphicFrameLocks noChangeAspect="1"/>
          </p:cNvGraphicFramePr>
          <p:nvPr>
            <p:extLst>
              <p:ext uri="{D42A27DB-BD31-4B8C-83A1-F6EECF244321}">
                <p14:modId xmlns="" xmlns:p14="http://schemas.microsoft.com/office/powerpoint/2010/main" val="2783792257"/>
              </p:ext>
            </p:extLst>
          </p:nvPr>
        </p:nvGraphicFramePr>
        <p:xfrm>
          <a:off x="153332" y="3296911"/>
          <a:ext cx="3402000" cy="3240000"/>
        </p:xfrm>
        <a:graphic>
          <a:graphicData uri="http://schemas.openxmlformats.org/presentationml/2006/ole">
            <p:oleObj spid="_x0000_s62677" name="Graph" r:id="rId10" imgW="3024000" imgH="2879640" progId="">
              <p:embed/>
            </p:oleObj>
          </a:graphicData>
        </a:graphic>
      </p:graphicFrame>
    </p:spTree>
    <p:extLst>
      <p:ext uri="{BB962C8B-B14F-4D97-AF65-F5344CB8AC3E}">
        <p14:creationId xmlns="" xmlns:p14="http://schemas.microsoft.com/office/powerpoint/2010/main" val="153205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err="1" smtClean="0">
                <a:solidFill>
                  <a:schemeClr val="bg1"/>
                </a:solidFill>
              </a:rPr>
              <a:t>GaS</a:t>
            </a:r>
            <a:endParaRPr lang="de-DE" sz="2000" b="1" baseline="-25000" dirty="0">
              <a:solidFill>
                <a:schemeClr val="bg1"/>
              </a:solidFill>
            </a:endParaRPr>
          </a:p>
        </p:txBody>
      </p:sp>
      <p:sp>
        <p:nvSpPr>
          <p:cNvPr id="11" name="Textfeld 10"/>
          <p:cNvSpPr txBox="1"/>
          <p:nvPr/>
        </p:nvSpPr>
        <p:spPr>
          <a:xfrm>
            <a:off x="417513" y="1202293"/>
            <a:ext cx="5694829" cy="424732"/>
          </a:xfrm>
          <a:prstGeom prst="rect">
            <a:avLst/>
          </a:prstGeom>
          <a:noFill/>
        </p:spPr>
        <p:txBody>
          <a:bodyPr wrap="none" rtlCol="0">
            <a:spAutoFit/>
          </a:bodyPr>
          <a:lstStyle/>
          <a:p>
            <a:pPr>
              <a:lnSpc>
                <a:spcPct val="120000"/>
              </a:lnSpc>
            </a:pPr>
            <a:r>
              <a:rPr lang="de-DE" b="1" dirty="0" smtClean="0">
                <a:solidFill>
                  <a:schemeClr val="accent2"/>
                </a:solidFill>
              </a:rPr>
              <a:t>Absorbance/extinction/scattering L metric for GaS</a:t>
            </a:r>
            <a:endParaRPr lang="de-DE" b="1" dirty="0">
              <a:solidFill>
                <a:schemeClr val="accent2"/>
              </a:solidFill>
            </a:endParaRPr>
          </a:p>
        </p:txBody>
      </p:sp>
      <p:sp>
        <p:nvSpPr>
          <p:cNvPr id="6" name="Rechteck 17"/>
          <p:cNvSpPr/>
          <p:nvPr/>
        </p:nvSpPr>
        <p:spPr>
          <a:xfrm>
            <a:off x="666376" y="1791683"/>
            <a:ext cx="7978563" cy="424732"/>
          </a:xfrm>
          <a:prstGeom prst="rect">
            <a:avLst/>
          </a:prstGeom>
        </p:spPr>
        <p:txBody>
          <a:bodyPr wrap="square">
            <a:spAutoFit/>
          </a:bodyPr>
          <a:lstStyle/>
          <a:p>
            <a:pPr>
              <a:lnSpc>
                <a:spcPct val="120000"/>
              </a:lnSpc>
            </a:pPr>
            <a:r>
              <a:rPr lang="de-DE" b="1" dirty="0" smtClean="0">
                <a:latin typeface="+mj-lt"/>
                <a:sym typeface="Wingdings" pitchFamily="2" charset="2"/>
              </a:rPr>
              <a:t>Size selection  extinction spectra change as a function of size</a:t>
            </a:r>
            <a:endParaRPr lang="de-DE" b="1" dirty="0">
              <a:sym typeface="Wingdings" pitchFamily="2" charset="2"/>
            </a:endParaRPr>
          </a:p>
        </p:txBody>
      </p:sp>
      <p:sp>
        <p:nvSpPr>
          <p:cNvPr id="7" name="Ellipse 18"/>
          <p:cNvSpPr/>
          <p:nvPr/>
        </p:nvSpPr>
        <p:spPr>
          <a:xfrm>
            <a:off x="465083" y="1919592"/>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3086433815"/>
              </p:ext>
            </p:extLst>
          </p:nvPr>
        </p:nvGraphicFramePr>
        <p:xfrm>
          <a:off x="96593" y="2603380"/>
          <a:ext cx="3367088" cy="3959225"/>
        </p:xfrm>
        <a:graphic>
          <a:graphicData uri="http://schemas.openxmlformats.org/presentationml/2006/ole">
            <p:oleObj spid="_x0000_s63706" name="Graph" r:id="rId3" imgW="2448000" imgH="2879640" progId="">
              <p:embed/>
            </p:oleObj>
          </a:graphicData>
        </a:graphic>
      </p:graphicFrame>
      <p:graphicFrame>
        <p:nvGraphicFramePr>
          <p:cNvPr id="3" name="Object 2"/>
          <p:cNvGraphicFramePr>
            <a:graphicFrameLocks noChangeAspect="1"/>
          </p:cNvGraphicFramePr>
          <p:nvPr>
            <p:extLst>
              <p:ext uri="{D42A27DB-BD31-4B8C-83A1-F6EECF244321}">
                <p14:modId xmlns="" xmlns:p14="http://schemas.microsoft.com/office/powerpoint/2010/main" val="3881324826"/>
              </p:ext>
            </p:extLst>
          </p:nvPr>
        </p:nvGraphicFramePr>
        <p:xfrm>
          <a:off x="3101151" y="2603379"/>
          <a:ext cx="3365500" cy="3959225"/>
        </p:xfrm>
        <a:graphic>
          <a:graphicData uri="http://schemas.openxmlformats.org/presentationml/2006/ole">
            <p:oleObj spid="_x0000_s63707" name="Graph" r:id="rId4" imgW="2448000" imgH="2879640" progId="">
              <p:embed/>
            </p:oleObj>
          </a:graphicData>
        </a:graphic>
      </p:graphicFrame>
      <p:graphicFrame>
        <p:nvGraphicFramePr>
          <p:cNvPr id="4" name="Object 3"/>
          <p:cNvGraphicFramePr>
            <a:graphicFrameLocks noChangeAspect="1"/>
          </p:cNvGraphicFramePr>
          <p:nvPr>
            <p:extLst>
              <p:ext uri="{D42A27DB-BD31-4B8C-83A1-F6EECF244321}">
                <p14:modId xmlns="" xmlns:p14="http://schemas.microsoft.com/office/powerpoint/2010/main" val="2501732029"/>
              </p:ext>
            </p:extLst>
          </p:nvPr>
        </p:nvGraphicFramePr>
        <p:xfrm>
          <a:off x="6098694" y="2603378"/>
          <a:ext cx="3367087" cy="3959225"/>
        </p:xfrm>
        <a:graphic>
          <a:graphicData uri="http://schemas.openxmlformats.org/presentationml/2006/ole">
            <p:oleObj spid="_x0000_s63708" name="Graph" r:id="rId5" imgW="2448000" imgH="2879640" progId="">
              <p:embed/>
            </p:oleObj>
          </a:graphicData>
        </a:graphic>
      </p:graphicFrame>
      <p:sp>
        <p:nvSpPr>
          <p:cNvPr id="10" name="Rechteck 17"/>
          <p:cNvSpPr/>
          <p:nvPr/>
        </p:nvSpPr>
        <p:spPr>
          <a:xfrm>
            <a:off x="661189" y="2357683"/>
            <a:ext cx="7978563" cy="424732"/>
          </a:xfrm>
          <a:prstGeom prst="rect">
            <a:avLst/>
          </a:prstGeom>
        </p:spPr>
        <p:txBody>
          <a:bodyPr wrap="square">
            <a:spAutoFit/>
          </a:bodyPr>
          <a:lstStyle/>
          <a:p>
            <a:pPr>
              <a:lnSpc>
                <a:spcPct val="120000"/>
              </a:lnSpc>
            </a:pPr>
            <a:r>
              <a:rPr lang="de-DE" b="1" dirty="0" smtClean="0">
                <a:latin typeface="+mj-lt"/>
                <a:sym typeface="Wingdings" pitchFamily="2" charset="2"/>
              </a:rPr>
              <a:t>Also very clear: scattering and absorbance spectra change with size</a:t>
            </a:r>
            <a:endParaRPr lang="de-DE" b="1" dirty="0">
              <a:sym typeface="Wingdings" pitchFamily="2" charset="2"/>
            </a:endParaRPr>
          </a:p>
        </p:txBody>
      </p:sp>
      <p:sp>
        <p:nvSpPr>
          <p:cNvPr id="12" name="Ellipse 18"/>
          <p:cNvSpPr/>
          <p:nvPr/>
        </p:nvSpPr>
        <p:spPr>
          <a:xfrm>
            <a:off x="459896" y="2501754"/>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14" name="Textfeld 10"/>
          <p:cNvSpPr txBox="1"/>
          <p:nvPr/>
        </p:nvSpPr>
        <p:spPr>
          <a:xfrm>
            <a:off x="6707628" y="5429294"/>
            <a:ext cx="1313180" cy="4247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lnSpc>
                <a:spcPct val="120000"/>
              </a:lnSpc>
            </a:pPr>
            <a:r>
              <a:rPr lang="de-DE" b="1" dirty="0" smtClean="0">
                <a:solidFill>
                  <a:schemeClr val="accent2"/>
                </a:solidFill>
              </a:rPr>
              <a:t>Scattering</a:t>
            </a:r>
          </a:p>
        </p:txBody>
      </p:sp>
      <p:sp>
        <p:nvSpPr>
          <p:cNvPr id="16" name="Textfeld 10"/>
          <p:cNvSpPr txBox="1"/>
          <p:nvPr/>
        </p:nvSpPr>
        <p:spPr>
          <a:xfrm>
            <a:off x="4437318" y="3062494"/>
            <a:ext cx="1518364" cy="39421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lnSpc>
                <a:spcPct val="120000"/>
              </a:lnSpc>
            </a:pPr>
            <a:r>
              <a:rPr lang="de-DE" b="1" dirty="0" smtClean="0">
                <a:solidFill>
                  <a:schemeClr val="accent2"/>
                </a:solidFill>
              </a:rPr>
              <a:t>Absorbance</a:t>
            </a:r>
          </a:p>
        </p:txBody>
      </p:sp>
      <p:sp>
        <p:nvSpPr>
          <p:cNvPr id="17" name="Textfeld 10"/>
          <p:cNvSpPr txBox="1"/>
          <p:nvPr/>
        </p:nvSpPr>
        <p:spPr>
          <a:xfrm>
            <a:off x="1630487" y="3075652"/>
            <a:ext cx="1300356" cy="4247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lnSpc>
                <a:spcPct val="120000"/>
              </a:lnSpc>
            </a:pPr>
            <a:r>
              <a:rPr lang="de-DE" b="1" dirty="0" smtClean="0">
                <a:solidFill>
                  <a:schemeClr val="accent2"/>
                </a:solidFill>
              </a:rPr>
              <a:t>Extinction</a:t>
            </a:r>
          </a:p>
        </p:txBody>
      </p:sp>
      <p:grpSp>
        <p:nvGrpSpPr>
          <p:cNvPr id="18" name="Group 17"/>
          <p:cNvGrpSpPr/>
          <p:nvPr/>
        </p:nvGrpSpPr>
        <p:grpSpPr>
          <a:xfrm>
            <a:off x="4139206" y="3955584"/>
            <a:ext cx="753155" cy="1898442"/>
            <a:chOff x="10976508" y="2906159"/>
            <a:chExt cx="753155" cy="1898442"/>
          </a:xfrm>
        </p:grpSpPr>
        <p:cxnSp>
          <p:nvCxnSpPr>
            <p:cNvPr id="19" name="Straight Connector 18"/>
            <p:cNvCxnSpPr/>
            <p:nvPr/>
          </p:nvCxnSpPr>
          <p:spPr>
            <a:xfrm>
              <a:off x="11274620" y="3276913"/>
              <a:ext cx="15473" cy="1527688"/>
            </a:xfrm>
            <a:prstGeom prst="line">
              <a:avLst/>
            </a:prstGeom>
          </p:spPr>
          <p:style>
            <a:lnRef idx="2">
              <a:schemeClr val="accent2"/>
            </a:lnRef>
            <a:fillRef idx="0">
              <a:schemeClr val="accent2"/>
            </a:fillRef>
            <a:effectRef idx="1">
              <a:schemeClr val="accent2"/>
            </a:effectRef>
            <a:fontRef idx="minor">
              <a:schemeClr val="tx1"/>
            </a:fontRef>
          </p:style>
        </p:cxnSp>
        <p:sp>
          <p:nvSpPr>
            <p:cNvPr id="20" name="Textfeld 5"/>
            <p:cNvSpPr txBox="1"/>
            <p:nvPr/>
          </p:nvSpPr>
          <p:spPr>
            <a:xfrm>
              <a:off x="10976508" y="2906159"/>
              <a:ext cx="753155" cy="424732"/>
            </a:xfrm>
            <a:prstGeom prst="rect">
              <a:avLst/>
            </a:prstGeom>
            <a:noFill/>
          </p:spPr>
          <p:txBody>
            <a:bodyPr wrap="none" rtlCol="0">
              <a:spAutoFit/>
            </a:bodyPr>
            <a:lstStyle/>
            <a:p>
              <a:pPr>
                <a:lnSpc>
                  <a:spcPct val="120000"/>
                </a:lnSpc>
              </a:pPr>
              <a:r>
                <a:rPr lang="de-DE" b="1" dirty="0" smtClean="0">
                  <a:solidFill>
                    <a:schemeClr val="accent2"/>
                  </a:solidFill>
                </a:rPr>
                <a:t>A int.</a:t>
              </a:r>
              <a:endParaRPr lang="de-DE" b="1" dirty="0">
                <a:solidFill>
                  <a:schemeClr val="accent2"/>
                </a:solidFill>
              </a:endParaRPr>
            </a:p>
          </p:txBody>
        </p:sp>
      </p:grpSp>
      <p:cxnSp>
        <p:nvCxnSpPr>
          <p:cNvPr id="21" name="Straight Connector 20"/>
          <p:cNvCxnSpPr/>
          <p:nvPr/>
        </p:nvCxnSpPr>
        <p:spPr>
          <a:xfrm>
            <a:off x="7745133" y="4165080"/>
            <a:ext cx="0" cy="733852"/>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2" name="Straight Connector 21"/>
          <p:cNvCxnSpPr/>
          <p:nvPr/>
        </p:nvCxnSpPr>
        <p:spPr>
          <a:xfrm flipH="1">
            <a:off x="7717837" y="4898662"/>
            <a:ext cx="607297" cy="13647"/>
          </a:xfrm>
          <a:prstGeom prst="line">
            <a:avLst/>
          </a:prstGeom>
          <a:ln/>
        </p:spPr>
        <p:style>
          <a:lnRef idx="2">
            <a:schemeClr val="accent2"/>
          </a:lnRef>
          <a:fillRef idx="0">
            <a:schemeClr val="accent2"/>
          </a:fillRef>
          <a:effectRef idx="1">
            <a:schemeClr val="accent2"/>
          </a:effectRef>
          <a:fontRef idx="minor">
            <a:schemeClr val="tx1"/>
          </a:fontRef>
        </p:style>
      </p:cxnSp>
      <p:sp>
        <p:nvSpPr>
          <p:cNvPr id="23" name="Textfeld 5"/>
          <p:cNvSpPr txBox="1"/>
          <p:nvPr/>
        </p:nvSpPr>
        <p:spPr>
          <a:xfrm>
            <a:off x="7672984" y="4898661"/>
            <a:ext cx="813043" cy="394210"/>
          </a:xfrm>
          <a:prstGeom prst="rect">
            <a:avLst/>
          </a:prstGeom>
          <a:noFill/>
        </p:spPr>
        <p:txBody>
          <a:bodyPr wrap="none" rtlCol="0">
            <a:spAutoFit/>
          </a:bodyPr>
          <a:lstStyle/>
          <a:p>
            <a:pPr>
              <a:lnSpc>
                <a:spcPct val="120000"/>
              </a:lnSpc>
            </a:pPr>
            <a:r>
              <a:rPr lang="de-DE" b="1" dirty="0" smtClean="0">
                <a:solidFill>
                  <a:schemeClr val="accent2"/>
                </a:solidFill>
              </a:rPr>
              <a:t>Slope</a:t>
            </a:r>
            <a:endParaRPr lang="de-DE" b="1" dirty="0">
              <a:solidFill>
                <a:schemeClr val="accent2"/>
              </a:solidFill>
            </a:endParaRPr>
          </a:p>
        </p:txBody>
      </p:sp>
      <p:grpSp>
        <p:nvGrpSpPr>
          <p:cNvPr id="26" name="Group 25"/>
          <p:cNvGrpSpPr/>
          <p:nvPr/>
        </p:nvGrpSpPr>
        <p:grpSpPr>
          <a:xfrm>
            <a:off x="1458293" y="3717680"/>
            <a:ext cx="452374" cy="2175982"/>
            <a:chOff x="1458293" y="3826864"/>
            <a:chExt cx="452374" cy="2175982"/>
          </a:xfrm>
        </p:grpSpPr>
        <p:sp>
          <p:nvSpPr>
            <p:cNvPr id="24" name="Pfeil nach unten 3"/>
            <p:cNvSpPr/>
            <p:nvPr/>
          </p:nvSpPr>
          <p:spPr>
            <a:xfrm rot="12597208">
              <a:off x="1487334" y="3826864"/>
              <a:ext cx="423333" cy="2175982"/>
            </a:xfrm>
            <a:prstGeom prst="downArrow">
              <a:avLst>
                <a:gd name="adj1" fmla="val 50000"/>
                <a:gd name="adj2" fmla="val 176952"/>
              </a:avLst>
            </a:prstGeom>
            <a:solidFill>
              <a:srgbClr val="333399">
                <a:alpha val="69020"/>
              </a:srgbClr>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dirty="0"/>
            </a:p>
          </p:txBody>
        </p:sp>
        <p:sp>
          <p:nvSpPr>
            <p:cNvPr id="25" name="Textfeld 5"/>
            <p:cNvSpPr txBox="1"/>
            <p:nvPr/>
          </p:nvSpPr>
          <p:spPr>
            <a:xfrm rot="17967539">
              <a:off x="1330052" y="4846481"/>
              <a:ext cx="595035" cy="338554"/>
            </a:xfrm>
            <a:prstGeom prst="rect">
              <a:avLst/>
            </a:prstGeom>
            <a:noFill/>
          </p:spPr>
          <p:txBody>
            <a:bodyPr wrap="none" rtlCol="0">
              <a:spAutoFit/>
            </a:bodyPr>
            <a:lstStyle/>
            <a:p>
              <a:r>
                <a:rPr lang="en-IE" sz="1600" b="1" dirty="0" smtClean="0">
                  <a:solidFill>
                    <a:schemeClr val="accent3"/>
                  </a:solidFill>
                </a:rPr>
                <a:t>Size</a:t>
              </a:r>
              <a:endParaRPr lang="de-DE" sz="1600" b="1" dirty="0">
                <a:solidFill>
                  <a:schemeClr val="accent3"/>
                </a:solidFill>
              </a:endParaRPr>
            </a:p>
          </p:txBody>
        </p:sp>
      </p:grpSp>
    </p:spTree>
    <p:extLst>
      <p:ext uri="{BB962C8B-B14F-4D97-AF65-F5344CB8AC3E}">
        <p14:creationId xmlns="" xmlns:p14="http://schemas.microsoft.com/office/powerpoint/2010/main" val="361938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4" grpId="0" animBg="1"/>
      <p:bldP spid="16" grpId="0" animBg="1"/>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err="1" smtClean="0">
                <a:solidFill>
                  <a:schemeClr val="bg1"/>
                </a:solidFill>
              </a:rPr>
              <a:t>Graphene</a:t>
            </a:r>
            <a:endParaRPr lang="de-DE" sz="2000" b="1" baseline="-25000" dirty="0">
              <a:solidFill>
                <a:schemeClr val="bg1"/>
              </a:solidFill>
            </a:endParaRPr>
          </a:p>
        </p:txBody>
      </p:sp>
      <p:sp>
        <p:nvSpPr>
          <p:cNvPr id="11" name="Textfeld 10"/>
          <p:cNvSpPr txBox="1"/>
          <p:nvPr/>
        </p:nvSpPr>
        <p:spPr>
          <a:xfrm>
            <a:off x="417513" y="1202293"/>
            <a:ext cx="2390398" cy="394210"/>
          </a:xfrm>
          <a:prstGeom prst="rect">
            <a:avLst/>
          </a:prstGeom>
          <a:noFill/>
        </p:spPr>
        <p:txBody>
          <a:bodyPr wrap="none" rtlCol="0">
            <a:spAutoFit/>
          </a:bodyPr>
          <a:lstStyle/>
          <a:p>
            <a:pPr>
              <a:lnSpc>
                <a:spcPct val="120000"/>
              </a:lnSpc>
            </a:pPr>
            <a:r>
              <a:rPr lang="de-DE" b="1" dirty="0" smtClean="0">
                <a:solidFill>
                  <a:schemeClr val="accent2"/>
                </a:solidFill>
              </a:rPr>
              <a:t>Scalable production</a:t>
            </a:r>
            <a:endParaRPr lang="de-DE" b="1" dirty="0">
              <a:solidFill>
                <a:schemeClr val="accent2"/>
              </a:solidFill>
            </a:endParaRPr>
          </a:p>
        </p:txBody>
      </p:sp>
      <p:sp>
        <p:nvSpPr>
          <p:cNvPr id="13" name="Rechteck 17"/>
          <p:cNvSpPr/>
          <p:nvPr/>
        </p:nvSpPr>
        <p:spPr>
          <a:xfrm>
            <a:off x="748264" y="1782811"/>
            <a:ext cx="8395736" cy="424732"/>
          </a:xfrm>
          <a:prstGeom prst="rect">
            <a:avLst/>
          </a:prstGeom>
        </p:spPr>
        <p:txBody>
          <a:bodyPr wrap="square">
            <a:spAutoFit/>
          </a:bodyPr>
          <a:lstStyle/>
          <a:p>
            <a:pPr>
              <a:lnSpc>
                <a:spcPct val="120000"/>
              </a:lnSpc>
            </a:pPr>
            <a:r>
              <a:rPr lang="de-DE" b="1" dirty="0" smtClean="0">
                <a:latin typeface="+mj-lt"/>
              </a:rPr>
              <a:t>Graphite exfoliated to few-layer graphene by shear mixing </a:t>
            </a:r>
            <a:r>
              <a:rPr lang="de-DE" b="1" dirty="0" smtClean="0">
                <a:latin typeface="+mj-lt"/>
                <a:sym typeface="Wingdings" panose="05000000000000000000" pitchFamily="2" charset="2"/>
              </a:rPr>
              <a:t> scalable!</a:t>
            </a:r>
            <a:endParaRPr lang="en-IE" b="1" dirty="0" smtClean="0">
              <a:latin typeface="+mj-lt"/>
            </a:endParaRPr>
          </a:p>
        </p:txBody>
      </p:sp>
      <p:sp>
        <p:nvSpPr>
          <p:cNvPr id="14"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7" name="Picture 6"/>
          <p:cNvPicPr>
            <a:picLocks noChangeAspect="1"/>
          </p:cNvPicPr>
          <p:nvPr/>
        </p:nvPicPr>
        <p:blipFill rotWithShape="1">
          <a:blip r:embed="rId2">
            <a:extLst>
              <a:ext uri="{28A0092B-C50C-407E-A947-70E740481C1C}">
                <a14:useLocalDpi xmlns="" xmlns:a14="http://schemas.microsoft.com/office/drawing/2010/main" val="0"/>
              </a:ext>
            </a:extLst>
          </a:blip>
          <a:srcRect r="47262" b="50252"/>
          <a:stretch/>
        </p:blipFill>
        <p:spPr>
          <a:xfrm>
            <a:off x="958850" y="2656506"/>
            <a:ext cx="7400997" cy="3163614"/>
          </a:xfrm>
          <a:prstGeom prst="rect">
            <a:avLst/>
          </a:prstGeom>
        </p:spPr>
      </p:pic>
      <p:grpSp>
        <p:nvGrpSpPr>
          <p:cNvPr id="3" name="Group 2"/>
          <p:cNvGrpSpPr/>
          <p:nvPr/>
        </p:nvGrpSpPr>
        <p:grpSpPr>
          <a:xfrm>
            <a:off x="4436153" y="2278182"/>
            <a:ext cx="3986441" cy="3920264"/>
            <a:chOff x="4436153" y="2278182"/>
            <a:chExt cx="3986441" cy="3920264"/>
          </a:xfrm>
        </p:grpSpPr>
        <p:pic>
          <p:nvPicPr>
            <p:cNvPr id="9" name="Picture 2" descr="F:\Research\projects\Thos swan\photos\Large trial\EX mixer in use - 100L batch in 150L vessel 001.jpg"/>
            <p:cNvPicPr>
              <a:picLocks noChangeAspect="1" noChangeArrowheads="1"/>
            </p:cNvPicPr>
            <p:nvPr/>
          </p:nvPicPr>
          <p:blipFill rotWithShape="1">
            <a:blip r:embed="rId3" cstate="screen">
              <a:extLst>
                <a:ext uri="{28A0092B-C50C-407E-A947-70E740481C1C}">
                  <a14:useLocalDpi xmlns="" xmlns:a14="http://schemas.microsoft.com/office/drawing/2010/main"/>
                </a:ext>
              </a:extLst>
            </a:blip>
            <a:srcRect/>
            <a:stretch/>
          </p:blipFill>
          <p:spPr bwMode="auto">
            <a:xfrm rot="5400000">
              <a:off x="4469242" y="2245093"/>
              <a:ext cx="3920264" cy="398644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6002302" y="4238313"/>
              <a:ext cx="955711" cy="461665"/>
            </a:xfrm>
            <a:prstGeom prst="rect">
              <a:avLst/>
            </a:prstGeom>
            <a:noFill/>
          </p:spPr>
          <p:txBody>
            <a:bodyPr wrap="none" rtlCol="0">
              <a:spAutoFit/>
            </a:bodyPr>
            <a:lstStyle/>
            <a:p>
              <a:r>
                <a:rPr lang="de-DE" sz="2400" dirty="0" smtClean="0">
                  <a:solidFill>
                    <a:schemeClr val="bg1"/>
                  </a:solidFill>
                </a:rPr>
                <a:t>300 L</a:t>
              </a:r>
              <a:endParaRPr lang="en-IE" sz="2400" dirty="0">
                <a:solidFill>
                  <a:schemeClr val="bg1"/>
                </a:solidFill>
              </a:endParaRPr>
            </a:p>
          </p:txBody>
        </p:sp>
      </p:grpSp>
      <p:pic>
        <p:nvPicPr>
          <p:cNvPr id="10" name="Picture 1"/>
          <p:cNvPicPr>
            <a:picLocks noChangeAspect="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196848" y="1006733"/>
            <a:ext cx="1745253" cy="7616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1"/>
          <p:cNvPicPr>
            <a:picLocks noChangeAspect="1" noChangeArrowheads="1"/>
          </p:cNvPicPr>
          <p:nvPr/>
        </p:nvPicPr>
        <p:blipFill>
          <a:blip r:embed="rId5" cstate="print">
            <a:clrChange>
              <a:clrFrom>
                <a:srgbClr val="007AB9"/>
              </a:clrFrom>
              <a:clrTo>
                <a:srgbClr val="007AB9">
                  <a:alpha val="0"/>
                </a:srgbClr>
              </a:clrTo>
            </a:clrChange>
          </a:blip>
          <a:srcRect/>
          <a:stretch>
            <a:fillRect/>
          </a:stretch>
        </p:blipFill>
        <p:spPr bwMode="auto">
          <a:xfrm>
            <a:off x="7305217" y="528749"/>
            <a:ext cx="1514556" cy="1194684"/>
          </a:xfrm>
          <a:prstGeom prst="rect">
            <a:avLst/>
          </a:prstGeom>
          <a:ln>
            <a:noFill/>
          </a:ln>
          <a:effectLst/>
        </p:spPr>
      </p:pic>
      <p:sp>
        <p:nvSpPr>
          <p:cNvPr id="18" name="Rechteck 11"/>
          <p:cNvSpPr/>
          <p:nvPr/>
        </p:nvSpPr>
        <p:spPr>
          <a:xfrm>
            <a:off x="537786" y="6494280"/>
            <a:ext cx="7286389" cy="261610"/>
          </a:xfrm>
          <a:prstGeom prst="rect">
            <a:avLst/>
          </a:prstGeom>
          <a:solidFill>
            <a:schemeClr val="bg1"/>
          </a:solidFill>
        </p:spPr>
        <p:txBody>
          <a:bodyPr wrap="square">
            <a:spAutoFit/>
          </a:bodyPr>
          <a:lstStyle/>
          <a:p>
            <a:r>
              <a:rPr lang="de-DE" sz="1100" b="1" dirty="0" smtClean="0"/>
              <a:t>K. Paton, E. Varrla, C. Backes... J.N. Coleman, </a:t>
            </a:r>
            <a:r>
              <a:rPr lang="de-DE" sz="1100" b="1" i="1" dirty="0" smtClean="0"/>
              <a:t>Nat. Mater </a:t>
            </a:r>
            <a:r>
              <a:rPr lang="de-DE" sz="1100" b="1" dirty="0" smtClean="0">
                <a:latin typeface="Arial Black" pitchFamily="34" charset="0"/>
              </a:rPr>
              <a:t>2014</a:t>
            </a:r>
            <a:r>
              <a:rPr lang="de-DE" sz="1100" b="1" dirty="0" smtClean="0"/>
              <a:t>, </a:t>
            </a:r>
            <a:r>
              <a:rPr lang="en-IE" sz="1100" b="1" i="1" dirty="0"/>
              <a:t>13</a:t>
            </a:r>
            <a:r>
              <a:rPr lang="en-IE" sz="1100" b="1" dirty="0"/>
              <a:t>, 624-630.</a:t>
            </a:r>
            <a:endParaRPr lang="de-DE" sz="1100" b="1" dirty="0"/>
          </a:p>
        </p:txBody>
      </p:sp>
    </p:spTree>
    <p:extLst>
      <p:ext uri="{BB962C8B-B14F-4D97-AF65-F5344CB8AC3E}">
        <p14:creationId xmlns="" xmlns:p14="http://schemas.microsoft.com/office/powerpoint/2010/main" val="311572340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3" name="Rechteck 17"/>
          <p:cNvSpPr/>
          <p:nvPr/>
        </p:nvSpPr>
        <p:spPr>
          <a:xfrm>
            <a:off x="748264" y="1782811"/>
            <a:ext cx="8395736" cy="424732"/>
          </a:xfrm>
          <a:prstGeom prst="rect">
            <a:avLst/>
          </a:prstGeom>
        </p:spPr>
        <p:txBody>
          <a:bodyPr wrap="square">
            <a:spAutoFit/>
          </a:bodyPr>
          <a:lstStyle/>
          <a:p>
            <a:pPr>
              <a:lnSpc>
                <a:spcPct val="120000"/>
              </a:lnSpc>
            </a:pPr>
            <a:r>
              <a:rPr lang="de-DE" b="1" dirty="0" smtClean="0">
                <a:latin typeface="+mj-lt"/>
              </a:rPr>
              <a:t>What is dispersed? Few layer graphene (7-8 layers, 300-500 nm)</a:t>
            </a:r>
            <a:endParaRPr lang="en-IE" b="1" dirty="0" smtClean="0">
              <a:latin typeface="+mj-lt"/>
            </a:endParaRPr>
          </a:p>
        </p:txBody>
      </p:sp>
      <p:sp>
        <p:nvSpPr>
          <p:cNvPr id="14"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10" name="Picture 1"/>
          <p:cNvPicPr>
            <a:picLocks noChangeAspect="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7111656" y="779018"/>
            <a:ext cx="1943250" cy="8480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Objekt 2"/>
          <p:cNvGraphicFramePr>
            <a:graphicFrameLocks noChangeAspect="1"/>
          </p:cNvGraphicFramePr>
          <p:nvPr>
            <p:extLst/>
          </p:nvPr>
        </p:nvGraphicFramePr>
        <p:xfrm>
          <a:off x="4592959" y="2279249"/>
          <a:ext cx="4481766" cy="4481766"/>
        </p:xfrm>
        <a:graphic>
          <a:graphicData uri="http://schemas.openxmlformats.org/presentationml/2006/ole">
            <p:oleObj spid="_x0000_s93218" name="Graph" r:id="rId5" imgW="2560320" imgH="2560320" progId="">
              <p:embed/>
            </p:oleObj>
          </a:graphicData>
        </a:graphic>
      </p:graphicFrame>
      <p:pic>
        <p:nvPicPr>
          <p:cNvPr id="21" name="Picture 20"/>
          <p:cNvPicPr>
            <a:picLocks noChangeAspect="1"/>
          </p:cNvPicPr>
          <p:nvPr/>
        </p:nvPicPr>
        <p:blipFill>
          <a:blip r:embed="rId6"/>
          <a:stretch>
            <a:fillRect/>
          </a:stretch>
        </p:blipFill>
        <p:spPr>
          <a:xfrm>
            <a:off x="4523684" y="2442956"/>
            <a:ext cx="2068855" cy="1865804"/>
          </a:xfrm>
          <a:prstGeom prst="rect">
            <a:avLst/>
          </a:prstGeom>
        </p:spPr>
      </p:pic>
      <p:sp>
        <p:nvSpPr>
          <p:cNvPr id="12" name="Textfeld 10"/>
          <p:cNvSpPr txBox="1"/>
          <p:nvPr/>
        </p:nvSpPr>
        <p:spPr>
          <a:xfrm>
            <a:off x="417513" y="1202293"/>
            <a:ext cx="4365298" cy="424732"/>
          </a:xfrm>
          <a:prstGeom prst="rect">
            <a:avLst/>
          </a:prstGeom>
          <a:noFill/>
        </p:spPr>
        <p:txBody>
          <a:bodyPr wrap="none" rtlCol="0">
            <a:spAutoFit/>
          </a:bodyPr>
          <a:lstStyle/>
          <a:p>
            <a:pPr>
              <a:lnSpc>
                <a:spcPct val="120000"/>
              </a:lnSpc>
            </a:pPr>
            <a:r>
              <a:rPr lang="de-DE" b="1" dirty="0" smtClean="0">
                <a:solidFill>
                  <a:schemeClr val="accent2"/>
                </a:solidFill>
              </a:rPr>
              <a:t>Scalable production: shear exfoliation</a:t>
            </a:r>
            <a:endParaRPr lang="de-DE" b="1" dirty="0">
              <a:solidFill>
                <a:schemeClr val="accent2"/>
              </a:solidFill>
            </a:endParaRPr>
          </a:p>
        </p:txBody>
      </p:sp>
      <p:sp>
        <p:nvSpPr>
          <p:cNvPr id="15" name="Rechteck 11"/>
          <p:cNvSpPr/>
          <p:nvPr/>
        </p:nvSpPr>
        <p:spPr>
          <a:xfrm>
            <a:off x="546971" y="6366208"/>
            <a:ext cx="3424725" cy="430887"/>
          </a:xfrm>
          <a:prstGeom prst="rect">
            <a:avLst/>
          </a:prstGeom>
          <a:solidFill>
            <a:schemeClr val="bg1"/>
          </a:solidFill>
        </p:spPr>
        <p:txBody>
          <a:bodyPr wrap="square">
            <a:spAutoFit/>
          </a:bodyPr>
          <a:lstStyle/>
          <a:p>
            <a:r>
              <a:rPr lang="de-DE" sz="1100" b="1" dirty="0" smtClean="0"/>
              <a:t>K. Paton, E. Varrla, C. Backes... J.N. Coleman, </a:t>
            </a:r>
          </a:p>
          <a:p>
            <a:r>
              <a:rPr lang="de-DE" sz="1100" b="1" i="1" dirty="0" smtClean="0"/>
              <a:t>Nat. Mater </a:t>
            </a:r>
            <a:r>
              <a:rPr lang="de-DE" sz="1100" b="1" dirty="0" smtClean="0">
                <a:latin typeface="Arial Black" pitchFamily="34" charset="0"/>
              </a:rPr>
              <a:t>2014</a:t>
            </a:r>
            <a:r>
              <a:rPr lang="de-DE" sz="1100" b="1" dirty="0" smtClean="0"/>
              <a:t>, </a:t>
            </a:r>
            <a:r>
              <a:rPr lang="en-IE" sz="1100" b="1" i="1" dirty="0"/>
              <a:t>13</a:t>
            </a:r>
            <a:r>
              <a:rPr lang="en-IE" sz="1100" b="1" dirty="0"/>
              <a:t>, 624-630.</a:t>
            </a:r>
            <a:endParaRPr lang="de-DE" sz="1100" b="1" dirty="0"/>
          </a:p>
        </p:txBody>
      </p:sp>
      <p:cxnSp>
        <p:nvCxnSpPr>
          <p:cNvPr id="24" name="Straight Connector 23"/>
          <p:cNvCxnSpPr/>
          <p:nvPr/>
        </p:nvCxnSpPr>
        <p:spPr>
          <a:xfrm>
            <a:off x="8785520" y="3179625"/>
            <a:ext cx="92417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759345" y="2824346"/>
            <a:ext cx="979755" cy="369332"/>
          </a:xfrm>
          <a:prstGeom prst="rect">
            <a:avLst/>
          </a:prstGeom>
          <a:noFill/>
        </p:spPr>
        <p:txBody>
          <a:bodyPr wrap="none" rtlCol="0">
            <a:spAutoFit/>
          </a:bodyPr>
          <a:lstStyle/>
          <a:p>
            <a:r>
              <a:rPr lang="en-IE" b="1" dirty="0" smtClean="0">
                <a:solidFill>
                  <a:schemeClr val="bg1"/>
                </a:solidFill>
                <a:latin typeface="Arial" panose="020B0604020202020204" pitchFamily="34" charset="0"/>
                <a:cs typeface="Arial" panose="020B0604020202020204" pitchFamily="34" charset="0"/>
              </a:rPr>
              <a:t>200 nm</a:t>
            </a:r>
            <a:endParaRPr lang="en-IE" b="1" dirty="0">
              <a:solidFill>
                <a:schemeClr val="bg1"/>
              </a:solidFill>
              <a:latin typeface="Arial" panose="020B0604020202020204" pitchFamily="34" charset="0"/>
              <a:cs typeface="Arial" panose="020B0604020202020204" pitchFamily="34" charset="0"/>
            </a:endParaRPr>
          </a:p>
        </p:txBody>
      </p:sp>
      <p:cxnSp>
        <p:nvCxnSpPr>
          <p:cNvPr id="28" name="Straight Connector 27"/>
          <p:cNvCxnSpPr/>
          <p:nvPr/>
        </p:nvCxnSpPr>
        <p:spPr>
          <a:xfrm flipV="1">
            <a:off x="14641975" y="3163519"/>
            <a:ext cx="65462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4513218" y="2805261"/>
            <a:ext cx="979755" cy="369332"/>
          </a:xfrm>
          <a:prstGeom prst="rect">
            <a:avLst/>
          </a:prstGeom>
          <a:noFill/>
        </p:spPr>
        <p:txBody>
          <a:bodyPr wrap="none" rtlCol="0">
            <a:spAutoFit/>
          </a:bodyPr>
          <a:lstStyle/>
          <a:p>
            <a:r>
              <a:rPr lang="en-IE" b="1" dirty="0" smtClean="0">
                <a:solidFill>
                  <a:schemeClr val="bg1"/>
                </a:solidFill>
                <a:latin typeface="Arial" panose="020B0604020202020204" pitchFamily="34" charset="0"/>
                <a:cs typeface="Arial" panose="020B0604020202020204" pitchFamily="34" charset="0"/>
              </a:rPr>
              <a:t>250 nm</a:t>
            </a:r>
            <a:endParaRPr lang="en-IE" b="1" dirty="0">
              <a:solidFill>
                <a:schemeClr val="bg1"/>
              </a:solidFill>
              <a:latin typeface="Arial" panose="020B0604020202020204" pitchFamily="34" charset="0"/>
              <a:cs typeface="Arial" panose="020B0604020202020204" pitchFamily="34" charset="0"/>
            </a:endParaRPr>
          </a:p>
        </p:txBody>
      </p:sp>
      <p:graphicFrame>
        <p:nvGraphicFramePr>
          <p:cNvPr id="33" name="Object 32"/>
          <p:cNvGraphicFramePr>
            <a:graphicFrameLocks noChangeAspect="1"/>
          </p:cNvGraphicFramePr>
          <p:nvPr>
            <p:extLst/>
          </p:nvPr>
        </p:nvGraphicFramePr>
        <p:xfrm>
          <a:off x="414783" y="2253650"/>
          <a:ext cx="3884189" cy="3884189"/>
        </p:xfrm>
        <a:graphic>
          <a:graphicData uri="http://schemas.openxmlformats.org/presentationml/2006/ole">
            <p:oleObj spid="_x0000_s93219" name="Graph" r:id="rId7" imgW="2879640" imgH="2879640" progId="">
              <p:embed/>
            </p:oleObj>
          </a:graphicData>
        </a:graphic>
      </p:graphicFrame>
      <p:pic>
        <p:nvPicPr>
          <p:cNvPr id="3" name="Picture 2"/>
          <p:cNvPicPr>
            <a:picLocks noChangeAspect="1"/>
          </p:cNvPicPr>
          <p:nvPr/>
        </p:nvPicPr>
        <p:blipFill rotWithShape="1">
          <a:blip r:embed="rId8"/>
          <a:srcRect t="19342"/>
          <a:stretch/>
        </p:blipFill>
        <p:spPr>
          <a:xfrm>
            <a:off x="2265183" y="2707598"/>
            <a:ext cx="1720526" cy="1198190"/>
          </a:xfrm>
          <a:prstGeom prst="rect">
            <a:avLst/>
          </a:prstGeom>
        </p:spPr>
      </p:pic>
      <p:sp>
        <p:nvSpPr>
          <p:cNvPr id="3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Liquid-phase exfoliation</a:t>
            </a:r>
            <a:endParaRPr lang="de-DE" sz="2000" b="1" baseline="-25000" dirty="0">
              <a:solidFill>
                <a:schemeClr val="bg1"/>
              </a:solidFill>
              <a:latin typeface="+mj-lt"/>
            </a:endParaRPr>
          </a:p>
        </p:txBody>
      </p:sp>
    </p:spTree>
    <p:extLst>
      <p:ext uri="{BB962C8B-B14F-4D97-AF65-F5344CB8AC3E}">
        <p14:creationId xmlns="" xmlns:p14="http://schemas.microsoft.com/office/powerpoint/2010/main" val="205291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2" name="Textfeld 10"/>
          <p:cNvSpPr txBox="1"/>
          <p:nvPr/>
        </p:nvSpPr>
        <p:spPr>
          <a:xfrm>
            <a:off x="417513" y="1202293"/>
            <a:ext cx="4826962" cy="424732"/>
          </a:xfrm>
          <a:prstGeom prst="rect">
            <a:avLst/>
          </a:prstGeom>
          <a:noFill/>
        </p:spPr>
        <p:txBody>
          <a:bodyPr wrap="none" rtlCol="0">
            <a:spAutoFit/>
          </a:bodyPr>
          <a:lstStyle/>
          <a:p>
            <a:pPr>
              <a:lnSpc>
                <a:spcPct val="120000"/>
              </a:lnSpc>
            </a:pPr>
            <a:r>
              <a:rPr lang="de-DE" b="1" dirty="0" smtClean="0">
                <a:solidFill>
                  <a:schemeClr val="accent2"/>
                </a:solidFill>
              </a:rPr>
              <a:t>Size selection by controlled centrifugation</a:t>
            </a:r>
            <a:endParaRPr lang="de-DE" b="1" dirty="0">
              <a:solidFill>
                <a:schemeClr val="accent2"/>
              </a:solidFill>
            </a:endParaRPr>
          </a:p>
        </p:txBody>
      </p:sp>
      <p:sp>
        <p:nvSpPr>
          <p:cNvPr id="17" name="Textfeld 2"/>
          <p:cNvSpPr txBox="1"/>
          <p:nvPr/>
        </p:nvSpPr>
        <p:spPr>
          <a:xfrm>
            <a:off x="1001153" y="1922468"/>
            <a:ext cx="2980303"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b="1" dirty="0" smtClean="0"/>
              <a:t>Raman D/G: changes in L</a:t>
            </a:r>
            <a:endParaRPr lang="de-DE" b="1" baseline="-25000" dirty="0"/>
          </a:p>
        </p:txBody>
      </p:sp>
      <p:sp>
        <p:nvSpPr>
          <p:cNvPr id="18" name="Textfeld 2"/>
          <p:cNvSpPr txBox="1"/>
          <p:nvPr/>
        </p:nvSpPr>
        <p:spPr>
          <a:xfrm>
            <a:off x="5333461" y="1922468"/>
            <a:ext cx="286488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b="1" dirty="0" smtClean="0"/>
              <a:t>Raman 2D: changes in N</a:t>
            </a:r>
            <a:endParaRPr lang="de-DE" b="1" baseline="-25000" dirty="0"/>
          </a:p>
        </p:txBody>
      </p:sp>
      <p:sp>
        <p:nvSpPr>
          <p:cNvPr id="10"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err="1" smtClean="0">
                <a:solidFill>
                  <a:schemeClr val="bg1"/>
                </a:solidFill>
              </a:rPr>
              <a:t>Graphene</a:t>
            </a:r>
            <a:endParaRPr lang="de-DE" sz="2000" b="1" baseline="-25000" dirty="0">
              <a:solidFill>
                <a:schemeClr val="bg1"/>
              </a:solidFill>
            </a:endParaRPr>
          </a:p>
        </p:txBody>
      </p:sp>
      <p:graphicFrame>
        <p:nvGraphicFramePr>
          <p:cNvPr id="11" name="Object 10"/>
          <p:cNvGraphicFramePr>
            <a:graphicFrameLocks noChangeAspect="1"/>
          </p:cNvGraphicFramePr>
          <p:nvPr>
            <p:extLst>
              <p:ext uri="{D42A27DB-BD31-4B8C-83A1-F6EECF244321}">
                <p14:modId xmlns="" xmlns:p14="http://schemas.microsoft.com/office/powerpoint/2010/main" val="3445019007"/>
              </p:ext>
            </p:extLst>
          </p:nvPr>
        </p:nvGraphicFramePr>
        <p:xfrm>
          <a:off x="182179" y="1922468"/>
          <a:ext cx="4680000" cy="4680000"/>
        </p:xfrm>
        <a:graphic>
          <a:graphicData uri="http://schemas.openxmlformats.org/presentationml/2006/ole">
            <p:oleObj spid="_x0000_s48414" name="Graph" r:id="rId3" imgW="2879640" imgH="2879640" progId="">
              <p:embed/>
            </p:oleObj>
          </a:graphicData>
        </a:graphic>
      </p:graphicFrame>
      <p:graphicFrame>
        <p:nvGraphicFramePr>
          <p:cNvPr id="13" name="Object 12"/>
          <p:cNvGraphicFramePr>
            <a:graphicFrameLocks noChangeAspect="1"/>
          </p:cNvGraphicFramePr>
          <p:nvPr>
            <p:extLst>
              <p:ext uri="{D42A27DB-BD31-4B8C-83A1-F6EECF244321}">
                <p14:modId xmlns="" xmlns:p14="http://schemas.microsoft.com/office/powerpoint/2010/main" val="2554728383"/>
              </p:ext>
            </p:extLst>
          </p:nvPr>
        </p:nvGraphicFramePr>
        <p:xfrm>
          <a:off x="4548736" y="1922468"/>
          <a:ext cx="4680000" cy="4680000"/>
        </p:xfrm>
        <a:graphic>
          <a:graphicData uri="http://schemas.openxmlformats.org/presentationml/2006/ole">
            <p:oleObj spid="_x0000_s48415" name="Graph" r:id="rId4" imgW="2879640" imgH="2879640" progId="">
              <p:embed/>
            </p:oleObj>
          </a:graphicData>
        </a:graphic>
      </p:graphicFrame>
    </p:spTree>
    <p:extLst>
      <p:ext uri="{BB962C8B-B14F-4D97-AF65-F5344CB8AC3E}">
        <p14:creationId xmlns="" xmlns:p14="http://schemas.microsoft.com/office/powerpoint/2010/main" val="223222483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3942105" cy="424732"/>
          </a:xfrm>
          <a:prstGeom prst="rect">
            <a:avLst/>
          </a:prstGeom>
          <a:noFill/>
        </p:spPr>
        <p:txBody>
          <a:bodyPr wrap="none" rtlCol="0">
            <a:spAutoFit/>
          </a:bodyPr>
          <a:lstStyle/>
          <a:p>
            <a:pPr>
              <a:lnSpc>
                <a:spcPct val="120000"/>
              </a:lnSpc>
            </a:pPr>
            <a:r>
              <a:rPr lang="de-DE" b="1" dirty="0" smtClean="0">
                <a:solidFill>
                  <a:schemeClr val="accent2"/>
                </a:solidFill>
              </a:rPr>
              <a:t>Extinction/absorbance metric FLG</a:t>
            </a:r>
            <a:endParaRPr lang="de-DE" b="1" dirty="0">
              <a:solidFill>
                <a:schemeClr val="accent2"/>
              </a:solidFill>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3661437815"/>
              </p:ext>
            </p:extLst>
          </p:nvPr>
        </p:nvGraphicFramePr>
        <p:xfrm>
          <a:off x="4655125" y="2066184"/>
          <a:ext cx="4646699" cy="4680000"/>
        </p:xfrm>
        <a:graphic>
          <a:graphicData uri="http://schemas.openxmlformats.org/presentationml/2006/ole">
            <p:oleObj spid="_x0000_s50448" name="Graph" r:id="rId3" imgW="2879640" imgH="2899800" progId="">
              <p:embed/>
            </p:oleObj>
          </a:graphicData>
        </a:graphic>
      </p:graphicFrame>
      <p:graphicFrame>
        <p:nvGraphicFramePr>
          <p:cNvPr id="3" name="Object 2"/>
          <p:cNvGraphicFramePr>
            <a:graphicFrameLocks noChangeAspect="1"/>
          </p:cNvGraphicFramePr>
          <p:nvPr>
            <p:extLst>
              <p:ext uri="{D42A27DB-BD31-4B8C-83A1-F6EECF244321}">
                <p14:modId xmlns="" xmlns:p14="http://schemas.microsoft.com/office/powerpoint/2010/main" val="1434663697"/>
              </p:ext>
            </p:extLst>
          </p:nvPr>
        </p:nvGraphicFramePr>
        <p:xfrm>
          <a:off x="402460" y="2066184"/>
          <a:ext cx="4646699" cy="4680000"/>
        </p:xfrm>
        <a:graphic>
          <a:graphicData uri="http://schemas.openxmlformats.org/presentationml/2006/ole">
            <p:oleObj spid="_x0000_s50449" name="Graph" r:id="rId4" imgW="2879640" imgH="2899800" progId="">
              <p:embed/>
            </p:oleObj>
          </a:graphicData>
        </a:graphic>
      </p:graphicFrame>
      <p:sp>
        <p:nvSpPr>
          <p:cNvPr id="16" name="Textfeld 2"/>
          <p:cNvSpPr txBox="1"/>
          <p:nvPr/>
        </p:nvSpPr>
        <p:spPr>
          <a:xfrm>
            <a:off x="1287761" y="1922468"/>
            <a:ext cx="1313180"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b="1" dirty="0" smtClean="0"/>
              <a:t>Scattering</a:t>
            </a:r>
            <a:endParaRPr lang="de-DE" b="1" baseline="-25000" dirty="0"/>
          </a:p>
        </p:txBody>
      </p:sp>
      <p:sp>
        <p:nvSpPr>
          <p:cNvPr id="17" name="Textfeld 2"/>
          <p:cNvSpPr txBox="1"/>
          <p:nvPr/>
        </p:nvSpPr>
        <p:spPr>
          <a:xfrm>
            <a:off x="5456293" y="1922468"/>
            <a:ext cx="1518364"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b="1" dirty="0" smtClean="0"/>
              <a:t>Absorbance</a:t>
            </a:r>
            <a:endParaRPr lang="de-DE" b="1" baseline="-25000" dirty="0"/>
          </a:p>
        </p:txBody>
      </p:sp>
      <p:cxnSp>
        <p:nvCxnSpPr>
          <p:cNvPr id="8" name="Straight Connector 7"/>
          <p:cNvCxnSpPr/>
          <p:nvPr/>
        </p:nvCxnSpPr>
        <p:spPr>
          <a:xfrm>
            <a:off x="2736127" y="4378474"/>
            <a:ext cx="0" cy="733852"/>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8" name="Straight Connector 17"/>
          <p:cNvCxnSpPr/>
          <p:nvPr/>
        </p:nvCxnSpPr>
        <p:spPr>
          <a:xfrm flipH="1" flipV="1">
            <a:off x="2736127" y="5098470"/>
            <a:ext cx="1511864" cy="13856"/>
          </a:xfrm>
          <a:prstGeom prst="line">
            <a:avLst/>
          </a:prstGeom>
          <a:ln/>
        </p:spPr>
        <p:style>
          <a:lnRef idx="2">
            <a:schemeClr val="accent2"/>
          </a:lnRef>
          <a:fillRef idx="0">
            <a:schemeClr val="accent2"/>
          </a:fillRef>
          <a:effectRef idx="1">
            <a:schemeClr val="accent2"/>
          </a:effectRef>
          <a:fontRef idx="minor">
            <a:schemeClr val="tx1"/>
          </a:fontRef>
        </p:style>
      </p:cxnSp>
      <p:sp>
        <p:nvSpPr>
          <p:cNvPr id="21" name="Textfeld 5"/>
          <p:cNvSpPr txBox="1"/>
          <p:nvPr/>
        </p:nvSpPr>
        <p:spPr>
          <a:xfrm>
            <a:off x="3001431" y="5112326"/>
            <a:ext cx="813043" cy="394210"/>
          </a:xfrm>
          <a:prstGeom prst="rect">
            <a:avLst/>
          </a:prstGeom>
          <a:noFill/>
        </p:spPr>
        <p:txBody>
          <a:bodyPr wrap="none" rtlCol="0">
            <a:spAutoFit/>
          </a:bodyPr>
          <a:lstStyle/>
          <a:p>
            <a:pPr>
              <a:lnSpc>
                <a:spcPct val="120000"/>
              </a:lnSpc>
            </a:pPr>
            <a:r>
              <a:rPr lang="de-DE" b="1" dirty="0" smtClean="0">
                <a:solidFill>
                  <a:schemeClr val="accent2"/>
                </a:solidFill>
              </a:rPr>
              <a:t>Slope</a:t>
            </a:r>
            <a:endParaRPr lang="de-DE" b="1" dirty="0">
              <a:solidFill>
                <a:schemeClr val="accent2"/>
              </a:solidFill>
            </a:endParaRPr>
          </a:p>
        </p:txBody>
      </p:sp>
      <p:sp>
        <p:nvSpPr>
          <p:cNvPr id="22" name="Textfeld 5"/>
          <p:cNvSpPr txBox="1"/>
          <p:nvPr/>
        </p:nvSpPr>
        <p:spPr>
          <a:xfrm>
            <a:off x="6846163" y="2623270"/>
            <a:ext cx="1326004" cy="424732"/>
          </a:xfrm>
          <a:prstGeom prst="rect">
            <a:avLst/>
          </a:prstGeom>
          <a:noFill/>
        </p:spPr>
        <p:txBody>
          <a:bodyPr wrap="none" rtlCol="0">
            <a:spAutoFit/>
          </a:bodyPr>
          <a:lstStyle/>
          <a:p>
            <a:pPr>
              <a:lnSpc>
                <a:spcPct val="120000"/>
              </a:lnSpc>
            </a:pPr>
            <a:r>
              <a:rPr lang="de-DE" b="1" dirty="0" smtClean="0">
                <a:solidFill>
                  <a:schemeClr val="accent2"/>
                </a:solidFill>
              </a:rPr>
              <a:t>Int. 550nm</a:t>
            </a:r>
            <a:endParaRPr lang="de-DE" b="1" dirty="0">
              <a:solidFill>
                <a:schemeClr val="accent2"/>
              </a:solidFill>
            </a:endParaRPr>
          </a:p>
        </p:txBody>
      </p:sp>
      <p:cxnSp>
        <p:nvCxnSpPr>
          <p:cNvPr id="23" name="Straight Connector 22"/>
          <p:cNvCxnSpPr/>
          <p:nvPr/>
        </p:nvCxnSpPr>
        <p:spPr>
          <a:xfrm>
            <a:off x="7536875" y="3089567"/>
            <a:ext cx="39921" cy="2527809"/>
          </a:xfrm>
          <a:prstGeom prst="line">
            <a:avLst/>
          </a:prstGeom>
        </p:spPr>
        <p:style>
          <a:lnRef idx="2">
            <a:schemeClr val="accent2"/>
          </a:lnRef>
          <a:fillRef idx="0">
            <a:schemeClr val="accent2"/>
          </a:fillRef>
          <a:effectRef idx="1">
            <a:schemeClr val="accent2"/>
          </a:effectRef>
          <a:fontRef idx="minor">
            <a:schemeClr val="tx1"/>
          </a:fontRef>
        </p:style>
      </p:cxnSp>
      <p:sp>
        <p:nvSpPr>
          <p:cNvPr id="14"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err="1" smtClean="0">
                <a:solidFill>
                  <a:schemeClr val="bg1"/>
                </a:solidFill>
              </a:rPr>
              <a:t>Graphene</a:t>
            </a:r>
            <a:endParaRPr lang="de-DE" sz="2000" b="1" baseline="-25000" dirty="0">
              <a:solidFill>
                <a:schemeClr val="bg1"/>
              </a:solidFill>
            </a:endParaRPr>
          </a:p>
        </p:txBody>
      </p:sp>
    </p:spTree>
    <p:extLst>
      <p:ext uri="{BB962C8B-B14F-4D97-AF65-F5344CB8AC3E}">
        <p14:creationId xmlns="" xmlns:p14="http://schemas.microsoft.com/office/powerpoint/2010/main" val="358213606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918200"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Metrics help!</a:t>
            </a:r>
            <a:endParaRPr lang="de-DE" sz="2000" b="1" baseline="-25000" dirty="0">
              <a:solidFill>
                <a:schemeClr val="bg1"/>
              </a:solidFill>
              <a:latin typeface="+mj-lt"/>
            </a:endParaRPr>
          </a:p>
        </p:txBody>
      </p:sp>
      <p:sp>
        <p:nvSpPr>
          <p:cNvPr id="11" name="Textfeld 10"/>
          <p:cNvSpPr txBox="1"/>
          <p:nvPr/>
        </p:nvSpPr>
        <p:spPr>
          <a:xfrm>
            <a:off x="417513" y="1202293"/>
            <a:ext cx="1236236" cy="394210"/>
          </a:xfrm>
          <a:prstGeom prst="rect">
            <a:avLst/>
          </a:prstGeom>
          <a:noFill/>
        </p:spPr>
        <p:txBody>
          <a:bodyPr wrap="none" rtlCol="0">
            <a:spAutoFit/>
          </a:bodyPr>
          <a:lstStyle/>
          <a:p>
            <a:pPr>
              <a:lnSpc>
                <a:spcPct val="120000"/>
              </a:lnSpc>
            </a:pPr>
            <a:r>
              <a:rPr lang="de-DE" b="1" dirty="0" smtClean="0">
                <a:solidFill>
                  <a:schemeClr val="accent2"/>
                </a:solidFill>
              </a:rPr>
              <a:t>Summary</a:t>
            </a:r>
            <a:endParaRPr lang="de-DE" b="1" dirty="0">
              <a:solidFill>
                <a:schemeClr val="accent2"/>
              </a:solidFill>
            </a:endParaRPr>
          </a:p>
        </p:txBody>
      </p:sp>
      <p:sp>
        <p:nvSpPr>
          <p:cNvPr id="18" name="Rechteck 17"/>
          <p:cNvSpPr/>
          <p:nvPr/>
        </p:nvSpPr>
        <p:spPr>
          <a:xfrm>
            <a:off x="748264" y="1737091"/>
            <a:ext cx="7978563" cy="424732"/>
          </a:xfrm>
          <a:prstGeom prst="rect">
            <a:avLst/>
          </a:prstGeom>
        </p:spPr>
        <p:txBody>
          <a:bodyPr wrap="square">
            <a:spAutoFit/>
          </a:bodyPr>
          <a:lstStyle/>
          <a:p>
            <a:pPr>
              <a:lnSpc>
                <a:spcPct val="120000"/>
              </a:lnSpc>
            </a:pPr>
            <a:r>
              <a:rPr lang="de-DE" b="1" dirty="0" smtClean="0">
                <a:latin typeface="+mj-lt"/>
                <a:sym typeface="Wingdings" pitchFamily="2" charset="2"/>
              </a:rPr>
              <a:t>Liquid exfoliation: it works for sooo many materials!</a:t>
            </a:r>
            <a:endParaRPr lang="en-IE" b="1" dirty="0" smtClean="0">
              <a:latin typeface="+mj-lt"/>
              <a:sym typeface="Wingdings" pitchFamily="2" charset="2"/>
            </a:endParaRPr>
          </a:p>
        </p:txBody>
      </p:sp>
      <p:sp>
        <p:nvSpPr>
          <p:cNvPr id="19" name="Ellipse 18"/>
          <p:cNvSpPr/>
          <p:nvPr/>
        </p:nvSpPr>
        <p:spPr>
          <a:xfrm>
            <a:off x="546971" y="185386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25" name="Rechteck 24"/>
          <p:cNvSpPr/>
          <p:nvPr/>
        </p:nvSpPr>
        <p:spPr>
          <a:xfrm>
            <a:off x="744728" y="2326444"/>
            <a:ext cx="7978563" cy="757130"/>
          </a:xfrm>
          <a:prstGeom prst="rect">
            <a:avLst/>
          </a:prstGeom>
        </p:spPr>
        <p:txBody>
          <a:bodyPr wrap="square">
            <a:spAutoFit/>
          </a:bodyPr>
          <a:lstStyle/>
          <a:p>
            <a:pPr>
              <a:lnSpc>
                <a:spcPct val="120000"/>
              </a:lnSpc>
            </a:pPr>
            <a:r>
              <a:rPr lang="de-DE" b="1" dirty="0" smtClean="0">
                <a:latin typeface="+mj-lt"/>
                <a:sym typeface="Wingdings" pitchFamily="2" charset="2"/>
              </a:rPr>
              <a:t>Size selection allows production of samples </a:t>
            </a:r>
            <a:br>
              <a:rPr lang="de-DE" b="1" dirty="0" smtClean="0">
                <a:latin typeface="+mj-lt"/>
                <a:sym typeface="Wingdings" pitchFamily="2" charset="2"/>
              </a:rPr>
            </a:br>
            <a:r>
              <a:rPr lang="de-DE" b="1" dirty="0" smtClean="0">
                <a:latin typeface="+mj-lt"/>
                <a:sym typeface="Wingdings" pitchFamily="2" charset="2"/>
              </a:rPr>
              <a:t>with varying mean size and thickness</a:t>
            </a:r>
            <a:endParaRPr lang="en-IE" b="1" dirty="0" smtClean="0">
              <a:latin typeface="+mj-lt"/>
              <a:sym typeface="Wingdings" pitchFamily="2" charset="2"/>
            </a:endParaRPr>
          </a:p>
        </p:txBody>
      </p:sp>
      <p:sp>
        <p:nvSpPr>
          <p:cNvPr id="26" name="Ellipse 25"/>
          <p:cNvSpPr/>
          <p:nvPr/>
        </p:nvSpPr>
        <p:spPr>
          <a:xfrm>
            <a:off x="543435" y="2443219"/>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27" name="Rechteck 26"/>
          <p:cNvSpPr/>
          <p:nvPr/>
        </p:nvSpPr>
        <p:spPr>
          <a:xfrm>
            <a:off x="730491" y="3215046"/>
            <a:ext cx="7978563" cy="726609"/>
          </a:xfrm>
          <a:prstGeom prst="rect">
            <a:avLst/>
          </a:prstGeom>
        </p:spPr>
        <p:txBody>
          <a:bodyPr wrap="square">
            <a:spAutoFit/>
          </a:bodyPr>
          <a:lstStyle/>
          <a:p>
            <a:pPr>
              <a:lnSpc>
                <a:spcPct val="120000"/>
              </a:lnSpc>
            </a:pPr>
            <a:r>
              <a:rPr lang="de-DE" b="1" dirty="0" smtClean="0">
                <a:latin typeface="+mj-lt"/>
              </a:rPr>
              <a:t>Metrics are everywhere to determine size </a:t>
            </a:r>
            <a:br>
              <a:rPr lang="de-DE" b="1" dirty="0" smtClean="0">
                <a:latin typeface="+mj-lt"/>
              </a:rPr>
            </a:br>
            <a:r>
              <a:rPr lang="de-DE" b="1" dirty="0" smtClean="0">
                <a:latin typeface="+mj-lt"/>
              </a:rPr>
              <a:t>and/or thickness </a:t>
            </a:r>
            <a:r>
              <a:rPr lang="de-DE" b="1" i="1" dirty="0" smtClean="0">
                <a:latin typeface="+mj-lt"/>
              </a:rPr>
              <a:t>in situ</a:t>
            </a:r>
            <a:endParaRPr lang="en-IE" b="1" dirty="0" smtClean="0">
              <a:latin typeface="+mj-lt"/>
              <a:sym typeface="Wingdings" pitchFamily="2" charset="2"/>
            </a:endParaRPr>
          </a:p>
        </p:txBody>
      </p:sp>
      <p:sp>
        <p:nvSpPr>
          <p:cNvPr id="28" name="Ellipse 27"/>
          <p:cNvSpPr/>
          <p:nvPr/>
        </p:nvSpPr>
        <p:spPr>
          <a:xfrm>
            <a:off x="529198" y="3331821"/>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31" name="Rechteck 30"/>
          <p:cNvSpPr/>
          <p:nvPr/>
        </p:nvSpPr>
        <p:spPr>
          <a:xfrm>
            <a:off x="744727" y="4092048"/>
            <a:ext cx="7978563" cy="1754326"/>
          </a:xfrm>
          <a:prstGeom prst="rect">
            <a:avLst/>
          </a:prstGeom>
        </p:spPr>
        <p:txBody>
          <a:bodyPr wrap="square">
            <a:spAutoFit/>
          </a:bodyPr>
          <a:lstStyle/>
          <a:p>
            <a:pPr>
              <a:lnSpc>
                <a:spcPct val="120000"/>
              </a:lnSpc>
            </a:pPr>
            <a:r>
              <a:rPr lang="de-DE" b="1" dirty="0" smtClean="0">
                <a:latin typeface="+mj-lt"/>
                <a:sym typeface="Wingdings" pitchFamily="2" charset="2"/>
              </a:rPr>
              <a:t>Huge step forward in understanding dispersion </a:t>
            </a:r>
            <a:br>
              <a:rPr lang="de-DE" b="1" dirty="0" smtClean="0">
                <a:latin typeface="+mj-lt"/>
                <a:sym typeface="Wingdings" pitchFamily="2" charset="2"/>
              </a:rPr>
            </a:br>
            <a:r>
              <a:rPr lang="de-DE" b="1" dirty="0" smtClean="0">
                <a:latin typeface="+mj-lt"/>
                <a:sym typeface="Wingdings" pitchFamily="2" charset="2"/>
              </a:rPr>
              <a:t>conditions, improving sample preparation etc</a:t>
            </a:r>
          </a:p>
          <a:p>
            <a:pPr marL="285750" indent="-285750">
              <a:lnSpc>
                <a:spcPct val="120000"/>
              </a:lnSpc>
              <a:buFont typeface="Wingdings" panose="05000000000000000000" pitchFamily="2" charset="2"/>
              <a:buChar char="à"/>
            </a:pPr>
            <a:r>
              <a:rPr lang="de-DE" b="1" dirty="0" smtClean="0">
                <a:latin typeface="+mj-lt"/>
                <a:sym typeface="Wingdings" pitchFamily="2" charset="2"/>
              </a:rPr>
              <a:t>e.g. Observation of PL of TMDs in liquid</a:t>
            </a:r>
          </a:p>
          <a:p>
            <a:pPr marL="285750" indent="-285750">
              <a:lnSpc>
                <a:spcPct val="120000"/>
              </a:lnSpc>
              <a:buFont typeface="Wingdings" panose="05000000000000000000" pitchFamily="2" charset="2"/>
              <a:buChar char="à"/>
            </a:pPr>
            <a:r>
              <a:rPr lang="de-DE" b="1" dirty="0" smtClean="0">
                <a:latin typeface="+mj-lt"/>
                <a:sym typeface="Wingdings" pitchFamily="2" charset="2"/>
              </a:rPr>
              <a:t>Varying N and L independently</a:t>
            </a:r>
          </a:p>
          <a:p>
            <a:pPr marL="285750" indent="-285750">
              <a:lnSpc>
                <a:spcPct val="120000"/>
              </a:lnSpc>
              <a:buFont typeface="Wingdings" panose="05000000000000000000" pitchFamily="2" charset="2"/>
              <a:buChar char="à"/>
            </a:pPr>
            <a:r>
              <a:rPr lang="de-DE" b="1" dirty="0" smtClean="0">
                <a:latin typeface="+mj-lt"/>
                <a:sym typeface="Wingdings" pitchFamily="2" charset="2"/>
              </a:rPr>
              <a:t>Samples with predefined properties</a:t>
            </a:r>
            <a:endParaRPr lang="en-IE" b="1" dirty="0" smtClean="0">
              <a:latin typeface="+mj-lt"/>
              <a:sym typeface="Wingdings" pitchFamily="2" charset="2"/>
            </a:endParaRPr>
          </a:p>
        </p:txBody>
      </p:sp>
      <p:sp>
        <p:nvSpPr>
          <p:cNvPr id="32" name="Ellipse 31"/>
          <p:cNvSpPr/>
          <p:nvPr/>
        </p:nvSpPr>
        <p:spPr>
          <a:xfrm>
            <a:off x="543434" y="4208823"/>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nvGrpSpPr>
          <p:cNvPr id="2" name="Group 1"/>
          <p:cNvGrpSpPr>
            <a:grpSpLocks noChangeAspect="1"/>
          </p:cNvGrpSpPr>
          <p:nvPr/>
        </p:nvGrpSpPr>
        <p:grpSpPr>
          <a:xfrm>
            <a:off x="6412854" y="2730718"/>
            <a:ext cx="2515347" cy="1365509"/>
            <a:chOff x="7101522" y="2291757"/>
            <a:chExt cx="2161768" cy="1139424"/>
          </a:xfrm>
        </p:grpSpPr>
        <p:grpSp>
          <p:nvGrpSpPr>
            <p:cNvPr id="17" name="Group 16"/>
            <p:cNvGrpSpPr/>
            <p:nvPr/>
          </p:nvGrpSpPr>
          <p:grpSpPr>
            <a:xfrm>
              <a:off x="7101522" y="2291757"/>
              <a:ext cx="1080000" cy="1139424"/>
              <a:chOff x="5508224" y="471125"/>
              <a:chExt cx="1080000" cy="1139424"/>
            </a:xfrm>
          </p:grpSpPr>
          <p:pic>
            <p:nvPicPr>
              <p:cNvPr id="20" name="Picture 7" descr="C:\Users\colemaj\AppData\Local\Microsoft\Windows\Temporary Internet Files\Content.IE5\YOOCIYZQ\-0026.tif"/>
              <p:cNvPicPr>
                <a:picLocks noChangeAspect="1" noChangeArrowheads="1"/>
              </p:cNvPicPr>
              <p:nvPr/>
            </p:nvPicPr>
            <p:blipFill rotWithShape="1">
              <a:blip r:embed="rId3" cstate="print">
                <a:extLst>
                  <a:ext uri="{BEBA8EAE-BF5A-486C-A8C5-ECC9F3942E4B}">
                    <a14:imgProps xmlns="" xmlns:a14="http://schemas.microsoft.com/office/drawing/2010/main">
                      <a14:imgLayer r:embed="rId4">
                        <a14:imgEffect>
                          <a14:brightnessContrast contrast="40000"/>
                        </a14:imgEffect>
                      </a14:imgLayer>
                    </a14:imgProps>
                  </a:ext>
                  <a:ext uri="{28A0092B-C50C-407E-A947-70E740481C1C}">
                    <a14:useLocalDpi xmlns="" xmlns:a14="http://schemas.microsoft.com/office/drawing/2010/main" val="0"/>
                  </a:ext>
                </a:extLst>
              </a:blip>
              <a:srcRect l="11247" t="12844" r="20954" b="15628"/>
              <a:stretch/>
            </p:blipFill>
            <p:spPr bwMode="auto">
              <a:xfrm>
                <a:off x="5508224" y="471125"/>
                <a:ext cx="1080000" cy="1139424"/>
              </a:xfrm>
              <a:prstGeom prst="rect">
                <a:avLst/>
              </a:prstGeom>
              <a:noFill/>
              <a:extLst>
                <a:ext uri="{909E8E84-426E-40DD-AFC4-6F175D3DCCD1}">
                  <a14:hiddenFill xmlns="" xmlns:a14="http://schemas.microsoft.com/office/drawing/2010/main">
                    <a:solidFill>
                      <a:srgbClr val="FFFFFF"/>
                    </a:solidFill>
                  </a14:hiddenFill>
                </a:ext>
              </a:extLst>
            </p:spPr>
          </p:pic>
          <p:cxnSp>
            <p:nvCxnSpPr>
              <p:cNvPr id="21" name="Straight Connector 20"/>
              <p:cNvCxnSpPr/>
              <p:nvPr/>
            </p:nvCxnSpPr>
            <p:spPr>
              <a:xfrm>
                <a:off x="5620174" y="1515733"/>
                <a:ext cx="2038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8183290" y="2295307"/>
              <a:ext cx="1080000" cy="1128774"/>
              <a:chOff x="7812360" y="475735"/>
              <a:chExt cx="1080000" cy="1128774"/>
            </a:xfrm>
          </p:grpSpPr>
          <p:pic>
            <p:nvPicPr>
              <p:cNvPr id="23" name="Picture 10" descr="C:\Users\colemaj\AppData\Local\Microsoft\Windows\Temporary Internet Files\Content.IE5\O41KR0KC\-0007.tif"/>
              <p:cNvPicPr>
                <a:picLocks noChangeAspect="1" noChangeArrowheads="1"/>
              </p:cNvPicPr>
              <p:nvPr/>
            </p:nvPicPr>
            <p:blipFill rotWithShape="1">
              <a:blip r:embed="rId5" cstate="print">
                <a:extLst>
                  <a:ext uri="{BEBA8EAE-BF5A-486C-A8C5-ECC9F3942E4B}">
                    <a14:imgProps xmlns="" xmlns:a14="http://schemas.microsoft.com/office/drawing/2010/main">
                      <a14:imgLayer r:embed="rId6">
                        <a14:imgEffect>
                          <a14:brightnessContrast contrast="40000"/>
                        </a14:imgEffect>
                      </a14:imgLayer>
                    </a14:imgProps>
                  </a:ext>
                  <a:ext uri="{28A0092B-C50C-407E-A947-70E740481C1C}">
                    <a14:useLocalDpi xmlns="" xmlns:a14="http://schemas.microsoft.com/office/drawing/2010/main" val="0"/>
                  </a:ext>
                </a:extLst>
              </a:blip>
              <a:srcRect l="15609" t="14229" r="15609" b="13881"/>
              <a:stretch/>
            </p:blipFill>
            <p:spPr bwMode="auto">
              <a:xfrm>
                <a:off x="7812360" y="475735"/>
                <a:ext cx="1080000" cy="1128774"/>
              </a:xfrm>
              <a:prstGeom prst="rect">
                <a:avLst/>
              </a:prstGeom>
              <a:noFill/>
              <a:extLst>
                <a:ext uri="{909E8E84-426E-40DD-AFC4-6F175D3DCCD1}">
                  <a14:hiddenFill xmlns="" xmlns:a14="http://schemas.microsoft.com/office/drawing/2010/main">
                    <a:solidFill>
                      <a:srgbClr val="FFFFFF"/>
                    </a:solidFill>
                  </a14:hiddenFill>
                </a:ext>
              </a:extLst>
            </p:spPr>
          </p:pic>
          <p:cxnSp>
            <p:nvCxnSpPr>
              <p:cNvPr id="24" name="Straight Connector 23"/>
              <p:cNvCxnSpPr/>
              <p:nvPr/>
            </p:nvCxnSpPr>
            <p:spPr>
              <a:xfrm>
                <a:off x="7888690" y="1516794"/>
                <a:ext cx="3139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pic>
        <p:nvPicPr>
          <p:cNvPr id="16" name="Picture 2" descr="C:\Data\TCD\PAL\pics jc\Ws2 disp 2 processed white bg.jpg"/>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 xmlns:a14="http://schemas.microsoft.com/office/drawing/2010/main">
                  <a14:imgLayer r:embed="rId8">
                    <a14:imgEffect>
                      <a14:brightnessContrast bright="20000"/>
                    </a14:imgEffect>
                  </a14:imgLayer>
                </a14:imgProps>
              </a:ext>
              <a:ext uri="{28A0092B-C50C-407E-A947-70E740481C1C}">
                <a14:useLocalDpi xmlns="" xmlns:a14="http://schemas.microsoft.com/office/drawing/2010/main" val="0"/>
              </a:ext>
            </a:extLst>
          </a:blip>
          <a:srcRect l="19036" t="44789" r="22678" b="7723"/>
          <a:stretch/>
        </p:blipFill>
        <p:spPr bwMode="auto">
          <a:xfrm>
            <a:off x="6824224" y="947911"/>
            <a:ext cx="1580951" cy="1717472"/>
          </a:xfrm>
          <a:prstGeom prst="rect">
            <a:avLst/>
          </a:prstGeom>
          <a:noFill/>
          <a:extLst>
            <a:ext uri="{909E8E84-426E-40DD-AFC4-6F175D3DCCD1}">
              <a14:hiddenFill xmlns="" xmlns:a14="http://schemas.microsoft.com/office/drawing/2010/main">
                <a:solidFill>
                  <a:srgbClr val="FFFFFF"/>
                </a:solidFill>
              </a14:hiddenFill>
            </a:ext>
          </a:extLst>
        </p:spPr>
      </p:pic>
      <p:sp>
        <p:nvSpPr>
          <p:cNvPr id="33" name="Textfeld 8"/>
          <p:cNvSpPr txBox="1"/>
          <p:nvPr/>
        </p:nvSpPr>
        <p:spPr>
          <a:xfrm>
            <a:off x="6362802" y="3742550"/>
            <a:ext cx="628698" cy="276999"/>
          </a:xfrm>
          <a:prstGeom prst="rect">
            <a:avLst/>
          </a:prstGeom>
          <a:noFill/>
        </p:spPr>
        <p:txBody>
          <a:bodyPr wrap="none" rtlCol="0">
            <a:spAutoFit/>
          </a:bodyPr>
          <a:lstStyle/>
          <a:p>
            <a:r>
              <a:rPr lang="en-IE" sz="1200" b="1" dirty="0" smtClean="0"/>
              <a:t>10 nm</a:t>
            </a:r>
            <a:endParaRPr lang="de-DE" sz="1200" b="1" dirty="0"/>
          </a:p>
        </p:txBody>
      </p:sp>
      <p:sp>
        <p:nvSpPr>
          <p:cNvPr id="34" name="Textfeld 8"/>
          <p:cNvSpPr txBox="1"/>
          <p:nvPr/>
        </p:nvSpPr>
        <p:spPr>
          <a:xfrm>
            <a:off x="7586221" y="3738229"/>
            <a:ext cx="713657" cy="276999"/>
          </a:xfrm>
          <a:prstGeom prst="rect">
            <a:avLst/>
          </a:prstGeom>
          <a:noFill/>
        </p:spPr>
        <p:txBody>
          <a:bodyPr wrap="none" rtlCol="0">
            <a:spAutoFit/>
          </a:bodyPr>
          <a:lstStyle/>
          <a:p>
            <a:r>
              <a:rPr lang="en-IE" sz="1200" b="1" dirty="0" smtClean="0"/>
              <a:t>100 nm</a:t>
            </a:r>
            <a:endParaRPr lang="de-DE" sz="1200" b="1" dirty="0"/>
          </a:p>
        </p:txBody>
      </p:sp>
      <p:graphicFrame>
        <p:nvGraphicFramePr>
          <p:cNvPr id="35" name="Object 34"/>
          <p:cNvGraphicFramePr>
            <a:graphicFrameLocks noChangeAspect="1"/>
          </p:cNvGraphicFramePr>
          <p:nvPr>
            <p:extLst>
              <p:ext uri="{D42A27DB-BD31-4B8C-83A1-F6EECF244321}">
                <p14:modId xmlns="" xmlns:p14="http://schemas.microsoft.com/office/powerpoint/2010/main" val="2716116920"/>
              </p:ext>
            </p:extLst>
          </p:nvPr>
        </p:nvGraphicFramePr>
        <p:xfrm>
          <a:off x="6144936" y="4008027"/>
          <a:ext cx="3799421" cy="2732891"/>
        </p:xfrm>
        <a:graphic>
          <a:graphicData uri="http://schemas.openxmlformats.org/presentationml/2006/ole">
            <p:oleObj spid="_x0000_s41154" name="Graph" r:id="rId9" imgW="4031640" imgH="2899800" progId="">
              <p:embed/>
            </p:oleObj>
          </a:graphicData>
        </a:graphic>
      </p:graphicFrame>
      <p:sp>
        <p:nvSpPr>
          <p:cNvPr id="29" name="Rechteck 26"/>
          <p:cNvSpPr/>
          <p:nvPr/>
        </p:nvSpPr>
        <p:spPr>
          <a:xfrm>
            <a:off x="806450" y="6014309"/>
            <a:ext cx="7978563" cy="424732"/>
          </a:xfrm>
          <a:prstGeom prst="rect">
            <a:avLst/>
          </a:prstGeom>
        </p:spPr>
        <p:txBody>
          <a:bodyPr wrap="square">
            <a:spAutoFit/>
          </a:bodyPr>
          <a:lstStyle/>
          <a:p>
            <a:pPr>
              <a:lnSpc>
                <a:spcPct val="120000"/>
              </a:lnSpc>
            </a:pPr>
            <a:r>
              <a:rPr lang="de-DE" b="1" dirty="0" smtClean="0">
                <a:latin typeface="+mj-lt"/>
              </a:rPr>
              <a:t>Similar metric for other materials!!!!!</a:t>
            </a:r>
            <a:endParaRPr lang="en-IE" b="1" dirty="0" smtClean="0">
              <a:latin typeface="+mj-lt"/>
              <a:sym typeface="Wingdings" pitchFamily="2" charset="2"/>
            </a:endParaRPr>
          </a:p>
        </p:txBody>
      </p:sp>
      <p:sp>
        <p:nvSpPr>
          <p:cNvPr id="30" name="Ellipse 27"/>
          <p:cNvSpPr/>
          <p:nvPr/>
        </p:nvSpPr>
        <p:spPr>
          <a:xfrm>
            <a:off x="605157" y="6131084"/>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Tree>
    <p:extLst>
      <p:ext uri="{BB962C8B-B14F-4D97-AF65-F5344CB8AC3E}">
        <p14:creationId xmlns="" xmlns:p14="http://schemas.microsoft.com/office/powerpoint/2010/main" val="35606120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hteck 1"/>
          <p:cNvSpPr/>
          <p:nvPr/>
        </p:nvSpPr>
        <p:spPr>
          <a:xfrm>
            <a:off x="410610" y="1034557"/>
            <a:ext cx="8255147" cy="76176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27" name="Rechteck 1"/>
          <p:cNvSpPr/>
          <p:nvPr/>
        </p:nvSpPr>
        <p:spPr>
          <a:xfrm>
            <a:off x="417512" y="5978686"/>
            <a:ext cx="8255147" cy="79220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29" name="Rechteck 28"/>
          <p:cNvSpPr/>
          <p:nvPr/>
        </p:nvSpPr>
        <p:spPr>
          <a:xfrm>
            <a:off x="417513" y="1866118"/>
            <a:ext cx="8255147" cy="403258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Acknowledgements</a:t>
            </a:r>
            <a:endParaRPr lang="de-DE" sz="2000" b="1" baseline="-25000" dirty="0">
              <a:solidFill>
                <a:schemeClr val="bg1"/>
              </a:solidFill>
              <a:latin typeface="+mj-lt"/>
            </a:endParaRPr>
          </a:p>
        </p:txBody>
      </p:sp>
      <p:sp>
        <p:nvSpPr>
          <p:cNvPr id="10" name="Rechteck 9"/>
          <p:cNvSpPr/>
          <p:nvPr/>
        </p:nvSpPr>
        <p:spPr>
          <a:xfrm>
            <a:off x="2899221" y="1939222"/>
            <a:ext cx="5773437" cy="978729"/>
          </a:xfrm>
          <a:prstGeom prst="rect">
            <a:avLst/>
          </a:prstGeom>
        </p:spPr>
        <p:txBody>
          <a:bodyPr wrap="square">
            <a:spAutoFit/>
          </a:bodyPr>
          <a:lstStyle/>
          <a:p>
            <a:pPr>
              <a:lnSpc>
                <a:spcPct val="120000"/>
              </a:lnSpc>
            </a:pPr>
            <a:r>
              <a:rPr lang="de-DE" sz="1600" b="1" u="sng" dirty="0" smtClean="0">
                <a:latin typeface="+mj-lt"/>
              </a:rPr>
              <a:t>Jonathan Coleman </a:t>
            </a:r>
            <a:r>
              <a:rPr lang="en-IE" sz="1600" b="1" dirty="0"/>
              <a:t>+ </a:t>
            </a:r>
            <a:r>
              <a:rPr lang="en-IE" sz="1600" b="1" dirty="0" smtClean="0"/>
              <a:t>group</a:t>
            </a:r>
            <a:endParaRPr lang="de-DE" sz="1600" b="1" u="sng" dirty="0" smtClean="0">
              <a:latin typeface="+mj-lt"/>
            </a:endParaRPr>
          </a:p>
          <a:p>
            <a:pPr>
              <a:lnSpc>
                <a:spcPct val="120000"/>
              </a:lnSpc>
            </a:pPr>
            <a:r>
              <a:rPr lang="de-DE" sz="1600" b="1" dirty="0" smtClean="0">
                <a:latin typeface="+mj-lt"/>
              </a:rPr>
              <a:t>esp. Ronan, Damien, Keith, Andrew, Eswar, Valerie, Tom, Zahra....</a:t>
            </a:r>
            <a:endParaRPr lang="en-IE" sz="1600" b="1" dirty="0" smtClean="0">
              <a:latin typeface="+mj-lt"/>
              <a:sym typeface="Wingdings" pitchFamily="2" charset="2"/>
            </a:endParaRPr>
          </a:p>
        </p:txBody>
      </p:sp>
      <p:sp>
        <p:nvSpPr>
          <p:cNvPr id="12" name="Ellipse 11"/>
          <p:cNvSpPr/>
          <p:nvPr/>
        </p:nvSpPr>
        <p:spPr>
          <a:xfrm>
            <a:off x="2697928" y="2055997"/>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20" name="Rechteck 19"/>
          <p:cNvSpPr/>
          <p:nvPr/>
        </p:nvSpPr>
        <p:spPr>
          <a:xfrm>
            <a:off x="2946899" y="2923155"/>
            <a:ext cx="5040496" cy="683264"/>
          </a:xfrm>
          <a:prstGeom prst="rect">
            <a:avLst/>
          </a:prstGeom>
        </p:spPr>
        <p:txBody>
          <a:bodyPr wrap="square">
            <a:spAutoFit/>
          </a:bodyPr>
          <a:lstStyle/>
          <a:p>
            <a:pPr>
              <a:lnSpc>
                <a:spcPct val="120000"/>
              </a:lnSpc>
            </a:pPr>
            <a:r>
              <a:rPr lang="de-DE" sz="1600" b="1" dirty="0" smtClean="0">
                <a:latin typeface="+mj-lt"/>
              </a:rPr>
              <a:t>Georg Duesberg + group, </a:t>
            </a:r>
            <a:br>
              <a:rPr lang="de-DE" sz="1600" b="1" dirty="0" smtClean="0">
                <a:latin typeface="+mj-lt"/>
              </a:rPr>
            </a:br>
            <a:r>
              <a:rPr lang="de-DE" sz="1600" b="1" dirty="0" smtClean="0">
                <a:latin typeface="+mj-lt"/>
              </a:rPr>
              <a:t>esp. Nina Berner, </a:t>
            </a:r>
            <a:r>
              <a:rPr lang="de-DE" sz="1600" b="1" dirty="0" smtClean="0"/>
              <a:t>Niall McEvoy</a:t>
            </a:r>
            <a:endParaRPr lang="en-IE" sz="1600" b="1" dirty="0" smtClean="0">
              <a:latin typeface="+mj-lt"/>
              <a:sym typeface="Wingdings" pitchFamily="2" charset="2"/>
            </a:endParaRPr>
          </a:p>
        </p:txBody>
      </p:sp>
      <p:sp>
        <p:nvSpPr>
          <p:cNvPr id="21" name="Ellipse 20"/>
          <p:cNvSpPr/>
          <p:nvPr/>
        </p:nvSpPr>
        <p:spPr>
          <a:xfrm>
            <a:off x="2736269" y="3070007"/>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22" name="Rechteck 21"/>
          <p:cNvSpPr/>
          <p:nvPr/>
        </p:nvSpPr>
        <p:spPr>
          <a:xfrm>
            <a:off x="2958184" y="3657930"/>
            <a:ext cx="5040496" cy="683264"/>
          </a:xfrm>
          <a:prstGeom prst="rect">
            <a:avLst/>
          </a:prstGeom>
        </p:spPr>
        <p:txBody>
          <a:bodyPr wrap="square">
            <a:spAutoFit/>
          </a:bodyPr>
          <a:lstStyle/>
          <a:p>
            <a:pPr>
              <a:lnSpc>
                <a:spcPct val="120000"/>
              </a:lnSpc>
            </a:pPr>
            <a:r>
              <a:rPr lang="de-DE" sz="1600" b="1" dirty="0" smtClean="0">
                <a:latin typeface="+mj-lt"/>
              </a:rPr>
              <a:t>John Donegan + group,</a:t>
            </a:r>
            <a:br>
              <a:rPr lang="de-DE" sz="1600" b="1" dirty="0" smtClean="0">
                <a:latin typeface="+mj-lt"/>
              </a:rPr>
            </a:br>
            <a:r>
              <a:rPr lang="de-DE" sz="1600" b="1" dirty="0" smtClean="0">
                <a:latin typeface="+mj-lt"/>
              </a:rPr>
              <a:t>esp. David McCloskey</a:t>
            </a:r>
            <a:endParaRPr lang="en-IE" sz="1600" b="1" dirty="0" smtClean="0">
              <a:latin typeface="+mj-lt"/>
              <a:sym typeface="Wingdings" pitchFamily="2" charset="2"/>
            </a:endParaRPr>
          </a:p>
        </p:txBody>
      </p:sp>
      <p:sp>
        <p:nvSpPr>
          <p:cNvPr id="23" name="Ellipse 22"/>
          <p:cNvSpPr/>
          <p:nvPr/>
        </p:nvSpPr>
        <p:spPr>
          <a:xfrm>
            <a:off x="2734854" y="3792815"/>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4098" name="Picture 2" descr="C:\Users\backes\Dropbox\Collage Dublin\dfg_logo_schriftzug_blau_org.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r="64285"/>
          <a:stretch/>
        </p:blipFill>
        <p:spPr bwMode="auto">
          <a:xfrm>
            <a:off x="895350" y="1168835"/>
            <a:ext cx="1328014" cy="474650"/>
          </a:xfrm>
          <a:prstGeom prst="rect">
            <a:avLst/>
          </a:prstGeom>
          <a:noFill/>
          <a:extLst>
            <a:ext uri="{909E8E84-426E-40DD-AFC4-6F175D3DCCD1}">
              <a14:hiddenFill xmlns="" xmlns:a14="http://schemas.microsoft.com/office/drawing/2010/main">
                <a:solidFill>
                  <a:srgbClr val="FFFFFF"/>
                </a:solidFill>
              </a14:hiddenFill>
            </a:ext>
          </a:extLst>
        </p:spPr>
      </p:pic>
      <p:pic>
        <p:nvPicPr>
          <p:cNvPr id="4102" name="Picture 6"/>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806450" y="2153589"/>
            <a:ext cx="1430449" cy="17040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2" name="Rechteck 21"/>
          <p:cNvSpPr/>
          <p:nvPr/>
        </p:nvSpPr>
        <p:spPr>
          <a:xfrm>
            <a:off x="2934391" y="4406473"/>
            <a:ext cx="5040496" cy="683264"/>
          </a:xfrm>
          <a:prstGeom prst="rect">
            <a:avLst/>
          </a:prstGeom>
        </p:spPr>
        <p:txBody>
          <a:bodyPr wrap="square">
            <a:spAutoFit/>
          </a:bodyPr>
          <a:lstStyle/>
          <a:p>
            <a:pPr>
              <a:lnSpc>
                <a:spcPct val="120000"/>
              </a:lnSpc>
            </a:pPr>
            <a:r>
              <a:rPr lang="de-DE" sz="1600" b="1" dirty="0" smtClean="0">
                <a:latin typeface="+mj-lt"/>
              </a:rPr>
              <a:t>Valeria Nicolosi + group,</a:t>
            </a:r>
            <a:br>
              <a:rPr lang="de-DE" sz="1600" b="1" dirty="0" smtClean="0">
                <a:latin typeface="+mj-lt"/>
              </a:rPr>
            </a:br>
            <a:r>
              <a:rPr lang="de-DE" sz="1600" b="1" dirty="0" smtClean="0">
                <a:latin typeface="+mj-lt"/>
              </a:rPr>
              <a:t>esp. Hannah Nerl, Evie Doherty</a:t>
            </a:r>
            <a:endParaRPr lang="en-IE" sz="1600" b="1" dirty="0" smtClean="0">
              <a:latin typeface="+mj-lt"/>
              <a:sym typeface="Wingdings" pitchFamily="2" charset="2"/>
            </a:endParaRPr>
          </a:p>
        </p:txBody>
      </p:sp>
      <p:sp>
        <p:nvSpPr>
          <p:cNvPr id="33" name="Ellipse 22"/>
          <p:cNvSpPr/>
          <p:nvPr/>
        </p:nvSpPr>
        <p:spPr>
          <a:xfrm>
            <a:off x="2749161" y="4525483"/>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34" name="Rechteck 9"/>
          <p:cNvSpPr/>
          <p:nvPr/>
        </p:nvSpPr>
        <p:spPr>
          <a:xfrm>
            <a:off x="2881096" y="1199265"/>
            <a:ext cx="5382520" cy="360612"/>
          </a:xfrm>
          <a:prstGeom prst="rect">
            <a:avLst/>
          </a:prstGeom>
        </p:spPr>
        <p:txBody>
          <a:bodyPr wrap="square">
            <a:spAutoFit/>
          </a:bodyPr>
          <a:lstStyle/>
          <a:p>
            <a:pPr>
              <a:lnSpc>
                <a:spcPct val="120000"/>
              </a:lnSpc>
            </a:pPr>
            <a:r>
              <a:rPr lang="de-DE" sz="1600" b="1" u="sng" dirty="0" smtClean="0">
                <a:latin typeface="+mj-lt"/>
                <a:sym typeface="Wingdings" pitchFamily="2" charset="2"/>
              </a:rPr>
              <a:t>Funding </a:t>
            </a:r>
            <a:r>
              <a:rPr lang="de-DE" sz="1600" b="1" dirty="0" smtClean="0">
                <a:latin typeface="+mj-lt"/>
                <a:sym typeface="Wingdings" pitchFamily="2" charset="2"/>
              </a:rPr>
              <a:t>(postdoc fellowship)</a:t>
            </a:r>
            <a:endParaRPr lang="en-IE" sz="1600" b="1" dirty="0" smtClean="0">
              <a:latin typeface="+mj-lt"/>
              <a:sym typeface="Wingdings" pitchFamily="2" charset="2"/>
            </a:endParaRPr>
          </a:p>
        </p:txBody>
      </p:sp>
      <p:sp>
        <p:nvSpPr>
          <p:cNvPr id="35" name="Ellipse 11"/>
          <p:cNvSpPr/>
          <p:nvPr/>
        </p:nvSpPr>
        <p:spPr>
          <a:xfrm>
            <a:off x="2679802" y="1316040"/>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37" name="Text Box 17"/>
          <p:cNvSpPr txBox="1">
            <a:spLocks noChangeArrowheads="1"/>
          </p:cNvSpPr>
          <p:nvPr/>
        </p:nvSpPr>
        <p:spPr bwMode="auto">
          <a:xfrm rot="1391426">
            <a:off x="1948371" y="3119372"/>
            <a:ext cx="5179623" cy="738664"/>
          </a:xfrm>
          <a:prstGeom prst="rect">
            <a:avLst/>
          </a:prstGeom>
          <a:solidFill>
            <a:srgbClr val="FFFFFF">
              <a:alpha val="80000"/>
            </a:srgbClr>
          </a:solidFill>
          <a:ln w="9525">
            <a:noFill/>
            <a:miter lim="800000"/>
            <a:headEnd/>
            <a:tailEnd/>
          </a:ln>
          <a:effectLst/>
        </p:spPr>
        <p:txBody>
          <a:bodyPr wrap="none">
            <a:spAutoFit/>
          </a:bodyPr>
          <a:lstStyle/>
          <a:p>
            <a:pPr algn="ctr" fontAlgn="base">
              <a:lnSpc>
                <a:spcPct val="150000"/>
              </a:lnSpc>
              <a:spcBef>
                <a:spcPct val="0"/>
              </a:spcBef>
              <a:spcAft>
                <a:spcPct val="0"/>
              </a:spcAft>
              <a:defRPr/>
            </a:pPr>
            <a:r>
              <a:rPr lang="en-US" sz="2800" b="1" dirty="0" smtClean="0">
                <a:solidFill>
                  <a:srgbClr val="C00000"/>
                </a:solidFill>
                <a:effectLst>
                  <a:outerShdw blurRad="38100" dist="38100" dir="2700000" algn="tl">
                    <a:srgbClr val="000000">
                      <a:alpha val="43137"/>
                    </a:srgbClr>
                  </a:outerShdw>
                </a:effectLst>
                <a:latin typeface="Arial" pitchFamily="34" charset="0"/>
                <a:cs typeface="Arial" pitchFamily="34" charset="0"/>
              </a:rPr>
              <a:t>Thank you for your attention!</a:t>
            </a:r>
            <a:endParaRPr lang="en-US" sz="2800" b="1" dirty="0">
              <a:solidFill>
                <a:srgbClr val="C00000"/>
              </a:solidFill>
              <a:effectLst>
                <a:outerShdw blurRad="38100" dist="38100" dir="2700000" algn="tl">
                  <a:srgbClr val="000000">
                    <a:alpha val="43137"/>
                  </a:srgbClr>
                </a:outerShdw>
              </a:effectLst>
              <a:latin typeface="Arial" pitchFamily="34" charset="0"/>
              <a:cs typeface="Arial" pitchFamily="34" charset="0"/>
            </a:endParaRPr>
          </a:p>
        </p:txBody>
      </p:sp>
      <p:pic>
        <p:nvPicPr>
          <p:cNvPr id="24" name="Picture 6" descr="http://www-astro.physik.tu-berlin.de/%7Ebreitschwerdt/tu-logo_2d_blau.g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101150" y="6109047"/>
            <a:ext cx="817856" cy="612322"/>
          </a:xfrm>
          <a:prstGeom prst="rect">
            <a:avLst/>
          </a:prstGeom>
          <a:noFill/>
          <a:extLst>
            <a:ext uri="{909E8E84-426E-40DD-AFC4-6F175D3DCCD1}">
              <a14:hiddenFill xmlns="" xmlns:a14="http://schemas.microsoft.com/office/drawing/2010/main">
                <a:solidFill>
                  <a:srgbClr val="FFFFFF"/>
                </a:solidFill>
              </a14:hiddenFill>
            </a:ext>
          </a:extLst>
        </p:spPr>
      </p:pic>
      <p:sp>
        <p:nvSpPr>
          <p:cNvPr id="25" name="Rechteck 21"/>
          <p:cNvSpPr/>
          <p:nvPr/>
        </p:nvSpPr>
        <p:spPr>
          <a:xfrm>
            <a:off x="2987757" y="6205653"/>
            <a:ext cx="5368063" cy="387798"/>
          </a:xfrm>
          <a:prstGeom prst="rect">
            <a:avLst/>
          </a:prstGeom>
        </p:spPr>
        <p:txBody>
          <a:bodyPr wrap="square">
            <a:spAutoFit/>
          </a:bodyPr>
          <a:lstStyle/>
          <a:p>
            <a:pPr>
              <a:lnSpc>
                <a:spcPct val="120000"/>
              </a:lnSpc>
            </a:pPr>
            <a:r>
              <a:rPr lang="de-DE" sz="1600" b="1" dirty="0" smtClean="0">
                <a:latin typeface="+mj-lt"/>
              </a:rPr>
              <a:t>Nils Scheuschner and Janina Maultzsch</a:t>
            </a:r>
            <a:endParaRPr lang="en-IE" sz="1600" b="1" dirty="0" smtClean="0">
              <a:latin typeface="+mj-lt"/>
              <a:sym typeface="Wingdings" pitchFamily="2" charset="2"/>
            </a:endParaRPr>
          </a:p>
        </p:txBody>
      </p:sp>
      <p:sp>
        <p:nvSpPr>
          <p:cNvPr id="28" name="Ellipse 22"/>
          <p:cNvSpPr/>
          <p:nvPr/>
        </p:nvSpPr>
        <p:spPr>
          <a:xfrm>
            <a:off x="2786464" y="6322428"/>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39" name="Rechteck 21"/>
          <p:cNvSpPr/>
          <p:nvPr/>
        </p:nvSpPr>
        <p:spPr>
          <a:xfrm>
            <a:off x="2987757" y="5154981"/>
            <a:ext cx="5040496" cy="683264"/>
          </a:xfrm>
          <a:prstGeom prst="rect">
            <a:avLst/>
          </a:prstGeom>
        </p:spPr>
        <p:txBody>
          <a:bodyPr wrap="square">
            <a:spAutoFit/>
          </a:bodyPr>
          <a:lstStyle/>
          <a:p>
            <a:pPr>
              <a:lnSpc>
                <a:spcPct val="120000"/>
              </a:lnSpc>
            </a:pPr>
            <a:r>
              <a:rPr lang="de-DE" sz="1600" b="1" dirty="0" smtClean="0">
                <a:latin typeface="+mj-lt"/>
              </a:rPr>
              <a:t>Werner Blau + group,</a:t>
            </a:r>
            <a:br>
              <a:rPr lang="de-DE" sz="1600" b="1" dirty="0" smtClean="0">
                <a:latin typeface="+mj-lt"/>
              </a:rPr>
            </a:br>
            <a:r>
              <a:rPr lang="de-DE" sz="1600" b="1" dirty="0" smtClean="0">
                <a:latin typeface="+mj-lt"/>
              </a:rPr>
              <a:t>esp. </a:t>
            </a:r>
            <a:r>
              <a:rPr lang="de-DE" sz="1600" b="1" dirty="0">
                <a:latin typeface="+mj-lt"/>
              </a:rPr>
              <a:t>Beata Szydłowska</a:t>
            </a:r>
            <a:endParaRPr lang="en-IE" sz="1600" b="1" dirty="0" smtClean="0">
              <a:latin typeface="+mj-lt"/>
              <a:sym typeface="Wingdings" pitchFamily="2" charset="2"/>
            </a:endParaRPr>
          </a:p>
        </p:txBody>
      </p:sp>
      <p:sp>
        <p:nvSpPr>
          <p:cNvPr id="40" name="Ellipse 22"/>
          <p:cNvSpPr/>
          <p:nvPr/>
        </p:nvSpPr>
        <p:spPr>
          <a:xfrm>
            <a:off x="2761230" y="5281131"/>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41"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74119" y="3995819"/>
            <a:ext cx="1247306" cy="16386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60837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10" grpId="0"/>
      <p:bldP spid="12" grpId="0" animBg="1"/>
      <p:bldP spid="20" grpId="0"/>
      <p:bldP spid="21" grpId="0" animBg="1"/>
      <p:bldP spid="22" grpId="0"/>
      <p:bldP spid="23" grpId="0" animBg="1"/>
      <p:bldP spid="32" grpId="0"/>
      <p:bldP spid="33" grpId="0" animBg="1"/>
      <p:bldP spid="37" grpId="0" animBg="1"/>
      <p:bldP spid="25" grpId="0"/>
      <p:bldP spid="28" grpId="0" animBg="1"/>
      <p:bldP spid="39" grpId="0"/>
      <p:bldP spid="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8205609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4598573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5955476" cy="424732"/>
          </a:xfrm>
          <a:prstGeom prst="rect">
            <a:avLst/>
          </a:prstGeom>
          <a:noFill/>
        </p:spPr>
        <p:txBody>
          <a:bodyPr wrap="none" rtlCol="0">
            <a:spAutoFit/>
          </a:bodyPr>
          <a:lstStyle/>
          <a:p>
            <a:pPr>
              <a:lnSpc>
                <a:spcPct val="120000"/>
              </a:lnSpc>
            </a:pPr>
            <a:r>
              <a:rPr lang="de-DE" b="1" dirty="0" smtClean="0">
                <a:solidFill>
                  <a:schemeClr val="accent2"/>
                </a:solidFill>
              </a:rPr>
              <a:t>Overcoming limitations to length metric: large flakes</a:t>
            </a:r>
            <a:endParaRPr lang="de-DE" b="1" dirty="0">
              <a:solidFill>
                <a:schemeClr val="accent2"/>
              </a:solidFill>
            </a:endParaRPr>
          </a:p>
        </p:txBody>
      </p:sp>
      <p:sp>
        <p:nvSpPr>
          <p:cNvPr id="13" name="Rechteck 17"/>
          <p:cNvSpPr/>
          <p:nvPr/>
        </p:nvSpPr>
        <p:spPr>
          <a:xfrm>
            <a:off x="748264" y="1782811"/>
            <a:ext cx="8395736" cy="394210"/>
          </a:xfrm>
          <a:prstGeom prst="rect">
            <a:avLst/>
          </a:prstGeom>
        </p:spPr>
        <p:txBody>
          <a:bodyPr wrap="square">
            <a:spAutoFit/>
          </a:bodyPr>
          <a:lstStyle/>
          <a:p>
            <a:pPr>
              <a:lnSpc>
                <a:spcPct val="120000"/>
              </a:lnSpc>
            </a:pPr>
            <a:r>
              <a:rPr lang="de-DE" b="1" dirty="0" smtClean="0">
                <a:latin typeface="+mj-lt"/>
              </a:rPr>
              <a:t>Large flakes: only minor changes in extinction spectra </a:t>
            </a:r>
            <a:r>
              <a:rPr lang="de-DE" b="1" dirty="0" smtClean="0">
                <a:latin typeface="+mj-lt"/>
                <a:sym typeface="Wingdings" panose="05000000000000000000" pitchFamily="2" charset="2"/>
              </a:rPr>
              <a:t> metric limited</a:t>
            </a:r>
            <a:endParaRPr lang="en-IE" b="1" dirty="0" smtClean="0">
              <a:latin typeface="+mj-lt"/>
            </a:endParaRPr>
          </a:p>
        </p:txBody>
      </p:sp>
      <p:sp>
        <p:nvSpPr>
          <p:cNvPr id="14"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10"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
        <p:nvSpPr>
          <p:cNvPr id="15" name="Rechteck 9"/>
          <p:cNvSpPr/>
          <p:nvPr/>
        </p:nvSpPr>
        <p:spPr>
          <a:xfrm>
            <a:off x="63025" y="6507135"/>
            <a:ext cx="2986840" cy="350865"/>
          </a:xfrm>
          <a:prstGeom prst="rect">
            <a:avLst/>
          </a:prstGeom>
        </p:spPr>
        <p:txBody>
          <a:bodyPr wrap="square">
            <a:spAutoFit/>
          </a:bodyPr>
          <a:lstStyle/>
          <a:p>
            <a:pPr>
              <a:lnSpc>
                <a:spcPct val="120000"/>
              </a:lnSpc>
            </a:pPr>
            <a:r>
              <a:rPr lang="de-DE" sz="1400" b="1" dirty="0" smtClean="0">
                <a:solidFill>
                  <a:schemeClr val="accent2"/>
                </a:solidFill>
                <a:latin typeface="+mj-lt"/>
              </a:rPr>
              <a:t>David McCloskey, John Donegan</a:t>
            </a:r>
            <a:endParaRPr lang="de-DE" sz="1400" b="1" dirty="0">
              <a:solidFill>
                <a:schemeClr val="accent2"/>
              </a:solidFill>
              <a:latin typeface="+mj-lt"/>
            </a:endParaRPr>
          </a:p>
        </p:txBody>
      </p:sp>
      <p:graphicFrame>
        <p:nvGraphicFramePr>
          <p:cNvPr id="18" name="Object 17"/>
          <p:cNvGraphicFramePr>
            <a:graphicFrameLocks noChangeAspect="1"/>
          </p:cNvGraphicFramePr>
          <p:nvPr>
            <p:extLst/>
          </p:nvPr>
        </p:nvGraphicFramePr>
        <p:xfrm>
          <a:off x="2603536" y="2751296"/>
          <a:ext cx="3598114" cy="3780000"/>
        </p:xfrm>
        <a:graphic>
          <a:graphicData uri="http://schemas.openxmlformats.org/presentationml/2006/ole">
            <p:oleObj spid="_x0000_s73841" name="Graph" r:id="rId3" imgW="2879640" imgH="3024000" progId="">
              <p:embed/>
            </p:oleObj>
          </a:graphicData>
        </a:graphic>
      </p:graphicFrame>
      <p:sp>
        <p:nvSpPr>
          <p:cNvPr id="19" name="Rechteck 17"/>
          <p:cNvSpPr/>
          <p:nvPr/>
        </p:nvSpPr>
        <p:spPr>
          <a:xfrm>
            <a:off x="748264" y="2291764"/>
            <a:ext cx="8395736" cy="394210"/>
          </a:xfrm>
          <a:prstGeom prst="rect">
            <a:avLst/>
          </a:prstGeom>
        </p:spPr>
        <p:txBody>
          <a:bodyPr wrap="square">
            <a:spAutoFit/>
          </a:bodyPr>
          <a:lstStyle/>
          <a:p>
            <a:pPr>
              <a:lnSpc>
                <a:spcPct val="120000"/>
              </a:lnSpc>
            </a:pPr>
            <a:r>
              <a:rPr lang="de-DE" b="1" dirty="0" smtClean="0">
                <a:latin typeface="+mj-lt"/>
              </a:rPr>
              <a:t>Measurement of absorbance in integrating sphere helps!</a:t>
            </a:r>
            <a:endParaRPr lang="en-IE" b="1" dirty="0" smtClean="0">
              <a:latin typeface="+mj-lt"/>
            </a:endParaRPr>
          </a:p>
        </p:txBody>
      </p:sp>
      <p:sp>
        <p:nvSpPr>
          <p:cNvPr id="21" name="Ellipse 18"/>
          <p:cNvSpPr/>
          <p:nvPr/>
        </p:nvSpPr>
        <p:spPr>
          <a:xfrm>
            <a:off x="533323" y="2408539"/>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pSp>
        <p:nvGrpSpPr>
          <p:cNvPr id="3" name="Group 2"/>
          <p:cNvGrpSpPr/>
          <p:nvPr/>
        </p:nvGrpSpPr>
        <p:grpSpPr>
          <a:xfrm>
            <a:off x="516996" y="2760001"/>
            <a:ext cx="3600352" cy="3780000"/>
            <a:chOff x="516996" y="2760001"/>
            <a:chExt cx="3600352" cy="3780000"/>
          </a:xfrm>
        </p:grpSpPr>
        <p:graphicFrame>
          <p:nvGraphicFramePr>
            <p:cNvPr id="22" name="Object 21"/>
            <p:cNvGraphicFramePr>
              <a:graphicFrameLocks noChangeAspect="1"/>
            </p:cNvGraphicFramePr>
            <p:nvPr>
              <p:extLst/>
            </p:nvPr>
          </p:nvGraphicFramePr>
          <p:xfrm>
            <a:off x="516996" y="2760001"/>
            <a:ext cx="3600352" cy="3780000"/>
          </p:xfrm>
          <a:graphic>
            <a:graphicData uri="http://schemas.openxmlformats.org/presentationml/2006/ole">
              <p:oleObj spid="_x0000_s73842" name="Graph" r:id="rId4" imgW="2879640" imgH="3024000" progId="">
                <p:embed/>
              </p:oleObj>
            </a:graphicData>
          </a:graphic>
        </p:graphicFrame>
        <p:sp>
          <p:nvSpPr>
            <p:cNvPr id="24" name="Textfeld 10"/>
            <p:cNvSpPr txBox="1"/>
            <p:nvPr/>
          </p:nvSpPr>
          <p:spPr>
            <a:xfrm>
              <a:off x="1056144" y="5527309"/>
              <a:ext cx="1518364" cy="39421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lnSpc>
                  <a:spcPct val="120000"/>
                </a:lnSpc>
              </a:pPr>
              <a:r>
                <a:rPr lang="de-DE" b="1" dirty="0" smtClean="0">
                  <a:solidFill>
                    <a:schemeClr val="accent2"/>
                  </a:solidFill>
                </a:rPr>
                <a:t>Absorbance</a:t>
              </a:r>
            </a:p>
          </p:txBody>
        </p:sp>
      </p:grpSp>
      <p:grpSp>
        <p:nvGrpSpPr>
          <p:cNvPr id="2" name="Group 1"/>
          <p:cNvGrpSpPr/>
          <p:nvPr/>
        </p:nvGrpSpPr>
        <p:grpSpPr>
          <a:xfrm>
            <a:off x="5270500" y="2757740"/>
            <a:ext cx="3600353" cy="3780000"/>
            <a:chOff x="5270500" y="2757740"/>
            <a:chExt cx="3600353" cy="3780000"/>
          </a:xfrm>
        </p:grpSpPr>
        <p:graphicFrame>
          <p:nvGraphicFramePr>
            <p:cNvPr id="23" name="Object 22"/>
            <p:cNvGraphicFramePr>
              <a:graphicFrameLocks noChangeAspect="1"/>
            </p:cNvGraphicFramePr>
            <p:nvPr>
              <p:extLst/>
            </p:nvPr>
          </p:nvGraphicFramePr>
          <p:xfrm>
            <a:off x="5270500" y="2757740"/>
            <a:ext cx="3600353" cy="3780000"/>
          </p:xfrm>
          <a:graphic>
            <a:graphicData uri="http://schemas.openxmlformats.org/presentationml/2006/ole">
              <p:oleObj spid="_x0000_s73843" name="Graph" r:id="rId5" imgW="2879640" imgH="3024000" progId="">
                <p:embed/>
              </p:oleObj>
            </a:graphicData>
          </a:graphic>
        </p:graphicFrame>
        <p:sp>
          <p:nvSpPr>
            <p:cNvPr id="25" name="Textfeld 10"/>
            <p:cNvSpPr txBox="1"/>
            <p:nvPr/>
          </p:nvSpPr>
          <p:spPr>
            <a:xfrm>
              <a:off x="5787299" y="5497534"/>
              <a:ext cx="1313180" cy="4247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lgn="ctr">
                <a:lnSpc>
                  <a:spcPct val="120000"/>
                </a:lnSpc>
              </a:pPr>
              <a:r>
                <a:rPr lang="de-DE" b="1" dirty="0" smtClean="0">
                  <a:solidFill>
                    <a:schemeClr val="accent2"/>
                  </a:solidFill>
                </a:rPr>
                <a:t>Scattering</a:t>
              </a:r>
            </a:p>
          </p:txBody>
        </p:sp>
      </p:grpSp>
    </p:spTree>
    <p:extLst>
      <p:ext uri="{BB962C8B-B14F-4D97-AF65-F5344CB8AC3E}">
        <p14:creationId xmlns="" xmlns:p14="http://schemas.microsoft.com/office/powerpoint/2010/main" val="69339845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0" presetClass="exit" presetSubtype="0" fill="hold" nodeType="withEffect">
                                  <p:stCondLst>
                                    <p:cond delay="0"/>
                                  </p:stCondLst>
                                  <p:childTnLst>
                                    <p:animEffect transition="out" filter="fade">
                                      <p:cBhvr>
                                        <p:cTn id="10" dur="500"/>
                                        <p:tgtEl>
                                          <p:spTgt spid="18"/>
                                        </p:tgtEl>
                                      </p:cBhvr>
                                    </p:animEffect>
                                    <p:set>
                                      <p:cBhvr>
                                        <p:cTn id="11" dur="1" fill="hold">
                                          <p:stCondLst>
                                            <p:cond delay="499"/>
                                          </p:stCondLst>
                                        </p:cTn>
                                        <p:tgtEl>
                                          <p:spTgt spid="18"/>
                                        </p:tgtEl>
                                        <p:attrNameLst>
                                          <p:attrName>style.visibility</p:attrName>
                                        </p:attrNameLst>
                                      </p:cBhvr>
                                      <p:to>
                                        <p:strVal val="hidden"/>
                                      </p:to>
                                    </p:se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5955476" cy="424732"/>
          </a:xfrm>
          <a:prstGeom prst="rect">
            <a:avLst/>
          </a:prstGeom>
          <a:noFill/>
        </p:spPr>
        <p:txBody>
          <a:bodyPr wrap="none" rtlCol="0">
            <a:spAutoFit/>
          </a:bodyPr>
          <a:lstStyle/>
          <a:p>
            <a:pPr>
              <a:lnSpc>
                <a:spcPct val="120000"/>
              </a:lnSpc>
            </a:pPr>
            <a:r>
              <a:rPr lang="de-DE" b="1" dirty="0" smtClean="0">
                <a:solidFill>
                  <a:schemeClr val="accent2"/>
                </a:solidFill>
              </a:rPr>
              <a:t>Overcoming limitations to length metric: large flakes</a:t>
            </a:r>
            <a:endParaRPr lang="de-DE" b="1" dirty="0">
              <a:solidFill>
                <a:schemeClr val="accent2"/>
              </a:solidFill>
            </a:endParaRPr>
          </a:p>
        </p:txBody>
      </p:sp>
      <p:sp>
        <p:nvSpPr>
          <p:cNvPr id="13" name="Rechteck 17"/>
          <p:cNvSpPr/>
          <p:nvPr/>
        </p:nvSpPr>
        <p:spPr>
          <a:xfrm>
            <a:off x="748264" y="1782811"/>
            <a:ext cx="8395736" cy="424732"/>
          </a:xfrm>
          <a:prstGeom prst="rect">
            <a:avLst/>
          </a:prstGeom>
        </p:spPr>
        <p:txBody>
          <a:bodyPr wrap="square">
            <a:spAutoFit/>
          </a:bodyPr>
          <a:lstStyle/>
          <a:p>
            <a:pPr>
              <a:lnSpc>
                <a:spcPct val="120000"/>
              </a:lnSpc>
            </a:pPr>
            <a:r>
              <a:rPr lang="de-DE" b="1" dirty="0" smtClean="0">
                <a:latin typeface="+mj-lt"/>
              </a:rPr>
              <a:t>Scattering exponent is an excellent alternative metric for L!</a:t>
            </a:r>
            <a:endParaRPr lang="en-IE" b="1" dirty="0" smtClean="0">
              <a:latin typeface="+mj-lt"/>
            </a:endParaRPr>
          </a:p>
        </p:txBody>
      </p:sp>
      <p:sp>
        <p:nvSpPr>
          <p:cNvPr id="14"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10"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
        <p:nvSpPr>
          <p:cNvPr id="15" name="Rechteck 9"/>
          <p:cNvSpPr/>
          <p:nvPr/>
        </p:nvSpPr>
        <p:spPr>
          <a:xfrm>
            <a:off x="63025" y="6507135"/>
            <a:ext cx="2986840" cy="350865"/>
          </a:xfrm>
          <a:prstGeom prst="rect">
            <a:avLst/>
          </a:prstGeom>
        </p:spPr>
        <p:txBody>
          <a:bodyPr wrap="square">
            <a:spAutoFit/>
          </a:bodyPr>
          <a:lstStyle/>
          <a:p>
            <a:pPr>
              <a:lnSpc>
                <a:spcPct val="120000"/>
              </a:lnSpc>
            </a:pPr>
            <a:r>
              <a:rPr lang="de-DE" sz="1400" b="1" dirty="0" smtClean="0">
                <a:solidFill>
                  <a:schemeClr val="accent2"/>
                </a:solidFill>
                <a:latin typeface="+mj-lt"/>
              </a:rPr>
              <a:t>David McCloskey, John Donegan</a:t>
            </a:r>
            <a:endParaRPr lang="de-DE" sz="1400" b="1" dirty="0">
              <a:solidFill>
                <a:schemeClr val="accent2"/>
              </a:solidFill>
              <a:latin typeface="+mj-lt"/>
            </a:endParaRPr>
          </a:p>
        </p:txBody>
      </p:sp>
      <p:graphicFrame>
        <p:nvGraphicFramePr>
          <p:cNvPr id="9" name="Object 8"/>
          <p:cNvGraphicFramePr>
            <a:graphicFrameLocks noChangeAspect="1"/>
          </p:cNvGraphicFramePr>
          <p:nvPr>
            <p:extLst/>
          </p:nvPr>
        </p:nvGraphicFramePr>
        <p:xfrm>
          <a:off x="717328" y="2445080"/>
          <a:ext cx="3769857" cy="3960000"/>
        </p:xfrm>
        <a:graphic>
          <a:graphicData uri="http://schemas.openxmlformats.org/presentationml/2006/ole">
            <p:oleObj spid="_x0000_s74828" name="Graph" r:id="rId3" imgW="2879640" imgH="3024000" progId="">
              <p:embed/>
            </p:oleObj>
          </a:graphicData>
        </a:graphic>
      </p:graphicFrame>
      <p:graphicFrame>
        <p:nvGraphicFramePr>
          <p:cNvPr id="12" name="Object 11"/>
          <p:cNvGraphicFramePr>
            <a:graphicFrameLocks noChangeAspect="1"/>
          </p:cNvGraphicFramePr>
          <p:nvPr>
            <p:extLst/>
          </p:nvPr>
        </p:nvGraphicFramePr>
        <p:xfrm>
          <a:off x="4596369" y="2143737"/>
          <a:ext cx="4364963" cy="4396682"/>
        </p:xfrm>
        <a:graphic>
          <a:graphicData uri="http://schemas.openxmlformats.org/presentationml/2006/ole">
            <p:oleObj spid="_x0000_s74829" name="Graph" r:id="rId4" imgW="2879640" imgH="2899800" progId="">
              <p:embed/>
            </p:oleObj>
          </a:graphicData>
        </a:graphic>
      </p:graphicFrame>
    </p:spTree>
    <p:extLst>
      <p:ext uri="{BB962C8B-B14F-4D97-AF65-F5344CB8AC3E}">
        <p14:creationId xmlns="" xmlns:p14="http://schemas.microsoft.com/office/powerpoint/2010/main" val="219691504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6" name="Textfeld 5"/>
          <p:cNvSpPr txBox="1"/>
          <p:nvPr/>
        </p:nvSpPr>
        <p:spPr>
          <a:xfrm>
            <a:off x="417513" y="1211796"/>
            <a:ext cx="4429418" cy="424732"/>
          </a:xfrm>
          <a:prstGeom prst="rect">
            <a:avLst/>
          </a:prstGeom>
          <a:noFill/>
        </p:spPr>
        <p:txBody>
          <a:bodyPr wrap="none" rtlCol="0">
            <a:spAutoFit/>
          </a:bodyPr>
          <a:lstStyle/>
          <a:p>
            <a:pPr>
              <a:lnSpc>
                <a:spcPct val="120000"/>
              </a:lnSpc>
            </a:pPr>
            <a:r>
              <a:rPr lang="de-DE" b="1" dirty="0" smtClean="0">
                <a:solidFill>
                  <a:schemeClr val="accent2"/>
                </a:solidFill>
              </a:rPr>
              <a:t>Further evidence for edge effects: XPS</a:t>
            </a:r>
            <a:endParaRPr lang="de-DE" b="1" dirty="0">
              <a:solidFill>
                <a:schemeClr val="accent2"/>
              </a:solidFill>
            </a:endParaRPr>
          </a:p>
        </p:txBody>
      </p:sp>
      <p:sp>
        <p:nvSpPr>
          <p:cNvPr id="10" name="Rechteck 9"/>
          <p:cNvSpPr/>
          <p:nvPr/>
        </p:nvSpPr>
        <p:spPr>
          <a:xfrm>
            <a:off x="740033" y="1723004"/>
            <a:ext cx="8434707" cy="424732"/>
          </a:xfrm>
          <a:prstGeom prst="rect">
            <a:avLst/>
          </a:prstGeom>
        </p:spPr>
        <p:txBody>
          <a:bodyPr wrap="square">
            <a:spAutoFit/>
          </a:bodyPr>
          <a:lstStyle/>
          <a:p>
            <a:pPr>
              <a:lnSpc>
                <a:spcPct val="120000"/>
              </a:lnSpc>
            </a:pPr>
            <a:r>
              <a:rPr lang="en-IE" b="1" dirty="0" smtClean="0"/>
              <a:t>XPS says 3 </a:t>
            </a:r>
            <a:r>
              <a:rPr lang="en-IE" b="1" dirty="0"/>
              <a:t>nm</a:t>
            </a:r>
          </a:p>
        </p:txBody>
      </p:sp>
      <p:sp>
        <p:nvSpPr>
          <p:cNvPr id="11" name="Ellipse 10"/>
          <p:cNvSpPr/>
          <p:nvPr/>
        </p:nvSpPr>
        <p:spPr>
          <a:xfrm>
            <a:off x="538740" y="1867211"/>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
        <p:nvSpPr>
          <p:cNvPr id="22"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graphicFrame>
        <p:nvGraphicFramePr>
          <p:cNvPr id="25" name="Object 24"/>
          <p:cNvGraphicFramePr>
            <a:graphicFrameLocks noChangeAspect="1"/>
          </p:cNvGraphicFramePr>
          <p:nvPr>
            <p:extLst/>
          </p:nvPr>
        </p:nvGraphicFramePr>
        <p:xfrm>
          <a:off x="1334840" y="5503429"/>
          <a:ext cx="2941198" cy="837899"/>
        </p:xfrm>
        <a:graphic>
          <a:graphicData uri="http://schemas.openxmlformats.org/presentationml/2006/ole">
            <p:oleObj spid="_x0000_s75815" r:id="rId3" imgW="1638300" imgH="469900" progId="">
              <p:embed/>
            </p:oleObj>
          </a:graphicData>
        </a:graphic>
      </p:graphicFrame>
      <p:sp>
        <p:nvSpPr>
          <p:cNvPr id="26" name="Rechteck 9"/>
          <p:cNvSpPr/>
          <p:nvPr/>
        </p:nvSpPr>
        <p:spPr>
          <a:xfrm>
            <a:off x="0" y="6509134"/>
            <a:ext cx="2986840" cy="350865"/>
          </a:xfrm>
          <a:prstGeom prst="rect">
            <a:avLst/>
          </a:prstGeom>
        </p:spPr>
        <p:txBody>
          <a:bodyPr wrap="square">
            <a:spAutoFit/>
          </a:bodyPr>
          <a:lstStyle/>
          <a:p>
            <a:pPr>
              <a:lnSpc>
                <a:spcPct val="120000"/>
              </a:lnSpc>
            </a:pPr>
            <a:r>
              <a:rPr lang="de-DE" sz="1400" b="1" dirty="0" smtClean="0">
                <a:solidFill>
                  <a:schemeClr val="accent2"/>
                </a:solidFill>
                <a:latin typeface="+mj-lt"/>
              </a:rPr>
              <a:t>Nina Berner, Georg Duesberg</a:t>
            </a:r>
            <a:endParaRPr lang="de-DE" sz="1400" b="1" dirty="0">
              <a:solidFill>
                <a:schemeClr val="accent2"/>
              </a:solidFill>
              <a:latin typeface="+mj-lt"/>
            </a:endParaRPr>
          </a:p>
        </p:txBody>
      </p:sp>
      <p:sp>
        <p:nvSpPr>
          <p:cNvPr id="27" name="TextBox 26"/>
          <p:cNvSpPr txBox="1"/>
          <p:nvPr/>
        </p:nvSpPr>
        <p:spPr>
          <a:xfrm>
            <a:off x="6058127" y="3276204"/>
            <a:ext cx="2447244" cy="369332"/>
          </a:xfrm>
          <a:prstGeom prst="rect">
            <a:avLst/>
          </a:prstGeom>
          <a:noFill/>
        </p:spPr>
        <p:txBody>
          <a:bodyPr wrap="square" rtlCol="0">
            <a:spAutoFit/>
          </a:bodyPr>
          <a:lstStyle/>
          <a:p>
            <a:r>
              <a:rPr lang="de-DE" dirty="0" smtClean="0">
                <a:solidFill>
                  <a:srgbClr val="FF0000"/>
                </a:solidFill>
              </a:rPr>
              <a:t>Final xps</a:t>
            </a:r>
            <a:endParaRPr lang="en-IE" dirty="0">
              <a:solidFill>
                <a:srgbClr val="FF0000"/>
              </a:solidFill>
            </a:endParaRPr>
          </a:p>
        </p:txBody>
      </p:sp>
      <p:pic>
        <p:nvPicPr>
          <p:cNvPr id="4" name="Picture 3"/>
          <p:cNvPicPr>
            <a:picLocks noChangeAspect="1"/>
          </p:cNvPicPr>
          <p:nvPr/>
        </p:nvPicPr>
        <p:blipFill rotWithShape="1">
          <a:blip r:embed="rId4"/>
          <a:srcRect l="51426" b="33818"/>
          <a:stretch/>
        </p:blipFill>
        <p:spPr>
          <a:xfrm>
            <a:off x="4957386" y="1211796"/>
            <a:ext cx="3555220" cy="5441640"/>
          </a:xfrm>
          <a:prstGeom prst="rect">
            <a:avLst/>
          </a:prstGeom>
        </p:spPr>
      </p:pic>
      <p:pic>
        <p:nvPicPr>
          <p:cNvPr id="31" name="Picture 30"/>
          <p:cNvPicPr>
            <a:picLocks noChangeAspect="1"/>
          </p:cNvPicPr>
          <p:nvPr/>
        </p:nvPicPr>
        <p:blipFill rotWithShape="1">
          <a:blip r:embed="rId4"/>
          <a:srcRect l="48955" t="65885"/>
          <a:stretch/>
        </p:blipFill>
        <p:spPr>
          <a:xfrm>
            <a:off x="830599" y="2517229"/>
            <a:ext cx="3949679" cy="2965369"/>
          </a:xfrm>
          <a:prstGeom prst="rect">
            <a:avLst/>
          </a:prstGeom>
        </p:spPr>
      </p:pic>
    </p:spTree>
    <p:extLst>
      <p:ext uri="{BB962C8B-B14F-4D97-AF65-F5344CB8AC3E}">
        <p14:creationId xmlns="" xmlns:p14="http://schemas.microsoft.com/office/powerpoint/2010/main" val="792818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6" name="Textfeld 5"/>
          <p:cNvSpPr txBox="1"/>
          <p:nvPr/>
        </p:nvSpPr>
        <p:spPr>
          <a:xfrm>
            <a:off x="417513" y="1211796"/>
            <a:ext cx="4570482" cy="424732"/>
          </a:xfrm>
          <a:prstGeom prst="rect">
            <a:avLst/>
          </a:prstGeom>
          <a:noFill/>
        </p:spPr>
        <p:txBody>
          <a:bodyPr wrap="none" rtlCol="0">
            <a:spAutoFit/>
          </a:bodyPr>
          <a:lstStyle/>
          <a:p>
            <a:pPr>
              <a:lnSpc>
                <a:spcPct val="120000"/>
              </a:lnSpc>
            </a:pPr>
            <a:r>
              <a:rPr lang="de-DE" b="1" dirty="0" smtClean="0">
                <a:solidFill>
                  <a:schemeClr val="accent2"/>
                </a:solidFill>
              </a:rPr>
              <a:t>Further evidence for edge effects: EELS</a:t>
            </a:r>
            <a:endParaRPr lang="de-DE" b="1" dirty="0">
              <a:solidFill>
                <a:schemeClr val="accent2"/>
              </a:solidFill>
            </a:endParaRPr>
          </a:p>
        </p:txBody>
      </p:sp>
      <p:sp>
        <p:nvSpPr>
          <p:cNvPr id="22"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
        <p:nvSpPr>
          <p:cNvPr id="26" name="Rechteck 9"/>
          <p:cNvSpPr/>
          <p:nvPr/>
        </p:nvSpPr>
        <p:spPr>
          <a:xfrm>
            <a:off x="0" y="6509134"/>
            <a:ext cx="2986840" cy="350865"/>
          </a:xfrm>
          <a:prstGeom prst="rect">
            <a:avLst/>
          </a:prstGeom>
        </p:spPr>
        <p:txBody>
          <a:bodyPr wrap="square">
            <a:spAutoFit/>
          </a:bodyPr>
          <a:lstStyle/>
          <a:p>
            <a:pPr>
              <a:lnSpc>
                <a:spcPct val="120000"/>
              </a:lnSpc>
            </a:pPr>
            <a:r>
              <a:rPr lang="de-DE" sz="1400" b="1" dirty="0" smtClean="0">
                <a:solidFill>
                  <a:schemeClr val="accent2"/>
                </a:solidFill>
                <a:latin typeface="+mj-lt"/>
              </a:rPr>
              <a:t>Hannah Nerl, Valeria Nicolosi</a:t>
            </a:r>
            <a:endParaRPr lang="de-DE" sz="1400" b="1" dirty="0">
              <a:solidFill>
                <a:schemeClr val="accent2"/>
              </a:solidFill>
              <a:latin typeface="+mj-lt"/>
            </a:endParaRPr>
          </a:p>
        </p:txBody>
      </p:sp>
      <p:graphicFrame>
        <p:nvGraphicFramePr>
          <p:cNvPr id="18" name="Object 17"/>
          <p:cNvGraphicFramePr>
            <a:graphicFrameLocks noChangeAspect="1"/>
          </p:cNvGraphicFramePr>
          <p:nvPr>
            <p:extLst/>
          </p:nvPr>
        </p:nvGraphicFramePr>
        <p:xfrm>
          <a:off x="4471600" y="3649764"/>
          <a:ext cx="4032635" cy="2880000"/>
        </p:xfrm>
        <a:graphic>
          <a:graphicData uri="http://schemas.openxmlformats.org/presentationml/2006/ole">
            <p:oleObj spid="_x0000_s76876" name="Graph" r:id="rId3" imgW="4031640" imgH="2879640" progId="">
              <p:embed/>
            </p:oleObj>
          </a:graphicData>
        </a:graphic>
      </p:graphicFrame>
      <p:graphicFrame>
        <p:nvGraphicFramePr>
          <p:cNvPr id="30" name="Object 29"/>
          <p:cNvGraphicFramePr>
            <a:graphicFrameLocks noChangeAspect="1"/>
          </p:cNvGraphicFramePr>
          <p:nvPr>
            <p:extLst/>
          </p:nvPr>
        </p:nvGraphicFramePr>
        <p:xfrm>
          <a:off x="680254" y="3691101"/>
          <a:ext cx="4032633" cy="2880000"/>
        </p:xfrm>
        <a:graphic>
          <a:graphicData uri="http://schemas.openxmlformats.org/presentationml/2006/ole">
            <p:oleObj spid="_x0000_s76877" name="Graph" r:id="rId4" imgW="4031640" imgH="2879640" progId="">
              <p:embed/>
            </p:oleObj>
          </a:graphicData>
        </a:graphic>
      </p:graphicFrame>
      <p:pic>
        <p:nvPicPr>
          <p:cNvPr id="2" name="Picture 1"/>
          <p:cNvPicPr>
            <a:picLocks noChangeAspect="1"/>
          </p:cNvPicPr>
          <p:nvPr/>
        </p:nvPicPr>
        <p:blipFill>
          <a:blip r:embed="rId5"/>
          <a:stretch>
            <a:fillRect/>
          </a:stretch>
        </p:blipFill>
        <p:spPr>
          <a:xfrm>
            <a:off x="1333789" y="1912672"/>
            <a:ext cx="2725562" cy="1722040"/>
          </a:xfrm>
          <a:prstGeom prst="rect">
            <a:avLst/>
          </a:prstGeom>
        </p:spPr>
      </p:pic>
      <p:pic>
        <p:nvPicPr>
          <p:cNvPr id="3" name="Picture 2"/>
          <p:cNvPicPr>
            <a:picLocks noChangeAspect="1"/>
          </p:cNvPicPr>
          <p:nvPr/>
        </p:nvPicPr>
        <p:blipFill>
          <a:blip r:embed="rId6"/>
          <a:stretch>
            <a:fillRect/>
          </a:stretch>
        </p:blipFill>
        <p:spPr>
          <a:xfrm>
            <a:off x="5325279" y="1916622"/>
            <a:ext cx="2720012" cy="1731474"/>
          </a:xfrm>
          <a:prstGeom prst="rect">
            <a:avLst/>
          </a:prstGeom>
        </p:spPr>
      </p:pic>
    </p:spTree>
    <p:extLst>
      <p:ext uri="{BB962C8B-B14F-4D97-AF65-F5344CB8AC3E}">
        <p14:creationId xmlns="" xmlns:p14="http://schemas.microsoft.com/office/powerpoint/2010/main" val="253373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4596130" cy="424732"/>
          </a:xfrm>
          <a:prstGeom prst="rect">
            <a:avLst/>
          </a:prstGeom>
          <a:noFill/>
        </p:spPr>
        <p:txBody>
          <a:bodyPr wrap="none" rtlCol="0">
            <a:spAutoFit/>
          </a:bodyPr>
          <a:lstStyle/>
          <a:p>
            <a:pPr>
              <a:lnSpc>
                <a:spcPct val="120000"/>
              </a:lnSpc>
            </a:pPr>
            <a:r>
              <a:rPr lang="de-DE" b="1" dirty="0" smtClean="0">
                <a:solidFill>
                  <a:schemeClr val="accent2"/>
                </a:solidFill>
              </a:rPr>
              <a:t>AFM </a:t>
            </a:r>
            <a:r>
              <a:rPr lang="de-DE" b="1" dirty="0" err="1" smtClean="0">
                <a:solidFill>
                  <a:schemeClr val="accent2"/>
                </a:solidFill>
              </a:rPr>
              <a:t>height</a:t>
            </a:r>
            <a:r>
              <a:rPr lang="de-DE" b="1" dirty="0" smtClean="0">
                <a:solidFill>
                  <a:schemeClr val="accent2"/>
                </a:solidFill>
              </a:rPr>
              <a:t>: </a:t>
            </a:r>
            <a:r>
              <a:rPr lang="de-DE" b="1" dirty="0" err="1" smtClean="0">
                <a:solidFill>
                  <a:schemeClr val="accent2"/>
                </a:solidFill>
              </a:rPr>
              <a:t>correlation</a:t>
            </a:r>
            <a:r>
              <a:rPr lang="de-DE" b="1" dirty="0" smtClean="0">
                <a:solidFill>
                  <a:schemeClr val="accent2"/>
                </a:solidFill>
              </a:rPr>
              <a:t> </a:t>
            </a:r>
            <a:r>
              <a:rPr lang="de-DE" b="1" dirty="0" err="1" smtClean="0">
                <a:solidFill>
                  <a:schemeClr val="accent2"/>
                </a:solidFill>
              </a:rPr>
              <a:t>to</a:t>
            </a:r>
            <a:r>
              <a:rPr lang="de-DE" b="1" dirty="0" smtClean="0">
                <a:solidFill>
                  <a:schemeClr val="accent2"/>
                </a:solidFill>
              </a:rPr>
              <a:t> </a:t>
            </a:r>
            <a:r>
              <a:rPr lang="de-DE" b="1" dirty="0" err="1" smtClean="0">
                <a:solidFill>
                  <a:schemeClr val="accent2"/>
                </a:solidFill>
              </a:rPr>
              <a:t>layer</a:t>
            </a:r>
            <a:r>
              <a:rPr lang="de-DE" b="1" dirty="0" smtClean="0">
                <a:solidFill>
                  <a:schemeClr val="accent2"/>
                </a:solidFill>
              </a:rPr>
              <a:t> </a:t>
            </a:r>
            <a:r>
              <a:rPr lang="de-DE" b="1" dirty="0" err="1" smtClean="0">
                <a:solidFill>
                  <a:schemeClr val="accent2"/>
                </a:solidFill>
              </a:rPr>
              <a:t>number</a:t>
            </a:r>
            <a:endParaRPr lang="de-DE" b="1" dirty="0">
              <a:solidFill>
                <a:schemeClr val="accent2"/>
              </a:solidFill>
            </a:endParaRPr>
          </a:p>
        </p:txBody>
      </p:sp>
      <p:sp>
        <p:nvSpPr>
          <p:cNvPr id="18" name="Rechteck 17"/>
          <p:cNvSpPr/>
          <p:nvPr/>
        </p:nvSpPr>
        <p:spPr>
          <a:xfrm>
            <a:off x="748264" y="1782811"/>
            <a:ext cx="7978563" cy="424732"/>
          </a:xfrm>
          <a:prstGeom prst="rect">
            <a:avLst/>
          </a:prstGeom>
        </p:spPr>
        <p:txBody>
          <a:bodyPr wrap="square">
            <a:spAutoFit/>
          </a:bodyPr>
          <a:lstStyle/>
          <a:p>
            <a:pPr>
              <a:lnSpc>
                <a:spcPct val="120000"/>
              </a:lnSpc>
            </a:pPr>
            <a:r>
              <a:rPr lang="en-IE" b="1" dirty="0" smtClean="0">
                <a:latin typeface="+mj-lt"/>
              </a:rPr>
              <a:t>Analysis of step heights: step height is a function of ~2 nm</a:t>
            </a:r>
          </a:p>
        </p:txBody>
      </p:sp>
      <p:sp>
        <p:nvSpPr>
          <p:cNvPr id="19"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12" name="Objekt 11"/>
          <p:cNvGraphicFramePr>
            <a:graphicFrameLocks noChangeAspect="1"/>
          </p:cNvGraphicFramePr>
          <p:nvPr>
            <p:extLst/>
          </p:nvPr>
        </p:nvGraphicFramePr>
        <p:xfrm>
          <a:off x="144636" y="3621116"/>
          <a:ext cx="4120590" cy="2880000"/>
        </p:xfrm>
        <a:graphic>
          <a:graphicData uri="http://schemas.openxmlformats.org/presentationml/2006/ole">
            <p:oleObj spid="_x0000_s77900" r:id="rId3" imgW="4150080" imgH="2900160" progId="">
              <p:embed/>
            </p:oleObj>
          </a:graphicData>
        </a:graphic>
      </p:graphicFrame>
      <p:graphicFrame>
        <p:nvGraphicFramePr>
          <p:cNvPr id="3" name="Objekt 2"/>
          <p:cNvGraphicFramePr>
            <a:graphicFrameLocks noChangeAspect="1"/>
          </p:cNvGraphicFramePr>
          <p:nvPr>
            <p:extLst/>
          </p:nvPr>
        </p:nvGraphicFramePr>
        <p:xfrm>
          <a:off x="3934686" y="1864562"/>
          <a:ext cx="4989378" cy="5024718"/>
        </p:xfrm>
        <a:graphic>
          <a:graphicData uri="http://schemas.openxmlformats.org/presentationml/2006/ole">
            <p:oleObj spid="_x0000_s77901" name="Graph" r:id="rId4" imgW="2879640" imgH="2899800" progId="">
              <p:embed/>
            </p:oleObj>
          </a:graphicData>
        </a:graphic>
      </p:graphicFrame>
      <p:grpSp>
        <p:nvGrpSpPr>
          <p:cNvPr id="8" name="Gruppieren 7"/>
          <p:cNvGrpSpPr>
            <a:grpSpLocks noChangeAspect="1"/>
          </p:cNvGrpSpPr>
          <p:nvPr/>
        </p:nvGrpSpPr>
        <p:grpSpPr>
          <a:xfrm>
            <a:off x="891288" y="2410691"/>
            <a:ext cx="2770692" cy="1524000"/>
            <a:chOff x="1865376" y="1683926"/>
            <a:chExt cx="2788920" cy="1540793"/>
          </a:xfrm>
        </p:grpSpPr>
        <p:pic>
          <p:nvPicPr>
            <p:cNvPr id="10" name="Picture 2" descr="C:\Data\TCD\MoS2 Surfactant and absorbance metric\Band sedimentation\AFM\MoS2 P5 750 10min, 5krpm,F6\p5 750 f6.012 gr8.png"/>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10233" t="47136" r="22945" b="8227"/>
            <a:stretch/>
          </p:blipFill>
          <p:spPr bwMode="auto">
            <a:xfrm>
              <a:off x="1865376" y="1683926"/>
              <a:ext cx="2788920" cy="154079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 name="Gerade Verbindung 6"/>
            <p:cNvCxnSpPr/>
            <p:nvPr/>
          </p:nvCxnSpPr>
          <p:spPr>
            <a:xfrm>
              <a:off x="3778250" y="3069289"/>
              <a:ext cx="736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Textfeld 8"/>
          <p:cNvSpPr txBox="1"/>
          <p:nvPr/>
        </p:nvSpPr>
        <p:spPr>
          <a:xfrm>
            <a:off x="2776664" y="3466955"/>
            <a:ext cx="753732" cy="307777"/>
          </a:xfrm>
          <a:prstGeom prst="rect">
            <a:avLst/>
          </a:prstGeom>
          <a:noFill/>
        </p:spPr>
        <p:txBody>
          <a:bodyPr wrap="none" rtlCol="0">
            <a:spAutoFit/>
          </a:bodyPr>
          <a:lstStyle/>
          <a:p>
            <a:r>
              <a:rPr lang="en-IE" sz="1400" b="1" dirty="0" smtClean="0">
                <a:solidFill>
                  <a:schemeClr val="bg1"/>
                </a:solidFill>
              </a:rPr>
              <a:t>0.5 </a:t>
            </a:r>
            <a:r>
              <a:rPr lang="el-GR" sz="1400" b="1" dirty="0" smtClean="0">
                <a:solidFill>
                  <a:schemeClr val="bg1"/>
                </a:solidFill>
              </a:rPr>
              <a:t>μ</a:t>
            </a:r>
            <a:r>
              <a:rPr lang="en-IE" sz="1400" b="1" dirty="0" smtClean="0">
                <a:solidFill>
                  <a:schemeClr val="bg1"/>
                </a:solidFill>
              </a:rPr>
              <a:t>m</a:t>
            </a:r>
            <a:endParaRPr lang="de-DE" sz="1400" b="1" dirty="0">
              <a:solidFill>
                <a:schemeClr val="bg1"/>
              </a:solidFill>
            </a:endParaRPr>
          </a:p>
        </p:txBody>
      </p:sp>
      <p:sp>
        <p:nvSpPr>
          <p:cNvPr id="13"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Tree>
    <p:extLst>
      <p:ext uri="{BB962C8B-B14F-4D97-AF65-F5344CB8AC3E}">
        <p14:creationId xmlns="" xmlns:p14="http://schemas.microsoft.com/office/powerpoint/2010/main" val="1986498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4596130" cy="424732"/>
          </a:xfrm>
          <a:prstGeom prst="rect">
            <a:avLst/>
          </a:prstGeom>
          <a:noFill/>
        </p:spPr>
        <p:txBody>
          <a:bodyPr wrap="none" rtlCol="0">
            <a:spAutoFit/>
          </a:bodyPr>
          <a:lstStyle/>
          <a:p>
            <a:pPr>
              <a:lnSpc>
                <a:spcPct val="120000"/>
              </a:lnSpc>
            </a:pPr>
            <a:r>
              <a:rPr lang="de-DE" b="1" dirty="0" smtClean="0">
                <a:solidFill>
                  <a:schemeClr val="accent2"/>
                </a:solidFill>
              </a:rPr>
              <a:t>AFM </a:t>
            </a:r>
            <a:r>
              <a:rPr lang="de-DE" b="1" dirty="0" err="1" smtClean="0">
                <a:solidFill>
                  <a:schemeClr val="accent2"/>
                </a:solidFill>
              </a:rPr>
              <a:t>height</a:t>
            </a:r>
            <a:r>
              <a:rPr lang="de-DE" b="1" dirty="0" smtClean="0">
                <a:solidFill>
                  <a:schemeClr val="accent2"/>
                </a:solidFill>
              </a:rPr>
              <a:t>: </a:t>
            </a:r>
            <a:r>
              <a:rPr lang="de-DE" b="1" dirty="0" err="1" smtClean="0">
                <a:solidFill>
                  <a:schemeClr val="accent2"/>
                </a:solidFill>
              </a:rPr>
              <a:t>correlation</a:t>
            </a:r>
            <a:r>
              <a:rPr lang="de-DE" b="1" dirty="0" smtClean="0">
                <a:solidFill>
                  <a:schemeClr val="accent2"/>
                </a:solidFill>
              </a:rPr>
              <a:t> </a:t>
            </a:r>
            <a:r>
              <a:rPr lang="de-DE" b="1" dirty="0" err="1" smtClean="0">
                <a:solidFill>
                  <a:schemeClr val="accent2"/>
                </a:solidFill>
              </a:rPr>
              <a:t>to</a:t>
            </a:r>
            <a:r>
              <a:rPr lang="de-DE" b="1" dirty="0" smtClean="0">
                <a:solidFill>
                  <a:schemeClr val="accent2"/>
                </a:solidFill>
              </a:rPr>
              <a:t> </a:t>
            </a:r>
            <a:r>
              <a:rPr lang="de-DE" b="1" dirty="0" err="1" smtClean="0">
                <a:solidFill>
                  <a:schemeClr val="accent2"/>
                </a:solidFill>
              </a:rPr>
              <a:t>layer</a:t>
            </a:r>
            <a:r>
              <a:rPr lang="de-DE" b="1" dirty="0" smtClean="0">
                <a:solidFill>
                  <a:schemeClr val="accent2"/>
                </a:solidFill>
              </a:rPr>
              <a:t> </a:t>
            </a:r>
            <a:r>
              <a:rPr lang="de-DE" b="1" dirty="0" err="1" smtClean="0">
                <a:solidFill>
                  <a:schemeClr val="accent2"/>
                </a:solidFill>
              </a:rPr>
              <a:t>number</a:t>
            </a:r>
            <a:endParaRPr lang="de-DE" b="1" dirty="0">
              <a:solidFill>
                <a:schemeClr val="accent2"/>
              </a:solidFill>
            </a:endParaRPr>
          </a:p>
        </p:txBody>
      </p:sp>
      <p:sp>
        <p:nvSpPr>
          <p:cNvPr id="18" name="Rechteck 17"/>
          <p:cNvSpPr/>
          <p:nvPr/>
        </p:nvSpPr>
        <p:spPr>
          <a:xfrm>
            <a:off x="748264" y="1782811"/>
            <a:ext cx="7978563" cy="387798"/>
          </a:xfrm>
          <a:prstGeom prst="rect">
            <a:avLst/>
          </a:prstGeom>
        </p:spPr>
        <p:txBody>
          <a:bodyPr wrap="square">
            <a:spAutoFit/>
          </a:bodyPr>
          <a:lstStyle/>
          <a:p>
            <a:pPr>
              <a:lnSpc>
                <a:spcPct val="120000"/>
              </a:lnSpc>
            </a:pPr>
            <a:r>
              <a:rPr lang="en-IE" sz="1600" b="1" dirty="0" smtClean="0">
                <a:latin typeface="+mj-lt"/>
              </a:rPr>
              <a:t>Height of thinnest flakes 3-4 nm </a:t>
            </a:r>
            <a:r>
              <a:rPr lang="en-IE" sz="1600" b="1" dirty="0" smtClean="0">
                <a:latin typeface="+mj-lt"/>
                <a:sym typeface="Wingdings" pitchFamily="2" charset="2"/>
              </a:rPr>
              <a:t> monolayer?!</a:t>
            </a:r>
            <a:endParaRPr lang="en-IE" sz="1600" b="1" dirty="0" smtClean="0">
              <a:latin typeface="+mj-lt"/>
            </a:endParaRPr>
          </a:p>
        </p:txBody>
      </p:sp>
      <p:sp>
        <p:nvSpPr>
          <p:cNvPr id="19"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3174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276560" y="2245256"/>
            <a:ext cx="3546611" cy="19996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rotWithShape="1">
          <a:blip r:embed="rId3">
            <a:extLst>
              <a:ext uri="{28A0092B-C50C-407E-A947-70E740481C1C}">
                <a14:useLocalDpi xmlns="" xmlns:a14="http://schemas.microsoft.com/office/drawing/2010/main" val="0"/>
              </a:ext>
            </a:extLst>
          </a:blip>
          <a:srcRect t="8081"/>
          <a:stretch/>
        </p:blipFill>
        <p:spPr bwMode="auto">
          <a:xfrm>
            <a:off x="5284172" y="2230024"/>
            <a:ext cx="2930106" cy="20576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49" name="Picture 5"/>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268940" y="4289047"/>
            <a:ext cx="1703920" cy="214980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50" name="Picture 6"/>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293798" y="4277472"/>
            <a:ext cx="1719845" cy="21566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1752" name="Picture 8"/>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5305508" y="4270759"/>
            <a:ext cx="2930106" cy="21816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7" name="Pfeil nach rechts 26"/>
          <p:cNvSpPr/>
          <p:nvPr/>
        </p:nvSpPr>
        <p:spPr>
          <a:xfrm rot="12519186">
            <a:off x="3736916" y="4098407"/>
            <a:ext cx="3524322" cy="575249"/>
          </a:xfrm>
          <a:prstGeom prst="rightArrow">
            <a:avLst>
              <a:gd name="adj1" fmla="val 50000"/>
              <a:gd name="adj2" fmla="val 104862"/>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8" name="Textfeld 27"/>
          <p:cNvSpPr txBox="1"/>
          <p:nvPr/>
        </p:nvSpPr>
        <p:spPr>
          <a:xfrm rot="1713161">
            <a:off x="4982834" y="4257300"/>
            <a:ext cx="1210588" cy="338554"/>
          </a:xfrm>
          <a:prstGeom prst="rect">
            <a:avLst/>
          </a:prstGeom>
          <a:noFill/>
        </p:spPr>
        <p:txBody>
          <a:bodyPr wrap="none" rtlCol="0">
            <a:spAutoFit/>
          </a:bodyPr>
          <a:lstStyle/>
          <a:p>
            <a:r>
              <a:rPr lang="en-IE" sz="1600" b="1" dirty="0" smtClean="0">
                <a:solidFill>
                  <a:schemeClr val="accent3"/>
                </a:solidFill>
              </a:rPr>
              <a:t>Monolayer</a:t>
            </a:r>
            <a:endParaRPr lang="de-DE" sz="1600" b="1" dirty="0">
              <a:solidFill>
                <a:schemeClr val="accent3"/>
              </a:solidFill>
            </a:endParaRPr>
          </a:p>
        </p:txBody>
      </p:sp>
      <p:sp>
        <p:nvSpPr>
          <p:cNvPr id="14" name="Rechteck 9"/>
          <p:cNvSpPr/>
          <p:nvPr/>
        </p:nvSpPr>
        <p:spPr>
          <a:xfrm>
            <a:off x="63025" y="6507135"/>
            <a:ext cx="2986840" cy="350865"/>
          </a:xfrm>
          <a:prstGeom prst="rect">
            <a:avLst/>
          </a:prstGeom>
        </p:spPr>
        <p:txBody>
          <a:bodyPr wrap="square">
            <a:spAutoFit/>
          </a:bodyPr>
          <a:lstStyle/>
          <a:p>
            <a:pPr>
              <a:lnSpc>
                <a:spcPct val="120000"/>
              </a:lnSpc>
            </a:pPr>
            <a:r>
              <a:rPr lang="de-DE" sz="1400" b="1" dirty="0" smtClean="0">
                <a:solidFill>
                  <a:schemeClr val="accent2"/>
                </a:solidFill>
                <a:latin typeface="+mj-lt"/>
              </a:rPr>
              <a:t>Niall McEvoy, Georg Duesberg</a:t>
            </a:r>
            <a:endParaRPr lang="de-DE" sz="1400" b="1" dirty="0">
              <a:solidFill>
                <a:schemeClr val="accent2"/>
              </a:solidFill>
              <a:latin typeface="+mj-lt"/>
            </a:endParaRPr>
          </a:p>
        </p:txBody>
      </p:sp>
      <p:sp>
        <p:nvSpPr>
          <p:cNvPr id="16"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Tree>
    <p:extLst>
      <p:ext uri="{BB962C8B-B14F-4D97-AF65-F5344CB8AC3E}">
        <p14:creationId xmlns="" xmlns:p14="http://schemas.microsoft.com/office/powerpoint/2010/main" val="492904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1752"/>
                                        </p:tgtEl>
                                        <p:attrNameLst>
                                          <p:attrName>style.visibility</p:attrName>
                                        </p:attrNameLst>
                                      </p:cBhvr>
                                      <p:to>
                                        <p:strVal val="visible"/>
                                      </p:to>
                                    </p:set>
                                    <p:animEffect transition="in" filter="circle(in)">
                                      <p:cBhvr>
                                        <p:cTn id="17" dur="2000"/>
                                        <p:tgtEl>
                                          <p:spTgt spid="3175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a:solidFill>
                  <a:schemeClr val="bg1"/>
                </a:solidFill>
              </a:rPr>
              <a:t>Absorbance Metric</a:t>
            </a:r>
            <a:endParaRPr lang="de-DE" sz="2000" b="1" baseline="-25000" dirty="0">
              <a:solidFill>
                <a:schemeClr val="bg1"/>
              </a:solidFill>
            </a:endParaRPr>
          </a:p>
        </p:txBody>
      </p:sp>
      <p:sp>
        <p:nvSpPr>
          <p:cNvPr id="11" name="Textfeld 10"/>
          <p:cNvSpPr txBox="1"/>
          <p:nvPr/>
        </p:nvSpPr>
        <p:spPr>
          <a:xfrm>
            <a:off x="417513" y="1202293"/>
            <a:ext cx="4596130" cy="424732"/>
          </a:xfrm>
          <a:prstGeom prst="rect">
            <a:avLst/>
          </a:prstGeom>
          <a:noFill/>
        </p:spPr>
        <p:txBody>
          <a:bodyPr wrap="none" rtlCol="0">
            <a:spAutoFit/>
          </a:bodyPr>
          <a:lstStyle/>
          <a:p>
            <a:pPr>
              <a:lnSpc>
                <a:spcPct val="120000"/>
              </a:lnSpc>
            </a:pPr>
            <a:r>
              <a:rPr lang="de-DE" b="1" dirty="0" smtClean="0">
                <a:solidFill>
                  <a:schemeClr val="accent2"/>
                </a:solidFill>
              </a:rPr>
              <a:t>AFM </a:t>
            </a:r>
            <a:r>
              <a:rPr lang="de-DE" b="1" dirty="0" err="1" smtClean="0">
                <a:solidFill>
                  <a:schemeClr val="accent2"/>
                </a:solidFill>
              </a:rPr>
              <a:t>height</a:t>
            </a:r>
            <a:r>
              <a:rPr lang="de-DE" b="1" dirty="0" smtClean="0">
                <a:solidFill>
                  <a:schemeClr val="accent2"/>
                </a:solidFill>
              </a:rPr>
              <a:t>: </a:t>
            </a:r>
            <a:r>
              <a:rPr lang="de-DE" b="1" dirty="0" err="1" smtClean="0">
                <a:solidFill>
                  <a:schemeClr val="accent2"/>
                </a:solidFill>
              </a:rPr>
              <a:t>correlation</a:t>
            </a:r>
            <a:r>
              <a:rPr lang="de-DE" b="1" dirty="0" smtClean="0">
                <a:solidFill>
                  <a:schemeClr val="accent2"/>
                </a:solidFill>
              </a:rPr>
              <a:t> </a:t>
            </a:r>
            <a:r>
              <a:rPr lang="de-DE" b="1" dirty="0" err="1" smtClean="0">
                <a:solidFill>
                  <a:schemeClr val="accent2"/>
                </a:solidFill>
              </a:rPr>
              <a:t>to</a:t>
            </a:r>
            <a:r>
              <a:rPr lang="de-DE" b="1" dirty="0" smtClean="0">
                <a:solidFill>
                  <a:schemeClr val="accent2"/>
                </a:solidFill>
              </a:rPr>
              <a:t> </a:t>
            </a:r>
            <a:r>
              <a:rPr lang="de-DE" b="1" dirty="0" err="1" smtClean="0">
                <a:solidFill>
                  <a:schemeClr val="accent2"/>
                </a:solidFill>
              </a:rPr>
              <a:t>layer</a:t>
            </a:r>
            <a:r>
              <a:rPr lang="de-DE" b="1" dirty="0" smtClean="0">
                <a:solidFill>
                  <a:schemeClr val="accent2"/>
                </a:solidFill>
              </a:rPr>
              <a:t> </a:t>
            </a:r>
            <a:r>
              <a:rPr lang="de-DE" b="1" dirty="0" err="1" smtClean="0">
                <a:solidFill>
                  <a:schemeClr val="accent2"/>
                </a:solidFill>
              </a:rPr>
              <a:t>number</a:t>
            </a:r>
            <a:endParaRPr lang="de-DE" b="1" dirty="0">
              <a:solidFill>
                <a:schemeClr val="accent2"/>
              </a:solidFill>
            </a:endParaRPr>
          </a:p>
        </p:txBody>
      </p:sp>
      <p:sp>
        <p:nvSpPr>
          <p:cNvPr id="18" name="Rechteck 17"/>
          <p:cNvSpPr/>
          <p:nvPr/>
        </p:nvSpPr>
        <p:spPr>
          <a:xfrm>
            <a:off x="748264" y="1782811"/>
            <a:ext cx="7978563" cy="387798"/>
          </a:xfrm>
          <a:prstGeom prst="rect">
            <a:avLst/>
          </a:prstGeom>
        </p:spPr>
        <p:txBody>
          <a:bodyPr wrap="square">
            <a:spAutoFit/>
          </a:bodyPr>
          <a:lstStyle/>
          <a:p>
            <a:pPr>
              <a:lnSpc>
                <a:spcPct val="120000"/>
              </a:lnSpc>
            </a:pPr>
            <a:r>
              <a:rPr lang="en-IE" sz="1600" b="1" dirty="0" smtClean="0">
                <a:latin typeface="+mj-lt"/>
              </a:rPr>
              <a:t>Height of thinnest flakes 3-4 nm </a:t>
            </a:r>
            <a:r>
              <a:rPr lang="en-IE" sz="1600" b="1" dirty="0" smtClean="0">
                <a:latin typeface="+mj-lt"/>
                <a:sym typeface="Wingdings" pitchFamily="2" charset="2"/>
              </a:rPr>
              <a:t> monolayer?!</a:t>
            </a:r>
            <a:endParaRPr lang="en-IE" sz="1600" b="1" dirty="0" smtClean="0">
              <a:latin typeface="+mj-lt"/>
            </a:endParaRPr>
          </a:p>
        </p:txBody>
      </p:sp>
      <p:sp>
        <p:nvSpPr>
          <p:cNvPr id="19"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pic>
        <p:nvPicPr>
          <p:cNvPr id="23557" name="Picture 5"/>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12027" y="2377566"/>
            <a:ext cx="2108233" cy="1945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61" name="Picture 9"/>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446718" y="2383602"/>
            <a:ext cx="2108233" cy="19475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62" name="Picture 10"/>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135492" y="3083741"/>
            <a:ext cx="612244" cy="10904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63" name="Picture 11"/>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705462" y="2392455"/>
            <a:ext cx="3061221" cy="19515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64" name="Picture 1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6852325" y="2401848"/>
            <a:ext cx="2346936" cy="197970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65" name="Picture 13"/>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1272530" y="3472018"/>
            <a:ext cx="173105" cy="2856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66" name="Picture 14"/>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242055" y="3496161"/>
            <a:ext cx="2108233" cy="29132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68" name="Picture 16"/>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2350288" y="4478528"/>
            <a:ext cx="2346936" cy="19314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69" name="Picture 17"/>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4676233" y="4468307"/>
            <a:ext cx="2108233" cy="19314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570" name="Picture 18"/>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6861072" y="4480539"/>
            <a:ext cx="2346936" cy="192940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Pfeil nach rechts 3"/>
          <p:cNvSpPr/>
          <p:nvPr/>
        </p:nvSpPr>
        <p:spPr>
          <a:xfrm rot="2858157">
            <a:off x="517990" y="3042974"/>
            <a:ext cx="862845" cy="30244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DE"/>
          </a:p>
        </p:txBody>
      </p:sp>
    </p:spTree>
    <p:extLst>
      <p:ext uri="{BB962C8B-B14F-4D97-AF65-F5344CB8AC3E}">
        <p14:creationId xmlns="" xmlns:p14="http://schemas.microsoft.com/office/powerpoint/2010/main" val="257111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3562"/>
                                        </p:tgtEl>
                                        <p:attrNameLst>
                                          <p:attrName>style.visibility</p:attrName>
                                        </p:attrNameLst>
                                      </p:cBhvr>
                                      <p:to>
                                        <p:strVal val="visible"/>
                                      </p:to>
                                    </p:set>
                                    <p:animEffect transition="in" filter="fade">
                                      <p:cBhvr>
                                        <p:cTn id="11" dur="500"/>
                                        <p:tgtEl>
                                          <p:spTgt spid="23562"/>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356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356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565"/>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356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356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356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35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5416868" cy="424732"/>
          </a:xfrm>
          <a:prstGeom prst="rect">
            <a:avLst/>
          </a:prstGeom>
          <a:noFill/>
        </p:spPr>
        <p:txBody>
          <a:bodyPr wrap="none" rtlCol="0">
            <a:spAutoFit/>
          </a:bodyPr>
          <a:lstStyle/>
          <a:p>
            <a:pPr>
              <a:lnSpc>
                <a:spcPct val="120000"/>
              </a:lnSpc>
            </a:pPr>
            <a:r>
              <a:rPr lang="de-DE" b="1" dirty="0" smtClean="0">
                <a:solidFill>
                  <a:schemeClr val="accent2"/>
                </a:solidFill>
              </a:rPr>
              <a:t>Peak position metric </a:t>
            </a:r>
            <a:r>
              <a:rPr lang="de-DE" b="1" dirty="0">
                <a:solidFill>
                  <a:schemeClr val="accent2"/>
                </a:solidFill>
              </a:rPr>
              <a:t>– Correlation to </a:t>
            </a:r>
            <a:r>
              <a:rPr lang="de-DE" b="1" dirty="0" smtClean="0">
                <a:solidFill>
                  <a:schemeClr val="accent2"/>
                </a:solidFill>
              </a:rPr>
              <a:t>thickness!</a:t>
            </a:r>
            <a:endParaRPr lang="de-DE" b="1" dirty="0">
              <a:solidFill>
                <a:schemeClr val="accent2"/>
              </a:solidFill>
            </a:endParaRPr>
          </a:p>
        </p:txBody>
      </p:sp>
      <p:sp>
        <p:nvSpPr>
          <p:cNvPr id="18" name="Rechteck 17"/>
          <p:cNvSpPr/>
          <p:nvPr/>
        </p:nvSpPr>
        <p:spPr>
          <a:xfrm>
            <a:off x="748264" y="1782811"/>
            <a:ext cx="7978563" cy="424732"/>
          </a:xfrm>
          <a:prstGeom prst="rect">
            <a:avLst/>
          </a:prstGeom>
        </p:spPr>
        <p:txBody>
          <a:bodyPr wrap="square">
            <a:spAutoFit/>
          </a:bodyPr>
          <a:lstStyle/>
          <a:p>
            <a:pPr>
              <a:lnSpc>
                <a:spcPct val="120000"/>
              </a:lnSpc>
            </a:pPr>
            <a:r>
              <a:rPr lang="de-DE" b="1" dirty="0" smtClean="0">
                <a:latin typeface="+mj-lt"/>
              </a:rPr>
              <a:t>Apparent height can be converted to number of layers</a:t>
            </a:r>
            <a:endParaRPr lang="en-IE" b="1" dirty="0" smtClean="0">
              <a:latin typeface="+mj-lt"/>
            </a:endParaRPr>
          </a:p>
        </p:txBody>
      </p:sp>
      <p:sp>
        <p:nvSpPr>
          <p:cNvPr id="19"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9" name="Object 8"/>
          <p:cNvGraphicFramePr>
            <a:graphicFrameLocks noChangeAspect="1"/>
          </p:cNvGraphicFramePr>
          <p:nvPr>
            <p:extLst/>
          </p:nvPr>
        </p:nvGraphicFramePr>
        <p:xfrm>
          <a:off x="4500820" y="2397455"/>
          <a:ext cx="4643180" cy="4680000"/>
        </p:xfrm>
        <a:graphic>
          <a:graphicData uri="http://schemas.openxmlformats.org/presentationml/2006/ole">
            <p:oleObj spid="_x0000_s84040" name="Graph" r:id="rId3" imgW="2879640" imgH="2901600" progId="">
              <p:embed/>
            </p:oleObj>
          </a:graphicData>
        </a:graphic>
      </p:graphicFrame>
      <p:graphicFrame>
        <p:nvGraphicFramePr>
          <p:cNvPr id="10" name="Objekt 1"/>
          <p:cNvGraphicFramePr>
            <a:graphicFrameLocks noChangeAspect="1"/>
          </p:cNvGraphicFramePr>
          <p:nvPr>
            <p:extLst/>
          </p:nvPr>
        </p:nvGraphicFramePr>
        <p:xfrm>
          <a:off x="106902" y="2109929"/>
          <a:ext cx="4647120" cy="4680000"/>
        </p:xfrm>
        <a:graphic>
          <a:graphicData uri="http://schemas.openxmlformats.org/presentationml/2006/ole">
            <p:oleObj spid="_x0000_s84041" name="Graph" r:id="rId4" imgW="2879640" imgH="2899800" progId="">
              <p:embed/>
            </p:oleObj>
          </a:graphicData>
        </a:graphic>
      </p:graphicFrame>
      <p:sp>
        <p:nvSpPr>
          <p:cNvPr id="12"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Tree>
    <p:extLst>
      <p:ext uri="{BB962C8B-B14F-4D97-AF65-F5344CB8AC3E}">
        <p14:creationId xmlns="" xmlns:p14="http://schemas.microsoft.com/office/powerpoint/2010/main" val="309015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3172663" cy="424732"/>
          </a:xfrm>
          <a:prstGeom prst="rect">
            <a:avLst/>
          </a:prstGeom>
          <a:noFill/>
        </p:spPr>
        <p:txBody>
          <a:bodyPr wrap="none" rtlCol="0">
            <a:spAutoFit/>
          </a:bodyPr>
          <a:lstStyle/>
          <a:p>
            <a:pPr>
              <a:lnSpc>
                <a:spcPct val="120000"/>
              </a:lnSpc>
            </a:pPr>
            <a:r>
              <a:rPr lang="de-DE" b="1" dirty="0" smtClean="0">
                <a:solidFill>
                  <a:schemeClr val="accent2"/>
                </a:solidFill>
              </a:rPr>
              <a:t>Fluorescence in dispersion</a:t>
            </a:r>
            <a:endParaRPr lang="de-DE" b="1" dirty="0">
              <a:solidFill>
                <a:schemeClr val="accent2"/>
              </a:solidFill>
            </a:endParaRPr>
          </a:p>
        </p:txBody>
      </p:sp>
      <p:sp>
        <p:nvSpPr>
          <p:cNvPr id="18" name="Rechteck 17"/>
          <p:cNvSpPr/>
          <p:nvPr/>
        </p:nvSpPr>
        <p:spPr>
          <a:xfrm>
            <a:off x="748264" y="1737091"/>
            <a:ext cx="7978563" cy="757130"/>
          </a:xfrm>
          <a:prstGeom prst="rect">
            <a:avLst/>
          </a:prstGeom>
        </p:spPr>
        <p:txBody>
          <a:bodyPr wrap="square">
            <a:spAutoFit/>
          </a:bodyPr>
          <a:lstStyle/>
          <a:p>
            <a:pPr>
              <a:lnSpc>
                <a:spcPct val="120000"/>
              </a:lnSpc>
            </a:pPr>
            <a:r>
              <a:rPr lang="en-IE" b="1" dirty="0" smtClean="0">
                <a:latin typeface="+mj-lt"/>
                <a:sym typeface="Wingdings" pitchFamily="2" charset="2"/>
              </a:rPr>
              <a:t>PL intensity as a function layer number  reduced for very small flakes</a:t>
            </a:r>
          </a:p>
          <a:p>
            <a:pPr>
              <a:lnSpc>
                <a:spcPct val="120000"/>
              </a:lnSpc>
            </a:pPr>
            <a:r>
              <a:rPr lang="de-DE" b="1" dirty="0" smtClean="0">
                <a:latin typeface="+mj-lt"/>
                <a:sym typeface="Wingdings" panose="05000000000000000000" pitchFamily="2" charset="2"/>
              </a:rPr>
              <a:t> PL quenching at edges</a:t>
            </a:r>
            <a:endParaRPr lang="de-DE" b="1" dirty="0">
              <a:sym typeface="Wingdings" pitchFamily="2" charset="2"/>
            </a:endParaRPr>
          </a:p>
        </p:txBody>
      </p:sp>
      <p:sp>
        <p:nvSpPr>
          <p:cNvPr id="19" name="Ellipse 18"/>
          <p:cNvSpPr/>
          <p:nvPr/>
        </p:nvSpPr>
        <p:spPr>
          <a:xfrm>
            <a:off x="546971" y="185386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7" name="Object 6"/>
          <p:cNvGraphicFramePr>
            <a:graphicFrameLocks noChangeAspect="1"/>
          </p:cNvGraphicFramePr>
          <p:nvPr>
            <p:extLst/>
          </p:nvPr>
        </p:nvGraphicFramePr>
        <p:xfrm>
          <a:off x="242961" y="2273250"/>
          <a:ext cx="4646984" cy="4680000"/>
        </p:xfrm>
        <a:graphic>
          <a:graphicData uri="http://schemas.openxmlformats.org/presentationml/2006/ole">
            <p:oleObj spid="_x0000_s78924" name="Graph" r:id="rId3" imgW="2879640" imgH="2899800" progId="">
              <p:embed/>
            </p:oleObj>
          </a:graphicData>
        </a:graphic>
      </p:graphicFrame>
      <p:graphicFrame>
        <p:nvGraphicFramePr>
          <p:cNvPr id="8" name="Object 7"/>
          <p:cNvGraphicFramePr>
            <a:graphicFrameLocks noChangeAspect="1"/>
          </p:cNvGraphicFramePr>
          <p:nvPr>
            <p:extLst/>
          </p:nvPr>
        </p:nvGraphicFramePr>
        <p:xfrm>
          <a:off x="4518130" y="2273250"/>
          <a:ext cx="4644920" cy="4680000"/>
        </p:xfrm>
        <a:graphic>
          <a:graphicData uri="http://schemas.openxmlformats.org/presentationml/2006/ole">
            <p:oleObj spid="_x0000_s78925" name="Graph" r:id="rId4" imgW="2879640" imgH="2899800" progId="">
              <p:embed/>
            </p:oleObj>
          </a:graphicData>
        </a:graphic>
      </p:graphicFrame>
      <p:sp>
        <p:nvSpPr>
          <p:cNvPr id="9"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MoS</a:t>
            </a:r>
            <a:r>
              <a:rPr lang="en-US" sz="2000" b="1" baseline="-25000" dirty="0" smtClean="0">
                <a:solidFill>
                  <a:schemeClr val="bg1"/>
                </a:solidFill>
                <a:latin typeface="+mj-lt"/>
              </a:rPr>
              <a:t>2</a:t>
            </a:r>
            <a:r>
              <a:rPr lang="en-US" sz="2000" b="1" dirty="0" smtClean="0">
                <a:solidFill>
                  <a:schemeClr val="bg1"/>
                </a:solidFill>
                <a:latin typeface="+mj-lt"/>
              </a:rPr>
              <a:t> metric</a:t>
            </a:r>
            <a:endParaRPr lang="de-DE" sz="2000" b="1" dirty="0">
              <a:solidFill>
                <a:schemeClr val="bg1"/>
              </a:solidFill>
              <a:latin typeface="+mj-lt"/>
            </a:endParaRPr>
          </a:p>
        </p:txBody>
      </p:sp>
    </p:spTree>
    <p:extLst>
      <p:ext uri="{BB962C8B-B14F-4D97-AF65-F5344CB8AC3E}">
        <p14:creationId xmlns="" xmlns:p14="http://schemas.microsoft.com/office/powerpoint/2010/main" val="2906606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a:solidFill>
                  <a:schemeClr val="bg1"/>
                </a:solidFill>
              </a:rPr>
              <a:t>Absorbance Metric</a:t>
            </a:r>
            <a:endParaRPr lang="de-DE" sz="2000" b="1" baseline="-25000" dirty="0">
              <a:solidFill>
                <a:schemeClr val="bg1"/>
              </a:solidFill>
            </a:endParaRPr>
          </a:p>
        </p:txBody>
      </p:sp>
      <p:sp>
        <p:nvSpPr>
          <p:cNvPr id="11" name="Textfeld 10"/>
          <p:cNvSpPr txBox="1"/>
          <p:nvPr/>
        </p:nvSpPr>
        <p:spPr>
          <a:xfrm>
            <a:off x="417513" y="1202293"/>
            <a:ext cx="4677306" cy="424732"/>
          </a:xfrm>
          <a:prstGeom prst="rect">
            <a:avLst/>
          </a:prstGeom>
          <a:noFill/>
        </p:spPr>
        <p:txBody>
          <a:bodyPr wrap="none" rtlCol="0">
            <a:spAutoFit/>
          </a:bodyPr>
          <a:lstStyle/>
          <a:p>
            <a:pPr>
              <a:lnSpc>
                <a:spcPct val="120000"/>
              </a:lnSpc>
            </a:pPr>
            <a:r>
              <a:rPr lang="de-DE" b="1" dirty="0" smtClean="0">
                <a:solidFill>
                  <a:schemeClr val="accent2"/>
                </a:solidFill>
              </a:rPr>
              <a:t>Determination </a:t>
            </a:r>
            <a:r>
              <a:rPr lang="de-DE" b="1" dirty="0" err="1" smtClean="0">
                <a:solidFill>
                  <a:schemeClr val="accent2"/>
                </a:solidFill>
              </a:rPr>
              <a:t>of</a:t>
            </a:r>
            <a:r>
              <a:rPr lang="de-DE" b="1" dirty="0" smtClean="0">
                <a:solidFill>
                  <a:schemeClr val="accent2"/>
                </a:solidFill>
              </a:rPr>
              <a:t> </a:t>
            </a:r>
            <a:r>
              <a:rPr lang="de-DE" b="1" dirty="0" err="1" smtClean="0">
                <a:solidFill>
                  <a:schemeClr val="accent2"/>
                </a:solidFill>
              </a:rPr>
              <a:t>peak</a:t>
            </a:r>
            <a:r>
              <a:rPr lang="de-DE" b="1" dirty="0" smtClean="0">
                <a:solidFill>
                  <a:schemeClr val="accent2"/>
                </a:solidFill>
              </a:rPr>
              <a:t> </a:t>
            </a:r>
            <a:r>
              <a:rPr lang="de-DE" b="1" dirty="0" err="1" smtClean="0">
                <a:solidFill>
                  <a:schemeClr val="accent2"/>
                </a:solidFill>
              </a:rPr>
              <a:t>position</a:t>
            </a:r>
            <a:r>
              <a:rPr lang="de-DE" b="1" dirty="0" smtClean="0">
                <a:solidFill>
                  <a:schemeClr val="accent2"/>
                </a:solidFill>
              </a:rPr>
              <a:t> A-</a:t>
            </a:r>
            <a:r>
              <a:rPr lang="de-DE" b="1" dirty="0" err="1" smtClean="0">
                <a:solidFill>
                  <a:schemeClr val="accent2"/>
                </a:solidFill>
              </a:rPr>
              <a:t>exciton</a:t>
            </a:r>
            <a:endParaRPr lang="de-DE" b="1" dirty="0">
              <a:solidFill>
                <a:schemeClr val="accent2"/>
              </a:solidFill>
            </a:endParaRPr>
          </a:p>
        </p:txBody>
      </p:sp>
      <p:sp>
        <p:nvSpPr>
          <p:cNvPr id="18" name="Rechteck 17"/>
          <p:cNvSpPr/>
          <p:nvPr/>
        </p:nvSpPr>
        <p:spPr>
          <a:xfrm>
            <a:off x="748264" y="1782811"/>
            <a:ext cx="7978563" cy="726674"/>
          </a:xfrm>
          <a:prstGeom prst="rect">
            <a:avLst/>
          </a:prstGeom>
        </p:spPr>
        <p:txBody>
          <a:bodyPr wrap="square">
            <a:spAutoFit/>
          </a:bodyPr>
          <a:lstStyle/>
          <a:p>
            <a:pPr>
              <a:lnSpc>
                <a:spcPct val="120000"/>
              </a:lnSpc>
            </a:pPr>
            <a:r>
              <a:rPr lang="en-IE" b="1" dirty="0" smtClean="0">
                <a:latin typeface="+mj-lt"/>
              </a:rPr>
              <a:t>Contribution from scattering background (then, peak position not independent from lateral sizes) </a:t>
            </a:r>
            <a:r>
              <a:rPr lang="en-IE" b="1" dirty="0" smtClean="0">
                <a:latin typeface="+mj-lt"/>
                <a:sym typeface="Wingdings" pitchFamily="2" charset="2"/>
              </a:rPr>
              <a:t> peak position of second derivative</a:t>
            </a:r>
            <a:endParaRPr lang="en-IE" b="1" dirty="0" smtClean="0">
              <a:latin typeface="+mj-lt"/>
            </a:endParaRPr>
          </a:p>
        </p:txBody>
      </p:sp>
      <p:sp>
        <p:nvSpPr>
          <p:cNvPr id="19"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2" name="Objekt 1"/>
          <p:cNvGraphicFramePr>
            <a:graphicFrameLocks noChangeAspect="1"/>
          </p:cNvGraphicFramePr>
          <p:nvPr>
            <p:extLst>
              <p:ext uri="{D42A27DB-BD31-4B8C-83A1-F6EECF244321}">
                <p14:modId xmlns="" xmlns:p14="http://schemas.microsoft.com/office/powerpoint/2010/main" val="3818447679"/>
              </p:ext>
            </p:extLst>
          </p:nvPr>
        </p:nvGraphicFramePr>
        <p:xfrm>
          <a:off x="4232326" y="2690925"/>
          <a:ext cx="5305260" cy="3708000"/>
        </p:xfrm>
        <a:graphic>
          <a:graphicData uri="http://schemas.openxmlformats.org/presentationml/2006/ole">
            <p:oleObj spid="_x0000_s32252" r:id="rId3" imgW="4150080" imgH="2900160" progId="">
              <p:embed/>
            </p:oleObj>
          </a:graphicData>
        </a:graphic>
      </p:graphicFrame>
      <p:graphicFrame>
        <p:nvGraphicFramePr>
          <p:cNvPr id="3" name="Objekt 2"/>
          <p:cNvGraphicFramePr>
            <a:graphicFrameLocks noChangeAspect="1"/>
          </p:cNvGraphicFramePr>
          <p:nvPr>
            <p:extLst>
              <p:ext uri="{D42A27DB-BD31-4B8C-83A1-F6EECF244321}">
                <p14:modId xmlns="" xmlns:p14="http://schemas.microsoft.com/office/powerpoint/2010/main" val="990376859"/>
              </p:ext>
            </p:extLst>
          </p:nvPr>
        </p:nvGraphicFramePr>
        <p:xfrm>
          <a:off x="-16384" y="2660947"/>
          <a:ext cx="5305260" cy="3708000"/>
        </p:xfrm>
        <a:graphic>
          <a:graphicData uri="http://schemas.openxmlformats.org/presentationml/2006/ole">
            <p:oleObj spid="_x0000_s32253" r:id="rId4" imgW="4150080" imgH="2900160" progId="">
              <p:embed/>
            </p:oleObj>
          </a:graphicData>
        </a:graphic>
      </p:graphicFrame>
    </p:spTree>
    <p:extLst>
      <p:ext uri="{BB962C8B-B14F-4D97-AF65-F5344CB8AC3E}">
        <p14:creationId xmlns="" xmlns:p14="http://schemas.microsoft.com/office/powerpoint/2010/main" val="9107211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rPr>
              <a:t>Scattering contribution</a:t>
            </a:r>
            <a:endParaRPr lang="de-DE" sz="2000" b="1" baseline="-25000" dirty="0">
              <a:solidFill>
                <a:schemeClr val="bg1"/>
              </a:solidFill>
            </a:endParaRPr>
          </a:p>
        </p:txBody>
      </p:sp>
      <p:sp>
        <p:nvSpPr>
          <p:cNvPr id="11" name="Textfeld 10"/>
          <p:cNvSpPr txBox="1"/>
          <p:nvPr/>
        </p:nvSpPr>
        <p:spPr>
          <a:xfrm>
            <a:off x="417513" y="1202293"/>
            <a:ext cx="4044697" cy="424732"/>
          </a:xfrm>
          <a:prstGeom prst="rect">
            <a:avLst/>
          </a:prstGeom>
          <a:noFill/>
        </p:spPr>
        <p:txBody>
          <a:bodyPr wrap="none" rtlCol="0">
            <a:spAutoFit/>
          </a:bodyPr>
          <a:lstStyle/>
          <a:p>
            <a:pPr>
              <a:lnSpc>
                <a:spcPct val="120000"/>
              </a:lnSpc>
            </a:pPr>
            <a:r>
              <a:rPr lang="de-DE" b="1" dirty="0" smtClean="0">
                <a:solidFill>
                  <a:schemeClr val="accent2"/>
                </a:solidFill>
              </a:rPr>
              <a:t>Absorbance and scattering spectra</a:t>
            </a:r>
            <a:endParaRPr lang="de-DE" b="1" dirty="0">
              <a:solidFill>
                <a:schemeClr val="accent2"/>
              </a:solidFill>
            </a:endParaRPr>
          </a:p>
        </p:txBody>
      </p:sp>
      <p:sp>
        <p:nvSpPr>
          <p:cNvPr id="18" name="Rechteck 17"/>
          <p:cNvSpPr/>
          <p:nvPr/>
        </p:nvSpPr>
        <p:spPr>
          <a:xfrm>
            <a:off x="748264" y="1737091"/>
            <a:ext cx="7978563" cy="726609"/>
          </a:xfrm>
          <a:prstGeom prst="rect">
            <a:avLst/>
          </a:prstGeom>
        </p:spPr>
        <p:txBody>
          <a:bodyPr wrap="square">
            <a:spAutoFit/>
          </a:bodyPr>
          <a:lstStyle/>
          <a:p>
            <a:pPr>
              <a:lnSpc>
                <a:spcPct val="120000"/>
              </a:lnSpc>
            </a:pPr>
            <a:r>
              <a:rPr lang="de-DE" b="1" dirty="0" smtClean="0">
                <a:latin typeface="+mj-lt"/>
                <a:sym typeface="Wingdings" pitchFamily="2" charset="2"/>
              </a:rPr>
              <a:t>Similar to extinction spectra, absorption and scattering spectra also change as a function of size in a similar way</a:t>
            </a:r>
          </a:p>
        </p:txBody>
      </p:sp>
      <p:sp>
        <p:nvSpPr>
          <p:cNvPr id="19" name="Ellipse 18"/>
          <p:cNvSpPr/>
          <p:nvPr/>
        </p:nvSpPr>
        <p:spPr>
          <a:xfrm>
            <a:off x="546971" y="185386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10" name="Object 9"/>
          <p:cNvGraphicFramePr>
            <a:graphicFrameLocks noChangeAspect="1"/>
          </p:cNvGraphicFramePr>
          <p:nvPr>
            <p:extLst>
              <p:ext uri="{D42A27DB-BD31-4B8C-83A1-F6EECF244321}">
                <p14:modId xmlns="" xmlns:p14="http://schemas.microsoft.com/office/powerpoint/2010/main" val="1709103247"/>
              </p:ext>
            </p:extLst>
          </p:nvPr>
        </p:nvGraphicFramePr>
        <p:xfrm>
          <a:off x="-200056" y="2644805"/>
          <a:ext cx="5246508" cy="3708000"/>
        </p:xfrm>
        <a:graphic>
          <a:graphicData uri="http://schemas.openxmlformats.org/presentationml/2006/ole">
            <p:oleObj spid="_x0000_s37282" name="Graph" r:id="rId3" imgW="4276440" imgH="3022560" progId="">
              <p:embed/>
            </p:oleObj>
          </a:graphicData>
        </a:graphic>
      </p:graphicFrame>
      <p:graphicFrame>
        <p:nvGraphicFramePr>
          <p:cNvPr id="13" name="Object 12"/>
          <p:cNvGraphicFramePr>
            <a:graphicFrameLocks noChangeAspect="1"/>
          </p:cNvGraphicFramePr>
          <p:nvPr>
            <p:extLst>
              <p:ext uri="{D42A27DB-BD31-4B8C-83A1-F6EECF244321}">
                <p14:modId xmlns="" xmlns:p14="http://schemas.microsoft.com/office/powerpoint/2010/main" val="2247428614"/>
              </p:ext>
            </p:extLst>
          </p:nvPr>
        </p:nvGraphicFramePr>
        <p:xfrm>
          <a:off x="4100482" y="2644805"/>
          <a:ext cx="5244560" cy="3708000"/>
        </p:xfrm>
        <a:graphic>
          <a:graphicData uri="http://schemas.openxmlformats.org/presentationml/2006/ole">
            <p:oleObj spid="_x0000_s37283" name="Graph" r:id="rId4" imgW="4275720" imgH="3022560" progId="">
              <p:embed/>
            </p:oleObj>
          </a:graphicData>
        </a:graphic>
      </p:graphicFrame>
    </p:spTree>
    <p:extLst>
      <p:ext uri="{BB962C8B-B14F-4D97-AF65-F5344CB8AC3E}">
        <p14:creationId xmlns="" xmlns:p14="http://schemas.microsoft.com/office/powerpoint/2010/main" val="12523747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rPr>
              <a:t>Scattering contribution</a:t>
            </a:r>
            <a:endParaRPr lang="de-DE" sz="2000" b="1" baseline="-25000" dirty="0">
              <a:solidFill>
                <a:schemeClr val="bg1"/>
              </a:solidFill>
            </a:endParaRPr>
          </a:p>
        </p:txBody>
      </p:sp>
      <p:sp>
        <p:nvSpPr>
          <p:cNvPr id="11" name="Textfeld 10"/>
          <p:cNvSpPr txBox="1"/>
          <p:nvPr/>
        </p:nvSpPr>
        <p:spPr>
          <a:xfrm>
            <a:off x="417513" y="1202293"/>
            <a:ext cx="5057795" cy="424732"/>
          </a:xfrm>
          <a:prstGeom prst="rect">
            <a:avLst/>
          </a:prstGeom>
          <a:noFill/>
        </p:spPr>
        <p:txBody>
          <a:bodyPr wrap="none" rtlCol="0">
            <a:spAutoFit/>
          </a:bodyPr>
          <a:lstStyle/>
          <a:p>
            <a:pPr>
              <a:lnSpc>
                <a:spcPct val="120000"/>
              </a:lnSpc>
            </a:pPr>
            <a:r>
              <a:rPr lang="de-DE" b="1" dirty="0" smtClean="0">
                <a:solidFill>
                  <a:schemeClr val="accent2"/>
                </a:solidFill>
              </a:rPr>
              <a:t>Metric plots from absorbance and scattering</a:t>
            </a:r>
            <a:endParaRPr lang="de-DE" b="1" dirty="0">
              <a:solidFill>
                <a:schemeClr val="accent2"/>
              </a:solidFill>
            </a:endParaRPr>
          </a:p>
        </p:txBody>
      </p:sp>
      <p:sp>
        <p:nvSpPr>
          <p:cNvPr id="18" name="Rechteck 17"/>
          <p:cNvSpPr/>
          <p:nvPr/>
        </p:nvSpPr>
        <p:spPr>
          <a:xfrm>
            <a:off x="748264" y="1737091"/>
            <a:ext cx="7978563" cy="757130"/>
          </a:xfrm>
          <a:prstGeom prst="rect">
            <a:avLst/>
          </a:prstGeom>
        </p:spPr>
        <p:txBody>
          <a:bodyPr wrap="square">
            <a:spAutoFit/>
          </a:bodyPr>
          <a:lstStyle/>
          <a:p>
            <a:pPr>
              <a:lnSpc>
                <a:spcPct val="120000"/>
              </a:lnSpc>
            </a:pPr>
            <a:r>
              <a:rPr lang="en-IE" b="1" dirty="0" smtClean="0">
                <a:latin typeface="+mj-lt"/>
                <a:sym typeface="Wingdings" pitchFamily="2" charset="2"/>
              </a:rPr>
              <a:t>For L metric, absorbance, scattering and extinction spectra follow same curve shape</a:t>
            </a:r>
            <a:endParaRPr lang="de-DE" b="1" dirty="0">
              <a:sym typeface="Wingdings" pitchFamily="2" charset="2"/>
            </a:endParaRPr>
          </a:p>
        </p:txBody>
      </p:sp>
      <p:sp>
        <p:nvSpPr>
          <p:cNvPr id="19" name="Ellipse 18"/>
          <p:cNvSpPr/>
          <p:nvPr/>
        </p:nvSpPr>
        <p:spPr>
          <a:xfrm>
            <a:off x="546971" y="185386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7" name="Object 6"/>
          <p:cNvGraphicFramePr>
            <a:graphicFrameLocks noChangeAspect="1"/>
          </p:cNvGraphicFramePr>
          <p:nvPr>
            <p:extLst>
              <p:ext uri="{D42A27DB-BD31-4B8C-83A1-F6EECF244321}">
                <p14:modId xmlns="" xmlns:p14="http://schemas.microsoft.com/office/powerpoint/2010/main" val="1680802772"/>
              </p:ext>
            </p:extLst>
          </p:nvPr>
        </p:nvGraphicFramePr>
        <p:xfrm>
          <a:off x="-180528" y="2949552"/>
          <a:ext cx="5305260" cy="3708000"/>
        </p:xfrm>
        <a:graphic>
          <a:graphicData uri="http://schemas.openxmlformats.org/presentationml/2006/ole">
            <p:oleObj spid="_x0000_s38306" name="Graph" r:id="rId3" imgW="4150080" imgH="2900160" progId="">
              <p:embed/>
            </p:oleObj>
          </a:graphicData>
        </a:graphic>
      </p:graphicFrame>
      <p:graphicFrame>
        <p:nvGraphicFramePr>
          <p:cNvPr id="8" name="Object 7"/>
          <p:cNvGraphicFramePr>
            <a:graphicFrameLocks noChangeAspect="1"/>
          </p:cNvGraphicFramePr>
          <p:nvPr>
            <p:extLst>
              <p:ext uri="{D42A27DB-BD31-4B8C-83A1-F6EECF244321}">
                <p14:modId xmlns="" xmlns:p14="http://schemas.microsoft.com/office/powerpoint/2010/main" val="994824030"/>
              </p:ext>
            </p:extLst>
          </p:nvPr>
        </p:nvGraphicFramePr>
        <p:xfrm>
          <a:off x="4283968" y="2971583"/>
          <a:ext cx="5305260" cy="3708000"/>
        </p:xfrm>
        <a:graphic>
          <a:graphicData uri="http://schemas.openxmlformats.org/presentationml/2006/ole">
            <p:oleObj spid="_x0000_s38307" name="Graph" r:id="rId4" imgW="4150080" imgH="2900160" progId="">
              <p:embed/>
            </p:oleObj>
          </a:graphicData>
        </a:graphic>
      </p:graphicFrame>
      <p:sp>
        <p:nvSpPr>
          <p:cNvPr id="9" name="Rechteck 17"/>
          <p:cNvSpPr/>
          <p:nvPr/>
        </p:nvSpPr>
        <p:spPr>
          <a:xfrm>
            <a:off x="748264" y="2516252"/>
            <a:ext cx="7978563" cy="394210"/>
          </a:xfrm>
          <a:prstGeom prst="rect">
            <a:avLst/>
          </a:prstGeom>
        </p:spPr>
        <p:txBody>
          <a:bodyPr wrap="square">
            <a:spAutoFit/>
          </a:bodyPr>
          <a:lstStyle/>
          <a:p>
            <a:pPr>
              <a:lnSpc>
                <a:spcPct val="120000"/>
              </a:lnSpc>
            </a:pPr>
            <a:r>
              <a:rPr lang="en-IE" b="1" dirty="0" smtClean="0">
                <a:latin typeface="+mj-lt"/>
                <a:sym typeface="Wingdings" pitchFamily="2" charset="2"/>
              </a:rPr>
              <a:t>For N metric, for N&gt;8, shift is caused by scattering</a:t>
            </a:r>
            <a:endParaRPr lang="de-DE" b="1" dirty="0">
              <a:sym typeface="Wingdings" pitchFamily="2" charset="2"/>
            </a:endParaRPr>
          </a:p>
        </p:txBody>
      </p:sp>
      <p:sp>
        <p:nvSpPr>
          <p:cNvPr id="10" name="Ellipse 18"/>
          <p:cNvSpPr/>
          <p:nvPr/>
        </p:nvSpPr>
        <p:spPr>
          <a:xfrm>
            <a:off x="546971" y="2633027"/>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spTree>
    <p:extLst>
      <p:ext uri="{BB962C8B-B14F-4D97-AF65-F5344CB8AC3E}">
        <p14:creationId xmlns="" xmlns:p14="http://schemas.microsoft.com/office/powerpoint/2010/main" val="19995261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8922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60192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latin typeface="+mj-lt"/>
              </a:rPr>
              <a:t>PL maps</a:t>
            </a:r>
            <a:endParaRPr lang="de-DE" sz="2000" b="1" baseline="-25000" dirty="0">
              <a:solidFill>
                <a:schemeClr val="bg1"/>
              </a:solidFill>
              <a:latin typeface="+mj-lt"/>
            </a:endParaRPr>
          </a:p>
        </p:txBody>
      </p:sp>
      <p:sp>
        <p:nvSpPr>
          <p:cNvPr id="6" name="TextBox 5"/>
          <p:cNvSpPr txBox="1"/>
          <p:nvPr/>
        </p:nvSpPr>
        <p:spPr>
          <a:xfrm>
            <a:off x="444999" y="1195480"/>
            <a:ext cx="2104166"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smtClean="0"/>
              <a:t>UC P, 0.008 mg/ml</a:t>
            </a:r>
            <a:endParaRPr lang="en-IE" dirty="0"/>
          </a:p>
        </p:txBody>
      </p:sp>
      <p:sp>
        <p:nvSpPr>
          <p:cNvPr id="8" name="TextBox 7"/>
          <p:cNvSpPr txBox="1"/>
          <p:nvPr/>
        </p:nvSpPr>
        <p:spPr>
          <a:xfrm>
            <a:off x="412877" y="4079270"/>
            <a:ext cx="214263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smtClean="0"/>
              <a:t>9.5kP, 0.008 mg/ml</a:t>
            </a:r>
            <a:endParaRPr lang="en-IE" dirty="0"/>
          </a:p>
        </p:txBody>
      </p:sp>
      <p:sp>
        <p:nvSpPr>
          <p:cNvPr id="9" name="TextBox 8"/>
          <p:cNvSpPr txBox="1"/>
          <p:nvPr/>
        </p:nvSpPr>
        <p:spPr>
          <a:xfrm>
            <a:off x="6537323" y="1202106"/>
            <a:ext cx="227087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smtClean="0"/>
              <a:t>12.5kP, 0.009 mg/ml</a:t>
            </a:r>
            <a:endParaRPr lang="en-IE" dirty="0"/>
          </a:p>
        </p:txBody>
      </p:sp>
      <p:pic>
        <p:nvPicPr>
          <p:cNvPr id="4" name="Picture 3"/>
          <p:cNvPicPr>
            <a:picLocks noChangeAspect="1"/>
          </p:cNvPicPr>
          <p:nvPr/>
        </p:nvPicPr>
        <p:blipFill>
          <a:blip r:embed="rId2"/>
          <a:stretch>
            <a:fillRect/>
          </a:stretch>
        </p:blipFill>
        <p:spPr>
          <a:xfrm>
            <a:off x="6094003" y="1439268"/>
            <a:ext cx="3265850" cy="2520000"/>
          </a:xfrm>
          <a:prstGeom prst="rect">
            <a:avLst/>
          </a:prstGeom>
        </p:spPr>
      </p:pic>
      <p:pic>
        <p:nvPicPr>
          <p:cNvPr id="10" name="Picture 9"/>
          <p:cNvPicPr>
            <a:picLocks noChangeAspect="1"/>
          </p:cNvPicPr>
          <p:nvPr/>
        </p:nvPicPr>
        <p:blipFill>
          <a:blip r:embed="rId3"/>
          <a:stretch>
            <a:fillRect/>
          </a:stretch>
        </p:blipFill>
        <p:spPr>
          <a:xfrm>
            <a:off x="-18127" y="4292398"/>
            <a:ext cx="3265850" cy="2520000"/>
          </a:xfrm>
          <a:prstGeom prst="rect">
            <a:avLst/>
          </a:prstGeom>
        </p:spPr>
      </p:pic>
      <p:pic>
        <p:nvPicPr>
          <p:cNvPr id="11" name="Picture 10"/>
          <p:cNvPicPr>
            <a:picLocks noChangeAspect="1"/>
          </p:cNvPicPr>
          <p:nvPr/>
        </p:nvPicPr>
        <p:blipFill>
          <a:blip r:embed="rId4"/>
          <a:stretch>
            <a:fillRect/>
          </a:stretch>
        </p:blipFill>
        <p:spPr>
          <a:xfrm>
            <a:off x="3037938" y="1406741"/>
            <a:ext cx="3265850" cy="2520000"/>
          </a:xfrm>
          <a:prstGeom prst="rect">
            <a:avLst/>
          </a:prstGeom>
        </p:spPr>
      </p:pic>
      <p:sp>
        <p:nvSpPr>
          <p:cNvPr id="13" name="TextBox 12"/>
          <p:cNvSpPr txBox="1"/>
          <p:nvPr/>
        </p:nvSpPr>
        <p:spPr>
          <a:xfrm>
            <a:off x="3481258" y="1174450"/>
            <a:ext cx="207851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smtClean="0"/>
              <a:t>15kP, 0.009 mg/ml</a:t>
            </a:r>
            <a:endParaRPr lang="en-IE" dirty="0"/>
          </a:p>
        </p:txBody>
      </p:sp>
      <p:pic>
        <p:nvPicPr>
          <p:cNvPr id="12" name="Picture 11"/>
          <p:cNvPicPr>
            <a:picLocks noChangeAspect="1"/>
          </p:cNvPicPr>
          <p:nvPr/>
        </p:nvPicPr>
        <p:blipFill>
          <a:blip r:embed="rId5"/>
          <a:stretch>
            <a:fillRect/>
          </a:stretch>
        </p:blipFill>
        <p:spPr>
          <a:xfrm>
            <a:off x="-18127" y="1434308"/>
            <a:ext cx="3265850" cy="2520000"/>
          </a:xfrm>
          <a:prstGeom prst="rect">
            <a:avLst/>
          </a:prstGeom>
        </p:spPr>
      </p:pic>
      <p:pic>
        <p:nvPicPr>
          <p:cNvPr id="14" name="Picture 13"/>
          <p:cNvPicPr>
            <a:picLocks noChangeAspect="1"/>
          </p:cNvPicPr>
          <p:nvPr/>
        </p:nvPicPr>
        <p:blipFill>
          <a:blip r:embed="rId6"/>
          <a:stretch>
            <a:fillRect/>
          </a:stretch>
        </p:blipFill>
        <p:spPr>
          <a:xfrm>
            <a:off x="6039837" y="4303555"/>
            <a:ext cx="3265850" cy="2520000"/>
          </a:xfrm>
          <a:prstGeom prst="rect">
            <a:avLst/>
          </a:prstGeom>
        </p:spPr>
      </p:pic>
      <p:sp>
        <p:nvSpPr>
          <p:cNvPr id="16" name="TextBox 15"/>
          <p:cNvSpPr txBox="1"/>
          <p:nvPr/>
        </p:nvSpPr>
        <p:spPr>
          <a:xfrm>
            <a:off x="6481027" y="4079270"/>
            <a:ext cx="195027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smtClean="0"/>
              <a:t>3kP, 0.009 mg/ml</a:t>
            </a:r>
            <a:endParaRPr lang="en-IE" dirty="0"/>
          </a:p>
        </p:txBody>
      </p:sp>
      <p:pic>
        <p:nvPicPr>
          <p:cNvPr id="17" name="Picture 16"/>
          <p:cNvPicPr>
            <a:picLocks noChangeAspect="1"/>
          </p:cNvPicPr>
          <p:nvPr/>
        </p:nvPicPr>
        <p:blipFill>
          <a:blip r:embed="rId7"/>
          <a:stretch>
            <a:fillRect/>
          </a:stretch>
        </p:blipFill>
        <p:spPr>
          <a:xfrm>
            <a:off x="3050809" y="4292398"/>
            <a:ext cx="3265850" cy="2520000"/>
          </a:xfrm>
          <a:prstGeom prst="rect">
            <a:avLst/>
          </a:prstGeom>
        </p:spPr>
      </p:pic>
      <p:sp>
        <p:nvSpPr>
          <p:cNvPr id="18" name="TextBox 17"/>
          <p:cNvSpPr txBox="1"/>
          <p:nvPr/>
        </p:nvSpPr>
        <p:spPr>
          <a:xfrm>
            <a:off x="3516621" y="4079270"/>
            <a:ext cx="195027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de-DE" dirty="0" smtClean="0"/>
              <a:t>5kP, 0.009 mg/ml</a:t>
            </a:r>
            <a:endParaRPr lang="en-IE" dirty="0"/>
          </a:p>
        </p:txBody>
      </p:sp>
    </p:spTree>
    <p:extLst>
      <p:ext uri="{BB962C8B-B14F-4D97-AF65-F5344CB8AC3E}">
        <p14:creationId xmlns="" xmlns:p14="http://schemas.microsoft.com/office/powerpoint/2010/main" val="27314127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1" name="Textfeld 10"/>
          <p:cNvSpPr txBox="1"/>
          <p:nvPr/>
        </p:nvSpPr>
        <p:spPr>
          <a:xfrm>
            <a:off x="417513" y="1202293"/>
            <a:ext cx="3942105" cy="424732"/>
          </a:xfrm>
          <a:prstGeom prst="rect">
            <a:avLst/>
          </a:prstGeom>
          <a:noFill/>
        </p:spPr>
        <p:txBody>
          <a:bodyPr wrap="none" rtlCol="0">
            <a:spAutoFit/>
          </a:bodyPr>
          <a:lstStyle/>
          <a:p>
            <a:pPr>
              <a:lnSpc>
                <a:spcPct val="120000"/>
              </a:lnSpc>
            </a:pPr>
            <a:r>
              <a:rPr lang="de-DE" b="1" dirty="0" smtClean="0">
                <a:solidFill>
                  <a:schemeClr val="accent2"/>
                </a:solidFill>
              </a:rPr>
              <a:t>Extinction/absorbance metric FLG</a:t>
            </a:r>
            <a:endParaRPr lang="de-DE" b="1" dirty="0">
              <a:solidFill>
                <a:schemeClr val="accent2"/>
              </a:solidFill>
            </a:endParaRPr>
          </a:p>
        </p:txBody>
      </p:sp>
      <p:sp>
        <p:nvSpPr>
          <p:cNvPr id="13" name="Rechteck 17"/>
          <p:cNvSpPr/>
          <p:nvPr/>
        </p:nvSpPr>
        <p:spPr>
          <a:xfrm>
            <a:off x="748264" y="1782811"/>
            <a:ext cx="8395736" cy="757130"/>
          </a:xfrm>
          <a:prstGeom prst="rect">
            <a:avLst/>
          </a:prstGeom>
        </p:spPr>
        <p:txBody>
          <a:bodyPr wrap="square">
            <a:spAutoFit/>
          </a:bodyPr>
          <a:lstStyle/>
          <a:p>
            <a:pPr>
              <a:lnSpc>
                <a:spcPct val="120000"/>
              </a:lnSpc>
            </a:pPr>
            <a:r>
              <a:rPr lang="de-DE" b="1" dirty="0" smtClean="0">
                <a:latin typeface="+mj-lt"/>
              </a:rPr>
              <a:t>Descrimination between scattering and absorbance to</a:t>
            </a:r>
            <a:br>
              <a:rPr lang="de-DE" b="1" dirty="0" smtClean="0">
                <a:latin typeface="+mj-lt"/>
              </a:rPr>
            </a:br>
            <a:r>
              <a:rPr lang="de-DE" b="1" dirty="0" smtClean="0">
                <a:latin typeface="+mj-lt"/>
              </a:rPr>
              <a:t>extinction spectra by measurement in integrating sphere</a:t>
            </a:r>
            <a:endParaRPr lang="en-IE" b="1" dirty="0" smtClean="0">
              <a:latin typeface="+mj-lt"/>
            </a:endParaRPr>
          </a:p>
        </p:txBody>
      </p:sp>
      <p:sp>
        <p:nvSpPr>
          <p:cNvPr id="14" name="Ellipse 18"/>
          <p:cNvSpPr/>
          <p:nvPr/>
        </p:nvSpPr>
        <p:spPr>
          <a:xfrm>
            <a:off x="546971" y="189958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10" name="Object 9"/>
          <p:cNvGraphicFramePr>
            <a:graphicFrameLocks noChangeAspect="1"/>
          </p:cNvGraphicFramePr>
          <p:nvPr>
            <p:extLst/>
          </p:nvPr>
        </p:nvGraphicFramePr>
        <p:xfrm>
          <a:off x="53111" y="2954760"/>
          <a:ext cx="3465612" cy="3492000"/>
        </p:xfrm>
        <a:graphic>
          <a:graphicData uri="http://schemas.openxmlformats.org/presentationml/2006/ole">
            <p:oleObj spid="_x0000_s85099" name="Graph" r:id="rId3" imgW="2879640" imgH="2899800" progId="">
              <p:embed/>
            </p:oleObj>
          </a:graphicData>
        </a:graphic>
      </p:graphicFrame>
      <p:grpSp>
        <p:nvGrpSpPr>
          <p:cNvPr id="12" name="Gruppieren 23"/>
          <p:cNvGrpSpPr/>
          <p:nvPr/>
        </p:nvGrpSpPr>
        <p:grpSpPr>
          <a:xfrm>
            <a:off x="1090723" y="2849652"/>
            <a:ext cx="7211033" cy="446867"/>
            <a:chOff x="5432490" y="5458940"/>
            <a:chExt cx="3610926" cy="446867"/>
          </a:xfrm>
        </p:grpSpPr>
        <p:sp>
          <p:nvSpPr>
            <p:cNvPr id="16" name="Pfeil nach unten 16"/>
            <p:cNvSpPr/>
            <p:nvPr/>
          </p:nvSpPr>
          <p:spPr>
            <a:xfrm rot="16200000">
              <a:off x="7014519" y="3876911"/>
              <a:ext cx="446867" cy="3610926"/>
            </a:xfrm>
            <a:prstGeom prst="downArrow">
              <a:avLst>
                <a:gd name="adj1" fmla="val 50000"/>
                <a:gd name="adj2" fmla="val 176952"/>
              </a:avLst>
            </a:prstGeom>
            <a:solidFill>
              <a:srgbClr val="333399"/>
            </a:solid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dirty="0"/>
            </a:p>
          </p:txBody>
        </p:sp>
        <p:sp>
          <p:nvSpPr>
            <p:cNvPr id="17" name="Textfeld 19"/>
            <p:cNvSpPr txBox="1"/>
            <p:nvPr/>
          </p:nvSpPr>
          <p:spPr>
            <a:xfrm>
              <a:off x="6407781" y="5518123"/>
              <a:ext cx="1596483" cy="338554"/>
            </a:xfrm>
            <a:prstGeom prst="rect">
              <a:avLst/>
            </a:prstGeom>
            <a:noFill/>
          </p:spPr>
          <p:txBody>
            <a:bodyPr wrap="square" rtlCol="0">
              <a:spAutoFit/>
            </a:bodyPr>
            <a:lstStyle/>
            <a:p>
              <a:r>
                <a:rPr lang="en-IE" sz="1600" b="1" dirty="0" smtClean="0">
                  <a:solidFill>
                    <a:schemeClr val="accent3"/>
                  </a:solidFill>
                </a:rPr>
                <a:t>Increasing size/thickness</a:t>
              </a:r>
              <a:endParaRPr lang="de-DE" sz="1600" b="1" dirty="0">
                <a:solidFill>
                  <a:schemeClr val="accent3"/>
                </a:solidFill>
              </a:endParaRPr>
            </a:p>
          </p:txBody>
        </p:sp>
      </p:grpSp>
      <p:graphicFrame>
        <p:nvGraphicFramePr>
          <p:cNvPr id="18" name="Object 17"/>
          <p:cNvGraphicFramePr>
            <a:graphicFrameLocks noChangeAspect="1"/>
          </p:cNvGraphicFramePr>
          <p:nvPr>
            <p:extLst/>
          </p:nvPr>
        </p:nvGraphicFramePr>
        <p:xfrm>
          <a:off x="3057598" y="2974675"/>
          <a:ext cx="3467797" cy="3492000"/>
        </p:xfrm>
        <a:graphic>
          <a:graphicData uri="http://schemas.openxmlformats.org/presentationml/2006/ole">
            <p:oleObj spid="_x0000_s85100" name="Graph" r:id="rId4" imgW="2879640" imgH="2899800" progId="">
              <p:embed/>
            </p:oleObj>
          </a:graphicData>
        </a:graphic>
      </p:graphicFrame>
      <p:graphicFrame>
        <p:nvGraphicFramePr>
          <p:cNvPr id="19" name="Object 18"/>
          <p:cNvGraphicFramePr>
            <a:graphicFrameLocks noChangeAspect="1"/>
          </p:cNvGraphicFramePr>
          <p:nvPr>
            <p:extLst/>
          </p:nvPr>
        </p:nvGraphicFramePr>
        <p:xfrm>
          <a:off x="6064270" y="2976296"/>
          <a:ext cx="3465612" cy="3492000"/>
        </p:xfrm>
        <a:graphic>
          <a:graphicData uri="http://schemas.openxmlformats.org/presentationml/2006/ole">
            <p:oleObj spid="_x0000_s85101" name="Graph" r:id="rId5" imgW="2879640" imgH="2899800" progId="">
              <p:embed/>
            </p:oleObj>
          </a:graphicData>
        </a:graphic>
      </p:graphicFrame>
      <p:sp>
        <p:nvSpPr>
          <p:cNvPr id="20"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err="1" smtClean="0">
                <a:solidFill>
                  <a:schemeClr val="bg1"/>
                </a:solidFill>
              </a:rPr>
              <a:t>Graphene</a:t>
            </a:r>
            <a:endParaRPr lang="de-DE" sz="2000" b="1" baseline="-25000" dirty="0">
              <a:solidFill>
                <a:schemeClr val="bg1"/>
              </a:solidFill>
            </a:endParaRPr>
          </a:p>
        </p:txBody>
      </p:sp>
    </p:spTree>
    <p:extLst>
      <p:ext uri="{BB962C8B-B14F-4D97-AF65-F5344CB8AC3E}">
        <p14:creationId xmlns="" xmlns:p14="http://schemas.microsoft.com/office/powerpoint/2010/main" val="365652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8"/>
          <p:cNvSpPr>
            <a:spLocks noChangeAspect="1" noChangeArrowheads="1"/>
          </p:cNvSpPr>
          <p:nvPr/>
        </p:nvSpPr>
        <p:spPr bwMode="auto">
          <a:xfrm>
            <a:off x="417513" y="532956"/>
            <a:ext cx="6540500" cy="431800"/>
          </a:xfrm>
          <a:prstGeom prst="parallelogram">
            <a:avLst>
              <a:gd name="adj" fmla="val 79592"/>
            </a:avLst>
          </a:prstGeom>
          <a:gradFill rotWithShape="1">
            <a:gsLst>
              <a:gs pos="0">
                <a:srgbClr val="1F1F5F">
                  <a:gamma/>
                  <a:shade val="46275"/>
                  <a:invGamma/>
                </a:srgbClr>
              </a:gs>
              <a:gs pos="50000">
                <a:srgbClr val="1F1F5F"/>
              </a:gs>
              <a:gs pos="100000">
                <a:srgbClr val="1F1F5F">
                  <a:gamma/>
                  <a:shade val="46275"/>
                  <a:invGamma/>
                </a:srgbClr>
              </a:gs>
            </a:gsLst>
            <a:lin ang="5400000" scaled="1"/>
          </a:gradFill>
          <a:ln w="9525">
            <a:solidFill>
              <a:srgbClr val="333333"/>
            </a:solidFill>
            <a:miter lim="800000"/>
            <a:headEnd/>
            <a:tailEnd/>
          </a:ln>
        </p:spPr>
        <p:txBody>
          <a:bodyPr lIns="0" tIns="0" rIns="0" bIns="0" anchor="ctr"/>
          <a:lstStyle/>
          <a:p>
            <a:pPr eaLnBrk="0" hangingPunct="0">
              <a:defRPr/>
            </a:pPr>
            <a:endParaRPr lang="de-DE" sz="1600" b="1">
              <a:latin typeface="+mj-lt"/>
            </a:endParaRPr>
          </a:p>
        </p:txBody>
      </p:sp>
      <p:sp>
        <p:nvSpPr>
          <p:cNvPr id="15" name="Rectangle 124"/>
          <p:cNvSpPr>
            <a:spLocks noChangeArrowheads="1"/>
          </p:cNvSpPr>
          <p:nvPr/>
        </p:nvSpPr>
        <p:spPr bwMode="auto">
          <a:xfrm>
            <a:off x="806450" y="545656"/>
            <a:ext cx="5622925" cy="466725"/>
          </a:xfrm>
          <a:prstGeom prst="rect">
            <a:avLst/>
          </a:prstGeom>
          <a:noFill/>
          <a:ln w="9525">
            <a:noFill/>
            <a:miter lim="800000"/>
            <a:headEnd/>
            <a:tailEnd/>
          </a:ln>
        </p:spPr>
        <p:txBody>
          <a:bodyPr/>
          <a:lstStyle/>
          <a:p>
            <a:pPr eaLnBrk="0" hangingPunct="0"/>
            <a:r>
              <a:rPr lang="en-US" sz="2000" b="1" dirty="0" smtClean="0">
                <a:solidFill>
                  <a:schemeClr val="bg1"/>
                </a:solidFill>
              </a:rPr>
              <a:t>Graphite N metric</a:t>
            </a:r>
            <a:endParaRPr lang="de-DE" sz="2000" b="1" baseline="-25000" dirty="0">
              <a:solidFill>
                <a:schemeClr val="bg1"/>
              </a:solidFill>
            </a:endParaRPr>
          </a:p>
        </p:txBody>
      </p:sp>
      <p:sp>
        <p:nvSpPr>
          <p:cNvPr id="11" name="Textfeld 10"/>
          <p:cNvSpPr txBox="1"/>
          <p:nvPr/>
        </p:nvSpPr>
        <p:spPr>
          <a:xfrm>
            <a:off x="417513" y="1202293"/>
            <a:ext cx="3031599" cy="424732"/>
          </a:xfrm>
          <a:prstGeom prst="rect">
            <a:avLst/>
          </a:prstGeom>
          <a:noFill/>
        </p:spPr>
        <p:txBody>
          <a:bodyPr wrap="none" rtlCol="0">
            <a:spAutoFit/>
          </a:bodyPr>
          <a:lstStyle/>
          <a:p>
            <a:pPr>
              <a:lnSpc>
                <a:spcPct val="120000"/>
              </a:lnSpc>
            </a:pPr>
            <a:r>
              <a:rPr lang="de-DE" b="1" dirty="0" smtClean="0">
                <a:solidFill>
                  <a:schemeClr val="accent2"/>
                </a:solidFill>
              </a:rPr>
              <a:t>Comparison to simulation</a:t>
            </a:r>
            <a:endParaRPr lang="de-DE" b="1" dirty="0">
              <a:solidFill>
                <a:schemeClr val="accent2"/>
              </a:solidFill>
            </a:endParaRPr>
          </a:p>
        </p:txBody>
      </p:sp>
      <p:sp>
        <p:nvSpPr>
          <p:cNvPr id="18" name="Rechteck 17"/>
          <p:cNvSpPr/>
          <p:nvPr/>
        </p:nvSpPr>
        <p:spPr>
          <a:xfrm>
            <a:off x="748264" y="1737091"/>
            <a:ext cx="7978563" cy="726609"/>
          </a:xfrm>
          <a:prstGeom prst="rect">
            <a:avLst/>
          </a:prstGeom>
        </p:spPr>
        <p:txBody>
          <a:bodyPr wrap="square">
            <a:spAutoFit/>
          </a:bodyPr>
          <a:lstStyle/>
          <a:p>
            <a:pPr>
              <a:lnSpc>
                <a:spcPct val="120000"/>
              </a:lnSpc>
            </a:pPr>
            <a:r>
              <a:rPr lang="en-IE" b="1" dirty="0" smtClean="0">
                <a:latin typeface="+mj-lt"/>
                <a:sym typeface="Wingdings" pitchFamily="2" charset="2"/>
              </a:rPr>
              <a:t>Simulation qualitatively confirms trend of abs spectra changing as</a:t>
            </a:r>
            <a:br>
              <a:rPr lang="en-IE" b="1" dirty="0" smtClean="0">
                <a:latin typeface="+mj-lt"/>
                <a:sym typeface="Wingdings" pitchFamily="2" charset="2"/>
              </a:rPr>
            </a:br>
            <a:r>
              <a:rPr lang="en-IE" b="1" dirty="0" smtClean="0">
                <a:latin typeface="+mj-lt"/>
                <a:sym typeface="Wingdings" pitchFamily="2" charset="2"/>
              </a:rPr>
              <a:t>function of N</a:t>
            </a:r>
            <a:endParaRPr lang="de-DE" b="1" dirty="0">
              <a:sym typeface="Wingdings" pitchFamily="2" charset="2"/>
            </a:endParaRPr>
          </a:p>
        </p:txBody>
      </p:sp>
      <p:sp>
        <p:nvSpPr>
          <p:cNvPr id="19" name="Ellipse 18"/>
          <p:cNvSpPr/>
          <p:nvPr/>
        </p:nvSpPr>
        <p:spPr>
          <a:xfrm>
            <a:off x="546971" y="1853866"/>
            <a:ext cx="141514" cy="141514"/>
          </a:xfrm>
          <a:prstGeom prst="ellipse">
            <a:avLst/>
          </a:prstGeom>
          <a:gradFill flip="none" rotWithShape="1">
            <a:gsLst>
              <a:gs pos="0">
                <a:srgbClr val="6490A8">
                  <a:shade val="30000"/>
                  <a:satMod val="115000"/>
                </a:srgbClr>
              </a:gs>
              <a:gs pos="50000">
                <a:srgbClr val="6490A8">
                  <a:shade val="67500"/>
                  <a:satMod val="115000"/>
                </a:srgbClr>
              </a:gs>
              <a:gs pos="100000">
                <a:srgbClr val="6490A8">
                  <a:shade val="100000"/>
                  <a:satMod val="115000"/>
                </a:srgbClr>
              </a:gs>
            </a:gsLst>
            <a:lin ang="10800000" scaled="1"/>
            <a:tileRect/>
          </a:gradFill>
          <a:ln w="3175"/>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rgbClr val="6490A8"/>
              </a:solidFill>
              <a:latin typeface="+mj-lt"/>
            </a:endParaRPr>
          </a:p>
        </p:txBody>
      </p:sp>
      <p:graphicFrame>
        <p:nvGraphicFramePr>
          <p:cNvPr id="12" name="Object 11"/>
          <p:cNvGraphicFramePr>
            <a:graphicFrameLocks noChangeAspect="1"/>
          </p:cNvGraphicFramePr>
          <p:nvPr>
            <p:extLst>
              <p:ext uri="{D42A27DB-BD31-4B8C-83A1-F6EECF244321}">
                <p14:modId xmlns="" xmlns:p14="http://schemas.microsoft.com/office/powerpoint/2010/main" val="1127307612"/>
              </p:ext>
            </p:extLst>
          </p:nvPr>
        </p:nvGraphicFramePr>
        <p:xfrm>
          <a:off x="4161138" y="2573766"/>
          <a:ext cx="5150738" cy="3600000"/>
        </p:xfrm>
        <a:graphic>
          <a:graphicData uri="http://schemas.openxmlformats.org/presentationml/2006/ole">
            <p:oleObj spid="_x0000_s55410" name="Graph" r:id="rId3" imgW="4150080" imgH="2900160" progId="">
              <p:embed/>
            </p:oleObj>
          </a:graphicData>
        </a:graphic>
      </p:graphicFrame>
      <p:pic>
        <p:nvPicPr>
          <p:cNvPr id="13" name="Picture 12"/>
          <p:cNvPicPr>
            <a:picLocks noChangeAspect="1"/>
          </p:cNvPicPr>
          <p:nvPr/>
        </p:nvPicPr>
        <p:blipFill>
          <a:blip r:embed="rId4"/>
          <a:stretch>
            <a:fillRect/>
          </a:stretch>
        </p:blipFill>
        <p:spPr>
          <a:xfrm>
            <a:off x="218499" y="2861685"/>
            <a:ext cx="4140643" cy="3312081"/>
          </a:xfrm>
          <a:prstGeom prst="rect">
            <a:avLst/>
          </a:prstGeom>
        </p:spPr>
      </p:pic>
    </p:spTree>
    <p:extLst>
      <p:ext uri="{BB962C8B-B14F-4D97-AF65-F5344CB8AC3E}">
        <p14:creationId xmlns="" xmlns:p14="http://schemas.microsoft.com/office/powerpoint/2010/main" val="30780371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1133</TotalTime>
  <Words>1213</Words>
  <Application>Microsoft Office PowerPoint</Application>
  <PresentationFormat>On-screen Show (4:3)</PresentationFormat>
  <Paragraphs>239</Paragraphs>
  <Slides>40</Slides>
  <Notes>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Standarddesign</vt:lpstr>
      <vt:lpstr>CS ChemDraw Drawing</vt:lpstr>
      <vt:lpstr>Graph</vt:lpstr>
      <vt:lpstr>About OMICS Group</vt:lpstr>
      <vt:lpstr>About OMICS Group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Let Us Meet Again</vt:lpstr>
    </vt:vector>
  </TitlesOfParts>
  <Company>ZMP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Dr. Frank Hauke</dc:creator>
  <cp:lastModifiedBy>swetha-g</cp:lastModifiedBy>
  <cp:revision>750</cp:revision>
  <dcterms:created xsi:type="dcterms:W3CDTF">2007-03-09T09:53:26Z</dcterms:created>
  <dcterms:modified xsi:type="dcterms:W3CDTF">2014-11-21T08:30:35Z</dcterms:modified>
</cp:coreProperties>
</file>