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57" r:id="rId4"/>
    <p:sldId id="265" r:id="rId5"/>
    <p:sldId id="259" r:id="rId6"/>
    <p:sldId id="266" r:id="rId7"/>
    <p:sldId id="263" r:id="rId8"/>
    <p:sldId id="280" r:id="rId9"/>
    <p:sldId id="281" r:id="rId10"/>
    <p:sldId id="278" r:id="rId11"/>
    <p:sldId id="260" r:id="rId12"/>
    <p:sldId id="261" r:id="rId13"/>
    <p:sldId id="262" r:id="rId14"/>
    <p:sldId id="264" r:id="rId15"/>
    <p:sldId id="267" r:id="rId16"/>
    <p:sldId id="269" r:id="rId17"/>
    <p:sldId id="270" r:id="rId18"/>
    <p:sldId id="27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68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88888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69713" autoAdjust="0"/>
  </p:normalViewPr>
  <p:slideViewPr>
    <p:cSldViewPr>
      <p:cViewPr>
        <p:scale>
          <a:sx n="90" d="100"/>
          <a:sy n="90" d="100"/>
        </p:scale>
        <p:origin x="-258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99033F-F44C-4DFD-BF1B-585BC3D9E1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B6724AC-C5C3-4DC2-94E8-16ABD695D554}">
      <dgm:prSet phldrT="[Testo]"/>
      <dgm:spPr/>
      <dgm:t>
        <a:bodyPr/>
        <a:lstStyle/>
        <a:p>
          <a:r>
            <a:rPr lang="it-IT" dirty="0" err="1" smtClean="0"/>
            <a:t>Our</a:t>
          </a:r>
          <a:r>
            <a:rPr lang="it-IT" dirty="0" smtClean="0"/>
            <a:t> </a:t>
          </a:r>
          <a:r>
            <a:rPr lang="it-IT" dirty="0" err="1" smtClean="0"/>
            <a:t>research</a:t>
          </a:r>
          <a:endParaRPr lang="it-IT" dirty="0"/>
        </a:p>
      </dgm:t>
    </dgm:pt>
    <dgm:pt modelId="{013E22E7-91FF-4019-9EFA-E8BBCD0D9AC6}" type="parTrans" cxnId="{D526B12D-EB6E-44F3-9777-697A7EC634BB}">
      <dgm:prSet/>
      <dgm:spPr/>
      <dgm:t>
        <a:bodyPr/>
        <a:lstStyle/>
        <a:p>
          <a:endParaRPr lang="it-IT"/>
        </a:p>
      </dgm:t>
    </dgm:pt>
    <dgm:pt modelId="{199E3C55-32C4-418B-A1FA-1C291E3CC42C}" type="sibTrans" cxnId="{D526B12D-EB6E-44F3-9777-697A7EC634BB}">
      <dgm:prSet/>
      <dgm:spPr/>
      <dgm:t>
        <a:bodyPr/>
        <a:lstStyle/>
        <a:p>
          <a:endParaRPr lang="it-IT"/>
        </a:p>
      </dgm:t>
    </dgm:pt>
    <dgm:pt modelId="{495593DF-8579-46BB-86C5-58723BB897EC}">
      <dgm:prSet phldrT="[Testo]"/>
      <dgm:spPr/>
      <dgm:t>
        <a:bodyPr/>
        <a:lstStyle/>
        <a:p>
          <a:r>
            <a:rPr lang="it-IT" dirty="0" err="1" smtClean="0"/>
            <a:t>Characterization</a:t>
          </a:r>
          <a:r>
            <a:rPr lang="it-IT" dirty="0" smtClean="0"/>
            <a:t> ovine SERPINA1 </a:t>
          </a:r>
          <a:r>
            <a:rPr lang="it-IT" dirty="0" err="1" smtClean="0"/>
            <a:t>cDNA</a:t>
          </a:r>
          <a:r>
            <a:rPr lang="it-IT" dirty="0" smtClean="0"/>
            <a:t> and gene</a:t>
          </a:r>
          <a:endParaRPr lang="it-IT" dirty="0"/>
        </a:p>
      </dgm:t>
    </dgm:pt>
    <dgm:pt modelId="{A64DF009-4C2E-4857-86A9-B6F1F14CAF50}" type="parTrans" cxnId="{48307A04-8A1D-4255-A244-C8949C486B08}">
      <dgm:prSet/>
      <dgm:spPr/>
      <dgm:t>
        <a:bodyPr/>
        <a:lstStyle/>
        <a:p>
          <a:endParaRPr lang="it-IT"/>
        </a:p>
      </dgm:t>
    </dgm:pt>
    <dgm:pt modelId="{6A2B94DC-97CB-4A23-BCC2-F580512065B0}" type="sibTrans" cxnId="{48307A04-8A1D-4255-A244-C8949C486B08}">
      <dgm:prSet/>
      <dgm:spPr/>
      <dgm:t>
        <a:bodyPr/>
        <a:lstStyle/>
        <a:p>
          <a:endParaRPr lang="it-IT"/>
        </a:p>
      </dgm:t>
    </dgm:pt>
    <dgm:pt modelId="{DAA0936B-60F7-444C-A8D2-2EB874926D38}">
      <dgm:prSet/>
      <dgm:spPr/>
      <dgm:t>
        <a:bodyPr/>
        <a:lstStyle/>
        <a:p>
          <a:r>
            <a:rPr lang="it-IT" dirty="0" err="1" smtClean="0"/>
            <a:t>Overview</a:t>
          </a:r>
          <a:r>
            <a:rPr lang="it-IT" dirty="0" smtClean="0"/>
            <a:t> and </a:t>
          </a:r>
          <a:r>
            <a:rPr lang="it-IT" dirty="0" err="1" smtClean="0"/>
            <a:t>related</a:t>
          </a:r>
          <a:r>
            <a:rPr lang="it-IT" dirty="0" smtClean="0"/>
            <a:t> work</a:t>
          </a:r>
        </a:p>
      </dgm:t>
    </dgm:pt>
    <dgm:pt modelId="{6546C0EF-4A59-43E7-A283-8B9049CBEA50}" type="parTrans" cxnId="{732BDC56-6186-4A98-901F-46B83BA2F157}">
      <dgm:prSet/>
      <dgm:spPr/>
      <dgm:t>
        <a:bodyPr/>
        <a:lstStyle/>
        <a:p>
          <a:endParaRPr lang="it-IT"/>
        </a:p>
      </dgm:t>
    </dgm:pt>
    <dgm:pt modelId="{05E014AD-2790-473A-BC53-C02830E8A4F7}" type="sibTrans" cxnId="{732BDC56-6186-4A98-901F-46B83BA2F157}">
      <dgm:prSet/>
      <dgm:spPr/>
      <dgm:t>
        <a:bodyPr/>
        <a:lstStyle/>
        <a:p>
          <a:endParaRPr lang="it-IT"/>
        </a:p>
      </dgm:t>
    </dgm:pt>
    <dgm:pt modelId="{D37791F2-2233-4BCE-A0C3-697A0868721D}">
      <dgm:prSet phldrT="[Testo]"/>
      <dgm:spPr/>
      <dgm:t>
        <a:bodyPr/>
        <a:lstStyle/>
        <a:p>
          <a:r>
            <a:rPr lang="it-IT" dirty="0" err="1" smtClean="0"/>
            <a:t>Differential</a:t>
          </a:r>
          <a:r>
            <a:rPr lang="it-IT" dirty="0" smtClean="0"/>
            <a:t> </a:t>
          </a:r>
          <a:r>
            <a:rPr lang="it-IT" dirty="0" err="1" smtClean="0"/>
            <a:t>expression</a:t>
          </a:r>
          <a:r>
            <a:rPr lang="it-IT" dirty="0" smtClean="0"/>
            <a:t> </a:t>
          </a:r>
          <a:r>
            <a:rPr lang="it-IT" dirty="0" err="1" smtClean="0"/>
            <a:t>of</a:t>
          </a:r>
          <a:r>
            <a:rPr lang="it-IT" dirty="0" smtClean="0"/>
            <a:t> </a:t>
          </a:r>
          <a:r>
            <a:rPr lang="it-IT" dirty="0" err="1" smtClean="0"/>
            <a:t>sheep</a:t>
          </a:r>
          <a:r>
            <a:rPr lang="it-IT" dirty="0" smtClean="0"/>
            <a:t> SERPINA1 gene </a:t>
          </a:r>
          <a:r>
            <a:rPr lang="it-IT" dirty="0" err="1" smtClean="0"/>
            <a:t>during</a:t>
          </a:r>
          <a:r>
            <a:rPr lang="it-IT" dirty="0" smtClean="0"/>
            <a:t> </a:t>
          </a:r>
          <a:r>
            <a:rPr lang="it-IT" dirty="0" err="1" smtClean="0"/>
            <a:t>lactation</a:t>
          </a:r>
          <a:endParaRPr lang="it-IT" dirty="0"/>
        </a:p>
      </dgm:t>
    </dgm:pt>
    <dgm:pt modelId="{1A59CB82-2E4C-4ED5-901A-E30F03D9F873}" type="parTrans" cxnId="{6BC76CD1-C951-4EA2-9083-D4BE7F4BB34A}">
      <dgm:prSet/>
      <dgm:spPr/>
      <dgm:t>
        <a:bodyPr/>
        <a:lstStyle/>
        <a:p>
          <a:endParaRPr lang="it-IT"/>
        </a:p>
      </dgm:t>
    </dgm:pt>
    <dgm:pt modelId="{2CC38C55-EA9E-4097-9B16-95370EF345B0}" type="sibTrans" cxnId="{6BC76CD1-C951-4EA2-9083-D4BE7F4BB34A}">
      <dgm:prSet/>
      <dgm:spPr/>
      <dgm:t>
        <a:bodyPr/>
        <a:lstStyle/>
        <a:p>
          <a:endParaRPr lang="it-IT"/>
        </a:p>
      </dgm:t>
    </dgm:pt>
    <dgm:pt modelId="{A33B2AB4-1D44-41F3-A237-ED892118E842}">
      <dgm:prSet/>
      <dgm:spPr/>
      <dgm:t>
        <a:bodyPr/>
        <a:lstStyle/>
        <a:p>
          <a:r>
            <a:rPr lang="it-IT" smtClean="0"/>
            <a:t>Conclusion</a:t>
          </a:r>
          <a:endParaRPr lang="it-IT" dirty="0" smtClean="0"/>
        </a:p>
      </dgm:t>
    </dgm:pt>
    <dgm:pt modelId="{00C4CA48-A7DA-43D9-A372-F90C0739F6C0}" type="parTrans" cxnId="{A229D6B2-3C5F-4B42-B283-35C95BC192D6}">
      <dgm:prSet/>
      <dgm:spPr/>
      <dgm:t>
        <a:bodyPr/>
        <a:lstStyle/>
        <a:p>
          <a:endParaRPr lang="it-IT"/>
        </a:p>
      </dgm:t>
    </dgm:pt>
    <dgm:pt modelId="{F2373D39-485A-465F-BB1D-667FA91C5990}" type="sibTrans" cxnId="{A229D6B2-3C5F-4B42-B283-35C95BC192D6}">
      <dgm:prSet/>
      <dgm:spPr/>
      <dgm:t>
        <a:bodyPr/>
        <a:lstStyle/>
        <a:p>
          <a:endParaRPr lang="it-IT"/>
        </a:p>
      </dgm:t>
    </dgm:pt>
    <dgm:pt modelId="{B3D5CCEC-A728-4C84-87F9-254FB6C6B525}">
      <dgm:prSet/>
      <dgm:spPr/>
      <dgm:t>
        <a:bodyPr/>
        <a:lstStyle/>
        <a:p>
          <a:r>
            <a:rPr lang="it-IT" smtClean="0"/>
            <a:t>Future work</a:t>
          </a:r>
          <a:endParaRPr lang="it-IT" dirty="0" smtClean="0"/>
        </a:p>
      </dgm:t>
    </dgm:pt>
    <dgm:pt modelId="{E9E618BB-6194-4789-90AE-FD5F999666C4}" type="parTrans" cxnId="{2BC22846-8DEF-4ACF-BD37-AEB308E736F4}">
      <dgm:prSet/>
      <dgm:spPr/>
      <dgm:t>
        <a:bodyPr/>
        <a:lstStyle/>
        <a:p>
          <a:endParaRPr lang="it-IT"/>
        </a:p>
      </dgm:t>
    </dgm:pt>
    <dgm:pt modelId="{FF38C40A-AF0F-4F28-9AD2-A1731A5AF8D4}" type="sibTrans" cxnId="{2BC22846-8DEF-4ACF-BD37-AEB308E736F4}">
      <dgm:prSet/>
      <dgm:spPr/>
      <dgm:t>
        <a:bodyPr/>
        <a:lstStyle/>
        <a:p>
          <a:endParaRPr lang="it-IT"/>
        </a:p>
      </dgm:t>
    </dgm:pt>
    <dgm:pt modelId="{3C72EA6E-C241-439E-9D70-BCF4D1EDB7C1}" type="pres">
      <dgm:prSet presAssocID="{A999033F-F44C-4DFD-BF1B-585BC3D9E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F3B3130-BC0D-4367-BDC6-3645F04CDC30}" type="pres">
      <dgm:prSet presAssocID="{DAA0936B-60F7-444C-A8D2-2EB874926D3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25AEDA-06DA-4C5E-B888-50EC0050A996}" type="pres">
      <dgm:prSet presAssocID="{05E014AD-2790-473A-BC53-C02830E8A4F7}" presName="spacer" presStyleCnt="0"/>
      <dgm:spPr/>
    </dgm:pt>
    <dgm:pt modelId="{38956D55-FBE1-47C2-9B72-06B944E7D60A}" type="pres">
      <dgm:prSet presAssocID="{3B6724AC-C5C3-4DC2-94E8-16ABD695D55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6D6F15-AE46-46E6-A555-044083E1E39D}" type="pres">
      <dgm:prSet presAssocID="{3B6724AC-C5C3-4DC2-94E8-16ABD695D5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F7F109-BF95-40A9-ADBF-E756F33852AE}" type="pres">
      <dgm:prSet presAssocID="{A33B2AB4-1D44-41F3-A237-ED892118E84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5A9A27B-E057-440D-AEB8-B436A14D5617}" type="pres">
      <dgm:prSet presAssocID="{F2373D39-485A-465F-BB1D-667FA91C5990}" presName="spacer" presStyleCnt="0"/>
      <dgm:spPr/>
    </dgm:pt>
    <dgm:pt modelId="{7F765576-EAE5-4A46-A75D-21E1AC7FB8B4}" type="pres">
      <dgm:prSet presAssocID="{B3D5CCEC-A728-4C84-87F9-254FB6C6B5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A8FB912-0073-448C-B44B-01425BB7F5C6}" type="presOf" srcId="{DAA0936B-60F7-444C-A8D2-2EB874926D38}" destId="{BF3B3130-BC0D-4367-BDC6-3645F04CDC30}" srcOrd="0" destOrd="0" presId="urn:microsoft.com/office/officeart/2005/8/layout/vList2"/>
    <dgm:cxn modelId="{CF8E82F2-4EB3-4A0F-9283-633F1FDB9EF0}" type="presOf" srcId="{D37791F2-2233-4BCE-A0C3-697A0868721D}" destId="{BE6D6F15-AE46-46E6-A555-044083E1E39D}" srcOrd="0" destOrd="1" presId="urn:microsoft.com/office/officeart/2005/8/layout/vList2"/>
    <dgm:cxn modelId="{732BDC56-6186-4A98-901F-46B83BA2F157}" srcId="{A999033F-F44C-4DFD-BF1B-585BC3D9E193}" destId="{DAA0936B-60F7-444C-A8D2-2EB874926D38}" srcOrd="0" destOrd="0" parTransId="{6546C0EF-4A59-43E7-A283-8B9049CBEA50}" sibTransId="{05E014AD-2790-473A-BC53-C02830E8A4F7}"/>
    <dgm:cxn modelId="{48307A04-8A1D-4255-A244-C8949C486B08}" srcId="{3B6724AC-C5C3-4DC2-94E8-16ABD695D554}" destId="{495593DF-8579-46BB-86C5-58723BB897EC}" srcOrd="0" destOrd="0" parTransId="{A64DF009-4C2E-4857-86A9-B6F1F14CAF50}" sibTransId="{6A2B94DC-97CB-4A23-BCC2-F580512065B0}"/>
    <dgm:cxn modelId="{797A197C-85EC-49DB-866A-26527C637AC5}" type="presOf" srcId="{A999033F-F44C-4DFD-BF1B-585BC3D9E193}" destId="{3C72EA6E-C241-439E-9D70-BCF4D1EDB7C1}" srcOrd="0" destOrd="0" presId="urn:microsoft.com/office/officeart/2005/8/layout/vList2"/>
    <dgm:cxn modelId="{D004D0E0-8867-48AB-96F6-F3F15421F934}" type="presOf" srcId="{3B6724AC-C5C3-4DC2-94E8-16ABD695D554}" destId="{38956D55-FBE1-47C2-9B72-06B944E7D60A}" srcOrd="0" destOrd="0" presId="urn:microsoft.com/office/officeart/2005/8/layout/vList2"/>
    <dgm:cxn modelId="{6BC76CD1-C951-4EA2-9083-D4BE7F4BB34A}" srcId="{3B6724AC-C5C3-4DC2-94E8-16ABD695D554}" destId="{D37791F2-2233-4BCE-A0C3-697A0868721D}" srcOrd="1" destOrd="0" parTransId="{1A59CB82-2E4C-4ED5-901A-E30F03D9F873}" sibTransId="{2CC38C55-EA9E-4097-9B16-95370EF345B0}"/>
    <dgm:cxn modelId="{2BC22846-8DEF-4ACF-BD37-AEB308E736F4}" srcId="{A999033F-F44C-4DFD-BF1B-585BC3D9E193}" destId="{B3D5CCEC-A728-4C84-87F9-254FB6C6B525}" srcOrd="3" destOrd="0" parTransId="{E9E618BB-6194-4789-90AE-FD5F999666C4}" sibTransId="{FF38C40A-AF0F-4F28-9AD2-A1731A5AF8D4}"/>
    <dgm:cxn modelId="{3EF124FD-02DF-4422-AA93-4ADA0ED7992A}" type="presOf" srcId="{495593DF-8579-46BB-86C5-58723BB897EC}" destId="{BE6D6F15-AE46-46E6-A555-044083E1E39D}" srcOrd="0" destOrd="0" presId="urn:microsoft.com/office/officeart/2005/8/layout/vList2"/>
    <dgm:cxn modelId="{6FCEE0E0-59E4-4F58-8F57-8E5E669BF12B}" type="presOf" srcId="{B3D5CCEC-A728-4C84-87F9-254FB6C6B525}" destId="{7F765576-EAE5-4A46-A75D-21E1AC7FB8B4}" srcOrd="0" destOrd="0" presId="urn:microsoft.com/office/officeart/2005/8/layout/vList2"/>
    <dgm:cxn modelId="{A229D6B2-3C5F-4B42-B283-35C95BC192D6}" srcId="{A999033F-F44C-4DFD-BF1B-585BC3D9E193}" destId="{A33B2AB4-1D44-41F3-A237-ED892118E842}" srcOrd="2" destOrd="0" parTransId="{00C4CA48-A7DA-43D9-A372-F90C0739F6C0}" sibTransId="{F2373D39-485A-465F-BB1D-667FA91C5990}"/>
    <dgm:cxn modelId="{82231B5D-F96B-4D5A-8AC9-5BD3F3CC473E}" type="presOf" srcId="{A33B2AB4-1D44-41F3-A237-ED892118E842}" destId="{77F7F109-BF95-40A9-ADBF-E756F33852AE}" srcOrd="0" destOrd="0" presId="urn:microsoft.com/office/officeart/2005/8/layout/vList2"/>
    <dgm:cxn modelId="{D526B12D-EB6E-44F3-9777-697A7EC634BB}" srcId="{A999033F-F44C-4DFD-BF1B-585BC3D9E193}" destId="{3B6724AC-C5C3-4DC2-94E8-16ABD695D554}" srcOrd="1" destOrd="0" parTransId="{013E22E7-91FF-4019-9EFA-E8BBCD0D9AC6}" sibTransId="{199E3C55-32C4-418B-A1FA-1C291E3CC42C}"/>
    <dgm:cxn modelId="{2C99E04C-10E2-40E6-8CC9-CC3A5B580850}" type="presParOf" srcId="{3C72EA6E-C241-439E-9D70-BCF4D1EDB7C1}" destId="{BF3B3130-BC0D-4367-BDC6-3645F04CDC30}" srcOrd="0" destOrd="0" presId="urn:microsoft.com/office/officeart/2005/8/layout/vList2"/>
    <dgm:cxn modelId="{031C47F6-0DFB-45C1-AF22-984EA01055E2}" type="presParOf" srcId="{3C72EA6E-C241-439E-9D70-BCF4D1EDB7C1}" destId="{5925AEDA-06DA-4C5E-B888-50EC0050A996}" srcOrd="1" destOrd="0" presId="urn:microsoft.com/office/officeart/2005/8/layout/vList2"/>
    <dgm:cxn modelId="{FD2563D4-E8E5-405D-A89B-16BDDB528BB1}" type="presParOf" srcId="{3C72EA6E-C241-439E-9D70-BCF4D1EDB7C1}" destId="{38956D55-FBE1-47C2-9B72-06B944E7D60A}" srcOrd="2" destOrd="0" presId="urn:microsoft.com/office/officeart/2005/8/layout/vList2"/>
    <dgm:cxn modelId="{E64BE1D3-83D7-48BB-8532-4D632E62B038}" type="presParOf" srcId="{3C72EA6E-C241-439E-9D70-BCF4D1EDB7C1}" destId="{BE6D6F15-AE46-46E6-A555-044083E1E39D}" srcOrd="3" destOrd="0" presId="urn:microsoft.com/office/officeart/2005/8/layout/vList2"/>
    <dgm:cxn modelId="{780E067C-2B0E-463D-B0B1-FDB41E8CCA71}" type="presParOf" srcId="{3C72EA6E-C241-439E-9D70-BCF4D1EDB7C1}" destId="{77F7F109-BF95-40A9-ADBF-E756F33852AE}" srcOrd="4" destOrd="0" presId="urn:microsoft.com/office/officeart/2005/8/layout/vList2"/>
    <dgm:cxn modelId="{66B2ADB3-5135-447A-9AD8-5B9486CA4C88}" type="presParOf" srcId="{3C72EA6E-C241-439E-9D70-BCF4D1EDB7C1}" destId="{25A9A27B-E057-440D-AEB8-B436A14D5617}" srcOrd="5" destOrd="0" presId="urn:microsoft.com/office/officeart/2005/8/layout/vList2"/>
    <dgm:cxn modelId="{FE00DA53-CADE-46F3-A2BE-C2DC4B42E802}" type="presParOf" srcId="{3C72EA6E-C241-439E-9D70-BCF4D1EDB7C1}" destId="{7F765576-EAE5-4A46-A75D-21E1AC7FB8B4}" srcOrd="6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99033F-F44C-4DFD-BF1B-585BC3D9E1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B6724AC-C5C3-4DC2-94E8-16ABD695D554}">
      <dgm:prSet phldrT="[Testo]"/>
      <dgm:spPr/>
      <dgm:t>
        <a:bodyPr/>
        <a:lstStyle/>
        <a:p>
          <a:r>
            <a:rPr lang="it-IT" dirty="0" err="1" smtClean="0"/>
            <a:t>Our</a:t>
          </a:r>
          <a:r>
            <a:rPr lang="it-IT" dirty="0" smtClean="0"/>
            <a:t> </a:t>
          </a:r>
          <a:r>
            <a:rPr lang="it-IT" dirty="0" err="1" smtClean="0"/>
            <a:t>research</a:t>
          </a:r>
          <a:endParaRPr lang="it-IT" dirty="0"/>
        </a:p>
      </dgm:t>
    </dgm:pt>
    <dgm:pt modelId="{013E22E7-91FF-4019-9EFA-E8BBCD0D9AC6}" type="parTrans" cxnId="{D526B12D-EB6E-44F3-9777-697A7EC634BB}">
      <dgm:prSet/>
      <dgm:spPr/>
      <dgm:t>
        <a:bodyPr/>
        <a:lstStyle/>
        <a:p>
          <a:endParaRPr lang="it-IT"/>
        </a:p>
      </dgm:t>
    </dgm:pt>
    <dgm:pt modelId="{199E3C55-32C4-418B-A1FA-1C291E3CC42C}" type="sibTrans" cxnId="{D526B12D-EB6E-44F3-9777-697A7EC634BB}">
      <dgm:prSet/>
      <dgm:spPr/>
      <dgm:t>
        <a:bodyPr/>
        <a:lstStyle/>
        <a:p>
          <a:endParaRPr lang="it-IT"/>
        </a:p>
      </dgm:t>
    </dgm:pt>
    <dgm:pt modelId="{495593DF-8579-46BB-86C5-58723BB897EC}">
      <dgm:prSet phldrT="[Testo]"/>
      <dgm:spPr/>
      <dgm:t>
        <a:bodyPr/>
        <a:lstStyle/>
        <a:p>
          <a:r>
            <a:rPr lang="it-IT" dirty="0" err="1" smtClean="0"/>
            <a:t>Characterization</a:t>
          </a:r>
          <a:r>
            <a:rPr lang="it-IT" dirty="0" smtClean="0"/>
            <a:t> ovine SERPINA1 </a:t>
          </a:r>
          <a:r>
            <a:rPr lang="it-IT" dirty="0" err="1" smtClean="0"/>
            <a:t>cDNA</a:t>
          </a:r>
          <a:r>
            <a:rPr lang="it-IT" dirty="0" smtClean="0"/>
            <a:t> and gene</a:t>
          </a:r>
          <a:endParaRPr lang="it-IT" dirty="0"/>
        </a:p>
      </dgm:t>
    </dgm:pt>
    <dgm:pt modelId="{A64DF009-4C2E-4857-86A9-B6F1F14CAF50}" type="parTrans" cxnId="{48307A04-8A1D-4255-A244-C8949C486B08}">
      <dgm:prSet/>
      <dgm:spPr/>
      <dgm:t>
        <a:bodyPr/>
        <a:lstStyle/>
        <a:p>
          <a:endParaRPr lang="it-IT"/>
        </a:p>
      </dgm:t>
    </dgm:pt>
    <dgm:pt modelId="{6A2B94DC-97CB-4A23-BCC2-F580512065B0}" type="sibTrans" cxnId="{48307A04-8A1D-4255-A244-C8949C486B08}">
      <dgm:prSet/>
      <dgm:spPr/>
      <dgm:t>
        <a:bodyPr/>
        <a:lstStyle/>
        <a:p>
          <a:endParaRPr lang="it-IT"/>
        </a:p>
      </dgm:t>
    </dgm:pt>
    <dgm:pt modelId="{DAA0936B-60F7-444C-A8D2-2EB874926D38}">
      <dgm:prSet/>
      <dgm:spPr>
        <a:noFill/>
      </dgm:spPr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Overview</a:t>
          </a:r>
          <a:r>
            <a:rPr lang="it-IT" dirty="0" smtClean="0">
              <a:solidFill>
                <a:srgbClr val="888888"/>
              </a:solidFill>
            </a:rPr>
            <a:t> and </a:t>
          </a:r>
          <a:r>
            <a:rPr lang="it-IT" dirty="0" err="1" smtClean="0">
              <a:solidFill>
                <a:srgbClr val="888888"/>
              </a:solidFill>
            </a:rPr>
            <a:t>related</a:t>
          </a:r>
          <a:r>
            <a:rPr lang="it-IT" dirty="0" smtClean="0">
              <a:solidFill>
                <a:srgbClr val="888888"/>
              </a:solidFill>
            </a:rPr>
            <a:t> work</a:t>
          </a:r>
        </a:p>
      </dgm:t>
    </dgm:pt>
    <dgm:pt modelId="{6546C0EF-4A59-43E7-A283-8B9049CBEA50}" type="parTrans" cxnId="{732BDC56-6186-4A98-901F-46B83BA2F157}">
      <dgm:prSet/>
      <dgm:spPr/>
      <dgm:t>
        <a:bodyPr/>
        <a:lstStyle/>
        <a:p>
          <a:endParaRPr lang="it-IT"/>
        </a:p>
      </dgm:t>
    </dgm:pt>
    <dgm:pt modelId="{05E014AD-2790-473A-BC53-C02830E8A4F7}" type="sibTrans" cxnId="{732BDC56-6186-4A98-901F-46B83BA2F157}">
      <dgm:prSet/>
      <dgm:spPr/>
      <dgm:t>
        <a:bodyPr/>
        <a:lstStyle/>
        <a:p>
          <a:endParaRPr lang="it-IT"/>
        </a:p>
      </dgm:t>
    </dgm:pt>
    <dgm:pt modelId="{D37791F2-2233-4BCE-A0C3-697A0868721D}">
      <dgm:prSet phldrT="[Testo]"/>
      <dgm:spPr/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Differential</a:t>
          </a:r>
          <a:r>
            <a:rPr lang="it-IT" dirty="0" smtClean="0">
              <a:solidFill>
                <a:srgbClr val="888888"/>
              </a:solidFill>
            </a:rPr>
            <a:t> </a:t>
          </a:r>
          <a:r>
            <a:rPr lang="it-IT" dirty="0" err="1" smtClean="0">
              <a:solidFill>
                <a:srgbClr val="888888"/>
              </a:solidFill>
            </a:rPr>
            <a:t>expression</a:t>
          </a:r>
          <a:r>
            <a:rPr lang="it-IT" dirty="0" smtClean="0">
              <a:solidFill>
                <a:srgbClr val="888888"/>
              </a:solidFill>
            </a:rPr>
            <a:t> </a:t>
          </a:r>
          <a:r>
            <a:rPr lang="it-IT" dirty="0" err="1" smtClean="0">
              <a:solidFill>
                <a:srgbClr val="888888"/>
              </a:solidFill>
            </a:rPr>
            <a:t>of</a:t>
          </a:r>
          <a:r>
            <a:rPr lang="it-IT" dirty="0" smtClean="0">
              <a:solidFill>
                <a:srgbClr val="888888"/>
              </a:solidFill>
            </a:rPr>
            <a:t> </a:t>
          </a:r>
          <a:r>
            <a:rPr lang="it-IT" dirty="0" err="1" smtClean="0">
              <a:solidFill>
                <a:srgbClr val="888888"/>
              </a:solidFill>
            </a:rPr>
            <a:t>sheep</a:t>
          </a:r>
          <a:r>
            <a:rPr lang="it-IT" dirty="0" smtClean="0">
              <a:solidFill>
                <a:srgbClr val="888888"/>
              </a:solidFill>
            </a:rPr>
            <a:t> SERPINA1 gene </a:t>
          </a:r>
          <a:r>
            <a:rPr lang="it-IT" dirty="0" err="1" smtClean="0">
              <a:solidFill>
                <a:srgbClr val="888888"/>
              </a:solidFill>
            </a:rPr>
            <a:t>during</a:t>
          </a:r>
          <a:r>
            <a:rPr lang="it-IT" dirty="0" smtClean="0">
              <a:solidFill>
                <a:srgbClr val="888888"/>
              </a:solidFill>
            </a:rPr>
            <a:t> </a:t>
          </a:r>
          <a:r>
            <a:rPr lang="it-IT" dirty="0" err="1" smtClean="0">
              <a:solidFill>
                <a:srgbClr val="888888"/>
              </a:solidFill>
            </a:rPr>
            <a:t>lactationSecond</a:t>
          </a:r>
          <a:r>
            <a:rPr lang="it-IT" dirty="0" smtClean="0">
              <a:solidFill>
                <a:srgbClr val="888888"/>
              </a:solidFill>
            </a:rPr>
            <a:t> </a:t>
          </a:r>
          <a:r>
            <a:rPr lang="it-IT" dirty="0" err="1" smtClean="0">
              <a:solidFill>
                <a:srgbClr val="888888"/>
              </a:solidFill>
            </a:rPr>
            <a:t>experiment</a:t>
          </a:r>
          <a:endParaRPr lang="it-IT" dirty="0" smtClean="0">
            <a:solidFill>
              <a:srgbClr val="888888"/>
            </a:solidFill>
          </a:endParaRPr>
        </a:p>
      </dgm:t>
    </dgm:pt>
    <dgm:pt modelId="{1A59CB82-2E4C-4ED5-901A-E30F03D9F873}" type="parTrans" cxnId="{6BC76CD1-C951-4EA2-9083-D4BE7F4BB34A}">
      <dgm:prSet/>
      <dgm:spPr/>
      <dgm:t>
        <a:bodyPr/>
        <a:lstStyle/>
        <a:p>
          <a:endParaRPr lang="it-IT"/>
        </a:p>
      </dgm:t>
    </dgm:pt>
    <dgm:pt modelId="{2CC38C55-EA9E-4097-9B16-95370EF345B0}" type="sibTrans" cxnId="{6BC76CD1-C951-4EA2-9083-D4BE7F4BB34A}">
      <dgm:prSet/>
      <dgm:spPr/>
      <dgm:t>
        <a:bodyPr/>
        <a:lstStyle/>
        <a:p>
          <a:endParaRPr lang="it-IT"/>
        </a:p>
      </dgm:t>
    </dgm:pt>
    <dgm:pt modelId="{A33B2AB4-1D44-41F3-A237-ED892118E842}">
      <dgm:prSet/>
      <dgm:spPr/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Conclusion</a:t>
          </a:r>
          <a:endParaRPr lang="it-IT" dirty="0" smtClean="0">
            <a:solidFill>
              <a:srgbClr val="888888"/>
            </a:solidFill>
          </a:endParaRPr>
        </a:p>
      </dgm:t>
    </dgm:pt>
    <dgm:pt modelId="{00C4CA48-A7DA-43D9-A372-F90C0739F6C0}" type="parTrans" cxnId="{A229D6B2-3C5F-4B42-B283-35C95BC192D6}">
      <dgm:prSet/>
      <dgm:spPr/>
      <dgm:t>
        <a:bodyPr/>
        <a:lstStyle/>
        <a:p>
          <a:endParaRPr lang="it-IT"/>
        </a:p>
      </dgm:t>
    </dgm:pt>
    <dgm:pt modelId="{F2373D39-485A-465F-BB1D-667FA91C5990}" type="sibTrans" cxnId="{A229D6B2-3C5F-4B42-B283-35C95BC192D6}">
      <dgm:prSet/>
      <dgm:spPr/>
      <dgm:t>
        <a:bodyPr/>
        <a:lstStyle/>
        <a:p>
          <a:endParaRPr lang="it-IT"/>
        </a:p>
      </dgm:t>
    </dgm:pt>
    <dgm:pt modelId="{B3D5CCEC-A728-4C84-87F9-254FB6C6B525}">
      <dgm:prSet/>
      <dgm:spPr/>
      <dgm:t>
        <a:bodyPr/>
        <a:lstStyle/>
        <a:p>
          <a:r>
            <a:rPr lang="it-IT" dirty="0" smtClean="0">
              <a:solidFill>
                <a:srgbClr val="888888"/>
              </a:solidFill>
            </a:rPr>
            <a:t>Future work</a:t>
          </a:r>
        </a:p>
      </dgm:t>
    </dgm:pt>
    <dgm:pt modelId="{E9E618BB-6194-4789-90AE-FD5F999666C4}" type="parTrans" cxnId="{2BC22846-8DEF-4ACF-BD37-AEB308E736F4}">
      <dgm:prSet/>
      <dgm:spPr/>
      <dgm:t>
        <a:bodyPr/>
        <a:lstStyle/>
        <a:p>
          <a:endParaRPr lang="it-IT"/>
        </a:p>
      </dgm:t>
    </dgm:pt>
    <dgm:pt modelId="{FF38C40A-AF0F-4F28-9AD2-A1731A5AF8D4}" type="sibTrans" cxnId="{2BC22846-8DEF-4ACF-BD37-AEB308E736F4}">
      <dgm:prSet/>
      <dgm:spPr/>
      <dgm:t>
        <a:bodyPr/>
        <a:lstStyle/>
        <a:p>
          <a:endParaRPr lang="it-IT"/>
        </a:p>
      </dgm:t>
    </dgm:pt>
    <dgm:pt modelId="{3C72EA6E-C241-439E-9D70-BCF4D1EDB7C1}" type="pres">
      <dgm:prSet presAssocID="{A999033F-F44C-4DFD-BF1B-585BC3D9E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F3B3130-BC0D-4367-BDC6-3645F04CDC30}" type="pres">
      <dgm:prSet presAssocID="{DAA0936B-60F7-444C-A8D2-2EB874926D38}" presName="parentText" presStyleLbl="node1" presStyleIdx="0" presStyleCnt="4" custLinFactNeighborY="-8545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25AEDA-06DA-4C5E-B888-50EC0050A996}" type="pres">
      <dgm:prSet presAssocID="{05E014AD-2790-473A-BC53-C02830E8A4F7}" presName="spacer" presStyleCnt="0"/>
      <dgm:spPr/>
    </dgm:pt>
    <dgm:pt modelId="{38956D55-FBE1-47C2-9B72-06B944E7D60A}" type="pres">
      <dgm:prSet presAssocID="{3B6724AC-C5C3-4DC2-94E8-16ABD695D55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6D6F15-AE46-46E6-A555-044083E1E39D}" type="pres">
      <dgm:prSet presAssocID="{3B6724AC-C5C3-4DC2-94E8-16ABD695D5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F7F109-BF95-40A9-ADBF-E756F33852AE}" type="pres">
      <dgm:prSet presAssocID="{A33B2AB4-1D44-41F3-A237-ED892118E84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5A9A27B-E057-440D-AEB8-B436A14D5617}" type="pres">
      <dgm:prSet presAssocID="{F2373D39-485A-465F-BB1D-667FA91C5990}" presName="spacer" presStyleCnt="0"/>
      <dgm:spPr/>
    </dgm:pt>
    <dgm:pt modelId="{7F765576-EAE5-4A46-A75D-21E1AC7FB8B4}" type="pres">
      <dgm:prSet presAssocID="{B3D5CCEC-A728-4C84-87F9-254FB6C6B5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DE5935E-6B32-40C3-A6B7-8BA98E358362}" type="presOf" srcId="{A999033F-F44C-4DFD-BF1B-585BC3D9E193}" destId="{3C72EA6E-C241-439E-9D70-BCF4D1EDB7C1}" srcOrd="0" destOrd="0" presId="urn:microsoft.com/office/officeart/2005/8/layout/vList2"/>
    <dgm:cxn modelId="{771A0344-ECBA-42FA-81B4-584B3E5EDB0E}" type="presOf" srcId="{495593DF-8579-46BB-86C5-58723BB897EC}" destId="{BE6D6F15-AE46-46E6-A555-044083E1E39D}" srcOrd="0" destOrd="0" presId="urn:microsoft.com/office/officeart/2005/8/layout/vList2"/>
    <dgm:cxn modelId="{732BDC56-6186-4A98-901F-46B83BA2F157}" srcId="{A999033F-F44C-4DFD-BF1B-585BC3D9E193}" destId="{DAA0936B-60F7-444C-A8D2-2EB874926D38}" srcOrd="0" destOrd="0" parTransId="{6546C0EF-4A59-43E7-A283-8B9049CBEA50}" sibTransId="{05E014AD-2790-473A-BC53-C02830E8A4F7}"/>
    <dgm:cxn modelId="{6C30F7AD-4F29-4E8F-B7C4-207212EE1C33}" type="presOf" srcId="{A33B2AB4-1D44-41F3-A237-ED892118E842}" destId="{77F7F109-BF95-40A9-ADBF-E756F33852AE}" srcOrd="0" destOrd="0" presId="urn:microsoft.com/office/officeart/2005/8/layout/vList2"/>
    <dgm:cxn modelId="{F90575CB-350E-4D07-9F3F-6929E8163B3E}" type="presOf" srcId="{D37791F2-2233-4BCE-A0C3-697A0868721D}" destId="{BE6D6F15-AE46-46E6-A555-044083E1E39D}" srcOrd="0" destOrd="1" presId="urn:microsoft.com/office/officeart/2005/8/layout/vList2"/>
    <dgm:cxn modelId="{48307A04-8A1D-4255-A244-C8949C486B08}" srcId="{3B6724AC-C5C3-4DC2-94E8-16ABD695D554}" destId="{495593DF-8579-46BB-86C5-58723BB897EC}" srcOrd="0" destOrd="0" parTransId="{A64DF009-4C2E-4857-86A9-B6F1F14CAF50}" sibTransId="{6A2B94DC-97CB-4A23-BCC2-F580512065B0}"/>
    <dgm:cxn modelId="{2BC22846-8DEF-4ACF-BD37-AEB308E736F4}" srcId="{A999033F-F44C-4DFD-BF1B-585BC3D9E193}" destId="{B3D5CCEC-A728-4C84-87F9-254FB6C6B525}" srcOrd="3" destOrd="0" parTransId="{E9E618BB-6194-4789-90AE-FD5F999666C4}" sibTransId="{FF38C40A-AF0F-4F28-9AD2-A1731A5AF8D4}"/>
    <dgm:cxn modelId="{6BC76CD1-C951-4EA2-9083-D4BE7F4BB34A}" srcId="{3B6724AC-C5C3-4DC2-94E8-16ABD695D554}" destId="{D37791F2-2233-4BCE-A0C3-697A0868721D}" srcOrd="1" destOrd="0" parTransId="{1A59CB82-2E4C-4ED5-901A-E30F03D9F873}" sibTransId="{2CC38C55-EA9E-4097-9B16-95370EF345B0}"/>
    <dgm:cxn modelId="{30840D2D-9A37-4984-A9F2-CB6F4DDB56B4}" type="presOf" srcId="{3B6724AC-C5C3-4DC2-94E8-16ABD695D554}" destId="{38956D55-FBE1-47C2-9B72-06B944E7D60A}" srcOrd="0" destOrd="0" presId="urn:microsoft.com/office/officeart/2005/8/layout/vList2"/>
    <dgm:cxn modelId="{BE22E67B-59B3-4BAC-A9F7-FFCE5A8DB44C}" type="presOf" srcId="{B3D5CCEC-A728-4C84-87F9-254FB6C6B525}" destId="{7F765576-EAE5-4A46-A75D-21E1AC7FB8B4}" srcOrd="0" destOrd="0" presId="urn:microsoft.com/office/officeart/2005/8/layout/vList2"/>
    <dgm:cxn modelId="{000EA415-1E15-4A39-8DCC-CBDAB1C05B5C}" type="presOf" srcId="{DAA0936B-60F7-444C-A8D2-2EB874926D38}" destId="{BF3B3130-BC0D-4367-BDC6-3645F04CDC30}" srcOrd="0" destOrd="0" presId="urn:microsoft.com/office/officeart/2005/8/layout/vList2"/>
    <dgm:cxn modelId="{A229D6B2-3C5F-4B42-B283-35C95BC192D6}" srcId="{A999033F-F44C-4DFD-BF1B-585BC3D9E193}" destId="{A33B2AB4-1D44-41F3-A237-ED892118E842}" srcOrd="2" destOrd="0" parTransId="{00C4CA48-A7DA-43D9-A372-F90C0739F6C0}" sibTransId="{F2373D39-485A-465F-BB1D-667FA91C5990}"/>
    <dgm:cxn modelId="{D526B12D-EB6E-44F3-9777-697A7EC634BB}" srcId="{A999033F-F44C-4DFD-BF1B-585BC3D9E193}" destId="{3B6724AC-C5C3-4DC2-94E8-16ABD695D554}" srcOrd="1" destOrd="0" parTransId="{013E22E7-91FF-4019-9EFA-E8BBCD0D9AC6}" sibTransId="{199E3C55-32C4-418B-A1FA-1C291E3CC42C}"/>
    <dgm:cxn modelId="{5292DA60-EC02-4709-B40E-115F354E0FE8}" type="presParOf" srcId="{3C72EA6E-C241-439E-9D70-BCF4D1EDB7C1}" destId="{BF3B3130-BC0D-4367-BDC6-3645F04CDC30}" srcOrd="0" destOrd="0" presId="urn:microsoft.com/office/officeart/2005/8/layout/vList2"/>
    <dgm:cxn modelId="{5E45CF22-AD2B-49FB-B5CA-B458071B0DEF}" type="presParOf" srcId="{3C72EA6E-C241-439E-9D70-BCF4D1EDB7C1}" destId="{5925AEDA-06DA-4C5E-B888-50EC0050A996}" srcOrd="1" destOrd="0" presId="urn:microsoft.com/office/officeart/2005/8/layout/vList2"/>
    <dgm:cxn modelId="{6DDD15F4-FA16-4251-BBF3-1F2060F0721A}" type="presParOf" srcId="{3C72EA6E-C241-439E-9D70-BCF4D1EDB7C1}" destId="{38956D55-FBE1-47C2-9B72-06B944E7D60A}" srcOrd="2" destOrd="0" presId="urn:microsoft.com/office/officeart/2005/8/layout/vList2"/>
    <dgm:cxn modelId="{29EC7CC4-8210-4D22-B079-8359B4D141E6}" type="presParOf" srcId="{3C72EA6E-C241-439E-9D70-BCF4D1EDB7C1}" destId="{BE6D6F15-AE46-46E6-A555-044083E1E39D}" srcOrd="3" destOrd="0" presId="urn:microsoft.com/office/officeart/2005/8/layout/vList2"/>
    <dgm:cxn modelId="{E095D286-93CA-4C7A-B525-4A02B984E04E}" type="presParOf" srcId="{3C72EA6E-C241-439E-9D70-BCF4D1EDB7C1}" destId="{77F7F109-BF95-40A9-ADBF-E756F33852AE}" srcOrd="4" destOrd="0" presId="urn:microsoft.com/office/officeart/2005/8/layout/vList2"/>
    <dgm:cxn modelId="{D7942CAF-5512-4306-B1B1-CA07CF14F925}" type="presParOf" srcId="{3C72EA6E-C241-439E-9D70-BCF4D1EDB7C1}" destId="{25A9A27B-E057-440D-AEB8-B436A14D5617}" srcOrd="5" destOrd="0" presId="urn:microsoft.com/office/officeart/2005/8/layout/vList2"/>
    <dgm:cxn modelId="{2BF1674B-1938-47B3-BFF4-8DA8C87757B0}" type="presParOf" srcId="{3C72EA6E-C241-439E-9D70-BCF4D1EDB7C1}" destId="{7F765576-EAE5-4A46-A75D-21E1AC7FB8B4}" srcOrd="6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99033F-F44C-4DFD-BF1B-585BC3D9E1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B6724AC-C5C3-4DC2-94E8-16ABD695D554}">
      <dgm:prSet phldrT="[Testo]"/>
      <dgm:spPr/>
      <dgm:t>
        <a:bodyPr/>
        <a:lstStyle/>
        <a:p>
          <a:r>
            <a:rPr lang="it-IT" dirty="0" err="1" smtClean="0"/>
            <a:t>Our</a:t>
          </a:r>
          <a:r>
            <a:rPr lang="it-IT" dirty="0" smtClean="0"/>
            <a:t> </a:t>
          </a:r>
          <a:r>
            <a:rPr lang="it-IT" dirty="0" err="1" smtClean="0"/>
            <a:t>research</a:t>
          </a:r>
          <a:endParaRPr lang="it-IT" dirty="0"/>
        </a:p>
      </dgm:t>
    </dgm:pt>
    <dgm:pt modelId="{013E22E7-91FF-4019-9EFA-E8BBCD0D9AC6}" type="parTrans" cxnId="{D526B12D-EB6E-44F3-9777-697A7EC634BB}">
      <dgm:prSet/>
      <dgm:spPr/>
      <dgm:t>
        <a:bodyPr/>
        <a:lstStyle/>
        <a:p>
          <a:endParaRPr lang="it-IT"/>
        </a:p>
      </dgm:t>
    </dgm:pt>
    <dgm:pt modelId="{199E3C55-32C4-418B-A1FA-1C291E3CC42C}" type="sibTrans" cxnId="{D526B12D-EB6E-44F3-9777-697A7EC634BB}">
      <dgm:prSet/>
      <dgm:spPr/>
      <dgm:t>
        <a:bodyPr/>
        <a:lstStyle/>
        <a:p>
          <a:endParaRPr lang="it-IT"/>
        </a:p>
      </dgm:t>
    </dgm:pt>
    <dgm:pt modelId="{495593DF-8579-46BB-86C5-58723BB897EC}">
      <dgm:prSet phldrT="[Testo]"/>
      <dgm:spPr/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Characterization</a:t>
          </a:r>
          <a:r>
            <a:rPr lang="it-IT" dirty="0" smtClean="0">
              <a:solidFill>
                <a:srgbClr val="888888"/>
              </a:solidFill>
            </a:rPr>
            <a:t> ovine SERPINA1 </a:t>
          </a:r>
          <a:r>
            <a:rPr lang="it-IT" dirty="0" err="1" smtClean="0">
              <a:solidFill>
                <a:srgbClr val="888888"/>
              </a:solidFill>
            </a:rPr>
            <a:t>cDNA</a:t>
          </a:r>
          <a:r>
            <a:rPr lang="it-IT" dirty="0" smtClean="0">
              <a:solidFill>
                <a:srgbClr val="888888"/>
              </a:solidFill>
            </a:rPr>
            <a:t> and gene</a:t>
          </a:r>
        </a:p>
      </dgm:t>
    </dgm:pt>
    <dgm:pt modelId="{A64DF009-4C2E-4857-86A9-B6F1F14CAF50}" type="parTrans" cxnId="{48307A04-8A1D-4255-A244-C8949C486B08}">
      <dgm:prSet/>
      <dgm:spPr/>
      <dgm:t>
        <a:bodyPr/>
        <a:lstStyle/>
        <a:p>
          <a:endParaRPr lang="it-IT"/>
        </a:p>
      </dgm:t>
    </dgm:pt>
    <dgm:pt modelId="{6A2B94DC-97CB-4A23-BCC2-F580512065B0}" type="sibTrans" cxnId="{48307A04-8A1D-4255-A244-C8949C486B08}">
      <dgm:prSet/>
      <dgm:spPr/>
      <dgm:t>
        <a:bodyPr/>
        <a:lstStyle/>
        <a:p>
          <a:endParaRPr lang="it-IT"/>
        </a:p>
      </dgm:t>
    </dgm:pt>
    <dgm:pt modelId="{DAA0936B-60F7-444C-A8D2-2EB874926D38}">
      <dgm:prSet/>
      <dgm:spPr>
        <a:noFill/>
      </dgm:spPr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Overview</a:t>
          </a:r>
          <a:r>
            <a:rPr lang="it-IT" dirty="0" smtClean="0">
              <a:solidFill>
                <a:srgbClr val="888888"/>
              </a:solidFill>
            </a:rPr>
            <a:t> and </a:t>
          </a:r>
          <a:r>
            <a:rPr lang="it-IT" dirty="0" err="1" smtClean="0">
              <a:solidFill>
                <a:srgbClr val="888888"/>
              </a:solidFill>
            </a:rPr>
            <a:t>related</a:t>
          </a:r>
          <a:r>
            <a:rPr lang="it-IT" dirty="0" smtClean="0">
              <a:solidFill>
                <a:srgbClr val="888888"/>
              </a:solidFill>
            </a:rPr>
            <a:t> work</a:t>
          </a:r>
        </a:p>
      </dgm:t>
    </dgm:pt>
    <dgm:pt modelId="{6546C0EF-4A59-43E7-A283-8B9049CBEA50}" type="parTrans" cxnId="{732BDC56-6186-4A98-901F-46B83BA2F157}">
      <dgm:prSet/>
      <dgm:spPr/>
      <dgm:t>
        <a:bodyPr/>
        <a:lstStyle/>
        <a:p>
          <a:endParaRPr lang="it-IT"/>
        </a:p>
      </dgm:t>
    </dgm:pt>
    <dgm:pt modelId="{05E014AD-2790-473A-BC53-C02830E8A4F7}" type="sibTrans" cxnId="{732BDC56-6186-4A98-901F-46B83BA2F157}">
      <dgm:prSet/>
      <dgm:spPr/>
      <dgm:t>
        <a:bodyPr/>
        <a:lstStyle/>
        <a:p>
          <a:endParaRPr lang="it-IT"/>
        </a:p>
      </dgm:t>
    </dgm:pt>
    <dgm:pt modelId="{D37791F2-2233-4BCE-A0C3-697A0868721D}">
      <dgm:prSet phldrT="[Testo]"/>
      <dgm:spPr/>
      <dgm:t>
        <a:bodyPr/>
        <a:lstStyle/>
        <a:p>
          <a:r>
            <a:rPr lang="it-IT" dirty="0" err="1" smtClean="0"/>
            <a:t>Differential</a:t>
          </a:r>
          <a:r>
            <a:rPr lang="it-IT" dirty="0" smtClean="0"/>
            <a:t> </a:t>
          </a:r>
          <a:r>
            <a:rPr lang="it-IT" dirty="0" err="1" smtClean="0"/>
            <a:t>expression</a:t>
          </a:r>
          <a:r>
            <a:rPr lang="it-IT" dirty="0" smtClean="0"/>
            <a:t> </a:t>
          </a:r>
          <a:r>
            <a:rPr lang="it-IT" dirty="0" err="1" smtClean="0"/>
            <a:t>of</a:t>
          </a:r>
          <a:r>
            <a:rPr lang="it-IT" dirty="0" smtClean="0"/>
            <a:t> </a:t>
          </a:r>
          <a:r>
            <a:rPr lang="it-IT" dirty="0" err="1" smtClean="0"/>
            <a:t>sheep</a:t>
          </a:r>
          <a:r>
            <a:rPr lang="it-IT" dirty="0" smtClean="0"/>
            <a:t> SERPINA1 gene </a:t>
          </a:r>
          <a:r>
            <a:rPr lang="it-IT" dirty="0" err="1" smtClean="0"/>
            <a:t>during</a:t>
          </a:r>
          <a:r>
            <a:rPr lang="it-IT" dirty="0" smtClean="0"/>
            <a:t> </a:t>
          </a:r>
          <a:r>
            <a:rPr lang="it-IT" dirty="0" err="1" smtClean="0"/>
            <a:t>lactation</a:t>
          </a:r>
          <a:endParaRPr lang="it-IT" dirty="0" smtClean="0"/>
        </a:p>
      </dgm:t>
    </dgm:pt>
    <dgm:pt modelId="{1A59CB82-2E4C-4ED5-901A-E30F03D9F873}" type="parTrans" cxnId="{6BC76CD1-C951-4EA2-9083-D4BE7F4BB34A}">
      <dgm:prSet/>
      <dgm:spPr/>
      <dgm:t>
        <a:bodyPr/>
        <a:lstStyle/>
        <a:p>
          <a:endParaRPr lang="it-IT"/>
        </a:p>
      </dgm:t>
    </dgm:pt>
    <dgm:pt modelId="{2CC38C55-EA9E-4097-9B16-95370EF345B0}" type="sibTrans" cxnId="{6BC76CD1-C951-4EA2-9083-D4BE7F4BB34A}">
      <dgm:prSet/>
      <dgm:spPr/>
      <dgm:t>
        <a:bodyPr/>
        <a:lstStyle/>
        <a:p>
          <a:endParaRPr lang="it-IT"/>
        </a:p>
      </dgm:t>
    </dgm:pt>
    <dgm:pt modelId="{A33B2AB4-1D44-41F3-A237-ED892118E842}">
      <dgm:prSet/>
      <dgm:spPr/>
      <dgm:t>
        <a:bodyPr/>
        <a:lstStyle/>
        <a:p>
          <a:r>
            <a:rPr lang="it-IT" dirty="0" err="1" smtClean="0">
              <a:solidFill>
                <a:srgbClr val="888888"/>
              </a:solidFill>
            </a:rPr>
            <a:t>Conclusion</a:t>
          </a:r>
          <a:endParaRPr lang="it-IT" dirty="0" smtClean="0">
            <a:solidFill>
              <a:srgbClr val="888888"/>
            </a:solidFill>
          </a:endParaRPr>
        </a:p>
      </dgm:t>
    </dgm:pt>
    <dgm:pt modelId="{00C4CA48-A7DA-43D9-A372-F90C0739F6C0}" type="parTrans" cxnId="{A229D6B2-3C5F-4B42-B283-35C95BC192D6}">
      <dgm:prSet/>
      <dgm:spPr/>
      <dgm:t>
        <a:bodyPr/>
        <a:lstStyle/>
        <a:p>
          <a:endParaRPr lang="it-IT"/>
        </a:p>
      </dgm:t>
    </dgm:pt>
    <dgm:pt modelId="{F2373D39-485A-465F-BB1D-667FA91C5990}" type="sibTrans" cxnId="{A229D6B2-3C5F-4B42-B283-35C95BC192D6}">
      <dgm:prSet/>
      <dgm:spPr/>
      <dgm:t>
        <a:bodyPr/>
        <a:lstStyle/>
        <a:p>
          <a:endParaRPr lang="it-IT"/>
        </a:p>
      </dgm:t>
    </dgm:pt>
    <dgm:pt modelId="{B3D5CCEC-A728-4C84-87F9-254FB6C6B525}">
      <dgm:prSet/>
      <dgm:spPr/>
      <dgm:t>
        <a:bodyPr/>
        <a:lstStyle/>
        <a:p>
          <a:r>
            <a:rPr lang="it-IT" dirty="0" smtClean="0">
              <a:solidFill>
                <a:srgbClr val="888888"/>
              </a:solidFill>
            </a:rPr>
            <a:t>Future work</a:t>
          </a:r>
        </a:p>
      </dgm:t>
    </dgm:pt>
    <dgm:pt modelId="{E9E618BB-6194-4789-90AE-FD5F999666C4}" type="parTrans" cxnId="{2BC22846-8DEF-4ACF-BD37-AEB308E736F4}">
      <dgm:prSet/>
      <dgm:spPr/>
      <dgm:t>
        <a:bodyPr/>
        <a:lstStyle/>
        <a:p>
          <a:endParaRPr lang="it-IT"/>
        </a:p>
      </dgm:t>
    </dgm:pt>
    <dgm:pt modelId="{FF38C40A-AF0F-4F28-9AD2-A1731A5AF8D4}" type="sibTrans" cxnId="{2BC22846-8DEF-4ACF-BD37-AEB308E736F4}">
      <dgm:prSet/>
      <dgm:spPr/>
      <dgm:t>
        <a:bodyPr/>
        <a:lstStyle/>
        <a:p>
          <a:endParaRPr lang="it-IT"/>
        </a:p>
      </dgm:t>
    </dgm:pt>
    <dgm:pt modelId="{3C72EA6E-C241-439E-9D70-BCF4D1EDB7C1}" type="pres">
      <dgm:prSet presAssocID="{A999033F-F44C-4DFD-BF1B-585BC3D9E1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F3B3130-BC0D-4367-BDC6-3645F04CDC30}" type="pres">
      <dgm:prSet presAssocID="{DAA0936B-60F7-444C-A8D2-2EB874926D38}" presName="parentText" presStyleLbl="node1" presStyleIdx="0" presStyleCnt="4" custLinFactNeighborY="-8545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25AEDA-06DA-4C5E-B888-50EC0050A996}" type="pres">
      <dgm:prSet presAssocID="{05E014AD-2790-473A-BC53-C02830E8A4F7}" presName="spacer" presStyleCnt="0"/>
      <dgm:spPr/>
    </dgm:pt>
    <dgm:pt modelId="{38956D55-FBE1-47C2-9B72-06B944E7D60A}" type="pres">
      <dgm:prSet presAssocID="{3B6724AC-C5C3-4DC2-94E8-16ABD695D55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6D6F15-AE46-46E6-A555-044083E1E39D}" type="pres">
      <dgm:prSet presAssocID="{3B6724AC-C5C3-4DC2-94E8-16ABD695D55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F7F109-BF95-40A9-ADBF-E756F33852AE}" type="pres">
      <dgm:prSet presAssocID="{A33B2AB4-1D44-41F3-A237-ED892118E84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5A9A27B-E057-440D-AEB8-B436A14D5617}" type="pres">
      <dgm:prSet presAssocID="{F2373D39-485A-465F-BB1D-667FA91C5990}" presName="spacer" presStyleCnt="0"/>
      <dgm:spPr/>
    </dgm:pt>
    <dgm:pt modelId="{7F765576-EAE5-4A46-A75D-21E1AC7FB8B4}" type="pres">
      <dgm:prSet presAssocID="{B3D5CCEC-A728-4C84-87F9-254FB6C6B5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1393F09-0A25-464E-A29F-2B9F6737BD97}" type="presOf" srcId="{B3D5CCEC-A728-4C84-87F9-254FB6C6B525}" destId="{7F765576-EAE5-4A46-A75D-21E1AC7FB8B4}" srcOrd="0" destOrd="0" presId="urn:microsoft.com/office/officeart/2005/8/layout/vList2"/>
    <dgm:cxn modelId="{E05AD758-1302-40FF-A28B-38EAF0E24E5A}" type="presOf" srcId="{3B6724AC-C5C3-4DC2-94E8-16ABD695D554}" destId="{38956D55-FBE1-47C2-9B72-06B944E7D60A}" srcOrd="0" destOrd="0" presId="urn:microsoft.com/office/officeart/2005/8/layout/vList2"/>
    <dgm:cxn modelId="{9D13530E-5BEF-41A0-AD76-462F352258F9}" type="presOf" srcId="{A33B2AB4-1D44-41F3-A237-ED892118E842}" destId="{77F7F109-BF95-40A9-ADBF-E756F33852AE}" srcOrd="0" destOrd="0" presId="urn:microsoft.com/office/officeart/2005/8/layout/vList2"/>
    <dgm:cxn modelId="{70722747-BA7C-44C6-9CA6-9A529407CBE9}" type="presOf" srcId="{DAA0936B-60F7-444C-A8D2-2EB874926D38}" destId="{BF3B3130-BC0D-4367-BDC6-3645F04CDC30}" srcOrd="0" destOrd="0" presId="urn:microsoft.com/office/officeart/2005/8/layout/vList2"/>
    <dgm:cxn modelId="{732BDC56-6186-4A98-901F-46B83BA2F157}" srcId="{A999033F-F44C-4DFD-BF1B-585BC3D9E193}" destId="{DAA0936B-60F7-444C-A8D2-2EB874926D38}" srcOrd="0" destOrd="0" parTransId="{6546C0EF-4A59-43E7-A283-8B9049CBEA50}" sibTransId="{05E014AD-2790-473A-BC53-C02830E8A4F7}"/>
    <dgm:cxn modelId="{48307A04-8A1D-4255-A244-C8949C486B08}" srcId="{3B6724AC-C5C3-4DC2-94E8-16ABD695D554}" destId="{495593DF-8579-46BB-86C5-58723BB897EC}" srcOrd="0" destOrd="0" parTransId="{A64DF009-4C2E-4857-86A9-B6F1F14CAF50}" sibTransId="{6A2B94DC-97CB-4A23-BCC2-F580512065B0}"/>
    <dgm:cxn modelId="{0CC5945D-E00E-44D5-BF44-D11E17926F05}" type="presOf" srcId="{495593DF-8579-46BB-86C5-58723BB897EC}" destId="{BE6D6F15-AE46-46E6-A555-044083E1E39D}" srcOrd="0" destOrd="0" presId="urn:microsoft.com/office/officeart/2005/8/layout/vList2"/>
    <dgm:cxn modelId="{A8DAB1B8-6A1D-40CD-81B0-03B8FF4E2F26}" type="presOf" srcId="{D37791F2-2233-4BCE-A0C3-697A0868721D}" destId="{BE6D6F15-AE46-46E6-A555-044083E1E39D}" srcOrd="0" destOrd="1" presId="urn:microsoft.com/office/officeart/2005/8/layout/vList2"/>
    <dgm:cxn modelId="{2BC22846-8DEF-4ACF-BD37-AEB308E736F4}" srcId="{A999033F-F44C-4DFD-BF1B-585BC3D9E193}" destId="{B3D5CCEC-A728-4C84-87F9-254FB6C6B525}" srcOrd="3" destOrd="0" parTransId="{E9E618BB-6194-4789-90AE-FD5F999666C4}" sibTransId="{FF38C40A-AF0F-4F28-9AD2-A1731A5AF8D4}"/>
    <dgm:cxn modelId="{6BC76CD1-C951-4EA2-9083-D4BE7F4BB34A}" srcId="{3B6724AC-C5C3-4DC2-94E8-16ABD695D554}" destId="{D37791F2-2233-4BCE-A0C3-697A0868721D}" srcOrd="1" destOrd="0" parTransId="{1A59CB82-2E4C-4ED5-901A-E30F03D9F873}" sibTransId="{2CC38C55-EA9E-4097-9B16-95370EF345B0}"/>
    <dgm:cxn modelId="{A229D6B2-3C5F-4B42-B283-35C95BC192D6}" srcId="{A999033F-F44C-4DFD-BF1B-585BC3D9E193}" destId="{A33B2AB4-1D44-41F3-A237-ED892118E842}" srcOrd="2" destOrd="0" parTransId="{00C4CA48-A7DA-43D9-A372-F90C0739F6C0}" sibTransId="{F2373D39-485A-465F-BB1D-667FA91C5990}"/>
    <dgm:cxn modelId="{F8194081-C8D4-42AC-862F-2AD34253A612}" type="presOf" srcId="{A999033F-F44C-4DFD-BF1B-585BC3D9E193}" destId="{3C72EA6E-C241-439E-9D70-BCF4D1EDB7C1}" srcOrd="0" destOrd="0" presId="urn:microsoft.com/office/officeart/2005/8/layout/vList2"/>
    <dgm:cxn modelId="{D526B12D-EB6E-44F3-9777-697A7EC634BB}" srcId="{A999033F-F44C-4DFD-BF1B-585BC3D9E193}" destId="{3B6724AC-C5C3-4DC2-94E8-16ABD695D554}" srcOrd="1" destOrd="0" parTransId="{013E22E7-91FF-4019-9EFA-E8BBCD0D9AC6}" sibTransId="{199E3C55-32C4-418B-A1FA-1C291E3CC42C}"/>
    <dgm:cxn modelId="{47A5BFB2-B837-4E0E-9339-FCBFC98EDC09}" type="presParOf" srcId="{3C72EA6E-C241-439E-9D70-BCF4D1EDB7C1}" destId="{BF3B3130-BC0D-4367-BDC6-3645F04CDC30}" srcOrd="0" destOrd="0" presId="urn:microsoft.com/office/officeart/2005/8/layout/vList2"/>
    <dgm:cxn modelId="{FB565723-2369-4B54-A354-E5D266276392}" type="presParOf" srcId="{3C72EA6E-C241-439E-9D70-BCF4D1EDB7C1}" destId="{5925AEDA-06DA-4C5E-B888-50EC0050A996}" srcOrd="1" destOrd="0" presId="urn:microsoft.com/office/officeart/2005/8/layout/vList2"/>
    <dgm:cxn modelId="{89FFF9CF-0402-4184-910D-100C594FEC66}" type="presParOf" srcId="{3C72EA6E-C241-439E-9D70-BCF4D1EDB7C1}" destId="{38956D55-FBE1-47C2-9B72-06B944E7D60A}" srcOrd="2" destOrd="0" presId="urn:microsoft.com/office/officeart/2005/8/layout/vList2"/>
    <dgm:cxn modelId="{4B473355-77CB-47EF-8DAF-D078B6F0C50B}" type="presParOf" srcId="{3C72EA6E-C241-439E-9D70-BCF4D1EDB7C1}" destId="{BE6D6F15-AE46-46E6-A555-044083E1E39D}" srcOrd="3" destOrd="0" presId="urn:microsoft.com/office/officeart/2005/8/layout/vList2"/>
    <dgm:cxn modelId="{A3324E38-C0CA-4AF7-A440-F9AD05BC3911}" type="presParOf" srcId="{3C72EA6E-C241-439E-9D70-BCF4D1EDB7C1}" destId="{77F7F109-BF95-40A9-ADBF-E756F33852AE}" srcOrd="4" destOrd="0" presId="urn:microsoft.com/office/officeart/2005/8/layout/vList2"/>
    <dgm:cxn modelId="{02843376-8DA6-4DFD-B44E-4242C3087B22}" type="presParOf" srcId="{3C72EA6E-C241-439E-9D70-BCF4D1EDB7C1}" destId="{25A9A27B-E057-440D-AEB8-B436A14D5617}" srcOrd="5" destOrd="0" presId="urn:microsoft.com/office/officeart/2005/8/layout/vList2"/>
    <dgm:cxn modelId="{A526C8A6-E648-412E-80F5-4F31613D8D10}" type="presParOf" srcId="{3C72EA6E-C241-439E-9D70-BCF4D1EDB7C1}" destId="{7F765576-EAE5-4A46-A75D-21E1AC7FB8B4}" srcOrd="6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8378B2-58FF-4855-94BD-0BC718591287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B7BBC33-46D8-4C0F-8699-D02CDBEA0BDF}">
      <dgm:prSet phldrT="[Testo]" custT="1"/>
      <dgm:spPr/>
      <dgm:t>
        <a:bodyPr/>
        <a:lstStyle/>
        <a:p>
          <a:r>
            <a:rPr lang="it-IT" sz="2400" b="1" dirty="0" smtClean="0">
              <a:solidFill>
                <a:schemeClr val="accent5">
                  <a:lumMod val="75000"/>
                </a:schemeClr>
              </a:solidFill>
            </a:rPr>
            <a:t>Immune </a:t>
          </a:r>
          <a:r>
            <a:rPr lang="it-IT" sz="2400" b="1" dirty="0" err="1" smtClean="0">
              <a:solidFill>
                <a:schemeClr val="accent5">
                  <a:lumMod val="75000"/>
                </a:schemeClr>
              </a:solidFill>
            </a:rPr>
            <a:t>response</a:t>
          </a:r>
          <a:endParaRPr lang="it-IT" sz="2400" b="1" dirty="0" smtClean="0">
            <a:solidFill>
              <a:schemeClr val="accent5">
                <a:lumMod val="75000"/>
              </a:schemeClr>
            </a:solidFill>
          </a:endParaRPr>
        </a:p>
      </dgm:t>
    </dgm:pt>
    <dgm:pt modelId="{50496FA1-C452-46D3-A298-927A3D1B7063}" type="parTrans" cxnId="{AC4786D5-08DD-4180-936B-D9A646D8EB3F}">
      <dgm:prSet/>
      <dgm:spPr/>
      <dgm:t>
        <a:bodyPr/>
        <a:lstStyle/>
        <a:p>
          <a:endParaRPr lang="it-IT"/>
        </a:p>
      </dgm:t>
    </dgm:pt>
    <dgm:pt modelId="{0E949021-2DDB-446E-9F65-5629423FB86C}" type="sibTrans" cxnId="{AC4786D5-08DD-4180-936B-D9A646D8EB3F}">
      <dgm:prSet/>
      <dgm:spPr/>
      <dgm:t>
        <a:bodyPr/>
        <a:lstStyle/>
        <a:p>
          <a:endParaRPr lang="it-IT"/>
        </a:p>
      </dgm:t>
    </dgm:pt>
    <dgm:pt modelId="{AF3C05A6-41DB-4426-8C35-BC35C85DDA55}">
      <dgm:prSet phldrT="[Testo]" custT="1"/>
      <dgm:spPr/>
      <dgm:t>
        <a:bodyPr/>
        <a:lstStyle/>
        <a:p>
          <a:r>
            <a:rPr lang="it-IT" sz="1600" b="1" dirty="0" err="1" smtClean="0"/>
            <a:t>Could</a:t>
          </a:r>
          <a:r>
            <a:rPr lang="it-IT" sz="1600" b="1" dirty="0" smtClean="0"/>
            <a:t> </a:t>
          </a:r>
          <a:r>
            <a:rPr lang="it-IT" sz="1600" b="1" dirty="0" err="1" smtClean="0"/>
            <a:t>we</a:t>
          </a:r>
          <a:r>
            <a:rPr lang="it-IT" sz="1600" b="1" dirty="0" smtClean="0"/>
            <a:t> </a:t>
          </a:r>
          <a:r>
            <a:rPr lang="it-IT" sz="1600" b="1" dirty="0" err="1" smtClean="0"/>
            <a:t>consider</a:t>
          </a:r>
          <a:r>
            <a:rPr lang="it-IT" sz="1600" b="1" dirty="0" smtClean="0"/>
            <a:t> SERPINA1 a </a:t>
          </a:r>
          <a:r>
            <a:rPr lang="it-IT" sz="1600" b="1" dirty="0" err="1" smtClean="0"/>
            <a:t>biomarker</a:t>
          </a:r>
          <a:r>
            <a:rPr lang="it-IT" sz="1600" b="1" dirty="0" smtClean="0"/>
            <a:t> </a:t>
          </a:r>
          <a:r>
            <a:rPr lang="it-IT" sz="1600" b="1" dirty="0" err="1" smtClean="0"/>
            <a:t>for</a:t>
          </a:r>
          <a:r>
            <a:rPr lang="it-IT" sz="1600" b="1" dirty="0" smtClean="0"/>
            <a:t>  </a:t>
          </a:r>
          <a:r>
            <a:rPr lang="it-IT" sz="1600" b="1" dirty="0" err="1" smtClean="0"/>
            <a:t>infiammation</a:t>
          </a:r>
          <a:r>
            <a:rPr lang="it-IT" sz="1600" b="1" dirty="0" smtClean="0"/>
            <a:t>?</a:t>
          </a:r>
          <a:endParaRPr lang="it-IT" sz="1600" b="1" dirty="0"/>
        </a:p>
      </dgm:t>
    </dgm:pt>
    <dgm:pt modelId="{6D914A1A-C809-46BC-B673-7AF513111A9C}" type="parTrans" cxnId="{FCCBD3B4-45CD-4E24-AD26-4050BBA842C4}">
      <dgm:prSet/>
      <dgm:spPr/>
      <dgm:t>
        <a:bodyPr/>
        <a:lstStyle/>
        <a:p>
          <a:endParaRPr lang="it-IT"/>
        </a:p>
      </dgm:t>
    </dgm:pt>
    <dgm:pt modelId="{96F72913-D824-4E4D-9D39-F47CF59D1996}" type="sibTrans" cxnId="{FCCBD3B4-45CD-4E24-AD26-4050BBA842C4}">
      <dgm:prSet/>
      <dgm:spPr/>
      <dgm:t>
        <a:bodyPr/>
        <a:lstStyle/>
        <a:p>
          <a:endParaRPr lang="it-IT"/>
        </a:p>
      </dgm:t>
    </dgm:pt>
    <dgm:pt modelId="{4920DB92-8B5F-48B2-BD92-A7D91B2D4ECA}">
      <dgm:prSet phldrT="[Testo]" custT="1"/>
      <dgm:spPr/>
      <dgm:t>
        <a:bodyPr/>
        <a:lstStyle/>
        <a:p>
          <a:r>
            <a:rPr lang="it-IT" sz="1600" b="1" dirty="0" err="1" smtClean="0"/>
            <a:t>Which</a:t>
          </a:r>
          <a:r>
            <a:rPr lang="it-IT" sz="1600" b="1" dirty="0" smtClean="0"/>
            <a:t> </a:t>
          </a:r>
          <a:r>
            <a:rPr lang="it-IT" sz="1600" b="1" dirty="0" err="1" smtClean="0"/>
            <a:t>is</a:t>
          </a:r>
          <a:r>
            <a:rPr lang="it-IT" sz="1600" b="1" dirty="0" smtClean="0"/>
            <a:t> </a:t>
          </a:r>
          <a:r>
            <a:rPr lang="it-IT" sz="1600" b="1" dirty="0" err="1" smtClean="0"/>
            <a:t>expression</a:t>
          </a:r>
          <a:r>
            <a:rPr lang="it-IT" sz="1600" b="1" dirty="0" smtClean="0"/>
            <a:t> </a:t>
          </a:r>
          <a:r>
            <a:rPr lang="it-IT" sz="1600" b="1" dirty="0" err="1" smtClean="0"/>
            <a:t>of</a:t>
          </a:r>
          <a:r>
            <a:rPr lang="it-IT" sz="1600" b="1" dirty="0" smtClean="0"/>
            <a:t> SERPINA1 </a:t>
          </a:r>
          <a:r>
            <a:rPr lang="it-IT" sz="1600" b="1" dirty="0" err="1" smtClean="0"/>
            <a:t>during</a:t>
          </a:r>
          <a:r>
            <a:rPr lang="it-IT" sz="1600" b="1" dirty="0" smtClean="0"/>
            <a:t> </a:t>
          </a:r>
          <a:r>
            <a:rPr lang="it-IT" sz="1600" b="1" dirty="0" err="1" smtClean="0"/>
            <a:t>peripartum</a:t>
          </a:r>
          <a:r>
            <a:rPr lang="it-IT" sz="1600" b="1" dirty="0" smtClean="0"/>
            <a:t>?</a:t>
          </a:r>
          <a:endParaRPr lang="it-IT" sz="1600" b="1" dirty="0"/>
        </a:p>
      </dgm:t>
    </dgm:pt>
    <dgm:pt modelId="{9A772D6A-9BED-4851-B030-03E1B05C682A}" type="parTrans" cxnId="{10374502-AE41-43C2-9188-0F62ACEC38B5}">
      <dgm:prSet/>
      <dgm:spPr/>
      <dgm:t>
        <a:bodyPr/>
        <a:lstStyle/>
        <a:p>
          <a:endParaRPr lang="it-IT"/>
        </a:p>
      </dgm:t>
    </dgm:pt>
    <dgm:pt modelId="{4A6804E9-2474-4252-9AFA-F8B0E3A87CF2}" type="sibTrans" cxnId="{10374502-AE41-43C2-9188-0F62ACEC38B5}">
      <dgm:prSet/>
      <dgm:spPr/>
      <dgm:t>
        <a:bodyPr/>
        <a:lstStyle/>
        <a:p>
          <a:endParaRPr lang="it-IT"/>
        </a:p>
      </dgm:t>
    </dgm:pt>
    <dgm:pt modelId="{1CBFF1F1-53A5-45E4-AD98-86123C806D23}">
      <dgm:prSet phldrT="[Testo]" custT="1"/>
      <dgm:spPr/>
      <dgm:t>
        <a:bodyPr/>
        <a:lstStyle/>
        <a:p>
          <a:r>
            <a:rPr lang="it-IT" sz="1600" b="1" dirty="0" err="1" smtClean="0"/>
            <a:t>Does</a:t>
          </a:r>
          <a:r>
            <a:rPr lang="it-IT" sz="1600" b="1" dirty="0" smtClean="0"/>
            <a:t> </a:t>
          </a:r>
          <a:r>
            <a:rPr lang="it-IT" sz="1600" b="1" dirty="0" smtClean="0"/>
            <a:t>SERPINA1</a:t>
          </a:r>
        </a:p>
        <a:p>
          <a:r>
            <a:rPr lang="it-IT" sz="1600" b="1" dirty="0" err="1" smtClean="0"/>
            <a:t>Regulate</a:t>
          </a:r>
          <a:r>
            <a:rPr lang="it-IT" sz="1600" b="1" dirty="0" smtClean="0"/>
            <a:t> </a:t>
          </a:r>
          <a:r>
            <a:rPr lang="it-IT" sz="1600" b="1" dirty="0" err="1" smtClean="0"/>
            <a:t>expression</a:t>
          </a:r>
          <a:r>
            <a:rPr lang="it-IT" sz="1600" b="1" dirty="0" smtClean="0"/>
            <a:t> </a:t>
          </a:r>
          <a:r>
            <a:rPr lang="it-IT" sz="1600" b="1" dirty="0" err="1" smtClean="0"/>
            <a:t>of</a:t>
          </a:r>
          <a:r>
            <a:rPr lang="it-IT" sz="1600" b="1" dirty="0" smtClean="0"/>
            <a:t> </a:t>
          </a:r>
          <a:r>
            <a:rPr lang="it-IT" sz="1600" b="1" dirty="0" err="1" smtClean="0"/>
            <a:t>other</a:t>
          </a:r>
          <a:r>
            <a:rPr lang="it-IT" sz="1600" b="1" dirty="0" smtClean="0"/>
            <a:t> immune </a:t>
          </a:r>
          <a:r>
            <a:rPr lang="it-IT" sz="1600" b="1" dirty="0" err="1" smtClean="0"/>
            <a:t>genes</a:t>
          </a:r>
          <a:r>
            <a:rPr lang="it-IT" sz="1600" b="1" dirty="0" smtClean="0"/>
            <a:t> </a:t>
          </a:r>
          <a:r>
            <a:rPr lang="it-IT" sz="1600" b="1" dirty="0" err="1" smtClean="0"/>
            <a:t>as</a:t>
          </a:r>
          <a:r>
            <a:rPr lang="it-IT" sz="1600" b="1" dirty="0" smtClean="0"/>
            <a:t> </a:t>
          </a:r>
          <a:r>
            <a:rPr lang="it-IT" sz="1600" b="1" dirty="0" smtClean="0"/>
            <a:t>CD62L </a:t>
          </a:r>
          <a:r>
            <a:rPr lang="it-IT" sz="1600" b="1" dirty="0" smtClean="0"/>
            <a:t>and </a:t>
          </a:r>
          <a:r>
            <a:rPr lang="it-IT" sz="1600" b="1" dirty="0" smtClean="0"/>
            <a:t>IL8</a:t>
          </a:r>
          <a:endParaRPr lang="it-IT" sz="1600" b="1" dirty="0"/>
        </a:p>
      </dgm:t>
    </dgm:pt>
    <dgm:pt modelId="{6F2CF4B2-8943-4F6C-9C80-A572B4423CAA}" type="parTrans" cxnId="{48D53F6C-79E4-4B21-883F-F580DD00B6A9}">
      <dgm:prSet/>
      <dgm:spPr/>
      <dgm:t>
        <a:bodyPr/>
        <a:lstStyle/>
        <a:p>
          <a:endParaRPr lang="it-IT"/>
        </a:p>
      </dgm:t>
    </dgm:pt>
    <dgm:pt modelId="{057268FD-1E9D-4D7B-98DF-41DB2A54C5F6}" type="sibTrans" cxnId="{48D53F6C-79E4-4B21-883F-F580DD00B6A9}">
      <dgm:prSet/>
      <dgm:spPr/>
      <dgm:t>
        <a:bodyPr/>
        <a:lstStyle/>
        <a:p>
          <a:endParaRPr lang="it-IT"/>
        </a:p>
      </dgm:t>
    </dgm:pt>
    <dgm:pt modelId="{8B0E687D-A72A-4E0F-A861-43727D2610EC}">
      <dgm:prSet phldrT="[Testo]" custT="1"/>
      <dgm:spPr/>
      <dgm:t>
        <a:bodyPr/>
        <a:lstStyle/>
        <a:p>
          <a:r>
            <a:rPr lang="it-IT" sz="1600" b="1" dirty="0" err="1" smtClean="0"/>
            <a:t>Is</a:t>
          </a:r>
          <a:r>
            <a:rPr lang="it-IT" sz="1600" b="1" dirty="0" smtClean="0"/>
            <a:t> </a:t>
          </a:r>
          <a:r>
            <a:rPr lang="it-IT" sz="1600" b="1" dirty="0" err="1" smtClean="0"/>
            <a:t>there</a:t>
          </a:r>
          <a:r>
            <a:rPr lang="it-IT" sz="1600" b="1" dirty="0" smtClean="0"/>
            <a:t> a </a:t>
          </a:r>
          <a:r>
            <a:rPr lang="it-IT" sz="1600" b="1" dirty="0" err="1" smtClean="0"/>
            <a:t>differential</a:t>
          </a:r>
          <a:r>
            <a:rPr lang="it-IT" sz="1600" b="1" dirty="0" smtClean="0"/>
            <a:t> </a:t>
          </a:r>
          <a:r>
            <a:rPr lang="it-IT" sz="1600" b="1" dirty="0" err="1" smtClean="0"/>
            <a:t>expression</a:t>
          </a:r>
          <a:r>
            <a:rPr lang="it-IT" sz="1600" b="1" dirty="0" smtClean="0"/>
            <a:t> </a:t>
          </a:r>
          <a:r>
            <a:rPr lang="it-IT" sz="1600" b="1" dirty="0" err="1" smtClean="0"/>
            <a:t>of</a:t>
          </a:r>
          <a:r>
            <a:rPr lang="it-IT" sz="1600" b="1" dirty="0" smtClean="0"/>
            <a:t> SERPINA1 in </a:t>
          </a:r>
          <a:r>
            <a:rPr lang="it-IT" sz="1600" b="1" dirty="0" err="1" smtClean="0"/>
            <a:t>different</a:t>
          </a:r>
          <a:r>
            <a:rPr lang="it-IT" sz="1600" b="1" dirty="0" smtClean="0"/>
            <a:t> </a:t>
          </a:r>
          <a:r>
            <a:rPr lang="it-IT" sz="1600" b="1" dirty="0" err="1" smtClean="0"/>
            <a:t>blood</a:t>
          </a:r>
          <a:r>
            <a:rPr lang="it-IT" sz="1600" b="1" dirty="0" smtClean="0"/>
            <a:t> </a:t>
          </a:r>
          <a:r>
            <a:rPr lang="it-IT" sz="1600" b="1" dirty="0" err="1" smtClean="0"/>
            <a:t>cell</a:t>
          </a:r>
          <a:endParaRPr lang="it-IT" sz="1600" b="1" dirty="0"/>
        </a:p>
      </dgm:t>
    </dgm:pt>
    <dgm:pt modelId="{AC9F0FC4-87F2-47F4-B6E0-905AFD987D5A}" type="parTrans" cxnId="{04AFED5B-ACB0-4AD6-A9F6-7648970F6354}">
      <dgm:prSet/>
      <dgm:spPr/>
      <dgm:t>
        <a:bodyPr/>
        <a:lstStyle/>
        <a:p>
          <a:endParaRPr lang="it-IT"/>
        </a:p>
      </dgm:t>
    </dgm:pt>
    <dgm:pt modelId="{D920672C-BC8B-421A-A0FB-55F0782940B3}" type="sibTrans" cxnId="{04AFED5B-ACB0-4AD6-A9F6-7648970F6354}">
      <dgm:prSet/>
      <dgm:spPr/>
      <dgm:t>
        <a:bodyPr/>
        <a:lstStyle/>
        <a:p>
          <a:endParaRPr lang="it-IT"/>
        </a:p>
      </dgm:t>
    </dgm:pt>
    <dgm:pt modelId="{9F4C42D0-246B-4A00-A5C5-BF04E8B23A37}" type="pres">
      <dgm:prSet presAssocID="{208378B2-58FF-4855-94BD-0BC71859128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47248CF-C833-4B8C-B349-4D7782B6B0B4}" type="pres">
      <dgm:prSet presAssocID="{8B7BBC33-46D8-4C0F-8699-D02CDBEA0BDF}" presName="centerShape" presStyleLbl="node0" presStyleIdx="0" presStyleCnt="1" custScaleX="116634" custLinFactNeighborX="527" custLinFactNeighborY="-1538"/>
      <dgm:spPr/>
      <dgm:t>
        <a:bodyPr/>
        <a:lstStyle/>
        <a:p>
          <a:endParaRPr lang="it-IT"/>
        </a:p>
      </dgm:t>
    </dgm:pt>
    <dgm:pt modelId="{A99A880A-EF28-44A9-91ED-8E3430CD7282}" type="pres">
      <dgm:prSet presAssocID="{AF3C05A6-41DB-4426-8C35-BC35C85DDA55}" presName="node" presStyleLbl="node1" presStyleIdx="0" presStyleCnt="4" custScaleX="2477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C6279A-29AF-4297-B7B8-9AFAADDB7E21}" type="pres">
      <dgm:prSet presAssocID="{AF3C05A6-41DB-4426-8C35-BC35C85DDA55}" presName="dummy" presStyleCnt="0"/>
      <dgm:spPr/>
    </dgm:pt>
    <dgm:pt modelId="{68229704-9BB3-442E-A38F-79078540348E}" type="pres">
      <dgm:prSet presAssocID="{96F72913-D824-4E4D-9D39-F47CF59D1996}" presName="sibTrans" presStyleLbl="sibTrans2D1" presStyleIdx="0" presStyleCnt="4" custLinFactNeighborX="13105" custLinFactNeighborY="-4406"/>
      <dgm:spPr/>
      <dgm:t>
        <a:bodyPr/>
        <a:lstStyle/>
        <a:p>
          <a:endParaRPr lang="it-IT"/>
        </a:p>
      </dgm:t>
    </dgm:pt>
    <dgm:pt modelId="{C199404B-B120-4083-8439-8F3A86AD1007}" type="pres">
      <dgm:prSet presAssocID="{4920DB92-8B5F-48B2-BD92-A7D91B2D4ECA}" presName="node" presStyleLbl="node1" presStyleIdx="1" presStyleCnt="4" custScaleX="219768" custScaleY="118512" custRadScaleRad="132876" custRadScaleInc="-15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7666FAC-191F-48BD-9D45-AED62EDDC54E}" type="pres">
      <dgm:prSet presAssocID="{4920DB92-8B5F-48B2-BD92-A7D91B2D4ECA}" presName="dummy" presStyleCnt="0"/>
      <dgm:spPr/>
    </dgm:pt>
    <dgm:pt modelId="{79EF6A94-2264-45A6-A143-2B1A5A99F2C5}" type="pres">
      <dgm:prSet presAssocID="{4A6804E9-2474-4252-9AFA-F8B0E3A87CF2}" presName="sibTrans" presStyleLbl="sibTrans2D1" presStyleIdx="1" presStyleCnt="4" custLinFactNeighborX="13100" custLinFactNeighborY="3721"/>
      <dgm:spPr/>
      <dgm:t>
        <a:bodyPr/>
        <a:lstStyle/>
        <a:p>
          <a:endParaRPr lang="it-IT"/>
        </a:p>
      </dgm:t>
    </dgm:pt>
    <dgm:pt modelId="{11D10281-FFFE-4776-96C2-8C2A1212D3F8}" type="pres">
      <dgm:prSet presAssocID="{1CBFF1F1-53A5-45E4-AD98-86123C806D23}" presName="node" presStyleLbl="node1" presStyleIdx="2" presStyleCnt="4" custScaleX="257607" custScaleY="13828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E43459-BCAB-4476-BA88-C3E4E7AA6E0A}" type="pres">
      <dgm:prSet presAssocID="{1CBFF1F1-53A5-45E4-AD98-86123C806D23}" presName="dummy" presStyleCnt="0"/>
      <dgm:spPr/>
    </dgm:pt>
    <dgm:pt modelId="{CF38ACE7-880D-4229-B7CD-10FF3F92CA3F}" type="pres">
      <dgm:prSet presAssocID="{057268FD-1E9D-4D7B-98DF-41DB2A54C5F6}" presName="sibTrans" presStyleLbl="sibTrans2D1" presStyleIdx="2" presStyleCnt="4" custLinFactNeighborX="-11537" custLinFactNeighborY="5503"/>
      <dgm:spPr/>
      <dgm:t>
        <a:bodyPr/>
        <a:lstStyle/>
        <a:p>
          <a:endParaRPr lang="it-IT"/>
        </a:p>
      </dgm:t>
    </dgm:pt>
    <dgm:pt modelId="{57447926-58C9-42EE-A181-2723A0E6D0E1}" type="pres">
      <dgm:prSet presAssocID="{8B0E687D-A72A-4E0F-A861-43727D2610EC}" presName="node" presStyleLbl="node1" presStyleIdx="3" presStyleCnt="4" custScaleX="244883" custScaleY="119013" custRadScaleRad="140172" custRadScaleInc="-1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E3087F-C8B5-436A-B05A-89F8DDB2C11D}" type="pres">
      <dgm:prSet presAssocID="{8B0E687D-A72A-4E0F-A861-43727D2610EC}" presName="dummy" presStyleCnt="0"/>
      <dgm:spPr/>
    </dgm:pt>
    <dgm:pt modelId="{BF0BEB57-9684-488A-98A4-33B5E6725657}" type="pres">
      <dgm:prSet presAssocID="{D920672C-BC8B-421A-A0FB-55F0782940B3}" presName="sibTrans" presStyleLbl="sibTrans2D1" presStyleIdx="3" presStyleCnt="4" custLinFactNeighborX="-11435" custLinFactNeighborY="-2352"/>
      <dgm:spPr/>
      <dgm:t>
        <a:bodyPr/>
        <a:lstStyle/>
        <a:p>
          <a:endParaRPr lang="it-IT"/>
        </a:p>
      </dgm:t>
    </dgm:pt>
  </dgm:ptLst>
  <dgm:cxnLst>
    <dgm:cxn modelId="{FC18F34F-7E18-4E4F-B930-846FDD6A5018}" type="presOf" srcId="{1CBFF1F1-53A5-45E4-AD98-86123C806D23}" destId="{11D10281-FFFE-4776-96C2-8C2A1212D3F8}" srcOrd="0" destOrd="0" presId="urn:microsoft.com/office/officeart/2005/8/layout/radial6"/>
    <dgm:cxn modelId="{AC4786D5-08DD-4180-936B-D9A646D8EB3F}" srcId="{208378B2-58FF-4855-94BD-0BC718591287}" destId="{8B7BBC33-46D8-4C0F-8699-D02CDBEA0BDF}" srcOrd="0" destOrd="0" parTransId="{50496FA1-C452-46D3-A298-927A3D1B7063}" sibTransId="{0E949021-2DDB-446E-9F65-5629423FB86C}"/>
    <dgm:cxn modelId="{10374502-AE41-43C2-9188-0F62ACEC38B5}" srcId="{8B7BBC33-46D8-4C0F-8699-D02CDBEA0BDF}" destId="{4920DB92-8B5F-48B2-BD92-A7D91B2D4ECA}" srcOrd="1" destOrd="0" parTransId="{9A772D6A-9BED-4851-B030-03E1B05C682A}" sibTransId="{4A6804E9-2474-4252-9AFA-F8B0E3A87CF2}"/>
    <dgm:cxn modelId="{EDAC6B5A-7C04-47CB-AEFA-9C28B5B90C88}" type="presOf" srcId="{AF3C05A6-41DB-4426-8C35-BC35C85DDA55}" destId="{A99A880A-EF28-44A9-91ED-8E3430CD7282}" srcOrd="0" destOrd="0" presId="urn:microsoft.com/office/officeart/2005/8/layout/radial6"/>
    <dgm:cxn modelId="{883C3527-4A7E-48FF-B841-F3F994DAE1D8}" type="presOf" srcId="{4A6804E9-2474-4252-9AFA-F8B0E3A87CF2}" destId="{79EF6A94-2264-45A6-A143-2B1A5A99F2C5}" srcOrd="0" destOrd="0" presId="urn:microsoft.com/office/officeart/2005/8/layout/radial6"/>
    <dgm:cxn modelId="{FCCBD3B4-45CD-4E24-AD26-4050BBA842C4}" srcId="{8B7BBC33-46D8-4C0F-8699-D02CDBEA0BDF}" destId="{AF3C05A6-41DB-4426-8C35-BC35C85DDA55}" srcOrd="0" destOrd="0" parTransId="{6D914A1A-C809-46BC-B673-7AF513111A9C}" sibTransId="{96F72913-D824-4E4D-9D39-F47CF59D1996}"/>
    <dgm:cxn modelId="{04AFED5B-ACB0-4AD6-A9F6-7648970F6354}" srcId="{8B7BBC33-46D8-4C0F-8699-D02CDBEA0BDF}" destId="{8B0E687D-A72A-4E0F-A861-43727D2610EC}" srcOrd="3" destOrd="0" parTransId="{AC9F0FC4-87F2-47F4-B6E0-905AFD987D5A}" sibTransId="{D920672C-BC8B-421A-A0FB-55F0782940B3}"/>
    <dgm:cxn modelId="{895CDFD4-D3B5-4CDA-86A5-B2239EE929FD}" type="presOf" srcId="{057268FD-1E9D-4D7B-98DF-41DB2A54C5F6}" destId="{CF38ACE7-880D-4229-B7CD-10FF3F92CA3F}" srcOrd="0" destOrd="0" presId="urn:microsoft.com/office/officeart/2005/8/layout/radial6"/>
    <dgm:cxn modelId="{8E133338-3A65-479A-A787-169BD1D84D87}" type="presOf" srcId="{D920672C-BC8B-421A-A0FB-55F0782940B3}" destId="{BF0BEB57-9684-488A-98A4-33B5E6725657}" srcOrd="0" destOrd="0" presId="urn:microsoft.com/office/officeart/2005/8/layout/radial6"/>
    <dgm:cxn modelId="{6CA69412-8EFE-4E04-AD0A-BC068DFDD2D6}" type="presOf" srcId="{208378B2-58FF-4855-94BD-0BC718591287}" destId="{9F4C42D0-246B-4A00-A5C5-BF04E8B23A37}" srcOrd="0" destOrd="0" presId="urn:microsoft.com/office/officeart/2005/8/layout/radial6"/>
    <dgm:cxn modelId="{48D53F6C-79E4-4B21-883F-F580DD00B6A9}" srcId="{8B7BBC33-46D8-4C0F-8699-D02CDBEA0BDF}" destId="{1CBFF1F1-53A5-45E4-AD98-86123C806D23}" srcOrd="2" destOrd="0" parTransId="{6F2CF4B2-8943-4F6C-9C80-A572B4423CAA}" sibTransId="{057268FD-1E9D-4D7B-98DF-41DB2A54C5F6}"/>
    <dgm:cxn modelId="{E418EDDC-F297-418D-A97C-872415557D80}" type="presOf" srcId="{8B7BBC33-46D8-4C0F-8699-D02CDBEA0BDF}" destId="{147248CF-C833-4B8C-B349-4D7782B6B0B4}" srcOrd="0" destOrd="0" presId="urn:microsoft.com/office/officeart/2005/8/layout/radial6"/>
    <dgm:cxn modelId="{4BBFC8C9-6603-436F-836B-F76C269AB658}" type="presOf" srcId="{96F72913-D824-4E4D-9D39-F47CF59D1996}" destId="{68229704-9BB3-442E-A38F-79078540348E}" srcOrd="0" destOrd="0" presId="urn:microsoft.com/office/officeart/2005/8/layout/radial6"/>
    <dgm:cxn modelId="{7F6D6A18-3646-416D-82AC-82624F73A24A}" type="presOf" srcId="{4920DB92-8B5F-48B2-BD92-A7D91B2D4ECA}" destId="{C199404B-B120-4083-8439-8F3A86AD1007}" srcOrd="0" destOrd="0" presId="urn:microsoft.com/office/officeart/2005/8/layout/radial6"/>
    <dgm:cxn modelId="{7DBD7C27-C37F-4D7F-9738-ACAE11FCD610}" type="presOf" srcId="{8B0E687D-A72A-4E0F-A861-43727D2610EC}" destId="{57447926-58C9-42EE-A181-2723A0E6D0E1}" srcOrd="0" destOrd="0" presId="urn:microsoft.com/office/officeart/2005/8/layout/radial6"/>
    <dgm:cxn modelId="{EAC8813A-A697-4482-9A51-F38A1CADFAF3}" type="presParOf" srcId="{9F4C42D0-246B-4A00-A5C5-BF04E8B23A37}" destId="{147248CF-C833-4B8C-B349-4D7782B6B0B4}" srcOrd="0" destOrd="0" presId="urn:microsoft.com/office/officeart/2005/8/layout/radial6"/>
    <dgm:cxn modelId="{736AB35E-45D0-46FC-AE90-6F73E4F5807F}" type="presParOf" srcId="{9F4C42D0-246B-4A00-A5C5-BF04E8B23A37}" destId="{A99A880A-EF28-44A9-91ED-8E3430CD7282}" srcOrd="1" destOrd="0" presId="urn:microsoft.com/office/officeart/2005/8/layout/radial6"/>
    <dgm:cxn modelId="{9FD5F860-D72A-4885-8C67-F536FED8AEA2}" type="presParOf" srcId="{9F4C42D0-246B-4A00-A5C5-BF04E8B23A37}" destId="{29C6279A-29AF-4297-B7B8-9AFAADDB7E21}" srcOrd="2" destOrd="0" presId="urn:microsoft.com/office/officeart/2005/8/layout/radial6"/>
    <dgm:cxn modelId="{63473A4F-DBA5-45DF-8667-6A35BEA5E690}" type="presParOf" srcId="{9F4C42D0-246B-4A00-A5C5-BF04E8B23A37}" destId="{68229704-9BB3-442E-A38F-79078540348E}" srcOrd="3" destOrd="0" presId="urn:microsoft.com/office/officeart/2005/8/layout/radial6"/>
    <dgm:cxn modelId="{81354FC8-82A0-4FAF-A788-A67EE4712565}" type="presParOf" srcId="{9F4C42D0-246B-4A00-A5C5-BF04E8B23A37}" destId="{C199404B-B120-4083-8439-8F3A86AD1007}" srcOrd="4" destOrd="0" presId="urn:microsoft.com/office/officeart/2005/8/layout/radial6"/>
    <dgm:cxn modelId="{86510F42-C76C-4202-B03E-21F7D06FB68E}" type="presParOf" srcId="{9F4C42D0-246B-4A00-A5C5-BF04E8B23A37}" destId="{27666FAC-191F-48BD-9D45-AED62EDDC54E}" srcOrd="5" destOrd="0" presId="urn:microsoft.com/office/officeart/2005/8/layout/radial6"/>
    <dgm:cxn modelId="{ABA92BFB-C79C-4CE1-AEB9-A2C1D1979FBE}" type="presParOf" srcId="{9F4C42D0-246B-4A00-A5C5-BF04E8B23A37}" destId="{79EF6A94-2264-45A6-A143-2B1A5A99F2C5}" srcOrd="6" destOrd="0" presId="urn:microsoft.com/office/officeart/2005/8/layout/radial6"/>
    <dgm:cxn modelId="{9F4BD36F-AF92-43EA-A503-A47D1DD4AA2C}" type="presParOf" srcId="{9F4C42D0-246B-4A00-A5C5-BF04E8B23A37}" destId="{11D10281-FFFE-4776-96C2-8C2A1212D3F8}" srcOrd="7" destOrd="0" presId="urn:microsoft.com/office/officeart/2005/8/layout/radial6"/>
    <dgm:cxn modelId="{BD60055E-81EE-44FA-A002-2E27D6EA2EA2}" type="presParOf" srcId="{9F4C42D0-246B-4A00-A5C5-BF04E8B23A37}" destId="{B8E43459-BCAB-4476-BA88-C3E4E7AA6E0A}" srcOrd="8" destOrd="0" presId="urn:microsoft.com/office/officeart/2005/8/layout/radial6"/>
    <dgm:cxn modelId="{6C533FAD-F314-42D9-ABEC-0C5685BAE03D}" type="presParOf" srcId="{9F4C42D0-246B-4A00-A5C5-BF04E8B23A37}" destId="{CF38ACE7-880D-4229-B7CD-10FF3F92CA3F}" srcOrd="9" destOrd="0" presId="urn:microsoft.com/office/officeart/2005/8/layout/radial6"/>
    <dgm:cxn modelId="{93E4D588-C211-4EB6-AA3C-FB4A12194F06}" type="presParOf" srcId="{9F4C42D0-246B-4A00-A5C5-BF04E8B23A37}" destId="{57447926-58C9-42EE-A181-2723A0E6D0E1}" srcOrd="10" destOrd="0" presId="urn:microsoft.com/office/officeart/2005/8/layout/radial6"/>
    <dgm:cxn modelId="{A7D4DADD-7234-4830-AF75-4547BA55CCAB}" type="presParOf" srcId="{9F4C42D0-246B-4A00-A5C5-BF04E8B23A37}" destId="{A3E3087F-C8B5-436A-B05A-89F8DDB2C11D}" srcOrd="11" destOrd="0" presId="urn:microsoft.com/office/officeart/2005/8/layout/radial6"/>
    <dgm:cxn modelId="{6F9C1D18-A358-4B67-950C-F9770EF7DEC5}" type="presParOf" srcId="{9F4C42D0-246B-4A00-A5C5-BF04E8B23A37}" destId="{BF0BEB57-9684-488A-98A4-33B5E6725657}" srcOrd="12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28267-3B94-4344-9D3A-5EA454D8587C}" type="datetimeFigureOut">
              <a:rPr lang="it-IT" smtClean="0"/>
              <a:pPr/>
              <a:t>01/09/2015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6AAB7-11E7-4BF3-8C2A-088B471C777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EFDC9-FBCD-4ECB-B589-6AFF350DEBD7}" type="datetimeFigureOut">
              <a:rPr lang="it-IT" smtClean="0"/>
              <a:pPr/>
              <a:t>01/09/2015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2507E-12C7-40BB-8C7E-E8C6CA45EDC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2507E-12C7-40BB-8C7E-E8C6CA45EDC7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46E6BC3-ACF5-49DA-93B8-126E41726120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949C153-8569-46FC-BEDA-5D52BAA53AD9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C439337-5411-4596-9A4A-DA40D87356A6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4371282-8787-4602-B9CA-00CFCA16B52B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7C3F3FE-DDD1-4BB9-BD48-4156A371205D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0491D-E537-4F5C-B2A0-1813EEABD4DB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FFA3067-B33A-402E-9275-BB51F6644BB7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E93D450-B888-4D69-81D9-1D02AC60199F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14F0C27-DD41-4547-A6D6-3C2FD940A1B8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AA709-1575-4313-A4F0-89CD493C3D52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4DBF-8D45-45C9-A17E-844BE69BF9EB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F28EACE-117F-44EE-9F60-87B7A94E0A1B}" type="datetime1">
              <a:rPr lang="it-IT" smtClean="0"/>
              <a:pPr/>
              <a:t>01/09/2015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8F78C0D-7AB6-4F1E-8EF5-3C577F09DF1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Analysis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sheep</a:t>
            </a:r>
            <a:r>
              <a:rPr lang="it-IT" dirty="0" smtClean="0"/>
              <a:t> SERPINA1 gene </a:t>
            </a:r>
            <a:r>
              <a:rPr lang="it-IT" dirty="0" err="1" smtClean="0"/>
              <a:t>expression</a:t>
            </a:r>
            <a:r>
              <a:rPr lang="it-IT" dirty="0" smtClean="0"/>
              <a:t> in milk </a:t>
            </a:r>
            <a:r>
              <a:rPr lang="it-IT" dirty="0" err="1" smtClean="0"/>
              <a:t>during</a:t>
            </a:r>
            <a:r>
              <a:rPr lang="it-IT" dirty="0" smtClean="0"/>
              <a:t> </a:t>
            </a:r>
            <a:r>
              <a:rPr lang="it-IT" dirty="0" err="1" smtClean="0"/>
              <a:t>lactation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2393166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Cinzia </a:t>
            </a:r>
            <a:r>
              <a:rPr lang="it-IT" dirty="0" err="1" smtClean="0"/>
              <a:t>Marchitelli</a:t>
            </a:r>
            <a:endParaRPr lang="it-IT" dirty="0" smtClean="0"/>
          </a:p>
          <a:p>
            <a:pPr algn="ctr"/>
            <a:r>
              <a:rPr lang="it-IT" sz="2400" dirty="0" smtClean="0"/>
              <a:t>Consiglio per la Ricerca in Agricoltura e l’Analisi dell’Economia Agraria </a:t>
            </a:r>
          </a:p>
          <a:p>
            <a:pPr algn="ctr"/>
            <a:r>
              <a:rPr lang="it-IT" sz="2400" dirty="0" err="1" smtClean="0"/>
              <a:t>Animal</a:t>
            </a:r>
            <a:r>
              <a:rPr lang="it-IT" sz="2400" dirty="0" smtClean="0"/>
              <a:t> Production </a:t>
            </a:r>
            <a:r>
              <a:rPr lang="it-IT" sz="2400" dirty="0" err="1" smtClean="0"/>
              <a:t>Research</a:t>
            </a:r>
            <a:r>
              <a:rPr lang="it-IT" sz="2400" dirty="0" smtClean="0"/>
              <a:t> </a:t>
            </a:r>
            <a:r>
              <a:rPr lang="it-IT" sz="2400" dirty="0" err="1" smtClean="0"/>
              <a:t>Centre</a:t>
            </a:r>
            <a:endParaRPr lang="it-IT" sz="2400" dirty="0" smtClean="0"/>
          </a:p>
          <a:p>
            <a:pPr algn="ctr"/>
            <a:r>
              <a:rPr lang="it-IT" sz="2400" dirty="0" smtClean="0"/>
              <a:t>cinzia.marchitelli@entecra.it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Global Veterinary Summit-August 31-2 September 2015</a:t>
            </a:r>
            <a:endParaRPr lang="it-IT" dirty="0"/>
          </a:p>
        </p:txBody>
      </p:sp>
      <p:pic>
        <p:nvPicPr>
          <p:cNvPr id="6" name="Immagine 5"/>
          <p:cNvPicPr/>
          <p:nvPr/>
        </p:nvPicPr>
        <p:blipFill>
          <a:blip r:embed="rId3" cstate="print"/>
          <a:stretch/>
        </p:blipFill>
        <p:spPr>
          <a:xfrm>
            <a:off x="0" y="5786454"/>
            <a:ext cx="2000232" cy="107154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041818"/>
          </a:xfrm>
        </p:spPr>
        <p:txBody>
          <a:bodyPr/>
          <a:lstStyle/>
          <a:p>
            <a:pPr algn="ctr"/>
            <a:r>
              <a:rPr lang="it-IT" b="1" dirty="0" smtClean="0"/>
              <a:t>Talk </a:t>
            </a:r>
            <a:r>
              <a:rPr lang="it-IT" b="1" dirty="0" err="1" smtClean="0"/>
              <a:t>outline</a:t>
            </a:r>
            <a:endParaRPr lang="it-IT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</a:t>
            </a:fld>
            <a:endParaRPr lang="it-IT"/>
          </a:p>
        </p:txBody>
      </p:sp>
      <p:graphicFrame>
        <p:nvGraphicFramePr>
          <p:cNvPr id="9" name="Diagramma 8"/>
          <p:cNvGraphicFramePr/>
          <p:nvPr/>
        </p:nvGraphicFramePr>
        <p:xfrm>
          <a:off x="0" y="1142984"/>
          <a:ext cx="91440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3</a:t>
            </a:fld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0" y="0"/>
            <a:ext cx="9215502" cy="2643206"/>
            <a:chOff x="0" y="0"/>
            <a:chExt cx="9215502" cy="264320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 l="1134" t="20703" r="28038" b="43164"/>
            <a:stretch>
              <a:fillRect/>
            </a:stretch>
          </p:blipFill>
          <p:spPr bwMode="auto">
            <a:xfrm>
              <a:off x="0" y="0"/>
              <a:ext cx="9215502" cy="2643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CasellaDiTesto 10"/>
            <p:cNvSpPr txBox="1"/>
            <p:nvPr/>
          </p:nvSpPr>
          <p:spPr>
            <a:xfrm>
              <a:off x="4714876" y="1071546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chemeClr val="accent1">
                      <a:lumMod val="75000"/>
                    </a:schemeClr>
                  </a:solidFill>
                </a:rPr>
                <a:t>SERPINA1</a:t>
              </a:r>
              <a:endParaRPr lang="it-IT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uppo 48"/>
          <p:cNvGrpSpPr/>
          <p:nvPr/>
        </p:nvGrpSpPr>
        <p:grpSpPr>
          <a:xfrm>
            <a:off x="142844" y="3000372"/>
            <a:ext cx="4286280" cy="3571900"/>
            <a:chOff x="142844" y="3000372"/>
            <a:chExt cx="4286280" cy="3571900"/>
          </a:xfrm>
        </p:grpSpPr>
        <p:grpSp>
          <p:nvGrpSpPr>
            <p:cNvPr id="14" name="Gruppo 13"/>
            <p:cNvGrpSpPr/>
            <p:nvPr/>
          </p:nvGrpSpPr>
          <p:grpSpPr>
            <a:xfrm>
              <a:off x="285720" y="3429000"/>
              <a:ext cx="2786082" cy="3143272"/>
              <a:chOff x="1500166" y="3214686"/>
              <a:chExt cx="2196970" cy="1940968"/>
            </a:xfrm>
          </p:grpSpPr>
          <p:grpSp>
            <p:nvGrpSpPr>
              <p:cNvPr id="6" name="Gruppo 5"/>
              <p:cNvGrpSpPr/>
              <p:nvPr/>
            </p:nvGrpSpPr>
            <p:grpSpPr>
              <a:xfrm>
                <a:off x="1500166" y="3214686"/>
                <a:ext cx="2196970" cy="1916062"/>
                <a:chOff x="21029671" y="2712137"/>
                <a:chExt cx="4170303" cy="4418875"/>
              </a:xfrm>
            </p:grpSpPr>
            <p:pic>
              <p:nvPicPr>
                <p:cNvPr id="7" name="Immagine 3"/>
                <p:cNvPicPr/>
                <p:nvPr/>
              </p:nvPicPr>
              <p:blipFill>
                <a:blip r:embed="rId3" cstate="print"/>
                <a:stretch/>
              </p:blipFill>
              <p:spPr>
                <a:xfrm>
                  <a:off x="21038399" y="2712137"/>
                  <a:ext cx="4161575" cy="4418875"/>
                </a:xfrm>
                <a:prstGeom prst="rect">
                  <a:avLst/>
                </a:prstGeom>
                <a:ln w="9360">
                  <a:noFill/>
                </a:ln>
              </p:spPr>
            </p:pic>
            <p:sp>
              <p:nvSpPr>
                <p:cNvPr id="8" name="CasellaDiTesto 7"/>
                <p:cNvSpPr txBox="1"/>
                <p:nvPr/>
              </p:nvSpPr>
              <p:spPr>
                <a:xfrm>
                  <a:off x="21029671" y="2712137"/>
                  <a:ext cx="1785950" cy="3052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600" b="1" dirty="0" smtClean="0">
                      <a:latin typeface="Calibri" pitchFamily="34" charset="0"/>
                    </a:rPr>
                    <a:t>Fig. 1 3D-structure </a:t>
                  </a:r>
                  <a:r>
                    <a:rPr lang="it-IT" sz="1600" b="1" dirty="0" err="1" smtClean="0">
                      <a:latin typeface="Calibri" pitchFamily="34" charset="0"/>
                    </a:rPr>
                    <a:t>of</a:t>
                  </a:r>
                  <a:r>
                    <a:rPr lang="it-IT" sz="1600" b="1" dirty="0" smtClean="0">
                      <a:latin typeface="Calibri" pitchFamily="34" charset="0"/>
                    </a:rPr>
                    <a:t> </a:t>
                  </a:r>
                  <a:r>
                    <a:rPr lang="it-IT" sz="1600" b="1" dirty="0" err="1" smtClean="0">
                      <a:latin typeface="Calibri" pitchFamily="34" charset="0"/>
                    </a:rPr>
                    <a:t>SerpinA</a:t>
                  </a:r>
                  <a:endParaRPr lang="it-IT" sz="1600" b="1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2" name="CasellaDiTesto 11"/>
              <p:cNvSpPr txBox="1"/>
              <p:nvPr/>
            </p:nvSpPr>
            <p:spPr>
              <a:xfrm>
                <a:off x="1519219" y="4786322"/>
                <a:ext cx="6238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AAT</a:t>
                </a:r>
                <a:endParaRPr lang="it-IT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41" name="Gruppo 40"/>
            <p:cNvGrpSpPr/>
            <p:nvPr/>
          </p:nvGrpSpPr>
          <p:grpSpPr>
            <a:xfrm>
              <a:off x="1357290" y="3000372"/>
              <a:ext cx="1789272" cy="785818"/>
              <a:chOff x="1357290" y="3000372"/>
              <a:chExt cx="1789272" cy="785818"/>
            </a:xfrm>
          </p:grpSpPr>
          <p:sp>
            <p:nvSpPr>
              <p:cNvPr id="15" name="Ovale 14"/>
              <p:cNvSpPr/>
              <p:nvPr/>
            </p:nvSpPr>
            <p:spPr>
              <a:xfrm>
                <a:off x="2143108" y="3571876"/>
                <a:ext cx="285752" cy="21431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6" name="CasellaDiTesto 15"/>
              <p:cNvSpPr txBox="1"/>
              <p:nvPr/>
            </p:nvSpPr>
            <p:spPr>
              <a:xfrm>
                <a:off x="1357290" y="3000372"/>
                <a:ext cx="1789272" cy="26161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100" b="1" dirty="0" smtClean="0">
                    <a:solidFill>
                      <a:srgbClr val="FFFF00"/>
                    </a:solidFill>
                  </a:rPr>
                  <a:t>REACTIVE CENTER LOOP</a:t>
                </a:r>
                <a:endParaRPr lang="it-IT" sz="11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1" name="Connettore 2 20"/>
              <p:cNvCxnSpPr>
                <a:stCxn id="16" idx="2"/>
                <a:endCxn id="15" idx="0"/>
              </p:cNvCxnSpPr>
              <p:nvPr/>
            </p:nvCxnSpPr>
            <p:spPr>
              <a:xfrm rot="16200000" flipH="1">
                <a:off x="2114008" y="3399900"/>
                <a:ext cx="309894" cy="34058"/>
              </a:xfrm>
              <a:prstGeom prst="straightConnector1">
                <a:avLst/>
              </a:prstGeom>
              <a:ln w="158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uppo 42"/>
            <p:cNvGrpSpPr/>
            <p:nvPr/>
          </p:nvGrpSpPr>
          <p:grpSpPr>
            <a:xfrm>
              <a:off x="2571736" y="3596018"/>
              <a:ext cx="1623186" cy="618800"/>
              <a:chOff x="2571736" y="3596018"/>
              <a:chExt cx="1623186" cy="618800"/>
            </a:xfrm>
          </p:grpSpPr>
          <p:sp>
            <p:nvSpPr>
              <p:cNvPr id="17" name="Ovale 16"/>
              <p:cNvSpPr/>
              <p:nvPr/>
            </p:nvSpPr>
            <p:spPr>
              <a:xfrm>
                <a:off x="2571736" y="4000504"/>
                <a:ext cx="357190" cy="21431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" name="CasellaDiTesto 17"/>
              <p:cNvSpPr txBox="1"/>
              <p:nvPr/>
            </p:nvSpPr>
            <p:spPr>
              <a:xfrm>
                <a:off x="3000364" y="3596018"/>
                <a:ext cx="1194558" cy="26161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100" b="1" dirty="0" smtClean="0">
                    <a:solidFill>
                      <a:srgbClr val="FFFF00"/>
                    </a:solidFill>
                  </a:rPr>
                  <a:t>HINGE REGION</a:t>
                </a:r>
                <a:endParaRPr lang="it-IT" sz="11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3" name="Connettore 2 22"/>
              <p:cNvCxnSpPr>
                <a:stCxn id="18" idx="1"/>
              </p:cNvCxnSpPr>
              <p:nvPr/>
            </p:nvCxnSpPr>
            <p:spPr>
              <a:xfrm rot="10800000" flipV="1">
                <a:off x="2855828" y="3726823"/>
                <a:ext cx="144537" cy="297824"/>
              </a:xfrm>
              <a:prstGeom prst="straightConnector1">
                <a:avLst/>
              </a:prstGeom>
              <a:ln w="158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uppo 44"/>
            <p:cNvGrpSpPr/>
            <p:nvPr/>
          </p:nvGrpSpPr>
          <p:grpSpPr>
            <a:xfrm>
              <a:off x="2214546" y="4096084"/>
              <a:ext cx="2071702" cy="547362"/>
              <a:chOff x="2214546" y="4096084"/>
              <a:chExt cx="2071702" cy="547362"/>
            </a:xfrm>
          </p:grpSpPr>
          <p:sp>
            <p:nvSpPr>
              <p:cNvPr id="19" name="Ovale 18"/>
              <p:cNvSpPr/>
              <p:nvPr/>
            </p:nvSpPr>
            <p:spPr>
              <a:xfrm>
                <a:off x="2214546" y="4500570"/>
                <a:ext cx="500066" cy="14287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976274" y="4096084"/>
                <a:ext cx="1309974" cy="26161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100" b="1" dirty="0" smtClean="0">
                    <a:solidFill>
                      <a:srgbClr val="FFFF00"/>
                    </a:solidFill>
                  </a:rPr>
                  <a:t>BREACH REGION</a:t>
                </a:r>
                <a:endParaRPr lang="it-IT" sz="11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5" name="Connettore 2 24"/>
              <p:cNvCxnSpPr>
                <a:stCxn id="24" idx="1"/>
                <a:endCxn id="19" idx="7"/>
              </p:cNvCxnSpPr>
              <p:nvPr/>
            </p:nvCxnSpPr>
            <p:spPr>
              <a:xfrm rot="10800000" flipV="1">
                <a:off x="2641380" y="4226888"/>
                <a:ext cx="334895" cy="294605"/>
              </a:xfrm>
              <a:prstGeom prst="straightConnector1">
                <a:avLst/>
              </a:prstGeom>
              <a:ln w="158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uppo 47"/>
            <p:cNvGrpSpPr/>
            <p:nvPr/>
          </p:nvGrpSpPr>
          <p:grpSpPr>
            <a:xfrm>
              <a:off x="2571736" y="4453274"/>
              <a:ext cx="1857388" cy="404486"/>
              <a:chOff x="2571736" y="4453274"/>
              <a:chExt cx="1857388" cy="404486"/>
            </a:xfrm>
          </p:grpSpPr>
          <p:sp>
            <p:nvSpPr>
              <p:cNvPr id="33" name="Ovale 32"/>
              <p:cNvSpPr/>
              <p:nvPr/>
            </p:nvSpPr>
            <p:spPr>
              <a:xfrm>
                <a:off x="2571736" y="4714884"/>
                <a:ext cx="500066" cy="14287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3077472" y="4453274"/>
                <a:ext cx="1351652" cy="26161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100" b="1" dirty="0" smtClean="0">
                    <a:solidFill>
                      <a:srgbClr val="FFFF00"/>
                    </a:solidFill>
                  </a:rPr>
                  <a:t>SHUTTER DOMAIN</a:t>
                </a:r>
                <a:endParaRPr lang="it-IT" sz="11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35" name="Connettore 2 34"/>
              <p:cNvCxnSpPr>
                <a:stCxn id="34" idx="1"/>
                <a:endCxn id="33" idx="0"/>
              </p:cNvCxnSpPr>
              <p:nvPr/>
            </p:nvCxnSpPr>
            <p:spPr>
              <a:xfrm rot="10800000" flipV="1">
                <a:off x="2821770" y="4584078"/>
                <a:ext cx="255703" cy="130805"/>
              </a:xfrm>
              <a:prstGeom prst="straightConnector1">
                <a:avLst/>
              </a:prstGeom>
              <a:ln w="158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uppo 38"/>
            <p:cNvGrpSpPr/>
            <p:nvPr/>
          </p:nvGrpSpPr>
          <p:grpSpPr>
            <a:xfrm>
              <a:off x="142844" y="3143248"/>
              <a:ext cx="1117614" cy="1143008"/>
              <a:chOff x="142844" y="3143248"/>
              <a:chExt cx="1117614" cy="1143008"/>
            </a:xfrm>
          </p:grpSpPr>
          <p:sp>
            <p:nvSpPr>
              <p:cNvPr id="36" name="Ovale 35"/>
              <p:cNvSpPr/>
              <p:nvPr/>
            </p:nvSpPr>
            <p:spPr>
              <a:xfrm>
                <a:off x="500034" y="4071942"/>
                <a:ext cx="285752" cy="21431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7" name="CasellaDiTesto 36"/>
              <p:cNvSpPr txBox="1"/>
              <p:nvPr/>
            </p:nvSpPr>
            <p:spPr>
              <a:xfrm>
                <a:off x="142844" y="3143248"/>
                <a:ext cx="1117614" cy="26161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it-IT" sz="1100" b="1" dirty="0" smtClean="0">
                    <a:solidFill>
                      <a:srgbClr val="FFFF00"/>
                    </a:solidFill>
                  </a:rPr>
                  <a:t>GATE REGION</a:t>
                </a:r>
                <a:endParaRPr lang="it-IT" sz="11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38" name="Connettore 2 37"/>
              <p:cNvCxnSpPr>
                <a:stCxn id="37" idx="2"/>
                <a:endCxn id="36" idx="0"/>
              </p:cNvCxnSpPr>
              <p:nvPr/>
            </p:nvCxnSpPr>
            <p:spPr>
              <a:xfrm rot="5400000">
                <a:off x="338739" y="3709030"/>
                <a:ext cx="667084" cy="58741"/>
              </a:xfrm>
              <a:prstGeom prst="straightConnector1">
                <a:avLst/>
              </a:prstGeom>
              <a:ln w="15875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CasellaDiTesto 39"/>
          <p:cNvSpPr txBox="1"/>
          <p:nvPr/>
        </p:nvSpPr>
        <p:spPr>
          <a:xfrm>
            <a:off x="4429124" y="2786058"/>
            <a:ext cx="4857784" cy="350865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Expression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it-IT" sz="2000" dirty="0" err="1" smtClean="0">
                <a:solidFill>
                  <a:schemeClr val="bg1"/>
                </a:solidFill>
              </a:rPr>
              <a:t>liver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muscle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mammary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gland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macrophages</a:t>
            </a:r>
            <a:r>
              <a:rPr lang="it-IT" sz="2000" dirty="0" smtClean="0">
                <a:solidFill>
                  <a:schemeClr val="bg1"/>
                </a:solidFill>
              </a:rPr>
              <a:t> and </a:t>
            </a:r>
            <a:r>
              <a:rPr lang="it-IT" sz="2000" dirty="0" err="1" smtClean="0">
                <a:solidFill>
                  <a:schemeClr val="bg1"/>
                </a:solidFill>
              </a:rPr>
              <a:t>neutrophil</a:t>
            </a:r>
            <a:endParaRPr lang="it-IT" sz="2000" dirty="0" smtClean="0">
              <a:solidFill>
                <a:schemeClr val="bg1"/>
              </a:solidFill>
            </a:endParaRPr>
          </a:p>
          <a:p>
            <a:endParaRPr lang="it-IT" sz="2000" dirty="0" smtClean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Biological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processes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it-IT" sz="2000" dirty="0" err="1" smtClean="0">
                <a:solidFill>
                  <a:schemeClr val="bg1"/>
                </a:solidFill>
              </a:rPr>
              <a:t>blood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coaugulation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apoptosis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reproduction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fibrinolysis</a:t>
            </a:r>
            <a:r>
              <a:rPr lang="it-IT" sz="2000" dirty="0" smtClean="0">
                <a:solidFill>
                  <a:schemeClr val="bg1"/>
                </a:solidFill>
              </a:rPr>
              <a:t> and </a:t>
            </a:r>
            <a:r>
              <a:rPr lang="it-IT" sz="2000" dirty="0" err="1" smtClean="0">
                <a:solidFill>
                  <a:schemeClr val="bg1"/>
                </a:solidFill>
              </a:rPr>
              <a:t>inflamamtory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responses</a:t>
            </a:r>
            <a:endParaRPr lang="it-IT" sz="2000" dirty="0" smtClean="0">
              <a:solidFill>
                <a:schemeClr val="bg1"/>
              </a:solidFill>
            </a:endParaRPr>
          </a:p>
          <a:p>
            <a:endParaRPr lang="it-IT" sz="2000" dirty="0" smtClean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Primary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1">
                    <a:lumMod val="75000"/>
                  </a:schemeClr>
                </a:solidFill>
              </a:rPr>
              <a:t>fucntion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it-IT" sz="2000" dirty="0" err="1" smtClean="0">
                <a:solidFill>
                  <a:schemeClr val="bg1"/>
                </a:solidFill>
              </a:rPr>
              <a:t>inactivation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neutrophil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elastase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</a:p>
          <a:p>
            <a:endParaRPr lang="it-IT" sz="11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100" dirty="0" smtClean="0"/>
              <a:t>    </a:t>
            </a:r>
            <a:endParaRPr lang="it-I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 t="5782" b="43370"/>
          <a:stretch>
            <a:fillRect/>
          </a:stretch>
        </p:blipFill>
        <p:spPr bwMode="auto">
          <a:xfrm>
            <a:off x="5143504" y="1000108"/>
            <a:ext cx="3786214" cy="142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3527" t="18507" r="14328" b="45334"/>
          <a:stretch>
            <a:fillRect/>
          </a:stretch>
        </p:blipFill>
        <p:spPr bwMode="auto">
          <a:xfrm>
            <a:off x="3857620" y="3786190"/>
            <a:ext cx="5286412" cy="170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04052"/>
          </a:xfrm>
        </p:spPr>
        <p:txBody>
          <a:bodyPr>
            <a:normAutofit/>
          </a:bodyPr>
          <a:lstStyle/>
          <a:p>
            <a:pPr algn="ctr"/>
            <a:r>
              <a:rPr lang="it-IT" sz="3600" dirty="0" err="1" smtClean="0"/>
              <a:t>References</a:t>
            </a:r>
            <a:endParaRPr lang="it-IT" sz="3600" dirty="0"/>
          </a:p>
        </p:txBody>
      </p:sp>
      <p:grpSp>
        <p:nvGrpSpPr>
          <p:cNvPr id="12" name="Gruppo 11"/>
          <p:cNvGrpSpPr/>
          <p:nvPr/>
        </p:nvGrpSpPr>
        <p:grpSpPr>
          <a:xfrm>
            <a:off x="3929058" y="2500306"/>
            <a:ext cx="5000660" cy="1283355"/>
            <a:chOff x="3929058" y="2500306"/>
            <a:chExt cx="5000660" cy="128335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/>
            <a:srcRect l="8196" t="16174" r="14617" b="50000"/>
            <a:stretch>
              <a:fillRect/>
            </a:stretch>
          </p:blipFill>
          <p:spPr bwMode="auto">
            <a:xfrm>
              <a:off x="3929058" y="2500306"/>
              <a:ext cx="5000660" cy="1283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CasellaDiTesto 10"/>
            <p:cNvSpPr txBox="1"/>
            <p:nvPr/>
          </p:nvSpPr>
          <p:spPr>
            <a:xfrm>
              <a:off x="3929058" y="2500306"/>
              <a:ext cx="13901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900" b="1" dirty="0" smtClean="0">
                  <a:solidFill>
                    <a:schemeClr val="bg1"/>
                  </a:solidFill>
                </a:rPr>
                <a:t>AJRI 2001, 45: 266-272</a:t>
              </a:r>
              <a:endParaRPr lang="it-IT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71406" y="857232"/>
            <a:ext cx="3647220" cy="1643074"/>
            <a:chOff x="71406" y="1428736"/>
            <a:chExt cx="3647220" cy="164307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5"/>
            <a:srcRect l="7164" t="11746" r="19188" b="58115"/>
            <a:stretch>
              <a:fillRect/>
            </a:stretch>
          </p:blipFill>
          <p:spPr bwMode="auto">
            <a:xfrm>
              <a:off x="71406" y="1428736"/>
              <a:ext cx="3643338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CasellaDiTesto 12"/>
            <p:cNvSpPr txBox="1"/>
            <p:nvPr/>
          </p:nvSpPr>
          <p:spPr>
            <a:xfrm>
              <a:off x="1214414" y="1483656"/>
              <a:ext cx="25042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900" b="1" dirty="0" smtClean="0">
                  <a:solidFill>
                    <a:schemeClr val="bg1"/>
                  </a:solidFill>
                </a:rPr>
                <a:t>ISRN </a:t>
              </a:r>
              <a:r>
                <a:rPr lang="it-IT" sz="900" b="1" dirty="0" err="1" smtClean="0">
                  <a:solidFill>
                    <a:schemeClr val="bg1"/>
                  </a:solidFill>
                </a:rPr>
                <a:t>Immunology</a:t>
              </a:r>
              <a:r>
                <a:rPr lang="it-IT" sz="900" b="1" dirty="0" smtClean="0">
                  <a:solidFill>
                    <a:schemeClr val="bg1"/>
                  </a:solidFill>
                </a:rPr>
                <a:t> 2012, </a:t>
              </a:r>
              <a:r>
                <a:rPr lang="fr-FR" sz="900" b="1" dirty="0" smtClean="0">
                  <a:solidFill>
                    <a:schemeClr val="bg1"/>
                  </a:solidFill>
                </a:rPr>
                <a:t>Article ID 354365</a:t>
              </a:r>
              <a:endParaRPr lang="it-IT" sz="9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 l="6664" t="18507" r="18798" b="48833"/>
          <a:stretch>
            <a:fillRect/>
          </a:stretch>
        </p:blipFill>
        <p:spPr bwMode="auto">
          <a:xfrm>
            <a:off x="71406" y="2643182"/>
            <a:ext cx="3500462" cy="111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uppo 16"/>
          <p:cNvGrpSpPr/>
          <p:nvPr/>
        </p:nvGrpSpPr>
        <p:grpSpPr>
          <a:xfrm>
            <a:off x="52372" y="3786190"/>
            <a:ext cx="3876686" cy="1143008"/>
            <a:chOff x="52372" y="3786190"/>
            <a:chExt cx="3876686" cy="114300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7"/>
            <a:srcRect t="1802" r="15909" b="79389"/>
            <a:stretch>
              <a:fillRect/>
            </a:stretch>
          </p:blipFill>
          <p:spPr bwMode="auto">
            <a:xfrm>
              <a:off x="52372" y="3786190"/>
              <a:ext cx="3876686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CasellaDiTesto 15"/>
            <p:cNvSpPr txBox="1"/>
            <p:nvPr/>
          </p:nvSpPr>
          <p:spPr>
            <a:xfrm>
              <a:off x="2071670" y="3786190"/>
              <a:ext cx="17844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900" b="1" dirty="0" smtClean="0">
                  <a:solidFill>
                    <a:schemeClr val="bg1"/>
                  </a:solidFill>
                </a:rPr>
                <a:t>DIABETES, VOL. 56, MAY 2007</a:t>
              </a:r>
              <a:endParaRPr lang="it-IT" sz="9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 l="6147" t="18507" r="7787"/>
          <a:stretch>
            <a:fillRect/>
          </a:stretch>
        </p:blipFill>
        <p:spPr bwMode="auto">
          <a:xfrm>
            <a:off x="1142976" y="4929198"/>
            <a:ext cx="442915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/>
          <p:cNvGrpSpPr/>
          <p:nvPr/>
        </p:nvGrpSpPr>
        <p:grpSpPr>
          <a:xfrm>
            <a:off x="214314" y="1285860"/>
            <a:ext cx="8858280" cy="1428760"/>
            <a:chOff x="214314" y="1285860"/>
            <a:chExt cx="8858280" cy="142876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/>
            <a:srcRect t="33025" r="4937" b="36111"/>
            <a:stretch>
              <a:fillRect/>
            </a:stretch>
          </p:blipFill>
          <p:spPr bwMode="auto">
            <a:xfrm>
              <a:off x="214314" y="1285860"/>
              <a:ext cx="8858280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CasellaDiTesto 8"/>
            <p:cNvSpPr txBox="1"/>
            <p:nvPr/>
          </p:nvSpPr>
          <p:spPr>
            <a:xfrm>
              <a:off x="246714" y="1285860"/>
              <a:ext cx="15392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b="1" dirty="0" err="1" smtClean="0">
                  <a:solidFill>
                    <a:schemeClr val="bg1"/>
                  </a:solidFill>
                </a:rPr>
                <a:t>By</a:t>
              </a:r>
              <a:r>
                <a:rPr lang="it-IT" sz="1000" b="1" dirty="0" smtClean="0">
                  <a:solidFill>
                    <a:schemeClr val="bg1"/>
                  </a:solidFill>
                </a:rPr>
                <a:t> </a:t>
              </a:r>
              <a:r>
                <a:rPr lang="it-IT" sz="1000" b="1" dirty="0" err="1" smtClean="0">
                  <a:solidFill>
                    <a:schemeClr val="bg1"/>
                  </a:solidFill>
                </a:rPr>
                <a:t>Lindberg</a:t>
              </a:r>
              <a:r>
                <a:rPr lang="it-IT" sz="1000" b="1" dirty="0" smtClean="0">
                  <a:solidFill>
                    <a:schemeClr val="bg1"/>
                  </a:solidFill>
                </a:rPr>
                <a:t> </a:t>
              </a:r>
              <a:r>
                <a:rPr lang="it-IT" sz="1000" b="1" dirty="0" err="1" smtClean="0">
                  <a:solidFill>
                    <a:schemeClr val="bg1"/>
                  </a:solidFill>
                </a:rPr>
                <a:t>et</a:t>
              </a:r>
              <a:r>
                <a:rPr lang="it-IT" sz="1000" b="1" dirty="0" smtClean="0">
                  <a:solidFill>
                    <a:schemeClr val="bg1"/>
                  </a:solidFill>
                </a:rPr>
                <a:t> al 1982</a:t>
              </a:r>
              <a:endParaRPr lang="it-IT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Role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AAT in </a:t>
            </a:r>
            <a:r>
              <a:rPr lang="it-IT" dirty="0" err="1" smtClean="0"/>
              <a:t>human</a:t>
            </a:r>
            <a:r>
              <a:rPr lang="it-IT" dirty="0" smtClean="0"/>
              <a:t> milk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689332"/>
          </a:xfrm>
        </p:spPr>
        <p:txBody>
          <a:bodyPr>
            <a:normAutofit/>
          </a:bodyPr>
          <a:lstStyle/>
          <a:p>
            <a:r>
              <a:rPr lang="it-IT" dirty="0" err="1" smtClean="0"/>
              <a:t>Protection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infant</a:t>
            </a:r>
            <a:r>
              <a:rPr lang="it-IT" dirty="0" smtClean="0"/>
              <a:t> </a:t>
            </a:r>
            <a:r>
              <a:rPr lang="it-IT" dirty="0" err="1" smtClean="0"/>
              <a:t>liver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inactivation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endogenous</a:t>
            </a:r>
            <a:r>
              <a:rPr lang="it-IT" dirty="0" smtClean="0"/>
              <a:t> </a:t>
            </a:r>
            <a:r>
              <a:rPr lang="it-IT" dirty="0" err="1" smtClean="0"/>
              <a:t>proteases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Regulaiton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proteolitic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 in </a:t>
            </a:r>
            <a:r>
              <a:rPr lang="it-IT" dirty="0" err="1" smtClean="0"/>
              <a:t>mammary</a:t>
            </a:r>
            <a:r>
              <a:rPr lang="it-IT" dirty="0" smtClean="0"/>
              <a:t> </a:t>
            </a:r>
            <a:r>
              <a:rPr lang="it-IT" dirty="0" err="1" smtClean="0"/>
              <a:t>gland</a:t>
            </a:r>
            <a:endParaRPr lang="it-IT" dirty="0" smtClean="0"/>
          </a:p>
          <a:p>
            <a:r>
              <a:rPr lang="it-IT" dirty="0" err="1" smtClean="0"/>
              <a:t>Inactivation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macrophages</a:t>
            </a:r>
            <a:r>
              <a:rPr lang="it-IT" dirty="0" smtClean="0"/>
              <a:t> </a:t>
            </a:r>
            <a:r>
              <a:rPr lang="it-IT" dirty="0" err="1" smtClean="0"/>
              <a:t>proteases</a:t>
            </a:r>
            <a:endParaRPr lang="it-IT" dirty="0" smtClean="0"/>
          </a:p>
          <a:p>
            <a:r>
              <a:rPr lang="it-IT" dirty="0" err="1" smtClean="0"/>
              <a:t>Increase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survival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milk </a:t>
            </a:r>
            <a:r>
              <a:rPr lang="it-IT" dirty="0" err="1" smtClean="0"/>
              <a:t>proteins</a:t>
            </a:r>
            <a:r>
              <a:rPr lang="it-IT" dirty="0" smtClean="0"/>
              <a:t> via </a:t>
            </a:r>
            <a:r>
              <a:rPr lang="it-IT" dirty="0" err="1" smtClean="0"/>
              <a:t>partial</a:t>
            </a:r>
            <a:r>
              <a:rPr lang="it-IT" dirty="0" smtClean="0"/>
              <a:t> </a:t>
            </a:r>
            <a:r>
              <a:rPr lang="it-IT" dirty="0" err="1" smtClean="0"/>
              <a:t>inhibition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proteolisys</a:t>
            </a:r>
            <a:endParaRPr lang="it-IT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5260" t="34836" r="12825" b="46501"/>
          <a:stretch>
            <a:fillRect/>
          </a:stretch>
        </p:blipFill>
        <p:spPr bwMode="auto">
          <a:xfrm>
            <a:off x="214282" y="4286256"/>
            <a:ext cx="778674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b="72168"/>
          <a:stretch>
            <a:fillRect/>
          </a:stretch>
        </p:blipFill>
        <p:spPr bwMode="auto">
          <a:xfrm>
            <a:off x="214282" y="214290"/>
            <a:ext cx="7600950" cy="161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l="51880" t="43842" r="5827" b="21675"/>
          <a:stretch>
            <a:fillRect/>
          </a:stretch>
        </p:blipFill>
        <p:spPr bwMode="auto">
          <a:xfrm>
            <a:off x="285720" y="1785926"/>
            <a:ext cx="335758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Gruppo 13"/>
          <p:cNvGrpSpPr/>
          <p:nvPr/>
        </p:nvGrpSpPr>
        <p:grpSpPr>
          <a:xfrm>
            <a:off x="285720" y="1714488"/>
            <a:ext cx="7803590" cy="1012274"/>
            <a:chOff x="285720" y="1714488"/>
            <a:chExt cx="7803590" cy="1012274"/>
          </a:xfrm>
        </p:grpSpPr>
        <p:sp>
          <p:nvSpPr>
            <p:cNvPr id="7" name="Ovale 6"/>
            <p:cNvSpPr/>
            <p:nvPr/>
          </p:nvSpPr>
          <p:spPr>
            <a:xfrm>
              <a:off x="285720" y="1714488"/>
              <a:ext cx="1000132" cy="357190"/>
            </a:xfrm>
            <a:prstGeom prst="ellipse">
              <a:avLst/>
            </a:prstGeom>
            <a:solidFill>
              <a:schemeClr val="tx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" name="Connettore 2 8"/>
            <p:cNvCxnSpPr>
              <a:stCxn id="7" idx="6"/>
              <a:endCxn id="10" idx="1"/>
            </p:cNvCxnSpPr>
            <p:nvPr/>
          </p:nvCxnSpPr>
          <p:spPr>
            <a:xfrm>
              <a:off x="1285852" y="1893083"/>
              <a:ext cx="3286148" cy="649013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sellaDiTesto 9"/>
            <p:cNvSpPr txBox="1"/>
            <p:nvPr/>
          </p:nvSpPr>
          <p:spPr>
            <a:xfrm>
              <a:off x="4572000" y="2357430"/>
              <a:ext cx="3517310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AAT: </a:t>
              </a:r>
              <a:r>
                <a:rPr lang="it-IT" dirty="0" err="1" smtClean="0"/>
                <a:t>bioactivity</a:t>
              </a:r>
              <a:r>
                <a:rPr lang="it-IT" dirty="0" smtClean="0"/>
                <a:t> in </a:t>
              </a:r>
              <a:r>
                <a:rPr lang="it-IT" dirty="0" err="1" smtClean="0"/>
                <a:t>human</a:t>
              </a:r>
              <a:r>
                <a:rPr lang="it-IT" dirty="0" smtClean="0"/>
                <a:t> milk</a:t>
              </a:r>
              <a:endParaRPr lang="it-IT" dirty="0"/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1340410" y="2786058"/>
            <a:ext cx="7312180" cy="1289273"/>
            <a:chOff x="285720" y="1714488"/>
            <a:chExt cx="7312180" cy="1289273"/>
          </a:xfrm>
        </p:grpSpPr>
        <p:sp>
          <p:nvSpPr>
            <p:cNvPr id="16" name="Ovale 15"/>
            <p:cNvSpPr/>
            <p:nvPr/>
          </p:nvSpPr>
          <p:spPr>
            <a:xfrm>
              <a:off x="285720" y="1714488"/>
              <a:ext cx="1000132" cy="357190"/>
            </a:xfrm>
            <a:prstGeom prst="ellipse">
              <a:avLst/>
            </a:prstGeom>
            <a:solidFill>
              <a:schemeClr val="tx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7" name="Connettore 2 16"/>
            <p:cNvCxnSpPr>
              <a:stCxn id="16" idx="6"/>
              <a:endCxn id="18" idx="1"/>
            </p:cNvCxnSpPr>
            <p:nvPr/>
          </p:nvCxnSpPr>
          <p:spPr>
            <a:xfrm>
              <a:off x="1285852" y="1893083"/>
              <a:ext cx="2660086" cy="787513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sellaDiTesto 17"/>
            <p:cNvSpPr txBox="1"/>
            <p:nvPr/>
          </p:nvSpPr>
          <p:spPr>
            <a:xfrm>
              <a:off x="3945938" y="2357430"/>
              <a:ext cx="3651962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AAT: </a:t>
              </a:r>
              <a:r>
                <a:rPr lang="it-IT" dirty="0" err="1" smtClean="0"/>
                <a:t>protect</a:t>
              </a:r>
              <a:r>
                <a:rPr lang="it-IT" dirty="0" smtClean="0"/>
                <a:t> </a:t>
              </a:r>
              <a:r>
                <a:rPr lang="it-IT" dirty="0" err="1" smtClean="0"/>
                <a:t>other</a:t>
              </a:r>
              <a:r>
                <a:rPr lang="it-IT" dirty="0" smtClean="0"/>
                <a:t> milk </a:t>
              </a:r>
              <a:r>
                <a:rPr lang="it-IT" dirty="0" err="1" smtClean="0"/>
                <a:t>protein</a:t>
              </a:r>
              <a:r>
                <a:rPr lang="it-IT" dirty="0" smtClean="0"/>
                <a:t> </a:t>
              </a:r>
            </a:p>
            <a:p>
              <a:r>
                <a:rPr lang="it-IT" dirty="0" err="1" smtClean="0"/>
                <a:t>from</a:t>
              </a:r>
              <a:r>
                <a:rPr lang="it-IT" dirty="0" smtClean="0"/>
                <a:t> </a:t>
              </a:r>
              <a:r>
                <a:rPr lang="it-IT" dirty="0" err="1" smtClean="0"/>
                <a:t>proteolysis</a:t>
              </a:r>
              <a:endParaRPr lang="it-IT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28794" y="267494"/>
            <a:ext cx="6143668" cy="1018366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SERPINA1 and AAT in farm </a:t>
            </a:r>
            <a:r>
              <a:rPr lang="it-IT" sz="2800" b="1" dirty="0" err="1" smtClean="0"/>
              <a:t>animal</a:t>
            </a:r>
            <a:endParaRPr lang="it-IT" sz="28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24098" b="60498"/>
          <a:stretch>
            <a:fillRect/>
          </a:stretch>
        </p:blipFill>
        <p:spPr bwMode="auto">
          <a:xfrm>
            <a:off x="357158" y="1428736"/>
            <a:ext cx="8143932" cy="241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661" r="9419" b="61664"/>
          <a:stretch>
            <a:fillRect/>
          </a:stretch>
        </p:blipFill>
        <p:spPr bwMode="auto">
          <a:xfrm>
            <a:off x="428596" y="4000504"/>
            <a:ext cx="8072494" cy="234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1357290" y="1357298"/>
            <a:ext cx="7181899" cy="4643470"/>
            <a:chOff x="676249" y="714356"/>
            <a:chExt cx="7181899" cy="4643470"/>
          </a:xfrm>
        </p:grpSpPr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2"/>
            <a:srcRect l="10922" t="16383" r="11082" b="53478"/>
            <a:stretch>
              <a:fillRect/>
            </a:stretch>
          </p:blipFill>
          <p:spPr bwMode="auto">
            <a:xfrm>
              <a:off x="676249" y="3500438"/>
              <a:ext cx="7039023" cy="185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/>
            <a:srcRect l="9769" t="22006" r="18837" b="33670"/>
            <a:stretch>
              <a:fillRect/>
            </a:stretch>
          </p:blipFill>
          <p:spPr bwMode="auto">
            <a:xfrm>
              <a:off x="714348" y="714356"/>
              <a:ext cx="7143800" cy="271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8</a:t>
            </a:fld>
            <a:endParaRPr lang="it-IT"/>
          </a:p>
        </p:txBody>
      </p:sp>
      <p:grpSp>
        <p:nvGrpSpPr>
          <p:cNvPr id="28" name="Gruppo 27"/>
          <p:cNvGrpSpPr/>
          <p:nvPr/>
        </p:nvGrpSpPr>
        <p:grpSpPr>
          <a:xfrm>
            <a:off x="500034" y="0"/>
            <a:ext cx="7858180" cy="8286808"/>
            <a:chOff x="2143108" y="-357214"/>
            <a:chExt cx="7858180" cy="8286808"/>
          </a:xfrm>
        </p:grpSpPr>
        <p:grpSp>
          <p:nvGrpSpPr>
            <p:cNvPr id="25" name="Gruppo 24"/>
            <p:cNvGrpSpPr/>
            <p:nvPr/>
          </p:nvGrpSpPr>
          <p:grpSpPr>
            <a:xfrm>
              <a:off x="2143108" y="-357214"/>
              <a:ext cx="7858180" cy="8286808"/>
              <a:chOff x="2143108" y="-357214"/>
              <a:chExt cx="7858180" cy="8286808"/>
            </a:xfrm>
          </p:grpSpPr>
          <p:pic>
            <p:nvPicPr>
              <p:cNvPr id="1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 l="9419" t="11746" r="8667" b="4791"/>
              <a:stretch>
                <a:fillRect/>
              </a:stretch>
            </p:blipFill>
            <p:spPr bwMode="auto">
              <a:xfrm>
                <a:off x="2214546" y="2786058"/>
                <a:ext cx="7786742" cy="5143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8" name="Picture 8"/>
              <p:cNvPicPr>
                <a:picLocks noChangeAspect="1" noChangeArrowheads="1"/>
              </p:cNvPicPr>
              <p:nvPr/>
            </p:nvPicPr>
            <p:blipFill>
              <a:blip r:embed="rId5"/>
              <a:srcRect l="7916" t="8009" r="9419" b="38336"/>
              <a:stretch>
                <a:fillRect/>
              </a:stretch>
            </p:blipFill>
            <p:spPr bwMode="auto">
              <a:xfrm>
                <a:off x="2143108" y="-357214"/>
                <a:ext cx="7858180" cy="3286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7" name="Rettangolo 26"/>
            <p:cNvSpPr/>
            <p:nvPr/>
          </p:nvSpPr>
          <p:spPr>
            <a:xfrm>
              <a:off x="3357554" y="5572140"/>
              <a:ext cx="5429288" cy="2857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9</a:t>
            </a:fld>
            <a:endParaRPr lang="it-IT"/>
          </a:p>
        </p:txBody>
      </p:sp>
      <p:grpSp>
        <p:nvGrpSpPr>
          <p:cNvPr id="10" name="Gruppo 9"/>
          <p:cNvGrpSpPr/>
          <p:nvPr/>
        </p:nvGrpSpPr>
        <p:grpSpPr>
          <a:xfrm>
            <a:off x="0" y="142852"/>
            <a:ext cx="9144000" cy="5429288"/>
            <a:chOff x="-428660" y="142852"/>
            <a:chExt cx="8072494" cy="5429288"/>
          </a:xfrm>
        </p:grpSpPr>
        <p:grpSp>
          <p:nvGrpSpPr>
            <p:cNvPr id="8" name="Gruppo 7"/>
            <p:cNvGrpSpPr/>
            <p:nvPr/>
          </p:nvGrpSpPr>
          <p:grpSpPr>
            <a:xfrm>
              <a:off x="-428660" y="142852"/>
              <a:ext cx="8072494" cy="5429288"/>
              <a:chOff x="-428660" y="-71462"/>
              <a:chExt cx="8072494" cy="5429288"/>
            </a:xfrm>
          </p:grpSpPr>
          <p:pic>
            <p:nvPicPr>
              <p:cNvPr id="6" name="Picture 7"/>
              <p:cNvPicPr>
                <a:picLocks noChangeAspect="1" noChangeArrowheads="1"/>
              </p:cNvPicPr>
              <p:nvPr/>
            </p:nvPicPr>
            <p:blipFill>
              <a:blip r:embed="rId2"/>
              <a:srcRect l="4005" t="17340" r="4943" b="45334"/>
              <a:stretch>
                <a:fillRect/>
              </a:stretch>
            </p:blipFill>
            <p:spPr bwMode="auto">
              <a:xfrm>
                <a:off x="-428660" y="2786058"/>
                <a:ext cx="8072494" cy="2571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/>
              <a:srcRect b="52177"/>
              <a:stretch>
                <a:fillRect/>
              </a:stretch>
            </p:blipFill>
            <p:spPr bwMode="auto">
              <a:xfrm>
                <a:off x="-428660" y="-71462"/>
                <a:ext cx="8072494" cy="2928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" name="Rettangolo 8"/>
            <p:cNvSpPr/>
            <p:nvPr/>
          </p:nvSpPr>
          <p:spPr>
            <a:xfrm>
              <a:off x="0" y="4786322"/>
              <a:ext cx="6929454" cy="35719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285720" y="1643050"/>
            <a:ext cx="7143800" cy="4786346"/>
            <a:chOff x="285720" y="3000372"/>
            <a:chExt cx="5929354" cy="4143404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/>
            <a:srcRect b="47667"/>
            <a:stretch>
              <a:fillRect/>
            </a:stretch>
          </p:blipFill>
          <p:spPr bwMode="auto">
            <a:xfrm>
              <a:off x="339138" y="3000372"/>
              <a:ext cx="5875936" cy="213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 t="11508" b="41835"/>
            <a:stretch>
              <a:fillRect/>
            </a:stretch>
          </p:blipFill>
          <p:spPr bwMode="auto">
            <a:xfrm>
              <a:off x="285720" y="5238763"/>
              <a:ext cx="5875936" cy="1905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Ovale 12"/>
            <p:cNvSpPr/>
            <p:nvPr/>
          </p:nvSpPr>
          <p:spPr>
            <a:xfrm>
              <a:off x="3857620" y="7026619"/>
              <a:ext cx="285752" cy="11715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4" name="Connettore 2 13"/>
            <p:cNvCxnSpPr>
              <a:endCxn id="15" idx="2"/>
            </p:cNvCxnSpPr>
            <p:nvPr/>
          </p:nvCxnSpPr>
          <p:spPr>
            <a:xfrm rot="5400000" flipH="1" flipV="1">
              <a:off x="3250593" y="5925323"/>
              <a:ext cx="1825481" cy="32567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asellaDiTesto 14"/>
            <p:cNvSpPr txBox="1"/>
            <p:nvPr/>
          </p:nvSpPr>
          <p:spPr>
            <a:xfrm>
              <a:off x="4071934" y="4929198"/>
              <a:ext cx="508473" cy="24622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sz="1000" b="1" dirty="0" smtClean="0">
                  <a:solidFill>
                    <a:schemeClr val="bg1"/>
                  </a:solidFill>
                </a:rPr>
                <a:t>218.5</a:t>
              </a:r>
              <a:endParaRPr lang="it-IT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Ovale 15"/>
            <p:cNvSpPr/>
            <p:nvPr/>
          </p:nvSpPr>
          <p:spPr>
            <a:xfrm>
              <a:off x="4429124" y="7026619"/>
              <a:ext cx="285752" cy="11715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7" name="Connettore 2 16"/>
            <p:cNvCxnSpPr>
              <a:endCxn id="18" idx="2"/>
            </p:cNvCxnSpPr>
            <p:nvPr/>
          </p:nvCxnSpPr>
          <p:spPr>
            <a:xfrm rot="5400000" flipH="1" flipV="1">
              <a:off x="3813275" y="5934145"/>
              <a:ext cx="1825492" cy="30804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sellaDiTesto 17"/>
            <p:cNvSpPr txBox="1"/>
            <p:nvPr/>
          </p:nvSpPr>
          <p:spPr>
            <a:xfrm>
              <a:off x="4643438" y="4929198"/>
              <a:ext cx="473206" cy="24622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sz="1000" b="1" dirty="0" smtClean="0">
                  <a:solidFill>
                    <a:schemeClr val="bg1"/>
                  </a:solidFill>
                </a:rPr>
                <a:t>1934</a:t>
              </a:r>
              <a:endParaRPr lang="it-IT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Ovale 18"/>
            <p:cNvSpPr/>
            <p:nvPr/>
          </p:nvSpPr>
          <p:spPr>
            <a:xfrm>
              <a:off x="5072066" y="7026619"/>
              <a:ext cx="285752" cy="11715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0" name="Connettore 2 19"/>
            <p:cNvCxnSpPr>
              <a:endCxn id="21" idx="2"/>
            </p:cNvCxnSpPr>
            <p:nvPr/>
          </p:nvCxnSpPr>
          <p:spPr>
            <a:xfrm rot="5400000" flipH="1" flipV="1">
              <a:off x="4483067" y="5907295"/>
              <a:ext cx="1825492" cy="36174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5286380" y="4929198"/>
              <a:ext cx="580608" cy="24622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sz="1000" b="1" dirty="0" smtClean="0">
                  <a:solidFill>
                    <a:schemeClr val="bg1"/>
                  </a:solidFill>
                </a:rPr>
                <a:t>1171.8</a:t>
              </a:r>
              <a:endParaRPr lang="it-IT" sz="1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041818"/>
          </a:xfrm>
        </p:spPr>
        <p:txBody>
          <a:bodyPr/>
          <a:lstStyle/>
          <a:p>
            <a:pPr algn="ctr"/>
            <a:r>
              <a:rPr lang="it-IT" b="1" dirty="0" smtClean="0"/>
              <a:t>Talk </a:t>
            </a:r>
            <a:r>
              <a:rPr lang="it-IT" b="1" dirty="0" err="1" smtClean="0"/>
              <a:t>outline</a:t>
            </a:r>
            <a:endParaRPr lang="it-IT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10</a:t>
            </a:fld>
            <a:endParaRPr lang="it-IT"/>
          </a:p>
        </p:txBody>
      </p:sp>
      <p:graphicFrame>
        <p:nvGraphicFramePr>
          <p:cNvPr id="9" name="Diagramma 8"/>
          <p:cNvGraphicFramePr/>
          <p:nvPr/>
        </p:nvGraphicFramePr>
        <p:xfrm>
          <a:off x="0" y="1142984"/>
          <a:ext cx="91440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7251" t="1188" r="7752" b="51191"/>
          <a:stretch>
            <a:fillRect/>
          </a:stretch>
        </p:blipFill>
        <p:spPr bwMode="auto">
          <a:xfrm>
            <a:off x="0" y="428604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err="1" smtClean="0"/>
              <a:t>Characterization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cDNA</a:t>
            </a:r>
            <a:r>
              <a:rPr lang="it-IT" b="1" dirty="0" smtClean="0"/>
              <a:t> and gene </a:t>
            </a:r>
            <a:endParaRPr lang="it-IT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6" name="CasellaDiTesto 11"/>
          <p:cNvSpPr txBox="1">
            <a:spLocks noChangeArrowheads="1"/>
          </p:cNvSpPr>
          <p:nvPr/>
        </p:nvSpPr>
        <p:spPr bwMode="auto">
          <a:xfrm>
            <a:off x="214282" y="1643050"/>
            <a:ext cx="3600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RNA </a:t>
            </a:r>
            <a:r>
              <a:rPr lang="it-IT" sz="2000" b="1" dirty="0" err="1" smtClean="0">
                <a:solidFill>
                  <a:srgbClr val="FFFF00"/>
                </a:solidFill>
              </a:rPr>
              <a:t>extraction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r>
              <a:rPr lang="it-IT" sz="2000" b="1" dirty="0" err="1" smtClean="0">
                <a:solidFill>
                  <a:srgbClr val="FFFF00"/>
                </a:solidFill>
              </a:rPr>
              <a:t>from</a:t>
            </a:r>
            <a:r>
              <a:rPr lang="it-IT" sz="2000" b="1" dirty="0" smtClean="0">
                <a:solidFill>
                  <a:srgbClr val="FFFF00"/>
                </a:solidFill>
              </a:rPr>
              <a:t> milk </a:t>
            </a:r>
            <a:r>
              <a:rPr lang="it-IT" sz="2000" b="1" dirty="0" err="1" smtClean="0">
                <a:solidFill>
                  <a:srgbClr val="FFFF00"/>
                </a:solidFill>
              </a:rPr>
              <a:t>somatic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r>
              <a:rPr lang="it-IT" sz="2000" b="1" dirty="0" err="1" smtClean="0">
                <a:solidFill>
                  <a:srgbClr val="FFFF00"/>
                </a:solidFill>
              </a:rPr>
              <a:t>cells</a:t>
            </a:r>
            <a:endParaRPr lang="it-IT" sz="2000" b="1" dirty="0" smtClean="0">
              <a:solidFill>
                <a:srgbClr val="FFFF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85720" y="2571744"/>
            <a:ext cx="256993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5">
                    <a:lumMod val="25000"/>
                  </a:schemeClr>
                </a:solidFill>
              </a:rPr>
              <a:t>4 SARDA</a:t>
            </a:r>
          </a:p>
          <a:p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3 GENTILE </a:t>
            </a:r>
            <a:r>
              <a:rPr lang="it-IT" dirty="0" err="1" smtClean="0">
                <a:solidFill>
                  <a:schemeClr val="accent5">
                    <a:lumMod val="50000"/>
                  </a:schemeClr>
                </a:solidFill>
              </a:rPr>
              <a:t>DI</a:t>
            </a:r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 PUGLIA</a:t>
            </a:r>
          </a:p>
          <a:p>
            <a:r>
              <a:rPr lang="it-IT" dirty="0" smtClean="0"/>
              <a:t>3 COMISANA</a:t>
            </a:r>
            <a:endParaRPr lang="it-IT" dirty="0"/>
          </a:p>
        </p:txBody>
      </p:sp>
      <p:sp>
        <p:nvSpPr>
          <p:cNvPr id="8" name="CasellaDiTesto 11"/>
          <p:cNvSpPr txBox="1">
            <a:spLocks noChangeArrowheads="1"/>
          </p:cNvSpPr>
          <p:nvPr/>
        </p:nvSpPr>
        <p:spPr bwMode="auto">
          <a:xfrm>
            <a:off x="214282" y="3643314"/>
            <a:ext cx="3600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RNA </a:t>
            </a:r>
            <a:r>
              <a:rPr lang="it-IT" sz="2000" b="1" dirty="0" err="1" smtClean="0">
                <a:solidFill>
                  <a:srgbClr val="FFFF00"/>
                </a:solidFill>
              </a:rPr>
              <a:t>extraction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r>
              <a:rPr lang="it-IT" sz="2000" b="1" dirty="0" err="1" smtClean="0">
                <a:solidFill>
                  <a:srgbClr val="FFFF00"/>
                </a:solidFill>
              </a:rPr>
              <a:t>from</a:t>
            </a:r>
            <a:r>
              <a:rPr lang="it-IT" sz="2000" b="1" dirty="0" smtClean="0">
                <a:solidFill>
                  <a:srgbClr val="FFFF00"/>
                </a:solidFill>
              </a:rPr>
              <a:t> 11 </a:t>
            </a:r>
            <a:r>
              <a:rPr lang="it-IT" sz="2000" b="1" dirty="0" err="1" smtClean="0">
                <a:solidFill>
                  <a:srgbClr val="FFFF00"/>
                </a:solidFill>
              </a:rPr>
              <a:t>tissues</a:t>
            </a:r>
            <a:endParaRPr lang="it-IT" sz="2000" b="1" dirty="0">
              <a:solidFill>
                <a:srgbClr val="FFFF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85720" y="4425743"/>
            <a:ext cx="256993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5">
                    <a:lumMod val="25000"/>
                  </a:schemeClr>
                </a:solidFill>
              </a:rPr>
              <a:t>1 SARDA</a:t>
            </a:r>
          </a:p>
          <a:p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1 GENTILE </a:t>
            </a:r>
            <a:r>
              <a:rPr lang="it-IT" dirty="0" err="1" smtClean="0">
                <a:solidFill>
                  <a:schemeClr val="accent5">
                    <a:lumMod val="50000"/>
                  </a:schemeClr>
                </a:solidFill>
              </a:rPr>
              <a:t>DI</a:t>
            </a:r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 PUGLIA</a:t>
            </a:r>
          </a:p>
        </p:txBody>
      </p:sp>
      <p:sp>
        <p:nvSpPr>
          <p:cNvPr id="10" name="CasellaDiTesto 11"/>
          <p:cNvSpPr txBox="1">
            <a:spLocks noChangeArrowheads="1"/>
          </p:cNvSpPr>
          <p:nvPr/>
        </p:nvSpPr>
        <p:spPr bwMode="auto">
          <a:xfrm>
            <a:off x="214282" y="5072074"/>
            <a:ext cx="360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Gene </a:t>
            </a:r>
            <a:r>
              <a:rPr lang="it-IT" sz="2000" b="1" dirty="0" err="1" smtClean="0">
                <a:solidFill>
                  <a:srgbClr val="FFFF00"/>
                </a:solidFill>
              </a:rPr>
              <a:t>sequencing</a:t>
            </a:r>
            <a:r>
              <a:rPr lang="it-IT" sz="2000" b="1" dirty="0" smtClean="0">
                <a:solidFill>
                  <a:srgbClr val="FFFF00"/>
                </a:solidFill>
              </a:rPr>
              <a:t> </a:t>
            </a:r>
            <a:endParaRPr lang="it-IT" sz="2000" b="1" dirty="0">
              <a:solidFill>
                <a:srgbClr val="FFFF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85720" y="5506066"/>
            <a:ext cx="256993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5">
                    <a:lumMod val="25000"/>
                  </a:schemeClr>
                </a:solidFill>
              </a:rPr>
              <a:t>4 SARDA</a:t>
            </a:r>
          </a:p>
          <a:p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3 GENTILE </a:t>
            </a:r>
            <a:r>
              <a:rPr lang="it-IT" dirty="0" err="1" smtClean="0">
                <a:solidFill>
                  <a:schemeClr val="accent5">
                    <a:lumMod val="50000"/>
                  </a:schemeClr>
                </a:solidFill>
              </a:rPr>
              <a:t>DI</a:t>
            </a:r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 PUGLIA</a:t>
            </a:r>
          </a:p>
          <a:p>
            <a:r>
              <a:rPr lang="it-IT" dirty="0" smtClean="0"/>
              <a:t>3 COMISANA</a:t>
            </a:r>
            <a:endParaRPr lang="it-IT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51243" t="9367" r="7484" b="57140"/>
          <a:stretch>
            <a:fillRect/>
          </a:stretch>
        </p:blipFill>
        <p:spPr bwMode="auto">
          <a:xfrm>
            <a:off x="4427984" y="1892892"/>
            <a:ext cx="43204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9282" t="7772" r="8860" b="44912"/>
          <a:stretch>
            <a:fillRect/>
          </a:stretch>
        </p:blipFill>
        <p:spPr bwMode="auto">
          <a:xfrm>
            <a:off x="323528" y="-27384"/>
            <a:ext cx="8568952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uppo 6"/>
          <p:cNvGrpSpPr/>
          <p:nvPr/>
        </p:nvGrpSpPr>
        <p:grpSpPr>
          <a:xfrm>
            <a:off x="3059832" y="620688"/>
            <a:ext cx="5846763" cy="1800200"/>
            <a:chOff x="3297237" y="-2629"/>
            <a:chExt cx="5846763" cy="1800200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62119"/>
            <a:stretch>
              <a:fillRect/>
            </a:stretch>
          </p:blipFill>
          <p:spPr bwMode="auto">
            <a:xfrm>
              <a:off x="3297237" y="260648"/>
              <a:ext cx="5846763" cy="1536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CasellaDiTesto 14"/>
            <p:cNvSpPr txBox="1">
              <a:spLocks noChangeArrowheads="1"/>
            </p:cNvSpPr>
            <p:nvPr/>
          </p:nvSpPr>
          <p:spPr bwMode="auto">
            <a:xfrm>
              <a:off x="3297237" y="-2629"/>
              <a:ext cx="51860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This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transcript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codes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for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a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protein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of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416aa</a:t>
              </a:r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2887067" y="2204864"/>
            <a:ext cx="6077421" cy="1872208"/>
            <a:chOff x="2887067" y="2204864"/>
            <a:chExt cx="6077421" cy="187220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-8" t="58657"/>
            <a:stretch>
              <a:fillRect/>
            </a:stretch>
          </p:blipFill>
          <p:spPr bwMode="auto">
            <a:xfrm>
              <a:off x="2887067" y="2564904"/>
              <a:ext cx="6077421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CasellaDiTesto 17"/>
            <p:cNvSpPr txBox="1">
              <a:spLocks noChangeArrowheads="1"/>
            </p:cNvSpPr>
            <p:nvPr/>
          </p:nvSpPr>
          <p:spPr bwMode="auto">
            <a:xfrm>
              <a:off x="2987824" y="2204864"/>
              <a:ext cx="51860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This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transcript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codes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for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a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protein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of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230aa</a:t>
              </a:r>
              <a:endParaRPr lang="it-IT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2987824" y="4077072"/>
            <a:ext cx="6076776" cy="1796678"/>
            <a:chOff x="2987824" y="4077072"/>
            <a:chExt cx="6076776" cy="1796678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" t="53254"/>
            <a:stretch>
              <a:fillRect/>
            </a:stretch>
          </p:blipFill>
          <p:spPr bwMode="auto">
            <a:xfrm>
              <a:off x="2987824" y="4293096"/>
              <a:ext cx="6076776" cy="1580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CasellaDiTesto 17"/>
            <p:cNvSpPr txBox="1">
              <a:spLocks noChangeArrowheads="1"/>
            </p:cNvSpPr>
            <p:nvPr/>
          </p:nvSpPr>
          <p:spPr bwMode="auto">
            <a:xfrm>
              <a:off x="3059832" y="4077072"/>
              <a:ext cx="51860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This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transcript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codes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for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a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protein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it-IT" b="1" dirty="0" err="1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of</a:t>
              </a:r>
              <a:r>
                <a:rPr lang="it-IT" b="1" dirty="0" smtClean="0">
                  <a:solidFill>
                    <a:srgbClr val="FF0000"/>
                  </a:solidFill>
                  <a:latin typeface="Tahoma" pitchFamily="34" charset="0"/>
                  <a:cs typeface="Tahoma" pitchFamily="34" charset="0"/>
                </a:rPr>
                <a:t> 112aa</a:t>
              </a:r>
              <a:endParaRPr lang="it-IT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677" t="8319" b="45148"/>
          <a:stretch>
            <a:fillRect/>
          </a:stretch>
        </p:blipFill>
        <p:spPr bwMode="auto">
          <a:xfrm>
            <a:off x="971600" y="1748876"/>
            <a:ext cx="7486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 err="1" smtClean="0"/>
              <a:t>Expression</a:t>
            </a:r>
            <a:r>
              <a:rPr lang="it-IT" sz="4000" b="1" dirty="0" smtClean="0"/>
              <a:t> </a:t>
            </a:r>
            <a:r>
              <a:rPr lang="it-IT" sz="4000" b="1" dirty="0" err="1" smtClean="0"/>
              <a:t>of</a:t>
            </a:r>
            <a:r>
              <a:rPr lang="it-IT" sz="4000" b="1" dirty="0" smtClean="0"/>
              <a:t> SERPINA1 </a:t>
            </a:r>
            <a:r>
              <a:rPr lang="it-IT" sz="4000" b="1" dirty="0" err="1" smtClean="0"/>
              <a:t>trasncripts</a:t>
            </a:r>
            <a:r>
              <a:rPr lang="it-IT" sz="4000" b="1" dirty="0" smtClean="0"/>
              <a:t> in </a:t>
            </a:r>
            <a:r>
              <a:rPr lang="it-IT" sz="4000" b="1" dirty="0" err="1" smtClean="0"/>
              <a:t>tissues</a:t>
            </a:r>
            <a:endParaRPr lang="it-IT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/>
              <a:t>Gene </a:t>
            </a:r>
            <a:r>
              <a:rPr lang="it-IT" sz="3600" b="1" dirty="0" err="1" smtClean="0"/>
              <a:t>characterization</a:t>
            </a:r>
            <a:endParaRPr lang="it-IT" sz="3600" b="1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571472" y="928670"/>
          <a:ext cx="7992888" cy="3004172"/>
        </p:xfrm>
        <a:graphic>
          <a:graphicData uri="http://schemas.openxmlformats.org/drawingml/2006/table">
            <a:tbl>
              <a:tblPr/>
              <a:tblGrid>
                <a:gridCol w="1008111"/>
                <a:gridCol w="2520280"/>
                <a:gridCol w="1008112"/>
                <a:gridCol w="1584176"/>
                <a:gridCol w="1872209"/>
              </a:tblGrid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Amplicone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primers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N°</a:t>
                      </a: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primer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Lunghezza bp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Sequenziamento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Ex1-Ex5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cDNAFWD-cDNARWD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1-2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9000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5’UTR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5’UTRFWD-5’UTRRWD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3-4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Ex1-Intr1-Ex2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cDNAFWD-I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ntronRWD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1-5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5000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No completato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Ex2-Intr2-Ex3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 </a:t>
                      </a: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IntronFWD-II</a:t>
                      </a: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IntronRWD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6-7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1495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Ex3-Intr3-Ex4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III </a:t>
                      </a: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IntronFWD-III</a:t>
                      </a: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IntronRWD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8-9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1278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Ex4-Intr4-Ex5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IV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IntronFWD-cDNARWD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10-2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1132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3’UTR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3’UTRFWD-3’UTRRWD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11-12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2082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pSp>
        <p:nvGrpSpPr>
          <p:cNvPr id="169" name="Gruppo 168"/>
          <p:cNvGrpSpPr/>
          <p:nvPr/>
        </p:nvGrpSpPr>
        <p:grpSpPr>
          <a:xfrm>
            <a:off x="5140" y="4077072"/>
            <a:ext cx="9152567" cy="2228478"/>
            <a:chOff x="5140" y="4077072"/>
            <a:chExt cx="9152567" cy="2228478"/>
          </a:xfrm>
        </p:grpSpPr>
        <p:grpSp>
          <p:nvGrpSpPr>
            <p:cNvPr id="167" name="Gruppo 166"/>
            <p:cNvGrpSpPr/>
            <p:nvPr/>
          </p:nvGrpSpPr>
          <p:grpSpPr>
            <a:xfrm>
              <a:off x="5140" y="4077072"/>
              <a:ext cx="9152567" cy="2228478"/>
              <a:chOff x="5140" y="4077072"/>
              <a:chExt cx="9152567" cy="2228478"/>
            </a:xfrm>
          </p:grpSpPr>
          <p:grpSp>
            <p:nvGrpSpPr>
              <p:cNvPr id="164" name="Gruppo 163"/>
              <p:cNvGrpSpPr/>
              <p:nvPr/>
            </p:nvGrpSpPr>
            <p:grpSpPr>
              <a:xfrm>
                <a:off x="5140" y="4077072"/>
                <a:ext cx="9152567" cy="2228478"/>
                <a:chOff x="5140" y="4077072"/>
                <a:chExt cx="9152567" cy="2228478"/>
              </a:xfrm>
            </p:grpSpPr>
            <p:grpSp>
              <p:nvGrpSpPr>
                <p:cNvPr id="162" name="Gruppo 161"/>
                <p:cNvGrpSpPr/>
                <p:nvPr/>
              </p:nvGrpSpPr>
              <p:grpSpPr>
                <a:xfrm>
                  <a:off x="5140" y="4077072"/>
                  <a:ext cx="9152567" cy="2228478"/>
                  <a:chOff x="5140" y="4077072"/>
                  <a:chExt cx="9152567" cy="2228478"/>
                </a:xfrm>
              </p:grpSpPr>
              <p:grpSp>
                <p:nvGrpSpPr>
                  <p:cNvPr id="160" name="Gruppo 159"/>
                  <p:cNvGrpSpPr/>
                  <p:nvPr/>
                </p:nvGrpSpPr>
                <p:grpSpPr>
                  <a:xfrm>
                    <a:off x="5140" y="4077072"/>
                    <a:ext cx="9152567" cy="2228478"/>
                    <a:chOff x="5140" y="4077072"/>
                    <a:chExt cx="9152567" cy="2228478"/>
                  </a:xfrm>
                </p:grpSpPr>
                <p:grpSp>
                  <p:nvGrpSpPr>
                    <p:cNvPr id="158" name="Gruppo 157"/>
                    <p:cNvGrpSpPr/>
                    <p:nvPr/>
                  </p:nvGrpSpPr>
                  <p:grpSpPr>
                    <a:xfrm>
                      <a:off x="5140" y="4077072"/>
                      <a:ext cx="9152567" cy="2228478"/>
                      <a:chOff x="5140" y="4077072"/>
                      <a:chExt cx="9152567" cy="2228478"/>
                    </a:xfrm>
                  </p:grpSpPr>
                  <p:grpSp>
                    <p:nvGrpSpPr>
                      <p:cNvPr id="156" name="Gruppo 155"/>
                      <p:cNvGrpSpPr/>
                      <p:nvPr/>
                    </p:nvGrpSpPr>
                    <p:grpSpPr>
                      <a:xfrm>
                        <a:off x="5140" y="4077072"/>
                        <a:ext cx="9152567" cy="2228478"/>
                        <a:chOff x="5140" y="4077072"/>
                        <a:chExt cx="9152567" cy="2228478"/>
                      </a:xfrm>
                    </p:grpSpPr>
                    <p:grpSp>
                      <p:nvGrpSpPr>
                        <p:cNvPr id="82" name="Gruppo 81"/>
                        <p:cNvGrpSpPr/>
                        <p:nvPr/>
                      </p:nvGrpSpPr>
                      <p:grpSpPr>
                        <a:xfrm>
                          <a:off x="5140" y="4077072"/>
                          <a:ext cx="9152567" cy="2228478"/>
                          <a:chOff x="5140" y="4077072"/>
                          <a:chExt cx="9152567" cy="2228478"/>
                        </a:xfrm>
                      </p:grpSpPr>
                      <p:grpSp>
                        <p:nvGrpSpPr>
                          <p:cNvPr id="83" name="Group 16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85787" y="4530725"/>
                            <a:ext cx="7358712" cy="1139825"/>
                            <a:chOff x="630" y="2854"/>
                            <a:chExt cx="4295" cy="718"/>
                          </a:xfrm>
                        </p:grpSpPr>
                        <p:sp>
                          <p:nvSpPr>
                            <p:cNvPr id="138" name="Rectangle 14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719" y="2854"/>
                              <a:ext cx="206" cy="7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B0F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grpSp>
                          <p:nvGrpSpPr>
                            <p:cNvPr id="139" name="Group 148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809" y="2854"/>
                              <a:ext cx="637" cy="718"/>
                              <a:chOff x="2809" y="2854"/>
                              <a:chExt cx="637" cy="718"/>
                            </a:xfrm>
                          </p:grpSpPr>
                          <p:sp>
                            <p:nvSpPr>
                              <p:cNvPr id="153" name="Rectangle 14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809" y="2854"/>
                                <a:ext cx="637" cy="718"/>
                              </a:xfrm>
                              <a:prstGeom prst="rect">
                                <a:avLst/>
                              </a:prstGeom>
                              <a:solidFill>
                                <a:srgbClr val="00B0F0"/>
                              </a:solidFill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154" name="Rectangle 147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809" y="2854"/>
                                <a:ext cx="637" cy="718"/>
                              </a:xfrm>
                              <a:prstGeom prst="rect">
                                <a:avLst/>
                              </a:prstGeom>
                              <a:noFill/>
                              <a:ln w="11113" cap="rnd">
                                <a:solidFill>
                                  <a:srgbClr val="00B0F0"/>
                                </a:solidFill>
                                <a:prstDash val="solid"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</p:grpSp>
                        <p:grpSp>
                          <p:nvGrpSpPr>
                            <p:cNvPr id="140" name="Group 15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127" y="2854"/>
                              <a:ext cx="270" cy="718"/>
                              <a:chOff x="2127" y="2854"/>
                              <a:chExt cx="270" cy="718"/>
                            </a:xfrm>
                          </p:grpSpPr>
                          <p:sp>
                            <p:nvSpPr>
                              <p:cNvPr id="151" name="Rectangle 149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127" y="2854"/>
                                <a:ext cx="270" cy="718"/>
                              </a:xfrm>
                              <a:prstGeom prst="rect">
                                <a:avLst/>
                              </a:prstGeom>
                              <a:solidFill>
                                <a:srgbClr val="00B0F0"/>
                              </a:solidFill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152" name="Rectangle 150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127" y="2854"/>
                                <a:ext cx="270" cy="718"/>
                              </a:xfrm>
                              <a:prstGeom prst="rect">
                                <a:avLst/>
                              </a:prstGeom>
                              <a:noFill/>
                              <a:ln w="11113" cap="rnd">
                                <a:solidFill>
                                  <a:srgbClr val="00B0F0"/>
                                </a:solidFill>
                                <a:prstDash val="solid"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</p:grpSp>
                        <p:grpSp>
                          <p:nvGrpSpPr>
                            <p:cNvPr id="141" name="Group 15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284" y="2854"/>
                              <a:ext cx="206" cy="718"/>
                              <a:chOff x="1284" y="2854"/>
                              <a:chExt cx="206" cy="718"/>
                            </a:xfrm>
                          </p:grpSpPr>
                          <p:sp>
                            <p:nvSpPr>
                              <p:cNvPr id="149" name="Rectangle 15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284" y="2854"/>
                                <a:ext cx="206" cy="718"/>
                              </a:xfrm>
                              <a:prstGeom prst="rect">
                                <a:avLst/>
                              </a:prstGeom>
                              <a:solidFill>
                                <a:srgbClr val="00B0F0"/>
                              </a:solidFill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150" name="Rectangle 153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1284" y="2854"/>
                                <a:ext cx="206" cy="718"/>
                              </a:xfrm>
                              <a:prstGeom prst="rect">
                                <a:avLst/>
                              </a:prstGeom>
                              <a:noFill/>
                              <a:ln w="11113" cap="rnd">
                                <a:solidFill>
                                  <a:srgbClr val="00B0F0"/>
                                </a:solidFill>
                                <a:prstDash val="solid"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</p:grpSp>
                        <p:grpSp>
                          <p:nvGrpSpPr>
                            <p:cNvPr id="142" name="Group 157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630" y="2854"/>
                              <a:ext cx="270" cy="718"/>
                              <a:chOff x="630" y="2854"/>
                              <a:chExt cx="270" cy="718"/>
                            </a:xfrm>
                          </p:grpSpPr>
                          <p:sp>
                            <p:nvSpPr>
                              <p:cNvPr id="147" name="Rectangle 155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30" y="2854"/>
                                <a:ext cx="270" cy="718"/>
                              </a:xfrm>
                              <a:prstGeom prst="rect">
                                <a:avLst/>
                              </a:prstGeom>
                              <a:solidFill>
                                <a:srgbClr val="00B0F0"/>
                              </a:solidFill>
                              <a:ln w="9525">
                                <a:noFill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148" name="Rectangle 156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630" y="2854"/>
                                <a:ext cx="270" cy="718"/>
                              </a:xfrm>
                              <a:prstGeom prst="rect">
                                <a:avLst/>
                              </a:prstGeom>
                              <a:noFill/>
                              <a:ln w="11113" cap="rnd">
                                <a:solidFill>
                                  <a:srgbClr val="00B0F0"/>
                                </a:solidFill>
                                <a:prstDash val="solid"/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</p:grpSp>
                        <p:sp>
                          <p:nvSpPr>
                            <p:cNvPr id="143" name="Line 158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 flipV="1">
                              <a:off x="3446" y="3221"/>
                              <a:ext cx="1273" cy="6"/>
                            </a:xfrm>
                            <a:prstGeom prst="line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44" name="Line 159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>
                              <a:off x="2397" y="3224"/>
                              <a:ext cx="412" cy="1"/>
                            </a:xfrm>
                            <a:prstGeom prst="line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45" name="Line 160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>
                              <a:off x="1490" y="3224"/>
                              <a:ext cx="637" cy="1"/>
                            </a:xfrm>
                            <a:prstGeom prst="line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46" name="Line 161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>
                              <a:off x="900" y="3221"/>
                              <a:ext cx="384" cy="6"/>
                            </a:xfrm>
                            <a:prstGeom prst="line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grpSp>
                        <p:nvGrpSpPr>
                          <p:cNvPr id="84" name="Group 16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831595" y="5800725"/>
                            <a:ext cx="625363" cy="504825"/>
                            <a:chOff x="4684" y="3654"/>
                            <a:chExt cx="365" cy="318"/>
                          </a:xfrm>
                        </p:grpSpPr>
                        <p:sp>
                          <p:nvSpPr>
                            <p:cNvPr id="136" name="Rectangle 16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684" y="3654"/>
                              <a:ext cx="365" cy="318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37" name="Rectangle 16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684" y="3654"/>
                              <a:ext cx="365" cy="3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85" name="Rectangle 16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126287" y="5864225"/>
                            <a:ext cx="133639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I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6" name="Rectangle 16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984081" y="6042025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esone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87" name="Group 17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805868" y="5800725"/>
                            <a:ext cx="625363" cy="504825"/>
                            <a:chOff x="2918" y="3654"/>
                            <a:chExt cx="365" cy="318"/>
                          </a:xfrm>
                        </p:grpSpPr>
                        <p:sp>
                          <p:nvSpPr>
                            <p:cNvPr id="134" name="Rectangle 16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18" y="3654"/>
                              <a:ext cx="365" cy="318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35" name="Rectangle 17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18" y="3654"/>
                              <a:ext cx="365" cy="3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88" name="Rectangle 17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083427" y="5864225"/>
                            <a:ext cx="166192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II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" name="Rectangle 17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8354" y="6042025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esone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90" name="Group 17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382098" y="5800725"/>
                            <a:ext cx="625363" cy="504825"/>
                            <a:chOff x="2087" y="3654"/>
                            <a:chExt cx="365" cy="318"/>
                          </a:xfrm>
                        </p:grpSpPr>
                        <p:sp>
                          <p:nvSpPr>
                            <p:cNvPr id="132" name="Rectangle 1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087" y="3654"/>
                              <a:ext cx="365" cy="318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33" name="Rectangle 17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087" y="3654"/>
                              <a:ext cx="365" cy="3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91" name="Rectangle 1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676789" y="5864225"/>
                            <a:ext cx="134652" cy="15388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lang="it-IT" sz="1000" b="1" dirty="0" smtClean="0">
                                <a:solidFill>
                                  <a:srgbClr val="000000"/>
                                </a:solidFill>
                                <a:latin typeface="Calibri" pitchFamily="34" charset="0"/>
                                <a:cs typeface="Arial" pitchFamily="34" charset="0"/>
                              </a:rPr>
                              <a:t>IIII</a:t>
                            </a:r>
                            <a:endParaRPr kumimoji="0" lang="it-IT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2" name="Rectangle 18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536297" y="6042025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esone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93" name="Group 18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937767" y="5800725"/>
                            <a:ext cx="625363" cy="504825"/>
                            <a:chOff x="1244" y="3654"/>
                            <a:chExt cx="365" cy="318"/>
                          </a:xfrm>
                        </p:grpSpPr>
                        <p:sp>
                          <p:nvSpPr>
                            <p:cNvPr id="130" name="Rectangle 18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244" y="3654"/>
                              <a:ext cx="365" cy="318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31" name="Rectangle 18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244" y="3654"/>
                              <a:ext cx="365" cy="3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94" name="Rectangle 18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194766" y="5864225"/>
                            <a:ext cx="109004" cy="153888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lang="it-IT" sz="1000" b="1" dirty="0" smtClean="0">
                                <a:solidFill>
                                  <a:srgbClr val="000000"/>
                                </a:solidFill>
                                <a:latin typeface="Calibri" pitchFamily="34" charset="0"/>
                                <a:cs typeface="Arial" pitchFamily="34" charset="0"/>
                              </a:rPr>
                              <a:t>IV</a:t>
                            </a:r>
                            <a:endParaRPr kumimoji="0" lang="it-IT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5" name="Rectangle 18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91966" y="6042025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esone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6" name="Rectangle 19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412358" y="6042025"/>
                            <a:ext cx="99373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97" name="Group 19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76135" y="5800725"/>
                            <a:ext cx="625363" cy="504825"/>
                            <a:chOff x="566" y="3654"/>
                            <a:chExt cx="365" cy="318"/>
                          </a:xfrm>
                        </p:grpSpPr>
                        <p:sp>
                          <p:nvSpPr>
                            <p:cNvPr id="128" name="Rectangle 19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66" y="3654"/>
                              <a:ext cx="365" cy="318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9" name="Rectangle 19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66" y="3654"/>
                              <a:ext cx="365" cy="318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98" name="Rectangle 19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50266" y="5864225"/>
                            <a:ext cx="147346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V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9" name="Rectangle 19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930334" y="6042025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esone</a:t>
                            </a:r>
                            <a:endParaRPr kumimoji="0" lang="it-IT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0" name="Freeform 198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80526" y="5106988"/>
                            <a:ext cx="810401" cy="127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6350" y="100"/>
                              </a:cxn>
                              <a:cxn ang="0">
                                <a:pos x="6350" y="0"/>
                              </a:cxn>
                              <a:cxn ang="0">
                                <a:pos x="6700" y="50"/>
                              </a:cxn>
                              <a:cxn ang="0">
                                <a:pos x="5950" y="100"/>
                              </a:cxn>
                              <a:cxn ang="0">
                                <a:pos x="5600" y="50"/>
                              </a:cxn>
                              <a:cxn ang="0">
                                <a:pos x="5950" y="0"/>
                              </a:cxn>
                              <a:cxn ang="0">
                                <a:pos x="5950" y="100"/>
                              </a:cxn>
                              <a:cxn ang="0">
                                <a:pos x="4950" y="100"/>
                              </a:cxn>
                              <a:cxn ang="0">
                                <a:pos x="4950" y="0"/>
                              </a:cxn>
                              <a:cxn ang="0">
                                <a:pos x="5300" y="50"/>
                              </a:cxn>
                              <a:cxn ang="0">
                                <a:pos x="4550" y="100"/>
                              </a:cxn>
                              <a:cxn ang="0">
                                <a:pos x="4200" y="50"/>
                              </a:cxn>
                              <a:cxn ang="0">
                                <a:pos x="4550" y="0"/>
                              </a:cxn>
                              <a:cxn ang="0">
                                <a:pos x="4550" y="100"/>
                              </a:cxn>
                              <a:cxn ang="0">
                                <a:pos x="3550" y="100"/>
                              </a:cxn>
                              <a:cxn ang="0">
                                <a:pos x="3550" y="0"/>
                              </a:cxn>
                              <a:cxn ang="0">
                                <a:pos x="3900" y="50"/>
                              </a:cxn>
                              <a:cxn ang="0">
                                <a:pos x="3150" y="100"/>
                              </a:cxn>
                              <a:cxn ang="0">
                                <a:pos x="2800" y="50"/>
                              </a:cxn>
                              <a:cxn ang="0">
                                <a:pos x="3150" y="0"/>
                              </a:cxn>
                              <a:cxn ang="0">
                                <a:pos x="3150" y="100"/>
                              </a:cxn>
                              <a:cxn ang="0">
                                <a:pos x="2150" y="100"/>
                              </a:cxn>
                              <a:cxn ang="0">
                                <a:pos x="2150" y="0"/>
                              </a:cxn>
                              <a:cxn ang="0">
                                <a:pos x="2500" y="50"/>
                              </a:cxn>
                              <a:cxn ang="0">
                                <a:pos x="1750" y="100"/>
                              </a:cxn>
                              <a:cxn ang="0">
                                <a:pos x="1400" y="50"/>
                              </a:cxn>
                              <a:cxn ang="0">
                                <a:pos x="1750" y="0"/>
                              </a:cxn>
                              <a:cxn ang="0">
                                <a:pos x="1750" y="100"/>
                              </a:cxn>
                              <a:cxn ang="0">
                                <a:pos x="750" y="100"/>
                              </a:cxn>
                              <a:cxn ang="0">
                                <a:pos x="750" y="0"/>
                              </a:cxn>
                              <a:cxn ang="0">
                                <a:pos x="1100" y="50"/>
                              </a:cxn>
                              <a:cxn ang="0">
                                <a:pos x="350" y="100"/>
                              </a:cxn>
                              <a:cxn ang="0">
                                <a:pos x="0" y="50"/>
                              </a:cxn>
                              <a:cxn ang="0">
                                <a:pos x="350" y="0"/>
                              </a:cxn>
                              <a:cxn ang="0">
                                <a:pos x="350" y="100"/>
                              </a:cxn>
                            </a:cxnLst>
                            <a:rect l="0" t="0" r="r" b="b"/>
                            <a:pathLst>
                              <a:path w="6700" h="100">
                                <a:moveTo>
                                  <a:pt x="6650" y="100"/>
                                </a:moveTo>
                                <a:lnTo>
                                  <a:pt x="6350" y="100"/>
                                </a:lnTo>
                                <a:cubicBezTo>
                                  <a:pt x="6323" y="100"/>
                                  <a:pt x="6300" y="78"/>
                                  <a:pt x="6300" y="50"/>
                                </a:cubicBezTo>
                                <a:cubicBezTo>
                                  <a:pt x="6300" y="23"/>
                                  <a:pt x="6323" y="0"/>
                                  <a:pt x="6350" y="0"/>
                                </a:cubicBezTo>
                                <a:lnTo>
                                  <a:pt x="6650" y="0"/>
                                </a:lnTo>
                                <a:cubicBezTo>
                                  <a:pt x="6678" y="0"/>
                                  <a:pt x="6700" y="23"/>
                                  <a:pt x="6700" y="50"/>
                                </a:cubicBezTo>
                                <a:cubicBezTo>
                                  <a:pt x="6700" y="78"/>
                                  <a:pt x="6678" y="100"/>
                                  <a:pt x="6650" y="100"/>
                                </a:cubicBezTo>
                                <a:close/>
                                <a:moveTo>
                                  <a:pt x="5950" y="100"/>
                                </a:moveTo>
                                <a:lnTo>
                                  <a:pt x="5650" y="100"/>
                                </a:lnTo>
                                <a:cubicBezTo>
                                  <a:pt x="5623" y="100"/>
                                  <a:pt x="5600" y="78"/>
                                  <a:pt x="5600" y="50"/>
                                </a:cubicBezTo>
                                <a:cubicBezTo>
                                  <a:pt x="5600" y="23"/>
                                  <a:pt x="5623" y="0"/>
                                  <a:pt x="5650" y="0"/>
                                </a:cubicBezTo>
                                <a:lnTo>
                                  <a:pt x="5950" y="0"/>
                                </a:lnTo>
                                <a:cubicBezTo>
                                  <a:pt x="5978" y="0"/>
                                  <a:pt x="6000" y="23"/>
                                  <a:pt x="6000" y="50"/>
                                </a:cubicBezTo>
                                <a:cubicBezTo>
                                  <a:pt x="6000" y="78"/>
                                  <a:pt x="5978" y="100"/>
                                  <a:pt x="5950" y="100"/>
                                </a:cubicBezTo>
                                <a:close/>
                                <a:moveTo>
                                  <a:pt x="5250" y="100"/>
                                </a:moveTo>
                                <a:lnTo>
                                  <a:pt x="4950" y="100"/>
                                </a:lnTo>
                                <a:cubicBezTo>
                                  <a:pt x="4923" y="100"/>
                                  <a:pt x="4900" y="78"/>
                                  <a:pt x="4900" y="50"/>
                                </a:cubicBezTo>
                                <a:cubicBezTo>
                                  <a:pt x="4900" y="23"/>
                                  <a:pt x="4923" y="0"/>
                                  <a:pt x="4950" y="0"/>
                                </a:cubicBezTo>
                                <a:lnTo>
                                  <a:pt x="5250" y="0"/>
                                </a:lnTo>
                                <a:cubicBezTo>
                                  <a:pt x="5278" y="0"/>
                                  <a:pt x="5300" y="23"/>
                                  <a:pt x="5300" y="50"/>
                                </a:cubicBezTo>
                                <a:cubicBezTo>
                                  <a:pt x="5300" y="78"/>
                                  <a:pt x="5278" y="100"/>
                                  <a:pt x="5250" y="100"/>
                                </a:cubicBezTo>
                                <a:close/>
                                <a:moveTo>
                                  <a:pt x="4550" y="100"/>
                                </a:moveTo>
                                <a:lnTo>
                                  <a:pt x="4250" y="100"/>
                                </a:lnTo>
                                <a:cubicBezTo>
                                  <a:pt x="4223" y="100"/>
                                  <a:pt x="4200" y="78"/>
                                  <a:pt x="4200" y="50"/>
                                </a:cubicBezTo>
                                <a:cubicBezTo>
                                  <a:pt x="4200" y="23"/>
                                  <a:pt x="4223" y="0"/>
                                  <a:pt x="4250" y="0"/>
                                </a:cubicBezTo>
                                <a:lnTo>
                                  <a:pt x="4550" y="0"/>
                                </a:lnTo>
                                <a:cubicBezTo>
                                  <a:pt x="4578" y="0"/>
                                  <a:pt x="4600" y="23"/>
                                  <a:pt x="4600" y="50"/>
                                </a:cubicBezTo>
                                <a:cubicBezTo>
                                  <a:pt x="4600" y="78"/>
                                  <a:pt x="4578" y="100"/>
                                  <a:pt x="4550" y="100"/>
                                </a:cubicBezTo>
                                <a:close/>
                                <a:moveTo>
                                  <a:pt x="3850" y="100"/>
                                </a:moveTo>
                                <a:lnTo>
                                  <a:pt x="3550" y="100"/>
                                </a:lnTo>
                                <a:cubicBezTo>
                                  <a:pt x="3523" y="100"/>
                                  <a:pt x="3500" y="78"/>
                                  <a:pt x="3500" y="50"/>
                                </a:cubicBezTo>
                                <a:cubicBezTo>
                                  <a:pt x="3500" y="23"/>
                                  <a:pt x="3523" y="0"/>
                                  <a:pt x="3550" y="0"/>
                                </a:cubicBezTo>
                                <a:lnTo>
                                  <a:pt x="3850" y="0"/>
                                </a:lnTo>
                                <a:cubicBezTo>
                                  <a:pt x="3878" y="0"/>
                                  <a:pt x="3900" y="23"/>
                                  <a:pt x="3900" y="50"/>
                                </a:cubicBezTo>
                                <a:cubicBezTo>
                                  <a:pt x="3900" y="78"/>
                                  <a:pt x="3878" y="100"/>
                                  <a:pt x="3850" y="100"/>
                                </a:cubicBezTo>
                                <a:close/>
                                <a:moveTo>
                                  <a:pt x="3150" y="100"/>
                                </a:moveTo>
                                <a:lnTo>
                                  <a:pt x="2850" y="100"/>
                                </a:lnTo>
                                <a:cubicBezTo>
                                  <a:pt x="2823" y="100"/>
                                  <a:pt x="2800" y="78"/>
                                  <a:pt x="2800" y="50"/>
                                </a:cubicBezTo>
                                <a:cubicBezTo>
                                  <a:pt x="2800" y="23"/>
                                  <a:pt x="2823" y="0"/>
                                  <a:pt x="2850" y="0"/>
                                </a:cubicBezTo>
                                <a:lnTo>
                                  <a:pt x="3150" y="0"/>
                                </a:lnTo>
                                <a:cubicBezTo>
                                  <a:pt x="3178" y="0"/>
                                  <a:pt x="3200" y="23"/>
                                  <a:pt x="3200" y="50"/>
                                </a:cubicBezTo>
                                <a:cubicBezTo>
                                  <a:pt x="3200" y="78"/>
                                  <a:pt x="3178" y="100"/>
                                  <a:pt x="3150" y="100"/>
                                </a:cubicBezTo>
                                <a:close/>
                                <a:moveTo>
                                  <a:pt x="2450" y="100"/>
                                </a:moveTo>
                                <a:lnTo>
                                  <a:pt x="2150" y="100"/>
                                </a:lnTo>
                                <a:cubicBezTo>
                                  <a:pt x="2123" y="100"/>
                                  <a:pt x="2100" y="78"/>
                                  <a:pt x="2100" y="50"/>
                                </a:cubicBezTo>
                                <a:cubicBezTo>
                                  <a:pt x="2100" y="23"/>
                                  <a:pt x="2123" y="0"/>
                                  <a:pt x="2150" y="0"/>
                                </a:cubicBezTo>
                                <a:lnTo>
                                  <a:pt x="2450" y="0"/>
                                </a:lnTo>
                                <a:cubicBezTo>
                                  <a:pt x="2478" y="0"/>
                                  <a:pt x="2500" y="23"/>
                                  <a:pt x="2500" y="50"/>
                                </a:cubicBezTo>
                                <a:cubicBezTo>
                                  <a:pt x="2500" y="78"/>
                                  <a:pt x="2478" y="100"/>
                                  <a:pt x="2450" y="100"/>
                                </a:cubicBezTo>
                                <a:close/>
                                <a:moveTo>
                                  <a:pt x="1750" y="100"/>
                                </a:moveTo>
                                <a:lnTo>
                                  <a:pt x="1450" y="100"/>
                                </a:lnTo>
                                <a:cubicBezTo>
                                  <a:pt x="1423" y="100"/>
                                  <a:pt x="1400" y="78"/>
                                  <a:pt x="1400" y="50"/>
                                </a:cubicBezTo>
                                <a:cubicBezTo>
                                  <a:pt x="1400" y="23"/>
                                  <a:pt x="1423" y="0"/>
                                  <a:pt x="1450" y="0"/>
                                </a:cubicBezTo>
                                <a:lnTo>
                                  <a:pt x="1750" y="0"/>
                                </a:lnTo>
                                <a:cubicBezTo>
                                  <a:pt x="1778" y="0"/>
                                  <a:pt x="1800" y="23"/>
                                  <a:pt x="1800" y="50"/>
                                </a:cubicBezTo>
                                <a:cubicBezTo>
                                  <a:pt x="1800" y="78"/>
                                  <a:pt x="1778" y="100"/>
                                  <a:pt x="1750" y="100"/>
                                </a:cubicBezTo>
                                <a:close/>
                                <a:moveTo>
                                  <a:pt x="1050" y="100"/>
                                </a:moveTo>
                                <a:lnTo>
                                  <a:pt x="750" y="100"/>
                                </a:lnTo>
                                <a:cubicBezTo>
                                  <a:pt x="723" y="100"/>
                                  <a:pt x="700" y="78"/>
                                  <a:pt x="700" y="50"/>
                                </a:cubicBezTo>
                                <a:cubicBezTo>
                                  <a:pt x="700" y="23"/>
                                  <a:pt x="723" y="0"/>
                                  <a:pt x="750" y="0"/>
                                </a:cubicBezTo>
                                <a:lnTo>
                                  <a:pt x="1050" y="0"/>
                                </a:lnTo>
                                <a:cubicBezTo>
                                  <a:pt x="1078" y="0"/>
                                  <a:pt x="1100" y="23"/>
                                  <a:pt x="1100" y="50"/>
                                </a:cubicBezTo>
                                <a:cubicBezTo>
                                  <a:pt x="1100" y="78"/>
                                  <a:pt x="1078" y="100"/>
                                  <a:pt x="1050" y="100"/>
                                </a:cubicBezTo>
                                <a:close/>
                                <a:moveTo>
                                  <a:pt x="350" y="100"/>
                                </a:moveTo>
                                <a:lnTo>
                                  <a:pt x="50" y="100"/>
                                </a:lnTo>
                                <a:cubicBezTo>
                                  <a:pt x="23" y="100"/>
                                  <a:pt x="0" y="78"/>
                                  <a:pt x="0" y="50"/>
                                </a:cubicBezTo>
                                <a:cubicBezTo>
                                  <a:pt x="0" y="23"/>
                                  <a:pt x="23" y="0"/>
                                  <a:pt x="50" y="0"/>
                                </a:cubicBezTo>
                                <a:lnTo>
                                  <a:pt x="350" y="0"/>
                                </a:lnTo>
                                <a:cubicBezTo>
                                  <a:pt x="378" y="0"/>
                                  <a:pt x="400" y="23"/>
                                  <a:pt x="400" y="50"/>
                                </a:cubicBezTo>
                                <a:cubicBezTo>
                                  <a:pt x="400" y="78"/>
                                  <a:pt x="378" y="100"/>
                                  <a:pt x="350" y="10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000000"/>
                          </a:solidFill>
                          <a:ln w="1588" cap="flat">
                            <a:solidFill>
                              <a:srgbClr val="000000"/>
                            </a:solidFill>
                            <a:prstDash val="solid"/>
                            <a:bevel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01" name="Freeform 19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8282199" y="5116513"/>
                            <a:ext cx="810401" cy="1270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1588" y="25"/>
                              </a:cxn>
                              <a:cxn ang="0">
                                <a:pos x="1588" y="0"/>
                              </a:cxn>
                              <a:cxn ang="0">
                                <a:pos x="1675" y="12"/>
                              </a:cxn>
                              <a:cxn ang="0">
                                <a:pos x="1488" y="25"/>
                              </a:cxn>
                              <a:cxn ang="0">
                                <a:pos x="1400" y="12"/>
                              </a:cxn>
                              <a:cxn ang="0">
                                <a:pos x="1488" y="0"/>
                              </a:cxn>
                              <a:cxn ang="0">
                                <a:pos x="1488" y="25"/>
                              </a:cxn>
                              <a:cxn ang="0">
                                <a:pos x="1238" y="25"/>
                              </a:cxn>
                              <a:cxn ang="0">
                                <a:pos x="1238" y="0"/>
                              </a:cxn>
                              <a:cxn ang="0">
                                <a:pos x="1325" y="12"/>
                              </a:cxn>
                              <a:cxn ang="0">
                                <a:pos x="1138" y="25"/>
                              </a:cxn>
                              <a:cxn ang="0">
                                <a:pos x="1050" y="12"/>
                              </a:cxn>
                              <a:cxn ang="0">
                                <a:pos x="1138" y="0"/>
                              </a:cxn>
                              <a:cxn ang="0">
                                <a:pos x="1138" y="25"/>
                              </a:cxn>
                              <a:cxn ang="0">
                                <a:pos x="888" y="25"/>
                              </a:cxn>
                              <a:cxn ang="0">
                                <a:pos x="888" y="0"/>
                              </a:cxn>
                              <a:cxn ang="0">
                                <a:pos x="975" y="12"/>
                              </a:cxn>
                              <a:cxn ang="0">
                                <a:pos x="788" y="25"/>
                              </a:cxn>
                              <a:cxn ang="0">
                                <a:pos x="700" y="12"/>
                              </a:cxn>
                              <a:cxn ang="0">
                                <a:pos x="788" y="0"/>
                              </a:cxn>
                              <a:cxn ang="0">
                                <a:pos x="788" y="25"/>
                              </a:cxn>
                              <a:cxn ang="0">
                                <a:pos x="538" y="25"/>
                              </a:cxn>
                              <a:cxn ang="0">
                                <a:pos x="538" y="0"/>
                              </a:cxn>
                              <a:cxn ang="0">
                                <a:pos x="625" y="12"/>
                              </a:cxn>
                              <a:cxn ang="0">
                                <a:pos x="438" y="25"/>
                              </a:cxn>
                              <a:cxn ang="0">
                                <a:pos x="350" y="12"/>
                              </a:cxn>
                              <a:cxn ang="0">
                                <a:pos x="438" y="0"/>
                              </a:cxn>
                              <a:cxn ang="0">
                                <a:pos x="438" y="25"/>
                              </a:cxn>
                              <a:cxn ang="0">
                                <a:pos x="188" y="25"/>
                              </a:cxn>
                              <a:cxn ang="0">
                                <a:pos x="188" y="0"/>
                              </a:cxn>
                              <a:cxn ang="0">
                                <a:pos x="275" y="12"/>
                              </a:cxn>
                              <a:cxn ang="0">
                                <a:pos x="88" y="25"/>
                              </a:cxn>
                              <a:cxn ang="0">
                                <a:pos x="0" y="12"/>
                              </a:cxn>
                              <a:cxn ang="0">
                                <a:pos x="88" y="0"/>
                              </a:cxn>
                              <a:cxn ang="0">
                                <a:pos x="88" y="25"/>
                              </a:cxn>
                            </a:cxnLst>
                            <a:rect l="0" t="0" r="r" b="b"/>
                            <a:pathLst>
                              <a:path w="1675" h="25">
                                <a:moveTo>
                                  <a:pt x="1663" y="25"/>
                                </a:moveTo>
                                <a:lnTo>
                                  <a:pt x="1588" y="25"/>
                                </a:lnTo>
                                <a:cubicBezTo>
                                  <a:pt x="1581" y="25"/>
                                  <a:pt x="1575" y="19"/>
                                  <a:pt x="1575" y="12"/>
                                </a:cubicBezTo>
                                <a:cubicBezTo>
                                  <a:pt x="1575" y="5"/>
                                  <a:pt x="1581" y="0"/>
                                  <a:pt x="1588" y="0"/>
                                </a:cubicBezTo>
                                <a:lnTo>
                                  <a:pt x="1663" y="0"/>
                                </a:lnTo>
                                <a:cubicBezTo>
                                  <a:pt x="1670" y="0"/>
                                  <a:pt x="1675" y="5"/>
                                  <a:pt x="1675" y="12"/>
                                </a:cubicBezTo>
                                <a:cubicBezTo>
                                  <a:pt x="1675" y="19"/>
                                  <a:pt x="1670" y="25"/>
                                  <a:pt x="1663" y="25"/>
                                </a:cubicBezTo>
                                <a:close/>
                                <a:moveTo>
                                  <a:pt x="1488" y="25"/>
                                </a:moveTo>
                                <a:lnTo>
                                  <a:pt x="1413" y="25"/>
                                </a:lnTo>
                                <a:cubicBezTo>
                                  <a:pt x="1406" y="25"/>
                                  <a:pt x="1400" y="19"/>
                                  <a:pt x="1400" y="12"/>
                                </a:cubicBezTo>
                                <a:cubicBezTo>
                                  <a:pt x="1400" y="5"/>
                                  <a:pt x="1406" y="0"/>
                                  <a:pt x="1413" y="0"/>
                                </a:cubicBezTo>
                                <a:lnTo>
                                  <a:pt x="1488" y="0"/>
                                </a:lnTo>
                                <a:cubicBezTo>
                                  <a:pt x="1495" y="0"/>
                                  <a:pt x="1500" y="5"/>
                                  <a:pt x="1500" y="12"/>
                                </a:cubicBezTo>
                                <a:cubicBezTo>
                                  <a:pt x="1500" y="19"/>
                                  <a:pt x="1495" y="25"/>
                                  <a:pt x="1488" y="25"/>
                                </a:cubicBezTo>
                                <a:close/>
                                <a:moveTo>
                                  <a:pt x="1313" y="25"/>
                                </a:moveTo>
                                <a:lnTo>
                                  <a:pt x="1238" y="25"/>
                                </a:lnTo>
                                <a:cubicBezTo>
                                  <a:pt x="1231" y="25"/>
                                  <a:pt x="1225" y="19"/>
                                  <a:pt x="1225" y="12"/>
                                </a:cubicBezTo>
                                <a:cubicBezTo>
                                  <a:pt x="1225" y="5"/>
                                  <a:pt x="1231" y="0"/>
                                  <a:pt x="1238" y="0"/>
                                </a:cubicBezTo>
                                <a:lnTo>
                                  <a:pt x="1313" y="0"/>
                                </a:lnTo>
                                <a:cubicBezTo>
                                  <a:pt x="1320" y="0"/>
                                  <a:pt x="1325" y="5"/>
                                  <a:pt x="1325" y="12"/>
                                </a:cubicBezTo>
                                <a:cubicBezTo>
                                  <a:pt x="1325" y="19"/>
                                  <a:pt x="1320" y="25"/>
                                  <a:pt x="1313" y="25"/>
                                </a:cubicBezTo>
                                <a:close/>
                                <a:moveTo>
                                  <a:pt x="1138" y="25"/>
                                </a:moveTo>
                                <a:lnTo>
                                  <a:pt x="1063" y="25"/>
                                </a:lnTo>
                                <a:cubicBezTo>
                                  <a:pt x="1056" y="25"/>
                                  <a:pt x="1050" y="19"/>
                                  <a:pt x="1050" y="12"/>
                                </a:cubicBezTo>
                                <a:cubicBezTo>
                                  <a:pt x="1050" y="5"/>
                                  <a:pt x="1056" y="0"/>
                                  <a:pt x="1063" y="0"/>
                                </a:cubicBezTo>
                                <a:lnTo>
                                  <a:pt x="1138" y="0"/>
                                </a:lnTo>
                                <a:cubicBezTo>
                                  <a:pt x="1145" y="0"/>
                                  <a:pt x="1150" y="5"/>
                                  <a:pt x="1150" y="12"/>
                                </a:cubicBezTo>
                                <a:cubicBezTo>
                                  <a:pt x="1150" y="19"/>
                                  <a:pt x="1145" y="25"/>
                                  <a:pt x="1138" y="25"/>
                                </a:cubicBezTo>
                                <a:close/>
                                <a:moveTo>
                                  <a:pt x="963" y="25"/>
                                </a:moveTo>
                                <a:lnTo>
                                  <a:pt x="888" y="25"/>
                                </a:lnTo>
                                <a:cubicBezTo>
                                  <a:pt x="881" y="25"/>
                                  <a:pt x="875" y="19"/>
                                  <a:pt x="875" y="12"/>
                                </a:cubicBezTo>
                                <a:cubicBezTo>
                                  <a:pt x="875" y="5"/>
                                  <a:pt x="881" y="0"/>
                                  <a:pt x="888" y="0"/>
                                </a:cubicBezTo>
                                <a:lnTo>
                                  <a:pt x="963" y="0"/>
                                </a:lnTo>
                                <a:cubicBezTo>
                                  <a:pt x="970" y="0"/>
                                  <a:pt x="975" y="5"/>
                                  <a:pt x="975" y="12"/>
                                </a:cubicBezTo>
                                <a:cubicBezTo>
                                  <a:pt x="975" y="19"/>
                                  <a:pt x="970" y="25"/>
                                  <a:pt x="963" y="25"/>
                                </a:cubicBezTo>
                                <a:close/>
                                <a:moveTo>
                                  <a:pt x="788" y="25"/>
                                </a:moveTo>
                                <a:lnTo>
                                  <a:pt x="713" y="25"/>
                                </a:lnTo>
                                <a:cubicBezTo>
                                  <a:pt x="706" y="25"/>
                                  <a:pt x="700" y="19"/>
                                  <a:pt x="700" y="12"/>
                                </a:cubicBezTo>
                                <a:cubicBezTo>
                                  <a:pt x="700" y="5"/>
                                  <a:pt x="706" y="0"/>
                                  <a:pt x="713" y="0"/>
                                </a:cubicBezTo>
                                <a:lnTo>
                                  <a:pt x="788" y="0"/>
                                </a:lnTo>
                                <a:cubicBezTo>
                                  <a:pt x="795" y="0"/>
                                  <a:pt x="800" y="5"/>
                                  <a:pt x="800" y="12"/>
                                </a:cubicBezTo>
                                <a:cubicBezTo>
                                  <a:pt x="800" y="19"/>
                                  <a:pt x="795" y="25"/>
                                  <a:pt x="788" y="25"/>
                                </a:cubicBezTo>
                                <a:close/>
                                <a:moveTo>
                                  <a:pt x="613" y="25"/>
                                </a:moveTo>
                                <a:lnTo>
                                  <a:pt x="538" y="25"/>
                                </a:lnTo>
                                <a:cubicBezTo>
                                  <a:pt x="531" y="25"/>
                                  <a:pt x="525" y="19"/>
                                  <a:pt x="525" y="12"/>
                                </a:cubicBezTo>
                                <a:cubicBezTo>
                                  <a:pt x="525" y="5"/>
                                  <a:pt x="531" y="0"/>
                                  <a:pt x="538" y="0"/>
                                </a:cubicBezTo>
                                <a:lnTo>
                                  <a:pt x="613" y="0"/>
                                </a:lnTo>
                                <a:cubicBezTo>
                                  <a:pt x="620" y="0"/>
                                  <a:pt x="625" y="5"/>
                                  <a:pt x="625" y="12"/>
                                </a:cubicBezTo>
                                <a:cubicBezTo>
                                  <a:pt x="625" y="19"/>
                                  <a:pt x="620" y="25"/>
                                  <a:pt x="613" y="25"/>
                                </a:cubicBezTo>
                                <a:close/>
                                <a:moveTo>
                                  <a:pt x="438" y="25"/>
                                </a:moveTo>
                                <a:lnTo>
                                  <a:pt x="363" y="25"/>
                                </a:lnTo>
                                <a:cubicBezTo>
                                  <a:pt x="356" y="25"/>
                                  <a:pt x="350" y="19"/>
                                  <a:pt x="350" y="12"/>
                                </a:cubicBezTo>
                                <a:cubicBezTo>
                                  <a:pt x="350" y="5"/>
                                  <a:pt x="356" y="0"/>
                                  <a:pt x="363" y="0"/>
                                </a:cubicBezTo>
                                <a:lnTo>
                                  <a:pt x="438" y="0"/>
                                </a:lnTo>
                                <a:cubicBezTo>
                                  <a:pt x="445" y="0"/>
                                  <a:pt x="450" y="5"/>
                                  <a:pt x="450" y="12"/>
                                </a:cubicBezTo>
                                <a:cubicBezTo>
                                  <a:pt x="450" y="19"/>
                                  <a:pt x="445" y="25"/>
                                  <a:pt x="438" y="25"/>
                                </a:cubicBezTo>
                                <a:close/>
                                <a:moveTo>
                                  <a:pt x="263" y="25"/>
                                </a:moveTo>
                                <a:lnTo>
                                  <a:pt x="188" y="25"/>
                                </a:lnTo>
                                <a:cubicBezTo>
                                  <a:pt x="181" y="25"/>
                                  <a:pt x="175" y="19"/>
                                  <a:pt x="175" y="12"/>
                                </a:cubicBezTo>
                                <a:cubicBezTo>
                                  <a:pt x="175" y="5"/>
                                  <a:pt x="181" y="0"/>
                                  <a:pt x="188" y="0"/>
                                </a:cubicBezTo>
                                <a:lnTo>
                                  <a:pt x="263" y="0"/>
                                </a:lnTo>
                                <a:cubicBezTo>
                                  <a:pt x="270" y="0"/>
                                  <a:pt x="275" y="5"/>
                                  <a:pt x="275" y="12"/>
                                </a:cubicBezTo>
                                <a:cubicBezTo>
                                  <a:pt x="275" y="19"/>
                                  <a:pt x="270" y="25"/>
                                  <a:pt x="263" y="25"/>
                                </a:cubicBezTo>
                                <a:close/>
                                <a:moveTo>
                                  <a:pt x="88" y="25"/>
                                </a:moveTo>
                                <a:lnTo>
                                  <a:pt x="13" y="25"/>
                                </a:lnTo>
                                <a:cubicBezTo>
                                  <a:pt x="6" y="25"/>
                                  <a:pt x="0" y="19"/>
                                  <a:pt x="0" y="12"/>
                                </a:cubicBezTo>
                                <a:cubicBezTo>
                                  <a:pt x="0" y="5"/>
                                  <a:pt x="6" y="0"/>
                                  <a:pt x="13" y="0"/>
                                </a:cubicBezTo>
                                <a:lnTo>
                                  <a:pt x="88" y="0"/>
                                </a:lnTo>
                                <a:cubicBezTo>
                                  <a:pt x="95" y="0"/>
                                  <a:pt x="100" y="5"/>
                                  <a:pt x="100" y="12"/>
                                </a:cubicBezTo>
                                <a:cubicBezTo>
                                  <a:pt x="100" y="19"/>
                                  <a:pt x="95" y="25"/>
                                  <a:pt x="88" y="25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000000"/>
                          </a:solidFill>
                          <a:ln w="1588" cap="flat">
                            <a:solidFill>
                              <a:srgbClr val="000000"/>
                            </a:solidFill>
                            <a:prstDash val="solid"/>
                            <a:bevel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grpSp>
                        <p:nvGrpSpPr>
                          <p:cNvPr id="102" name="Group 20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5140" y="4646613"/>
                            <a:ext cx="770995" cy="355600"/>
                            <a:chOff x="116" y="2927"/>
                            <a:chExt cx="450" cy="224"/>
                          </a:xfrm>
                        </p:grpSpPr>
                        <p:sp>
                          <p:nvSpPr>
                            <p:cNvPr id="126" name="Rectangle 20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6" y="2927"/>
                              <a:ext cx="450" cy="224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7" name="Rectangle 20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6" y="2927"/>
                              <a:ext cx="450" cy="224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103" name="Rectangle 20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30212" y="4710113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3’UTR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4" name="Rectangle 2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8890" y="4710113"/>
                            <a:ext cx="99373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105" name="Group 20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386712" y="4646613"/>
                            <a:ext cx="770995" cy="355600"/>
                            <a:chOff x="5008" y="2927"/>
                            <a:chExt cx="450" cy="224"/>
                          </a:xfrm>
                        </p:grpSpPr>
                        <p:sp>
                          <p:nvSpPr>
                            <p:cNvPr id="124" name="Rectangle 20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08" y="2927"/>
                              <a:ext cx="450" cy="224"/>
                            </a:xfrm>
                            <a:prstGeom prst="rect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5" name="Rectangle 20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08" y="2927"/>
                              <a:ext cx="450" cy="224"/>
                            </a:xfrm>
                            <a:prstGeom prst="rect">
                              <a:avLst/>
                            </a:prstGeom>
                            <a:noFill/>
                            <a:ln w="11113" cap="rnd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106" name="Rectangle 20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510071" y="4710113"/>
                            <a:ext cx="390637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5’UTR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" name="Rectangle 23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205073" y="5610225"/>
                            <a:ext cx="150772" cy="265112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400" b="0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-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" name="Rectangle 2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789868" y="5680075"/>
                            <a:ext cx="99373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" name="Rectangle 27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297565" y="5699125"/>
                            <a:ext cx="99373" cy="1905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none" lIns="0" tIns="0" rIns="0" bIns="0" numCol="1" anchor="t" anchorCtr="0" compatLnSpc="1">
                            <a:prstTxWarp prst="textNoShape">
                              <a:avLst/>
                            </a:prstTxWarp>
                            <a:spAutoFit/>
                          </a:bodyPr>
                          <a:lstStyle/>
                          <a:p>
                            <a:pPr marL="0" marR="0" lvl="0" indent="0" algn="l" defTabSz="914400" rtl="0" eaLnBrk="1" fontAlgn="base" latinLnBrk="0" hangingPunct="1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</a:pPr>
                            <a:r>
                              <a:rPr kumimoji="0" lang="it-IT" sz="1000" b="1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libri" pitchFamily="34" charset="0"/>
                                <a:cs typeface="Arial" pitchFamily="34" charset="0"/>
                              </a:rPr>
                              <a:t> </a:t>
                            </a:r>
                            <a:endParaRPr kumimoji="0" lang="it-IT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pitchFamily="34" charset="0"/>
                              <a:cs typeface="Arial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110" name="Gruppo 317"/>
                          <p:cNvGrpSpPr/>
                          <p:nvPr/>
                        </p:nvGrpSpPr>
                        <p:grpSpPr>
                          <a:xfrm>
                            <a:off x="35496" y="4077072"/>
                            <a:ext cx="9097756" cy="504056"/>
                            <a:chOff x="35496" y="4077072"/>
                            <a:chExt cx="9097756" cy="504056"/>
                          </a:xfrm>
                        </p:grpSpPr>
                        <p:cxnSp>
                          <p:nvCxnSpPr>
                            <p:cNvPr id="111" name="Connettore 2 110"/>
                            <p:cNvCxnSpPr/>
                            <p:nvPr/>
                          </p:nvCxnSpPr>
                          <p:spPr>
                            <a:xfrm>
                              <a:off x="5436096" y="4419110"/>
                              <a:ext cx="288032" cy="0"/>
                            </a:xfrm>
                            <a:prstGeom prst="straightConnector1">
                              <a:avLst/>
                            </a:prstGeom>
                            <a:ln w="25400">
                              <a:solidFill>
                                <a:srgbClr val="FFC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sp>
                          <p:nvSpPr>
                            <p:cNvPr id="112" name="CasellaDiTesto 111"/>
                            <p:cNvSpPr txBox="1"/>
                            <p:nvPr/>
                          </p:nvSpPr>
                          <p:spPr>
                            <a:xfrm>
                              <a:off x="8172400" y="4077072"/>
                              <a:ext cx="250390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1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3" name="CasellaDiTesto 112"/>
                            <p:cNvSpPr txBox="1"/>
                            <p:nvPr/>
                          </p:nvSpPr>
                          <p:spPr>
                            <a:xfrm>
                              <a:off x="8892480" y="4077652"/>
                              <a:ext cx="240772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3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cxnSp>
                          <p:nvCxnSpPr>
                            <p:cNvPr id="114" name="Connettore 2 113"/>
                            <p:cNvCxnSpPr/>
                            <p:nvPr/>
                          </p:nvCxnSpPr>
                          <p:spPr>
                            <a:xfrm>
                              <a:off x="3635896" y="4419110"/>
                              <a:ext cx="288032" cy="0"/>
                            </a:xfrm>
                            <a:prstGeom prst="straightConnector1">
                              <a:avLst/>
                            </a:prstGeom>
                            <a:ln w="25400">
                              <a:solidFill>
                                <a:srgbClr val="FFC000"/>
                              </a:solidFill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grpSp>
                          <p:nvGrpSpPr>
                            <p:cNvPr id="115" name="Gruppo 316"/>
                            <p:cNvGrpSpPr/>
                            <p:nvPr/>
                          </p:nvGrpSpPr>
                          <p:grpSpPr>
                            <a:xfrm>
                              <a:off x="899592" y="4419110"/>
                              <a:ext cx="1512168" cy="0"/>
                              <a:chOff x="899592" y="4419110"/>
                              <a:chExt cx="1512168" cy="0"/>
                            </a:xfrm>
                          </p:grpSpPr>
                          <p:cxnSp>
                            <p:nvCxnSpPr>
                              <p:cNvPr id="122" name="Connettore 2 121"/>
                              <p:cNvCxnSpPr/>
                              <p:nvPr/>
                            </p:nvCxnSpPr>
                            <p:spPr>
                              <a:xfrm>
                                <a:off x="899592" y="4419110"/>
                                <a:ext cx="288032" cy="0"/>
                              </a:xfrm>
                              <a:prstGeom prst="straightConnector1">
                                <a:avLst/>
                              </a:prstGeom>
                              <a:ln w="25400">
                                <a:solidFill>
                                  <a:srgbClr val="FFC000"/>
                                </a:solidFill>
                                <a:tailEnd type="triangle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123" name="Connettore 2 122"/>
                              <p:cNvCxnSpPr/>
                              <p:nvPr/>
                            </p:nvCxnSpPr>
                            <p:spPr>
                              <a:xfrm>
                                <a:off x="2123728" y="4419110"/>
                                <a:ext cx="288032" cy="0"/>
                              </a:xfrm>
                              <a:prstGeom prst="straightConnector1">
                                <a:avLst/>
                              </a:prstGeom>
                              <a:ln w="25400">
                                <a:solidFill>
                                  <a:srgbClr val="FFC000"/>
                                </a:solidFill>
                                <a:tailEnd type="triangle"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116" name="CasellaDiTesto 115"/>
                            <p:cNvSpPr txBox="1"/>
                            <p:nvPr/>
                          </p:nvSpPr>
                          <p:spPr>
                            <a:xfrm>
                              <a:off x="8100392" y="4365684"/>
                              <a:ext cx="250390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4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7" name="CasellaDiTesto 116"/>
                            <p:cNvSpPr txBox="1"/>
                            <p:nvPr/>
                          </p:nvSpPr>
                          <p:spPr>
                            <a:xfrm>
                              <a:off x="5508104" y="4077072"/>
                              <a:ext cx="240772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6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8" name="CasellaDiTesto 117"/>
                            <p:cNvSpPr txBox="1"/>
                            <p:nvPr/>
                          </p:nvSpPr>
                          <p:spPr>
                            <a:xfrm>
                              <a:off x="3707904" y="4077072"/>
                              <a:ext cx="240772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8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19" name="CasellaDiTesto 118"/>
                            <p:cNvSpPr txBox="1"/>
                            <p:nvPr/>
                          </p:nvSpPr>
                          <p:spPr>
                            <a:xfrm>
                              <a:off x="2195736" y="4077072"/>
                              <a:ext cx="360040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10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" name="CasellaDiTesto 119"/>
                            <p:cNvSpPr txBox="1"/>
                            <p:nvPr/>
                          </p:nvSpPr>
                          <p:spPr>
                            <a:xfrm>
                              <a:off x="899592" y="4077072"/>
                              <a:ext cx="360040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11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" name="CasellaDiTesto 120"/>
                            <p:cNvSpPr txBox="1"/>
                            <p:nvPr/>
                          </p:nvSpPr>
                          <p:spPr>
                            <a:xfrm>
                              <a:off x="35496" y="4229472"/>
                              <a:ext cx="360040" cy="21544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it-IT" sz="800" b="1" dirty="0" smtClean="0">
                                  <a:latin typeface="Tahoma" pitchFamily="34" charset="0"/>
                                  <a:ea typeface="Tahoma" pitchFamily="34" charset="0"/>
                                  <a:cs typeface="Tahoma" pitchFamily="34" charset="0"/>
                                </a:rPr>
                                <a:t>12</a:t>
                              </a:r>
                              <a:endParaRPr lang="it-IT" sz="800" b="1" dirty="0">
                                <a:latin typeface="Tahoma" pitchFamily="34" charset="0"/>
                                <a:ea typeface="Tahoma" pitchFamily="34" charset="0"/>
                                <a:cs typeface="Tahoma" pitchFamily="34" charset="0"/>
                              </a:endParaRPr>
                            </a:p>
                          </p:txBody>
                        </p:sp>
                      </p:grpSp>
                    </p:grpSp>
                    <p:cxnSp>
                      <p:nvCxnSpPr>
                        <p:cNvPr id="155" name="Connettore 2 154"/>
                        <p:cNvCxnSpPr/>
                        <p:nvPr/>
                      </p:nvCxnSpPr>
                      <p:spPr>
                        <a:xfrm>
                          <a:off x="35496" y="4419110"/>
                          <a:ext cx="288032" cy="0"/>
                        </a:xfrm>
                        <a:prstGeom prst="straightConnector1">
                          <a:avLst/>
                        </a:prstGeom>
                        <a:ln w="25400">
                          <a:solidFill>
                            <a:srgbClr val="FFC000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157" name="Connettore 2 156"/>
                      <p:cNvCxnSpPr/>
                      <p:nvPr/>
                    </p:nvCxnSpPr>
                    <p:spPr>
                      <a:xfrm flipH="1">
                        <a:off x="3635896" y="4293096"/>
                        <a:ext cx="288032" cy="0"/>
                      </a:xfrm>
                      <a:prstGeom prst="straightConnector1">
                        <a:avLst/>
                      </a:prstGeom>
                      <a:ln w="25400">
                        <a:solidFill>
                          <a:srgbClr val="FFC000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59" name="Connettore 2 158"/>
                    <p:cNvCxnSpPr/>
                    <p:nvPr/>
                  </p:nvCxnSpPr>
                  <p:spPr>
                    <a:xfrm flipH="1">
                      <a:off x="2071670" y="4286256"/>
                      <a:ext cx="288032" cy="0"/>
                    </a:xfrm>
                    <a:prstGeom prst="straightConnector1">
                      <a:avLst/>
                    </a:prstGeom>
                    <a:ln w="25400">
                      <a:solidFill>
                        <a:srgbClr val="FFC000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1" name="Connettore 2 160"/>
                  <p:cNvCxnSpPr/>
                  <p:nvPr/>
                </p:nvCxnSpPr>
                <p:spPr>
                  <a:xfrm flipH="1">
                    <a:off x="857224" y="4286256"/>
                    <a:ext cx="288032" cy="0"/>
                  </a:xfrm>
                  <a:prstGeom prst="straightConnector1">
                    <a:avLst/>
                  </a:prstGeom>
                  <a:ln w="25400">
                    <a:solidFill>
                      <a:srgbClr val="FFC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3" name="Connettore 2 162"/>
                <p:cNvCxnSpPr/>
                <p:nvPr/>
              </p:nvCxnSpPr>
              <p:spPr>
                <a:xfrm flipH="1">
                  <a:off x="5426976" y="4286256"/>
                  <a:ext cx="288032" cy="0"/>
                </a:xfrm>
                <a:prstGeom prst="straightConnector1">
                  <a:avLst/>
                </a:prstGeom>
                <a:ln w="25400">
                  <a:solidFill>
                    <a:srgbClr val="FFC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5" name="Connettore 2 164"/>
              <p:cNvCxnSpPr/>
              <p:nvPr/>
            </p:nvCxnSpPr>
            <p:spPr>
              <a:xfrm flipH="1">
                <a:off x="8141620" y="4286256"/>
                <a:ext cx="288032" cy="0"/>
              </a:xfrm>
              <a:prstGeom prst="straightConnector1">
                <a:avLst/>
              </a:prstGeom>
              <a:ln w="254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nettore 2 165"/>
              <p:cNvCxnSpPr/>
              <p:nvPr/>
            </p:nvCxnSpPr>
            <p:spPr>
              <a:xfrm flipH="1">
                <a:off x="8784562" y="4286256"/>
                <a:ext cx="288032" cy="0"/>
              </a:xfrm>
              <a:prstGeom prst="straightConnector1">
                <a:avLst/>
              </a:prstGeom>
              <a:ln w="254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8" name="Connettore 2 167"/>
            <p:cNvCxnSpPr/>
            <p:nvPr/>
          </p:nvCxnSpPr>
          <p:spPr>
            <a:xfrm>
              <a:off x="7998744" y="4357694"/>
              <a:ext cx="288032" cy="0"/>
            </a:xfrm>
            <a:prstGeom prst="straightConnector1">
              <a:avLst/>
            </a:prstGeom>
            <a:ln w="254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algn="ctr"/>
            <a:r>
              <a:rPr lang="it-IT" b="1" dirty="0" smtClean="0"/>
              <a:t>SNP </a:t>
            </a:r>
            <a:r>
              <a:rPr lang="it-IT" b="1" dirty="0" err="1" smtClean="0"/>
              <a:t>identified</a:t>
            </a:r>
            <a:r>
              <a:rPr lang="it-IT" b="1" dirty="0" smtClean="0"/>
              <a:t> in SERPINA1 gene</a:t>
            </a:r>
            <a:endParaRPr lang="it-IT" b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571604" y="1928802"/>
          <a:ext cx="6120679" cy="4063237"/>
        </p:xfrm>
        <a:graphic>
          <a:graphicData uri="http://schemas.openxmlformats.org/drawingml/2006/table">
            <a:tbl>
              <a:tblPr/>
              <a:tblGrid>
                <a:gridCol w="1008111"/>
                <a:gridCol w="1349343"/>
                <a:gridCol w="2179049"/>
                <a:gridCol w="1584176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Region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n°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synonimous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non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synonimous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5’UTR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0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13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9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11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III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0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III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  <a:r>
                        <a:rPr lang="it-IT" sz="12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IV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6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4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IV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intron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10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V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exon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9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7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3’UTR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15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-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0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TOTAL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97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12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23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32614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/>
              <a:t>Remarks</a:t>
            </a:r>
            <a:r>
              <a:rPr lang="it-IT" sz="3600" b="1" dirty="0" smtClean="0"/>
              <a:t> 1</a:t>
            </a:r>
            <a:endParaRPr lang="it-IT" sz="3600" b="1" dirty="0"/>
          </a:p>
        </p:txBody>
      </p:sp>
      <p:sp>
        <p:nvSpPr>
          <p:cNvPr id="9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286412"/>
          </a:xfrm>
        </p:spPr>
        <p:txBody>
          <a:bodyPr>
            <a:normAutofit fontScale="40000" lnSpcReduction="20000"/>
          </a:bodyPr>
          <a:lstStyle/>
          <a:p>
            <a:r>
              <a:rPr lang="it-IT" sz="5100" dirty="0" err="1" smtClean="0"/>
              <a:t>Isolation</a:t>
            </a:r>
            <a:r>
              <a:rPr lang="it-IT" sz="5100" dirty="0" smtClean="0"/>
              <a:t> </a:t>
            </a:r>
            <a:r>
              <a:rPr lang="it-IT" sz="5100" dirty="0" err="1" smtClean="0"/>
              <a:t>of</a:t>
            </a:r>
            <a:r>
              <a:rPr lang="it-IT" sz="5100" dirty="0" smtClean="0"/>
              <a:t> 3 </a:t>
            </a:r>
            <a:r>
              <a:rPr lang="it-IT" sz="5100" dirty="0" err="1" smtClean="0"/>
              <a:t>different</a:t>
            </a:r>
            <a:r>
              <a:rPr lang="it-IT" sz="5100" dirty="0" smtClean="0"/>
              <a:t> </a:t>
            </a:r>
            <a:r>
              <a:rPr lang="it-IT" sz="5100" dirty="0" err="1" smtClean="0"/>
              <a:t>transcripts</a:t>
            </a:r>
            <a:r>
              <a:rPr lang="it-IT" sz="5100" dirty="0" smtClean="0"/>
              <a:t> </a:t>
            </a:r>
          </a:p>
          <a:p>
            <a:pPr>
              <a:buNone/>
            </a:pPr>
            <a:endParaRPr lang="it-IT" sz="5100" dirty="0" smtClean="0"/>
          </a:p>
          <a:p>
            <a:r>
              <a:rPr lang="it-IT" sz="5100" dirty="0" smtClean="0"/>
              <a:t>Long </a:t>
            </a:r>
            <a:r>
              <a:rPr lang="it-IT" sz="5100" dirty="0" err="1" smtClean="0"/>
              <a:t>transcript</a:t>
            </a:r>
            <a:r>
              <a:rPr lang="it-IT" sz="5100" dirty="0" smtClean="0"/>
              <a:t> </a:t>
            </a:r>
            <a:r>
              <a:rPr lang="it-IT" sz="5100" dirty="0" err="1" smtClean="0"/>
              <a:t>codes</a:t>
            </a:r>
            <a:r>
              <a:rPr lang="it-IT" sz="5100" dirty="0" smtClean="0"/>
              <a:t> </a:t>
            </a:r>
            <a:r>
              <a:rPr lang="it-IT" sz="5100" dirty="0" err="1" smtClean="0"/>
              <a:t>for</a:t>
            </a:r>
            <a:r>
              <a:rPr lang="it-IT" sz="5100" dirty="0" smtClean="0"/>
              <a:t> a complete AAT</a:t>
            </a:r>
          </a:p>
          <a:p>
            <a:pPr>
              <a:buNone/>
            </a:pPr>
            <a:endParaRPr lang="it-IT" sz="5100" dirty="0" smtClean="0"/>
          </a:p>
          <a:p>
            <a:r>
              <a:rPr lang="it-IT" sz="5100" dirty="0" smtClean="0"/>
              <a:t>Alternative </a:t>
            </a:r>
            <a:r>
              <a:rPr lang="it-IT" sz="5100" dirty="0" err="1" smtClean="0"/>
              <a:t>splicing</a:t>
            </a:r>
            <a:r>
              <a:rPr lang="it-IT" sz="5100" dirty="0" smtClean="0"/>
              <a:t> </a:t>
            </a:r>
            <a:r>
              <a:rPr lang="it-IT" sz="5100" dirty="0" err="1" smtClean="0"/>
              <a:t>is</a:t>
            </a:r>
            <a:r>
              <a:rPr lang="it-IT" sz="5100" dirty="0" smtClean="0"/>
              <a:t> </a:t>
            </a:r>
            <a:r>
              <a:rPr lang="it-IT" sz="5100" dirty="0" err="1" smtClean="0"/>
              <a:t>not</a:t>
            </a:r>
            <a:r>
              <a:rPr lang="it-IT" sz="5100" dirty="0" smtClean="0"/>
              <a:t> </a:t>
            </a:r>
            <a:r>
              <a:rPr lang="it-IT" sz="5100" dirty="0" err="1" smtClean="0"/>
              <a:t>influenced</a:t>
            </a:r>
            <a:r>
              <a:rPr lang="it-IT" sz="5100" dirty="0" smtClean="0"/>
              <a:t> </a:t>
            </a:r>
            <a:r>
              <a:rPr lang="it-IT" sz="5100" dirty="0" err="1" smtClean="0"/>
              <a:t>by</a:t>
            </a:r>
            <a:r>
              <a:rPr lang="it-IT" sz="5100" dirty="0" smtClean="0"/>
              <a:t> </a:t>
            </a:r>
            <a:r>
              <a:rPr lang="it-IT" sz="5100" dirty="0" err="1" smtClean="0"/>
              <a:t>SNPs</a:t>
            </a:r>
            <a:r>
              <a:rPr lang="it-IT" sz="5100" dirty="0" smtClean="0"/>
              <a:t> </a:t>
            </a:r>
            <a:r>
              <a:rPr lang="it-IT" sz="5100" dirty="0" err="1" smtClean="0"/>
              <a:t>identified</a:t>
            </a:r>
            <a:r>
              <a:rPr lang="it-IT" sz="5100" dirty="0" smtClean="0"/>
              <a:t> in </a:t>
            </a:r>
            <a:r>
              <a:rPr lang="it-IT" sz="5100" dirty="0" err="1" smtClean="0"/>
              <a:t>intron</a:t>
            </a:r>
            <a:r>
              <a:rPr lang="it-IT" sz="5100" dirty="0" smtClean="0"/>
              <a:t> </a:t>
            </a:r>
            <a:r>
              <a:rPr lang="it-IT" sz="5100" dirty="0" err="1" smtClean="0"/>
              <a:t>regions</a:t>
            </a:r>
            <a:endParaRPr lang="it-IT" sz="5100" dirty="0" smtClean="0"/>
          </a:p>
          <a:p>
            <a:pPr>
              <a:buNone/>
            </a:pPr>
            <a:endParaRPr lang="it-IT" sz="5100" dirty="0" smtClean="0"/>
          </a:p>
          <a:p>
            <a:r>
              <a:rPr lang="it-IT" sz="5100" dirty="0" err="1" smtClean="0"/>
              <a:t>Upstream</a:t>
            </a:r>
            <a:r>
              <a:rPr lang="it-IT" sz="5100" dirty="0" smtClean="0"/>
              <a:t> </a:t>
            </a:r>
            <a:r>
              <a:rPr lang="it-IT" sz="5100" dirty="0" err="1" smtClean="0"/>
              <a:t>region</a:t>
            </a:r>
            <a:r>
              <a:rPr lang="it-IT" sz="5100" dirty="0" smtClean="0"/>
              <a:t> </a:t>
            </a:r>
            <a:r>
              <a:rPr lang="it-IT" sz="5100" dirty="0" err="1" smtClean="0"/>
              <a:t>to</a:t>
            </a:r>
            <a:r>
              <a:rPr lang="it-IT" sz="5100" dirty="0" smtClean="0"/>
              <a:t> II </a:t>
            </a:r>
            <a:r>
              <a:rPr lang="it-IT" sz="5100" dirty="0" err="1" smtClean="0"/>
              <a:t>exon</a:t>
            </a:r>
            <a:r>
              <a:rPr lang="it-IT" sz="5100" dirty="0" smtClean="0"/>
              <a:t> </a:t>
            </a:r>
            <a:r>
              <a:rPr lang="it-IT" sz="5100" dirty="0" err="1" smtClean="0"/>
              <a:t>could</a:t>
            </a:r>
            <a:r>
              <a:rPr lang="it-IT" sz="5100" dirty="0" smtClean="0"/>
              <a:t> </a:t>
            </a:r>
            <a:r>
              <a:rPr lang="it-IT" sz="5100" dirty="0" err="1" smtClean="0"/>
              <a:t>influence</a:t>
            </a:r>
            <a:r>
              <a:rPr lang="it-IT" sz="5100" dirty="0" smtClean="0"/>
              <a:t> the </a:t>
            </a:r>
            <a:r>
              <a:rPr lang="it-IT" sz="5100" dirty="0" err="1" smtClean="0"/>
              <a:t>trasncription</a:t>
            </a:r>
            <a:r>
              <a:rPr lang="it-IT" sz="5100" dirty="0" smtClean="0"/>
              <a:t> </a:t>
            </a:r>
            <a:r>
              <a:rPr lang="it-IT" sz="5100" dirty="0" err="1" smtClean="0"/>
              <a:t>of</a:t>
            </a:r>
            <a:r>
              <a:rPr lang="it-IT" sz="5100" dirty="0" smtClean="0"/>
              <a:t> SERPINA1 </a:t>
            </a:r>
            <a:r>
              <a:rPr lang="it-IT" sz="5100" dirty="0" err="1" smtClean="0"/>
              <a:t>cDNA</a:t>
            </a:r>
            <a:endParaRPr lang="it-IT" sz="5100" dirty="0" smtClean="0"/>
          </a:p>
          <a:p>
            <a:pPr>
              <a:buNone/>
            </a:pPr>
            <a:endParaRPr lang="it-IT" sz="5100" dirty="0" smtClean="0"/>
          </a:p>
          <a:p>
            <a:r>
              <a:rPr lang="en-US" sz="5100" dirty="0" smtClean="0"/>
              <a:t>The ovine </a:t>
            </a:r>
            <a:r>
              <a:rPr lang="en-US" sz="5100" i="1" dirty="0" smtClean="0"/>
              <a:t>SERPINA1 gene </a:t>
            </a:r>
            <a:r>
              <a:rPr lang="en-US" sz="5100" i="1" dirty="0" err="1" smtClean="0"/>
              <a:t>exon</a:t>
            </a:r>
            <a:r>
              <a:rPr lang="en-US" sz="5100" i="1" dirty="0" smtClean="0"/>
              <a:t> and </a:t>
            </a:r>
            <a:r>
              <a:rPr lang="en-US" sz="5100" i="1" dirty="0" err="1" smtClean="0"/>
              <a:t>intron</a:t>
            </a:r>
            <a:r>
              <a:rPr lang="en-US" sz="5100" i="1" dirty="0" smtClean="0"/>
              <a:t> organization is </a:t>
            </a:r>
            <a:r>
              <a:rPr lang="en-US" sz="5100" dirty="0" smtClean="0"/>
              <a:t>similar to human and bovine</a:t>
            </a:r>
          </a:p>
          <a:p>
            <a:pPr>
              <a:buNone/>
            </a:pPr>
            <a:endParaRPr lang="it-IT" sz="5100" dirty="0" smtClean="0"/>
          </a:p>
          <a:p>
            <a:r>
              <a:rPr lang="it-IT" sz="5100" dirty="0" smtClean="0"/>
              <a:t>12 </a:t>
            </a:r>
            <a:r>
              <a:rPr lang="it-IT" sz="5100" dirty="0" err="1" smtClean="0"/>
              <a:t>of</a:t>
            </a:r>
            <a:r>
              <a:rPr lang="it-IT" sz="5100" dirty="0" smtClean="0"/>
              <a:t> 23 non </a:t>
            </a:r>
            <a:r>
              <a:rPr lang="it-IT" sz="5100" dirty="0" err="1" smtClean="0"/>
              <a:t>synonimous</a:t>
            </a:r>
            <a:r>
              <a:rPr lang="it-IT" sz="5100" dirty="0" smtClean="0"/>
              <a:t> </a:t>
            </a:r>
            <a:r>
              <a:rPr lang="it-IT" sz="5100" dirty="0" err="1" smtClean="0"/>
              <a:t>aa</a:t>
            </a:r>
            <a:r>
              <a:rPr lang="it-IT" sz="5100" dirty="0" smtClean="0"/>
              <a:t> </a:t>
            </a:r>
            <a:r>
              <a:rPr lang="it-IT" sz="5100" dirty="0" err="1" smtClean="0"/>
              <a:t>change</a:t>
            </a:r>
            <a:r>
              <a:rPr lang="it-IT" sz="5100" dirty="0" smtClean="0"/>
              <a:t> </a:t>
            </a:r>
            <a:r>
              <a:rPr lang="it-IT" sz="5100" dirty="0" err="1" smtClean="0"/>
              <a:t>could</a:t>
            </a:r>
            <a:r>
              <a:rPr lang="it-IT" sz="5100" dirty="0" smtClean="0"/>
              <a:t> </a:t>
            </a:r>
            <a:r>
              <a:rPr lang="it-IT" sz="5100" dirty="0" err="1" smtClean="0"/>
              <a:t>affect</a:t>
            </a:r>
            <a:r>
              <a:rPr lang="it-IT" sz="5100" dirty="0" smtClean="0"/>
              <a:t> AAT </a:t>
            </a:r>
            <a:r>
              <a:rPr lang="it-IT" sz="5100" dirty="0" err="1" smtClean="0"/>
              <a:t>function</a:t>
            </a:r>
            <a:endParaRPr lang="it-IT" sz="5100" dirty="0" smtClean="0"/>
          </a:p>
          <a:p>
            <a:pPr>
              <a:buNone/>
            </a:pPr>
            <a:endParaRPr lang="it-IT" sz="5100" dirty="0" smtClean="0"/>
          </a:p>
          <a:p>
            <a:r>
              <a:rPr lang="it-IT" sz="5100" dirty="0" smtClean="0"/>
              <a:t>None </a:t>
            </a:r>
            <a:r>
              <a:rPr lang="it-IT" sz="5100" dirty="0" err="1" smtClean="0"/>
              <a:t>aa</a:t>
            </a:r>
            <a:r>
              <a:rPr lang="it-IT" sz="5100" dirty="0" smtClean="0"/>
              <a:t> </a:t>
            </a:r>
            <a:r>
              <a:rPr lang="it-IT" sz="5100" dirty="0" err="1" smtClean="0"/>
              <a:t>change</a:t>
            </a:r>
            <a:r>
              <a:rPr lang="it-IT" sz="5100" dirty="0" smtClean="0"/>
              <a:t> </a:t>
            </a:r>
            <a:r>
              <a:rPr lang="it-IT" sz="5100" dirty="0" err="1" smtClean="0"/>
              <a:t>is</a:t>
            </a:r>
            <a:r>
              <a:rPr lang="it-IT" sz="5100" dirty="0" smtClean="0"/>
              <a:t> </a:t>
            </a:r>
            <a:r>
              <a:rPr lang="it-IT" sz="5100" dirty="0" err="1" smtClean="0"/>
              <a:t>identified</a:t>
            </a:r>
            <a:r>
              <a:rPr lang="it-IT" sz="5100" dirty="0" smtClean="0"/>
              <a:t> in RCL </a:t>
            </a:r>
            <a:r>
              <a:rPr lang="it-IT" sz="5100" dirty="0" err="1" smtClean="0"/>
              <a:t>region</a:t>
            </a:r>
            <a:r>
              <a:rPr lang="it-IT" sz="5100" dirty="0" smtClean="0"/>
              <a:t> </a:t>
            </a:r>
            <a:r>
              <a:rPr lang="it-IT" sz="5100" dirty="0" err="1" smtClean="0"/>
              <a:t>important</a:t>
            </a:r>
            <a:r>
              <a:rPr lang="it-IT" sz="5100" dirty="0" smtClean="0"/>
              <a:t> </a:t>
            </a:r>
            <a:r>
              <a:rPr lang="it-IT" sz="5100" dirty="0" err="1" smtClean="0"/>
              <a:t>for</a:t>
            </a:r>
            <a:r>
              <a:rPr lang="it-IT" sz="5100" dirty="0" smtClean="0"/>
              <a:t> </a:t>
            </a:r>
            <a:r>
              <a:rPr lang="it-IT" sz="5100" dirty="0" err="1" smtClean="0"/>
              <a:t>inhibitory</a:t>
            </a:r>
            <a:r>
              <a:rPr lang="it-IT" sz="5100" dirty="0" smtClean="0"/>
              <a:t> </a:t>
            </a:r>
            <a:r>
              <a:rPr lang="it-IT" sz="5100" dirty="0" err="1" smtClean="0"/>
              <a:t>action</a:t>
            </a:r>
            <a:r>
              <a:rPr lang="it-IT" sz="5100" dirty="0" smtClean="0"/>
              <a:t> 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041818"/>
          </a:xfrm>
        </p:spPr>
        <p:txBody>
          <a:bodyPr/>
          <a:lstStyle/>
          <a:p>
            <a:pPr algn="ctr"/>
            <a:r>
              <a:rPr lang="it-IT" b="1" dirty="0" smtClean="0"/>
              <a:t>Talk </a:t>
            </a:r>
            <a:r>
              <a:rPr lang="it-IT" b="1" dirty="0" err="1" smtClean="0"/>
              <a:t>outline</a:t>
            </a:r>
            <a:endParaRPr lang="it-IT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18</a:t>
            </a:fld>
            <a:endParaRPr lang="it-IT"/>
          </a:p>
        </p:txBody>
      </p:sp>
      <p:graphicFrame>
        <p:nvGraphicFramePr>
          <p:cNvPr id="9" name="Diagramma 8"/>
          <p:cNvGraphicFramePr/>
          <p:nvPr/>
        </p:nvGraphicFramePr>
        <p:xfrm>
          <a:off x="0" y="1142984"/>
          <a:ext cx="91440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19</a:t>
            </a:fld>
            <a:endParaRPr lang="it-IT"/>
          </a:p>
        </p:txBody>
      </p:sp>
      <p:grpSp>
        <p:nvGrpSpPr>
          <p:cNvPr id="11" name="Gruppo 10"/>
          <p:cNvGrpSpPr/>
          <p:nvPr/>
        </p:nvGrpSpPr>
        <p:grpSpPr>
          <a:xfrm>
            <a:off x="1380862" y="3857628"/>
            <a:ext cx="6334410" cy="2357454"/>
            <a:chOff x="1045604" y="3000372"/>
            <a:chExt cx="6334410" cy="2357454"/>
          </a:xfrm>
        </p:grpSpPr>
        <p:pic>
          <p:nvPicPr>
            <p:cNvPr id="1026" name="Picture 2" descr="Pecora di razza Sarda 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5604" y="3000372"/>
              <a:ext cx="3307786" cy="2357454"/>
            </a:xfrm>
            <a:prstGeom prst="rect">
              <a:avLst/>
            </a:prstGeom>
            <a:noFill/>
          </p:spPr>
        </p:pic>
        <p:pic>
          <p:nvPicPr>
            <p:cNvPr id="1028" name="Picture 4" descr="Pecora di razza Gentile di Puglia 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57686" y="3000372"/>
              <a:ext cx="3000396" cy="2357454"/>
            </a:xfrm>
            <a:prstGeom prst="rect">
              <a:avLst/>
            </a:prstGeom>
            <a:noFill/>
          </p:spPr>
        </p:pic>
        <p:sp>
          <p:nvSpPr>
            <p:cNvPr id="8" name="CasellaDiTesto 7"/>
            <p:cNvSpPr txBox="1"/>
            <p:nvPr/>
          </p:nvSpPr>
          <p:spPr>
            <a:xfrm>
              <a:off x="1142976" y="4917056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SARDA</a:t>
              </a:r>
              <a:endParaRPr lang="it-IT" dirty="0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5143504" y="4929198"/>
              <a:ext cx="2236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GENTILE </a:t>
              </a:r>
              <a:r>
                <a:rPr lang="it-IT" dirty="0" err="1" smtClean="0"/>
                <a:t>DI</a:t>
              </a:r>
              <a:r>
                <a:rPr lang="it-IT" dirty="0" smtClean="0"/>
                <a:t> PUGLIA</a:t>
              </a:r>
              <a:endParaRPr lang="it-IT" dirty="0"/>
            </a:p>
          </p:txBody>
        </p:sp>
      </p:grpSp>
      <p:sp>
        <p:nvSpPr>
          <p:cNvPr id="10" name="Fumetto 2 9"/>
          <p:cNvSpPr/>
          <p:nvPr/>
        </p:nvSpPr>
        <p:spPr>
          <a:xfrm>
            <a:off x="1500166" y="285728"/>
            <a:ext cx="5572164" cy="1500198"/>
          </a:xfrm>
          <a:prstGeom prst="wedgeRoundRectCallout">
            <a:avLst>
              <a:gd name="adj1" fmla="val 6186"/>
              <a:gd name="adj2" fmla="val 1908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 smtClean="0"/>
              <a:t>Is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there</a:t>
            </a:r>
            <a:r>
              <a:rPr lang="it-IT" sz="2400" b="1" dirty="0" smtClean="0"/>
              <a:t> a </a:t>
            </a:r>
            <a:r>
              <a:rPr lang="it-IT" sz="2400" b="1" dirty="0" err="1" smtClean="0"/>
              <a:t>differential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expression</a:t>
            </a:r>
            <a:r>
              <a:rPr lang="it-IT" sz="2400" b="1" dirty="0" smtClean="0"/>
              <a:t> in milk </a:t>
            </a:r>
            <a:r>
              <a:rPr lang="it-IT" sz="2400" b="1" dirty="0" err="1" smtClean="0"/>
              <a:t>of</a:t>
            </a:r>
            <a:r>
              <a:rPr lang="it-IT" sz="2400" b="1" dirty="0" smtClean="0"/>
              <a:t> SERPINA1 gene </a:t>
            </a:r>
            <a:r>
              <a:rPr lang="it-IT" sz="2400" b="1" dirty="0" err="1" smtClean="0"/>
              <a:t>during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lactation</a:t>
            </a:r>
            <a:r>
              <a:rPr lang="it-IT" sz="2400" b="1" dirty="0" smtClean="0"/>
              <a:t>?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err="1" smtClean="0"/>
              <a:t>Materials</a:t>
            </a:r>
            <a:r>
              <a:rPr lang="it-IT" sz="3200" b="1" dirty="0" smtClean="0"/>
              <a:t> and </a:t>
            </a:r>
            <a:r>
              <a:rPr lang="it-IT" sz="3200" b="1" dirty="0" err="1" smtClean="0"/>
              <a:t>Methods</a:t>
            </a:r>
            <a:endParaRPr lang="it-IT" sz="3200" b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2319802" y="1571612"/>
          <a:ext cx="4752528" cy="1051560"/>
        </p:xfrm>
        <a:graphic>
          <a:graphicData uri="http://schemas.openxmlformats.org/drawingml/2006/table">
            <a:tbl>
              <a:tblPr/>
              <a:tblGrid>
                <a:gridCol w="1188132"/>
                <a:gridCol w="1188132"/>
                <a:gridCol w="1188132"/>
                <a:gridCol w="1188132"/>
              </a:tblGrid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RAZZA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STADIO DELLA LATTAZIONE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60 </a:t>
                      </a: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GIORNI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90 </a:t>
                      </a: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GIORNI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120 </a:t>
                      </a: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GIORNI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SARDA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14</a:t>
                      </a:r>
                      <a:endParaRPr lang="it-IT" sz="1200" b="0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13</a:t>
                      </a:r>
                      <a:endParaRPr lang="it-IT" sz="1200" b="0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13</a:t>
                      </a:r>
                      <a:endParaRPr lang="it-IT" sz="1200" b="0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GENTILE </a:t>
                      </a:r>
                      <a:r>
                        <a:rPr lang="it-IT" sz="1200" b="1" kern="120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DI</a:t>
                      </a: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PUGLIA</a:t>
                      </a:r>
                      <a:endParaRPr lang="it-IT" sz="1200" b="1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10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Calibri"/>
                          <a:cs typeface="Tahoma" pitchFamily="34" charset="0"/>
                        </a:rPr>
                        <a:t>4</a:t>
                      </a:r>
                      <a:endParaRPr lang="it-IT" sz="1200" b="0" kern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1331514" y="1071546"/>
            <a:ext cx="701826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1. RNA </a:t>
            </a:r>
            <a:r>
              <a:rPr lang="it-IT" b="1" dirty="0" err="1" smtClean="0"/>
              <a:t>extraction</a:t>
            </a:r>
            <a:r>
              <a:rPr lang="it-IT" b="1" dirty="0" smtClean="0"/>
              <a:t> </a:t>
            </a:r>
            <a:r>
              <a:rPr lang="it-IT" b="1" dirty="0" err="1" smtClean="0"/>
              <a:t>from</a:t>
            </a:r>
            <a:r>
              <a:rPr lang="it-IT" b="1" dirty="0" smtClean="0"/>
              <a:t> a total </a:t>
            </a:r>
            <a:r>
              <a:rPr lang="it-IT" b="1" dirty="0" err="1" smtClean="0"/>
              <a:t>of</a:t>
            </a:r>
            <a:r>
              <a:rPr lang="it-IT" b="1" dirty="0" smtClean="0"/>
              <a:t> 71 milk </a:t>
            </a:r>
            <a:r>
              <a:rPr lang="it-IT" b="1" dirty="0" err="1" smtClean="0"/>
              <a:t>samples</a:t>
            </a:r>
            <a:r>
              <a:rPr lang="it-IT" b="1" dirty="0" smtClean="0"/>
              <a:t> 60, 90, 120 d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142844" y="1500174"/>
            <a:ext cx="2033137" cy="1143008"/>
            <a:chOff x="214282" y="1500174"/>
            <a:chExt cx="2033137" cy="1143008"/>
          </a:xfrm>
        </p:grpSpPr>
        <p:pic>
          <p:nvPicPr>
            <p:cNvPr id="13" name="Immagine 12" descr="lipid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282" y="1500174"/>
              <a:ext cx="2033137" cy="1143008"/>
            </a:xfrm>
            <a:prstGeom prst="rect">
              <a:avLst/>
            </a:prstGeom>
          </p:spPr>
        </p:pic>
        <p:sp>
          <p:nvSpPr>
            <p:cNvPr id="14" name="CasellaDiTesto 13"/>
            <p:cNvSpPr txBox="1"/>
            <p:nvPr/>
          </p:nvSpPr>
          <p:spPr>
            <a:xfrm>
              <a:off x="214282" y="2273850"/>
              <a:ext cx="1928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 err="1" smtClean="0">
                  <a:solidFill>
                    <a:schemeClr val="bg1"/>
                  </a:solidFill>
                </a:rPr>
                <a:t>RNeasy</a:t>
              </a:r>
              <a:r>
                <a:rPr lang="it-IT" sz="900" b="1" dirty="0" smtClean="0">
                  <a:solidFill>
                    <a:schemeClr val="bg1"/>
                  </a:solidFill>
                </a:rPr>
                <a:t>  </a:t>
              </a:r>
              <a:r>
                <a:rPr lang="it-IT" sz="900" b="1" dirty="0" err="1" smtClean="0">
                  <a:solidFill>
                    <a:schemeClr val="bg1"/>
                  </a:solidFill>
                </a:rPr>
                <a:t>Lipid</a:t>
              </a:r>
              <a:r>
                <a:rPr lang="it-IT" sz="900" b="1" dirty="0" smtClean="0">
                  <a:solidFill>
                    <a:schemeClr val="bg1"/>
                  </a:solidFill>
                </a:rPr>
                <a:t> </a:t>
              </a:r>
              <a:r>
                <a:rPr lang="it-IT" sz="900" b="1" dirty="0" err="1" smtClean="0">
                  <a:solidFill>
                    <a:schemeClr val="bg1"/>
                  </a:solidFill>
                </a:rPr>
                <a:t>Tissue</a:t>
              </a:r>
              <a:r>
                <a:rPr lang="it-IT" sz="900" b="1" dirty="0" smtClean="0">
                  <a:solidFill>
                    <a:schemeClr val="bg1"/>
                  </a:solidFill>
                </a:rPr>
                <a:t> Mini kit QIAGEN</a:t>
              </a:r>
              <a:endParaRPr lang="it-IT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2953268" y="3286124"/>
            <a:ext cx="5476384" cy="2928958"/>
            <a:chOff x="2953268" y="2643182"/>
            <a:chExt cx="5476384" cy="2928958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2953268" y="2925545"/>
              <a:ext cx="4530407" cy="646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it-IT" b="1" dirty="0" smtClean="0"/>
                <a:t>2.RNA </a:t>
              </a:r>
              <a:r>
                <a:rPr lang="it-IT" b="1" dirty="0" err="1" smtClean="0"/>
                <a:t>quality</a:t>
              </a:r>
              <a:r>
                <a:rPr lang="it-IT" b="1" dirty="0" smtClean="0"/>
                <a:t> </a:t>
              </a:r>
              <a:r>
                <a:rPr lang="it-IT" b="1" dirty="0" err="1" smtClean="0"/>
                <a:t>check</a:t>
              </a:r>
              <a:r>
                <a:rPr lang="it-IT" b="1" dirty="0" smtClean="0"/>
                <a:t>: </a:t>
              </a:r>
              <a:r>
                <a:rPr lang="it-IT" b="1" dirty="0" err="1" smtClean="0"/>
                <a:t>Agilent</a:t>
              </a:r>
              <a:r>
                <a:rPr lang="it-IT" b="1" dirty="0" smtClean="0"/>
                <a:t> 2100 and </a:t>
              </a:r>
            </a:p>
            <a:p>
              <a:pPr algn="ctr"/>
              <a:r>
                <a:rPr lang="it-IT" b="1" dirty="0" err="1" smtClean="0"/>
                <a:t>Bioanalyzer</a:t>
              </a:r>
              <a:endParaRPr lang="it-IT" b="1" dirty="0" smtClean="0"/>
            </a:p>
          </p:txBody>
        </p:sp>
        <p:pic>
          <p:nvPicPr>
            <p:cNvPr id="16" name="Immagine 15" descr="agilent 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6578" y="2643182"/>
              <a:ext cx="1643074" cy="1422286"/>
            </a:xfrm>
            <a:prstGeom prst="rect">
              <a:avLst/>
            </a:prstGeom>
          </p:spPr>
        </p:pic>
        <p:pic>
          <p:nvPicPr>
            <p:cNvPr id="17" name="Immagine 16" descr="agilent.jpg"/>
            <p:cNvPicPr>
              <a:picLocks noChangeAspect="1"/>
            </p:cNvPicPr>
            <p:nvPr/>
          </p:nvPicPr>
          <p:blipFill>
            <a:blip r:embed="rId4"/>
            <a:srcRect r="40816"/>
            <a:stretch>
              <a:fillRect/>
            </a:stretch>
          </p:blipFill>
          <p:spPr>
            <a:xfrm>
              <a:off x="4572000" y="3571876"/>
              <a:ext cx="2071702" cy="2000264"/>
            </a:xfrm>
            <a:prstGeom prst="rect">
              <a:avLst/>
            </a:prstGeom>
          </p:spPr>
        </p:pic>
        <p:sp>
          <p:nvSpPr>
            <p:cNvPr id="18" name="CasellaDiTesto 17"/>
            <p:cNvSpPr txBox="1"/>
            <p:nvPr/>
          </p:nvSpPr>
          <p:spPr>
            <a:xfrm>
              <a:off x="4500562" y="3611407"/>
              <a:ext cx="2214578" cy="24622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it-IT" sz="1000" b="1" dirty="0" smtClean="0">
                  <a:solidFill>
                    <a:schemeClr val="bg1"/>
                  </a:solidFill>
                </a:rPr>
                <a:t>High </a:t>
              </a:r>
              <a:r>
                <a:rPr lang="it-IT" sz="1000" b="1" dirty="0" err="1" smtClean="0">
                  <a:solidFill>
                    <a:schemeClr val="bg1"/>
                  </a:solidFill>
                </a:rPr>
                <a:t>quality</a:t>
              </a:r>
              <a:r>
                <a:rPr lang="it-IT" sz="1000" b="1" dirty="0" smtClean="0">
                  <a:solidFill>
                    <a:schemeClr val="bg1"/>
                  </a:solidFill>
                </a:rPr>
                <a:t> vs </a:t>
              </a:r>
              <a:r>
                <a:rPr lang="it-IT" sz="1000" b="1" dirty="0" err="1" smtClean="0">
                  <a:solidFill>
                    <a:schemeClr val="bg1"/>
                  </a:solidFill>
                </a:rPr>
                <a:t>degraded</a:t>
              </a:r>
              <a:r>
                <a:rPr lang="it-IT" sz="1000" b="1" dirty="0" smtClean="0">
                  <a:solidFill>
                    <a:schemeClr val="bg1"/>
                  </a:solidFill>
                </a:rPr>
                <a:t> RNA</a:t>
              </a: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214282" y="3857628"/>
            <a:ext cx="2214578" cy="2500317"/>
            <a:chOff x="214282" y="3571876"/>
            <a:chExt cx="2214578" cy="2500317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214282" y="3571876"/>
              <a:ext cx="2214578" cy="646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/>
                <a:t>3. RT-PCR and </a:t>
              </a:r>
              <a:r>
                <a:rPr lang="it-IT" b="1" dirty="0" err="1" smtClean="0"/>
                <a:t>qPCR</a:t>
              </a:r>
              <a:endParaRPr lang="it-IT" b="1" dirty="0" smtClean="0"/>
            </a:p>
          </p:txBody>
        </p:sp>
        <p:pic>
          <p:nvPicPr>
            <p:cNvPr id="21" name="Immagine 20" descr="RT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4282" y="4214818"/>
              <a:ext cx="2190750" cy="18573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/>
              <a:t>4.qPCR</a:t>
            </a:r>
            <a:endParaRPr lang="it-IT" sz="36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85752" y="29572826"/>
            <a:ext cx="838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Tab.1  </a:t>
            </a:r>
            <a:r>
              <a:rPr lang="it-IT" sz="2400" b="1" dirty="0" err="1">
                <a:solidFill>
                  <a:schemeClr val="bg1"/>
                </a:solidFill>
                <a:latin typeface="Calibri" pitchFamily="34" charset="0"/>
              </a:rPr>
              <a:t>P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rimer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sequences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concentration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T.a.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amplicon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</a:rPr>
              <a:t>  </a:t>
            </a:r>
            <a:r>
              <a:rPr lang="it-IT" sz="2400" b="1" dirty="0" err="1" smtClean="0">
                <a:solidFill>
                  <a:schemeClr val="bg1"/>
                </a:solidFill>
                <a:latin typeface="Calibri" pitchFamily="34" charset="0"/>
              </a:rPr>
              <a:t>lenght</a:t>
            </a:r>
            <a:endParaRPr lang="it-IT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12" name="Table 5"/>
          <p:cNvGraphicFramePr/>
          <p:nvPr/>
        </p:nvGraphicFramePr>
        <p:xfrm>
          <a:off x="71406" y="1285860"/>
          <a:ext cx="5000660" cy="4250625"/>
        </p:xfrm>
        <a:graphic>
          <a:graphicData uri="http://schemas.openxmlformats.org/drawingml/2006/table">
            <a:tbl>
              <a:tblPr/>
              <a:tblGrid>
                <a:gridCol w="714380"/>
                <a:gridCol w="2214578"/>
                <a:gridCol w="428628"/>
                <a:gridCol w="500066"/>
                <a:gridCol w="1143008"/>
              </a:tblGrid>
              <a:tr h="6015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Gene</a:t>
                      </a:r>
                      <a:endPara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Primers</a:t>
                      </a:r>
                      <a:endPara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nM</a:t>
                      </a:r>
                      <a:endPara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T.a</a:t>
                      </a:r>
                      <a:endPara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Amplicon</a:t>
                      </a: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cDNA</a:t>
                      </a: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/DNA</a:t>
                      </a:r>
                      <a:endPara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29678"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SERPINA1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5’AGGGATCACCGAGGAAACAG3’</a:t>
                      </a:r>
                    </a:p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5’GTTGCTCATTCACGTGGAAG3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algn="ctr"/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112/900</a:t>
                      </a:r>
                      <a:endParaRPr lang="it-IT" sz="8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296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ATP5B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5’TTTGGACTCCACGTCTCGCATC3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5’TCCTGGAGGGATTTGTAGTCCTG3’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algn="ctr"/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108/NO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296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EIF2B2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5’CCGTTCCCATTATGCTCAACTCCAG3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5’TCCGTGTCCCTTCCAGTTCCAC3’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</a:p>
                    <a:p>
                      <a:pPr algn="ctr"/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81/NO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45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SDHA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5’ACGATTACTCCAAGCCCATCCAG3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5’AACGTAGGAGAGCGTGTGCTTC3’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</a:p>
                    <a:p>
                      <a:pPr algn="ctr"/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80/</a:t>
                      </a:r>
                      <a:r>
                        <a:rPr lang="it-IT" sz="8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2457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POLR2A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 AATGGAAGCATGTCAATGAGGACTCTC3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 CACAGGCAGCACAGTGACGATC3’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</a:p>
                    <a:p>
                      <a:pPr algn="ctr"/>
                      <a:endParaRPr lang="it-IT" sz="8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164/</a:t>
                      </a:r>
                      <a:r>
                        <a:rPr lang="it-IT" sz="8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164</a:t>
                      </a:r>
                      <a:endParaRPr lang="it-IT" sz="8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600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UXT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5’TGTGGCCCTTGGATATGGTT3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5’GGTTGTCGCTGAGCTCTGTG3’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101/NO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4194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RPS9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5’CCTCGACCAAGAGCTGAAG3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5’CCTCCAGACCTCACGTTTGTTC3’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200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54/250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5835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800" b="1" i="1" strike="noStrike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MRPS15</a:t>
                      </a:r>
                      <a:endParaRPr sz="8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5’GCAGCTTATGAGCAAGGTCGT3</a:t>
                      </a: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5’GCTCATCAGCAGATAGCGCTT3’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8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151/2100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5214942" y="1571613"/>
            <a:ext cx="364333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a. </a:t>
            </a:r>
            <a:r>
              <a:rPr lang="it-IT" b="1" dirty="0" err="1" smtClean="0"/>
              <a:t>Evaluation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the </a:t>
            </a:r>
            <a:r>
              <a:rPr lang="it-IT" b="1" dirty="0" err="1" smtClean="0"/>
              <a:t>optimal</a:t>
            </a:r>
            <a:r>
              <a:rPr lang="it-IT" b="1" dirty="0" smtClean="0"/>
              <a:t> set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reference</a:t>
            </a:r>
            <a:r>
              <a:rPr lang="it-IT" b="1" dirty="0" smtClean="0"/>
              <a:t> </a:t>
            </a:r>
            <a:r>
              <a:rPr lang="it-IT" b="1" dirty="0" err="1" smtClean="0"/>
              <a:t>genes</a:t>
            </a:r>
            <a:r>
              <a:rPr lang="it-IT" b="1" dirty="0" smtClean="0"/>
              <a:t> </a:t>
            </a:r>
          </a:p>
        </p:txBody>
      </p:sp>
      <p:pic>
        <p:nvPicPr>
          <p:cNvPr id="9" name="Immagine 8" descr="stateoftheart-normalization-of-rtqpcr-data-20-728.jpg"/>
          <p:cNvPicPr>
            <a:picLocks noChangeAspect="1"/>
          </p:cNvPicPr>
          <p:nvPr/>
        </p:nvPicPr>
        <p:blipFill>
          <a:blip r:embed="rId2"/>
          <a:srcRect l="47390" t="12362" r="28915" b="75275"/>
          <a:stretch>
            <a:fillRect/>
          </a:stretch>
        </p:blipFill>
        <p:spPr>
          <a:xfrm>
            <a:off x="6143636" y="2214554"/>
            <a:ext cx="1643074" cy="642942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286380" y="3143248"/>
            <a:ext cx="364333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b. SERPINA </a:t>
            </a:r>
            <a:r>
              <a:rPr lang="it-IT" b="1" dirty="0" err="1" smtClean="0"/>
              <a:t>expression</a:t>
            </a:r>
            <a:r>
              <a:rPr lang="it-IT" b="1" dirty="0" smtClean="0"/>
              <a:t> </a:t>
            </a:r>
            <a:r>
              <a:rPr lang="it-IT" b="1" dirty="0" err="1" smtClean="0"/>
              <a:t>analyses</a:t>
            </a:r>
            <a:r>
              <a:rPr lang="it-IT" b="1" dirty="0" smtClean="0"/>
              <a:t> </a:t>
            </a:r>
          </a:p>
        </p:txBody>
      </p:sp>
      <p:pic>
        <p:nvPicPr>
          <p:cNvPr id="13" name="Immagine 12" descr="stateoftheart-normalization-of-rtqpcr-data-20-728.jpg"/>
          <p:cNvPicPr>
            <a:picLocks noChangeAspect="1"/>
          </p:cNvPicPr>
          <p:nvPr/>
        </p:nvPicPr>
        <p:blipFill>
          <a:blip r:embed="rId2"/>
          <a:srcRect l="71635" t="10165" b="76099"/>
          <a:stretch>
            <a:fillRect/>
          </a:stretch>
        </p:blipFill>
        <p:spPr>
          <a:xfrm>
            <a:off x="6000760" y="3786190"/>
            <a:ext cx="1966902" cy="7143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7452" t="43946" r="28075" b="16015"/>
          <a:stretch>
            <a:fillRect/>
          </a:stretch>
        </p:blipFill>
        <p:spPr bwMode="auto">
          <a:xfrm>
            <a:off x="5357818" y="4786322"/>
            <a:ext cx="3786182" cy="166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21" name="Immagine 20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71406" y="1124744"/>
            <a:ext cx="4752528" cy="4590272"/>
          </a:xfrm>
          <a:prstGeom prst="rect">
            <a:avLst/>
          </a:prstGeom>
        </p:spPr>
      </p:pic>
      <p:grpSp>
        <p:nvGrpSpPr>
          <p:cNvPr id="22" name="Gruppo 21"/>
          <p:cNvGrpSpPr/>
          <p:nvPr/>
        </p:nvGrpSpPr>
        <p:grpSpPr>
          <a:xfrm>
            <a:off x="0" y="571480"/>
            <a:ext cx="4471138" cy="5073228"/>
            <a:chOff x="0" y="571480"/>
            <a:chExt cx="4471138" cy="5073228"/>
          </a:xfrm>
        </p:grpSpPr>
        <p:sp>
          <p:nvSpPr>
            <p:cNvPr id="23" name="CasellaDiTesto 22"/>
            <p:cNvSpPr txBox="1"/>
            <p:nvPr/>
          </p:nvSpPr>
          <p:spPr>
            <a:xfrm>
              <a:off x="1071538" y="571480"/>
              <a:ext cx="3397084" cy="33855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it-IT" sz="1600" b="1" dirty="0" err="1" smtClean="0">
                  <a:ea typeface="Tahoma" pitchFamily="34" charset="0"/>
                  <a:cs typeface="Tahoma" pitchFamily="34" charset="0"/>
                </a:rPr>
                <a:t>Determination</a:t>
              </a:r>
              <a:r>
                <a:rPr lang="it-IT" sz="1600" b="1" dirty="0" smtClean="0">
                  <a:ea typeface="Tahoma" pitchFamily="34" charset="0"/>
                  <a:cs typeface="Tahoma" pitchFamily="34" charset="0"/>
                </a:rPr>
                <a:t> </a:t>
              </a:r>
              <a:r>
                <a:rPr lang="it-IT" sz="1600" b="1" dirty="0" err="1" smtClean="0">
                  <a:ea typeface="Tahoma" pitchFamily="34" charset="0"/>
                  <a:cs typeface="Tahoma" pitchFamily="34" charset="0"/>
                </a:rPr>
                <a:t>of</a:t>
              </a:r>
              <a:r>
                <a:rPr lang="it-IT" sz="1600" b="1" dirty="0" smtClean="0">
                  <a:ea typeface="Tahoma" pitchFamily="34" charset="0"/>
                  <a:cs typeface="Tahoma" pitchFamily="34" charset="0"/>
                </a:rPr>
                <a:t> HK more </a:t>
              </a:r>
              <a:r>
                <a:rPr lang="it-IT" sz="1600" b="1" dirty="0" err="1" smtClean="0">
                  <a:ea typeface="Tahoma" pitchFamily="34" charset="0"/>
                  <a:cs typeface="Tahoma" pitchFamily="34" charset="0"/>
                </a:rPr>
                <a:t>stable</a:t>
              </a:r>
              <a:endParaRPr lang="it-IT" sz="1600" b="1" dirty="0"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24" name="Gruppo 40"/>
            <p:cNvGrpSpPr/>
            <p:nvPr/>
          </p:nvGrpSpPr>
          <p:grpSpPr>
            <a:xfrm>
              <a:off x="0" y="1196752"/>
              <a:ext cx="490142" cy="4303950"/>
              <a:chOff x="0" y="1196752"/>
              <a:chExt cx="490142" cy="4303950"/>
            </a:xfrm>
          </p:grpSpPr>
          <p:sp>
            <p:nvSpPr>
              <p:cNvPr id="33" name="CasellaDiTesto 32"/>
              <p:cNvSpPr txBox="1"/>
              <p:nvPr/>
            </p:nvSpPr>
            <p:spPr>
              <a:xfrm>
                <a:off x="0" y="5285258"/>
                <a:ext cx="413896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0.67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47392" y="2840978"/>
                <a:ext cx="442750" cy="23083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9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0.90</a:t>
                </a:r>
                <a:endParaRPr lang="it-IT" sz="9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47392" y="1196752"/>
                <a:ext cx="442750" cy="23083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9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1.05</a:t>
                </a:r>
                <a:endParaRPr lang="it-IT" sz="9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" name="Gruppo 48"/>
            <p:cNvGrpSpPr/>
            <p:nvPr/>
          </p:nvGrpSpPr>
          <p:grpSpPr>
            <a:xfrm>
              <a:off x="379182" y="5428134"/>
              <a:ext cx="4091956" cy="216574"/>
              <a:chOff x="379182" y="5428134"/>
              <a:chExt cx="4091956" cy="216574"/>
            </a:xfrm>
          </p:grpSpPr>
          <p:sp>
            <p:nvSpPr>
              <p:cNvPr id="26" name="CasellaDiTesto 25"/>
              <p:cNvSpPr txBox="1"/>
              <p:nvPr/>
            </p:nvSpPr>
            <p:spPr>
              <a:xfrm>
                <a:off x="379182" y="5428134"/>
                <a:ext cx="455574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SPOL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936727" y="5429264"/>
                <a:ext cx="614272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MRSP15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1625718" y="5428134"/>
                <a:ext cx="487634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SEIF2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2182630" y="5428134"/>
                <a:ext cx="590226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UXT323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2857194" y="5428134"/>
                <a:ext cx="463588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QATP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3425960" y="5428134"/>
                <a:ext cx="484428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QSDH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4013961" y="5428134"/>
                <a:ext cx="457177" cy="215444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8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RPS9</a:t>
                </a:r>
                <a:endParaRPr lang="it-IT" sz="800" b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pic>
        <p:nvPicPr>
          <p:cNvPr id="36" name="Immagine 35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004048" y="1196752"/>
            <a:ext cx="4032449" cy="3888432"/>
          </a:xfrm>
          <a:prstGeom prst="rect">
            <a:avLst/>
          </a:prstGeom>
        </p:spPr>
      </p:pic>
      <p:cxnSp>
        <p:nvCxnSpPr>
          <p:cNvPr id="37" name="Connettore 1 36"/>
          <p:cNvCxnSpPr/>
          <p:nvPr/>
        </p:nvCxnSpPr>
        <p:spPr>
          <a:xfrm>
            <a:off x="5148064" y="2708920"/>
            <a:ext cx="388843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5364088" y="4998367"/>
            <a:ext cx="63831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V2/3</a:t>
            </a:r>
            <a:endParaRPr lang="it-IT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089042" y="5003303"/>
            <a:ext cx="63831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V3/4</a:t>
            </a:r>
            <a:endParaRPr lang="it-IT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6813997" y="5008239"/>
            <a:ext cx="63831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V4/5</a:t>
            </a:r>
            <a:endParaRPr lang="it-IT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538952" y="5013176"/>
            <a:ext cx="63831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V5/6</a:t>
            </a:r>
            <a:endParaRPr lang="it-IT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8263908" y="4993431"/>
            <a:ext cx="63831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V6/7</a:t>
            </a:r>
            <a:endParaRPr lang="it-IT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822080" y="4869160"/>
            <a:ext cx="442750" cy="2308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0.00</a:t>
            </a:r>
            <a:endParaRPr lang="it-IT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822080" y="2564904"/>
            <a:ext cx="516488" cy="2308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0.150</a:t>
            </a:r>
            <a:endParaRPr lang="it-IT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4822080" y="1196752"/>
            <a:ext cx="516488" cy="2308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it-IT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0.235</a:t>
            </a:r>
            <a:endParaRPr lang="it-IT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4714876" y="571480"/>
            <a:ext cx="4479111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ea typeface="Tahoma" pitchFamily="34" charset="0"/>
                <a:cs typeface="Tahoma" pitchFamily="34" charset="0"/>
              </a:rPr>
              <a:t>Determination</a:t>
            </a:r>
            <a:r>
              <a:rPr lang="it-IT" sz="16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it-IT" sz="1600" b="1" dirty="0" err="1" smtClean="0">
                <a:ea typeface="Tahoma" pitchFamily="34" charset="0"/>
                <a:cs typeface="Tahoma" pitchFamily="34" charset="0"/>
              </a:rPr>
              <a:t>of</a:t>
            </a:r>
            <a:r>
              <a:rPr lang="it-IT" sz="1600" b="1" dirty="0" smtClean="0">
                <a:ea typeface="Tahoma" pitchFamily="34" charset="0"/>
                <a:cs typeface="Tahoma" pitchFamily="34" charset="0"/>
              </a:rPr>
              <a:t>  the </a:t>
            </a:r>
            <a:r>
              <a:rPr lang="it-IT" sz="1600" b="1" dirty="0" err="1" smtClean="0">
                <a:ea typeface="Tahoma" pitchFamily="34" charset="0"/>
                <a:cs typeface="Tahoma" pitchFamily="34" charset="0"/>
              </a:rPr>
              <a:t>optimal</a:t>
            </a:r>
            <a:r>
              <a:rPr lang="it-IT" sz="16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it-IT" sz="1600" b="1" dirty="0" err="1" smtClean="0">
                <a:ea typeface="Tahoma" pitchFamily="34" charset="0"/>
                <a:cs typeface="Tahoma" pitchFamily="34" charset="0"/>
              </a:rPr>
              <a:t>number</a:t>
            </a:r>
            <a:r>
              <a:rPr lang="it-IT" sz="16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it-IT" sz="1600" b="1" dirty="0" err="1" smtClean="0">
                <a:ea typeface="Tahoma" pitchFamily="34" charset="0"/>
                <a:cs typeface="Tahoma" pitchFamily="34" charset="0"/>
              </a:rPr>
              <a:t>of</a:t>
            </a:r>
            <a:r>
              <a:rPr lang="it-IT" sz="1600" b="1" dirty="0" smtClean="0">
                <a:ea typeface="Tahoma" pitchFamily="34" charset="0"/>
                <a:cs typeface="Tahoma" pitchFamily="34" charset="0"/>
              </a:rPr>
              <a:t> HK</a:t>
            </a:r>
            <a:endParaRPr lang="it-IT" sz="1600" b="1" dirty="0"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ella 15"/>
          <p:cNvGraphicFramePr>
            <a:graphicFrameLocks noGrp="1"/>
          </p:cNvGraphicFramePr>
          <p:nvPr/>
        </p:nvGraphicFramePr>
        <p:xfrm>
          <a:off x="142844" y="4289526"/>
          <a:ext cx="9036495" cy="2211308"/>
        </p:xfrm>
        <a:graphic>
          <a:graphicData uri="http://schemas.openxmlformats.org/drawingml/2006/table">
            <a:tbl>
              <a:tblPr/>
              <a:tblGrid>
                <a:gridCol w="702450"/>
                <a:gridCol w="761142"/>
                <a:gridCol w="793240"/>
                <a:gridCol w="1205906"/>
                <a:gridCol w="1205906"/>
                <a:gridCol w="1175642"/>
                <a:gridCol w="1146298"/>
                <a:gridCol w="1029834"/>
                <a:gridCol w="1016077"/>
              </a:tblGrid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Razza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Gentile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Sarda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40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µ ± SE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1.64 ± 0.04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1.69 ± 0.05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Giorni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90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120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µ ± SE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1.65 ± 0.07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1.70 ± 0.04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1.64 ± 0.07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Razza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Gentile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Sarda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Gentile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Sarda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Gentile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Sarda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Giorni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µ ± SE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1.67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</a:t>
                      </a: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0.08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1.63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0.07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90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µ ± SE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1.60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0.07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1.80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</a:t>
                      </a: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0.10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01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120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µ ± SE</a:t>
                      </a: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0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1.66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</a:t>
                      </a: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0.04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1.63 </a:t>
                      </a:r>
                      <a:r>
                        <a:rPr lang="it-IT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</a:t>
                      </a:r>
                      <a:r>
                        <a:rPr lang="it-IT" sz="100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0.06</a:t>
                      </a:r>
                      <a:endParaRPr lang="it-IT" sz="1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6812" marR="668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6" name="Immagin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548680"/>
            <a:ext cx="4032448" cy="316835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755576" y="3427964"/>
            <a:ext cx="692818" cy="2616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Gentile</a:t>
            </a:r>
            <a:endParaRPr lang="it-IT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20022" y="3427964"/>
            <a:ext cx="593432" cy="2616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Sarda</a:t>
            </a:r>
            <a:endParaRPr lang="it-IT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0" y="156969"/>
            <a:ext cx="4286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1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/>
                <a:ea typeface="ＭＳ Ｐゴシック"/>
              </a:rPr>
              <a:t>We did not find any difference in expression levels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/>
                <a:ea typeface="ＭＳ Ｐゴシック"/>
              </a:rPr>
              <a:t>of SERPINA1 between two breed</a:t>
            </a:r>
          </a:p>
        </p:txBody>
      </p:sp>
      <p:sp>
        <p:nvSpPr>
          <p:cNvPr id="10" name="TextShape 10"/>
          <p:cNvSpPr txBox="1"/>
          <p:nvPr/>
        </p:nvSpPr>
        <p:spPr>
          <a:xfrm>
            <a:off x="15051770" y="14427969"/>
            <a:ext cx="6629462" cy="152501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sz="800" b="1"/>
          </a:p>
        </p:txBody>
      </p:sp>
      <p:pic>
        <p:nvPicPr>
          <p:cNvPr id="11" name="Immagine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1960" y="630550"/>
            <a:ext cx="5004048" cy="3084202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823555" y="3442211"/>
            <a:ext cx="453970" cy="2616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120</a:t>
            </a:r>
            <a:endParaRPr lang="it-IT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604774" y="3442211"/>
            <a:ext cx="364202" cy="2616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60</a:t>
            </a:r>
            <a:endParaRPr lang="it-IT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388424" y="3442211"/>
            <a:ext cx="364202" cy="2616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90</a:t>
            </a:r>
            <a:endParaRPr lang="it-IT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108198" y="285728"/>
            <a:ext cx="503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 2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/>
                <a:ea typeface="ＭＳ Ｐゴシック"/>
              </a:rPr>
              <a:t>We did not find any difference in expression levels 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786314" y="4286256"/>
            <a:ext cx="450059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Analysis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of</a:t>
            </a:r>
            <a:r>
              <a:rPr lang="it-IT" sz="1400" b="1" dirty="0" smtClean="0"/>
              <a:t> data </a:t>
            </a:r>
            <a:r>
              <a:rPr lang="it-IT" sz="1400" b="1" dirty="0" err="1" smtClean="0"/>
              <a:t>by</a:t>
            </a:r>
            <a:r>
              <a:rPr lang="it-IT" sz="1400" b="1" dirty="0" smtClean="0"/>
              <a:t> a </a:t>
            </a:r>
            <a:r>
              <a:rPr lang="it-IT" sz="1400" b="1" dirty="0" err="1" smtClean="0"/>
              <a:t>repeated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measure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analysis</a:t>
            </a:r>
            <a:r>
              <a:rPr lang="it-IT" sz="1400" b="1" dirty="0" smtClean="0"/>
              <a:t> </a:t>
            </a:r>
          </a:p>
          <a:p>
            <a:pPr algn="ctr"/>
            <a:r>
              <a:rPr lang="it-IT" sz="1400" b="1" dirty="0" smtClean="0"/>
              <a:t>In GLM procedure </a:t>
            </a:r>
            <a:r>
              <a:rPr lang="it-IT" sz="1400" b="1" dirty="0" err="1" smtClean="0"/>
              <a:t>of</a:t>
            </a:r>
            <a:r>
              <a:rPr lang="it-IT" sz="1400" b="1" dirty="0" smtClean="0"/>
              <a:t> SAS software</a:t>
            </a:r>
            <a:endParaRPr lang="it-IT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findings</a:t>
            </a:r>
            <a:r>
              <a:rPr lang="it-IT" dirty="0" smtClean="0"/>
              <a:t> </a:t>
            </a:r>
            <a:r>
              <a:rPr lang="it-IT" dirty="0" err="1" smtClean="0"/>
              <a:t>confirm</a:t>
            </a:r>
            <a:r>
              <a:rPr lang="it-IT" dirty="0" smtClean="0"/>
              <a:t> </a:t>
            </a:r>
            <a:r>
              <a:rPr lang="it-IT" dirty="0" smtClean="0"/>
              <a:t>the </a:t>
            </a:r>
            <a:r>
              <a:rPr lang="it-IT" dirty="0" err="1" smtClean="0"/>
              <a:t>results</a:t>
            </a:r>
            <a:r>
              <a:rPr lang="it-IT" dirty="0" smtClean="0"/>
              <a:t> </a:t>
            </a:r>
            <a:r>
              <a:rPr lang="it-IT" dirty="0" err="1" smtClean="0"/>
              <a:t>obtained</a:t>
            </a:r>
            <a:r>
              <a:rPr lang="it-IT" dirty="0" smtClean="0"/>
              <a:t>  </a:t>
            </a:r>
            <a:r>
              <a:rPr lang="it-IT" dirty="0" smtClean="0"/>
              <a:t>in </a:t>
            </a:r>
            <a:r>
              <a:rPr lang="it-IT" dirty="0" err="1" smtClean="0"/>
              <a:t>pig</a:t>
            </a:r>
            <a:r>
              <a:rPr lang="it-IT" dirty="0" smtClean="0"/>
              <a:t>, </a:t>
            </a:r>
            <a:r>
              <a:rPr lang="it-IT" dirty="0" err="1" smtClean="0"/>
              <a:t>goat</a:t>
            </a:r>
            <a:r>
              <a:rPr lang="it-IT" dirty="0" smtClean="0"/>
              <a:t> and cow</a:t>
            </a:r>
          </a:p>
          <a:p>
            <a:r>
              <a:rPr lang="it-IT" dirty="0" smtClean="0"/>
              <a:t>In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research</a:t>
            </a:r>
            <a:r>
              <a:rPr lang="it-IT" dirty="0" smtClean="0"/>
              <a:t> in </a:t>
            </a:r>
            <a:r>
              <a:rPr lang="it-IT" dirty="0" err="1" smtClean="0"/>
              <a:t>mammals</a:t>
            </a:r>
            <a:r>
              <a:rPr lang="it-IT" dirty="0" smtClean="0"/>
              <a:t> a </a:t>
            </a:r>
            <a:r>
              <a:rPr lang="it-IT" dirty="0" err="1" smtClean="0"/>
              <a:t>higher</a:t>
            </a:r>
            <a:r>
              <a:rPr lang="it-IT" dirty="0" smtClean="0"/>
              <a:t> </a:t>
            </a:r>
            <a:r>
              <a:rPr lang="it-IT" dirty="0" err="1" smtClean="0"/>
              <a:t>concentration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AAT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observed</a:t>
            </a:r>
            <a:r>
              <a:rPr lang="it-IT" dirty="0" smtClean="0"/>
              <a:t> in the first </a:t>
            </a:r>
            <a:r>
              <a:rPr lang="it-IT" dirty="0" err="1" smtClean="0"/>
              <a:t>lactation</a:t>
            </a:r>
            <a:r>
              <a:rPr lang="it-IT" dirty="0" smtClean="0"/>
              <a:t> </a:t>
            </a:r>
            <a:r>
              <a:rPr lang="it-IT" dirty="0" err="1" smtClean="0"/>
              <a:t>days</a:t>
            </a:r>
            <a:r>
              <a:rPr lang="it-IT" dirty="0" smtClean="0"/>
              <a:t> or in </a:t>
            </a:r>
            <a:r>
              <a:rPr lang="it-IT" dirty="0" err="1" smtClean="0"/>
              <a:t>mastitic</a:t>
            </a:r>
            <a:r>
              <a:rPr lang="it-IT" dirty="0" smtClean="0"/>
              <a:t> </a:t>
            </a:r>
            <a:r>
              <a:rPr lang="it-IT" dirty="0" err="1" smtClean="0"/>
              <a:t>mammary</a:t>
            </a:r>
            <a:r>
              <a:rPr lang="it-IT" dirty="0" smtClean="0"/>
              <a:t> </a:t>
            </a:r>
            <a:r>
              <a:rPr lang="it-IT" dirty="0" err="1" smtClean="0"/>
              <a:t>gland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calving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en-US" dirty="0" smtClean="0"/>
              <a:t>We </a:t>
            </a:r>
            <a:r>
              <a:rPr lang="en-US" dirty="0" err="1" smtClean="0"/>
              <a:t>hyphothesize</a:t>
            </a:r>
            <a:r>
              <a:rPr lang="en-US" dirty="0" smtClean="0"/>
              <a:t> that any SERPINA1 differential expression was observed because the first sampling was far away </a:t>
            </a:r>
            <a:r>
              <a:rPr lang="en-US" dirty="0" smtClean="0"/>
              <a:t>lambing (60 days)</a:t>
            </a: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7549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/>
              <a:t>Remarks</a:t>
            </a:r>
            <a:r>
              <a:rPr lang="it-IT" sz="3600" b="1" dirty="0" smtClean="0"/>
              <a:t> 1</a:t>
            </a:r>
            <a:endParaRPr lang="it-IT" sz="3600" b="1" dirty="0"/>
          </a:p>
        </p:txBody>
      </p:sp>
      <p:grpSp>
        <p:nvGrpSpPr>
          <p:cNvPr id="13" name="Gruppo 12"/>
          <p:cNvGrpSpPr/>
          <p:nvPr/>
        </p:nvGrpSpPr>
        <p:grpSpPr>
          <a:xfrm>
            <a:off x="1214414" y="1357298"/>
            <a:ext cx="7324775" cy="4572032"/>
            <a:chOff x="1214414" y="1357298"/>
            <a:chExt cx="7324775" cy="4572032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"/>
            <a:srcRect l="10922" t="16383" r="11082" b="53478"/>
            <a:stretch>
              <a:fillRect/>
            </a:stretch>
          </p:blipFill>
          <p:spPr bwMode="auto">
            <a:xfrm>
              <a:off x="1214414" y="4071942"/>
              <a:ext cx="7286676" cy="185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/>
            <a:srcRect l="9769" t="22006" r="18837" b="33670"/>
            <a:stretch>
              <a:fillRect/>
            </a:stretch>
          </p:blipFill>
          <p:spPr bwMode="auto">
            <a:xfrm>
              <a:off x="1214414" y="1357298"/>
              <a:ext cx="7324775" cy="2714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665570" cy="1428735"/>
          </a:xfrm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32772" name="AutoShape 4" descr="Risultati immagini per future work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2774" name="AutoShape 6" descr="Risultati immagini per future work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aphicFrame>
        <p:nvGraphicFramePr>
          <p:cNvPr id="11" name="Diagramma 10"/>
          <p:cNvGraphicFramePr/>
          <p:nvPr/>
        </p:nvGraphicFramePr>
        <p:xfrm>
          <a:off x="285720" y="1214422"/>
          <a:ext cx="864399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 smtClean="0"/>
              <a:t>Acknowledgement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Veterinary Summit-A11ugust 31-2 September 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8C0D-7AB6-4F1E-8EF5-3C577F09DF18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000100" y="2000241"/>
            <a:ext cx="30428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DESIGN  and REALIZATION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experiments</a:t>
            </a:r>
            <a:endParaRPr lang="it-IT" b="1" dirty="0" smtClean="0"/>
          </a:p>
          <a:p>
            <a:endParaRPr lang="it-IT" dirty="0" smtClean="0"/>
          </a:p>
          <a:p>
            <a:r>
              <a:rPr lang="it-IT" dirty="0" smtClean="0"/>
              <a:t>Dr.ssa Alessandra </a:t>
            </a:r>
            <a:r>
              <a:rPr lang="it-IT" dirty="0" err="1" smtClean="0"/>
              <a:t>Crisà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Dr. Francesco Napolitano</a:t>
            </a:r>
          </a:p>
          <a:p>
            <a:endParaRPr lang="it-IT" dirty="0" smtClean="0"/>
          </a:p>
          <a:p>
            <a:r>
              <a:rPr lang="it-IT" dirty="0" smtClean="0"/>
              <a:t>Dr.ssa Bianca </a:t>
            </a:r>
            <a:r>
              <a:rPr lang="it-IT" dirty="0" err="1" smtClean="0"/>
              <a:t>Moiloli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Dr.ssa Elisa Mostarda</a:t>
            </a:r>
          </a:p>
          <a:p>
            <a:endParaRPr lang="it-IT" dirty="0" smtClean="0"/>
          </a:p>
          <a:p>
            <a:r>
              <a:rPr lang="it-IT" dirty="0" smtClean="0"/>
              <a:t>Sig. Francesco </a:t>
            </a:r>
            <a:r>
              <a:rPr lang="it-IT" dirty="0" err="1" smtClean="0"/>
              <a:t>Grandoni</a:t>
            </a:r>
            <a:endParaRPr lang="it-IT" dirty="0" smtClean="0"/>
          </a:p>
        </p:txBody>
      </p:sp>
      <p:sp>
        <p:nvSpPr>
          <p:cNvPr id="7" name="CasellaDiTesto 6"/>
          <p:cNvSpPr txBox="1"/>
          <p:nvPr/>
        </p:nvSpPr>
        <p:spPr>
          <a:xfrm>
            <a:off x="4572000" y="1785926"/>
            <a:ext cx="392909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Funding</a:t>
            </a:r>
            <a:endParaRPr lang="it-IT" b="1" dirty="0" smtClean="0"/>
          </a:p>
          <a:p>
            <a:pPr algn="ctr"/>
            <a:endParaRPr lang="it-IT" b="1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This study was supported by the research </a:t>
            </a:r>
            <a:r>
              <a:rPr lang="en-US" dirty="0" err="1" smtClean="0"/>
              <a:t>programme</a:t>
            </a:r>
            <a:r>
              <a:rPr lang="en-US" dirty="0" smtClean="0"/>
              <a:t> “Improvement of Italian livestock through the use of innovative biotechnologies: functional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genomics, </a:t>
            </a:r>
            <a:r>
              <a:rPr lang="en-US" dirty="0" err="1" smtClean="0"/>
              <a:t>transcriptomics</a:t>
            </a:r>
            <a:r>
              <a:rPr lang="en-US" dirty="0" smtClean="0"/>
              <a:t> and proteomics (GENZOOT)” funded by the Italian Ministry of Agriculture.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714348" y="5643578"/>
            <a:ext cx="4078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/>
              <a:t>Care and management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animal</a:t>
            </a:r>
            <a:r>
              <a:rPr lang="it-IT" b="1" dirty="0" smtClean="0"/>
              <a:t> </a:t>
            </a:r>
          </a:p>
          <a:p>
            <a:r>
              <a:rPr lang="it-IT" dirty="0" smtClean="0"/>
              <a:t>CRA-ZOE </a:t>
            </a:r>
            <a:r>
              <a:rPr lang="it-IT" dirty="0" smtClean="0"/>
              <a:t>staff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1025</TotalTime>
  <Words>1230</Words>
  <Application>Microsoft Office PowerPoint</Application>
  <PresentationFormat>Presentazione su schermo (4:3)</PresentationFormat>
  <Paragraphs>454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Verve</vt:lpstr>
      <vt:lpstr>Analysis of sheep SERPINA1 gene expression in milk during lactation</vt:lpstr>
      <vt:lpstr>Talk outline</vt:lpstr>
      <vt:lpstr>Diapositiva 3</vt:lpstr>
      <vt:lpstr>References</vt:lpstr>
      <vt:lpstr>Role of AAT in human milk</vt:lpstr>
      <vt:lpstr>Diapositiva 6</vt:lpstr>
      <vt:lpstr>SERPINA1 and AAT in farm animal</vt:lpstr>
      <vt:lpstr>Diapositiva 8</vt:lpstr>
      <vt:lpstr>Diapositiva 9</vt:lpstr>
      <vt:lpstr>Talk outline</vt:lpstr>
      <vt:lpstr>Diapositiva 11</vt:lpstr>
      <vt:lpstr>Characterization of cDNA and gene </vt:lpstr>
      <vt:lpstr>Diapositiva 13</vt:lpstr>
      <vt:lpstr>Expression of SERPINA1 trasncripts in tissues</vt:lpstr>
      <vt:lpstr>Gene characterization</vt:lpstr>
      <vt:lpstr>SNP identified in SERPINA1 gene</vt:lpstr>
      <vt:lpstr>Remarks 1</vt:lpstr>
      <vt:lpstr>Talk outline</vt:lpstr>
      <vt:lpstr>Diapositiva 19</vt:lpstr>
      <vt:lpstr>Materials and Methods</vt:lpstr>
      <vt:lpstr>4.qPCR</vt:lpstr>
      <vt:lpstr>Diapositiva 22</vt:lpstr>
      <vt:lpstr>Diapositiva 23</vt:lpstr>
      <vt:lpstr>Remarks 1</vt:lpstr>
      <vt:lpstr>Diapositiva 25</vt:lpstr>
      <vt:lpstr>Acknowledgement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sheep SERPINA1 gene expression in milk during lactation</dc:title>
  <dc:creator>c.marchitelli</dc:creator>
  <cp:lastModifiedBy>c.marchitelli</cp:lastModifiedBy>
  <cp:revision>113</cp:revision>
  <dcterms:created xsi:type="dcterms:W3CDTF">2015-08-17T14:38:14Z</dcterms:created>
  <dcterms:modified xsi:type="dcterms:W3CDTF">2015-09-01T12:28:51Z</dcterms:modified>
</cp:coreProperties>
</file>