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</p:sldMasterIdLst>
  <p:notesMasterIdLst>
    <p:notesMasterId r:id="rId29"/>
  </p:notesMasterIdLst>
  <p:sldIdLst>
    <p:sldId id="280" r:id="rId4"/>
    <p:sldId id="256" r:id="rId5"/>
    <p:sldId id="257" r:id="rId6"/>
    <p:sldId id="258" r:id="rId7"/>
    <p:sldId id="259" r:id="rId8"/>
    <p:sldId id="260" r:id="rId9"/>
    <p:sldId id="263" r:id="rId10"/>
    <p:sldId id="261" r:id="rId11"/>
    <p:sldId id="262" r:id="rId12"/>
    <p:sldId id="264" r:id="rId13"/>
    <p:sldId id="265" r:id="rId14"/>
    <p:sldId id="266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2" r:id="rId28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1236" y="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presProps" Target="presProps.xml"/><Relationship Id="rId8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9C7A0B-F003-45C1-9701-2D25C9DA48D0}" type="datetimeFigureOut">
              <a:rPr lang="ko-KR" altLang="en-US" smtClean="0"/>
              <a:pPr/>
              <a:t>2015-08-14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DD4DE8-8EC7-48B4-949D-DF46A31F7BE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741534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current smoking rate of adult males according to the SRs is 47.8%, while the current</a:t>
            </a: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smoking rate according to the UCC is 55.1%. The smoking rate among males was 55.1%</a:t>
            </a: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according to the UCC, which is 7.3% higher than the official smoking rates. In particular, the</a:t>
            </a: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female smoking rate according to the UCC (18.2%) was more than twice as high as the</a:t>
            </a: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official smoking rate indicated by the SRs (7.1%).</a:t>
            </a: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Smoking rates were highest among males in their 30s and females in their 20s, and in general,</a:t>
            </a: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younger age groups (20s and 30s) exhibited higher overall smoking rates. By age group,</a:t>
            </a: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highest smoking rates were observed in the 70+ groups for both males and females. The</a:t>
            </a: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widest gaps between the two indicators were found in the 70+ group for males, and in the 20–</a:t>
            </a: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29 group for females. By household, one-person households showed the highest smoking</a:t>
            </a: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rates for both males and females, but the gap was wider in households with two persons or</a:t>
            </a: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more. By individual income quartile, the “low” group showed the highest smoking rates for</a:t>
            </a: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both males and females. By region, “rural” regions showed the highest smoking rates among</a:t>
            </a: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males, along with the widest inter-indicator gap. For females, “other urban city” showed the</a:t>
            </a: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highest smoking rates and the widest inter-indicator gap. By cancer incidence experience, the</a:t>
            </a: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experience group showed the highest smoking rates for both males and females. For males,</a:t>
            </a: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gap was wider among those who reported cancer incidence experience, while for females</a:t>
            </a: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it was wider among those without cancer (see Table 1).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DD4DE8-8EC7-48B4-949D-DF46A31F7BE2}" type="slidenum">
              <a:rPr lang="ko-KR" altLang="en-US" smtClean="0"/>
              <a:pPr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589859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Among the SR respondents, there were 14,086 individuals who participated in the urinary</a:t>
            </a: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cotinine measurements. After four males and five females who answered “I don’t know” to</a:t>
            </a: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question of current smoking status were excluded, data from a total of 6,614 males and</a:t>
            </a: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7,463 females were analyzed to determine the response accuracy of the SRs. The sensitivity</a:t>
            </a: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 males was 0.8553, specificity 0.9768, PPV 0.9783, NPV 0.8465, and DR was 1.143. The</a:t>
            </a: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sensitivity for females was 0.3670, specificity 0.9956, PPV 0.9486, NPV 0.8761, and DR was</a:t>
            </a: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2.600. These results exhibit a very low response alignment rate compared to males. In the</a:t>
            </a: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case of females, the sensitivity was highest among female one-person households (0.5466).</a:t>
            </a: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Women in other age groups did not exhibit a sensitivity value that exceeded 0.5. With respect</a:t>
            </a: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 the number of household members, the sensitivity value of a minimum two-person</a:t>
            </a: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household was 0.3530, and DR was 2.687. These results exhibit a response alignment lower</a:t>
            </a: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than that of a one-person household. According to the sensitivity values with respect to</a:t>
            </a: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income quartiles, the “low” quartile had a value of 0.4581, “middle low” 0.4080, “middle</a:t>
            </a: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high” 0.2883, and “high” 0.2883. As income level increased, the response alignment</a:t>
            </a: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decreased (see Table 2).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DD4DE8-8EC7-48B4-949D-DF46A31F7BE2}" type="slidenum">
              <a:rPr lang="ko-KR" altLang="en-US" smtClean="0"/>
              <a:pPr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82803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Among the SR respondents, there were 14,086 individuals who participated in the urinary</a:t>
            </a: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cotinine measurements. After four males and five females who answered “I don’t know” to</a:t>
            </a: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question of current smoking status were excluded, data from a total of 6,614 males and</a:t>
            </a: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7,463 females were analyzed to determine the response accuracy of the SRs. The sensitivity</a:t>
            </a: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 males was 0.8553, specificity 0.9768, PPV 0.9783, NPV 0.8465, and DR was 1.143. The</a:t>
            </a: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sensitivity for females was 0.3670, specificity 0.9956, PPV 0.9486, NPV 0.8761, and DR was</a:t>
            </a: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2.600. These results exhibit a very low response alignment rate compared to males. In the</a:t>
            </a: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case of females, the sensitivity was highest among female one-person households (0.5466).</a:t>
            </a: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Women in other age groups did not exhibit a sensitivity value that exceeded 0.5. With respect</a:t>
            </a: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 the number of household members, the sensitivity value of a minimum two-person</a:t>
            </a: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household was 0.3530, and DR was 2.687. These results exhibit a response alignment lower</a:t>
            </a: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than that of a one-person household. According to the sensitivity values with respect to</a:t>
            </a: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income quartiles, the “low” quartile had a value of 0.4581, “middle low” 0.4080, “middle</a:t>
            </a: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high” 0.2883, and “high” 0.2883. As income level increased, the response alignment</a:t>
            </a: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decreased (see Table 2).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DD4DE8-8EC7-48B4-949D-DF46A31F7BE2}" type="slidenum">
              <a:rPr lang="ko-KR" altLang="en-US" smtClean="0"/>
              <a:pPr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82803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According to the female smoking rate by year, the official smoking rate based on the SRs was</a:t>
            </a: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7.6% in 2008, 7.1% in 2009, 6.6% in 2010, and 6.8% in 2011. Conversely, the smoking rate</a:t>
            </a: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according to the UCC was 21.2% in 2008, 18.2% in 2009, 14.6% in 2010, and 13.6% in</a:t>
            </a: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2011. While the difference between the two smoking rates does decrease over time, a</a:t>
            </a: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difference nevertheless remains. Moreover, if those who responded “no” as to whether they</a:t>
            </a: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were current smokers on the SRs, but who were considered current smokers according to the</a:t>
            </a: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UCC, were included in the total number of smokers (SRs + UCC), the female smoking rate</a:t>
            </a: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would have been 18.9% in 2008, 14.1% in 2009, 9.3% in 2010, and 8.7% in 2011. The UCC</a:t>
            </a: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study population decreased every year beginning in 2008, with 3,152 participants in 2008,</a:t>
            </a: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2,517 participants in 2009, 917 participants in 2010, and 882 participants in 2011. Thus,</a:t>
            </a: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when the UCC participant number by year was adjusted to analyze each year under the same</a:t>
            </a: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conditions, the smoking rate (adjusted SRs + UCC) was 14.3% in 2009, 10.0% in 2010, and</a:t>
            </a: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9.4% in 2011.The smoking rate according to the Bayesian Theory was 18.4% in 2008, 15.5%</a:t>
            </a: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2009, 12.3% in 2010, and 10.1% in 2011 (see Figure 1).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DD4DE8-8EC7-48B4-949D-DF46A31F7BE2}" type="slidenum">
              <a:rPr lang="ko-KR" altLang="en-US" smtClean="0"/>
              <a:pPr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82803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ko-KR" altLang="en-US" smtClean="0"/>
              <a:t>마스터 부제목 스타일 편집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909A8-0FC4-454D-BE0F-6D0782B96085}" type="datetimeFigureOut">
              <a:rPr lang="ko-KR" altLang="en-US" smtClean="0"/>
              <a:pPr/>
              <a:t>2015-08-14</a:t>
            </a:fld>
            <a:endParaRPr lang="ko-KR" alt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67E31-7C5E-45A5-8AB1-758A4B21391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909A8-0FC4-454D-BE0F-6D0782B96085}" type="datetimeFigureOut">
              <a:rPr lang="ko-KR" altLang="en-US" smtClean="0"/>
              <a:pPr/>
              <a:t>2015-08-14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67E31-7C5E-45A5-8AB1-758A4B21391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909A8-0FC4-454D-BE0F-6D0782B96085}" type="datetimeFigureOut">
              <a:rPr lang="ko-KR" altLang="en-US" smtClean="0"/>
              <a:pPr/>
              <a:t>2015-08-14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67E31-7C5E-45A5-8AB1-758A4B21391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909A8-0FC4-454D-BE0F-6D0782B96085}" type="datetimeFigureOut">
              <a:rPr lang="ko-KR" altLang="en-US" smtClean="0"/>
              <a:pPr/>
              <a:t>2015-08-14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67E31-7C5E-45A5-8AB1-758A4B21391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909A8-0FC4-454D-BE0F-6D0782B96085}" type="datetimeFigureOut">
              <a:rPr lang="ko-KR" altLang="en-US" smtClean="0"/>
              <a:pPr/>
              <a:t>2015-08-14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67E31-7C5E-45A5-8AB1-758A4B21391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909A8-0FC4-454D-BE0F-6D0782B96085}" type="datetimeFigureOut">
              <a:rPr lang="ko-KR" altLang="en-US" smtClean="0"/>
              <a:pPr/>
              <a:t>2015-08-14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67E31-7C5E-45A5-8AB1-758A4B21391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909A8-0FC4-454D-BE0F-6D0782B96085}" type="datetimeFigureOut">
              <a:rPr lang="ko-KR" altLang="en-US" smtClean="0"/>
              <a:pPr/>
              <a:t>2015-08-14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67E31-7C5E-45A5-8AB1-758A4B21391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909A8-0FC4-454D-BE0F-6D0782B96085}" type="datetimeFigureOut">
              <a:rPr lang="ko-KR" altLang="en-US" smtClean="0"/>
              <a:pPr/>
              <a:t>2015-08-14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67E31-7C5E-45A5-8AB1-758A4B21391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909A8-0FC4-454D-BE0F-6D0782B96085}" type="datetimeFigureOut">
              <a:rPr lang="ko-KR" altLang="en-US" smtClean="0"/>
              <a:pPr/>
              <a:t>2015-08-14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53767E31-7C5E-45A5-8AB1-758A4B213916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ko-KR" altLang="en-US" smtClean="0"/>
              <a:t>그림을 추가하려면 아이콘을 클릭하십시오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909A8-0FC4-454D-BE0F-6D0782B96085}" type="datetimeFigureOut">
              <a:rPr lang="ko-KR" altLang="en-US" smtClean="0"/>
              <a:pPr/>
              <a:t>2015-08-14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67E31-7C5E-45A5-8AB1-758A4B21391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909A8-0FC4-454D-BE0F-6D0782B96085}" type="datetimeFigureOut">
              <a:rPr lang="ko-KR" altLang="en-US" smtClean="0"/>
              <a:pPr/>
              <a:t>2015-08-14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67E31-7C5E-45A5-8AB1-758A4B21391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>
                <a:solidFill>
                  <a:srgbClr val="696464"/>
                </a:solidFill>
              </a:rPr>
              <a:pPr/>
              <a:t>8/14/2015</a:t>
            </a:fld>
            <a:endParaRPr lang="en-US">
              <a:solidFill>
                <a:srgbClr val="696464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696464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FDDD9E73-348D-4815-B485-C17C4C42F30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13403335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>
                <a:solidFill>
                  <a:srgbClr val="696464"/>
                </a:solidFill>
              </a:rPr>
              <a:pPr/>
              <a:t>8/14/2015</a:t>
            </a:fld>
            <a:endParaRPr lang="en-US">
              <a:solidFill>
                <a:srgbClr val="696464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696464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D9E73-348D-4815-B485-C17C4C42F30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9216417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>
                <a:solidFill>
                  <a:srgbClr val="696464"/>
                </a:solidFill>
              </a:rPr>
              <a:pPr/>
              <a:t>8/14/2015</a:t>
            </a:fld>
            <a:endParaRPr lang="en-US">
              <a:solidFill>
                <a:srgbClr val="696464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>
              <a:solidFill>
                <a:srgbClr val="696464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FDDD9E73-348D-4815-B485-C17C4C42F3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50461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>
                <a:solidFill>
                  <a:srgbClr val="696464"/>
                </a:solidFill>
              </a:rPr>
              <a:pPr/>
              <a:t>8/14/2015</a:t>
            </a:fld>
            <a:endParaRPr lang="en-US">
              <a:solidFill>
                <a:srgbClr val="696464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696464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D9E73-348D-4815-B485-C17C4C42F30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7464376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>
                <a:solidFill>
                  <a:srgbClr val="696464"/>
                </a:solidFill>
              </a:rPr>
              <a:pPr/>
              <a:t>8/14/2015</a:t>
            </a:fld>
            <a:endParaRPr lang="en-US">
              <a:solidFill>
                <a:srgbClr val="696464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696464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D9E73-348D-4815-B485-C17C4C42F30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46896266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>
                <a:solidFill>
                  <a:srgbClr val="696464"/>
                </a:solidFill>
              </a:rPr>
              <a:pPr/>
              <a:t>8/14/2015</a:t>
            </a:fld>
            <a:endParaRPr lang="en-US">
              <a:solidFill>
                <a:srgbClr val="696464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696464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D9E73-348D-4815-B485-C17C4C42F3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78721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>
                <a:solidFill>
                  <a:srgbClr val="696464"/>
                </a:solidFill>
              </a:rPr>
              <a:pPr/>
              <a:t>8/14/2015</a:t>
            </a:fld>
            <a:endParaRPr lang="en-US">
              <a:solidFill>
                <a:srgbClr val="696464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696464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D9E73-348D-4815-B485-C17C4C42F3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405668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/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>
                <a:solidFill>
                  <a:srgbClr val="696464"/>
                </a:solidFill>
              </a:rPr>
              <a:pPr/>
              <a:t>8/14/2015</a:t>
            </a:fld>
            <a:endParaRPr lang="en-US">
              <a:solidFill>
                <a:srgbClr val="696464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696464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D9E73-348D-4815-B485-C17C4C42F30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98930972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>
                <a:solidFill>
                  <a:srgbClr val="696464"/>
                </a:solidFill>
              </a:rPr>
              <a:pPr/>
              <a:t>8/14/2015</a:t>
            </a:fld>
            <a:endParaRPr lang="en-US">
              <a:solidFill>
                <a:srgbClr val="696464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>
              <a:solidFill>
                <a:srgbClr val="696464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FDDD9E73-348D-4815-B485-C17C4C42F30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299831074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>
                <a:solidFill>
                  <a:srgbClr val="696464"/>
                </a:solidFill>
              </a:rPr>
              <a:pPr/>
              <a:t>8/14/2015</a:t>
            </a:fld>
            <a:endParaRPr lang="en-US">
              <a:solidFill>
                <a:srgbClr val="696464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696464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D9E73-348D-4815-B485-C17C4C42F3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35004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>
                <a:solidFill>
                  <a:srgbClr val="696464"/>
                </a:solidFill>
              </a:rPr>
              <a:pPr/>
              <a:t>8/14/2015</a:t>
            </a:fld>
            <a:endParaRPr lang="en-US">
              <a:solidFill>
                <a:srgbClr val="696464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696464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D9E73-348D-4815-B485-C17C4C42F3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21132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>
                <a:solidFill>
                  <a:srgbClr val="696464"/>
                </a:solidFill>
              </a:rPr>
              <a:pPr/>
              <a:t>8/14/2015</a:t>
            </a:fld>
            <a:endParaRPr lang="en-US">
              <a:solidFill>
                <a:srgbClr val="696464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696464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FDDD9E73-348D-4815-B485-C17C4C42F30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30789041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>
                <a:solidFill>
                  <a:srgbClr val="696464"/>
                </a:solidFill>
              </a:rPr>
              <a:pPr/>
              <a:t>8/14/2015</a:t>
            </a:fld>
            <a:endParaRPr lang="en-US">
              <a:solidFill>
                <a:srgbClr val="696464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696464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D9E73-348D-4815-B485-C17C4C42F30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42783844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>
                <a:solidFill>
                  <a:srgbClr val="696464"/>
                </a:solidFill>
              </a:rPr>
              <a:pPr/>
              <a:t>8/14/2015</a:t>
            </a:fld>
            <a:endParaRPr lang="en-US">
              <a:solidFill>
                <a:srgbClr val="696464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>
              <a:solidFill>
                <a:srgbClr val="696464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FDDD9E73-348D-4815-B485-C17C4C42F3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534604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>
                <a:solidFill>
                  <a:srgbClr val="696464"/>
                </a:solidFill>
              </a:rPr>
              <a:pPr/>
              <a:t>8/14/2015</a:t>
            </a:fld>
            <a:endParaRPr lang="en-US">
              <a:solidFill>
                <a:srgbClr val="696464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696464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D9E73-348D-4815-B485-C17C4C42F30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43681116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>
                <a:solidFill>
                  <a:srgbClr val="696464"/>
                </a:solidFill>
              </a:rPr>
              <a:pPr/>
              <a:t>8/14/2015</a:t>
            </a:fld>
            <a:endParaRPr lang="en-US">
              <a:solidFill>
                <a:srgbClr val="696464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696464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D9E73-348D-4815-B485-C17C4C42F30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48129327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>
                <a:solidFill>
                  <a:srgbClr val="696464"/>
                </a:solidFill>
              </a:rPr>
              <a:pPr/>
              <a:t>8/14/2015</a:t>
            </a:fld>
            <a:endParaRPr lang="en-US">
              <a:solidFill>
                <a:srgbClr val="696464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696464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D9E73-348D-4815-B485-C17C4C42F3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461704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>
                <a:solidFill>
                  <a:srgbClr val="696464"/>
                </a:solidFill>
              </a:rPr>
              <a:pPr/>
              <a:t>8/14/2015</a:t>
            </a:fld>
            <a:endParaRPr lang="en-US">
              <a:solidFill>
                <a:srgbClr val="696464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696464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D9E73-348D-4815-B485-C17C4C42F3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548310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/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>
                <a:solidFill>
                  <a:srgbClr val="696464"/>
                </a:solidFill>
              </a:rPr>
              <a:pPr/>
              <a:t>8/14/2015</a:t>
            </a:fld>
            <a:endParaRPr lang="en-US">
              <a:solidFill>
                <a:srgbClr val="696464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696464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D9E73-348D-4815-B485-C17C4C42F30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81779997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>
                <a:solidFill>
                  <a:srgbClr val="696464"/>
                </a:solidFill>
              </a:rPr>
              <a:pPr/>
              <a:t>8/14/2015</a:t>
            </a:fld>
            <a:endParaRPr lang="en-US">
              <a:solidFill>
                <a:srgbClr val="696464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>
              <a:solidFill>
                <a:srgbClr val="696464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FDDD9E73-348D-4815-B485-C17C4C42F30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315791600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>
                <a:solidFill>
                  <a:srgbClr val="696464"/>
                </a:solidFill>
              </a:rPr>
              <a:pPr/>
              <a:t>8/14/2015</a:t>
            </a:fld>
            <a:endParaRPr lang="en-US">
              <a:solidFill>
                <a:srgbClr val="696464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696464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D9E73-348D-4815-B485-C17C4C42F3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731046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>
                <a:solidFill>
                  <a:srgbClr val="696464"/>
                </a:solidFill>
              </a:rPr>
              <a:pPr/>
              <a:t>8/14/2015</a:t>
            </a:fld>
            <a:endParaRPr lang="en-US">
              <a:solidFill>
                <a:srgbClr val="696464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696464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D9E73-348D-4815-B485-C17C4C42F3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7920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 smtClean="0"/>
              <a:t>둘째 수준</a:t>
            </a:r>
          </a:p>
          <a:p>
            <a:pPr lvl="2" eaLnBrk="1" latinLnBrk="0" hangingPunct="1"/>
            <a:r>
              <a:rPr kumimoji="0" lang="ko-KR" altLang="en-US" smtClean="0"/>
              <a:t>셋째 수준</a:t>
            </a:r>
          </a:p>
          <a:p>
            <a:pPr lvl="3" eaLnBrk="1" latinLnBrk="0" hangingPunct="1"/>
            <a:r>
              <a:rPr kumimoji="0" lang="ko-KR" altLang="en-US" smtClean="0"/>
              <a:t>넷째 수준</a:t>
            </a:r>
          </a:p>
          <a:p>
            <a:pPr lvl="4" eaLnBrk="1" latinLnBrk="0" hangingPunct="1"/>
            <a:r>
              <a:rPr kumimoji="0" lang="ko-KR" altLang="en-US" smtClean="0"/>
              <a:t>다섯째 수준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00909A8-0FC4-454D-BE0F-6D0782B96085}" type="datetimeFigureOut">
              <a:rPr lang="ko-KR" altLang="en-US" smtClean="0"/>
              <a:pPr/>
              <a:t>2015-08-14</a:t>
            </a:fld>
            <a:endParaRPr lang="ko-KR" alt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3767E31-7C5E-45A5-8AB1-758A4B213916}" type="slidenum">
              <a:rPr lang="ko-KR" altLang="en-US" smtClean="0"/>
              <a:pPr/>
              <a:t>‹#›</a:t>
            </a:fld>
            <a:endParaRPr lang="ko-KR" alt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1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1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1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1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1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1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1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1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1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1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/>
            <a:endParaRPr lang="en-US">
              <a:solidFill>
                <a:prstClr val="white"/>
              </a:solidFill>
            </a:endParaRPr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6B39CD96-FE84-45A4-9698-34115E2D2790}" type="datetimeFigureOut">
              <a:rPr lang="en-US" smtClean="0">
                <a:solidFill>
                  <a:srgbClr val="696464"/>
                </a:solidFill>
              </a:rPr>
              <a:pPr/>
              <a:t>8/14/2015</a:t>
            </a:fld>
            <a:endParaRPr lang="en-US">
              <a:solidFill>
                <a:srgbClr val="696464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>
              <a:solidFill>
                <a:srgbClr val="696464"/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FDDD9E73-348D-4815-B485-C17C4C42F3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724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/>
            <a:endParaRPr lang="en-US">
              <a:solidFill>
                <a:prstClr val="white"/>
              </a:solidFill>
            </a:endParaRPr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6B39CD96-FE84-45A4-9698-34115E2D2790}" type="datetimeFigureOut">
              <a:rPr lang="en-US" smtClean="0">
                <a:solidFill>
                  <a:srgbClr val="696464"/>
                </a:solidFill>
              </a:rPr>
              <a:pPr/>
              <a:t>8/14/2015</a:t>
            </a:fld>
            <a:endParaRPr lang="en-US">
              <a:solidFill>
                <a:srgbClr val="696464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>
              <a:solidFill>
                <a:srgbClr val="696464"/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FDDD9E73-348D-4815-B485-C17C4C42F3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65697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67992" y="6096000"/>
            <a:ext cx="3599807" cy="457200"/>
          </a:xfrm>
          <a:custGeom>
            <a:avLst/>
            <a:gdLst>
              <a:gd name="connsiteX0" fmla="*/ 0 w 4191000"/>
              <a:gd name="connsiteY0" fmla="*/ 0 h 609600"/>
              <a:gd name="connsiteX1" fmla="*/ 3886200 w 4191000"/>
              <a:gd name="connsiteY1" fmla="*/ 0 h 609600"/>
              <a:gd name="connsiteX2" fmla="*/ 4191000 w 4191000"/>
              <a:gd name="connsiteY2" fmla="*/ 304800 h 609600"/>
              <a:gd name="connsiteX3" fmla="*/ 3886200 w 4191000"/>
              <a:gd name="connsiteY3" fmla="*/ 609600 h 609600"/>
              <a:gd name="connsiteX4" fmla="*/ 0 w 4191000"/>
              <a:gd name="connsiteY4" fmla="*/ 609600 h 609600"/>
              <a:gd name="connsiteX5" fmla="*/ 0 w 4191000"/>
              <a:gd name="connsiteY5" fmla="*/ 0 h 60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191000" h="609600">
                <a:moveTo>
                  <a:pt x="0" y="0"/>
                </a:moveTo>
                <a:lnTo>
                  <a:pt x="3886200" y="0"/>
                </a:lnTo>
                <a:lnTo>
                  <a:pt x="4191000" y="304800"/>
                </a:lnTo>
                <a:lnTo>
                  <a:pt x="3886200" y="609600"/>
                </a:lnTo>
                <a:lnTo>
                  <a:pt x="0" y="609600"/>
                </a:lnTo>
                <a:lnTo>
                  <a:pt x="0" y="0"/>
                </a:lnTo>
                <a:close/>
              </a:path>
            </a:pathLst>
          </a:custGeom>
          <a:solidFill>
            <a:srgbClr val="0070C0"/>
          </a:solidFill>
        </p:spPr>
        <p:txBody>
          <a:bodyPr>
            <a:no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Chun-Bae Kim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371600"/>
            <a:ext cx="9144000" cy="1676400"/>
          </a:xfrm>
          <a:ln>
            <a:solidFill>
              <a:schemeClr val="bg1"/>
            </a:solidFill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sz="4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Addiction Therapy 2015</a:t>
            </a:r>
            <a:r>
              <a:rPr sz="4800" b="1" dirty="0" smtClean="0">
                <a:solidFill>
                  <a:schemeClr val="tx1"/>
                </a:solidFill>
              </a:rPr>
              <a:t/>
            </a:r>
            <a:br>
              <a:rPr sz="4800" b="1" dirty="0" smtClean="0">
                <a:solidFill>
                  <a:schemeClr val="tx1"/>
                </a:solidFill>
              </a:rPr>
            </a:br>
            <a:r>
              <a:rPr lang="en-US" sz="2400" b="1" dirty="0" smtClean="0">
                <a:solidFill>
                  <a:schemeClr val="tx1"/>
                </a:solidFill>
                <a:latin typeface="Perpetua"/>
                <a:ea typeface="+mn-ea"/>
                <a:cs typeface="+mn-cs"/>
              </a:rPr>
              <a:t>Florida</a:t>
            </a:r>
            <a:r>
              <a:rPr sz="2400" b="1" dirty="0" smtClean="0">
                <a:solidFill>
                  <a:schemeClr val="tx1"/>
                </a:solidFill>
                <a:latin typeface="Perpetua"/>
                <a:ea typeface="+mn-ea"/>
                <a:cs typeface="+mn-cs"/>
              </a:rPr>
              <a:t>,  </a:t>
            </a:r>
            <a:r>
              <a:rPr sz="2400" b="1" dirty="0" smtClean="0">
                <a:solidFill>
                  <a:schemeClr val="tx1"/>
                </a:solidFill>
                <a:latin typeface="Perpetua"/>
                <a:ea typeface="+mn-ea"/>
                <a:cs typeface="+mn-cs"/>
              </a:rPr>
              <a:t>USA</a:t>
            </a:r>
            <a:br>
              <a:rPr sz="2400" b="1" dirty="0" smtClean="0">
                <a:solidFill>
                  <a:schemeClr val="tx1"/>
                </a:solidFill>
                <a:latin typeface="Perpetua"/>
                <a:ea typeface="+mn-ea"/>
                <a:cs typeface="+mn-cs"/>
              </a:rPr>
            </a:br>
            <a:r>
              <a:rPr sz="2400" b="1" dirty="0" smtClean="0">
                <a:solidFill>
                  <a:schemeClr val="tx1"/>
                </a:solidFill>
                <a:latin typeface="Perpetua"/>
                <a:ea typeface="+mn-ea"/>
                <a:cs typeface="+mn-cs"/>
              </a:rPr>
              <a:t>August 03-08, 2015</a:t>
            </a:r>
            <a:endParaRPr lang="en-US" sz="4800" b="1" dirty="0">
              <a:solidFill>
                <a:schemeClr val="tx1"/>
              </a:solidFill>
            </a:endParaRPr>
          </a:p>
        </p:txBody>
      </p:sp>
      <p:sp>
        <p:nvSpPr>
          <p:cNvPr id="40962" name="AutoShape 2" descr="data:image/jpeg;base64,/9j/4AAQSkZJRgABAQAAAQABAAD/2wCEAAkGBxQSEhQUERQUFRQVGBIXGBgUFxUVGBUXGBUYFhgXFhcYHSggGR8lHRcYITEiJiktLi4uGB8zODMsNygtLisBCgoKDg0OGxAQGywkICYxNzctLDQtNCwtNDQvLy80LDQvNCwsLC0sLywsLy8sLCwsLDQsLCwsLCwsLCwsLCwsLP/AABEIAK0BIwMBEQACEQEDEQH/xAAcAAEAAQUBAQAAAAAAAAAAAAAABgIDBAUHAQj/xABKEAACAQIEAwQFBwoDBQkAAAABAgMAEQQFEiEGMVETIkFhBxQycYFScpGhsbLRFSMzNEJTYnOSwYKzwxckQ9LwFiU1dIOTosLx/8QAGwEBAAIDAQEAAAAAAAAAAAAAAAIFAQMEBgf/xAA3EQACAQIDBAgFAwQDAQAAAAAAAQIDEQQFIRIxQXETMlFhgaGxwTM0kdHwFBXhIkJS8QYjcmL/2gAMAwEAAhEDEQA/AO40AoBQCgFAKAUAoBQCgFAKAUAoBQCgFAKAUAoBQCgFAKAUAoBQCgFAKAUAoBQCgFAKAUAoBQCgFAKAUAoBQCgFAKAUAoBQCgFAKAUAoBQCgFAeE0BYTE6nKrvptqPgCdwvvtv5AjrWdlpXIqV3ZGRWCQoBQCgFAKAUAoBQCgFAKAUAoBQCgFAKAUAoBQCgFAKAUAoBQCgFAKAUAoCzLOFZQdtRsOl+dvfz+isqLabXAhKai0nxMXOMWUUadixtfpWCZr8tx76wGYsGNt97eYrIMjPc2MWiKKzYiY6Y1PIdZH/hUXJ62tW6jS27yl1Vv+3ic9evsWhHrPcvcz8vwgiQKCWI3LHm7HdmbzJua1Tk5O5thHZjYyaiTFAKAUAoBQCgFAKAUAoBQCgFAKAUAoBQCgFAKAUAoBQCgFAKAUAoBQCgFAY2YYQSxsjcmHMcwRuGHmDY/Cp05uElJGqtSVWDg+P55ENh4k06oMaCSjFe0XmCNrsPH3jnflVnUy9VIqpR48PsUdDN3Rk6OJWq0v8AcqxPEeFgXXEzTSb6RYqoPViQP+unOtNLLq0pWkrI662b0Ix/oe0y7wHg3laTGznVJJdUJ8FB7xHQXFgP4fOpY+cYWoQ3Lf8An5vMZZCVS+Iqb3u5EzqtLc9oBQCgFAKAUAoBQCgFAKAUAoBQCgFAKAUAoBQCgFAKAUAoBQCgFAKAUAoBQA0Bzn0hYLTMsg5SLv8AOXb7Cv0VfZXUvTcOz3PJZ7Q2ayqL+71REocOZHSNebsqj3sbf3qwnJQi5PgVlCm5zUFxZ2zBYZYo0RfZRQo9wFq8nOTnJyfE97TgoRUVuRdkS43v8CR9YqJMw5cB8mSRf8RYfWf70BgYTMHEgRiHGrTf42uCOdAbwUB7QCgFAKAUAoBQCgFAKAUAoC1iJ1jUs5CqouSdgBUZSUVd7iUISnJRirtkXxHHUINkjkcde6oPuBN/pAqulmdNPRN+RbQyWq1eUkvqxBx1ETZ45FHXutb3gG/0UjmlNvVNGZ5LVSvGSfkSbD4lZEV0IZWFwRyNWMZKa2ovQqKkJU5OMlZojMnHUQJHZS7EjmngbfKqueZwTa2X5FvHJajSe0vMycq4ujnlWIRyKW1WLabbKW8D0BrZRx8Ks1BJq5qxGVVKNN1HJNLn2m2zjMRh4mlYEhdOy2udTBdr++uqtWVKDmziw1CVeoqceJHv+3kX7qX6U/5q4P3SH+L8iz/ZKn+a8/sbbIM/XFl9COujRfVp31auVj/D9ddOGxca97Jq3ucWMwMsLs7TTv2dxrZ+OI1ZlMUpKsy7FP2SR18q0TzKEZNbL0OuGTVJRUtpaq/HibnI82XExmRVZQGK2a19gDfY+ddeHrqtHaSscGLwssNPYk76XMLN+KoYGKd53HNUt3T0Yk2Hu3Naq+OpUns733G/DZZWrx2lZLvNaOPU/cyf1LXN+6Q/xfkdbySf+a+jN/k+dRYkExk3FtSsLMt+Vx/cXFdtDEwrK8StxOEqYd2mt+58C7mmaR4dNcrWHIDmWPQAc6nVrQpR2pshQw9SvLZpq5HH48jvtDIR1JUfVc1wPNIcIvyLVZJUtrNeZmZZxjDKwRg0ZJsNVipJ5DUDt8a20cwpVHsu6NFfKa1KO0rSXdvJHeu8qyN8aZVJiFiWJQSGYkkgBRa29/Pp0rvwGIhRcnN8CozbCVMTGMaa1uafJeFTh5o5ZpohoJOhbsTsQNza3O/LwrficwhUg4RT14nPgcoqUaiqTktOCJXJnEY5am9wt9tqqS/LH5Vkf9HH8dz9lgPpoAcHPJ+kfSOg/AbfSaAzsHl6R7gXPU8/h0oDLoBQCgFAKAUAoBQCgFAKAUAoCJekWQiGJQdmk387KSPr3+AqszRvo0u8uclinVlJ8F7kNyjCiWeKNiQrtY252sTt9FVVCmqlSMHxL3E1XSoymt6R7nOEEM8ka3Ko1hfnYqDv9NMRTVOrKC3Ixharq0YzlvZLfR1KTHKpOyupHlqG/wBlWmVyexJd5SZ3FKcZcWvQhWJ9t/nv941Tz6z5v1PQw6i5L0L+UT9nPE/R0v7iQD9RNToS2KsZd5qxMNujOPamTX0hT2w6L8uQfQqk/barfM5WpJdr9NSgyWF6zl2L1aOf1RnpiZejfniPdD/qVbZV1p+HuUOebqfj7EUzD9NL/Ml++1VtX4kub9S5ofCjyXoibcFSacHIw/ZaU/QimrfL3ag33s8/msdrFRj2pepAQSdybk7knmSdyTVJe+rPS6LRG2zDLVTC4eYFtUpfVe1tr2tt5V1VaMYUYVFvZxUcRKeIqU3a0bWMngdiMWtvFZAfMW1faBWzL2+nXI1Zsk8M+a/PMucezE4rSeSItv8AFcn+30VLMpN1rdiIZPBLD37X6GJw/liTdoZWZVVe6RtqY+ZFja3LzqGEwvTXve1tDZmGNeH2dm129eXLeeQcPuR32VeoHeP9gPprfTyupLrtLlr/AAc9XO6UXanFvyX38ia4fEzlFCg2AUare1t7Vztvzq5irJK9zzs3eTdrdxTiImAvPOiD+J/7bCtkISl1U2aZ1YQV5tI1WIzjBRc5XkI8I12+nYfXXVDAV5cLc/y5w1M1w0N0r8vyxuuHMVBiY+0iS1iVIexZSOu55ix+NaK9CVGezI6sNiYYiG3E3YFaToPaAUAoBQCgFAKAUAoBQCgFAKAUAoCH+kf9HD88/cNVeadSPP2LvJPiT5e5GOGP1uD5x+41V2D+PHn7Mtsf8rU5e5VxT+uT/OH3FpjPjz/OAy/5WHL3ZIfRz7M/zo/sarDK+rLmVWeb4cmQ3E+2/wA9/vGqifWfN+pfw6i5L0LTcqi9xIk3GeO7VcL5xdp8XsP/AKmrHH1dtQ5X+pUZXQ6N1f8A1b6fiI1VcW5MvRvzxHuh/wBSrbKutPw9yhzzdT8fYimYfppf5kv32qtq/ElzfqXND4UeS9ETLhH9Qm983+WKtcD8tLxKLMvnYeHqQVapkeiJn+RpMVgcKIygK6ydZI5kjawNXDw8q2GpqPAof1kMNjKrnfXs/wBou8PcLzYedZHMZUBr6SxO4I8VFZwuCqUqim2iGOzKjXouEU7u3BfctZwYjI2IkX5IF+9y2Fl5XNddanQg3WqL3+iOHD1sTUSw9J25afV77cjWYfiEdoutLRbg8yw6NYbWB8K43ml5WtaPn9vAsP2RKm3tXl9F99e1mZ/2SxEqhjiI3DAEG7lTfxAG1Qngq9ZXlUvfnb7E4ZjhqDtGk4tdyv8Ac3+b4w4TBqLjtAiRrb5QUAke4Amr/AYbblGD3Ja+B5PN8aqUJ1Vvk9PH7I5hiJQN3bn4sdz+NeqVkjwa2pvtZgSYtPlfUfwrF0b1Rn2G54P4g9VnuTeJ7LJbwHg9v4fsJrkxmH6anpvW4s8uxLw9S0tz3nY43BAIIINiCNwQeRrzZ61O5VQCgFAKAUAoBQCgFAKAUAoBQCgFAQ/0j/o4fnn7jVV5p1I8/Yu8k68+XuRjhj9bg+cfuNVdg/jx5+zLbH/Kz5e5VxT+uT/OH3FpjPjz/OAy/wCVhy92SH0c+zP86P7Gqwyvqy5lVnm+HJkMxZ78nzpPvGqefWlzfqX9PqrkvQuY/D9nI6dCLe4gMPqIqdWGxNxIUanSU1L800KZ5y2i/wCwgQe4MxH3vqrEpOVu5WJQgo3txd/QTw6RH/Ggf6XdR9Sg/Gszhs271fzYhPacu528k/clvo354j3Q/wCpVllXWn4e5SZ5up+PsRTMP00v8yX77VW1fiS5v1Lmh8KPJeiJlwj+oTe+b/LFWuB+Wl4lFmXzsPD1IKtUyPRHUuET/ukPzT95q9Jg/gQ5Hj8y+anz9jcXrqOI1WaZHFOCGBW+9169bda11acasHCW420K86E1OD1Oc5zlT4aQo4NjfQ3g46+/qPCvO4ihKjPZe7gz12ExUMRT2lv4rsZn8L8QHDNockwsdx8gn9oeXUfHnz3YPFui9mXV9Pzic+YYBYiO1Drrz7vsWOPs9Dyd0gqncToW/ab3fgOtfQMBR6OltPe/xHyXMq36rFdGurDTx4+engYHCnBcmNHbTuUiPIixeS23dvsq+dvcPGo4rHKk9mOr8kd2Dy7bim9IkzPo3wWm2mW9va7Rr++3s/VVf+4178PoWX7dQtaxD+IvR/PAwbDap0YgWFhIpJsNQ5Eb+1sB4gDeu6hmEJq09H5FfiMtlHqarzJdwnNPhCuExg2P6CQG6NtcxavAjcgHzA5CuHEqFX/tpeK48/ud+E6Sj/1VfB+xMb1wlgL0AvQHtAeXpcHtAeXoD2gPL0B7QCgFAKAUAoCH+kf9HD88/caqvNOpHn7F3knXny9yMcMfrcHzj9xqrsH8ePP2ZbY/5WfL3KuKf1yf5w+4tMZ8ef5wGX/Kw5e7JD6OfZn+dH9jVYZX1ZcyqzzfDkyF4z2pPnSfeNU9TfLx9S/p9WPJehvOMMLpkifwkijPxUBT9Wmu3HQtOMu1L89CvyyptQlHsk/P+bmgY7VwsskbninD9nLGnyYIB9GquzGw2Jxj2RXucOX1Okpyn2yfsbr0b88R7of9SurKutPw9yvzzdT8fYimYfppf5kv32qtq/ElzfqXND4UeS9ETLhH9Qm983+WKtcD8tLxKLMvnYeHqQVapkeiJJmzkYDB6SRvJyJHXpVjXbWFpWf5ZlVh4p42tddhb4MmY4tAWYiz7FmI9k9TUMBJ9Ortks0hFYaVkuHDvKuNpmGLYBmA0x7BiBy8jWcwlLp3ZvcjGVQi8Mrpb3wLvDmDGIw+KWQkldDKSSSrBXIIv9B8jUsJTVWlOMvAhjqrw9elKC7U+9aEahF9/AC/4f8AXlUsqw0a9baqaQjrLkty8X5XNX/IMfPC4XYo61aj2YJb7ve/Ba87GJnah3wsY21i7HxJknaO/wAFRdq9xgsX+opOut13Zdy+/Hs3HzzE5YsDVjhnrKy2n3tX+i3Lt38Tt+HhCKqqLKoCgdABYCqNtt3Z6GKSVkajifiSPAqjSo7B2KjRpuCBffURW/D4eVdtRdrGjEYmNBJyI9/tRw37mf6Iv+eur9sqf5Lz+xyfulLsZRmPF8WNwmLWJJEaOLXd9IsdQsV0sbEHe9IYSVGrByad2Zli4V6U9lbkRnh31/Gp2EMrJHGSzyF3Fyx2DMDqbYWCjbrXZX6Cg9uSu3uRxYd4ivHYi7JcTaZpnc+CSPL8M5lxAuHkALNd2LKiBie9Yi5PLb4aKdCFZuvNWj2G+pXqUUqEHeXaejgfMHGuTF2k5gGWZiP8Q2Hw2p+tw6dlDTkh+ixEldz1K+HeKMThMQMJmBYqSFDObsl9lOv9tD1NyOuxFYr4anVp9JR+n5uM0MVUpVOirfUR4qT8vaNb6Nbd3U2n9WJ9m9ue9HCP6K9tf5Mqcv12zfT+DptVJbHMOEMXIc3xCtI5UNi7KXYqLS7WBNharfFQisLFpdnoU+FnJ4qSb7SrOeI8VjsScLl7FUUkF1OksBszl+apflbc7dbVilh6VCn0lbf2fnEzVxFWvU6Kjp3lc3A+PjXXFjWaQb6dcqXPQMWN/iAKwsbQk7Shp4GXgq8VeNTU2XAvFzzOcNitp11aSRpL6faVhyDCx5cwD0rVjMIoLpKfVNuDxbm+jqdZE5qvLEUAoBQCgIj6RkJiiNthJv5XRrVWZov+uL7/AGZdZJJKrJd3uiHZRixDPHIQSEa5Ate1iNr++qmhUVOpGb4F5iaTq0ZU1xQzjGCaeSVQQHa4BtewUDe3urNeoqlSU1xGFpOlRjTb1SJd6O4iI5WI2ZlAPXSN/ttVplcWoSfayjzuac4x4peu4hGM9qT50n3jVNU3y8fU9DT6seS9Caca4e+Fgk+RoB9zJb7QtXGYQvRjLst5oocrqWxNSHbfyf2uRTKcP2k8SfKdL+4G5+oGquhDbqRj3lzianR0Zy7E/wA+ptuPf1v/ANKP7z115l8bwXucWT/LeL9jY+jfniPdD/qVuyrrT8Pc5c83U/H2IpmH6aX+ZL99qravxJc36lzQ+FHkvRE14Lj1YKVR+00o+lFFW+Xq+HkuZQZrLZxcZdiXqQJfPY9D4HoapD0nI2uPzNZMNBCAwaItcm1je9rb38a6qtdTowppbjjo4aUMRUqtq0rGVwOhOLWw5LIT5C1vtIrZl6brrkac2klhn3tFzjyIjFajydEI+Fwf7fTWcyi1Wv2ojk808PbsZjcP52MMsylC3aAAWI2IBG9/f4VDC4lUVKLV77jZjsG68oSUktnfc1Dd0BentHz6fCt1eq6FFYWHOb7+zlHj3o5cHQ/V4p5hUXdSXZHjLnU3r/4t2nvF2WvBHgp7EEpa58HEjTKD8HP9Jr1eQ6YXopc/qeP/AORu+MdaPL6aeZ1fIs0TFQJMh2Ybj5LDZlPuNclWk6c3BnRRqqpBTRdx+WwzgCaNJApuA6hrHlcXrEKkoaxdiU6cZ6SVzRZ9k+Aw8Ekz4aABFNu4BqbkqjzJsK6KNWvUmoKTOarSoU4OTitDnfC2Fb1LMZf2exWO/Vr6iPgLf1CrTEyXTU495V4SL6KpLhYmXoiH+6Sfz3/y4q4cz+KuX3O3K/gvn9jRcE97N5zL7Y9aIvzD9oF2/wAJaujF6YWKju09DRhNcXJy36nVqpi6OY+mRFvhjtqKzg9dI0W+sn66t8r/AL1yKfNd8PH2MXAEnPUJ53F/f6nvU5/JP8/uIw+e/Ow6xVKXRyDIWIzLHEHcLmBBHUOavayvh4L/AMlFQ+YqeJufQ3AOzxD+OqNfgFJ+1vqrnzSX9UUdGVxWzJ950Y1VFqcwx4UZ+nZ89Sa7fKMBv/8AG1/fVvG/6F38PqVE7frlb80OoVUFuKAUAoBQFrE4dZFKuAysLEHkRUZRUlZ7iUJyhJSi7NEYxHAsJN0kkQdO6w+sX+k1Xyyym3o2vMtoZ1WStKKfke4XgaFTd3kcdNlB99hf66Qyymndtvy9BUzqtJWikvP1JNBh1RQqAKqiwAFgBVhGKirLcVM5SnJyk7tkal4GhYkmSbvEnmnib/JqulllNtvaevL7FrHOq0Ulsx05/c3ePytZYDCxbSQouLX7pBB3FvCu2rRjUp9G9xX0sRKlV6WO/Xlqa3K+EooJVlV5GK3sGK23BXwUeBNc9HAQpTU02zrxGaVa1N02kk+fuyvOOF48TJ2jvIp0qtl02sCT4qetZr4KFaW020RwuZVMPT2IpNXvrf7l/IshTC69DO2vTfXp203tawHyjU8NhI0L7Lbv7GvF46eJttJK3Z3mtm4JhZmYyS3ZmY2KWuxJNu751zyy2nKTltPXl9jrhnNaMVHZjou/h4m4yXKVw0ZjRmYFi12te5AHgB0rrw9BUY7KZw4rEyxE9uSS04GFm3CkE7F+8jnmUI38yCCL+daa2BpVXtbn3G/DZnWoR2VZrsZrU4DjvvNIR5BB9dq0LK4X1k/I6nndS2kF5khyrKYsOumJbX5k7s3vJ/8Ayu6jQhSVoIrMRiateW1Ud/Q9zTKosQumVbgbgjYqeoIrNajCqrTQw+IqUJbVNkdPAyBgVlktvzCG3TwFz+FctPL4U57cZO63bvr4cO87a2bVKsOjlFWe/fquzx3PuuZmXcGwRsGYtIRuNdtN+ukDf43pSy+lB3d2+8xWzatUjsxtFd356G1zrKo8TC8Mo7rDmOakbhl8wasqVSVOSlEqKtKNSLjI5h6jmGUSM0QMsJ5lVZ4383Ubo3n9Z5VcbeHxcbS0fn/JTbGIwkv6dV+fQz/9qjWscMuv+YbfRpvWv9rV+tpyNv7q7dQwGwmYZtIplBihB2JVkjTzVTvI1vH6xWzbw+Ei9nV+f8GtwxGLa2tF+fUmWeZQmGyqeGEGyxt5szEgljbmTXBSqupiYzl2lhUpKnh3CPYYnolQjCSAgj8+/MEf8OLrWzMneqrdnuzTliapO/b7I1vGfDk8OJ9ewQJN9TqouytaxYL+0rDmPf1224XEQnT6GqQxWHqQqdNS8ShPSmQul8N+cGxtJYavcVuPdWXleuktCKzTTWGpj5Pk2JzLFDE41SkKkWVlKhgpuI0U76b82PP7JVa1PDU+jpb/AM3/AGI06NTE1OkqqyMjjvJJ4cUuOwqs26ltK6ijqNNyo3KkbH49ajg69OdLoahLGUKkKirUyzL6UJWTRHh1Ex2vqLAHqEtc+69Z/bIp3ctCLzOTjZR1L3B/DcscWJxWJBV3hmCq2zWYFmdh4EkDb39axicTGU404bk1/BPC4aUYyqT3tM1fB2ZzYbAyy4dNZXERa10lroYje+ncb238K3YqnCpWjGbtozThKk6dFygr6+RsJ/Sg7rpgw4Ep2BLmSx8kVQTWpZYk7zlp9DZLM21aMdTP4A4alErYzF6hK2rQH2a7e07DwJBIA8ATtyrXjcTDZ6GnuNuCw01Lpqm9nQarCzFAKAUAoBQCgFAKAUAoBQCgFAKA8vQHtAKAUAoBQCgFAeEUB5oFDFj0ChkEUAAoD2gKOzHQUMWK6GRQFOgUMWMTOP1eb+XL9w1spdePNEanUfIhXoc/QT/zF+4K78z68eRXZX8OXM6AEFVhaWKqAUAoBQCgFAa7iHNlwmGmxDi6woz26kDZfibD40BxbLsvz3MMM2ZJjWjJ7R4oFLoGVTyVB3bbELqvew33vQHU/Rxn0uOwEU2IQpN3kkBUrdlNtQB5ahY9NzQEnoCOZ5xzgMHKIcTiUSQ27tmYrfca9IOj42oDfYXEpIivGyujgMrKQVZSLggjmDQF2gItj/SHlsPadpiowYn7N1AdmD3II0qpJsVNyBYWoCQ5fjo541lhdXjcAqym4YeVAXyaA4nwzn75jn8jDHssMT/mIV19niEUMCAoIA2BYkg7mgO20BrM+z/D4KPtcVKsSXsC17sbXsqjdjbwAoCnh7iLDY6PtMJKsqA2NrgqedmVgCvxFAbWgNTmvEuFw0iRYiZIndXdQ9xdUBLG/IABTzNAX8kzeHFwpPh31xPq0tZlvpdkbZgD7SkUBn0BGD6Qcu9Y9W9bj7a+m3e06r209pbRe+1r86Ak9AWcXiViR5JDpRFZ2J5KqjUxPuANARl/STlY7O+Mi/O30+0QLErdzbuC4O7WoCVg0B7QEYX0gZccT6sMVGZr6bd7TqvbT2ltF77WvQEnoCiWQKCzEBQCSSbAAbkknkKAjuT8e5fipjBBio3l3AWzLrI37jMAH5H2SaAkOIiDqytuGBU+GxFjWU2ndGGrqzNTgcuwuXRSMtoYvbdnckCwtcljtWyrWnVd5s10qMKStBGPw9xxgcc7R4XELI63OmzoxA5lQ4GoeYvWo2kioBQCgFAKAUBEfSzCXyjGhb3EerborqzfUDQFn0bZpEMlw0uoaIYSHPyTEDrv05X+NAbvhTiOLMIBiMOHEZZlHaKFJK87C52vt8KA3BoDiHo+yPD49s6lxsaySGWVbvuYx+cN0J3QggWI5aR0oCT+gHEM2VKGvZJplW/ye6+3+JmoDpNAcG4Q4ew2Jn4gfERLI0cmJCFhfRqacll6NdRvzFtqAnPoKP8A3PB8+f8AzWoCfsKA476MMqgXO810wxjsH/M2RR2V2dT2e3duNtvCgOx0Bxf0pzTPnuXxRwJidERkjhkYKjuTIWuTtsI0O/yRQGy4ByjGx5xiMTNhEwsM8JDxxyxuokUx2bSpvc2bwt3j1oDq1Acj9JmVxYrPMqgnXVG6y6luRqClmsSN7XAoDqOV5bFholigRY411aUXYDUxY2+JJ+NAYHGuJeLL8ZJHs6QTspHMERtYi1AcIyXJsZiskWCDLoWSRmcYsyxrIWWcgkq1iNlMdr8t6A75wssoweGGI/TCGISbhu+EAO4JB38b0Bb4z/8AD8b/AOWxX+S9AcGjyDDjhdsV2SesGYfnSLuPz4jsG8Bp8Bt40B3/AIYcnB4YncmGAn/21oDG45xLx5djHjuHXDzlSOakRt3h7ufwoDmfBvBOW4nI4HxJSIszO2JDRxyK4lZdHaOCLbBbcvjvQHZILaVsdQsLNe+oW538b0BCPTbiGTJ8ToJGowobfJaVQw+I2+NAc4mybMMRhMuMGXQQ+r+ryxYhJotUg0Brm5HtGzkX5igPoFaAifpRyOTG5dNBEyq7GNl1kKrlHDaCTyvbbzAoDn/BuahcywcGZ5b6tjERo4JotUakBGXvRg6XBGoagSLnkPADtooBQCgFAKAUBbnjVlZXAKkEEHkQRYg+VqA43i/Q7FqdcPmbRYWRgzQe343tftAGt4FlJFhzoDqGQYXDYPDx4eBkWOMWF3Uk73LMfEkkk+ZoDP8AXo/3if1L+NAcz4j9GqTYiebCZicKuKv6xEoDrJfdrWddid7G+7NvY2oCccL5fhsBho8NA66Iwd2dSzEkszMepJJ8uXIUBtfXo/3if1L+NAQzh7hKPCtmTeto/r7SN7Kr2Woyn5Z127Ty9nz2A2XAmUR5bg0wvrCS6DIddljvrYt7OpuV+tASH16P94n9S/jQET4Z4bjwmNxuL9aR/XG1aLKvZ94tbVrOrn0FASz16P8AeJ/Uv40BEuOuF4cwMMseKGGxWHN4pkIYgEglWXULjbbfbfncggWuCuFI8FNNisRjPWsXOArytpQBBY6VUE+Kr4/srYDxAmXr0f7xP6l/GgIvnXD8eIzHB471lF9VDjs7K3aagw9vWNPPoeVAScY6P94n9S/jQFE+IhdWVnjKsCpBZbEEWIO/SgOXf7LVAbDrmjjL2k7Q4ayk8w2ntNfUA30+HK+9AdPwksESLHG0aoiqqgMtgqiwA36CgLGddniMPND2yL20Useq6tp1oU1WuL2ve1xQEMHAcf5H/Jfrqe3q7bQv73tbdn2nw9qgJrlTRwwxRdqjdmiJquovpULe1za9qAvYmeGRGR2jZHDKwLLYqwsQd+lAcrj9E0QYRHMnbACTtfVTbc9C+u3+LTf470B1hcZEAAHjAH8S/jQGDnuGw2Lglw8zoY5VKtZ1BHiCD4EEAj3UBAMs9GwDwDF5mcThcKwaHDkKgBB7oZtZuBytbcdBtQHTRjo/3if1L+NAaTjPJ8PmWFfDSzKgbSyurKSjKbggE7+II6E8udARzIuCymLhxWOzL1xsMpSBSqRBLgrdrMdRsffcC5NAdDilVhdSCPIg/ZQFygFAKAUAoBQHlALUAtQA0BahxKsWCkEodLDodIax+DA/GsKSd7cCUoSik2t+70LtZIigLOKxSxgFzYFkUc/aZgqjbqSKw5JbyUYOTsi9WSIoBQFmTForIrOoZ7hASAWIFzpHjYUM2ZeoYFAY2YY6OBC8rBVFhc9TsAANyT0FAU5bmcWIUtC4YA6TzBVrA6WU7qdxsaNWBdbFIJBGXXtCpYLcaioNiQOlzS3EF6gBoDGbHxiQxmRe0CdoVuNWi9tVul/Gs7MrXsR243tcxMBxBh5tGiQfnGZUDXQuVAY6AwBYWYG423FTlRnHeiEa0JbmbStZtNXmfEOGw76J5ljYqGs1/ZJIvy8j9FbadCpUV4q5qnXpwdpOxk/lOG0Z7VLSkCM6haQnkE61Ho53as9N5LpI6O+/cZYqBMUAoBQCgFAe0AoBQCgFAKAUAoBQCgMXM8asMTyNyUXt1PIKPMkgfGoVKipxcmbaNJ1aiguP55EZyjtMPKhljde3usjMUIM5LOhWzG17lBe37FcFDbpTTkmtrfz3r7fQs8T0dem1CSez1Uk+rufDk/qeJm0nYtP6wGk0ynsNKWjKmx7o794xud97HlepqrLYc9rXs7PfTiQlh4dIqWxZXX9Wuvtrw9yvGY94ox2eKExd4VL/AJkdkHDG4PsjVay6r2PWpubUdJ3vx00/O81wpRnL+qns2T011t56cbFmTFyNEVldXCYrBAHXGzgmVCUk7PYEbW2GxHSjctmzd9V2X38bGVCKneKteMuDS3Pdc8lzjEGR2V1XRN2YjaSBEI16QrBu/rYbg38Rtap7cm278d2n+yHQ09lK3C97P/VjNlx049dlDlhh2lVIgq2J7JGuxA1G1ybDz5+E7y1fYatiH9Ebb978S3hMTJ2kEYxva9skrGyx3U9mdLLYbKDyBvuOZ3qSe7UxKKs3s2sY+ShkTB97VqbFEalS6WR9lNrjcX+PSkdyMT1b8BgMzxCx4eRpTMZ8JLNoKoBrSON106RffVY87+VSRGUY3atuZVgcxk14K2ME3rDEugWMbdjI/d0i6qGAFjve2/MGRFrfobjicRFIxLIYSZU7KQD2JQGKkkiwBGob7G9vGsogjRvnstuyMsa2xIhfFRqNNjCZAbNdVckLHvcAn4VLZW8iy5Ljmik1JIMUyYbGMH0xlmZJVAW6D9m+kgWvblepKN12akW7GFh86xIVm7dXD4eeXeTDsVKpdZIVjF9OrukNfmN9jWzYi3u495DafaVY+acxSI+IZhLgHnPcjGkrbUq2X2WUlTe53uCKzFRumludiEnKzV+Begie/Z9qb/k9GEmiLWLyMbX08tNlt5X570032/u3GGna1+G8s5Y7xQ5cQxmLRzOqssdwBhNSxowW4Fxz5m+5NTmlKU1u/wBkIXjGDvf/AEbThPGGXRI2NEzSxlzCBGAhut9IHfULfSdRO58KhiIKN0oWs9+v53k6E3Kzc73W787D3EY+KHMZTNJHGpwkG8jKoP56brRQlKgtlN/1P0QcoxrPafD3Zp8tcB4mhUDDy49jCCg3T1ZtTRhhdVZ1JFrePWt9Rf0tS6yjr9ePgaoPVOO5y0+n3KY8+nSOUPiQXJg/ODsZIIo5ZWQzRlLGwAtpfla9zvWXQg5K0dNdNU20tz/giq01F3lrprvWr3q3uZ2Ix7q0UC466SPIGxBEJZCqIywAgaAzai1yOQtWuNNNObp6rhr369psc2mo7e/jp9OwtJns8cJxBk7eHDTSRyMiqO3hsAJRbbUjmxINjZqy6EJS2LWclddz7PFGOmnGO3vSf1Xb4FvE5jjAYIpJDG8kck7FTBGQS+0KmUaSI1Iv4nnyrMadJqUoq9nbj9dO36GHUqXSbtdX4fTXsMjD4/EznBJ26xmWPEtI8PZyBxG6BWQ7qCQd7XAuw6Wi4U4bb2b2ate6338fxE9qpJxV7Xve3dYv5hjMVHiPVVYn1hw8MtlJiiUgzowta6gWUkf8QX3FRhCnKHSPhvXa+H14mZznGfR9u5+v8EtWuM6z2gFAKAUAoBQCgFAKAokiDbMARsdwDuNwd6w0nozKk1qhJEGFmAIuDuL7jcHejSe8Jtbi2uDjDFwiBzsWCjUR0J5msbEb3tqSdSTjstu3YUx4CJVZVjQK19QCqA1/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+0xZFw4ZPkr7OnkPZ+T7vKl2LI9GHW99K3tpvYez8n3eVYuxZAYZBpsq9zZdh3drd3ptttWbsWRRBgIkZnSNFd/aZVUM3ziBc1lyk1ZswoRTukJsDG51PGjMNrsqk7b8yKKckrJhwi9Wi40Km1wDpN1uAdJta46bE1hNozZFmHL4k16I417Q3fSqjWT4tYd741lzk7Xb0MKEVeyKRlUAj7IQxdl8jQuj+m1qz0k9rau79tzHRwts2Vi8uGQLoCqEtbTYabdLcrVG7ve+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atinLnBrk="0"/>
            <a:endParaRPr lang="en-US">
              <a:solidFill>
                <a:prstClr val="black"/>
              </a:solidFill>
            </a:endParaRPr>
          </a:p>
        </p:txBody>
      </p:sp>
      <p:sp>
        <p:nvSpPr>
          <p:cNvPr id="40964" name="AutoShape 4" descr="data:image/jpeg;base64,/9j/4AAQSkZJRgABAQAAAQABAAD/2wCEAAkGBxQSEhQUERQUFRQVGBIXGBgUFxUVGBUXGBUYFhgXFhcYHSggGR8lHRcYITEiJiktLi4uGB8zODMsNygtLisBCgoKDg0OGxAQGywkICYxNzctLDQtNCwtNDQvLy80LDQvNCwsLC0sLywsLy8sLCwsLDQsLCwsLCwsLCwsLCwsLP/AABEIAK0BIwMBEQACEQEDEQH/xAAcAAEAAQUBAQAAAAAAAAAAAAAABgIDBAUHAQj/xABKEAACAQIEAwQFBwoDBQkAAAABAgMAEQQFEiEGMVETIkFhBxQycYFScpGhsbLRFSMzNEJTYnOSwYKzwxckQ9LwFiU1dIOTosLx/8QAGwEBAAIDAQEAAAAAAAAAAAAAAAIFAQMEBgf/xAA3EQACAQIDBAgFAwQDAQAAAAAAAQIDEQQFIRIxQXETMlFhgaGxwTM0kdHwFBXhIkJS8QYjcmL/2gAMAwEAAhEDEQA/AO40AoBQCgFAKAUAoBQCgFAKAUAoBQCgFAKAUAoBQCgFAKAUAoBQCgFAKAUAoBQCgFAKAUAoBQCgFAKAUAoBQCgFAKAUAoBQCgFAKAUAoBQCgFAeE0BYTE6nKrvptqPgCdwvvtv5AjrWdlpXIqV3ZGRWCQoBQCgFAKAUAoBQCgFAKAUAoBQCgFAKAUAoBQCgFAKAUAoBQCgFAKAUAoCzLOFZQdtRsOl+dvfz+isqLabXAhKai0nxMXOMWUUadixtfpWCZr8tx76wGYsGNt97eYrIMjPc2MWiKKzYiY6Y1PIdZH/hUXJ62tW6jS27yl1Vv+3ic9evsWhHrPcvcz8vwgiQKCWI3LHm7HdmbzJua1Tk5O5thHZjYyaiTFAKAUAoBQCgFAKAUAoBQCgFAKAUAoBQCgFAKAUAoBQCgFAKAUAoBQCgFAY2YYQSxsjcmHMcwRuGHmDY/Cp05uElJGqtSVWDg+P55ENh4k06oMaCSjFe0XmCNrsPH3jnflVnUy9VIqpR48PsUdDN3Rk6OJWq0v8AcqxPEeFgXXEzTSb6RYqoPViQP+unOtNLLq0pWkrI662b0Ix/oe0y7wHg3laTGznVJJdUJ8FB7xHQXFgP4fOpY+cYWoQ3Lf8An5vMZZCVS+Iqb3u5EzqtLc9oBQCgFAKAUAoBQCgFAKAUAoBQCgFAKAUAoBQCgFAKAUAoBQCgFAKAUAoBQA0Bzn0hYLTMsg5SLv8AOXb7Cv0VfZXUvTcOz3PJZ7Q2ayqL+71REocOZHSNebsqj3sbf3qwnJQi5PgVlCm5zUFxZ2zBYZYo0RfZRQo9wFq8nOTnJyfE97TgoRUVuRdkS43v8CR9YqJMw5cB8mSRf8RYfWf70BgYTMHEgRiHGrTf42uCOdAbwUB7QCgFAKAUAoBQCgFAKAUAoC1iJ1jUs5CqouSdgBUZSUVd7iUISnJRirtkXxHHUINkjkcde6oPuBN/pAqulmdNPRN+RbQyWq1eUkvqxBx1ETZ45FHXutb3gG/0UjmlNvVNGZ5LVSvGSfkSbD4lZEV0IZWFwRyNWMZKa2ovQqKkJU5OMlZojMnHUQJHZS7EjmngbfKqueZwTa2X5FvHJajSe0vMycq4ujnlWIRyKW1WLabbKW8D0BrZRx8Ks1BJq5qxGVVKNN1HJNLn2m2zjMRh4mlYEhdOy2udTBdr++uqtWVKDmziw1CVeoqceJHv+3kX7qX6U/5q4P3SH+L8iz/ZKn+a8/sbbIM/XFl9COujRfVp31auVj/D9ddOGxca97Jq3ucWMwMsLs7TTv2dxrZ+OI1ZlMUpKsy7FP2SR18q0TzKEZNbL0OuGTVJRUtpaq/HibnI82XExmRVZQGK2a19gDfY+ddeHrqtHaSscGLwssNPYk76XMLN+KoYGKd53HNUt3T0Yk2Hu3Naq+OpUns733G/DZZWrx2lZLvNaOPU/cyf1LXN+6Q/xfkdbySf+a+jN/k+dRYkExk3FtSsLMt+Vx/cXFdtDEwrK8StxOEqYd2mt+58C7mmaR4dNcrWHIDmWPQAc6nVrQpR2pshQw9SvLZpq5HH48jvtDIR1JUfVc1wPNIcIvyLVZJUtrNeZmZZxjDKwRg0ZJsNVipJ5DUDt8a20cwpVHsu6NFfKa1KO0rSXdvJHeu8qyN8aZVJiFiWJQSGYkkgBRa29/Pp0rvwGIhRcnN8CozbCVMTGMaa1uafJeFTh5o5ZpohoJOhbsTsQNza3O/LwrficwhUg4RT14nPgcoqUaiqTktOCJXJnEY5am9wt9tqqS/LH5Vkf9HH8dz9lgPpoAcHPJ+kfSOg/AbfSaAzsHl6R7gXPU8/h0oDLoBQCgFAKAUAoBQCgFAKAUAoCJekWQiGJQdmk387KSPr3+AqszRvo0u8uclinVlJ8F7kNyjCiWeKNiQrtY252sTt9FVVCmqlSMHxL3E1XSoymt6R7nOEEM8ka3Ko1hfnYqDv9NMRTVOrKC3Ixharq0YzlvZLfR1KTHKpOyupHlqG/wBlWmVyexJd5SZ3FKcZcWvQhWJ9t/nv941Tz6z5v1PQw6i5L0L+UT9nPE/R0v7iQD9RNToS2KsZd5qxMNujOPamTX0hT2w6L8uQfQqk/barfM5WpJdr9NSgyWF6zl2L1aOf1RnpiZejfniPdD/qVbZV1p+HuUOebqfj7EUzD9NL/Ml++1VtX4kub9S5ofCjyXoibcFSacHIw/ZaU/QimrfL3ag33s8/msdrFRj2pepAQSdybk7knmSdyTVJe+rPS6LRG2zDLVTC4eYFtUpfVe1tr2tt5V1VaMYUYVFvZxUcRKeIqU3a0bWMngdiMWtvFZAfMW1faBWzL2+nXI1Zsk8M+a/PMucezE4rSeSItv8AFcn+30VLMpN1rdiIZPBLD37X6GJw/liTdoZWZVVe6RtqY+ZFja3LzqGEwvTXve1tDZmGNeH2dm129eXLeeQcPuR32VeoHeP9gPprfTyupLrtLlr/AAc9XO6UXanFvyX38ia4fEzlFCg2AUare1t7Vztvzq5irJK9zzs3eTdrdxTiImAvPOiD+J/7bCtkISl1U2aZ1YQV5tI1WIzjBRc5XkI8I12+nYfXXVDAV5cLc/y5w1M1w0N0r8vyxuuHMVBiY+0iS1iVIexZSOu55ix+NaK9CVGezI6sNiYYiG3E3YFaToPaAUAoBQCgFAKAUAoBQCgFAKAUAoCH+kf9HD88/cNVeadSPP2LvJPiT5e5GOGP1uD5x+41V2D+PHn7Mtsf8rU5e5VxT+uT/OH3FpjPjz/OAy/5WHL3ZIfRz7M/zo/sarDK+rLmVWeb4cmQ3E+2/wA9/vGqifWfN+pfw6i5L0LTcqi9xIk3GeO7VcL5xdp8XsP/AKmrHH1dtQ5X+pUZXQ6N1f8A1b6fiI1VcW5MvRvzxHuh/wBSrbKutPw9yhzzdT8fYimYfppf5kv32qtq/ElzfqXND4UeS9ETLhH9Qm983+WKtcD8tLxKLMvnYeHqQVapkeiJn+RpMVgcKIygK6ydZI5kjawNXDw8q2GpqPAof1kMNjKrnfXs/wBou8PcLzYedZHMZUBr6SxO4I8VFZwuCqUqim2iGOzKjXouEU7u3BfctZwYjI2IkX5IF+9y2Fl5XNddanQg3WqL3+iOHD1sTUSw9J25afV77cjWYfiEdoutLRbg8yw6NYbWB8K43ml5WtaPn9vAsP2RKm3tXl9F99e1mZ/2SxEqhjiI3DAEG7lTfxAG1Qngq9ZXlUvfnb7E4ZjhqDtGk4tdyv8Ac3+b4w4TBqLjtAiRrb5QUAke4Amr/AYbblGD3Ja+B5PN8aqUJ1Vvk9PH7I5hiJQN3bn4sdz+NeqVkjwa2pvtZgSYtPlfUfwrF0b1Rn2G54P4g9VnuTeJ7LJbwHg9v4fsJrkxmH6anpvW4s8uxLw9S0tz3nY43BAIIINiCNwQeRrzZ61O5VQCgFAKAUAoBQCgFAKAUAoBQCgFAQ/0j/o4fnn7jVV5p1I8/Yu8k68+XuRjhj9bg+cfuNVdg/jx5+zLbH/Kz5e5VxT+uT/OH3FpjPjz/OAy/wCVhy92SH0c+zP86P7Gqwyvqy5lVnm+HJkMxZ78nzpPvGqefWlzfqX9PqrkvQuY/D9nI6dCLe4gMPqIqdWGxNxIUanSU1L800KZ5y2i/wCwgQe4MxH3vqrEpOVu5WJQgo3txd/QTw6RH/Ggf6XdR9Sg/Gszhs271fzYhPacu528k/clvo354j3Q/wCpVllXWn4e5SZ5up+PsRTMP00v8yX77VW1fiS5v1Lmh8KPJeiJlwj+oTe+b/LFWuB+Wl4lFmXzsPD1IKtUyPRHUuET/ukPzT95q9Jg/gQ5Hj8y+anz9jcXrqOI1WaZHFOCGBW+9169bda11acasHCW420K86E1OD1Oc5zlT4aQo4NjfQ3g46+/qPCvO4ihKjPZe7gz12ExUMRT2lv4rsZn8L8QHDNockwsdx8gn9oeXUfHnz3YPFui9mXV9Pzic+YYBYiO1Drrz7vsWOPs9Dyd0gqncToW/ab3fgOtfQMBR6OltPe/xHyXMq36rFdGurDTx4+engYHCnBcmNHbTuUiPIixeS23dvsq+dvcPGo4rHKk9mOr8kd2Dy7bim9IkzPo3wWm2mW9va7Rr++3s/VVf+4178PoWX7dQtaxD+IvR/PAwbDap0YgWFhIpJsNQ5Eb+1sB4gDeu6hmEJq09H5FfiMtlHqarzJdwnNPhCuExg2P6CQG6NtcxavAjcgHzA5CuHEqFX/tpeK48/ud+E6Sj/1VfB+xMb1wlgL0AvQHtAeXpcHtAeXoD2gPL0B7QCgFAKAUAoCH+kf9HD88/caqvNOpHn7F3knXny9yMcMfrcHzj9xqrsH8ePP2ZbY/5WfL3KuKf1yf5w+4tMZ8ef5wGX/Kw5e7JD6OfZn+dH9jVYZX1ZcyqzzfDkyF4z2pPnSfeNU9TfLx9S/p9WPJehvOMMLpkifwkijPxUBT9Wmu3HQtOMu1L89CvyyptQlHsk/P+bmgY7VwsskbninD9nLGnyYIB9GquzGw2Jxj2RXucOX1Okpyn2yfsbr0b88R7of9SurKutPw9yvzzdT8fYimYfppf5kv32qtq/ElzfqXND4UeS9ETLhH9Qm983+WKtcD8tLxKLMvnYeHqQVapkeiJJmzkYDB6SRvJyJHXpVjXbWFpWf5ZlVh4p42tddhb4MmY4tAWYiz7FmI9k9TUMBJ9Ortks0hFYaVkuHDvKuNpmGLYBmA0x7BiBy8jWcwlLp3ZvcjGVQi8Mrpb3wLvDmDGIw+KWQkldDKSSSrBXIIv9B8jUsJTVWlOMvAhjqrw9elKC7U+9aEahF9/AC/4f8AXlUsqw0a9baqaQjrLkty8X5XNX/IMfPC4XYo61aj2YJb7ve/Ba87GJnah3wsY21i7HxJknaO/wAFRdq9xgsX+opOut13Zdy+/Hs3HzzE5YsDVjhnrKy2n3tX+i3Lt38Tt+HhCKqqLKoCgdABYCqNtt3Z6GKSVkajifiSPAqjSo7B2KjRpuCBffURW/D4eVdtRdrGjEYmNBJyI9/tRw37mf6Iv+eur9sqf5Lz+xyfulLsZRmPF8WNwmLWJJEaOLXd9IsdQsV0sbEHe9IYSVGrByad2Zli4V6U9lbkRnh31/Gp2EMrJHGSzyF3Fyx2DMDqbYWCjbrXZX6Cg9uSu3uRxYd4ivHYi7JcTaZpnc+CSPL8M5lxAuHkALNd2LKiBie9Yi5PLb4aKdCFZuvNWj2G+pXqUUqEHeXaejgfMHGuTF2k5gGWZiP8Q2Hw2p+tw6dlDTkh+ixEldz1K+HeKMThMQMJmBYqSFDObsl9lOv9tD1NyOuxFYr4anVp9JR+n5uM0MVUpVOirfUR4qT8vaNb6Nbd3U2n9WJ9m9ue9HCP6K9tf5Mqcv12zfT+DptVJbHMOEMXIc3xCtI5UNi7KXYqLS7WBNharfFQisLFpdnoU+FnJ4qSb7SrOeI8VjsScLl7FUUkF1OksBszl+apflbc7dbVilh6VCn0lbf2fnEzVxFWvU6Kjp3lc3A+PjXXFjWaQb6dcqXPQMWN/iAKwsbQk7Shp4GXgq8VeNTU2XAvFzzOcNitp11aSRpL6faVhyDCx5cwD0rVjMIoLpKfVNuDxbm+jqdZE5qvLEUAoBQCgIj6RkJiiNthJv5XRrVWZov+uL7/AGZdZJJKrJd3uiHZRixDPHIQSEa5Ate1iNr++qmhUVOpGb4F5iaTq0ZU1xQzjGCaeSVQQHa4BtewUDe3urNeoqlSU1xGFpOlRjTb1SJd6O4iI5WI2ZlAPXSN/ttVplcWoSfayjzuac4x4peu4hGM9qT50n3jVNU3y8fU9DT6seS9Caca4e+Fgk+RoB9zJb7QtXGYQvRjLst5oocrqWxNSHbfyf2uRTKcP2k8SfKdL+4G5+oGquhDbqRj3lzianR0Zy7E/wA+ptuPf1v/ANKP7z115l8bwXucWT/LeL9jY+jfniPdD/qVuyrrT8Pc5c83U/H2IpmH6aX+ZL99qravxJc36lzQ+FHkvRE14Lj1YKVR+00o+lFFW+Xq+HkuZQZrLZxcZdiXqQJfPY9D4HoapD0nI2uPzNZMNBCAwaItcm1je9rb38a6qtdTowppbjjo4aUMRUqtq0rGVwOhOLWw5LIT5C1vtIrZl6brrkac2klhn3tFzjyIjFajydEI+Fwf7fTWcyi1Wv2ojk808PbsZjcP52MMsylC3aAAWI2IBG9/f4VDC4lUVKLV77jZjsG68oSUktnfc1Dd0BentHz6fCt1eq6FFYWHOb7+zlHj3o5cHQ/V4p5hUXdSXZHjLnU3r/4t2nvF2WvBHgp7EEpa58HEjTKD8HP9Jr1eQ6YXopc/qeP/AORu+MdaPL6aeZ1fIs0TFQJMh2Ybj5LDZlPuNclWk6c3BnRRqqpBTRdx+WwzgCaNJApuA6hrHlcXrEKkoaxdiU6cZ6SVzRZ9k+Aw8Ekz4aABFNu4BqbkqjzJsK6KNWvUmoKTOarSoU4OTitDnfC2Fb1LMZf2exWO/Vr6iPgLf1CrTEyXTU495V4SL6KpLhYmXoiH+6Sfz3/y4q4cz+KuX3O3K/gvn9jRcE97N5zL7Y9aIvzD9oF2/wAJaujF6YWKju09DRhNcXJy36nVqpi6OY+mRFvhjtqKzg9dI0W+sn66t8r/AL1yKfNd8PH2MXAEnPUJ53F/f6nvU5/JP8/uIw+e/Ow6xVKXRyDIWIzLHEHcLmBBHUOavayvh4L/AMlFQ+YqeJufQ3AOzxD+OqNfgFJ+1vqrnzSX9UUdGVxWzJ950Y1VFqcwx4UZ+nZ89Sa7fKMBv/8AG1/fVvG/6F38PqVE7frlb80OoVUFuKAUAoBQFrE4dZFKuAysLEHkRUZRUlZ7iUJyhJSi7NEYxHAsJN0kkQdO6w+sX+k1Xyyym3o2vMtoZ1WStKKfke4XgaFTd3kcdNlB99hf66Qyymndtvy9BUzqtJWikvP1JNBh1RQqAKqiwAFgBVhGKirLcVM5SnJyk7tkal4GhYkmSbvEnmnib/JqulllNtvaevL7FrHOq0Ulsx05/c3ePytZYDCxbSQouLX7pBB3FvCu2rRjUp9G9xX0sRKlV6WO/Xlqa3K+EooJVlV5GK3sGK23BXwUeBNc9HAQpTU02zrxGaVa1N02kk+fuyvOOF48TJ2jvIp0qtl02sCT4qetZr4KFaW020RwuZVMPT2IpNXvrf7l/IshTC69DO2vTfXp203tawHyjU8NhI0L7Lbv7GvF46eJttJK3Z3mtm4JhZmYyS3ZmY2KWuxJNu751zyy2nKTltPXl9jrhnNaMVHZjou/h4m4yXKVw0ZjRmYFi12te5AHgB0rrw9BUY7KZw4rEyxE9uSS04GFm3CkE7F+8jnmUI38yCCL+daa2BpVXtbn3G/DZnWoR2VZrsZrU4DjvvNIR5BB9dq0LK4X1k/I6nndS2kF5khyrKYsOumJbX5k7s3vJ/8Ayu6jQhSVoIrMRiateW1Ud/Q9zTKosQumVbgbgjYqeoIrNajCqrTQw+IqUJbVNkdPAyBgVlktvzCG3TwFz+FctPL4U57cZO63bvr4cO87a2bVKsOjlFWe/fquzx3PuuZmXcGwRsGYtIRuNdtN+ukDf43pSy+lB3d2+8xWzatUjsxtFd356G1zrKo8TC8Mo7rDmOakbhl8wasqVSVOSlEqKtKNSLjI5h6jmGUSM0QMsJ5lVZ4383Ubo3n9Z5VcbeHxcbS0fn/JTbGIwkv6dV+fQz/9qjWscMuv+YbfRpvWv9rV+tpyNv7q7dQwGwmYZtIplBihB2JVkjTzVTvI1vH6xWzbw+Ei9nV+f8GtwxGLa2tF+fUmWeZQmGyqeGEGyxt5szEgljbmTXBSqupiYzl2lhUpKnh3CPYYnolQjCSAgj8+/MEf8OLrWzMneqrdnuzTliapO/b7I1vGfDk8OJ9ewQJN9TqouytaxYL+0rDmPf1224XEQnT6GqQxWHqQqdNS8ShPSmQul8N+cGxtJYavcVuPdWXleuktCKzTTWGpj5Pk2JzLFDE41SkKkWVlKhgpuI0U76b82PP7JVa1PDU+jpb/AM3/AGI06NTE1OkqqyMjjvJJ4cUuOwqs26ltK6ijqNNyo3KkbH49ajg69OdLoahLGUKkKirUyzL6UJWTRHh1Ex2vqLAHqEtc+69Z/bIp3ctCLzOTjZR1L3B/DcscWJxWJBV3hmCq2zWYFmdh4EkDb39axicTGU404bk1/BPC4aUYyqT3tM1fB2ZzYbAyy4dNZXERa10lroYje+ncb238K3YqnCpWjGbtozThKk6dFygr6+RsJ/Sg7rpgw4Ep2BLmSx8kVQTWpZYk7zlp9DZLM21aMdTP4A4alErYzF6hK2rQH2a7e07DwJBIA8ATtyrXjcTDZ6GnuNuCw01Lpqm9nQarCzFAKAUAoBQCgFAKAUAoBQCgFAKA8vQHtAKAUAoBQCgFAeEUB5oFDFj0ChkEUAAoD2gKOzHQUMWK6GRQFOgUMWMTOP1eb+XL9w1spdePNEanUfIhXoc/QT/zF+4K78z68eRXZX8OXM6AEFVhaWKqAUAoBQCgFAa7iHNlwmGmxDi6woz26kDZfibD40BxbLsvz3MMM2ZJjWjJ7R4oFLoGVTyVB3bbELqvew33vQHU/Rxn0uOwEU2IQpN3kkBUrdlNtQB5ahY9NzQEnoCOZ5xzgMHKIcTiUSQ27tmYrfca9IOj42oDfYXEpIivGyujgMrKQVZSLggjmDQF2gItj/SHlsPadpiowYn7N1AdmD3II0qpJsVNyBYWoCQ5fjo541lhdXjcAqym4YeVAXyaA4nwzn75jn8jDHssMT/mIV19niEUMCAoIA2BYkg7mgO20BrM+z/D4KPtcVKsSXsC17sbXsqjdjbwAoCnh7iLDY6PtMJKsqA2NrgqedmVgCvxFAbWgNTmvEuFw0iRYiZIndXdQ9xdUBLG/IABTzNAX8kzeHFwpPh31xPq0tZlvpdkbZgD7SkUBn0BGD6Qcu9Y9W9bj7a+m3e06r209pbRe+1r86Ak9AWcXiViR5JDpRFZ2J5KqjUxPuANARl/STlY7O+Mi/O30+0QLErdzbuC4O7WoCVg0B7QEYX0gZccT6sMVGZr6bd7TqvbT2ltF77WvQEnoCiWQKCzEBQCSSbAAbkknkKAjuT8e5fipjBBio3l3AWzLrI37jMAH5H2SaAkOIiDqytuGBU+GxFjWU2ndGGrqzNTgcuwuXRSMtoYvbdnckCwtcljtWyrWnVd5s10qMKStBGPw9xxgcc7R4XELI63OmzoxA5lQ4GoeYvWo2kioBQCgFAKAUBEfSzCXyjGhb3EerborqzfUDQFn0bZpEMlw0uoaIYSHPyTEDrv05X+NAbvhTiOLMIBiMOHEZZlHaKFJK87C52vt8KA3BoDiHo+yPD49s6lxsaySGWVbvuYx+cN0J3QggWI5aR0oCT+gHEM2VKGvZJplW/ye6+3+JmoDpNAcG4Q4ew2Jn4gfERLI0cmJCFhfRqacll6NdRvzFtqAnPoKP8A3PB8+f8AzWoCfsKA476MMqgXO810wxjsH/M2RR2V2dT2e3duNtvCgOx0Bxf0pzTPnuXxRwJidERkjhkYKjuTIWuTtsI0O/yRQGy4ByjGx5xiMTNhEwsM8JDxxyxuokUx2bSpvc2bwt3j1oDq1Acj9JmVxYrPMqgnXVG6y6luRqClmsSN7XAoDqOV5bFholigRY411aUXYDUxY2+JJ+NAYHGuJeLL8ZJHs6QTspHMERtYi1AcIyXJsZiskWCDLoWSRmcYsyxrIWWcgkq1iNlMdr8t6A75wssoweGGI/TCGISbhu+EAO4JB38b0Bb4z/8AD8b/AOWxX+S9AcGjyDDjhdsV2SesGYfnSLuPz4jsG8Bp8Bt40B3/AIYcnB4YncmGAn/21oDG45xLx5djHjuHXDzlSOakRt3h7ufwoDmfBvBOW4nI4HxJSIszO2JDRxyK4lZdHaOCLbBbcvjvQHZILaVsdQsLNe+oW538b0BCPTbiGTJ8ToJGowobfJaVQw+I2+NAc4mybMMRhMuMGXQQ+r+ryxYhJotUg0Brm5HtGzkX5igPoFaAifpRyOTG5dNBEyq7GNl1kKrlHDaCTyvbbzAoDn/BuahcywcGZ5b6tjERo4JotUakBGXvRg6XBGoagSLnkPADtooBQCgFAKAUBbnjVlZXAKkEEHkQRYg+VqA43i/Q7FqdcPmbRYWRgzQe343tftAGt4FlJFhzoDqGQYXDYPDx4eBkWOMWF3Uk73LMfEkkk+ZoDP8AXo/3if1L+NAcz4j9GqTYiebCZicKuKv6xEoDrJfdrWddid7G+7NvY2oCccL5fhsBho8NA66Iwd2dSzEkszMepJJ8uXIUBtfXo/3if1L+NAQzh7hKPCtmTeto/r7SN7Kr2Woyn5Z127Ty9nz2A2XAmUR5bg0wvrCS6DIddljvrYt7OpuV+tASH16P94n9S/jQET4Z4bjwmNxuL9aR/XG1aLKvZ94tbVrOrn0FASz16P8AeJ/Uv40BEuOuF4cwMMseKGGxWHN4pkIYgEglWXULjbbfbfncggWuCuFI8FNNisRjPWsXOArytpQBBY6VUE+Kr4/srYDxAmXr0f7xP6l/GgIvnXD8eIzHB471lF9VDjs7K3aagw9vWNPPoeVAScY6P94n9S/jQFE+IhdWVnjKsCpBZbEEWIO/SgOXf7LVAbDrmjjL2k7Q4ayk8w2ntNfUA30+HK+9AdPwksESLHG0aoiqqgMtgqiwA36CgLGddniMPND2yL20Useq6tp1oU1WuL2ve1xQEMHAcf5H/Jfrqe3q7bQv73tbdn2nw9qgJrlTRwwxRdqjdmiJquovpULe1za9qAvYmeGRGR2jZHDKwLLYqwsQd+lAcrj9E0QYRHMnbACTtfVTbc9C+u3+LTf470B1hcZEAAHjAH8S/jQGDnuGw2Lglw8zoY5VKtZ1BHiCD4EEAj3UBAMs9GwDwDF5mcThcKwaHDkKgBB7oZtZuBytbcdBtQHTRjo/3if1L+NAaTjPJ8PmWFfDSzKgbSyurKSjKbggE7+II6E8udARzIuCymLhxWOzL1xsMpSBSqRBLgrdrMdRsffcC5NAdDilVhdSCPIg/ZQFygFAKAUAoBQHlALUAtQA0BahxKsWCkEodLDodIax+DA/GsKSd7cCUoSik2t+70LtZIigLOKxSxgFzYFkUc/aZgqjbqSKw5JbyUYOTsi9WSIoBQFmTForIrOoZ7hASAWIFzpHjYUM2ZeoYFAY2YY6OBC8rBVFhc9TsAANyT0FAU5bmcWIUtC4YA6TzBVrA6WU7qdxsaNWBdbFIJBGXXtCpYLcaioNiQOlzS3EF6gBoDGbHxiQxmRe0CdoVuNWi9tVul/Gs7MrXsR243tcxMBxBh5tGiQfnGZUDXQuVAY6AwBYWYG423FTlRnHeiEa0JbmbStZtNXmfEOGw76J5ljYqGs1/ZJIvy8j9FbadCpUV4q5qnXpwdpOxk/lOG0Z7VLSkCM6haQnkE61Ho53as9N5LpI6O+/cZYqBMUAoBQCgFAe0AoBQCgFAKAUAoBQCgMXM8asMTyNyUXt1PIKPMkgfGoVKipxcmbaNJ1aiguP55EZyjtMPKhljde3usjMUIM5LOhWzG17lBe37FcFDbpTTkmtrfz3r7fQs8T0dem1CSez1Uk+rufDk/qeJm0nYtP6wGk0ynsNKWjKmx7o794xud97HlepqrLYc9rXs7PfTiQlh4dIqWxZXX9Wuvtrw9yvGY94ox2eKExd4VL/AJkdkHDG4PsjVay6r2PWpubUdJ3vx00/O81wpRnL+qns2T011t56cbFmTFyNEVldXCYrBAHXGzgmVCUk7PYEbW2GxHSjctmzd9V2X38bGVCKneKteMuDS3Pdc8lzjEGR2V1XRN2YjaSBEI16QrBu/rYbg38Rtap7cm278d2n+yHQ09lK3C97P/VjNlx049dlDlhh2lVIgq2J7JGuxA1G1ybDz5+E7y1fYatiH9Ebb978S3hMTJ2kEYxva9skrGyx3U9mdLLYbKDyBvuOZ3qSe7UxKKs3s2sY+ShkTB97VqbFEalS6WR9lNrjcX+PSkdyMT1b8BgMzxCx4eRpTMZ8JLNoKoBrSON106RffVY87+VSRGUY3atuZVgcxk14K2ME3rDEugWMbdjI/d0i6qGAFjve2/MGRFrfobjicRFIxLIYSZU7KQD2JQGKkkiwBGob7G9vGsogjRvnstuyMsa2xIhfFRqNNjCZAbNdVckLHvcAn4VLZW8iy5Ljmik1JIMUyYbGMH0xlmZJVAW6D9m+kgWvblepKN12akW7GFh86xIVm7dXD4eeXeTDsVKpdZIVjF9OrukNfmN9jWzYi3u495DafaVY+acxSI+IZhLgHnPcjGkrbUq2X2WUlTe53uCKzFRumludiEnKzV+Begie/Z9qb/k9GEmiLWLyMbX08tNlt5X570032/u3GGna1+G8s5Y7xQ5cQxmLRzOqssdwBhNSxowW4Fxz5m+5NTmlKU1u/wBkIXjGDvf/AEbThPGGXRI2NEzSxlzCBGAhut9IHfULfSdRO58KhiIKN0oWs9+v53k6E3Kzc73W787D3EY+KHMZTNJHGpwkG8jKoP56brRQlKgtlN/1P0QcoxrPafD3Zp8tcB4mhUDDy49jCCg3T1ZtTRhhdVZ1JFrePWt9Rf0tS6yjr9ePgaoPVOO5y0+n3KY8+nSOUPiQXJg/ODsZIIo5ZWQzRlLGwAtpfla9zvWXQg5K0dNdNU20tz/giq01F3lrprvWr3q3uZ2Ix7q0UC466SPIGxBEJZCqIywAgaAzai1yOQtWuNNNObp6rhr369psc2mo7e/jp9OwtJns8cJxBk7eHDTSRyMiqO3hsAJRbbUjmxINjZqy6EJS2LWclddz7PFGOmnGO3vSf1Xb4FvE5jjAYIpJDG8kck7FTBGQS+0KmUaSI1Iv4nnyrMadJqUoq9nbj9dO36GHUqXSbtdX4fTXsMjD4/EznBJ26xmWPEtI8PZyBxG6BWQ7qCQd7XAuw6Wi4U4bb2b2ate6338fxE9qpJxV7Xve3dYv5hjMVHiPVVYn1hw8MtlJiiUgzowta6gWUkf8QX3FRhCnKHSPhvXa+H14mZznGfR9u5+v8EtWuM6z2gFAKAUAoBQCgFAKAokiDbMARsdwDuNwd6w0nozKk1qhJEGFmAIuDuL7jcHejSe8Jtbi2uDjDFwiBzsWCjUR0J5msbEb3tqSdSTjstu3YUx4CJVZVjQK19QCqA1/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+0xZFw4ZPkr7OnkPZ+T7vKl2LI9GHW99K3tpvYez8n3eVYuxZAYZBpsq9zZdh3drd3ptttWbsWRRBgIkZnSNFd/aZVUM3ziBc1lyk1ZswoRTukJsDG51PGjMNrsqk7b8yKKckrJhwi9Wi40Km1wDpN1uAdJta46bE1hNozZFmHL4k16I417Q3fSqjWT4tYd741lzk7Xb0MKEVeyKRlUAj7IQxdl8jQuj+m1qz0k9rau79tzHRwts2Vi8uGQLoCqEtbTYabdLcrVG7ve+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atinLnBrk="0"/>
            <a:endParaRPr lang="en-US">
              <a:solidFill>
                <a:prstClr val="black"/>
              </a:solidFill>
            </a:endParaRPr>
          </a:p>
        </p:txBody>
      </p:sp>
      <p:sp>
        <p:nvSpPr>
          <p:cNvPr id="40966" name="AutoShape 6" descr="data:image/jpeg;base64,/9j/4AAQSkZJRgABAQAAAQABAAD/2wCEAAkGBxQSEhQUERQUFRQVGBIXGBgUFxUVGBUXGBUYFhgXFhcYHSggGR8lHRcYITEiJiktLi4uGB8zODMsNygtLisBCgoKDg0OGxAQGywkICYxNzctLDQtNCwtNDQvLy80LDQvNCwsLC0sLywsLy8sLCwsLDQsLCwsLCwsLCwsLCwsLP/AABEIAK0BIwMBEQACEQEDEQH/xAAcAAEAAQUBAQAAAAAAAAAAAAAABgIDBAUHAQj/xABKEAACAQIEAwQFBwoDBQkAAAABAgMAEQQFEiEGMVETIkFhBxQycYFScpGhsbLRFSMzNEJTYnOSwYKzwxckQ9LwFiU1dIOTosLx/8QAGwEBAAIDAQEAAAAAAAAAAAAAAAIFAQMEBgf/xAA3EQACAQIDBAgFAwQDAQAAAAAAAQIDEQQFIRIxQXETMlFhgaGxwTM0kdHwFBXhIkJS8QYjcmL/2gAMAwEAAhEDEQA/AO40AoBQCgFAKAUAoBQCgFAKAUAoBQCgFAKAUAoBQCgFAKAUAoBQCgFAKAUAoBQCgFAKAUAoBQCgFAKAUAoBQCgFAKAUAoBQCgFAKAUAoBQCgFAeE0BYTE6nKrvptqPgCdwvvtv5AjrWdlpXIqV3ZGRWCQoBQCgFAKAUAoBQCgFAKAUAoBQCgFAKAUAoBQCgFAKAUAoBQCgFAKAUAoCzLOFZQdtRsOl+dvfz+isqLabXAhKai0nxMXOMWUUadixtfpWCZr8tx76wGYsGNt97eYrIMjPc2MWiKKzYiY6Y1PIdZH/hUXJ62tW6jS27yl1Vv+3ic9evsWhHrPcvcz8vwgiQKCWI3LHm7HdmbzJua1Tk5O5thHZjYyaiTFAKAUAoBQCgFAKAUAoBQCgFAKAUAoBQCgFAKAUAoBQCgFAKAUAoBQCgFAY2YYQSxsjcmHMcwRuGHmDY/Cp05uElJGqtSVWDg+P55ENh4k06oMaCSjFe0XmCNrsPH3jnflVnUy9VIqpR48PsUdDN3Rk6OJWq0v8AcqxPEeFgXXEzTSb6RYqoPViQP+unOtNLLq0pWkrI662b0Ix/oe0y7wHg3laTGznVJJdUJ8FB7xHQXFgP4fOpY+cYWoQ3Lf8An5vMZZCVS+Iqb3u5EzqtLc9oBQCgFAKAUAoBQCgFAKAUAoBQCgFAKAUAoBQCgFAKAUAoBQCgFAKAUAoBQA0Bzn0hYLTMsg5SLv8AOXb7Cv0VfZXUvTcOz3PJZ7Q2ayqL+71REocOZHSNebsqj3sbf3qwnJQi5PgVlCm5zUFxZ2zBYZYo0RfZRQo9wFq8nOTnJyfE97TgoRUVuRdkS43v8CR9YqJMw5cB8mSRf8RYfWf70BgYTMHEgRiHGrTf42uCOdAbwUB7QCgFAKAUAoBQCgFAKAUAoC1iJ1jUs5CqouSdgBUZSUVd7iUISnJRirtkXxHHUINkjkcde6oPuBN/pAqulmdNPRN+RbQyWq1eUkvqxBx1ETZ45FHXutb3gG/0UjmlNvVNGZ5LVSvGSfkSbD4lZEV0IZWFwRyNWMZKa2ovQqKkJU5OMlZojMnHUQJHZS7EjmngbfKqueZwTa2X5FvHJajSe0vMycq4ujnlWIRyKW1WLabbKW8D0BrZRx8Ks1BJq5qxGVVKNN1HJNLn2m2zjMRh4mlYEhdOy2udTBdr++uqtWVKDmziw1CVeoqceJHv+3kX7qX6U/5q4P3SH+L8iz/ZKn+a8/sbbIM/XFl9COujRfVp31auVj/D9ddOGxca97Jq3ucWMwMsLs7TTv2dxrZ+OI1ZlMUpKsy7FP2SR18q0TzKEZNbL0OuGTVJRUtpaq/HibnI82XExmRVZQGK2a19gDfY+ddeHrqtHaSscGLwssNPYk76XMLN+KoYGKd53HNUt3T0Yk2Hu3Naq+OpUns733G/DZZWrx2lZLvNaOPU/cyf1LXN+6Q/xfkdbySf+a+jN/k+dRYkExk3FtSsLMt+Vx/cXFdtDEwrK8StxOEqYd2mt+58C7mmaR4dNcrWHIDmWPQAc6nVrQpR2pshQw9SvLZpq5HH48jvtDIR1JUfVc1wPNIcIvyLVZJUtrNeZmZZxjDKwRg0ZJsNVipJ5DUDt8a20cwpVHsu6NFfKa1KO0rSXdvJHeu8qyN8aZVJiFiWJQSGYkkgBRa29/Pp0rvwGIhRcnN8CozbCVMTGMaa1uafJeFTh5o5ZpohoJOhbsTsQNza3O/LwrficwhUg4RT14nPgcoqUaiqTktOCJXJnEY5am9wt9tqqS/LH5Vkf9HH8dz9lgPpoAcHPJ+kfSOg/AbfSaAzsHl6R7gXPU8/h0oDLoBQCgFAKAUAoBQCgFAKAUAoCJekWQiGJQdmk387KSPr3+AqszRvo0u8uclinVlJ8F7kNyjCiWeKNiQrtY252sTt9FVVCmqlSMHxL3E1XSoymt6R7nOEEM8ka3Ko1hfnYqDv9NMRTVOrKC3Ixharq0YzlvZLfR1KTHKpOyupHlqG/wBlWmVyexJd5SZ3FKcZcWvQhWJ9t/nv941Tz6z5v1PQw6i5L0L+UT9nPE/R0v7iQD9RNToS2KsZd5qxMNujOPamTX0hT2w6L8uQfQqk/barfM5WpJdr9NSgyWF6zl2L1aOf1RnpiZejfniPdD/qVbZV1p+HuUOebqfj7EUzD9NL/Ml++1VtX4kub9S5ofCjyXoibcFSacHIw/ZaU/QimrfL3ag33s8/msdrFRj2pepAQSdybk7knmSdyTVJe+rPS6LRG2zDLVTC4eYFtUpfVe1tr2tt5V1VaMYUYVFvZxUcRKeIqU3a0bWMngdiMWtvFZAfMW1faBWzL2+nXI1Zsk8M+a/PMucezE4rSeSItv8AFcn+30VLMpN1rdiIZPBLD37X6GJw/liTdoZWZVVe6RtqY+ZFja3LzqGEwvTXve1tDZmGNeH2dm129eXLeeQcPuR32VeoHeP9gPprfTyupLrtLlr/AAc9XO6UXanFvyX38ia4fEzlFCg2AUare1t7Vztvzq5irJK9zzs3eTdrdxTiImAvPOiD+J/7bCtkISl1U2aZ1YQV5tI1WIzjBRc5XkI8I12+nYfXXVDAV5cLc/y5w1M1w0N0r8vyxuuHMVBiY+0iS1iVIexZSOu55ix+NaK9CVGezI6sNiYYiG3E3YFaToPaAUAoBQCgFAKAUAoBQCgFAKAUAoCH+kf9HD88/cNVeadSPP2LvJPiT5e5GOGP1uD5x+41V2D+PHn7Mtsf8rU5e5VxT+uT/OH3FpjPjz/OAy/5WHL3ZIfRz7M/zo/sarDK+rLmVWeb4cmQ3E+2/wA9/vGqifWfN+pfw6i5L0LTcqi9xIk3GeO7VcL5xdp8XsP/AKmrHH1dtQ5X+pUZXQ6N1f8A1b6fiI1VcW5MvRvzxHuh/wBSrbKutPw9yhzzdT8fYimYfppf5kv32qtq/ElzfqXND4UeS9ETLhH9Qm983+WKtcD8tLxKLMvnYeHqQVapkeiJn+RpMVgcKIygK6ydZI5kjawNXDw8q2GpqPAof1kMNjKrnfXs/wBou8PcLzYedZHMZUBr6SxO4I8VFZwuCqUqim2iGOzKjXouEU7u3BfctZwYjI2IkX5IF+9y2Fl5XNddanQg3WqL3+iOHD1sTUSw9J25afV77cjWYfiEdoutLRbg8yw6NYbWB8K43ml5WtaPn9vAsP2RKm3tXl9F99e1mZ/2SxEqhjiI3DAEG7lTfxAG1Qngq9ZXlUvfnb7E4ZjhqDtGk4tdyv8Ac3+b4w4TBqLjtAiRrb5QUAke4Amr/AYbblGD3Ja+B5PN8aqUJ1Vvk9PH7I5hiJQN3bn4sdz+NeqVkjwa2pvtZgSYtPlfUfwrF0b1Rn2G54P4g9VnuTeJ7LJbwHg9v4fsJrkxmH6anpvW4s8uxLw9S0tz3nY43BAIIINiCNwQeRrzZ61O5VQCgFAKAUAoBQCgFAKAUAoBQCgFAQ/0j/o4fnn7jVV5p1I8/Yu8k68+XuRjhj9bg+cfuNVdg/jx5+zLbH/Kz5e5VxT+uT/OH3FpjPjz/OAy/wCVhy92SH0c+zP86P7Gqwyvqy5lVnm+HJkMxZ78nzpPvGqefWlzfqX9PqrkvQuY/D9nI6dCLe4gMPqIqdWGxNxIUanSU1L800KZ5y2i/wCwgQe4MxH3vqrEpOVu5WJQgo3txd/QTw6RH/Ggf6XdR9Sg/Gszhs271fzYhPacu528k/clvo354j3Q/wCpVllXWn4e5SZ5up+PsRTMP00v8yX77VW1fiS5v1Lmh8KPJeiJlwj+oTe+b/LFWuB+Wl4lFmXzsPD1IKtUyPRHUuET/ukPzT95q9Jg/gQ5Hj8y+anz9jcXrqOI1WaZHFOCGBW+9169bda11acasHCW420K86E1OD1Oc5zlT4aQo4NjfQ3g46+/qPCvO4ihKjPZe7gz12ExUMRT2lv4rsZn8L8QHDNockwsdx8gn9oeXUfHnz3YPFui9mXV9Pzic+YYBYiO1Drrz7vsWOPs9Dyd0gqncToW/ab3fgOtfQMBR6OltPe/xHyXMq36rFdGurDTx4+engYHCnBcmNHbTuUiPIixeS23dvsq+dvcPGo4rHKk9mOr8kd2Dy7bim9IkzPo3wWm2mW9va7Rr++3s/VVf+4178PoWX7dQtaxD+IvR/PAwbDap0YgWFhIpJsNQ5Eb+1sB4gDeu6hmEJq09H5FfiMtlHqarzJdwnNPhCuExg2P6CQG6NtcxavAjcgHzA5CuHEqFX/tpeK48/ud+E6Sj/1VfB+xMb1wlgL0AvQHtAeXpcHtAeXoD2gPL0B7QCgFAKAUAoCH+kf9HD88/caqvNOpHn7F3knXny9yMcMfrcHzj9xqrsH8ePP2ZbY/5WfL3KuKf1yf5w+4tMZ8ef5wGX/Kw5e7JD6OfZn+dH9jVYZX1ZcyqzzfDkyF4z2pPnSfeNU9TfLx9S/p9WPJehvOMMLpkifwkijPxUBT9Wmu3HQtOMu1L89CvyyptQlHsk/P+bmgY7VwsskbninD9nLGnyYIB9GquzGw2Jxj2RXucOX1Okpyn2yfsbr0b88R7of9SurKutPw9yvzzdT8fYimYfppf5kv32qtq/ElzfqXND4UeS9ETLhH9Qm983+WKtcD8tLxKLMvnYeHqQVapkeiJJmzkYDB6SRvJyJHXpVjXbWFpWf5ZlVh4p42tddhb4MmY4tAWYiz7FmI9k9TUMBJ9Ortks0hFYaVkuHDvKuNpmGLYBmA0x7BiBy8jWcwlLp3ZvcjGVQi8Mrpb3wLvDmDGIw+KWQkldDKSSSrBXIIv9B8jUsJTVWlOMvAhjqrw9elKC7U+9aEahF9/AC/4f8AXlUsqw0a9baqaQjrLkty8X5XNX/IMfPC4XYo61aj2YJb7ve/Ba87GJnah3wsY21i7HxJknaO/wAFRdq9xgsX+opOut13Zdy+/Hs3HzzE5YsDVjhnrKy2n3tX+i3Lt38Tt+HhCKqqLKoCgdABYCqNtt3Z6GKSVkajifiSPAqjSo7B2KjRpuCBffURW/D4eVdtRdrGjEYmNBJyI9/tRw37mf6Iv+eur9sqf5Lz+xyfulLsZRmPF8WNwmLWJJEaOLXd9IsdQsV0sbEHe9IYSVGrByad2Zli4V6U9lbkRnh31/Gp2EMrJHGSzyF3Fyx2DMDqbYWCjbrXZX6Cg9uSu3uRxYd4ivHYi7JcTaZpnc+CSPL8M5lxAuHkALNd2LKiBie9Yi5PLb4aKdCFZuvNWj2G+pXqUUqEHeXaejgfMHGuTF2k5gGWZiP8Q2Hw2p+tw6dlDTkh+ixEldz1K+HeKMThMQMJmBYqSFDObsl9lOv9tD1NyOuxFYr4anVp9JR+n5uM0MVUpVOirfUR4qT8vaNb6Nbd3U2n9WJ9m9ue9HCP6K9tf5Mqcv12zfT+DptVJbHMOEMXIc3xCtI5UNi7KXYqLS7WBNharfFQisLFpdnoU+FnJ4qSb7SrOeI8VjsScLl7FUUkF1OksBszl+apflbc7dbVilh6VCn0lbf2fnEzVxFWvU6Kjp3lc3A+PjXXFjWaQb6dcqXPQMWN/iAKwsbQk7Shp4GXgq8VeNTU2XAvFzzOcNitp11aSRpL6faVhyDCx5cwD0rVjMIoLpKfVNuDxbm+jqdZE5qvLEUAoBQCgIj6RkJiiNthJv5XRrVWZov+uL7/AGZdZJJKrJd3uiHZRixDPHIQSEa5Ate1iNr++qmhUVOpGb4F5iaTq0ZU1xQzjGCaeSVQQHa4BtewUDe3urNeoqlSU1xGFpOlRjTb1SJd6O4iI5WI2ZlAPXSN/ttVplcWoSfayjzuac4x4peu4hGM9qT50n3jVNU3y8fU9DT6seS9Caca4e+Fgk+RoB9zJb7QtXGYQvRjLst5oocrqWxNSHbfyf2uRTKcP2k8SfKdL+4G5+oGquhDbqRj3lzianR0Zy7E/wA+ptuPf1v/ANKP7z115l8bwXucWT/LeL9jY+jfniPdD/qVuyrrT8Pc5c83U/H2IpmH6aX+ZL99qravxJc36lzQ+FHkvRE14Lj1YKVR+00o+lFFW+Xq+HkuZQZrLZxcZdiXqQJfPY9D4HoapD0nI2uPzNZMNBCAwaItcm1je9rb38a6qtdTowppbjjo4aUMRUqtq0rGVwOhOLWw5LIT5C1vtIrZl6brrkac2klhn3tFzjyIjFajydEI+Fwf7fTWcyi1Wv2ojk808PbsZjcP52MMsylC3aAAWI2IBG9/f4VDC4lUVKLV77jZjsG68oSUktnfc1Dd0BentHz6fCt1eq6FFYWHOb7+zlHj3o5cHQ/V4p5hUXdSXZHjLnU3r/4t2nvF2WvBHgp7EEpa58HEjTKD8HP9Jr1eQ6YXopc/qeP/AORu+MdaPL6aeZ1fIs0TFQJMh2Ybj5LDZlPuNclWk6c3BnRRqqpBTRdx+WwzgCaNJApuA6hrHlcXrEKkoaxdiU6cZ6SVzRZ9k+Aw8Ekz4aABFNu4BqbkqjzJsK6KNWvUmoKTOarSoU4OTitDnfC2Fb1LMZf2exWO/Vr6iPgLf1CrTEyXTU495V4SL6KpLhYmXoiH+6Sfz3/y4q4cz+KuX3O3K/gvn9jRcE97N5zL7Y9aIvzD9oF2/wAJaujF6YWKju09DRhNcXJy36nVqpi6OY+mRFvhjtqKzg9dI0W+sn66t8r/AL1yKfNd8PH2MXAEnPUJ53F/f6nvU5/JP8/uIw+e/Ow6xVKXRyDIWIzLHEHcLmBBHUOavayvh4L/AMlFQ+YqeJufQ3AOzxD+OqNfgFJ+1vqrnzSX9UUdGVxWzJ950Y1VFqcwx4UZ+nZ89Sa7fKMBv/8AG1/fVvG/6F38PqVE7frlb80OoVUFuKAUAoBQFrE4dZFKuAysLEHkRUZRUlZ7iUJyhJSi7NEYxHAsJN0kkQdO6w+sX+k1Xyyym3o2vMtoZ1WStKKfke4XgaFTd3kcdNlB99hf66Qyymndtvy9BUzqtJWikvP1JNBh1RQqAKqiwAFgBVhGKirLcVM5SnJyk7tkal4GhYkmSbvEnmnib/JqulllNtvaevL7FrHOq0Ulsx05/c3ePytZYDCxbSQouLX7pBB3FvCu2rRjUp9G9xX0sRKlV6WO/Xlqa3K+EooJVlV5GK3sGK23BXwUeBNc9HAQpTU02zrxGaVa1N02kk+fuyvOOF48TJ2jvIp0qtl02sCT4qetZr4KFaW020RwuZVMPT2IpNXvrf7l/IshTC69DO2vTfXp203tawHyjU8NhI0L7Lbv7GvF46eJttJK3Z3mtm4JhZmYyS3ZmY2KWuxJNu751zyy2nKTltPXl9jrhnNaMVHZjou/h4m4yXKVw0ZjRmYFi12te5AHgB0rrw9BUY7KZw4rEyxE9uSS04GFm3CkE7F+8jnmUI38yCCL+daa2BpVXtbn3G/DZnWoR2VZrsZrU4DjvvNIR5BB9dq0LK4X1k/I6nndS2kF5khyrKYsOumJbX5k7s3vJ/8Ayu6jQhSVoIrMRiateW1Ud/Q9zTKosQumVbgbgjYqeoIrNajCqrTQw+IqUJbVNkdPAyBgVlktvzCG3TwFz+FctPL4U57cZO63bvr4cO87a2bVKsOjlFWe/fquzx3PuuZmXcGwRsGYtIRuNdtN+ukDf43pSy+lB3d2+8xWzatUjsxtFd356G1zrKo8TC8Mo7rDmOakbhl8wasqVSVOSlEqKtKNSLjI5h6jmGUSM0QMsJ5lVZ4383Ubo3n9Z5VcbeHxcbS0fn/JTbGIwkv6dV+fQz/9qjWscMuv+YbfRpvWv9rV+tpyNv7q7dQwGwmYZtIplBihB2JVkjTzVTvI1vH6xWzbw+Ei9nV+f8GtwxGLa2tF+fUmWeZQmGyqeGEGyxt5szEgljbmTXBSqupiYzl2lhUpKnh3CPYYnolQjCSAgj8+/MEf8OLrWzMneqrdnuzTliapO/b7I1vGfDk8OJ9ewQJN9TqouytaxYL+0rDmPf1224XEQnT6GqQxWHqQqdNS8ShPSmQul8N+cGxtJYavcVuPdWXleuktCKzTTWGpj5Pk2JzLFDE41SkKkWVlKhgpuI0U76b82PP7JVa1PDU+jpb/AM3/AGI06NTE1OkqqyMjjvJJ4cUuOwqs26ltK6ijqNNyo3KkbH49ajg69OdLoahLGUKkKirUyzL6UJWTRHh1Ex2vqLAHqEtc+69Z/bIp3ctCLzOTjZR1L3B/DcscWJxWJBV3hmCq2zWYFmdh4EkDb39axicTGU404bk1/BPC4aUYyqT3tM1fB2ZzYbAyy4dNZXERa10lroYje+ncb238K3YqnCpWjGbtozThKk6dFygr6+RsJ/Sg7rpgw4Ep2BLmSx8kVQTWpZYk7zlp9DZLM21aMdTP4A4alErYzF6hK2rQH2a7e07DwJBIA8ATtyrXjcTDZ6GnuNuCw01Lpqm9nQarCzFAKAUAoBQCgFAKAUAoBQCgFAKA8vQHtAKAUAoBQCgFAeEUB5oFDFj0ChkEUAAoD2gKOzHQUMWK6GRQFOgUMWMTOP1eb+XL9w1spdePNEanUfIhXoc/QT/zF+4K78z68eRXZX8OXM6AEFVhaWKqAUAoBQCgFAa7iHNlwmGmxDi6woz26kDZfibD40BxbLsvz3MMM2ZJjWjJ7R4oFLoGVTyVB3bbELqvew33vQHU/Rxn0uOwEU2IQpN3kkBUrdlNtQB5ahY9NzQEnoCOZ5xzgMHKIcTiUSQ27tmYrfca9IOj42oDfYXEpIivGyujgMrKQVZSLggjmDQF2gItj/SHlsPadpiowYn7N1AdmD3II0qpJsVNyBYWoCQ5fjo541lhdXjcAqym4YeVAXyaA4nwzn75jn8jDHssMT/mIV19niEUMCAoIA2BYkg7mgO20BrM+z/D4KPtcVKsSXsC17sbXsqjdjbwAoCnh7iLDY6PtMJKsqA2NrgqedmVgCvxFAbWgNTmvEuFw0iRYiZIndXdQ9xdUBLG/IABTzNAX8kzeHFwpPh31xPq0tZlvpdkbZgD7SkUBn0BGD6Qcu9Y9W9bj7a+m3e06r209pbRe+1r86Ak9AWcXiViR5JDpRFZ2J5KqjUxPuANARl/STlY7O+Mi/O30+0QLErdzbuC4O7WoCVg0B7QEYX0gZccT6sMVGZr6bd7TqvbT2ltF77WvQEnoCiWQKCzEBQCSSbAAbkknkKAjuT8e5fipjBBio3l3AWzLrI37jMAH5H2SaAkOIiDqytuGBU+GxFjWU2ndGGrqzNTgcuwuXRSMtoYvbdnckCwtcljtWyrWnVd5s10qMKStBGPw9xxgcc7R4XELI63OmzoxA5lQ4GoeYvWo2kioBQCgFAKAUBEfSzCXyjGhb3EerborqzfUDQFn0bZpEMlw0uoaIYSHPyTEDrv05X+NAbvhTiOLMIBiMOHEZZlHaKFJK87C52vt8KA3BoDiHo+yPD49s6lxsaySGWVbvuYx+cN0J3QggWI5aR0oCT+gHEM2VKGvZJplW/ye6+3+JmoDpNAcG4Q4ew2Jn4gfERLI0cmJCFhfRqacll6NdRvzFtqAnPoKP8A3PB8+f8AzWoCfsKA476MMqgXO810wxjsH/M2RR2V2dT2e3duNtvCgOx0Bxf0pzTPnuXxRwJidERkjhkYKjuTIWuTtsI0O/yRQGy4ByjGx5xiMTNhEwsM8JDxxyxuokUx2bSpvc2bwt3j1oDq1Acj9JmVxYrPMqgnXVG6y6luRqClmsSN7XAoDqOV5bFholigRY411aUXYDUxY2+JJ+NAYHGuJeLL8ZJHs6QTspHMERtYi1AcIyXJsZiskWCDLoWSRmcYsyxrIWWcgkq1iNlMdr8t6A75wssoweGGI/TCGISbhu+EAO4JB38b0Bb4z/8AD8b/AOWxX+S9AcGjyDDjhdsV2SesGYfnSLuPz4jsG8Bp8Bt40B3/AIYcnB4YncmGAn/21oDG45xLx5djHjuHXDzlSOakRt3h7ufwoDmfBvBOW4nI4HxJSIszO2JDRxyK4lZdHaOCLbBbcvjvQHZILaVsdQsLNe+oW538b0BCPTbiGTJ8ToJGowobfJaVQw+I2+NAc4mybMMRhMuMGXQQ+r+ryxYhJotUg0Brm5HtGzkX5igPoFaAifpRyOTG5dNBEyq7GNl1kKrlHDaCTyvbbzAoDn/BuahcywcGZ5b6tjERo4JotUakBGXvRg6XBGoagSLnkPADtooBQCgFAKAUBbnjVlZXAKkEEHkQRYg+VqA43i/Q7FqdcPmbRYWRgzQe343tftAGt4FlJFhzoDqGQYXDYPDx4eBkWOMWF3Uk73LMfEkkk+ZoDP8AXo/3if1L+NAcz4j9GqTYiebCZicKuKv6xEoDrJfdrWddid7G+7NvY2oCccL5fhsBho8NA66Iwd2dSzEkszMepJJ8uXIUBtfXo/3if1L+NAQzh7hKPCtmTeto/r7SN7Kr2Woyn5Z127Ty9nz2A2XAmUR5bg0wvrCS6DIddljvrYt7OpuV+tASH16P94n9S/jQET4Z4bjwmNxuL9aR/XG1aLKvZ94tbVrOrn0FASz16P8AeJ/Uv40BEuOuF4cwMMseKGGxWHN4pkIYgEglWXULjbbfbfncggWuCuFI8FNNisRjPWsXOArytpQBBY6VUE+Kr4/srYDxAmXr0f7xP6l/GgIvnXD8eIzHB471lF9VDjs7K3aagw9vWNPPoeVAScY6P94n9S/jQFE+IhdWVnjKsCpBZbEEWIO/SgOXf7LVAbDrmjjL2k7Q4ayk8w2ntNfUA30+HK+9AdPwksESLHG0aoiqqgMtgqiwA36CgLGddniMPND2yL20Useq6tp1oU1WuL2ve1xQEMHAcf5H/Jfrqe3q7bQv73tbdn2nw9qgJrlTRwwxRdqjdmiJquovpULe1za9qAvYmeGRGR2jZHDKwLLYqwsQd+lAcrj9E0QYRHMnbACTtfVTbc9C+u3+LTf470B1hcZEAAHjAH8S/jQGDnuGw2Lglw8zoY5VKtZ1BHiCD4EEAj3UBAMs9GwDwDF5mcThcKwaHDkKgBB7oZtZuBytbcdBtQHTRjo/3if1L+NAaTjPJ8PmWFfDSzKgbSyurKSjKbggE7+II6E8udARzIuCymLhxWOzL1xsMpSBSqRBLgrdrMdRsffcC5NAdDilVhdSCPIg/ZQFygFAKAUAoBQHlALUAtQA0BahxKsWCkEodLDodIax+DA/GsKSd7cCUoSik2t+70LtZIigLOKxSxgFzYFkUc/aZgqjbqSKw5JbyUYOTsi9WSIoBQFmTForIrOoZ7hASAWIFzpHjYUM2ZeoYFAY2YY6OBC8rBVFhc9TsAANyT0FAU5bmcWIUtC4YA6TzBVrA6WU7qdxsaNWBdbFIJBGXXtCpYLcaioNiQOlzS3EF6gBoDGbHxiQxmRe0CdoVuNWi9tVul/Gs7MrXsR243tcxMBxBh5tGiQfnGZUDXQuVAY6AwBYWYG423FTlRnHeiEa0JbmbStZtNXmfEOGw76J5ljYqGs1/ZJIvy8j9FbadCpUV4q5qnXpwdpOxk/lOG0Z7VLSkCM6haQnkE61Ho53as9N5LpI6O+/cZYqBMUAoBQCgFAe0AoBQCgFAKAUAoBQCgMXM8asMTyNyUXt1PIKPMkgfGoVKipxcmbaNJ1aiguP55EZyjtMPKhljde3usjMUIM5LOhWzG17lBe37FcFDbpTTkmtrfz3r7fQs8T0dem1CSez1Uk+rufDk/qeJm0nYtP6wGk0ynsNKWjKmx7o794xud97HlepqrLYc9rXs7PfTiQlh4dIqWxZXX9Wuvtrw9yvGY94ox2eKExd4VL/AJkdkHDG4PsjVay6r2PWpubUdJ3vx00/O81wpRnL+qns2T011t56cbFmTFyNEVldXCYrBAHXGzgmVCUk7PYEbW2GxHSjctmzd9V2X38bGVCKneKteMuDS3Pdc8lzjEGR2V1XRN2YjaSBEI16QrBu/rYbg38Rtap7cm278d2n+yHQ09lK3C97P/VjNlx049dlDlhh2lVIgq2J7JGuxA1G1ybDz5+E7y1fYatiH9Ebb978S3hMTJ2kEYxva9skrGyx3U9mdLLYbKDyBvuOZ3qSe7UxKKs3s2sY+ShkTB97VqbFEalS6WR9lNrjcX+PSkdyMT1b8BgMzxCx4eRpTMZ8JLNoKoBrSON106RffVY87+VSRGUY3atuZVgcxk14K2ME3rDEugWMbdjI/d0i6qGAFjve2/MGRFrfobjicRFIxLIYSZU7KQD2JQGKkkiwBGob7G9vGsogjRvnstuyMsa2xIhfFRqNNjCZAbNdVckLHvcAn4VLZW8iy5Ljmik1JIMUyYbGMH0xlmZJVAW6D9m+kgWvblepKN12akW7GFh86xIVm7dXD4eeXeTDsVKpdZIVjF9OrukNfmN9jWzYi3u495DafaVY+acxSI+IZhLgHnPcjGkrbUq2X2WUlTe53uCKzFRumludiEnKzV+Begie/Z9qb/k9GEmiLWLyMbX08tNlt5X570032/u3GGna1+G8s5Y7xQ5cQxmLRzOqssdwBhNSxowW4Fxz5m+5NTmlKU1u/wBkIXjGDvf/AEbThPGGXRI2NEzSxlzCBGAhut9IHfULfSdRO58KhiIKN0oWs9+v53k6E3Kzc73W787D3EY+KHMZTNJHGpwkG8jKoP56brRQlKgtlN/1P0QcoxrPafD3Zp8tcB4mhUDDy49jCCg3T1ZtTRhhdVZ1JFrePWt9Rf0tS6yjr9ePgaoPVOO5y0+n3KY8+nSOUPiQXJg/ODsZIIo5ZWQzRlLGwAtpfla9zvWXQg5K0dNdNU20tz/giq01F3lrprvWr3q3uZ2Ix7q0UC466SPIGxBEJZCqIywAgaAzai1yOQtWuNNNObp6rhr369psc2mo7e/jp9OwtJns8cJxBk7eHDTSRyMiqO3hsAJRbbUjmxINjZqy6EJS2LWclddz7PFGOmnGO3vSf1Xb4FvE5jjAYIpJDG8kck7FTBGQS+0KmUaSI1Iv4nnyrMadJqUoq9nbj9dO36GHUqXSbtdX4fTXsMjD4/EznBJ26xmWPEtI8PZyBxG6BWQ7qCQd7XAuw6Wi4U4bb2b2ate6338fxE9qpJxV7Xve3dYv5hjMVHiPVVYn1hw8MtlJiiUgzowta6gWUkf8QX3FRhCnKHSPhvXa+H14mZznGfR9u5+v8EtWuM6z2gFAKAUAoBQCgFAKAokiDbMARsdwDuNwd6w0nozKk1qhJEGFmAIuDuL7jcHejSe8Jtbi2uDjDFwiBzsWCjUR0J5msbEb3tqSdSTjstu3YUx4CJVZVjQK19QCqA1/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+0xZFw4ZPkr7OnkPZ+T7vKl2LI9GHW99K3tpvYez8n3eVYuxZAYZBpsq9zZdh3drd3ptttWbsWRRBgIkZnSNFd/aZVUM3ziBc1lyk1ZswoRTukJsDG51PGjMNrsqk7b8yKKckrJhwi9Wi40Km1wDpN1uAdJta46bE1hNozZFmHL4k16I417Q3fSqjWT4tYd741lzk7Xb0MKEVeyKRlUAj7IQxdl8jQuj+m1qz0k9rau79tzHRwts2Vi8uGQLoCqEtbTYabdLcrVG7ve+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atinLnBrk="0"/>
            <a:endParaRPr lang="en-US">
              <a:solidFill>
                <a:prstClr val="black"/>
              </a:solidFill>
            </a:endParaRPr>
          </a:p>
        </p:txBody>
      </p:sp>
      <p:sp>
        <p:nvSpPr>
          <p:cNvPr id="40968" name="AutoShape 8" descr="data:image/jpeg;base64,/9j/4AAQSkZJRgABAQAAAQABAAD/2wCEAAkGBxQSEhQUERQUFRQVGBIXGBgUFxUVGBUXGBUYFhgXFhcYHSggGR8lHRcYITEiJiktLi4uGB8zODMsNygtLisBCgoKDg0OGxAQGywkICYxNzctLDQtNCwtNDQvLy80LDQvNCwsLC0sLywsLy8sLCwsLDQsLCwsLCwsLCwsLCwsLP/AABEIAK0BIwMBEQACEQEDEQH/xAAcAAEAAQUBAQAAAAAAAAAAAAAABgIDBAUHAQj/xABKEAACAQIEAwQFBwoDBQkAAAABAgMAEQQFEiEGMVETIkFhBxQycYFScpGhsbLRFSMzNEJTYnOSwYKzwxckQ9LwFiU1dIOTosLx/8QAGwEBAAIDAQEAAAAAAAAAAAAAAAIFAQMEBgf/xAA3EQACAQIDBAgFAwQDAQAAAAAAAQIDEQQFIRIxQXETMlFhgaGxwTM0kdHwFBXhIkJS8QYjcmL/2gAMAwEAAhEDEQA/AO40AoBQCgFAKAUAoBQCgFAKAUAoBQCgFAKAUAoBQCgFAKAUAoBQCgFAKAUAoBQCgFAKAUAoBQCgFAKAUAoBQCgFAKAUAoBQCgFAKAUAoBQCgFAeE0BYTE6nKrvptqPgCdwvvtv5AjrWdlpXIqV3ZGRWCQoBQCgFAKAUAoBQCgFAKAUAoBQCgFAKAUAoBQCgFAKAUAoBQCgFAKAUAoCzLOFZQdtRsOl+dvfz+isqLabXAhKai0nxMXOMWUUadixtfpWCZr8tx76wGYsGNt97eYrIMjPc2MWiKKzYiY6Y1PIdZH/hUXJ62tW6jS27yl1Vv+3ic9evsWhHrPcvcz8vwgiQKCWI3LHm7HdmbzJua1Tk5O5thHZjYyaiTFAKAUAoBQCgFAKAUAoBQCgFAKAUAoBQCgFAKAUAoBQCgFAKAUAoBQCgFAY2YYQSxsjcmHMcwRuGHmDY/Cp05uElJGqtSVWDg+P55ENh4k06oMaCSjFe0XmCNrsPH3jnflVnUy9VIqpR48PsUdDN3Rk6OJWq0v8AcqxPEeFgXXEzTSb6RYqoPViQP+unOtNLLq0pWkrI662b0Ix/oe0y7wHg3laTGznVJJdUJ8FB7xHQXFgP4fOpY+cYWoQ3Lf8An5vMZZCVS+Iqb3u5EzqtLc9oBQCgFAKAUAoBQCgFAKAUAoBQCgFAKAUAoBQCgFAKAUAoBQCgFAKAUAoBQA0Bzn0hYLTMsg5SLv8AOXb7Cv0VfZXUvTcOz3PJZ7Q2ayqL+71REocOZHSNebsqj3sbf3qwnJQi5PgVlCm5zUFxZ2zBYZYo0RfZRQo9wFq8nOTnJyfE97TgoRUVuRdkS43v8CR9YqJMw5cB8mSRf8RYfWf70BgYTMHEgRiHGrTf42uCOdAbwUB7QCgFAKAUAoBQCgFAKAUAoC1iJ1jUs5CqouSdgBUZSUVd7iUISnJRirtkXxHHUINkjkcde6oPuBN/pAqulmdNPRN+RbQyWq1eUkvqxBx1ETZ45FHXutb3gG/0UjmlNvVNGZ5LVSvGSfkSbD4lZEV0IZWFwRyNWMZKa2ovQqKkJU5OMlZojMnHUQJHZS7EjmngbfKqueZwTa2X5FvHJajSe0vMycq4ujnlWIRyKW1WLabbKW8D0BrZRx8Ks1BJq5qxGVVKNN1HJNLn2m2zjMRh4mlYEhdOy2udTBdr++uqtWVKDmziw1CVeoqceJHv+3kX7qX6U/5q4P3SH+L8iz/ZKn+a8/sbbIM/XFl9COujRfVp31auVj/D9ddOGxca97Jq3ucWMwMsLs7TTv2dxrZ+OI1ZlMUpKsy7FP2SR18q0TzKEZNbL0OuGTVJRUtpaq/HibnI82XExmRVZQGK2a19gDfY+ddeHrqtHaSscGLwssNPYk76XMLN+KoYGKd53HNUt3T0Yk2Hu3Naq+OpUns733G/DZZWrx2lZLvNaOPU/cyf1LXN+6Q/xfkdbySf+a+jN/k+dRYkExk3FtSsLMt+Vx/cXFdtDEwrK8StxOEqYd2mt+58C7mmaR4dNcrWHIDmWPQAc6nVrQpR2pshQw9SvLZpq5HH48jvtDIR1JUfVc1wPNIcIvyLVZJUtrNeZmZZxjDKwRg0ZJsNVipJ5DUDt8a20cwpVHsu6NFfKa1KO0rSXdvJHeu8qyN8aZVJiFiWJQSGYkkgBRa29/Pp0rvwGIhRcnN8CozbCVMTGMaa1uafJeFTh5o5ZpohoJOhbsTsQNza3O/LwrficwhUg4RT14nPgcoqUaiqTktOCJXJnEY5am9wt9tqqS/LH5Vkf9HH8dz9lgPpoAcHPJ+kfSOg/AbfSaAzsHl6R7gXPU8/h0oDLoBQCgFAKAUAoBQCgFAKAUAoCJekWQiGJQdmk387KSPr3+AqszRvo0u8uclinVlJ8F7kNyjCiWeKNiQrtY252sTt9FVVCmqlSMHxL3E1XSoymt6R7nOEEM8ka3Ko1hfnYqDv9NMRTVOrKC3Ixharq0YzlvZLfR1KTHKpOyupHlqG/wBlWmVyexJd5SZ3FKcZcWvQhWJ9t/nv941Tz6z5v1PQw6i5L0L+UT9nPE/R0v7iQD9RNToS2KsZd5qxMNujOPamTX0hT2w6L8uQfQqk/barfM5WpJdr9NSgyWF6zl2L1aOf1RnpiZejfniPdD/qVbZV1p+HuUOebqfj7EUzD9NL/Ml++1VtX4kub9S5ofCjyXoibcFSacHIw/ZaU/QimrfL3ag33s8/msdrFRj2pepAQSdybk7knmSdyTVJe+rPS6LRG2zDLVTC4eYFtUpfVe1tr2tt5V1VaMYUYVFvZxUcRKeIqU3a0bWMngdiMWtvFZAfMW1faBWzL2+nXI1Zsk8M+a/PMucezE4rSeSItv8AFcn+30VLMpN1rdiIZPBLD37X6GJw/liTdoZWZVVe6RtqY+ZFja3LzqGEwvTXve1tDZmGNeH2dm129eXLeeQcPuR32VeoHeP9gPprfTyupLrtLlr/AAc9XO6UXanFvyX38ia4fEzlFCg2AUare1t7Vztvzq5irJK9zzs3eTdrdxTiImAvPOiD+J/7bCtkISl1U2aZ1YQV5tI1WIzjBRc5XkI8I12+nYfXXVDAV5cLc/y5w1M1w0N0r8vyxuuHMVBiY+0iS1iVIexZSOu55ix+NaK9CVGezI6sNiYYiG3E3YFaToPaAUAoBQCgFAKAUAoBQCgFAKAUAoCH+kf9HD88/cNVeadSPP2LvJPiT5e5GOGP1uD5x+41V2D+PHn7Mtsf8rU5e5VxT+uT/OH3FpjPjz/OAy/5WHL3ZIfRz7M/zo/sarDK+rLmVWeb4cmQ3E+2/wA9/vGqifWfN+pfw6i5L0LTcqi9xIk3GeO7VcL5xdp8XsP/AKmrHH1dtQ5X+pUZXQ6N1f8A1b6fiI1VcW5MvRvzxHuh/wBSrbKutPw9yhzzdT8fYimYfppf5kv32qtq/ElzfqXND4UeS9ETLhH9Qm983+WKtcD8tLxKLMvnYeHqQVapkeiJn+RpMVgcKIygK6ydZI5kjawNXDw8q2GpqPAof1kMNjKrnfXs/wBou8PcLzYedZHMZUBr6SxO4I8VFZwuCqUqim2iGOzKjXouEU7u3BfctZwYjI2IkX5IF+9y2Fl5XNddanQg3WqL3+iOHD1sTUSw9J25afV77cjWYfiEdoutLRbg8yw6NYbWB8K43ml5WtaPn9vAsP2RKm3tXl9F99e1mZ/2SxEqhjiI3DAEG7lTfxAG1Qngq9ZXlUvfnb7E4ZjhqDtGk4tdyv8Ac3+b4w4TBqLjtAiRrb5QUAke4Amr/AYbblGD3Ja+B5PN8aqUJ1Vvk9PH7I5hiJQN3bn4sdz+NeqVkjwa2pvtZgSYtPlfUfwrF0b1Rn2G54P4g9VnuTeJ7LJbwHg9v4fsJrkxmH6anpvW4s8uxLw9S0tz3nY43BAIIINiCNwQeRrzZ61O5VQCgFAKAUAoBQCgFAKAUAoBQCgFAQ/0j/o4fnn7jVV5p1I8/Yu8k68+XuRjhj9bg+cfuNVdg/jx5+zLbH/Kz5e5VxT+uT/OH3FpjPjz/OAy/wCVhy92SH0c+zP86P7Gqwyvqy5lVnm+HJkMxZ78nzpPvGqefWlzfqX9PqrkvQuY/D9nI6dCLe4gMPqIqdWGxNxIUanSU1L800KZ5y2i/wCwgQe4MxH3vqrEpOVu5WJQgo3txd/QTw6RH/Ggf6XdR9Sg/Gszhs271fzYhPacu528k/clvo354j3Q/wCpVllXWn4e5SZ5up+PsRTMP00v8yX77VW1fiS5v1Lmh8KPJeiJlwj+oTe+b/LFWuB+Wl4lFmXzsPD1IKtUyPRHUuET/ukPzT95q9Jg/gQ5Hj8y+anz9jcXrqOI1WaZHFOCGBW+9169bda11acasHCW420K86E1OD1Oc5zlT4aQo4NjfQ3g46+/qPCvO4ihKjPZe7gz12ExUMRT2lv4rsZn8L8QHDNockwsdx8gn9oeXUfHnz3YPFui9mXV9Pzic+YYBYiO1Drrz7vsWOPs9Dyd0gqncToW/ab3fgOtfQMBR6OltPe/xHyXMq36rFdGurDTx4+engYHCnBcmNHbTuUiPIixeS23dvsq+dvcPGo4rHKk9mOr8kd2Dy7bim9IkzPo3wWm2mW9va7Rr++3s/VVf+4178PoWX7dQtaxD+IvR/PAwbDap0YgWFhIpJsNQ5Eb+1sB4gDeu6hmEJq09H5FfiMtlHqarzJdwnNPhCuExg2P6CQG6NtcxavAjcgHzA5CuHEqFX/tpeK48/ud+E6Sj/1VfB+xMb1wlgL0AvQHtAeXpcHtAeXoD2gPL0B7QCgFAKAUAoCH+kf9HD88/caqvNOpHn7F3knXny9yMcMfrcHzj9xqrsH8ePP2ZbY/5WfL3KuKf1yf5w+4tMZ8ef5wGX/Kw5e7JD6OfZn+dH9jVYZX1ZcyqzzfDkyF4z2pPnSfeNU9TfLx9S/p9WPJehvOMMLpkifwkijPxUBT9Wmu3HQtOMu1L89CvyyptQlHsk/P+bmgY7VwsskbninD9nLGnyYIB9GquzGw2Jxj2RXucOX1Okpyn2yfsbr0b88R7of9SurKutPw9yvzzdT8fYimYfppf5kv32qtq/ElzfqXND4UeS9ETLhH9Qm983+WKtcD8tLxKLMvnYeHqQVapkeiJJmzkYDB6SRvJyJHXpVjXbWFpWf5ZlVh4p42tddhb4MmY4tAWYiz7FmI9k9TUMBJ9Ortks0hFYaVkuHDvKuNpmGLYBmA0x7BiBy8jWcwlLp3ZvcjGVQi8Mrpb3wLvDmDGIw+KWQkldDKSSSrBXIIv9B8jUsJTVWlOMvAhjqrw9elKC7U+9aEahF9/AC/4f8AXlUsqw0a9baqaQjrLkty8X5XNX/IMfPC4XYo61aj2YJb7ve/Ba87GJnah3wsY21i7HxJknaO/wAFRdq9xgsX+opOut13Zdy+/Hs3HzzE5YsDVjhnrKy2n3tX+i3Lt38Tt+HhCKqqLKoCgdABYCqNtt3Z6GKSVkajifiSPAqjSo7B2KjRpuCBffURW/D4eVdtRdrGjEYmNBJyI9/tRw37mf6Iv+eur9sqf5Lz+xyfulLsZRmPF8WNwmLWJJEaOLXd9IsdQsV0sbEHe9IYSVGrByad2Zli4V6U9lbkRnh31/Gp2EMrJHGSzyF3Fyx2DMDqbYWCjbrXZX6Cg9uSu3uRxYd4ivHYi7JcTaZpnc+CSPL8M5lxAuHkALNd2LKiBie9Yi5PLb4aKdCFZuvNWj2G+pXqUUqEHeXaejgfMHGuTF2k5gGWZiP8Q2Hw2p+tw6dlDTkh+ixEldz1K+HeKMThMQMJmBYqSFDObsl9lOv9tD1NyOuxFYr4anVp9JR+n5uM0MVUpVOirfUR4qT8vaNb6Nbd3U2n9WJ9m9ue9HCP6K9tf5Mqcv12zfT+DptVJbHMOEMXIc3xCtI5UNi7KXYqLS7WBNharfFQisLFpdnoU+FnJ4qSb7SrOeI8VjsScLl7FUUkF1OksBszl+apflbc7dbVilh6VCn0lbf2fnEzVxFWvU6Kjp3lc3A+PjXXFjWaQb6dcqXPQMWN/iAKwsbQk7Shp4GXgq8VeNTU2XAvFzzOcNitp11aSRpL6faVhyDCx5cwD0rVjMIoLpKfVNuDxbm+jqdZE5qvLEUAoBQCgIj6RkJiiNthJv5XRrVWZov+uL7/AGZdZJJKrJd3uiHZRixDPHIQSEa5Ate1iNr++qmhUVOpGb4F5iaTq0ZU1xQzjGCaeSVQQHa4BtewUDe3urNeoqlSU1xGFpOlRjTb1SJd6O4iI5WI2ZlAPXSN/ttVplcWoSfayjzuac4x4peu4hGM9qT50n3jVNU3y8fU9DT6seS9Caca4e+Fgk+RoB9zJb7QtXGYQvRjLst5oocrqWxNSHbfyf2uRTKcP2k8SfKdL+4G5+oGquhDbqRj3lzianR0Zy7E/wA+ptuPf1v/ANKP7z115l8bwXucWT/LeL9jY+jfniPdD/qVuyrrT8Pc5c83U/H2IpmH6aX+ZL99qravxJc36lzQ+FHkvRE14Lj1YKVR+00o+lFFW+Xq+HkuZQZrLZxcZdiXqQJfPY9D4HoapD0nI2uPzNZMNBCAwaItcm1je9rb38a6qtdTowppbjjo4aUMRUqtq0rGVwOhOLWw5LIT5C1vtIrZl6brrkac2klhn3tFzjyIjFajydEI+Fwf7fTWcyi1Wv2ojk808PbsZjcP52MMsylC3aAAWI2IBG9/f4VDC4lUVKLV77jZjsG68oSUktnfc1Dd0BentHz6fCt1eq6FFYWHOb7+zlHj3o5cHQ/V4p5hUXdSXZHjLnU3r/4t2nvF2WvBHgp7EEpa58HEjTKD8HP9Jr1eQ6YXopc/qeP/AORu+MdaPL6aeZ1fIs0TFQJMh2Ybj5LDZlPuNclWk6c3BnRRqqpBTRdx+WwzgCaNJApuA6hrHlcXrEKkoaxdiU6cZ6SVzRZ9k+Aw8Ekz4aABFNu4BqbkqjzJsK6KNWvUmoKTOarSoU4OTitDnfC2Fb1LMZf2exWO/Vr6iPgLf1CrTEyXTU495V4SL6KpLhYmXoiH+6Sfz3/y4q4cz+KuX3O3K/gvn9jRcE97N5zL7Y9aIvzD9oF2/wAJaujF6YWKju09DRhNcXJy36nVqpi6OY+mRFvhjtqKzg9dI0W+sn66t8r/AL1yKfNd8PH2MXAEnPUJ53F/f6nvU5/JP8/uIw+e/Ow6xVKXRyDIWIzLHEHcLmBBHUOavayvh4L/AMlFQ+YqeJufQ3AOzxD+OqNfgFJ+1vqrnzSX9UUdGVxWzJ950Y1VFqcwx4UZ+nZ89Sa7fKMBv/8AG1/fVvG/6F38PqVE7frlb80OoVUFuKAUAoBQFrE4dZFKuAysLEHkRUZRUlZ7iUJyhJSi7NEYxHAsJN0kkQdO6w+sX+k1Xyyym3o2vMtoZ1WStKKfke4XgaFTd3kcdNlB99hf66Qyymndtvy9BUzqtJWikvP1JNBh1RQqAKqiwAFgBVhGKirLcVM5SnJyk7tkal4GhYkmSbvEnmnib/JqulllNtvaevL7FrHOq0Ulsx05/c3ePytZYDCxbSQouLX7pBB3FvCu2rRjUp9G9xX0sRKlV6WO/Xlqa3K+EooJVlV5GK3sGK23BXwUeBNc9HAQpTU02zrxGaVa1N02kk+fuyvOOF48TJ2jvIp0qtl02sCT4qetZr4KFaW020RwuZVMPT2IpNXvrf7l/IshTC69DO2vTfXp203tawHyjU8NhI0L7Lbv7GvF46eJttJK3Z3mtm4JhZmYyS3ZmY2KWuxJNu751zyy2nKTltPXl9jrhnNaMVHZjou/h4m4yXKVw0ZjRmYFi12te5AHgB0rrw9BUY7KZw4rEyxE9uSS04GFm3CkE7F+8jnmUI38yCCL+daa2BpVXtbn3G/DZnWoR2VZrsZrU4DjvvNIR5BB9dq0LK4X1k/I6nndS2kF5khyrKYsOumJbX5k7s3vJ/8Ayu6jQhSVoIrMRiateW1Ud/Q9zTKosQumVbgbgjYqeoIrNajCqrTQw+IqUJbVNkdPAyBgVlktvzCG3TwFz+FctPL4U57cZO63bvr4cO87a2bVKsOjlFWe/fquzx3PuuZmXcGwRsGYtIRuNdtN+ukDf43pSy+lB3d2+8xWzatUjsxtFd356G1zrKo8TC8Mo7rDmOakbhl8wasqVSVOSlEqKtKNSLjI5h6jmGUSM0QMsJ5lVZ4383Ubo3n9Z5VcbeHxcbS0fn/JTbGIwkv6dV+fQz/9qjWscMuv+YbfRpvWv9rV+tpyNv7q7dQwGwmYZtIplBihB2JVkjTzVTvI1vH6xWzbw+Ei9nV+f8GtwxGLa2tF+fUmWeZQmGyqeGEGyxt5szEgljbmTXBSqupiYzl2lhUpKnh3CPYYnolQjCSAgj8+/MEf8OLrWzMneqrdnuzTliapO/b7I1vGfDk8OJ9ewQJN9TqouytaxYL+0rDmPf1224XEQnT6GqQxWHqQqdNS8ShPSmQul8N+cGxtJYavcVuPdWXleuktCKzTTWGpj5Pk2JzLFDE41SkKkWVlKhgpuI0U76b82PP7JVa1PDU+jpb/AM3/AGI06NTE1OkqqyMjjvJJ4cUuOwqs26ltK6ijqNNyo3KkbH49ajg69OdLoahLGUKkKirUyzL6UJWTRHh1Ex2vqLAHqEtc+69Z/bIp3ctCLzOTjZR1L3B/DcscWJxWJBV3hmCq2zWYFmdh4EkDb39axicTGU404bk1/BPC4aUYyqT3tM1fB2ZzYbAyy4dNZXERa10lroYje+ncb238K3YqnCpWjGbtozThKk6dFygr6+RsJ/Sg7rpgw4Ep2BLmSx8kVQTWpZYk7zlp9DZLM21aMdTP4A4alErYzF6hK2rQH2a7e07DwJBIA8ATtyrXjcTDZ6GnuNuCw01Lpqm9nQarCzFAKAUAoBQCgFAKAUAoBQCgFAKA8vQHtAKAUAoBQCgFAeEUB5oFDFj0ChkEUAAoD2gKOzHQUMWK6GRQFOgUMWMTOP1eb+XL9w1spdePNEanUfIhXoc/QT/zF+4K78z68eRXZX8OXM6AEFVhaWKqAUAoBQCgFAa7iHNlwmGmxDi6woz26kDZfibD40BxbLsvz3MMM2ZJjWjJ7R4oFLoGVTyVB3bbELqvew33vQHU/Rxn0uOwEU2IQpN3kkBUrdlNtQB5ahY9NzQEnoCOZ5xzgMHKIcTiUSQ27tmYrfca9IOj42oDfYXEpIivGyujgMrKQVZSLggjmDQF2gItj/SHlsPadpiowYn7N1AdmD3II0qpJsVNyBYWoCQ5fjo541lhdXjcAqym4YeVAXyaA4nwzn75jn8jDHssMT/mIV19niEUMCAoIA2BYkg7mgO20BrM+z/D4KPtcVKsSXsC17sbXsqjdjbwAoCnh7iLDY6PtMJKsqA2NrgqedmVgCvxFAbWgNTmvEuFw0iRYiZIndXdQ9xdUBLG/IABTzNAX8kzeHFwpPh31xPq0tZlvpdkbZgD7SkUBn0BGD6Qcu9Y9W9bj7a+m3e06r209pbRe+1r86Ak9AWcXiViR5JDpRFZ2J5KqjUxPuANARl/STlY7O+Mi/O30+0QLErdzbuC4O7WoCVg0B7QEYX0gZccT6sMVGZr6bd7TqvbT2ltF77WvQEnoCiWQKCzEBQCSSbAAbkknkKAjuT8e5fipjBBio3l3AWzLrI37jMAH5H2SaAkOIiDqytuGBU+GxFjWU2ndGGrqzNTgcuwuXRSMtoYvbdnckCwtcljtWyrWnVd5s10qMKStBGPw9xxgcc7R4XELI63OmzoxA5lQ4GoeYvWo2kioBQCgFAKAUBEfSzCXyjGhb3EerborqzfUDQFn0bZpEMlw0uoaIYSHPyTEDrv05X+NAbvhTiOLMIBiMOHEZZlHaKFJK87C52vt8KA3BoDiHo+yPD49s6lxsaySGWVbvuYx+cN0J3QggWI5aR0oCT+gHEM2VKGvZJplW/ye6+3+JmoDpNAcG4Q4ew2Jn4gfERLI0cmJCFhfRqacll6NdRvzFtqAnPoKP8A3PB8+f8AzWoCfsKA476MMqgXO810wxjsH/M2RR2V2dT2e3duNtvCgOx0Bxf0pzTPnuXxRwJidERkjhkYKjuTIWuTtsI0O/yRQGy4ByjGx5xiMTNhEwsM8JDxxyxuokUx2bSpvc2bwt3j1oDq1Acj9JmVxYrPMqgnXVG6y6luRqClmsSN7XAoDqOV5bFholigRY411aUXYDUxY2+JJ+NAYHGuJeLL8ZJHs6QTspHMERtYi1AcIyXJsZiskWCDLoWSRmcYsyxrIWWcgkq1iNlMdr8t6A75wssoweGGI/TCGISbhu+EAO4JB38b0Bb4z/8AD8b/AOWxX+S9AcGjyDDjhdsV2SesGYfnSLuPz4jsG8Bp8Bt40B3/AIYcnB4YncmGAn/21oDG45xLx5djHjuHXDzlSOakRt3h7ufwoDmfBvBOW4nI4HxJSIszO2JDRxyK4lZdHaOCLbBbcvjvQHZILaVsdQsLNe+oW538b0BCPTbiGTJ8ToJGowobfJaVQw+I2+NAc4mybMMRhMuMGXQQ+r+ryxYhJotUg0Brm5HtGzkX5igPoFaAifpRyOTG5dNBEyq7GNl1kKrlHDaCTyvbbzAoDn/BuahcywcGZ5b6tjERo4JotUakBGXvRg6XBGoagSLnkPADtooBQCgFAKAUBbnjVlZXAKkEEHkQRYg+VqA43i/Q7FqdcPmbRYWRgzQe343tftAGt4FlJFhzoDqGQYXDYPDx4eBkWOMWF3Uk73LMfEkkk+ZoDP8AXo/3if1L+NAcz4j9GqTYiebCZicKuKv6xEoDrJfdrWddid7G+7NvY2oCccL5fhsBho8NA66Iwd2dSzEkszMepJJ8uXIUBtfXo/3if1L+NAQzh7hKPCtmTeto/r7SN7Kr2Woyn5Z127Ty9nz2A2XAmUR5bg0wvrCS6DIddljvrYt7OpuV+tASH16P94n9S/jQET4Z4bjwmNxuL9aR/XG1aLKvZ94tbVrOrn0FASz16P8AeJ/Uv40BEuOuF4cwMMseKGGxWHN4pkIYgEglWXULjbbfbfncggWuCuFI8FNNisRjPWsXOArytpQBBY6VUE+Kr4/srYDxAmXr0f7xP6l/GgIvnXD8eIzHB471lF9VDjs7K3aagw9vWNPPoeVAScY6P94n9S/jQFE+IhdWVnjKsCpBZbEEWIO/SgOXf7LVAbDrmjjL2k7Q4ayk8w2ntNfUA30+HK+9AdPwksESLHG0aoiqqgMtgqiwA36CgLGddniMPND2yL20Useq6tp1oU1WuL2ve1xQEMHAcf5H/Jfrqe3q7bQv73tbdn2nw9qgJrlTRwwxRdqjdmiJquovpULe1za9qAvYmeGRGR2jZHDKwLLYqwsQd+lAcrj9E0QYRHMnbACTtfVTbc9C+u3+LTf470B1hcZEAAHjAH8S/jQGDnuGw2Lglw8zoY5VKtZ1BHiCD4EEAj3UBAMs9GwDwDF5mcThcKwaHDkKgBB7oZtZuBytbcdBtQHTRjo/3if1L+NAaTjPJ8PmWFfDSzKgbSyurKSjKbggE7+II6E8udARzIuCymLhxWOzL1xsMpSBSqRBLgrdrMdRsffcC5NAdDilVhdSCPIg/ZQFygFAKAUAoBQHlALUAtQA0BahxKsWCkEodLDodIax+DA/GsKSd7cCUoSik2t+70LtZIigLOKxSxgFzYFkUc/aZgqjbqSKw5JbyUYOTsi9WSIoBQFmTForIrOoZ7hASAWIFzpHjYUM2ZeoYFAY2YY6OBC8rBVFhc9TsAANyT0FAU5bmcWIUtC4YA6TzBVrA6WU7qdxsaNWBdbFIJBGXXtCpYLcaioNiQOlzS3EF6gBoDGbHxiQxmRe0CdoVuNWi9tVul/Gs7MrXsR243tcxMBxBh5tGiQfnGZUDXQuVAY6AwBYWYG423FTlRnHeiEa0JbmbStZtNXmfEOGw76J5ljYqGs1/ZJIvy8j9FbadCpUV4q5qnXpwdpOxk/lOG0Z7VLSkCM6haQnkE61Ho53as9N5LpI6O+/cZYqBMUAoBQCgFAe0AoBQCgFAKAUAoBQCgMXM8asMTyNyUXt1PIKPMkgfGoVKipxcmbaNJ1aiguP55EZyjtMPKhljde3usjMUIM5LOhWzG17lBe37FcFDbpTTkmtrfz3r7fQs8T0dem1CSez1Uk+rufDk/qeJm0nYtP6wGk0ynsNKWjKmx7o794xud97HlepqrLYc9rXs7PfTiQlh4dIqWxZXX9Wuvtrw9yvGY94ox2eKExd4VL/AJkdkHDG4PsjVay6r2PWpubUdJ3vx00/O81wpRnL+qns2T011t56cbFmTFyNEVldXCYrBAHXGzgmVCUk7PYEbW2GxHSjctmzd9V2X38bGVCKneKteMuDS3Pdc8lzjEGR2V1XRN2YjaSBEI16QrBu/rYbg38Rtap7cm278d2n+yHQ09lK3C97P/VjNlx049dlDlhh2lVIgq2J7JGuxA1G1ybDz5+E7y1fYatiH9Ebb978S3hMTJ2kEYxva9skrGyx3U9mdLLYbKDyBvuOZ3qSe7UxKKs3s2sY+ShkTB97VqbFEalS6WR9lNrjcX+PSkdyMT1b8BgMzxCx4eRpTMZ8JLNoKoBrSON106RffVY87+VSRGUY3atuZVgcxk14K2ME3rDEugWMbdjI/d0i6qGAFjve2/MGRFrfobjicRFIxLIYSZU7KQD2JQGKkkiwBGob7G9vGsogjRvnstuyMsa2xIhfFRqNNjCZAbNdVckLHvcAn4VLZW8iy5Ljmik1JIMUyYbGMH0xlmZJVAW6D9m+kgWvblepKN12akW7GFh86xIVm7dXD4eeXeTDsVKpdZIVjF9OrukNfmN9jWzYi3u495DafaVY+acxSI+IZhLgHnPcjGkrbUq2X2WUlTe53uCKzFRumludiEnKzV+Begie/Z9qb/k9GEmiLWLyMbX08tNlt5X570032/u3GGna1+G8s5Y7xQ5cQxmLRzOqssdwBhNSxowW4Fxz5m+5NTmlKU1u/wBkIXjGDvf/AEbThPGGXRI2NEzSxlzCBGAhut9IHfULfSdRO58KhiIKN0oWs9+v53k6E3Kzc73W787D3EY+KHMZTNJHGpwkG8jKoP56brRQlKgtlN/1P0QcoxrPafD3Zp8tcB4mhUDDy49jCCg3T1ZtTRhhdVZ1JFrePWt9Rf0tS6yjr9ePgaoPVOO5y0+n3KY8+nSOUPiQXJg/ODsZIIo5ZWQzRlLGwAtpfla9zvWXQg5K0dNdNU20tz/giq01F3lrprvWr3q3uZ2Ix7q0UC466SPIGxBEJZCqIywAgaAzai1yOQtWuNNNObp6rhr369psc2mo7e/jp9OwtJns8cJxBk7eHDTSRyMiqO3hsAJRbbUjmxINjZqy6EJS2LWclddz7PFGOmnGO3vSf1Xb4FvE5jjAYIpJDG8kck7FTBGQS+0KmUaSI1Iv4nnyrMadJqUoq9nbj9dO36GHUqXSbtdX4fTXsMjD4/EznBJ26xmWPEtI8PZyBxG6BWQ7qCQd7XAuw6Wi4U4bb2b2ate6338fxE9qpJxV7Xve3dYv5hjMVHiPVVYn1hw8MtlJiiUgzowta6gWUkf8QX3FRhCnKHSPhvXa+H14mZznGfR9u5+v8EtWuM6z2gFAKAUAoBQCgFAKAokiDbMARsdwDuNwd6w0nozKk1qhJEGFmAIuDuL7jcHejSe8Jtbi2uDjDFwiBzsWCjUR0J5msbEb3tqSdSTjstu3YUx4CJVZVjQK19QCqA1/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+0xZFw4ZPkr7OnkPZ+T7vKl2LI9GHW99K3tpvYez8n3eVYuxZAYZBpsq9zZdh3drd3ptttWbsWRRBgIkZnSNFd/aZVUM3ziBc1lyk1ZswoRTukJsDG51PGjMNrsqk7b8yKKckrJhwi9Wi40Km1wDpN1uAdJta46bE1hNozZFmHL4k16I417Q3fSqjWT4tYd741lzk7Xb0MKEVeyKRlUAj7IQxdl8jQuj+m1qz0k9rau79tzHRwts2Vi8uGQLoCqEtbTYabdLcrVG7ve+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atinLnBrk="0"/>
            <a:endParaRPr lang="en-US">
              <a:solidFill>
                <a:prstClr val="black"/>
              </a:solidFill>
            </a:endParaRPr>
          </a:p>
        </p:txBody>
      </p:sp>
      <p:pic>
        <p:nvPicPr>
          <p:cNvPr id="11" name="Picture 2" descr="C:\Users\nagapraveen-p\AppData\Local\Microsoft\Windows\Temporary Internet Files\Content.Outlook\XLM8YBCH\logo (2)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0"/>
            <a:ext cx="2907916" cy="1425165"/>
          </a:xfrm>
          <a:prstGeom prst="rect">
            <a:avLst/>
          </a:prstGeom>
          <a:noFill/>
        </p:spPr>
      </p:pic>
      <p:pic>
        <p:nvPicPr>
          <p:cNvPr id="1027" name="Picture 3" descr="C:\Users\addictiontherapy\Documents\Documents final\Addiction Therapy 2015 Updates\Addiction Therapy-2015 Book Proceedings\Addiction Photos\Photos given for logo\Group Photo (4) 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535" y="3505200"/>
            <a:ext cx="5110632" cy="29718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:\Users\addictiontherapy\Documents\Documents final\Addiction Therapy 2015 Updates\Addiction Therapy-2015 Book Proceedings\Addiction Photos\Photos given for logo\Chun-Bae Kim, Yonsei University, Republic of Korea (2) N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3479408"/>
            <a:ext cx="3200400" cy="246419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1340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827584" y="3068960"/>
            <a:ext cx="7772400" cy="1470025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ko-KR" b="1" dirty="0"/>
              <a:t>Does </a:t>
            </a:r>
            <a:r>
              <a:rPr lang="en-US" altLang="ko-KR" sz="5300" b="1" dirty="0"/>
              <a:t>South Korea have hidden female smokers: </a:t>
            </a:r>
            <a:r>
              <a:rPr lang="en-US" altLang="ko-KR" sz="5300" b="1" dirty="0" smtClean="0"/>
              <a:t>Discrepancies </a:t>
            </a:r>
            <a:r>
              <a:rPr lang="en-US" altLang="ko-KR" sz="5300" b="1" dirty="0"/>
              <a:t>in smoking rates</a:t>
            </a:r>
            <a:br>
              <a:rPr lang="en-US" altLang="ko-KR" sz="5300" b="1" dirty="0"/>
            </a:br>
            <a:r>
              <a:rPr lang="en-US" altLang="ko-KR" sz="5300" b="1" dirty="0"/>
              <a:t>between self-reports and urinary cotinine level</a:t>
            </a:r>
            <a:endParaRPr lang="ko-KR" altLang="en-US" sz="5300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467544" y="4725144"/>
            <a:ext cx="7854696" cy="1104528"/>
          </a:xfrm>
        </p:spPr>
        <p:txBody>
          <a:bodyPr>
            <a:normAutofit fontScale="85000" lnSpcReduction="20000"/>
          </a:bodyPr>
          <a:lstStyle/>
          <a:p>
            <a:r>
              <a:rPr lang="en-US" altLang="ko-KR" b="1" dirty="0" smtClean="0"/>
              <a:t>Chun-</a:t>
            </a:r>
            <a:r>
              <a:rPr lang="en-US" altLang="ko-KR" b="1" dirty="0" err="1" smtClean="0"/>
              <a:t>Bae</a:t>
            </a:r>
            <a:r>
              <a:rPr lang="en-US" altLang="ko-KR" b="1" dirty="0" smtClean="0"/>
              <a:t> Kim, MD, PhD</a:t>
            </a:r>
          </a:p>
          <a:p>
            <a:r>
              <a:rPr lang="en-US" altLang="ko-KR" dirty="0"/>
              <a:t>Department of Preventive Medicine, </a:t>
            </a:r>
            <a:r>
              <a:rPr lang="en-US" altLang="ko-KR" dirty="0" err="1"/>
              <a:t>Yonsei</a:t>
            </a:r>
            <a:r>
              <a:rPr lang="en-US" altLang="ko-KR" dirty="0"/>
              <a:t> University</a:t>
            </a:r>
          </a:p>
          <a:p>
            <a:r>
              <a:rPr lang="en-US" altLang="ko-KR" dirty="0" err="1"/>
              <a:t>Wonju</a:t>
            </a:r>
            <a:r>
              <a:rPr lang="en-US" altLang="ko-KR" dirty="0"/>
              <a:t> College of Medicine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41069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143000"/>
          </a:xfrm>
        </p:spPr>
        <p:txBody>
          <a:bodyPr/>
          <a:lstStyle/>
          <a:p>
            <a:pPr algn="ctr"/>
            <a:r>
              <a:rPr lang="en-US" altLang="ko-KR" dirty="0" smtClean="0"/>
              <a:t>Background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In most countries, the smoking rate for women is lower than that for men. This </a:t>
            </a:r>
            <a:r>
              <a:rPr lang="en-US" altLang="ko-KR" dirty="0" smtClean="0"/>
              <a:t>gender difference </a:t>
            </a:r>
            <a:r>
              <a:rPr lang="en-US" altLang="ko-KR" dirty="0"/>
              <a:t>indicates regional and cultural variations in Africa, the Asia-Pacific region, </a:t>
            </a:r>
            <a:r>
              <a:rPr lang="en-US" altLang="ko-KR" dirty="0" smtClean="0"/>
              <a:t>and Latin America.</a:t>
            </a:r>
          </a:p>
          <a:p>
            <a:endParaRPr lang="en-US" altLang="ko-KR" dirty="0"/>
          </a:p>
          <a:p>
            <a:r>
              <a:rPr lang="en-US" altLang="ko-KR" dirty="0"/>
              <a:t>Much greater gender differences were found in East and Southeast </a:t>
            </a:r>
            <a:r>
              <a:rPr lang="en-US" altLang="ko-KR" dirty="0" smtClean="0"/>
              <a:t>Asian in </a:t>
            </a:r>
            <a:r>
              <a:rPr lang="en-US" altLang="ko-KR" dirty="0"/>
              <a:t>countries such as South Korea, Indonesia, and China, compared to Europe and the U.S.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443535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792088"/>
          </a:xfrm>
        </p:spPr>
        <p:txBody>
          <a:bodyPr>
            <a:normAutofit/>
          </a:bodyPr>
          <a:lstStyle/>
          <a:p>
            <a:pPr algn="ctr"/>
            <a:r>
              <a:rPr lang="en-US" altLang="ko-KR" sz="3000" b="1" dirty="0"/>
              <a:t>Current smoker trend in South </a:t>
            </a:r>
            <a:r>
              <a:rPr lang="en-US" altLang="ko-KR" sz="3000" b="1" dirty="0" smtClean="0"/>
              <a:t>Korea (</a:t>
            </a:r>
            <a:r>
              <a:rPr lang="en-US" altLang="ko-KR" sz="3000" b="1" dirty="0"/>
              <a:t>1998-2013)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508104" y="4077072"/>
            <a:ext cx="3096344" cy="2538232"/>
          </a:xfrm>
        </p:spPr>
        <p:txBody>
          <a:bodyPr>
            <a:normAutofit/>
          </a:bodyPr>
          <a:lstStyle/>
          <a:p>
            <a:endParaRPr lang="en-US" altLang="ko-KR" sz="1800" b="1" dirty="0"/>
          </a:p>
          <a:p>
            <a:endParaRPr lang="en-US" altLang="ko-KR" sz="1800" dirty="0" smtClean="0"/>
          </a:p>
          <a:p>
            <a:r>
              <a:rPr lang="en-US" altLang="ko-KR" sz="1800" i="1" dirty="0" smtClean="0"/>
              <a:t>Source: </a:t>
            </a:r>
            <a:r>
              <a:rPr lang="en-US" altLang="ko-KR" sz="1800" i="1" dirty="0"/>
              <a:t>T</a:t>
            </a:r>
            <a:r>
              <a:rPr lang="en-US" altLang="ko-KR" sz="1800" i="1" dirty="0" smtClean="0"/>
              <a:t>he </a:t>
            </a:r>
            <a:r>
              <a:rPr lang="en-US" altLang="ko-KR" sz="1800" i="1" dirty="0"/>
              <a:t>Korean National Health </a:t>
            </a:r>
            <a:r>
              <a:rPr lang="en-US" altLang="ko-KR" sz="1800" i="1" dirty="0" smtClean="0"/>
              <a:t>and Nutrition </a:t>
            </a:r>
            <a:r>
              <a:rPr lang="en-US" altLang="ko-KR" sz="1800" i="1" dirty="0"/>
              <a:t>Examination Survey (KNHANEs)</a:t>
            </a:r>
            <a:endParaRPr lang="ko-KR" altLang="en-US" sz="1800" i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905027"/>
            <a:ext cx="4752528" cy="4908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251080" y="1957544"/>
            <a:ext cx="60084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ko-KR" sz="1200" dirty="0" smtClean="0"/>
              <a:t>MALE</a:t>
            </a:r>
            <a:endParaRPr lang="ko-KR" altLang="en-US" sz="1200" dirty="0"/>
          </a:p>
        </p:txBody>
      </p:sp>
      <p:sp>
        <p:nvSpPr>
          <p:cNvPr id="6" name="TextBox 5"/>
          <p:cNvSpPr txBox="1"/>
          <p:nvPr/>
        </p:nvSpPr>
        <p:spPr>
          <a:xfrm>
            <a:off x="4283968" y="1945352"/>
            <a:ext cx="792088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ko-KR" sz="1200" dirty="0" smtClean="0"/>
              <a:t>FEMALE</a:t>
            </a:r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331547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99" y="1988840"/>
            <a:ext cx="7176619" cy="4475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제목 1"/>
          <p:cNvSpPr>
            <a:spLocks noGrp="1"/>
          </p:cNvSpPr>
          <p:nvPr>
            <p:ph type="title"/>
          </p:nvPr>
        </p:nvSpPr>
        <p:spPr>
          <a:xfrm>
            <a:off x="251520" y="404664"/>
            <a:ext cx="8784976" cy="720080"/>
          </a:xfrm>
        </p:spPr>
        <p:txBody>
          <a:bodyPr>
            <a:normAutofit/>
          </a:bodyPr>
          <a:lstStyle/>
          <a:p>
            <a:pPr algn="ctr"/>
            <a:r>
              <a:rPr lang="en-US" altLang="ko-KR" sz="2800" b="1" dirty="0"/>
              <a:t>Daily smokers </a:t>
            </a:r>
            <a:r>
              <a:rPr lang="en-US" altLang="ko-KR" sz="2800" b="1" dirty="0">
                <a:solidFill>
                  <a:srgbClr val="FF0000"/>
                </a:solidFill>
              </a:rPr>
              <a:t>men</a:t>
            </a:r>
            <a:r>
              <a:rPr lang="en-US" altLang="ko-KR" sz="2800" b="1" dirty="0"/>
              <a:t> among OECD members and partners</a:t>
            </a:r>
          </a:p>
        </p:txBody>
      </p:sp>
      <p:sp>
        <p:nvSpPr>
          <p:cNvPr id="4" name="직사각형 3"/>
          <p:cNvSpPr/>
          <p:nvPr/>
        </p:nvSpPr>
        <p:spPr>
          <a:xfrm>
            <a:off x="971600" y="1619508"/>
            <a:ext cx="69127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ko-KR" b="1" dirty="0"/>
              <a:t> (</a:t>
            </a:r>
            <a:r>
              <a:rPr lang="en-US" altLang="ko-KR" b="1" dirty="0" smtClean="0"/>
              <a:t>% </a:t>
            </a:r>
            <a:r>
              <a:rPr lang="en-US" altLang="ko-KR" b="1" dirty="0"/>
              <a:t>of men aged 15+, </a:t>
            </a:r>
            <a:r>
              <a:rPr lang="en-US" altLang="ko-KR" b="1" dirty="0" smtClean="0"/>
              <a:t>2012)</a:t>
            </a:r>
            <a:endParaRPr lang="en-US" altLang="ko-KR" b="1" dirty="0"/>
          </a:p>
        </p:txBody>
      </p:sp>
      <p:sp>
        <p:nvSpPr>
          <p:cNvPr id="6" name="직사각형 5"/>
          <p:cNvSpPr/>
          <p:nvPr/>
        </p:nvSpPr>
        <p:spPr>
          <a:xfrm>
            <a:off x="986080" y="6464369"/>
            <a:ext cx="45342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 smtClean="0"/>
              <a:t>Source: OECD STAT (https://data.oecd.org)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30201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/>
          <p:cNvSpPr>
            <a:spLocks noGrp="1"/>
          </p:cNvSpPr>
          <p:nvPr>
            <p:ph type="title"/>
          </p:nvPr>
        </p:nvSpPr>
        <p:spPr>
          <a:xfrm>
            <a:off x="251520" y="404664"/>
            <a:ext cx="8784976" cy="720080"/>
          </a:xfrm>
        </p:spPr>
        <p:txBody>
          <a:bodyPr>
            <a:normAutofit/>
          </a:bodyPr>
          <a:lstStyle/>
          <a:p>
            <a:pPr algn="ctr"/>
            <a:r>
              <a:rPr lang="en-US" altLang="ko-KR" sz="2800" b="1" dirty="0"/>
              <a:t>Daily smokers </a:t>
            </a:r>
            <a:r>
              <a:rPr lang="en-US" altLang="ko-KR" sz="2800" b="1" dirty="0" smtClean="0">
                <a:solidFill>
                  <a:srgbClr val="C00000"/>
                </a:solidFill>
              </a:rPr>
              <a:t>women</a:t>
            </a:r>
            <a:r>
              <a:rPr lang="en-US" altLang="ko-KR" sz="2800" b="1" dirty="0" smtClean="0"/>
              <a:t> </a:t>
            </a:r>
            <a:r>
              <a:rPr lang="en-US" altLang="ko-KR" sz="2800" b="1" dirty="0"/>
              <a:t>among OECD members and partners</a:t>
            </a:r>
          </a:p>
        </p:txBody>
      </p:sp>
      <p:sp>
        <p:nvSpPr>
          <p:cNvPr id="4" name="직사각형 3"/>
          <p:cNvSpPr/>
          <p:nvPr/>
        </p:nvSpPr>
        <p:spPr>
          <a:xfrm>
            <a:off x="971600" y="1619508"/>
            <a:ext cx="69127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ko-KR" b="1" dirty="0"/>
              <a:t> (</a:t>
            </a:r>
            <a:r>
              <a:rPr lang="en-US" altLang="ko-KR" b="1" dirty="0" smtClean="0"/>
              <a:t>% </a:t>
            </a:r>
            <a:r>
              <a:rPr lang="en-US" altLang="ko-KR" b="1" dirty="0"/>
              <a:t>of </a:t>
            </a:r>
            <a:r>
              <a:rPr lang="en-US" altLang="ko-KR" b="1" dirty="0" smtClean="0"/>
              <a:t>women aged </a:t>
            </a:r>
            <a:r>
              <a:rPr lang="en-US" altLang="ko-KR" b="1" dirty="0"/>
              <a:t>15+, </a:t>
            </a:r>
            <a:r>
              <a:rPr lang="en-US" altLang="ko-KR" b="1" dirty="0" smtClean="0"/>
              <a:t>2012)</a:t>
            </a:r>
            <a:endParaRPr lang="en-US" altLang="ko-KR" b="1" dirty="0"/>
          </a:p>
        </p:txBody>
      </p:sp>
      <p:sp>
        <p:nvSpPr>
          <p:cNvPr id="6" name="직사각형 5"/>
          <p:cNvSpPr/>
          <p:nvPr/>
        </p:nvSpPr>
        <p:spPr>
          <a:xfrm>
            <a:off x="986080" y="6464369"/>
            <a:ext cx="45342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 smtClean="0"/>
              <a:t>Source: OECD STAT (https://data.oecd.org)</a:t>
            </a:r>
            <a:endParaRPr lang="ko-KR" alt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143" y="1999873"/>
            <a:ext cx="8475644" cy="4464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313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/>
          <p:cNvSpPr>
            <a:spLocks noGrp="1"/>
          </p:cNvSpPr>
          <p:nvPr>
            <p:ph type="title"/>
          </p:nvPr>
        </p:nvSpPr>
        <p:spPr>
          <a:xfrm>
            <a:off x="251520" y="404664"/>
            <a:ext cx="8784976" cy="1143000"/>
          </a:xfrm>
        </p:spPr>
        <p:txBody>
          <a:bodyPr>
            <a:normAutofit/>
          </a:bodyPr>
          <a:lstStyle/>
          <a:p>
            <a:pPr algn="ctr"/>
            <a:r>
              <a:rPr lang="en-US" altLang="ko-KR" sz="4000" b="1" dirty="0" smtClean="0"/>
              <a:t>Study aims</a:t>
            </a:r>
            <a:endParaRPr lang="en-US" altLang="ko-KR" sz="4000" b="1" dirty="0"/>
          </a:p>
        </p:txBody>
      </p:sp>
      <p:sp>
        <p:nvSpPr>
          <p:cNvPr id="2" name="직사각형 1"/>
          <p:cNvSpPr/>
          <p:nvPr/>
        </p:nvSpPr>
        <p:spPr>
          <a:xfrm>
            <a:off x="539552" y="1859340"/>
            <a:ext cx="8136904" cy="30931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600" dirty="0">
                <a:solidFill>
                  <a:srgbClr val="FF0000"/>
                </a:solidFill>
              </a:rPr>
              <a:t>F</a:t>
            </a:r>
            <a:r>
              <a:rPr lang="en-US" altLang="ko-KR" sz="2600" dirty="0" smtClean="0">
                <a:solidFill>
                  <a:srgbClr val="FF0000"/>
                </a:solidFill>
              </a:rPr>
              <a:t>irst</a:t>
            </a:r>
            <a:r>
              <a:rPr lang="en-US" altLang="ko-KR" sz="2600" dirty="0">
                <a:solidFill>
                  <a:srgbClr val="FF0000"/>
                </a:solidFill>
              </a:rPr>
              <a:t>,</a:t>
            </a:r>
            <a:r>
              <a:rPr lang="en-US" altLang="ko-KR" sz="2600" dirty="0">
                <a:solidFill>
                  <a:srgbClr val="00B0F0"/>
                </a:solidFill>
              </a:rPr>
              <a:t> </a:t>
            </a:r>
            <a:r>
              <a:rPr lang="en-US" altLang="ko-KR" sz="2600" dirty="0"/>
              <a:t>to compare smoking rates based on self-reported </a:t>
            </a:r>
            <a:r>
              <a:rPr lang="en-US" altLang="ko-KR" sz="2600" dirty="0" smtClean="0"/>
              <a:t>survey results </a:t>
            </a:r>
            <a:r>
              <a:rPr lang="en-US" altLang="ko-KR" sz="2600" dirty="0"/>
              <a:t>and urinary cotinine concentration (UCC) test results, </a:t>
            </a:r>
            <a:endParaRPr lang="en-US" altLang="ko-KR" sz="2600" dirty="0" smtClean="0"/>
          </a:p>
          <a:p>
            <a:pPr>
              <a:lnSpc>
                <a:spcPct val="150000"/>
              </a:lnSpc>
            </a:pPr>
            <a:r>
              <a:rPr lang="en-US" altLang="ko-KR" sz="2600" dirty="0" smtClean="0">
                <a:solidFill>
                  <a:srgbClr val="FF0000"/>
                </a:solidFill>
              </a:rPr>
              <a:t>Second</a:t>
            </a:r>
            <a:r>
              <a:rPr lang="en-US" altLang="ko-KR" sz="2600" dirty="0">
                <a:solidFill>
                  <a:srgbClr val="FF0000"/>
                </a:solidFill>
              </a:rPr>
              <a:t>, </a:t>
            </a:r>
            <a:r>
              <a:rPr lang="en-US" altLang="ko-KR" sz="2600" dirty="0"/>
              <a:t>to estimate </a:t>
            </a:r>
            <a:r>
              <a:rPr lang="en-US" altLang="ko-KR" sz="2600" dirty="0" smtClean="0"/>
              <a:t>actual smoking </a:t>
            </a:r>
            <a:r>
              <a:rPr lang="en-US" altLang="ko-KR" sz="2600" dirty="0"/>
              <a:t>rates by year using a biological marker. </a:t>
            </a:r>
            <a:endParaRPr lang="ko-KR" altLang="en-US" sz="2600" dirty="0"/>
          </a:p>
        </p:txBody>
      </p:sp>
    </p:spTree>
    <p:extLst>
      <p:ext uri="{BB962C8B-B14F-4D97-AF65-F5344CB8AC3E}">
        <p14:creationId xmlns:p14="http://schemas.microsoft.com/office/powerpoint/2010/main" val="3595876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ko-KR" dirty="0" smtClean="0"/>
              <a:t>Measurement for </a:t>
            </a:r>
            <a:r>
              <a:rPr lang="en-US" altLang="ko-KR" dirty="0"/>
              <a:t>smoking </a:t>
            </a:r>
            <a:r>
              <a:rPr lang="en-US" altLang="ko-KR" dirty="0" smtClean="0"/>
              <a:t>rates (1)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The most common method is </a:t>
            </a:r>
            <a:r>
              <a:rPr lang="en-US" altLang="ko-KR" dirty="0" smtClean="0"/>
              <a:t>a </a:t>
            </a:r>
            <a:r>
              <a:rPr lang="en-US" altLang="ko-KR" dirty="0" smtClean="0">
                <a:solidFill>
                  <a:srgbClr val="00B0F0"/>
                </a:solidFill>
              </a:rPr>
              <a:t>self-reporting </a:t>
            </a:r>
            <a:r>
              <a:rPr lang="en-US" altLang="ko-KR" dirty="0">
                <a:solidFill>
                  <a:srgbClr val="00B0F0"/>
                </a:solidFill>
              </a:rPr>
              <a:t>survey </a:t>
            </a:r>
            <a:r>
              <a:rPr lang="en-US" altLang="ko-KR" dirty="0"/>
              <a:t>targeting a certain population </a:t>
            </a:r>
            <a:r>
              <a:rPr lang="en-US" altLang="ko-KR" dirty="0" smtClean="0"/>
              <a:t>group. </a:t>
            </a:r>
            <a:r>
              <a:rPr lang="en-US" altLang="ko-KR" dirty="0"/>
              <a:t>which is convenient and efficient </a:t>
            </a:r>
            <a:r>
              <a:rPr lang="en-US" altLang="ko-KR" dirty="0" smtClean="0"/>
              <a:t>and has </a:t>
            </a:r>
            <a:r>
              <a:rPr lang="en-US" altLang="ko-KR" dirty="0"/>
              <a:t>relatively high accuracy</a:t>
            </a:r>
            <a:r>
              <a:rPr lang="en-US" altLang="ko-KR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71766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ko-KR" dirty="0" smtClean="0"/>
              <a:t>Measurement for </a:t>
            </a:r>
            <a:r>
              <a:rPr lang="en-US" altLang="ko-KR" dirty="0"/>
              <a:t>smoking </a:t>
            </a:r>
            <a:r>
              <a:rPr lang="en-US" altLang="ko-KR" dirty="0" smtClean="0"/>
              <a:t>rates (2)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ko-KR" sz="3000" dirty="0" smtClean="0">
                <a:solidFill>
                  <a:srgbClr val="FF0000"/>
                </a:solidFill>
              </a:rPr>
              <a:t>Biological marker </a:t>
            </a:r>
          </a:p>
          <a:p>
            <a:endParaRPr lang="en-US" altLang="ko-KR" dirty="0"/>
          </a:p>
          <a:p>
            <a:r>
              <a:rPr lang="en-US" altLang="ko-KR" dirty="0"/>
              <a:t>Biological markers that measure </a:t>
            </a:r>
            <a:r>
              <a:rPr lang="en-US" altLang="ko-KR" dirty="0" smtClean="0"/>
              <a:t>smoking include </a:t>
            </a:r>
            <a:r>
              <a:rPr lang="en-US" altLang="ko-KR" dirty="0">
                <a:solidFill>
                  <a:srgbClr val="00B0F0"/>
                </a:solidFill>
              </a:rPr>
              <a:t>cotinine, nicotine, carbon monoxide, </a:t>
            </a:r>
            <a:r>
              <a:rPr lang="en-US" altLang="ko-KR" dirty="0" err="1">
                <a:solidFill>
                  <a:srgbClr val="00B0F0"/>
                </a:solidFill>
              </a:rPr>
              <a:t>thiocyanate</a:t>
            </a:r>
            <a:r>
              <a:rPr lang="en-US" altLang="ko-KR" dirty="0"/>
              <a:t>, and </a:t>
            </a:r>
            <a:r>
              <a:rPr lang="en-US" altLang="ko-KR" dirty="0" err="1" smtClean="0">
                <a:solidFill>
                  <a:srgbClr val="00B0F0"/>
                </a:solidFill>
              </a:rPr>
              <a:t>carboxyhemoglobin</a:t>
            </a:r>
            <a:r>
              <a:rPr lang="en-US" altLang="ko-KR" dirty="0"/>
              <a:t>. </a:t>
            </a:r>
            <a:endParaRPr lang="en-US" altLang="ko-KR" dirty="0" smtClean="0"/>
          </a:p>
          <a:p>
            <a:r>
              <a:rPr lang="en-US" altLang="ko-KR" dirty="0" smtClean="0"/>
              <a:t>Among these</a:t>
            </a:r>
            <a:r>
              <a:rPr lang="en-US" altLang="ko-KR" dirty="0"/>
              <a:t>, cotinine is a metabolite of nicotine that has a relatively </a:t>
            </a:r>
            <a:r>
              <a:rPr lang="en-US" altLang="ko-KR" dirty="0">
                <a:solidFill>
                  <a:srgbClr val="00B0F0"/>
                </a:solidFill>
              </a:rPr>
              <a:t>long half-life </a:t>
            </a:r>
            <a:r>
              <a:rPr lang="en-US" altLang="ko-KR" dirty="0"/>
              <a:t>compared to </a:t>
            </a:r>
            <a:r>
              <a:rPr lang="en-US" altLang="ko-KR" dirty="0" smtClean="0"/>
              <a:t>other markers</a:t>
            </a:r>
            <a:r>
              <a:rPr lang="en-US" altLang="ko-KR" dirty="0"/>
              <a:t>, making it a reliable indicator when used to identify </a:t>
            </a:r>
            <a:r>
              <a:rPr lang="en-US" altLang="ko-KR" dirty="0" smtClean="0"/>
              <a:t>smokers.</a:t>
            </a:r>
          </a:p>
        </p:txBody>
      </p:sp>
    </p:spTree>
    <p:extLst>
      <p:ext uri="{BB962C8B-B14F-4D97-AF65-F5344CB8AC3E}">
        <p14:creationId xmlns:p14="http://schemas.microsoft.com/office/powerpoint/2010/main" val="2266816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507288" cy="1143000"/>
          </a:xfrm>
        </p:spPr>
        <p:txBody>
          <a:bodyPr>
            <a:noAutofit/>
          </a:bodyPr>
          <a:lstStyle/>
          <a:p>
            <a:pPr marL="0" indent="0" algn="ctr"/>
            <a:r>
              <a:rPr lang="en-US" altLang="ko-KR" sz="4000" dirty="0"/>
              <a:t>The Korean National Health and Nutrition Examination </a:t>
            </a:r>
            <a:r>
              <a:rPr lang="en-US" altLang="ko-KR" sz="4000" dirty="0" smtClean="0"/>
              <a:t>Survey (</a:t>
            </a:r>
            <a:r>
              <a:rPr lang="en-US" altLang="ko-KR" sz="4000" dirty="0" smtClean="0">
                <a:solidFill>
                  <a:srgbClr val="FF0000"/>
                </a:solidFill>
              </a:rPr>
              <a:t>KNHANEs</a:t>
            </a:r>
            <a:r>
              <a:rPr lang="en-US" altLang="ko-KR" sz="4000" dirty="0" smtClean="0"/>
              <a:t>) </a:t>
            </a:r>
            <a:endParaRPr lang="en-US" altLang="ko-KR" sz="4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20 </a:t>
            </a:r>
            <a:r>
              <a:rPr lang="en-US" altLang="ko-KR" dirty="0"/>
              <a:t>households were selected from 192 areas by probability sampling. </a:t>
            </a:r>
            <a:r>
              <a:rPr lang="en-US" altLang="ko-KR" dirty="0" smtClean="0"/>
              <a:t>The primary </a:t>
            </a:r>
            <a:r>
              <a:rPr lang="en-US" altLang="ko-KR" dirty="0"/>
              <a:t>sampling unit was administrative unit (i.e., </a:t>
            </a:r>
            <a:r>
              <a:rPr lang="en-US" altLang="ko-KR" dirty="0" err="1"/>
              <a:t>eup</a:t>
            </a:r>
            <a:r>
              <a:rPr lang="en-US" altLang="ko-KR" dirty="0"/>
              <a:t>-</a:t>
            </a:r>
            <a:r>
              <a:rPr lang="en-US" altLang="ko-KR" dirty="0" err="1"/>
              <a:t>myeon</a:t>
            </a:r>
            <a:r>
              <a:rPr lang="en-US" altLang="ko-KR" dirty="0"/>
              <a:t>-dong), the </a:t>
            </a:r>
            <a:r>
              <a:rPr lang="en-US" altLang="ko-KR" dirty="0" smtClean="0"/>
              <a:t>secondary sampling </a:t>
            </a:r>
            <a:r>
              <a:rPr lang="en-US" altLang="ko-KR" dirty="0"/>
              <a:t>was done by census, and the tertiary sampling was done at the household level. </a:t>
            </a:r>
            <a:r>
              <a:rPr lang="en-US" altLang="ko-KR" dirty="0" smtClean="0"/>
              <a:t>All members </a:t>
            </a:r>
            <a:r>
              <a:rPr lang="en-US" altLang="ko-KR" dirty="0"/>
              <a:t>of the selected households were included as survey participants</a:t>
            </a:r>
            <a:r>
              <a:rPr lang="en-US" altLang="ko-KR" dirty="0" smtClean="0"/>
              <a:t>.</a:t>
            </a:r>
          </a:p>
          <a:p>
            <a:r>
              <a:rPr lang="en-US" altLang="ko-KR" dirty="0"/>
              <a:t>The KNHANEs has a </a:t>
            </a:r>
            <a:r>
              <a:rPr lang="en-US" altLang="ko-KR" dirty="0" smtClean="0">
                <a:solidFill>
                  <a:srgbClr val="00B0F0"/>
                </a:solidFill>
              </a:rPr>
              <a:t>stratified multistage </a:t>
            </a:r>
            <a:r>
              <a:rPr lang="en-US" altLang="ko-KR" dirty="0">
                <a:solidFill>
                  <a:srgbClr val="00B0F0"/>
                </a:solidFill>
              </a:rPr>
              <a:t>sampling </a:t>
            </a:r>
            <a:r>
              <a:rPr lang="en-US" altLang="ko-KR" dirty="0"/>
              <a:t>design that examines all household members above the age of one.</a:t>
            </a:r>
            <a:endParaRPr lang="en-US" altLang="ko-KR" dirty="0" smtClean="0"/>
          </a:p>
        </p:txBody>
      </p:sp>
    </p:spTree>
    <p:extLst>
      <p:ext uri="{BB962C8B-B14F-4D97-AF65-F5344CB8AC3E}">
        <p14:creationId xmlns:p14="http://schemas.microsoft.com/office/powerpoint/2010/main" val="201525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This survey comprises </a:t>
            </a:r>
            <a:r>
              <a:rPr lang="en-US" altLang="ko-KR" dirty="0"/>
              <a:t>three areas: physical examinations, health-related surveys, and nutrition surveys.</a:t>
            </a:r>
          </a:p>
          <a:p>
            <a:r>
              <a:rPr lang="en-US" altLang="ko-KR" dirty="0"/>
              <a:t>During the study period, examiners visited different areas using a mobile examination </a:t>
            </a:r>
            <a:r>
              <a:rPr lang="en-US" altLang="ko-KR" dirty="0" smtClean="0"/>
              <a:t>vehicle and </a:t>
            </a:r>
            <a:r>
              <a:rPr lang="en-US" altLang="ko-KR" dirty="0"/>
              <a:t>conducted check-ups that included blood and urine tests, X-rays, and oral examinations.</a:t>
            </a:r>
            <a:endParaRPr lang="en-US" altLang="ko-KR" dirty="0" smtClean="0"/>
          </a:p>
        </p:txBody>
      </p:sp>
      <p:sp>
        <p:nvSpPr>
          <p:cNvPr id="5" name="제목 1"/>
          <p:cNvSpPr txBox="1">
            <a:spLocks/>
          </p:cNvSpPr>
          <p:nvPr/>
        </p:nvSpPr>
        <p:spPr>
          <a:xfrm>
            <a:off x="457200" y="404664"/>
            <a:ext cx="8507288" cy="1143000"/>
          </a:xfrm>
          <a:prstGeom prst="rect">
            <a:avLst/>
          </a:prstGeom>
        </p:spPr>
        <p:txBody>
          <a:bodyPr vert="horz" lIns="0" rIns="0" bIns="0" anchor="b">
            <a:noAutofit/>
          </a:bodyPr>
          <a:lstStyle>
            <a:lvl1pPr algn="l" rtl="0" eaLnBrk="1" latinLnBrk="1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ko-KR" sz="4000" dirty="0" smtClean="0"/>
              <a:t>The Korean National Health and Nutrition Examination Survey (</a:t>
            </a:r>
            <a:r>
              <a:rPr lang="en-US" altLang="ko-KR" sz="4000" dirty="0" smtClean="0">
                <a:solidFill>
                  <a:srgbClr val="FF0000"/>
                </a:solidFill>
              </a:rPr>
              <a:t>KNHANEs</a:t>
            </a:r>
            <a:r>
              <a:rPr lang="en-US" altLang="ko-KR" sz="4000" dirty="0" smtClean="0"/>
              <a:t>) </a:t>
            </a:r>
            <a:endParaRPr lang="en-US" altLang="ko-KR" sz="4000" dirty="0"/>
          </a:p>
        </p:txBody>
      </p:sp>
    </p:spTree>
    <p:extLst>
      <p:ext uri="{BB962C8B-B14F-4D97-AF65-F5344CB8AC3E}">
        <p14:creationId xmlns:p14="http://schemas.microsoft.com/office/powerpoint/2010/main" val="885446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143000"/>
          </a:xfrm>
        </p:spPr>
        <p:txBody>
          <a:bodyPr/>
          <a:lstStyle/>
          <a:p>
            <a:pPr algn="ctr"/>
            <a:r>
              <a:rPr lang="en-US" altLang="ko-KR" dirty="0" smtClean="0"/>
              <a:t>Data collection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Data were gathered from a study population of 26,593 adults over 19 years of age </a:t>
            </a:r>
            <a:r>
              <a:rPr lang="en-US" altLang="ko-KR" dirty="0" smtClean="0"/>
              <a:t>who responded </a:t>
            </a:r>
            <a:r>
              <a:rPr lang="en-US" altLang="ko-KR" dirty="0"/>
              <a:t>to the question regarding smoking on the KNHANEs between 2008 and 2011</a:t>
            </a:r>
            <a:r>
              <a:rPr lang="en-US" altLang="ko-KR" dirty="0" smtClean="0"/>
              <a:t>.</a:t>
            </a:r>
          </a:p>
          <a:p>
            <a:endParaRPr lang="en-US" altLang="ko-KR" dirty="0"/>
          </a:p>
          <a:p>
            <a:r>
              <a:rPr lang="en-US" altLang="ko-KR" dirty="0"/>
              <a:t>From the above population, </a:t>
            </a:r>
            <a:r>
              <a:rPr lang="en-US" altLang="ko-KR" dirty="0">
                <a:solidFill>
                  <a:srgbClr val="FF0000"/>
                </a:solidFill>
              </a:rPr>
              <a:t>14,086 respondents </a:t>
            </a:r>
            <a:r>
              <a:rPr lang="en-US" altLang="ko-KR" dirty="0"/>
              <a:t>were selected for further analysis, </a:t>
            </a:r>
            <a:r>
              <a:rPr lang="en-US" altLang="ko-KR" dirty="0" smtClean="0"/>
              <a:t>because their </a:t>
            </a:r>
            <a:r>
              <a:rPr lang="en-US" altLang="ko-KR" dirty="0"/>
              <a:t>urinary cotinine data were made available for use.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7299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143000"/>
          </a:xfrm>
        </p:spPr>
        <p:txBody>
          <a:bodyPr/>
          <a:lstStyle/>
          <a:p>
            <a:pPr algn="ctr"/>
            <a:r>
              <a:rPr lang="en-US" altLang="ko-KR" dirty="0" smtClean="0"/>
              <a:t>Measures (1)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389120"/>
          </a:xfrm>
        </p:spPr>
        <p:txBody>
          <a:bodyPr/>
          <a:lstStyle/>
          <a:p>
            <a:pPr marL="0" indent="0">
              <a:buNone/>
            </a:pPr>
            <a:r>
              <a:rPr lang="en-US" altLang="ko-KR" sz="3000" dirty="0" smtClean="0">
                <a:solidFill>
                  <a:srgbClr val="FF0000"/>
                </a:solidFill>
              </a:rPr>
              <a:t>Current smoker</a:t>
            </a:r>
          </a:p>
          <a:p>
            <a:endParaRPr lang="en-US" altLang="ko-KR" dirty="0"/>
          </a:p>
          <a:p>
            <a:r>
              <a:rPr lang="en-US" altLang="ko-KR" dirty="0" smtClean="0">
                <a:solidFill>
                  <a:srgbClr val="00B0F0"/>
                </a:solidFill>
              </a:rPr>
              <a:t>Self reported: </a:t>
            </a:r>
          </a:p>
          <a:p>
            <a:pPr marL="0" indent="0">
              <a:buNone/>
            </a:pPr>
            <a:r>
              <a:rPr lang="en-US" altLang="ko-KR" dirty="0" smtClean="0"/>
              <a:t>The </a:t>
            </a:r>
            <a:r>
              <a:rPr lang="en-US" altLang="ko-KR" dirty="0"/>
              <a:t>current smoking rate is based on the definition of a smoker as someone who has </a:t>
            </a:r>
            <a:r>
              <a:rPr lang="en-US" altLang="ko-KR" dirty="0" smtClean="0"/>
              <a:t>smoked at </a:t>
            </a:r>
            <a:r>
              <a:rPr lang="en-US" altLang="ko-KR" dirty="0"/>
              <a:t>least 100 individual cigarettes in his or her lifetime and who, at the time of interview</a:t>
            </a:r>
            <a:r>
              <a:rPr lang="en-US" altLang="ko-KR" dirty="0" smtClean="0"/>
              <a:t>, reported </a:t>
            </a:r>
            <a:r>
              <a:rPr lang="en-US" altLang="ko-KR" dirty="0"/>
              <a:t>smoking every day or some days.</a:t>
            </a:r>
            <a:r>
              <a:rPr lang="en-US" altLang="ko-KR" dirty="0" smtClean="0"/>
              <a:t> </a:t>
            </a:r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91283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143000"/>
          </a:xfrm>
        </p:spPr>
        <p:txBody>
          <a:bodyPr/>
          <a:lstStyle/>
          <a:p>
            <a:pPr algn="ctr"/>
            <a:r>
              <a:rPr lang="en-US" altLang="ko-KR" dirty="0" smtClean="0"/>
              <a:t>Measures (2)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3891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3000" dirty="0" smtClean="0">
                <a:solidFill>
                  <a:srgbClr val="FF0000"/>
                </a:solidFill>
              </a:rPr>
              <a:t>Current smoker</a:t>
            </a:r>
          </a:p>
          <a:p>
            <a:endParaRPr lang="en-US" altLang="ko-KR" dirty="0"/>
          </a:p>
          <a:p>
            <a:pPr marL="0" indent="0">
              <a:buNone/>
            </a:pPr>
            <a:r>
              <a:rPr lang="en-US" altLang="ko-KR" dirty="0" smtClean="0">
                <a:solidFill>
                  <a:srgbClr val="00B0F0"/>
                </a:solidFill>
              </a:rPr>
              <a:t>Urine-cotinine concentration (UCC)</a:t>
            </a:r>
          </a:p>
          <a:p>
            <a:r>
              <a:rPr lang="en-US" altLang="ko-KR" dirty="0"/>
              <a:t>Measurements of UCC are taken using </a:t>
            </a:r>
            <a:r>
              <a:rPr lang="en-US" altLang="ko-KR" dirty="0" smtClean="0"/>
              <a:t>gas chromatography–mass </a:t>
            </a:r>
            <a:r>
              <a:rPr lang="en-US" altLang="ko-KR" dirty="0"/>
              <a:t>spectrometry, specifically with the detector model </a:t>
            </a:r>
            <a:r>
              <a:rPr lang="en-US" altLang="ko-KR" dirty="0" err="1"/>
              <a:t>Clarus</a:t>
            </a:r>
            <a:r>
              <a:rPr lang="en-US" altLang="ko-KR" dirty="0"/>
              <a:t> 600 T </a:t>
            </a:r>
            <a:r>
              <a:rPr lang="en-US" altLang="ko-KR" dirty="0" smtClean="0"/>
              <a:t>of Finland </a:t>
            </a:r>
            <a:r>
              <a:rPr lang="en-US" altLang="ko-KR" dirty="0"/>
              <a:t>PerkinElmer. The indicators used in the measurement are cotinine and </a:t>
            </a:r>
            <a:r>
              <a:rPr lang="en-US" altLang="ko-KR" dirty="0" smtClean="0"/>
              <a:t>diphenylamine (</a:t>
            </a:r>
            <a:r>
              <a:rPr lang="en-US" altLang="ko-KR" dirty="0"/>
              <a:t>Aldrich, USA</a:t>
            </a:r>
            <a:r>
              <a:rPr lang="en-US" altLang="ko-KR" dirty="0" smtClean="0"/>
              <a:t>).</a:t>
            </a:r>
          </a:p>
          <a:p>
            <a:r>
              <a:rPr lang="en-US" altLang="ko-KR" dirty="0" smtClean="0"/>
              <a:t>UCC cut-off point 50 ng/ml </a:t>
            </a:r>
            <a:r>
              <a:rPr lang="en-US" altLang="ko-KR" sz="2000" dirty="0" smtClean="0"/>
              <a:t>(Society for Research on Nicotine and Tobacc0’s recommend)</a:t>
            </a:r>
            <a:endParaRPr lang="en-US" altLang="ko-KR" sz="2000" dirty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18522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5796949"/>
              </p:ext>
            </p:extLst>
          </p:nvPr>
        </p:nvGraphicFramePr>
        <p:xfrm>
          <a:off x="38049" y="908720"/>
          <a:ext cx="8854431" cy="534006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09615"/>
                <a:gridCol w="778370"/>
                <a:gridCol w="798670"/>
                <a:gridCol w="742001"/>
                <a:gridCol w="853567"/>
                <a:gridCol w="587934"/>
                <a:gridCol w="837629"/>
                <a:gridCol w="740231"/>
                <a:gridCol w="798670"/>
                <a:gridCol w="796899"/>
                <a:gridCol w="410845"/>
              </a:tblGrid>
              <a:tr h="326939">
                <a:tc>
                  <a:txBody>
                    <a:bodyPr/>
                    <a:lstStyle/>
                    <a:p>
                      <a:pPr algn="l"/>
                      <a:endParaRPr lang="ko-KR" sz="1000" dirty="0">
                        <a:effectLst/>
                        <a:latin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SRs (A)</a:t>
                      </a:r>
                      <a:br>
                        <a:rPr lang="en-US" sz="1000" dirty="0">
                          <a:effectLst/>
                        </a:rPr>
                      </a:br>
                      <a:r>
                        <a:rPr lang="en-US" sz="1000" dirty="0">
                          <a:effectLst/>
                        </a:rPr>
                        <a:t>N1 = 11,353</a:t>
                      </a:r>
                      <a:endParaRPr lang="ko-KR" sz="10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95% CI</a:t>
                      </a:r>
                      <a:endParaRPr lang="ko-KR" sz="10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UCC (B)</a:t>
                      </a:r>
                      <a:br>
                        <a:rPr lang="en-US" sz="1000" dirty="0">
                          <a:effectLst/>
                        </a:rPr>
                      </a:br>
                      <a:r>
                        <a:rPr lang="en-US" sz="1000" dirty="0">
                          <a:effectLst/>
                        </a:rPr>
                        <a:t>n1 = 6,618</a:t>
                      </a:r>
                      <a:endParaRPr lang="ko-KR" sz="10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95% CI</a:t>
                      </a:r>
                      <a:endParaRPr lang="ko-KR" sz="10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B-A</a:t>
                      </a:r>
                      <a:endParaRPr lang="ko-KR" sz="10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SRs (C)</a:t>
                      </a:r>
                      <a:br>
                        <a:rPr lang="en-US" sz="1000" dirty="0">
                          <a:effectLst/>
                        </a:rPr>
                      </a:br>
                      <a:r>
                        <a:rPr lang="en-US" sz="1000" dirty="0">
                          <a:effectLst/>
                        </a:rPr>
                        <a:t>N2 = 15,240</a:t>
                      </a:r>
                      <a:endParaRPr lang="ko-KR" sz="10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95% CI</a:t>
                      </a:r>
                      <a:endParaRPr lang="ko-KR" sz="10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UCC (D)</a:t>
                      </a:r>
                      <a:br>
                        <a:rPr lang="en-US" sz="1000" dirty="0">
                          <a:effectLst/>
                        </a:rPr>
                      </a:br>
                      <a:r>
                        <a:rPr lang="en-US" sz="1000" dirty="0">
                          <a:effectLst/>
                        </a:rPr>
                        <a:t>n2 = 7,468</a:t>
                      </a:r>
                      <a:endParaRPr lang="ko-KR" sz="10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95% CI</a:t>
                      </a:r>
                      <a:endParaRPr lang="ko-KR" sz="10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D-C</a:t>
                      </a:r>
                      <a:endParaRPr lang="ko-KR" sz="10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</a:tr>
              <a:tr h="17531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rgbClr val="FFFF00"/>
                          </a:solidFill>
                          <a:effectLst/>
                        </a:rPr>
                        <a:t>Overall</a:t>
                      </a:r>
                      <a:endParaRPr lang="ko-KR" sz="1100" b="0" dirty="0">
                        <a:solidFill>
                          <a:srgbClr val="FFFF00"/>
                        </a:solidFill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4,909(47.8)</a:t>
                      </a:r>
                      <a:endParaRPr lang="ko-KR" sz="11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(45.6-48.9)</a:t>
                      </a:r>
                      <a:endParaRPr lang="ko-KR" sz="11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3,442(55.1)</a:t>
                      </a:r>
                      <a:endParaRPr lang="ko-KR" sz="11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(53.6-55.6)</a:t>
                      </a:r>
                      <a:endParaRPr lang="ko-KR" sz="11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7.3</a:t>
                      </a:r>
                      <a:endParaRPr lang="ko-KR" sz="11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920(7.1)</a:t>
                      </a:r>
                      <a:endParaRPr lang="ko-KR" sz="11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(6.5-7.6)</a:t>
                      </a:r>
                      <a:endParaRPr lang="ko-KR" sz="11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1,283(18.2)</a:t>
                      </a:r>
                      <a:endParaRPr lang="ko-KR" sz="11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(16.8-19.6)</a:t>
                      </a:r>
                      <a:endParaRPr lang="ko-KR" sz="11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11.1</a:t>
                      </a:r>
                      <a:endParaRPr lang="ko-KR" sz="11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</a:tr>
              <a:tr h="21322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Age (years)</a:t>
                      </a:r>
                      <a:endParaRPr lang="ko-KR" sz="11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/>
                      <a:endParaRPr lang="ko-KR" sz="1100" dirty="0">
                        <a:effectLst/>
                        <a:latin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/>
                      <a:endParaRPr lang="ko-KR" sz="1100">
                        <a:effectLst/>
                        <a:latin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/>
                      <a:endParaRPr lang="ko-KR" sz="1100">
                        <a:effectLst/>
                        <a:latin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/>
                      <a:endParaRPr lang="ko-KR" sz="1100">
                        <a:effectLst/>
                        <a:latin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/>
                      <a:endParaRPr lang="ko-KR" sz="1100">
                        <a:effectLst/>
                        <a:latin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/>
                      <a:endParaRPr lang="ko-KR" sz="1100">
                        <a:effectLst/>
                        <a:latin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/>
                      <a:endParaRPr lang="ko-KR" sz="1100">
                        <a:effectLst/>
                        <a:latin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/>
                      <a:endParaRPr lang="ko-KR" sz="1100">
                        <a:effectLst/>
                        <a:latin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/>
                      <a:endParaRPr lang="ko-KR" sz="1100">
                        <a:effectLst/>
                        <a:latin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/>
                      <a:endParaRPr lang="ko-KR" sz="1100">
                        <a:effectLst/>
                        <a:latin typeface="Times New Roman"/>
                      </a:endParaRPr>
                    </a:p>
                  </a:txBody>
                  <a:tcPr marL="9525" marR="9525" marT="9525" marB="9525"/>
                </a:tc>
              </a:tr>
              <a:tr h="17531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20 - 29</a:t>
                      </a:r>
                      <a:endParaRPr lang="ko-KR" sz="11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710(50.2)</a:t>
                      </a:r>
                      <a:endParaRPr lang="ko-KR" sz="11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(47.3-53.1)</a:t>
                      </a:r>
                      <a:endParaRPr lang="ko-KR" sz="11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586(56.5)</a:t>
                      </a:r>
                      <a:endParaRPr lang="ko-KR" sz="11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(53.2-59.9)</a:t>
                      </a:r>
                      <a:endParaRPr lang="ko-KR" sz="11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6.3</a:t>
                      </a:r>
                      <a:endParaRPr lang="ko-KR" sz="11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216(11.4)</a:t>
                      </a:r>
                      <a:endParaRPr lang="ko-KR" sz="11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(9.5-13.2)</a:t>
                      </a:r>
                      <a:endParaRPr lang="ko-KR" sz="11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264(24.9)</a:t>
                      </a:r>
                      <a:endParaRPr lang="ko-KR" sz="11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(21.7-28.1)</a:t>
                      </a:r>
                      <a:endParaRPr lang="ko-KR" sz="11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13.5</a:t>
                      </a:r>
                      <a:endParaRPr lang="ko-KR" sz="11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</a:tr>
              <a:tr h="17531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30 - 39</a:t>
                      </a:r>
                      <a:endParaRPr lang="ko-KR" sz="11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1,262(59.8)</a:t>
                      </a:r>
                      <a:endParaRPr lang="ko-KR" sz="11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(57.5-62.1)</a:t>
                      </a:r>
                      <a:endParaRPr lang="ko-KR" sz="11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871(64.7)</a:t>
                      </a:r>
                      <a:endParaRPr lang="ko-KR" sz="11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(61.9-67.5)</a:t>
                      </a:r>
                      <a:endParaRPr lang="ko-KR" sz="11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4.9</a:t>
                      </a:r>
                      <a:endParaRPr lang="ko-KR" sz="11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213(8.4)</a:t>
                      </a:r>
                      <a:endParaRPr lang="ko-KR" sz="11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(7.3-9.6)</a:t>
                      </a:r>
                      <a:endParaRPr lang="ko-KR" sz="11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305(21.8)</a:t>
                      </a:r>
                      <a:endParaRPr lang="ko-KR" sz="11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(19.3-24.3)</a:t>
                      </a:r>
                      <a:endParaRPr lang="ko-KR" sz="11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13.4</a:t>
                      </a:r>
                      <a:endParaRPr lang="ko-KR" sz="11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</a:tr>
              <a:tr h="17531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40 - 49</a:t>
                      </a:r>
                      <a:endParaRPr lang="ko-KR" sz="11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1,094(49.9)</a:t>
                      </a:r>
                      <a:endParaRPr lang="ko-KR" sz="11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(47.4-52.4)</a:t>
                      </a:r>
                      <a:endParaRPr lang="ko-KR" sz="11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774(56.6)</a:t>
                      </a:r>
                      <a:endParaRPr lang="ko-KR" sz="11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(53.5-59.6)</a:t>
                      </a:r>
                      <a:endParaRPr lang="ko-KR" sz="11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6.7</a:t>
                      </a:r>
                      <a:endParaRPr lang="ko-KR" sz="11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150(5.8)</a:t>
                      </a:r>
                      <a:endParaRPr lang="ko-KR" sz="11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(4.8-6.8)</a:t>
                      </a:r>
                      <a:endParaRPr lang="ko-KR" sz="11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247(17.5)</a:t>
                      </a:r>
                      <a:endParaRPr lang="ko-KR" sz="11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(15.0-19.9)</a:t>
                      </a:r>
                      <a:endParaRPr lang="ko-KR" sz="11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11.7</a:t>
                      </a:r>
                      <a:endParaRPr lang="ko-KR" sz="11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</a:tr>
              <a:tr h="17531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50 - 59</a:t>
                      </a:r>
                      <a:endParaRPr lang="ko-KR" sz="11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847(43.7)</a:t>
                      </a:r>
                      <a:endParaRPr lang="ko-KR" sz="11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(41.1-46.4)</a:t>
                      </a:r>
                      <a:endParaRPr lang="ko-KR" sz="11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574(49.7)</a:t>
                      </a:r>
                      <a:endParaRPr lang="ko-KR" sz="11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(46.5-52.9)</a:t>
                      </a:r>
                      <a:endParaRPr lang="ko-KR" sz="11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6.0</a:t>
                      </a:r>
                      <a:endParaRPr lang="ko-KR" sz="11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107(4.7)</a:t>
                      </a:r>
                      <a:endParaRPr lang="ko-KR" sz="11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(3.6-5.8)</a:t>
                      </a:r>
                      <a:endParaRPr lang="ko-KR" sz="11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182(13.2)</a:t>
                      </a:r>
                      <a:endParaRPr lang="ko-KR" sz="11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(11.0-15.4)</a:t>
                      </a:r>
                      <a:endParaRPr lang="ko-KR" sz="11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8.5</a:t>
                      </a:r>
                      <a:endParaRPr lang="ko-KR" sz="11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</a:tr>
              <a:tr h="17531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60 - 69</a:t>
                      </a:r>
                      <a:endParaRPr lang="ko-KR" sz="11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601(33.0)</a:t>
                      </a:r>
                      <a:endParaRPr lang="ko-KR" sz="11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(30.3-35.7)</a:t>
                      </a:r>
                      <a:endParaRPr lang="ko-KR" sz="11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408(41.5)</a:t>
                      </a:r>
                      <a:endParaRPr lang="ko-KR" sz="11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(37.7-45.3)</a:t>
                      </a:r>
                      <a:endParaRPr lang="ko-KR" sz="11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8.5</a:t>
                      </a:r>
                      <a:endParaRPr lang="ko-KR" sz="11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99(4.0)</a:t>
                      </a:r>
                      <a:endParaRPr lang="ko-KR" sz="11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(3.1-5.0)</a:t>
                      </a:r>
                      <a:endParaRPr lang="ko-KR" sz="11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150(10.7)</a:t>
                      </a:r>
                      <a:endParaRPr lang="ko-KR" sz="11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(8.5-12.8)</a:t>
                      </a:r>
                      <a:endParaRPr lang="ko-KR" sz="11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6.7</a:t>
                      </a:r>
                      <a:endParaRPr lang="ko-KR" sz="11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</a:tr>
              <a:tr h="17531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70 over</a:t>
                      </a:r>
                      <a:endParaRPr lang="ko-KR" sz="11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395(26.2)</a:t>
                      </a:r>
                      <a:endParaRPr lang="ko-KR" sz="11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(23.4-28.9)</a:t>
                      </a:r>
                      <a:endParaRPr lang="ko-KR" sz="11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229(38.3)</a:t>
                      </a:r>
                      <a:endParaRPr lang="ko-KR" sz="11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(33.2-43.4)</a:t>
                      </a:r>
                      <a:endParaRPr lang="ko-KR" sz="11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12.1</a:t>
                      </a:r>
                      <a:endParaRPr lang="ko-KR" sz="11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135(6.3)</a:t>
                      </a:r>
                      <a:endParaRPr lang="ko-KR" sz="11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(5.0-7.5)</a:t>
                      </a:r>
                      <a:endParaRPr lang="ko-KR" sz="11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135(15.6)</a:t>
                      </a:r>
                      <a:endParaRPr lang="ko-KR" sz="11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(12.6-18.7)</a:t>
                      </a:r>
                      <a:endParaRPr lang="ko-KR" sz="11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9.3</a:t>
                      </a:r>
                      <a:endParaRPr lang="ko-KR" sz="11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</a:tr>
              <a:tr h="21322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FFFF00"/>
                          </a:solidFill>
                          <a:effectLst/>
                        </a:rPr>
                        <a:t>Number of household</a:t>
                      </a:r>
                      <a:endParaRPr lang="ko-KR" sz="1100" b="1" dirty="0">
                        <a:solidFill>
                          <a:srgbClr val="FFFF00"/>
                        </a:solidFill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/>
                      <a:endParaRPr lang="ko-KR" sz="1100">
                        <a:effectLst/>
                        <a:latin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/>
                      <a:endParaRPr lang="ko-KR" sz="1100">
                        <a:effectLst/>
                        <a:latin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/>
                      <a:endParaRPr lang="ko-KR" sz="1100">
                        <a:effectLst/>
                        <a:latin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/>
                      <a:endParaRPr lang="ko-KR" sz="1100">
                        <a:effectLst/>
                        <a:latin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/>
                      <a:endParaRPr lang="ko-KR" sz="1100">
                        <a:effectLst/>
                        <a:latin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/>
                      <a:endParaRPr lang="ko-KR" sz="1100" dirty="0">
                        <a:effectLst/>
                        <a:latin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/>
                      <a:endParaRPr lang="ko-KR" sz="1100">
                        <a:effectLst/>
                        <a:latin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/>
                      <a:endParaRPr lang="ko-KR" sz="1100">
                        <a:effectLst/>
                        <a:latin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/>
                      <a:endParaRPr lang="ko-KR" sz="1100">
                        <a:effectLst/>
                        <a:latin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/>
                      <a:endParaRPr lang="ko-KR" sz="1100">
                        <a:effectLst/>
                        <a:latin typeface="Times New Roman"/>
                      </a:endParaRPr>
                    </a:p>
                  </a:txBody>
                  <a:tcPr marL="9525" marR="9525" marT="9525" marB="9525"/>
                </a:tc>
              </a:tr>
              <a:tr h="17531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</a:t>
                      </a:r>
                      <a:endParaRPr lang="ko-KR" sz="11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273(56.1)</a:t>
                      </a:r>
                      <a:endParaRPr lang="ko-KR" sz="11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(51.1-61.0)</a:t>
                      </a:r>
                      <a:endParaRPr lang="ko-KR" sz="11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186(58.5)</a:t>
                      </a:r>
                      <a:endParaRPr lang="ko-KR" sz="11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(52.6-64.4)</a:t>
                      </a:r>
                      <a:endParaRPr lang="ko-KR" sz="11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2.4</a:t>
                      </a:r>
                      <a:endParaRPr lang="ko-KR" sz="11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137(11.9)</a:t>
                      </a:r>
                      <a:endParaRPr lang="ko-KR" sz="11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(9.5-14.2)</a:t>
                      </a:r>
                      <a:endParaRPr lang="ko-KR" sz="11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121(21.2)</a:t>
                      </a:r>
                      <a:endParaRPr lang="ko-KR" sz="11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(17.4-25.0)</a:t>
                      </a:r>
                      <a:endParaRPr lang="ko-KR" sz="11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9.3</a:t>
                      </a:r>
                      <a:endParaRPr lang="ko-KR" sz="11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</a:tr>
              <a:tr h="17531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2 over</a:t>
                      </a:r>
                      <a:endParaRPr lang="ko-KR" sz="11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4,636(47.3)</a:t>
                      </a:r>
                      <a:endParaRPr lang="ko-KR" sz="11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(46.2-48.5)</a:t>
                      </a:r>
                      <a:endParaRPr lang="ko-KR" sz="11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3,256(54.9)</a:t>
                      </a:r>
                      <a:endParaRPr lang="ko-KR" sz="11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(53.3-56.4)</a:t>
                      </a:r>
                      <a:endParaRPr lang="ko-KR" sz="11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7.6</a:t>
                      </a:r>
                      <a:endParaRPr lang="ko-KR" sz="11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783(6.7)</a:t>
                      </a:r>
                      <a:endParaRPr lang="ko-KR" sz="11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(6.2-7.3)</a:t>
                      </a:r>
                      <a:endParaRPr lang="ko-KR" sz="11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1,162(18.0)</a:t>
                      </a:r>
                      <a:endParaRPr lang="ko-KR" sz="11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(16.6-19.4)</a:t>
                      </a:r>
                      <a:endParaRPr lang="ko-KR" sz="11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11.3</a:t>
                      </a:r>
                      <a:endParaRPr lang="ko-KR" sz="11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</a:tr>
              <a:tr h="21322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Income quartile</a:t>
                      </a:r>
                      <a:endParaRPr lang="ko-KR" sz="11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/>
                      <a:endParaRPr lang="ko-KR" sz="1100">
                        <a:effectLst/>
                        <a:latin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/>
                      <a:endParaRPr lang="ko-KR" sz="1100">
                        <a:effectLst/>
                        <a:latin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/>
                      <a:endParaRPr lang="ko-KR" sz="1100">
                        <a:effectLst/>
                        <a:latin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/>
                      <a:endParaRPr lang="ko-KR" sz="1100" dirty="0">
                        <a:effectLst/>
                        <a:latin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/>
                      <a:endParaRPr lang="ko-KR" sz="1100">
                        <a:effectLst/>
                        <a:latin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/>
                      <a:endParaRPr lang="ko-KR" sz="1100">
                        <a:effectLst/>
                        <a:latin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/>
                      <a:endParaRPr lang="ko-KR" sz="1100">
                        <a:effectLst/>
                        <a:latin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/>
                      <a:endParaRPr lang="ko-KR" sz="1100" dirty="0">
                        <a:effectLst/>
                        <a:latin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/>
                      <a:endParaRPr lang="ko-KR" sz="1100">
                        <a:effectLst/>
                        <a:latin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/>
                      <a:endParaRPr lang="ko-KR" sz="1100">
                        <a:effectLst/>
                        <a:latin typeface="Times New Roman"/>
                      </a:endParaRPr>
                    </a:p>
                  </a:txBody>
                  <a:tcPr marL="9525" marR="9525" marT="9525" marB="9525"/>
                </a:tc>
              </a:tr>
              <a:tr h="17531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Low</a:t>
                      </a:r>
                      <a:endParaRPr lang="ko-KR" sz="11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1,355(53.8)</a:t>
                      </a:r>
                      <a:endParaRPr lang="ko-KR" sz="11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(51.5-56.2)</a:t>
                      </a:r>
                      <a:endParaRPr lang="ko-KR" sz="11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924(60.3)</a:t>
                      </a:r>
                      <a:endParaRPr lang="ko-KR" sz="11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(57.3-63.2)</a:t>
                      </a:r>
                      <a:endParaRPr lang="ko-KR" sz="11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6.5</a:t>
                      </a:r>
                      <a:endParaRPr lang="ko-KR" sz="11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331(10.5)</a:t>
                      </a:r>
                      <a:endParaRPr lang="ko-KR" sz="11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(9.2-11.8)</a:t>
                      </a:r>
                      <a:endParaRPr lang="ko-KR" sz="11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378(21.4)</a:t>
                      </a:r>
                      <a:endParaRPr lang="ko-KR" sz="11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(19.0-23.8)</a:t>
                      </a:r>
                      <a:endParaRPr lang="ko-KR" sz="11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10.9</a:t>
                      </a:r>
                      <a:endParaRPr lang="ko-KR" sz="11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</a:tr>
              <a:tr h="17531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Middle low</a:t>
                      </a:r>
                      <a:endParaRPr lang="ko-KR" sz="11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1,272(48.8)</a:t>
                      </a:r>
                      <a:endParaRPr lang="ko-KR" sz="11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(46.6-51.1)</a:t>
                      </a:r>
                      <a:endParaRPr lang="ko-KR" sz="11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902(57.1)</a:t>
                      </a:r>
                      <a:endParaRPr lang="ko-KR" sz="11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(54.1-60.1)</a:t>
                      </a:r>
                      <a:endParaRPr lang="ko-KR" sz="11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8.3</a:t>
                      </a:r>
                      <a:endParaRPr lang="ko-KR" sz="11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242(7.1)</a:t>
                      </a:r>
                      <a:endParaRPr lang="ko-KR" sz="11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(6.1-8.1)</a:t>
                      </a:r>
                      <a:endParaRPr lang="ko-KR" sz="11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324(17.9)</a:t>
                      </a:r>
                      <a:endParaRPr lang="ko-KR" sz="11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(15.7-20.0)</a:t>
                      </a:r>
                      <a:endParaRPr lang="ko-KR" sz="11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10.8</a:t>
                      </a:r>
                      <a:endParaRPr lang="ko-KR" sz="11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</a:tr>
              <a:tr h="17531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Middle high</a:t>
                      </a:r>
                      <a:endParaRPr lang="ko-KR" sz="11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1,143(46.4)</a:t>
                      </a:r>
                      <a:endParaRPr lang="ko-KR" sz="11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(44.1-48.7)</a:t>
                      </a:r>
                      <a:endParaRPr lang="ko-KR" sz="11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780(53.5)</a:t>
                      </a:r>
                      <a:endParaRPr lang="ko-KR" sz="11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(50.5-56.4)</a:t>
                      </a:r>
                      <a:endParaRPr lang="ko-KR" sz="11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7.1</a:t>
                      </a:r>
                      <a:endParaRPr lang="ko-KR" sz="11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177(5.7)</a:t>
                      </a:r>
                      <a:endParaRPr lang="ko-KR" sz="11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(4.6-6.7)</a:t>
                      </a:r>
                      <a:endParaRPr lang="ko-KR" sz="11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252(15.4)</a:t>
                      </a:r>
                      <a:endParaRPr lang="ko-KR" sz="11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(13.1-17.7)</a:t>
                      </a:r>
                      <a:endParaRPr lang="ko-KR" sz="11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9.7</a:t>
                      </a:r>
                      <a:endParaRPr lang="ko-KR" sz="11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</a:tr>
              <a:tr h="17531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100" b="0">
                          <a:effectLst/>
                        </a:rPr>
                        <a:t>High</a:t>
                      </a:r>
                      <a:endParaRPr lang="ko-KR" sz="1100" b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1,063(41.8)</a:t>
                      </a:r>
                      <a:endParaRPr lang="ko-KR" sz="11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(39.6-44.1)</a:t>
                      </a:r>
                      <a:endParaRPr lang="ko-KR" sz="11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770(49.2)</a:t>
                      </a:r>
                      <a:endParaRPr lang="ko-KR" sz="11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(46.3-52.1)</a:t>
                      </a:r>
                      <a:endParaRPr lang="ko-KR" sz="11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7.4</a:t>
                      </a:r>
                      <a:endParaRPr lang="ko-KR" sz="11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152(4.9)</a:t>
                      </a:r>
                      <a:endParaRPr lang="ko-KR" sz="11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(3.9-5.8)</a:t>
                      </a:r>
                      <a:endParaRPr lang="ko-KR" sz="11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300(17.8)</a:t>
                      </a:r>
                      <a:endParaRPr lang="ko-KR" sz="11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(15.3-20.4)</a:t>
                      </a:r>
                      <a:endParaRPr lang="ko-KR" sz="11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12.9</a:t>
                      </a:r>
                      <a:endParaRPr lang="ko-KR" sz="11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</a:tr>
              <a:tr h="21322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FFFF00"/>
                          </a:solidFill>
                          <a:effectLst/>
                        </a:rPr>
                        <a:t>Residential area</a:t>
                      </a:r>
                      <a:endParaRPr lang="ko-KR" sz="1100" b="1" dirty="0">
                        <a:solidFill>
                          <a:srgbClr val="FFFF00"/>
                        </a:solidFill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/>
                      <a:endParaRPr lang="ko-KR" sz="1100">
                        <a:effectLst/>
                        <a:latin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/>
                      <a:endParaRPr lang="ko-KR" sz="1100">
                        <a:effectLst/>
                        <a:latin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/>
                      <a:endParaRPr lang="ko-KR" sz="1100">
                        <a:effectLst/>
                        <a:latin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/>
                      <a:endParaRPr lang="ko-KR" sz="1100">
                        <a:effectLst/>
                        <a:latin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/>
                      <a:endParaRPr lang="ko-KR" sz="1100">
                        <a:effectLst/>
                        <a:latin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/>
                      <a:endParaRPr lang="ko-KR" sz="1100" dirty="0">
                        <a:effectLst/>
                        <a:latin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/>
                      <a:endParaRPr lang="ko-KR" sz="1100">
                        <a:effectLst/>
                        <a:latin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/>
                      <a:endParaRPr lang="ko-KR" sz="1100">
                        <a:effectLst/>
                        <a:latin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/>
                      <a:endParaRPr lang="ko-KR" sz="1100">
                        <a:effectLst/>
                        <a:latin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/>
                      <a:endParaRPr lang="ko-KR" sz="1100" dirty="0">
                        <a:effectLst/>
                        <a:latin typeface="Times New Roman"/>
                      </a:endParaRPr>
                    </a:p>
                  </a:txBody>
                  <a:tcPr marL="9525" marR="9525" marT="9525" marB="9525"/>
                </a:tc>
              </a:tr>
              <a:tr h="17531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Metro</a:t>
                      </a:r>
                      <a:endParaRPr lang="ko-KR" sz="11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2,152(47.0)</a:t>
                      </a:r>
                      <a:endParaRPr lang="ko-KR" sz="11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(45.3-48.7)</a:t>
                      </a:r>
                      <a:endParaRPr lang="ko-KR" sz="11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1,487(52.9)</a:t>
                      </a:r>
                      <a:endParaRPr lang="ko-KR" sz="11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(50.6-55.2)</a:t>
                      </a:r>
                      <a:endParaRPr lang="ko-KR" sz="11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5.9</a:t>
                      </a:r>
                      <a:endParaRPr lang="ko-KR" sz="11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418(6.8)</a:t>
                      </a:r>
                      <a:endParaRPr lang="ko-KR" sz="11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(6.1-7.6)</a:t>
                      </a:r>
                      <a:endParaRPr lang="ko-KR" sz="11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563(17.4)</a:t>
                      </a:r>
                      <a:endParaRPr lang="ko-KR" sz="11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(15.5-19.4)</a:t>
                      </a:r>
                      <a:endParaRPr lang="ko-KR" sz="11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10.6</a:t>
                      </a:r>
                      <a:endParaRPr lang="ko-KR" sz="11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</a:tr>
              <a:tr h="17531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Other urban city</a:t>
                      </a:r>
                      <a:endParaRPr lang="ko-KR" sz="11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1,697(48.2)</a:t>
                      </a:r>
                      <a:endParaRPr lang="ko-KR" sz="11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(46.2-50.1)</a:t>
                      </a:r>
                      <a:endParaRPr lang="ko-KR" sz="11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1,224(56.6)</a:t>
                      </a:r>
                      <a:endParaRPr lang="ko-KR" sz="11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(54.3-58.8)</a:t>
                      </a:r>
                      <a:endParaRPr lang="ko-KR" sz="11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8.4</a:t>
                      </a:r>
                      <a:endParaRPr lang="ko-KR" sz="11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338(7.9)</a:t>
                      </a:r>
                      <a:endParaRPr lang="ko-KR" sz="11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(6.8-8.9)</a:t>
                      </a:r>
                      <a:endParaRPr lang="ko-KR" sz="11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460(20.0)</a:t>
                      </a:r>
                      <a:endParaRPr lang="ko-KR" sz="11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(17.7-22.3)</a:t>
                      </a:r>
                      <a:endParaRPr lang="ko-KR" sz="11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12.1</a:t>
                      </a:r>
                      <a:endParaRPr lang="ko-KR" sz="11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</a:tr>
              <a:tr h="17531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Rural area</a:t>
                      </a:r>
                      <a:endParaRPr lang="ko-KR" sz="11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1,060(49.1)</a:t>
                      </a:r>
                      <a:endParaRPr lang="ko-KR" sz="11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(46.5-51.7)</a:t>
                      </a:r>
                      <a:endParaRPr lang="ko-KR" sz="11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1,402(58.0)</a:t>
                      </a:r>
                      <a:endParaRPr lang="ko-KR" sz="11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(54.1-61.9)</a:t>
                      </a:r>
                      <a:endParaRPr lang="ko-KR" sz="11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8.9</a:t>
                      </a:r>
                      <a:endParaRPr lang="ko-KR" sz="11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164(6.2)</a:t>
                      </a:r>
                      <a:endParaRPr lang="ko-KR" sz="11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(4.9-7.5)</a:t>
                      </a:r>
                      <a:endParaRPr lang="ko-KR" sz="11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260(16.8)</a:t>
                      </a:r>
                      <a:endParaRPr lang="ko-KR" sz="11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(13.8-19.9)</a:t>
                      </a:r>
                      <a:endParaRPr lang="ko-KR" sz="11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10.6</a:t>
                      </a:r>
                      <a:endParaRPr lang="ko-KR" sz="11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</a:tr>
              <a:tr h="21322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FFFF00"/>
                          </a:solidFill>
                          <a:effectLst/>
                        </a:rPr>
                        <a:t>NCD</a:t>
                      </a:r>
                      <a:r>
                        <a:rPr lang="en-US" sz="1100" b="1" baseline="30000" dirty="0">
                          <a:solidFill>
                            <a:srgbClr val="FFFF00"/>
                          </a:solidFill>
                          <a:effectLst/>
                        </a:rPr>
                        <a:t>***</a:t>
                      </a:r>
                      <a:endParaRPr lang="ko-KR" sz="1100" b="1" dirty="0">
                        <a:solidFill>
                          <a:srgbClr val="FFFF00"/>
                        </a:solidFill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/>
                      <a:endParaRPr lang="ko-KR" sz="1100">
                        <a:effectLst/>
                        <a:latin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/>
                      <a:endParaRPr lang="ko-KR" sz="1100">
                        <a:effectLst/>
                        <a:latin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/>
                      <a:endParaRPr lang="ko-KR" sz="1100">
                        <a:effectLst/>
                        <a:latin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/>
                      <a:endParaRPr lang="ko-KR" sz="1100">
                        <a:effectLst/>
                        <a:latin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/>
                      <a:endParaRPr lang="ko-KR" sz="1100">
                        <a:effectLst/>
                        <a:latin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/>
                      <a:endParaRPr lang="ko-KR" sz="1100">
                        <a:effectLst/>
                        <a:latin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/>
                      <a:endParaRPr lang="ko-KR" sz="1100" dirty="0">
                        <a:effectLst/>
                        <a:latin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/>
                      <a:endParaRPr lang="ko-KR" sz="1100" dirty="0">
                        <a:effectLst/>
                        <a:latin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/>
                      <a:endParaRPr lang="ko-KR" sz="1100">
                        <a:effectLst/>
                        <a:latin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/>
                      <a:endParaRPr lang="ko-KR" sz="1100">
                        <a:effectLst/>
                        <a:latin typeface="Times New Roman"/>
                      </a:endParaRPr>
                    </a:p>
                  </a:txBody>
                  <a:tcPr marL="9525" marR="9525" marT="9525" marB="9525"/>
                </a:tc>
              </a:tr>
              <a:tr h="17531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Yes</a:t>
                      </a:r>
                      <a:endParaRPr lang="ko-KR" sz="11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1,066(37.9)</a:t>
                      </a:r>
                      <a:endParaRPr lang="ko-KR" sz="11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(35.7-40.2)</a:t>
                      </a:r>
                      <a:endParaRPr lang="ko-KR" sz="11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744(46.8)</a:t>
                      </a:r>
                      <a:endParaRPr lang="ko-KR" sz="11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(43.8-49.8)</a:t>
                      </a:r>
                      <a:endParaRPr lang="ko-KR" sz="11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8.9</a:t>
                      </a:r>
                      <a:endParaRPr lang="ko-KR" sz="11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184(4.6)</a:t>
                      </a:r>
                      <a:endParaRPr lang="ko-KR" sz="11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(3.8-5.3)</a:t>
                      </a:r>
                      <a:endParaRPr lang="ko-KR" sz="11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250(12.8)</a:t>
                      </a:r>
                      <a:endParaRPr lang="ko-KR" sz="11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(10.8-14.8)</a:t>
                      </a:r>
                      <a:endParaRPr lang="ko-KR" sz="11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8.2</a:t>
                      </a:r>
                      <a:endParaRPr lang="ko-KR" sz="11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</a:tr>
              <a:tr h="17531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No</a:t>
                      </a:r>
                      <a:endParaRPr lang="ko-KR" sz="11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3,843(50.6)</a:t>
                      </a:r>
                      <a:endParaRPr lang="ko-KR" sz="11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(49.2-51.9)</a:t>
                      </a:r>
                      <a:endParaRPr lang="ko-KR" sz="11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2,698(57.2)</a:t>
                      </a:r>
                      <a:endParaRPr lang="ko-KR" sz="11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(55.5-58.9)</a:t>
                      </a:r>
                      <a:endParaRPr lang="ko-KR" sz="11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6.6</a:t>
                      </a:r>
                      <a:endParaRPr lang="ko-KR" sz="11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736(7.8)</a:t>
                      </a:r>
                      <a:endParaRPr lang="ko-KR" sz="11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(7.1-8.5)</a:t>
                      </a:r>
                      <a:endParaRPr lang="ko-KR" sz="11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1,033(19.7)</a:t>
                      </a:r>
                      <a:endParaRPr lang="ko-KR" sz="11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(18.1-21.2)</a:t>
                      </a:r>
                      <a:endParaRPr lang="ko-KR" sz="11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11.9</a:t>
                      </a:r>
                      <a:endParaRPr lang="ko-KR" sz="11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</a:tr>
              <a:tr h="21322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FFFF00"/>
                          </a:solidFill>
                          <a:effectLst/>
                        </a:rPr>
                        <a:t>Cancer</a:t>
                      </a:r>
                      <a:endParaRPr lang="ko-KR" sz="1100" dirty="0">
                        <a:solidFill>
                          <a:srgbClr val="FFFF00"/>
                        </a:solidFill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/>
                      <a:endParaRPr lang="ko-KR" sz="1100">
                        <a:effectLst/>
                        <a:latin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/>
                      <a:endParaRPr lang="ko-KR" sz="1100">
                        <a:effectLst/>
                        <a:latin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/>
                      <a:endParaRPr lang="ko-KR" sz="1100">
                        <a:effectLst/>
                        <a:latin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/>
                      <a:endParaRPr lang="ko-KR" sz="1100">
                        <a:effectLst/>
                        <a:latin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/>
                      <a:endParaRPr lang="ko-KR" sz="1100">
                        <a:effectLst/>
                        <a:latin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/>
                      <a:endParaRPr lang="ko-KR" sz="1100">
                        <a:effectLst/>
                        <a:latin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/>
                      <a:endParaRPr lang="ko-KR" sz="1100">
                        <a:effectLst/>
                        <a:latin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/>
                      <a:endParaRPr lang="ko-KR" sz="1100" dirty="0">
                        <a:effectLst/>
                        <a:latin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/>
                      <a:endParaRPr lang="ko-KR" sz="1100" dirty="0">
                        <a:effectLst/>
                        <a:latin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/>
                      <a:endParaRPr lang="ko-KR" sz="1100">
                        <a:effectLst/>
                        <a:latin typeface="Times New Roman"/>
                      </a:endParaRPr>
                    </a:p>
                  </a:txBody>
                  <a:tcPr marL="9525" marR="9525" marT="9525" marB="9525"/>
                </a:tc>
              </a:tr>
              <a:tr h="17531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Yes</a:t>
                      </a:r>
                      <a:endParaRPr lang="ko-KR" sz="11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54(20.5)</a:t>
                      </a:r>
                      <a:endParaRPr lang="ko-KR" sz="11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(14.2-26.7)</a:t>
                      </a:r>
                      <a:endParaRPr lang="ko-KR" sz="11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46(38.0)</a:t>
                      </a:r>
                      <a:endParaRPr lang="ko-KR" sz="11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(28.4-47.5)</a:t>
                      </a:r>
                      <a:endParaRPr lang="ko-KR" sz="11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17.5</a:t>
                      </a:r>
                      <a:endParaRPr lang="ko-KR" sz="11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896(3.6)</a:t>
                      </a:r>
                      <a:endParaRPr lang="ko-KR" sz="11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(1.7-5.5)</a:t>
                      </a:r>
                      <a:endParaRPr lang="ko-KR" sz="11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29(11.1)</a:t>
                      </a:r>
                      <a:endParaRPr lang="ko-KR" sz="11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(6.5-15.8)</a:t>
                      </a:r>
                      <a:endParaRPr lang="ko-KR" sz="11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7.5</a:t>
                      </a:r>
                      <a:endParaRPr lang="ko-KR" sz="11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</a:tr>
              <a:tr h="17531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No</a:t>
                      </a:r>
                      <a:endParaRPr lang="ko-KR" sz="11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4,855(48.3)</a:t>
                      </a:r>
                      <a:endParaRPr lang="ko-KR" sz="11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(47.1-49.4)</a:t>
                      </a:r>
                      <a:endParaRPr lang="ko-KR" sz="11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3,396(55.3)</a:t>
                      </a:r>
                      <a:endParaRPr lang="ko-KR" sz="11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(53.8-56.8)</a:t>
                      </a:r>
                      <a:endParaRPr lang="ko-KR" sz="11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7.0</a:t>
                      </a:r>
                      <a:endParaRPr lang="ko-KR" sz="11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24(7.4)</a:t>
                      </a:r>
                      <a:endParaRPr lang="ko-KR" sz="11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(6.6-7.8)</a:t>
                      </a:r>
                      <a:endParaRPr lang="ko-KR" sz="11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1,254(18.4)</a:t>
                      </a:r>
                      <a:endParaRPr lang="ko-KR" sz="11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17.0-19.8)</a:t>
                      </a:r>
                      <a:endParaRPr lang="ko-KR" sz="11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11.0</a:t>
                      </a:r>
                      <a:endParaRPr lang="ko-KR" sz="11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9525" marR="9525" marT="9525" marB="9525"/>
                </a:tc>
              </a:tr>
            </a:tbl>
          </a:graphicData>
        </a:graphic>
      </p:graphicFrame>
      <p:sp>
        <p:nvSpPr>
          <p:cNvPr id="5" name="직사각형 4"/>
          <p:cNvSpPr/>
          <p:nvPr/>
        </p:nvSpPr>
        <p:spPr>
          <a:xfrm>
            <a:off x="38048" y="6239053"/>
            <a:ext cx="91424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dirty="0" smtClean="0"/>
              <a:t>SRs, Self-reported surveys; UCC, Urinary cotinine concentration.</a:t>
            </a:r>
            <a:endParaRPr lang="ko-KR" altLang="ko-KR" sz="1200" dirty="0" smtClean="0"/>
          </a:p>
          <a:p>
            <a:r>
              <a:rPr lang="en-US" altLang="ko-KR" sz="1200" b="1" baseline="30000" dirty="0" smtClean="0"/>
              <a:t>*</a:t>
            </a:r>
            <a:r>
              <a:rPr lang="en-US" altLang="ko-KR" sz="1200" dirty="0" err="1" smtClean="0"/>
              <a:t>Unweighted</a:t>
            </a:r>
            <a:r>
              <a:rPr lang="en-US" altLang="ko-KR" sz="1200" dirty="0" smtClean="0"/>
              <a:t> number of respondents. </a:t>
            </a:r>
            <a:r>
              <a:rPr lang="en-US" altLang="ko-KR" sz="1200" b="1" baseline="30000" dirty="0" smtClean="0"/>
              <a:t>**</a:t>
            </a:r>
            <a:r>
              <a:rPr lang="en-US" altLang="ko-KR" sz="1200" dirty="0" smtClean="0"/>
              <a:t>Weighted percentage.</a:t>
            </a:r>
            <a:endParaRPr lang="ko-KR" altLang="ko-KR" sz="1200" dirty="0" smtClean="0"/>
          </a:p>
          <a:p>
            <a:r>
              <a:rPr lang="en-US" altLang="ko-KR" sz="1200" b="1" baseline="30000" dirty="0" smtClean="0"/>
              <a:t>***</a:t>
            </a:r>
            <a:r>
              <a:rPr lang="en-US" altLang="ko-KR" sz="1200" dirty="0" smtClean="0"/>
              <a:t> NCD: Non-Communicable Disease (physician diagnosis about hypertension, diabetes mellitus, dyslipidemia, etc.).</a:t>
            </a:r>
            <a:endParaRPr lang="ko-KR" altLang="ko-KR" sz="1200" dirty="0"/>
          </a:p>
        </p:txBody>
      </p:sp>
      <p:sp>
        <p:nvSpPr>
          <p:cNvPr id="6" name="직사각형 5"/>
          <p:cNvSpPr/>
          <p:nvPr/>
        </p:nvSpPr>
        <p:spPr>
          <a:xfrm>
            <a:off x="179512" y="262389"/>
            <a:ext cx="87129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ko-KR" b="1" dirty="0"/>
              <a:t>The difference between smoking rates according to SRs and UCC (2008–2011)                                                           Unit: n*, %**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97144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54689"/>
              </p:ext>
            </p:extLst>
          </p:nvPr>
        </p:nvGraphicFramePr>
        <p:xfrm>
          <a:off x="107509" y="1058198"/>
          <a:ext cx="8910726" cy="373895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10066"/>
                <a:gridCol w="810066"/>
                <a:gridCol w="810066"/>
                <a:gridCol w="810066"/>
                <a:gridCol w="810066"/>
                <a:gridCol w="810066"/>
                <a:gridCol w="810066"/>
                <a:gridCol w="810066"/>
                <a:gridCol w="810066"/>
                <a:gridCol w="810066"/>
                <a:gridCol w="810066"/>
              </a:tblGrid>
              <a:tr h="253602">
                <a:tc>
                  <a:txBody>
                    <a:bodyPr/>
                    <a:lstStyle/>
                    <a:p>
                      <a:endParaRPr lang="ko-KR" sz="1200" dirty="0">
                        <a:effectLst/>
                        <a:latin typeface="Times New Roman"/>
                      </a:endParaRPr>
                    </a:p>
                  </a:txBody>
                  <a:tcPr marL="6221" marR="6221" marT="6221" marB="6221"/>
                </a:tc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Male (n</a:t>
                      </a:r>
                      <a:r>
                        <a:rPr lang="en-US" sz="1200" baseline="30000" dirty="0">
                          <a:effectLst/>
                        </a:rPr>
                        <a:t>*</a:t>
                      </a:r>
                      <a:r>
                        <a:rPr lang="en-US" sz="1200" baseline="-25000" dirty="0">
                          <a:effectLst/>
                        </a:rPr>
                        <a:t>1</a:t>
                      </a:r>
                      <a:r>
                        <a:rPr lang="en-US" sz="1200" dirty="0">
                          <a:effectLst/>
                        </a:rPr>
                        <a:t> = 6,614)</a:t>
                      </a:r>
                      <a:endParaRPr lang="ko-KR" sz="12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Female (n</a:t>
                      </a:r>
                      <a:r>
                        <a:rPr lang="en-US" sz="1200" baseline="30000">
                          <a:effectLst/>
                        </a:rPr>
                        <a:t>*</a:t>
                      </a:r>
                      <a:r>
                        <a:rPr lang="en-US" sz="1200" baseline="-25000">
                          <a:effectLst/>
                        </a:rPr>
                        <a:t>2</a:t>
                      </a:r>
                      <a:r>
                        <a:rPr lang="en-US" sz="1200">
                          <a:effectLst/>
                        </a:rPr>
                        <a:t> = 7,463)</a:t>
                      </a:r>
                      <a:endParaRPr lang="ko-KR" sz="12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53602">
                <a:tc>
                  <a:txBody>
                    <a:bodyPr/>
                    <a:lstStyle/>
                    <a:p>
                      <a:endParaRPr lang="ko-KR" sz="1200">
                        <a:effectLst/>
                        <a:latin typeface="Times New Roman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SN</a:t>
                      </a:r>
                      <a:r>
                        <a:rPr lang="en-US" sz="1200" baseline="30000" dirty="0">
                          <a:effectLst/>
                        </a:rPr>
                        <a:t>*</a:t>
                      </a:r>
                      <a:endParaRPr lang="ko-KR" sz="12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SP</a:t>
                      </a:r>
                      <a:r>
                        <a:rPr lang="en-US" sz="1200" baseline="30000" dirty="0">
                          <a:effectLst/>
                        </a:rPr>
                        <a:t>*</a:t>
                      </a:r>
                      <a:endParaRPr lang="ko-KR" sz="12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PPV</a:t>
                      </a:r>
                      <a:r>
                        <a:rPr lang="en-US" sz="1200" baseline="30000">
                          <a:effectLst/>
                        </a:rPr>
                        <a:t>*</a:t>
                      </a:r>
                      <a:endParaRPr lang="ko-KR" sz="12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NPV</a:t>
                      </a:r>
                      <a:r>
                        <a:rPr lang="en-US" sz="1200" baseline="30000">
                          <a:effectLst/>
                        </a:rPr>
                        <a:t>**</a:t>
                      </a:r>
                      <a:endParaRPr lang="ko-KR" sz="12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DR</a:t>
                      </a:r>
                      <a:r>
                        <a:rPr lang="en-US" sz="1200" baseline="30000" dirty="0">
                          <a:effectLst/>
                        </a:rPr>
                        <a:t>*</a:t>
                      </a:r>
                      <a:endParaRPr lang="ko-KR" sz="12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SN</a:t>
                      </a:r>
                      <a:endParaRPr lang="ko-KR" sz="12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SP</a:t>
                      </a:r>
                      <a:endParaRPr lang="ko-KR" sz="12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PPV</a:t>
                      </a:r>
                      <a:endParaRPr lang="ko-KR" sz="12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NPV</a:t>
                      </a:r>
                      <a:endParaRPr lang="ko-KR" sz="12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DR</a:t>
                      </a:r>
                      <a:endParaRPr lang="ko-KR" sz="12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</a:tr>
              <a:tr h="27634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rgbClr val="FFFF00"/>
                          </a:solidFill>
                          <a:effectLst/>
                        </a:rPr>
                        <a:t>Overall</a:t>
                      </a:r>
                      <a:endParaRPr lang="ko-KR" sz="1200" dirty="0">
                        <a:solidFill>
                          <a:srgbClr val="FFFF00"/>
                        </a:solidFill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0.8553 </a:t>
                      </a:r>
                      <a:endParaRPr lang="ko-KR" sz="12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0.9768</a:t>
                      </a:r>
                      <a:endParaRPr lang="ko-KR" sz="12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0.9783</a:t>
                      </a:r>
                      <a:endParaRPr lang="ko-KR" sz="12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0.8465</a:t>
                      </a:r>
                      <a:endParaRPr lang="ko-KR" sz="12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1.143</a:t>
                      </a:r>
                      <a:endParaRPr lang="ko-KR" sz="12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0.3670</a:t>
                      </a:r>
                      <a:endParaRPr lang="ko-KR" sz="12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0.9956</a:t>
                      </a:r>
                      <a:endParaRPr lang="ko-KR" sz="12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0.9486</a:t>
                      </a:r>
                      <a:endParaRPr lang="ko-KR" sz="12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0.8761</a:t>
                      </a:r>
                      <a:endParaRPr lang="ko-KR" sz="12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2.600</a:t>
                      </a:r>
                      <a:endParaRPr lang="ko-KR" sz="12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</a:tr>
              <a:tr h="25360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Age (years)</a:t>
                      </a:r>
                      <a:endParaRPr lang="ko-KR" sz="12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/>
                      <a:endParaRPr lang="ko-KR" sz="1200" dirty="0">
                        <a:effectLst/>
                        <a:latin typeface="Times New Roman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/>
                      <a:endParaRPr lang="ko-KR" sz="1200" dirty="0">
                        <a:effectLst/>
                        <a:latin typeface="Times New Roman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/>
                      <a:endParaRPr lang="ko-KR" sz="1200" dirty="0">
                        <a:effectLst/>
                        <a:latin typeface="Times New Roman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/>
                      <a:endParaRPr lang="ko-KR" sz="1200">
                        <a:effectLst/>
                        <a:latin typeface="Times New Roman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/>
                      <a:endParaRPr lang="ko-KR" sz="1200">
                        <a:effectLst/>
                        <a:latin typeface="Times New Roman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/>
                      <a:endParaRPr lang="ko-KR" sz="1200">
                        <a:effectLst/>
                        <a:latin typeface="Times New Roman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/>
                      <a:endParaRPr lang="ko-KR" sz="1200">
                        <a:effectLst/>
                        <a:latin typeface="Times New Roman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/>
                      <a:endParaRPr lang="ko-KR" sz="1200">
                        <a:effectLst/>
                        <a:latin typeface="Times New Roman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/>
                      <a:endParaRPr lang="ko-KR" sz="1200">
                        <a:effectLst/>
                        <a:latin typeface="Times New Roman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/>
                      <a:endParaRPr lang="ko-KR" sz="1200">
                        <a:effectLst/>
                        <a:latin typeface="Times New Roman"/>
                      </a:endParaRPr>
                    </a:p>
                  </a:txBody>
                  <a:tcPr marL="6221" marR="6221" marT="6221" marB="6221"/>
                </a:tc>
              </a:tr>
              <a:tr h="27634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20 – 29</a:t>
                      </a:r>
                      <a:endParaRPr lang="ko-KR" sz="12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0.8585 </a:t>
                      </a:r>
                      <a:endParaRPr lang="ko-KR" sz="12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0.9819 </a:t>
                      </a:r>
                      <a:endParaRPr lang="ko-KR" sz="12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0.9840</a:t>
                      </a:r>
                      <a:endParaRPr lang="ko-KR" sz="12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0.8422 </a:t>
                      </a:r>
                      <a:endParaRPr lang="ko-KR" sz="12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1.146</a:t>
                      </a:r>
                      <a:endParaRPr lang="ko-KR" sz="12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0.4149 </a:t>
                      </a:r>
                      <a:endParaRPr lang="ko-KR" sz="12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0.9867</a:t>
                      </a:r>
                      <a:endParaRPr lang="ko-KR" sz="12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0.9119 </a:t>
                      </a:r>
                      <a:endParaRPr lang="ko-KR" sz="12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0.8358 </a:t>
                      </a:r>
                      <a:endParaRPr lang="ko-KR" sz="12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2.204</a:t>
                      </a:r>
                      <a:endParaRPr lang="ko-KR" sz="12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</a:tr>
              <a:tr h="27634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30 – 39</a:t>
                      </a:r>
                      <a:endParaRPr lang="ko-KR" sz="12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0.8804 </a:t>
                      </a:r>
                      <a:endParaRPr lang="ko-KR" sz="12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0.9366</a:t>
                      </a:r>
                      <a:endParaRPr lang="ko-KR" sz="12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0.9622</a:t>
                      </a:r>
                      <a:endParaRPr lang="ko-KR" sz="12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0.8104</a:t>
                      </a:r>
                      <a:endParaRPr lang="ko-KR" sz="12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1.093</a:t>
                      </a:r>
                      <a:endParaRPr lang="ko-KR" sz="12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0.3733</a:t>
                      </a:r>
                      <a:endParaRPr lang="ko-KR" sz="12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0.9969 </a:t>
                      </a:r>
                      <a:endParaRPr lang="ko-KR" sz="12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0.9715</a:t>
                      </a:r>
                      <a:endParaRPr lang="ko-KR" sz="12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0.8510</a:t>
                      </a:r>
                      <a:endParaRPr lang="ko-KR" sz="12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2.595</a:t>
                      </a:r>
                      <a:endParaRPr lang="ko-KR" sz="12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</a:tr>
              <a:tr h="27634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40 – 49</a:t>
                      </a:r>
                      <a:endParaRPr lang="ko-KR" sz="12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0.8624 </a:t>
                      </a:r>
                      <a:endParaRPr lang="ko-KR" sz="12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0.9812</a:t>
                      </a:r>
                      <a:endParaRPr lang="ko-KR" sz="12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0.9835</a:t>
                      </a:r>
                      <a:endParaRPr lang="ko-KR" sz="12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0.8455</a:t>
                      </a:r>
                      <a:endParaRPr lang="ko-KR" sz="12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1.141</a:t>
                      </a:r>
                      <a:endParaRPr lang="ko-KR" sz="12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0.3125 </a:t>
                      </a:r>
                      <a:endParaRPr lang="ko-KR" sz="12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0.9993 </a:t>
                      </a:r>
                      <a:endParaRPr lang="ko-KR" sz="12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0.9888</a:t>
                      </a:r>
                      <a:endParaRPr lang="ko-KR" sz="12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0.8727 </a:t>
                      </a:r>
                      <a:endParaRPr lang="ko-KR" sz="12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3.182</a:t>
                      </a:r>
                      <a:endParaRPr lang="ko-KR" sz="12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</a:tr>
              <a:tr h="27634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50 – 59</a:t>
                      </a:r>
                      <a:endParaRPr lang="ko-KR" sz="12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0.8393 </a:t>
                      </a:r>
                      <a:endParaRPr lang="ko-KR" sz="12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0.9879</a:t>
                      </a:r>
                      <a:endParaRPr lang="ko-KR" sz="12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0.9856</a:t>
                      </a:r>
                      <a:endParaRPr lang="ko-KR" sz="12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0.8618 </a:t>
                      </a:r>
                      <a:endParaRPr lang="ko-KR" sz="12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1.175</a:t>
                      </a:r>
                      <a:endParaRPr lang="ko-KR" sz="12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0.2969</a:t>
                      </a:r>
                      <a:endParaRPr lang="ko-KR" sz="12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0.9964</a:t>
                      </a:r>
                      <a:endParaRPr lang="ko-KR" sz="12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0.9262 </a:t>
                      </a:r>
                      <a:endParaRPr lang="ko-KR" sz="12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0.9027</a:t>
                      </a:r>
                      <a:endParaRPr lang="ko-KR" sz="12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3.143</a:t>
                      </a:r>
                      <a:endParaRPr lang="ko-KR" sz="12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</a:tr>
              <a:tr h="27634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60 – 69</a:t>
                      </a:r>
                      <a:endParaRPr lang="ko-KR" sz="12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0.8087 </a:t>
                      </a:r>
                      <a:endParaRPr lang="ko-KR" sz="12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0.9915</a:t>
                      </a:r>
                      <a:endParaRPr lang="ko-KR" sz="12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0.9854</a:t>
                      </a:r>
                      <a:endParaRPr lang="ko-KR" sz="12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0.8798 </a:t>
                      </a:r>
                      <a:endParaRPr lang="ko-KR" sz="12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1.221</a:t>
                      </a:r>
                      <a:endParaRPr lang="ko-KR" sz="12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0.3649</a:t>
                      </a:r>
                      <a:endParaRPr lang="ko-KR" sz="12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0.9968</a:t>
                      </a:r>
                      <a:endParaRPr lang="ko-KR" sz="12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0.9316</a:t>
                      </a:r>
                      <a:endParaRPr lang="ko-KR" sz="12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0.9302 </a:t>
                      </a:r>
                      <a:endParaRPr lang="ko-KR" sz="12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2.610</a:t>
                      </a:r>
                      <a:endParaRPr lang="ko-KR" sz="12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</a:tr>
              <a:tr h="27634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70 over</a:t>
                      </a:r>
                      <a:endParaRPr lang="ko-KR" sz="12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0.7482 </a:t>
                      </a:r>
                      <a:endParaRPr lang="ko-KR" sz="12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0.9959</a:t>
                      </a:r>
                      <a:endParaRPr lang="ko-KR" sz="12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0.9913</a:t>
                      </a:r>
                      <a:endParaRPr lang="ko-KR" sz="12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0.8643</a:t>
                      </a:r>
                      <a:endParaRPr lang="ko-KR" sz="12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1.325</a:t>
                      </a:r>
                      <a:endParaRPr lang="ko-KR" sz="12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0.4484</a:t>
                      </a:r>
                      <a:endParaRPr lang="ko-KR" sz="12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1.0000</a:t>
                      </a:r>
                      <a:endParaRPr lang="ko-KR" sz="12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1.0000</a:t>
                      </a:r>
                      <a:endParaRPr lang="ko-KR" sz="12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0.9071 </a:t>
                      </a:r>
                      <a:endParaRPr lang="ko-KR" sz="12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2.229</a:t>
                      </a:r>
                      <a:endParaRPr lang="ko-KR" sz="12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</a:tr>
              <a:tr h="49104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FFFF00"/>
                          </a:solidFill>
                          <a:effectLst/>
                        </a:rPr>
                        <a:t>Number of household</a:t>
                      </a:r>
                      <a:endParaRPr lang="ko-KR" sz="1200" dirty="0">
                        <a:solidFill>
                          <a:srgbClr val="FFFF00"/>
                        </a:solidFill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/>
                      <a:endParaRPr lang="ko-KR" sz="1200" dirty="0">
                        <a:effectLst/>
                        <a:latin typeface="Times New Roman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/>
                      <a:endParaRPr lang="ko-KR" sz="1200" dirty="0">
                        <a:effectLst/>
                        <a:latin typeface="Times New Roman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/>
                      <a:endParaRPr lang="ko-KR" sz="1200" dirty="0">
                        <a:effectLst/>
                        <a:latin typeface="Times New Roman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/>
                      <a:endParaRPr lang="ko-KR" sz="1200">
                        <a:effectLst/>
                        <a:latin typeface="Times New Roman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/>
                      <a:endParaRPr lang="ko-KR" sz="1200">
                        <a:effectLst/>
                        <a:latin typeface="Times New Roman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/>
                      <a:endParaRPr lang="ko-KR" sz="1200">
                        <a:effectLst/>
                        <a:latin typeface="Times New Roman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/>
                      <a:endParaRPr lang="ko-KR" sz="1200" dirty="0">
                        <a:effectLst/>
                        <a:latin typeface="Times New Roman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/>
                      <a:endParaRPr lang="ko-KR" sz="1200" dirty="0">
                        <a:effectLst/>
                        <a:latin typeface="Times New Roman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/>
                      <a:endParaRPr lang="ko-KR" sz="1200">
                        <a:effectLst/>
                        <a:latin typeface="Times New Roman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/>
                      <a:endParaRPr lang="ko-KR" sz="1200" dirty="0">
                        <a:effectLst/>
                        <a:latin typeface="Times New Roman"/>
                      </a:endParaRPr>
                    </a:p>
                  </a:txBody>
                  <a:tcPr marL="6221" marR="6221" marT="6221" marB="6221"/>
                </a:tc>
              </a:tr>
              <a:tr h="27634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</a:t>
                      </a:r>
                      <a:endParaRPr lang="ko-KR" sz="12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0.9146 </a:t>
                      </a:r>
                      <a:endParaRPr lang="ko-KR" sz="12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0.9830</a:t>
                      </a:r>
                      <a:endParaRPr lang="ko-KR" sz="12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0.9870</a:t>
                      </a:r>
                      <a:endParaRPr lang="ko-KR" sz="12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.</a:t>
                      </a:r>
                      <a:r>
                        <a:rPr lang="en-US" sz="1200" dirty="0" smtClean="0">
                          <a:effectLst/>
                        </a:rPr>
                        <a:t>8908</a:t>
                      </a:r>
                      <a:endParaRPr lang="ko-KR" sz="12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1.079</a:t>
                      </a:r>
                      <a:endParaRPr lang="ko-KR" sz="12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0.5466 </a:t>
                      </a:r>
                      <a:endParaRPr lang="ko-KR" sz="12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0.9960 </a:t>
                      </a:r>
                      <a:endParaRPr lang="ko-KR" sz="12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1.0000</a:t>
                      </a:r>
                      <a:endParaRPr lang="ko-KR" sz="12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0.8908</a:t>
                      </a:r>
                      <a:endParaRPr lang="ko-KR" sz="12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1.782</a:t>
                      </a:r>
                      <a:endParaRPr lang="ko-KR" sz="12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</a:tr>
              <a:tr h="27634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 over</a:t>
                      </a:r>
                      <a:endParaRPr lang="ko-KR" sz="12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0.8545</a:t>
                      </a:r>
                      <a:endParaRPr lang="ko-KR" sz="12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0.9764</a:t>
                      </a:r>
                      <a:endParaRPr lang="ko-KR" sz="12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0.9777</a:t>
                      </a:r>
                      <a:endParaRPr lang="ko-KR" sz="12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.</a:t>
                      </a:r>
                      <a:r>
                        <a:rPr lang="en-US" sz="1200" dirty="0" smtClean="0">
                          <a:effectLst/>
                        </a:rPr>
                        <a:t>8448</a:t>
                      </a:r>
                      <a:endParaRPr lang="ko-KR" sz="12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1.149</a:t>
                      </a:r>
                      <a:endParaRPr lang="ko-KR" sz="12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0.3530</a:t>
                      </a:r>
                      <a:endParaRPr lang="ko-KR" sz="12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0.9955 </a:t>
                      </a:r>
                      <a:endParaRPr lang="ko-KR" sz="12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0.9455 </a:t>
                      </a:r>
                      <a:endParaRPr lang="ko-KR" sz="12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0.8752</a:t>
                      </a:r>
                      <a:endParaRPr lang="ko-KR" sz="12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2.687</a:t>
                      </a:r>
                      <a:endParaRPr lang="ko-KR" sz="12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</a:tr>
            </a:tbl>
          </a:graphicData>
        </a:graphic>
      </p:graphicFrame>
      <p:sp>
        <p:nvSpPr>
          <p:cNvPr id="5" name="직사각형 4"/>
          <p:cNvSpPr/>
          <p:nvPr/>
        </p:nvSpPr>
        <p:spPr>
          <a:xfrm>
            <a:off x="107504" y="188640"/>
            <a:ext cx="88924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b="1" dirty="0"/>
              <a:t>Summarizing results of the accuracy for smoking rates according to UCC and SRs</a:t>
            </a:r>
            <a:endParaRPr lang="ko-KR" altLang="en-US" dirty="0"/>
          </a:p>
        </p:txBody>
      </p:sp>
      <p:sp>
        <p:nvSpPr>
          <p:cNvPr id="6" name="직사각형 5"/>
          <p:cNvSpPr/>
          <p:nvPr/>
        </p:nvSpPr>
        <p:spPr>
          <a:xfrm>
            <a:off x="104072" y="4902259"/>
            <a:ext cx="889591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dirty="0" err="1"/>
              <a:t>Unweighted</a:t>
            </a:r>
            <a:r>
              <a:rPr lang="en-US" altLang="ko-KR" sz="1200" dirty="0"/>
              <a:t> number of respondents, Excludes cases for non-respondents of smoking status.</a:t>
            </a:r>
          </a:p>
          <a:p>
            <a:r>
              <a:rPr lang="en-US" altLang="ko-KR" sz="1200" b="1" dirty="0"/>
              <a:t>**</a:t>
            </a:r>
            <a:r>
              <a:rPr lang="en-US" altLang="ko-KR" sz="1200" dirty="0"/>
              <a:t>SN = sensitivity, SP = specificity, PPV = positive predictive value, NPV = negative predictive value, DR = difference ratio (UCC/SRs).</a:t>
            </a:r>
          </a:p>
          <a:p>
            <a:r>
              <a:rPr lang="en-US" altLang="ko-KR" sz="1200" b="1" dirty="0"/>
              <a:t>***</a:t>
            </a:r>
            <a:r>
              <a:rPr lang="en-US" altLang="ko-KR" sz="1200" dirty="0"/>
              <a:t>NCD = Non communicable disease (physician diagnosis about hypertension, diabetes mellitus, dyslipidemia, etc.).</a:t>
            </a:r>
          </a:p>
          <a:p>
            <a:r>
              <a:rPr lang="en-US" altLang="ko-KR" sz="1200" dirty="0"/>
              <a:t>Weights were applied to the SN, SP, PPV, NPV.</a:t>
            </a:r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3947541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0649883"/>
              </p:ext>
            </p:extLst>
          </p:nvPr>
        </p:nvGraphicFramePr>
        <p:xfrm>
          <a:off x="107504" y="956582"/>
          <a:ext cx="8928992" cy="369655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29042"/>
                <a:gridCol w="759995"/>
                <a:gridCol w="759995"/>
                <a:gridCol w="759995"/>
                <a:gridCol w="759995"/>
                <a:gridCol w="759995"/>
                <a:gridCol w="759995"/>
                <a:gridCol w="759995"/>
                <a:gridCol w="759995"/>
                <a:gridCol w="759995"/>
                <a:gridCol w="759995"/>
              </a:tblGrid>
              <a:tr h="147666">
                <a:tc>
                  <a:txBody>
                    <a:bodyPr/>
                    <a:lstStyle/>
                    <a:p>
                      <a:endParaRPr lang="ko-KR" sz="1200" dirty="0">
                        <a:effectLst/>
                        <a:latin typeface="Times New Roman"/>
                      </a:endParaRPr>
                    </a:p>
                  </a:txBody>
                  <a:tcPr marL="6221" marR="6221" marT="6221" marB="6221"/>
                </a:tc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Male (n</a:t>
                      </a:r>
                      <a:r>
                        <a:rPr lang="en-US" sz="1200" baseline="30000" dirty="0">
                          <a:effectLst/>
                        </a:rPr>
                        <a:t>*</a:t>
                      </a:r>
                      <a:r>
                        <a:rPr lang="en-US" sz="1200" baseline="-25000" dirty="0">
                          <a:effectLst/>
                        </a:rPr>
                        <a:t>1</a:t>
                      </a:r>
                      <a:r>
                        <a:rPr lang="en-US" sz="1200" dirty="0">
                          <a:effectLst/>
                        </a:rPr>
                        <a:t> = 6,614)</a:t>
                      </a:r>
                      <a:endParaRPr lang="ko-KR" sz="12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Female (n</a:t>
                      </a:r>
                      <a:r>
                        <a:rPr lang="en-US" sz="1200" baseline="30000">
                          <a:effectLst/>
                        </a:rPr>
                        <a:t>*</a:t>
                      </a:r>
                      <a:r>
                        <a:rPr lang="en-US" sz="1200" baseline="-25000">
                          <a:effectLst/>
                        </a:rPr>
                        <a:t>2</a:t>
                      </a:r>
                      <a:r>
                        <a:rPr lang="en-US" sz="1200">
                          <a:effectLst/>
                        </a:rPr>
                        <a:t> = 7,463)</a:t>
                      </a:r>
                      <a:endParaRPr lang="ko-KR" sz="12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47666">
                <a:tc>
                  <a:txBody>
                    <a:bodyPr/>
                    <a:lstStyle/>
                    <a:p>
                      <a:endParaRPr lang="ko-KR" sz="1200">
                        <a:effectLst/>
                        <a:latin typeface="Times New Roman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SN</a:t>
                      </a:r>
                      <a:r>
                        <a:rPr lang="en-US" sz="1200" baseline="30000" dirty="0">
                          <a:effectLst/>
                        </a:rPr>
                        <a:t>*</a:t>
                      </a:r>
                      <a:endParaRPr lang="ko-KR" sz="12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SP</a:t>
                      </a:r>
                      <a:r>
                        <a:rPr lang="en-US" sz="1200" baseline="30000" dirty="0">
                          <a:effectLst/>
                        </a:rPr>
                        <a:t>*</a:t>
                      </a:r>
                      <a:endParaRPr lang="ko-KR" sz="12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PPV</a:t>
                      </a:r>
                      <a:r>
                        <a:rPr lang="en-US" sz="1200" baseline="30000">
                          <a:effectLst/>
                        </a:rPr>
                        <a:t>*</a:t>
                      </a:r>
                      <a:endParaRPr lang="ko-KR" sz="12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NPV</a:t>
                      </a:r>
                      <a:r>
                        <a:rPr lang="en-US" sz="1200" baseline="30000">
                          <a:effectLst/>
                        </a:rPr>
                        <a:t>**</a:t>
                      </a:r>
                      <a:endParaRPr lang="ko-KR" sz="12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DR</a:t>
                      </a:r>
                      <a:r>
                        <a:rPr lang="en-US" sz="1200" baseline="30000">
                          <a:effectLst/>
                        </a:rPr>
                        <a:t>*</a:t>
                      </a:r>
                      <a:endParaRPr lang="ko-KR" sz="12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SN</a:t>
                      </a:r>
                      <a:endParaRPr lang="ko-KR" sz="12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SP</a:t>
                      </a:r>
                      <a:endParaRPr lang="ko-KR" sz="12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PPV</a:t>
                      </a:r>
                      <a:endParaRPr lang="ko-KR" sz="12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NPV</a:t>
                      </a:r>
                      <a:endParaRPr lang="ko-KR" sz="12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DR</a:t>
                      </a:r>
                      <a:endParaRPr lang="ko-KR" sz="12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</a:tr>
              <a:tr h="20434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FFFF00"/>
                          </a:solidFill>
                          <a:effectLst/>
                        </a:rPr>
                        <a:t>Income quartile</a:t>
                      </a:r>
                      <a:endParaRPr lang="ko-KR" sz="1200" dirty="0">
                        <a:solidFill>
                          <a:srgbClr val="FFFF00"/>
                        </a:solidFill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/>
                      <a:endParaRPr lang="ko-KR" sz="1200">
                        <a:effectLst/>
                        <a:latin typeface="Times New Roman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/>
                      <a:endParaRPr lang="ko-KR" sz="1200" dirty="0">
                        <a:effectLst/>
                        <a:latin typeface="Times New Roman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/>
                      <a:endParaRPr lang="ko-KR" sz="1200" dirty="0">
                        <a:effectLst/>
                        <a:latin typeface="Times New Roman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/>
                      <a:endParaRPr lang="ko-KR" sz="1200">
                        <a:effectLst/>
                        <a:latin typeface="Times New Roman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/>
                      <a:endParaRPr lang="ko-KR" sz="1200">
                        <a:effectLst/>
                        <a:latin typeface="Times New Roman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/>
                      <a:endParaRPr lang="ko-KR" sz="1200">
                        <a:effectLst/>
                        <a:latin typeface="Times New Roman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/>
                      <a:endParaRPr lang="ko-KR" sz="1200">
                        <a:effectLst/>
                        <a:latin typeface="Times New Roman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/>
                      <a:endParaRPr lang="ko-KR" sz="1200">
                        <a:effectLst/>
                        <a:latin typeface="Times New Roman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/>
                      <a:endParaRPr lang="ko-KR" sz="1200">
                        <a:effectLst/>
                        <a:latin typeface="Times New Roman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/>
                      <a:endParaRPr lang="ko-KR" sz="1200">
                        <a:effectLst/>
                        <a:latin typeface="Times New Roman"/>
                      </a:endParaRPr>
                    </a:p>
                  </a:txBody>
                  <a:tcPr marL="6221" marR="6221" marT="6221" marB="6221"/>
                </a:tc>
              </a:tr>
              <a:tr h="21283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Low</a:t>
                      </a:r>
                      <a:endParaRPr lang="ko-KR" sz="12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0.8893</a:t>
                      </a:r>
                      <a:endParaRPr lang="ko-KR" sz="12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0.9784</a:t>
                      </a:r>
                      <a:endParaRPr lang="ko-KR" sz="12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0.9842 </a:t>
                      </a:r>
                      <a:endParaRPr lang="ko-KR" sz="12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0.8536</a:t>
                      </a:r>
                      <a:endParaRPr lang="ko-KR" sz="12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1.108</a:t>
                      </a:r>
                      <a:endParaRPr lang="ko-KR" sz="12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0.4581 </a:t>
                      </a:r>
                      <a:endParaRPr lang="ko-KR" sz="12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0.9944</a:t>
                      </a:r>
                      <a:endParaRPr lang="ko-KR" sz="12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0.9568 </a:t>
                      </a:r>
                      <a:endParaRPr lang="ko-KR" sz="12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0.8712</a:t>
                      </a:r>
                      <a:endParaRPr lang="ko-KR" sz="12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2.098</a:t>
                      </a:r>
                      <a:endParaRPr lang="ko-KR" sz="12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</a:tr>
              <a:tr h="21283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Middle low</a:t>
                      </a:r>
                      <a:endParaRPr lang="ko-KR" sz="12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0.8364 </a:t>
                      </a:r>
                      <a:endParaRPr lang="ko-KR" sz="12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0.9817</a:t>
                      </a:r>
                      <a:endParaRPr lang="ko-KR" sz="12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0.9838 </a:t>
                      </a:r>
                      <a:endParaRPr lang="ko-KR" sz="12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0.8184</a:t>
                      </a:r>
                      <a:endParaRPr lang="ko-KR" sz="12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1.175</a:t>
                      </a:r>
                      <a:endParaRPr lang="ko-KR" sz="12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0.4080</a:t>
                      </a:r>
                      <a:endParaRPr lang="ko-KR" sz="12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0.9964 </a:t>
                      </a:r>
                      <a:endParaRPr lang="ko-KR" sz="12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0.9611 </a:t>
                      </a:r>
                      <a:endParaRPr lang="ko-KR" sz="12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0.8856</a:t>
                      </a:r>
                      <a:endParaRPr lang="ko-KR" sz="12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2.355</a:t>
                      </a:r>
                      <a:endParaRPr lang="ko-KR" sz="12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</a:tr>
              <a:tr h="21283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Middle high</a:t>
                      </a:r>
                      <a:endParaRPr lang="ko-KR" sz="12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0.8651 </a:t>
                      </a:r>
                      <a:endParaRPr lang="ko-KR" sz="12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0.9712</a:t>
                      </a:r>
                      <a:endParaRPr lang="ko-KR" sz="12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0.9719 </a:t>
                      </a:r>
                      <a:endParaRPr lang="ko-KR" sz="12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0.8624 </a:t>
                      </a:r>
                      <a:endParaRPr lang="ko-KR" sz="12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1.124</a:t>
                      </a:r>
                      <a:endParaRPr lang="ko-KR" sz="12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0.2883 </a:t>
                      </a:r>
                      <a:endParaRPr lang="ko-KR" sz="12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0.9937 </a:t>
                      </a:r>
                      <a:endParaRPr lang="ko-KR" sz="12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0.8923 </a:t>
                      </a:r>
                      <a:endParaRPr lang="ko-KR" sz="12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0.8848 </a:t>
                      </a:r>
                      <a:endParaRPr lang="ko-KR" sz="12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3.080</a:t>
                      </a:r>
                      <a:endParaRPr lang="ko-KR" sz="12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</a:tr>
              <a:tr h="21283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High</a:t>
                      </a:r>
                      <a:endParaRPr lang="ko-KR" sz="12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0.8275</a:t>
                      </a:r>
                      <a:endParaRPr lang="ko-KR" sz="12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0.9750</a:t>
                      </a:r>
                      <a:endParaRPr lang="ko-KR" sz="12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0.9698</a:t>
                      </a:r>
                      <a:endParaRPr lang="ko-KR" sz="12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0.8537 </a:t>
                      </a:r>
                      <a:endParaRPr lang="ko-KR" sz="12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1.171</a:t>
                      </a:r>
                      <a:endParaRPr lang="ko-KR" sz="12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0.2746 </a:t>
                      </a:r>
                      <a:endParaRPr lang="ko-KR" sz="12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0.9974 </a:t>
                      </a:r>
                      <a:endParaRPr lang="ko-KR" sz="12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0.9586 </a:t>
                      </a:r>
                      <a:endParaRPr lang="ko-KR" sz="12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0.8636 </a:t>
                      </a:r>
                      <a:endParaRPr lang="ko-KR" sz="12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3.490</a:t>
                      </a:r>
                      <a:endParaRPr lang="ko-KR" sz="12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</a:tr>
              <a:tr h="20434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FFFF00"/>
                          </a:solidFill>
                          <a:effectLst/>
                        </a:rPr>
                        <a:t>Residential area</a:t>
                      </a:r>
                      <a:endParaRPr lang="ko-KR" sz="1200" dirty="0">
                        <a:solidFill>
                          <a:srgbClr val="FFFF00"/>
                        </a:solidFill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/>
                      <a:endParaRPr lang="ko-KR" sz="1200" dirty="0">
                        <a:effectLst/>
                        <a:latin typeface="Times New Roman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/>
                      <a:endParaRPr lang="ko-KR" sz="1200" dirty="0">
                        <a:effectLst/>
                        <a:latin typeface="Times New Roman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/>
                      <a:endParaRPr lang="ko-KR" sz="1200" dirty="0">
                        <a:effectLst/>
                        <a:latin typeface="Times New Roman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/>
                      <a:endParaRPr lang="ko-KR" sz="1200" dirty="0">
                        <a:effectLst/>
                        <a:latin typeface="Times New Roman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/>
                      <a:endParaRPr lang="ko-KR" sz="1200">
                        <a:effectLst/>
                        <a:latin typeface="Times New Roman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/>
                      <a:endParaRPr lang="ko-KR" sz="1200">
                        <a:effectLst/>
                        <a:latin typeface="Times New Roman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/>
                      <a:endParaRPr lang="ko-KR" sz="1200">
                        <a:effectLst/>
                        <a:latin typeface="Times New Roman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/>
                      <a:endParaRPr lang="ko-KR" sz="1200">
                        <a:effectLst/>
                        <a:latin typeface="Times New Roman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/>
                      <a:endParaRPr lang="ko-KR" sz="1200">
                        <a:effectLst/>
                        <a:latin typeface="Times New Roman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/>
                      <a:endParaRPr lang="ko-KR" sz="1200">
                        <a:effectLst/>
                        <a:latin typeface="Times New Roman"/>
                      </a:endParaRPr>
                    </a:p>
                  </a:txBody>
                  <a:tcPr marL="6221" marR="6221" marT="6221" marB="6221"/>
                </a:tc>
              </a:tr>
              <a:tr h="21283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Metro (6,287)</a:t>
                      </a:r>
                      <a:endParaRPr lang="ko-KR" sz="12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0.8576 </a:t>
                      </a:r>
                      <a:endParaRPr lang="ko-KR" sz="12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0.9731</a:t>
                      </a:r>
                      <a:endParaRPr lang="ko-KR" sz="12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0.9728</a:t>
                      </a:r>
                      <a:endParaRPr lang="ko-KR" sz="12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0.8587</a:t>
                      </a:r>
                      <a:endParaRPr lang="ko-KR" sz="12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1.133</a:t>
                      </a:r>
                      <a:endParaRPr lang="ko-KR" sz="12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0.3727 </a:t>
                      </a:r>
                      <a:endParaRPr lang="ko-KR" sz="12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0.9945 </a:t>
                      </a:r>
                      <a:endParaRPr lang="ko-KR" sz="12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0.9348 </a:t>
                      </a:r>
                      <a:endParaRPr lang="ko-KR" sz="12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0.8826 </a:t>
                      </a:r>
                      <a:endParaRPr lang="ko-KR" sz="12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2.522</a:t>
                      </a:r>
                      <a:endParaRPr lang="ko-KR" sz="12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</a:tr>
              <a:tr h="21283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Other urban City </a:t>
                      </a:r>
                      <a:endParaRPr lang="en-US" sz="1200" dirty="0" smtClean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(</a:t>
                      </a:r>
                      <a:r>
                        <a:rPr lang="en-US" sz="1200" dirty="0">
                          <a:effectLst/>
                        </a:rPr>
                        <a:t>4,752)</a:t>
                      </a:r>
                      <a:endParaRPr lang="ko-KR" sz="12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0.8550 </a:t>
                      </a:r>
                      <a:endParaRPr lang="ko-KR" sz="12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0.9784</a:t>
                      </a:r>
                      <a:endParaRPr lang="ko-KR" sz="12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0.9810</a:t>
                      </a:r>
                      <a:endParaRPr lang="ko-KR" sz="12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0.8383</a:t>
                      </a:r>
                      <a:endParaRPr lang="ko-KR" sz="12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1.148</a:t>
                      </a:r>
                      <a:endParaRPr lang="ko-KR" sz="12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0.3704 </a:t>
                      </a:r>
                      <a:endParaRPr lang="ko-KR" sz="12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0.9950 </a:t>
                      </a:r>
                      <a:endParaRPr lang="ko-KR" sz="12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0.9485 </a:t>
                      </a:r>
                      <a:endParaRPr lang="ko-KR" sz="12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0.8637 </a:t>
                      </a:r>
                      <a:endParaRPr lang="ko-KR" sz="12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2.564</a:t>
                      </a:r>
                      <a:endParaRPr lang="ko-KR" sz="12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</a:tr>
              <a:tr h="21283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Rural area (3,038)</a:t>
                      </a:r>
                      <a:endParaRPr lang="ko-KR" sz="12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0.8512 </a:t>
                      </a:r>
                      <a:endParaRPr lang="ko-KR" sz="12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0.9851</a:t>
                      </a:r>
                      <a:endParaRPr lang="ko-KR" sz="12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0.9875</a:t>
                      </a:r>
                      <a:endParaRPr lang="ko-KR" sz="12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0.8273</a:t>
                      </a:r>
                      <a:endParaRPr lang="ko-KR" sz="12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1.160</a:t>
                      </a:r>
                      <a:endParaRPr lang="ko-KR" sz="12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0.3406 </a:t>
                      </a:r>
                      <a:endParaRPr lang="ko-KR" sz="12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1.0000</a:t>
                      </a:r>
                      <a:endParaRPr lang="ko-KR" sz="12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1.0000</a:t>
                      </a:r>
                      <a:endParaRPr lang="ko-KR" sz="12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0.8821 </a:t>
                      </a:r>
                      <a:endParaRPr lang="ko-KR" sz="12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2.947</a:t>
                      </a:r>
                      <a:endParaRPr lang="ko-KR" sz="12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</a:tr>
              <a:tr h="1476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rgbClr val="FFFF00"/>
                          </a:solidFill>
                          <a:effectLst/>
                        </a:rPr>
                        <a:t>NCD</a:t>
                      </a:r>
                      <a:r>
                        <a:rPr lang="en-US" altLang="ko-KR" sz="1200" baseline="30000" dirty="0" smtClean="0">
                          <a:solidFill>
                            <a:srgbClr val="FFFF00"/>
                          </a:solidFill>
                          <a:effectLst/>
                        </a:rPr>
                        <a:t>***</a:t>
                      </a:r>
                      <a:endParaRPr lang="ko-KR" sz="1200" dirty="0">
                        <a:solidFill>
                          <a:srgbClr val="FFFF00"/>
                        </a:solidFill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/>
                      <a:endParaRPr lang="ko-KR" sz="1200" dirty="0">
                        <a:effectLst/>
                        <a:latin typeface="Times New Roman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/>
                      <a:endParaRPr lang="ko-KR" sz="1200" dirty="0">
                        <a:effectLst/>
                        <a:latin typeface="Times New Roman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/>
                      <a:endParaRPr lang="ko-KR" sz="1200" dirty="0">
                        <a:effectLst/>
                        <a:latin typeface="Times New Roman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/>
                      <a:endParaRPr lang="ko-KR" sz="1200" dirty="0">
                        <a:effectLst/>
                        <a:latin typeface="Times New Roman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/>
                      <a:endParaRPr lang="ko-KR" sz="1200">
                        <a:effectLst/>
                        <a:latin typeface="Times New Roman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/>
                      <a:endParaRPr lang="ko-KR" sz="1200">
                        <a:effectLst/>
                        <a:latin typeface="Times New Roman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/>
                      <a:endParaRPr lang="ko-KR" sz="1200">
                        <a:effectLst/>
                        <a:latin typeface="Times New Roman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/>
                      <a:endParaRPr lang="ko-KR" sz="1200">
                        <a:effectLst/>
                        <a:latin typeface="Times New Roman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/>
                      <a:endParaRPr lang="ko-KR" sz="1200" dirty="0">
                        <a:effectLst/>
                        <a:latin typeface="Times New Roman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/>
                      <a:endParaRPr lang="ko-KR" sz="1200">
                        <a:effectLst/>
                        <a:latin typeface="Times New Roman"/>
                      </a:endParaRPr>
                    </a:p>
                  </a:txBody>
                  <a:tcPr marL="6221" marR="6221" marT="6221" marB="6221"/>
                </a:tc>
              </a:tr>
              <a:tr h="21283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Yes (3,696)</a:t>
                      </a:r>
                      <a:endParaRPr lang="ko-KR" sz="12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0.8166 </a:t>
                      </a:r>
                      <a:endParaRPr lang="ko-KR" sz="12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0.9860</a:t>
                      </a:r>
                      <a:endParaRPr lang="ko-KR" sz="12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0.9808 </a:t>
                      </a:r>
                      <a:endParaRPr lang="ko-KR" sz="12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0.8595</a:t>
                      </a:r>
                      <a:endParaRPr lang="ko-KR" sz="12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1.200</a:t>
                      </a:r>
                      <a:endParaRPr lang="ko-KR" sz="12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0.3135 </a:t>
                      </a:r>
                      <a:endParaRPr lang="ko-KR" sz="12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0.9951 </a:t>
                      </a:r>
                      <a:endParaRPr lang="ko-KR" sz="12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0.9037 </a:t>
                      </a:r>
                      <a:endParaRPr lang="ko-KR" sz="12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0.9078</a:t>
                      </a:r>
                      <a:endParaRPr lang="ko-KR" sz="12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2.844</a:t>
                      </a:r>
                      <a:endParaRPr lang="ko-KR" sz="12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</a:tr>
              <a:tr h="21283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No (10,381)</a:t>
                      </a:r>
                      <a:endParaRPr lang="ko-KR" sz="12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0.8639</a:t>
                      </a:r>
                      <a:endParaRPr lang="ko-KR" sz="12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0.9738</a:t>
                      </a:r>
                      <a:endParaRPr lang="ko-KR" sz="12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0.9778 </a:t>
                      </a:r>
                      <a:endParaRPr lang="ko-KR" sz="12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0.8424</a:t>
                      </a:r>
                      <a:endParaRPr lang="ko-KR" sz="12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1.130</a:t>
                      </a:r>
                      <a:endParaRPr lang="ko-KR" sz="12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0.3766 </a:t>
                      </a:r>
                      <a:endParaRPr lang="ko-KR" sz="12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0.9957 </a:t>
                      </a:r>
                      <a:endParaRPr lang="ko-KR" sz="12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0.9556 </a:t>
                      </a:r>
                      <a:endParaRPr lang="ko-KR" sz="12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0.8671</a:t>
                      </a:r>
                      <a:endParaRPr lang="ko-KR" sz="12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2.558</a:t>
                      </a:r>
                      <a:endParaRPr lang="ko-KR" sz="12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</a:tr>
              <a:tr h="1476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Cancer</a:t>
                      </a:r>
                      <a:endParaRPr lang="ko-KR" sz="12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/>
                      <a:endParaRPr lang="ko-KR" sz="1200" dirty="0">
                        <a:effectLst/>
                        <a:latin typeface="Times New Roman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/>
                      <a:endParaRPr lang="ko-KR" sz="1200" dirty="0">
                        <a:effectLst/>
                        <a:latin typeface="Times New Roman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/>
                      <a:endParaRPr lang="ko-KR" sz="1200" dirty="0">
                        <a:effectLst/>
                        <a:latin typeface="Times New Roman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/>
                      <a:endParaRPr lang="ko-KR" sz="1200" dirty="0">
                        <a:effectLst/>
                        <a:latin typeface="Times New Roman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/>
                      <a:endParaRPr lang="ko-KR" sz="1200">
                        <a:effectLst/>
                        <a:latin typeface="Times New Roman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/>
                      <a:endParaRPr lang="ko-KR" sz="1200">
                        <a:effectLst/>
                        <a:latin typeface="Times New Roman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/>
                      <a:endParaRPr lang="ko-KR" sz="1200">
                        <a:effectLst/>
                        <a:latin typeface="Times New Roman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/>
                      <a:endParaRPr lang="ko-KR" sz="1200">
                        <a:effectLst/>
                        <a:latin typeface="Times New Roman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/>
                      <a:endParaRPr lang="ko-KR" sz="1200" dirty="0">
                        <a:effectLst/>
                        <a:latin typeface="Times New Roman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/>
                      <a:endParaRPr lang="ko-KR" sz="1200" dirty="0">
                        <a:effectLst/>
                        <a:latin typeface="Times New Roman"/>
                      </a:endParaRPr>
                    </a:p>
                  </a:txBody>
                  <a:tcPr marL="6221" marR="6221" marT="6221" marB="6221"/>
                </a:tc>
              </a:tr>
              <a:tr h="21283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Yes (383)</a:t>
                      </a:r>
                      <a:endParaRPr lang="ko-KR" sz="12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0.5823</a:t>
                      </a:r>
                      <a:endParaRPr lang="ko-KR" sz="12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1.0000</a:t>
                      </a:r>
                      <a:endParaRPr lang="ko-KR" sz="12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1.0000</a:t>
                      </a:r>
                      <a:endParaRPr lang="ko-KR" sz="12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0.7964</a:t>
                      </a:r>
                      <a:endParaRPr lang="ko-KR" sz="12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1.719</a:t>
                      </a:r>
                      <a:endParaRPr lang="ko-KR" sz="12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0.3453 </a:t>
                      </a:r>
                      <a:endParaRPr lang="ko-KR" sz="12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1.0000</a:t>
                      </a:r>
                      <a:endParaRPr lang="ko-KR" sz="12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0.9478 </a:t>
                      </a:r>
                      <a:endParaRPr lang="ko-KR" sz="12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0.9241</a:t>
                      </a:r>
                      <a:endParaRPr lang="ko-KR" sz="12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2.921</a:t>
                      </a:r>
                      <a:endParaRPr lang="ko-KR" sz="12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</a:tr>
              <a:tr h="21283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No (13,694)</a:t>
                      </a:r>
                      <a:endParaRPr lang="ko-KR" sz="12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0.8582</a:t>
                      </a:r>
                      <a:endParaRPr lang="ko-KR" sz="12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0.9763 </a:t>
                      </a:r>
                      <a:endParaRPr lang="ko-KR" sz="12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0.9782 </a:t>
                      </a:r>
                      <a:endParaRPr lang="ko-KR" sz="12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0.8476</a:t>
                      </a:r>
                      <a:endParaRPr lang="ko-KR" sz="12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1.140</a:t>
                      </a:r>
                      <a:endParaRPr lang="ko-KR" sz="12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0.3674</a:t>
                      </a:r>
                      <a:endParaRPr lang="ko-KR" sz="12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0.9954 </a:t>
                      </a:r>
                      <a:endParaRPr lang="ko-KR" sz="12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1.0000</a:t>
                      </a:r>
                      <a:endParaRPr lang="ko-KR" sz="120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0.8746</a:t>
                      </a:r>
                      <a:endParaRPr lang="ko-KR" sz="12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2.592</a:t>
                      </a:r>
                      <a:endParaRPr lang="ko-KR" sz="1200" dirty="0">
                        <a:effectLst/>
                        <a:latin typeface="Times New Roman"/>
                        <a:ea typeface="맑은 고딕"/>
                      </a:endParaRPr>
                    </a:p>
                  </a:txBody>
                  <a:tcPr marL="6221" marR="6221" marT="6221" marB="6221"/>
                </a:tc>
              </a:tr>
            </a:tbl>
          </a:graphicData>
        </a:graphic>
      </p:graphicFrame>
      <p:sp>
        <p:nvSpPr>
          <p:cNvPr id="5" name="직사각형 4"/>
          <p:cNvSpPr/>
          <p:nvPr/>
        </p:nvSpPr>
        <p:spPr>
          <a:xfrm>
            <a:off x="107504" y="188640"/>
            <a:ext cx="88924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b="1" dirty="0"/>
              <a:t>Summarizing results of the accuracy for smoking rates according to UCC and SRs</a:t>
            </a:r>
            <a:endParaRPr lang="ko-KR" altLang="en-US" dirty="0"/>
          </a:p>
        </p:txBody>
      </p:sp>
      <p:sp>
        <p:nvSpPr>
          <p:cNvPr id="6" name="직사각형 5"/>
          <p:cNvSpPr/>
          <p:nvPr/>
        </p:nvSpPr>
        <p:spPr>
          <a:xfrm>
            <a:off x="104072" y="4869160"/>
            <a:ext cx="889591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dirty="0" err="1"/>
              <a:t>Unweighted</a:t>
            </a:r>
            <a:r>
              <a:rPr lang="en-US" altLang="ko-KR" sz="1200" dirty="0"/>
              <a:t> number of respondents, Excludes cases for non-respondents of smoking status.</a:t>
            </a:r>
          </a:p>
          <a:p>
            <a:r>
              <a:rPr lang="en-US" altLang="ko-KR" sz="1200" b="1" dirty="0"/>
              <a:t>**</a:t>
            </a:r>
            <a:r>
              <a:rPr lang="en-US" altLang="ko-KR" sz="1200" dirty="0"/>
              <a:t>SN = sensitivity, SP = specificity, PPV = positive predictive value, NPV = negative predictive value, DR = difference ratio (UCC/SRs).</a:t>
            </a:r>
          </a:p>
          <a:p>
            <a:r>
              <a:rPr lang="en-US" altLang="ko-KR" sz="1200" b="1" dirty="0"/>
              <a:t>***</a:t>
            </a:r>
            <a:r>
              <a:rPr lang="en-US" altLang="ko-KR" sz="1200" dirty="0"/>
              <a:t>NCD = Non communicable disease (physician diagnosis about hypertension, diabetes mellitus, dyslipidemia, etc.).</a:t>
            </a:r>
          </a:p>
          <a:p>
            <a:r>
              <a:rPr lang="en-US" altLang="ko-KR" sz="1200" dirty="0"/>
              <a:t>Weights were applied to the SN, SP, PPV, NPV.</a:t>
            </a:r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691879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107504" y="188640"/>
            <a:ext cx="88924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b="1" dirty="0"/>
              <a:t>Female smoking rate by year. </a:t>
            </a:r>
            <a:endParaRPr lang="en-US" altLang="ko-KR" b="1" dirty="0" smtClean="0"/>
          </a:p>
          <a:p>
            <a:r>
              <a:rPr lang="en-US" altLang="ko-KR" dirty="0" smtClean="0"/>
              <a:t>                     SR</a:t>
            </a:r>
            <a:r>
              <a:rPr lang="en-US" altLang="ko-KR" dirty="0"/>
              <a:t>: self-reported surveys. UCC: urinary </a:t>
            </a:r>
            <a:r>
              <a:rPr lang="en-US" altLang="ko-KR" dirty="0" smtClean="0"/>
              <a:t>cotinine concentration</a:t>
            </a:r>
            <a:r>
              <a:rPr lang="en-US" altLang="ko-KR" dirty="0"/>
              <a:t>.</a:t>
            </a:r>
            <a:endParaRPr lang="ko-KR" altLang="en-US" dirty="0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836712"/>
            <a:ext cx="7704856" cy="47801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직사각형 1"/>
          <p:cNvSpPr/>
          <p:nvPr/>
        </p:nvSpPr>
        <p:spPr>
          <a:xfrm>
            <a:off x="1403648" y="5589240"/>
            <a:ext cx="676875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altLang="ko-KR" sz="1600" dirty="0" smtClean="0"/>
              <a:t>Bayesian: (R1*TP + R0*FN)/(R1*TP + R0*TN + R0*FN + R1*FP)</a:t>
            </a:r>
            <a:endParaRPr lang="ko-KR" altLang="en-US" sz="1600" dirty="0"/>
          </a:p>
        </p:txBody>
      </p:sp>
      <p:sp>
        <p:nvSpPr>
          <p:cNvPr id="3" name="직사각형 2"/>
          <p:cNvSpPr/>
          <p:nvPr/>
        </p:nvSpPr>
        <p:spPr>
          <a:xfrm>
            <a:off x="1224136" y="6069196"/>
            <a:ext cx="730830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dirty="0" smtClean="0"/>
              <a:t>R0 </a:t>
            </a:r>
            <a:r>
              <a:rPr lang="en-US" altLang="ko-KR" sz="1200" dirty="0"/>
              <a:t>(SRs non-smokers/UCC non-smokers), </a:t>
            </a:r>
            <a:r>
              <a:rPr lang="en-US" altLang="ko-KR" sz="1200" dirty="0" smtClean="0"/>
              <a:t>     R1 </a:t>
            </a:r>
            <a:r>
              <a:rPr lang="en-US" altLang="ko-KR" sz="1200" dirty="0"/>
              <a:t>(SRs smokers / UCC smokers</a:t>
            </a:r>
            <a:r>
              <a:rPr lang="en-US" altLang="ko-KR" sz="1200" dirty="0" smtClean="0"/>
              <a:t>),</a:t>
            </a:r>
          </a:p>
          <a:p>
            <a:r>
              <a:rPr lang="en-US" altLang="ko-KR" sz="1200" dirty="0" smtClean="0"/>
              <a:t>true positives(TP</a:t>
            </a:r>
            <a:r>
              <a:rPr lang="en-US" altLang="ko-KR" sz="1200" dirty="0"/>
              <a:t>), false negatives (FN), true negatives (TN), and false positives (FP).</a:t>
            </a:r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1154534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143000"/>
          </a:xfrm>
        </p:spPr>
        <p:txBody>
          <a:bodyPr/>
          <a:lstStyle/>
          <a:p>
            <a:pPr algn="ctr"/>
            <a:r>
              <a:rPr lang="en-US" altLang="ko-KR" dirty="0" smtClean="0"/>
              <a:t>Discussion (1)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It is the first study to analyze the annual trends of actual smoking rates </a:t>
            </a:r>
            <a:r>
              <a:rPr lang="en-US" altLang="ko-KR" dirty="0" smtClean="0"/>
              <a:t>in South </a:t>
            </a:r>
            <a:r>
              <a:rPr lang="en-US" altLang="ko-KR" dirty="0"/>
              <a:t>Korea by reflecting the results of biomarker tests. </a:t>
            </a:r>
            <a:endParaRPr lang="en-US" altLang="ko-KR" dirty="0" smtClean="0"/>
          </a:p>
          <a:p>
            <a:endParaRPr lang="en-US" altLang="ko-KR" dirty="0"/>
          </a:p>
          <a:p>
            <a:r>
              <a:rPr lang="en-US" altLang="ko-KR" dirty="0" smtClean="0"/>
              <a:t>Significant </a:t>
            </a:r>
            <a:r>
              <a:rPr lang="en-US" altLang="ko-KR" dirty="0"/>
              <a:t>differences were noted </a:t>
            </a:r>
            <a:r>
              <a:rPr lang="en-US" altLang="ko-KR" dirty="0" smtClean="0"/>
              <a:t>in the </a:t>
            </a:r>
            <a:r>
              <a:rPr lang="en-US" altLang="ko-KR" dirty="0"/>
              <a:t>smoking rates of both men and women between the SRs and the UCC, showing that </a:t>
            </a:r>
            <a:r>
              <a:rPr lang="en-US" altLang="ko-KR" dirty="0" smtClean="0"/>
              <a:t>many respondents </a:t>
            </a:r>
            <a:r>
              <a:rPr lang="en-US" altLang="ko-KR" dirty="0"/>
              <a:t>provided false responses.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40798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143000"/>
          </a:xfrm>
        </p:spPr>
        <p:txBody>
          <a:bodyPr/>
          <a:lstStyle/>
          <a:p>
            <a:pPr algn="ctr"/>
            <a:r>
              <a:rPr lang="en-US" altLang="ko-KR" dirty="0"/>
              <a:t>Discussion </a:t>
            </a:r>
            <a:r>
              <a:rPr lang="en-US" altLang="ko-KR" dirty="0" smtClean="0"/>
              <a:t>(2)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911824"/>
          </a:xfrm>
        </p:spPr>
        <p:txBody>
          <a:bodyPr>
            <a:normAutofit lnSpcReduction="10000"/>
          </a:bodyPr>
          <a:lstStyle/>
          <a:p>
            <a:r>
              <a:rPr lang="en-US" altLang="ko-KR" dirty="0"/>
              <a:t>According to conventional studies, the </a:t>
            </a:r>
            <a:r>
              <a:rPr lang="en-US" altLang="ko-KR" dirty="0" smtClean="0"/>
              <a:t>self-reported smoking </a:t>
            </a:r>
            <a:r>
              <a:rPr lang="en-US" altLang="ko-KR" dirty="0"/>
              <a:t>rates yielded by face-to-face interviews produce values that are lower than the </a:t>
            </a:r>
            <a:r>
              <a:rPr lang="en-US" altLang="ko-KR" dirty="0" smtClean="0"/>
              <a:t>actual  smoking rates. </a:t>
            </a:r>
            <a:r>
              <a:rPr lang="en-US" altLang="ko-KR" dirty="0"/>
              <a:t>Although there was a bigger gap between the different measurements </a:t>
            </a:r>
            <a:r>
              <a:rPr lang="en-US" altLang="ko-KR" dirty="0" smtClean="0"/>
              <a:t>of the </a:t>
            </a:r>
            <a:r>
              <a:rPr lang="en-US" altLang="ko-KR" dirty="0"/>
              <a:t>female smoking rates than those of males, the difference in accuracy between </a:t>
            </a:r>
            <a:r>
              <a:rPr lang="en-US" altLang="ko-KR" dirty="0" smtClean="0"/>
              <a:t>genders was </a:t>
            </a:r>
            <a:r>
              <a:rPr lang="en-US" altLang="ko-KR" dirty="0"/>
              <a:t>not </a:t>
            </a:r>
            <a:r>
              <a:rPr lang="en-US" altLang="ko-KR" dirty="0" smtClean="0"/>
              <a:t>large. 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However</a:t>
            </a:r>
            <a:r>
              <a:rPr lang="en-US" altLang="ko-KR" dirty="0"/>
              <a:t>, the accuracy difference between genders is larger than </a:t>
            </a:r>
            <a:r>
              <a:rPr lang="en-US" altLang="ko-KR" dirty="0" smtClean="0"/>
              <a:t>in South </a:t>
            </a:r>
            <a:r>
              <a:rPr lang="en-US" altLang="ko-KR" dirty="0"/>
              <a:t>Korea; analysis indicates that the difference between the official smoking rate and </a:t>
            </a:r>
            <a:r>
              <a:rPr lang="en-US" altLang="ko-KR" dirty="0" smtClean="0"/>
              <a:t>the actual </a:t>
            </a:r>
            <a:r>
              <a:rPr lang="en-US" altLang="ko-KR" dirty="0"/>
              <a:t>smoking rate is also very large.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13298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143000"/>
          </a:xfrm>
        </p:spPr>
        <p:txBody>
          <a:bodyPr/>
          <a:lstStyle/>
          <a:p>
            <a:pPr algn="ctr"/>
            <a:r>
              <a:rPr lang="en-US" altLang="ko-KR" dirty="0"/>
              <a:t>Discussion </a:t>
            </a:r>
            <a:r>
              <a:rPr lang="en-US" altLang="ko-KR" dirty="0" smtClean="0"/>
              <a:t>(3)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911824"/>
          </a:xfrm>
        </p:spPr>
        <p:txBody>
          <a:bodyPr>
            <a:normAutofit/>
          </a:bodyPr>
          <a:lstStyle/>
          <a:p>
            <a:r>
              <a:rPr lang="en-US" altLang="ko-KR" dirty="0"/>
              <a:t>Such a result can be attributed to the fact that the </a:t>
            </a:r>
            <a:r>
              <a:rPr lang="en-US" altLang="ko-KR" dirty="0" smtClean="0"/>
              <a:t>social desirability </a:t>
            </a:r>
            <a:r>
              <a:rPr lang="en-US" altLang="ko-KR" dirty="0"/>
              <a:t>factor has a bigger impact on South Korean women than it does on women </a:t>
            </a:r>
            <a:r>
              <a:rPr lang="en-US" altLang="ko-KR" dirty="0" smtClean="0"/>
              <a:t>in Western </a:t>
            </a:r>
            <a:r>
              <a:rPr lang="en-US" altLang="ko-KR" dirty="0"/>
              <a:t>countries, as South Korean society often ostracizes and vilifies female smoking. </a:t>
            </a:r>
            <a:r>
              <a:rPr lang="en-US" altLang="ko-KR" dirty="0" smtClean="0"/>
              <a:t>For females </a:t>
            </a:r>
            <a:r>
              <a:rPr lang="en-US" altLang="ko-KR" dirty="0"/>
              <a:t>living in a minimum two-person household, with either their own family or </a:t>
            </a:r>
            <a:r>
              <a:rPr lang="en-US" altLang="ko-KR" dirty="0" smtClean="0"/>
              <a:t>other people</a:t>
            </a:r>
            <a:r>
              <a:rPr lang="en-US" altLang="ko-KR" dirty="0"/>
              <a:t>, sensitivity values were low. </a:t>
            </a:r>
            <a:endParaRPr lang="en-US" altLang="ko-KR" dirty="0" smtClean="0"/>
          </a:p>
          <a:p>
            <a:endParaRPr lang="en-US" altLang="ko-KR" dirty="0"/>
          </a:p>
          <a:p>
            <a:r>
              <a:rPr lang="en-US" altLang="ko-KR" dirty="0" smtClean="0"/>
              <a:t>This </a:t>
            </a:r>
            <a:r>
              <a:rPr lang="en-US" altLang="ko-KR" dirty="0"/>
              <a:t>may be because female participants did not want </a:t>
            </a:r>
            <a:r>
              <a:rPr lang="en-US" altLang="ko-KR" dirty="0" smtClean="0"/>
              <a:t>to reveal </a:t>
            </a:r>
            <a:r>
              <a:rPr lang="en-US" altLang="ko-KR" dirty="0"/>
              <a:t>their smoking statuses to family members or </a:t>
            </a:r>
            <a:r>
              <a:rPr lang="en-US" altLang="ko-KR" dirty="0" smtClean="0"/>
              <a:t>neighbors.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950302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143000"/>
          </a:xfrm>
        </p:spPr>
        <p:txBody>
          <a:bodyPr/>
          <a:lstStyle/>
          <a:p>
            <a:pPr algn="ctr"/>
            <a:r>
              <a:rPr lang="en-US" altLang="ko-KR" dirty="0"/>
              <a:t>Discussion </a:t>
            </a:r>
            <a:r>
              <a:rPr lang="en-US" altLang="ko-KR" dirty="0" smtClean="0"/>
              <a:t>(4)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911824"/>
          </a:xfrm>
        </p:spPr>
        <p:txBody>
          <a:bodyPr>
            <a:normAutofit/>
          </a:bodyPr>
          <a:lstStyle/>
          <a:p>
            <a:r>
              <a:rPr lang="en-US" altLang="ko-KR" dirty="0" smtClean="0"/>
              <a:t>Predictions </a:t>
            </a:r>
            <a:r>
              <a:rPr lang="en-US" altLang="ko-KR" dirty="0"/>
              <a:t>assert </a:t>
            </a:r>
            <a:r>
              <a:rPr lang="en-US" altLang="ko-KR" dirty="0" smtClean="0"/>
              <a:t>that female </a:t>
            </a:r>
            <a:r>
              <a:rPr lang="en-US" altLang="ko-KR" dirty="0"/>
              <a:t>smoking rates are underestimated to a greater extent in East Asian countries such </a:t>
            </a:r>
            <a:r>
              <a:rPr lang="en-US" altLang="ko-KR" dirty="0" smtClean="0"/>
              <a:t>as South </a:t>
            </a:r>
            <a:r>
              <a:rPr lang="en-US" altLang="ko-KR" dirty="0"/>
              <a:t>Korea, Japan, and China as well as in Islamic countries as compared to American </a:t>
            </a:r>
            <a:r>
              <a:rPr lang="en-US" altLang="ko-KR" dirty="0" smtClean="0"/>
              <a:t>and European </a:t>
            </a:r>
            <a:r>
              <a:rPr lang="en-US" altLang="ko-KR" dirty="0"/>
              <a:t>countries, since female smoking is perceived very negatively in the </a:t>
            </a:r>
            <a:r>
              <a:rPr lang="en-US" altLang="ko-KR" dirty="0" smtClean="0"/>
              <a:t>former countries</a:t>
            </a:r>
            <a:r>
              <a:rPr lang="en-US" altLang="ko-KR" dirty="0"/>
              <a:t>. </a:t>
            </a:r>
            <a:endParaRPr lang="en-US" altLang="ko-KR" dirty="0" smtClean="0"/>
          </a:p>
          <a:p>
            <a:endParaRPr lang="en-US" altLang="ko-KR" dirty="0"/>
          </a:p>
          <a:p>
            <a:r>
              <a:rPr lang="en-US" altLang="ko-KR" dirty="0" smtClean="0"/>
              <a:t>Consequently</a:t>
            </a:r>
            <a:r>
              <a:rPr lang="en-US" altLang="ko-KR" dirty="0"/>
              <a:t>, it is necessary to constantly monitor smoking rate trends </a:t>
            </a:r>
            <a:r>
              <a:rPr lang="en-US" altLang="ko-KR" dirty="0" smtClean="0"/>
              <a:t>through cumulative </a:t>
            </a:r>
            <a:r>
              <a:rPr lang="en-US" altLang="ko-KR" dirty="0"/>
              <a:t>data.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997655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143000"/>
          </a:xfrm>
        </p:spPr>
        <p:txBody>
          <a:bodyPr/>
          <a:lstStyle/>
          <a:p>
            <a:pPr algn="ctr"/>
            <a:r>
              <a:rPr lang="en-US" altLang="ko-KR" dirty="0" smtClean="0"/>
              <a:t>Limitation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911824"/>
          </a:xfrm>
        </p:spPr>
        <p:txBody>
          <a:bodyPr>
            <a:normAutofit/>
          </a:bodyPr>
          <a:lstStyle/>
          <a:p>
            <a:r>
              <a:rPr lang="en-US" altLang="ko-KR" dirty="0"/>
              <a:t>The limitation of the present study is that its calculation of female smoking rates in </a:t>
            </a:r>
            <a:r>
              <a:rPr lang="en-US" altLang="ko-KR" dirty="0" smtClean="0"/>
              <a:t>South Korea </a:t>
            </a:r>
            <a:r>
              <a:rPr lang="en-US" altLang="ko-KR" dirty="0"/>
              <a:t>cannot be directly generalized to those of other Asian countries. Also, the study </a:t>
            </a:r>
            <a:r>
              <a:rPr lang="en-US" altLang="ko-KR" dirty="0" smtClean="0"/>
              <a:t>could not </a:t>
            </a:r>
            <a:r>
              <a:rPr lang="en-US" altLang="ko-KR" dirty="0"/>
              <a:t>fully control for the participants the UCC identified as smokers owing to </a:t>
            </a:r>
            <a:r>
              <a:rPr lang="en-US" altLang="ko-KR" dirty="0" smtClean="0"/>
              <a:t>indirect smoking</a:t>
            </a:r>
            <a:r>
              <a:rPr lang="en-US" altLang="ko-KR" dirty="0"/>
              <a:t>. </a:t>
            </a:r>
            <a:endParaRPr lang="en-US" altLang="ko-KR" dirty="0" smtClean="0"/>
          </a:p>
          <a:p>
            <a:endParaRPr lang="en-US" altLang="ko-KR" dirty="0"/>
          </a:p>
          <a:p>
            <a:r>
              <a:rPr lang="en-US" altLang="ko-KR" dirty="0" smtClean="0"/>
              <a:t>Furthermore</a:t>
            </a:r>
            <a:r>
              <a:rPr lang="en-US" altLang="ko-KR" dirty="0"/>
              <a:t>, it is possible that infrequent or light smokers escaped UCC </a:t>
            </a:r>
            <a:r>
              <a:rPr lang="en-US" altLang="ko-KR" dirty="0" smtClean="0"/>
              <a:t>detection as </a:t>
            </a:r>
            <a:r>
              <a:rPr lang="en-US" altLang="ko-KR" dirty="0"/>
              <a:t>their UCC levels are low.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51514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434" name="Text Box 2"/>
          <p:cNvSpPr txBox="1">
            <a:spLocks noChangeArrowheads="1"/>
          </p:cNvSpPr>
          <p:nvPr/>
        </p:nvSpPr>
        <p:spPr bwMode="auto">
          <a:xfrm>
            <a:off x="3733800" y="5105400"/>
            <a:ext cx="2743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ko-KR" altLang="en-US" sz="2400" b="1" smtClean="0">
                <a:solidFill>
                  <a:srgbClr val="010199"/>
                </a:solidFill>
                <a:latin typeface="Times New Roman" pitchFamily="18" charset="0"/>
              </a:rPr>
              <a:t> </a:t>
            </a:r>
          </a:p>
        </p:txBody>
      </p:sp>
      <p:pic>
        <p:nvPicPr>
          <p:cNvPr id="151555" name="Picture 3" descr="by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2436" name="Text Box 4"/>
          <p:cNvSpPr txBox="1">
            <a:spLocks noChangeArrowheads="1"/>
          </p:cNvSpPr>
          <p:nvPr/>
        </p:nvSpPr>
        <p:spPr bwMode="auto">
          <a:xfrm>
            <a:off x="539750" y="2133600"/>
            <a:ext cx="8636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ko-KR" sz="5400" dirty="0" smtClean="0">
                <a:solidFill>
                  <a:srgbClr val="FF0066"/>
                </a:solidFill>
                <a:latin typeface="Times New Roman" pitchFamily="18" charset="0"/>
                <a:ea typeface="휴먼매직체" pitchFamily="18" charset="-127"/>
              </a:rPr>
              <a:t>T</a:t>
            </a:r>
            <a:endParaRPr lang="ko-KR" altLang="en-US" sz="5400" dirty="0" smtClean="0">
              <a:solidFill>
                <a:srgbClr val="FF0066"/>
              </a:solidFill>
              <a:latin typeface="Times New Roman" pitchFamily="18" charset="0"/>
              <a:ea typeface="휴먼매직체" pitchFamily="18" charset="-127"/>
            </a:endParaRPr>
          </a:p>
        </p:txBody>
      </p:sp>
      <p:sp>
        <p:nvSpPr>
          <p:cNvPr id="402437" name="Text Box 5"/>
          <p:cNvSpPr txBox="1">
            <a:spLocks noChangeArrowheads="1"/>
          </p:cNvSpPr>
          <p:nvPr/>
        </p:nvSpPr>
        <p:spPr bwMode="auto">
          <a:xfrm>
            <a:off x="2268538" y="2205038"/>
            <a:ext cx="8636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ko-KR" sz="5400" dirty="0" smtClean="0">
                <a:solidFill>
                  <a:srgbClr val="FF0066"/>
                </a:solidFill>
                <a:latin typeface="Times New Roman" pitchFamily="18" charset="0"/>
                <a:ea typeface="휴먼매직체" pitchFamily="18" charset="-127"/>
              </a:rPr>
              <a:t>h</a:t>
            </a:r>
            <a:endParaRPr lang="ko-KR" altLang="en-US" sz="5400" dirty="0" smtClean="0">
              <a:solidFill>
                <a:srgbClr val="FF0066"/>
              </a:solidFill>
              <a:latin typeface="Times New Roman" pitchFamily="18" charset="0"/>
              <a:ea typeface="휴먼매직체" pitchFamily="18" charset="-127"/>
            </a:endParaRPr>
          </a:p>
        </p:txBody>
      </p:sp>
      <p:sp>
        <p:nvSpPr>
          <p:cNvPr id="402438" name="Text Box 6"/>
          <p:cNvSpPr txBox="1">
            <a:spLocks noChangeArrowheads="1"/>
          </p:cNvSpPr>
          <p:nvPr/>
        </p:nvSpPr>
        <p:spPr bwMode="auto">
          <a:xfrm>
            <a:off x="4067175" y="2133600"/>
            <a:ext cx="8636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ko-KR" sz="5400" dirty="0" smtClean="0">
                <a:solidFill>
                  <a:srgbClr val="FF0066"/>
                </a:solidFill>
                <a:latin typeface="Times New Roman" pitchFamily="18" charset="0"/>
                <a:ea typeface="휴먼매직체" pitchFamily="18" charset="-127"/>
              </a:rPr>
              <a:t>a</a:t>
            </a:r>
            <a:endParaRPr lang="ko-KR" altLang="en-US" sz="5400" dirty="0" smtClean="0">
              <a:solidFill>
                <a:srgbClr val="FF0066"/>
              </a:solidFill>
              <a:latin typeface="Times New Roman" pitchFamily="18" charset="0"/>
              <a:ea typeface="휴먼매직체" pitchFamily="18" charset="-127"/>
            </a:endParaRPr>
          </a:p>
        </p:txBody>
      </p:sp>
      <p:sp>
        <p:nvSpPr>
          <p:cNvPr id="402439" name="Text Box 7"/>
          <p:cNvSpPr txBox="1">
            <a:spLocks noChangeArrowheads="1"/>
          </p:cNvSpPr>
          <p:nvPr/>
        </p:nvSpPr>
        <p:spPr bwMode="auto">
          <a:xfrm>
            <a:off x="5940425" y="2205038"/>
            <a:ext cx="8636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ko-KR" sz="5400" dirty="0" smtClean="0">
                <a:solidFill>
                  <a:srgbClr val="FF0066"/>
                </a:solidFill>
                <a:latin typeface="Times New Roman" pitchFamily="18" charset="0"/>
                <a:ea typeface="휴먼매직체" pitchFamily="18" charset="-127"/>
              </a:rPr>
              <a:t>n</a:t>
            </a:r>
            <a:endParaRPr lang="ko-KR" altLang="en-US" sz="5400" dirty="0" smtClean="0">
              <a:solidFill>
                <a:srgbClr val="FF0066"/>
              </a:solidFill>
              <a:latin typeface="Times New Roman" pitchFamily="18" charset="0"/>
              <a:ea typeface="휴먼매직체" pitchFamily="18" charset="-127"/>
            </a:endParaRPr>
          </a:p>
        </p:txBody>
      </p:sp>
      <p:sp>
        <p:nvSpPr>
          <p:cNvPr id="402440" name="Text Box 8"/>
          <p:cNvSpPr txBox="1">
            <a:spLocks noChangeArrowheads="1"/>
          </p:cNvSpPr>
          <p:nvPr/>
        </p:nvSpPr>
        <p:spPr bwMode="auto">
          <a:xfrm>
            <a:off x="7812088" y="2205038"/>
            <a:ext cx="8636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ko-KR" sz="5400" dirty="0" smtClean="0">
                <a:solidFill>
                  <a:srgbClr val="FF0066"/>
                </a:solidFill>
                <a:latin typeface="Times New Roman" pitchFamily="18" charset="0"/>
                <a:ea typeface="휴먼매직체" pitchFamily="18" charset="-127"/>
              </a:rPr>
              <a:t>k!</a:t>
            </a:r>
            <a:endParaRPr lang="ko-KR" altLang="en-US" sz="5400" dirty="0" smtClean="0">
              <a:solidFill>
                <a:srgbClr val="FF0066"/>
              </a:solidFill>
              <a:latin typeface="Times New Roman" pitchFamily="18" charset="0"/>
              <a:ea typeface="휴먼매직체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26239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02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02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402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8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402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2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402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6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402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2434" grpId="0" autoUpdateAnimBg="0"/>
      <p:bldP spid="402436" grpId="0"/>
      <p:bldP spid="402437" grpId="0"/>
      <p:bldP spid="402438" grpId="0"/>
      <p:bldP spid="402439" grpId="0"/>
      <p:bldP spid="40244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4419600"/>
            <a:ext cx="8686800" cy="1219200"/>
          </a:xfrm>
          <a:custGeom>
            <a:avLst/>
            <a:gdLst>
              <a:gd name="connsiteX0" fmla="*/ 0 w 4191000"/>
              <a:gd name="connsiteY0" fmla="*/ 0 h 609600"/>
              <a:gd name="connsiteX1" fmla="*/ 3886200 w 4191000"/>
              <a:gd name="connsiteY1" fmla="*/ 0 h 609600"/>
              <a:gd name="connsiteX2" fmla="*/ 4191000 w 4191000"/>
              <a:gd name="connsiteY2" fmla="*/ 304800 h 609600"/>
              <a:gd name="connsiteX3" fmla="*/ 3886200 w 4191000"/>
              <a:gd name="connsiteY3" fmla="*/ 609600 h 609600"/>
              <a:gd name="connsiteX4" fmla="*/ 0 w 4191000"/>
              <a:gd name="connsiteY4" fmla="*/ 609600 h 609600"/>
              <a:gd name="connsiteX5" fmla="*/ 0 w 4191000"/>
              <a:gd name="connsiteY5" fmla="*/ 0 h 60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191000" h="609600">
                <a:moveTo>
                  <a:pt x="0" y="0"/>
                </a:moveTo>
                <a:lnTo>
                  <a:pt x="3886200" y="0"/>
                </a:lnTo>
                <a:lnTo>
                  <a:pt x="4191000" y="304800"/>
                </a:lnTo>
                <a:lnTo>
                  <a:pt x="3886200" y="609600"/>
                </a:lnTo>
                <a:lnTo>
                  <a:pt x="0" y="609600"/>
                </a:lnTo>
                <a:lnTo>
                  <a:pt x="0" y="0"/>
                </a:lnTo>
                <a:close/>
              </a:path>
            </a:pathLst>
          </a:custGeom>
          <a:solidFill>
            <a:srgbClr val="0070C0"/>
          </a:solidFill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Addiction Therapy 2016 </a:t>
            </a:r>
          </a:p>
          <a:p>
            <a:r>
              <a:rPr lang="en-US" sz="2800" b="1" dirty="0" smtClean="0">
                <a:solidFill>
                  <a:schemeClr val="bg1"/>
                </a:solidFill>
              </a:rPr>
              <a:t>Website</a:t>
            </a:r>
            <a:r>
              <a:rPr lang="en-US" sz="2800" b="1" dirty="0" smtClean="0">
                <a:solidFill>
                  <a:schemeClr val="bg1"/>
                </a:solidFill>
              </a:rPr>
              <a:t>: </a:t>
            </a:r>
            <a:r>
              <a:rPr lang="en-US" sz="2800" b="1" dirty="0">
                <a:solidFill>
                  <a:schemeClr val="bg1"/>
                </a:solidFill>
              </a:rPr>
              <a:t>addictiontherapy.conferenceseries.com</a:t>
            </a:r>
            <a:endParaRPr lang="en-US" sz="2800" b="1" dirty="0" smtClean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371600"/>
            <a:ext cx="9144000" cy="2209800"/>
          </a:xfrm>
          <a:blipFill>
            <a:blip r:embed="rId2"/>
            <a:tile tx="0" ty="0" sx="100000" sy="100000" flip="none" algn="tl"/>
          </a:blipFill>
          <a:ln>
            <a:solidFill>
              <a:schemeClr val="bg1"/>
            </a:solidFill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sz="36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Meet the eminent gathering once again at</a:t>
            </a:r>
            <a:r>
              <a:rPr sz="4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sz="4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sz="4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Addiction Therapy 2016</a:t>
            </a:r>
            <a:r>
              <a:rPr sz="4800" b="1" dirty="0" smtClean="0">
                <a:solidFill>
                  <a:schemeClr val="tx1"/>
                </a:solidFill>
              </a:rPr>
              <a:t/>
            </a:r>
            <a:br>
              <a:rPr sz="4800" b="1" dirty="0" smtClean="0">
                <a:solidFill>
                  <a:schemeClr val="tx1"/>
                </a:solidFill>
              </a:rPr>
            </a:br>
            <a:r>
              <a:rPr sz="2400" b="1" dirty="0" smtClean="0">
                <a:solidFill>
                  <a:schemeClr val="tx1"/>
                </a:solidFill>
                <a:latin typeface="Perpetua"/>
                <a:ea typeface="+mn-ea"/>
                <a:cs typeface="+mn-cs"/>
              </a:rPr>
              <a:t>Miami, USA</a:t>
            </a:r>
            <a:br>
              <a:rPr sz="2400" b="1" dirty="0" smtClean="0">
                <a:solidFill>
                  <a:schemeClr val="tx1"/>
                </a:solidFill>
                <a:latin typeface="Perpetua"/>
                <a:ea typeface="+mn-ea"/>
                <a:cs typeface="+mn-cs"/>
              </a:rPr>
            </a:br>
            <a:r>
              <a:rPr sz="2400" b="1" dirty="0" smtClean="0">
                <a:solidFill>
                  <a:schemeClr val="tx1"/>
                </a:solidFill>
                <a:latin typeface="Perpetua"/>
                <a:ea typeface="+mn-ea"/>
                <a:cs typeface="+mn-cs"/>
              </a:rPr>
              <a:t>October 06-08, 2016</a:t>
            </a:r>
            <a:endParaRPr lang="en-US" sz="4800" b="1" dirty="0">
              <a:solidFill>
                <a:schemeClr val="tx1"/>
              </a:solidFill>
            </a:endParaRPr>
          </a:p>
        </p:txBody>
      </p:sp>
      <p:sp>
        <p:nvSpPr>
          <p:cNvPr id="40962" name="AutoShape 2" descr="data:image/jpeg;base64,/9j/4AAQSkZJRgABAQAAAQABAAD/2wCEAAkGBxQSEhQUERQUFRQVGBIXGBgUFxUVGBUXGBUYFhgXFhcYHSggGR8lHRcYITEiJiktLi4uGB8zODMsNygtLisBCgoKDg0OGxAQGywkICYxNzctLDQtNCwtNDQvLy80LDQvNCwsLC0sLywsLy8sLCwsLDQsLCwsLCwsLCwsLCwsLP/AABEIAK0BIwMBEQACEQEDEQH/xAAcAAEAAQUBAQAAAAAAAAAAAAAABgIDBAUHAQj/xABKEAACAQIEAwQFBwoDBQkAAAABAgMAEQQFEiEGMVETIkFhBxQycYFScpGhsbLRFSMzNEJTYnOSwYKzwxckQ9LwFiU1dIOTosLx/8QAGwEBAAIDAQEAAAAAAAAAAAAAAAIFAQMEBgf/xAA3EQACAQIDBAgFAwQDAQAAAAAAAQIDEQQFIRIxQXETMlFhgaGxwTM0kdHwFBXhIkJS8QYjcmL/2gAMAwEAAhEDEQA/AO40AoBQCgFAKAUAoBQCgFAKAUAoBQCgFAKAUAoBQCgFAKAUAoBQCgFAKAUAoBQCgFAKAUAoBQCgFAKAUAoBQCgFAKAUAoBQCgFAKAUAoBQCgFAeE0BYTE6nKrvptqPgCdwvvtv5AjrWdlpXIqV3ZGRWCQoBQCgFAKAUAoBQCgFAKAUAoBQCgFAKAUAoBQCgFAKAUAoBQCgFAKAUAoCzLOFZQdtRsOl+dvfz+isqLabXAhKai0nxMXOMWUUadixtfpWCZr8tx76wGYsGNt97eYrIMjPc2MWiKKzYiY6Y1PIdZH/hUXJ62tW6jS27yl1Vv+3ic9evsWhHrPcvcz8vwgiQKCWI3LHm7HdmbzJua1Tk5O5thHZjYyaiTFAKAUAoBQCgFAKAUAoBQCgFAKAUAoBQCgFAKAUAoBQCgFAKAUAoBQCgFAY2YYQSxsjcmHMcwRuGHmDY/Cp05uElJGqtSVWDg+P55ENh4k06oMaCSjFe0XmCNrsPH3jnflVnUy9VIqpR48PsUdDN3Rk6OJWq0v8AcqxPEeFgXXEzTSb6RYqoPViQP+unOtNLLq0pWkrI662b0Ix/oe0y7wHg3laTGznVJJdUJ8FB7xHQXFgP4fOpY+cYWoQ3Lf8An5vMZZCVS+Iqb3u5EzqtLc9oBQCgFAKAUAoBQCgFAKAUAoBQCgFAKAUAoBQCgFAKAUAoBQCgFAKAUAoBQA0Bzn0hYLTMsg5SLv8AOXb7Cv0VfZXUvTcOz3PJZ7Q2ayqL+71REocOZHSNebsqj3sbf3qwnJQi5PgVlCm5zUFxZ2zBYZYo0RfZRQo9wFq8nOTnJyfE97TgoRUVuRdkS43v8CR9YqJMw5cB8mSRf8RYfWf70BgYTMHEgRiHGrTf42uCOdAbwUB7QCgFAKAUAoBQCgFAKAUAoC1iJ1jUs5CqouSdgBUZSUVd7iUISnJRirtkXxHHUINkjkcde6oPuBN/pAqulmdNPRN+RbQyWq1eUkvqxBx1ETZ45FHXutb3gG/0UjmlNvVNGZ5LVSvGSfkSbD4lZEV0IZWFwRyNWMZKa2ovQqKkJU5OMlZojMnHUQJHZS7EjmngbfKqueZwTa2X5FvHJajSe0vMycq4ujnlWIRyKW1WLabbKW8D0BrZRx8Ks1BJq5qxGVVKNN1HJNLn2m2zjMRh4mlYEhdOy2udTBdr++uqtWVKDmziw1CVeoqceJHv+3kX7qX6U/5q4P3SH+L8iz/ZKn+a8/sbbIM/XFl9COujRfVp31auVj/D9ddOGxca97Jq3ucWMwMsLs7TTv2dxrZ+OI1ZlMUpKsy7FP2SR18q0TzKEZNbL0OuGTVJRUtpaq/HibnI82XExmRVZQGK2a19gDfY+ddeHrqtHaSscGLwssNPYk76XMLN+KoYGKd53HNUt3T0Yk2Hu3Naq+OpUns733G/DZZWrx2lZLvNaOPU/cyf1LXN+6Q/xfkdbySf+a+jN/k+dRYkExk3FtSsLMt+Vx/cXFdtDEwrK8StxOEqYd2mt+58C7mmaR4dNcrWHIDmWPQAc6nVrQpR2pshQw9SvLZpq5HH48jvtDIR1JUfVc1wPNIcIvyLVZJUtrNeZmZZxjDKwRg0ZJsNVipJ5DUDt8a20cwpVHsu6NFfKa1KO0rSXdvJHeu8qyN8aZVJiFiWJQSGYkkgBRa29/Pp0rvwGIhRcnN8CozbCVMTGMaa1uafJeFTh5o5ZpohoJOhbsTsQNza3O/LwrficwhUg4RT14nPgcoqUaiqTktOCJXJnEY5am9wt9tqqS/LH5Vkf9HH8dz9lgPpoAcHPJ+kfSOg/AbfSaAzsHl6R7gXPU8/h0oDLoBQCgFAKAUAoBQCgFAKAUAoCJekWQiGJQdmk387KSPr3+AqszRvo0u8uclinVlJ8F7kNyjCiWeKNiQrtY252sTt9FVVCmqlSMHxL3E1XSoymt6R7nOEEM8ka3Ko1hfnYqDv9NMRTVOrKC3Ixharq0YzlvZLfR1KTHKpOyupHlqG/wBlWmVyexJd5SZ3FKcZcWvQhWJ9t/nv941Tz6z5v1PQw6i5L0L+UT9nPE/R0v7iQD9RNToS2KsZd5qxMNujOPamTX0hT2w6L8uQfQqk/barfM5WpJdr9NSgyWF6zl2L1aOf1RnpiZejfniPdD/qVbZV1p+HuUOebqfj7EUzD9NL/Ml++1VtX4kub9S5ofCjyXoibcFSacHIw/ZaU/QimrfL3ag33s8/msdrFRj2pepAQSdybk7knmSdyTVJe+rPS6LRG2zDLVTC4eYFtUpfVe1tr2tt5V1VaMYUYVFvZxUcRKeIqU3a0bWMngdiMWtvFZAfMW1faBWzL2+nXI1Zsk8M+a/PMucezE4rSeSItv8AFcn+30VLMpN1rdiIZPBLD37X6GJw/liTdoZWZVVe6RtqY+ZFja3LzqGEwvTXve1tDZmGNeH2dm129eXLeeQcPuR32VeoHeP9gPprfTyupLrtLlr/AAc9XO6UXanFvyX38ia4fEzlFCg2AUare1t7Vztvzq5irJK9zzs3eTdrdxTiImAvPOiD+J/7bCtkISl1U2aZ1YQV5tI1WIzjBRc5XkI8I12+nYfXXVDAV5cLc/y5w1M1w0N0r8vyxuuHMVBiY+0iS1iVIexZSOu55ix+NaK9CVGezI6sNiYYiG3E3YFaToPaAUAoBQCgFAKAUAoBQCgFAKAUAoCH+kf9HD88/cNVeadSPP2LvJPiT5e5GOGP1uD5x+41V2D+PHn7Mtsf8rU5e5VxT+uT/OH3FpjPjz/OAy/5WHL3ZIfRz7M/zo/sarDK+rLmVWeb4cmQ3E+2/wA9/vGqifWfN+pfw6i5L0LTcqi9xIk3GeO7VcL5xdp8XsP/AKmrHH1dtQ5X+pUZXQ6N1f8A1b6fiI1VcW5MvRvzxHuh/wBSrbKutPw9yhzzdT8fYimYfppf5kv32qtq/ElzfqXND4UeS9ETLhH9Qm983+WKtcD8tLxKLMvnYeHqQVapkeiJn+RpMVgcKIygK6ydZI5kjawNXDw8q2GpqPAof1kMNjKrnfXs/wBou8PcLzYedZHMZUBr6SxO4I8VFZwuCqUqim2iGOzKjXouEU7u3BfctZwYjI2IkX5IF+9y2Fl5XNddanQg3WqL3+iOHD1sTUSw9J25afV77cjWYfiEdoutLRbg8yw6NYbWB8K43ml5WtaPn9vAsP2RKm3tXl9F99e1mZ/2SxEqhjiI3DAEG7lTfxAG1Qngq9ZXlUvfnb7E4ZjhqDtGk4tdyv8Ac3+b4w4TBqLjtAiRrb5QUAke4Amr/AYbblGD3Ja+B5PN8aqUJ1Vvk9PH7I5hiJQN3bn4sdz+NeqVkjwa2pvtZgSYtPlfUfwrF0b1Rn2G54P4g9VnuTeJ7LJbwHg9v4fsJrkxmH6anpvW4s8uxLw9S0tz3nY43BAIIINiCNwQeRrzZ61O5VQCgFAKAUAoBQCgFAKAUAoBQCgFAQ/0j/o4fnn7jVV5p1I8/Yu8k68+XuRjhj9bg+cfuNVdg/jx5+zLbH/Kz5e5VxT+uT/OH3FpjPjz/OAy/wCVhy92SH0c+zP86P7Gqwyvqy5lVnm+HJkMxZ78nzpPvGqefWlzfqX9PqrkvQuY/D9nI6dCLe4gMPqIqdWGxNxIUanSU1L800KZ5y2i/wCwgQe4MxH3vqrEpOVu5WJQgo3txd/QTw6RH/Ggf6XdR9Sg/Gszhs271fzYhPacu528k/clvo354j3Q/wCpVllXWn4e5SZ5up+PsRTMP00v8yX77VW1fiS5v1Lmh8KPJeiJlwj+oTe+b/LFWuB+Wl4lFmXzsPD1IKtUyPRHUuET/ukPzT95q9Jg/gQ5Hj8y+anz9jcXrqOI1WaZHFOCGBW+9169bda11acasHCW420K86E1OD1Oc5zlT4aQo4NjfQ3g46+/qPCvO4ihKjPZe7gz12ExUMRT2lv4rsZn8L8QHDNockwsdx8gn9oeXUfHnz3YPFui9mXV9Pzic+YYBYiO1Drrz7vsWOPs9Dyd0gqncToW/ab3fgOtfQMBR6OltPe/xHyXMq36rFdGurDTx4+engYHCnBcmNHbTuUiPIixeS23dvsq+dvcPGo4rHKk9mOr8kd2Dy7bim9IkzPo3wWm2mW9va7Rr++3s/VVf+4178PoWX7dQtaxD+IvR/PAwbDap0YgWFhIpJsNQ5Eb+1sB4gDeu6hmEJq09H5FfiMtlHqarzJdwnNPhCuExg2P6CQG6NtcxavAjcgHzA5CuHEqFX/tpeK48/ud+E6Sj/1VfB+xMb1wlgL0AvQHtAeXpcHtAeXoD2gPL0B7QCgFAKAUAoCH+kf9HD88/caqvNOpHn7F3knXny9yMcMfrcHzj9xqrsH8ePP2ZbY/5WfL3KuKf1yf5w+4tMZ8ef5wGX/Kw5e7JD6OfZn+dH9jVYZX1ZcyqzzfDkyF4z2pPnSfeNU9TfLx9S/p9WPJehvOMMLpkifwkijPxUBT9Wmu3HQtOMu1L89CvyyptQlHsk/P+bmgY7VwsskbninD9nLGnyYIB9GquzGw2Jxj2RXucOX1Okpyn2yfsbr0b88R7of9SurKutPw9yvzzdT8fYimYfppf5kv32qtq/ElzfqXND4UeS9ETLhH9Qm983+WKtcD8tLxKLMvnYeHqQVapkeiJJmzkYDB6SRvJyJHXpVjXbWFpWf5ZlVh4p42tddhb4MmY4tAWYiz7FmI9k9TUMBJ9Ortks0hFYaVkuHDvKuNpmGLYBmA0x7BiBy8jWcwlLp3ZvcjGVQi8Mrpb3wLvDmDGIw+KWQkldDKSSSrBXIIv9B8jUsJTVWlOMvAhjqrw9elKC7U+9aEahF9/AC/4f8AXlUsqw0a9baqaQjrLkty8X5XNX/IMfPC4XYo61aj2YJb7ve/Ba87GJnah3wsY21i7HxJknaO/wAFRdq9xgsX+opOut13Zdy+/Hs3HzzE5YsDVjhnrKy2n3tX+i3Lt38Tt+HhCKqqLKoCgdABYCqNtt3Z6GKSVkajifiSPAqjSo7B2KjRpuCBffURW/D4eVdtRdrGjEYmNBJyI9/tRw37mf6Iv+eur9sqf5Lz+xyfulLsZRmPF8WNwmLWJJEaOLXd9IsdQsV0sbEHe9IYSVGrByad2Zli4V6U9lbkRnh31/Gp2EMrJHGSzyF3Fyx2DMDqbYWCjbrXZX6Cg9uSu3uRxYd4ivHYi7JcTaZpnc+CSPL8M5lxAuHkALNd2LKiBie9Yi5PLb4aKdCFZuvNWj2G+pXqUUqEHeXaejgfMHGuTF2k5gGWZiP8Q2Hw2p+tw6dlDTkh+ixEldz1K+HeKMThMQMJmBYqSFDObsl9lOv9tD1NyOuxFYr4anVp9JR+n5uM0MVUpVOirfUR4qT8vaNb6Nbd3U2n9WJ9m9ue9HCP6K9tf5Mqcv12zfT+DptVJbHMOEMXIc3xCtI5UNi7KXYqLS7WBNharfFQisLFpdnoU+FnJ4qSb7SrOeI8VjsScLl7FUUkF1OksBszl+apflbc7dbVilh6VCn0lbf2fnEzVxFWvU6Kjp3lc3A+PjXXFjWaQb6dcqXPQMWN/iAKwsbQk7Shp4GXgq8VeNTU2XAvFzzOcNitp11aSRpL6faVhyDCx5cwD0rVjMIoLpKfVNuDxbm+jqdZE5qvLEUAoBQCgIj6RkJiiNthJv5XRrVWZov+uL7/AGZdZJJKrJd3uiHZRixDPHIQSEa5Ate1iNr++qmhUVOpGb4F5iaTq0ZU1xQzjGCaeSVQQHa4BtewUDe3urNeoqlSU1xGFpOlRjTb1SJd6O4iI5WI2ZlAPXSN/ttVplcWoSfayjzuac4x4peu4hGM9qT50n3jVNU3y8fU9DT6seS9Caca4e+Fgk+RoB9zJb7QtXGYQvRjLst5oocrqWxNSHbfyf2uRTKcP2k8SfKdL+4G5+oGquhDbqRj3lzianR0Zy7E/wA+ptuPf1v/ANKP7z115l8bwXucWT/LeL9jY+jfniPdD/qVuyrrT8Pc5c83U/H2IpmH6aX+ZL99qravxJc36lzQ+FHkvRE14Lj1YKVR+00o+lFFW+Xq+HkuZQZrLZxcZdiXqQJfPY9D4HoapD0nI2uPzNZMNBCAwaItcm1je9rb38a6qtdTowppbjjo4aUMRUqtq0rGVwOhOLWw5LIT5C1vtIrZl6brrkac2klhn3tFzjyIjFajydEI+Fwf7fTWcyi1Wv2ojk808PbsZjcP52MMsylC3aAAWI2IBG9/f4VDC4lUVKLV77jZjsG68oSUktnfc1Dd0BentHz6fCt1eq6FFYWHOb7+zlHj3o5cHQ/V4p5hUXdSXZHjLnU3r/4t2nvF2WvBHgp7EEpa58HEjTKD8HP9Jr1eQ6YXopc/qeP/AORu+MdaPL6aeZ1fIs0TFQJMh2Ybj5LDZlPuNclWk6c3BnRRqqpBTRdx+WwzgCaNJApuA6hrHlcXrEKkoaxdiU6cZ6SVzRZ9k+Aw8Ekz4aABFNu4BqbkqjzJsK6KNWvUmoKTOarSoU4OTitDnfC2Fb1LMZf2exWO/Vr6iPgLf1CrTEyXTU495V4SL6KpLhYmXoiH+6Sfz3/y4q4cz+KuX3O3K/gvn9jRcE97N5zL7Y9aIvzD9oF2/wAJaujF6YWKju09DRhNcXJy36nVqpi6OY+mRFvhjtqKzg9dI0W+sn66t8r/AL1yKfNd8PH2MXAEnPUJ53F/f6nvU5/JP8/uIw+e/Ow6xVKXRyDIWIzLHEHcLmBBHUOavayvh4L/AMlFQ+YqeJufQ3AOzxD+OqNfgFJ+1vqrnzSX9UUdGVxWzJ950Y1VFqcwx4UZ+nZ89Sa7fKMBv/8AG1/fVvG/6F38PqVE7frlb80OoVUFuKAUAoBQFrE4dZFKuAysLEHkRUZRUlZ7iUJyhJSi7NEYxHAsJN0kkQdO6w+sX+k1Xyyym3o2vMtoZ1WStKKfke4XgaFTd3kcdNlB99hf66Qyymndtvy9BUzqtJWikvP1JNBh1RQqAKqiwAFgBVhGKirLcVM5SnJyk7tkal4GhYkmSbvEnmnib/JqulllNtvaevL7FrHOq0Ulsx05/c3ePytZYDCxbSQouLX7pBB3FvCu2rRjUp9G9xX0sRKlV6WO/Xlqa3K+EooJVlV5GK3sGK23BXwUeBNc9HAQpTU02zrxGaVa1N02kk+fuyvOOF48TJ2jvIp0qtl02sCT4qetZr4KFaW020RwuZVMPT2IpNXvrf7l/IshTC69DO2vTfXp203tawHyjU8NhI0L7Lbv7GvF46eJttJK3Z3mtm4JhZmYyS3ZmY2KWuxJNu751zyy2nKTltPXl9jrhnNaMVHZjou/h4m4yXKVw0ZjRmYFi12te5AHgB0rrw9BUY7KZw4rEyxE9uSS04GFm3CkE7F+8jnmUI38yCCL+daa2BpVXtbn3G/DZnWoR2VZrsZrU4DjvvNIR5BB9dq0LK4X1k/I6nndS2kF5khyrKYsOumJbX5k7s3vJ/8Ayu6jQhSVoIrMRiateW1Ud/Q9zTKosQumVbgbgjYqeoIrNajCqrTQw+IqUJbVNkdPAyBgVlktvzCG3TwFz+FctPL4U57cZO63bvr4cO87a2bVKsOjlFWe/fquzx3PuuZmXcGwRsGYtIRuNdtN+ukDf43pSy+lB3d2+8xWzatUjsxtFd356G1zrKo8TC8Mo7rDmOakbhl8wasqVSVOSlEqKtKNSLjI5h6jmGUSM0QMsJ5lVZ4383Ubo3n9Z5VcbeHxcbS0fn/JTbGIwkv6dV+fQz/9qjWscMuv+YbfRpvWv9rV+tpyNv7q7dQwGwmYZtIplBihB2JVkjTzVTvI1vH6xWzbw+Ei9nV+f8GtwxGLa2tF+fUmWeZQmGyqeGEGyxt5szEgljbmTXBSqupiYzl2lhUpKnh3CPYYnolQjCSAgj8+/MEf8OLrWzMneqrdnuzTliapO/b7I1vGfDk8OJ9ewQJN9TqouytaxYL+0rDmPf1224XEQnT6GqQxWHqQqdNS8ShPSmQul8N+cGxtJYavcVuPdWXleuktCKzTTWGpj5Pk2JzLFDE41SkKkWVlKhgpuI0U76b82PP7JVa1PDU+jpb/AM3/AGI06NTE1OkqqyMjjvJJ4cUuOwqs26ltK6ijqNNyo3KkbH49ajg69OdLoahLGUKkKirUyzL6UJWTRHh1Ex2vqLAHqEtc+69Z/bIp3ctCLzOTjZR1L3B/DcscWJxWJBV3hmCq2zWYFmdh4EkDb39axicTGU404bk1/BPC4aUYyqT3tM1fB2ZzYbAyy4dNZXERa10lroYje+ncb238K3YqnCpWjGbtozThKk6dFygr6+RsJ/Sg7rpgw4Ep2BLmSx8kVQTWpZYk7zlp9DZLM21aMdTP4A4alErYzF6hK2rQH2a7e07DwJBIA8ATtyrXjcTDZ6GnuNuCw01Lpqm9nQarCzFAKAUAoBQCgFAKAUAoBQCgFAKA8vQHtAKAUAoBQCgFAeEUB5oFDFj0ChkEUAAoD2gKOzHQUMWK6GRQFOgUMWMTOP1eb+XL9w1spdePNEanUfIhXoc/QT/zF+4K78z68eRXZX8OXM6AEFVhaWKqAUAoBQCgFAa7iHNlwmGmxDi6woz26kDZfibD40BxbLsvz3MMM2ZJjWjJ7R4oFLoGVTyVB3bbELqvew33vQHU/Rxn0uOwEU2IQpN3kkBUrdlNtQB5ahY9NzQEnoCOZ5xzgMHKIcTiUSQ27tmYrfca9IOj42oDfYXEpIivGyujgMrKQVZSLggjmDQF2gItj/SHlsPadpiowYn7N1AdmD3II0qpJsVNyBYWoCQ5fjo541lhdXjcAqym4YeVAXyaA4nwzn75jn8jDHssMT/mIV19niEUMCAoIA2BYkg7mgO20BrM+z/D4KPtcVKsSXsC17sbXsqjdjbwAoCnh7iLDY6PtMJKsqA2NrgqedmVgCvxFAbWgNTmvEuFw0iRYiZIndXdQ9xdUBLG/IABTzNAX8kzeHFwpPh31xPq0tZlvpdkbZgD7SkUBn0BGD6Qcu9Y9W9bj7a+m3e06r209pbRe+1r86Ak9AWcXiViR5JDpRFZ2J5KqjUxPuANARl/STlY7O+Mi/O30+0QLErdzbuC4O7WoCVg0B7QEYX0gZccT6sMVGZr6bd7TqvbT2ltF77WvQEnoCiWQKCzEBQCSSbAAbkknkKAjuT8e5fipjBBio3l3AWzLrI37jMAH5H2SaAkOIiDqytuGBU+GxFjWU2ndGGrqzNTgcuwuXRSMtoYvbdnckCwtcljtWyrWnVd5s10qMKStBGPw9xxgcc7R4XELI63OmzoxA5lQ4GoeYvWo2kioBQCgFAKAUBEfSzCXyjGhb3EerborqzfUDQFn0bZpEMlw0uoaIYSHPyTEDrv05X+NAbvhTiOLMIBiMOHEZZlHaKFJK87C52vt8KA3BoDiHo+yPD49s6lxsaySGWVbvuYx+cN0J3QggWI5aR0oCT+gHEM2VKGvZJplW/ye6+3+JmoDpNAcG4Q4ew2Jn4gfERLI0cmJCFhfRqacll6NdRvzFtqAnPoKP8A3PB8+f8AzWoCfsKA476MMqgXO810wxjsH/M2RR2V2dT2e3duNtvCgOx0Bxf0pzTPnuXxRwJidERkjhkYKjuTIWuTtsI0O/yRQGy4ByjGx5xiMTNhEwsM8JDxxyxuokUx2bSpvc2bwt3j1oDq1Acj9JmVxYrPMqgnXVG6y6luRqClmsSN7XAoDqOV5bFholigRY411aUXYDUxY2+JJ+NAYHGuJeLL8ZJHs6QTspHMERtYi1AcIyXJsZiskWCDLoWSRmcYsyxrIWWcgkq1iNlMdr8t6A75wssoweGGI/TCGISbhu+EAO4JB38b0Bb4z/8AD8b/AOWxX+S9AcGjyDDjhdsV2SesGYfnSLuPz4jsG8Bp8Bt40B3/AIYcnB4YncmGAn/21oDG45xLx5djHjuHXDzlSOakRt3h7ufwoDmfBvBOW4nI4HxJSIszO2JDRxyK4lZdHaOCLbBbcvjvQHZILaVsdQsLNe+oW538b0BCPTbiGTJ8ToJGowobfJaVQw+I2+NAc4mybMMRhMuMGXQQ+r+ryxYhJotUg0Brm5HtGzkX5igPoFaAifpRyOTG5dNBEyq7GNl1kKrlHDaCTyvbbzAoDn/BuahcywcGZ5b6tjERo4JotUakBGXvRg6XBGoagSLnkPADtooBQCgFAKAUBbnjVlZXAKkEEHkQRYg+VqA43i/Q7FqdcPmbRYWRgzQe343tftAGt4FlJFhzoDqGQYXDYPDx4eBkWOMWF3Uk73LMfEkkk+ZoDP8AXo/3if1L+NAcz4j9GqTYiebCZicKuKv6xEoDrJfdrWddid7G+7NvY2oCccL5fhsBho8NA66Iwd2dSzEkszMepJJ8uXIUBtfXo/3if1L+NAQzh7hKPCtmTeto/r7SN7Kr2Woyn5Z127Ty9nz2A2XAmUR5bg0wvrCS6DIddljvrYt7OpuV+tASH16P94n9S/jQET4Z4bjwmNxuL9aR/XG1aLKvZ94tbVrOrn0FASz16P8AeJ/Uv40BEuOuF4cwMMseKGGxWHN4pkIYgEglWXULjbbfbfncggWuCuFI8FNNisRjPWsXOArytpQBBY6VUE+Kr4/srYDxAmXr0f7xP6l/GgIvnXD8eIzHB471lF9VDjs7K3aagw9vWNPPoeVAScY6P94n9S/jQFE+IhdWVnjKsCpBZbEEWIO/SgOXf7LVAbDrmjjL2k7Q4ayk8w2ntNfUA30+HK+9AdPwksESLHG0aoiqqgMtgqiwA36CgLGddniMPND2yL20Useq6tp1oU1WuL2ve1xQEMHAcf5H/Jfrqe3q7bQv73tbdn2nw9qgJrlTRwwxRdqjdmiJquovpULe1za9qAvYmeGRGR2jZHDKwLLYqwsQd+lAcrj9E0QYRHMnbACTtfVTbc9C+u3+LTf470B1hcZEAAHjAH8S/jQGDnuGw2Lglw8zoY5VKtZ1BHiCD4EEAj3UBAMs9GwDwDF5mcThcKwaHDkKgBB7oZtZuBytbcdBtQHTRjo/3if1L+NAaTjPJ8PmWFfDSzKgbSyurKSjKbggE7+II6E8udARzIuCymLhxWOzL1xsMpSBSqRBLgrdrMdRsffcC5NAdDilVhdSCPIg/ZQFygFAKAUAoBQHlALUAtQA0BahxKsWCkEodLDodIax+DA/GsKSd7cCUoSik2t+70LtZIigLOKxSxgFzYFkUc/aZgqjbqSKw5JbyUYOTsi9WSIoBQFmTForIrOoZ7hASAWIFzpHjYUM2ZeoYFAY2YY6OBC8rBVFhc9TsAANyT0FAU5bmcWIUtC4YA6TzBVrA6WU7qdxsaNWBdbFIJBGXXtCpYLcaioNiQOlzS3EF6gBoDGbHxiQxmRe0CdoVuNWi9tVul/Gs7MrXsR243tcxMBxBh5tGiQfnGZUDXQuVAY6AwBYWYG423FTlRnHeiEa0JbmbStZtNXmfEOGw76J5ljYqGs1/ZJIvy8j9FbadCpUV4q5qnXpwdpOxk/lOG0Z7VLSkCM6haQnkE61Ho53as9N5LpI6O+/cZYqBMUAoBQCgFAe0AoBQCgFAKAUAoBQCgMXM8asMTyNyUXt1PIKPMkgfGoVKipxcmbaNJ1aiguP55EZyjtMPKhljde3usjMUIM5LOhWzG17lBe37FcFDbpTTkmtrfz3r7fQs8T0dem1CSez1Uk+rufDk/qeJm0nYtP6wGk0ynsNKWjKmx7o794xud97HlepqrLYc9rXs7PfTiQlh4dIqWxZXX9Wuvtrw9yvGY94ox2eKExd4VL/AJkdkHDG4PsjVay6r2PWpubUdJ3vx00/O81wpRnL+qns2T011t56cbFmTFyNEVldXCYrBAHXGzgmVCUk7PYEbW2GxHSjctmzd9V2X38bGVCKneKteMuDS3Pdc8lzjEGR2V1XRN2YjaSBEI16QrBu/rYbg38Rtap7cm278d2n+yHQ09lK3C97P/VjNlx049dlDlhh2lVIgq2J7JGuxA1G1ybDz5+E7y1fYatiH9Ebb978S3hMTJ2kEYxva9skrGyx3U9mdLLYbKDyBvuOZ3qSe7UxKKs3s2sY+ShkTB97VqbFEalS6WR9lNrjcX+PSkdyMT1b8BgMzxCx4eRpTMZ8JLNoKoBrSON106RffVY87+VSRGUY3atuZVgcxk14K2ME3rDEugWMbdjI/d0i6qGAFjve2/MGRFrfobjicRFIxLIYSZU7KQD2JQGKkkiwBGob7G9vGsogjRvnstuyMsa2xIhfFRqNNjCZAbNdVckLHvcAn4VLZW8iy5Ljmik1JIMUyYbGMH0xlmZJVAW6D9m+kgWvblepKN12akW7GFh86xIVm7dXD4eeXeTDsVKpdZIVjF9OrukNfmN9jWzYi3u495DafaVY+acxSI+IZhLgHnPcjGkrbUq2X2WUlTe53uCKzFRumludiEnKzV+Begie/Z9qb/k9GEmiLWLyMbX08tNlt5X570032/u3GGna1+G8s5Y7xQ5cQxmLRzOqssdwBhNSxowW4Fxz5m+5NTmlKU1u/wBkIXjGDvf/AEbThPGGXRI2NEzSxlzCBGAhut9IHfULfSdRO58KhiIKN0oWs9+v53k6E3Kzc73W787D3EY+KHMZTNJHGpwkG8jKoP56brRQlKgtlN/1P0QcoxrPafD3Zp8tcB4mhUDDy49jCCg3T1ZtTRhhdVZ1JFrePWt9Rf0tS6yjr9ePgaoPVOO5y0+n3KY8+nSOUPiQXJg/ODsZIIo5ZWQzRlLGwAtpfla9zvWXQg5K0dNdNU20tz/giq01F3lrprvWr3q3uZ2Ix7q0UC466SPIGxBEJZCqIywAgaAzai1yOQtWuNNNObp6rhr369psc2mo7e/jp9OwtJns8cJxBk7eHDTSRyMiqO3hsAJRbbUjmxINjZqy6EJS2LWclddz7PFGOmnGO3vSf1Xb4FvE5jjAYIpJDG8kck7FTBGQS+0KmUaSI1Iv4nnyrMadJqUoq9nbj9dO36GHUqXSbtdX4fTXsMjD4/EznBJ26xmWPEtI8PZyBxG6BWQ7qCQd7XAuw6Wi4U4bb2b2ate6338fxE9qpJxV7Xve3dYv5hjMVHiPVVYn1hw8MtlJiiUgzowta6gWUkf8QX3FRhCnKHSPhvXa+H14mZznGfR9u5+v8EtWuM6z2gFAKAUAoBQCgFAKAokiDbMARsdwDuNwd6w0nozKk1qhJEGFmAIuDuL7jcHejSe8Jtbi2uDjDFwiBzsWCjUR0J5msbEb3tqSdSTjstu3YUx4CJVZVjQK19QCqA1/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+0xZFw4ZPkr7OnkPZ+T7vKl2LI9GHW99K3tpvYez8n3eVYuxZAYZBpsq9zZdh3drd3ptttWbsWRRBgIkZnSNFd/aZVUM3ziBc1lyk1ZswoRTukJsDG51PGjMNrsqk7b8yKKckrJhwi9Wi40Km1wDpN1uAdJta46bE1hNozZFmHL4k16I417Q3fSqjWT4tYd741lzk7Xb0MKEVeyKRlUAj7IQxdl8jQuj+m1qz0k9rau79tzHRwts2Vi8uGQLoCqEtbTYabdLcrVG7ve+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atinLnBrk="0"/>
            <a:endParaRPr lang="en-US">
              <a:solidFill>
                <a:prstClr val="black"/>
              </a:solidFill>
            </a:endParaRPr>
          </a:p>
        </p:txBody>
      </p:sp>
      <p:sp>
        <p:nvSpPr>
          <p:cNvPr id="40964" name="AutoShape 4" descr="data:image/jpeg;base64,/9j/4AAQSkZJRgABAQAAAQABAAD/2wCEAAkGBxQSEhQUERQUFRQVGBIXGBgUFxUVGBUXGBUYFhgXFhcYHSggGR8lHRcYITEiJiktLi4uGB8zODMsNygtLisBCgoKDg0OGxAQGywkICYxNzctLDQtNCwtNDQvLy80LDQvNCwsLC0sLywsLy8sLCwsLDQsLCwsLCwsLCwsLCwsLP/AABEIAK0BIwMBEQACEQEDEQH/xAAcAAEAAQUBAQAAAAAAAAAAAAAABgIDBAUHAQj/xABKEAACAQIEAwQFBwoDBQkAAAABAgMAEQQFEiEGMVETIkFhBxQycYFScpGhsbLRFSMzNEJTYnOSwYKzwxckQ9LwFiU1dIOTosLx/8QAGwEBAAIDAQEAAAAAAAAAAAAAAAIFAQMEBgf/xAA3EQACAQIDBAgFAwQDAQAAAAAAAQIDEQQFIRIxQXETMlFhgaGxwTM0kdHwFBXhIkJS8QYjcmL/2gAMAwEAAhEDEQA/AO40AoBQCgFAKAUAoBQCgFAKAUAoBQCgFAKAUAoBQCgFAKAUAoBQCgFAKAUAoBQCgFAKAUAoBQCgFAKAUAoBQCgFAKAUAoBQCgFAKAUAoBQCgFAeE0BYTE6nKrvptqPgCdwvvtv5AjrWdlpXIqV3ZGRWCQoBQCgFAKAUAoBQCgFAKAUAoBQCgFAKAUAoBQCgFAKAUAoBQCgFAKAUAoCzLOFZQdtRsOl+dvfz+isqLabXAhKai0nxMXOMWUUadixtfpWCZr8tx76wGYsGNt97eYrIMjPc2MWiKKzYiY6Y1PIdZH/hUXJ62tW6jS27yl1Vv+3ic9evsWhHrPcvcz8vwgiQKCWI3LHm7HdmbzJua1Tk5O5thHZjYyaiTFAKAUAoBQCgFAKAUAoBQCgFAKAUAoBQCgFAKAUAoBQCgFAKAUAoBQCgFAY2YYQSxsjcmHMcwRuGHmDY/Cp05uElJGqtSVWDg+P55ENh4k06oMaCSjFe0XmCNrsPH3jnflVnUy9VIqpR48PsUdDN3Rk6OJWq0v8AcqxPEeFgXXEzTSb6RYqoPViQP+unOtNLLq0pWkrI662b0Ix/oe0y7wHg3laTGznVJJdUJ8FB7xHQXFgP4fOpY+cYWoQ3Lf8An5vMZZCVS+Iqb3u5EzqtLc9oBQCgFAKAUAoBQCgFAKAUAoBQCgFAKAUAoBQCgFAKAUAoBQCgFAKAUAoBQA0Bzn0hYLTMsg5SLv8AOXb7Cv0VfZXUvTcOz3PJZ7Q2ayqL+71REocOZHSNebsqj3sbf3qwnJQi5PgVlCm5zUFxZ2zBYZYo0RfZRQo9wFq8nOTnJyfE97TgoRUVuRdkS43v8CR9YqJMw5cB8mSRf8RYfWf70BgYTMHEgRiHGrTf42uCOdAbwUB7QCgFAKAUAoBQCgFAKAUAoC1iJ1jUs5CqouSdgBUZSUVd7iUISnJRirtkXxHHUINkjkcde6oPuBN/pAqulmdNPRN+RbQyWq1eUkvqxBx1ETZ45FHXutb3gG/0UjmlNvVNGZ5LVSvGSfkSbD4lZEV0IZWFwRyNWMZKa2ovQqKkJU5OMlZojMnHUQJHZS7EjmngbfKqueZwTa2X5FvHJajSe0vMycq4ujnlWIRyKW1WLabbKW8D0BrZRx8Ks1BJq5qxGVVKNN1HJNLn2m2zjMRh4mlYEhdOy2udTBdr++uqtWVKDmziw1CVeoqceJHv+3kX7qX6U/5q4P3SH+L8iz/ZKn+a8/sbbIM/XFl9COujRfVp31auVj/D9ddOGxca97Jq3ucWMwMsLs7TTv2dxrZ+OI1ZlMUpKsy7FP2SR18q0TzKEZNbL0OuGTVJRUtpaq/HibnI82XExmRVZQGK2a19gDfY+ddeHrqtHaSscGLwssNPYk76XMLN+KoYGKd53HNUt3T0Yk2Hu3Naq+OpUns733G/DZZWrx2lZLvNaOPU/cyf1LXN+6Q/xfkdbySf+a+jN/k+dRYkExk3FtSsLMt+Vx/cXFdtDEwrK8StxOEqYd2mt+58C7mmaR4dNcrWHIDmWPQAc6nVrQpR2pshQw9SvLZpq5HH48jvtDIR1JUfVc1wPNIcIvyLVZJUtrNeZmZZxjDKwRg0ZJsNVipJ5DUDt8a20cwpVHsu6NFfKa1KO0rSXdvJHeu8qyN8aZVJiFiWJQSGYkkgBRa29/Pp0rvwGIhRcnN8CozbCVMTGMaa1uafJeFTh5o5ZpohoJOhbsTsQNza3O/LwrficwhUg4RT14nPgcoqUaiqTktOCJXJnEY5am9wt9tqqS/LH5Vkf9HH8dz9lgPpoAcHPJ+kfSOg/AbfSaAzsHl6R7gXPU8/h0oDLoBQCgFAKAUAoBQCgFAKAUAoCJekWQiGJQdmk387KSPr3+AqszRvo0u8uclinVlJ8F7kNyjCiWeKNiQrtY252sTt9FVVCmqlSMHxL3E1XSoymt6R7nOEEM8ka3Ko1hfnYqDv9NMRTVOrKC3Ixharq0YzlvZLfR1KTHKpOyupHlqG/wBlWmVyexJd5SZ3FKcZcWvQhWJ9t/nv941Tz6z5v1PQw6i5L0L+UT9nPE/R0v7iQD9RNToS2KsZd5qxMNujOPamTX0hT2w6L8uQfQqk/barfM5WpJdr9NSgyWF6zl2L1aOf1RnpiZejfniPdD/qVbZV1p+HuUOebqfj7EUzD9NL/Ml++1VtX4kub9S5ofCjyXoibcFSacHIw/ZaU/QimrfL3ag33s8/msdrFRj2pepAQSdybk7knmSdyTVJe+rPS6LRG2zDLVTC4eYFtUpfVe1tr2tt5V1VaMYUYVFvZxUcRKeIqU3a0bWMngdiMWtvFZAfMW1faBWzL2+nXI1Zsk8M+a/PMucezE4rSeSItv8AFcn+30VLMpN1rdiIZPBLD37X6GJw/liTdoZWZVVe6RtqY+ZFja3LzqGEwvTXve1tDZmGNeH2dm129eXLeeQcPuR32VeoHeP9gPprfTyupLrtLlr/AAc9XO6UXanFvyX38ia4fEzlFCg2AUare1t7Vztvzq5irJK9zzs3eTdrdxTiImAvPOiD+J/7bCtkISl1U2aZ1YQV5tI1WIzjBRc5XkI8I12+nYfXXVDAV5cLc/y5w1M1w0N0r8vyxuuHMVBiY+0iS1iVIexZSOu55ix+NaK9CVGezI6sNiYYiG3E3YFaToPaAUAoBQCgFAKAUAoBQCgFAKAUAoCH+kf9HD88/cNVeadSPP2LvJPiT5e5GOGP1uD5x+41V2D+PHn7Mtsf8rU5e5VxT+uT/OH3FpjPjz/OAy/5WHL3ZIfRz7M/zo/sarDK+rLmVWeb4cmQ3E+2/wA9/vGqifWfN+pfw6i5L0LTcqi9xIk3GeO7VcL5xdp8XsP/AKmrHH1dtQ5X+pUZXQ6N1f8A1b6fiI1VcW5MvRvzxHuh/wBSrbKutPw9yhzzdT8fYimYfppf5kv32qtq/ElzfqXND4UeS9ETLhH9Qm983+WKtcD8tLxKLMvnYeHqQVapkeiJn+RpMVgcKIygK6ydZI5kjawNXDw8q2GpqPAof1kMNjKrnfXs/wBou8PcLzYedZHMZUBr6SxO4I8VFZwuCqUqim2iGOzKjXouEU7u3BfctZwYjI2IkX5IF+9y2Fl5XNddanQg3WqL3+iOHD1sTUSw9J25afV77cjWYfiEdoutLRbg8yw6NYbWB8K43ml5WtaPn9vAsP2RKm3tXl9F99e1mZ/2SxEqhjiI3DAEG7lTfxAG1Qngq9ZXlUvfnb7E4ZjhqDtGk4tdyv8Ac3+b4w4TBqLjtAiRrb5QUAke4Amr/AYbblGD3Ja+B5PN8aqUJ1Vvk9PH7I5hiJQN3bn4sdz+NeqVkjwa2pvtZgSYtPlfUfwrF0b1Rn2G54P4g9VnuTeJ7LJbwHg9v4fsJrkxmH6anpvW4s8uxLw9S0tz3nY43BAIIINiCNwQeRrzZ61O5VQCgFAKAUAoBQCgFAKAUAoBQCgFAQ/0j/o4fnn7jVV5p1I8/Yu8k68+XuRjhj9bg+cfuNVdg/jx5+zLbH/Kz5e5VxT+uT/OH3FpjPjz/OAy/wCVhy92SH0c+zP86P7Gqwyvqy5lVnm+HJkMxZ78nzpPvGqefWlzfqX9PqrkvQuY/D9nI6dCLe4gMPqIqdWGxNxIUanSU1L800KZ5y2i/wCwgQe4MxH3vqrEpOVu5WJQgo3txd/QTw6RH/Ggf6XdR9Sg/Gszhs271fzYhPacu528k/clvo354j3Q/wCpVllXWn4e5SZ5up+PsRTMP00v8yX77VW1fiS5v1Lmh8KPJeiJlwj+oTe+b/LFWuB+Wl4lFmXzsPD1IKtUyPRHUuET/ukPzT95q9Jg/gQ5Hj8y+anz9jcXrqOI1WaZHFOCGBW+9169bda11acasHCW420K86E1OD1Oc5zlT4aQo4NjfQ3g46+/qPCvO4ihKjPZe7gz12ExUMRT2lv4rsZn8L8QHDNockwsdx8gn9oeXUfHnz3YPFui9mXV9Pzic+YYBYiO1Drrz7vsWOPs9Dyd0gqncToW/ab3fgOtfQMBR6OltPe/xHyXMq36rFdGurDTx4+engYHCnBcmNHbTuUiPIixeS23dvsq+dvcPGo4rHKk9mOr8kd2Dy7bim9IkzPo3wWm2mW9va7Rr++3s/VVf+4178PoWX7dQtaxD+IvR/PAwbDap0YgWFhIpJsNQ5Eb+1sB4gDeu6hmEJq09H5FfiMtlHqarzJdwnNPhCuExg2P6CQG6NtcxavAjcgHzA5CuHEqFX/tpeK48/ud+E6Sj/1VfB+xMb1wlgL0AvQHtAeXpcHtAeXoD2gPL0B7QCgFAKAUAoCH+kf9HD88/caqvNOpHn7F3knXny9yMcMfrcHzj9xqrsH8ePP2ZbY/5WfL3KuKf1yf5w+4tMZ8ef5wGX/Kw5e7JD6OfZn+dH9jVYZX1ZcyqzzfDkyF4z2pPnSfeNU9TfLx9S/p9WPJehvOMMLpkifwkijPxUBT9Wmu3HQtOMu1L89CvyyptQlHsk/P+bmgY7VwsskbninD9nLGnyYIB9GquzGw2Jxj2RXucOX1Okpyn2yfsbr0b88R7of9SurKutPw9yvzzdT8fYimYfppf5kv32qtq/ElzfqXND4UeS9ETLhH9Qm983+WKtcD8tLxKLMvnYeHqQVapkeiJJmzkYDB6SRvJyJHXpVjXbWFpWf5ZlVh4p42tddhb4MmY4tAWYiz7FmI9k9TUMBJ9Ortks0hFYaVkuHDvKuNpmGLYBmA0x7BiBy8jWcwlLp3ZvcjGVQi8Mrpb3wLvDmDGIw+KWQkldDKSSSrBXIIv9B8jUsJTVWlOMvAhjqrw9elKC7U+9aEahF9/AC/4f8AXlUsqw0a9baqaQjrLkty8X5XNX/IMfPC4XYo61aj2YJb7ve/Ba87GJnah3wsY21i7HxJknaO/wAFRdq9xgsX+opOut13Zdy+/Hs3HzzE5YsDVjhnrKy2n3tX+i3Lt38Tt+HhCKqqLKoCgdABYCqNtt3Z6GKSVkajifiSPAqjSo7B2KjRpuCBffURW/D4eVdtRdrGjEYmNBJyI9/tRw37mf6Iv+eur9sqf5Lz+xyfulLsZRmPF8WNwmLWJJEaOLXd9IsdQsV0sbEHe9IYSVGrByad2Zli4V6U9lbkRnh31/Gp2EMrJHGSzyF3Fyx2DMDqbYWCjbrXZX6Cg9uSu3uRxYd4ivHYi7JcTaZpnc+CSPL8M5lxAuHkALNd2LKiBie9Yi5PLb4aKdCFZuvNWj2G+pXqUUqEHeXaejgfMHGuTF2k5gGWZiP8Q2Hw2p+tw6dlDTkh+ixEldz1K+HeKMThMQMJmBYqSFDObsl9lOv9tD1NyOuxFYr4anVp9JR+n5uM0MVUpVOirfUR4qT8vaNb6Nbd3U2n9WJ9m9ue9HCP6K9tf5Mqcv12zfT+DptVJbHMOEMXIc3xCtI5UNi7KXYqLS7WBNharfFQisLFpdnoU+FnJ4qSb7SrOeI8VjsScLl7FUUkF1OksBszl+apflbc7dbVilh6VCn0lbf2fnEzVxFWvU6Kjp3lc3A+PjXXFjWaQb6dcqXPQMWN/iAKwsbQk7Shp4GXgq8VeNTU2XAvFzzOcNitp11aSRpL6faVhyDCx5cwD0rVjMIoLpKfVNuDxbm+jqdZE5qvLEUAoBQCgIj6RkJiiNthJv5XRrVWZov+uL7/AGZdZJJKrJd3uiHZRixDPHIQSEa5Ate1iNr++qmhUVOpGb4F5iaTq0ZU1xQzjGCaeSVQQHa4BtewUDe3urNeoqlSU1xGFpOlRjTb1SJd6O4iI5WI2ZlAPXSN/ttVplcWoSfayjzuac4x4peu4hGM9qT50n3jVNU3y8fU9DT6seS9Caca4e+Fgk+RoB9zJb7QtXGYQvRjLst5oocrqWxNSHbfyf2uRTKcP2k8SfKdL+4G5+oGquhDbqRj3lzianR0Zy7E/wA+ptuPf1v/ANKP7z115l8bwXucWT/LeL9jY+jfniPdD/qVuyrrT8Pc5c83U/H2IpmH6aX+ZL99qravxJc36lzQ+FHkvRE14Lj1YKVR+00o+lFFW+Xq+HkuZQZrLZxcZdiXqQJfPY9D4HoapD0nI2uPzNZMNBCAwaItcm1je9rb38a6qtdTowppbjjo4aUMRUqtq0rGVwOhOLWw5LIT5C1vtIrZl6brrkac2klhn3tFzjyIjFajydEI+Fwf7fTWcyi1Wv2ojk808PbsZjcP52MMsylC3aAAWI2IBG9/f4VDC4lUVKLV77jZjsG68oSUktnfc1Dd0BentHz6fCt1eq6FFYWHOb7+zlHj3o5cHQ/V4p5hUXdSXZHjLnU3r/4t2nvF2WvBHgp7EEpa58HEjTKD8HP9Jr1eQ6YXopc/qeP/AORu+MdaPL6aeZ1fIs0TFQJMh2Ybj5LDZlPuNclWk6c3BnRRqqpBTRdx+WwzgCaNJApuA6hrHlcXrEKkoaxdiU6cZ6SVzRZ9k+Aw8Ekz4aABFNu4BqbkqjzJsK6KNWvUmoKTOarSoU4OTitDnfC2Fb1LMZf2exWO/Vr6iPgLf1CrTEyXTU495V4SL6KpLhYmXoiH+6Sfz3/y4q4cz+KuX3O3K/gvn9jRcE97N5zL7Y9aIvzD9oF2/wAJaujF6YWKju09DRhNcXJy36nVqpi6OY+mRFvhjtqKzg9dI0W+sn66t8r/AL1yKfNd8PH2MXAEnPUJ53F/f6nvU5/JP8/uIw+e/Ow6xVKXRyDIWIzLHEHcLmBBHUOavayvh4L/AMlFQ+YqeJufQ3AOzxD+OqNfgFJ+1vqrnzSX9UUdGVxWzJ950Y1VFqcwx4UZ+nZ89Sa7fKMBv/8AG1/fVvG/6F38PqVE7frlb80OoVUFuKAUAoBQFrE4dZFKuAysLEHkRUZRUlZ7iUJyhJSi7NEYxHAsJN0kkQdO6w+sX+k1Xyyym3o2vMtoZ1WStKKfke4XgaFTd3kcdNlB99hf66Qyymndtvy9BUzqtJWikvP1JNBh1RQqAKqiwAFgBVhGKirLcVM5SnJyk7tkal4GhYkmSbvEnmnib/JqulllNtvaevL7FrHOq0Ulsx05/c3ePytZYDCxbSQouLX7pBB3FvCu2rRjUp9G9xX0sRKlV6WO/Xlqa3K+EooJVlV5GK3sGK23BXwUeBNc9HAQpTU02zrxGaVa1N02kk+fuyvOOF48TJ2jvIp0qtl02sCT4qetZr4KFaW020RwuZVMPT2IpNXvrf7l/IshTC69DO2vTfXp203tawHyjU8NhI0L7Lbv7GvF46eJttJK3Z3mtm4JhZmYyS3ZmY2KWuxJNu751zyy2nKTltPXl9jrhnNaMVHZjou/h4m4yXKVw0ZjRmYFi12te5AHgB0rrw9BUY7KZw4rEyxE9uSS04GFm3CkE7F+8jnmUI38yCCL+daa2BpVXtbn3G/DZnWoR2VZrsZrU4DjvvNIR5BB9dq0LK4X1k/I6nndS2kF5khyrKYsOumJbX5k7s3vJ/8Ayu6jQhSVoIrMRiateW1Ud/Q9zTKosQumVbgbgjYqeoIrNajCqrTQw+IqUJbVNkdPAyBgVlktvzCG3TwFz+FctPL4U57cZO63bvr4cO87a2bVKsOjlFWe/fquzx3PuuZmXcGwRsGYtIRuNdtN+ukDf43pSy+lB3d2+8xWzatUjsxtFd356G1zrKo8TC8Mo7rDmOakbhl8wasqVSVOSlEqKtKNSLjI5h6jmGUSM0QMsJ5lVZ4383Ubo3n9Z5VcbeHxcbS0fn/JTbGIwkv6dV+fQz/9qjWscMuv+YbfRpvWv9rV+tpyNv7q7dQwGwmYZtIplBihB2JVkjTzVTvI1vH6xWzbw+Ei9nV+f8GtwxGLa2tF+fUmWeZQmGyqeGEGyxt5szEgljbmTXBSqupiYzl2lhUpKnh3CPYYnolQjCSAgj8+/MEf8OLrWzMneqrdnuzTliapO/b7I1vGfDk8OJ9ewQJN9TqouytaxYL+0rDmPf1224XEQnT6GqQxWHqQqdNS8ShPSmQul8N+cGxtJYavcVuPdWXleuktCKzTTWGpj5Pk2JzLFDE41SkKkWVlKhgpuI0U76b82PP7JVa1PDU+jpb/AM3/AGI06NTE1OkqqyMjjvJJ4cUuOwqs26ltK6ijqNNyo3KkbH49ajg69OdLoahLGUKkKirUyzL6UJWTRHh1Ex2vqLAHqEtc+69Z/bIp3ctCLzOTjZR1L3B/DcscWJxWJBV3hmCq2zWYFmdh4EkDb39axicTGU404bk1/BPC4aUYyqT3tM1fB2ZzYbAyy4dNZXERa10lroYje+ncb238K3YqnCpWjGbtozThKk6dFygr6+RsJ/Sg7rpgw4Ep2BLmSx8kVQTWpZYk7zlp9DZLM21aMdTP4A4alErYzF6hK2rQH2a7e07DwJBIA8ATtyrXjcTDZ6GnuNuCw01Lpqm9nQarCzFAKAUAoBQCgFAKAUAoBQCgFAKA8vQHtAKAUAoBQCgFAeEUB5oFDFj0ChkEUAAoD2gKOzHQUMWK6GRQFOgUMWMTOP1eb+XL9w1spdePNEanUfIhXoc/QT/zF+4K78z68eRXZX8OXM6AEFVhaWKqAUAoBQCgFAa7iHNlwmGmxDi6woz26kDZfibD40BxbLsvz3MMM2ZJjWjJ7R4oFLoGVTyVB3bbELqvew33vQHU/Rxn0uOwEU2IQpN3kkBUrdlNtQB5ahY9NzQEnoCOZ5xzgMHKIcTiUSQ27tmYrfca9IOj42oDfYXEpIivGyujgMrKQVZSLggjmDQF2gItj/SHlsPadpiowYn7N1AdmD3II0qpJsVNyBYWoCQ5fjo541lhdXjcAqym4YeVAXyaA4nwzn75jn8jDHssMT/mIV19niEUMCAoIA2BYkg7mgO20BrM+z/D4KPtcVKsSXsC17sbXsqjdjbwAoCnh7iLDY6PtMJKsqA2NrgqedmVgCvxFAbWgNTmvEuFw0iRYiZIndXdQ9xdUBLG/IABTzNAX8kzeHFwpPh31xPq0tZlvpdkbZgD7SkUBn0BGD6Qcu9Y9W9bj7a+m3e06r209pbRe+1r86Ak9AWcXiViR5JDpRFZ2J5KqjUxPuANARl/STlY7O+Mi/O30+0QLErdzbuC4O7WoCVg0B7QEYX0gZccT6sMVGZr6bd7TqvbT2ltF77WvQEnoCiWQKCzEBQCSSbAAbkknkKAjuT8e5fipjBBio3l3AWzLrI37jMAH5H2SaAkOIiDqytuGBU+GxFjWU2ndGGrqzNTgcuwuXRSMtoYvbdnckCwtcljtWyrWnVd5s10qMKStBGPw9xxgcc7R4XELI63OmzoxA5lQ4GoeYvWo2kioBQCgFAKAUBEfSzCXyjGhb3EerborqzfUDQFn0bZpEMlw0uoaIYSHPyTEDrv05X+NAbvhTiOLMIBiMOHEZZlHaKFJK87C52vt8KA3BoDiHo+yPD49s6lxsaySGWVbvuYx+cN0J3QggWI5aR0oCT+gHEM2VKGvZJplW/ye6+3+JmoDpNAcG4Q4ew2Jn4gfERLI0cmJCFhfRqacll6NdRvzFtqAnPoKP8A3PB8+f8AzWoCfsKA476MMqgXO810wxjsH/M2RR2V2dT2e3duNtvCgOx0Bxf0pzTPnuXxRwJidERkjhkYKjuTIWuTtsI0O/yRQGy4ByjGx5xiMTNhEwsM8JDxxyxuokUx2bSpvc2bwt3j1oDq1Acj9JmVxYrPMqgnXVG6y6luRqClmsSN7XAoDqOV5bFholigRY411aUXYDUxY2+JJ+NAYHGuJeLL8ZJHs6QTspHMERtYi1AcIyXJsZiskWCDLoWSRmcYsyxrIWWcgkq1iNlMdr8t6A75wssoweGGI/TCGISbhu+EAO4JB38b0Bb4z/8AD8b/AOWxX+S9AcGjyDDjhdsV2SesGYfnSLuPz4jsG8Bp8Bt40B3/AIYcnB4YncmGAn/21oDG45xLx5djHjuHXDzlSOakRt3h7ufwoDmfBvBOW4nI4HxJSIszO2JDRxyK4lZdHaOCLbBbcvjvQHZILaVsdQsLNe+oW538b0BCPTbiGTJ8ToJGowobfJaVQw+I2+NAc4mybMMRhMuMGXQQ+r+ryxYhJotUg0Brm5HtGzkX5igPoFaAifpRyOTG5dNBEyq7GNl1kKrlHDaCTyvbbzAoDn/BuahcywcGZ5b6tjERo4JotUakBGXvRg6XBGoagSLnkPADtooBQCgFAKAUBbnjVlZXAKkEEHkQRYg+VqA43i/Q7FqdcPmbRYWRgzQe343tftAGt4FlJFhzoDqGQYXDYPDx4eBkWOMWF3Uk73LMfEkkk+ZoDP8AXo/3if1L+NAcz4j9GqTYiebCZicKuKv6xEoDrJfdrWddid7G+7NvY2oCccL5fhsBho8NA66Iwd2dSzEkszMepJJ8uXIUBtfXo/3if1L+NAQzh7hKPCtmTeto/r7SN7Kr2Woyn5Z127Ty9nz2A2XAmUR5bg0wvrCS6DIddljvrYt7OpuV+tASH16P94n9S/jQET4Z4bjwmNxuL9aR/XG1aLKvZ94tbVrOrn0FASz16P8AeJ/Uv40BEuOuF4cwMMseKGGxWHN4pkIYgEglWXULjbbfbfncggWuCuFI8FNNisRjPWsXOArytpQBBY6VUE+Kr4/srYDxAmXr0f7xP6l/GgIvnXD8eIzHB471lF9VDjs7K3aagw9vWNPPoeVAScY6P94n9S/jQFE+IhdWVnjKsCpBZbEEWIO/SgOXf7LVAbDrmjjL2k7Q4ayk8w2ntNfUA30+HK+9AdPwksESLHG0aoiqqgMtgqiwA36CgLGddniMPND2yL20Useq6tp1oU1WuL2ve1xQEMHAcf5H/Jfrqe3q7bQv73tbdn2nw9qgJrlTRwwxRdqjdmiJquovpULe1za9qAvYmeGRGR2jZHDKwLLYqwsQd+lAcrj9E0QYRHMnbACTtfVTbc9C+u3+LTf470B1hcZEAAHjAH8S/jQGDnuGw2Lglw8zoY5VKtZ1BHiCD4EEAj3UBAMs9GwDwDF5mcThcKwaHDkKgBB7oZtZuBytbcdBtQHTRjo/3if1L+NAaTjPJ8PmWFfDSzKgbSyurKSjKbggE7+II6E8udARzIuCymLhxWOzL1xsMpSBSqRBLgrdrMdRsffcC5NAdDilVhdSCPIg/ZQFygFAKAUAoBQHlALUAtQA0BahxKsWCkEodLDodIax+DA/GsKSd7cCUoSik2t+70LtZIigLOKxSxgFzYFkUc/aZgqjbqSKw5JbyUYOTsi9WSIoBQFmTForIrOoZ7hASAWIFzpHjYUM2ZeoYFAY2YY6OBC8rBVFhc9TsAANyT0FAU5bmcWIUtC4YA6TzBVrA6WU7qdxsaNWBdbFIJBGXXtCpYLcaioNiQOlzS3EF6gBoDGbHxiQxmRe0CdoVuNWi9tVul/Gs7MrXsR243tcxMBxBh5tGiQfnGZUDXQuVAY6AwBYWYG423FTlRnHeiEa0JbmbStZtNXmfEOGw76J5ljYqGs1/ZJIvy8j9FbadCpUV4q5qnXpwdpOxk/lOG0Z7VLSkCM6haQnkE61Ho53as9N5LpI6O+/cZYqBMUAoBQCgFAe0AoBQCgFAKAUAoBQCgMXM8asMTyNyUXt1PIKPMkgfGoVKipxcmbaNJ1aiguP55EZyjtMPKhljde3usjMUIM5LOhWzG17lBe37FcFDbpTTkmtrfz3r7fQs8T0dem1CSez1Uk+rufDk/qeJm0nYtP6wGk0ynsNKWjKmx7o794xud97HlepqrLYc9rXs7PfTiQlh4dIqWxZXX9Wuvtrw9yvGY94ox2eKExd4VL/AJkdkHDG4PsjVay6r2PWpubUdJ3vx00/O81wpRnL+qns2T011t56cbFmTFyNEVldXCYrBAHXGzgmVCUk7PYEbW2GxHSjctmzd9V2X38bGVCKneKteMuDS3Pdc8lzjEGR2V1XRN2YjaSBEI16QrBu/rYbg38Rtap7cm278d2n+yHQ09lK3C97P/VjNlx049dlDlhh2lVIgq2J7JGuxA1G1ybDz5+E7y1fYatiH9Ebb978S3hMTJ2kEYxva9skrGyx3U9mdLLYbKDyBvuOZ3qSe7UxKKs3s2sY+ShkTB97VqbFEalS6WR9lNrjcX+PSkdyMT1b8BgMzxCx4eRpTMZ8JLNoKoBrSON106RffVY87+VSRGUY3atuZVgcxk14K2ME3rDEugWMbdjI/d0i6qGAFjve2/MGRFrfobjicRFIxLIYSZU7KQD2JQGKkkiwBGob7G9vGsogjRvnstuyMsa2xIhfFRqNNjCZAbNdVckLHvcAn4VLZW8iy5Ljmik1JIMUyYbGMH0xlmZJVAW6D9m+kgWvblepKN12akW7GFh86xIVm7dXD4eeXeTDsVKpdZIVjF9OrukNfmN9jWzYi3u495DafaVY+acxSI+IZhLgHnPcjGkrbUq2X2WUlTe53uCKzFRumludiEnKzV+Begie/Z9qb/k9GEmiLWLyMbX08tNlt5X570032/u3GGna1+G8s5Y7xQ5cQxmLRzOqssdwBhNSxowW4Fxz5m+5NTmlKU1u/wBkIXjGDvf/AEbThPGGXRI2NEzSxlzCBGAhut9IHfULfSdRO58KhiIKN0oWs9+v53k6E3Kzc73W787D3EY+KHMZTNJHGpwkG8jKoP56brRQlKgtlN/1P0QcoxrPafD3Zp8tcB4mhUDDy49jCCg3T1ZtTRhhdVZ1JFrePWt9Rf0tS6yjr9ePgaoPVOO5y0+n3KY8+nSOUPiQXJg/ODsZIIo5ZWQzRlLGwAtpfla9zvWXQg5K0dNdNU20tz/giq01F3lrprvWr3q3uZ2Ix7q0UC466SPIGxBEJZCqIywAgaAzai1yOQtWuNNNObp6rhr369psc2mo7e/jp9OwtJns8cJxBk7eHDTSRyMiqO3hsAJRbbUjmxINjZqy6EJS2LWclddz7PFGOmnGO3vSf1Xb4FvE5jjAYIpJDG8kck7FTBGQS+0KmUaSI1Iv4nnyrMadJqUoq9nbj9dO36GHUqXSbtdX4fTXsMjD4/EznBJ26xmWPEtI8PZyBxG6BWQ7qCQd7XAuw6Wi4U4bb2b2ate6338fxE9qpJxV7Xve3dYv5hjMVHiPVVYn1hw8MtlJiiUgzowta6gWUkf8QX3FRhCnKHSPhvXa+H14mZznGfR9u5+v8EtWuM6z2gFAKAUAoBQCgFAKAokiDbMARsdwDuNwd6w0nozKk1qhJEGFmAIuDuL7jcHejSe8Jtbi2uDjDFwiBzsWCjUR0J5msbEb3tqSdSTjstu3YUx4CJVZVjQK19QCqA1/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+0xZFw4ZPkr7OnkPZ+T7vKl2LI9GHW99K3tpvYez8n3eVYuxZAYZBpsq9zZdh3drd3ptttWbsWRRBgIkZnSNFd/aZVUM3ziBc1lyk1ZswoRTukJsDG51PGjMNrsqk7b8yKKckrJhwi9Wi40Km1wDpN1uAdJta46bE1hNozZFmHL4k16I417Q3fSqjWT4tYd741lzk7Xb0MKEVeyKRlUAj7IQxdl8jQuj+m1qz0k9rau79tzHRwts2Vi8uGQLoCqEtbTYabdLcrVG7ve+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atinLnBrk="0"/>
            <a:endParaRPr lang="en-US">
              <a:solidFill>
                <a:prstClr val="black"/>
              </a:solidFill>
            </a:endParaRPr>
          </a:p>
        </p:txBody>
      </p:sp>
      <p:sp>
        <p:nvSpPr>
          <p:cNvPr id="40966" name="AutoShape 6" descr="data:image/jpeg;base64,/9j/4AAQSkZJRgABAQAAAQABAAD/2wCEAAkGBxQSEhQUERQUFRQVGBIXGBgUFxUVGBUXGBUYFhgXFhcYHSggGR8lHRcYITEiJiktLi4uGB8zODMsNygtLisBCgoKDg0OGxAQGywkICYxNzctLDQtNCwtNDQvLy80LDQvNCwsLC0sLywsLy8sLCwsLDQsLCwsLCwsLCwsLCwsLP/AABEIAK0BIwMBEQACEQEDEQH/xAAcAAEAAQUBAQAAAAAAAAAAAAAABgIDBAUHAQj/xABKEAACAQIEAwQFBwoDBQkAAAABAgMAEQQFEiEGMVETIkFhBxQycYFScpGhsbLRFSMzNEJTYnOSwYKzwxckQ9LwFiU1dIOTosLx/8QAGwEBAAIDAQEAAAAAAAAAAAAAAAIFAQMEBgf/xAA3EQACAQIDBAgFAwQDAQAAAAAAAQIDEQQFIRIxQXETMlFhgaGxwTM0kdHwFBXhIkJS8QYjcmL/2gAMAwEAAhEDEQA/AO40AoBQCgFAKAUAoBQCgFAKAUAoBQCgFAKAUAoBQCgFAKAUAoBQCgFAKAUAoBQCgFAKAUAoBQCgFAKAUAoBQCgFAKAUAoBQCgFAKAUAoBQCgFAeE0BYTE6nKrvptqPgCdwvvtv5AjrWdlpXIqV3ZGRWCQoBQCgFAKAUAoBQCgFAKAUAoBQCgFAKAUAoBQCgFAKAUAoBQCgFAKAUAoCzLOFZQdtRsOl+dvfz+isqLabXAhKai0nxMXOMWUUadixtfpWCZr8tx76wGYsGNt97eYrIMjPc2MWiKKzYiY6Y1PIdZH/hUXJ62tW6jS27yl1Vv+3ic9evsWhHrPcvcz8vwgiQKCWI3LHm7HdmbzJua1Tk5O5thHZjYyaiTFAKAUAoBQCgFAKAUAoBQCgFAKAUAoBQCgFAKAUAoBQCgFAKAUAoBQCgFAY2YYQSxsjcmHMcwRuGHmDY/Cp05uElJGqtSVWDg+P55ENh4k06oMaCSjFe0XmCNrsPH3jnflVnUy9VIqpR48PsUdDN3Rk6OJWq0v8AcqxPEeFgXXEzTSb6RYqoPViQP+unOtNLLq0pWkrI662b0Ix/oe0y7wHg3laTGznVJJdUJ8FB7xHQXFgP4fOpY+cYWoQ3Lf8An5vMZZCVS+Iqb3u5EzqtLc9oBQCgFAKAUAoBQCgFAKAUAoBQCgFAKAUAoBQCgFAKAUAoBQCgFAKAUAoBQA0Bzn0hYLTMsg5SLv8AOXb7Cv0VfZXUvTcOz3PJZ7Q2ayqL+71REocOZHSNebsqj3sbf3qwnJQi5PgVlCm5zUFxZ2zBYZYo0RfZRQo9wFq8nOTnJyfE97TgoRUVuRdkS43v8CR9YqJMw5cB8mSRf8RYfWf70BgYTMHEgRiHGrTf42uCOdAbwUB7QCgFAKAUAoBQCgFAKAUAoC1iJ1jUs5CqouSdgBUZSUVd7iUISnJRirtkXxHHUINkjkcde6oPuBN/pAqulmdNPRN+RbQyWq1eUkvqxBx1ETZ45FHXutb3gG/0UjmlNvVNGZ5LVSvGSfkSbD4lZEV0IZWFwRyNWMZKa2ovQqKkJU5OMlZojMnHUQJHZS7EjmngbfKqueZwTa2X5FvHJajSe0vMycq4ujnlWIRyKW1WLabbKW8D0BrZRx8Ks1BJq5qxGVVKNN1HJNLn2m2zjMRh4mlYEhdOy2udTBdr++uqtWVKDmziw1CVeoqceJHv+3kX7qX6U/5q4P3SH+L8iz/ZKn+a8/sbbIM/XFl9COujRfVp31auVj/D9ddOGxca97Jq3ucWMwMsLs7TTv2dxrZ+OI1ZlMUpKsy7FP2SR18q0TzKEZNbL0OuGTVJRUtpaq/HibnI82XExmRVZQGK2a19gDfY+ddeHrqtHaSscGLwssNPYk76XMLN+KoYGKd53HNUt3T0Yk2Hu3Naq+OpUns733G/DZZWrx2lZLvNaOPU/cyf1LXN+6Q/xfkdbySf+a+jN/k+dRYkExk3FtSsLMt+Vx/cXFdtDEwrK8StxOEqYd2mt+58C7mmaR4dNcrWHIDmWPQAc6nVrQpR2pshQw9SvLZpq5HH48jvtDIR1JUfVc1wPNIcIvyLVZJUtrNeZmZZxjDKwRg0ZJsNVipJ5DUDt8a20cwpVHsu6NFfKa1KO0rSXdvJHeu8qyN8aZVJiFiWJQSGYkkgBRa29/Pp0rvwGIhRcnN8CozbCVMTGMaa1uafJeFTh5o5ZpohoJOhbsTsQNza3O/LwrficwhUg4RT14nPgcoqUaiqTktOCJXJnEY5am9wt9tqqS/LH5Vkf9HH8dz9lgPpoAcHPJ+kfSOg/AbfSaAzsHl6R7gXPU8/h0oDLoBQCgFAKAUAoBQCgFAKAUAoCJekWQiGJQdmk387KSPr3+AqszRvo0u8uclinVlJ8F7kNyjCiWeKNiQrtY252sTt9FVVCmqlSMHxL3E1XSoymt6R7nOEEM8ka3Ko1hfnYqDv9NMRTVOrKC3Ixharq0YzlvZLfR1KTHKpOyupHlqG/wBlWmVyexJd5SZ3FKcZcWvQhWJ9t/nv941Tz6z5v1PQw6i5L0L+UT9nPE/R0v7iQD9RNToS2KsZd5qxMNujOPamTX0hT2w6L8uQfQqk/barfM5WpJdr9NSgyWF6zl2L1aOf1RnpiZejfniPdD/qVbZV1p+HuUOebqfj7EUzD9NL/Ml++1VtX4kub9S5ofCjyXoibcFSacHIw/ZaU/QimrfL3ag33s8/msdrFRj2pepAQSdybk7knmSdyTVJe+rPS6LRG2zDLVTC4eYFtUpfVe1tr2tt5V1VaMYUYVFvZxUcRKeIqU3a0bWMngdiMWtvFZAfMW1faBWzL2+nXI1Zsk8M+a/PMucezE4rSeSItv8AFcn+30VLMpN1rdiIZPBLD37X6GJw/liTdoZWZVVe6RtqY+ZFja3LzqGEwvTXve1tDZmGNeH2dm129eXLeeQcPuR32VeoHeP9gPprfTyupLrtLlr/AAc9XO6UXanFvyX38ia4fEzlFCg2AUare1t7Vztvzq5irJK9zzs3eTdrdxTiImAvPOiD+J/7bCtkISl1U2aZ1YQV5tI1WIzjBRc5XkI8I12+nYfXXVDAV5cLc/y5w1M1w0N0r8vyxuuHMVBiY+0iS1iVIexZSOu55ix+NaK9CVGezI6sNiYYiG3E3YFaToPaAUAoBQCgFAKAUAoBQCgFAKAUAoCH+kf9HD88/cNVeadSPP2LvJPiT5e5GOGP1uD5x+41V2D+PHn7Mtsf8rU5e5VxT+uT/OH3FpjPjz/OAy/5WHL3ZIfRz7M/zo/sarDK+rLmVWeb4cmQ3E+2/wA9/vGqifWfN+pfw6i5L0LTcqi9xIk3GeO7VcL5xdp8XsP/AKmrHH1dtQ5X+pUZXQ6N1f8A1b6fiI1VcW5MvRvzxHuh/wBSrbKutPw9yhzzdT8fYimYfppf5kv32qtq/ElzfqXND4UeS9ETLhH9Qm983+WKtcD8tLxKLMvnYeHqQVapkeiJn+RpMVgcKIygK6ydZI5kjawNXDw8q2GpqPAof1kMNjKrnfXs/wBou8PcLzYedZHMZUBr6SxO4I8VFZwuCqUqim2iGOzKjXouEU7u3BfctZwYjI2IkX5IF+9y2Fl5XNddanQg3WqL3+iOHD1sTUSw9J25afV77cjWYfiEdoutLRbg8yw6NYbWB8K43ml5WtaPn9vAsP2RKm3tXl9F99e1mZ/2SxEqhjiI3DAEG7lTfxAG1Qngq9ZXlUvfnb7E4ZjhqDtGk4tdyv8Ac3+b4w4TBqLjtAiRrb5QUAke4Amr/AYbblGD3Ja+B5PN8aqUJ1Vvk9PH7I5hiJQN3bn4sdz+NeqVkjwa2pvtZgSYtPlfUfwrF0b1Rn2G54P4g9VnuTeJ7LJbwHg9v4fsJrkxmH6anpvW4s8uxLw9S0tz3nY43BAIIINiCNwQeRrzZ61O5VQCgFAKAUAoBQCgFAKAUAoBQCgFAQ/0j/o4fnn7jVV5p1I8/Yu8k68+XuRjhj9bg+cfuNVdg/jx5+zLbH/Kz5e5VxT+uT/OH3FpjPjz/OAy/wCVhy92SH0c+zP86P7Gqwyvqy5lVnm+HJkMxZ78nzpPvGqefWlzfqX9PqrkvQuY/D9nI6dCLe4gMPqIqdWGxNxIUanSU1L800KZ5y2i/wCwgQe4MxH3vqrEpOVu5WJQgo3txd/QTw6RH/Ggf6XdR9Sg/Gszhs271fzYhPacu528k/clvo354j3Q/wCpVllXWn4e5SZ5up+PsRTMP00v8yX77VW1fiS5v1Lmh8KPJeiJlwj+oTe+b/LFWuB+Wl4lFmXzsPD1IKtUyPRHUuET/ukPzT95q9Jg/gQ5Hj8y+anz9jcXrqOI1WaZHFOCGBW+9169bda11acasHCW420K86E1OD1Oc5zlT4aQo4NjfQ3g46+/qPCvO4ihKjPZe7gz12ExUMRT2lv4rsZn8L8QHDNockwsdx8gn9oeXUfHnz3YPFui9mXV9Pzic+YYBYiO1Drrz7vsWOPs9Dyd0gqncToW/ab3fgOtfQMBR6OltPe/xHyXMq36rFdGurDTx4+engYHCnBcmNHbTuUiPIixeS23dvsq+dvcPGo4rHKk9mOr8kd2Dy7bim9IkzPo3wWm2mW9va7Rr++3s/VVf+4178PoWX7dQtaxD+IvR/PAwbDap0YgWFhIpJsNQ5Eb+1sB4gDeu6hmEJq09H5FfiMtlHqarzJdwnNPhCuExg2P6CQG6NtcxavAjcgHzA5CuHEqFX/tpeK48/ud+E6Sj/1VfB+xMb1wlgL0AvQHtAeXpcHtAeXoD2gPL0B7QCgFAKAUAoCH+kf9HD88/caqvNOpHn7F3knXny9yMcMfrcHzj9xqrsH8ePP2ZbY/5WfL3KuKf1yf5w+4tMZ8ef5wGX/Kw5e7JD6OfZn+dH9jVYZX1ZcyqzzfDkyF4z2pPnSfeNU9TfLx9S/p9WPJehvOMMLpkifwkijPxUBT9Wmu3HQtOMu1L89CvyyptQlHsk/P+bmgY7VwsskbninD9nLGnyYIB9GquzGw2Jxj2RXucOX1Okpyn2yfsbr0b88R7of9SurKutPw9yvzzdT8fYimYfppf5kv32qtq/ElzfqXND4UeS9ETLhH9Qm983+WKtcD8tLxKLMvnYeHqQVapkeiJJmzkYDB6SRvJyJHXpVjXbWFpWf5ZlVh4p42tddhb4MmY4tAWYiz7FmI9k9TUMBJ9Ortks0hFYaVkuHDvKuNpmGLYBmA0x7BiBy8jWcwlLp3ZvcjGVQi8Mrpb3wLvDmDGIw+KWQkldDKSSSrBXIIv9B8jUsJTVWlOMvAhjqrw9elKC7U+9aEahF9/AC/4f8AXlUsqw0a9baqaQjrLkty8X5XNX/IMfPC4XYo61aj2YJb7ve/Ba87GJnah3wsY21i7HxJknaO/wAFRdq9xgsX+opOut13Zdy+/Hs3HzzE5YsDVjhnrKy2n3tX+i3Lt38Tt+HhCKqqLKoCgdABYCqNtt3Z6GKSVkajifiSPAqjSo7B2KjRpuCBffURW/D4eVdtRdrGjEYmNBJyI9/tRw37mf6Iv+eur9sqf5Lz+xyfulLsZRmPF8WNwmLWJJEaOLXd9IsdQsV0sbEHe9IYSVGrByad2Zli4V6U9lbkRnh31/Gp2EMrJHGSzyF3Fyx2DMDqbYWCjbrXZX6Cg9uSu3uRxYd4ivHYi7JcTaZpnc+CSPL8M5lxAuHkALNd2LKiBie9Yi5PLb4aKdCFZuvNWj2G+pXqUUqEHeXaejgfMHGuTF2k5gGWZiP8Q2Hw2p+tw6dlDTkh+ixEldz1K+HeKMThMQMJmBYqSFDObsl9lOv9tD1NyOuxFYr4anVp9JR+n5uM0MVUpVOirfUR4qT8vaNb6Nbd3U2n9WJ9m9ue9HCP6K9tf5Mqcv12zfT+DptVJbHMOEMXIc3xCtI5UNi7KXYqLS7WBNharfFQisLFpdnoU+FnJ4qSb7SrOeI8VjsScLl7FUUkF1OksBszl+apflbc7dbVilh6VCn0lbf2fnEzVxFWvU6Kjp3lc3A+PjXXFjWaQb6dcqXPQMWN/iAKwsbQk7Shp4GXgq8VeNTU2XAvFzzOcNitp11aSRpL6faVhyDCx5cwD0rVjMIoLpKfVNuDxbm+jqdZE5qvLEUAoBQCgIj6RkJiiNthJv5XRrVWZov+uL7/AGZdZJJKrJd3uiHZRixDPHIQSEa5Ate1iNr++qmhUVOpGb4F5iaTq0ZU1xQzjGCaeSVQQHa4BtewUDe3urNeoqlSU1xGFpOlRjTb1SJd6O4iI5WI2ZlAPXSN/ttVplcWoSfayjzuac4x4peu4hGM9qT50n3jVNU3y8fU9DT6seS9Caca4e+Fgk+RoB9zJb7QtXGYQvRjLst5oocrqWxNSHbfyf2uRTKcP2k8SfKdL+4G5+oGquhDbqRj3lzianR0Zy7E/wA+ptuPf1v/ANKP7z115l8bwXucWT/LeL9jY+jfniPdD/qVuyrrT8Pc5c83U/H2IpmH6aX+ZL99qravxJc36lzQ+FHkvRE14Lj1YKVR+00o+lFFW+Xq+HkuZQZrLZxcZdiXqQJfPY9D4HoapD0nI2uPzNZMNBCAwaItcm1je9rb38a6qtdTowppbjjo4aUMRUqtq0rGVwOhOLWw5LIT5C1vtIrZl6brrkac2klhn3tFzjyIjFajydEI+Fwf7fTWcyi1Wv2ojk808PbsZjcP52MMsylC3aAAWI2IBG9/f4VDC4lUVKLV77jZjsG68oSUktnfc1Dd0BentHz6fCt1eq6FFYWHOb7+zlHj3o5cHQ/V4p5hUXdSXZHjLnU3r/4t2nvF2WvBHgp7EEpa58HEjTKD8HP9Jr1eQ6YXopc/qeP/AORu+MdaPL6aeZ1fIs0TFQJMh2Ybj5LDZlPuNclWk6c3BnRRqqpBTRdx+WwzgCaNJApuA6hrHlcXrEKkoaxdiU6cZ6SVzRZ9k+Aw8Ekz4aABFNu4BqbkqjzJsK6KNWvUmoKTOarSoU4OTitDnfC2Fb1LMZf2exWO/Vr6iPgLf1CrTEyXTU495V4SL6KpLhYmXoiH+6Sfz3/y4q4cz+KuX3O3K/gvn9jRcE97N5zL7Y9aIvzD9oF2/wAJaujF6YWKju09DRhNcXJy36nVqpi6OY+mRFvhjtqKzg9dI0W+sn66t8r/AL1yKfNd8PH2MXAEnPUJ53F/f6nvU5/JP8/uIw+e/Ow6xVKXRyDIWIzLHEHcLmBBHUOavayvh4L/AMlFQ+YqeJufQ3AOzxD+OqNfgFJ+1vqrnzSX9UUdGVxWzJ950Y1VFqcwx4UZ+nZ89Sa7fKMBv/8AG1/fVvG/6F38PqVE7frlb80OoVUFuKAUAoBQFrE4dZFKuAysLEHkRUZRUlZ7iUJyhJSi7NEYxHAsJN0kkQdO6w+sX+k1Xyyym3o2vMtoZ1WStKKfke4XgaFTd3kcdNlB99hf66Qyymndtvy9BUzqtJWikvP1JNBh1RQqAKqiwAFgBVhGKirLcVM5SnJyk7tkal4GhYkmSbvEnmnib/JqulllNtvaevL7FrHOq0Ulsx05/c3ePytZYDCxbSQouLX7pBB3FvCu2rRjUp9G9xX0sRKlV6WO/Xlqa3K+EooJVlV5GK3sGK23BXwUeBNc9HAQpTU02zrxGaVa1N02kk+fuyvOOF48TJ2jvIp0qtl02sCT4qetZr4KFaW020RwuZVMPT2IpNXvrf7l/IshTC69DO2vTfXp203tawHyjU8NhI0L7Lbv7GvF46eJttJK3Z3mtm4JhZmYyS3ZmY2KWuxJNu751zyy2nKTltPXl9jrhnNaMVHZjou/h4m4yXKVw0ZjRmYFi12te5AHgB0rrw9BUY7KZw4rEyxE9uSS04GFm3CkE7F+8jnmUI38yCCL+daa2BpVXtbn3G/DZnWoR2VZrsZrU4DjvvNIR5BB9dq0LK4X1k/I6nndS2kF5khyrKYsOumJbX5k7s3vJ/8Ayu6jQhSVoIrMRiateW1Ud/Q9zTKosQumVbgbgjYqeoIrNajCqrTQw+IqUJbVNkdPAyBgVlktvzCG3TwFz+FctPL4U57cZO63bvr4cO87a2bVKsOjlFWe/fquzx3PuuZmXcGwRsGYtIRuNdtN+ukDf43pSy+lB3d2+8xWzatUjsxtFd356G1zrKo8TC8Mo7rDmOakbhl8wasqVSVOSlEqKtKNSLjI5h6jmGUSM0QMsJ5lVZ4383Ubo3n9Z5VcbeHxcbS0fn/JTbGIwkv6dV+fQz/9qjWscMuv+YbfRpvWv9rV+tpyNv7q7dQwGwmYZtIplBihB2JVkjTzVTvI1vH6xWzbw+Ei9nV+f8GtwxGLa2tF+fUmWeZQmGyqeGEGyxt5szEgljbmTXBSqupiYzl2lhUpKnh3CPYYnolQjCSAgj8+/MEf8OLrWzMneqrdnuzTliapO/b7I1vGfDk8OJ9ewQJN9TqouytaxYL+0rDmPf1224XEQnT6GqQxWHqQqdNS8ShPSmQul8N+cGxtJYavcVuPdWXleuktCKzTTWGpj5Pk2JzLFDE41SkKkWVlKhgpuI0U76b82PP7JVa1PDU+jpb/AM3/AGI06NTE1OkqqyMjjvJJ4cUuOwqs26ltK6ijqNNyo3KkbH49ajg69OdLoahLGUKkKirUyzL6UJWTRHh1Ex2vqLAHqEtc+69Z/bIp3ctCLzOTjZR1L3B/DcscWJxWJBV3hmCq2zWYFmdh4EkDb39axicTGU404bk1/BPC4aUYyqT3tM1fB2ZzYbAyy4dNZXERa10lroYje+ncb238K3YqnCpWjGbtozThKk6dFygr6+RsJ/Sg7rpgw4Ep2BLmSx8kVQTWpZYk7zlp9DZLM21aMdTP4A4alErYzF6hK2rQH2a7e07DwJBIA8ATtyrXjcTDZ6GnuNuCw01Lpqm9nQarCzFAKAUAoBQCgFAKAUAoBQCgFAKA8vQHtAKAUAoBQCgFAeEUB5oFDFj0ChkEUAAoD2gKOzHQUMWK6GRQFOgUMWMTOP1eb+XL9w1spdePNEanUfIhXoc/QT/zF+4K78z68eRXZX8OXM6AEFVhaWKqAUAoBQCgFAa7iHNlwmGmxDi6woz26kDZfibD40BxbLsvz3MMM2ZJjWjJ7R4oFLoGVTyVB3bbELqvew33vQHU/Rxn0uOwEU2IQpN3kkBUrdlNtQB5ahY9NzQEnoCOZ5xzgMHKIcTiUSQ27tmYrfca9IOj42oDfYXEpIivGyujgMrKQVZSLggjmDQF2gItj/SHlsPadpiowYn7N1AdmD3II0qpJsVNyBYWoCQ5fjo541lhdXjcAqym4YeVAXyaA4nwzn75jn8jDHssMT/mIV19niEUMCAoIA2BYkg7mgO20BrM+z/D4KPtcVKsSXsC17sbXsqjdjbwAoCnh7iLDY6PtMJKsqA2NrgqedmVgCvxFAbWgNTmvEuFw0iRYiZIndXdQ9xdUBLG/IABTzNAX8kzeHFwpPh31xPq0tZlvpdkbZgD7SkUBn0BGD6Qcu9Y9W9bj7a+m3e06r209pbRe+1r86Ak9AWcXiViR5JDpRFZ2J5KqjUxPuANARl/STlY7O+Mi/O30+0QLErdzbuC4O7WoCVg0B7QEYX0gZccT6sMVGZr6bd7TqvbT2ltF77WvQEnoCiWQKCzEBQCSSbAAbkknkKAjuT8e5fipjBBio3l3AWzLrI37jMAH5H2SaAkOIiDqytuGBU+GxFjWU2ndGGrqzNTgcuwuXRSMtoYvbdnckCwtcljtWyrWnVd5s10qMKStBGPw9xxgcc7R4XELI63OmzoxA5lQ4GoeYvWo2kioBQCgFAKAUBEfSzCXyjGhb3EerborqzfUDQFn0bZpEMlw0uoaIYSHPyTEDrv05X+NAbvhTiOLMIBiMOHEZZlHaKFJK87C52vt8KA3BoDiHo+yPD49s6lxsaySGWVbvuYx+cN0J3QggWI5aR0oCT+gHEM2VKGvZJplW/ye6+3+JmoDpNAcG4Q4ew2Jn4gfERLI0cmJCFhfRqacll6NdRvzFtqAnPoKP8A3PB8+f8AzWoCfsKA476MMqgXO810wxjsH/M2RR2V2dT2e3duNtvCgOx0Bxf0pzTPnuXxRwJidERkjhkYKjuTIWuTtsI0O/yRQGy4ByjGx5xiMTNhEwsM8JDxxyxuokUx2bSpvc2bwt3j1oDq1Acj9JmVxYrPMqgnXVG6y6luRqClmsSN7XAoDqOV5bFholigRY411aUXYDUxY2+JJ+NAYHGuJeLL8ZJHs6QTspHMERtYi1AcIyXJsZiskWCDLoWSRmcYsyxrIWWcgkq1iNlMdr8t6A75wssoweGGI/TCGISbhu+EAO4JB38b0Bb4z/8AD8b/AOWxX+S9AcGjyDDjhdsV2SesGYfnSLuPz4jsG8Bp8Bt40B3/AIYcnB4YncmGAn/21oDG45xLx5djHjuHXDzlSOakRt3h7ufwoDmfBvBOW4nI4HxJSIszO2JDRxyK4lZdHaOCLbBbcvjvQHZILaVsdQsLNe+oW538b0BCPTbiGTJ8ToJGowobfJaVQw+I2+NAc4mybMMRhMuMGXQQ+r+ryxYhJotUg0Brm5HtGzkX5igPoFaAifpRyOTG5dNBEyq7GNl1kKrlHDaCTyvbbzAoDn/BuahcywcGZ5b6tjERo4JotUakBGXvRg6XBGoagSLnkPADtooBQCgFAKAUBbnjVlZXAKkEEHkQRYg+VqA43i/Q7FqdcPmbRYWRgzQe343tftAGt4FlJFhzoDqGQYXDYPDx4eBkWOMWF3Uk73LMfEkkk+ZoDP8AXo/3if1L+NAcz4j9GqTYiebCZicKuKv6xEoDrJfdrWddid7G+7NvY2oCccL5fhsBho8NA66Iwd2dSzEkszMepJJ8uXIUBtfXo/3if1L+NAQzh7hKPCtmTeto/r7SN7Kr2Woyn5Z127Ty9nz2A2XAmUR5bg0wvrCS6DIddljvrYt7OpuV+tASH16P94n9S/jQET4Z4bjwmNxuL9aR/XG1aLKvZ94tbVrOrn0FASz16P8AeJ/Uv40BEuOuF4cwMMseKGGxWHN4pkIYgEglWXULjbbfbfncggWuCuFI8FNNisRjPWsXOArytpQBBY6VUE+Kr4/srYDxAmXr0f7xP6l/GgIvnXD8eIzHB471lF9VDjs7K3aagw9vWNPPoeVAScY6P94n9S/jQFE+IhdWVnjKsCpBZbEEWIO/SgOXf7LVAbDrmjjL2k7Q4ayk8w2ntNfUA30+HK+9AdPwksESLHG0aoiqqgMtgqiwA36CgLGddniMPND2yL20Useq6tp1oU1WuL2ve1xQEMHAcf5H/Jfrqe3q7bQv73tbdn2nw9qgJrlTRwwxRdqjdmiJquovpULe1za9qAvYmeGRGR2jZHDKwLLYqwsQd+lAcrj9E0QYRHMnbACTtfVTbc9C+u3+LTf470B1hcZEAAHjAH8S/jQGDnuGw2Lglw8zoY5VKtZ1BHiCD4EEAj3UBAMs9GwDwDF5mcThcKwaHDkKgBB7oZtZuBytbcdBtQHTRjo/3if1L+NAaTjPJ8PmWFfDSzKgbSyurKSjKbggE7+II6E8udARzIuCymLhxWOzL1xsMpSBSqRBLgrdrMdRsffcC5NAdDilVhdSCPIg/ZQFygFAKAUAoBQHlALUAtQA0BahxKsWCkEodLDodIax+DA/GsKSd7cCUoSik2t+70LtZIigLOKxSxgFzYFkUc/aZgqjbqSKw5JbyUYOTsi9WSIoBQFmTForIrOoZ7hASAWIFzpHjYUM2ZeoYFAY2YY6OBC8rBVFhc9TsAANyT0FAU5bmcWIUtC4YA6TzBVrA6WU7qdxsaNWBdbFIJBGXXtCpYLcaioNiQOlzS3EF6gBoDGbHxiQxmRe0CdoVuNWi9tVul/Gs7MrXsR243tcxMBxBh5tGiQfnGZUDXQuVAY6AwBYWYG423FTlRnHeiEa0JbmbStZtNXmfEOGw76J5ljYqGs1/ZJIvy8j9FbadCpUV4q5qnXpwdpOxk/lOG0Z7VLSkCM6haQnkE61Ho53as9N5LpI6O+/cZYqBMUAoBQCgFAe0AoBQCgFAKAUAoBQCgMXM8asMTyNyUXt1PIKPMkgfGoVKipxcmbaNJ1aiguP55EZyjtMPKhljde3usjMUIM5LOhWzG17lBe37FcFDbpTTkmtrfz3r7fQs8T0dem1CSez1Uk+rufDk/qeJm0nYtP6wGk0ynsNKWjKmx7o794xud97HlepqrLYc9rXs7PfTiQlh4dIqWxZXX9Wuvtrw9yvGY94ox2eKExd4VL/AJkdkHDG4PsjVay6r2PWpubUdJ3vx00/O81wpRnL+qns2T011t56cbFmTFyNEVldXCYrBAHXGzgmVCUk7PYEbW2GxHSjctmzd9V2X38bGVCKneKteMuDS3Pdc8lzjEGR2V1XRN2YjaSBEI16QrBu/rYbg38Rtap7cm278d2n+yHQ09lK3C97P/VjNlx049dlDlhh2lVIgq2J7JGuxA1G1ybDz5+E7y1fYatiH9Ebb978S3hMTJ2kEYxva9skrGyx3U9mdLLYbKDyBvuOZ3qSe7UxKKs3s2sY+ShkTB97VqbFEalS6WR9lNrjcX+PSkdyMT1b8BgMzxCx4eRpTMZ8JLNoKoBrSON106RffVY87+VSRGUY3atuZVgcxk14K2ME3rDEugWMbdjI/d0i6qGAFjve2/MGRFrfobjicRFIxLIYSZU7KQD2JQGKkkiwBGob7G9vGsogjRvnstuyMsa2xIhfFRqNNjCZAbNdVckLHvcAn4VLZW8iy5Ljmik1JIMUyYbGMH0xlmZJVAW6D9m+kgWvblepKN12akW7GFh86xIVm7dXD4eeXeTDsVKpdZIVjF9OrukNfmN9jWzYi3u495DafaVY+acxSI+IZhLgHnPcjGkrbUq2X2WUlTe53uCKzFRumludiEnKzV+Begie/Z9qb/k9GEmiLWLyMbX08tNlt5X570032/u3GGna1+G8s5Y7xQ5cQxmLRzOqssdwBhNSxowW4Fxz5m+5NTmlKU1u/wBkIXjGDvf/AEbThPGGXRI2NEzSxlzCBGAhut9IHfULfSdRO58KhiIKN0oWs9+v53k6E3Kzc73W787D3EY+KHMZTNJHGpwkG8jKoP56brRQlKgtlN/1P0QcoxrPafD3Zp8tcB4mhUDDy49jCCg3T1ZtTRhhdVZ1JFrePWt9Rf0tS6yjr9ePgaoPVOO5y0+n3KY8+nSOUPiQXJg/ODsZIIo5ZWQzRlLGwAtpfla9zvWXQg5K0dNdNU20tz/giq01F3lrprvWr3q3uZ2Ix7q0UC466SPIGxBEJZCqIywAgaAzai1yOQtWuNNNObp6rhr369psc2mo7e/jp9OwtJns8cJxBk7eHDTSRyMiqO3hsAJRbbUjmxINjZqy6EJS2LWclddz7PFGOmnGO3vSf1Xb4FvE5jjAYIpJDG8kck7FTBGQS+0KmUaSI1Iv4nnyrMadJqUoq9nbj9dO36GHUqXSbtdX4fTXsMjD4/EznBJ26xmWPEtI8PZyBxG6BWQ7qCQd7XAuw6Wi4U4bb2b2ate6338fxE9qpJxV7Xve3dYv5hjMVHiPVVYn1hw8MtlJiiUgzowta6gWUkf8QX3FRhCnKHSPhvXa+H14mZznGfR9u5+v8EtWuM6z2gFAKAUAoBQCgFAKAokiDbMARsdwDuNwd6w0nozKk1qhJEGFmAIuDuL7jcHejSe8Jtbi2uDjDFwiBzsWCjUR0J5msbEb3tqSdSTjstu3YUx4CJVZVjQK19QCqA1/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+0xZFw4ZPkr7OnkPZ+T7vKl2LI9GHW99K3tpvYez8n3eVYuxZAYZBpsq9zZdh3drd3ptttWbsWRRBgIkZnSNFd/aZVUM3ziBc1lyk1ZswoRTukJsDG51PGjMNrsqk7b8yKKckrJhwi9Wi40Km1wDpN1uAdJta46bE1hNozZFmHL4k16I417Q3fSqjWT4tYd741lzk7Xb0MKEVeyKRlUAj7IQxdl8jQuj+m1qz0k9rau79tzHRwts2Vi8uGQLoCqEtbTYabdLcrVG7ve+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atinLnBrk="0"/>
            <a:endParaRPr lang="en-US">
              <a:solidFill>
                <a:prstClr val="black"/>
              </a:solidFill>
            </a:endParaRPr>
          </a:p>
        </p:txBody>
      </p:sp>
      <p:sp>
        <p:nvSpPr>
          <p:cNvPr id="40968" name="AutoShape 8" descr="data:image/jpeg;base64,/9j/4AAQSkZJRgABAQAAAQABAAD/2wCEAAkGBxQSEhQUERQUFRQVGBIXGBgUFxUVGBUXGBUYFhgXFhcYHSggGR8lHRcYITEiJiktLi4uGB8zODMsNygtLisBCgoKDg0OGxAQGywkICYxNzctLDQtNCwtNDQvLy80LDQvNCwsLC0sLywsLy8sLCwsLDQsLCwsLCwsLCwsLCwsLP/AABEIAK0BIwMBEQACEQEDEQH/xAAcAAEAAQUBAQAAAAAAAAAAAAAABgIDBAUHAQj/xABKEAACAQIEAwQFBwoDBQkAAAABAgMAEQQFEiEGMVETIkFhBxQycYFScpGhsbLRFSMzNEJTYnOSwYKzwxckQ9LwFiU1dIOTosLx/8QAGwEBAAIDAQEAAAAAAAAAAAAAAAIFAQMEBgf/xAA3EQACAQIDBAgFAwQDAQAAAAAAAQIDEQQFIRIxQXETMlFhgaGxwTM0kdHwFBXhIkJS8QYjcmL/2gAMAwEAAhEDEQA/AO40AoBQCgFAKAUAoBQCgFAKAUAoBQCgFAKAUAoBQCgFAKAUAoBQCgFAKAUAoBQCgFAKAUAoBQCgFAKAUAoBQCgFAKAUAoBQCgFAKAUAoBQCgFAeE0BYTE6nKrvptqPgCdwvvtv5AjrWdlpXIqV3ZGRWCQoBQCgFAKAUAoBQCgFAKAUAoBQCgFAKAUAoBQCgFAKAUAoBQCgFAKAUAoCzLOFZQdtRsOl+dvfz+isqLabXAhKai0nxMXOMWUUadixtfpWCZr8tx76wGYsGNt97eYrIMjPc2MWiKKzYiY6Y1PIdZH/hUXJ62tW6jS27yl1Vv+3ic9evsWhHrPcvcz8vwgiQKCWI3LHm7HdmbzJua1Tk5O5thHZjYyaiTFAKAUAoBQCgFAKAUAoBQCgFAKAUAoBQCgFAKAUAoBQCgFAKAUAoBQCgFAY2YYQSxsjcmHMcwRuGHmDY/Cp05uElJGqtSVWDg+P55ENh4k06oMaCSjFe0XmCNrsPH3jnflVnUy9VIqpR48PsUdDN3Rk6OJWq0v8AcqxPEeFgXXEzTSb6RYqoPViQP+unOtNLLq0pWkrI662b0Ix/oe0y7wHg3laTGznVJJdUJ8FB7xHQXFgP4fOpY+cYWoQ3Lf8An5vMZZCVS+Iqb3u5EzqtLc9oBQCgFAKAUAoBQCgFAKAUAoBQCgFAKAUAoBQCgFAKAUAoBQCgFAKAUAoBQA0Bzn0hYLTMsg5SLv8AOXb7Cv0VfZXUvTcOz3PJZ7Q2ayqL+71REocOZHSNebsqj3sbf3qwnJQi5PgVlCm5zUFxZ2zBYZYo0RfZRQo9wFq8nOTnJyfE97TgoRUVuRdkS43v8CR9YqJMw5cB8mSRf8RYfWf70BgYTMHEgRiHGrTf42uCOdAbwUB7QCgFAKAUAoBQCgFAKAUAoC1iJ1jUs5CqouSdgBUZSUVd7iUISnJRirtkXxHHUINkjkcde6oPuBN/pAqulmdNPRN+RbQyWq1eUkvqxBx1ETZ45FHXutb3gG/0UjmlNvVNGZ5LVSvGSfkSbD4lZEV0IZWFwRyNWMZKa2ovQqKkJU5OMlZojMnHUQJHZS7EjmngbfKqueZwTa2X5FvHJajSe0vMycq4ujnlWIRyKW1WLabbKW8D0BrZRx8Ks1BJq5qxGVVKNN1HJNLn2m2zjMRh4mlYEhdOy2udTBdr++uqtWVKDmziw1CVeoqceJHv+3kX7qX6U/5q4P3SH+L8iz/ZKn+a8/sbbIM/XFl9COujRfVp31auVj/D9ddOGxca97Jq3ucWMwMsLs7TTv2dxrZ+OI1ZlMUpKsy7FP2SR18q0TzKEZNbL0OuGTVJRUtpaq/HibnI82XExmRVZQGK2a19gDfY+ddeHrqtHaSscGLwssNPYk76XMLN+KoYGKd53HNUt3T0Yk2Hu3Naq+OpUns733G/DZZWrx2lZLvNaOPU/cyf1LXN+6Q/xfkdbySf+a+jN/k+dRYkExk3FtSsLMt+Vx/cXFdtDEwrK8StxOEqYd2mt+58C7mmaR4dNcrWHIDmWPQAc6nVrQpR2pshQw9SvLZpq5HH48jvtDIR1JUfVc1wPNIcIvyLVZJUtrNeZmZZxjDKwRg0ZJsNVipJ5DUDt8a20cwpVHsu6NFfKa1KO0rSXdvJHeu8qyN8aZVJiFiWJQSGYkkgBRa29/Pp0rvwGIhRcnN8CozbCVMTGMaa1uafJeFTh5o5ZpohoJOhbsTsQNza3O/LwrficwhUg4RT14nPgcoqUaiqTktOCJXJnEY5am9wt9tqqS/LH5Vkf9HH8dz9lgPpoAcHPJ+kfSOg/AbfSaAzsHl6R7gXPU8/h0oDLoBQCgFAKAUAoBQCgFAKAUAoCJekWQiGJQdmk387KSPr3+AqszRvo0u8uclinVlJ8F7kNyjCiWeKNiQrtY252sTt9FVVCmqlSMHxL3E1XSoymt6R7nOEEM8ka3Ko1hfnYqDv9NMRTVOrKC3Ixharq0YzlvZLfR1KTHKpOyupHlqG/wBlWmVyexJd5SZ3FKcZcWvQhWJ9t/nv941Tz6z5v1PQw6i5L0L+UT9nPE/R0v7iQD9RNToS2KsZd5qxMNujOPamTX0hT2w6L8uQfQqk/barfM5WpJdr9NSgyWF6zl2L1aOf1RnpiZejfniPdD/qVbZV1p+HuUOebqfj7EUzD9NL/Ml++1VtX4kub9S5ofCjyXoibcFSacHIw/ZaU/QimrfL3ag33s8/msdrFRj2pepAQSdybk7knmSdyTVJe+rPS6LRG2zDLVTC4eYFtUpfVe1tr2tt5V1VaMYUYVFvZxUcRKeIqU3a0bWMngdiMWtvFZAfMW1faBWzL2+nXI1Zsk8M+a/PMucezE4rSeSItv8AFcn+30VLMpN1rdiIZPBLD37X6GJw/liTdoZWZVVe6RtqY+ZFja3LzqGEwvTXve1tDZmGNeH2dm129eXLeeQcPuR32VeoHeP9gPprfTyupLrtLlr/AAc9XO6UXanFvyX38ia4fEzlFCg2AUare1t7Vztvzq5irJK9zzs3eTdrdxTiImAvPOiD+J/7bCtkISl1U2aZ1YQV5tI1WIzjBRc5XkI8I12+nYfXXVDAV5cLc/y5w1M1w0N0r8vyxuuHMVBiY+0iS1iVIexZSOu55ix+NaK9CVGezI6sNiYYiG3E3YFaToPaAUAoBQCgFAKAUAoBQCgFAKAUAoCH+kf9HD88/cNVeadSPP2LvJPiT5e5GOGP1uD5x+41V2D+PHn7Mtsf8rU5e5VxT+uT/OH3FpjPjz/OAy/5WHL3ZIfRz7M/zo/sarDK+rLmVWeb4cmQ3E+2/wA9/vGqifWfN+pfw6i5L0LTcqi9xIk3GeO7VcL5xdp8XsP/AKmrHH1dtQ5X+pUZXQ6N1f8A1b6fiI1VcW5MvRvzxHuh/wBSrbKutPw9yhzzdT8fYimYfppf5kv32qtq/ElzfqXND4UeS9ETLhH9Qm983+WKtcD8tLxKLMvnYeHqQVapkeiJn+RpMVgcKIygK6ydZI5kjawNXDw8q2GpqPAof1kMNjKrnfXs/wBou8PcLzYedZHMZUBr6SxO4I8VFZwuCqUqim2iGOzKjXouEU7u3BfctZwYjI2IkX5IF+9y2Fl5XNddanQg3WqL3+iOHD1sTUSw9J25afV77cjWYfiEdoutLRbg8yw6NYbWB8K43ml5WtaPn9vAsP2RKm3tXl9F99e1mZ/2SxEqhjiI3DAEG7lTfxAG1Qngq9ZXlUvfnb7E4ZjhqDtGk4tdyv8Ac3+b4w4TBqLjtAiRrb5QUAke4Amr/AYbblGD3Ja+B5PN8aqUJ1Vvk9PH7I5hiJQN3bn4sdz+NeqVkjwa2pvtZgSYtPlfUfwrF0b1Rn2G54P4g9VnuTeJ7LJbwHg9v4fsJrkxmH6anpvW4s8uxLw9S0tz3nY43BAIIINiCNwQeRrzZ61O5VQCgFAKAUAoBQCgFAKAUAoBQCgFAQ/0j/o4fnn7jVV5p1I8/Yu8k68+XuRjhj9bg+cfuNVdg/jx5+zLbH/Kz5e5VxT+uT/OH3FpjPjz/OAy/wCVhy92SH0c+zP86P7Gqwyvqy5lVnm+HJkMxZ78nzpPvGqefWlzfqX9PqrkvQuY/D9nI6dCLe4gMPqIqdWGxNxIUanSU1L800KZ5y2i/wCwgQe4MxH3vqrEpOVu5WJQgo3txd/QTw6RH/Ggf6XdR9Sg/Gszhs271fzYhPacu528k/clvo354j3Q/wCpVllXWn4e5SZ5up+PsRTMP00v8yX77VW1fiS5v1Lmh8KPJeiJlwj+oTe+b/LFWuB+Wl4lFmXzsPD1IKtUyPRHUuET/ukPzT95q9Jg/gQ5Hj8y+anz9jcXrqOI1WaZHFOCGBW+9169bda11acasHCW420K86E1OD1Oc5zlT4aQo4NjfQ3g46+/qPCvO4ihKjPZe7gz12ExUMRT2lv4rsZn8L8QHDNockwsdx8gn9oeXUfHnz3YPFui9mXV9Pzic+YYBYiO1Drrz7vsWOPs9Dyd0gqncToW/ab3fgOtfQMBR6OltPe/xHyXMq36rFdGurDTx4+engYHCnBcmNHbTuUiPIixeS23dvsq+dvcPGo4rHKk9mOr8kd2Dy7bim9IkzPo3wWm2mW9va7Rr++3s/VVf+4178PoWX7dQtaxD+IvR/PAwbDap0YgWFhIpJsNQ5Eb+1sB4gDeu6hmEJq09H5FfiMtlHqarzJdwnNPhCuExg2P6CQG6NtcxavAjcgHzA5CuHEqFX/tpeK48/ud+E6Sj/1VfB+xMb1wlgL0AvQHtAeXpcHtAeXoD2gPL0B7QCgFAKAUAoCH+kf9HD88/caqvNOpHn7F3knXny9yMcMfrcHzj9xqrsH8ePP2ZbY/5WfL3KuKf1yf5w+4tMZ8ef5wGX/Kw5e7JD6OfZn+dH9jVYZX1ZcyqzzfDkyF4z2pPnSfeNU9TfLx9S/p9WPJehvOMMLpkifwkijPxUBT9Wmu3HQtOMu1L89CvyyptQlHsk/P+bmgY7VwsskbninD9nLGnyYIB9GquzGw2Jxj2RXucOX1Okpyn2yfsbr0b88R7of9SurKutPw9yvzzdT8fYimYfppf5kv32qtq/ElzfqXND4UeS9ETLhH9Qm983+WKtcD8tLxKLMvnYeHqQVapkeiJJmzkYDB6SRvJyJHXpVjXbWFpWf5ZlVh4p42tddhb4MmY4tAWYiz7FmI9k9TUMBJ9Ortks0hFYaVkuHDvKuNpmGLYBmA0x7BiBy8jWcwlLp3ZvcjGVQi8Mrpb3wLvDmDGIw+KWQkldDKSSSrBXIIv9B8jUsJTVWlOMvAhjqrw9elKC7U+9aEahF9/AC/4f8AXlUsqw0a9baqaQjrLkty8X5XNX/IMfPC4XYo61aj2YJb7ve/Ba87GJnah3wsY21i7HxJknaO/wAFRdq9xgsX+opOut13Zdy+/Hs3HzzE5YsDVjhnrKy2n3tX+i3Lt38Tt+HhCKqqLKoCgdABYCqNtt3Z6GKSVkajifiSPAqjSo7B2KjRpuCBffURW/D4eVdtRdrGjEYmNBJyI9/tRw37mf6Iv+eur9sqf5Lz+xyfulLsZRmPF8WNwmLWJJEaOLXd9IsdQsV0sbEHe9IYSVGrByad2Zli4V6U9lbkRnh31/Gp2EMrJHGSzyF3Fyx2DMDqbYWCjbrXZX6Cg9uSu3uRxYd4ivHYi7JcTaZpnc+CSPL8M5lxAuHkALNd2LKiBie9Yi5PLb4aKdCFZuvNWj2G+pXqUUqEHeXaejgfMHGuTF2k5gGWZiP8Q2Hw2p+tw6dlDTkh+ixEldz1K+HeKMThMQMJmBYqSFDObsl9lOv9tD1NyOuxFYr4anVp9JR+n5uM0MVUpVOirfUR4qT8vaNb6Nbd3U2n9WJ9m9ue9HCP6K9tf5Mqcv12zfT+DptVJbHMOEMXIc3xCtI5UNi7KXYqLS7WBNharfFQisLFpdnoU+FnJ4qSb7SrOeI8VjsScLl7FUUkF1OksBszl+apflbc7dbVilh6VCn0lbf2fnEzVxFWvU6Kjp3lc3A+PjXXFjWaQb6dcqXPQMWN/iAKwsbQk7Shp4GXgq8VeNTU2XAvFzzOcNitp11aSRpL6faVhyDCx5cwD0rVjMIoLpKfVNuDxbm+jqdZE5qvLEUAoBQCgIj6RkJiiNthJv5XRrVWZov+uL7/AGZdZJJKrJd3uiHZRixDPHIQSEa5Ate1iNr++qmhUVOpGb4F5iaTq0ZU1xQzjGCaeSVQQHa4BtewUDe3urNeoqlSU1xGFpOlRjTb1SJd6O4iI5WI2ZlAPXSN/ttVplcWoSfayjzuac4x4peu4hGM9qT50n3jVNU3y8fU9DT6seS9Caca4e+Fgk+RoB9zJb7QtXGYQvRjLst5oocrqWxNSHbfyf2uRTKcP2k8SfKdL+4G5+oGquhDbqRj3lzianR0Zy7E/wA+ptuPf1v/ANKP7z115l8bwXucWT/LeL9jY+jfniPdD/qVuyrrT8Pc5c83U/H2IpmH6aX+ZL99qravxJc36lzQ+FHkvRE14Lj1YKVR+00o+lFFW+Xq+HkuZQZrLZxcZdiXqQJfPY9D4HoapD0nI2uPzNZMNBCAwaItcm1je9rb38a6qtdTowppbjjo4aUMRUqtq0rGVwOhOLWw5LIT5C1vtIrZl6brrkac2klhn3tFzjyIjFajydEI+Fwf7fTWcyi1Wv2ojk808PbsZjcP52MMsylC3aAAWI2IBG9/f4VDC4lUVKLV77jZjsG68oSUktnfc1Dd0BentHz6fCt1eq6FFYWHOb7+zlHj3o5cHQ/V4p5hUXdSXZHjLnU3r/4t2nvF2WvBHgp7EEpa58HEjTKD8HP9Jr1eQ6YXopc/qeP/AORu+MdaPL6aeZ1fIs0TFQJMh2Ybj5LDZlPuNclWk6c3BnRRqqpBTRdx+WwzgCaNJApuA6hrHlcXrEKkoaxdiU6cZ6SVzRZ9k+Aw8Ekz4aABFNu4BqbkqjzJsK6KNWvUmoKTOarSoU4OTitDnfC2Fb1LMZf2exWO/Vr6iPgLf1CrTEyXTU495V4SL6KpLhYmXoiH+6Sfz3/y4q4cz+KuX3O3K/gvn9jRcE97N5zL7Y9aIvzD9oF2/wAJaujF6YWKju09DRhNcXJy36nVqpi6OY+mRFvhjtqKzg9dI0W+sn66t8r/AL1yKfNd8PH2MXAEnPUJ53F/f6nvU5/JP8/uIw+e/Ow6xVKXRyDIWIzLHEHcLmBBHUOavayvh4L/AMlFQ+YqeJufQ3AOzxD+OqNfgFJ+1vqrnzSX9UUdGVxWzJ950Y1VFqcwx4UZ+nZ89Sa7fKMBv/8AG1/fVvG/6F38PqVE7frlb80OoVUFuKAUAoBQFrE4dZFKuAysLEHkRUZRUlZ7iUJyhJSi7NEYxHAsJN0kkQdO6w+sX+k1Xyyym3o2vMtoZ1WStKKfke4XgaFTd3kcdNlB99hf66Qyymndtvy9BUzqtJWikvP1JNBh1RQqAKqiwAFgBVhGKirLcVM5SnJyk7tkal4GhYkmSbvEnmnib/JqulllNtvaevL7FrHOq0Ulsx05/c3ePytZYDCxbSQouLX7pBB3FvCu2rRjUp9G9xX0sRKlV6WO/Xlqa3K+EooJVlV5GK3sGK23BXwUeBNc9HAQpTU02zrxGaVa1N02kk+fuyvOOF48TJ2jvIp0qtl02sCT4qetZr4KFaW020RwuZVMPT2IpNXvrf7l/IshTC69DO2vTfXp203tawHyjU8NhI0L7Lbv7GvF46eJttJK3Z3mtm4JhZmYyS3ZmY2KWuxJNu751zyy2nKTltPXl9jrhnNaMVHZjou/h4m4yXKVw0ZjRmYFi12te5AHgB0rrw9BUY7KZw4rEyxE9uSS04GFm3CkE7F+8jnmUI38yCCL+daa2BpVXtbn3G/DZnWoR2VZrsZrU4DjvvNIR5BB9dq0LK4X1k/I6nndS2kF5khyrKYsOumJbX5k7s3vJ/8Ayu6jQhSVoIrMRiateW1Ud/Q9zTKosQumVbgbgjYqeoIrNajCqrTQw+IqUJbVNkdPAyBgVlktvzCG3TwFz+FctPL4U57cZO63bvr4cO87a2bVKsOjlFWe/fquzx3PuuZmXcGwRsGYtIRuNdtN+ukDf43pSy+lB3d2+8xWzatUjsxtFd356G1zrKo8TC8Mo7rDmOakbhl8wasqVSVOSlEqKtKNSLjI5h6jmGUSM0QMsJ5lVZ4383Ubo3n9Z5VcbeHxcbS0fn/JTbGIwkv6dV+fQz/9qjWscMuv+YbfRpvWv9rV+tpyNv7q7dQwGwmYZtIplBihB2JVkjTzVTvI1vH6xWzbw+Ei9nV+f8GtwxGLa2tF+fUmWeZQmGyqeGEGyxt5szEgljbmTXBSqupiYzl2lhUpKnh3CPYYnolQjCSAgj8+/MEf8OLrWzMneqrdnuzTliapO/b7I1vGfDk8OJ9ewQJN9TqouytaxYL+0rDmPf1224XEQnT6GqQxWHqQqdNS8ShPSmQul8N+cGxtJYavcVuPdWXleuktCKzTTWGpj5Pk2JzLFDE41SkKkWVlKhgpuI0U76b82PP7JVa1PDU+jpb/AM3/AGI06NTE1OkqqyMjjvJJ4cUuOwqs26ltK6ijqNNyo3KkbH49ajg69OdLoahLGUKkKirUyzL6UJWTRHh1Ex2vqLAHqEtc+69Z/bIp3ctCLzOTjZR1L3B/DcscWJxWJBV3hmCq2zWYFmdh4EkDb39axicTGU404bk1/BPC4aUYyqT3tM1fB2ZzYbAyy4dNZXERa10lroYje+ncb238K3YqnCpWjGbtozThKk6dFygr6+RsJ/Sg7rpgw4Ep2BLmSx8kVQTWpZYk7zlp9DZLM21aMdTP4A4alErYzF6hK2rQH2a7e07DwJBIA8ATtyrXjcTDZ6GnuNuCw01Lpqm9nQarCzFAKAUAoBQCgFAKAUAoBQCgFAKA8vQHtAKAUAoBQCgFAeEUB5oFDFj0ChkEUAAoD2gKOzHQUMWK6GRQFOgUMWMTOP1eb+XL9w1spdePNEanUfIhXoc/QT/zF+4K78z68eRXZX8OXM6AEFVhaWKqAUAoBQCgFAa7iHNlwmGmxDi6woz26kDZfibD40BxbLsvz3MMM2ZJjWjJ7R4oFLoGVTyVB3bbELqvew33vQHU/Rxn0uOwEU2IQpN3kkBUrdlNtQB5ahY9NzQEnoCOZ5xzgMHKIcTiUSQ27tmYrfca9IOj42oDfYXEpIivGyujgMrKQVZSLggjmDQF2gItj/SHlsPadpiowYn7N1AdmD3II0qpJsVNyBYWoCQ5fjo541lhdXjcAqym4YeVAXyaA4nwzn75jn8jDHssMT/mIV19niEUMCAoIA2BYkg7mgO20BrM+z/D4KPtcVKsSXsC17sbXsqjdjbwAoCnh7iLDY6PtMJKsqA2NrgqedmVgCvxFAbWgNTmvEuFw0iRYiZIndXdQ9xdUBLG/IABTzNAX8kzeHFwpPh31xPq0tZlvpdkbZgD7SkUBn0BGD6Qcu9Y9W9bj7a+m3e06r209pbRe+1r86Ak9AWcXiViR5JDpRFZ2J5KqjUxPuANARl/STlY7O+Mi/O30+0QLErdzbuC4O7WoCVg0B7QEYX0gZccT6sMVGZr6bd7TqvbT2ltF77WvQEnoCiWQKCzEBQCSSbAAbkknkKAjuT8e5fipjBBio3l3AWzLrI37jMAH5H2SaAkOIiDqytuGBU+GxFjWU2ndGGrqzNTgcuwuXRSMtoYvbdnckCwtcljtWyrWnVd5s10qMKStBGPw9xxgcc7R4XELI63OmzoxA5lQ4GoeYvWo2kioBQCgFAKAUBEfSzCXyjGhb3EerborqzfUDQFn0bZpEMlw0uoaIYSHPyTEDrv05X+NAbvhTiOLMIBiMOHEZZlHaKFJK87C52vt8KA3BoDiHo+yPD49s6lxsaySGWVbvuYx+cN0J3QggWI5aR0oCT+gHEM2VKGvZJplW/ye6+3+JmoDpNAcG4Q4ew2Jn4gfERLI0cmJCFhfRqacll6NdRvzFtqAnPoKP8A3PB8+f8AzWoCfsKA476MMqgXO810wxjsH/M2RR2V2dT2e3duNtvCgOx0Bxf0pzTPnuXxRwJidERkjhkYKjuTIWuTtsI0O/yRQGy4ByjGx5xiMTNhEwsM8JDxxyxuokUx2bSpvc2bwt3j1oDq1Acj9JmVxYrPMqgnXVG6y6luRqClmsSN7XAoDqOV5bFholigRY411aUXYDUxY2+JJ+NAYHGuJeLL8ZJHs6QTspHMERtYi1AcIyXJsZiskWCDLoWSRmcYsyxrIWWcgkq1iNlMdr8t6A75wssoweGGI/TCGISbhu+EAO4JB38b0Bb4z/8AD8b/AOWxX+S9AcGjyDDjhdsV2SesGYfnSLuPz4jsG8Bp8Bt40B3/AIYcnB4YncmGAn/21oDG45xLx5djHjuHXDzlSOakRt3h7ufwoDmfBvBOW4nI4HxJSIszO2JDRxyK4lZdHaOCLbBbcvjvQHZILaVsdQsLNe+oW538b0BCPTbiGTJ8ToJGowobfJaVQw+I2+NAc4mybMMRhMuMGXQQ+r+ryxYhJotUg0Brm5HtGzkX5igPoFaAifpRyOTG5dNBEyq7GNl1kKrlHDaCTyvbbzAoDn/BuahcywcGZ5b6tjERo4JotUakBGXvRg6XBGoagSLnkPADtooBQCgFAKAUBbnjVlZXAKkEEHkQRYg+VqA43i/Q7FqdcPmbRYWRgzQe343tftAGt4FlJFhzoDqGQYXDYPDx4eBkWOMWF3Uk73LMfEkkk+ZoDP8AXo/3if1L+NAcz4j9GqTYiebCZicKuKv6xEoDrJfdrWddid7G+7NvY2oCccL5fhsBho8NA66Iwd2dSzEkszMepJJ8uXIUBtfXo/3if1L+NAQzh7hKPCtmTeto/r7SN7Kr2Woyn5Z127Ty9nz2A2XAmUR5bg0wvrCS6DIddljvrYt7OpuV+tASH16P94n9S/jQET4Z4bjwmNxuL9aR/XG1aLKvZ94tbVrOrn0FASz16P8AeJ/Uv40BEuOuF4cwMMseKGGxWHN4pkIYgEglWXULjbbfbfncggWuCuFI8FNNisRjPWsXOArytpQBBY6VUE+Kr4/srYDxAmXr0f7xP6l/GgIvnXD8eIzHB471lF9VDjs7K3aagw9vWNPPoeVAScY6P94n9S/jQFE+IhdWVnjKsCpBZbEEWIO/SgOXf7LVAbDrmjjL2k7Q4ayk8w2ntNfUA30+HK+9AdPwksESLHG0aoiqqgMtgqiwA36CgLGddniMPND2yL20Useq6tp1oU1WuL2ve1xQEMHAcf5H/Jfrqe3q7bQv73tbdn2nw9qgJrlTRwwxRdqjdmiJquovpULe1za9qAvYmeGRGR2jZHDKwLLYqwsQd+lAcrj9E0QYRHMnbACTtfVTbc9C+u3+LTf470B1hcZEAAHjAH8S/jQGDnuGw2Lglw8zoY5VKtZ1BHiCD4EEAj3UBAMs9GwDwDF5mcThcKwaHDkKgBB7oZtZuBytbcdBtQHTRjo/3if1L+NAaTjPJ8PmWFfDSzKgbSyurKSjKbggE7+II6E8udARzIuCymLhxWOzL1xsMpSBSqRBLgrdrMdRsffcC5NAdDilVhdSCPIg/ZQFygFAKAUAoBQHlALUAtQA0BahxKsWCkEodLDodIax+DA/GsKSd7cCUoSik2t+70LtZIigLOKxSxgFzYFkUc/aZgqjbqSKw5JbyUYOTsi9WSIoBQFmTForIrOoZ7hASAWIFzpHjYUM2ZeoYFAY2YY6OBC8rBVFhc9TsAANyT0FAU5bmcWIUtC4YA6TzBVrA6WU7qdxsaNWBdbFIJBGXXtCpYLcaioNiQOlzS3EF6gBoDGbHxiQxmRe0CdoVuNWi9tVul/Gs7MrXsR243tcxMBxBh5tGiQfnGZUDXQuVAY6AwBYWYG423FTlRnHeiEa0JbmbStZtNXmfEOGw76J5ljYqGs1/ZJIvy8j9FbadCpUV4q5qnXpwdpOxk/lOG0Z7VLSkCM6haQnkE61Ho53as9N5LpI6O+/cZYqBMUAoBQCgFAe0AoBQCgFAKAUAoBQCgMXM8asMTyNyUXt1PIKPMkgfGoVKipxcmbaNJ1aiguP55EZyjtMPKhljde3usjMUIM5LOhWzG17lBe37FcFDbpTTkmtrfz3r7fQs8T0dem1CSez1Uk+rufDk/qeJm0nYtP6wGk0ynsNKWjKmx7o794xud97HlepqrLYc9rXs7PfTiQlh4dIqWxZXX9Wuvtrw9yvGY94ox2eKExd4VL/AJkdkHDG4PsjVay6r2PWpubUdJ3vx00/O81wpRnL+qns2T011t56cbFmTFyNEVldXCYrBAHXGzgmVCUk7PYEbW2GxHSjctmzd9V2X38bGVCKneKteMuDS3Pdc8lzjEGR2V1XRN2YjaSBEI16QrBu/rYbg38Rtap7cm278d2n+yHQ09lK3C97P/VjNlx049dlDlhh2lVIgq2J7JGuxA1G1ybDz5+E7y1fYatiH9Ebb978S3hMTJ2kEYxva9skrGyx3U9mdLLYbKDyBvuOZ3qSe7UxKKs3s2sY+ShkTB97VqbFEalS6WR9lNrjcX+PSkdyMT1b8BgMzxCx4eRpTMZ8JLNoKoBrSON106RffVY87+VSRGUY3atuZVgcxk14K2ME3rDEugWMbdjI/d0i6qGAFjve2/MGRFrfobjicRFIxLIYSZU7KQD2JQGKkkiwBGob7G9vGsogjRvnstuyMsa2xIhfFRqNNjCZAbNdVckLHvcAn4VLZW8iy5Ljmik1JIMUyYbGMH0xlmZJVAW6D9m+kgWvblepKN12akW7GFh86xIVm7dXD4eeXeTDsVKpdZIVjF9OrukNfmN9jWzYi3u495DafaVY+acxSI+IZhLgHnPcjGkrbUq2X2WUlTe53uCKzFRumludiEnKzV+Begie/Z9qb/k9GEmiLWLyMbX08tNlt5X570032/u3GGna1+G8s5Y7xQ5cQxmLRzOqssdwBhNSxowW4Fxz5m+5NTmlKU1u/wBkIXjGDvf/AEbThPGGXRI2NEzSxlzCBGAhut9IHfULfSdRO58KhiIKN0oWs9+v53k6E3Kzc73W787D3EY+KHMZTNJHGpwkG8jKoP56brRQlKgtlN/1P0QcoxrPafD3Zp8tcB4mhUDDy49jCCg3T1ZtTRhhdVZ1JFrePWt9Rf0tS6yjr9ePgaoPVOO5y0+n3KY8+nSOUPiQXJg/ODsZIIo5ZWQzRlLGwAtpfla9zvWXQg5K0dNdNU20tz/giq01F3lrprvWr3q3uZ2Ix7q0UC466SPIGxBEJZCqIywAgaAzai1yOQtWuNNNObp6rhr369psc2mo7e/jp9OwtJns8cJxBk7eHDTSRyMiqO3hsAJRbbUjmxINjZqy6EJS2LWclddz7PFGOmnGO3vSf1Xb4FvE5jjAYIpJDG8kck7FTBGQS+0KmUaSI1Iv4nnyrMadJqUoq9nbj9dO36GHUqXSbtdX4fTXsMjD4/EznBJ26xmWPEtI8PZyBxG6BWQ7qCQd7XAuw6Wi4U4bb2b2ate6338fxE9qpJxV7Xve3dYv5hjMVHiPVVYn1hw8MtlJiiUgzowta6gWUkf8QX3FRhCnKHSPhvXa+H14mZznGfR9u5+v8EtWuM6z2gFAKAUAoBQCgFAKAokiDbMARsdwDuNwd6w0nozKk1qhJEGFmAIuDuL7jcHejSe8Jtbi2uDjDFwiBzsWCjUR0J5msbEb3tqSdSTjstu3YUx4CJVZVjQK19QCqA1/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+0xZFw4ZPkr7OnkPZ+T7vKl2LI9GHW99K3tpvYez8n3eVYuxZAYZBpsq9zZdh3drd3ptttWbsWRRBgIkZnSNFd/aZVUM3ziBc1lyk1ZswoRTukJsDG51PGjMNrsqk7b8yKKckrJhwi9Wi40Km1wDpN1uAdJta46bE1hNozZFmHL4k16I417Q3fSqjWT4tYd741lzk7Xb0MKEVeyKRlUAj7IQxdl8jQuj+m1qz0k9rau79tzHRwts2Vi8uGQLoCqEtbTYabdLcrVG7ve+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atinLnBrk="0"/>
            <a:endParaRPr lang="en-US">
              <a:solidFill>
                <a:prstClr val="black"/>
              </a:solidFill>
            </a:endParaRPr>
          </a:p>
        </p:txBody>
      </p:sp>
      <p:pic>
        <p:nvPicPr>
          <p:cNvPr id="11" name="Picture 2" descr="C:\Users\nagapraveen-p\AppData\Local\Microsoft\Windows\Temporary Internet Files\Content.Outlook\XLM8YBCH\logo (2)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24200" y="0"/>
            <a:ext cx="2907916" cy="142516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53440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흐름">
  <a:themeElements>
    <a:clrScheme name="흐름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흐름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흐름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139</TotalTime>
  <Words>3200</Words>
  <Application>Microsoft Office PowerPoint</Application>
  <PresentationFormat>On-screen Show (4:3)</PresentationFormat>
  <Paragraphs>656</Paragraphs>
  <Slides>25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흐름</vt:lpstr>
      <vt:lpstr>Equity</vt:lpstr>
      <vt:lpstr>1_Equity</vt:lpstr>
      <vt:lpstr>Addiction Therapy 2015 Florida,  USA August 03-08, 2015</vt:lpstr>
      <vt:lpstr>Does South Korea have hidden female smokers: Discrepancies in smoking rates between self-reports and urinary cotinine level</vt:lpstr>
      <vt:lpstr>Background</vt:lpstr>
      <vt:lpstr>Current smoker trend in South Korea (1998-2013)</vt:lpstr>
      <vt:lpstr>Daily smokers men among OECD members and partners</vt:lpstr>
      <vt:lpstr>Daily smokers women among OECD members and partners</vt:lpstr>
      <vt:lpstr>Study aims</vt:lpstr>
      <vt:lpstr>Measurement for smoking rates (1)</vt:lpstr>
      <vt:lpstr>Measurement for smoking rates (2)</vt:lpstr>
      <vt:lpstr>The Korean National Health and Nutrition Examination Survey (KNHANEs) </vt:lpstr>
      <vt:lpstr>PowerPoint Presentation</vt:lpstr>
      <vt:lpstr>Data collection</vt:lpstr>
      <vt:lpstr>Measures (1)</vt:lpstr>
      <vt:lpstr>Measures (2)</vt:lpstr>
      <vt:lpstr>PowerPoint Presentation</vt:lpstr>
      <vt:lpstr>PowerPoint Presentation</vt:lpstr>
      <vt:lpstr>PowerPoint Presentation</vt:lpstr>
      <vt:lpstr>PowerPoint Presentation</vt:lpstr>
      <vt:lpstr>Discussion (1)</vt:lpstr>
      <vt:lpstr>Discussion (2)</vt:lpstr>
      <vt:lpstr>Discussion (3)</vt:lpstr>
      <vt:lpstr>Discussion (4)</vt:lpstr>
      <vt:lpstr>Limitation</vt:lpstr>
      <vt:lpstr>PowerPoint Presentation</vt:lpstr>
      <vt:lpstr>Meet the eminent gathering once again at Addiction Therapy 2016 Miami, USA October 06-08, 2016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pmb</dc:creator>
  <cp:lastModifiedBy>Addiction Therapy</cp:lastModifiedBy>
  <cp:revision>17</cp:revision>
  <dcterms:created xsi:type="dcterms:W3CDTF">2015-07-28T22:42:33Z</dcterms:created>
  <dcterms:modified xsi:type="dcterms:W3CDTF">2015-08-14T10:51:52Z</dcterms:modified>
</cp:coreProperties>
</file>