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30"/>
  </p:notesMasterIdLst>
  <p:sldIdLst>
    <p:sldId id="256" r:id="rId3"/>
    <p:sldId id="415" r:id="rId4"/>
    <p:sldId id="521" r:id="rId5"/>
    <p:sldId id="483" r:id="rId6"/>
    <p:sldId id="482" r:id="rId7"/>
    <p:sldId id="487" r:id="rId8"/>
    <p:sldId id="484" r:id="rId9"/>
    <p:sldId id="486" r:id="rId10"/>
    <p:sldId id="485" r:id="rId11"/>
    <p:sldId id="488" r:id="rId12"/>
    <p:sldId id="498" r:id="rId13"/>
    <p:sldId id="489" r:id="rId14"/>
    <p:sldId id="499" r:id="rId15"/>
    <p:sldId id="501" r:id="rId16"/>
    <p:sldId id="503" r:id="rId17"/>
    <p:sldId id="504" r:id="rId18"/>
    <p:sldId id="505" r:id="rId19"/>
    <p:sldId id="506" r:id="rId20"/>
    <p:sldId id="507" r:id="rId21"/>
    <p:sldId id="508" r:id="rId22"/>
    <p:sldId id="509" r:id="rId23"/>
    <p:sldId id="510" r:id="rId24"/>
    <p:sldId id="517" r:id="rId25"/>
    <p:sldId id="514" r:id="rId26"/>
    <p:sldId id="519" r:id="rId27"/>
    <p:sldId id="520" r:id="rId28"/>
    <p:sldId id="518" r:id="rId2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111"/>
    <a:srgbClr val="760000"/>
    <a:srgbClr val="FFFFFF"/>
    <a:srgbClr val="E7E7F9"/>
    <a:srgbClr val="F3FFF3"/>
    <a:srgbClr val="C5D4E9"/>
    <a:srgbClr val="F0F4FA"/>
    <a:srgbClr val="C8C8F0"/>
    <a:srgbClr val="D3D3F5"/>
    <a:srgbClr val="F2F2F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644" autoAdjust="0"/>
    <p:restoredTop sz="93519" autoAdjust="0"/>
  </p:normalViewPr>
  <p:slideViewPr>
    <p:cSldViewPr>
      <p:cViewPr>
        <p:scale>
          <a:sx n="75" d="100"/>
          <a:sy n="75" d="100"/>
        </p:scale>
        <p:origin x="-1212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1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5.wmf"/><Relationship Id="rId5" Type="http://schemas.openxmlformats.org/officeDocument/2006/relationships/image" Target="../media/image64.emf"/><Relationship Id="rId4" Type="http://schemas.openxmlformats.org/officeDocument/2006/relationships/image" Target="../media/image6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71.e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70FEA-0332-49F9-A432-6A1D1E4F5A88}" type="datetimeFigureOut">
              <a:rPr lang="zh-CN" altLang="en-US" smtClean="0"/>
              <a:pPr/>
              <a:t>2016/7/26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16927-6C96-4107-8D64-D66A6C6DD7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9770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4.wdp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8"/>
          <p:cNvSpPr>
            <a:spLocks noChangeArrowheads="1"/>
          </p:cNvSpPr>
          <p:nvPr userDrawn="1"/>
        </p:nvSpPr>
        <p:spPr bwMode="auto">
          <a:xfrm rot="10800000">
            <a:off x="0" y="836613"/>
            <a:ext cx="9144000" cy="6069012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Rectangle 32"/>
          <p:cNvSpPr>
            <a:spLocks noChangeArrowheads="1"/>
          </p:cNvSpPr>
          <p:nvPr userDrawn="1"/>
        </p:nvSpPr>
        <p:spPr bwMode="auto">
          <a:xfrm rot="10800000" flipV="1">
            <a:off x="0" y="0"/>
            <a:ext cx="9144000" cy="2348880"/>
          </a:xfrm>
          <a:prstGeom prst="rect">
            <a:avLst/>
          </a:prstGeom>
          <a:gradFill rotWithShape="0">
            <a:gsLst>
              <a:gs pos="0">
                <a:schemeClr val="bg1">
                  <a:lumMod val="82000"/>
                  <a:lumOff val="18000"/>
                </a:schemeClr>
              </a:gs>
              <a:gs pos="100000">
                <a:srgbClr val="11171D">
                  <a:alpha val="0"/>
                </a:srgbClr>
              </a:gs>
            </a:gsLst>
            <a:lin ang="16200000"/>
          </a:gradFill>
          <a:ln>
            <a:noFill/>
          </a:ln>
          <a:scene3d>
            <a:camera prst="orthographicFront">
              <a:rot lat="0" lon="0" rev="10800000"/>
            </a:camera>
            <a:lightRig rig="threePt" dir="t"/>
          </a:scene3d>
          <a:sp3d/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496" y="5758524"/>
            <a:ext cx="1080000" cy="1054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5" y="263525"/>
            <a:ext cx="3960000" cy="5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2" descr="校徽标.jpg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7329"/>
            <a:ext cx="3312000" cy="79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日期占位符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14227-15C6-450A-B61D-7465875D19C8}" type="datetimeFigureOut">
              <a:rPr lang="zh-CN" altLang="en-US"/>
              <a:pPr>
                <a:defRPr/>
              </a:pPr>
              <a:t>2016/7/26</a:t>
            </a:fld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D5C00-B562-45EB-BE8D-977604D3D4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66000"/>
                    </a14:imgEffect>
                    <a14:imgEffect>
                      <a14:brightnessContrast contras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" t="10277" r="37556" b="7974"/>
          <a:stretch/>
        </p:blipFill>
        <p:spPr>
          <a:xfrm>
            <a:off x="-180528" y="3140968"/>
            <a:ext cx="4608000" cy="3963294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rgbClr val="CC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rgbClr val="DDE5E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70249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="0">
                <a:solidFill>
                  <a:srgbClr val="CCFFFF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9749E-47D5-457D-B8D7-C9C6D9EA002D}" type="datetimeFigureOut">
              <a:rPr lang="zh-CN" altLang="en-US"/>
              <a:pPr>
                <a:defRPr/>
              </a:pPr>
              <a:t>2016/7/26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E835C-B6EB-4991-A649-B34F4C7B5EA8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0485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A540B-9976-4FCB-9BEA-413BFBCB190D}" type="datetimeFigureOut">
              <a:rPr lang="zh-CN" altLang="en-US"/>
              <a:pPr>
                <a:defRPr/>
              </a:pPr>
              <a:t>2016/7/26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7568B-AAE0-4E9C-B85B-9EE57108E6E0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5226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4038600" cy="51260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00108"/>
            <a:ext cx="4038600" cy="51260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DD343-1669-46BB-94F0-7B600AB48D0F}" type="datetimeFigureOut">
              <a:rPr lang="zh-CN" altLang="en-US"/>
              <a:pPr>
                <a:defRPr/>
              </a:pPr>
              <a:t>2016/7/26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88A1B-13CB-47D6-8776-6AD41262E457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74367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28596" y="100010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714488"/>
            <a:ext cx="4040188" cy="45005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3438" y="100010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714488"/>
            <a:ext cx="4041775" cy="45005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406DD-1EA0-4F02-A60A-18F937844757}" type="datetimeFigureOut">
              <a:rPr lang="zh-CN" altLang="en-US"/>
              <a:pPr>
                <a:defRPr/>
              </a:pPr>
              <a:t>2016/7/26</a:t>
            </a:fld>
            <a:endParaRPr lang="zh-CN" altLang="en-US" dirty="0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35095-7D37-4555-A356-26163A6E9843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9658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323EF-77F8-453F-9DF9-BFE63312EB68}" type="datetimeFigureOut">
              <a:rPr lang="zh-CN" altLang="en-US"/>
              <a:pPr>
                <a:defRPr/>
              </a:pPr>
              <a:t>2016/7/26</a:t>
            </a:fld>
            <a:endParaRPr lang="zh-CN" altLang="en-US" dirty="0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8467B-EC13-4DC9-81E4-36BC8B1B3FD6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9894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86676" cy="642942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928670"/>
            <a:ext cx="5111750" cy="5357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928670"/>
            <a:ext cx="3008313" cy="535785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13900-8C79-4D31-B99E-EB1FE4C85E39}" type="datetimeFigureOut">
              <a:rPr lang="zh-CN" altLang="en-US"/>
              <a:pPr>
                <a:defRPr/>
              </a:pPr>
              <a:t>2016/7/26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6A08A-A8F1-4718-811B-8DAF3C925E21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1349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857231"/>
            <a:ext cx="5486400" cy="38703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7AA80-8A4B-453D-B5A9-6027140B28AE}" type="datetimeFigureOut">
              <a:rPr lang="zh-CN" altLang="en-US"/>
              <a:pPr>
                <a:defRPr/>
              </a:pPr>
              <a:t>2016/7/26</a:t>
            </a:fld>
            <a:endParaRPr lang="zh-CN" altLang="en-US" dirty="0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7D743-FD98-4662-B1AA-05E50936C0C4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31906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4618C-8D9A-4C86-A24D-5A35A6227645}" type="datetimeFigureOut">
              <a:rPr lang="zh-CN" altLang="en-US"/>
              <a:pPr>
                <a:defRPr/>
              </a:pPr>
              <a:t>2016/7/26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4142C-B3A6-47E9-A25F-EB06D99561EA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2868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928670"/>
            <a:ext cx="2057400" cy="53578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928670"/>
            <a:ext cx="6019800" cy="53578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3653F-01D7-4DE8-B3A8-934DDF0B0DC9}" type="datetimeFigureOut">
              <a:rPr lang="zh-CN" altLang="en-US"/>
              <a:pPr>
                <a:defRPr/>
              </a:pPr>
              <a:t>2016/7/26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278AD-8BDD-4975-89A0-102D1F16DE53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78105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标题，文本与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762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48100" cy="495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图表占位符 3"/>
          <p:cNvSpPr>
            <a:spLocks noGrp="1"/>
          </p:cNvSpPr>
          <p:nvPr>
            <p:ph type="chart" sz="half" idx="2"/>
          </p:nvPr>
        </p:nvSpPr>
        <p:spPr>
          <a:xfrm>
            <a:off x="4686300" y="1219200"/>
            <a:ext cx="3848100" cy="49530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864270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8E3A9-018D-48FD-8A33-53FFF59258DB}" type="datetime1">
              <a:rPr lang="en-US" altLang="zh-CN"/>
              <a:pPr>
                <a:defRPr/>
              </a:pPr>
              <a:t>7/26/2016</a:t>
            </a:fld>
            <a:endParaRPr lang="en-US" altLang="zh-C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5F559-3206-4025-AE89-3165FF2A973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549529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 descr="top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62600"/>
            <a:ext cx="497046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8" descr="实验室楼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0725" y="5562600"/>
            <a:ext cx="20732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 descr="zhulou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0463" y="5562600"/>
            <a:ext cx="210026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7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8500" y="279400"/>
            <a:ext cx="4330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/>
          <p:cNvPicPr preferRelativeResize="0"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9400"/>
            <a:ext cx="3379788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3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85800" y="1798640"/>
            <a:ext cx="7772400" cy="1470025"/>
          </a:xfrm>
          <a:ln/>
        </p:spPr>
        <p:txBody>
          <a:bodyPr tIns="45720" anchorCtr="1"/>
          <a:lstStyle>
            <a:lvl1pPr>
              <a:defRPr sz="4400">
                <a:solidFill>
                  <a:srgbClr val="003366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57354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57638"/>
            <a:ext cx="6400800" cy="1079500"/>
          </a:xfrm>
        </p:spPr>
        <p:txBody>
          <a:bodyPr anchor="ctr" anchorCtr="1"/>
          <a:lstStyle>
            <a:lvl1pPr marL="0" indent="0" algn="ctr">
              <a:buFont typeface="Wingdings" pitchFamily="2" charset="2"/>
              <a:buNone/>
              <a:defRPr sz="2200"/>
            </a:lvl1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16809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rot="10800000">
            <a:off x="642938" y="965200"/>
            <a:ext cx="7234237" cy="650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 flipH="1" flipV="1">
            <a:off x="762000" y="6211888"/>
            <a:ext cx="7812088" cy="3651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6248400"/>
            <a:ext cx="3865563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7" y="228600"/>
            <a:ext cx="7909399" cy="717550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38" y="1055690"/>
            <a:ext cx="7909397" cy="5156197"/>
          </a:xfrm>
        </p:spPr>
        <p:txBody>
          <a:bodyPr tIns="7200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  <a:r>
              <a:rPr lang="en-US" altLang="zh-CN" dirty="0" smtClean="0"/>
              <a:t>A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47564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10800000">
            <a:off x="642938" y="990600"/>
            <a:ext cx="7234237" cy="650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 flipH="1" flipV="1">
            <a:off x="762000" y="6248400"/>
            <a:ext cx="7812088" cy="3651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100" y="6218238"/>
            <a:ext cx="38227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30238" y="1087438"/>
            <a:ext cx="3836987" cy="513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9625" y="1087438"/>
            <a:ext cx="3932238" cy="513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94857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rot="10800000">
            <a:off x="642938" y="965200"/>
            <a:ext cx="7234237" cy="650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7" y="228600"/>
            <a:ext cx="7909399" cy="7175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36" y="1055690"/>
            <a:ext cx="7889503" cy="5156197"/>
          </a:xfrm>
        </p:spPr>
        <p:txBody>
          <a:bodyPr tIns="7200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  <a:r>
              <a:rPr lang="en-US" altLang="zh-CN" dirty="0" smtClean="0"/>
              <a:t>A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83880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 rot="10800000">
            <a:off x="642938" y="976313"/>
            <a:ext cx="7234237" cy="650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 flipH="1" flipV="1">
            <a:off x="592138" y="6211888"/>
            <a:ext cx="7956550" cy="3651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100" y="6256338"/>
            <a:ext cx="38227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7418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 rot="10800000">
            <a:off x="642938" y="977900"/>
            <a:ext cx="7234237" cy="650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3" name="Rectangle 3"/>
          <p:cNvSpPr>
            <a:spLocks noChangeArrowheads="1"/>
          </p:cNvSpPr>
          <p:nvPr userDrawn="1"/>
        </p:nvSpPr>
        <p:spPr bwMode="auto">
          <a:xfrm flipH="1" flipV="1">
            <a:off x="762000" y="6211888"/>
            <a:ext cx="7812088" cy="3651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B1F5F00B-82FB-419F-9407-DFA27896FE6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617032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10800000">
            <a:off x="642938" y="1022350"/>
            <a:ext cx="7234237" cy="650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 flipV="1">
            <a:off x="609600" y="6107113"/>
            <a:ext cx="8018463" cy="3651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295630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10800000">
            <a:off x="642938" y="1022350"/>
            <a:ext cx="7234237" cy="650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 flipV="1">
            <a:off x="609600" y="6107113"/>
            <a:ext cx="8018463" cy="3651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194A031E-1817-4A3C-B63D-7BFF7222FDB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014512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 rot="10800000">
            <a:off x="642938" y="1022350"/>
            <a:ext cx="7234237" cy="650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 flipV="1">
            <a:off x="609600" y="6107113"/>
            <a:ext cx="8018463" cy="3651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100" y="6332538"/>
            <a:ext cx="38227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04800"/>
            <a:ext cx="7874000" cy="7175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30238" y="1143000"/>
            <a:ext cx="3836987" cy="50752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19625" y="1143002"/>
            <a:ext cx="3838575" cy="2460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19625" y="3756027"/>
            <a:ext cx="3838575" cy="2462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718917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标题，文本与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762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48100" cy="495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图表占位符 3"/>
          <p:cNvSpPr>
            <a:spLocks noGrp="1"/>
          </p:cNvSpPr>
          <p:nvPr>
            <p:ph type="chart" sz="half" idx="2"/>
          </p:nvPr>
        </p:nvSpPr>
        <p:spPr>
          <a:xfrm>
            <a:off x="4686300" y="1219200"/>
            <a:ext cx="3848100" cy="49530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135797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391400" cy="4873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228725"/>
            <a:ext cx="8229600" cy="524827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5943600" y="6537325"/>
            <a:ext cx="2895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Company name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>
          <a:xfrm>
            <a:off x="2971800" y="6537325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858C541-3341-4C05-A502-880CBE71290E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>
          <a:xfrm>
            <a:off x="5943600" y="68263"/>
            <a:ext cx="2590800" cy="2365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xmlns="" val="3782218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53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31"/>
          <p:cNvSpPr>
            <a:spLocks noChangeArrowheads="1"/>
          </p:cNvSpPr>
          <p:nvPr userDrawn="1"/>
        </p:nvSpPr>
        <p:spPr bwMode="auto">
          <a:xfrm>
            <a:off x="3175" y="6562725"/>
            <a:ext cx="9140825" cy="295275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shade val="46275"/>
                  <a:invGamma/>
                  <a:alpha val="0"/>
                </a:schemeClr>
              </a:gs>
              <a:gs pos="100000">
                <a:schemeClr val="accent2">
                  <a:alpha val="7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94" name="Rectangle 29"/>
          <p:cNvSpPr>
            <a:spLocks noChangeArrowheads="1"/>
          </p:cNvSpPr>
          <p:nvPr userDrawn="1"/>
        </p:nvSpPr>
        <p:spPr bwMode="auto">
          <a:xfrm>
            <a:off x="1785938" y="6357938"/>
            <a:ext cx="7358062" cy="500062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46275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81025" y="64214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DF5E220-BEEE-452A-9F63-E71A9819112B}" type="datetimeFigureOut">
              <a:rPr lang="zh-CN" altLang="en-US"/>
              <a:pPr>
                <a:defRPr/>
              </a:pPr>
              <a:t>2016/7/26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357938" y="64214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FBA90FD-E34F-4059-9E73-DF28F13CF9AC}" type="slidenum">
              <a:rPr lang="zh-CN" altLang="en-US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65" name="Rectangle 32"/>
          <p:cNvSpPr>
            <a:spLocks noChangeArrowheads="1"/>
          </p:cNvSpPr>
          <p:nvPr userDrawn="1"/>
        </p:nvSpPr>
        <p:spPr bwMode="auto">
          <a:xfrm>
            <a:off x="0" y="0"/>
            <a:ext cx="9144000" cy="157162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grpSp>
        <p:nvGrpSpPr>
          <p:cNvPr id="7" name="Group 4"/>
          <p:cNvGrpSpPr>
            <a:grpSpLocks/>
          </p:cNvGrpSpPr>
          <p:nvPr userDrawn="1"/>
        </p:nvGrpSpPr>
        <p:grpSpPr bwMode="auto">
          <a:xfrm>
            <a:off x="266700" y="142875"/>
            <a:ext cx="8653463" cy="738188"/>
            <a:chOff x="168" y="193"/>
            <a:chExt cx="5492" cy="362"/>
          </a:xfrm>
        </p:grpSpPr>
        <p:sp>
          <p:nvSpPr>
            <p:cNvPr id="67" name="Freeform 5"/>
            <p:cNvSpPr>
              <a:spLocks/>
            </p:cNvSpPr>
            <p:nvPr/>
          </p:nvSpPr>
          <p:spPr bwMode="auto">
            <a:xfrm>
              <a:off x="168" y="193"/>
              <a:ext cx="5492" cy="362"/>
            </a:xfrm>
            <a:custGeom>
              <a:avLst/>
              <a:gdLst/>
              <a:ahLst/>
              <a:cxnLst>
                <a:cxn ang="0">
                  <a:pos x="935" y="0"/>
                </a:cxn>
                <a:cxn ang="0">
                  <a:pos x="798" y="0"/>
                </a:cxn>
                <a:cxn ang="0">
                  <a:pos x="87" y="0"/>
                </a:cxn>
                <a:cxn ang="0">
                  <a:pos x="0" y="91"/>
                </a:cxn>
                <a:cxn ang="0">
                  <a:pos x="87" y="181"/>
                </a:cxn>
                <a:cxn ang="0">
                  <a:pos x="798" y="181"/>
                </a:cxn>
                <a:cxn ang="0">
                  <a:pos x="935" y="181"/>
                </a:cxn>
                <a:cxn ang="0">
                  <a:pos x="2743" y="181"/>
                </a:cxn>
                <a:cxn ang="0">
                  <a:pos x="2743" y="116"/>
                </a:cxn>
                <a:cxn ang="0">
                  <a:pos x="2743" y="77"/>
                </a:cxn>
                <a:cxn ang="0">
                  <a:pos x="2743" y="0"/>
                </a:cxn>
                <a:cxn ang="0">
                  <a:pos x="935" y="0"/>
                </a:cxn>
              </a:cxnLst>
              <a:rect l="0" t="0" r="r" b="b"/>
              <a:pathLst>
                <a:path w="2743" h="181">
                  <a:moveTo>
                    <a:pt x="935" y="0"/>
                  </a:moveTo>
                  <a:cubicBezTo>
                    <a:pt x="798" y="0"/>
                    <a:pt x="798" y="0"/>
                    <a:pt x="79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39" y="1"/>
                    <a:pt x="0" y="41"/>
                    <a:pt x="0" y="91"/>
                  </a:cubicBezTo>
                  <a:cubicBezTo>
                    <a:pt x="0" y="140"/>
                    <a:pt x="39" y="180"/>
                    <a:pt x="87" y="181"/>
                  </a:cubicBezTo>
                  <a:cubicBezTo>
                    <a:pt x="798" y="181"/>
                    <a:pt x="798" y="181"/>
                    <a:pt x="798" y="181"/>
                  </a:cubicBezTo>
                  <a:cubicBezTo>
                    <a:pt x="935" y="181"/>
                    <a:pt x="935" y="181"/>
                    <a:pt x="935" y="181"/>
                  </a:cubicBezTo>
                  <a:cubicBezTo>
                    <a:pt x="2743" y="181"/>
                    <a:pt x="2743" y="181"/>
                    <a:pt x="2743" y="181"/>
                  </a:cubicBezTo>
                  <a:cubicBezTo>
                    <a:pt x="2743" y="116"/>
                    <a:pt x="2743" y="116"/>
                    <a:pt x="2743" y="116"/>
                  </a:cubicBezTo>
                  <a:cubicBezTo>
                    <a:pt x="2743" y="77"/>
                    <a:pt x="2743" y="77"/>
                    <a:pt x="2743" y="77"/>
                  </a:cubicBezTo>
                  <a:cubicBezTo>
                    <a:pt x="2743" y="0"/>
                    <a:pt x="2743" y="0"/>
                    <a:pt x="2743" y="0"/>
                  </a:cubicBezTo>
                  <a:lnTo>
                    <a:pt x="935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" name="Freeform 6"/>
            <p:cNvSpPr>
              <a:spLocks/>
            </p:cNvSpPr>
            <p:nvPr/>
          </p:nvSpPr>
          <p:spPr bwMode="auto">
            <a:xfrm>
              <a:off x="226" y="201"/>
              <a:ext cx="5426" cy="52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58" y="0"/>
                </a:cxn>
                <a:cxn ang="0">
                  <a:pos x="2710" y="0"/>
                </a:cxn>
                <a:cxn ang="0">
                  <a:pos x="2710" y="26"/>
                </a:cxn>
                <a:cxn ang="0">
                  <a:pos x="0" y="26"/>
                </a:cxn>
              </a:cxnLst>
              <a:rect l="0" t="0" r="r" b="b"/>
              <a:pathLst>
                <a:path w="2710" h="26">
                  <a:moveTo>
                    <a:pt x="0" y="26"/>
                  </a:moveTo>
                  <a:cubicBezTo>
                    <a:pt x="15" y="10"/>
                    <a:pt x="36" y="0"/>
                    <a:pt x="58" y="0"/>
                  </a:cubicBezTo>
                  <a:cubicBezTo>
                    <a:pt x="2710" y="0"/>
                    <a:pt x="2710" y="0"/>
                    <a:pt x="2710" y="0"/>
                  </a:cubicBezTo>
                  <a:cubicBezTo>
                    <a:pt x="2710" y="26"/>
                    <a:pt x="2710" y="26"/>
                    <a:pt x="2710" y="26"/>
                  </a:cubicBezTo>
                  <a:lnTo>
                    <a:pt x="0" y="26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4999"/>
                  </a:schemeClr>
                </a:gs>
                <a:gs pos="100000">
                  <a:schemeClr val="bg1">
                    <a:gamma/>
                    <a:shade val="46275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pic>
        <p:nvPicPr>
          <p:cNvPr id="93" name="Picture 4"/>
          <p:cNvPicPr>
            <a:picLocks noChangeAspect="1" noChangeArrowheads="1"/>
          </p:cNvPicPr>
          <p:nvPr userDrawn="1"/>
        </p:nvPicPr>
        <p:blipFill>
          <a:blip r:embed="rId14" cstate="print">
            <a:lum bright="-10000" contrast="20000"/>
          </a:blip>
          <a:srcRect r="78258"/>
          <a:stretch>
            <a:fillRect/>
          </a:stretch>
        </p:blipFill>
        <p:spPr bwMode="auto">
          <a:xfrm>
            <a:off x="7786710" y="142850"/>
            <a:ext cx="1188000" cy="750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7258050" cy="642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00063" y="928688"/>
            <a:ext cx="8229600" cy="5357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r>
              <a:rPr lang="en-US" altLang="zh-CN" dirty="0" smtClean="0"/>
              <a:t>B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pic>
        <p:nvPicPr>
          <p:cNvPr id="1036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10588" y="6362700"/>
            <a:ext cx="5032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7" name="组合 44"/>
          <p:cNvGrpSpPr>
            <a:grpSpLocks/>
          </p:cNvGrpSpPr>
          <p:nvPr userDrawn="1"/>
        </p:nvGrpSpPr>
        <p:grpSpPr bwMode="auto">
          <a:xfrm>
            <a:off x="71438" y="6021388"/>
            <a:ext cx="1260475" cy="792162"/>
            <a:chOff x="166688" y="5411788"/>
            <a:chExt cx="1944687" cy="1449387"/>
          </a:xfrm>
        </p:grpSpPr>
        <p:grpSp>
          <p:nvGrpSpPr>
            <p:cNvPr id="1038" name="Group 8"/>
            <p:cNvGrpSpPr>
              <a:grpSpLocks/>
            </p:cNvGrpSpPr>
            <p:nvPr/>
          </p:nvGrpSpPr>
          <p:grpSpPr bwMode="auto">
            <a:xfrm>
              <a:off x="166688" y="5411788"/>
              <a:ext cx="1944688" cy="1234095"/>
              <a:chOff x="-937" y="-280"/>
              <a:chExt cx="5957" cy="3778"/>
            </a:xfrm>
          </p:grpSpPr>
          <p:sp>
            <p:nvSpPr>
              <p:cNvPr id="1048" name="Freeform 9"/>
              <p:cNvSpPr>
                <a:spLocks noEditPoints="1"/>
              </p:cNvSpPr>
              <p:nvPr/>
            </p:nvSpPr>
            <p:spPr bwMode="auto">
              <a:xfrm>
                <a:off x="-937" y="-100"/>
                <a:ext cx="938" cy="3478"/>
              </a:xfrm>
              <a:custGeom>
                <a:avLst/>
                <a:gdLst>
                  <a:gd name="T0" fmla="*/ 3292 w 471"/>
                  <a:gd name="T1" fmla="*/ 2268 h 1736"/>
                  <a:gd name="T2" fmla="*/ 3168 w 471"/>
                  <a:gd name="T3" fmla="*/ 1787 h 1736"/>
                  <a:gd name="T4" fmla="*/ 3372 w 471"/>
                  <a:gd name="T5" fmla="*/ 1148 h 1736"/>
                  <a:gd name="T6" fmla="*/ 2316 w 471"/>
                  <a:gd name="T7" fmla="*/ 280 h 1736"/>
                  <a:gd name="T8" fmla="*/ 2087 w 471"/>
                  <a:gd name="T9" fmla="*/ 1336 h 1736"/>
                  <a:gd name="T10" fmla="*/ 2344 w 471"/>
                  <a:gd name="T11" fmla="*/ 2092 h 1736"/>
                  <a:gd name="T12" fmla="*/ 1824 w 471"/>
                  <a:gd name="T13" fmla="*/ 2380 h 1736"/>
                  <a:gd name="T14" fmla="*/ 1273 w 471"/>
                  <a:gd name="T15" fmla="*/ 3055 h 1736"/>
                  <a:gd name="T16" fmla="*/ 1107 w 471"/>
                  <a:gd name="T17" fmla="*/ 3336 h 1736"/>
                  <a:gd name="T18" fmla="*/ 924 w 471"/>
                  <a:gd name="T19" fmla="*/ 3652 h 1736"/>
                  <a:gd name="T20" fmla="*/ 496 w 471"/>
                  <a:gd name="T21" fmla="*/ 4343 h 1736"/>
                  <a:gd name="T22" fmla="*/ 1163 w 471"/>
                  <a:gd name="T23" fmla="*/ 4904 h 1736"/>
                  <a:gd name="T24" fmla="*/ 1147 w 471"/>
                  <a:gd name="T25" fmla="*/ 5145 h 1736"/>
                  <a:gd name="T26" fmla="*/ 1115 w 471"/>
                  <a:gd name="T27" fmla="*/ 5904 h 1736"/>
                  <a:gd name="T28" fmla="*/ 1012 w 471"/>
                  <a:gd name="T29" fmla="*/ 6523 h 1736"/>
                  <a:gd name="T30" fmla="*/ 884 w 471"/>
                  <a:gd name="T31" fmla="*/ 6972 h 1736"/>
                  <a:gd name="T32" fmla="*/ 717 w 471"/>
                  <a:gd name="T33" fmla="*/ 8493 h 1736"/>
                  <a:gd name="T34" fmla="*/ 576 w 471"/>
                  <a:gd name="T35" fmla="*/ 10696 h 1736"/>
                  <a:gd name="T36" fmla="*/ 420 w 471"/>
                  <a:gd name="T37" fmla="*/ 13559 h 1736"/>
                  <a:gd name="T38" fmla="*/ 1004 w 471"/>
                  <a:gd name="T39" fmla="*/ 13880 h 1736"/>
                  <a:gd name="T40" fmla="*/ 1603 w 471"/>
                  <a:gd name="T41" fmla="*/ 13575 h 1736"/>
                  <a:gd name="T42" fmla="*/ 1673 w 471"/>
                  <a:gd name="T43" fmla="*/ 13736 h 1736"/>
                  <a:gd name="T44" fmla="*/ 1840 w 471"/>
                  <a:gd name="T45" fmla="*/ 13567 h 1736"/>
                  <a:gd name="T46" fmla="*/ 1649 w 471"/>
                  <a:gd name="T47" fmla="*/ 13848 h 1736"/>
                  <a:gd name="T48" fmla="*/ 2589 w 471"/>
                  <a:gd name="T49" fmla="*/ 13720 h 1736"/>
                  <a:gd name="T50" fmla="*/ 2748 w 471"/>
                  <a:gd name="T51" fmla="*/ 13704 h 1736"/>
                  <a:gd name="T52" fmla="*/ 2812 w 471"/>
                  <a:gd name="T53" fmla="*/ 13591 h 1736"/>
                  <a:gd name="T54" fmla="*/ 3003 w 471"/>
                  <a:gd name="T55" fmla="*/ 11949 h 1736"/>
                  <a:gd name="T56" fmla="*/ 3027 w 471"/>
                  <a:gd name="T57" fmla="*/ 8807 h 1736"/>
                  <a:gd name="T58" fmla="*/ 3073 w 471"/>
                  <a:gd name="T59" fmla="*/ 5952 h 1736"/>
                  <a:gd name="T60" fmla="*/ 2724 w 471"/>
                  <a:gd name="T61" fmla="*/ 4656 h 1736"/>
                  <a:gd name="T62" fmla="*/ 3153 w 471"/>
                  <a:gd name="T63" fmla="*/ 4231 h 1736"/>
                  <a:gd name="T64" fmla="*/ 3577 w 471"/>
                  <a:gd name="T65" fmla="*/ 3376 h 1736"/>
                  <a:gd name="T66" fmla="*/ 2071 w 471"/>
                  <a:gd name="T67" fmla="*/ 12736 h 1736"/>
                  <a:gd name="T68" fmla="*/ 1657 w 471"/>
                  <a:gd name="T69" fmla="*/ 10292 h 1736"/>
                  <a:gd name="T70" fmla="*/ 1760 w 471"/>
                  <a:gd name="T71" fmla="*/ 9352 h 1736"/>
                  <a:gd name="T72" fmla="*/ 2015 w 471"/>
                  <a:gd name="T73" fmla="*/ 9264 h 1736"/>
                  <a:gd name="T74" fmla="*/ 2173 w 471"/>
                  <a:gd name="T75" fmla="*/ 12141 h 17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471" h="1736">
                    <a:moveTo>
                      <a:pt x="453" y="322"/>
                    </a:moveTo>
                    <a:cubicBezTo>
                      <a:pt x="417" y="282"/>
                      <a:pt x="417" y="282"/>
                      <a:pt x="417" y="282"/>
                    </a:cubicBezTo>
                    <a:cubicBezTo>
                      <a:pt x="429" y="275"/>
                      <a:pt x="429" y="275"/>
                      <a:pt x="429" y="275"/>
                    </a:cubicBezTo>
                    <a:cubicBezTo>
                      <a:pt x="429" y="275"/>
                      <a:pt x="412" y="222"/>
                      <a:pt x="401" y="222"/>
                    </a:cubicBezTo>
                    <a:cubicBezTo>
                      <a:pt x="401" y="222"/>
                      <a:pt x="390" y="207"/>
                      <a:pt x="400" y="195"/>
                    </a:cubicBezTo>
                    <a:cubicBezTo>
                      <a:pt x="400" y="195"/>
                      <a:pt x="429" y="164"/>
                      <a:pt x="427" y="143"/>
                    </a:cubicBezTo>
                    <a:cubicBezTo>
                      <a:pt x="427" y="143"/>
                      <a:pt x="416" y="86"/>
                      <a:pt x="409" y="70"/>
                    </a:cubicBezTo>
                    <a:cubicBezTo>
                      <a:pt x="403" y="54"/>
                      <a:pt x="360" y="0"/>
                      <a:pt x="293" y="35"/>
                    </a:cubicBezTo>
                    <a:cubicBezTo>
                      <a:pt x="227" y="70"/>
                      <a:pt x="260" y="147"/>
                      <a:pt x="260" y="147"/>
                    </a:cubicBezTo>
                    <a:cubicBezTo>
                      <a:pt x="260" y="147"/>
                      <a:pt x="265" y="158"/>
                      <a:pt x="264" y="166"/>
                    </a:cubicBezTo>
                    <a:cubicBezTo>
                      <a:pt x="264" y="166"/>
                      <a:pt x="275" y="239"/>
                      <a:pt x="303" y="247"/>
                    </a:cubicBezTo>
                    <a:cubicBezTo>
                      <a:pt x="303" y="247"/>
                      <a:pt x="301" y="260"/>
                      <a:pt x="297" y="260"/>
                    </a:cubicBezTo>
                    <a:cubicBezTo>
                      <a:pt x="273" y="278"/>
                      <a:pt x="273" y="278"/>
                      <a:pt x="273" y="278"/>
                    </a:cubicBezTo>
                    <a:cubicBezTo>
                      <a:pt x="273" y="278"/>
                      <a:pt x="262" y="293"/>
                      <a:pt x="231" y="296"/>
                    </a:cubicBezTo>
                    <a:cubicBezTo>
                      <a:pt x="231" y="296"/>
                      <a:pt x="196" y="310"/>
                      <a:pt x="189" y="326"/>
                    </a:cubicBezTo>
                    <a:cubicBezTo>
                      <a:pt x="189" y="326"/>
                      <a:pt x="169" y="368"/>
                      <a:pt x="161" y="380"/>
                    </a:cubicBezTo>
                    <a:cubicBezTo>
                      <a:pt x="161" y="380"/>
                      <a:pt x="153" y="388"/>
                      <a:pt x="148" y="400"/>
                    </a:cubicBezTo>
                    <a:cubicBezTo>
                      <a:pt x="148" y="400"/>
                      <a:pt x="145" y="412"/>
                      <a:pt x="140" y="415"/>
                    </a:cubicBezTo>
                    <a:cubicBezTo>
                      <a:pt x="140" y="415"/>
                      <a:pt x="129" y="423"/>
                      <a:pt x="127" y="430"/>
                    </a:cubicBezTo>
                    <a:cubicBezTo>
                      <a:pt x="127" y="430"/>
                      <a:pt x="116" y="446"/>
                      <a:pt x="117" y="454"/>
                    </a:cubicBezTo>
                    <a:cubicBezTo>
                      <a:pt x="117" y="454"/>
                      <a:pt x="93" y="476"/>
                      <a:pt x="93" y="488"/>
                    </a:cubicBezTo>
                    <a:cubicBezTo>
                      <a:pt x="93" y="488"/>
                      <a:pt x="60" y="499"/>
                      <a:pt x="63" y="540"/>
                    </a:cubicBezTo>
                    <a:cubicBezTo>
                      <a:pt x="63" y="540"/>
                      <a:pt x="56" y="588"/>
                      <a:pt x="76" y="590"/>
                    </a:cubicBezTo>
                    <a:cubicBezTo>
                      <a:pt x="147" y="610"/>
                      <a:pt x="147" y="610"/>
                      <a:pt x="147" y="610"/>
                    </a:cubicBezTo>
                    <a:cubicBezTo>
                      <a:pt x="140" y="640"/>
                      <a:pt x="140" y="640"/>
                      <a:pt x="140" y="640"/>
                    </a:cubicBezTo>
                    <a:cubicBezTo>
                      <a:pt x="145" y="640"/>
                      <a:pt x="145" y="640"/>
                      <a:pt x="145" y="640"/>
                    </a:cubicBezTo>
                    <a:cubicBezTo>
                      <a:pt x="145" y="640"/>
                      <a:pt x="135" y="696"/>
                      <a:pt x="125" y="726"/>
                    </a:cubicBezTo>
                    <a:cubicBezTo>
                      <a:pt x="125" y="726"/>
                      <a:pt x="129" y="734"/>
                      <a:pt x="141" y="734"/>
                    </a:cubicBezTo>
                    <a:cubicBezTo>
                      <a:pt x="141" y="734"/>
                      <a:pt x="143" y="780"/>
                      <a:pt x="139" y="786"/>
                    </a:cubicBezTo>
                    <a:cubicBezTo>
                      <a:pt x="139" y="786"/>
                      <a:pt x="128" y="799"/>
                      <a:pt x="128" y="811"/>
                    </a:cubicBezTo>
                    <a:cubicBezTo>
                      <a:pt x="128" y="811"/>
                      <a:pt x="127" y="828"/>
                      <a:pt x="127" y="835"/>
                    </a:cubicBezTo>
                    <a:cubicBezTo>
                      <a:pt x="127" y="835"/>
                      <a:pt x="112" y="857"/>
                      <a:pt x="112" y="867"/>
                    </a:cubicBezTo>
                    <a:cubicBezTo>
                      <a:pt x="112" y="867"/>
                      <a:pt x="106" y="902"/>
                      <a:pt x="103" y="916"/>
                    </a:cubicBezTo>
                    <a:cubicBezTo>
                      <a:pt x="103" y="916"/>
                      <a:pt x="87" y="1043"/>
                      <a:pt x="91" y="1056"/>
                    </a:cubicBezTo>
                    <a:cubicBezTo>
                      <a:pt x="91" y="1056"/>
                      <a:pt x="67" y="1170"/>
                      <a:pt x="73" y="1222"/>
                    </a:cubicBezTo>
                    <a:cubicBezTo>
                      <a:pt x="73" y="1222"/>
                      <a:pt x="83" y="1295"/>
                      <a:pt x="73" y="1330"/>
                    </a:cubicBezTo>
                    <a:cubicBezTo>
                      <a:pt x="73" y="1330"/>
                      <a:pt x="64" y="1392"/>
                      <a:pt x="64" y="1399"/>
                    </a:cubicBezTo>
                    <a:cubicBezTo>
                      <a:pt x="64" y="1399"/>
                      <a:pt x="52" y="1671"/>
                      <a:pt x="53" y="1686"/>
                    </a:cubicBezTo>
                    <a:cubicBezTo>
                      <a:pt x="53" y="1686"/>
                      <a:pt x="0" y="1702"/>
                      <a:pt x="1" y="1706"/>
                    </a:cubicBezTo>
                    <a:cubicBezTo>
                      <a:pt x="1" y="1706"/>
                      <a:pt x="84" y="1734"/>
                      <a:pt x="127" y="1726"/>
                    </a:cubicBezTo>
                    <a:cubicBezTo>
                      <a:pt x="127" y="1726"/>
                      <a:pt x="151" y="1703"/>
                      <a:pt x="152" y="1695"/>
                    </a:cubicBezTo>
                    <a:cubicBezTo>
                      <a:pt x="152" y="1695"/>
                      <a:pt x="199" y="1694"/>
                      <a:pt x="203" y="1688"/>
                    </a:cubicBezTo>
                    <a:cubicBezTo>
                      <a:pt x="203" y="1710"/>
                      <a:pt x="203" y="1710"/>
                      <a:pt x="203" y="1710"/>
                    </a:cubicBezTo>
                    <a:cubicBezTo>
                      <a:pt x="212" y="1708"/>
                      <a:pt x="212" y="1708"/>
                      <a:pt x="212" y="1708"/>
                    </a:cubicBezTo>
                    <a:cubicBezTo>
                      <a:pt x="216" y="1687"/>
                      <a:pt x="216" y="1687"/>
                      <a:pt x="216" y="1687"/>
                    </a:cubicBezTo>
                    <a:cubicBezTo>
                      <a:pt x="216" y="1687"/>
                      <a:pt x="229" y="1690"/>
                      <a:pt x="233" y="1687"/>
                    </a:cubicBezTo>
                    <a:cubicBezTo>
                      <a:pt x="235" y="1700"/>
                      <a:pt x="235" y="1700"/>
                      <a:pt x="235" y="1700"/>
                    </a:cubicBezTo>
                    <a:cubicBezTo>
                      <a:pt x="209" y="1722"/>
                      <a:pt x="209" y="1722"/>
                      <a:pt x="209" y="1722"/>
                    </a:cubicBezTo>
                    <a:cubicBezTo>
                      <a:pt x="209" y="1722"/>
                      <a:pt x="205" y="1727"/>
                      <a:pt x="219" y="1727"/>
                    </a:cubicBezTo>
                    <a:cubicBezTo>
                      <a:pt x="219" y="1727"/>
                      <a:pt x="317" y="1736"/>
                      <a:pt x="328" y="1706"/>
                    </a:cubicBezTo>
                    <a:cubicBezTo>
                      <a:pt x="328" y="1706"/>
                      <a:pt x="339" y="1703"/>
                      <a:pt x="348" y="1699"/>
                    </a:cubicBezTo>
                    <a:cubicBezTo>
                      <a:pt x="348" y="1704"/>
                      <a:pt x="348" y="1704"/>
                      <a:pt x="348" y="1704"/>
                    </a:cubicBezTo>
                    <a:cubicBezTo>
                      <a:pt x="356" y="1706"/>
                      <a:pt x="356" y="1706"/>
                      <a:pt x="356" y="1706"/>
                    </a:cubicBezTo>
                    <a:cubicBezTo>
                      <a:pt x="356" y="1690"/>
                      <a:pt x="356" y="1690"/>
                      <a:pt x="356" y="1690"/>
                    </a:cubicBezTo>
                    <a:cubicBezTo>
                      <a:pt x="356" y="1690"/>
                      <a:pt x="376" y="1676"/>
                      <a:pt x="379" y="1668"/>
                    </a:cubicBezTo>
                    <a:cubicBezTo>
                      <a:pt x="379" y="1668"/>
                      <a:pt x="375" y="1491"/>
                      <a:pt x="380" y="1486"/>
                    </a:cubicBezTo>
                    <a:cubicBezTo>
                      <a:pt x="380" y="1486"/>
                      <a:pt x="407" y="1190"/>
                      <a:pt x="375" y="1138"/>
                    </a:cubicBezTo>
                    <a:cubicBezTo>
                      <a:pt x="375" y="1138"/>
                      <a:pt x="381" y="1106"/>
                      <a:pt x="383" y="1095"/>
                    </a:cubicBezTo>
                    <a:cubicBezTo>
                      <a:pt x="396" y="950"/>
                      <a:pt x="396" y="950"/>
                      <a:pt x="396" y="950"/>
                    </a:cubicBezTo>
                    <a:cubicBezTo>
                      <a:pt x="396" y="950"/>
                      <a:pt x="440" y="872"/>
                      <a:pt x="389" y="740"/>
                    </a:cubicBezTo>
                    <a:cubicBezTo>
                      <a:pt x="389" y="740"/>
                      <a:pt x="359" y="638"/>
                      <a:pt x="348" y="628"/>
                    </a:cubicBezTo>
                    <a:cubicBezTo>
                      <a:pt x="348" y="628"/>
                      <a:pt x="361" y="606"/>
                      <a:pt x="345" y="579"/>
                    </a:cubicBezTo>
                    <a:cubicBezTo>
                      <a:pt x="345" y="579"/>
                      <a:pt x="375" y="564"/>
                      <a:pt x="375" y="547"/>
                    </a:cubicBezTo>
                    <a:cubicBezTo>
                      <a:pt x="375" y="547"/>
                      <a:pt x="389" y="546"/>
                      <a:pt x="399" y="526"/>
                    </a:cubicBezTo>
                    <a:cubicBezTo>
                      <a:pt x="399" y="526"/>
                      <a:pt x="421" y="474"/>
                      <a:pt x="427" y="474"/>
                    </a:cubicBezTo>
                    <a:cubicBezTo>
                      <a:pt x="427" y="474"/>
                      <a:pt x="451" y="468"/>
                      <a:pt x="453" y="420"/>
                    </a:cubicBezTo>
                    <a:cubicBezTo>
                      <a:pt x="453" y="420"/>
                      <a:pt x="471" y="359"/>
                      <a:pt x="453" y="322"/>
                    </a:cubicBezTo>
                    <a:close/>
                    <a:moveTo>
                      <a:pt x="262" y="1584"/>
                    </a:moveTo>
                    <a:cubicBezTo>
                      <a:pt x="259" y="1607"/>
                      <a:pt x="249" y="1609"/>
                      <a:pt x="249" y="1609"/>
                    </a:cubicBezTo>
                    <a:cubicBezTo>
                      <a:pt x="240" y="1535"/>
                      <a:pt x="210" y="1280"/>
                      <a:pt x="210" y="1280"/>
                    </a:cubicBezTo>
                    <a:cubicBezTo>
                      <a:pt x="205" y="1257"/>
                      <a:pt x="205" y="1225"/>
                      <a:pt x="205" y="1225"/>
                    </a:cubicBezTo>
                    <a:cubicBezTo>
                      <a:pt x="212" y="1200"/>
                      <a:pt x="223" y="1163"/>
                      <a:pt x="223" y="1163"/>
                    </a:cubicBezTo>
                    <a:cubicBezTo>
                      <a:pt x="227" y="1140"/>
                      <a:pt x="244" y="1093"/>
                      <a:pt x="244" y="1093"/>
                    </a:cubicBezTo>
                    <a:cubicBezTo>
                      <a:pt x="254" y="1102"/>
                      <a:pt x="255" y="1152"/>
                      <a:pt x="255" y="1152"/>
                    </a:cubicBezTo>
                    <a:cubicBezTo>
                      <a:pt x="261" y="1215"/>
                      <a:pt x="271" y="1224"/>
                      <a:pt x="271" y="1224"/>
                    </a:cubicBezTo>
                    <a:cubicBezTo>
                      <a:pt x="274" y="1234"/>
                      <a:pt x="275" y="1510"/>
                      <a:pt x="275" y="1510"/>
                    </a:cubicBezTo>
                    <a:cubicBezTo>
                      <a:pt x="267" y="1535"/>
                      <a:pt x="262" y="1584"/>
                      <a:pt x="262" y="1584"/>
                    </a:cubicBezTo>
                    <a:close/>
                  </a:path>
                </a:pathLst>
              </a:cu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49" name="Freeform 10"/>
              <p:cNvSpPr>
                <a:spLocks/>
              </p:cNvSpPr>
              <p:nvPr/>
            </p:nvSpPr>
            <p:spPr bwMode="auto">
              <a:xfrm>
                <a:off x="-592" y="350"/>
                <a:ext cx="495" cy="510"/>
              </a:xfrm>
              <a:custGeom>
                <a:avLst/>
                <a:gdLst>
                  <a:gd name="T0" fmla="*/ 145 w 246"/>
                  <a:gd name="T1" fmla="*/ 2040 h 255"/>
                  <a:gd name="T2" fmla="*/ 145 w 246"/>
                  <a:gd name="T3" fmla="*/ 1544 h 255"/>
                  <a:gd name="T4" fmla="*/ 636 w 246"/>
                  <a:gd name="T5" fmla="*/ 864 h 255"/>
                  <a:gd name="T6" fmla="*/ 813 w 246"/>
                  <a:gd name="T7" fmla="*/ 616 h 255"/>
                  <a:gd name="T8" fmla="*/ 839 w 246"/>
                  <a:gd name="T9" fmla="*/ 472 h 255"/>
                  <a:gd name="T10" fmla="*/ 1052 w 246"/>
                  <a:gd name="T11" fmla="*/ 312 h 255"/>
                  <a:gd name="T12" fmla="*/ 1044 w 246"/>
                  <a:gd name="T13" fmla="*/ 472 h 255"/>
                  <a:gd name="T14" fmla="*/ 465 w 246"/>
                  <a:gd name="T15" fmla="*/ 1216 h 255"/>
                  <a:gd name="T16" fmla="*/ 1149 w 246"/>
                  <a:gd name="T17" fmla="*/ 560 h 255"/>
                  <a:gd name="T18" fmla="*/ 1133 w 246"/>
                  <a:gd name="T19" fmla="*/ 472 h 255"/>
                  <a:gd name="T20" fmla="*/ 1240 w 246"/>
                  <a:gd name="T21" fmla="*/ 344 h 255"/>
                  <a:gd name="T22" fmla="*/ 1867 w 246"/>
                  <a:gd name="T23" fmla="*/ 0 h 255"/>
                  <a:gd name="T24" fmla="*/ 1980 w 246"/>
                  <a:gd name="T25" fmla="*/ 144 h 255"/>
                  <a:gd name="T26" fmla="*/ 2004 w 246"/>
                  <a:gd name="T27" fmla="*/ 200 h 255"/>
                  <a:gd name="T28" fmla="*/ 1465 w 246"/>
                  <a:gd name="T29" fmla="*/ 400 h 255"/>
                  <a:gd name="T30" fmla="*/ 227 w 246"/>
                  <a:gd name="T31" fmla="*/ 2032 h 255"/>
                  <a:gd name="T32" fmla="*/ 145 w 246"/>
                  <a:gd name="T33" fmla="*/ 2040 h 2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6" h="255">
                    <a:moveTo>
                      <a:pt x="18" y="255"/>
                    </a:moveTo>
                    <a:cubicBezTo>
                      <a:pt x="18" y="255"/>
                      <a:pt x="0" y="215"/>
                      <a:pt x="18" y="193"/>
                    </a:cubicBezTo>
                    <a:cubicBezTo>
                      <a:pt x="18" y="193"/>
                      <a:pt x="72" y="126"/>
                      <a:pt x="78" y="108"/>
                    </a:cubicBezTo>
                    <a:cubicBezTo>
                      <a:pt x="78" y="108"/>
                      <a:pt x="99" y="80"/>
                      <a:pt x="100" y="77"/>
                    </a:cubicBezTo>
                    <a:cubicBezTo>
                      <a:pt x="101" y="74"/>
                      <a:pt x="103" y="59"/>
                      <a:pt x="103" y="59"/>
                    </a:cubicBezTo>
                    <a:cubicBezTo>
                      <a:pt x="129" y="39"/>
                      <a:pt x="129" y="39"/>
                      <a:pt x="129" y="39"/>
                    </a:cubicBezTo>
                    <a:cubicBezTo>
                      <a:pt x="128" y="59"/>
                      <a:pt x="128" y="59"/>
                      <a:pt x="128" y="59"/>
                    </a:cubicBezTo>
                    <a:cubicBezTo>
                      <a:pt x="57" y="152"/>
                      <a:pt x="57" y="152"/>
                      <a:pt x="57" y="152"/>
                    </a:cubicBezTo>
                    <a:cubicBezTo>
                      <a:pt x="141" y="70"/>
                      <a:pt x="141" y="70"/>
                      <a:pt x="141" y="70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9" y="59"/>
                      <a:pt x="134" y="50"/>
                      <a:pt x="152" y="43"/>
                    </a:cubicBezTo>
                    <a:cubicBezTo>
                      <a:pt x="152" y="43"/>
                      <a:pt x="224" y="14"/>
                      <a:pt x="229" y="0"/>
                    </a:cubicBezTo>
                    <a:cubicBezTo>
                      <a:pt x="229" y="0"/>
                      <a:pt x="239" y="6"/>
                      <a:pt x="243" y="18"/>
                    </a:cubicBezTo>
                    <a:cubicBezTo>
                      <a:pt x="246" y="25"/>
                      <a:pt x="246" y="25"/>
                      <a:pt x="246" y="25"/>
                    </a:cubicBezTo>
                    <a:cubicBezTo>
                      <a:pt x="246" y="25"/>
                      <a:pt x="215" y="32"/>
                      <a:pt x="180" y="50"/>
                    </a:cubicBezTo>
                    <a:cubicBezTo>
                      <a:pt x="180" y="50"/>
                      <a:pt x="38" y="159"/>
                      <a:pt x="28" y="254"/>
                    </a:cubicBezTo>
                    <a:lnTo>
                      <a:pt x="18" y="2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0" name="Freeform 11"/>
              <p:cNvSpPr>
                <a:spLocks/>
              </p:cNvSpPr>
              <p:nvPr/>
            </p:nvSpPr>
            <p:spPr bwMode="auto">
              <a:xfrm>
                <a:off x="16" y="-175"/>
                <a:ext cx="1200" cy="3568"/>
              </a:xfrm>
              <a:custGeom>
                <a:avLst/>
                <a:gdLst>
                  <a:gd name="T0" fmla="*/ 88 w 598"/>
                  <a:gd name="T1" fmla="*/ 13992 h 1782"/>
                  <a:gd name="T2" fmla="*/ 897 w 598"/>
                  <a:gd name="T3" fmla="*/ 14120 h 1782"/>
                  <a:gd name="T4" fmla="*/ 1196 w 598"/>
                  <a:gd name="T5" fmla="*/ 13944 h 1782"/>
                  <a:gd name="T6" fmla="*/ 1599 w 598"/>
                  <a:gd name="T7" fmla="*/ 13856 h 1782"/>
                  <a:gd name="T8" fmla="*/ 1656 w 598"/>
                  <a:gd name="T9" fmla="*/ 13333 h 1782"/>
                  <a:gd name="T10" fmla="*/ 1736 w 598"/>
                  <a:gd name="T11" fmla="*/ 12056 h 1782"/>
                  <a:gd name="T12" fmla="*/ 2344 w 598"/>
                  <a:gd name="T13" fmla="*/ 9088 h 1782"/>
                  <a:gd name="T14" fmla="*/ 2932 w 598"/>
                  <a:gd name="T15" fmla="*/ 9625 h 1782"/>
                  <a:gd name="T16" fmla="*/ 3112 w 598"/>
                  <a:gd name="T17" fmla="*/ 11807 h 1782"/>
                  <a:gd name="T18" fmla="*/ 3161 w 598"/>
                  <a:gd name="T19" fmla="*/ 13599 h 1782"/>
                  <a:gd name="T20" fmla="*/ 3249 w 598"/>
                  <a:gd name="T21" fmla="*/ 13815 h 1782"/>
                  <a:gd name="T22" fmla="*/ 3387 w 598"/>
                  <a:gd name="T23" fmla="*/ 14168 h 1782"/>
                  <a:gd name="T24" fmla="*/ 3991 w 598"/>
                  <a:gd name="T25" fmla="*/ 13832 h 1782"/>
                  <a:gd name="T26" fmla="*/ 3901 w 598"/>
                  <a:gd name="T27" fmla="*/ 13639 h 1782"/>
                  <a:gd name="T28" fmla="*/ 3967 w 598"/>
                  <a:gd name="T29" fmla="*/ 12096 h 1782"/>
                  <a:gd name="T30" fmla="*/ 3991 w 598"/>
                  <a:gd name="T31" fmla="*/ 10179 h 1782"/>
                  <a:gd name="T32" fmla="*/ 4136 w 598"/>
                  <a:gd name="T33" fmla="*/ 8227 h 1782"/>
                  <a:gd name="T34" fmla="*/ 3919 w 598"/>
                  <a:gd name="T35" fmla="*/ 5949 h 1782"/>
                  <a:gd name="T36" fmla="*/ 4136 w 598"/>
                  <a:gd name="T37" fmla="*/ 5564 h 1782"/>
                  <a:gd name="T38" fmla="*/ 4200 w 598"/>
                  <a:gd name="T39" fmla="*/ 4992 h 1782"/>
                  <a:gd name="T40" fmla="*/ 4647 w 598"/>
                  <a:gd name="T41" fmla="*/ 3316 h 1782"/>
                  <a:gd name="T42" fmla="*/ 3991 w 598"/>
                  <a:gd name="T43" fmla="*/ 2313 h 1782"/>
                  <a:gd name="T44" fmla="*/ 3492 w 598"/>
                  <a:gd name="T45" fmla="*/ 2008 h 1782"/>
                  <a:gd name="T46" fmla="*/ 3305 w 598"/>
                  <a:gd name="T47" fmla="*/ 1572 h 1782"/>
                  <a:gd name="T48" fmla="*/ 3419 w 598"/>
                  <a:gd name="T49" fmla="*/ 1011 h 1782"/>
                  <a:gd name="T50" fmla="*/ 3177 w 598"/>
                  <a:gd name="T51" fmla="*/ 272 h 1782"/>
                  <a:gd name="T52" fmla="*/ 1965 w 598"/>
                  <a:gd name="T53" fmla="*/ 769 h 1782"/>
                  <a:gd name="T54" fmla="*/ 2480 w 598"/>
                  <a:gd name="T55" fmla="*/ 1968 h 1782"/>
                  <a:gd name="T56" fmla="*/ 1884 w 598"/>
                  <a:gd name="T57" fmla="*/ 2321 h 1782"/>
                  <a:gd name="T58" fmla="*/ 995 w 598"/>
                  <a:gd name="T59" fmla="*/ 3204 h 1782"/>
                  <a:gd name="T60" fmla="*/ 1196 w 598"/>
                  <a:gd name="T61" fmla="*/ 4815 h 1782"/>
                  <a:gd name="T62" fmla="*/ 1527 w 598"/>
                  <a:gd name="T63" fmla="*/ 5740 h 1782"/>
                  <a:gd name="T64" fmla="*/ 1543 w 598"/>
                  <a:gd name="T65" fmla="*/ 6013 h 1782"/>
                  <a:gd name="T66" fmla="*/ 1148 w 598"/>
                  <a:gd name="T67" fmla="*/ 7328 h 1782"/>
                  <a:gd name="T68" fmla="*/ 833 w 598"/>
                  <a:gd name="T69" fmla="*/ 11879 h 1782"/>
                  <a:gd name="T70" fmla="*/ 616 w 598"/>
                  <a:gd name="T71" fmla="*/ 13591 h 178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598" h="1782">
                    <a:moveTo>
                      <a:pt x="76" y="1693"/>
                    </a:moveTo>
                    <a:cubicBezTo>
                      <a:pt x="76" y="1693"/>
                      <a:pt x="51" y="1729"/>
                      <a:pt x="11" y="1743"/>
                    </a:cubicBezTo>
                    <a:cubicBezTo>
                      <a:pt x="11" y="1743"/>
                      <a:pt x="0" y="1753"/>
                      <a:pt x="5" y="1769"/>
                    </a:cubicBezTo>
                    <a:cubicBezTo>
                      <a:pt x="5" y="1769"/>
                      <a:pt x="65" y="1782"/>
                      <a:pt x="111" y="1759"/>
                    </a:cubicBezTo>
                    <a:cubicBezTo>
                      <a:pt x="111" y="1759"/>
                      <a:pt x="135" y="1737"/>
                      <a:pt x="136" y="1731"/>
                    </a:cubicBezTo>
                    <a:cubicBezTo>
                      <a:pt x="136" y="1731"/>
                      <a:pt x="141" y="1729"/>
                      <a:pt x="148" y="1737"/>
                    </a:cubicBezTo>
                    <a:cubicBezTo>
                      <a:pt x="148" y="1737"/>
                      <a:pt x="159" y="1740"/>
                      <a:pt x="172" y="1737"/>
                    </a:cubicBezTo>
                    <a:cubicBezTo>
                      <a:pt x="172" y="1737"/>
                      <a:pt x="195" y="1731"/>
                      <a:pt x="198" y="1726"/>
                    </a:cubicBezTo>
                    <a:cubicBezTo>
                      <a:pt x="198" y="1726"/>
                      <a:pt x="201" y="1706"/>
                      <a:pt x="198" y="1698"/>
                    </a:cubicBezTo>
                    <a:cubicBezTo>
                      <a:pt x="205" y="1661"/>
                      <a:pt x="205" y="1661"/>
                      <a:pt x="205" y="1661"/>
                    </a:cubicBezTo>
                    <a:cubicBezTo>
                      <a:pt x="205" y="1661"/>
                      <a:pt x="221" y="1609"/>
                      <a:pt x="209" y="1568"/>
                    </a:cubicBezTo>
                    <a:cubicBezTo>
                      <a:pt x="209" y="1568"/>
                      <a:pt x="205" y="1530"/>
                      <a:pt x="215" y="1502"/>
                    </a:cubicBezTo>
                    <a:cubicBezTo>
                      <a:pt x="215" y="1502"/>
                      <a:pt x="241" y="1337"/>
                      <a:pt x="245" y="1304"/>
                    </a:cubicBezTo>
                    <a:cubicBezTo>
                      <a:pt x="250" y="1272"/>
                      <a:pt x="260" y="1270"/>
                      <a:pt x="290" y="1132"/>
                    </a:cubicBezTo>
                    <a:cubicBezTo>
                      <a:pt x="290" y="1132"/>
                      <a:pt x="311" y="1050"/>
                      <a:pt x="317" y="1046"/>
                    </a:cubicBezTo>
                    <a:cubicBezTo>
                      <a:pt x="317" y="1046"/>
                      <a:pt x="330" y="1168"/>
                      <a:pt x="363" y="1199"/>
                    </a:cubicBezTo>
                    <a:cubicBezTo>
                      <a:pt x="363" y="1199"/>
                      <a:pt x="367" y="1299"/>
                      <a:pt x="380" y="1320"/>
                    </a:cubicBezTo>
                    <a:cubicBezTo>
                      <a:pt x="380" y="1320"/>
                      <a:pt x="376" y="1452"/>
                      <a:pt x="385" y="1471"/>
                    </a:cubicBezTo>
                    <a:cubicBezTo>
                      <a:pt x="393" y="1491"/>
                      <a:pt x="366" y="1515"/>
                      <a:pt x="363" y="1598"/>
                    </a:cubicBezTo>
                    <a:cubicBezTo>
                      <a:pt x="360" y="1680"/>
                      <a:pt x="378" y="1684"/>
                      <a:pt x="391" y="1694"/>
                    </a:cubicBezTo>
                    <a:cubicBezTo>
                      <a:pt x="397" y="1698"/>
                      <a:pt x="397" y="1698"/>
                      <a:pt x="397" y="1698"/>
                    </a:cubicBezTo>
                    <a:cubicBezTo>
                      <a:pt x="397" y="1698"/>
                      <a:pt x="403" y="1718"/>
                      <a:pt x="402" y="1721"/>
                    </a:cubicBezTo>
                    <a:cubicBezTo>
                      <a:pt x="400" y="1724"/>
                      <a:pt x="407" y="1732"/>
                      <a:pt x="405" y="1743"/>
                    </a:cubicBezTo>
                    <a:cubicBezTo>
                      <a:pt x="405" y="1743"/>
                      <a:pt x="396" y="1759"/>
                      <a:pt x="419" y="1765"/>
                    </a:cubicBezTo>
                    <a:cubicBezTo>
                      <a:pt x="419" y="1765"/>
                      <a:pt x="492" y="1779"/>
                      <a:pt x="496" y="1746"/>
                    </a:cubicBezTo>
                    <a:cubicBezTo>
                      <a:pt x="496" y="1746"/>
                      <a:pt x="500" y="1741"/>
                      <a:pt x="494" y="1723"/>
                    </a:cubicBezTo>
                    <a:cubicBezTo>
                      <a:pt x="494" y="1723"/>
                      <a:pt x="477" y="1701"/>
                      <a:pt x="477" y="1699"/>
                    </a:cubicBezTo>
                    <a:cubicBezTo>
                      <a:pt x="483" y="1699"/>
                      <a:pt x="483" y="1699"/>
                      <a:pt x="483" y="1699"/>
                    </a:cubicBezTo>
                    <a:cubicBezTo>
                      <a:pt x="483" y="1699"/>
                      <a:pt x="486" y="1661"/>
                      <a:pt x="488" y="1659"/>
                    </a:cubicBezTo>
                    <a:cubicBezTo>
                      <a:pt x="488" y="1659"/>
                      <a:pt x="498" y="1514"/>
                      <a:pt x="491" y="1507"/>
                    </a:cubicBezTo>
                    <a:cubicBezTo>
                      <a:pt x="491" y="1507"/>
                      <a:pt x="500" y="1463"/>
                      <a:pt x="500" y="1438"/>
                    </a:cubicBezTo>
                    <a:cubicBezTo>
                      <a:pt x="500" y="1438"/>
                      <a:pt x="499" y="1279"/>
                      <a:pt x="494" y="1268"/>
                    </a:cubicBezTo>
                    <a:cubicBezTo>
                      <a:pt x="490" y="1257"/>
                      <a:pt x="504" y="1144"/>
                      <a:pt x="504" y="1144"/>
                    </a:cubicBezTo>
                    <a:cubicBezTo>
                      <a:pt x="504" y="1144"/>
                      <a:pt x="514" y="1037"/>
                      <a:pt x="512" y="1025"/>
                    </a:cubicBezTo>
                    <a:cubicBezTo>
                      <a:pt x="511" y="1012"/>
                      <a:pt x="530" y="916"/>
                      <a:pt x="493" y="769"/>
                    </a:cubicBezTo>
                    <a:cubicBezTo>
                      <a:pt x="485" y="741"/>
                      <a:pt x="485" y="741"/>
                      <a:pt x="485" y="741"/>
                    </a:cubicBezTo>
                    <a:cubicBezTo>
                      <a:pt x="485" y="741"/>
                      <a:pt x="488" y="720"/>
                      <a:pt x="479" y="706"/>
                    </a:cubicBezTo>
                    <a:cubicBezTo>
                      <a:pt x="479" y="706"/>
                      <a:pt x="505" y="706"/>
                      <a:pt x="512" y="693"/>
                    </a:cubicBezTo>
                    <a:cubicBezTo>
                      <a:pt x="512" y="693"/>
                      <a:pt x="518" y="661"/>
                      <a:pt x="515" y="656"/>
                    </a:cubicBezTo>
                    <a:cubicBezTo>
                      <a:pt x="515" y="656"/>
                      <a:pt x="520" y="634"/>
                      <a:pt x="520" y="622"/>
                    </a:cubicBezTo>
                    <a:cubicBezTo>
                      <a:pt x="520" y="622"/>
                      <a:pt x="572" y="532"/>
                      <a:pt x="574" y="458"/>
                    </a:cubicBezTo>
                    <a:cubicBezTo>
                      <a:pt x="575" y="413"/>
                      <a:pt x="575" y="413"/>
                      <a:pt x="575" y="413"/>
                    </a:cubicBezTo>
                    <a:cubicBezTo>
                      <a:pt x="575" y="413"/>
                      <a:pt x="598" y="331"/>
                      <a:pt x="542" y="310"/>
                    </a:cubicBezTo>
                    <a:cubicBezTo>
                      <a:pt x="542" y="310"/>
                      <a:pt x="519" y="292"/>
                      <a:pt x="494" y="288"/>
                    </a:cubicBezTo>
                    <a:cubicBezTo>
                      <a:pt x="494" y="288"/>
                      <a:pt x="479" y="271"/>
                      <a:pt x="460" y="266"/>
                    </a:cubicBezTo>
                    <a:cubicBezTo>
                      <a:pt x="441" y="260"/>
                      <a:pt x="432" y="250"/>
                      <a:pt x="432" y="250"/>
                    </a:cubicBezTo>
                    <a:cubicBezTo>
                      <a:pt x="432" y="250"/>
                      <a:pt x="424" y="215"/>
                      <a:pt x="413" y="215"/>
                    </a:cubicBezTo>
                    <a:cubicBezTo>
                      <a:pt x="413" y="215"/>
                      <a:pt x="409" y="206"/>
                      <a:pt x="409" y="196"/>
                    </a:cubicBezTo>
                    <a:cubicBezTo>
                      <a:pt x="409" y="186"/>
                      <a:pt x="406" y="159"/>
                      <a:pt x="414" y="154"/>
                    </a:cubicBezTo>
                    <a:cubicBezTo>
                      <a:pt x="423" y="150"/>
                      <a:pt x="423" y="144"/>
                      <a:pt x="423" y="126"/>
                    </a:cubicBezTo>
                    <a:cubicBezTo>
                      <a:pt x="423" y="108"/>
                      <a:pt x="420" y="107"/>
                      <a:pt x="416" y="105"/>
                    </a:cubicBezTo>
                    <a:cubicBezTo>
                      <a:pt x="411" y="102"/>
                      <a:pt x="420" y="52"/>
                      <a:pt x="393" y="34"/>
                    </a:cubicBezTo>
                    <a:cubicBezTo>
                      <a:pt x="367" y="16"/>
                      <a:pt x="352" y="0"/>
                      <a:pt x="307" y="5"/>
                    </a:cubicBezTo>
                    <a:cubicBezTo>
                      <a:pt x="262" y="10"/>
                      <a:pt x="245" y="68"/>
                      <a:pt x="243" y="96"/>
                    </a:cubicBezTo>
                    <a:cubicBezTo>
                      <a:pt x="242" y="125"/>
                      <a:pt x="263" y="156"/>
                      <a:pt x="263" y="156"/>
                    </a:cubicBezTo>
                    <a:cubicBezTo>
                      <a:pt x="263" y="156"/>
                      <a:pt x="287" y="226"/>
                      <a:pt x="307" y="245"/>
                    </a:cubicBezTo>
                    <a:cubicBezTo>
                      <a:pt x="307" y="245"/>
                      <a:pt x="302" y="253"/>
                      <a:pt x="293" y="264"/>
                    </a:cubicBezTo>
                    <a:cubicBezTo>
                      <a:pt x="290" y="267"/>
                      <a:pt x="273" y="270"/>
                      <a:pt x="233" y="289"/>
                    </a:cubicBezTo>
                    <a:cubicBezTo>
                      <a:pt x="233" y="289"/>
                      <a:pt x="199" y="293"/>
                      <a:pt x="183" y="305"/>
                    </a:cubicBezTo>
                    <a:cubicBezTo>
                      <a:pt x="172" y="313"/>
                      <a:pt x="144" y="333"/>
                      <a:pt x="123" y="399"/>
                    </a:cubicBezTo>
                    <a:cubicBezTo>
                      <a:pt x="101" y="466"/>
                      <a:pt x="84" y="514"/>
                      <a:pt x="88" y="524"/>
                    </a:cubicBezTo>
                    <a:cubicBezTo>
                      <a:pt x="91" y="535"/>
                      <a:pt x="96" y="605"/>
                      <a:pt x="148" y="600"/>
                    </a:cubicBezTo>
                    <a:cubicBezTo>
                      <a:pt x="180" y="604"/>
                      <a:pt x="180" y="604"/>
                      <a:pt x="180" y="604"/>
                    </a:cubicBezTo>
                    <a:cubicBezTo>
                      <a:pt x="180" y="604"/>
                      <a:pt x="169" y="705"/>
                      <a:pt x="189" y="715"/>
                    </a:cubicBezTo>
                    <a:cubicBezTo>
                      <a:pt x="189" y="715"/>
                      <a:pt x="195" y="720"/>
                      <a:pt x="195" y="726"/>
                    </a:cubicBezTo>
                    <a:cubicBezTo>
                      <a:pt x="195" y="733"/>
                      <a:pt x="191" y="749"/>
                      <a:pt x="191" y="749"/>
                    </a:cubicBezTo>
                    <a:cubicBezTo>
                      <a:pt x="191" y="749"/>
                      <a:pt x="135" y="794"/>
                      <a:pt x="147" y="845"/>
                    </a:cubicBezTo>
                    <a:cubicBezTo>
                      <a:pt x="147" y="845"/>
                      <a:pt x="151" y="883"/>
                      <a:pt x="142" y="913"/>
                    </a:cubicBezTo>
                    <a:cubicBezTo>
                      <a:pt x="133" y="942"/>
                      <a:pt x="119" y="1118"/>
                      <a:pt x="114" y="1227"/>
                    </a:cubicBezTo>
                    <a:cubicBezTo>
                      <a:pt x="110" y="1337"/>
                      <a:pt x="102" y="1404"/>
                      <a:pt x="103" y="1480"/>
                    </a:cubicBezTo>
                    <a:cubicBezTo>
                      <a:pt x="105" y="1557"/>
                      <a:pt x="88" y="1635"/>
                      <a:pt x="88" y="1635"/>
                    </a:cubicBezTo>
                    <a:lnTo>
                      <a:pt x="76" y="169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1" name="Freeform 12"/>
              <p:cNvSpPr>
                <a:spLocks/>
              </p:cNvSpPr>
              <p:nvPr/>
            </p:nvSpPr>
            <p:spPr bwMode="auto">
              <a:xfrm>
                <a:off x="526" y="410"/>
                <a:ext cx="225" cy="397"/>
              </a:xfrm>
              <a:custGeom>
                <a:avLst/>
                <a:gdLst>
                  <a:gd name="T0" fmla="*/ 649 w 112"/>
                  <a:gd name="T1" fmla="*/ 0 h 199"/>
                  <a:gd name="T2" fmla="*/ 804 w 112"/>
                  <a:gd name="T3" fmla="*/ 24 h 199"/>
                  <a:gd name="T4" fmla="*/ 908 w 112"/>
                  <a:gd name="T5" fmla="*/ 223 h 199"/>
                  <a:gd name="T6" fmla="*/ 763 w 112"/>
                  <a:gd name="T7" fmla="*/ 351 h 199"/>
                  <a:gd name="T8" fmla="*/ 771 w 112"/>
                  <a:gd name="T9" fmla="*/ 692 h 199"/>
                  <a:gd name="T10" fmla="*/ 577 w 112"/>
                  <a:gd name="T11" fmla="*/ 1580 h 199"/>
                  <a:gd name="T12" fmla="*/ 88 w 112"/>
                  <a:gd name="T13" fmla="*/ 1572 h 199"/>
                  <a:gd name="T14" fmla="*/ 0 w 112"/>
                  <a:gd name="T15" fmla="*/ 1564 h 199"/>
                  <a:gd name="T16" fmla="*/ 464 w 112"/>
                  <a:gd name="T17" fmla="*/ 469 h 199"/>
                  <a:gd name="T18" fmla="*/ 536 w 112"/>
                  <a:gd name="T19" fmla="*/ 311 h 199"/>
                  <a:gd name="T20" fmla="*/ 496 w 112"/>
                  <a:gd name="T21" fmla="*/ 199 h 199"/>
                  <a:gd name="T22" fmla="*/ 649 w 112"/>
                  <a:gd name="T23" fmla="*/ 0 h 19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2" h="199">
                    <a:moveTo>
                      <a:pt x="80" y="0"/>
                    </a:moveTo>
                    <a:cubicBezTo>
                      <a:pt x="99" y="3"/>
                      <a:pt x="99" y="3"/>
                      <a:pt x="99" y="3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94" y="44"/>
                      <a:pt x="94" y="44"/>
                      <a:pt x="94" y="44"/>
                    </a:cubicBezTo>
                    <a:cubicBezTo>
                      <a:pt x="94" y="44"/>
                      <a:pt x="99" y="75"/>
                      <a:pt x="95" y="87"/>
                    </a:cubicBezTo>
                    <a:cubicBezTo>
                      <a:pt x="95" y="87"/>
                      <a:pt x="72" y="191"/>
                      <a:pt x="71" y="199"/>
                    </a:cubicBezTo>
                    <a:cubicBezTo>
                      <a:pt x="11" y="198"/>
                      <a:pt x="11" y="198"/>
                      <a:pt x="11" y="198"/>
                    </a:cubicBezTo>
                    <a:cubicBezTo>
                      <a:pt x="0" y="197"/>
                      <a:pt x="0" y="197"/>
                      <a:pt x="0" y="197"/>
                    </a:cubicBezTo>
                    <a:cubicBezTo>
                      <a:pt x="0" y="197"/>
                      <a:pt x="5" y="135"/>
                      <a:pt x="57" y="59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71" y="3"/>
                      <a:pt x="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2" name="Freeform 13"/>
              <p:cNvSpPr>
                <a:spLocks/>
              </p:cNvSpPr>
              <p:nvPr/>
            </p:nvSpPr>
            <p:spPr bwMode="auto">
              <a:xfrm>
                <a:off x="428" y="1032"/>
                <a:ext cx="195" cy="360"/>
              </a:xfrm>
              <a:custGeom>
                <a:avLst/>
                <a:gdLst>
                  <a:gd name="T0" fmla="*/ 228 w 100"/>
                  <a:gd name="T1" fmla="*/ 0 h 178"/>
                  <a:gd name="T2" fmla="*/ 421 w 100"/>
                  <a:gd name="T3" fmla="*/ 73 h 178"/>
                  <a:gd name="T4" fmla="*/ 491 w 100"/>
                  <a:gd name="T5" fmla="*/ 107 h 178"/>
                  <a:gd name="T6" fmla="*/ 741 w 100"/>
                  <a:gd name="T7" fmla="*/ 224 h 178"/>
                  <a:gd name="T8" fmla="*/ 624 w 100"/>
                  <a:gd name="T9" fmla="*/ 1133 h 178"/>
                  <a:gd name="T10" fmla="*/ 228 w 100"/>
                  <a:gd name="T11" fmla="*/ 1472 h 178"/>
                  <a:gd name="T12" fmla="*/ 0 w 100"/>
                  <a:gd name="T13" fmla="*/ 1044 h 178"/>
                  <a:gd name="T14" fmla="*/ 228 w 100"/>
                  <a:gd name="T15" fmla="*/ 0 h 17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0" h="178">
                    <a:moveTo>
                      <a:pt x="31" y="0"/>
                    </a:moveTo>
                    <a:cubicBezTo>
                      <a:pt x="57" y="9"/>
                      <a:pt x="57" y="9"/>
                      <a:pt x="57" y="9"/>
                    </a:cubicBezTo>
                    <a:cubicBezTo>
                      <a:pt x="66" y="13"/>
                      <a:pt x="66" y="13"/>
                      <a:pt x="66" y="13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31" y="178"/>
                      <a:pt x="31" y="178"/>
                      <a:pt x="31" y="178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26"/>
                      <a:pt x="36" y="2"/>
                      <a:pt x="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3" name="Freeform 14"/>
              <p:cNvSpPr>
                <a:spLocks noEditPoints="1"/>
              </p:cNvSpPr>
              <p:nvPr/>
            </p:nvSpPr>
            <p:spPr bwMode="auto">
              <a:xfrm>
                <a:off x="1179" y="-280"/>
                <a:ext cx="1290" cy="3755"/>
              </a:xfrm>
              <a:custGeom>
                <a:avLst/>
                <a:gdLst>
                  <a:gd name="T0" fmla="*/ 5080 w 645"/>
                  <a:gd name="T1" fmla="*/ 5848 h 1875"/>
                  <a:gd name="T2" fmla="*/ 5016 w 645"/>
                  <a:gd name="T3" fmla="*/ 5463 h 1875"/>
                  <a:gd name="T4" fmla="*/ 4984 w 645"/>
                  <a:gd name="T5" fmla="*/ 5061 h 1875"/>
                  <a:gd name="T6" fmla="*/ 4688 w 645"/>
                  <a:gd name="T7" fmla="*/ 3613 h 1875"/>
                  <a:gd name="T8" fmla="*/ 3704 w 645"/>
                  <a:gd name="T9" fmla="*/ 2700 h 1875"/>
                  <a:gd name="T10" fmla="*/ 3320 w 645"/>
                  <a:gd name="T11" fmla="*/ 2041 h 1875"/>
                  <a:gd name="T12" fmla="*/ 3576 w 645"/>
                  <a:gd name="T13" fmla="*/ 1180 h 1875"/>
                  <a:gd name="T14" fmla="*/ 2240 w 645"/>
                  <a:gd name="T15" fmla="*/ 537 h 1875"/>
                  <a:gd name="T16" fmla="*/ 2240 w 645"/>
                  <a:gd name="T17" fmla="*/ 1720 h 1875"/>
                  <a:gd name="T18" fmla="*/ 2296 w 645"/>
                  <a:gd name="T19" fmla="*/ 2129 h 1875"/>
                  <a:gd name="T20" fmla="*/ 1056 w 645"/>
                  <a:gd name="T21" fmla="*/ 3004 h 1875"/>
                  <a:gd name="T22" fmla="*/ 344 w 645"/>
                  <a:gd name="T23" fmla="*/ 5085 h 1875"/>
                  <a:gd name="T24" fmla="*/ 368 w 645"/>
                  <a:gd name="T25" fmla="*/ 5704 h 1875"/>
                  <a:gd name="T26" fmla="*/ 552 w 645"/>
                  <a:gd name="T27" fmla="*/ 6224 h 1875"/>
                  <a:gd name="T28" fmla="*/ 1056 w 645"/>
                  <a:gd name="T29" fmla="*/ 7404 h 1875"/>
                  <a:gd name="T30" fmla="*/ 1208 w 645"/>
                  <a:gd name="T31" fmla="*/ 7592 h 1875"/>
                  <a:gd name="T32" fmla="*/ 1104 w 645"/>
                  <a:gd name="T33" fmla="*/ 8860 h 1875"/>
                  <a:gd name="T34" fmla="*/ 896 w 645"/>
                  <a:gd name="T35" fmla="*/ 10360 h 1875"/>
                  <a:gd name="T36" fmla="*/ 680 w 645"/>
                  <a:gd name="T37" fmla="*/ 12040 h 1875"/>
                  <a:gd name="T38" fmla="*/ 544 w 645"/>
                  <a:gd name="T39" fmla="*/ 13428 h 1875"/>
                  <a:gd name="T40" fmla="*/ 456 w 645"/>
                  <a:gd name="T41" fmla="*/ 14025 h 1875"/>
                  <a:gd name="T42" fmla="*/ 96 w 645"/>
                  <a:gd name="T43" fmla="*/ 14660 h 1875"/>
                  <a:gd name="T44" fmla="*/ 944 w 645"/>
                  <a:gd name="T45" fmla="*/ 14772 h 1875"/>
                  <a:gd name="T46" fmla="*/ 1288 w 645"/>
                  <a:gd name="T47" fmla="*/ 14539 h 1875"/>
                  <a:gd name="T48" fmla="*/ 1400 w 645"/>
                  <a:gd name="T49" fmla="*/ 14137 h 1875"/>
                  <a:gd name="T50" fmla="*/ 1552 w 645"/>
                  <a:gd name="T51" fmla="*/ 13332 h 1875"/>
                  <a:gd name="T52" fmla="*/ 2016 w 645"/>
                  <a:gd name="T53" fmla="*/ 11013 h 1875"/>
                  <a:gd name="T54" fmla="*/ 2168 w 645"/>
                  <a:gd name="T55" fmla="*/ 9863 h 1875"/>
                  <a:gd name="T56" fmla="*/ 2848 w 645"/>
                  <a:gd name="T57" fmla="*/ 8644 h 1875"/>
                  <a:gd name="T58" fmla="*/ 3008 w 645"/>
                  <a:gd name="T59" fmla="*/ 10103 h 1875"/>
                  <a:gd name="T60" fmla="*/ 2976 w 645"/>
                  <a:gd name="T61" fmla="*/ 11181 h 1875"/>
                  <a:gd name="T62" fmla="*/ 2920 w 645"/>
                  <a:gd name="T63" fmla="*/ 12705 h 1875"/>
                  <a:gd name="T64" fmla="*/ 2664 w 645"/>
                  <a:gd name="T65" fmla="*/ 13356 h 1875"/>
                  <a:gd name="T66" fmla="*/ 2752 w 645"/>
                  <a:gd name="T67" fmla="*/ 14201 h 1875"/>
                  <a:gd name="T68" fmla="*/ 3216 w 645"/>
                  <a:gd name="T69" fmla="*/ 14547 h 1875"/>
                  <a:gd name="T70" fmla="*/ 3888 w 645"/>
                  <a:gd name="T71" fmla="*/ 14459 h 1875"/>
                  <a:gd name="T72" fmla="*/ 3544 w 645"/>
                  <a:gd name="T73" fmla="*/ 13800 h 1875"/>
                  <a:gd name="T74" fmla="*/ 3816 w 645"/>
                  <a:gd name="T75" fmla="*/ 12441 h 1875"/>
                  <a:gd name="T76" fmla="*/ 4136 w 645"/>
                  <a:gd name="T77" fmla="*/ 10852 h 1875"/>
                  <a:gd name="T78" fmla="*/ 4352 w 645"/>
                  <a:gd name="T79" fmla="*/ 8355 h 1875"/>
                  <a:gd name="T80" fmla="*/ 4824 w 645"/>
                  <a:gd name="T81" fmla="*/ 7148 h 1875"/>
                  <a:gd name="T82" fmla="*/ 5128 w 645"/>
                  <a:gd name="T83" fmla="*/ 6264 h 1875"/>
                  <a:gd name="T84" fmla="*/ 1360 w 645"/>
                  <a:gd name="T85" fmla="*/ 6625 h 1875"/>
                  <a:gd name="T86" fmla="*/ 1184 w 645"/>
                  <a:gd name="T87" fmla="*/ 6008 h 1875"/>
                  <a:gd name="T88" fmla="*/ 1144 w 645"/>
                  <a:gd name="T89" fmla="*/ 5447 h 1875"/>
                  <a:gd name="T90" fmla="*/ 1408 w 645"/>
                  <a:gd name="T91" fmla="*/ 4949 h 1875"/>
                  <a:gd name="T92" fmla="*/ 1496 w 645"/>
                  <a:gd name="T93" fmla="*/ 6385 h 1875"/>
                  <a:gd name="T94" fmla="*/ 4328 w 645"/>
                  <a:gd name="T95" fmla="*/ 6915 h 1875"/>
                  <a:gd name="T96" fmla="*/ 4072 w 645"/>
                  <a:gd name="T97" fmla="*/ 6433 h 1875"/>
                  <a:gd name="T98" fmla="*/ 4096 w 645"/>
                  <a:gd name="T99" fmla="*/ 5760 h 1875"/>
                  <a:gd name="T100" fmla="*/ 4016 w 645"/>
                  <a:gd name="T101" fmla="*/ 5157 h 1875"/>
                  <a:gd name="T102" fmla="*/ 4312 w 645"/>
                  <a:gd name="T103" fmla="*/ 5776 h 1875"/>
                  <a:gd name="T104" fmla="*/ 4360 w 645"/>
                  <a:gd name="T105" fmla="*/ 6689 h 1875"/>
                  <a:gd name="T106" fmla="*/ 4328 w 645"/>
                  <a:gd name="T107" fmla="*/ 6915 h 187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645" h="1875">
                    <a:moveTo>
                      <a:pt x="641" y="780"/>
                    </a:moveTo>
                    <a:cubicBezTo>
                      <a:pt x="638" y="757"/>
                      <a:pt x="636" y="745"/>
                      <a:pt x="635" y="728"/>
                    </a:cubicBezTo>
                    <a:cubicBezTo>
                      <a:pt x="635" y="728"/>
                      <a:pt x="635" y="722"/>
                      <a:pt x="638" y="708"/>
                    </a:cubicBezTo>
                    <a:cubicBezTo>
                      <a:pt x="638" y="708"/>
                      <a:pt x="634" y="683"/>
                      <a:pt x="627" y="680"/>
                    </a:cubicBezTo>
                    <a:cubicBezTo>
                      <a:pt x="623" y="662"/>
                      <a:pt x="623" y="662"/>
                      <a:pt x="623" y="662"/>
                    </a:cubicBezTo>
                    <a:cubicBezTo>
                      <a:pt x="623" y="662"/>
                      <a:pt x="631" y="639"/>
                      <a:pt x="623" y="630"/>
                    </a:cubicBezTo>
                    <a:cubicBezTo>
                      <a:pt x="619" y="624"/>
                      <a:pt x="616" y="570"/>
                      <a:pt x="608" y="562"/>
                    </a:cubicBezTo>
                    <a:cubicBezTo>
                      <a:pt x="600" y="555"/>
                      <a:pt x="617" y="478"/>
                      <a:pt x="586" y="450"/>
                    </a:cubicBezTo>
                    <a:cubicBezTo>
                      <a:pt x="556" y="421"/>
                      <a:pt x="613" y="428"/>
                      <a:pt x="509" y="357"/>
                    </a:cubicBezTo>
                    <a:cubicBezTo>
                      <a:pt x="509" y="357"/>
                      <a:pt x="465" y="343"/>
                      <a:pt x="463" y="336"/>
                    </a:cubicBezTo>
                    <a:cubicBezTo>
                      <a:pt x="462" y="328"/>
                      <a:pt x="420" y="310"/>
                      <a:pt x="420" y="310"/>
                    </a:cubicBezTo>
                    <a:cubicBezTo>
                      <a:pt x="420" y="310"/>
                      <a:pt x="408" y="263"/>
                      <a:pt x="415" y="254"/>
                    </a:cubicBezTo>
                    <a:cubicBezTo>
                      <a:pt x="421" y="245"/>
                      <a:pt x="431" y="216"/>
                      <a:pt x="430" y="213"/>
                    </a:cubicBezTo>
                    <a:cubicBezTo>
                      <a:pt x="429" y="209"/>
                      <a:pt x="453" y="196"/>
                      <a:pt x="447" y="147"/>
                    </a:cubicBezTo>
                    <a:cubicBezTo>
                      <a:pt x="447" y="147"/>
                      <a:pt x="453" y="104"/>
                      <a:pt x="440" y="69"/>
                    </a:cubicBezTo>
                    <a:cubicBezTo>
                      <a:pt x="427" y="35"/>
                      <a:pt x="340" y="0"/>
                      <a:pt x="280" y="67"/>
                    </a:cubicBezTo>
                    <a:cubicBezTo>
                      <a:pt x="280" y="67"/>
                      <a:pt x="262" y="111"/>
                      <a:pt x="271" y="141"/>
                    </a:cubicBezTo>
                    <a:cubicBezTo>
                      <a:pt x="271" y="141"/>
                      <a:pt x="260" y="206"/>
                      <a:pt x="280" y="214"/>
                    </a:cubicBezTo>
                    <a:cubicBezTo>
                      <a:pt x="288" y="237"/>
                      <a:pt x="288" y="237"/>
                      <a:pt x="288" y="237"/>
                    </a:cubicBezTo>
                    <a:cubicBezTo>
                      <a:pt x="288" y="237"/>
                      <a:pt x="296" y="260"/>
                      <a:pt x="287" y="265"/>
                    </a:cubicBezTo>
                    <a:cubicBezTo>
                      <a:pt x="287" y="265"/>
                      <a:pt x="271" y="301"/>
                      <a:pt x="264" y="302"/>
                    </a:cubicBezTo>
                    <a:cubicBezTo>
                      <a:pt x="264" y="302"/>
                      <a:pt x="148" y="356"/>
                      <a:pt x="132" y="374"/>
                    </a:cubicBezTo>
                    <a:cubicBezTo>
                      <a:pt x="132" y="374"/>
                      <a:pt x="110" y="389"/>
                      <a:pt x="79" y="475"/>
                    </a:cubicBezTo>
                    <a:cubicBezTo>
                      <a:pt x="79" y="475"/>
                      <a:pt x="43" y="622"/>
                      <a:pt x="43" y="633"/>
                    </a:cubicBezTo>
                    <a:cubicBezTo>
                      <a:pt x="43" y="633"/>
                      <a:pt x="37" y="674"/>
                      <a:pt x="48" y="678"/>
                    </a:cubicBezTo>
                    <a:cubicBezTo>
                      <a:pt x="48" y="678"/>
                      <a:pt x="42" y="707"/>
                      <a:pt x="46" y="710"/>
                    </a:cubicBezTo>
                    <a:cubicBezTo>
                      <a:pt x="46" y="710"/>
                      <a:pt x="51" y="739"/>
                      <a:pt x="59" y="738"/>
                    </a:cubicBezTo>
                    <a:cubicBezTo>
                      <a:pt x="69" y="775"/>
                      <a:pt x="69" y="775"/>
                      <a:pt x="69" y="775"/>
                    </a:cubicBezTo>
                    <a:cubicBezTo>
                      <a:pt x="69" y="775"/>
                      <a:pt x="61" y="818"/>
                      <a:pt x="75" y="831"/>
                    </a:cubicBezTo>
                    <a:cubicBezTo>
                      <a:pt x="75" y="831"/>
                      <a:pt x="125" y="908"/>
                      <a:pt x="132" y="922"/>
                    </a:cubicBezTo>
                    <a:cubicBezTo>
                      <a:pt x="146" y="930"/>
                      <a:pt x="146" y="930"/>
                      <a:pt x="146" y="930"/>
                    </a:cubicBezTo>
                    <a:cubicBezTo>
                      <a:pt x="151" y="945"/>
                      <a:pt x="151" y="945"/>
                      <a:pt x="151" y="945"/>
                    </a:cubicBezTo>
                    <a:cubicBezTo>
                      <a:pt x="151" y="945"/>
                      <a:pt x="153" y="971"/>
                      <a:pt x="160" y="979"/>
                    </a:cubicBezTo>
                    <a:cubicBezTo>
                      <a:pt x="160" y="979"/>
                      <a:pt x="142" y="1089"/>
                      <a:pt x="138" y="1103"/>
                    </a:cubicBezTo>
                    <a:cubicBezTo>
                      <a:pt x="138" y="1103"/>
                      <a:pt x="119" y="1203"/>
                      <a:pt x="120" y="1248"/>
                    </a:cubicBezTo>
                    <a:cubicBezTo>
                      <a:pt x="120" y="1248"/>
                      <a:pt x="124" y="1282"/>
                      <a:pt x="112" y="1290"/>
                    </a:cubicBezTo>
                    <a:cubicBezTo>
                      <a:pt x="101" y="1298"/>
                      <a:pt x="100" y="1359"/>
                      <a:pt x="100" y="1359"/>
                    </a:cubicBezTo>
                    <a:cubicBezTo>
                      <a:pt x="100" y="1359"/>
                      <a:pt x="78" y="1419"/>
                      <a:pt x="85" y="1499"/>
                    </a:cubicBezTo>
                    <a:cubicBezTo>
                      <a:pt x="85" y="1499"/>
                      <a:pt x="73" y="1554"/>
                      <a:pt x="73" y="1587"/>
                    </a:cubicBezTo>
                    <a:cubicBezTo>
                      <a:pt x="73" y="1620"/>
                      <a:pt x="68" y="1672"/>
                      <a:pt x="68" y="1672"/>
                    </a:cubicBezTo>
                    <a:cubicBezTo>
                      <a:pt x="68" y="1672"/>
                      <a:pt x="50" y="1679"/>
                      <a:pt x="53" y="1705"/>
                    </a:cubicBezTo>
                    <a:cubicBezTo>
                      <a:pt x="57" y="1746"/>
                      <a:pt x="57" y="1746"/>
                      <a:pt x="57" y="1746"/>
                    </a:cubicBezTo>
                    <a:cubicBezTo>
                      <a:pt x="65" y="1754"/>
                      <a:pt x="65" y="1754"/>
                      <a:pt x="65" y="1754"/>
                    </a:cubicBezTo>
                    <a:cubicBezTo>
                      <a:pt x="65" y="1754"/>
                      <a:pt x="48" y="1797"/>
                      <a:pt x="12" y="1825"/>
                    </a:cubicBezTo>
                    <a:cubicBezTo>
                      <a:pt x="12" y="1825"/>
                      <a:pt x="0" y="1841"/>
                      <a:pt x="9" y="1860"/>
                    </a:cubicBezTo>
                    <a:cubicBezTo>
                      <a:pt x="9" y="1860"/>
                      <a:pt x="78" y="1875"/>
                      <a:pt x="118" y="1839"/>
                    </a:cubicBezTo>
                    <a:cubicBezTo>
                      <a:pt x="118" y="1839"/>
                      <a:pt x="123" y="1819"/>
                      <a:pt x="125" y="1815"/>
                    </a:cubicBezTo>
                    <a:cubicBezTo>
                      <a:pt x="125" y="1815"/>
                      <a:pt x="147" y="1821"/>
                      <a:pt x="161" y="1810"/>
                    </a:cubicBezTo>
                    <a:cubicBezTo>
                      <a:pt x="161" y="1810"/>
                      <a:pt x="182" y="1818"/>
                      <a:pt x="178" y="1780"/>
                    </a:cubicBezTo>
                    <a:cubicBezTo>
                      <a:pt x="175" y="1760"/>
                      <a:pt x="175" y="1760"/>
                      <a:pt x="175" y="1760"/>
                    </a:cubicBezTo>
                    <a:cubicBezTo>
                      <a:pt x="175" y="1760"/>
                      <a:pt x="182" y="1754"/>
                      <a:pt x="179" y="1739"/>
                    </a:cubicBezTo>
                    <a:cubicBezTo>
                      <a:pt x="176" y="1725"/>
                      <a:pt x="192" y="1720"/>
                      <a:pt x="194" y="1660"/>
                    </a:cubicBezTo>
                    <a:cubicBezTo>
                      <a:pt x="197" y="1600"/>
                      <a:pt x="184" y="1573"/>
                      <a:pt x="192" y="1559"/>
                    </a:cubicBezTo>
                    <a:cubicBezTo>
                      <a:pt x="199" y="1545"/>
                      <a:pt x="246" y="1371"/>
                      <a:pt x="252" y="1371"/>
                    </a:cubicBezTo>
                    <a:cubicBezTo>
                      <a:pt x="258" y="1371"/>
                      <a:pt x="262" y="1303"/>
                      <a:pt x="260" y="1296"/>
                    </a:cubicBezTo>
                    <a:cubicBezTo>
                      <a:pt x="257" y="1290"/>
                      <a:pt x="264" y="1248"/>
                      <a:pt x="271" y="1228"/>
                    </a:cubicBezTo>
                    <a:cubicBezTo>
                      <a:pt x="279" y="1209"/>
                      <a:pt x="325" y="1082"/>
                      <a:pt x="334" y="1070"/>
                    </a:cubicBezTo>
                    <a:cubicBezTo>
                      <a:pt x="343" y="1057"/>
                      <a:pt x="357" y="1043"/>
                      <a:pt x="356" y="1076"/>
                    </a:cubicBezTo>
                    <a:cubicBezTo>
                      <a:pt x="354" y="1109"/>
                      <a:pt x="360" y="1201"/>
                      <a:pt x="361" y="1221"/>
                    </a:cubicBezTo>
                    <a:cubicBezTo>
                      <a:pt x="362" y="1240"/>
                      <a:pt x="376" y="1258"/>
                      <a:pt x="376" y="1258"/>
                    </a:cubicBezTo>
                    <a:cubicBezTo>
                      <a:pt x="376" y="1258"/>
                      <a:pt x="375" y="1341"/>
                      <a:pt x="385" y="1342"/>
                    </a:cubicBezTo>
                    <a:cubicBezTo>
                      <a:pt x="395" y="1344"/>
                      <a:pt x="366" y="1382"/>
                      <a:pt x="372" y="1392"/>
                    </a:cubicBezTo>
                    <a:cubicBezTo>
                      <a:pt x="370" y="1469"/>
                      <a:pt x="370" y="1469"/>
                      <a:pt x="370" y="1469"/>
                    </a:cubicBezTo>
                    <a:cubicBezTo>
                      <a:pt x="370" y="1469"/>
                      <a:pt x="358" y="1582"/>
                      <a:pt x="365" y="1582"/>
                    </a:cubicBezTo>
                    <a:cubicBezTo>
                      <a:pt x="371" y="1582"/>
                      <a:pt x="349" y="1616"/>
                      <a:pt x="349" y="1616"/>
                    </a:cubicBezTo>
                    <a:cubicBezTo>
                      <a:pt x="349" y="1616"/>
                      <a:pt x="333" y="1643"/>
                      <a:pt x="333" y="1663"/>
                    </a:cubicBezTo>
                    <a:cubicBezTo>
                      <a:pt x="333" y="1682"/>
                      <a:pt x="333" y="1723"/>
                      <a:pt x="340" y="1723"/>
                    </a:cubicBezTo>
                    <a:cubicBezTo>
                      <a:pt x="348" y="1723"/>
                      <a:pt x="344" y="1768"/>
                      <a:pt x="344" y="1768"/>
                    </a:cubicBezTo>
                    <a:cubicBezTo>
                      <a:pt x="344" y="1768"/>
                      <a:pt x="362" y="1779"/>
                      <a:pt x="378" y="1778"/>
                    </a:cubicBezTo>
                    <a:cubicBezTo>
                      <a:pt x="378" y="1778"/>
                      <a:pt x="384" y="1811"/>
                      <a:pt x="402" y="1811"/>
                    </a:cubicBezTo>
                    <a:cubicBezTo>
                      <a:pt x="402" y="1811"/>
                      <a:pt x="429" y="1825"/>
                      <a:pt x="443" y="1819"/>
                    </a:cubicBezTo>
                    <a:cubicBezTo>
                      <a:pt x="443" y="1819"/>
                      <a:pt x="483" y="1829"/>
                      <a:pt x="486" y="1800"/>
                    </a:cubicBezTo>
                    <a:cubicBezTo>
                      <a:pt x="486" y="1800"/>
                      <a:pt x="488" y="1777"/>
                      <a:pt x="474" y="1768"/>
                    </a:cubicBezTo>
                    <a:cubicBezTo>
                      <a:pt x="474" y="1768"/>
                      <a:pt x="435" y="1737"/>
                      <a:pt x="443" y="1718"/>
                    </a:cubicBezTo>
                    <a:cubicBezTo>
                      <a:pt x="451" y="1698"/>
                      <a:pt x="456" y="1652"/>
                      <a:pt x="451" y="1646"/>
                    </a:cubicBezTo>
                    <a:cubicBezTo>
                      <a:pt x="445" y="1640"/>
                      <a:pt x="458" y="1584"/>
                      <a:pt x="477" y="1549"/>
                    </a:cubicBezTo>
                    <a:cubicBezTo>
                      <a:pt x="497" y="1513"/>
                      <a:pt x="498" y="1446"/>
                      <a:pt x="498" y="1446"/>
                    </a:cubicBezTo>
                    <a:cubicBezTo>
                      <a:pt x="517" y="1351"/>
                      <a:pt x="517" y="1351"/>
                      <a:pt x="517" y="1351"/>
                    </a:cubicBezTo>
                    <a:cubicBezTo>
                      <a:pt x="517" y="1351"/>
                      <a:pt x="509" y="1278"/>
                      <a:pt x="518" y="1264"/>
                    </a:cubicBezTo>
                    <a:cubicBezTo>
                      <a:pt x="527" y="1250"/>
                      <a:pt x="539" y="1039"/>
                      <a:pt x="544" y="1040"/>
                    </a:cubicBezTo>
                    <a:cubicBezTo>
                      <a:pt x="549" y="1041"/>
                      <a:pt x="540" y="952"/>
                      <a:pt x="563" y="938"/>
                    </a:cubicBezTo>
                    <a:cubicBezTo>
                      <a:pt x="586" y="923"/>
                      <a:pt x="603" y="890"/>
                      <a:pt x="603" y="890"/>
                    </a:cubicBezTo>
                    <a:cubicBezTo>
                      <a:pt x="617" y="833"/>
                      <a:pt x="617" y="833"/>
                      <a:pt x="617" y="833"/>
                    </a:cubicBezTo>
                    <a:cubicBezTo>
                      <a:pt x="617" y="833"/>
                      <a:pt x="645" y="803"/>
                      <a:pt x="641" y="780"/>
                    </a:cubicBezTo>
                    <a:close/>
                    <a:moveTo>
                      <a:pt x="187" y="840"/>
                    </a:moveTo>
                    <a:cubicBezTo>
                      <a:pt x="170" y="825"/>
                      <a:pt x="170" y="825"/>
                      <a:pt x="170" y="825"/>
                    </a:cubicBezTo>
                    <a:cubicBezTo>
                      <a:pt x="166" y="799"/>
                      <a:pt x="166" y="799"/>
                      <a:pt x="166" y="799"/>
                    </a:cubicBezTo>
                    <a:cubicBezTo>
                      <a:pt x="156" y="786"/>
                      <a:pt x="148" y="748"/>
                      <a:pt x="148" y="748"/>
                    </a:cubicBezTo>
                    <a:cubicBezTo>
                      <a:pt x="146" y="710"/>
                      <a:pt x="146" y="710"/>
                      <a:pt x="146" y="710"/>
                    </a:cubicBezTo>
                    <a:cubicBezTo>
                      <a:pt x="142" y="703"/>
                      <a:pt x="143" y="678"/>
                      <a:pt x="143" y="678"/>
                    </a:cubicBezTo>
                    <a:cubicBezTo>
                      <a:pt x="153" y="672"/>
                      <a:pt x="153" y="649"/>
                      <a:pt x="153" y="649"/>
                    </a:cubicBezTo>
                    <a:cubicBezTo>
                      <a:pt x="176" y="616"/>
                      <a:pt x="176" y="616"/>
                      <a:pt x="176" y="616"/>
                    </a:cubicBezTo>
                    <a:cubicBezTo>
                      <a:pt x="178" y="621"/>
                      <a:pt x="166" y="729"/>
                      <a:pt x="166" y="729"/>
                    </a:cubicBezTo>
                    <a:cubicBezTo>
                      <a:pt x="162" y="781"/>
                      <a:pt x="187" y="795"/>
                      <a:pt x="187" y="795"/>
                    </a:cubicBezTo>
                    <a:cubicBezTo>
                      <a:pt x="183" y="795"/>
                      <a:pt x="187" y="840"/>
                      <a:pt x="187" y="840"/>
                    </a:cubicBezTo>
                    <a:close/>
                    <a:moveTo>
                      <a:pt x="541" y="861"/>
                    </a:moveTo>
                    <a:cubicBezTo>
                      <a:pt x="507" y="808"/>
                      <a:pt x="507" y="808"/>
                      <a:pt x="507" y="808"/>
                    </a:cubicBezTo>
                    <a:cubicBezTo>
                      <a:pt x="509" y="801"/>
                      <a:pt x="509" y="801"/>
                      <a:pt x="509" y="801"/>
                    </a:cubicBezTo>
                    <a:cubicBezTo>
                      <a:pt x="509" y="801"/>
                      <a:pt x="504" y="765"/>
                      <a:pt x="498" y="765"/>
                    </a:cubicBezTo>
                    <a:cubicBezTo>
                      <a:pt x="498" y="765"/>
                      <a:pt x="512" y="749"/>
                      <a:pt x="512" y="717"/>
                    </a:cubicBezTo>
                    <a:cubicBezTo>
                      <a:pt x="512" y="717"/>
                      <a:pt x="506" y="697"/>
                      <a:pt x="497" y="683"/>
                    </a:cubicBezTo>
                    <a:cubicBezTo>
                      <a:pt x="489" y="671"/>
                      <a:pt x="501" y="652"/>
                      <a:pt x="502" y="642"/>
                    </a:cubicBezTo>
                    <a:cubicBezTo>
                      <a:pt x="512" y="624"/>
                      <a:pt x="512" y="624"/>
                      <a:pt x="512" y="624"/>
                    </a:cubicBezTo>
                    <a:cubicBezTo>
                      <a:pt x="512" y="624"/>
                      <a:pt x="524" y="699"/>
                      <a:pt x="539" y="719"/>
                    </a:cubicBezTo>
                    <a:cubicBezTo>
                      <a:pt x="539" y="719"/>
                      <a:pt x="540" y="765"/>
                      <a:pt x="547" y="789"/>
                    </a:cubicBezTo>
                    <a:cubicBezTo>
                      <a:pt x="547" y="789"/>
                      <a:pt x="540" y="825"/>
                      <a:pt x="545" y="833"/>
                    </a:cubicBezTo>
                    <a:cubicBezTo>
                      <a:pt x="545" y="833"/>
                      <a:pt x="552" y="835"/>
                      <a:pt x="549" y="840"/>
                    </a:cubicBezTo>
                    <a:cubicBezTo>
                      <a:pt x="549" y="840"/>
                      <a:pt x="552" y="857"/>
                      <a:pt x="541" y="86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4" name="Freeform 15"/>
              <p:cNvSpPr>
                <a:spLocks/>
              </p:cNvSpPr>
              <p:nvPr/>
            </p:nvSpPr>
            <p:spPr bwMode="auto">
              <a:xfrm>
                <a:off x="1846" y="425"/>
                <a:ext cx="218" cy="907"/>
              </a:xfrm>
              <a:custGeom>
                <a:avLst/>
                <a:gdLst>
                  <a:gd name="T0" fmla="*/ 332 w 105"/>
                  <a:gd name="T1" fmla="*/ 8 h 455"/>
                  <a:gd name="T2" fmla="*/ 484 w 105"/>
                  <a:gd name="T3" fmla="*/ 183 h 455"/>
                  <a:gd name="T4" fmla="*/ 440 w 105"/>
                  <a:gd name="T5" fmla="*/ 453 h 455"/>
                  <a:gd name="T6" fmla="*/ 750 w 105"/>
                  <a:gd name="T7" fmla="*/ 1332 h 455"/>
                  <a:gd name="T8" fmla="*/ 897 w 105"/>
                  <a:gd name="T9" fmla="*/ 3215 h 455"/>
                  <a:gd name="T10" fmla="*/ 556 w 105"/>
                  <a:gd name="T11" fmla="*/ 3572 h 455"/>
                  <a:gd name="T12" fmla="*/ 125 w 105"/>
                  <a:gd name="T13" fmla="*/ 3207 h 455"/>
                  <a:gd name="T14" fmla="*/ 100 w 105"/>
                  <a:gd name="T15" fmla="*/ 1148 h 455"/>
                  <a:gd name="T16" fmla="*/ 168 w 105"/>
                  <a:gd name="T17" fmla="*/ 500 h 455"/>
                  <a:gd name="T18" fmla="*/ 0 w 105"/>
                  <a:gd name="T19" fmla="*/ 199 h 455"/>
                  <a:gd name="T20" fmla="*/ 276 w 105"/>
                  <a:gd name="T21" fmla="*/ 0 h 455"/>
                  <a:gd name="T22" fmla="*/ 332 w 105"/>
                  <a:gd name="T23" fmla="*/ 8 h 4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5" h="455">
                    <a:moveTo>
                      <a:pt x="37" y="1"/>
                    </a:moveTo>
                    <a:cubicBezTo>
                      <a:pt x="54" y="23"/>
                      <a:pt x="54" y="23"/>
                      <a:pt x="54" y="23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49" y="57"/>
                      <a:pt x="83" y="149"/>
                      <a:pt x="84" y="168"/>
                    </a:cubicBezTo>
                    <a:cubicBezTo>
                      <a:pt x="84" y="168"/>
                      <a:pt x="105" y="389"/>
                      <a:pt x="100" y="406"/>
                    </a:cubicBezTo>
                    <a:cubicBezTo>
                      <a:pt x="100" y="406"/>
                      <a:pt x="76" y="437"/>
                      <a:pt x="62" y="451"/>
                    </a:cubicBezTo>
                    <a:cubicBezTo>
                      <a:pt x="57" y="455"/>
                      <a:pt x="13" y="409"/>
                      <a:pt x="14" y="405"/>
                    </a:cubicBezTo>
                    <a:cubicBezTo>
                      <a:pt x="14" y="401"/>
                      <a:pt x="6" y="204"/>
                      <a:pt x="11" y="145"/>
                    </a:cubicBezTo>
                    <a:cubicBezTo>
                      <a:pt x="11" y="145"/>
                      <a:pt x="17" y="89"/>
                      <a:pt x="19" y="63"/>
                    </a:cubicBezTo>
                    <a:cubicBezTo>
                      <a:pt x="21" y="40"/>
                      <a:pt x="2" y="25"/>
                      <a:pt x="0" y="25"/>
                    </a:cubicBezTo>
                    <a:cubicBezTo>
                      <a:pt x="0" y="25"/>
                      <a:pt x="23" y="0"/>
                      <a:pt x="31" y="0"/>
                    </a:cubicBezTo>
                    <a:cubicBezTo>
                      <a:pt x="33" y="0"/>
                      <a:pt x="37" y="1"/>
                      <a:pt x="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5" name="Freeform 16"/>
              <p:cNvSpPr>
                <a:spLocks noEditPoints="1"/>
              </p:cNvSpPr>
              <p:nvPr/>
            </p:nvSpPr>
            <p:spPr bwMode="auto">
              <a:xfrm>
                <a:off x="2544" y="-265"/>
                <a:ext cx="975" cy="3763"/>
              </a:xfrm>
              <a:custGeom>
                <a:avLst/>
                <a:gdLst>
                  <a:gd name="T0" fmla="*/ 3008 w 484"/>
                  <a:gd name="T1" fmla="*/ 6296 h 1879"/>
                  <a:gd name="T2" fmla="*/ 2959 w 484"/>
                  <a:gd name="T3" fmla="*/ 4724 h 1879"/>
                  <a:gd name="T4" fmla="*/ 3433 w 484"/>
                  <a:gd name="T5" fmla="*/ 2804 h 1879"/>
                  <a:gd name="T6" fmla="*/ 2788 w 484"/>
                  <a:gd name="T7" fmla="*/ 2323 h 1879"/>
                  <a:gd name="T8" fmla="*/ 2764 w 484"/>
                  <a:gd name="T9" fmla="*/ 1332 h 1879"/>
                  <a:gd name="T10" fmla="*/ 2869 w 484"/>
                  <a:gd name="T11" fmla="*/ 1348 h 1879"/>
                  <a:gd name="T12" fmla="*/ 2967 w 484"/>
                  <a:gd name="T13" fmla="*/ 1372 h 1879"/>
                  <a:gd name="T14" fmla="*/ 2788 w 484"/>
                  <a:gd name="T15" fmla="*/ 633 h 1879"/>
                  <a:gd name="T16" fmla="*/ 1920 w 484"/>
                  <a:gd name="T17" fmla="*/ 104 h 1879"/>
                  <a:gd name="T18" fmla="*/ 1372 w 484"/>
                  <a:gd name="T19" fmla="*/ 971 h 1879"/>
                  <a:gd name="T20" fmla="*/ 1797 w 484"/>
                  <a:gd name="T21" fmla="*/ 1913 h 1879"/>
                  <a:gd name="T22" fmla="*/ 1928 w 484"/>
                  <a:gd name="T23" fmla="*/ 2209 h 1879"/>
                  <a:gd name="T24" fmla="*/ 999 w 484"/>
                  <a:gd name="T25" fmla="*/ 2467 h 1879"/>
                  <a:gd name="T26" fmla="*/ 244 w 484"/>
                  <a:gd name="T27" fmla="*/ 3725 h 1879"/>
                  <a:gd name="T28" fmla="*/ 40 w 484"/>
                  <a:gd name="T29" fmla="*/ 4352 h 1879"/>
                  <a:gd name="T30" fmla="*/ 524 w 484"/>
                  <a:gd name="T31" fmla="*/ 5173 h 1879"/>
                  <a:gd name="T32" fmla="*/ 137 w 484"/>
                  <a:gd name="T33" fmla="*/ 6216 h 1879"/>
                  <a:gd name="T34" fmla="*/ 735 w 484"/>
                  <a:gd name="T35" fmla="*/ 6883 h 1879"/>
                  <a:gd name="T36" fmla="*/ 669 w 484"/>
                  <a:gd name="T37" fmla="*/ 7592 h 1879"/>
                  <a:gd name="T38" fmla="*/ 677 w 484"/>
                  <a:gd name="T39" fmla="*/ 9084 h 1879"/>
                  <a:gd name="T40" fmla="*/ 661 w 484"/>
                  <a:gd name="T41" fmla="*/ 10973 h 1879"/>
                  <a:gd name="T42" fmla="*/ 1456 w 484"/>
                  <a:gd name="T43" fmla="*/ 11976 h 1879"/>
                  <a:gd name="T44" fmla="*/ 884 w 484"/>
                  <a:gd name="T45" fmla="*/ 14555 h 1879"/>
                  <a:gd name="T46" fmla="*/ 483 w 484"/>
                  <a:gd name="T47" fmla="*/ 14868 h 1879"/>
                  <a:gd name="T48" fmla="*/ 1563 w 484"/>
                  <a:gd name="T49" fmla="*/ 14611 h 1879"/>
                  <a:gd name="T50" fmla="*/ 1740 w 484"/>
                  <a:gd name="T51" fmla="*/ 14820 h 1879"/>
                  <a:gd name="T52" fmla="*/ 1896 w 484"/>
                  <a:gd name="T53" fmla="*/ 14667 h 1879"/>
                  <a:gd name="T54" fmla="*/ 2552 w 484"/>
                  <a:gd name="T55" fmla="*/ 14169 h 1879"/>
                  <a:gd name="T56" fmla="*/ 2732 w 484"/>
                  <a:gd name="T57" fmla="*/ 14507 h 1879"/>
                  <a:gd name="T58" fmla="*/ 3040 w 484"/>
                  <a:gd name="T59" fmla="*/ 13945 h 1879"/>
                  <a:gd name="T60" fmla="*/ 2419 w 484"/>
                  <a:gd name="T61" fmla="*/ 12497 h 1879"/>
                  <a:gd name="T62" fmla="*/ 2296 w 484"/>
                  <a:gd name="T63" fmla="*/ 10860 h 1879"/>
                  <a:gd name="T64" fmla="*/ 3008 w 484"/>
                  <a:gd name="T65" fmla="*/ 8233 h 1879"/>
                  <a:gd name="T66" fmla="*/ 1980 w 484"/>
                  <a:gd name="T67" fmla="*/ 13904 h 1879"/>
                  <a:gd name="T68" fmla="*/ 1988 w 484"/>
                  <a:gd name="T69" fmla="*/ 12995 h 187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484" h="1879">
                    <a:moveTo>
                      <a:pt x="368" y="1025"/>
                    </a:moveTo>
                    <a:cubicBezTo>
                      <a:pt x="368" y="1025"/>
                      <a:pt x="386" y="821"/>
                      <a:pt x="368" y="784"/>
                    </a:cubicBezTo>
                    <a:cubicBezTo>
                      <a:pt x="359" y="767"/>
                      <a:pt x="318" y="654"/>
                      <a:pt x="327" y="644"/>
                    </a:cubicBezTo>
                    <a:cubicBezTo>
                      <a:pt x="335" y="634"/>
                      <a:pt x="359" y="596"/>
                      <a:pt x="362" y="588"/>
                    </a:cubicBezTo>
                    <a:cubicBezTo>
                      <a:pt x="365" y="581"/>
                      <a:pt x="484" y="435"/>
                      <a:pt x="473" y="412"/>
                    </a:cubicBezTo>
                    <a:cubicBezTo>
                      <a:pt x="461" y="388"/>
                      <a:pt x="445" y="368"/>
                      <a:pt x="420" y="349"/>
                    </a:cubicBezTo>
                    <a:cubicBezTo>
                      <a:pt x="395" y="330"/>
                      <a:pt x="378" y="339"/>
                      <a:pt x="365" y="301"/>
                    </a:cubicBezTo>
                    <a:cubicBezTo>
                      <a:pt x="341" y="289"/>
                      <a:pt x="341" y="289"/>
                      <a:pt x="341" y="289"/>
                    </a:cubicBezTo>
                    <a:cubicBezTo>
                      <a:pt x="341" y="289"/>
                      <a:pt x="319" y="247"/>
                      <a:pt x="328" y="204"/>
                    </a:cubicBezTo>
                    <a:cubicBezTo>
                      <a:pt x="337" y="162"/>
                      <a:pt x="338" y="166"/>
                      <a:pt x="338" y="166"/>
                    </a:cubicBezTo>
                    <a:cubicBezTo>
                      <a:pt x="347" y="159"/>
                      <a:pt x="347" y="159"/>
                      <a:pt x="347" y="159"/>
                    </a:cubicBezTo>
                    <a:cubicBezTo>
                      <a:pt x="351" y="168"/>
                      <a:pt x="351" y="168"/>
                      <a:pt x="351" y="168"/>
                    </a:cubicBezTo>
                    <a:cubicBezTo>
                      <a:pt x="357" y="156"/>
                      <a:pt x="357" y="156"/>
                      <a:pt x="357" y="156"/>
                    </a:cubicBezTo>
                    <a:cubicBezTo>
                      <a:pt x="363" y="171"/>
                      <a:pt x="363" y="171"/>
                      <a:pt x="363" y="171"/>
                    </a:cubicBezTo>
                    <a:cubicBezTo>
                      <a:pt x="363" y="171"/>
                      <a:pt x="388" y="126"/>
                      <a:pt x="370" y="110"/>
                    </a:cubicBezTo>
                    <a:cubicBezTo>
                      <a:pt x="370" y="110"/>
                      <a:pt x="347" y="89"/>
                      <a:pt x="341" y="79"/>
                    </a:cubicBezTo>
                    <a:cubicBezTo>
                      <a:pt x="324" y="47"/>
                      <a:pt x="305" y="23"/>
                      <a:pt x="305" y="23"/>
                    </a:cubicBezTo>
                    <a:cubicBezTo>
                      <a:pt x="305" y="23"/>
                      <a:pt x="268" y="0"/>
                      <a:pt x="235" y="13"/>
                    </a:cubicBezTo>
                    <a:cubicBezTo>
                      <a:pt x="201" y="26"/>
                      <a:pt x="182" y="47"/>
                      <a:pt x="170" y="67"/>
                    </a:cubicBezTo>
                    <a:cubicBezTo>
                      <a:pt x="165" y="76"/>
                      <a:pt x="160" y="102"/>
                      <a:pt x="168" y="121"/>
                    </a:cubicBezTo>
                    <a:cubicBezTo>
                      <a:pt x="172" y="133"/>
                      <a:pt x="182" y="164"/>
                      <a:pt x="182" y="164"/>
                    </a:cubicBezTo>
                    <a:cubicBezTo>
                      <a:pt x="182" y="164"/>
                      <a:pt x="200" y="221"/>
                      <a:pt x="220" y="238"/>
                    </a:cubicBezTo>
                    <a:cubicBezTo>
                      <a:pt x="242" y="263"/>
                      <a:pt x="242" y="263"/>
                      <a:pt x="242" y="263"/>
                    </a:cubicBezTo>
                    <a:cubicBezTo>
                      <a:pt x="236" y="275"/>
                      <a:pt x="236" y="275"/>
                      <a:pt x="236" y="275"/>
                    </a:cubicBezTo>
                    <a:cubicBezTo>
                      <a:pt x="236" y="275"/>
                      <a:pt x="214" y="283"/>
                      <a:pt x="189" y="299"/>
                    </a:cubicBezTo>
                    <a:cubicBezTo>
                      <a:pt x="122" y="307"/>
                      <a:pt x="122" y="307"/>
                      <a:pt x="122" y="307"/>
                    </a:cubicBezTo>
                    <a:cubicBezTo>
                      <a:pt x="122" y="307"/>
                      <a:pt x="99" y="323"/>
                      <a:pt x="76" y="372"/>
                    </a:cubicBezTo>
                    <a:cubicBezTo>
                      <a:pt x="30" y="464"/>
                      <a:pt x="30" y="464"/>
                      <a:pt x="30" y="464"/>
                    </a:cubicBezTo>
                    <a:cubicBezTo>
                      <a:pt x="30" y="464"/>
                      <a:pt x="19" y="487"/>
                      <a:pt x="10" y="510"/>
                    </a:cubicBezTo>
                    <a:cubicBezTo>
                      <a:pt x="10" y="510"/>
                      <a:pt x="3" y="534"/>
                      <a:pt x="5" y="542"/>
                    </a:cubicBezTo>
                    <a:cubicBezTo>
                      <a:pt x="5" y="542"/>
                      <a:pt x="0" y="622"/>
                      <a:pt x="8" y="626"/>
                    </a:cubicBezTo>
                    <a:cubicBezTo>
                      <a:pt x="23" y="634"/>
                      <a:pt x="27" y="642"/>
                      <a:pt x="64" y="644"/>
                    </a:cubicBezTo>
                    <a:cubicBezTo>
                      <a:pt x="64" y="644"/>
                      <a:pt x="65" y="663"/>
                      <a:pt x="54" y="679"/>
                    </a:cubicBezTo>
                    <a:cubicBezTo>
                      <a:pt x="17" y="774"/>
                      <a:pt x="17" y="774"/>
                      <a:pt x="17" y="774"/>
                    </a:cubicBezTo>
                    <a:cubicBezTo>
                      <a:pt x="81" y="823"/>
                      <a:pt x="81" y="823"/>
                      <a:pt x="81" y="823"/>
                    </a:cubicBezTo>
                    <a:cubicBezTo>
                      <a:pt x="90" y="857"/>
                      <a:pt x="90" y="857"/>
                      <a:pt x="90" y="857"/>
                    </a:cubicBezTo>
                    <a:cubicBezTo>
                      <a:pt x="90" y="857"/>
                      <a:pt x="91" y="878"/>
                      <a:pt x="89" y="907"/>
                    </a:cubicBezTo>
                    <a:cubicBezTo>
                      <a:pt x="82" y="945"/>
                      <a:pt x="82" y="945"/>
                      <a:pt x="82" y="945"/>
                    </a:cubicBezTo>
                    <a:cubicBezTo>
                      <a:pt x="83" y="991"/>
                      <a:pt x="83" y="991"/>
                      <a:pt x="83" y="991"/>
                    </a:cubicBezTo>
                    <a:cubicBezTo>
                      <a:pt x="83" y="991"/>
                      <a:pt x="81" y="1110"/>
                      <a:pt x="83" y="1131"/>
                    </a:cubicBezTo>
                    <a:cubicBezTo>
                      <a:pt x="83" y="1131"/>
                      <a:pt x="81" y="1291"/>
                      <a:pt x="81" y="1337"/>
                    </a:cubicBezTo>
                    <a:cubicBezTo>
                      <a:pt x="81" y="1366"/>
                      <a:pt x="81" y="1366"/>
                      <a:pt x="81" y="1366"/>
                    </a:cubicBezTo>
                    <a:cubicBezTo>
                      <a:pt x="81" y="1366"/>
                      <a:pt x="113" y="1368"/>
                      <a:pt x="125" y="1364"/>
                    </a:cubicBezTo>
                    <a:cubicBezTo>
                      <a:pt x="125" y="1364"/>
                      <a:pt x="178" y="1469"/>
                      <a:pt x="178" y="1491"/>
                    </a:cubicBezTo>
                    <a:cubicBezTo>
                      <a:pt x="178" y="1491"/>
                      <a:pt x="181" y="1642"/>
                      <a:pt x="156" y="1686"/>
                    </a:cubicBezTo>
                    <a:cubicBezTo>
                      <a:pt x="108" y="1812"/>
                      <a:pt x="108" y="1812"/>
                      <a:pt x="108" y="1812"/>
                    </a:cubicBezTo>
                    <a:cubicBezTo>
                      <a:pt x="108" y="1812"/>
                      <a:pt x="84" y="1823"/>
                      <a:pt x="67" y="1831"/>
                    </a:cubicBezTo>
                    <a:cubicBezTo>
                      <a:pt x="67" y="1831"/>
                      <a:pt x="54" y="1840"/>
                      <a:pt x="59" y="1851"/>
                    </a:cubicBezTo>
                    <a:cubicBezTo>
                      <a:pt x="59" y="1851"/>
                      <a:pt x="130" y="1879"/>
                      <a:pt x="169" y="1848"/>
                    </a:cubicBezTo>
                    <a:cubicBezTo>
                      <a:pt x="169" y="1848"/>
                      <a:pt x="184" y="1818"/>
                      <a:pt x="191" y="1819"/>
                    </a:cubicBezTo>
                    <a:cubicBezTo>
                      <a:pt x="191" y="1841"/>
                      <a:pt x="191" y="1841"/>
                      <a:pt x="191" y="1841"/>
                    </a:cubicBezTo>
                    <a:cubicBezTo>
                      <a:pt x="213" y="1845"/>
                      <a:pt x="213" y="1845"/>
                      <a:pt x="213" y="1845"/>
                    </a:cubicBezTo>
                    <a:cubicBezTo>
                      <a:pt x="226" y="1845"/>
                      <a:pt x="226" y="1845"/>
                      <a:pt x="226" y="1845"/>
                    </a:cubicBezTo>
                    <a:cubicBezTo>
                      <a:pt x="232" y="1826"/>
                      <a:pt x="232" y="1826"/>
                      <a:pt x="232" y="1826"/>
                    </a:cubicBezTo>
                    <a:cubicBezTo>
                      <a:pt x="232" y="1826"/>
                      <a:pt x="259" y="1820"/>
                      <a:pt x="274" y="1800"/>
                    </a:cubicBezTo>
                    <a:cubicBezTo>
                      <a:pt x="274" y="1800"/>
                      <a:pt x="308" y="1764"/>
                      <a:pt x="312" y="1764"/>
                    </a:cubicBezTo>
                    <a:cubicBezTo>
                      <a:pt x="340" y="1756"/>
                      <a:pt x="340" y="1756"/>
                      <a:pt x="340" y="1756"/>
                    </a:cubicBezTo>
                    <a:cubicBezTo>
                      <a:pt x="334" y="1806"/>
                      <a:pt x="334" y="1806"/>
                      <a:pt x="334" y="1806"/>
                    </a:cubicBezTo>
                    <a:cubicBezTo>
                      <a:pt x="334" y="1806"/>
                      <a:pt x="353" y="1810"/>
                      <a:pt x="362" y="1801"/>
                    </a:cubicBezTo>
                    <a:cubicBezTo>
                      <a:pt x="372" y="1736"/>
                      <a:pt x="372" y="1736"/>
                      <a:pt x="372" y="1736"/>
                    </a:cubicBezTo>
                    <a:cubicBezTo>
                      <a:pt x="372" y="1736"/>
                      <a:pt x="378" y="1698"/>
                      <a:pt x="353" y="1682"/>
                    </a:cubicBezTo>
                    <a:cubicBezTo>
                      <a:pt x="353" y="1682"/>
                      <a:pt x="319" y="1664"/>
                      <a:pt x="296" y="1556"/>
                    </a:cubicBezTo>
                    <a:cubicBezTo>
                      <a:pt x="285" y="1505"/>
                      <a:pt x="280" y="1487"/>
                      <a:pt x="278" y="1483"/>
                    </a:cubicBezTo>
                    <a:cubicBezTo>
                      <a:pt x="282" y="1458"/>
                      <a:pt x="291" y="1367"/>
                      <a:pt x="281" y="1352"/>
                    </a:cubicBezTo>
                    <a:cubicBezTo>
                      <a:pt x="353" y="1340"/>
                      <a:pt x="353" y="1340"/>
                      <a:pt x="353" y="1340"/>
                    </a:cubicBezTo>
                    <a:cubicBezTo>
                      <a:pt x="353" y="1340"/>
                      <a:pt x="356" y="1065"/>
                      <a:pt x="368" y="1025"/>
                    </a:cubicBezTo>
                    <a:close/>
                    <a:moveTo>
                      <a:pt x="259" y="1691"/>
                    </a:moveTo>
                    <a:cubicBezTo>
                      <a:pt x="258" y="1723"/>
                      <a:pt x="242" y="1731"/>
                      <a:pt x="242" y="1731"/>
                    </a:cubicBezTo>
                    <a:cubicBezTo>
                      <a:pt x="239" y="1714"/>
                      <a:pt x="230" y="1722"/>
                      <a:pt x="227" y="1686"/>
                    </a:cubicBezTo>
                    <a:cubicBezTo>
                      <a:pt x="224" y="1650"/>
                      <a:pt x="243" y="1618"/>
                      <a:pt x="243" y="1618"/>
                    </a:cubicBezTo>
                    <a:cubicBezTo>
                      <a:pt x="243" y="1618"/>
                      <a:pt x="261" y="1658"/>
                      <a:pt x="259" y="16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6" name="Freeform 17"/>
              <p:cNvSpPr>
                <a:spLocks/>
              </p:cNvSpPr>
              <p:nvPr/>
            </p:nvSpPr>
            <p:spPr bwMode="auto">
              <a:xfrm>
                <a:off x="2942" y="477"/>
                <a:ext cx="120" cy="150"/>
              </a:xfrm>
              <a:custGeom>
                <a:avLst/>
                <a:gdLst>
                  <a:gd name="T0" fmla="*/ 6 w 114"/>
                  <a:gd name="T1" fmla="*/ 0 h 154"/>
                  <a:gd name="T2" fmla="*/ 133 w 114"/>
                  <a:gd name="T3" fmla="*/ 4 h 154"/>
                  <a:gd name="T4" fmla="*/ 0 w 114"/>
                  <a:gd name="T5" fmla="*/ 142 h 154"/>
                  <a:gd name="T6" fmla="*/ 6 w 114"/>
                  <a:gd name="T7" fmla="*/ 0 h 15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14" h="154">
                    <a:moveTo>
                      <a:pt x="6" y="0"/>
                    </a:moveTo>
                    <a:lnTo>
                      <a:pt x="114" y="4"/>
                    </a:lnTo>
                    <a:lnTo>
                      <a:pt x="0" y="15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7" name="Freeform 18"/>
              <p:cNvSpPr>
                <a:spLocks noEditPoints="1"/>
              </p:cNvSpPr>
              <p:nvPr/>
            </p:nvSpPr>
            <p:spPr bwMode="auto">
              <a:xfrm>
                <a:off x="3452" y="-228"/>
                <a:ext cx="1568" cy="3575"/>
              </a:xfrm>
              <a:custGeom>
                <a:avLst/>
                <a:gdLst>
                  <a:gd name="T0" fmla="*/ 5687 w 783"/>
                  <a:gd name="T1" fmla="*/ 3992 h 1785"/>
                  <a:gd name="T2" fmla="*/ 4344 w 783"/>
                  <a:gd name="T3" fmla="*/ 2668 h 1785"/>
                  <a:gd name="T4" fmla="*/ 3741 w 783"/>
                  <a:gd name="T5" fmla="*/ 577 h 1785"/>
                  <a:gd name="T6" fmla="*/ 2403 w 783"/>
                  <a:gd name="T7" fmla="*/ 883 h 1785"/>
                  <a:gd name="T8" fmla="*/ 2756 w 783"/>
                  <a:gd name="T9" fmla="*/ 2155 h 1785"/>
                  <a:gd name="T10" fmla="*/ 1985 w 783"/>
                  <a:gd name="T11" fmla="*/ 2387 h 1785"/>
                  <a:gd name="T12" fmla="*/ 1324 w 783"/>
                  <a:gd name="T13" fmla="*/ 3855 h 1785"/>
                  <a:gd name="T14" fmla="*/ 1380 w 783"/>
                  <a:gd name="T15" fmla="*/ 5960 h 1785"/>
                  <a:gd name="T16" fmla="*/ 1592 w 783"/>
                  <a:gd name="T17" fmla="*/ 7745 h 1785"/>
                  <a:gd name="T18" fmla="*/ 891 w 783"/>
                  <a:gd name="T19" fmla="*/ 10244 h 1785"/>
                  <a:gd name="T20" fmla="*/ 625 w 783"/>
                  <a:gd name="T21" fmla="*/ 13811 h 1785"/>
                  <a:gd name="T22" fmla="*/ 208 w 783"/>
                  <a:gd name="T23" fmla="*/ 13956 h 1785"/>
                  <a:gd name="T24" fmla="*/ 923 w 783"/>
                  <a:gd name="T25" fmla="*/ 14140 h 1785"/>
                  <a:gd name="T26" fmla="*/ 1204 w 783"/>
                  <a:gd name="T27" fmla="*/ 14068 h 1785"/>
                  <a:gd name="T28" fmla="*/ 1752 w 783"/>
                  <a:gd name="T29" fmla="*/ 13216 h 1785"/>
                  <a:gd name="T30" fmla="*/ 1492 w 783"/>
                  <a:gd name="T31" fmla="*/ 12572 h 1785"/>
                  <a:gd name="T32" fmla="*/ 1688 w 783"/>
                  <a:gd name="T33" fmla="*/ 10140 h 1785"/>
                  <a:gd name="T34" fmla="*/ 3348 w 783"/>
                  <a:gd name="T35" fmla="*/ 9423 h 1785"/>
                  <a:gd name="T36" fmla="*/ 3524 w 783"/>
                  <a:gd name="T37" fmla="*/ 12267 h 1785"/>
                  <a:gd name="T38" fmla="*/ 3252 w 783"/>
                  <a:gd name="T39" fmla="*/ 13529 h 1785"/>
                  <a:gd name="T40" fmla="*/ 3044 w 783"/>
                  <a:gd name="T41" fmla="*/ 14228 h 1785"/>
                  <a:gd name="T42" fmla="*/ 3885 w 783"/>
                  <a:gd name="T43" fmla="*/ 13433 h 1785"/>
                  <a:gd name="T44" fmla="*/ 3861 w 783"/>
                  <a:gd name="T45" fmla="*/ 12644 h 1785"/>
                  <a:gd name="T46" fmla="*/ 4183 w 783"/>
                  <a:gd name="T47" fmla="*/ 9519 h 1785"/>
                  <a:gd name="T48" fmla="*/ 4279 w 783"/>
                  <a:gd name="T49" fmla="*/ 8941 h 1785"/>
                  <a:gd name="T50" fmla="*/ 4528 w 783"/>
                  <a:gd name="T51" fmla="*/ 6908 h 1785"/>
                  <a:gd name="T52" fmla="*/ 4528 w 783"/>
                  <a:gd name="T53" fmla="*/ 6683 h 1785"/>
                  <a:gd name="T54" fmla="*/ 4724 w 783"/>
                  <a:gd name="T55" fmla="*/ 6217 h 1785"/>
                  <a:gd name="T56" fmla="*/ 6144 w 783"/>
                  <a:gd name="T57" fmla="*/ 4917 h 1785"/>
                  <a:gd name="T58" fmla="*/ 1840 w 783"/>
                  <a:gd name="T59" fmla="*/ 6193 h 1785"/>
                  <a:gd name="T60" fmla="*/ 1840 w 783"/>
                  <a:gd name="T61" fmla="*/ 4232 h 1785"/>
                  <a:gd name="T62" fmla="*/ 1840 w 783"/>
                  <a:gd name="T63" fmla="*/ 6193 h 1785"/>
                  <a:gd name="T64" fmla="*/ 4416 w 783"/>
                  <a:gd name="T65" fmla="*/ 5848 h 1785"/>
                  <a:gd name="T66" fmla="*/ 4047 w 783"/>
                  <a:gd name="T67" fmla="*/ 5199 h 1785"/>
                  <a:gd name="T68" fmla="*/ 4039 w 783"/>
                  <a:gd name="T69" fmla="*/ 4701 h 1785"/>
                  <a:gd name="T70" fmla="*/ 4400 w 783"/>
                  <a:gd name="T71" fmla="*/ 4144 h 1785"/>
                  <a:gd name="T72" fmla="*/ 5189 w 783"/>
                  <a:gd name="T73" fmla="*/ 4356 h 1785"/>
                  <a:gd name="T74" fmla="*/ 4812 w 783"/>
                  <a:gd name="T75" fmla="*/ 5680 h 1785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783" h="1785">
                    <a:moveTo>
                      <a:pt x="752" y="565"/>
                    </a:moveTo>
                    <a:cubicBezTo>
                      <a:pt x="752" y="565"/>
                      <a:pt x="719" y="512"/>
                      <a:pt x="708" y="497"/>
                    </a:cubicBezTo>
                    <a:cubicBezTo>
                      <a:pt x="600" y="373"/>
                      <a:pt x="600" y="373"/>
                      <a:pt x="600" y="373"/>
                    </a:cubicBezTo>
                    <a:cubicBezTo>
                      <a:pt x="600" y="373"/>
                      <a:pt x="562" y="335"/>
                      <a:pt x="541" y="332"/>
                    </a:cubicBezTo>
                    <a:cubicBezTo>
                      <a:pt x="541" y="332"/>
                      <a:pt x="512" y="270"/>
                      <a:pt x="515" y="259"/>
                    </a:cubicBezTo>
                    <a:cubicBezTo>
                      <a:pt x="515" y="259"/>
                      <a:pt x="506" y="101"/>
                      <a:pt x="466" y="72"/>
                    </a:cubicBezTo>
                    <a:cubicBezTo>
                      <a:pt x="466" y="72"/>
                      <a:pt x="443" y="0"/>
                      <a:pt x="352" y="29"/>
                    </a:cubicBezTo>
                    <a:cubicBezTo>
                      <a:pt x="352" y="29"/>
                      <a:pt x="300" y="57"/>
                      <a:pt x="299" y="110"/>
                    </a:cubicBezTo>
                    <a:cubicBezTo>
                      <a:pt x="299" y="110"/>
                      <a:pt x="294" y="179"/>
                      <a:pt x="303" y="194"/>
                    </a:cubicBezTo>
                    <a:cubicBezTo>
                      <a:pt x="343" y="268"/>
                      <a:pt x="343" y="268"/>
                      <a:pt x="343" y="268"/>
                    </a:cubicBezTo>
                    <a:cubicBezTo>
                      <a:pt x="343" y="268"/>
                      <a:pt x="357" y="293"/>
                      <a:pt x="325" y="296"/>
                    </a:cubicBezTo>
                    <a:cubicBezTo>
                      <a:pt x="247" y="297"/>
                      <a:pt x="247" y="297"/>
                      <a:pt x="247" y="297"/>
                    </a:cubicBezTo>
                    <a:cubicBezTo>
                      <a:pt x="247" y="297"/>
                      <a:pt x="191" y="303"/>
                      <a:pt x="188" y="353"/>
                    </a:cubicBezTo>
                    <a:cubicBezTo>
                      <a:pt x="165" y="480"/>
                      <a:pt x="165" y="480"/>
                      <a:pt x="165" y="480"/>
                    </a:cubicBezTo>
                    <a:cubicBezTo>
                      <a:pt x="162" y="568"/>
                      <a:pt x="162" y="568"/>
                      <a:pt x="162" y="568"/>
                    </a:cubicBezTo>
                    <a:cubicBezTo>
                      <a:pt x="162" y="568"/>
                      <a:pt x="151" y="699"/>
                      <a:pt x="172" y="742"/>
                    </a:cubicBezTo>
                    <a:cubicBezTo>
                      <a:pt x="172" y="742"/>
                      <a:pt x="213" y="889"/>
                      <a:pt x="215" y="897"/>
                    </a:cubicBezTo>
                    <a:cubicBezTo>
                      <a:pt x="215" y="897"/>
                      <a:pt x="209" y="938"/>
                      <a:pt x="198" y="964"/>
                    </a:cubicBezTo>
                    <a:cubicBezTo>
                      <a:pt x="188" y="990"/>
                      <a:pt x="128" y="1150"/>
                      <a:pt x="128" y="1150"/>
                    </a:cubicBezTo>
                    <a:cubicBezTo>
                      <a:pt x="128" y="1150"/>
                      <a:pt x="101" y="1217"/>
                      <a:pt x="111" y="1275"/>
                    </a:cubicBezTo>
                    <a:cubicBezTo>
                      <a:pt x="111" y="1275"/>
                      <a:pt x="118" y="1559"/>
                      <a:pt x="115" y="1585"/>
                    </a:cubicBezTo>
                    <a:cubicBezTo>
                      <a:pt x="115" y="1585"/>
                      <a:pt x="98" y="1664"/>
                      <a:pt x="78" y="1719"/>
                    </a:cubicBezTo>
                    <a:cubicBezTo>
                      <a:pt x="72" y="1722"/>
                      <a:pt x="72" y="1722"/>
                      <a:pt x="72" y="1722"/>
                    </a:cubicBezTo>
                    <a:cubicBezTo>
                      <a:pt x="72" y="1722"/>
                      <a:pt x="34" y="1737"/>
                      <a:pt x="26" y="1737"/>
                    </a:cubicBezTo>
                    <a:cubicBezTo>
                      <a:pt x="26" y="1737"/>
                      <a:pt x="0" y="1760"/>
                      <a:pt x="22" y="1765"/>
                    </a:cubicBezTo>
                    <a:cubicBezTo>
                      <a:pt x="43" y="1769"/>
                      <a:pt x="107" y="1768"/>
                      <a:pt x="115" y="1760"/>
                    </a:cubicBezTo>
                    <a:cubicBezTo>
                      <a:pt x="122" y="1753"/>
                      <a:pt x="131" y="1743"/>
                      <a:pt x="131" y="1743"/>
                    </a:cubicBezTo>
                    <a:cubicBezTo>
                      <a:pt x="131" y="1743"/>
                      <a:pt x="150" y="1739"/>
                      <a:pt x="150" y="1751"/>
                    </a:cubicBezTo>
                    <a:cubicBezTo>
                      <a:pt x="150" y="1763"/>
                      <a:pt x="185" y="1753"/>
                      <a:pt x="185" y="1753"/>
                    </a:cubicBezTo>
                    <a:cubicBezTo>
                      <a:pt x="218" y="1645"/>
                      <a:pt x="218" y="1645"/>
                      <a:pt x="218" y="1645"/>
                    </a:cubicBezTo>
                    <a:cubicBezTo>
                      <a:pt x="218" y="1645"/>
                      <a:pt x="221" y="1628"/>
                      <a:pt x="209" y="1617"/>
                    </a:cubicBezTo>
                    <a:cubicBezTo>
                      <a:pt x="204" y="1613"/>
                      <a:pt x="180" y="1576"/>
                      <a:pt x="186" y="1565"/>
                    </a:cubicBezTo>
                    <a:cubicBezTo>
                      <a:pt x="186" y="1565"/>
                      <a:pt x="206" y="1415"/>
                      <a:pt x="218" y="1366"/>
                    </a:cubicBezTo>
                    <a:cubicBezTo>
                      <a:pt x="224" y="1342"/>
                      <a:pt x="210" y="1262"/>
                      <a:pt x="210" y="1262"/>
                    </a:cubicBezTo>
                    <a:cubicBezTo>
                      <a:pt x="210" y="1262"/>
                      <a:pt x="255" y="1162"/>
                      <a:pt x="262" y="1162"/>
                    </a:cubicBezTo>
                    <a:cubicBezTo>
                      <a:pt x="270" y="1162"/>
                      <a:pt x="413" y="1166"/>
                      <a:pt x="417" y="1173"/>
                    </a:cubicBezTo>
                    <a:cubicBezTo>
                      <a:pt x="422" y="1179"/>
                      <a:pt x="413" y="1244"/>
                      <a:pt x="433" y="1275"/>
                    </a:cubicBezTo>
                    <a:cubicBezTo>
                      <a:pt x="439" y="1527"/>
                      <a:pt x="439" y="1527"/>
                      <a:pt x="439" y="1527"/>
                    </a:cubicBezTo>
                    <a:cubicBezTo>
                      <a:pt x="439" y="1527"/>
                      <a:pt x="428" y="1581"/>
                      <a:pt x="422" y="1591"/>
                    </a:cubicBezTo>
                    <a:cubicBezTo>
                      <a:pt x="422" y="1591"/>
                      <a:pt x="407" y="1669"/>
                      <a:pt x="405" y="1684"/>
                    </a:cubicBezTo>
                    <a:cubicBezTo>
                      <a:pt x="405" y="1684"/>
                      <a:pt x="392" y="1716"/>
                      <a:pt x="379" y="1730"/>
                    </a:cubicBezTo>
                    <a:cubicBezTo>
                      <a:pt x="379" y="1730"/>
                      <a:pt x="366" y="1769"/>
                      <a:pt x="379" y="1771"/>
                    </a:cubicBezTo>
                    <a:cubicBezTo>
                      <a:pt x="379" y="1771"/>
                      <a:pt x="475" y="1785"/>
                      <a:pt x="472" y="1733"/>
                    </a:cubicBezTo>
                    <a:cubicBezTo>
                      <a:pt x="484" y="1672"/>
                      <a:pt x="484" y="1672"/>
                      <a:pt x="484" y="1672"/>
                    </a:cubicBezTo>
                    <a:cubicBezTo>
                      <a:pt x="484" y="1672"/>
                      <a:pt x="501" y="1629"/>
                      <a:pt x="489" y="1617"/>
                    </a:cubicBezTo>
                    <a:cubicBezTo>
                      <a:pt x="489" y="1617"/>
                      <a:pt x="475" y="1574"/>
                      <a:pt x="481" y="1574"/>
                    </a:cubicBezTo>
                    <a:cubicBezTo>
                      <a:pt x="481" y="1574"/>
                      <a:pt x="544" y="1409"/>
                      <a:pt x="532" y="1288"/>
                    </a:cubicBezTo>
                    <a:cubicBezTo>
                      <a:pt x="532" y="1288"/>
                      <a:pt x="504" y="1197"/>
                      <a:pt x="521" y="1185"/>
                    </a:cubicBezTo>
                    <a:cubicBezTo>
                      <a:pt x="529" y="1182"/>
                      <a:pt x="529" y="1182"/>
                      <a:pt x="529" y="1182"/>
                    </a:cubicBezTo>
                    <a:cubicBezTo>
                      <a:pt x="533" y="1113"/>
                      <a:pt x="533" y="1113"/>
                      <a:pt x="533" y="1113"/>
                    </a:cubicBezTo>
                    <a:cubicBezTo>
                      <a:pt x="533" y="1113"/>
                      <a:pt x="553" y="1022"/>
                      <a:pt x="553" y="1013"/>
                    </a:cubicBezTo>
                    <a:cubicBezTo>
                      <a:pt x="553" y="1013"/>
                      <a:pt x="568" y="882"/>
                      <a:pt x="564" y="860"/>
                    </a:cubicBezTo>
                    <a:cubicBezTo>
                      <a:pt x="558" y="839"/>
                      <a:pt x="558" y="839"/>
                      <a:pt x="558" y="839"/>
                    </a:cubicBezTo>
                    <a:cubicBezTo>
                      <a:pt x="564" y="832"/>
                      <a:pt x="564" y="832"/>
                      <a:pt x="564" y="832"/>
                    </a:cubicBezTo>
                    <a:cubicBezTo>
                      <a:pt x="545" y="778"/>
                      <a:pt x="545" y="778"/>
                      <a:pt x="545" y="778"/>
                    </a:cubicBezTo>
                    <a:cubicBezTo>
                      <a:pt x="545" y="778"/>
                      <a:pt x="573" y="786"/>
                      <a:pt x="588" y="774"/>
                    </a:cubicBezTo>
                    <a:cubicBezTo>
                      <a:pt x="588" y="774"/>
                      <a:pt x="702" y="688"/>
                      <a:pt x="734" y="638"/>
                    </a:cubicBezTo>
                    <a:cubicBezTo>
                      <a:pt x="765" y="612"/>
                      <a:pt x="765" y="612"/>
                      <a:pt x="765" y="612"/>
                    </a:cubicBezTo>
                    <a:cubicBezTo>
                      <a:pt x="765" y="612"/>
                      <a:pt x="783" y="597"/>
                      <a:pt x="752" y="565"/>
                    </a:cubicBezTo>
                    <a:close/>
                    <a:moveTo>
                      <a:pt x="229" y="771"/>
                    </a:moveTo>
                    <a:cubicBezTo>
                      <a:pt x="229" y="771"/>
                      <a:pt x="214" y="635"/>
                      <a:pt x="215" y="629"/>
                    </a:cubicBezTo>
                    <a:cubicBezTo>
                      <a:pt x="218" y="593"/>
                      <a:pt x="218" y="527"/>
                      <a:pt x="229" y="527"/>
                    </a:cubicBezTo>
                    <a:cubicBezTo>
                      <a:pt x="229" y="527"/>
                      <a:pt x="239" y="643"/>
                      <a:pt x="238" y="655"/>
                    </a:cubicBezTo>
                    <a:cubicBezTo>
                      <a:pt x="238" y="655"/>
                      <a:pt x="244" y="746"/>
                      <a:pt x="229" y="771"/>
                    </a:cubicBezTo>
                    <a:close/>
                    <a:moveTo>
                      <a:pt x="599" y="707"/>
                    </a:moveTo>
                    <a:cubicBezTo>
                      <a:pt x="565" y="752"/>
                      <a:pt x="550" y="728"/>
                      <a:pt x="550" y="728"/>
                    </a:cubicBezTo>
                    <a:cubicBezTo>
                      <a:pt x="542" y="717"/>
                      <a:pt x="510" y="685"/>
                      <a:pt x="510" y="685"/>
                    </a:cubicBezTo>
                    <a:cubicBezTo>
                      <a:pt x="516" y="655"/>
                      <a:pt x="504" y="647"/>
                      <a:pt x="504" y="647"/>
                    </a:cubicBezTo>
                    <a:cubicBezTo>
                      <a:pt x="498" y="647"/>
                      <a:pt x="466" y="620"/>
                      <a:pt x="480" y="617"/>
                    </a:cubicBezTo>
                    <a:cubicBezTo>
                      <a:pt x="494" y="614"/>
                      <a:pt x="503" y="585"/>
                      <a:pt x="503" y="585"/>
                    </a:cubicBezTo>
                    <a:cubicBezTo>
                      <a:pt x="541" y="518"/>
                      <a:pt x="541" y="518"/>
                      <a:pt x="541" y="518"/>
                    </a:cubicBezTo>
                    <a:cubicBezTo>
                      <a:pt x="548" y="516"/>
                      <a:pt x="548" y="516"/>
                      <a:pt x="548" y="516"/>
                    </a:cubicBezTo>
                    <a:cubicBezTo>
                      <a:pt x="551" y="562"/>
                      <a:pt x="551" y="562"/>
                      <a:pt x="551" y="562"/>
                    </a:cubicBezTo>
                    <a:cubicBezTo>
                      <a:pt x="620" y="574"/>
                      <a:pt x="646" y="542"/>
                      <a:pt x="646" y="542"/>
                    </a:cubicBezTo>
                    <a:cubicBezTo>
                      <a:pt x="664" y="556"/>
                      <a:pt x="688" y="594"/>
                      <a:pt x="688" y="594"/>
                    </a:cubicBezTo>
                    <a:cubicBezTo>
                      <a:pt x="690" y="615"/>
                      <a:pt x="599" y="707"/>
                      <a:pt x="599" y="707"/>
                    </a:cubicBezTo>
                    <a:close/>
                  </a:path>
                </a:pathLst>
              </a:custGeom>
              <a:solidFill>
                <a:srgbClr val="8EA4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8" name="Freeform 19"/>
              <p:cNvSpPr>
                <a:spLocks/>
              </p:cNvSpPr>
              <p:nvPr/>
            </p:nvSpPr>
            <p:spPr bwMode="auto">
              <a:xfrm>
                <a:off x="4105" y="597"/>
                <a:ext cx="173" cy="112"/>
              </a:xfrm>
              <a:custGeom>
                <a:avLst/>
                <a:gdLst>
                  <a:gd name="T0" fmla="*/ 0 w 84"/>
                  <a:gd name="T1" fmla="*/ 0 h 52"/>
                  <a:gd name="T2" fmla="*/ 733 w 84"/>
                  <a:gd name="T3" fmla="*/ 19 h 52"/>
                  <a:gd name="T4" fmla="*/ 272 w 84"/>
                  <a:gd name="T5" fmla="*/ 519 h 52"/>
                  <a:gd name="T6" fmla="*/ 0 w 84"/>
                  <a:gd name="T7" fmla="*/ 0 h 5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4" h="52">
                    <a:moveTo>
                      <a:pt x="0" y="0"/>
                    </a:moveTo>
                    <a:cubicBezTo>
                      <a:pt x="0" y="0"/>
                      <a:pt x="53" y="16"/>
                      <a:pt x="84" y="2"/>
                    </a:cubicBezTo>
                    <a:cubicBezTo>
                      <a:pt x="31" y="52"/>
                      <a:pt x="31" y="52"/>
                      <a:pt x="31" y="5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pic>
          <p:nvPicPr>
            <p:cNvPr id="1039" name="Picture 20"/>
            <p:cNvPicPr>
              <a:picLocks noChangeAspect="1" noChangeArrowheads="1"/>
            </p:cNvPicPr>
            <p:nvPr/>
          </p:nvPicPr>
          <p:blipFill>
            <a:blip r:embed="rId16" cstate="print">
              <a:lum bright="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85306" b="78163"/>
            <a:stretch>
              <a:fillRect/>
            </a:stretch>
          </p:blipFill>
          <p:spPr bwMode="auto">
            <a:xfrm>
              <a:off x="166688" y="6575425"/>
              <a:ext cx="28575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Picture 21"/>
            <p:cNvPicPr>
              <a:picLocks noChangeAspect="1" noChangeArrowheads="1"/>
            </p:cNvPicPr>
            <p:nvPr/>
          </p:nvPicPr>
          <p:blipFill>
            <a:blip r:embed="rId16" cstate="print">
              <a:lum bright="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694" r="73470" b="77695"/>
            <a:stretch>
              <a:fillRect/>
            </a:stretch>
          </p:blipFill>
          <p:spPr bwMode="auto">
            <a:xfrm>
              <a:off x="452438" y="6572250"/>
              <a:ext cx="230187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22"/>
            <p:cNvPicPr>
              <a:picLocks noChangeAspect="1" noChangeArrowheads="1"/>
            </p:cNvPicPr>
            <p:nvPr/>
          </p:nvPicPr>
          <p:blipFill>
            <a:blip r:embed="rId16" cstate="print">
              <a:lum bright="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960" r="65224" b="76952"/>
            <a:stretch>
              <a:fillRect/>
            </a:stretch>
          </p:blipFill>
          <p:spPr bwMode="auto">
            <a:xfrm>
              <a:off x="671513" y="6565900"/>
              <a:ext cx="171450" cy="295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23"/>
            <p:cNvPicPr>
              <a:picLocks noChangeAspect="1" noChangeArrowheads="1"/>
            </p:cNvPicPr>
            <p:nvPr/>
          </p:nvPicPr>
          <p:blipFill>
            <a:blip r:embed="rId16" cstate="print">
              <a:lum bright="-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3795" r="54042" b="77943"/>
            <a:stretch>
              <a:fillRect/>
            </a:stretch>
          </p:blipFill>
          <p:spPr bwMode="auto">
            <a:xfrm>
              <a:off x="823913" y="6575425"/>
              <a:ext cx="236537" cy="282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24"/>
            <p:cNvPicPr>
              <a:picLocks noChangeAspect="1" noChangeArrowheads="1"/>
            </p:cNvPicPr>
            <p:nvPr/>
          </p:nvPicPr>
          <p:blipFill>
            <a:blip r:embed="rId16" cstate="print">
              <a:lum bright="-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081" r="45879" b="73978"/>
            <a:stretch>
              <a:fillRect/>
            </a:stretch>
          </p:blipFill>
          <p:spPr bwMode="auto">
            <a:xfrm>
              <a:off x="1023938" y="6524625"/>
              <a:ext cx="195262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Picture 25"/>
            <p:cNvPicPr>
              <a:picLocks noChangeAspect="1" noChangeArrowheads="1"/>
            </p:cNvPicPr>
            <p:nvPr/>
          </p:nvPicPr>
          <p:blipFill>
            <a:blip r:embed="rId16" cstate="print">
              <a:lum bright="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9265" t="1982" r="33795" b="77695"/>
            <a:stretch>
              <a:fillRect/>
            </a:stretch>
          </p:blipFill>
          <p:spPr bwMode="auto">
            <a:xfrm>
              <a:off x="1319213" y="6597650"/>
              <a:ext cx="134937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5" name="Picture 26"/>
            <p:cNvPicPr>
              <a:picLocks noChangeAspect="1" noChangeArrowheads="1"/>
            </p:cNvPicPr>
            <p:nvPr/>
          </p:nvPicPr>
          <p:blipFill>
            <a:blip r:embed="rId16" cstate="print">
              <a:lum bright="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2000" r="14938" b="77696"/>
            <a:stretch>
              <a:fillRect/>
            </a:stretch>
          </p:blipFill>
          <p:spPr bwMode="auto">
            <a:xfrm>
              <a:off x="1570038" y="6572250"/>
              <a:ext cx="254000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6" name="Picture 27"/>
            <p:cNvPicPr>
              <a:picLocks noChangeAspect="1" noChangeArrowheads="1"/>
            </p:cNvPicPr>
            <p:nvPr/>
          </p:nvPicPr>
          <p:blipFill>
            <a:blip r:embed="rId16" cstate="print">
              <a:lum bright="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1306" r="3836" b="78192"/>
            <a:stretch>
              <a:fillRect/>
            </a:stretch>
          </p:blipFill>
          <p:spPr bwMode="auto">
            <a:xfrm>
              <a:off x="1751013" y="6578600"/>
              <a:ext cx="2889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7" name="Picture 28"/>
            <p:cNvPicPr>
              <a:picLocks noChangeAspect="1" noChangeArrowheads="1"/>
            </p:cNvPicPr>
            <p:nvPr/>
          </p:nvPicPr>
          <p:blipFill>
            <a:blip r:embed="rId16" cstate="print">
              <a:lum bright="6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4326" r="25877" b="75836"/>
            <a:stretch>
              <a:fillRect/>
            </a:stretch>
          </p:blipFill>
          <p:spPr bwMode="auto">
            <a:xfrm>
              <a:off x="1420813" y="6548438"/>
              <a:ext cx="190500" cy="30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67707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CFFFF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黑体" pitchFamily="49" charset="-122"/>
          <a:cs typeface="Arial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CCFFFF"/>
          </a:solidFill>
          <a:latin typeface="Arial" charset="0"/>
          <a:ea typeface="黑体" pitchFamily="49" charset="-122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CCFFFF"/>
          </a:solidFill>
          <a:latin typeface="Arial" charset="0"/>
          <a:ea typeface="黑体" pitchFamily="49" charset="-122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CCFFFF"/>
          </a:solidFill>
          <a:latin typeface="Arial" charset="0"/>
          <a:ea typeface="黑体" pitchFamily="49" charset="-122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>
          <a:solidFill>
            <a:srgbClr val="CCFFFF"/>
          </a:solidFill>
          <a:latin typeface="Arial" charset="0"/>
          <a:ea typeface="黑体" pitchFamily="49" charset="-122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rgbClr val="D2DBE4"/>
          </a:solidFill>
          <a:latin typeface="Arial" charset="0"/>
          <a:ea typeface="黑体" pitchFamily="49" charset="-122"/>
          <a:cs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rgbClr val="D2DBE4"/>
          </a:solidFill>
          <a:latin typeface="Arial" charset="0"/>
          <a:ea typeface="黑体" pitchFamily="49" charset="-122"/>
          <a:cs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rgbClr val="D2DBE4"/>
          </a:solidFill>
          <a:latin typeface="Arial" charset="0"/>
          <a:ea typeface="黑体" pitchFamily="49" charset="-122"/>
          <a:cs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rgbClr val="D2DBE4"/>
          </a:solidFill>
          <a:latin typeface="Arial" charset="0"/>
          <a:ea typeface="黑体" pitchFamily="49" charset="-122"/>
          <a:cs typeface="Arial" charset="0"/>
        </a:defRPr>
      </a:lvl9pPr>
    </p:titleStyle>
    <p:bodyStyle>
      <a:lvl1pPr marL="342900" indent="-342900" algn="l" rtl="0" eaLnBrk="0" fontAlgn="base" hangingPunct="0">
        <a:lnSpc>
          <a:spcPts val="3000"/>
        </a:lnSpc>
        <a:spcBef>
          <a:spcPts val="600"/>
        </a:spcBef>
        <a:spcAft>
          <a:spcPct val="0"/>
        </a:spcAft>
        <a:buBlip>
          <a:blip r:embed="rId17"/>
        </a:buBlip>
        <a:defRPr sz="2400" kern="1200">
          <a:solidFill>
            <a:srgbClr val="F0F4F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黑体" pitchFamily="49" charset="-122"/>
          <a:cs typeface="Arial" pitchFamily="34" charset="0"/>
        </a:defRPr>
      </a:lvl1pPr>
      <a:lvl2pPr marL="625475" indent="-266700" algn="l" rtl="0" eaLnBrk="0" fontAlgn="base" hangingPunct="0">
        <a:lnSpc>
          <a:spcPts val="2800"/>
        </a:lnSpc>
        <a:spcBef>
          <a:spcPts val="600"/>
        </a:spcBef>
        <a:spcAft>
          <a:spcPct val="0"/>
        </a:spcAft>
        <a:buClr>
          <a:srgbClr val="FFFF00"/>
        </a:buClr>
        <a:buFont typeface="Wingdings" pitchFamily="2" charset="2"/>
        <a:buChar char="Ø"/>
        <a:defRPr sz="2000" kern="1200">
          <a:solidFill>
            <a:srgbClr val="F0F4F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黑体" pitchFamily="49" charset="-122"/>
          <a:cs typeface="Arial" pitchFamily="34" charset="0"/>
        </a:defRPr>
      </a:lvl2pPr>
      <a:lvl3pPr marL="1143000" indent="-228600" algn="l" rtl="0" eaLnBrk="0" fontAlgn="base" hangingPunct="0">
        <a:lnSpc>
          <a:spcPts val="2800"/>
        </a:lnSpc>
        <a:spcBef>
          <a:spcPts val="600"/>
        </a:spcBef>
        <a:spcAft>
          <a:spcPct val="0"/>
        </a:spcAft>
        <a:buFont typeface="Arial" charset="0"/>
        <a:buChar char="•"/>
        <a:defRPr sz="2000" kern="1200">
          <a:solidFill>
            <a:srgbClr val="F0F4F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黑体" pitchFamily="49" charset="-122"/>
          <a:cs typeface="Arial" pitchFamily="34" charset="0"/>
        </a:defRPr>
      </a:lvl3pPr>
      <a:lvl4pPr marL="1600200" indent="-228600" algn="l" rtl="0" eaLnBrk="0" fontAlgn="base" hangingPunct="0">
        <a:lnSpc>
          <a:spcPts val="2800"/>
        </a:lnSpc>
        <a:spcBef>
          <a:spcPts val="600"/>
        </a:spcBef>
        <a:spcAft>
          <a:spcPct val="0"/>
        </a:spcAft>
        <a:buFont typeface="Arial" charset="0"/>
        <a:buChar char="–"/>
        <a:defRPr kern="1200">
          <a:solidFill>
            <a:srgbClr val="F0F4F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黑体" pitchFamily="49" charset="-122"/>
          <a:cs typeface="Arial" pitchFamily="34" charset="0"/>
        </a:defRPr>
      </a:lvl4pPr>
      <a:lvl5pPr marL="2057400" indent="-228600" algn="l" rtl="0" eaLnBrk="0" fontAlgn="base" hangingPunct="0">
        <a:lnSpc>
          <a:spcPts val="2800"/>
        </a:lnSpc>
        <a:spcBef>
          <a:spcPts val="600"/>
        </a:spcBef>
        <a:spcAft>
          <a:spcPct val="0"/>
        </a:spcAft>
        <a:buFont typeface="Arial" charset="0"/>
        <a:buChar char="»"/>
        <a:defRPr kern="1200">
          <a:solidFill>
            <a:srgbClr val="F0F4F6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黑体" pitchFamily="49" charset="-122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 rot="10800000">
            <a:off x="642938" y="977900"/>
            <a:ext cx="7234237" cy="650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 flipH="1" flipV="1">
            <a:off x="668338" y="6248400"/>
            <a:ext cx="7883525" cy="3651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133984"/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20000"/>
              </a:lnSpc>
              <a:buClr>
                <a:srgbClr val="000066"/>
              </a:buClr>
              <a:buFont typeface="Wingdings" pitchFamily="2" charset="2"/>
              <a:buNone/>
            </a:pPr>
            <a:endParaRPr lang="zh-CN" altLang="en-US">
              <a:ea typeface="华文新魏" pitchFamily="2" charset="-122"/>
            </a:endParaRP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228600"/>
            <a:ext cx="7908925" cy="717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5400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单击此处编辑母版标题样式</a:t>
            </a:r>
            <a:r>
              <a:rPr lang="en-US" altLang="zh-CN" dirty="0" smtClean="0"/>
              <a:t>T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087438"/>
            <a:ext cx="7908925" cy="516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080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一级</a:t>
            </a:r>
            <a:r>
              <a:rPr lang="en-US" altLang="zh-CN" dirty="0" smtClean="0"/>
              <a:t>A</a:t>
            </a:r>
          </a:p>
          <a:p>
            <a:pPr lvl="1"/>
            <a:r>
              <a:rPr lang="zh-CN" altLang="en-US" dirty="0" smtClean="0"/>
              <a:t>二级</a:t>
            </a:r>
            <a:r>
              <a:rPr lang="en-US" altLang="zh-CN" dirty="0" smtClean="0"/>
              <a:t>B</a:t>
            </a:r>
          </a:p>
          <a:p>
            <a:pPr lvl="2"/>
            <a:r>
              <a:rPr lang="zh-CN" altLang="en-US" dirty="0" smtClean="0"/>
              <a:t>三级</a:t>
            </a:r>
            <a:r>
              <a:rPr lang="en-US" altLang="zh-CN" dirty="0" smtClean="0"/>
              <a:t>C</a:t>
            </a:r>
          </a:p>
        </p:txBody>
      </p:sp>
      <p:pic>
        <p:nvPicPr>
          <p:cNvPr id="2054" name="Picture 2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1700" y="6296025"/>
            <a:ext cx="3822700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74463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+mj-ea"/>
          <a:cs typeface="Tahoma" pitchFamily="34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隶书" pitchFamily="49" charset="-122"/>
          <a:cs typeface="Tahoma" pitchFamily="34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隶书" pitchFamily="49" charset="-122"/>
          <a:cs typeface="Tahoma" pitchFamily="34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隶书" pitchFamily="49" charset="-122"/>
          <a:cs typeface="Tahoma" pitchFamily="34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隶书" pitchFamily="49" charset="-122"/>
          <a:cs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隶书" pitchFamily="49" charset="-122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隶书" pitchFamily="49" charset="-122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隶书" pitchFamily="49" charset="-122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000" b="1">
          <a:solidFill>
            <a:srgbClr val="006666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隶书" pitchFamily="49" charset="-122"/>
        </a:defRPr>
      </a:lvl9pPr>
    </p:titleStyle>
    <p:bodyStyle>
      <a:lvl1pPr marL="363538" indent="-363538" algn="l" rtl="0" eaLnBrk="0" fontAlgn="base" hangingPunct="0">
        <a:lnSpc>
          <a:spcPts val="3000"/>
        </a:lnSpc>
        <a:spcBef>
          <a:spcPts val="600"/>
        </a:spcBef>
        <a:spcAft>
          <a:spcPct val="0"/>
        </a:spcAft>
        <a:buFont typeface="Wingdings" pitchFamily="2" charset="2"/>
        <a:buBlip>
          <a:blip r:embed="rId14"/>
        </a:buBlip>
        <a:defRPr sz="24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628650" indent="-27305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000066"/>
        </a:buClr>
        <a:buFont typeface="Wingdings" pitchFamily="2" charset="2"/>
        <a:buBlip>
          <a:blip r:embed="rId15"/>
        </a:buBlip>
        <a:defRPr sz="20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903288" indent="-274638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Font typeface="Wingdings" pitchFamily="2" charset="2"/>
        <a:buChar char="Ø"/>
        <a:defRPr sz="20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800225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  <a:cs typeface="宋体" charset="-122"/>
        </a:defRPr>
      </a:lvl4pPr>
      <a:lvl5pPr marL="220821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  <a:cs typeface="宋体" charset="-122"/>
        </a:defRPr>
      </a:lvl5pPr>
      <a:lvl6pPr marL="26654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31226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5798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403701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gif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hyperlink" Target="http://www.mpi-bremen.de/Binaries/Binary6194/Thiomargaritargb.jp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6.png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png"/><Relationship Id="rId5" Type="http://schemas.openxmlformats.org/officeDocument/2006/relationships/image" Target="../media/image35.png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3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5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3.wmf"/><Relationship Id="rId5" Type="http://schemas.openxmlformats.org/officeDocument/2006/relationships/image" Target="../media/image32.png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6.png"/><Relationship Id="rId4" Type="http://schemas.openxmlformats.org/officeDocument/2006/relationships/oleObject" Target="../embeddings/oleObject9.bin"/><Relationship Id="rId9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16.pn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32.png"/><Relationship Id="rId4" Type="http://schemas.openxmlformats.org/officeDocument/2006/relationships/image" Target="../media/image7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16.png"/><Relationship Id="rId4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6.jpeg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286248" y="3286124"/>
            <a:ext cx="4714908" cy="242889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en-US" altLang="zh-CN" sz="2400" b="1" dirty="0" smtClean="0">
                <a:solidFill>
                  <a:srgbClr val="CCFFFF"/>
                </a:solidFill>
              </a:rPr>
              <a:t>Chuan Chen</a:t>
            </a:r>
          </a:p>
          <a:p>
            <a:pPr algn="l">
              <a:defRPr/>
            </a:pPr>
            <a:r>
              <a:rPr lang="en-US" altLang="zh-CN" sz="2400" dirty="0" smtClean="0">
                <a:solidFill>
                  <a:srgbClr val="CCFFFF"/>
                </a:solidFill>
              </a:rPr>
              <a:t>Harbin Institute of Technology</a:t>
            </a:r>
          </a:p>
          <a:p>
            <a:pPr algn="l">
              <a:defRPr/>
            </a:pPr>
            <a:r>
              <a:rPr lang="en-US" altLang="zh-CN" sz="2400" dirty="0" smtClean="0">
                <a:solidFill>
                  <a:srgbClr val="CCFFFF"/>
                </a:solidFill>
              </a:rPr>
              <a:t>Harbin, China</a:t>
            </a:r>
          </a:p>
          <a:p>
            <a:pPr>
              <a:defRPr/>
            </a:pPr>
            <a:r>
              <a:rPr lang="en-US" altLang="zh-CN" sz="2400" dirty="0" smtClean="0">
                <a:solidFill>
                  <a:srgbClr val="CCFFFF"/>
                </a:solidFill>
              </a:rPr>
              <a:t>Email: echo110244@126.com</a:t>
            </a:r>
          </a:p>
          <a:p>
            <a:pPr algn="l">
              <a:defRPr/>
            </a:pPr>
            <a:r>
              <a:rPr lang="en-US" altLang="zh-CN" sz="2400" dirty="0" smtClean="0">
                <a:solidFill>
                  <a:srgbClr val="CCFFFF"/>
                </a:solidFill>
              </a:rPr>
              <a:t>July 26, 2016</a:t>
            </a:r>
            <a:r>
              <a:rPr lang="zh-CN" altLang="en-US" sz="2400" dirty="0" smtClean="0">
                <a:solidFill>
                  <a:srgbClr val="CCFFFF"/>
                </a:solidFill>
              </a:rPr>
              <a:t> </a:t>
            </a:r>
            <a:r>
              <a:rPr lang="en-US" altLang="zh-CN" sz="2400" dirty="0" smtClean="0">
                <a:solidFill>
                  <a:srgbClr val="CCFFFF"/>
                </a:solidFill>
              </a:rPr>
              <a:t>in Berlin, Germany</a:t>
            </a:r>
            <a:endParaRPr lang="zh-CN" altLang="en-US" sz="2400" dirty="0">
              <a:solidFill>
                <a:srgbClr val="CC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785926"/>
            <a:ext cx="9072562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ts val="5000"/>
              </a:lnSpc>
              <a:defRPr/>
            </a:pPr>
            <a:r>
              <a:rPr lang="en-US" altLang="zh-CN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Micro-aerobic enhanced performance of denitrifying sulfide removal with high C/N ratios </a:t>
            </a:r>
            <a:endParaRPr lang="en-US" altLang="zh-CN" sz="360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07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7"/>
          <p:cNvSpPr>
            <a:spLocks noChangeArrowheads="1"/>
          </p:cNvSpPr>
          <p:nvPr/>
        </p:nvSpPr>
        <p:spPr bwMode="auto">
          <a:xfrm>
            <a:off x="677168" y="1274862"/>
            <a:ext cx="7783264" cy="340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0850" indent="-450850" eaLnBrk="0" hangingPunct="0">
              <a:lnSpc>
                <a:spcPts val="3000"/>
              </a:lnSpc>
              <a:spcBef>
                <a:spcPts val="1200"/>
              </a:spcBef>
              <a:buClr>
                <a:srgbClr val="FF0000"/>
              </a:buClr>
              <a:buFontTx/>
              <a:buBlip>
                <a:blip r:embed="rId2"/>
              </a:buBlip>
              <a:defRPr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What is denitrifying sulfide removal process (DSR)</a:t>
            </a:r>
          </a:p>
          <a:p>
            <a:pPr marL="450850" indent="-450850" eaLnBrk="0" hangingPunct="0">
              <a:lnSpc>
                <a:spcPts val="3000"/>
              </a:lnSpc>
              <a:spcBef>
                <a:spcPts val="1200"/>
              </a:spcBef>
              <a:buClr>
                <a:srgbClr val="FF0000"/>
              </a:buClr>
              <a:buFontTx/>
              <a:buBlip>
                <a:blip r:embed="rId2"/>
              </a:buBlip>
              <a:defRPr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Performance of  DSR </a:t>
            </a:r>
            <a:endParaRPr lang="en-US" altLang="zh-CN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450850" indent="-450850" eaLnBrk="0" hangingPunct="0">
              <a:lnSpc>
                <a:spcPts val="3000"/>
              </a:lnSpc>
              <a:spcBef>
                <a:spcPts val="1200"/>
              </a:spcBef>
              <a:buClr>
                <a:srgbClr val="FF0000"/>
              </a:buClr>
              <a:buFontTx/>
              <a:buBlip>
                <a:blip r:embed="rId2"/>
              </a:buBlip>
              <a:defRPr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Micro-aerobic enhanced performance of DSR in high C/N ratios</a:t>
            </a:r>
          </a:p>
          <a:p>
            <a:pPr marL="450850" indent="-450850" eaLnBrk="0" hangingPunct="0">
              <a:lnSpc>
                <a:spcPts val="3000"/>
              </a:lnSpc>
              <a:spcBef>
                <a:spcPts val="1200"/>
              </a:spcBef>
              <a:buClr>
                <a:srgbClr val="FF0000"/>
              </a:buClr>
              <a:buFontTx/>
              <a:buBlip>
                <a:blip r:embed="rId2"/>
              </a:buBlip>
              <a:defRPr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Why is micro-aerobic enhanced performance ?</a:t>
            </a:r>
            <a:endParaRPr lang="en-US" altLang="zh-CN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450850" indent="-450850" eaLnBrk="0" hangingPunct="0">
              <a:lnSpc>
                <a:spcPts val="3000"/>
              </a:lnSpc>
              <a:spcBef>
                <a:spcPts val="1200"/>
              </a:spcBef>
              <a:buClr>
                <a:srgbClr val="FF0000"/>
              </a:buClr>
              <a:buFontTx/>
              <a:buBlip>
                <a:blip r:embed="rId2"/>
              </a:buBlip>
              <a:defRPr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Summary and future challenges</a:t>
            </a: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611560" y="260648"/>
            <a:ext cx="664368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4400" dirty="0">
                <a:solidFill>
                  <a:srgbClr val="002060"/>
                </a:solidFill>
              </a:rPr>
              <a:t>Outline</a:t>
            </a:r>
            <a:endParaRPr lang="zh-CN" alt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847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432048" y="188640"/>
            <a:ext cx="8028384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85738" defTabSz="463550">
              <a:lnSpc>
                <a:spcPts val="3000"/>
              </a:lnSpc>
              <a:tabLst>
                <a:tab pos="8613775" algn="l"/>
              </a:tabLst>
              <a:defRPr/>
            </a:pPr>
            <a:r>
              <a:rPr lang="en-US" altLang="zh-C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隶书" pitchFamily="49" charset="-122"/>
                <a:cs typeface="Arial" charset="0"/>
              </a:rPr>
              <a:t>Background</a:t>
            </a:r>
          </a:p>
        </p:txBody>
      </p:sp>
      <p:graphicFrame>
        <p:nvGraphicFramePr>
          <p:cNvPr id="19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48266187"/>
              </p:ext>
            </p:extLst>
          </p:nvPr>
        </p:nvGraphicFramePr>
        <p:xfrm>
          <a:off x="539552" y="4264803"/>
          <a:ext cx="2879725" cy="2451823"/>
        </p:xfrm>
        <a:graphic>
          <a:graphicData uri="http://schemas.openxmlformats.org/presentationml/2006/ole">
            <p:oleObj spid="_x0000_s112642" name="Slide" r:id="rId3" imgW="4567593" imgH="3426246" progId="PowerPoint.Slide.8">
              <p:embed/>
            </p:oleObj>
          </a:graphicData>
        </a:graphic>
      </p:graphicFrame>
      <p:pic>
        <p:nvPicPr>
          <p:cNvPr id="20" name="Picture 25" descr="xinsrc_59201052319245314935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77504"/>
            <a:ext cx="2592387" cy="2448768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2" descr="U263P650T3D6535F158DT200902261932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076" y="4272741"/>
            <a:ext cx="2592388" cy="2468627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323801" y="1062603"/>
            <a:ext cx="5616351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ea typeface="宋体" charset="-122"/>
              </a:defRPr>
            </a:lvl9pPr>
          </a:lstStyle>
          <a:p>
            <a:pPr marL="342900" indent="-342900" eaLnBrk="1" hangingPunct="1">
              <a:spcBef>
                <a:spcPts val="600"/>
              </a:spcBef>
              <a:buClr>
                <a:srgbClr val="FF3300"/>
              </a:buClr>
              <a:buBlip>
                <a:blip r:embed="rId6"/>
              </a:buBlip>
            </a:pPr>
            <a:r>
              <a:rPr lang="en-US" altLang="zh-CN" sz="23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Total industrial wastewater discharge over</a:t>
            </a:r>
          </a:p>
          <a:p>
            <a:pPr eaLnBrk="1" hangingPunct="1">
              <a:spcBef>
                <a:spcPts val="600"/>
              </a:spcBef>
              <a:buClr>
                <a:srgbClr val="FF3300"/>
              </a:buClr>
            </a:pPr>
            <a:r>
              <a:rPr lang="en-US" altLang="zh-CN" sz="23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twenty billions tons per year</a:t>
            </a:r>
          </a:p>
          <a:p>
            <a:pPr marL="342900" indent="-342900" eaLnBrk="1" hangingPunct="1">
              <a:spcBef>
                <a:spcPts val="600"/>
              </a:spcBef>
              <a:buClr>
                <a:srgbClr val="FF3300"/>
              </a:buClr>
              <a:buBlip>
                <a:blip r:embed="rId6"/>
              </a:buBlip>
            </a:pPr>
            <a:r>
              <a:rPr lang="en-US" altLang="zh-CN" sz="23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Wastewaters discharged from paper, chemical engineering, textile and mining over nine billions tons (47.5% in total)       </a:t>
            </a:r>
          </a:p>
          <a:p>
            <a:pPr marL="342900" indent="-342900" eaLnBrk="1" hangingPunct="1">
              <a:spcBef>
                <a:spcPts val="600"/>
              </a:spcBef>
              <a:buClr>
                <a:srgbClr val="FF3300"/>
              </a:buClr>
              <a:buBlip>
                <a:blip r:embed="rId6"/>
              </a:buBlip>
            </a:pPr>
            <a:r>
              <a:rPr lang="en-US" altLang="zh-CN" sz="23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Contain sulfate, </a:t>
            </a:r>
            <a:r>
              <a:rPr lang="en-US" altLang="zh-CN" sz="23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ammonia, nitrate </a:t>
            </a:r>
            <a:r>
              <a:rPr lang="en-US" altLang="zh-CN" sz="23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COD </a:t>
            </a:r>
          </a:p>
          <a:p>
            <a:pPr marL="342900" indent="-342900" eaLnBrk="1" hangingPunct="1">
              <a:spcBef>
                <a:spcPts val="600"/>
              </a:spcBef>
              <a:buClr>
                <a:srgbClr val="FF3300"/>
              </a:buClr>
              <a:buBlip>
                <a:blip r:embed="rId6"/>
              </a:buBlip>
            </a:pPr>
            <a:r>
              <a:rPr lang="en-US" altLang="zh-CN" sz="23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More and more stringent discharge standards</a:t>
            </a:r>
            <a:r>
              <a:rPr lang="en-US" altLang="zh-CN" sz="23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3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implemented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19534" y="1340768"/>
            <a:ext cx="3081622" cy="201622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64088" y="3430741"/>
            <a:ext cx="3764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Based on </a:t>
            </a:r>
            <a:r>
              <a:rPr kumimoji="1" lang="en-US" altLang="zh-CN" b="1" dirty="0" smtClean="0">
                <a:solidFill>
                  <a:srgbClr val="FF0000"/>
                </a:solidFill>
              </a:rPr>
              <a:t>Environmental statistic </a:t>
            </a:r>
          </a:p>
          <a:p>
            <a:r>
              <a:rPr kumimoji="1" lang="en-US" altLang="zh-CN" b="1" dirty="0" smtClean="0">
                <a:solidFill>
                  <a:srgbClr val="FF0000"/>
                </a:solidFill>
              </a:rPr>
              <a:t>annual report of China, 2013</a:t>
            </a:r>
            <a:endParaRPr kumimoji="1"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161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14282" y="142852"/>
            <a:ext cx="89297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2"/>
              </a:buBlip>
              <a:defRPr/>
            </a:pPr>
            <a:r>
              <a:rPr lang="zh-CN" altLang="en-US" sz="3200" b="1" dirty="0">
                <a:ea typeface="黑体" pitchFamily="2" charset="-122"/>
              </a:rPr>
              <a:t> </a:t>
            </a:r>
            <a:r>
              <a:rPr lang="en-US" altLang="zh-CN" sz="3200" b="1" dirty="0" smtClean="0">
                <a:ea typeface="黑体" pitchFamily="2" charset="-122"/>
              </a:rPr>
              <a:t>Sulfate reduction and sulfide-oxidation</a:t>
            </a:r>
            <a:endParaRPr lang="en-US" altLang="zh-CN" sz="3200" b="1" dirty="0"/>
          </a:p>
        </p:txBody>
      </p:sp>
      <p:sp>
        <p:nvSpPr>
          <p:cNvPr id="5" name="圆角矩形 4"/>
          <p:cNvSpPr/>
          <p:nvPr/>
        </p:nvSpPr>
        <p:spPr>
          <a:xfrm>
            <a:off x="4459288" y="3627421"/>
            <a:ext cx="4000500" cy="25717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87400" y="3571858"/>
            <a:ext cx="3600450" cy="2643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5665788" y="1130283"/>
            <a:ext cx="801823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SO</a:t>
            </a:r>
            <a:r>
              <a:rPr lang="en-US" altLang="zh-CN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4</a:t>
            </a:r>
            <a:r>
              <a:rPr lang="en-US" altLang="zh-CN" sz="20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2-</a:t>
            </a:r>
          </a:p>
        </p:txBody>
      </p:sp>
      <p:sp>
        <p:nvSpPr>
          <p:cNvPr id="8" name="下弧形箭头 7"/>
          <p:cNvSpPr/>
          <p:nvPr/>
        </p:nvSpPr>
        <p:spPr>
          <a:xfrm rot="5249197">
            <a:off x="5298282" y="1748614"/>
            <a:ext cx="857250" cy="357187"/>
          </a:xfrm>
          <a:prstGeom prst="curved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9" name="TextBox 22"/>
          <p:cNvSpPr txBox="1">
            <a:spLocks noChangeArrowheads="1"/>
          </p:cNvSpPr>
          <p:nvPr/>
        </p:nvSpPr>
        <p:spPr bwMode="auto">
          <a:xfrm>
            <a:off x="5600700" y="1706546"/>
            <a:ext cx="4475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+e</a:t>
            </a:r>
          </a:p>
        </p:txBody>
      </p:sp>
      <p:sp>
        <p:nvSpPr>
          <p:cNvPr id="10" name="下弧形箭头 9"/>
          <p:cNvSpPr/>
          <p:nvPr/>
        </p:nvSpPr>
        <p:spPr>
          <a:xfrm rot="5400000" flipV="1">
            <a:off x="4918869" y="1740677"/>
            <a:ext cx="857250" cy="357188"/>
          </a:xfrm>
          <a:prstGeom prst="curved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638425" y="1071546"/>
            <a:ext cx="3857625" cy="21256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2151063" y="1851008"/>
            <a:ext cx="1000125" cy="461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Sulfate reduction</a:t>
            </a:r>
            <a:endParaRPr lang="en-US" altLang="zh-CN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3" name="TextBox 24"/>
          <p:cNvSpPr txBox="1">
            <a:spLocks noChangeArrowheads="1"/>
          </p:cNvSpPr>
          <p:nvPr/>
        </p:nvSpPr>
        <p:spPr bwMode="auto">
          <a:xfrm>
            <a:off x="5853113" y="2262171"/>
            <a:ext cx="612775" cy="400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S</a:t>
            </a:r>
            <a:r>
              <a:rPr lang="en-US" altLang="zh-CN" sz="20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2-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  <a:cs typeface="Times New Roman" pitchFamily="18" charset="0"/>
            </a:endParaRPr>
          </a:p>
        </p:txBody>
      </p:sp>
      <p:pic>
        <p:nvPicPr>
          <p:cNvPr id="14" name="Picture 2" descr="Photo: Caring for ourselves goes hand in hand with caring for the plan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3" y="1219183"/>
            <a:ext cx="1557337" cy="128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矩形 33"/>
          <p:cNvSpPr>
            <a:spLocks noChangeArrowheads="1"/>
          </p:cNvSpPr>
          <p:nvPr/>
        </p:nvSpPr>
        <p:spPr bwMode="auto">
          <a:xfrm>
            <a:off x="2786063" y="2563796"/>
            <a:ext cx="35718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http://www.davidsuzuki.org/blogs/science-matters/2010/02/caring-for-ourselves-goes-hand-in-hand-with-caring-for-the-planet/</a:t>
            </a:r>
          </a:p>
        </p:txBody>
      </p:sp>
      <p:sp>
        <p:nvSpPr>
          <p:cNvPr id="16" name="TextBox 32"/>
          <p:cNvSpPr txBox="1">
            <a:spLocks noChangeArrowheads="1"/>
          </p:cNvSpPr>
          <p:nvPr/>
        </p:nvSpPr>
        <p:spPr bwMode="auto">
          <a:xfrm>
            <a:off x="4572000" y="1130283"/>
            <a:ext cx="12144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黑体" pitchFamily="2" charset="-122"/>
                <a:cs typeface="Times New Roman" pitchFamily="18" charset="0"/>
              </a:rPr>
              <a:t>Organic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4808538" y="2236771"/>
            <a:ext cx="6619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CO</a:t>
            </a:r>
            <a:r>
              <a:rPr lang="en-US" altLang="zh-CN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2</a:t>
            </a:r>
            <a:endParaRPr lang="zh-CN" altLang="en-US" sz="20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18" name="TextBox 38"/>
          <p:cNvSpPr txBox="1">
            <a:spLocks noChangeArrowheads="1"/>
          </p:cNvSpPr>
          <p:nvPr/>
        </p:nvSpPr>
        <p:spPr bwMode="auto">
          <a:xfrm>
            <a:off x="284163" y="4538646"/>
            <a:ext cx="1008062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Sulfide oxidation </a:t>
            </a:r>
          </a:p>
        </p:txBody>
      </p:sp>
      <p:sp>
        <p:nvSpPr>
          <p:cNvPr id="19" name="下弧形箭头 18"/>
          <p:cNvSpPr/>
          <p:nvPr/>
        </p:nvSpPr>
        <p:spPr>
          <a:xfrm rot="5249197">
            <a:off x="3299619" y="4801377"/>
            <a:ext cx="857250" cy="357188"/>
          </a:xfrm>
          <a:prstGeom prst="curved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20" name="TextBox 22"/>
          <p:cNvSpPr txBox="1">
            <a:spLocks noChangeArrowheads="1"/>
          </p:cNvSpPr>
          <p:nvPr/>
        </p:nvSpPr>
        <p:spPr bwMode="auto">
          <a:xfrm>
            <a:off x="3560763" y="4768833"/>
            <a:ext cx="389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-e</a:t>
            </a:r>
          </a:p>
        </p:txBody>
      </p:sp>
      <p:sp>
        <p:nvSpPr>
          <p:cNvPr id="21" name="下弧形箭头 20"/>
          <p:cNvSpPr/>
          <p:nvPr/>
        </p:nvSpPr>
        <p:spPr>
          <a:xfrm rot="5400000" flipV="1">
            <a:off x="2923382" y="4793439"/>
            <a:ext cx="857250" cy="357187"/>
          </a:xfrm>
          <a:prstGeom prst="curved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3897313" y="5056171"/>
            <a:ext cx="5111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</a:t>
            </a:r>
            <a:r>
              <a:rPr lang="en-US" altLang="zh-CN" sz="24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0</a:t>
            </a:r>
          </a:p>
        </p:txBody>
      </p:sp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2643188" y="4340208"/>
            <a:ext cx="4905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O</a:t>
            </a:r>
            <a:r>
              <a:rPr lang="en-US" altLang="zh-CN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2</a:t>
            </a:r>
            <a:endParaRPr lang="zh-CN" altLang="en-US" sz="20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2555875" y="5129196"/>
            <a:ext cx="68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H</a:t>
            </a:r>
            <a:r>
              <a:rPr lang="en-US" altLang="zh-CN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2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O</a:t>
            </a:r>
            <a:endParaRPr lang="zh-CN" altLang="en-US" sz="20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25" name="矩形 46"/>
          <p:cNvSpPr>
            <a:spLocks noChangeArrowheads="1"/>
          </p:cNvSpPr>
          <p:nvPr/>
        </p:nvSpPr>
        <p:spPr bwMode="auto">
          <a:xfrm>
            <a:off x="1003300" y="5707046"/>
            <a:ext cx="27765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http://www.mpi-bremen.de/en/Ecophysiology_Group.html</a:t>
            </a:r>
          </a:p>
        </p:txBody>
      </p:sp>
      <p:pic>
        <p:nvPicPr>
          <p:cNvPr id="26" name="Picture 4" descr="Thiomargarita namibiensi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4079858"/>
            <a:ext cx="1439863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下弧形箭头 26"/>
          <p:cNvSpPr/>
          <p:nvPr/>
        </p:nvSpPr>
        <p:spPr>
          <a:xfrm rot="5249197">
            <a:off x="5118894" y="4739464"/>
            <a:ext cx="857250" cy="357188"/>
          </a:xfrm>
          <a:prstGeom prst="curved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28" name="下弧形箭头 27"/>
          <p:cNvSpPr/>
          <p:nvPr/>
        </p:nvSpPr>
        <p:spPr>
          <a:xfrm rot="5400000" flipV="1">
            <a:off x="4744244" y="4731527"/>
            <a:ext cx="857250" cy="357188"/>
          </a:xfrm>
          <a:prstGeom prst="curvedUp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29" name="TextBox 19"/>
          <p:cNvSpPr txBox="1">
            <a:spLocks noChangeArrowheads="1"/>
          </p:cNvSpPr>
          <p:nvPr/>
        </p:nvSpPr>
        <p:spPr bwMode="auto">
          <a:xfrm>
            <a:off x="4500563" y="5067283"/>
            <a:ext cx="511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S</a:t>
            </a:r>
            <a:r>
              <a:rPr lang="en-US" altLang="zh-CN" sz="24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0</a:t>
            </a:r>
          </a:p>
        </p:txBody>
      </p:sp>
      <p:sp>
        <p:nvSpPr>
          <p:cNvPr id="30" name="TextBox 32"/>
          <p:cNvSpPr txBox="1">
            <a:spLocks noChangeArrowheads="1"/>
          </p:cNvSpPr>
          <p:nvPr/>
        </p:nvSpPr>
        <p:spPr bwMode="auto">
          <a:xfrm>
            <a:off x="1857375" y="3348021"/>
            <a:ext cx="1370013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2" charset="-122"/>
                <a:ea typeface="黑体" pitchFamily="2" charset="-122"/>
                <a:cs typeface="Times New Roman" pitchFamily="18" charset="0"/>
              </a:rPr>
              <a:t> </a:t>
            </a: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Aerobic</a:t>
            </a:r>
            <a:endParaRPr lang="zh-CN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31" name="TextBox 32"/>
          <p:cNvSpPr txBox="1">
            <a:spLocks noChangeArrowheads="1"/>
          </p:cNvSpPr>
          <p:nvPr/>
        </p:nvSpPr>
        <p:spPr bwMode="auto">
          <a:xfrm>
            <a:off x="5772150" y="3387708"/>
            <a:ext cx="1514475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  <a:defRPr/>
            </a:pPr>
            <a:r>
              <a:rPr lang="en-US" altLang="zh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Anaerobic</a:t>
            </a:r>
            <a:endParaRPr lang="zh-CN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itchFamily="2" charset="-122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32" name="TextBox 53"/>
          <p:cNvSpPr txBox="1">
            <a:spLocks noChangeArrowheads="1"/>
          </p:cNvSpPr>
          <p:nvPr/>
        </p:nvSpPr>
        <p:spPr bwMode="auto">
          <a:xfrm>
            <a:off x="7858125" y="4568808"/>
            <a:ext cx="121443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Autotrophic</a:t>
            </a:r>
          </a:p>
          <a:p>
            <a:pPr algn="ctr">
              <a:defRPr/>
            </a:pPr>
            <a:r>
              <a:rPr lang="en-US" altLang="zh-CN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denitrification</a:t>
            </a:r>
            <a:endParaRPr lang="zh-CN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22"/>
          <p:cNvSpPr txBox="1">
            <a:spLocks noChangeArrowheads="1"/>
          </p:cNvSpPr>
          <p:nvPr/>
        </p:nvSpPr>
        <p:spPr bwMode="auto">
          <a:xfrm>
            <a:off x="4859338" y="4695808"/>
            <a:ext cx="389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-e</a:t>
            </a:r>
          </a:p>
        </p:txBody>
      </p:sp>
      <p:sp>
        <p:nvSpPr>
          <p:cNvPr id="34" name="TextBox 19"/>
          <p:cNvSpPr txBox="1">
            <a:spLocks noChangeArrowheads="1"/>
          </p:cNvSpPr>
          <p:nvPr/>
        </p:nvSpPr>
        <p:spPr bwMode="auto">
          <a:xfrm>
            <a:off x="5673725" y="4338621"/>
            <a:ext cx="7216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NO</a:t>
            </a:r>
            <a:r>
              <a:rPr lang="en-US" altLang="zh-CN" sz="2000" b="1" baseline="-2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3</a:t>
            </a:r>
            <a:r>
              <a:rPr lang="en-US" altLang="zh-CN" sz="2000" b="1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-</a:t>
            </a:r>
          </a:p>
        </p:txBody>
      </p:sp>
      <p:sp>
        <p:nvSpPr>
          <p:cNvPr id="35" name="TextBox 19"/>
          <p:cNvSpPr txBox="1">
            <a:spLocks noChangeArrowheads="1"/>
          </p:cNvSpPr>
          <p:nvPr/>
        </p:nvSpPr>
        <p:spPr bwMode="auto">
          <a:xfrm>
            <a:off x="5745163" y="5067283"/>
            <a:ext cx="4651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N</a:t>
            </a:r>
            <a:r>
              <a:rPr lang="en-US" altLang="zh-CN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2</a:t>
            </a:r>
            <a:endParaRPr lang="zh-CN" altLang="en-US" sz="20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  <a:cs typeface="Times New Roman" pitchFamily="18" charset="0"/>
            </a:endParaRPr>
          </a:p>
        </p:txBody>
      </p:sp>
      <p:pic>
        <p:nvPicPr>
          <p:cNvPr id="36" name="Picture 6" descr="http://genome.jgi-psf.org/thide/thid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38" y="4130658"/>
            <a:ext cx="15843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矩形 60"/>
          <p:cNvSpPr>
            <a:spLocks noChangeArrowheads="1"/>
          </p:cNvSpPr>
          <p:nvPr/>
        </p:nvSpPr>
        <p:spPr bwMode="auto">
          <a:xfrm>
            <a:off x="6215074" y="5743558"/>
            <a:ext cx="2017701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genome.jgi-psf.org/</a:t>
            </a:r>
            <a:r>
              <a:rPr lang="en-US" altLang="zh-CN" sz="1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thide</a:t>
            </a:r>
            <a:r>
              <a:rPr lang="en-US" altLang="zh-CN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/</a:t>
            </a:r>
            <a:r>
              <a:rPr lang="en-US" altLang="zh-CN" sz="1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thide.home.html</a:t>
            </a:r>
            <a:endParaRPr lang="en-US" altLang="zh-CN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38" name="TextBox 32"/>
          <p:cNvSpPr txBox="1">
            <a:spLocks noChangeArrowheads="1"/>
          </p:cNvSpPr>
          <p:nvPr/>
        </p:nvSpPr>
        <p:spPr bwMode="auto">
          <a:xfrm>
            <a:off x="995363" y="3671871"/>
            <a:ext cx="3219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lnSpc>
                <a:spcPts val="1200"/>
              </a:lnSpc>
              <a:defRPr/>
            </a:pPr>
            <a:r>
              <a:rPr lang="en-US" altLang="zh-CN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Sulfur accumulated </a:t>
            </a:r>
            <a:r>
              <a:rPr lang="en-US" altLang="zh-CN" sz="1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intracellularly</a:t>
            </a:r>
            <a:r>
              <a:rPr lang="en-US" altLang="zh-CN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with low rate</a:t>
            </a:r>
            <a:r>
              <a:rPr lang="zh-CN" altLang="en-US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z="1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Practical application restricted </a:t>
            </a:r>
          </a:p>
        </p:txBody>
      </p:sp>
      <p:sp>
        <p:nvSpPr>
          <p:cNvPr id="39" name="TextBox 32"/>
          <p:cNvSpPr txBox="1">
            <a:spLocks noChangeArrowheads="1"/>
          </p:cNvSpPr>
          <p:nvPr/>
        </p:nvSpPr>
        <p:spPr bwMode="auto">
          <a:xfrm>
            <a:off x="4786313" y="3743308"/>
            <a:ext cx="3429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80975">
              <a:lnSpc>
                <a:spcPts val="1200"/>
              </a:lnSpc>
              <a:defRPr/>
            </a:pPr>
            <a:r>
              <a:rPr lang="en-US" altLang="zh-CN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Sulfur accumulated </a:t>
            </a:r>
            <a:r>
              <a:rPr lang="en-US" altLang="zh-CN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extracellularly</a:t>
            </a:r>
            <a:r>
              <a:rPr lang="zh-CN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zh-CN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with high rate</a:t>
            </a:r>
            <a:r>
              <a:rPr lang="zh-CN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，</a:t>
            </a:r>
            <a:r>
              <a:rPr lang="en-US" altLang="zh-CN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Suitable for Practical application</a:t>
            </a:r>
            <a:endParaRPr lang="zh-CN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0" name="TextBox 24"/>
          <p:cNvSpPr txBox="1">
            <a:spLocks noChangeArrowheads="1"/>
          </p:cNvSpPr>
          <p:nvPr/>
        </p:nvSpPr>
        <p:spPr bwMode="auto">
          <a:xfrm>
            <a:off x="3887788" y="4368783"/>
            <a:ext cx="612775" cy="400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S</a:t>
            </a:r>
            <a:r>
              <a:rPr lang="en-US" altLang="zh-CN" sz="20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2-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41" name="TextBox 24"/>
          <p:cNvSpPr txBox="1">
            <a:spLocks noChangeArrowheads="1"/>
          </p:cNvSpPr>
          <p:nvPr/>
        </p:nvSpPr>
        <p:spPr bwMode="auto">
          <a:xfrm>
            <a:off x="4500563" y="4338621"/>
            <a:ext cx="530225" cy="4000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S</a:t>
            </a:r>
            <a:r>
              <a:rPr lang="en-US" altLang="zh-CN" sz="20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  <a:cs typeface="Times New Roman" pitchFamily="18" charset="0"/>
              </a:rPr>
              <a:t>2-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42" name="下箭头 41"/>
          <p:cNvSpPr/>
          <p:nvPr/>
        </p:nvSpPr>
        <p:spPr>
          <a:xfrm>
            <a:off x="3357563" y="3214671"/>
            <a:ext cx="357187" cy="360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下箭头 42"/>
          <p:cNvSpPr/>
          <p:nvPr/>
        </p:nvSpPr>
        <p:spPr>
          <a:xfrm>
            <a:off x="5357813" y="3214671"/>
            <a:ext cx="357187" cy="3952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26"/>
          <p:cNvSpPr>
            <a:spLocks noChangeArrowheads="1"/>
          </p:cNvSpPr>
          <p:nvPr/>
        </p:nvSpPr>
        <p:spPr bwMode="auto">
          <a:xfrm>
            <a:off x="0" y="885847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429684" cy="646112"/>
          </a:xfrm>
        </p:spPr>
        <p:txBody>
          <a:bodyPr/>
          <a:lstStyle/>
          <a:p>
            <a:r>
              <a:rPr lang="en-US" altLang="zh-CN" sz="3600" b="1" dirty="0" smtClean="0">
                <a:solidFill>
                  <a:srgbClr val="111111"/>
                </a:solidFill>
                <a:latin typeface="+mn-lt"/>
              </a:rPr>
              <a:t>Denitrifying sulfide removal (DSR)</a:t>
            </a:r>
            <a:endParaRPr lang="zh-CN" altLang="en-US" sz="3600" b="1" dirty="0">
              <a:solidFill>
                <a:srgbClr val="111111"/>
              </a:solidFill>
              <a:latin typeface="+mn-lt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57158" y="2928934"/>
            <a:ext cx="11160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b="1" dirty="0"/>
              <a:t>        </a:t>
            </a:r>
            <a:r>
              <a:rPr lang="en-US" altLang="zh-CN" b="1" dirty="0">
                <a:solidFill>
                  <a:srgbClr val="FF0000"/>
                </a:solidFill>
              </a:rPr>
              <a:t>S</a:t>
            </a:r>
            <a:r>
              <a:rPr lang="en-US" altLang="zh-CN" b="1" baseline="300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85720" y="5286388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 dirty="0">
                <a:solidFill>
                  <a:schemeClr val="accent4"/>
                </a:solidFill>
              </a:rPr>
              <a:t>Reaction rate argued by </a:t>
            </a:r>
            <a:r>
              <a:rPr lang="fr-FR" altLang="zh-TW" b="1" dirty="0" smtClean="0">
                <a:solidFill>
                  <a:srgbClr val="FF0000"/>
                </a:solidFill>
                <a:ea typeface="PMingLiU" pitchFamily="18" charset="-120"/>
              </a:rPr>
              <a:t>Reyes-Avila </a:t>
            </a:r>
            <a:r>
              <a:rPr lang="fr-FR" altLang="zh-TW" b="1" i="1" dirty="0">
                <a:solidFill>
                  <a:srgbClr val="FF0000"/>
                </a:solidFill>
                <a:ea typeface="PMingLiU" pitchFamily="18" charset="-120"/>
              </a:rPr>
              <a:t>et al.</a:t>
            </a:r>
            <a:r>
              <a:rPr lang="fr-FR" altLang="zh-TW" b="1" dirty="0">
                <a:solidFill>
                  <a:schemeClr val="accent4"/>
                </a:solidFill>
                <a:ea typeface="PMingLiU" pitchFamily="18" charset="-120"/>
              </a:rPr>
              <a:t> </a:t>
            </a:r>
            <a:r>
              <a:rPr lang="en-US" altLang="zh-TW" b="1" dirty="0">
                <a:solidFill>
                  <a:schemeClr val="accent4"/>
                </a:solidFill>
                <a:ea typeface="PMingLiU" pitchFamily="18" charset="-120"/>
              </a:rPr>
              <a:t>(</a:t>
            </a:r>
            <a:r>
              <a:rPr lang="en-US" altLang="zh-CN" b="1" dirty="0">
                <a:solidFill>
                  <a:schemeClr val="accent4"/>
                </a:solidFill>
                <a:ea typeface="PMingLiU" pitchFamily="18" charset="-120"/>
              </a:rPr>
              <a:t>water res., </a:t>
            </a:r>
            <a:r>
              <a:rPr lang="en-US" altLang="zh-TW" b="1" dirty="0">
                <a:solidFill>
                  <a:schemeClr val="accent4"/>
                </a:solidFill>
                <a:ea typeface="PMingLiU" pitchFamily="18" charset="-120"/>
              </a:rPr>
              <a:t>2004</a:t>
            </a:r>
            <a:r>
              <a:rPr lang="en-US" altLang="zh-TW" b="1" dirty="0" smtClean="0">
                <a:solidFill>
                  <a:schemeClr val="accent4"/>
                </a:solidFill>
                <a:ea typeface="PMingLiU" pitchFamily="18" charset="-120"/>
              </a:rPr>
              <a:t>) and </a:t>
            </a:r>
            <a:r>
              <a:rPr lang="en-US" altLang="zh-TW" b="1" dirty="0" smtClean="0">
                <a:solidFill>
                  <a:srgbClr val="FF0000"/>
                </a:solidFill>
                <a:ea typeface="PMingLiU" pitchFamily="18" charset="-120"/>
              </a:rPr>
              <a:t>Chen et al. </a:t>
            </a:r>
            <a:r>
              <a:rPr lang="en-US" altLang="zh-TW" b="1" dirty="0" smtClean="0">
                <a:solidFill>
                  <a:schemeClr val="accent4"/>
                </a:solidFill>
                <a:ea typeface="PMingLiU" pitchFamily="18" charset="-120"/>
              </a:rPr>
              <a:t>(</a:t>
            </a:r>
            <a:r>
              <a:rPr lang="en-US" altLang="zh-CN" b="1" dirty="0" smtClean="0">
                <a:solidFill>
                  <a:schemeClr val="accent4"/>
                </a:solidFill>
              </a:rPr>
              <a:t>Appl. </a:t>
            </a:r>
            <a:r>
              <a:rPr lang="en-US" altLang="zh-CN" b="1" dirty="0" err="1" smtClean="0">
                <a:solidFill>
                  <a:schemeClr val="accent4"/>
                </a:solidFill>
              </a:rPr>
              <a:t>Microbiol</a:t>
            </a:r>
            <a:r>
              <a:rPr lang="en-US" altLang="zh-CN" b="1" dirty="0" smtClean="0">
                <a:solidFill>
                  <a:schemeClr val="accent4"/>
                </a:solidFill>
              </a:rPr>
              <a:t>. </a:t>
            </a:r>
            <a:r>
              <a:rPr lang="en-US" altLang="zh-CN" b="1" dirty="0" err="1" smtClean="0">
                <a:solidFill>
                  <a:schemeClr val="accent4"/>
                </a:solidFill>
              </a:rPr>
              <a:t>Biotechnol</a:t>
            </a:r>
            <a:r>
              <a:rPr lang="en-US" altLang="zh-CN" b="1" dirty="0" smtClean="0">
                <a:solidFill>
                  <a:schemeClr val="accent4"/>
                </a:solidFill>
              </a:rPr>
              <a:t>. 2008,78(6): 1057-1063</a:t>
            </a:r>
            <a:r>
              <a:rPr lang="en-US" altLang="zh-TW" b="1" dirty="0" smtClean="0">
                <a:solidFill>
                  <a:schemeClr val="accent4"/>
                </a:solidFill>
                <a:ea typeface="PMingLiU" pitchFamily="18" charset="-120"/>
              </a:rPr>
              <a:t>)</a:t>
            </a:r>
            <a:r>
              <a:rPr lang="en-US" altLang="zh-CN" b="1" dirty="0" smtClean="0">
                <a:solidFill>
                  <a:schemeClr val="accent4"/>
                </a:solidFill>
              </a:rPr>
              <a:t> </a:t>
            </a:r>
            <a:endParaRPr lang="en-US" altLang="zh-CN" b="1" dirty="0">
              <a:solidFill>
                <a:schemeClr val="accent4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786578" y="3514555"/>
            <a:ext cx="215741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accent4"/>
                </a:solidFill>
              </a:rPr>
              <a:t>Heterotrophic nitrate reducing bacteria</a:t>
            </a:r>
          </a:p>
          <a:p>
            <a:pPr algn="ctr"/>
            <a:r>
              <a:rPr lang="en-US" altLang="zh-CN" b="1" dirty="0" smtClean="0">
                <a:solidFill>
                  <a:schemeClr val="accent4"/>
                </a:solidFill>
              </a:rPr>
              <a:t>(</a:t>
            </a:r>
            <a:r>
              <a:rPr lang="en-US" altLang="zh-CN" b="1" dirty="0" err="1" smtClean="0">
                <a:solidFill>
                  <a:schemeClr val="accent4"/>
                </a:solidFill>
              </a:rPr>
              <a:t>hNRB</a:t>
            </a:r>
            <a:r>
              <a:rPr lang="en-US" altLang="zh-CN" b="1" dirty="0" smtClean="0">
                <a:solidFill>
                  <a:schemeClr val="accent4"/>
                </a:solidFill>
              </a:rPr>
              <a:t>)</a:t>
            </a:r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-32" y="1214422"/>
            <a:ext cx="7072314" cy="3736975"/>
            <a:chOff x="0" y="890"/>
            <a:chExt cx="4455" cy="3012"/>
          </a:xfrm>
        </p:grpSpPr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1439" y="1764"/>
              <a:ext cx="116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zh-CN" altLang="en-US" b="1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0" y="890"/>
              <a:ext cx="4219" cy="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zh-CN" b="1"/>
                <a:t>            S</a:t>
              </a:r>
              <a:r>
                <a:rPr lang="en-US" altLang="zh-CN" b="1" baseline="30000"/>
                <a:t>2- </a:t>
              </a:r>
              <a:r>
                <a:rPr lang="en-US" altLang="zh-CN" b="1"/>
                <a:t>                             NO</a:t>
              </a:r>
              <a:r>
                <a:rPr lang="en-US" altLang="zh-CN" b="1" baseline="-25000"/>
                <a:t>3</a:t>
              </a:r>
              <a:r>
                <a:rPr lang="en-US" altLang="zh-CN" b="1" baseline="30000"/>
                <a:t>-</a:t>
              </a:r>
            </a:p>
            <a:p>
              <a:endParaRPr lang="en-US" altLang="zh-CN" b="1"/>
            </a:p>
          </p:txBody>
        </p:sp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>
              <a:off x="726" y="1207"/>
              <a:ext cx="545" cy="1134"/>
            </a:xfrm>
            <a:prstGeom prst="curvedLeftArrow">
              <a:avLst>
                <a:gd name="adj1" fmla="val 41615"/>
                <a:gd name="adj2" fmla="val 83229"/>
                <a:gd name="adj3" fmla="val 2929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zh-CN" altLang="en-US" b="1"/>
            </a:p>
          </p:txBody>
        </p:sp>
        <p:sp>
          <p:nvSpPr>
            <p:cNvPr id="11" name="AutoShape 9"/>
            <p:cNvSpPr>
              <a:spLocks noChangeArrowheads="1"/>
            </p:cNvSpPr>
            <p:nvPr/>
          </p:nvSpPr>
          <p:spPr bwMode="auto">
            <a:xfrm>
              <a:off x="1271" y="1162"/>
              <a:ext cx="635" cy="1179"/>
            </a:xfrm>
            <a:prstGeom prst="curvedRightArrow">
              <a:avLst>
                <a:gd name="adj1" fmla="val 37134"/>
                <a:gd name="adj2" fmla="val 74268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zh-CN" altLang="en-US" b="1"/>
            </a:p>
          </p:txBody>
        </p:sp>
        <p:sp>
          <p:nvSpPr>
            <p:cNvPr id="12" name="AutoShape 10"/>
            <p:cNvSpPr>
              <a:spLocks noChangeArrowheads="1"/>
            </p:cNvSpPr>
            <p:nvPr/>
          </p:nvSpPr>
          <p:spPr bwMode="auto">
            <a:xfrm>
              <a:off x="772" y="2614"/>
              <a:ext cx="590" cy="1134"/>
            </a:xfrm>
            <a:prstGeom prst="curvedLeftArrow">
              <a:avLst>
                <a:gd name="adj1" fmla="val 38441"/>
                <a:gd name="adj2" fmla="val 76881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b="1"/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auto">
            <a:xfrm>
              <a:off x="1361" y="2614"/>
              <a:ext cx="499" cy="1134"/>
            </a:xfrm>
            <a:prstGeom prst="curvedRightArrow">
              <a:avLst>
                <a:gd name="adj1" fmla="val 45451"/>
                <a:gd name="adj2" fmla="val 90902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b="1"/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1543" y="3385"/>
              <a:ext cx="998" cy="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zh-CN" b="1"/>
                <a:t>                                            N</a:t>
              </a:r>
              <a:r>
                <a:rPr lang="en-US" altLang="zh-CN" b="1" baseline="-25000"/>
                <a:t>2</a:t>
              </a:r>
              <a:r>
                <a:rPr lang="en-US" altLang="zh-CN" b="1"/>
                <a:t>              </a:t>
              </a:r>
            </a:p>
          </p:txBody>
        </p:sp>
        <p:sp>
          <p:nvSpPr>
            <p:cNvPr id="15" name="AutoShape 13"/>
            <p:cNvSpPr>
              <a:spLocks noChangeArrowheads="1"/>
            </p:cNvSpPr>
            <p:nvPr/>
          </p:nvSpPr>
          <p:spPr bwMode="auto">
            <a:xfrm>
              <a:off x="2178" y="2614"/>
              <a:ext cx="680" cy="1134"/>
            </a:xfrm>
            <a:prstGeom prst="curvedLeftArrow">
              <a:avLst>
                <a:gd name="adj1" fmla="val 33353"/>
                <a:gd name="adj2" fmla="val 66706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b="1"/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3402" y="2341"/>
              <a:ext cx="907" cy="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zh-CN" b="1" dirty="0" smtClean="0"/>
                <a:t>Organic-C</a:t>
              </a:r>
              <a:endParaRPr lang="en-US" altLang="zh-CN" b="1" baseline="30000" dirty="0"/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auto">
            <a:xfrm>
              <a:off x="2858" y="2568"/>
              <a:ext cx="590" cy="1179"/>
            </a:xfrm>
            <a:prstGeom prst="curvedRightArrow">
              <a:avLst>
                <a:gd name="adj1" fmla="val 39966"/>
                <a:gd name="adj2" fmla="val 79932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 b="1"/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3493" y="3521"/>
              <a:ext cx="385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b="1"/>
                <a:t>CO</a:t>
              </a:r>
              <a:r>
                <a:rPr lang="en-US" altLang="zh-CN" b="1" baseline="-25000"/>
                <a:t>2</a:t>
              </a:r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590" y="1554"/>
              <a:ext cx="239" cy="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000" b="1"/>
                <a:t>r</a:t>
              </a:r>
              <a:r>
                <a:rPr lang="en-US" altLang="zh-CN" sz="2000" b="1" baseline="-25000"/>
                <a:t>1</a:t>
              </a:r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2042" y="2976"/>
              <a:ext cx="225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b="1"/>
                <a:t>r</a:t>
              </a:r>
              <a:r>
                <a:rPr lang="en-US" altLang="zh-CN" b="1" baseline="-25000"/>
                <a:t>2</a:t>
              </a:r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635" y="2976"/>
              <a:ext cx="225" cy="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b="1"/>
                <a:t>r</a:t>
              </a:r>
              <a:r>
                <a:rPr lang="en-US" altLang="zh-CN" b="1" baseline="-25000"/>
                <a:t>3</a:t>
              </a: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blackWhite">
            <a:xfrm>
              <a:off x="360" y="3565"/>
              <a:ext cx="462" cy="296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b="1" dirty="0">
                  <a:solidFill>
                    <a:srgbClr val="0070C0"/>
                  </a:solidFill>
                </a:rPr>
                <a:t>SO</a:t>
              </a:r>
              <a:r>
                <a:rPr lang="en-US" altLang="zh-CN" b="1" baseline="-25000" dirty="0">
                  <a:solidFill>
                    <a:srgbClr val="0070C0"/>
                  </a:solidFill>
                </a:rPr>
                <a:t>4</a:t>
              </a:r>
              <a:r>
                <a:rPr lang="en-US" altLang="zh-CN" b="1" baseline="30000" dirty="0">
                  <a:solidFill>
                    <a:srgbClr val="0070C0"/>
                  </a:solidFill>
                </a:rPr>
                <a:t>2</a:t>
              </a:r>
              <a:r>
                <a:rPr lang="en-US" altLang="zh-CN" b="1" baseline="30000" dirty="0">
                  <a:solidFill>
                    <a:schemeClr val="tx2"/>
                  </a:solidFill>
                </a:rPr>
                <a:t>-</a:t>
              </a:r>
            </a:p>
          </p:txBody>
        </p:sp>
        <p:sp>
          <p:nvSpPr>
            <p:cNvPr id="23" name="AutoShape 21"/>
            <p:cNvSpPr>
              <a:spLocks noChangeArrowheads="1"/>
            </p:cNvSpPr>
            <p:nvPr/>
          </p:nvSpPr>
          <p:spPr bwMode="auto">
            <a:xfrm>
              <a:off x="2290" y="1501"/>
              <a:ext cx="231" cy="591"/>
            </a:xfrm>
            <a:prstGeom prst="rightArrow">
              <a:avLst>
                <a:gd name="adj1" fmla="val 50000"/>
                <a:gd name="adj2" fmla="val 155769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zh-CN" altLang="en-US" b="1"/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2686" y="1247"/>
              <a:ext cx="1769" cy="9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accent4"/>
                  </a:solidFill>
                </a:rPr>
                <a:t>Sulfide oxidizing, nitrate reducing bacteria</a:t>
              </a:r>
            </a:p>
            <a:p>
              <a:pPr algn="ctr"/>
              <a:r>
                <a:rPr lang="en-US" altLang="zh-CN" b="1" dirty="0" smtClean="0">
                  <a:solidFill>
                    <a:schemeClr val="accent4"/>
                  </a:solidFill>
                </a:rPr>
                <a:t> (</a:t>
              </a:r>
              <a:r>
                <a:rPr lang="en-US" altLang="zh-CN" b="1" dirty="0" err="1" smtClean="0">
                  <a:solidFill>
                    <a:schemeClr val="accent4"/>
                  </a:solidFill>
                </a:rPr>
                <a:t>soNRB</a:t>
              </a:r>
              <a:r>
                <a:rPr lang="en-US" altLang="zh-CN" b="1" dirty="0">
                  <a:solidFill>
                    <a:schemeClr val="accent4"/>
                  </a:solidFill>
                </a:rPr>
                <a:t>)</a:t>
              </a:r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auto">
            <a:xfrm>
              <a:off x="1519" y="2214"/>
              <a:ext cx="726" cy="36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indent="266700"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2000" b="1" dirty="0">
                  <a:latin typeface="Arial" pitchFamily="34" charset="0"/>
                </a:rPr>
                <a:t> </a:t>
              </a:r>
              <a:r>
                <a:rPr lang="en-US" altLang="zh-CN" b="1" dirty="0">
                  <a:latin typeface="Arial" pitchFamily="34" charset="0"/>
                </a:rPr>
                <a:t>NO</a:t>
              </a:r>
              <a:r>
                <a:rPr lang="en-US" altLang="zh-CN" b="1" baseline="-25000" dirty="0">
                  <a:latin typeface="Arial" pitchFamily="34" charset="0"/>
                </a:rPr>
                <a:t>2</a:t>
              </a:r>
              <a:r>
                <a:rPr lang="en-US" altLang="zh-CN" b="1" baseline="30000" dirty="0">
                  <a:latin typeface="Arial" pitchFamily="34" charset="0"/>
                </a:rPr>
                <a:t>-</a:t>
              </a:r>
              <a:endParaRPr lang="zh-CN" altLang="en-US" b="1" baseline="30000" dirty="0">
                <a:latin typeface="Arial" pitchFamily="34" charset="0"/>
              </a:endParaRPr>
            </a:p>
          </p:txBody>
        </p:sp>
      </p:grpSp>
      <p:sp>
        <p:nvSpPr>
          <p:cNvPr id="31" name="右箭头 30"/>
          <p:cNvSpPr/>
          <p:nvPr/>
        </p:nvSpPr>
        <p:spPr bwMode="auto">
          <a:xfrm>
            <a:off x="5715008" y="3857628"/>
            <a:ext cx="1143008" cy="214314"/>
          </a:xfrm>
          <a:prstGeom prst="rightArrow">
            <a:avLst/>
          </a:prstGeom>
          <a:solidFill>
            <a:schemeClr val="tx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7663" marR="0" indent="9525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SzTx/>
              <a:buFont typeface="Wingdings" pitchFamily="2" charset="2"/>
              <a:buNone/>
              <a:tabLst>
                <a:tab pos="8521700" algn="r"/>
              </a:tabLst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rgbClr val="12357C"/>
              </a:solidFill>
              <a:effectLst/>
              <a:latin typeface="Arial" charset="0"/>
              <a:ea typeface="华文新魏" pitchFamily="2" charset="-122"/>
            </a:endParaRPr>
          </a:p>
        </p:txBody>
      </p:sp>
      <p:sp>
        <p:nvSpPr>
          <p:cNvPr id="32" name="右箭头 31"/>
          <p:cNvSpPr/>
          <p:nvPr/>
        </p:nvSpPr>
        <p:spPr bwMode="auto">
          <a:xfrm>
            <a:off x="3286116" y="2071678"/>
            <a:ext cx="1143008" cy="214314"/>
          </a:xfrm>
          <a:prstGeom prst="rightArrow">
            <a:avLst/>
          </a:prstGeom>
          <a:solidFill>
            <a:schemeClr val="tx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7663" marR="0" indent="9525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SzTx/>
              <a:buFont typeface="Wingdings" pitchFamily="2" charset="2"/>
              <a:buNone/>
              <a:tabLst>
                <a:tab pos="8521700" algn="r"/>
              </a:tabLst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rgbClr val="12357C"/>
              </a:solidFill>
              <a:effectLst/>
              <a:latin typeface="Arial" charset="0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68"/>
          <p:cNvGrpSpPr>
            <a:grpSpLocks/>
          </p:cNvGrpSpPr>
          <p:nvPr/>
        </p:nvGrpSpPr>
        <p:grpSpPr bwMode="auto">
          <a:xfrm>
            <a:off x="785814" y="1357298"/>
            <a:ext cx="4697385" cy="771524"/>
            <a:chOff x="4950823" y="5900814"/>
            <a:chExt cx="3940174" cy="771658"/>
          </a:xfrm>
        </p:grpSpPr>
        <p:sp>
          <p:nvSpPr>
            <p:cNvPr id="7" name="矩形 6"/>
            <p:cNvSpPr/>
            <p:nvPr/>
          </p:nvSpPr>
          <p:spPr>
            <a:xfrm>
              <a:off x="5070644" y="5900814"/>
              <a:ext cx="3820353" cy="7716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ts val="2200"/>
                </a:lnSpc>
                <a:spcBef>
                  <a:spcPts val="90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Autotrophic bacteria</a:t>
              </a:r>
              <a:r>
                <a:rPr lang="zh-CN" altLang="en-US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：</a:t>
              </a:r>
              <a:r>
                <a:rPr lang="en-US" altLang="zh-CN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S</a:t>
              </a:r>
              <a:r>
                <a:rPr lang="en-US" altLang="zh-CN" b="1" baseline="300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2-</a:t>
              </a:r>
              <a:r>
                <a:rPr lang="en-US" altLang="zh-CN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→ S</a:t>
              </a:r>
              <a:r>
                <a:rPr lang="en-US" altLang="zh-CN" b="1" baseline="300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</a:t>
              </a:r>
              <a:endParaRPr lang="en-US" altLang="zh-CN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ts val="2200"/>
                </a:lnSpc>
                <a:spcBef>
                  <a:spcPts val="900"/>
                </a:spcBef>
                <a:buFontTx/>
                <a:buNone/>
                <a:defRPr/>
              </a:pPr>
              <a:r>
                <a:rPr lang="en-US" altLang="zh-CN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Heterotrophic bacteria</a:t>
              </a:r>
              <a:r>
                <a:rPr lang="zh-CN" altLang="en-US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：</a:t>
              </a:r>
              <a:r>
                <a:rPr lang="en-US" altLang="zh-CN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NO</a:t>
              </a:r>
              <a:r>
                <a:rPr lang="en-US" altLang="zh-CN" b="1" baseline="-250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b="1" baseline="300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 </a:t>
              </a:r>
              <a:r>
                <a:rPr lang="en-US" altLang="zh-CN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→ N</a:t>
              </a:r>
              <a:r>
                <a:rPr lang="en-US" altLang="zh-CN" b="1" baseline="-250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左大括号 7"/>
            <p:cNvSpPr/>
            <p:nvPr/>
          </p:nvSpPr>
          <p:spPr>
            <a:xfrm>
              <a:off x="4950823" y="6043715"/>
              <a:ext cx="173108" cy="500149"/>
            </a:xfrm>
            <a:prstGeom prst="leftBrace">
              <a:avLst/>
            </a:prstGeom>
            <a:ln w="158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endParaRPr>
            </a:p>
          </p:txBody>
        </p:sp>
      </p:grpSp>
      <p:sp>
        <p:nvSpPr>
          <p:cNvPr id="9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357158" y="285732"/>
            <a:ext cx="8501091" cy="5715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</a:ln>
        </p:spPr>
        <p:txBody>
          <a:bodyPr/>
          <a:lstStyle/>
          <a:p>
            <a:pPr marL="355600" indent="-355600" eaLnBrk="0" hangingPunct="0">
              <a:lnSpc>
                <a:spcPct val="105000"/>
              </a:lnSpc>
              <a:spcAft>
                <a:spcPts val="600"/>
              </a:spcAft>
              <a:buClr>
                <a:schemeClr val="accent2"/>
              </a:buClr>
              <a:buFontTx/>
              <a:buBlip>
                <a:blip r:embed="rId3"/>
              </a:buBlip>
              <a:defRPr/>
            </a:pPr>
            <a:r>
              <a:rPr lang="en-US" altLang="zh-CN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  <a:cs typeface="Times New Roman" panose="02020603050405020304" pitchFamily="18" charset="0"/>
              </a:rPr>
              <a:t>The optimum performance of DSR </a:t>
            </a:r>
            <a:endParaRPr lang="en-US" altLang="zh-CN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71"/>
          <p:cNvGrpSpPr>
            <a:grpSpLocks/>
          </p:cNvGrpSpPr>
          <p:nvPr/>
        </p:nvGrpSpPr>
        <p:grpSpPr bwMode="auto">
          <a:xfrm>
            <a:off x="785813" y="3000372"/>
            <a:ext cx="3857625" cy="2786063"/>
            <a:chOff x="4929190" y="4281510"/>
            <a:chExt cx="3733800" cy="2433659"/>
          </a:xfrm>
        </p:grpSpPr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6671630" y="6415642"/>
              <a:ext cx="54393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 anchor="ctr"/>
            <a:lstStyle/>
            <a:p>
              <a:pPr>
                <a:buFontTx/>
                <a:buNone/>
                <a:defRPr/>
              </a:pP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b="-3024"/>
            <a:stretch>
              <a:fillRect/>
            </a:stretch>
          </p:blipFill>
          <p:spPr bwMode="auto">
            <a:xfrm>
              <a:off x="4929190" y="4281510"/>
              <a:ext cx="3733800" cy="2433659"/>
            </a:xfrm>
            <a:prstGeom prst="rect">
              <a:avLst/>
            </a:prstGeom>
            <a:noFill/>
            <a:ln w="22225">
              <a:solidFill>
                <a:srgbClr val="0000FF"/>
              </a:solidFill>
              <a:miter lim="800000"/>
              <a:headEnd/>
              <a:tailEnd/>
            </a:ln>
          </p:spPr>
        </p:pic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6143059" y="6364333"/>
              <a:ext cx="54393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 anchor="ctr"/>
            <a:lstStyle/>
            <a:p>
              <a:pPr>
                <a:buFontTx/>
                <a:buNone/>
                <a:defRPr/>
              </a:pPr>
              <a:endPara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072667" y="5181479"/>
              <a:ext cx="1428985" cy="6452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algn="ctr">
                <a:buFontTx/>
                <a:buNone/>
                <a:defRPr/>
              </a:pPr>
              <a:r>
                <a:rPr lang="en-US" altLang="zh-CN" sz="1400" b="1" dirty="0">
                  <a:solidFill>
                    <a:srgbClr val="05081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Maximum sulfide loading </a:t>
              </a:r>
            </a:p>
            <a:p>
              <a:pPr algn="ctr">
                <a:buFontTx/>
                <a:buNone/>
                <a:defRPr/>
              </a:pPr>
              <a:r>
                <a:rPr lang="en-US" altLang="zh-CN" sz="1400" b="1" dirty="0">
                  <a:solidFill>
                    <a:srgbClr val="05081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6.09kg/m</a:t>
              </a:r>
              <a:r>
                <a:rPr lang="en-US" altLang="zh-CN" sz="1400" b="1" baseline="30000" dirty="0">
                  <a:solidFill>
                    <a:srgbClr val="05081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1400" b="1" dirty="0">
                  <a:solidFill>
                    <a:srgbClr val="05081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·d</a:t>
              </a:r>
              <a:endParaRPr lang="zh-CN" altLang="en-US" sz="14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5" name="曲线连接符 14"/>
            <p:cNvCxnSpPr/>
            <p:nvPr/>
          </p:nvCxnSpPr>
          <p:spPr>
            <a:xfrm rot="5400000">
              <a:off x="6644444" y="5671823"/>
              <a:ext cx="662843" cy="608471"/>
            </a:xfrm>
            <a:prstGeom prst="curvedConnector3">
              <a:avLst>
                <a:gd name="adj1" fmla="val 50000"/>
              </a:avLst>
            </a:prstGeom>
            <a:ln w="22225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" name="Object 25"/>
          <p:cNvGraphicFramePr>
            <a:graphicFrameLocks/>
          </p:cNvGraphicFramePr>
          <p:nvPr/>
        </p:nvGraphicFramePr>
        <p:xfrm>
          <a:off x="5072063" y="1500188"/>
          <a:ext cx="3571875" cy="4951412"/>
        </p:xfrm>
        <a:graphic>
          <a:graphicData uri="http://schemas.openxmlformats.org/presentationml/2006/ole">
            <p:oleObj spid="_x0000_s95234" r:id="rId5" imgW="3524567" imgH="4429823" progId="Word.Picture.8">
              <p:embed/>
            </p:oleObj>
          </a:graphicData>
        </a:graphic>
      </p:graphicFrame>
      <p:sp>
        <p:nvSpPr>
          <p:cNvPr id="17" name="Oval 3"/>
          <p:cNvSpPr>
            <a:spLocks noChangeArrowheads="1"/>
          </p:cNvSpPr>
          <p:nvPr/>
        </p:nvSpPr>
        <p:spPr bwMode="auto">
          <a:xfrm>
            <a:off x="7429500" y="2000250"/>
            <a:ext cx="457200" cy="217488"/>
          </a:xfrm>
          <a:prstGeom prst="ellipse">
            <a:avLst/>
          </a:prstGeom>
          <a:noFill/>
          <a:ln w="22225" algn="ctr">
            <a:solidFill>
              <a:srgbClr val="FF0000"/>
            </a:solidFill>
            <a:round/>
          </a:ln>
        </p:spPr>
        <p:txBody>
          <a:bodyPr wrap="none" anchor="ctr"/>
          <a:lstStyle/>
          <a:p>
            <a:pPr>
              <a:buFontTx/>
              <a:buNone/>
              <a:defRPr/>
            </a:pPr>
            <a:endParaRPr lang="zh-CN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58"/>
          <p:cNvSpPr>
            <a:spLocks noChangeArrowheads="1"/>
          </p:cNvSpPr>
          <p:nvPr/>
        </p:nvSpPr>
        <p:spPr bwMode="auto">
          <a:xfrm>
            <a:off x="714375" y="5848373"/>
            <a:ext cx="3929063" cy="9382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ts val="1800"/>
              </a:lnSpc>
              <a:buFontTx/>
              <a:buNone/>
              <a:defRPr/>
            </a:pPr>
            <a:r>
              <a:rPr lang="en-US" altLang="zh-CN" sz="16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Maximum sulfide loading: sulfide </a:t>
            </a:r>
            <a:r>
              <a:rPr lang="en-US" altLang="zh-CN" sz="1600" b="1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loading </a:t>
            </a:r>
            <a:r>
              <a:rPr lang="en-US" altLang="zh-CN" sz="16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0.294kg/m</a:t>
            </a:r>
            <a:r>
              <a:rPr lang="en-US" altLang="zh-CN" sz="1600" b="1" baseline="30000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16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·d</a:t>
            </a:r>
          </a:p>
          <a:p>
            <a:pPr algn="r">
              <a:lnSpc>
                <a:spcPts val="1800"/>
              </a:lnSpc>
              <a:spcBef>
                <a:spcPts val="1200"/>
              </a:spcBef>
              <a:buFontTx/>
              <a:buNone/>
              <a:defRPr/>
            </a:pPr>
            <a:r>
              <a:rPr kumimoji="1" lang="en-US" altLang="zh-CN" sz="105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----- Reyes-Avila Jesus et al.</a:t>
            </a:r>
            <a:r>
              <a:rPr kumimoji="1" lang="zh-CN" altLang="en-US" sz="105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1050" b="1" i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Wat</a:t>
            </a:r>
            <a:r>
              <a:rPr kumimoji="1" lang="en-US" altLang="zh-CN" sz="1050" b="1" i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Res.,</a:t>
            </a:r>
            <a:r>
              <a:rPr kumimoji="1" lang="en-US" altLang="zh-CN" sz="105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2004, 38: 3313-3321</a:t>
            </a:r>
            <a:endParaRPr lang="en-US" altLang="zh-CN" sz="105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rot="5400000">
            <a:off x="5500688" y="3857625"/>
            <a:ext cx="4287838" cy="1587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曲线连接符 20"/>
          <p:cNvCxnSpPr/>
          <p:nvPr/>
        </p:nvCxnSpPr>
        <p:spPr bwMode="auto">
          <a:xfrm flipV="1">
            <a:off x="4429125" y="2114550"/>
            <a:ext cx="3214688" cy="1528763"/>
          </a:xfrm>
          <a:prstGeom prst="curvedConnector3">
            <a:avLst>
              <a:gd name="adj1" fmla="val 50000"/>
            </a:avLst>
          </a:prstGeom>
          <a:ln w="2222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135"/>
          <p:cNvSpPr txBox="1">
            <a:spLocks noChangeArrowheads="1"/>
          </p:cNvSpPr>
          <p:nvPr/>
        </p:nvSpPr>
        <p:spPr bwMode="auto">
          <a:xfrm>
            <a:off x="500034" y="1000108"/>
            <a:ext cx="6516688" cy="3942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FontTx/>
              <a:buBlip>
                <a:blip r:embed="rId6"/>
              </a:buBlip>
            </a:pPr>
            <a:r>
              <a:rPr lang="en-US" altLang="zh-CN" b="1" dirty="0">
                <a:solidFill>
                  <a:srgbClr val="111111"/>
                </a:solidFill>
              </a:rPr>
              <a:t> The maximum capacity of EGSB-DSR process</a:t>
            </a:r>
          </a:p>
        </p:txBody>
      </p:sp>
      <p:grpSp>
        <p:nvGrpSpPr>
          <p:cNvPr id="23" name="Group 49"/>
          <p:cNvGrpSpPr>
            <a:grpSpLocks/>
          </p:cNvGrpSpPr>
          <p:nvPr/>
        </p:nvGrpSpPr>
        <p:grpSpPr bwMode="auto">
          <a:xfrm>
            <a:off x="740852" y="2071678"/>
            <a:ext cx="3929090" cy="1500198"/>
            <a:chOff x="1791" y="1933"/>
            <a:chExt cx="2677" cy="1180"/>
          </a:xfrm>
        </p:grpSpPr>
        <p:pic>
          <p:nvPicPr>
            <p:cNvPr id="24" name="Picture 47" descr="2011111017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029" t="14088" r="6656" b="13557"/>
            <a:stretch>
              <a:fillRect/>
            </a:stretch>
          </p:blipFill>
          <p:spPr bwMode="auto">
            <a:xfrm>
              <a:off x="2789" y="1933"/>
              <a:ext cx="1679" cy="11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8" descr="IMG0089A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869" t="6328" b="10126"/>
            <a:stretch>
              <a:fillRect/>
            </a:stretch>
          </p:blipFill>
          <p:spPr bwMode="auto">
            <a:xfrm>
              <a:off x="1791" y="1933"/>
              <a:ext cx="1018" cy="1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 bwMode="auto">
          <a:xfrm>
            <a:off x="428596" y="214290"/>
            <a:ext cx="7909397" cy="587359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</a:ln>
        </p:spPr>
        <p:txBody>
          <a:bodyPr/>
          <a:lstStyle/>
          <a:p>
            <a:pPr marL="355600" indent="-355600">
              <a:lnSpc>
                <a:spcPct val="105000"/>
              </a:lnSpc>
              <a:spcAft>
                <a:spcPts val="600"/>
              </a:spcAft>
              <a:buClr>
                <a:schemeClr val="accent2"/>
              </a:buClr>
              <a:buBlip>
                <a:blip r:embed="rId3"/>
              </a:buBlip>
              <a:defRPr/>
            </a:pPr>
            <a:r>
              <a:rPr lang="en-US" altLang="zh-CN" sz="3200" dirty="0" smtClean="0"/>
              <a:t>The problem of DSR in high C/N ratios</a:t>
            </a:r>
            <a:endParaRPr lang="en-US" altLang="zh-CN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529388" y="1535097"/>
            <a:ext cx="1647825" cy="26654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b="1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362200" y="1535097"/>
            <a:ext cx="1647825" cy="26654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b="1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71500" y="4727559"/>
            <a:ext cx="8215313" cy="1120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266700" lvl="1" indent="-266700">
              <a:lnSpc>
                <a:spcPts val="2500"/>
              </a:lnSpc>
              <a:spcBef>
                <a:spcPts val="600"/>
              </a:spcBef>
              <a:buClr>
                <a:srgbClr val="FF3300"/>
              </a:buClr>
              <a:buFontTx/>
              <a:buBlip>
                <a:blip r:embed="rId4"/>
              </a:buBlip>
              <a:tabLst>
                <a:tab pos="3136900" algn="l"/>
              </a:tabLst>
              <a:defRPr/>
            </a:pPr>
            <a:r>
              <a:rPr lang="en-US" altLang="zh-CN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Wth high C/N ratio, 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low S</a:t>
            </a:r>
            <a:r>
              <a:rPr lang="en-US" altLang="zh-CN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2-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 removal and S</a:t>
            </a:r>
            <a:r>
              <a:rPr lang="en-US" altLang="zh-CN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0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 recovery </a:t>
            </a:r>
            <a:r>
              <a:rPr lang="en-US" altLang="zh-CN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achieved</a:t>
            </a:r>
          </a:p>
          <a:p>
            <a:pPr marL="266700" lvl="1" indent="-266700">
              <a:lnSpc>
                <a:spcPts val="2500"/>
              </a:lnSpc>
              <a:spcBef>
                <a:spcPts val="600"/>
              </a:spcBef>
              <a:buClr>
                <a:srgbClr val="FF3300"/>
              </a:buClr>
              <a:buFontTx/>
              <a:buBlip>
                <a:blip r:embed="rId4"/>
              </a:buBlip>
              <a:tabLst>
                <a:tab pos="3136900" algn="l"/>
              </a:tabLst>
              <a:defRPr/>
            </a:pPr>
            <a:r>
              <a:rPr lang="en-US" sz="20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Regulation strategy to solve the unbalance </a:t>
            </a:r>
            <a:r>
              <a:rPr lang="en-US" sz="2000" b="1" dirty="0" err="1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beteween</a:t>
            </a:r>
            <a:r>
              <a:rPr lang="en-US" sz="20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 </a:t>
            </a:r>
            <a:r>
              <a:rPr lang="en-US" sz="2000" b="1" dirty="0" err="1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soNRB</a:t>
            </a:r>
            <a:r>
              <a:rPr lang="en-US" sz="2000" b="1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 and </a:t>
            </a:r>
            <a:r>
              <a:rPr lang="en-US" sz="2000" b="1" dirty="0" err="1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hNRB</a:t>
            </a:r>
            <a:r>
              <a:rPr lang="en-US" b="1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.</a:t>
            </a:r>
            <a:r>
              <a:rPr lang="zh-CN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 </a:t>
            </a:r>
            <a:endParaRPr lang="zh-CN" altLang="en-US" b="1" dirty="0">
              <a:solidFill>
                <a:srgbClr val="0508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anose="02010609060101010101" pitchFamily="49" charset="-122"/>
            </a:endParaRPr>
          </a:p>
        </p:txBody>
      </p:sp>
      <p:graphicFrame>
        <p:nvGraphicFramePr>
          <p:cNvPr id="9" name="对象 -2147482607"/>
          <p:cNvGraphicFramePr>
            <a:graphicFrameLocks noChangeAspect="1"/>
          </p:cNvGraphicFramePr>
          <p:nvPr/>
        </p:nvGraphicFramePr>
        <p:xfrm>
          <a:off x="439738" y="1646222"/>
          <a:ext cx="4075112" cy="2714625"/>
        </p:xfrm>
        <a:graphic>
          <a:graphicData uri="http://schemas.openxmlformats.org/presentationml/2006/ole">
            <p:oleObj spid="_x0000_s96258" r:id="rId5" imgW="4276943" imgH="3023526" progId="">
              <p:embed/>
            </p:oleObj>
          </a:graphicData>
        </a:graphic>
      </p:graphicFrame>
      <p:graphicFrame>
        <p:nvGraphicFramePr>
          <p:cNvPr id="10" name="对象 -2147482606"/>
          <p:cNvGraphicFramePr>
            <a:graphicFrameLocks noChangeAspect="1"/>
          </p:cNvGraphicFramePr>
          <p:nvPr/>
        </p:nvGraphicFramePr>
        <p:xfrm>
          <a:off x="4391025" y="1644634"/>
          <a:ext cx="4184650" cy="2705100"/>
        </p:xfrm>
        <a:graphic>
          <a:graphicData uri="http://schemas.openxmlformats.org/presentationml/2006/ole">
            <p:oleObj spid="_x0000_s96259" r:id="rId6" imgW="4276943" imgH="3023526" progId="">
              <p:embed/>
            </p:oleObj>
          </a:graphicData>
        </a:graphic>
      </p:graphicFrame>
      <p:sp>
        <p:nvSpPr>
          <p:cNvPr id="11" name="文本框 5"/>
          <p:cNvSpPr txBox="1">
            <a:spLocks noChangeArrowheads="1"/>
          </p:cNvSpPr>
          <p:nvPr/>
        </p:nvSpPr>
        <p:spPr bwMode="auto">
          <a:xfrm>
            <a:off x="285720" y="1142984"/>
            <a:ext cx="37147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/>
              <a:t>C/N  </a:t>
            </a:r>
            <a:r>
              <a:rPr lang="en-US" altLang="zh-CN" b="1" dirty="0" smtClean="0"/>
              <a:t>    </a:t>
            </a:r>
            <a:r>
              <a:rPr lang="en-US" altLang="zh-CN" b="1" dirty="0"/>
              <a:t>0.85   </a:t>
            </a:r>
            <a:r>
              <a:rPr lang="en-US" altLang="zh-CN" b="1" dirty="0" smtClean="0"/>
              <a:t>  1.05      1.26      2</a:t>
            </a:r>
            <a:endParaRPr lang="en-US" altLang="zh-CN" b="1" dirty="0"/>
          </a:p>
        </p:txBody>
      </p:sp>
      <p:sp>
        <p:nvSpPr>
          <p:cNvPr id="12" name="文本框 6"/>
          <p:cNvSpPr txBox="1">
            <a:spLocks noChangeArrowheads="1"/>
          </p:cNvSpPr>
          <p:nvPr/>
        </p:nvSpPr>
        <p:spPr bwMode="auto">
          <a:xfrm>
            <a:off x="4929190" y="1142984"/>
            <a:ext cx="32861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smtClean="0"/>
              <a:t>  </a:t>
            </a:r>
            <a:r>
              <a:rPr lang="en-US" altLang="zh-CN" b="1" dirty="0"/>
              <a:t>0.85   </a:t>
            </a:r>
            <a:r>
              <a:rPr lang="en-US" altLang="zh-CN" b="1" dirty="0" smtClean="0"/>
              <a:t> 1.05        1.26       2</a:t>
            </a:r>
            <a:endParaRPr lang="en-US" altLang="zh-C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96"/>
          <p:cNvGrpSpPr>
            <a:grpSpLocks/>
          </p:cNvGrpSpPr>
          <p:nvPr/>
        </p:nvGrpSpPr>
        <p:grpSpPr bwMode="auto">
          <a:xfrm>
            <a:off x="500063" y="1098530"/>
            <a:ext cx="8429655" cy="5154969"/>
            <a:chOff x="663550" y="1528241"/>
            <a:chExt cx="8429681" cy="5154223"/>
          </a:xfrm>
        </p:grpSpPr>
        <p:graphicFrame>
          <p:nvGraphicFramePr>
            <p:cNvPr id="5" name="Object 2"/>
            <p:cNvGraphicFramePr>
              <a:graphicFrameLocks noChangeAspect="1"/>
            </p:cNvGraphicFramePr>
            <p:nvPr/>
          </p:nvGraphicFramePr>
          <p:xfrm>
            <a:off x="6286500" y="4464050"/>
            <a:ext cx="2643188" cy="2124075"/>
          </p:xfrm>
          <a:graphic>
            <a:graphicData uri="http://schemas.openxmlformats.org/presentationml/2006/ole">
              <p:oleObj spid="_x0000_s97282" name="Graph" r:id="rId3" imgW="3962717" imgH="3130003" progId="">
                <p:embed/>
              </p:oleObj>
            </a:graphicData>
          </a:graphic>
        </p:graphicFrame>
        <p:graphicFrame>
          <p:nvGraphicFramePr>
            <p:cNvPr id="6" name="Object 3"/>
            <p:cNvGraphicFramePr>
              <a:graphicFrameLocks noChangeAspect="1"/>
            </p:cNvGraphicFramePr>
            <p:nvPr/>
          </p:nvGraphicFramePr>
          <p:xfrm>
            <a:off x="3929063" y="4464050"/>
            <a:ext cx="2709862" cy="2143125"/>
          </p:xfrm>
          <a:graphic>
            <a:graphicData uri="http://schemas.openxmlformats.org/presentationml/2006/ole">
              <p:oleObj spid="_x0000_s97283" name="图表" r:id="rId4" imgW="3962717" imgH="3130003" progId="">
                <p:embed/>
              </p:oleObj>
            </a:graphicData>
          </a:graphic>
        </p:graphicFrame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7037386" y="6358342"/>
              <a:ext cx="1270025" cy="284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66700" lvl="1" indent="-266700">
                <a:lnSpc>
                  <a:spcPts val="1500"/>
                </a:lnSpc>
                <a:buClr>
                  <a:srgbClr val="FF3300"/>
                </a:buClr>
                <a:tabLst>
                  <a:tab pos="3136900" algn="l"/>
                </a:tabLst>
                <a:defRPr/>
              </a:pPr>
              <a:r>
                <a:rPr lang="en-US" altLang="zh-CN" sz="1200" b="1" dirty="0" smtClean="0">
                  <a:solidFill>
                    <a:srgbClr val="05081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黑体" pitchFamily="2" charset="-122"/>
                </a:rPr>
                <a:t>micro-aerobic</a:t>
              </a:r>
              <a:endParaRPr lang="zh-CN" altLang="en-US" sz="12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4806938" y="6405505"/>
              <a:ext cx="1000093" cy="276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1200" b="1" dirty="0">
                  <a:solidFill>
                    <a:srgbClr val="050813"/>
                  </a:solidFill>
                </a:rPr>
                <a:t>Anaerobic </a:t>
              </a:r>
              <a:r>
                <a:rPr lang="en-US" altLang="zh-CN" sz="1200" b="1" dirty="0" smtClean="0">
                  <a:solidFill>
                    <a:srgbClr val="050813"/>
                  </a:solidFill>
                </a:rPr>
                <a:t> </a:t>
              </a:r>
              <a:endParaRPr lang="en-US" altLang="zh-CN" sz="1200" b="1" dirty="0">
                <a:solidFill>
                  <a:srgbClr val="050813"/>
                </a:solidFill>
              </a:endParaRPr>
            </a:p>
          </p:txBody>
        </p: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3978260" y="4429795"/>
              <a:ext cx="5114971" cy="233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lvl="1">
                <a:lnSpc>
                  <a:spcPts val="1100"/>
                </a:lnSpc>
                <a:spcBef>
                  <a:spcPts val="0"/>
                </a:spcBef>
                <a:buClr>
                  <a:srgbClr val="FF3300"/>
                </a:buClr>
                <a:tabLst>
                  <a:tab pos="3136900" algn="l"/>
                </a:tabLst>
                <a:defRPr/>
              </a:pPr>
              <a:r>
                <a:rPr lang="en-US" altLang="zh-CN" sz="12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2" charset="-122"/>
                </a:rPr>
                <a:t>Under DO of 0.2-0.4mg/L, </a:t>
              </a:r>
              <a:r>
                <a:rPr lang="en-US" altLang="zh-CN" sz="1200" b="1" dirty="0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2" charset="-122"/>
                </a:rPr>
                <a:t>sulfide oxidation </a:t>
              </a:r>
              <a:r>
                <a:rPr lang="en-US" altLang="zh-CN" sz="12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2" charset="-122"/>
                </a:rPr>
                <a:t>enhances significantly</a:t>
              </a:r>
              <a:endParaRPr lang="zh-CN" altLang="en-US" sz="1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endParaRPr>
            </a:p>
          </p:txBody>
        </p:sp>
        <p:grpSp>
          <p:nvGrpSpPr>
            <p:cNvPr id="10" name="组合 114"/>
            <p:cNvGrpSpPr>
              <a:grpSpLocks/>
            </p:cNvGrpSpPr>
            <p:nvPr/>
          </p:nvGrpSpPr>
          <p:grpSpPr bwMode="auto">
            <a:xfrm>
              <a:off x="5262563" y="1528241"/>
              <a:ext cx="3524250" cy="2786062"/>
              <a:chOff x="5261942" y="1471077"/>
              <a:chExt cx="3739215" cy="2786082"/>
            </a:xfrm>
          </p:grpSpPr>
          <p:pic>
            <p:nvPicPr>
              <p:cNvPr id="87" name="Picture 10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b="46227"/>
              <a:stretch>
                <a:fillRect/>
              </a:stretch>
            </p:blipFill>
            <p:spPr bwMode="auto">
              <a:xfrm>
                <a:off x="5261942" y="1471077"/>
                <a:ext cx="3739215" cy="27860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bg1"/>
                </a:prstShdw>
              </a:effectLst>
            </p:spPr>
          </p:pic>
          <p:cxnSp>
            <p:nvCxnSpPr>
              <p:cNvPr id="88" name="直接连接符 87"/>
              <p:cNvCxnSpPr/>
              <p:nvPr/>
            </p:nvCxnSpPr>
            <p:spPr>
              <a:xfrm>
                <a:off x="5287195" y="2569476"/>
                <a:ext cx="1152086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8"/>
            <p:cNvGrpSpPr>
              <a:grpSpLocks/>
            </p:cNvGrpSpPr>
            <p:nvPr/>
          </p:nvGrpSpPr>
          <p:grpSpPr bwMode="auto">
            <a:xfrm>
              <a:off x="687360" y="1528241"/>
              <a:ext cx="4599004" cy="2785660"/>
              <a:chOff x="544852" y="1331391"/>
              <a:chExt cx="4670075" cy="2785660"/>
            </a:xfrm>
          </p:grpSpPr>
          <p:grpSp>
            <p:nvGrpSpPr>
              <p:cNvPr id="61" name="组合 166"/>
              <p:cNvGrpSpPr>
                <a:grpSpLocks/>
              </p:cNvGrpSpPr>
              <p:nvPr/>
            </p:nvGrpSpPr>
            <p:grpSpPr bwMode="auto">
              <a:xfrm>
                <a:off x="544852" y="1428222"/>
                <a:ext cx="4473408" cy="2296794"/>
                <a:chOff x="247518" y="1965000"/>
                <a:chExt cx="7336658" cy="3835916"/>
              </a:xfrm>
            </p:grpSpPr>
            <p:sp>
              <p:nvSpPr>
                <p:cNvPr id="68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2545016" y="1983556"/>
                  <a:ext cx="721768" cy="5089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400" b="1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S</a:t>
                  </a:r>
                  <a:r>
                    <a:rPr lang="en-US" altLang="zh-CN" sz="1400" b="1" baseline="30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2-</a:t>
                  </a:r>
                </a:p>
              </p:txBody>
            </p:sp>
            <p:sp>
              <p:nvSpPr>
                <p:cNvPr id="69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4192127" y="1965000"/>
                  <a:ext cx="1171222" cy="5089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400" b="1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NO</a:t>
                  </a:r>
                  <a:r>
                    <a:rPr lang="en-US" altLang="zh-CN" sz="1400" b="1" baseline="-25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3</a:t>
                  </a:r>
                  <a:r>
                    <a:rPr lang="en-US" altLang="zh-CN" sz="1400" b="1" baseline="30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-</a:t>
                  </a:r>
                </a:p>
              </p:txBody>
            </p:sp>
            <p:sp>
              <p:nvSpPr>
                <p:cNvPr id="70" name="AutoShape 6"/>
                <p:cNvSpPr>
                  <a:spLocks noChangeArrowheads="1"/>
                </p:cNvSpPr>
                <p:nvPr/>
              </p:nvSpPr>
              <p:spPr bwMode="auto">
                <a:xfrm>
                  <a:off x="3126660" y="2166472"/>
                  <a:ext cx="557849" cy="1222085"/>
                </a:xfrm>
                <a:prstGeom prst="curvedLeftArrow">
                  <a:avLst>
                    <a:gd name="adj1" fmla="val 37794"/>
                    <a:gd name="adj2" fmla="val 75588"/>
                    <a:gd name="adj3" fmla="val 33333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200" b="1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endParaRPr>
                </a:p>
              </p:txBody>
            </p:sp>
            <p:sp>
              <p:nvSpPr>
                <p:cNvPr id="71" name="AutoShape 7"/>
                <p:cNvSpPr>
                  <a:spLocks noChangeArrowheads="1"/>
                </p:cNvSpPr>
                <p:nvPr/>
              </p:nvSpPr>
              <p:spPr bwMode="auto">
                <a:xfrm>
                  <a:off x="3700373" y="2094895"/>
                  <a:ext cx="518193" cy="1365237"/>
                </a:xfrm>
                <a:prstGeom prst="curvedRightArrow">
                  <a:avLst>
                    <a:gd name="adj1" fmla="val 42206"/>
                    <a:gd name="adj2" fmla="val 84412"/>
                    <a:gd name="adj3" fmla="val 33333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200" b="1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endParaRPr>
                </a:p>
              </p:txBody>
            </p:sp>
            <p:sp>
              <p:nvSpPr>
                <p:cNvPr id="7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2600535" y="2998868"/>
                  <a:ext cx="785221" cy="5089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400" b="1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S</a:t>
                  </a:r>
                  <a:r>
                    <a:rPr lang="en-US" altLang="zh-CN" sz="1400" b="1" baseline="30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0</a:t>
                  </a:r>
                </a:p>
              </p:txBody>
            </p:sp>
            <p:sp>
              <p:nvSpPr>
                <p:cNvPr id="7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4157758" y="3051887"/>
                  <a:ext cx="975576" cy="5089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400" b="1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NO</a:t>
                  </a:r>
                  <a:r>
                    <a:rPr lang="en-US" altLang="zh-CN" sz="1400" b="1" baseline="-25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2</a:t>
                  </a:r>
                  <a:r>
                    <a:rPr lang="en-US" altLang="zh-CN" sz="1400" b="1" baseline="30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-</a:t>
                  </a:r>
                </a:p>
              </p:txBody>
            </p:sp>
            <p:sp>
              <p:nvSpPr>
                <p:cNvPr id="74" name="AutoShape 10"/>
                <p:cNvSpPr>
                  <a:spLocks noChangeArrowheads="1"/>
                </p:cNvSpPr>
                <p:nvPr/>
              </p:nvSpPr>
              <p:spPr bwMode="auto">
                <a:xfrm>
                  <a:off x="4456511" y="4470142"/>
                  <a:ext cx="682111" cy="1306917"/>
                </a:xfrm>
                <a:prstGeom prst="curvedLeftArrow">
                  <a:avLst>
                    <a:gd name="adj1" fmla="val 33382"/>
                    <a:gd name="adj2" fmla="val 66765"/>
                    <a:gd name="adj3" fmla="val 33333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200" b="1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endParaRPr>
                </a:p>
              </p:txBody>
            </p:sp>
            <p:sp>
              <p:nvSpPr>
                <p:cNvPr id="7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5680599" y="4226587"/>
                  <a:ext cx="1414456" cy="5139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400" b="1" dirty="0" smtClean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acetate</a:t>
                  </a:r>
                  <a:endParaRPr lang="en-US" altLang="zh-CN" sz="1400" b="1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endParaRPr>
                </a:p>
              </p:txBody>
            </p:sp>
            <p:sp>
              <p:nvSpPr>
                <p:cNvPr id="76" name="AutoShape 12"/>
                <p:cNvSpPr>
                  <a:spLocks noChangeArrowheads="1"/>
                </p:cNvSpPr>
                <p:nvPr/>
              </p:nvSpPr>
              <p:spPr bwMode="auto">
                <a:xfrm>
                  <a:off x="5075170" y="4470142"/>
                  <a:ext cx="690043" cy="1232690"/>
                </a:xfrm>
                <a:prstGeom prst="curvedRightArrow">
                  <a:avLst>
                    <a:gd name="adj1" fmla="val 37974"/>
                    <a:gd name="adj2" fmla="val 75947"/>
                    <a:gd name="adj3" fmla="val 33333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200" b="1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endParaRPr>
                </a:p>
              </p:txBody>
            </p:sp>
            <p:sp>
              <p:nvSpPr>
                <p:cNvPr id="7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808771" y="5223010"/>
                  <a:ext cx="647740" cy="5089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400" b="1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N</a:t>
                  </a:r>
                  <a:r>
                    <a:rPr lang="en-US" altLang="zh-CN" sz="1400" b="1" baseline="-25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2</a:t>
                  </a:r>
                </a:p>
              </p:txBody>
            </p:sp>
            <p:sp>
              <p:nvSpPr>
                <p:cNvPr id="78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765213" y="5291935"/>
                  <a:ext cx="861892" cy="5089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400" b="1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CO</a:t>
                  </a:r>
                  <a:r>
                    <a:rPr lang="en-US" altLang="zh-CN" sz="1400" b="1" baseline="-25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2</a:t>
                  </a:r>
                </a:p>
              </p:txBody>
            </p:sp>
            <p:sp>
              <p:nvSpPr>
                <p:cNvPr id="79" name="AutoShape 17"/>
                <p:cNvSpPr>
                  <a:spLocks noChangeArrowheads="1"/>
                </p:cNvSpPr>
                <p:nvPr/>
              </p:nvSpPr>
              <p:spPr bwMode="auto">
                <a:xfrm>
                  <a:off x="1125273" y="4231557"/>
                  <a:ext cx="729700" cy="1306917"/>
                </a:xfrm>
                <a:prstGeom prst="curvedLeftArrow">
                  <a:avLst>
                    <a:gd name="adj1" fmla="val 33382"/>
                    <a:gd name="adj2" fmla="val 66765"/>
                    <a:gd name="adj3" fmla="val 33333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200" b="1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endParaRPr>
                </a:p>
              </p:txBody>
            </p:sp>
            <p:sp>
              <p:nvSpPr>
                <p:cNvPr id="80" name="AutoShape 19"/>
                <p:cNvSpPr>
                  <a:spLocks noChangeArrowheads="1"/>
                </p:cNvSpPr>
                <p:nvPr/>
              </p:nvSpPr>
              <p:spPr bwMode="auto">
                <a:xfrm>
                  <a:off x="1815316" y="4231557"/>
                  <a:ext cx="618659" cy="1235340"/>
                </a:xfrm>
                <a:prstGeom prst="curvedRightArrow">
                  <a:avLst>
                    <a:gd name="adj1" fmla="val 37974"/>
                    <a:gd name="adj2" fmla="val 75947"/>
                    <a:gd name="adj3" fmla="val 33333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200" b="1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endParaRPr>
                </a:p>
              </p:txBody>
            </p:sp>
            <p:sp>
              <p:nvSpPr>
                <p:cNvPr id="81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76601" y="4083104"/>
                  <a:ext cx="967646" cy="5089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400" b="1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NO</a:t>
                  </a:r>
                  <a:r>
                    <a:rPr lang="en-US" altLang="zh-CN" sz="1400" b="1" baseline="-25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3</a:t>
                  </a:r>
                  <a:r>
                    <a:rPr lang="en-US" altLang="zh-CN" sz="1400" b="1" baseline="30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-</a:t>
                  </a:r>
                </a:p>
              </p:txBody>
            </p:sp>
            <p:sp>
              <p:nvSpPr>
                <p:cNvPr id="82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283275" y="5246870"/>
                  <a:ext cx="1152714" cy="5089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400" b="1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SO</a:t>
                  </a:r>
                  <a:r>
                    <a:rPr lang="en-US" altLang="zh-CN" sz="1400" b="1" baseline="-25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4</a:t>
                  </a:r>
                  <a:r>
                    <a:rPr lang="en-US" altLang="zh-CN" sz="1400" b="1" baseline="30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2-</a:t>
                  </a:r>
                </a:p>
              </p:txBody>
            </p:sp>
            <p:sp>
              <p:nvSpPr>
                <p:cNvPr id="83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47518" y="5053350"/>
                  <a:ext cx="996729" cy="5089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400" b="1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NO</a:t>
                  </a:r>
                  <a:r>
                    <a:rPr lang="en-US" altLang="zh-CN" sz="1400" b="1" baseline="-25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2</a:t>
                  </a:r>
                  <a:r>
                    <a:rPr lang="en-US" altLang="zh-CN" sz="1400" b="1" baseline="30000" dirty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-</a:t>
                  </a:r>
                </a:p>
              </p:txBody>
            </p:sp>
            <p:sp>
              <p:nvSpPr>
                <p:cNvPr id="84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6442035" y="4822718"/>
                  <a:ext cx="1142141" cy="4368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100" b="1" dirty="0" err="1" smtClean="0">
                      <a:solidFill>
                        <a:srgbClr val="050813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hNRB</a:t>
                  </a:r>
                  <a:endParaRPr lang="en-US" altLang="zh-CN" sz="1100" b="1" dirty="0">
                    <a:solidFill>
                      <a:srgbClr val="05081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endParaRPr>
                </a:p>
              </p:txBody>
            </p:sp>
            <p:sp>
              <p:nvSpPr>
                <p:cNvPr id="85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1265368" y="3666903"/>
                  <a:ext cx="1202945" cy="4368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zh-CN" sz="1100" b="1" dirty="0" err="1" smtClean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soNRB</a:t>
                  </a:r>
                  <a:endParaRPr lang="en-US" altLang="zh-CN" sz="1100" b="1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endParaRPr>
                </a:p>
              </p:txBody>
            </p:sp>
            <p:sp>
              <p:nvSpPr>
                <p:cNvPr id="86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4609838" y="2397102"/>
                  <a:ext cx="1202964" cy="43685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100" b="1" dirty="0" err="1" smtClean="0">
                      <a:solidFill>
                        <a:srgbClr val="2E3264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ea typeface="黑体" pitchFamily="2" charset="-122"/>
                      <a:cs typeface="Arial" pitchFamily="34" charset="0"/>
                    </a:rPr>
                    <a:t>soNRB</a:t>
                  </a:r>
                  <a:endParaRPr lang="en-US" altLang="zh-CN" sz="1100" b="1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endParaRPr>
                </a:p>
              </p:txBody>
            </p:sp>
          </p:grpSp>
          <p:sp>
            <p:nvSpPr>
              <p:cNvPr id="62" name="Text Box 5"/>
              <p:cNvSpPr txBox="1">
                <a:spLocks noChangeArrowheads="1"/>
              </p:cNvSpPr>
              <p:nvPr/>
            </p:nvSpPr>
            <p:spPr bwMode="auto">
              <a:xfrm>
                <a:off x="2624382" y="2780569"/>
                <a:ext cx="614187" cy="3047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1400" b="1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rPr>
                  <a:t>NO</a:t>
                </a:r>
                <a:r>
                  <a:rPr lang="en-US" altLang="zh-CN" sz="1400" b="1" baseline="-25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rPr>
                  <a:t>3</a:t>
                </a:r>
                <a:r>
                  <a:rPr lang="en-US" altLang="zh-CN" sz="1400" b="1" baseline="30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rPr>
                  <a:t>-</a:t>
                </a:r>
              </a:p>
            </p:txBody>
          </p:sp>
          <p:sp>
            <p:nvSpPr>
              <p:cNvPr id="63" name="Text Box 8"/>
              <p:cNvSpPr txBox="1">
                <a:spLocks noChangeArrowheads="1"/>
              </p:cNvSpPr>
              <p:nvPr/>
            </p:nvSpPr>
            <p:spPr bwMode="auto">
              <a:xfrm>
                <a:off x="1874785" y="2713904"/>
                <a:ext cx="478775" cy="3047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1400" b="1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rPr>
                  <a:t>S</a:t>
                </a:r>
                <a:r>
                  <a:rPr lang="en-US" altLang="zh-CN" sz="1400" b="1" baseline="30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黑体" pitchFamily="2" charset="-122"/>
                    <a:cs typeface="Arial" pitchFamily="34" charset="0"/>
                  </a:rPr>
                  <a:t>0</a:t>
                </a:r>
              </a:p>
            </p:txBody>
          </p:sp>
          <p:sp>
            <p:nvSpPr>
              <p:cNvPr id="64" name="矩形 63"/>
              <p:cNvSpPr/>
              <p:nvPr/>
            </p:nvSpPr>
            <p:spPr bwMode="auto">
              <a:xfrm>
                <a:off x="572259" y="1331391"/>
                <a:ext cx="4428266" cy="2785660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631367" y="1363136"/>
                <a:ext cx="2224612" cy="1098391"/>
              </a:xfrm>
              <a:prstGeom prst="ellipse">
                <a:avLst/>
              </a:prstGeom>
              <a:noFill/>
              <a:ln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2356784" y="2615493"/>
                <a:ext cx="2500271" cy="1357116"/>
              </a:xfrm>
              <a:prstGeom prst="ellipse">
                <a:avLst/>
              </a:prstGeom>
              <a:noFill/>
              <a:ln>
                <a:solidFill>
                  <a:srgbClr val="0000F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/>
              </a:p>
            </p:txBody>
          </p:sp>
          <p:cxnSp>
            <p:nvCxnSpPr>
              <p:cNvPr id="67" name="曲线连接符 66"/>
              <p:cNvCxnSpPr/>
              <p:nvPr/>
            </p:nvCxnSpPr>
            <p:spPr>
              <a:xfrm>
                <a:off x="3857591" y="1856778"/>
                <a:ext cx="1357336" cy="352374"/>
              </a:xfrm>
              <a:prstGeom prst="curvedConnector3">
                <a:avLst>
                  <a:gd name="adj1" fmla="val 50000"/>
                </a:avLst>
              </a:prstGeom>
              <a:ln w="25400">
                <a:solidFill>
                  <a:srgbClr val="FF0000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42"/>
            <p:cNvGrpSpPr>
              <a:grpSpLocks/>
            </p:cNvGrpSpPr>
            <p:nvPr/>
          </p:nvGrpSpPr>
          <p:grpSpPr bwMode="auto">
            <a:xfrm>
              <a:off x="663550" y="4340884"/>
              <a:ext cx="3122622" cy="2315827"/>
              <a:chOff x="261531" y="1629989"/>
              <a:chExt cx="5245481" cy="4267809"/>
            </a:xfrm>
          </p:grpSpPr>
          <p:sp>
            <p:nvSpPr>
              <p:cNvPr id="13" name="AutoShape 41"/>
              <p:cNvSpPr>
                <a:spLocks noChangeAspect="1" noChangeArrowheads="1" noTextEdit="1"/>
              </p:cNvSpPr>
              <p:nvPr/>
            </p:nvSpPr>
            <p:spPr bwMode="auto">
              <a:xfrm>
                <a:off x="685543" y="1703119"/>
                <a:ext cx="4821469" cy="41069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14" name="Line 43"/>
              <p:cNvSpPr>
                <a:spLocks noChangeShapeType="1"/>
              </p:cNvSpPr>
              <p:nvPr/>
            </p:nvSpPr>
            <p:spPr bwMode="auto">
              <a:xfrm>
                <a:off x="1053553" y="5344942"/>
                <a:ext cx="4237454" cy="292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15" name="Line 44"/>
              <p:cNvSpPr>
                <a:spLocks noChangeShapeType="1"/>
              </p:cNvSpPr>
              <p:nvPr/>
            </p:nvSpPr>
            <p:spPr bwMode="auto">
              <a:xfrm flipV="1">
                <a:off x="5291007" y="1808424"/>
                <a:ext cx="0" cy="352481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16" name="Line 45"/>
              <p:cNvSpPr>
                <a:spLocks noChangeShapeType="1"/>
              </p:cNvSpPr>
              <p:nvPr/>
            </p:nvSpPr>
            <p:spPr bwMode="auto">
              <a:xfrm flipH="1">
                <a:off x="1053553" y="1825975"/>
                <a:ext cx="4237454" cy="292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17" name="Line 46"/>
              <p:cNvSpPr>
                <a:spLocks noChangeShapeType="1"/>
              </p:cNvSpPr>
              <p:nvPr/>
            </p:nvSpPr>
            <p:spPr bwMode="auto">
              <a:xfrm>
                <a:off x="1053553" y="1825975"/>
                <a:ext cx="0" cy="35189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18" name="Freeform 47"/>
              <p:cNvSpPr>
                <a:spLocks noEditPoints="1"/>
              </p:cNvSpPr>
              <p:nvPr/>
            </p:nvSpPr>
            <p:spPr bwMode="auto">
              <a:xfrm>
                <a:off x="1053553" y="4645829"/>
                <a:ext cx="4237454" cy="2924"/>
              </a:xfrm>
              <a:custGeom>
                <a:avLst/>
                <a:gdLst>
                  <a:gd name="T0" fmla="*/ 2147483647 w 2213"/>
                  <a:gd name="T1" fmla="*/ 0 h 1588"/>
                  <a:gd name="T2" fmla="*/ 2147483647 w 2213"/>
                  <a:gd name="T3" fmla="*/ 0 h 1588"/>
                  <a:gd name="T4" fmla="*/ 2147483647 w 2213"/>
                  <a:gd name="T5" fmla="*/ 0 h 1588"/>
                  <a:gd name="T6" fmla="*/ 2147483647 w 2213"/>
                  <a:gd name="T7" fmla="*/ 0 h 1588"/>
                  <a:gd name="T8" fmla="*/ 2147483647 w 2213"/>
                  <a:gd name="T9" fmla="*/ 0 h 1588"/>
                  <a:gd name="T10" fmla="*/ 2147483647 w 2213"/>
                  <a:gd name="T11" fmla="*/ 0 h 1588"/>
                  <a:gd name="T12" fmla="*/ 2147483647 w 2213"/>
                  <a:gd name="T13" fmla="*/ 0 h 1588"/>
                  <a:gd name="T14" fmla="*/ 2147483647 w 2213"/>
                  <a:gd name="T15" fmla="*/ 0 h 1588"/>
                  <a:gd name="T16" fmla="*/ 2147483647 w 2213"/>
                  <a:gd name="T17" fmla="*/ 0 h 1588"/>
                  <a:gd name="T18" fmla="*/ 2147483647 w 2213"/>
                  <a:gd name="T19" fmla="*/ 0 h 1588"/>
                  <a:gd name="T20" fmla="*/ 2147483647 w 2213"/>
                  <a:gd name="T21" fmla="*/ 0 h 1588"/>
                  <a:gd name="T22" fmla="*/ 2147483647 w 2213"/>
                  <a:gd name="T23" fmla="*/ 0 h 1588"/>
                  <a:gd name="T24" fmla="*/ 2147483647 w 2213"/>
                  <a:gd name="T25" fmla="*/ 0 h 1588"/>
                  <a:gd name="T26" fmla="*/ 2147483647 w 2213"/>
                  <a:gd name="T27" fmla="*/ 0 h 1588"/>
                  <a:gd name="T28" fmla="*/ 2147483647 w 2213"/>
                  <a:gd name="T29" fmla="*/ 0 h 1588"/>
                  <a:gd name="T30" fmla="*/ 2147483647 w 2213"/>
                  <a:gd name="T31" fmla="*/ 0 h 1588"/>
                  <a:gd name="T32" fmla="*/ 2147483647 w 2213"/>
                  <a:gd name="T33" fmla="*/ 0 h 1588"/>
                  <a:gd name="T34" fmla="*/ 2147483647 w 2213"/>
                  <a:gd name="T35" fmla="*/ 0 h 1588"/>
                  <a:gd name="T36" fmla="*/ 2147483647 w 2213"/>
                  <a:gd name="T37" fmla="*/ 0 h 1588"/>
                  <a:gd name="T38" fmla="*/ 2147483647 w 2213"/>
                  <a:gd name="T39" fmla="*/ 0 h 1588"/>
                  <a:gd name="T40" fmla="*/ 2147483647 w 2213"/>
                  <a:gd name="T41" fmla="*/ 0 h 1588"/>
                  <a:gd name="T42" fmla="*/ 2147483647 w 2213"/>
                  <a:gd name="T43" fmla="*/ 0 h 1588"/>
                  <a:gd name="T44" fmla="*/ 2147483647 w 2213"/>
                  <a:gd name="T45" fmla="*/ 0 h 1588"/>
                  <a:gd name="T46" fmla="*/ 2147483647 w 2213"/>
                  <a:gd name="T47" fmla="*/ 0 h 1588"/>
                  <a:gd name="T48" fmla="*/ 2147483647 w 2213"/>
                  <a:gd name="T49" fmla="*/ 0 h 1588"/>
                  <a:gd name="T50" fmla="*/ 2147483647 w 2213"/>
                  <a:gd name="T51" fmla="*/ 0 h 1588"/>
                  <a:gd name="T52" fmla="*/ 2147483647 w 2213"/>
                  <a:gd name="T53" fmla="*/ 0 h 1588"/>
                  <a:gd name="T54" fmla="*/ 2147483647 w 2213"/>
                  <a:gd name="T55" fmla="*/ 0 h 1588"/>
                  <a:gd name="T56" fmla="*/ 2147483647 w 2213"/>
                  <a:gd name="T57" fmla="*/ 0 h 1588"/>
                  <a:gd name="T58" fmla="*/ 2147483647 w 2213"/>
                  <a:gd name="T59" fmla="*/ 0 h 1588"/>
                  <a:gd name="T60" fmla="*/ 2147483647 w 2213"/>
                  <a:gd name="T61" fmla="*/ 0 h 1588"/>
                  <a:gd name="T62" fmla="*/ 2147483647 w 2213"/>
                  <a:gd name="T63" fmla="*/ 0 h 1588"/>
                  <a:gd name="T64" fmla="*/ 2147483647 w 2213"/>
                  <a:gd name="T65" fmla="*/ 0 h 1588"/>
                  <a:gd name="T66" fmla="*/ 2147483647 w 2213"/>
                  <a:gd name="T67" fmla="*/ 0 h 1588"/>
                  <a:gd name="T68" fmla="*/ 2147483647 w 2213"/>
                  <a:gd name="T69" fmla="*/ 0 h 1588"/>
                  <a:gd name="T70" fmla="*/ 2147483647 w 2213"/>
                  <a:gd name="T71" fmla="*/ 0 h 1588"/>
                  <a:gd name="T72" fmla="*/ 2147483647 w 2213"/>
                  <a:gd name="T73" fmla="*/ 0 h 1588"/>
                  <a:gd name="T74" fmla="*/ 2147483647 w 2213"/>
                  <a:gd name="T75" fmla="*/ 0 h 1588"/>
                  <a:gd name="T76" fmla="*/ 2147483647 w 2213"/>
                  <a:gd name="T77" fmla="*/ 0 h 1588"/>
                  <a:gd name="T78" fmla="*/ 2147483647 w 2213"/>
                  <a:gd name="T79" fmla="*/ 0 h 1588"/>
                  <a:gd name="T80" fmla="*/ 2147483647 w 2213"/>
                  <a:gd name="T81" fmla="*/ 0 h 1588"/>
                  <a:gd name="T82" fmla="*/ 2147483647 w 2213"/>
                  <a:gd name="T83" fmla="*/ 0 h 1588"/>
                  <a:gd name="T84" fmla="*/ 2147483647 w 2213"/>
                  <a:gd name="T85" fmla="*/ 0 h 1588"/>
                  <a:gd name="T86" fmla="*/ 2147483647 w 2213"/>
                  <a:gd name="T87" fmla="*/ 0 h 1588"/>
                  <a:gd name="T88" fmla="*/ 2147483647 w 2213"/>
                  <a:gd name="T89" fmla="*/ 0 h 1588"/>
                  <a:gd name="T90" fmla="*/ 2147483647 w 2213"/>
                  <a:gd name="T91" fmla="*/ 0 h 1588"/>
                  <a:gd name="T92" fmla="*/ 2147483647 w 2213"/>
                  <a:gd name="T93" fmla="*/ 0 h 1588"/>
                  <a:gd name="T94" fmla="*/ 2147483647 w 2213"/>
                  <a:gd name="T95" fmla="*/ 0 h 1588"/>
                  <a:gd name="T96" fmla="*/ 2147483647 w 2213"/>
                  <a:gd name="T97" fmla="*/ 0 h 1588"/>
                  <a:gd name="T98" fmla="*/ 2147483647 w 2213"/>
                  <a:gd name="T99" fmla="*/ 0 h 1588"/>
                  <a:gd name="T100" fmla="*/ 2147483647 w 2213"/>
                  <a:gd name="T101" fmla="*/ 0 h 1588"/>
                  <a:gd name="T102" fmla="*/ 2147483647 w 2213"/>
                  <a:gd name="T103" fmla="*/ 0 h 1588"/>
                  <a:gd name="T104" fmla="*/ 2147483647 w 2213"/>
                  <a:gd name="T105" fmla="*/ 0 h 1588"/>
                  <a:gd name="T106" fmla="*/ 2147483647 w 2213"/>
                  <a:gd name="T107" fmla="*/ 0 h 1588"/>
                  <a:gd name="T108" fmla="*/ 2147483647 w 2213"/>
                  <a:gd name="T109" fmla="*/ 0 h 1588"/>
                  <a:gd name="T110" fmla="*/ 2147483647 w 2213"/>
                  <a:gd name="T111" fmla="*/ 0 h 1588"/>
                  <a:gd name="T112" fmla="*/ 2147483647 w 2213"/>
                  <a:gd name="T113" fmla="*/ 0 h 1588"/>
                  <a:gd name="T114" fmla="*/ 2147483647 w 2213"/>
                  <a:gd name="T115" fmla="*/ 0 h 1588"/>
                  <a:gd name="T116" fmla="*/ 2147483647 w 2213"/>
                  <a:gd name="T117" fmla="*/ 0 h 1588"/>
                  <a:gd name="T118" fmla="*/ 2147483647 w 2213"/>
                  <a:gd name="T119" fmla="*/ 0 h 1588"/>
                  <a:gd name="T120" fmla="*/ 2147483647 w 2213"/>
                  <a:gd name="T121" fmla="*/ 0 h 158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213"/>
                  <a:gd name="T184" fmla="*/ 0 h 1588"/>
                  <a:gd name="T185" fmla="*/ 2213 w 2213"/>
                  <a:gd name="T186" fmla="*/ 1588 h 158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213" h="1588">
                    <a:moveTo>
                      <a:pt x="0" y="0"/>
                    </a:moveTo>
                    <a:lnTo>
                      <a:pt x="2" y="0"/>
                    </a:lnTo>
                    <a:moveTo>
                      <a:pt x="4" y="0"/>
                    </a:moveTo>
                    <a:lnTo>
                      <a:pt x="6" y="0"/>
                    </a:lnTo>
                    <a:moveTo>
                      <a:pt x="8" y="0"/>
                    </a:moveTo>
                    <a:lnTo>
                      <a:pt x="10" y="0"/>
                    </a:lnTo>
                    <a:moveTo>
                      <a:pt x="12" y="0"/>
                    </a:moveTo>
                    <a:lnTo>
                      <a:pt x="14" y="0"/>
                    </a:lnTo>
                    <a:moveTo>
                      <a:pt x="16" y="0"/>
                    </a:moveTo>
                    <a:lnTo>
                      <a:pt x="18" y="0"/>
                    </a:lnTo>
                    <a:moveTo>
                      <a:pt x="20" y="0"/>
                    </a:moveTo>
                    <a:lnTo>
                      <a:pt x="22" y="0"/>
                    </a:lnTo>
                    <a:moveTo>
                      <a:pt x="24" y="0"/>
                    </a:moveTo>
                    <a:lnTo>
                      <a:pt x="26" y="0"/>
                    </a:lnTo>
                    <a:moveTo>
                      <a:pt x="28" y="0"/>
                    </a:moveTo>
                    <a:lnTo>
                      <a:pt x="30" y="0"/>
                    </a:lnTo>
                    <a:moveTo>
                      <a:pt x="32" y="0"/>
                    </a:moveTo>
                    <a:lnTo>
                      <a:pt x="34" y="0"/>
                    </a:lnTo>
                    <a:moveTo>
                      <a:pt x="36" y="0"/>
                    </a:moveTo>
                    <a:lnTo>
                      <a:pt x="38" y="0"/>
                    </a:lnTo>
                    <a:moveTo>
                      <a:pt x="40" y="0"/>
                    </a:moveTo>
                    <a:lnTo>
                      <a:pt x="42" y="0"/>
                    </a:lnTo>
                    <a:moveTo>
                      <a:pt x="44" y="0"/>
                    </a:moveTo>
                    <a:lnTo>
                      <a:pt x="46" y="0"/>
                    </a:lnTo>
                    <a:moveTo>
                      <a:pt x="48" y="0"/>
                    </a:moveTo>
                    <a:lnTo>
                      <a:pt x="50" y="0"/>
                    </a:lnTo>
                    <a:moveTo>
                      <a:pt x="52" y="0"/>
                    </a:moveTo>
                    <a:lnTo>
                      <a:pt x="54" y="0"/>
                    </a:lnTo>
                    <a:moveTo>
                      <a:pt x="56" y="0"/>
                    </a:moveTo>
                    <a:lnTo>
                      <a:pt x="58" y="0"/>
                    </a:lnTo>
                    <a:moveTo>
                      <a:pt x="60" y="0"/>
                    </a:moveTo>
                    <a:lnTo>
                      <a:pt x="62" y="0"/>
                    </a:lnTo>
                    <a:moveTo>
                      <a:pt x="64" y="0"/>
                    </a:moveTo>
                    <a:lnTo>
                      <a:pt x="66" y="0"/>
                    </a:lnTo>
                    <a:moveTo>
                      <a:pt x="68" y="0"/>
                    </a:moveTo>
                    <a:lnTo>
                      <a:pt x="70" y="0"/>
                    </a:lnTo>
                    <a:moveTo>
                      <a:pt x="72" y="0"/>
                    </a:moveTo>
                    <a:lnTo>
                      <a:pt x="74" y="0"/>
                    </a:lnTo>
                    <a:moveTo>
                      <a:pt x="76" y="0"/>
                    </a:moveTo>
                    <a:lnTo>
                      <a:pt x="78" y="0"/>
                    </a:lnTo>
                    <a:moveTo>
                      <a:pt x="80" y="0"/>
                    </a:moveTo>
                    <a:lnTo>
                      <a:pt x="82" y="0"/>
                    </a:lnTo>
                    <a:moveTo>
                      <a:pt x="84" y="0"/>
                    </a:moveTo>
                    <a:lnTo>
                      <a:pt x="86" y="0"/>
                    </a:lnTo>
                    <a:moveTo>
                      <a:pt x="88" y="0"/>
                    </a:moveTo>
                    <a:lnTo>
                      <a:pt x="90" y="0"/>
                    </a:lnTo>
                    <a:moveTo>
                      <a:pt x="92" y="0"/>
                    </a:moveTo>
                    <a:lnTo>
                      <a:pt x="94" y="0"/>
                    </a:lnTo>
                    <a:moveTo>
                      <a:pt x="96" y="0"/>
                    </a:moveTo>
                    <a:lnTo>
                      <a:pt x="98" y="0"/>
                    </a:lnTo>
                    <a:moveTo>
                      <a:pt x="100" y="0"/>
                    </a:moveTo>
                    <a:lnTo>
                      <a:pt x="102" y="0"/>
                    </a:lnTo>
                    <a:moveTo>
                      <a:pt x="104" y="0"/>
                    </a:moveTo>
                    <a:lnTo>
                      <a:pt x="106" y="0"/>
                    </a:lnTo>
                    <a:moveTo>
                      <a:pt x="108" y="0"/>
                    </a:moveTo>
                    <a:lnTo>
                      <a:pt x="110" y="0"/>
                    </a:lnTo>
                    <a:moveTo>
                      <a:pt x="112" y="0"/>
                    </a:moveTo>
                    <a:lnTo>
                      <a:pt x="114" y="0"/>
                    </a:lnTo>
                    <a:moveTo>
                      <a:pt x="116" y="0"/>
                    </a:moveTo>
                    <a:lnTo>
                      <a:pt x="118" y="0"/>
                    </a:lnTo>
                    <a:moveTo>
                      <a:pt x="120" y="0"/>
                    </a:moveTo>
                    <a:lnTo>
                      <a:pt x="122" y="0"/>
                    </a:lnTo>
                    <a:moveTo>
                      <a:pt x="124" y="0"/>
                    </a:moveTo>
                    <a:lnTo>
                      <a:pt x="126" y="0"/>
                    </a:lnTo>
                    <a:moveTo>
                      <a:pt x="128" y="0"/>
                    </a:moveTo>
                    <a:lnTo>
                      <a:pt x="130" y="0"/>
                    </a:lnTo>
                    <a:moveTo>
                      <a:pt x="132" y="0"/>
                    </a:moveTo>
                    <a:lnTo>
                      <a:pt x="134" y="0"/>
                    </a:lnTo>
                    <a:moveTo>
                      <a:pt x="136" y="0"/>
                    </a:moveTo>
                    <a:lnTo>
                      <a:pt x="138" y="0"/>
                    </a:lnTo>
                    <a:moveTo>
                      <a:pt x="140" y="0"/>
                    </a:moveTo>
                    <a:lnTo>
                      <a:pt x="142" y="0"/>
                    </a:lnTo>
                    <a:moveTo>
                      <a:pt x="144" y="0"/>
                    </a:moveTo>
                    <a:lnTo>
                      <a:pt x="146" y="0"/>
                    </a:lnTo>
                    <a:moveTo>
                      <a:pt x="148" y="0"/>
                    </a:moveTo>
                    <a:lnTo>
                      <a:pt x="150" y="0"/>
                    </a:lnTo>
                    <a:moveTo>
                      <a:pt x="152" y="0"/>
                    </a:moveTo>
                    <a:lnTo>
                      <a:pt x="154" y="0"/>
                    </a:lnTo>
                    <a:moveTo>
                      <a:pt x="156" y="0"/>
                    </a:moveTo>
                    <a:lnTo>
                      <a:pt x="158" y="0"/>
                    </a:lnTo>
                    <a:moveTo>
                      <a:pt x="160" y="0"/>
                    </a:moveTo>
                    <a:lnTo>
                      <a:pt x="162" y="0"/>
                    </a:lnTo>
                    <a:moveTo>
                      <a:pt x="164" y="0"/>
                    </a:moveTo>
                    <a:lnTo>
                      <a:pt x="166" y="0"/>
                    </a:lnTo>
                    <a:moveTo>
                      <a:pt x="168" y="0"/>
                    </a:moveTo>
                    <a:lnTo>
                      <a:pt x="170" y="0"/>
                    </a:lnTo>
                    <a:moveTo>
                      <a:pt x="172" y="0"/>
                    </a:moveTo>
                    <a:lnTo>
                      <a:pt x="174" y="0"/>
                    </a:lnTo>
                    <a:moveTo>
                      <a:pt x="176" y="0"/>
                    </a:moveTo>
                    <a:lnTo>
                      <a:pt x="178" y="0"/>
                    </a:lnTo>
                    <a:moveTo>
                      <a:pt x="180" y="0"/>
                    </a:moveTo>
                    <a:lnTo>
                      <a:pt x="182" y="0"/>
                    </a:lnTo>
                    <a:moveTo>
                      <a:pt x="184" y="0"/>
                    </a:moveTo>
                    <a:lnTo>
                      <a:pt x="186" y="0"/>
                    </a:lnTo>
                    <a:moveTo>
                      <a:pt x="188" y="0"/>
                    </a:moveTo>
                    <a:lnTo>
                      <a:pt x="190" y="0"/>
                    </a:lnTo>
                    <a:moveTo>
                      <a:pt x="192" y="0"/>
                    </a:moveTo>
                    <a:lnTo>
                      <a:pt x="194" y="0"/>
                    </a:lnTo>
                    <a:moveTo>
                      <a:pt x="196" y="0"/>
                    </a:moveTo>
                    <a:lnTo>
                      <a:pt x="198" y="0"/>
                    </a:lnTo>
                    <a:moveTo>
                      <a:pt x="200" y="0"/>
                    </a:moveTo>
                    <a:lnTo>
                      <a:pt x="202" y="0"/>
                    </a:lnTo>
                    <a:moveTo>
                      <a:pt x="204" y="0"/>
                    </a:moveTo>
                    <a:lnTo>
                      <a:pt x="206" y="0"/>
                    </a:lnTo>
                    <a:moveTo>
                      <a:pt x="208" y="0"/>
                    </a:moveTo>
                    <a:lnTo>
                      <a:pt x="210" y="0"/>
                    </a:lnTo>
                    <a:moveTo>
                      <a:pt x="212" y="0"/>
                    </a:moveTo>
                    <a:lnTo>
                      <a:pt x="214" y="0"/>
                    </a:lnTo>
                    <a:moveTo>
                      <a:pt x="216" y="0"/>
                    </a:moveTo>
                    <a:lnTo>
                      <a:pt x="218" y="0"/>
                    </a:lnTo>
                    <a:moveTo>
                      <a:pt x="220" y="0"/>
                    </a:moveTo>
                    <a:lnTo>
                      <a:pt x="222" y="0"/>
                    </a:lnTo>
                    <a:moveTo>
                      <a:pt x="224" y="0"/>
                    </a:moveTo>
                    <a:lnTo>
                      <a:pt x="226" y="0"/>
                    </a:lnTo>
                    <a:moveTo>
                      <a:pt x="228" y="0"/>
                    </a:moveTo>
                    <a:lnTo>
                      <a:pt x="230" y="0"/>
                    </a:lnTo>
                    <a:moveTo>
                      <a:pt x="232" y="0"/>
                    </a:moveTo>
                    <a:lnTo>
                      <a:pt x="234" y="0"/>
                    </a:lnTo>
                    <a:moveTo>
                      <a:pt x="236" y="0"/>
                    </a:moveTo>
                    <a:lnTo>
                      <a:pt x="238" y="0"/>
                    </a:lnTo>
                    <a:moveTo>
                      <a:pt x="240" y="0"/>
                    </a:moveTo>
                    <a:lnTo>
                      <a:pt x="242" y="0"/>
                    </a:lnTo>
                    <a:moveTo>
                      <a:pt x="244" y="0"/>
                    </a:moveTo>
                    <a:lnTo>
                      <a:pt x="246" y="0"/>
                    </a:lnTo>
                    <a:moveTo>
                      <a:pt x="248" y="0"/>
                    </a:moveTo>
                    <a:lnTo>
                      <a:pt x="250" y="0"/>
                    </a:lnTo>
                    <a:moveTo>
                      <a:pt x="252" y="0"/>
                    </a:moveTo>
                    <a:lnTo>
                      <a:pt x="254" y="0"/>
                    </a:lnTo>
                    <a:moveTo>
                      <a:pt x="256" y="0"/>
                    </a:moveTo>
                    <a:lnTo>
                      <a:pt x="258" y="0"/>
                    </a:lnTo>
                    <a:moveTo>
                      <a:pt x="260" y="0"/>
                    </a:moveTo>
                    <a:lnTo>
                      <a:pt x="262" y="0"/>
                    </a:lnTo>
                    <a:moveTo>
                      <a:pt x="264" y="0"/>
                    </a:moveTo>
                    <a:lnTo>
                      <a:pt x="266" y="0"/>
                    </a:lnTo>
                    <a:moveTo>
                      <a:pt x="268" y="0"/>
                    </a:moveTo>
                    <a:lnTo>
                      <a:pt x="270" y="0"/>
                    </a:lnTo>
                    <a:moveTo>
                      <a:pt x="272" y="0"/>
                    </a:moveTo>
                    <a:lnTo>
                      <a:pt x="274" y="0"/>
                    </a:lnTo>
                    <a:moveTo>
                      <a:pt x="276" y="0"/>
                    </a:moveTo>
                    <a:lnTo>
                      <a:pt x="278" y="0"/>
                    </a:lnTo>
                    <a:moveTo>
                      <a:pt x="280" y="0"/>
                    </a:moveTo>
                    <a:lnTo>
                      <a:pt x="282" y="0"/>
                    </a:lnTo>
                    <a:moveTo>
                      <a:pt x="284" y="0"/>
                    </a:moveTo>
                    <a:lnTo>
                      <a:pt x="286" y="0"/>
                    </a:lnTo>
                    <a:moveTo>
                      <a:pt x="288" y="0"/>
                    </a:moveTo>
                    <a:lnTo>
                      <a:pt x="290" y="0"/>
                    </a:lnTo>
                    <a:moveTo>
                      <a:pt x="292" y="0"/>
                    </a:moveTo>
                    <a:lnTo>
                      <a:pt x="294" y="0"/>
                    </a:lnTo>
                    <a:moveTo>
                      <a:pt x="296" y="0"/>
                    </a:moveTo>
                    <a:lnTo>
                      <a:pt x="298" y="0"/>
                    </a:lnTo>
                    <a:moveTo>
                      <a:pt x="300" y="0"/>
                    </a:moveTo>
                    <a:lnTo>
                      <a:pt x="302" y="0"/>
                    </a:lnTo>
                    <a:moveTo>
                      <a:pt x="304" y="0"/>
                    </a:moveTo>
                    <a:lnTo>
                      <a:pt x="306" y="0"/>
                    </a:lnTo>
                    <a:moveTo>
                      <a:pt x="308" y="0"/>
                    </a:moveTo>
                    <a:lnTo>
                      <a:pt x="310" y="0"/>
                    </a:lnTo>
                    <a:moveTo>
                      <a:pt x="312" y="0"/>
                    </a:moveTo>
                    <a:lnTo>
                      <a:pt x="314" y="0"/>
                    </a:lnTo>
                    <a:moveTo>
                      <a:pt x="316" y="0"/>
                    </a:moveTo>
                    <a:lnTo>
                      <a:pt x="318" y="0"/>
                    </a:lnTo>
                    <a:moveTo>
                      <a:pt x="320" y="0"/>
                    </a:moveTo>
                    <a:lnTo>
                      <a:pt x="322" y="0"/>
                    </a:lnTo>
                    <a:moveTo>
                      <a:pt x="324" y="0"/>
                    </a:moveTo>
                    <a:lnTo>
                      <a:pt x="326" y="0"/>
                    </a:lnTo>
                    <a:moveTo>
                      <a:pt x="328" y="0"/>
                    </a:moveTo>
                    <a:lnTo>
                      <a:pt x="330" y="0"/>
                    </a:lnTo>
                    <a:moveTo>
                      <a:pt x="332" y="0"/>
                    </a:moveTo>
                    <a:lnTo>
                      <a:pt x="334" y="0"/>
                    </a:lnTo>
                    <a:moveTo>
                      <a:pt x="336" y="0"/>
                    </a:moveTo>
                    <a:lnTo>
                      <a:pt x="338" y="0"/>
                    </a:lnTo>
                    <a:moveTo>
                      <a:pt x="340" y="0"/>
                    </a:moveTo>
                    <a:lnTo>
                      <a:pt x="342" y="0"/>
                    </a:lnTo>
                    <a:moveTo>
                      <a:pt x="344" y="0"/>
                    </a:moveTo>
                    <a:lnTo>
                      <a:pt x="346" y="0"/>
                    </a:lnTo>
                    <a:moveTo>
                      <a:pt x="348" y="0"/>
                    </a:moveTo>
                    <a:lnTo>
                      <a:pt x="350" y="0"/>
                    </a:lnTo>
                    <a:moveTo>
                      <a:pt x="352" y="0"/>
                    </a:moveTo>
                    <a:lnTo>
                      <a:pt x="354" y="0"/>
                    </a:lnTo>
                    <a:moveTo>
                      <a:pt x="356" y="0"/>
                    </a:moveTo>
                    <a:lnTo>
                      <a:pt x="358" y="0"/>
                    </a:lnTo>
                    <a:moveTo>
                      <a:pt x="360" y="0"/>
                    </a:moveTo>
                    <a:lnTo>
                      <a:pt x="362" y="0"/>
                    </a:lnTo>
                    <a:moveTo>
                      <a:pt x="364" y="0"/>
                    </a:moveTo>
                    <a:lnTo>
                      <a:pt x="366" y="0"/>
                    </a:lnTo>
                    <a:moveTo>
                      <a:pt x="368" y="0"/>
                    </a:moveTo>
                    <a:lnTo>
                      <a:pt x="370" y="0"/>
                    </a:lnTo>
                    <a:moveTo>
                      <a:pt x="372" y="0"/>
                    </a:moveTo>
                    <a:lnTo>
                      <a:pt x="374" y="0"/>
                    </a:lnTo>
                    <a:moveTo>
                      <a:pt x="376" y="0"/>
                    </a:moveTo>
                    <a:lnTo>
                      <a:pt x="378" y="0"/>
                    </a:lnTo>
                    <a:moveTo>
                      <a:pt x="380" y="0"/>
                    </a:moveTo>
                    <a:lnTo>
                      <a:pt x="382" y="0"/>
                    </a:lnTo>
                    <a:moveTo>
                      <a:pt x="384" y="0"/>
                    </a:moveTo>
                    <a:lnTo>
                      <a:pt x="386" y="0"/>
                    </a:lnTo>
                    <a:moveTo>
                      <a:pt x="388" y="0"/>
                    </a:moveTo>
                    <a:lnTo>
                      <a:pt x="390" y="0"/>
                    </a:lnTo>
                    <a:moveTo>
                      <a:pt x="392" y="0"/>
                    </a:moveTo>
                    <a:lnTo>
                      <a:pt x="394" y="0"/>
                    </a:lnTo>
                    <a:moveTo>
                      <a:pt x="396" y="0"/>
                    </a:moveTo>
                    <a:lnTo>
                      <a:pt x="398" y="0"/>
                    </a:lnTo>
                    <a:moveTo>
                      <a:pt x="400" y="0"/>
                    </a:moveTo>
                    <a:lnTo>
                      <a:pt x="402" y="0"/>
                    </a:lnTo>
                    <a:moveTo>
                      <a:pt x="404" y="0"/>
                    </a:moveTo>
                    <a:lnTo>
                      <a:pt x="406" y="0"/>
                    </a:lnTo>
                    <a:moveTo>
                      <a:pt x="408" y="0"/>
                    </a:moveTo>
                    <a:lnTo>
                      <a:pt x="410" y="0"/>
                    </a:lnTo>
                    <a:moveTo>
                      <a:pt x="412" y="0"/>
                    </a:moveTo>
                    <a:lnTo>
                      <a:pt x="414" y="0"/>
                    </a:lnTo>
                    <a:moveTo>
                      <a:pt x="416" y="0"/>
                    </a:moveTo>
                    <a:lnTo>
                      <a:pt x="418" y="0"/>
                    </a:lnTo>
                    <a:moveTo>
                      <a:pt x="420" y="0"/>
                    </a:moveTo>
                    <a:lnTo>
                      <a:pt x="422" y="0"/>
                    </a:lnTo>
                    <a:moveTo>
                      <a:pt x="424" y="0"/>
                    </a:moveTo>
                    <a:lnTo>
                      <a:pt x="426" y="0"/>
                    </a:lnTo>
                    <a:moveTo>
                      <a:pt x="428" y="0"/>
                    </a:moveTo>
                    <a:lnTo>
                      <a:pt x="430" y="0"/>
                    </a:lnTo>
                    <a:moveTo>
                      <a:pt x="432" y="0"/>
                    </a:moveTo>
                    <a:lnTo>
                      <a:pt x="434" y="0"/>
                    </a:lnTo>
                    <a:moveTo>
                      <a:pt x="436" y="0"/>
                    </a:moveTo>
                    <a:lnTo>
                      <a:pt x="438" y="0"/>
                    </a:lnTo>
                    <a:moveTo>
                      <a:pt x="440" y="0"/>
                    </a:moveTo>
                    <a:lnTo>
                      <a:pt x="442" y="0"/>
                    </a:lnTo>
                    <a:moveTo>
                      <a:pt x="444" y="0"/>
                    </a:moveTo>
                    <a:lnTo>
                      <a:pt x="446" y="0"/>
                    </a:lnTo>
                    <a:moveTo>
                      <a:pt x="448" y="0"/>
                    </a:moveTo>
                    <a:lnTo>
                      <a:pt x="450" y="0"/>
                    </a:lnTo>
                    <a:moveTo>
                      <a:pt x="452" y="0"/>
                    </a:moveTo>
                    <a:lnTo>
                      <a:pt x="454" y="0"/>
                    </a:lnTo>
                    <a:moveTo>
                      <a:pt x="456" y="0"/>
                    </a:moveTo>
                    <a:lnTo>
                      <a:pt x="458" y="0"/>
                    </a:lnTo>
                    <a:moveTo>
                      <a:pt x="460" y="0"/>
                    </a:moveTo>
                    <a:lnTo>
                      <a:pt x="462" y="0"/>
                    </a:lnTo>
                    <a:moveTo>
                      <a:pt x="464" y="0"/>
                    </a:moveTo>
                    <a:lnTo>
                      <a:pt x="466" y="0"/>
                    </a:lnTo>
                    <a:moveTo>
                      <a:pt x="468" y="0"/>
                    </a:moveTo>
                    <a:lnTo>
                      <a:pt x="470" y="0"/>
                    </a:lnTo>
                    <a:moveTo>
                      <a:pt x="472" y="0"/>
                    </a:moveTo>
                    <a:lnTo>
                      <a:pt x="474" y="0"/>
                    </a:lnTo>
                    <a:moveTo>
                      <a:pt x="476" y="0"/>
                    </a:moveTo>
                    <a:lnTo>
                      <a:pt x="478" y="0"/>
                    </a:lnTo>
                    <a:moveTo>
                      <a:pt x="480" y="0"/>
                    </a:moveTo>
                    <a:lnTo>
                      <a:pt x="482" y="0"/>
                    </a:lnTo>
                    <a:moveTo>
                      <a:pt x="484" y="0"/>
                    </a:moveTo>
                    <a:lnTo>
                      <a:pt x="486" y="0"/>
                    </a:lnTo>
                    <a:moveTo>
                      <a:pt x="488" y="0"/>
                    </a:moveTo>
                    <a:lnTo>
                      <a:pt x="490" y="0"/>
                    </a:lnTo>
                    <a:moveTo>
                      <a:pt x="492" y="0"/>
                    </a:moveTo>
                    <a:lnTo>
                      <a:pt x="494" y="0"/>
                    </a:lnTo>
                    <a:moveTo>
                      <a:pt x="496" y="0"/>
                    </a:moveTo>
                    <a:lnTo>
                      <a:pt x="498" y="0"/>
                    </a:lnTo>
                    <a:moveTo>
                      <a:pt x="500" y="0"/>
                    </a:moveTo>
                    <a:lnTo>
                      <a:pt x="502" y="0"/>
                    </a:lnTo>
                    <a:moveTo>
                      <a:pt x="504" y="0"/>
                    </a:moveTo>
                    <a:lnTo>
                      <a:pt x="506" y="0"/>
                    </a:lnTo>
                    <a:moveTo>
                      <a:pt x="508" y="0"/>
                    </a:moveTo>
                    <a:lnTo>
                      <a:pt x="510" y="0"/>
                    </a:lnTo>
                    <a:moveTo>
                      <a:pt x="512" y="0"/>
                    </a:moveTo>
                    <a:lnTo>
                      <a:pt x="514" y="0"/>
                    </a:lnTo>
                    <a:moveTo>
                      <a:pt x="516" y="0"/>
                    </a:moveTo>
                    <a:lnTo>
                      <a:pt x="518" y="0"/>
                    </a:lnTo>
                    <a:moveTo>
                      <a:pt x="520" y="0"/>
                    </a:moveTo>
                    <a:lnTo>
                      <a:pt x="522" y="0"/>
                    </a:lnTo>
                    <a:moveTo>
                      <a:pt x="524" y="0"/>
                    </a:moveTo>
                    <a:lnTo>
                      <a:pt x="526" y="0"/>
                    </a:lnTo>
                    <a:moveTo>
                      <a:pt x="528" y="0"/>
                    </a:moveTo>
                    <a:lnTo>
                      <a:pt x="530" y="0"/>
                    </a:lnTo>
                    <a:moveTo>
                      <a:pt x="532" y="0"/>
                    </a:moveTo>
                    <a:lnTo>
                      <a:pt x="534" y="0"/>
                    </a:lnTo>
                    <a:moveTo>
                      <a:pt x="536" y="0"/>
                    </a:moveTo>
                    <a:lnTo>
                      <a:pt x="538" y="0"/>
                    </a:lnTo>
                    <a:moveTo>
                      <a:pt x="540" y="0"/>
                    </a:moveTo>
                    <a:lnTo>
                      <a:pt x="542" y="0"/>
                    </a:lnTo>
                    <a:moveTo>
                      <a:pt x="544" y="0"/>
                    </a:moveTo>
                    <a:lnTo>
                      <a:pt x="546" y="0"/>
                    </a:lnTo>
                    <a:moveTo>
                      <a:pt x="548" y="0"/>
                    </a:moveTo>
                    <a:lnTo>
                      <a:pt x="550" y="0"/>
                    </a:lnTo>
                    <a:moveTo>
                      <a:pt x="552" y="0"/>
                    </a:moveTo>
                    <a:lnTo>
                      <a:pt x="554" y="0"/>
                    </a:lnTo>
                    <a:moveTo>
                      <a:pt x="556" y="0"/>
                    </a:moveTo>
                    <a:lnTo>
                      <a:pt x="558" y="0"/>
                    </a:lnTo>
                    <a:moveTo>
                      <a:pt x="560" y="0"/>
                    </a:moveTo>
                    <a:lnTo>
                      <a:pt x="562" y="0"/>
                    </a:lnTo>
                    <a:moveTo>
                      <a:pt x="564" y="0"/>
                    </a:moveTo>
                    <a:lnTo>
                      <a:pt x="566" y="0"/>
                    </a:lnTo>
                    <a:moveTo>
                      <a:pt x="568" y="0"/>
                    </a:moveTo>
                    <a:lnTo>
                      <a:pt x="570" y="0"/>
                    </a:lnTo>
                    <a:moveTo>
                      <a:pt x="572" y="0"/>
                    </a:moveTo>
                    <a:lnTo>
                      <a:pt x="574" y="0"/>
                    </a:lnTo>
                    <a:moveTo>
                      <a:pt x="576" y="0"/>
                    </a:moveTo>
                    <a:lnTo>
                      <a:pt x="578" y="0"/>
                    </a:lnTo>
                    <a:moveTo>
                      <a:pt x="580" y="0"/>
                    </a:moveTo>
                    <a:lnTo>
                      <a:pt x="582" y="0"/>
                    </a:lnTo>
                    <a:moveTo>
                      <a:pt x="584" y="0"/>
                    </a:moveTo>
                    <a:lnTo>
                      <a:pt x="586" y="0"/>
                    </a:lnTo>
                    <a:moveTo>
                      <a:pt x="588" y="0"/>
                    </a:moveTo>
                    <a:lnTo>
                      <a:pt x="590" y="0"/>
                    </a:lnTo>
                    <a:moveTo>
                      <a:pt x="592" y="0"/>
                    </a:moveTo>
                    <a:lnTo>
                      <a:pt x="594" y="0"/>
                    </a:lnTo>
                    <a:moveTo>
                      <a:pt x="596" y="0"/>
                    </a:moveTo>
                    <a:lnTo>
                      <a:pt x="598" y="0"/>
                    </a:lnTo>
                    <a:moveTo>
                      <a:pt x="600" y="0"/>
                    </a:moveTo>
                    <a:lnTo>
                      <a:pt x="602" y="0"/>
                    </a:lnTo>
                    <a:moveTo>
                      <a:pt x="604" y="0"/>
                    </a:moveTo>
                    <a:lnTo>
                      <a:pt x="606" y="0"/>
                    </a:lnTo>
                    <a:moveTo>
                      <a:pt x="608" y="0"/>
                    </a:moveTo>
                    <a:lnTo>
                      <a:pt x="610" y="0"/>
                    </a:lnTo>
                    <a:moveTo>
                      <a:pt x="612" y="0"/>
                    </a:moveTo>
                    <a:lnTo>
                      <a:pt x="614" y="0"/>
                    </a:lnTo>
                    <a:moveTo>
                      <a:pt x="616" y="0"/>
                    </a:moveTo>
                    <a:lnTo>
                      <a:pt x="618" y="0"/>
                    </a:lnTo>
                    <a:moveTo>
                      <a:pt x="620" y="0"/>
                    </a:moveTo>
                    <a:lnTo>
                      <a:pt x="622" y="0"/>
                    </a:lnTo>
                    <a:moveTo>
                      <a:pt x="624" y="0"/>
                    </a:moveTo>
                    <a:lnTo>
                      <a:pt x="626" y="0"/>
                    </a:lnTo>
                    <a:moveTo>
                      <a:pt x="628" y="0"/>
                    </a:moveTo>
                    <a:lnTo>
                      <a:pt x="630" y="0"/>
                    </a:lnTo>
                    <a:moveTo>
                      <a:pt x="632" y="0"/>
                    </a:moveTo>
                    <a:lnTo>
                      <a:pt x="634" y="0"/>
                    </a:lnTo>
                    <a:moveTo>
                      <a:pt x="636" y="0"/>
                    </a:moveTo>
                    <a:lnTo>
                      <a:pt x="638" y="0"/>
                    </a:lnTo>
                    <a:moveTo>
                      <a:pt x="640" y="0"/>
                    </a:moveTo>
                    <a:lnTo>
                      <a:pt x="642" y="0"/>
                    </a:lnTo>
                    <a:moveTo>
                      <a:pt x="644" y="0"/>
                    </a:moveTo>
                    <a:lnTo>
                      <a:pt x="646" y="0"/>
                    </a:lnTo>
                    <a:moveTo>
                      <a:pt x="648" y="0"/>
                    </a:moveTo>
                    <a:lnTo>
                      <a:pt x="650" y="0"/>
                    </a:lnTo>
                    <a:moveTo>
                      <a:pt x="652" y="0"/>
                    </a:moveTo>
                    <a:lnTo>
                      <a:pt x="654" y="0"/>
                    </a:lnTo>
                    <a:moveTo>
                      <a:pt x="656" y="0"/>
                    </a:moveTo>
                    <a:lnTo>
                      <a:pt x="658" y="0"/>
                    </a:lnTo>
                    <a:moveTo>
                      <a:pt x="660" y="0"/>
                    </a:moveTo>
                    <a:lnTo>
                      <a:pt x="662" y="0"/>
                    </a:lnTo>
                    <a:moveTo>
                      <a:pt x="664" y="0"/>
                    </a:moveTo>
                    <a:lnTo>
                      <a:pt x="666" y="0"/>
                    </a:lnTo>
                    <a:moveTo>
                      <a:pt x="668" y="0"/>
                    </a:moveTo>
                    <a:lnTo>
                      <a:pt x="670" y="0"/>
                    </a:lnTo>
                    <a:moveTo>
                      <a:pt x="672" y="0"/>
                    </a:moveTo>
                    <a:lnTo>
                      <a:pt x="674" y="0"/>
                    </a:lnTo>
                    <a:moveTo>
                      <a:pt x="676" y="0"/>
                    </a:moveTo>
                    <a:lnTo>
                      <a:pt x="678" y="0"/>
                    </a:lnTo>
                    <a:moveTo>
                      <a:pt x="680" y="0"/>
                    </a:moveTo>
                    <a:lnTo>
                      <a:pt x="682" y="0"/>
                    </a:lnTo>
                    <a:moveTo>
                      <a:pt x="684" y="0"/>
                    </a:moveTo>
                    <a:lnTo>
                      <a:pt x="686" y="0"/>
                    </a:lnTo>
                    <a:moveTo>
                      <a:pt x="688" y="0"/>
                    </a:moveTo>
                    <a:lnTo>
                      <a:pt x="690" y="0"/>
                    </a:lnTo>
                    <a:moveTo>
                      <a:pt x="692" y="0"/>
                    </a:moveTo>
                    <a:lnTo>
                      <a:pt x="694" y="0"/>
                    </a:lnTo>
                    <a:moveTo>
                      <a:pt x="696" y="0"/>
                    </a:moveTo>
                    <a:lnTo>
                      <a:pt x="698" y="0"/>
                    </a:lnTo>
                    <a:moveTo>
                      <a:pt x="700" y="0"/>
                    </a:moveTo>
                    <a:lnTo>
                      <a:pt x="702" y="0"/>
                    </a:lnTo>
                    <a:moveTo>
                      <a:pt x="704" y="0"/>
                    </a:moveTo>
                    <a:lnTo>
                      <a:pt x="706" y="0"/>
                    </a:lnTo>
                    <a:moveTo>
                      <a:pt x="708" y="0"/>
                    </a:moveTo>
                    <a:lnTo>
                      <a:pt x="710" y="0"/>
                    </a:lnTo>
                    <a:moveTo>
                      <a:pt x="712" y="0"/>
                    </a:moveTo>
                    <a:lnTo>
                      <a:pt x="714" y="0"/>
                    </a:lnTo>
                    <a:moveTo>
                      <a:pt x="716" y="0"/>
                    </a:moveTo>
                    <a:lnTo>
                      <a:pt x="718" y="0"/>
                    </a:lnTo>
                    <a:moveTo>
                      <a:pt x="720" y="0"/>
                    </a:moveTo>
                    <a:lnTo>
                      <a:pt x="722" y="0"/>
                    </a:lnTo>
                    <a:moveTo>
                      <a:pt x="724" y="0"/>
                    </a:moveTo>
                    <a:lnTo>
                      <a:pt x="726" y="0"/>
                    </a:lnTo>
                    <a:moveTo>
                      <a:pt x="728" y="0"/>
                    </a:moveTo>
                    <a:lnTo>
                      <a:pt x="730" y="0"/>
                    </a:lnTo>
                    <a:moveTo>
                      <a:pt x="732" y="0"/>
                    </a:moveTo>
                    <a:lnTo>
                      <a:pt x="734" y="0"/>
                    </a:lnTo>
                    <a:moveTo>
                      <a:pt x="736" y="0"/>
                    </a:moveTo>
                    <a:lnTo>
                      <a:pt x="738" y="0"/>
                    </a:lnTo>
                    <a:moveTo>
                      <a:pt x="740" y="0"/>
                    </a:moveTo>
                    <a:lnTo>
                      <a:pt x="742" y="0"/>
                    </a:lnTo>
                    <a:moveTo>
                      <a:pt x="744" y="0"/>
                    </a:moveTo>
                    <a:lnTo>
                      <a:pt x="746" y="0"/>
                    </a:lnTo>
                    <a:moveTo>
                      <a:pt x="748" y="0"/>
                    </a:moveTo>
                    <a:lnTo>
                      <a:pt x="750" y="0"/>
                    </a:lnTo>
                    <a:moveTo>
                      <a:pt x="752" y="0"/>
                    </a:moveTo>
                    <a:lnTo>
                      <a:pt x="754" y="0"/>
                    </a:lnTo>
                    <a:moveTo>
                      <a:pt x="756" y="0"/>
                    </a:moveTo>
                    <a:lnTo>
                      <a:pt x="758" y="0"/>
                    </a:lnTo>
                    <a:moveTo>
                      <a:pt x="760" y="0"/>
                    </a:moveTo>
                    <a:lnTo>
                      <a:pt x="762" y="0"/>
                    </a:lnTo>
                    <a:moveTo>
                      <a:pt x="764" y="0"/>
                    </a:moveTo>
                    <a:lnTo>
                      <a:pt x="766" y="0"/>
                    </a:lnTo>
                    <a:moveTo>
                      <a:pt x="768" y="0"/>
                    </a:moveTo>
                    <a:lnTo>
                      <a:pt x="770" y="0"/>
                    </a:lnTo>
                    <a:moveTo>
                      <a:pt x="772" y="0"/>
                    </a:moveTo>
                    <a:lnTo>
                      <a:pt x="774" y="0"/>
                    </a:lnTo>
                    <a:moveTo>
                      <a:pt x="776" y="0"/>
                    </a:moveTo>
                    <a:lnTo>
                      <a:pt x="778" y="0"/>
                    </a:lnTo>
                    <a:moveTo>
                      <a:pt x="780" y="0"/>
                    </a:moveTo>
                    <a:lnTo>
                      <a:pt x="782" y="0"/>
                    </a:lnTo>
                    <a:moveTo>
                      <a:pt x="784" y="0"/>
                    </a:moveTo>
                    <a:lnTo>
                      <a:pt x="786" y="0"/>
                    </a:lnTo>
                    <a:moveTo>
                      <a:pt x="788" y="0"/>
                    </a:moveTo>
                    <a:lnTo>
                      <a:pt x="790" y="0"/>
                    </a:lnTo>
                    <a:moveTo>
                      <a:pt x="792" y="0"/>
                    </a:moveTo>
                    <a:lnTo>
                      <a:pt x="794" y="0"/>
                    </a:lnTo>
                    <a:moveTo>
                      <a:pt x="796" y="0"/>
                    </a:moveTo>
                    <a:lnTo>
                      <a:pt x="798" y="0"/>
                    </a:lnTo>
                    <a:moveTo>
                      <a:pt x="800" y="0"/>
                    </a:moveTo>
                    <a:lnTo>
                      <a:pt x="802" y="0"/>
                    </a:lnTo>
                    <a:moveTo>
                      <a:pt x="804" y="0"/>
                    </a:moveTo>
                    <a:lnTo>
                      <a:pt x="806" y="0"/>
                    </a:lnTo>
                    <a:moveTo>
                      <a:pt x="808" y="0"/>
                    </a:moveTo>
                    <a:lnTo>
                      <a:pt x="810" y="0"/>
                    </a:lnTo>
                    <a:moveTo>
                      <a:pt x="812" y="0"/>
                    </a:moveTo>
                    <a:lnTo>
                      <a:pt x="814" y="0"/>
                    </a:lnTo>
                    <a:moveTo>
                      <a:pt x="816" y="0"/>
                    </a:moveTo>
                    <a:lnTo>
                      <a:pt x="818" y="0"/>
                    </a:lnTo>
                    <a:moveTo>
                      <a:pt x="820" y="0"/>
                    </a:moveTo>
                    <a:lnTo>
                      <a:pt x="822" y="0"/>
                    </a:lnTo>
                    <a:moveTo>
                      <a:pt x="824" y="0"/>
                    </a:moveTo>
                    <a:lnTo>
                      <a:pt x="826" y="0"/>
                    </a:lnTo>
                    <a:moveTo>
                      <a:pt x="828" y="0"/>
                    </a:moveTo>
                    <a:lnTo>
                      <a:pt x="830" y="0"/>
                    </a:lnTo>
                    <a:moveTo>
                      <a:pt x="832" y="0"/>
                    </a:moveTo>
                    <a:lnTo>
                      <a:pt x="834" y="0"/>
                    </a:lnTo>
                    <a:moveTo>
                      <a:pt x="836" y="0"/>
                    </a:moveTo>
                    <a:lnTo>
                      <a:pt x="838" y="0"/>
                    </a:lnTo>
                    <a:moveTo>
                      <a:pt x="840" y="0"/>
                    </a:moveTo>
                    <a:lnTo>
                      <a:pt x="842" y="0"/>
                    </a:lnTo>
                    <a:moveTo>
                      <a:pt x="844" y="0"/>
                    </a:moveTo>
                    <a:lnTo>
                      <a:pt x="846" y="0"/>
                    </a:lnTo>
                    <a:moveTo>
                      <a:pt x="848" y="0"/>
                    </a:moveTo>
                    <a:lnTo>
                      <a:pt x="850" y="0"/>
                    </a:lnTo>
                    <a:moveTo>
                      <a:pt x="852" y="0"/>
                    </a:moveTo>
                    <a:lnTo>
                      <a:pt x="854" y="0"/>
                    </a:lnTo>
                    <a:moveTo>
                      <a:pt x="856" y="0"/>
                    </a:moveTo>
                    <a:lnTo>
                      <a:pt x="858" y="0"/>
                    </a:lnTo>
                    <a:moveTo>
                      <a:pt x="860" y="0"/>
                    </a:moveTo>
                    <a:lnTo>
                      <a:pt x="862" y="0"/>
                    </a:lnTo>
                    <a:moveTo>
                      <a:pt x="864" y="0"/>
                    </a:moveTo>
                    <a:lnTo>
                      <a:pt x="866" y="0"/>
                    </a:lnTo>
                    <a:moveTo>
                      <a:pt x="868" y="0"/>
                    </a:moveTo>
                    <a:lnTo>
                      <a:pt x="870" y="0"/>
                    </a:lnTo>
                    <a:moveTo>
                      <a:pt x="872" y="0"/>
                    </a:moveTo>
                    <a:lnTo>
                      <a:pt x="874" y="0"/>
                    </a:lnTo>
                    <a:moveTo>
                      <a:pt x="876" y="0"/>
                    </a:moveTo>
                    <a:lnTo>
                      <a:pt x="878" y="0"/>
                    </a:lnTo>
                    <a:moveTo>
                      <a:pt x="880" y="0"/>
                    </a:moveTo>
                    <a:lnTo>
                      <a:pt x="882" y="0"/>
                    </a:lnTo>
                    <a:moveTo>
                      <a:pt x="884" y="0"/>
                    </a:moveTo>
                    <a:lnTo>
                      <a:pt x="886" y="0"/>
                    </a:lnTo>
                    <a:moveTo>
                      <a:pt x="888" y="0"/>
                    </a:moveTo>
                    <a:lnTo>
                      <a:pt x="890" y="0"/>
                    </a:lnTo>
                    <a:moveTo>
                      <a:pt x="892" y="0"/>
                    </a:moveTo>
                    <a:lnTo>
                      <a:pt x="894" y="0"/>
                    </a:lnTo>
                    <a:moveTo>
                      <a:pt x="896" y="0"/>
                    </a:moveTo>
                    <a:lnTo>
                      <a:pt x="898" y="0"/>
                    </a:lnTo>
                    <a:moveTo>
                      <a:pt x="900" y="0"/>
                    </a:moveTo>
                    <a:lnTo>
                      <a:pt x="902" y="0"/>
                    </a:lnTo>
                    <a:moveTo>
                      <a:pt x="904" y="0"/>
                    </a:moveTo>
                    <a:lnTo>
                      <a:pt x="906" y="0"/>
                    </a:lnTo>
                    <a:moveTo>
                      <a:pt x="908" y="0"/>
                    </a:moveTo>
                    <a:lnTo>
                      <a:pt x="910" y="0"/>
                    </a:lnTo>
                    <a:moveTo>
                      <a:pt x="912" y="0"/>
                    </a:moveTo>
                    <a:lnTo>
                      <a:pt x="914" y="0"/>
                    </a:lnTo>
                    <a:moveTo>
                      <a:pt x="916" y="0"/>
                    </a:moveTo>
                    <a:lnTo>
                      <a:pt x="918" y="0"/>
                    </a:lnTo>
                    <a:moveTo>
                      <a:pt x="920" y="0"/>
                    </a:moveTo>
                    <a:lnTo>
                      <a:pt x="922" y="0"/>
                    </a:lnTo>
                    <a:moveTo>
                      <a:pt x="924" y="0"/>
                    </a:moveTo>
                    <a:lnTo>
                      <a:pt x="926" y="0"/>
                    </a:lnTo>
                    <a:moveTo>
                      <a:pt x="928" y="0"/>
                    </a:moveTo>
                    <a:lnTo>
                      <a:pt x="930" y="0"/>
                    </a:lnTo>
                    <a:moveTo>
                      <a:pt x="932" y="0"/>
                    </a:moveTo>
                    <a:lnTo>
                      <a:pt x="934" y="0"/>
                    </a:lnTo>
                    <a:moveTo>
                      <a:pt x="936" y="0"/>
                    </a:moveTo>
                    <a:lnTo>
                      <a:pt x="938" y="0"/>
                    </a:lnTo>
                    <a:moveTo>
                      <a:pt x="940" y="0"/>
                    </a:moveTo>
                    <a:lnTo>
                      <a:pt x="942" y="0"/>
                    </a:lnTo>
                    <a:moveTo>
                      <a:pt x="944" y="0"/>
                    </a:moveTo>
                    <a:lnTo>
                      <a:pt x="946" y="0"/>
                    </a:lnTo>
                    <a:moveTo>
                      <a:pt x="948" y="0"/>
                    </a:moveTo>
                    <a:lnTo>
                      <a:pt x="950" y="0"/>
                    </a:lnTo>
                    <a:moveTo>
                      <a:pt x="952" y="0"/>
                    </a:moveTo>
                    <a:lnTo>
                      <a:pt x="954" y="0"/>
                    </a:lnTo>
                    <a:moveTo>
                      <a:pt x="956" y="0"/>
                    </a:moveTo>
                    <a:lnTo>
                      <a:pt x="958" y="0"/>
                    </a:lnTo>
                    <a:moveTo>
                      <a:pt x="960" y="0"/>
                    </a:moveTo>
                    <a:lnTo>
                      <a:pt x="962" y="0"/>
                    </a:lnTo>
                    <a:moveTo>
                      <a:pt x="964" y="0"/>
                    </a:moveTo>
                    <a:lnTo>
                      <a:pt x="966" y="0"/>
                    </a:lnTo>
                    <a:moveTo>
                      <a:pt x="968" y="0"/>
                    </a:moveTo>
                    <a:lnTo>
                      <a:pt x="970" y="0"/>
                    </a:lnTo>
                    <a:moveTo>
                      <a:pt x="972" y="0"/>
                    </a:moveTo>
                    <a:lnTo>
                      <a:pt x="974" y="0"/>
                    </a:lnTo>
                    <a:moveTo>
                      <a:pt x="976" y="0"/>
                    </a:moveTo>
                    <a:lnTo>
                      <a:pt x="978" y="0"/>
                    </a:lnTo>
                    <a:moveTo>
                      <a:pt x="980" y="0"/>
                    </a:moveTo>
                    <a:lnTo>
                      <a:pt x="982" y="0"/>
                    </a:lnTo>
                    <a:moveTo>
                      <a:pt x="984" y="0"/>
                    </a:moveTo>
                    <a:lnTo>
                      <a:pt x="986" y="0"/>
                    </a:lnTo>
                    <a:moveTo>
                      <a:pt x="988" y="0"/>
                    </a:moveTo>
                    <a:lnTo>
                      <a:pt x="990" y="0"/>
                    </a:lnTo>
                    <a:moveTo>
                      <a:pt x="992" y="0"/>
                    </a:moveTo>
                    <a:lnTo>
                      <a:pt x="994" y="0"/>
                    </a:lnTo>
                    <a:moveTo>
                      <a:pt x="996" y="0"/>
                    </a:moveTo>
                    <a:lnTo>
                      <a:pt x="998" y="0"/>
                    </a:lnTo>
                    <a:moveTo>
                      <a:pt x="1000" y="0"/>
                    </a:moveTo>
                    <a:lnTo>
                      <a:pt x="1002" y="0"/>
                    </a:lnTo>
                    <a:moveTo>
                      <a:pt x="1004" y="0"/>
                    </a:moveTo>
                    <a:lnTo>
                      <a:pt x="1006" y="0"/>
                    </a:lnTo>
                    <a:moveTo>
                      <a:pt x="1008" y="0"/>
                    </a:moveTo>
                    <a:lnTo>
                      <a:pt x="1010" y="0"/>
                    </a:lnTo>
                    <a:moveTo>
                      <a:pt x="1012" y="0"/>
                    </a:moveTo>
                    <a:lnTo>
                      <a:pt x="1014" y="0"/>
                    </a:lnTo>
                    <a:moveTo>
                      <a:pt x="1016" y="0"/>
                    </a:moveTo>
                    <a:lnTo>
                      <a:pt x="1018" y="0"/>
                    </a:lnTo>
                    <a:moveTo>
                      <a:pt x="1020" y="0"/>
                    </a:moveTo>
                    <a:lnTo>
                      <a:pt x="1022" y="0"/>
                    </a:lnTo>
                    <a:moveTo>
                      <a:pt x="1024" y="0"/>
                    </a:moveTo>
                    <a:lnTo>
                      <a:pt x="1026" y="0"/>
                    </a:lnTo>
                    <a:moveTo>
                      <a:pt x="1028" y="0"/>
                    </a:moveTo>
                    <a:lnTo>
                      <a:pt x="1030" y="0"/>
                    </a:lnTo>
                    <a:moveTo>
                      <a:pt x="1032" y="0"/>
                    </a:moveTo>
                    <a:lnTo>
                      <a:pt x="1034" y="0"/>
                    </a:lnTo>
                    <a:moveTo>
                      <a:pt x="1036" y="0"/>
                    </a:moveTo>
                    <a:lnTo>
                      <a:pt x="1038" y="0"/>
                    </a:lnTo>
                    <a:moveTo>
                      <a:pt x="1040" y="0"/>
                    </a:moveTo>
                    <a:lnTo>
                      <a:pt x="1042" y="0"/>
                    </a:lnTo>
                    <a:moveTo>
                      <a:pt x="1044" y="0"/>
                    </a:moveTo>
                    <a:lnTo>
                      <a:pt x="1046" y="0"/>
                    </a:lnTo>
                    <a:moveTo>
                      <a:pt x="1048" y="0"/>
                    </a:moveTo>
                    <a:lnTo>
                      <a:pt x="1050" y="0"/>
                    </a:lnTo>
                    <a:moveTo>
                      <a:pt x="1052" y="0"/>
                    </a:moveTo>
                    <a:lnTo>
                      <a:pt x="1054" y="0"/>
                    </a:lnTo>
                    <a:moveTo>
                      <a:pt x="1056" y="0"/>
                    </a:moveTo>
                    <a:lnTo>
                      <a:pt x="1058" y="0"/>
                    </a:lnTo>
                    <a:moveTo>
                      <a:pt x="1060" y="0"/>
                    </a:moveTo>
                    <a:lnTo>
                      <a:pt x="1062" y="0"/>
                    </a:lnTo>
                    <a:moveTo>
                      <a:pt x="1064" y="0"/>
                    </a:moveTo>
                    <a:lnTo>
                      <a:pt x="1066" y="0"/>
                    </a:lnTo>
                    <a:moveTo>
                      <a:pt x="1068" y="0"/>
                    </a:moveTo>
                    <a:lnTo>
                      <a:pt x="1070" y="0"/>
                    </a:lnTo>
                    <a:moveTo>
                      <a:pt x="1072" y="0"/>
                    </a:moveTo>
                    <a:lnTo>
                      <a:pt x="1074" y="0"/>
                    </a:lnTo>
                    <a:moveTo>
                      <a:pt x="1076" y="0"/>
                    </a:moveTo>
                    <a:lnTo>
                      <a:pt x="1078" y="0"/>
                    </a:lnTo>
                    <a:moveTo>
                      <a:pt x="1080" y="0"/>
                    </a:moveTo>
                    <a:lnTo>
                      <a:pt x="1082" y="0"/>
                    </a:lnTo>
                    <a:moveTo>
                      <a:pt x="1084" y="0"/>
                    </a:moveTo>
                    <a:lnTo>
                      <a:pt x="1086" y="0"/>
                    </a:lnTo>
                    <a:moveTo>
                      <a:pt x="1088" y="0"/>
                    </a:moveTo>
                    <a:lnTo>
                      <a:pt x="1090" y="0"/>
                    </a:lnTo>
                    <a:moveTo>
                      <a:pt x="1092" y="0"/>
                    </a:moveTo>
                    <a:lnTo>
                      <a:pt x="1094" y="0"/>
                    </a:lnTo>
                    <a:moveTo>
                      <a:pt x="1096" y="0"/>
                    </a:moveTo>
                    <a:lnTo>
                      <a:pt x="1098" y="0"/>
                    </a:lnTo>
                    <a:moveTo>
                      <a:pt x="1100" y="0"/>
                    </a:moveTo>
                    <a:lnTo>
                      <a:pt x="1102" y="0"/>
                    </a:lnTo>
                    <a:moveTo>
                      <a:pt x="1104" y="0"/>
                    </a:moveTo>
                    <a:lnTo>
                      <a:pt x="1106" y="0"/>
                    </a:lnTo>
                    <a:moveTo>
                      <a:pt x="1108" y="0"/>
                    </a:moveTo>
                    <a:lnTo>
                      <a:pt x="1110" y="0"/>
                    </a:lnTo>
                    <a:moveTo>
                      <a:pt x="1112" y="0"/>
                    </a:moveTo>
                    <a:lnTo>
                      <a:pt x="1114" y="0"/>
                    </a:lnTo>
                    <a:moveTo>
                      <a:pt x="1116" y="0"/>
                    </a:moveTo>
                    <a:lnTo>
                      <a:pt x="1118" y="0"/>
                    </a:lnTo>
                    <a:moveTo>
                      <a:pt x="1120" y="0"/>
                    </a:moveTo>
                    <a:lnTo>
                      <a:pt x="1122" y="0"/>
                    </a:lnTo>
                    <a:moveTo>
                      <a:pt x="1124" y="0"/>
                    </a:moveTo>
                    <a:lnTo>
                      <a:pt x="1126" y="0"/>
                    </a:lnTo>
                    <a:moveTo>
                      <a:pt x="1128" y="0"/>
                    </a:moveTo>
                    <a:lnTo>
                      <a:pt x="1130" y="0"/>
                    </a:lnTo>
                    <a:moveTo>
                      <a:pt x="1132" y="0"/>
                    </a:moveTo>
                    <a:lnTo>
                      <a:pt x="1134" y="0"/>
                    </a:lnTo>
                    <a:moveTo>
                      <a:pt x="1136" y="0"/>
                    </a:moveTo>
                    <a:lnTo>
                      <a:pt x="1138" y="0"/>
                    </a:lnTo>
                    <a:moveTo>
                      <a:pt x="1140" y="0"/>
                    </a:moveTo>
                    <a:lnTo>
                      <a:pt x="1142" y="0"/>
                    </a:lnTo>
                    <a:moveTo>
                      <a:pt x="1144" y="0"/>
                    </a:moveTo>
                    <a:lnTo>
                      <a:pt x="1146" y="0"/>
                    </a:lnTo>
                    <a:moveTo>
                      <a:pt x="1148" y="0"/>
                    </a:moveTo>
                    <a:lnTo>
                      <a:pt x="1150" y="0"/>
                    </a:lnTo>
                    <a:moveTo>
                      <a:pt x="1152" y="0"/>
                    </a:moveTo>
                    <a:lnTo>
                      <a:pt x="1154" y="0"/>
                    </a:lnTo>
                    <a:moveTo>
                      <a:pt x="1156" y="0"/>
                    </a:moveTo>
                    <a:lnTo>
                      <a:pt x="1158" y="0"/>
                    </a:lnTo>
                    <a:moveTo>
                      <a:pt x="1160" y="0"/>
                    </a:moveTo>
                    <a:lnTo>
                      <a:pt x="1162" y="0"/>
                    </a:lnTo>
                    <a:moveTo>
                      <a:pt x="1164" y="0"/>
                    </a:moveTo>
                    <a:lnTo>
                      <a:pt x="1166" y="0"/>
                    </a:lnTo>
                    <a:moveTo>
                      <a:pt x="1168" y="0"/>
                    </a:moveTo>
                    <a:lnTo>
                      <a:pt x="1170" y="0"/>
                    </a:lnTo>
                    <a:moveTo>
                      <a:pt x="1172" y="0"/>
                    </a:moveTo>
                    <a:lnTo>
                      <a:pt x="1174" y="0"/>
                    </a:lnTo>
                    <a:moveTo>
                      <a:pt x="1176" y="0"/>
                    </a:moveTo>
                    <a:lnTo>
                      <a:pt x="1178" y="0"/>
                    </a:lnTo>
                    <a:moveTo>
                      <a:pt x="1180" y="0"/>
                    </a:moveTo>
                    <a:lnTo>
                      <a:pt x="1182" y="0"/>
                    </a:lnTo>
                    <a:moveTo>
                      <a:pt x="1184" y="0"/>
                    </a:moveTo>
                    <a:lnTo>
                      <a:pt x="1186" y="0"/>
                    </a:lnTo>
                    <a:moveTo>
                      <a:pt x="1188" y="0"/>
                    </a:moveTo>
                    <a:lnTo>
                      <a:pt x="1190" y="0"/>
                    </a:lnTo>
                    <a:moveTo>
                      <a:pt x="1192" y="0"/>
                    </a:moveTo>
                    <a:lnTo>
                      <a:pt x="1194" y="0"/>
                    </a:lnTo>
                    <a:moveTo>
                      <a:pt x="1196" y="0"/>
                    </a:moveTo>
                    <a:lnTo>
                      <a:pt x="1198" y="0"/>
                    </a:lnTo>
                    <a:moveTo>
                      <a:pt x="1200" y="0"/>
                    </a:moveTo>
                    <a:lnTo>
                      <a:pt x="1202" y="0"/>
                    </a:lnTo>
                    <a:moveTo>
                      <a:pt x="1204" y="0"/>
                    </a:moveTo>
                    <a:lnTo>
                      <a:pt x="1206" y="0"/>
                    </a:lnTo>
                    <a:moveTo>
                      <a:pt x="1208" y="0"/>
                    </a:moveTo>
                    <a:lnTo>
                      <a:pt x="1210" y="0"/>
                    </a:lnTo>
                    <a:moveTo>
                      <a:pt x="1212" y="0"/>
                    </a:moveTo>
                    <a:lnTo>
                      <a:pt x="1214" y="0"/>
                    </a:lnTo>
                    <a:moveTo>
                      <a:pt x="1216" y="0"/>
                    </a:moveTo>
                    <a:lnTo>
                      <a:pt x="1218" y="0"/>
                    </a:lnTo>
                    <a:moveTo>
                      <a:pt x="1220" y="0"/>
                    </a:moveTo>
                    <a:lnTo>
                      <a:pt x="1222" y="0"/>
                    </a:lnTo>
                    <a:moveTo>
                      <a:pt x="1224" y="0"/>
                    </a:moveTo>
                    <a:lnTo>
                      <a:pt x="1226" y="0"/>
                    </a:lnTo>
                    <a:moveTo>
                      <a:pt x="1228" y="0"/>
                    </a:moveTo>
                    <a:lnTo>
                      <a:pt x="1230" y="0"/>
                    </a:lnTo>
                    <a:moveTo>
                      <a:pt x="1232" y="0"/>
                    </a:moveTo>
                    <a:lnTo>
                      <a:pt x="1234" y="0"/>
                    </a:lnTo>
                    <a:moveTo>
                      <a:pt x="1236" y="0"/>
                    </a:moveTo>
                    <a:lnTo>
                      <a:pt x="1238" y="0"/>
                    </a:lnTo>
                    <a:moveTo>
                      <a:pt x="1240" y="0"/>
                    </a:moveTo>
                    <a:lnTo>
                      <a:pt x="1242" y="0"/>
                    </a:lnTo>
                    <a:moveTo>
                      <a:pt x="1244" y="0"/>
                    </a:moveTo>
                    <a:lnTo>
                      <a:pt x="1246" y="0"/>
                    </a:lnTo>
                    <a:moveTo>
                      <a:pt x="1248" y="0"/>
                    </a:moveTo>
                    <a:lnTo>
                      <a:pt x="1250" y="0"/>
                    </a:lnTo>
                    <a:moveTo>
                      <a:pt x="1252" y="0"/>
                    </a:moveTo>
                    <a:lnTo>
                      <a:pt x="1254" y="0"/>
                    </a:lnTo>
                    <a:moveTo>
                      <a:pt x="1256" y="0"/>
                    </a:moveTo>
                    <a:lnTo>
                      <a:pt x="1258" y="0"/>
                    </a:lnTo>
                    <a:moveTo>
                      <a:pt x="1260" y="0"/>
                    </a:moveTo>
                    <a:lnTo>
                      <a:pt x="1262" y="0"/>
                    </a:lnTo>
                    <a:moveTo>
                      <a:pt x="1264" y="0"/>
                    </a:moveTo>
                    <a:lnTo>
                      <a:pt x="1266" y="0"/>
                    </a:lnTo>
                    <a:moveTo>
                      <a:pt x="1268" y="0"/>
                    </a:moveTo>
                    <a:lnTo>
                      <a:pt x="1270" y="0"/>
                    </a:lnTo>
                    <a:moveTo>
                      <a:pt x="1272" y="0"/>
                    </a:moveTo>
                    <a:lnTo>
                      <a:pt x="1274" y="0"/>
                    </a:lnTo>
                    <a:moveTo>
                      <a:pt x="1276" y="0"/>
                    </a:moveTo>
                    <a:lnTo>
                      <a:pt x="1278" y="0"/>
                    </a:lnTo>
                    <a:moveTo>
                      <a:pt x="1280" y="0"/>
                    </a:moveTo>
                    <a:lnTo>
                      <a:pt x="1282" y="0"/>
                    </a:lnTo>
                    <a:moveTo>
                      <a:pt x="1284" y="0"/>
                    </a:moveTo>
                    <a:lnTo>
                      <a:pt x="1286" y="0"/>
                    </a:lnTo>
                    <a:moveTo>
                      <a:pt x="1288" y="0"/>
                    </a:moveTo>
                    <a:lnTo>
                      <a:pt x="1290" y="0"/>
                    </a:lnTo>
                    <a:moveTo>
                      <a:pt x="1292" y="0"/>
                    </a:moveTo>
                    <a:lnTo>
                      <a:pt x="1294" y="0"/>
                    </a:lnTo>
                    <a:moveTo>
                      <a:pt x="1296" y="0"/>
                    </a:moveTo>
                    <a:lnTo>
                      <a:pt x="1298" y="0"/>
                    </a:lnTo>
                    <a:moveTo>
                      <a:pt x="1300" y="0"/>
                    </a:moveTo>
                    <a:lnTo>
                      <a:pt x="1302" y="0"/>
                    </a:lnTo>
                    <a:moveTo>
                      <a:pt x="1304" y="0"/>
                    </a:moveTo>
                    <a:lnTo>
                      <a:pt x="1306" y="0"/>
                    </a:lnTo>
                    <a:moveTo>
                      <a:pt x="1308" y="0"/>
                    </a:moveTo>
                    <a:lnTo>
                      <a:pt x="1310" y="0"/>
                    </a:lnTo>
                    <a:moveTo>
                      <a:pt x="1312" y="0"/>
                    </a:moveTo>
                    <a:lnTo>
                      <a:pt x="1314" y="0"/>
                    </a:lnTo>
                    <a:moveTo>
                      <a:pt x="1316" y="0"/>
                    </a:moveTo>
                    <a:lnTo>
                      <a:pt x="1318" y="0"/>
                    </a:lnTo>
                    <a:moveTo>
                      <a:pt x="1320" y="0"/>
                    </a:moveTo>
                    <a:lnTo>
                      <a:pt x="1322" y="0"/>
                    </a:lnTo>
                    <a:moveTo>
                      <a:pt x="1324" y="0"/>
                    </a:moveTo>
                    <a:lnTo>
                      <a:pt x="1326" y="0"/>
                    </a:lnTo>
                    <a:moveTo>
                      <a:pt x="1328" y="0"/>
                    </a:moveTo>
                    <a:lnTo>
                      <a:pt x="1330" y="0"/>
                    </a:lnTo>
                    <a:moveTo>
                      <a:pt x="1332" y="0"/>
                    </a:moveTo>
                    <a:lnTo>
                      <a:pt x="1334" y="0"/>
                    </a:lnTo>
                    <a:moveTo>
                      <a:pt x="1336" y="0"/>
                    </a:moveTo>
                    <a:lnTo>
                      <a:pt x="1338" y="0"/>
                    </a:lnTo>
                    <a:moveTo>
                      <a:pt x="1340" y="0"/>
                    </a:moveTo>
                    <a:lnTo>
                      <a:pt x="1342" y="0"/>
                    </a:lnTo>
                    <a:moveTo>
                      <a:pt x="1344" y="0"/>
                    </a:moveTo>
                    <a:lnTo>
                      <a:pt x="1346" y="0"/>
                    </a:lnTo>
                    <a:moveTo>
                      <a:pt x="1348" y="0"/>
                    </a:moveTo>
                    <a:lnTo>
                      <a:pt x="1350" y="0"/>
                    </a:lnTo>
                    <a:moveTo>
                      <a:pt x="1352" y="0"/>
                    </a:moveTo>
                    <a:lnTo>
                      <a:pt x="1354" y="0"/>
                    </a:lnTo>
                    <a:moveTo>
                      <a:pt x="1356" y="0"/>
                    </a:moveTo>
                    <a:lnTo>
                      <a:pt x="1358" y="0"/>
                    </a:lnTo>
                    <a:moveTo>
                      <a:pt x="1360" y="0"/>
                    </a:moveTo>
                    <a:lnTo>
                      <a:pt x="1362" y="0"/>
                    </a:lnTo>
                    <a:moveTo>
                      <a:pt x="1364" y="0"/>
                    </a:moveTo>
                    <a:lnTo>
                      <a:pt x="1366" y="0"/>
                    </a:lnTo>
                    <a:moveTo>
                      <a:pt x="1368" y="0"/>
                    </a:moveTo>
                    <a:lnTo>
                      <a:pt x="1370" y="0"/>
                    </a:lnTo>
                    <a:moveTo>
                      <a:pt x="1372" y="0"/>
                    </a:moveTo>
                    <a:lnTo>
                      <a:pt x="1374" y="0"/>
                    </a:lnTo>
                    <a:moveTo>
                      <a:pt x="1376" y="0"/>
                    </a:moveTo>
                    <a:lnTo>
                      <a:pt x="1378" y="0"/>
                    </a:lnTo>
                    <a:moveTo>
                      <a:pt x="1380" y="0"/>
                    </a:moveTo>
                    <a:lnTo>
                      <a:pt x="1382" y="0"/>
                    </a:lnTo>
                    <a:moveTo>
                      <a:pt x="1384" y="0"/>
                    </a:moveTo>
                    <a:lnTo>
                      <a:pt x="1386" y="0"/>
                    </a:lnTo>
                    <a:moveTo>
                      <a:pt x="1388" y="0"/>
                    </a:moveTo>
                    <a:lnTo>
                      <a:pt x="1390" y="0"/>
                    </a:lnTo>
                    <a:moveTo>
                      <a:pt x="1392" y="0"/>
                    </a:moveTo>
                    <a:lnTo>
                      <a:pt x="1394" y="0"/>
                    </a:lnTo>
                    <a:moveTo>
                      <a:pt x="1396" y="0"/>
                    </a:moveTo>
                    <a:lnTo>
                      <a:pt x="1398" y="0"/>
                    </a:lnTo>
                    <a:moveTo>
                      <a:pt x="1400" y="0"/>
                    </a:moveTo>
                    <a:lnTo>
                      <a:pt x="1402" y="0"/>
                    </a:lnTo>
                    <a:moveTo>
                      <a:pt x="1404" y="0"/>
                    </a:moveTo>
                    <a:lnTo>
                      <a:pt x="1406" y="0"/>
                    </a:lnTo>
                    <a:moveTo>
                      <a:pt x="1408" y="0"/>
                    </a:moveTo>
                    <a:lnTo>
                      <a:pt x="1410" y="0"/>
                    </a:lnTo>
                    <a:moveTo>
                      <a:pt x="1412" y="0"/>
                    </a:moveTo>
                    <a:lnTo>
                      <a:pt x="1414" y="0"/>
                    </a:lnTo>
                    <a:moveTo>
                      <a:pt x="1416" y="0"/>
                    </a:moveTo>
                    <a:lnTo>
                      <a:pt x="1418" y="0"/>
                    </a:lnTo>
                    <a:moveTo>
                      <a:pt x="1420" y="0"/>
                    </a:moveTo>
                    <a:lnTo>
                      <a:pt x="1422" y="0"/>
                    </a:lnTo>
                    <a:moveTo>
                      <a:pt x="1424" y="0"/>
                    </a:moveTo>
                    <a:lnTo>
                      <a:pt x="1426" y="0"/>
                    </a:lnTo>
                    <a:moveTo>
                      <a:pt x="1428" y="0"/>
                    </a:moveTo>
                    <a:lnTo>
                      <a:pt x="1430" y="0"/>
                    </a:lnTo>
                    <a:moveTo>
                      <a:pt x="1432" y="0"/>
                    </a:moveTo>
                    <a:lnTo>
                      <a:pt x="1434" y="0"/>
                    </a:lnTo>
                    <a:moveTo>
                      <a:pt x="1436" y="0"/>
                    </a:moveTo>
                    <a:lnTo>
                      <a:pt x="1438" y="0"/>
                    </a:lnTo>
                    <a:moveTo>
                      <a:pt x="1440" y="0"/>
                    </a:moveTo>
                    <a:lnTo>
                      <a:pt x="1442" y="0"/>
                    </a:lnTo>
                    <a:moveTo>
                      <a:pt x="1444" y="0"/>
                    </a:moveTo>
                    <a:lnTo>
                      <a:pt x="1446" y="0"/>
                    </a:lnTo>
                    <a:moveTo>
                      <a:pt x="1448" y="0"/>
                    </a:moveTo>
                    <a:lnTo>
                      <a:pt x="1450" y="0"/>
                    </a:lnTo>
                    <a:moveTo>
                      <a:pt x="1452" y="0"/>
                    </a:moveTo>
                    <a:lnTo>
                      <a:pt x="1454" y="0"/>
                    </a:lnTo>
                    <a:moveTo>
                      <a:pt x="1456" y="0"/>
                    </a:moveTo>
                    <a:lnTo>
                      <a:pt x="1458" y="0"/>
                    </a:lnTo>
                    <a:moveTo>
                      <a:pt x="1460" y="0"/>
                    </a:moveTo>
                    <a:lnTo>
                      <a:pt x="1462" y="0"/>
                    </a:lnTo>
                    <a:moveTo>
                      <a:pt x="1464" y="0"/>
                    </a:moveTo>
                    <a:lnTo>
                      <a:pt x="1466" y="0"/>
                    </a:lnTo>
                    <a:moveTo>
                      <a:pt x="1468" y="0"/>
                    </a:moveTo>
                    <a:lnTo>
                      <a:pt x="1470" y="0"/>
                    </a:lnTo>
                    <a:moveTo>
                      <a:pt x="1472" y="0"/>
                    </a:moveTo>
                    <a:lnTo>
                      <a:pt x="1474" y="0"/>
                    </a:lnTo>
                    <a:moveTo>
                      <a:pt x="1476" y="0"/>
                    </a:moveTo>
                    <a:lnTo>
                      <a:pt x="1478" y="0"/>
                    </a:lnTo>
                    <a:moveTo>
                      <a:pt x="1480" y="0"/>
                    </a:moveTo>
                    <a:lnTo>
                      <a:pt x="1482" y="0"/>
                    </a:lnTo>
                    <a:moveTo>
                      <a:pt x="1484" y="0"/>
                    </a:moveTo>
                    <a:lnTo>
                      <a:pt x="1486" y="0"/>
                    </a:lnTo>
                    <a:moveTo>
                      <a:pt x="1488" y="0"/>
                    </a:moveTo>
                    <a:lnTo>
                      <a:pt x="1490" y="0"/>
                    </a:lnTo>
                    <a:moveTo>
                      <a:pt x="1492" y="0"/>
                    </a:moveTo>
                    <a:lnTo>
                      <a:pt x="1494" y="0"/>
                    </a:lnTo>
                    <a:moveTo>
                      <a:pt x="1496" y="0"/>
                    </a:moveTo>
                    <a:lnTo>
                      <a:pt x="1498" y="0"/>
                    </a:lnTo>
                    <a:moveTo>
                      <a:pt x="1500" y="0"/>
                    </a:moveTo>
                    <a:lnTo>
                      <a:pt x="1502" y="0"/>
                    </a:lnTo>
                    <a:moveTo>
                      <a:pt x="1504" y="0"/>
                    </a:moveTo>
                    <a:lnTo>
                      <a:pt x="1506" y="0"/>
                    </a:lnTo>
                    <a:moveTo>
                      <a:pt x="1508" y="0"/>
                    </a:moveTo>
                    <a:lnTo>
                      <a:pt x="1510" y="0"/>
                    </a:lnTo>
                    <a:moveTo>
                      <a:pt x="1512" y="0"/>
                    </a:moveTo>
                    <a:lnTo>
                      <a:pt x="1514" y="0"/>
                    </a:lnTo>
                    <a:moveTo>
                      <a:pt x="1516" y="0"/>
                    </a:moveTo>
                    <a:lnTo>
                      <a:pt x="1518" y="0"/>
                    </a:lnTo>
                    <a:moveTo>
                      <a:pt x="1520" y="0"/>
                    </a:moveTo>
                    <a:lnTo>
                      <a:pt x="1522" y="0"/>
                    </a:lnTo>
                    <a:moveTo>
                      <a:pt x="1524" y="0"/>
                    </a:moveTo>
                    <a:lnTo>
                      <a:pt x="1526" y="0"/>
                    </a:lnTo>
                    <a:moveTo>
                      <a:pt x="1528" y="0"/>
                    </a:moveTo>
                    <a:lnTo>
                      <a:pt x="1530" y="0"/>
                    </a:lnTo>
                    <a:moveTo>
                      <a:pt x="1532" y="0"/>
                    </a:moveTo>
                    <a:lnTo>
                      <a:pt x="1534" y="0"/>
                    </a:lnTo>
                    <a:moveTo>
                      <a:pt x="1536" y="0"/>
                    </a:moveTo>
                    <a:lnTo>
                      <a:pt x="1538" y="0"/>
                    </a:lnTo>
                    <a:moveTo>
                      <a:pt x="1540" y="0"/>
                    </a:moveTo>
                    <a:lnTo>
                      <a:pt x="1542" y="0"/>
                    </a:lnTo>
                    <a:moveTo>
                      <a:pt x="1544" y="0"/>
                    </a:moveTo>
                    <a:lnTo>
                      <a:pt x="1546" y="0"/>
                    </a:lnTo>
                    <a:moveTo>
                      <a:pt x="1548" y="0"/>
                    </a:moveTo>
                    <a:lnTo>
                      <a:pt x="1550" y="0"/>
                    </a:lnTo>
                    <a:moveTo>
                      <a:pt x="1552" y="0"/>
                    </a:moveTo>
                    <a:lnTo>
                      <a:pt x="1554" y="0"/>
                    </a:lnTo>
                    <a:moveTo>
                      <a:pt x="1556" y="0"/>
                    </a:moveTo>
                    <a:lnTo>
                      <a:pt x="1558" y="0"/>
                    </a:lnTo>
                    <a:moveTo>
                      <a:pt x="1560" y="0"/>
                    </a:moveTo>
                    <a:lnTo>
                      <a:pt x="1562" y="0"/>
                    </a:lnTo>
                    <a:moveTo>
                      <a:pt x="1564" y="0"/>
                    </a:moveTo>
                    <a:lnTo>
                      <a:pt x="1566" y="0"/>
                    </a:lnTo>
                    <a:moveTo>
                      <a:pt x="1568" y="0"/>
                    </a:moveTo>
                    <a:lnTo>
                      <a:pt x="1570" y="0"/>
                    </a:lnTo>
                    <a:moveTo>
                      <a:pt x="1572" y="0"/>
                    </a:moveTo>
                    <a:lnTo>
                      <a:pt x="1574" y="0"/>
                    </a:lnTo>
                    <a:moveTo>
                      <a:pt x="1576" y="0"/>
                    </a:moveTo>
                    <a:lnTo>
                      <a:pt x="1578" y="0"/>
                    </a:lnTo>
                    <a:moveTo>
                      <a:pt x="1580" y="0"/>
                    </a:moveTo>
                    <a:lnTo>
                      <a:pt x="1582" y="0"/>
                    </a:lnTo>
                    <a:moveTo>
                      <a:pt x="1584" y="0"/>
                    </a:moveTo>
                    <a:lnTo>
                      <a:pt x="1586" y="0"/>
                    </a:lnTo>
                    <a:moveTo>
                      <a:pt x="1588" y="0"/>
                    </a:moveTo>
                    <a:lnTo>
                      <a:pt x="1590" y="0"/>
                    </a:lnTo>
                    <a:moveTo>
                      <a:pt x="1592" y="0"/>
                    </a:moveTo>
                    <a:lnTo>
                      <a:pt x="1594" y="0"/>
                    </a:lnTo>
                    <a:moveTo>
                      <a:pt x="1596" y="0"/>
                    </a:moveTo>
                    <a:lnTo>
                      <a:pt x="1598" y="0"/>
                    </a:lnTo>
                    <a:moveTo>
                      <a:pt x="1600" y="0"/>
                    </a:moveTo>
                    <a:lnTo>
                      <a:pt x="1602" y="0"/>
                    </a:lnTo>
                    <a:moveTo>
                      <a:pt x="1604" y="0"/>
                    </a:moveTo>
                    <a:lnTo>
                      <a:pt x="1606" y="0"/>
                    </a:lnTo>
                    <a:moveTo>
                      <a:pt x="1608" y="0"/>
                    </a:moveTo>
                    <a:lnTo>
                      <a:pt x="1610" y="0"/>
                    </a:lnTo>
                    <a:moveTo>
                      <a:pt x="1612" y="0"/>
                    </a:moveTo>
                    <a:lnTo>
                      <a:pt x="1614" y="0"/>
                    </a:lnTo>
                    <a:moveTo>
                      <a:pt x="1616" y="0"/>
                    </a:moveTo>
                    <a:lnTo>
                      <a:pt x="1618" y="0"/>
                    </a:lnTo>
                    <a:moveTo>
                      <a:pt x="1620" y="0"/>
                    </a:moveTo>
                    <a:lnTo>
                      <a:pt x="1622" y="0"/>
                    </a:lnTo>
                    <a:moveTo>
                      <a:pt x="1624" y="0"/>
                    </a:moveTo>
                    <a:lnTo>
                      <a:pt x="1626" y="0"/>
                    </a:lnTo>
                    <a:moveTo>
                      <a:pt x="1628" y="0"/>
                    </a:moveTo>
                    <a:lnTo>
                      <a:pt x="1630" y="0"/>
                    </a:lnTo>
                    <a:moveTo>
                      <a:pt x="1632" y="0"/>
                    </a:moveTo>
                    <a:lnTo>
                      <a:pt x="1634" y="0"/>
                    </a:lnTo>
                    <a:moveTo>
                      <a:pt x="1636" y="0"/>
                    </a:moveTo>
                    <a:lnTo>
                      <a:pt x="1638" y="0"/>
                    </a:lnTo>
                    <a:moveTo>
                      <a:pt x="1640" y="0"/>
                    </a:moveTo>
                    <a:lnTo>
                      <a:pt x="1642" y="0"/>
                    </a:lnTo>
                    <a:moveTo>
                      <a:pt x="1644" y="0"/>
                    </a:moveTo>
                    <a:lnTo>
                      <a:pt x="1646" y="0"/>
                    </a:lnTo>
                    <a:moveTo>
                      <a:pt x="1648" y="0"/>
                    </a:moveTo>
                    <a:lnTo>
                      <a:pt x="1650" y="0"/>
                    </a:lnTo>
                    <a:moveTo>
                      <a:pt x="1652" y="0"/>
                    </a:moveTo>
                    <a:lnTo>
                      <a:pt x="1654" y="0"/>
                    </a:lnTo>
                    <a:moveTo>
                      <a:pt x="1656" y="0"/>
                    </a:moveTo>
                    <a:lnTo>
                      <a:pt x="1658" y="0"/>
                    </a:lnTo>
                    <a:moveTo>
                      <a:pt x="1660" y="0"/>
                    </a:moveTo>
                    <a:lnTo>
                      <a:pt x="1662" y="0"/>
                    </a:lnTo>
                    <a:moveTo>
                      <a:pt x="1664" y="0"/>
                    </a:moveTo>
                    <a:lnTo>
                      <a:pt x="1666" y="0"/>
                    </a:lnTo>
                    <a:moveTo>
                      <a:pt x="1668" y="0"/>
                    </a:moveTo>
                    <a:lnTo>
                      <a:pt x="1670" y="0"/>
                    </a:lnTo>
                    <a:moveTo>
                      <a:pt x="1672" y="0"/>
                    </a:moveTo>
                    <a:lnTo>
                      <a:pt x="1674" y="0"/>
                    </a:lnTo>
                    <a:moveTo>
                      <a:pt x="1676" y="0"/>
                    </a:moveTo>
                    <a:lnTo>
                      <a:pt x="1678" y="0"/>
                    </a:lnTo>
                    <a:moveTo>
                      <a:pt x="1680" y="0"/>
                    </a:moveTo>
                    <a:lnTo>
                      <a:pt x="1682" y="0"/>
                    </a:lnTo>
                    <a:moveTo>
                      <a:pt x="1684" y="0"/>
                    </a:moveTo>
                    <a:lnTo>
                      <a:pt x="1686" y="0"/>
                    </a:lnTo>
                    <a:moveTo>
                      <a:pt x="1688" y="0"/>
                    </a:moveTo>
                    <a:lnTo>
                      <a:pt x="1690" y="0"/>
                    </a:lnTo>
                    <a:moveTo>
                      <a:pt x="1692" y="0"/>
                    </a:moveTo>
                    <a:lnTo>
                      <a:pt x="1694" y="0"/>
                    </a:lnTo>
                    <a:moveTo>
                      <a:pt x="1696" y="0"/>
                    </a:moveTo>
                    <a:lnTo>
                      <a:pt x="1698" y="0"/>
                    </a:lnTo>
                    <a:moveTo>
                      <a:pt x="1700" y="0"/>
                    </a:moveTo>
                    <a:lnTo>
                      <a:pt x="1702" y="0"/>
                    </a:lnTo>
                    <a:moveTo>
                      <a:pt x="1704" y="0"/>
                    </a:moveTo>
                    <a:lnTo>
                      <a:pt x="1706" y="0"/>
                    </a:lnTo>
                    <a:moveTo>
                      <a:pt x="1708" y="0"/>
                    </a:moveTo>
                    <a:lnTo>
                      <a:pt x="1710" y="0"/>
                    </a:lnTo>
                    <a:moveTo>
                      <a:pt x="1712" y="0"/>
                    </a:moveTo>
                    <a:lnTo>
                      <a:pt x="1714" y="0"/>
                    </a:lnTo>
                    <a:moveTo>
                      <a:pt x="1716" y="0"/>
                    </a:moveTo>
                    <a:lnTo>
                      <a:pt x="1718" y="0"/>
                    </a:lnTo>
                    <a:moveTo>
                      <a:pt x="1720" y="0"/>
                    </a:moveTo>
                    <a:lnTo>
                      <a:pt x="1722" y="0"/>
                    </a:lnTo>
                    <a:moveTo>
                      <a:pt x="1724" y="0"/>
                    </a:moveTo>
                    <a:lnTo>
                      <a:pt x="1726" y="0"/>
                    </a:lnTo>
                    <a:moveTo>
                      <a:pt x="1728" y="0"/>
                    </a:moveTo>
                    <a:lnTo>
                      <a:pt x="1730" y="0"/>
                    </a:lnTo>
                    <a:moveTo>
                      <a:pt x="1732" y="0"/>
                    </a:moveTo>
                    <a:lnTo>
                      <a:pt x="1734" y="0"/>
                    </a:lnTo>
                    <a:moveTo>
                      <a:pt x="1736" y="0"/>
                    </a:moveTo>
                    <a:lnTo>
                      <a:pt x="1738" y="0"/>
                    </a:lnTo>
                    <a:moveTo>
                      <a:pt x="1740" y="0"/>
                    </a:moveTo>
                    <a:lnTo>
                      <a:pt x="1742" y="0"/>
                    </a:lnTo>
                    <a:moveTo>
                      <a:pt x="1744" y="0"/>
                    </a:moveTo>
                    <a:lnTo>
                      <a:pt x="1746" y="0"/>
                    </a:lnTo>
                    <a:moveTo>
                      <a:pt x="1748" y="0"/>
                    </a:moveTo>
                    <a:lnTo>
                      <a:pt x="1750" y="0"/>
                    </a:lnTo>
                    <a:moveTo>
                      <a:pt x="1752" y="0"/>
                    </a:moveTo>
                    <a:lnTo>
                      <a:pt x="1754" y="0"/>
                    </a:lnTo>
                    <a:moveTo>
                      <a:pt x="1756" y="0"/>
                    </a:moveTo>
                    <a:lnTo>
                      <a:pt x="1758" y="0"/>
                    </a:lnTo>
                    <a:moveTo>
                      <a:pt x="1760" y="0"/>
                    </a:moveTo>
                    <a:lnTo>
                      <a:pt x="1762" y="0"/>
                    </a:lnTo>
                    <a:moveTo>
                      <a:pt x="1764" y="0"/>
                    </a:moveTo>
                    <a:lnTo>
                      <a:pt x="1766" y="0"/>
                    </a:lnTo>
                    <a:moveTo>
                      <a:pt x="1768" y="0"/>
                    </a:moveTo>
                    <a:lnTo>
                      <a:pt x="1770" y="0"/>
                    </a:lnTo>
                    <a:moveTo>
                      <a:pt x="1772" y="0"/>
                    </a:moveTo>
                    <a:lnTo>
                      <a:pt x="1774" y="0"/>
                    </a:lnTo>
                    <a:moveTo>
                      <a:pt x="1776" y="0"/>
                    </a:moveTo>
                    <a:lnTo>
                      <a:pt x="1778" y="0"/>
                    </a:lnTo>
                    <a:moveTo>
                      <a:pt x="1780" y="0"/>
                    </a:moveTo>
                    <a:lnTo>
                      <a:pt x="1782" y="0"/>
                    </a:lnTo>
                    <a:moveTo>
                      <a:pt x="1784" y="0"/>
                    </a:moveTo>
                    <a:lnTo>
                      <a:pt x="1786" y="0"/>
                    </a:lnTo>
                    <a:moveTo>
                      <a:pt x="1788" y="0"/>
                    </a:moveTo>
                    <a:lnTo>
                      <a:pt x="1790" y="0"/>
                    </a:lnTo>
                    <a:moveTo>
                      <a:pt x="1792" y="0"/>
                    </a:moveTo>
                    <a:lnTo>
                      <a:pt x="1794" y="0"/>
                    </a:lnTo>
                    <a:moveTo>
                      <a:pt x="1796" y="0"/>
                    </a:moveTo>
                    <a:lnTo>
                      <a:pt x="1798" y="0"/>
                    </a:lnTo>
                    <a:moveTo>
                      <a:pt x="1800" y="0"/>
                    </a:moveTo>
                    <a:lnTo>
                      <a:pt x="1802" y="0"/>
                    </a:lnTo>
                    <a:moveTo>
                      <a:pt x="1804" y="0"/>
                    </a:moveTo>
                    <a:lnTo>
                      <a:pt x="1806" y="0"/>
                    </a:lnTo>
                    <a:moveTo>
                      <a:pt x="1808" y="0"/>
                    </a:moveTo>
                    <a:lnTo>
                      <a:pt x="1810" y="0"/>
                    </a:lnTo>
                    <a:moveTo>
                      <a:pt x="1812" y="0"/>
                    </a:moveTo>
                    <a:lnTo>
                      <a:pt x="1814" y="0"/>
                    </a:lnTo>
                    <a:moveTo>
                      <a:pt x="1816" y="0"/>
                    </a:moveTo>
                    <a:lnTo>
                      <a:pt x="1818" y="0"/>
                    </a:lnTo>
                    <a:moveTo>
                      <a:pt x="1820" y="0"/>
                    </a:moveTo>
                    <a:lnTo>
                      <a:pt x="1822" y="0"/>
                    </a:lnTo>
                    <a:moveTo>
                      <a:pt x="1824" y="0"/>
                    </a:moveTo>
                    <a:lnTo>
                      <a:pt x="1826" y="0"/>
                    </a:lnTo>
                    <a:moveTo>
                      <a:pt x="1828" y="0"/>
                    </a:moveTo>
                    <a:lnTo>
                      <a:pt x="1830" y="0"/>
                    </a:lnTo>
                    <a:moveTo>
                      <a:pt x="1832" y="0"/>
                    </a:moveTo>
                    <a:lnTo>
                      <a:pt x="1834" y="0"/>
                    </a:lnTo>
                    <a:moveTo>
                      <a:pt x="1836" y="0"/>
                    </a:moveTo>
                    <a:lnTo>
                      <a:pt x="1838" y="0"/>
                    </a:lnTo>
                    <a:moveTo>
                      <a:pt x="1840" y="0"/>
                    </a:moveTo>
                    <a:lnTo>
                      <a:pt x="1842" y="0"/>
                    </a:lnTo>
                    <a:moveTo>
                      <a:pt x="1844" y="0"/>
                    </a:moveTo>
                    <a:lnTo>
                      <a:pt x="1846" y="0"/>
                    </a:lnTo>
                    <a:moveTo>
                      <a:pt x="1848" y="0"/>
                    </a:moveTo>
                    <a:lnTo>
                      <a:pt x="1850" y="0"/>
                    </a:lnTo>
                    <a:moveTo>
                      <a:pt x="1852" y="0"/>
                    </a:moveTo>
                    <a:lnTo>
                      <a:pt x="1854" y="0"/>
                    </a:lnTo>
                    <a:moveTo>
                      <a:pt x="1856" y="0"/>
                    </a:moveTo>
                    <a:lnTo>
                      <a:pt x="1858" y="0"/>
                    </a:lnTo>
                    <a:moveTo>
                      <a:pt x="1860" y="0"/>
                    </a:moveTo>
                    <a:lnTo>
                      <a:pt x="1862" y="0"/>
                    </a:lnTo>
                    <a:moveTo>
                      <a:pt x="1864" y="0"/>
                    </a:moveTo>
                    <a:lnTo>
                      <a:pt x="1866" y="0"/>
                    </a:lnTo>
                    <a:moveTo>
                      <a:pt x="1868" y="0"/>
                    </a:moveTo>
                    <a:lnTo>
                      <a:pt x="1870" y="0"/>
                    </a:lnTo>
                    <a:moveTo>
                      <a:pt x="1872" y="0"/>
                    </a:moveTo>
                    <a:lnTo>
                      <a:pt x="1874" y="0"/>
                    </a:lnTo>
                    <a:moveTo>
                      <a:pt x="1876" y="0"/>
                    </a:moveTo>
                    <a:lnTo>
                      <a:pt x="1878" y="0"/>
                    </a:lnTo>
                    <a:moveTo>
                      <a:pt x="1880" y="0"/>
                    </a:moveTo>
                    <a:lnTo>
                      <a:pt x="1882" y="0"/>
                    </a:lnTo>
                    <a:moveTo>
                      <a:pt x="1884" y="0"/>
                    </a:moveTo>
                    <a:lnTo>
                      <a:pt x="1886" y="0"/>
                    </a:lnTo>
                    <a:moveTo>
                      <a:pt x="1888" y="0"/>
                    </a:moveTo>
                    <a:lnTo>
                      <a:pt x="1890" y="0"/>
                    </a:lnTo>
                    <a:moveTo>
                      <a:pt x="1892" y="0"/>
                    </a:moveTo>
                    <a:lnTo>
                      <a:pt x="1894" y="0"/>
                    </a:lnTo>
                    <a:moveTo>
                      <a:pt x="1896" y="0"/>
                    </a:moveTo>
                    <a:lnTo>
                      <a:pt x="1898" y="0"/>
                    </a:lnTo>
                    <a:moveTo>
                      <a:pt x="1900" y="0"/>
                    </a:moveTo>
                    <a:lnTo>
                      <a:pt x="1902" y="0"/>
                    </a:lnTo>
                    <a:moveTo>
                      <a:pt x="1904" y="0"/>
                    </a:moveTo>
                    <a:lnTo>
                      <a:pt x="1906" y="0"/>
                    </a:lnTo>
                    <a:moveTo>
                      <a:pt x="1908" y="0"/>
                    </a:moveTo>
                    <a:lnTo>
                      <a:pt x="1910" y="0"/>
                    </a:lnTo>
                    <a:moveTo>
                      <a:pt x="1912" y="0"/>
                    </a:moveTo>
                    <a:lnTo>
                      <a:pt x="1914" y="0"/>
                    </a:lnTo>
                    <a:moveTo>
                      <a:pt x="1916" y="0"/>
                    </a:moveTo>
                    <a:lnTo>
                      <a:pt x="1918" y="0"/>
                    </a:lnTo>
                    <a:moveTo>
                      <a:pt x="1920" y="0"/>
                    </a:moveTo>
                    <a:lnTo>
                      <a:pt x="1922" y="0"/>
                    </a:lnTo>
                    <a:moveTo>
                      <a:pt x="1924" y="0"/>
                    </a:moveTo>
                    <a:lnTo>
                      <a:pt x="1926" y="0"/>
                    </a:lnTo>
                    <a:moveTo>
                      <a:pt x="1928" y="0"/>
                    </a:moveTo>
                    <a:lnTo>
                      <a:pt x="1930" y="0"/>
                    </a:lnTo>
                    <a:moveTo>
                      <a:pt x="1932" y="0"/>
                    </a:moveTo>
                    <a:lnTo>
                      <a:pt x="1934" y="0"/>
                    </a:lnTo>
                    <a:moveTo>
                      <a:pt x="1936" y="0"/>
                    </a:moveTo>
                    <a:lnTo>
                      <a:pt x="1938" y="0"/>
                    </a:lnTo>
                    <a:moveTo>
                      <a:pt x="1940" y="0"/>
                    </a:moveTo>
                    <a:lnTo>
                      <a:pt x="1942" y="0"/>
                    </a:lnTo>
                    <a:moveTo>
                      <a:pt x="1944" y="0"/>
                    </a:moveTo>
                    <a:lnTo>
                      <a:pt x="1946" y="0"/>
                    </a:lnTo>
                    <a:moveTo>
                      <a:pt x="1948" y="0"/>
                    </a:moveTo>
                    <a:lnTo>
                      <a:pt x="1950" y="0"/>
                    </a:lnTo>
                    <a:moveTo>
                      <a:pt x="1952" y="0"/>
                    </a:moveTo>
                    <a:lnTo>
                      <a:pt x="1954" y="0"/>
                    </a:lnTo>
                    <a:moveTo>
                      <a:pt x="1956" y="0"/>
                    </a:moveTo>
                    <a:lnTo>
                      <a:pt x="1958" y="0"/>
                    </a:lnTo>
                    <a:moveTo>
                      <a:pt x="1960" y="0"/>
                    </a:moveTo>
                    <a:lnTo>
                      <a:pt x="1962" y="0"/>
                    </a:lnTo>
                    <a:moveTo>
                      <a:pt x="1964" y="0"/>
                    </a:moveTo>
                    <a:lnTo>
                      <a:pt x="1966" y="0"/>
                    </a:lnTo>
                    <a:moveTo>
                      <a:pt x="1968" y="0"/>
                    </a:moveTo>
                    <a:lnTo>
                      <a:pt x="1970" y="0"/>
                    </a:lnTo>
                    <a:moveTo>
                      <a:pt x="1972" y="0"/>
                    </a:moveTo>
                    <a:lnTo>
                      <a:pt x="1974" y="0"/>
                    </a:lnTo>
                    <a:moveTo>
                      <a:pt x="1976" y="0"/>
                    </a:moveTo>
                    <a:lnTo>
                      <a:pt x="1978" y="0"/>
                    </a:lnTo>
                    <a:moveTo>
                      <a:pt x="1980" y="0"/>
                    </a:moveTo>
                    <a:lnTo>
                      <a:pt x="1982" y="0"/>
                    </a:lnTo>
                    <a:moveTo>
                      <a:pt x="1984" y="0"/>
                    </a:moveTo>
                    <a:lnTo>
                      <a:pt x="1986" y="0"/>
                    </a:lnTo>
                    <a:moveTo>
                      <a:pt x="1988" y="0"/>
                    </a:moveTo>
                    <a:lnTo>
                      <a:pt x="1990" y="0"/>
                    </a:lnTo>
                    <a:moveTo>
                      <a:pt x="1992" y="0"/>
                    </a:moveTo>
                    <a:lnTo>
                      <a:pt x="1994" y="0"/>
                    </a:lnTo>
                    <a:moveTo>
                      <a:pt x="1996" y="0"/>
                    </a:moveTo>
                    <a:lnTo>
                      <a:pt x="1998" y="0"/>
                    </a:lnTo>
                    <a:moveTo>
                      <a:pt x="2000" y="0"/>
                    </a:moveTo>
                    <a:lnTo>
                      <a:pt x="2002" y="0"/>
                    </a:lnTo>
                    <a:moveTo>
                      <a:pt x="2004" y="0"/>
                    </a:moveTo>
                    <a:lnTo>
                      <a:pt x="2006" y="0"/>
                    </a:lnTo>
                    <a:moveTo>
                      <a:pt x="2008" y="0"/>
                    </a:moveTo>
                    <a:lnTo>
                      <a:pt x="2010" y="0"/>
                    </a:lnTo>
                    <a:moveTo>
                      <a:pt x="2012" y="0"/>
                    </a:moveTo>
                    <a:lnTo>
                      <a:pt x="2014" y="0"/>
                    </a:lnTo>
                    <a:moveTo>
                      <a:pt x="2016" y="0"/>
                    </a:moveTo>
                    <a:lnTo>
                      <a:pt x="2018" y="0"/>
                    </a:lnTo>
                    <a:moveTo>
                      <a:pt x="2020" y="0"/>
                    </a:moveTo>
                    <a:lnTo>
                      <a:pt x="2022" y="0"/>
                    </a:lnTo>
                    <a:moveTo>
                      <a:pt x="2024" y="0"/>
                    </a:moveTo>
                    <a:lnTo>
                      <a:pt x="2026" y="0"/>
                    </a:lnTo>
                    <a:moveTo>
                      <a:pt x="2028" y="0"/>
                    </a:moveTo>
                    <a:lnTo>
                      <a:pt x="2030" y="0"/>
                    </a:lnTo>
                    <a:moveTo>
                      <a:pt x="2032" y="0"/>
                    </a:moveTo>
                    <a:lnTo>
                      <a:pt x="2034" y="0"/>
                    </a:lnTo>
                    <a:moveTo>
                      <a:pt x="2036" y="0"/>
                    </a:moveTo>
                    <a:lnTo>
                      <a:pt x="2038" y="0"/>
                    </a:lnTo>
                    <a:moveTo>
                      <a:pt x="2040" y="0"/>
                    </a:moveTo>
                    <a:lnTo>
                      <a:pt x="2042" y="0"/>
                    </a:lnTo>
                    <a:moveTo>
                      <a:pt x="2044" y="0"/>
                    </a:moveTo>
                    <a:lnTo>
                      <a:pt x="2046" y="0"/>
                    </a:lnTo>
                    <a:moveTo>
                      <a:pt x="2048" y="0"/>
                    </a:moveTo>
                    <a:lnTo>
                      <a:pt x="2050" y="0"/>
                    </a:lnTo>
                    <a:moveTo>
                      <a:pt x="2052" y="0"/>
                    </a:moveTo>
                    <a:lnTo>
                      <a:pt x="2054" y="0"/>
                    </a:lnTo>
                    <a:moveTo>
                      <a:pt x="2056" y="0"/>
                    </a:moveTo>
                    <a:lnTo>
                      <a:pt x="2058" y="0"/>
                    </a:lnTo>
                    <a:moveTo>
                      <a:pt x="2060" y="0"/>
                    </a:moveTo>
                    <a:lnTo>
                      <a:pt x="2062" y="0"/>
                    </a:lnTo>
                    <a:moveTo>
                      <a:pt x="2064" y="0"/>
                    </a:moveTo>
                    <a:lnTo>
                      <a:pt x="2066" y="0"/>
                    </a:lnTo>
                    <a:moveTo>
                      <a:pt x="2068" y="0"/>
                    </a:moveTo>
                    <a:lnTo>
                      <a:pt x="2070" y="0"/>
                    </a:lnTo>
                    <a:moveTo>
                      <a:pt x="2072" y="0"/>
                    </a:moveTo>
                    <a:lnTo>
                      <a:pt x="2074" y="0"/>
                    </a:lnTo>
                    <a:moveTo>
                      <a:pt x="2076" y="0"/>
                    </a:moveTo>
                    <a:lnTo>
                      <a:pt x="2078" y="0"/>
                    </a:lnTo>
                    <a:moveTo>
                      <a:pt x="2080" y="0"/>
                    </a:moveTo>
                    <a:lnTo>
                      <a:pt x="2082" y="0"/>
                    </a:lnTo>
                    <a:moveTo>
                      <a:pt x="2084" y="0"/>
                    </a:moveTo>
                    <a:lnTo>
                      <a:pt x="2086" y="0"/>
                    </a:lnTo>
                    <a:moveTo>
                      <a:pt x="2088" y="0"/>
                    </a:moveTo>
                    <a:lnTo>
                      <a:pt x="2090" y="0"/>
                    </a:lnTo>
                    <a:moveTo>
                      <a:pt x="2092" y="0"/>
                    </a:moveTo>
                    <a:lnTo>
                      <a:pt x="2094" y="0"/>
                    </a:lnTo>
                    <a:moveTo>
                      <a:pt x="2096" y="0"/>
                    </a:moveTo>
                    <a:lnTo>
                      <a:pt x="2098" y="0"/>
                    </a:lnTo>
                    <a:moveTo>
                      <a:pt x="2100" y="0"/>
                    </a:moveTo>
                    <a:lnTo>
                      <a:pt x="2102" y="0"/>
                    </a:lnTo>
                    <a:moveTo>
                      <a:pt x="2104" y="0"/>
                    </a:moveTo>
                    <a:lnTo>
                      <a:pt x="2106" y="0"/>
                    </a:lnTo>
                    <a:moveTo>
                      <a:pt x="2108" y="0"/>
                    </a:moveTo>
                    <a:lnTo>
                      <a:pt x="2110" y="0"/>
                    </a:lnTo>
                    <a:moveTo>
                      <a:pt x="2112" y="0"/>
                    </a:moveTo>
                    <a:lnTo>
                      <a:pt x="2114" y="0"/>
                    </a:lnTo>
                    <a:moveTo>
                      <a:pt x="2116" y="0"/>
                    </a:moveTo>
                    <a:lnTo>
                      <a:pt x="2118" y="0"/>
                    </a:lnTo>
                    <a:moveTo>
                      <a:pt x="2120" y="0"/>
                    </a:moveTo>
                    <a:lnTo>
                      <a:pt x="2122" y="0"/>
                    </a:lnTo>
                    <a:moveTo>
                      <a:pt x="2124" y="0"/>
                    </a:moveTo>
                    <a:lnTo>
                      <a:pt x="2126" y="0"/>
                    </a:lnTo>
                    <a:moveTo>
                      <a:pt x="2128" y="0"/>
                    </a:moveTo>
                    <a:lnTo>
                      <a:pt x="2130" y="0"/>
                    </a:lnTo>
                    <a:moveTo>
                      <a:pt x="2132" y="0"/>
                    </a:moveTo>
                    <a:lnTo>
                      <a:pt x="2134" y="0"/>
                    </a:lnTo>
                    <a:moveTo>
                      <a:pt x="2136" y="0"/>
                    </a:moveTo>
                    <a:lnTo>
                      <a:pt x="2138" y="0"/>
                    </a:lnTo>
                    <a:moveTo>
                      <a:pt x="2140" y="0"/>
                    </a:moveTo>
                    <a:lnTo>
                      <a:pt x="2142" y="0"/>
                    </a:lnTo>
                    <a:moveTo>
                      <a:pt x="2144" y="0"/>
                    </a:moveTo>
                    <a:lnTo>
                      <a:pt x="2146" y="0"/>
                    </a:lnTo>
                    <a:moveTo>
                      <a:pt x="2148" y="0"/>
                    </a:moveTo>
                    <a:lnTo>
                      <a:pt x="2150" y="0"/>
                    </a:lnTo>
                    <a:moveTo>
                      <a:pt x="2152" y="0"/>
                    </a:moveTo>
                    <a:lnTo>
                      <a:pt x="2154" y="0"/>
                    </a:lnTo>
                    <a:moveTo>
                      <a:pt x="2156" y="0"/>
                    </a:moveTo>
                    <a:lnTo>
                      <a:pt x="2158" y="0"/>
                    </a:lnTo>
                    <a:moveTo>
                      <a:pt x="2160" y="0"/>
                    </a:moveTo>
                    <a:lnTo>
                      <a:pt x="2162" y="0"/>
                    </a:lnTo>
                    <a:moveTo>
                      <a:pt x="2164" y="0"/>
                    </a:moveTo>
                    <a:lnTo>
                      <a:pt x="2166" y="0"/>
                    </a:lnTo>
                    <a:moveTo>
                      <a:pt x="2168" y="0"/>
                    </a:moveTo>
                    <a:lnTo>
                      <a:pt x="2170" y="0"/>
                    </a:lnTo>
                    <a:moveTo>
                      <a:pt x="2172" y="0"/>
                    </a:moveTo>
                    <a:lnTo>
                      <a:pt x="2174" y="0"/>
                    </a:lnTo>
                    <a:moveTo>
                      <a:pt x="2176" y="0"/>
                    </a:moveTo>
                    <a:lnTo>
                      <a:pt x="2178" y="0"/>
                    </a:lnTo>
                    <a:moveTo>
                      <a:pt x="2180" y="0"/>
                    </a:moveTo>
                    <a:lnTo>
                      <a:pt x="2182" y="0"/>
                    </a:lnTo>
                    <a:moveTo>
                      <a:pt x="2184" y="0"/>
                    </a:moveTo>
                    <a:lnTo>
                      <a:pt x="2186" y="0"/>
                    </a:lnTo>
                    <a:moveTo>
                      <a:pt x="2188" y="0"/>
                    </a:moveTo>
                    <a:lnTo>
                      <a:pt x="2190" y="0"/>
                    </a:lnTo>
                    <a:moveTo>
                      <a:pt x="2192" y="0"/>
                    </a:moveTo>
                    <a:lnTo>
                      <a:pt x="2194" y="0"/>
                    </a:lnTo>
                    <a:moveTo>
                      <a:pt x="2196" y="0"/>
                    </a:moveTo>
                    <a:lnTo>
                      <a:pt x="2198" y="0"/>
                    </a:lnTo>
                    <a:moveTo>
                      <a:pt x="2200" y="0"/>
                    </a:moveTo>
                    <a:lnTo>
                      <a:pt x="2202" y="0"/>
                    </a:lnTo>
                    <a:moveTo>
                      <a:pt x="2204" y="0"/>
                    </a:moveTo>
                    <a:lnTo>
                      <a:pt x="2206" y="0"/>
                    </a:lnTo>
                    <a:moveTo>
                      <a:pt x="2208" y="0"/>
                    </a:moveTo>
                    <a:lnTo>
                      <a:pt x="2210" y="0"/>
                    </a:lnTo>
                    <a:moveTo>
                      <a:pt x="2212" y="0"/>
                    </a:moveTo>
                    <a:lnTo>
                      <a:pt x="2213" y="0"/>
                    </a:lnTo>
                  </a:path>
                </a:pathLst>
              </a:custGeom>
              <a:noFill/>
              <a:ln w="2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19" name="Freeform 48"/>
              <p:cNvSpPr>
                <a:spLocks noEditPoints="1"/>
              </p:cNvSpPr>
              <p:nvPr/>
            </p:nvSpPr>
            <p:spPr bwMode="auto">
              <a:xfrm>
                <a:off x="1757573" y="1825975"/>
                <a:ext cx="0" cy="3518966"/>
              </a:xfrm>
              <a:custGeom>
                <a:avLst/>
                <a:gdLst>
                  <a:gd name="T0" fmla="*/ 0 w 1588"/>
                  <a:gd name="T1" fmla="*/ 2147483647 h 1844"/>
                  <a:gd name="T2" fmla="*/ 0 w 1588"/>
                  <a:gd name="T3" fmla="*/ 2147483647 h 1844"/>
                  <a:gd name="T4" fmla="*/ 0 w 1588"/>
                  <a:gd name="T5" fmla="*/ 2147483647 h 1844"/>
                  <a:gd name="T6" fmla="*/ 0 w 1588"/>
                  <a:gd name="T7" fmla="*/ 2147483647 h 1844"/>
                  <a:gd name="T8" fmla="*/ 0 w 1588"/>
                  <a:gd name="T9" fmla="*/ 2147483647 h 1844"/>
                  <a:gd name="T10" fmla="*/ 0 w 1588"/>
                  <a:gd name="T11" fmla="*/ 2147483647 h 1844"/>
                  <a:gd name="T12" fmla="*/ 0 w 1588"/>
                  <a:gd name="T13" fmla="*/ 2147483647 h 1844"/>
                  <a:gd name="T14" fmla="*/ 0 w 1588"/>
                  <a:gd name="T15" fmla="*/ 2147483647 h 1844"/>
                  <a:gd name="T16" fmla="*/ 0 w 1588"/>
                  <a:gd name="T17" fmla="*/ 2147483647 h 1844"/>
                  <a:gd name="T18" fmla="*/ 0 w 1588"/>
                  <a:gd name="T19" fmla="*/ 2147483647 h 1844"/>
                  <a:gd name="T20" fmla="*/ 0 w 1588"/>
                  <a:gd name="T21" fmla="*/ 2147483647 h 1844"/>
                  <a:gd name="T22" fmla="*/ 0 w 1588"/>
                  <a:gd name="T23" fmla="*/ 2147483647 h 1844"/>
                  <a:gd name="T24" fmla="*/ 0 w 1588"/>
                  <a:gd name="T25" fmla="*/ 2147483647 h 1844"/>
                  <a:gd name="T26" fmla="*/ 0 w 1588"/>
                  <a:gd name="T27" fmla="*/ 2147483647 h 1844"/>
                  <a:gd name="T28" fmla="*/ 0 w 1588"/>
                  <a:gd name="T29" fmla="*/ 2147483647 h 1844"/>
                  <a:gd name="T30" fmla="*/ 0 w 1588"/>
                  <a:gd name="T31" fmla="*/ 2147483647 h 1844"/>
                  <a:gd name="T32" fmla="*/ 0 w 1588"/>
                  <a:gd name="T33" fmla="*/ 2147483647 h 1844"/>
                  <a:gd name="T34" fmla="*/ 0 w 1588"/>
                  <a:gd name="T35" fmla="*/ 2147483647 h 1844"/>
                  <a:gd name="T36" fmla="*/ 0 w 1588"/>
                  <a:gd name="T37" fmla="*/ 2147483647 h 1844"/>
                  <a:gd name="T38" fmla="*/ 0 w 1588"/>
                  <a:gd name="T39" fmla="*/ 2147483647 h 1844"/>
                  <a:gd name="T40" fmla="*/ 0 w 1588"/>
                  <a:gd name="T41" fmla="*/ 2147483647 h 1844"/>
                  <a:gd name="T42" fmla="*/ 0 w 1588"/>
                  <a:gd name="T43" fmla="*/ 2147483647 h 1844"/>
                  <a:gd name="T44" fmla="*/ 0 w 1588"/>
                  <a:gd name="T45" fmla="*/ 2147483647 h 1844"/>
                  <a:gd name="T46" fmla="*/ 0 w 1588"/>
                  <a:gd name="T47" fmla="*/ 2147483647 h 1844"/>
                  <a:gd name="T48" fmla="*/ 0 w 1588"/>
                  <a:gd name="T49" fmla="*/ 2147483647 h 1844"/>
                  <a:gd name="T50" fmla="*/ 0 w 1588"/>
                  <a:gd name="T51" fmla="*/ 2147483647 h 1844"/>
                  <a:gd name="T52" fmla="*/ 0 w 1588"/>
                  <a:gd name="T53" fmla="*/ 2147483647 h 1844"/>
                  <a:gd name="T54" fmla="*/ 0 w 1588"/>
                  <a:gd name="T55" fmla="*/ 2147483647 h 1844"/>
                  <a:gd name="T56" fmla="*/ 0 w 1588"/>
                  <a:gd name="T57" fmla="*/ 2147483647 h 1844"/>
                  <a:gd name="T58" fmla="*/ 0 w 1588"/>
                  <a:gd name="T59" fmla="*/ 2147483647 h 1844"/>
                  <a:gd name="T60" fmla="*/ 0 w 1588"/>
                  <a:gd name="T61" fmla="*/ 2147483647 h 1844"/>
                  <a:gd name="T62" fmla="*/ 0 w 1588"/>
                  <a:gd name="T63" fmla="*/ 2147483647 h 1844"/>
                  <a:gd name="T64" fmla="*/ 0 w 1588"/>
                  <a:gd name="T65" fmla="*/ 2147483647 h 1844"/>
                  <a:gd name="T66" fmla="*/ 0 w 1588"/>
                  <a:gd name="T67" fmla="*/ 2147483647 h 1844"/>
                  <a:gd name="T68" fmla="*/ 0 w 1588"/>
                  <a:gd name="T69" fmla="*/ 2147483647 h 1844"/>
                  <a:gd name="T70" fmla="*/ 0 w 1588"/>
                  <a:gd name="T71" fmla="*/ 2147483647 h 1844"/>
                  <a:gd name="T72" fmla="*/ 0 w 1588"/>
                  <a:gd name="T73" fmla="*/ 2147483647 h 1844"/>
                  <a:gd name="T74" fmla="*/ 0 w 1588"/>
                  <a:gd name="T75" fmla="*/ 2147483647 h 1844"/>
                  <a:gd name="T76" fmla="*/ 0 w 1588"/>
                  <a:gd name="T77" fmla="*/ 2147483647 h 1844"/>
                  <a:gd name="T78" fmla="*/ 0 w 1588"/>
                  <a:gd name="T79" fmla="*/ 2147483647 h 1844"/>
                  <a:gd name="T80" fmla="*/ 0 w 1588"/>
                  <a:gd name="T81" fmla="*/ 2147483647 h 1844"/>
                  <a:gd name="T82" fmla="*/ 0 w 1588"/>
                  <a:gd name="T83" fmla="*/ 2147483647 h 1844"/>
                  <a:gd name="T84" fmla="*/ 0 w 1588"/>
                  <a:gd name="T85" fmla="*/ 2147483647 h 1844"/>
                  <a:gd name="T86" fmla="*/ 0 w 1588"/>
                  <a:gd name="T87" fmla="*/ 2147483647 h 1844"/>
                  <a:gd name="T88" fmla="*/ 0 w 1588"/>
                  <a:gd name="T89" fmla="*/ 2147483647 h 1844"/>
                  <a:gd name="T90" fmla="*/ 0 w 1588"/>
                  <a:gd name="T91" fmla="*/ 2147483647 h 1844"/>
                  <a:gd name="T92" fmla="*/ 0 w 1588"/>
                  <a:gd name="T93" fmla="*/ 2147483647 h 1844"/>
                  <a:gd name="T94" fmla="*/ 0 w 1588"/>
                  <a:gd name="T95" fmla="*/ 2147483647 h 1844"/>
                  <a:gd name="T96" fmla="*/ 0 w 1588"/>
                  <a:gd name="T97" fmla="*/ 2147483647 h 1844"/>
                  <a:gd name="T98" fmla="*/ 0 w 1588"/>
                  <a:gd name="T99" fmla="*/ 2147483647 h 1844"/>
                  <a:gd name="T100" fmla="*/ 0 w 1588"/>
                  <a:gd name="T101" fmla="*/ 2147483647 h 1844"/>
                  <a:gd name="T102" fmla="*/ 0 w 1588"/>
                  <a:gd name="T103" fmla="*/ 2147483647 h 1844"/>
                  <a:gd name="T104" fmla="*/ 0 w 1588"/>
                  <a:gd name="T105" fmla="*/ 2147483647 h 1844"/>
                  <a:gd name="T106" fmla="*/ 0 w 1588"/>
                  <a:gd name="T107" fmla="*/ 2147483647 h 1844"/>
                  <a:gd name="T108" fmla="*/ 0 w 1588"/>
                  <a:gd name="T109" fmla="*/ 2147483647 h 1844"/>
                  <a:gd name="T110" fmla="*/ 0 w 1588"/>
                  <a:gd name="T111" fmla="*/ 2147483647 h 1844"/>
                  <a:gd name="T112" fmla="*/ 0 w 1588"/>
                  <a:gd name="T113" fmla="*/ 2147483647 h 1844"/>
                  <a:gd name="T114" fmla="*/ 0 w 1588"/>
                  <a:gd name="T115" fmla="*/ 2147483647 h 1844"/>
                  <a:gd name="T116" fmla="*/ 0 w 1588"/>
                  <a:gd name="T117" fmla="*/ 2147483647 h 1844"/>
                  <a:gd name="T118" fmla="*/ 0 w 1588"/>
                  <a:gd name="T119" fmla="*/ 2147483647 h 1844"/>
                  <a:gd name="T120" fmla="*/ 0 w 1588"/>
                  <a:gd name="T121" fmla="*/ 2147483647 h 184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588"/>
                  <a:gd name="T184" fmla="*/ 0 h 1844"/>
                  <a:gd name="T185" fmla="*/ 1588 w 1588"/>
                  <a:gd name="T186" fmla="*/ 1844 h 1844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588" h="1844">
                    <a:moveTo>
                      <a:pt x="0" y="1844"/>
                    </a:moveTo>
                    <a:lnTo>
                      <a:pt x="0" y="1842"/>
                    </a:lnTo>
                    <a:moveTo>
                      <a:pt x="0" y="1840"/>
                    </a:moveTo>
                    <a:lnTo>
                      <a:pt x="0" y="1838"/>
                    </a:lnTo>
                    <a:moveTo>
                      <a:pt x="0" y="1836"/>
                    </a:moveTo>
                    <a:lnTo>
                      <a:pt x="0" y="1834"/>
                    </a:lnTo>
                    <a:moveTo>
                      <a:pt x="0" y="1832"/>
                    </a:moveTo>
                    <a:lnTo>
                      <a:pt x="0" y="1830"/>
                    </a:lnTo>
                    <a:moveTo>
                      <a:pt x="0" y="1828"/>
                    </a:moveTo>
                    <a:lnTo>
                      <a:pt x="0" y="1826"/>
                    </a:lnTo>
                    <a:moveTo>
                      <a:pt x="0" y="1824"/>
                    </a:moveTo>
                    <a:lnTo>
                      <a:pt x="0" y="1822"/>
                    </a:lnTo>
                    <a:moveTo>
                      <a:pt x="0" y="1820"/>
                    </a:moveTo>
                    <a:lnTo>
                      <a:pt x="0" y="1818"/>
                    </a:lnTo>
                    <a:moveTo>
                      <a:pt x="0" y="1816"/>
                    </a:moveTo>
                    <a:lnTo>
                      <a:pt x="0" y="1814"/>
                    </a:lnTo>
                    <a:moveTo>
                      <a:pt x="0" y="1812"/>
                    </a:moveTo>
                    <a:lnTo>
                      <a:pt x="0" y="1810"/>
                    </a:lnTo>
                    <a:moveTo>
                      <a:pt x="0" y="1808"/>
                    </a:moveTo>
                    <a:lnTo>
                      <a:pt x="0" y="1806"/>
                    </a:lnTo>
                    <a:moveTo>
                      <a:pt x="0" y="1804"/>
                    </a:moveTo>
                    <a:lnTo>
                      <a:pt x="0" y="1802"/>
                    </a:lnTo>
                    <a:moveTo>
                      <a:pt x="0" y="1800"/>
                    </a:moveTo>
                    <a:lnTo>
                      <a:pt x="0" y="1798"/>
                    </a:lnTo>
                    <a:moveTo>
                      <a:pt x="0" y="1796"/>
                    </a:moveTo>
                    <a:lnTo>
                      <a:pt x="0" y="1794"/>
                    </a:lnTo>
                    <a:moveTo>
                      <a:pt x="0" y="1792"/>
                    </a:moveTo>
                    <a:lnTo>
                      <a:pt x="0" y="1790"/>
                    </a:lnTo>
                    <a:moveTo>
                      <a:pt x="0" y="1788"/>
                    </a:moveTo>
                    <a:lnTo>
                      <a:pt x="0" y="1786"/>
                    </a:lnTo>
                    <a:moveTo>
                      <a:pt x="0" y="1784"/>
                    </a:moveTo>
                    <a:lnTo>
                      <a:pt x="0" y="1782"/>
                    </a:lnTo>
                    <a:moveTo>
                      <a:pt x="0" y="1780"/>
                    </a:moveTo>
                    <a:lnTo>
                      <a:pt x="0" y="1778"/>
                    </a:lnTo>
                    <a:moveTo>
                      <a:pt x="0" y="1776"/>
                    </a:moveTo>
                    <a:lnTo>
                      <a:pt x="0" y="1774"/>
                    </a:lnTo>
                    <a:moveTo>
                      <a:pt x="0" y="1772"/>
                    </a:moveTo>
                    <a:lnTo>
                      <a:pt x="0" y="1770"/>
                    </a:lnTo>
                    <a:moveTo>
                      <a:pt x="0" y="1768"/>
                    </a:moveTo>
                    <a:lnTo>
                      <a:pt x="0" y="1766"/>
                    </a:lnTo>
                    <a:moveTo>
                      <a:pt x="0" y="1764"/>
                    </a:moveTo>
                    <a:lnTo>
                      <a:pt x="0" y="1762"/>
                    </a:lnTo>
                    <a:moveTo>
                      <a:pt x="0" y="1760"/>
                    </a:moveTo>
                    <a:lnTo>
                      <a:pt x="0" y="1758"/>
                    </a:lnTo>
                    <a:moveTo>
                      <a:pt x="0" y="1756"/>
                    </a:moveTo>
                    <a:lnTo>
                      <a:pt x="0" y="1754"/>
                    </a:lnTo>
                    <a:moveTo>
                      <a:pt x="0" y="1752"/>
                    </a:moveTo>
                    <a:lnTo>
                      <a:pt x="0" y="1750"/>
                    </a:lnTo>
                    <a:moveTo>
                      <a:pt x="0" y="1748"/>
                    </a:moveTo>
                    <a:lnTo>
                      <a:pt x="0" y="1746"/>
                    </a:lnTo>
                    <a:moveTo>
                      <a:pt x="0" y="1744"/>
                    </a:moveTo>
                    <a:lnTo>
                      <a:pt x="0" y="1742"/>
                    </a:lnTo>
                    <a:moveTo>
                      <a:pt x="0" y="1740"/>
                    </a:moveTo>
                    <a:lnTo>
                      <a:pt x="0" y="1738"/>
                    </a:lnTo>
                    <a:moveTo>
                      <a:pt x="0" y="1736"/>
                    </a:moveTo>
                    <a:lnTo>
                      <a:pt x="0" y="1734"/>
                    </a:lnTo>
                    <a:moveTo>
                      <a:pt x="0" y="1732"/>
                    </a:moveTo>
                    <a:lnTo>
                      <a:pt x="0" y="1730"/>
                    </a:lnTo>
                    <a:moveTo>
                      <a:pt x="0" y="1728"/>
                    </a:moveTo>
                    <a:lnTo>
                      <a:pt x="0" y="1726"/>
                    </a:lnTo>
                    <a:moveTo>
                      <a:pt x="0" y="1724"/>
                    </a:moveTo>
                    <a:lnTo>
                      <a:pt x="0" y="1722"/>
                    </a:lnTo>
                    <a:moveTo>
                      <a:pt x="0" y="1720"/>
                    </a:moveTo>
                    <a:lnTo>
                      <a:pt x="0" y="1718"/>
                    </a:lnTo>
                    <a:moveTo>
                      <a:pt x="0" y="1716"/>
                    </a:moveTo>
                    <a:lnTo>
                      <a:pt x="0" y="1714"/>
                    </a:lnTo>
                    <a:moveTo>
                      <a:pt x="0" y="1712"/>
                    </a:moveTo>
                    <a:lnTo>
                      <a:pt x="0" y="1710"/>
                    </a:lnTo>
                    <a:moveTo>
                      <a:pt x="0" y="1708"/>
                    </a:moveTo>
                    <a:lnTo>
                      <a:pt x="0" y="1706"/>
                    </a:lnTo>
                    <a:moveTo>
                      <a:pt x="0" y="1704"/>
                    </a:moveTo>
                    <a:lnTo>
                      <a:pt x="0" y="1702"/>
                    </a:lnTo>
                    <a:moveTo>
                      <a:pt x="0" y="1700"/>
                    </a:moveTo>
                    <a:lnTo>
                      <a:pt x="0" y="1698"/>
                    </a:lnTo>
                    <a:moveTo>
                      <a:pt x="0" y="1696"/>
                    </a:moveTo>
                    <a:lnTo>
                      <a:pt x="0" y="1694"/>
                    </a:lnTo>
                    <a:moveTo>
                      <a:pt x="0" y="1692"/>
                    </a:moveTo>
                    <a:lnTo>
                      <a:pt x="0" y="1690"/>
                    </a:lnTo>
                    <a:moveTo>
                      <a:pt x="0" y="1688"/>
                    </a:moveTo>
                    <a:lnTo>
                      <a:pt x="0" y="1686"/>
                    </a:lnTo>
                    <a:moveTo>
                      <a:pt x="0" y="1684"/>
                    </a:moveTo>
                    <a:lnTo>
                      <a:pt x="0" y="1682"/>
                    </a:lnTo>
                    <a:moveTo>
                      <a:pt x="0" y="1680"/>
                    </a:moveTo>
                    <a:lnTo>
                      <a:pt x="0" y="1678"/>
                    </a:lnTo>
                    <a:moveTo>
                      <a:pt x="0" y="1676"/>
                    </a:moveTo>
                    <a:lnTo>
                      <a:pt x="0" y="1674"/>
                    </a:lnTo>
                    <a:moveTo>
                      <a:pt x="0" y="1672"/>
                    </a:moveTo>
                    <a:lnTo>
                      <a:pt x="0" y="1670"/>
                    </a:lnTo>
                    <a:moveTo>
                      <a:pt x="0" y="1668"/>
                    </a:moveTo>
                    <a:lnTo>
                      <a:pt x="0" y="1666"/>
                    </a:lnTo>
                    <a:moveTo>
                      <a:pt x="0" y="1664"/>
                    </a:moveTo>
                    <a:lnTo>
                      <a:pt x="0" y="1662"/>
                    </a:lnTo>
                    <a:moveTo>
                      <a:pt x="0" y="1660"/>
                    </a:moveTo>
                    <a:lnTo>
                      <a:pt x="0" y="1658"/>
                    </a:lnTo>
                    <a:moveTo>
                      <a:pt x="0" y="1656"/>
                    </a:moveTo>
                    <a:lnTo>
                      <a:pt x="0" y="1654"/>
                    </a:lnTo>
                    <a:moveTo>
                      <a:pt x="0" y="1652"/>
                    </a:moveTo>
                    <a:lnTo>
                      <a:pt x="0" y="1650"/>
                    </a:lnTo>
                    <a:moveTo>
                      <a:pt x="0" y="1648"/>
                    </a:moveTo>
                    <a:lnTo>
                      <a:pt x="0" y="1646"/>
                    </a:lnTo>
                    <a:moveTo>
                      <a:pt x="0" y="1644"/>
                    </a:moveTo>
                    <a:lnTo>
                      <a:pt x="0" y="1642"/>
                    </a:lnTo>
                    <a:moveTo>
                      <a:pt x="0" y="1640"/>
                    </a:moveTo>
                    <a:lnTo>
                      <a:pt x="0" y="1638"/>
                    </a:lnTo>
                    <a:moveTo>
                      <a:pt x="0" y="1636"/>
                    </a:moveTo>
                    <a:lnTo>
                      <a:pt x="0" y="1634"/>
                    </a:lnTo>
                    <a:moveTo>
                      <a:pt x="0" y="1632"/>
                    </a:moveTo>
                    <a:lnTo>
                      <a:pt x="0" y="1630"/>
                    </a:lnTo>
                    <a:moveTo>
                      <a:pt x="0" y="1628"/>
                    </a:moveTo>
                    <a:lnTo>
                      <a:pt x="0" y="1626"/>
                    </a:lnTo>
                    <a:moveTo>
                      <a:pt x="0" y="1624"/>
                    </a:moveTo>
                    <a:lnTo>
                      <a:pt x="0" y="1622"/>
                    </a:lnTo>
                    <a:moveTo>
                      <a:pt x="0" y="1620"/>
                    </a:moveTo>
                    <a:lnTo>
                      <a:pt x="0" y="1618"/>
                    </a:lnTo>
                    <a:moveTo>
                      <a:pt x="0" y="1616"/>
                    </a:moveTo>
                    <a:lnTo>
                      <a:pt x="0" y="1614"/>
                    </a:lnTo>
                    <a:moveTo>
                      <a:pt x="0" y="1612"/>
                    </a:moveTo>
                    <a:lnTo>
                      <a:pt x="0" y="1610"/>
                    </a:lnTo>
                    <a:moveTo>
                      <a:pt x="0" y="1608"/>
                    </a:moveTo>
                    <a:lnTo>
                      <a:pt x="0" y="1606"/>
                    </a:lnTo>
                    <a:moveTo>
                      <a:pt x="0" y="1604"/>
                    </a:moveTo>
                    <a:lnTo>
                      <a:pt x="0" y="1602"/>
                    </a:lnTo>
                    <a:moveTo>
                      <a:pt x="0" y="1600"/>
                    </a:moveTo>
                    <a:lnTo>
                      <a:pt x="0" y="1598"/>
                    </a:lnTo>
                    <a:moveTo>
                      <a:pt x="0" y="1596"/>
                    </a:moveTo>
                    <a:lnTo>
                      <a:pt x="0" y="1594"/>
                    </a:lnTo>
                    <a:moveTo>
                      <a:pt x="0" y="1592"/>
                    </a:moveTo>
                    <a:lnTo>
                      <a:pt x="0" y="1590"/>
                    </a:lnTo>
                    <a:moveTo>
                      <a:pt x="0" y="1588"/>
                    </a:moveTo>
                    <a:lnTo>
                      <a:pt x="0" y="1586"/>
                    </a:lnTo>
                    <a:moveTo>
                      <a:pt x="0" y="1584"/>
                    </a:moveTo>
                    <a:lnTo>
                      <a:pt x="0" y="1582"/>
                    </a:lnTo>
                    <a:moveTo>
                      <a:pt x="0" y="1580"/>
                    </a:moveTo>
                    <a:lnTo>
                      <a:pt x="0" y="1578"/>
                    </a:lnTo>
                    <a:moveTo>
                      <a:pt x="0" y="1576"/>
                    </a:moveTo>
                    <a:lnTo>
                      <a:pt x="0" y="1574"/>
                    </a:lnTo>
                    <a:moveTo>
                      <a:pt x="0" y="1572"/>
                    </a:moveTo>
                    <a:lnTo>
                      <a:pt x="0" y="1570"/>
                    </a:lnTo>
                    <a:moveTo>
                      <a:pt x="0" y="1568"/>
                    </a:moveTo>
                    <a:lnTo>
                      <a:pt x="0" y="1566"/>
                    </a:lnTo>
                    <a:moveTo>
                      <a:pt x="0" y="1564"/>
                    </a:moveTo>
                    <a:lnTo>
                      <a:pt x="0" y="1562"/>
                    </a:lnTo>
                    <a:moveTo>
                      <a:pt x="0" y="1560"/>
                    </a:moveTo>
                    <a:lnTo>
                      <a:pt x="0" y="1558"/>
                    </a:lnTo>
                    <a:moveTo>
                      <a:pt x="0" y="1556"/>
                    </a:moveTo>
                    <a:lnTo>
                      <a:pt x="0" y="1554"/>
                    </a:lnTo>
                    <a:moveTo>
                      <a:pt x="0" y="1552"/>
                    </a:moveTo>
                    <a:lnTo>
                      <a:pt x="0" y="1550"/>
                    </a:lnTo>
                    <a:moveTo>
                      <a:pt x="0" y="1548"/>
                    </a:moveTo>
                    <a:lnTo>
                      <a:pt x="0" y="1546"/>
                    </a:lnTo>
                    <a:moveTo>
                      <a:pt x="0" y="1544"/>
                    </a:moveTo>
                    <a:lnTo>
                      <a:pt x="0" y="1542"/>
                    </a:lnTo>
                    <a:moveTo>
                      <a:pt x="0" y="1540"/>
                    </a:moveTo>
                    <a:lnTo>
                      <a:pt x="0" y="1538"/>
                    </a:lnTo>
                    <a:moveTo>
                      <a:pt x="0" y="1536"/>
                    </a:moveTo>
                    <a:lnTo>
                      <a:pt x="0" y="1534"/>
                    </a:lnTo>
                    <a:moveTo>
                      <a:pt x="0" y="1532"/>
                    </a:moveTo>
                    <a:lnTo>
                      <a:pt x="0" y="1530"/>
                    </a:lnTo>
                    <a:moveTo>
                      <a:pt x="0" y="1528"/>
                    </a:moveTo>
                    <a:lnTo>
                      <a:pt x="0" y="1526"/>
                    </a:lnTo>
                    <a:moveTo>
                      <a:pt x="0" y="1524"/>
                    </a:moveTo>
                    <a:lnTo>
                      <a:pt x="0" y="1522"/>
                    </a:lnTo>
                    <a:moveTo>
                      <a:pt x="0" y="1520"/>
                    </a:moveTo>
                    <a:lnTo>
                      <a:pt x="0" y="1518"/>
                    </a:lnTo>
                    <a:moveTo>
                      <a:pt x="0" y="1516"/>
                    </a:moveTo>
                    <a:lnTo>
                      <a:pt x="0" y="1514"/>
                    </a:lnTo>
                    <a:moveTo>
                      <a:pt x="0" y="1512"/>
                    </a:moveTo>
                    <a:lnTo>
                      <a:pt x="0" y="1510"/>
                    </a:lnTo>
                    <a:moveTo>
                      <a:pt x="0" y="1508"/>
                    </a:moveTo>
                    <a:lnTo>
                      <a:pt x="0" y="1506"/>
                    </a:lnTo>
                    <a:moveTo>
                      <a:pt x="0" y="1504"/>
                    </a:moveTo>
                    <a:lnTo>
                      <a:pt x="0" y="1502"/>
                    </a:lnTo>
                    <a:moveTo>
                      <a:pt x="0" y="1500"/>
                    </a:moveTo>
                    <a:lnTo>
                      <a:pt x="0" y="1498"/>
                    </a:lnTo>
                    <a:moveTo>
                      <a:pt x="0" y="1496"/>
                    </a:moveTo>
                    <a:lnTo>
                      <a:pt x="0" y="1494"/>
                    </a:lnTo>
                    <a:moveTo>
                      <a:pt x="0" y="1492"/>
                    </a:moveTo>
                    <a:lnTo>
                      <a:pt x="0" y="1490"/>
                    </a:lnTo>
                    <a:moveTo>
                      <a:pt x="0" y="1488"/>
                    </a:moveTo>
                    <a:lnTo>
                      <a:pt x="0" y="1486"/>
                    </a:lnTo>
                    <a:moveTo>
                      <a:pt x="0" y="1484"/>
                    </a:moveTo>
                    <a:lnTo>
                      <a:pt x="0" y="1482"/>
                    </a:lnTo>
                    <a:moveTo>
                      <a:pt x="0" y="1480"/>
                    </a:moveTo>
                    <a:lnTo>
                      <a:pt x="0" y="1478"/>
                    </a:lnTo>
                    <a:moveTo>
                      <a:pt x="0" y="1476"/>
                    </a:moveTo>
                    <a:lnTo>
                      <a:pt x="0" y="1474"/>
                    </a:lnTo>
                    <a:moveTo>
                      <a:pt x="0" y="1472"/>
                    </a:moveTo>
                    <a:lnTo>
                      <a:pt x="0" y="1470"/>
                    </a:lnTo>
                    <a:moveTo>
                      <a:pt x="0" y="1468"/>
                    </a:moveTo>
                    <a:lnTo>
                      <a:pt x="0" y="1466"/>
                    </a:lnTo>
                    <a:moveTo>
                      <a:pt x="0" y="1464"/>
                    </a:moveTo>
                    <a:lnTo>
                      <a:pt x="0" y="1462"/>
                    </a:lnTo>
                    <a:moveTo>
                      <a:pt x="0" y="1460"/>
                    </a:moveTo>
                    <a:lnTo>
                      <a:pt x="0" y="1458"/>
                    </a:lnTo>
                    <a:moveTo>
                      <a:pt x="0" y="1456"/>
                    </a:moveTo>
                    <a:lnTo>
                      <a:pt x="0" y="1454"/>
                    </a:lnTo>
                    <a:moveTo>
                      <a:pt x="0" y="1452"/>
                    </a:moveTo>
                    <a:lnTo>
                      <a:pt x="0" y="1450"/>
                    </a:lnTo>
                    <a:moveTo>
                      <a:pt x="0" y="1448"/>
                    </a:moveTo>
                    <a:lnTo>
                      <a:pt x="0" y="1446"/>
                    </a:lnTo>
                    <a:moveTo>
                      <a:pt x="0" y="1444"/>
                    </a:moveTo>
                    <a:lnTo>
                      <a:pt x="0" y="1442"/>
                    </a:lnTo>
                    <a:moveTo>
                      <a:pt x="0" y="1440"/>
                    </a:moveTo>
                    <a:lnTo>
                      <a:pt x="0" y="1438"/>
                    </a:lnTo>
                    <a:moveTo>
                      <a:pt x="0" y="1436"/>
                    </a:moveTo>
                    <a:lnTo>
                      <a:pt x="0" y="1434"/>
                    </a:lnTo>
                    <a:moveTo>
                      <a:pt x="0" y="1432"/>
                    </a:moveTo>
                    <a:lnTo>
                      <a:pt x="0" y="1430"/>
                    </a:lnTo>
                    <a:moveTo>
                      <a:pt x="0" y="1428"/>
                    </a:moveTo>
                    <a:lnTo>
                      <a:pt x="0" y="1426"/>
                    </a:lnTo>
                    <a:moveTo>
                      <a:pt x="0" y="1424"/>
                    </a:moveTo>
                    <a:lnTo>
                      <a:pt x="0" y="1422"/>
                    </a:lnTo>
                    <a:moveTo>
                      <a:pt x="0" y="1420"/>
                    </a:moveTo>
                    <a:lnTo>
                      <a:pt x="0" y="1418"/>
                    </a:lnTo>
                    <a:moveTo>
                      <a:pt x="0" y="1416"/>
                    </a:moveTo>
                    <a:lnTo>
                      <a:pt x="0" y="1414"/>
                    </a:lnTo>
                    <a:moveTo>
                      <a:pt x="0" y="1412"/>
                    </a:moveTo>
                    <a:lnTo>
                      <a:pt x="0" y="1410"/>
                    </a:lnTo>
                    <a:moveTo>
                      <a:pt x="0" y="1408"/>
                    </a:moveTo>
                    <a:lnTo>
                      <a:pt x="0" y="1406"/>
                    </a:lnTo>
                    <a:moveTo>
                      <a:pt x="0" y="1404"/>
                    </a:moveTo>
                    <a:lnTo>
                      <a:pt x="0" y="1402"/>
                    </a:lnTo>
                    <a:moveTo>
                      <a:pt x="0" y="1400"/>
                    </a:moveTo>
                    <a:lnTo>
                      <a:pt x="0" y="1398"/>
                    </a:lnTo>
                    <a:moveTo>
                      <a:pt x="0" y="1396"/>
                    </a:moveTo>
                    <a:lnTo>
                      <a:pt x="0" y="1394"/>
                    </a:lnTo>
                    <a:moveTo>
                      <a:pt x="0" y="1392"/>
                    </a:moveTo>
                    <a:lnTo>
                      <a:pt x="0" y="1390"/>
                    </a:lnTo>
                    <a:moveTo>
                      <a:pt x="0" y="1388"/>
                    </a:moveTo>
                    <a:lnTo>
                      <a:pt x="0" y="1386"/>
                    </a:lnTo>
                    <a:moveTo>
                      <a:pt x="0" y="1384"/>
                    </a:moveTo>
                    <a:lnTo>
                      <a:pt x="0" y="1382"/>
                    </a:lnTo>
                    <a:moveTo>
                      <a:pt x="0" y="1380"/>
                    </a:moveTo>
                    <a:lnTo>
                      <a:pt x="0" y="1378"/>
                    </a:lnTo>
                    <a:moveTo>
                      <a:pt x="0" y="1376"/>
                    </a:moveTo>
                    <a:lnTo>
                      <a:pt x="0" y="1374"/>
                    </a:lnTo>
                    <a:moveTo>
                      <a:pt x="0" y="1372"/>
                    </a:moveTo>
                    <a:lnTo>
                      <a:pt x="0" y="1370"/>
                    </a:lnTo>
                    <a:moveTo>
                      <a:pt x="0" y="1368"/>
                    </a:moveTo>
                    <a:lnTo>
                      <a:pt x="0" y="1366"/>
                    </a:lnTo>
                    <a:moveTo>
                      <a:pt x="0" y="1364"/>
                    </a:moveTo>
                    <a:lnTo>
                      <a:pt x="0" y="1362"/>
                    </a:lnTo>
                    <a:moveTo>
                      <a:pt x="0" y="1360"/>
                    </a:moveTo>
                    <a:lnTo>
                      <a:pt x="0" y="1358"/>
                    </a:lnTo>
                    <a:moveTo>
                      <a:pt x="0" y="1356"/>
                    </a:moveTo>
                    <a:lnTo>
                      <a:pt x="0" y="1354"/>
                    </a:lnTo>
                    <a:moveTo>
                      <a:pt x="0" y="1352"/>
                    </a:moveTo>
                    <a:lnTo>
                      <a:pt x="0" y="1350"/>
                    </a:lnTo>
                    <a:moveTo>
                      <a:pt x="0" y="1348"/>
                    </a:moveTo>
                    <a:lnTo>
                      <a:pt x="0" y="1346"/>
                    </a:lnTo>
                    <a:moveTo>
                      <a:pt x="0" y="1344"/>
                    </a:moveTo>
                    <a:lnTo>
                      <a:pt x="0" y="1342"/>
                    </a:lnTo>
                    <a:moveTo>
                      <a:pt x="0" y="1340"/>
                    </a:moveTo>
                    <a:lnTo>
                      <a:pt x="0" y="1338"/>
                    </a:lnTo>
                    <a:moveTo>
                      <a:pt x="0" y="1336"/>
                    </a:moveTo>
                    <a:lnTo>
                      <a:pt x="0" y="1334"/>
                    </a:lnTo>
                    <a:moveTo>
                      <a:pt x="0" y="1332"/>
                    </a:moveTo>
                    <a:lnTo>
                      <a:pt x="0" y="1330"/>
                    </a:lnTo>
                    <a:moveTo>
                      <a:pt x="0" y="1328"/>
                    </a:moveTo>
                    <a:lnTo>
                      <a:pt x="0" y="1326"/>
                    </a:lnTo>
                    <a:moveTo>
                      <a:pt x="0" y="1324"/>
                    </a:moveTo>
                    <a:lnTo>
                      <a:pt x="0" y="1322"/>
                    </a:lnTo>
                    <a:moveTo>
                      <a:pt x="0" y="1320"/>
                    </a:moveTo>
                    <a:lnTo>
                      <a:pt x="0" y="1318"/>
                    </a:lnTo>
                    <a:moveTo>
                      <a:pt x="0" y="1316"/>
                    </a:moveTo>
                    <a:lnTo>
                      <a:pt x="0" y="1314"/>
                    </a:lnTo>
                    <a:moveTo>
                      <a:pt x="0" y="1312"/>
                    </a:moveTo>
                    <a:lnTo>
                      <a:pt x="0" y="1310"/>
                    </a:lnTo>
                    <a:moveTo>
                      <a:pt x="0" y="1308"/>
                    </a:moveTo>
                    <a:lnTo>
                      <a:pt x="0" y="1306"/>
                    </a:lnTo>
                    <a:moveTo>
                      <a:pt x="0" y="1304"/>
                    </a:moveTo>
                    <a:lnTo>
                      <a:pt x="0" y="1302"/>
                    </a:lnTo>
                    <a:moveTo>
                      <a:pt x="0" y="1300"/>
                    </a:moveTo>
                    <a:lnTo>
                      <a:pt x="0" y="1298"/>
                    </a:lnTo>
                    <a:moveTo>
                      <a:pt x="0" y="1296"/>
                    </a:moveTo>
                    <a:lnTo>
                      <a:pt x="0" y="1294"/>
                    </a:lnTo>
                    <a:moveTo>
                      <a:pt x="0" y="1292"/>
                    </a:moveTo>
                    <a:lnTo>
                      <a:pt x="0" y="1290"/>
                    </a:lnTo>
                    <a:moveTo>
                      <a:pt x="0" y="1288"/>
                    </a:moveTo>
                    <a:lnTo>
                      <a:pt x="0" y="1286"/>
                    </a:lnTo>
                    <a:moveTo>
                      <a:pt x="0" y="1284"/>
                    </a:moveTo>
                    <a:lnTo>
                      <a:pt x="0" y="1282"/>
                    </a:lnTo>
                    <a:moveTo>
                      <a:pt x="0" y="1280"/>
                    </a:moveTo>
                    <a:lnTo>
                      <a:pt x="0" y="1278"/>
                    </a:lnTo>
                    <a:moveTo>
                      <a:pt x="0" y="1276"/>
                    </a:moveTo>
                    <a:lnTo>
                      <a:pt x="0" y="1274"/>
                    </a:lnTo>
                    <a:moveTo>
                      <a:pt x="0" y="1272"/>
                    </a:moveTo>
                    <a:lnTo>
                      <a:pt x="0" y="1270"/>
                    </a:lnTo>
                    <a:moveTo>
                      <a:pt x="0" y="1268"/>
                    </a:moveTo>
                    <a:lnTo>
                      <a:pt x="0" y="1266"/>
                    </a:lnTo>
                    <a:moveTo>
                      <a:pt x="0" y="1264"/>
                    </a:moveTo>
                    <a:lnTo>
                      <a:pt x="0" y="1262"/>
                    </a:lnTo>
                    <a:moveTo>
                      <a:pt x="0" y="1260"/>
                    </a:moveTo>
                    <a:lnTo>
                      <a:pt x="0" y="1258"/>
                    </a:lnTo>
                    <a:moveTo>
                      <a:pt x="0" y="1256"/>
                    </a:moveTo>
                    <a:lnTo>
                      <a:pt x="0" y="1254"/>
                    </a:lnTo>
                    <a:moveTo>
                      <a:pt x="0" y="1252"/>
                    </a:moveTo>
                    <a:lnTo>
                      <a:pt x="0" y="1250"/>
                    </a:lnTo>
                    <a:moveTo>
                      <a:pt x="0" y="1248"/>
                    </a:moveTo>
                    <a:lnTo>
                      <a:pt x="0" y="1246"/>
                    </a:lnTo>
                    <a:moveTo>
                      <a:pt x="0" y="1244"/>
                    </a:moveTo>
                    <a:lnTo>
                      <a:pt x="0" y="1242"/>
                    </a:lnTo>
                    <a:moveTo>
                      <a:pt x="0" y="1240"/>
                    </a:moveTo>
                    <a:lnTo>
                      <a:pt x="0" y="1238"/>
                    </a:lnTo>
                    <a:moveTo>
                      <a:pt x="0" y="1236"/>
                    </a:moveTo>
                    <a:lnTo>
                      <a:pt x="0" y="1234"/>
                    </a:lnTo>
                    <a:moveTo>
                      <a:pt x="0" y="1232"/>
                    </a:moveTo>
                    <a:lnTo>
                      <a:pt x="0" y="1230"/>
                    </a:lnTo>
                    <a:moveTo>
                      <a:pt x="0" y="1228"/>
                    </a:moveTo>
                    <a:lnTo>
                      <a:pt x="0" y="1226"/>
                    </a:lnTo>
                    <a:moveTo>
                      <a:pt x="0" y="1224"/>
                    </a:moveTo>
                    <a:lnTo>
                      <a:pt x="0" y="1222"/>
                    </a:lnTo>
                    <a:moveTo>
                      <a:pt x="0" y="1220"/>
                    </a:moveTo>
                    <a:lnTo>
                      <a:pt x="0" y="1218"/>
                    </a:lnTo>
                    <a:moveTo>
                      <a:pt x="0" y="1216"/>
                    </a:moveTo>
                    <a:lnTo>
                      <a:pt x="0" y="1214"/>
                    </a:lnTo>
                    <a:moveTo>
                      <a:pt x="0" y="1212"/>
                    </a:moveTo>
                    <a:lnTo>
                      <a:pt x="0" y="1210"/>
                    </a:lnTo>
                    <a:moveTo>
                      <a:pt x="0" y="1208"/>
                    </a:moveTo>
                    <a:lnTo>
                      <a:pt x="0" y="1206"/>
                    </a:lnTo>
                    <a:moveTo>
                      <a:pt x="0" y="1204"/>
                    </a:moveTo>
                    <a:lnTo>
                      <a:pt x="0" y="1202"/>
                    </a:lnTo>
                    <a:moveTo>
                      <a:pt x="0" y="1200"/>
                    </a:moveTo>
                    <a:lnTo>
                      <a:pt x="0" y="1198"/>
                    </a:lnTo>
                    <a:moveTo>
                      <a:pt x="0" y="1196"/>
                    </a:moveTo>
                    <a:lnTo>
                      <a:pt x="0" y="1194"/>
                    </a:lnTo>
                    <a:moveTo>
                      <a:pt x="0" y="1192"/>
                    </a:moveTo>
                    <a:lnTo>
                      <a:pt x="0" y="1190"/>
                    </a:lnTo>
                    <a:moveTo>
                      <a:pt x="0" y="1188"/>
                    </a:moveTo>
                    <a:lnTo>
                      <a:pt x="0" y="1186"/>
                    </a:lnTo>
                    <a:moveTo>
                      <a:pt x="0" y="1184"/>
                    </a:moveTo>
                    <a:lnTo>
                      <a:pt x="0" y="1182"/>
                    </a:lnTo>
                    <a:moveTo>
                      <a:pt x="0" y="1180"/>
                    </a:moveTo>
                    <a:lnTo>
                      <a:pt x="0" y="1178"/>
                    </a:lnTo>
                    <a:moveTo>
                      <a:pt x="0" y="1176"/>
                    </a:moveTo>
                    <a:lnTo>
                      <a:pt x="0" y="1174"/>
                    </a:lnTo>
                    <a:moveTo>
                      <a:pt x="0" y="1172"/>
                    </a:moveTo>
                    <a:lnTo>
                      <a:pt x="0" y="1170"/>
                    </a:lnTo>
                    <a:moveTo>
                      <a:pt x="0" y="1168"/>
                    </a:moveTo>
                    <a:lnTo>
                      <a:pt x="0" y="1166"/>
                    </a:lnTo>
                    <a:moveTo>
                      <a:pt x="0" y="1164"/>
                    </a:moveTo>
                    <a:lnTo>
                      <a:pt x="0" y="1162"/>
                    </a:lnTo>
                    <a:moveTo>
                      <a:pt x="0" y="1160"/>
                    </a:moveTo>
                    <a:lnTo>
                      <a:pt x="0" y="1158"/>
                    </a:lnTo>
                    <a:moveTo>
                      <a:pt x="0" y="1156"/>
                    </a:moveTo>
                    <a:lnTo>
                      <a:pt x="0" y="1154"/>
                    </a:lnTo>
                    <a:moveTo>
                      <a:pt x="0" y="1152"/>
                    </a:moveTo>
                    <a:lnTo>
                      <a:pt x="0" y="1150"/>
                    </a:lnTo>
                    <a:moveTo>
                      <a:pt x="0" y="1148"/>
                    </a:moveTo>
                    <a:lnTo>
                      <a:pt x="0" y="1146"/>
                    </a:lnTo>
                    <a:moveTo>
                      <a:pt x="0" y="1144"/>
                    </a:moveTo>
                    <a:lnTo>
                      <a:pt x="0" y="1142"/>
                    </a:lnTo>
                    <a:moveTo>
                      <a:pt x="0" y="1140"/>
                    </a:moveTo>
                    <a:lnTo>
                      <a:pt x="0" y="1138"/>
                    </a:lnTo>
                    <a:moveTo>
                      <a:pt x="0" y="1136"/>
                    </a:moveTo>
                    <a:lnTo>
                      <a:pt x="0" y="1134"/>
                    </a:lnTo>
                    <a:moveTo>
                      <a:pt x="0" y="1132"/>
                    </a:moveTo>
                    <a:lnTo>
                      <a:pt x="0" y="1130"/>
                    </a:lnTo>
                    <a:moveTo>
                      <a:pt x="0" y="1128"/>
                    </a:moveTo>
                    <a:lnTo>
                      <a:pt x="0" y="1126"/>
                    </a:lnTo>
                    <a:moveTo>
                      <a:pt x="0" y="1124"/>
                    </a:moveTo>
                    <a:lnTo>
                      <a:pt x="0" y="1122"/>
                    </a:lnTo>
                    <a:moveTo>
                      <a:pt x="0" y="1120"/>
                    </a:moveTo>
                    <a:lnTo>
                      <a:pt x="0" y="1118"/>
                    </a:lnTo>
                    <a:moveTo>
                      <a:pt x="0" y="1116"/>
                    </a:moveTo>
                    <a:lnTo>
                      <a:pt x="0" y="1114"/>
                    </a:lnTo>
                    <a:moveTo>
                      <a:pt x="0" y="1112"/>
                    </a:moveTo>
                    <a:lnTo>
                      <a:pt x="0" y="1110"/>
                    </a:lnTo>
                    <a:moveTo>
                      <a:pt x="0" y="1108"/>
                    </a:moveTo>
                    <a:lnTo>
                      <a:pt x="0" y="1106"/>
                    </a:lnTo>
                    <a:moveTo>
                      <a:pt x="0" y="1104"/>
                    </a:moveTo>
                    <a:lnTo>
                      <a:pt x="0" y="1102"/>
                    </a:lnTo>
                    <a:moveTo>
                      <a:pt x="0" y="1100"/>
                    </a:moveTo>
                    <a:lnTo>
                      <a:pt x="0" y="1098"/>
                    </a:lnTo>
                    <a:moveTo>
                      <a:pt x="0" y="1096"/>
                    </a:moveTo>
                    <a:lnTo>
                      <a:pt x="0" y="1094"/>
                    </a:lnTo>
                    <a:moveTo>
                      <a:pt x="0" y="1092"/>
                    </a:moveTo>
                    <a:lnTo>
                      <a:pt x="0" y="1090"/>
                    </a:lnTo>
                    <a:moveTo>
                      <a:pt x="0" y="1088"/>
                    </a:moveTo>
                    <a:lnTo>
                      <a:pt x="0" y="1086"/>
                    </a:lnTo>
                    <a:moveTo>
                      <a:pt x="0" y="1084"/>
                    </a:moveTo>
                    <a:lnTo>
                      <a:pt x="0" y="1082"/>
                    </a:lnTo>
                    <a:moveTo>
                      <a:pt x="0" y="1080"/>
                    </a:moveTo>
                    <a:lnTo>
                      <a:pt x="0" y="1078"/>
                    </a:lnTo>
                    <a:moveTo>
                      <a:pt x="0" y="1076"/>
                    </a:moveTo>
                    <a:lnTo>
                      <a:pt x="0" y="1074"/>
                    </a:lnTo>
                    <a:moveTo>
                      <a:pt x="0" y="1072"/>
                    </a:moveTo>
                    <a:lnTo>
                      <a:pt x="0" y="1070"/>
                    </a:lnTo>
                    <a:moveTo>
                      <a:pt x="0" y="1068"/>
                    </a:moveTo>
                    <a:lnTo>
                      <a:pt x="0" y="1066"/>
                    </a:lnTo>
                    <a:moveTo>
                      <a:pt x="0" y="1064"/>
                    </a:moveTo>
                    <a:lnTo>
                      <a:pt x="0" y="1062"/>
                    </a:lnTo>
                    <a:moveTo>
                      <a:pt x="0" y="1060"/>
                    </a:moveTo>
                    <a:lnTo>
                      <a:pt x="0" y="1058"/>
                    </a:lnTo>
                    <a:moveTo>
                      <a:pt x="0" y="1056"/>
                    </a:moveTo>
                    <a:lnTo>
                      <a:pt x="0" y="1054"/>
                    </a:lnTo>
                    <a:moveTo>
                      <a:pt x="0" y="1052"/>
                    </a:moveTo>
                    <a:lnTo>
                      <a:pt x="0" y="1050"/>
                    </a:lnTo>
                    <a:moveTo>
                      <a:pt x="0" y="1048"/>
                    </a:moveTo>
                    <a:lnTo>
                      <a:pt x="0" y="1046"/>
                    </a:lnTo>
                    <a:moveTo>
                      <a:pt x="0" y="1044"/>
                    </a:moveTo>
                    <a:lnTo>
                      <a:pt x="0" y="1042"/>
                    </a:lnTo>
                    <a:moveTo>
                      <a:pt x="0" y="1040"/>
                    </a:moveTo>
                    <a:lnTo>
                      <a:pt x="0" y="1038"/>
                    </a:lnTo>
                    <a:moveTo>
                      <a:pt x="0" y="1036"/>
                    </a:moveTo>
                    <a:lnTo>
                      <a:pt x="0" y="1034"/>
                    </a:lnTo>
                    <a:moveTo>
                      <a:pt x="0" y="1032"/>
                    </a:moveTo>
                    <a:lnTo>
                      <a:pt x="0" y="1030"/>
                    </a:lnTo>
                    <a:moveTo>
                      <a:pt x="0" y="1028"/>
                    </a:moveTo>
                    <a:lnTo>
                      <a:pt x="0" y="1026"/>
                    </a:lnTo>
                    <a:moveTo>
                      <a:pt x="0" y="1024"/>
                    </a:moveTo>
                    <a:lnTo>
                      <a:pt x="0" y="1022"/>
                    </a:lnTo>
                    <a:moveTo>
                      <a:pt x="0" y="1020"/>
                    </a:moveTo>
                    <a:lnTo>
                      <a:pt x="0" y="1018"/>
                    </a:lnTo>
                    <a:moveTo>
                      <a:pt x="0" y="1016"/>
                    </a:moveTo>
                    <a:lnTo>
                      <a:pt x="0" y="1014"/>
                    </a:lnTo>
                    <a:moveTo>
                      <a:pt x="0" y="1012"/>
                    </a:moveTo>
                    <a:lnTo>
                      <a:pt x="0" y="1010"/>
                    </a:lnTo>
                    <a:moveTo>
                      <a:pt x="0" y="1008"/>
                    </a:moveTo>
                    <a:lnTo>
                      <a:pt x="0" y="1006"/>
                    </a:lnTo>
                    <a:moveTo>
                      <a:pt x="0" y="1004"/>
                    </a:moveTo>
                    <a:lnTo>
                      <a:pt x="0" y="1002"/>
                    </a:lnTo>
                    <a:moveTo>
                      <a:pt x="0" y="1000"/>
                    </a:moveTo>
                    <a:lnTo>
                      <a:pt x="0" y="998"/>
                    </a:lnTo>
                    <a:moveTo>
                      <a:pt x="0" y="996"/>
                    </a:moveTo>
                    <a:lnTo>
                      <a:pt x="0" y="994"/>
                    </a:lnTo>
                    <a:moveTo>
                      <a:pt x="0" y="992"/>
                    </a:moveTo>
                    <a:lnTo>
                      <a:pt x="0" y="990"/>
                    </a:lnTo>
                    <a:moveTo>
                      <a:pt x="0" y="988"/>
                    </a:moveTo>
                    <a:lnTo>
                      <a:pt x="0" y="986"/>
                    </a:lnTo>
                    <a:moveTo>
                      <a:pt x="0" y="984"/>
                    </a:moveTo>
                    <a:lnTo>
                      <a:pt x="0" y="982"/>
                    </a:lnTo>
                    <a:moveTo>
                      <a:pt x="0" y="980"/>
                    </a:moveTo>
                    <a:lnTo>
                      <a:pt x="0" y="978"/>
                    </a:lnTo>
                    <a:moveTo>
                      <a:pt x="0" y="976"/>
                    </a:moveTo>
                    <a:lnTo>
                      <a:pt x="0" y="974"/>
                    </a:lnTo>
                    <a:moveTo>
                      <a:pt x="0" y="972"/>
                    </a:moveTo>
                    <a:lnTo>
                      <a:pt x="0" y="970"/>
                    </a:lnTo>
                    <a:moveTo>
                      <a:pt x="0" y="968"/>
                    </a:moveTo>
                    <a:lnTo>
                      <a:pt x="0" y="966"/>
                    </a:lnTo>
                    <a:moveTo>
                      <a:pt x="0" y="964"/>
                    </a:moveTo>
                    <a:lnTo>
                      <a:pt x="0" y="962"/>
                    </a:lnTo>
                    <a:moveTo>
                      <a:pt x="0" y="960"/>
                    </a:moveTo>
                    <a:lnTo>
                      <a:pt x="0" y="958"/>
                    </a:lnTo>
                    <a:moveTo>
                      <a:pt x="0" y="956"/>
                    </a:moveTo>
                    <a:lnTo>
                      <a:pt x="0" y="954"/>
                    </a:lnTo>
                    <a:moveTo>
                      <a:pt x="0" y="952"/>
                    </a:moveTo>
                    <a:lnTo>
                      <a:pt x="0" y="950"/>
                    </a:lnTo>
                    <a:moveTo>
                      <a:pt x="0" y="948"/>
                    </a:moveTo>
                    <a:lnTo>
                      <a:pt x="0" y="946"/>
                    </a:lnTo>
                    <a:moveTo>
                      <a:pt x="0" y="944"/>
                    </a:moveTo>
                    <a:lnTo>
                      <a:pt x="0" y="942"/>
                    </a:lnTo>
                    <a:moveTo>
                      <a:pt x="0" y="940"/>
                    </a:moveTo>
                    <a:lnTo>
                      <a:pt x="0" y="938"/>
                    </a:lnTo>
                    <a:moveTo>
                      <a:pt x="0" y="936"/>
                    </a:moveTo>
                    <a:lnTo>
                      <a:pt x="0" y="934"/>
                    </a:lnTo>
                    <a:moveTo>
                      <a:pt x="0" y="932"/>
                    </a:moveTo>
                    <a:lnTo>
                      <a:pt x="0" y="930"/>
                    </a:lnTo>
                    <a:moveTo>
                      <a:pt x="0" y="928"/>
                    </a:moveTo>
                    <a:lnTo>
                      <a:pt x="0" y="926"/>
                    </a:lnTo>
                    <a:moveTo>
                      <a:pt x="0" y="924"/>
                    </a:moveTo>
                    <a:lnTo>
                      <a:pt x="0" y="922"/>
                    </a:lnTo>
                    <a:moveTo>
                      <a:pt x="0" y="920"/>
                    </a:moveTo>
                    <a:lnTo>
                      <a:pt x="0" y="918"/>
                    </a:lnTo>
                    <a:moveTo>
                      <a:pt x="0" y="916"/>
                    </a:moveTo>
                    <a:lnTo>
                      <a:pt x="0" y="914"/>
                    </a:lnTo>
                    <a:moveTo>
                      <a:pt x="0" y="912"/>
                    </a:moveTo>
                    <a:lnTo>
                      <a:pt x="0" y="910"/>
                    </a:lnTo>
                    <a:moveTo>
                      <a:pt x="0" y="908"/>
                    </a:moveTo>
                    <a:lnTo>
                      <a:pt x="0" y="906"/>
                    </a:lnTo>
                    <a:moveTo>
                      <a:pt x="0" y="904"/>
                    </a:moveTo>
                    <a:lnTo>
                      <a:pt x="0" y="902"/>
                    </a:lnTo>
                    <a:moveTo>
                      <a:pt x="0" y="900"/>
                    </a:moveTo>
                    <a:lnTo>
                      <a:pt x="0" y="898"/>
                    </a:lnTo>
                    <a:moveTo>
                      <a:pt x="0" y="896"/>
                    </a:moveTo>
                    <a:lnTo>
                      <a:pt x="0" y="894"/>
                    </a:lnTo>
                    <a:moveTo>
                      <a:pt x="0" y="892"/>
                    </a:moveTo>
                    <a:lnTo>
                      <a:pt x="0" y="890"/>
                    </a:lnTo>
                    <a:moveTo>
                      <a:pt x="0" y="888"/>
                    </a:moveTo>
                    <a:lnTo>
                      <a:pt x="0" y="886"/>
                    </a:lnTo>
                    <a:moveTo>
                      <a:pt x="0" y="884"/>
                    </a:moveTo>
                    <a:lnTo>
                      <a:pt x="0" y="882"/>
                    </a:lnTo>
                    <a:moveTo>
                      <a:pt x="0" y="880"/>
                    </a:moveTo>
                    <a:lnTo>
                      <a:pt x="0" y="878"/>
                    </a:lnTo>
                    <a:moveTo>
                      <a:pt x="0" y="876"/>
                    </a:moveTo>
                    <a:lnTo>
                      <a:pt x="0" y="874"/>
                    </a:lnTo>
                    <a:moveTo>
                      <a:pt x="0" y="872"/>
                    </a:moveTo>
                    <a:lnTo>
                      <a:pt x="0" y="870"/>
                    </a:lnTo>
                    <a:moveTo>
                      <a:pt x="0" y="868"/>
                    </a:moveTo>
                    <a:lnTo>
                      <a:pt x="0" y="866"/>
                    </a:lnTo>
                    <a:moveTo>
                      <a:pt x="0" y="864"/>
                    </a:moveTo>
                    <a:lnTo>
                      <a:pt x="0" y="862"/>
                    </a:lnTo>
                    <a:moveTo>
                      <a:pt x="0" y="860"/>
                    </a:moveTo>
                    <a:lnTo>
                      <a:pt x="0" y="858"/>
                    </a:lnTo>
                    <a:moveTo>
                      <a:pt x="0" y="856"/>
                    </a:moveTo>
                    <a:lnTo>
                      <a:pt x="0" y="854"/>
                    </a:lnTo>
                    <a:moveTo>
                      <a:pt x="0" y="852"/>
                    </a:moveTo>
                    <a:lnTo>
                      <a:pt x="0" y="850"/>
                    </a:lnTo>
                    <a:moveTo>
                      <a:pt x="0" y="848"/>
                    </a:moveTo>
                    <a:lnTo>
                      <a:pt x="0" y="846"/>
                    </a:lnTo>
                    <a:moveTo>
                      <a:pt x="0" y="844"/>
                    </a:moveTo>
                    <a:lnTo>
                      <a:pt x="0" y="842"/>
                    </a:lnTo>
                    <a:moveTo>
                      <a:pt x="0" y="840"/>
                    </a:moveTo>
                    <a:lnTo>
                      <a:pt x="0" y="838"/>
                    </a:lnTo>
                    <a:moveTo>
                      <a:pt x="0" y="836"/>
                    </a:moveTo>
                    <a:lnTo>
                      <a:pt x="0" y="834"/>
                    </a:lnTo>
                    <a:moveTo>
                      <a:pt x="0" y="832"/>
                    </a:moveTo>
                    <a:lnTo>
                      <a:pt x="0" y="830"/>
                    </a:lnTo>
                    <a:moveTo>
                      <a:pt x="0" y="828"/>
                    </a:moveTo>
                    <a:lnTo>
                      <a:pt x="0" y="826"/>
                    </a:lnTo>
                    <a:moveTo>
                      <a:pt x="0" y="824"/>
                    </a:moveTo>
                    <a:lnTo>
                      <a:pt x="0" y="822"/>
                    </a:lnTo>
                    <a:moveTo>
                      <a:pt x="0" y="820"/>
                    </a:moveTo>
                    <a:lnTo>
                      <a:pt x="0" y="818"/>
                    </a:lnTo>
                    <a:moveTo>
                      <a:pt x="0" y="816"/>
                    </a:moveTo>
                    <a:lnTo>
                      <a:pt x="0" y="814"/>
                    </a:lnTo>
                    <a:moveTo>
                      <a:pt x="0" y="812"/>
                    </a:moveTo>
                    <a:lnTo>
                      <a:pt x="0" y="810"/>
                    </a:lnTo>
                    <a:moveTo>
                      <a:pt x="0" y="808"/>
                    </a:moveTo>
                    <a:lnTo>
                      <a:pt x="0" y="806"/>
                    </a:lnTo>
                    <a:moveTo>
                      <a:pt x="0" y="804"/>
                    </a:moveTo>
                    <a:lnTo>
                      <a:pt x="0" y="802"/>
                    </a:lnTo>
                    <a:moveTo>
                      <a:pt x="0" y="800"/>
                    </a:moveTo>
                    <a:lnTo>
                      <a:pt x="0" y="798"/>
                    </a:lnTo>
                    <a:moveTo>
                      <a:pt x="0" y="796"/>
                    </a:moveTo>
                    <a:lnTo>
                      <a:pt x="0" y="794"/>
                    </a:lnTo>
                    <a:moveTo>
                      <a:pt x="0" y="792"/>
                    </a:moveTo>
                    <a:lnTo>
                      <a:pt x="0" y="790"/>
                    </a:lnTo>
                    <a:moveTo>
                      <a:pt x="0" y="788"/>
                    </a:moveTo>
                    <a:lnTo>
                      <a:pt x="0" y="786"/>
                    </a:lnTo>
                    <a:moveTo>
                      <a:pt x="0" y="784"/>
                    </a:moveTo>
                    <a:lnTo>
                      <a:pt x="0" y="782"/>
                    </a:lnTo>
                    <a:moveTo>
                      <a:pt x="0" y="780"/>
                    </a:moveTo>
                    <a:lnTo>
                      <a:pt x="0" y="778"/>
                    </a:lnTo>
                    <a:moveTo>
                      <a:pt x="0" y="776"/>
                    </a:moveTo>
                    <a:lnTo>
                      <a:pt x="0" y="774"/>
                    </a:lnTo>
                    <a:moveTo>
                      <a:pt x="0" y="772"/>
                    </a:moveTo>
                    <a:lnTo>
                      <a:pt x="0" y="770"/>
                    </a:lnTo>
                    <a:moveTo>
                      <a:pt x="0" y="768"/>
                    </a:moveTo>
                    <a:lnTo>
                      <a:pt x="0" y="766"/>
                    </a:lnTo>
                    <a:moveTo>
                      <a:pt x="0" y="764"/>
                    </a:moveTo>
                    <a:lnTo>
                      <a:pt x="0" y="762"/>
                    </a:lnTo>
                    <a:moveTo>
                      <a:pt x="0" y="760"/>
                    </a:moveTo>
                    <a:lnTo>
                      <a:pt x="0" y="758"/>
                    </a:lnTo>
                    <a:moveTo>
                      <a:pt x="0" y="756"/>
                    </a:moveTo>
                    <a:lnTo>
                      <a:pt x="0" y="754"/>
                    </a:lnTo>
                    <a:moveTo>
                      <a:pt x="0" y="752"/>
                    </a:moveTo>
                    <a:lnTo>
                      <a:pt x="0" y="750"/>
                    </a:lnTo>
                    <a:moveTo>
                      <a:pt x="0" y="748"/>
                    </a:moveTo>
                    <a:lnTo>
                      <a:pt x="0" y="746"/>
                    </a:lnTo>
                    <a:moveTo>
                      <a:pt x="0" y="744"/>
                    </a:moveTo>
                    <a:lnTo>
                      <a:pt x="0" y="742"/>
                    </a:lnTo>
                    <a:moveTo>
                      <a:pt x="0" y="740"/>
                    </a:moveTo>
                    <a:lnTo>
                      <a:pt x="0" y="738"/>
                    </a:lnTo>
                    <a:moveTo>
                      <a:pt x="0" y="736"/>
                    </a:moveTo>
                    <a:lnTo>
                      <a:pt x="0" y="734"/>
                    </a:lnTo>
                    <a:moveTo>
                      <a:pt x="0" y="732"/>
                    </a:moveTo>
                    <a:lnTo>
                      <a:pt x="0" y="730"/>
                    </a:lnTo>
                    <a:moveTo>
                      <a:pt x="0" y="728"/>
                    </a:moveTo>
                    <a:lnTo>
                      <a:pt x="0" y="726"/>
                    </a:lnTo>
                    <a:moveTo>
                      <a:pt x="0" y="724"/>
                    </a:moveTo>
                    <a:lnTo>
                      <a:pt x="0" y="722"/>
                    </a:lnTo>
                    <a:moveTo>
                      <a:pt x="0" y="720"/>
                    </a:moveTo>
                    <a:lnTo>
                      <a:pt x="0" y="718"/>
                    </a:lnTo>
                    <a:moveTo>
                      <a:pt x="0" y="716"/>
                    </a:moveTo>
                    <a:lnTo>
                      <a:pt x="0" y="714"/>
                    </a:lnTo>
                    <a:moveTo>
                      <a:pt x="0" y="712"/>
                    </a:moveTo>
                    <a:lnTo>
                      <a:pt x="0" y="710"/>
                    </a:lnTo>
                    <a:moveTo>
                      <a:pt x="0" y="708"/>
                    </a:moveTo>
                    <a:lnTo>
                      <a:pt x="0" y="706"/>
                    </a:lnTo>
                    <a:moveTo>
                      <a:pt x="0" y="704"/>
                    </a:moveTo>
                    <a:lnTo>
                      <a:pt x="0" y="702"/>
                    </a:lnTo>
                    <a:moveTo>
                      <a:pt x="0" y="700"/>
                    </a:moveTo>
                    <a:lnTo>
                      <a:pt x="0" y="698"/>
                    </a:lnTo>
                    <a:moveTo>
                      <a:pt x="0" y="696"/>
                    </a:moveTo>
                    <a:lnTo>
                      <a:pt x="0" y="694"/>
                    </a:lnTo>
                    <a:moveTo>
                      <a:pt x="0" y="692"/>
                    </a:moveTo>
                    <a:lnTo>
                      <a:pt x="0" y="690"/>
                    </a:lnTo>
                    <a:moveTo>
                      <a:pt x="0" y="688"/>
                    </a:moveTo>
                    <a:lnTo>
                      <a:pt x="0" y="686"/>
                    </a:lnTo>
                    <a:moveTo>
                      <a:pt x="0" y="684"/>
                    </a:moveTo>
                    <a:lnTo>
                      <a:pt x="0" y="682"/>
                    </a:lnTo>
                    <a:moveTo>
                      <a:pt x="0" y="680"/>
                    </a:moveTo>
                    <a:lnTo>
                      <a:pt x="0" y="678"/>
                    </a:lnTo>
                    <a:moveTo>
                      <a:pt x="0" y="676"/>
                    </a:moveTo>
                    <a:lnTo>
                      <a:pt x="0" y="674"/>
                    </a:lnTo>
                    <a:moveTo>
                      <a:pt x="0" y="672"/>
                    </a:moveTo>
                    <a:lnTo>
                      <a:pt x="0" y="670"/>
                    </a:lnTo>
                    <a:moveTo>
                      <a:pt x="0" y="668"/>
                    </a:moveTo>
                    <a:lnTo>
                      <a:pt x="0" y="666"/>
                    </a:lnTo>
                    <a:moveTo>
                      <a:pt x="0" y="664"/>
                    </a:moveTo>
                    <a:lnTo>
                      <a:pt x="0" y="662"/>
                    </a:lnTo>
                    <a:moveTo>
                      <a:pt x="0" y="660"/>
                    </a:moveTo>
                    <a:lnTo>
                      <a:pt x="0" y="658"/>
                    </a:lnTo>
                    <a:moveTo>
                      <a:pt x="0" y="656"/>
                    </a:moveTo>
                    <a:lnTo>
                      <a:pt x="0" y="654"/>
                    </a:lnTo>
                    <a:moveTo>
                      <a:pt x="0" y="652"/>
                    </a:moveTo>
                    <a:lnTo>
                      <a:pt x="0" y="650"/>
                    </a:lnTo>
                    <a:moveTo>
                      <a:pt x="0" y="648"/>
                    </a:moveTo>
                    <a:lnTo>
                      <a:pt x="0" y="646"/>
                    </a:lnTo>
                    <a:moveTo>
                      <a:pt x="0" y="644"/>
                    </a:moveTo>
                    <a:lnTo>
                      <a:pt x="0" y="642"/>
                    </a:lnTo>
                    <a:moveTo>
                      <a:pt x="0" y="640"/>
                    </a:moveTo>
                    <a:lnTo>
                      <a:pt x="0" y="638"/>
                    </a:lnTo>
                    <a:moveTo>
                      <a:pt x="0" y="636"/>
                    </a:moveTo>
                    <a:lnTo>
                      <a:pt x="0" y="634"/>
                    </a:lnTo>
                    <a:moveTo>
                      <a:pt x="0" y="632"/>
                    </a:moveTo>
                    <a:lnTo>
                      <a:pt x="0" y="630"/>
                    </a:lnTo>
                    <a:moveTo>
                      <a:pt x="0" y="628"/>
                    </a:moveTo>
                    <a:lnTo>
                      <a:pt x="0" y="626"/>
                    </a:lnTo>
                    <a:moveTo>
                      <a:pt x="0" y="624"/>
                    </a:moveTo>
                    <a:lnTo>
                      <a:pt x="0" y="622"/>
                    </a:lnTo>
                    <a:moveTo>
                      <a:pt x="0" y="620"/>
                    </a:moveTo>
                    <a:lnTo>
                      <a:pt x="0" y="618"/>
                    </a:lnTo>
                    <a:moveTo>
                      <a:pt x="0" y="616"/>
                    </a:moveTo>
                    <a:lnTo>
                      <a:pt x="0" y="614"/>
                    </a:lnTo>
                    <a:moveTo>
                      <a:pt x="0" y="612"/>
                    </a:moveTo>
                    <a:lnTo>
                      <a:pt x="0" y="610"/>
                    </a:lnTo>
                    <a:moveTo>
                      <a:pt x="0" y="608"/>
                    </a:moveTo>
                    <a:lnTo>
                      <a:pt x="0" y="606"/>
                    </a:lnTo>
                    <a:moveTo>
                      <a:pt x="0" y="604"/>
                    </a:moveTo>
                    <a:lnTo>
                      <a:pt x="0" y="602"/>
                    </a:lnTo>
                    <a:moveTo>
                      <a:pt x="0" y="600"/>
                    </a:moveTo>
                    <a:lnTo>
                      <a:pt x="0" y="598"/>
                    </a:lnTo>
                    <a:moveTo>
                      <a:pt x="0" y="596"/>
                    </a:moveTo>
                    <a:lnTo>
                      <a:pt x="0" y="594"/>
                    </a:lnTo>
                    <a:moveTo>
                      <a:pt x="0" y="592"/>
                    </a:moveTo>
                    <a:lnTo>
                      <a:pt x="0" y="590"/>
                    </a:lnTo>
                    <a:moveTo>
                      <a:pt x="0" y="588"/>
                    </a:moveTo>
                    <a:lnTo>
                      <a:pt x="0" y="586"/>
                    </a:lnTo>
                    <a:moveTo>
                      <a:pt x="0" y="584"/>
                    </a:moveTo>
                    <a:lnTo>
                      <a:pt x="0" y="582"/>
                    </a:lnTo>
                    <a:moveTo>
                      <a:pt x="0" y="580"/>
                    </a:moveTo>
                    <a:lnTo>
                      <a:pt x="0" y="578"/>
                    </a:lnTo>
                    <a:moveTo>
                      <a:pt x="0" y="576"/>
                    </a:moveTo>
                    <a:lnTo>
                      <a:pt x="0" y="574"/>
                    </a:lnTo>
                    <a:moveTo>
                      <a:pt x="0" y="572"/>
                    </a:moveTo>
                    <a:lnTo>
                      <a:pt x="0" y="570"/>
                    </a:lnTo>
                    <a:moveTo>
                      <a:pt x="0" y="568"/>
                    </a:moveTo>
                    <a:lnTo>
                      <a:pt x="0" y="566"/>
                    </a:lnTo>
                    <a:moveTo>
                      <a:pt x="0" y="564"/>
                    </a:moveTo>
                    <a:lnTo>
                      <a:pt x="0" y="562"/>
                    </a:lnTo>
                    <a:moveTo>
                      <a:pt x="0" y="560"/>
                    </a:moveTo>
                    <a:lnTo>
                      <a:pt x="0" y="558"/>
                    </a:lnTo>
                    <a:moveTo>
                      <a:pt x="0" y="556"/>
                    </a:moveTo>
                    <a:lnTo>
                      <a:pt x="0" y="554"/>
                    </a:lnTo>
                    <a:moveTo>
                      <a:pt x="0" y="552"/>
                    </a:moveTo>
                    <a:lnTo>
                      <a:pt x="0" y="550"/>
                    </a:lnTo>
                    <a:moveTo>
                      <a:pt x="0" y="548"/>
                    </a:moveTo>
                    <a:lnTo>
                      <a:pt x="0" y="546"/>
                    </a:lnTo>
                    <a:moveTo>
                      <a:pt x="0" y="544"/>
                    </a:moveTo>
                    <a:lnTo>
                      <a:pt x="0" y="542"/>
                    </a:lnTo>
                    <a:moveTo>
                      <a:pt x="0" y="540"/>
                    </a:moveTo>
                    <a:lnTo>
                      <a:pt x="0" y="538"/>
                    </a:lnTo>
                    <a:moveTo>
                      <a:pt x="0" y="536"/>
                    </a:moveTo>
                    <a:lnTo>
                      <a:pt x="0" y="534"/>
                    </a:lnTo>
                    <a:moveTo>
                      <a:pt x="0" y="532"/>
                    </a:moveTo>
                    <a:lnTo>
                      <a:pt x="0" y="530"/>
                    </a:lnTo>
                    <a:moveTo>
                      <a:pt x="0" y="528"/>
                    </a:moveTo>
                    <a:lnTo>
                      <a:pt x="0" y="526"/>
                    </a:lnTo>
                    <a:moveTo>
                      <a:pt x="0" y="524"/>
                    </a:moveTo>
                    <a:lnTo>
                      <a:pt x="0" y="522"/>
                    </a:lnTo>
                    <a:moveTo>
                      <a:pt x="0" y="520"/>
                    </a:moveTo>
                    <a:lnTo>
                      <a:pt x="0" y="518"/>
                    </a:lnTo>
                    <a:moveTo>
                      <a:pt x="0" y="516"/>
                    </a:moveTo>
                    <a:lnTo>
                      <a:pt x="0" y="514"/>
                    </a:lnTo>
                    <a:moveTo>
                      <a:pt x="0" y="512"/>
                    </a:moveTo>
                    <a:lnTo>
                      <a:pt x="0" y="510"/>
                    </a:lnTo>
                    <a:moveTo>
                      <a:pt x="0" y="508"/>
                    </a:moveTo>
                    <a:lnTo>
                      <a:pt x="0" y="506"/>
                    </a:lnTo>
                    <a:moveTo>
                      <a:pt x="0" y="504"/>
                    </a:moveTo>
                    <a:lnTo>
                      <a:pt x="0" y="502"/>
                    </a:lnTo>
                    <a:moveTo>
                      <a:pt x="0" y="500"/>
                    </a:moveTo>
                    <a:lnTo>
                      <a:pt x="0" y="498"/>
                    </a:lnTo>
                    <a:moveTo>
                      <a:pt x="0" y="496"/>
                    </a:moveTo>
                    <a:lnTo>
                      <a:pt x="0" y="494"/>
                    </a:lnTo>
                    <a:moveTo>
                      <a:pt x="0" y="492"/>
                    </a:moveTo>
                    <a:lnTo>
                      <a:pt x="0" y="490"/>
                    </a:lnTo>
                    <a:moveTo>
                      <a:pt x="0" y="488"/>
                    </a:moveTo>
                    <a:lnTo>
                      <a:pt x="0" y="486"/>
                    </a:lnTo>
                    <a:moveTo>
                      <a:pt x="0" y="484"/>
                    </a:moveTo>
                    <a:lnTo>
                      <a:pt x="0" y="482"/>
                    </a:lnTo>
                    <a:moveTo>
                      <a:pt x="0" y="480"/>
                    </a:moveTo>
                    <a:lnTo>
                      <a:pt x="0" y="478"/>
                    </a:lnTo>
                    <a:moveTo>
                      <a:pt x="0" y="476"/>
                    </a:moveTo>
                    <a:lnTo>
                      <a:pt x="0" y="474"/>
                    </a:lnTo>
                    <a:moveTo>
                      <a:pt x="0" y="472"/>
                    </a:moveTo>
                    <a:lnTo>
                      <a:pt x="0" y="470"/>
                    </a:lnTo>
                    <a:moveTo>
                      <a:pt x="0" y="468"/>
                    </a:moveTo>
                    <a:lnTo>
                      <a:pt x="0" y="466"/>
                    </a:lnTo>
                    <a:moveTo>
                      <a:pt x="0" y="464"/>
                    </a:moveTo>
                    <a:lnTo>
                      <a:pt x="0" y="462"/>
                    </a:lnTo>
                    <a:moveTo>
                      <a:pt x="0" y="460"/>
                    </a:moveTo>
                    <a:lnTo>
                      <a:pt x="0" y="458"/>
                    </a:lnTo>
                    <a:moveTo>
                      <a:pt x="0" y="456"/>
                    </a:moveTo>
                    <a:lnTo>
                      <a:pt x="0" y="454"/>
                    </a:lnTo>
                    <a:moveTo>
                      <a:pt x="0" y="452"/>
                    </a:moveTo>
                    <a:lnTo>
                      <a:pt x="0" y="450"/>
                    </a:lnTo>
                    <a:moveTo>
                      <a:pt x="0" y="448"/>
                    </a:moveTo>
                    <a:lnTo>
                      <a:pt x="0" y="446"/>
                    </a:lnTo>
                    <a:moveTo>
                      <a:pt x="0" y="444"/>
                    </a:moveTo>
                    <a:lnTo>
                      <a:pt x="0" y="442"/>
                    </a:lnTo>
                    <a:moveTo>
                      <a:pt x="0" y="440"/>
                    </a:moveTo>
                    <a:lnTo>
                      <a:pt x="0" y="438"/>
                    </a:lnTo>
                    <a:moveTo>
                      <a:pt x="0" y="436"/>
                    </a:moveTo>
                    <a:lnTo>
                      <a:pt x="0" y="434"/>
                    </a:lnTo>
                    <a:moveTo>
                      <a:pt x="0" y="432"/>
                    </a:moveTo>
                    <a:lnTo>
                      <a:pt x="0" y="430"/>
                    </a:lnTo>
                    <a:moveTo>
                      <a:pt x="0" y="428"/>
                    </a:moveTo>
                    <a:lnTo>
                      <a:pt x="0" y="426"/>
                    </a:lnTo>
                    <a:moveTo>
                      <a:pt x="0" y="424"/>
                    </a:moveTo>
                    <a:lnTo>
                      <a:pt x="0" y="422"/>
                    </a:lnTo>
                    <a:moveTo>
                      <a:pt x="0" y="420"/>
                    </a:moveTo>
                    <a:lnTo>
                      <a:pt x="0" y="418"/>
                    </a:lnTo>
                    <a:moveTo>
                      <a:pt x="0" y="416"/>
                    </a:moveTo>
                    <a:lnTo>
                      <a:pt x="0" y="414"/>
                    </a:lnTo>
                    <a:moveTo>
                      <a:pt x="0" y="412"/>
                    </a:moveTo>
                    <a:lnTo>
                      <a:pt x="0" y="410"/>
                    </a:lnTo>
                    <a:moveTo>
                      <a:pt x="0" y="408"/>
                    </a:moveTo>
                    <a:lnTo>
                      <a:pt x="0" y="406"/>
                    </a:lnTo>
                    <a:moveTo>
                      <a:pt x="0" y="404"/>
                    </a:moveTo>
                    <a:lnTo>
                      <a:pt x="0" y="402"/>
                    </a:lnTo>
                    <a:moveTo>
                      <a:pt x="0" y="400"/>
                    </a:moveTo>
                    <a:lnTo>
                      <a:pt x="0" y="398"/>
                    </a:lnTo>
                    <a:moveTo>
                      <a:pt x="0" y="396"/>
                    </a:moveTo>
                    <a:lnTo>
                      <a:pt x="0" y="394"/>
                    </a:lnTo>
                    <a:moveTo>
                      <a:pt x="0" y="392"/>
                    </a:moveTo>
                    <a:lnTo>
                      <a:pt x="0" y="390"/>
                    </a:lnTo>
                    <a:moveTo>
                      <a:pt x="0" y="388"/>
                    </a:moveTo>
                    <a:lnTo>
                      <a:pt x="0" y="386"/>
                    </a:lnTo>
                    <a:moveTo>
                      <a:pt x="0" y="384"/>
                    </a:moveTo>
                    <a:lnTo>
                      <a:pt x="0" y="382"/>
                    </a:lnTo>
                    <a:moveTo>
                      <a:pt x="0" y="380"/>
                    </a:moveTo>
                    <a:lnTo>
                      <a:pt x="0" y="378"/>
                    </a:lnTo>
                    <a:moveTo>
                      <a:pt x="0" y="376"/>
                    </a:moveTo>
                    <a:lnTo>
                      <a:pt x="0" y="374"/>
                    </a:lnTo>
                    <a:moveTo>
                      <a:pt x="0" y="372"/>
                    </a:moveTo>
                    <a:lnTo>
                      <a:pt x="0" y="370"/>
                    </a:lnTo>
                    <a:moveTo>
                      <a:pt x="0" y="368"/>
                    </a:moveTo>
                    <a:lnTo>
                      <a:pt x="0" y="366"/>
                    </a:lnTo>
                    <a:moveTo>
                      <a:pt x="0" y="364"/>
                    </a:moveTo>
                    <a:lnTo>
                      <a:pt x="0" y="362"/>
                    </a:lnTo>
                    <a:moveTo>
                      <a:pt x="0" y="360"/>
                    </a:moveTo>
                    <a:lnTo>
                      <a:pt x="0" y="358"/>
                    </a:lnTo>
                    <a:moveTo>
                      <a:pt x="0" y="356"/>
                    </a:moveTo>
                    <a:lnTo>
                      <a:pt x="0" y="354"/>
                    </a:lnTo>
                    <a:moveTo>
                      <a:pt x="0" y="352"/>
                    </a:moveTo>
                    <a:lnTo>
                      <a:pt x="0" y="350"/>
                    </a:lnTo>
                    <a:moveTo>
                      <a:pt x="0" y="348"/>
                    </a:moveTo>
                    <a:lnTo>
                      <a:pt x="0" y="346"/>
                    </a:lnTo>
                    <a:moveTo>
                      <a:pt x="0" y="344"/>
                    </a:moveTo>
                    <a:lnTo>
                      <a:pt x="0" y="342"/>
                    </a:lnTo>
                    <a:moveTo>
                      <a:pt x="0" y="340"/>
                    </a:moveTo>
                    <a:lnTo>
                      <a:pt x="0" y="338"/>
                    </a:lnTo>
                    <a:moveTo>
                      <a:pt x="0" y="336"/>
                    </a:moveTo>
                    <a:lnTo>
                      <a:pt x="0" y="334"/>
                    </a:lnTo>
                    <a:moveTo>
                      <a:pt x="0" y="332"/>
                    </a:moveTo>
                    <a:lnTo>
                      <a:pt x="0" y="330"/>
                    </a:lnTo>
                    <a:moveTo>
                      <a:pt x="0" y="328"/>
                    </a:moveTo>
                    <a:lnTo>
                      <a:pt x="0" y="326"/>
                    </a:lnTo>
                    <a:moveTo>
                      <a:pt x="0" y="324"/>
                    </a:moveTo>
                    <a:lnTo>
                      <a:pt x="0" y="322"/>
                    </a:lnTo>
                    <a:moveTo>
                      <a:pt x="0" y="320"/>
                    </a:moveTo>
                    <a:lnTo>
                      <a:pt x="0" y="318"/>
                    </a:lnTo>
                    <a:moveTo>
                      <a:pt x="0" y="316"/>
                    </a:moveTo>
                    <a:lnTo>
                      <a:pt x="0" y="314"/>
                    </a:lnTo>
                    <a:moveTo>
                      <a:pt x="0" y="312"/>
                    </a:moveTo>
                    <a:lnTo>
                      <a:pt x="0" y="310"/>
                    </a:lnTo>
                    <a:moveTo>
                      <a:pt x="0" y="308"/>
                    </a:moveTo>
                    <a:lnTo>
                      <a:pt x="0" y="306"/>
                    </a:lnTo>
                    <a:moveTo>
                      <a:pt x="0" y="304"/>
                    </a:moveTo>
                    <a:lnTo>
                      <a:pt x="0" y="302"/>
                    </a:lnTo>
                    <a:moveTo>
                      <a:pt x="0" y="300"/>
                    </a:moveTo>
                    <a:lnTo>
                      <a:pt x="0" y="298"/>
                    </a:lnTo>
                    <a:moveTo>
                      <a:pt x="0" y="296"/>
                    </a:moveTo>
                    <a:lnTo>
                      <a:pt x="0" y="294"/>
                    </a:lnTo>
                    <a:moveTo>
                      <a:pt x="0" y="292"/>
                    </a:moveTo>
                    <a:lnTo>
                      <a:pt x="0" y="290"/>
                    </a:lnTo>
                    <a:moveTo>
                      <a:pt x="0" y="288"/>
                    </a:moveTo>
                    <a:lnTo>
                      <a:pt x="0" y="286"/>
                    </a:lnTo>
                    <a:moveTo>
                      <a:pt x="0" y="284"/>
                    </a:moveTo>
                    <a:lnTo>
                      <a:pt x="0" y="282"/>
                    </a:lnTo>
                    <a:moveTo>
                      <a:pt x="0" y="280"/>
                    </a:moveTo>
                    <a:lnTo>
                      <a:pt x="0" y="278"/>
                    </a:lnTo>
                    <a:moveTo>
                      <a:pt x="0" y="276"/>
                    </a:moveTo>
                    <a:lnTo>
                      <a:pt x="0" y="274"/>
                    </a:lnTo>
                    <a:moveTo>
                      <a:pt x="0" y="272"/>
                    </a:moveTo>
                    <a:lnTo>
                      <a:pt x="0" y="270"/>
                    </a:lnTo>
                    <a:moveTo>
                      <a:pt x="0" y="268"/>
                    </a:moveTo>
                    <a:lnTo>
                      <a:pt x="0" y="266"/>
                    </a:lnTo>
                    <a:moveTo>
                      <a:pt x="0" y="264"/>
                    </a:moveTo>
                    <a:lnTo>
                      <a:pt x="0" y="262"/>
                    </a:lnTo>
                    <a:moveTo>
                      <a:pt x="0" y="260"/>
                    </a:moveTo>
                    <a:lnTo>
                      <a:pt x="0" y="258"/>
                    </a:lnTo>
                    <a:moveTo>
                      <a:pt x="0" y="256"/>
                    </a:moveTo>
                    <a:lnTo>
                      <a:pt x="0" y="254"/>
                    </a:lnTo>
                    <a:moveTo>
                      <a:pt x="0" y="252"/>
                    </a:moveTo>
                    <a:lnTo>
                      <a:pt x="0" y="250"/>
                    </a:lnTo>
                    <a:moveTo>
                      <a:pt x="0" y="248"/>
                    </a:moveTo>
                    <a:lnTo>
                      <a:pt x="0" y="246"/>
                    </a:lnTo>
                    <a:moveTo>
                      <a:pt x="0" y="244"/>
                    </a:moveTo>
                    <a:lnTo>
                      <a:pt x="0" y="242"/>
                    </a:lnTo>
                    <a:moveTo>
                      <a:pt x="0" y="240"/>
                    </a:moveTo>
                    <a:lnTo>
                      <a:pt x="0" y="238"/>
                    </a:lnTo>
                    <a:moveTo>
                      <a:pt x="0" y="236"/>
                    </a:moveTo>
                    <a:lnTo>
                      <a:pt x="0" y="234"/>
                    </a:lnTo>
                    <a:moveTo>
                      <a:pt x="0" y="232"/>
                    </a:moveTo>
                    <a:lnTo>
                      <a:pt x="0" y="230"/>
                    </a:lnTo>
                    <a:moveTo>
                      <a:pt x="0" y="228"/>
                    </a:moveTo>
                    <a:lnTo>
                      <a:pt x="0" y="226"/>
                    </a:lnTo>
                    <a:moveTo>
                      <a:pt x="0" y="224"/>
                    </a:moveTo>
                    <a:lnTo>
                      <a:pt x="0" y="222"/>
                    </a:lnTo>
                    <a:moveTo>
                      <a:pt x="0" y="220"/>
                    </a:moveTo>
                    <a:lnTo>
                      <a:pt x="0" y="218"/>
                    </a:lnTo>
                    <a:moveTo>
                      <a:pt x="0" y="216"/>
                    </a:moveTo>
                    <a:lnTo>
                      <a:pt x="0" y="214"/>
                    </a:lnTo>
                    <a:moveTo>
                      <a:pt x="0" y="212"/>
                    </a:moveTo>
                    <a:lnTo>
                      <a:pt x="0" y="210"/>
                    </a:lnTo>
                    <a:moveTo>
                      <a:pt x="0" y="208"/>
                    </a:moveTo>
                    <a:lnTo>
                      <a:pt x="0" y="206"/>
                    </a:lnTo>
                    <a:moveTo>
                      <a:pt x="0" y="204"/>
                    </a:moveTo>
                    <a:lnTo>
                      <a:pt x="0" y="202"/>
                    </a:lnTo>
                    <a:moveTo>
                      <a:pt x="0" y="200"/>
                    </a:moveTo>
                    <a:lnTo>
                      <a:pt x="0" y="198"/>
                    </a:lnTo>
                    <a:moveTo>
                      <a:pt x="0" y="196"/>
                    </a:moveTo>
                    <a:lnTo>
                      <a:pt x="0" y="194"/>
                    </a:lnTo>
                    <a:moveTo>
                      <a:pt x="0" y="192"/>
                    </a:moveTo>
                    <a:lnTo>
                      <a:pt x="0" y="190"/>
                    </a:lnTo>
                    <a:moveTo>
                      <a:pt x="0" y="188"/>
                    </a:moveTo>
                    <a:lnTo>
                      <a:pt x="0" y="186"/>
                    </a:lnTo>
                    <a:moveTo>
                      <a:pt x="0" y="184"/>
                    </a:moveTo>
                    <a:lnTo>
                      <a:pt x="0" y="182"/>
                    </a:lnTo>
                    <a:moveTo>
                      <a:pt x="0" y="180"/>
                    </a:moveTo>
                    <a:lnTo>
                      <a:pt x="0" y="178"/>
                    </a:lnTo>
                    <a:moveTo>
                      <a:pt x="0" y="176"/>
                    </a:moveTo>
                    <a:lnTo>
                      <a:pt x="0" y="174"/>
                    </a:lnTo>
                    <a:moveTo>
                      <a:pt x="0" y="172"/>
                    </a:moveTo>
                    <a:lnTo>
                      <a:pt x="0" y="170"/>
                    </a:lnTo>
                    <a:moveTo>
                      <a:pt x="0" y="168"/>
                    </a:moveTo>
                    <a:lnTo>
                      <a:pt x="0" y="166"/>
                    </a:lnTo>
                    <a:moveTo>
                      <a:pt x="0" y="164"/>
                    </a:moveTo>
                    <a:lnTo>
                      <a:pt x="0" y="162"/>
                    </a:lnTo>
                    <a:moveTo>
                      <a:pt x="0" y="160"/>
                    </a:moveTo>
                    <a:lnTo>
                      <a:pt x="0" y="158"/>
                    </a:lnTo>
                    <a:moveTo>
                      <a:pt x="0" y="156"/>
                    </a:moveTo>
                    <a:lnTo>
                      <a:pt x="0" y="154"/>
                    </a:lnTo>
                    <a:moveTo>
                      <a:pt x="0" y="152"/>
                    </a:moveTo>
                    <a:lnTo>
                      <a:pt x="0" y="150"/>
                    </a:lnTo>
                    <a:moveTo>
                      <a:pt x="0" y="148"/>
                    </a:moveTo>
                    <a:lnTo>
                      <a:pt x="0" y="146"/>
                    </a:lnTo>
                    <a:moveTo>
                      <a:pt x="0" y="144"/>
                    </a:moveTo>
                    <a:lnTo>
                      <a:pt x="0" y="142"/>
                    </a:lnTo>
                    <a:moveTo>
                      <a:pt x="0" y="140"/>
                    </a:moveTo>
                    <a:lnTo>
                      <a:pt x="0" y="138"/>
                    </a:lnTo>
                    <a:moveTo>
                      <a:pt x="0" y="136"/>
                    </a:moveTo>
                    <a:lnTo>
                      <a:pt x="0" y="134"/>
                    </a:lnTo>
                    <a:moveTo>
                      <a:pt x="0" y="132"/>
                    </a:moveTo>
                    <a:lnTo>
                      <a:pt x="0" y="130"/>
                    </a:lnTo>
                    <a:moveTo>
                      <a:pt x="0" y="128"/>
                    </a:moveTo>
                    <a:lnTo>
                      <a:pt x="0" y="126"/>
                    </a:lnTo>
                    <a:moveTo>
                      <a:pt x="0" y="124"/>
                    </a:moveTo>
                    <a:lnTo>
                      <a:pt x="0" y="122"/>
                    </a:lnTo>
                    <a:moveTo>
                      <a:pt x="0" y="120"/>
                    </a:moveTo>
                    <a:lnTo>
                      <a:pt x="0" y="118"/>
                    </a:lnTo>
                    <a:moveTo>
                      <a:pt x="0" y="116"/>
                    </a:moveTo>
                    <a:lnTo>
                      <a:pt x="0" y="114"/>
                    </a:lnTo>
                    <a:moveTo>
                      <a:pt x="0" y="112"/>
                    </a:moveTo>
                    <a:lnTo>
                      <a:pt x="0" y="110"/>
                    </a:lnTo>
                    <a:moveTo>
                      <a:pt x="0" y="108"/>
                    </a:moveTo>
                    <a:lnTo>
                      <a:pt x="0" y="106"/>
                    </a:lnTo>
                    <a:moveTo>
                      <a:pt x="0" y="104"/>
                    </a:moveTo>
                    <a:lnTo>
                      <a:pt x="0" y="102"/>
                    </a:lnTo>
                    <a:moveTo>
                      <a:pt x="0" y="100"/>
                    </a:moveTo>
                    <a:lnTo>
                      <a:pt x="0" y="98"/>
                    </a:lnTo>
                    <a:moveTo>
                      <a:pt x="0" y="96"/>
                    </a:moveTo>
                    <a:lnTo>
                      <a:pt x="0" y="94"/>
                    </a:lnTo>
                    <a:moveTo>
                      <a:pt x="0" y="92"/>
                    </a:moveTo>
                    <a:lnTo>
                      <a:pt x="0" y="90"/>
                    </a:lnTo>
                    <a:moveTo>
                      <a:pt x="0" y="88"/>
                    </a:moveTo>
                    <a:lnTo>
                      <a:pt x="0" y="86"/>
                    </a:lnTo>
                    <a:moveTo>
                      <a:pt x="0" y="84"/>
                    </a:moveTo>
                    <a:lnTo>
                      <a:pt x="0" y="82"/>
                    </a:lnTo>
                    <a:moveTo>
                      <a:pt x="0" y="80"/>
                    </a:moveTo>
                    <a:lnTo>
                      <a:pt x="0" y="78"/>
                    </a:lnTo>
                    <a:moveTo>
                      <a:pt x="0" y="76"/>
                    </a:moveTo>
                    <a:lnTo>
                      <a:pt x="0" y="74"/>
                    </a:lnTo>
                    <a:moveTo>
                      <a:pt x="0" y="72"/>
                    </a:moveTo>
                    <a:lnTo>
                      <a:pt x="0" y="70"/>
                    </a:lnTo>
                    <a:moveTo>
                      <a:pt x="0" y="68"/>
                    </a:moveTo>
                    <a:lnTo>
                      <a:pt x="0" y="66"/>
                    </a:lnTo>
                    <a:moveTo>
                      <a:pt x="0" y="64"/>
                    </a:moveTo>
                    <a:lnTo>
                      <a:pt x="0" y="62"/>
                    </a:lnTo>
                    <a:moveTo>
                      <a:pt x="0" y="60"/>
                    </a:moveTo>
                    <a:lnTo>
                      <a:pt x="0" y="58"/>
                    </a:lnTo>
                    <a:moveTo>
                      <a:pt x="0" y="56"/>
                    </a:moveTo>
                    <a:lnTo>
                      <a:pt x="0" y="54"/>
                    </a:lnTo>
                    <a:moveTo>
                      <a:pt x="0" y="52"/>
                    </a:moveTo>
                    <a:lnTo>
                      <a:pt x="0" y="50"/>
                    </a:lnTo>
                    <a:moveTo>
                      <a:pt x="0" y="48"/>
                    </a:moveTo>
                    <a:lnTo>
                      <a:pt x="0" y="46"/>
                    </a:lnTo>
                    <a:moveTo>
                      <a:pt x="0" y="44"/>
                    </a:moveTo>
                    <a:lnTo>
                      <a:pt x="0" y="42"/>
                    </a:lnTo>
                    <a:moveTo>
                      <a:pt x="0" y="40"/>
                    </a:moveTo>
                    <a:lnTo>
                      <a:pt x="0" y="38"/>
                    </a:lnTo>
                    <a:moveTo>
                      <a:pt x="0" y="36"/>
                    </a:moveTo>
                    <a:lnTo>
                      <a:pt x="0" y="34"/>
                    </a:lnTo>
                    <a:moveTo>
                      <a:pt x="0" y="32"/>
                    </a:moveTo>
                    <a:lnTo>
                      <a:pt x="0" y="30"/>
                    </a:lnTo>
                    <a:moveTo>
                      <a:pt x="0" y="28"/>
                    </a:moveTo>
                    <a:lnTo>
                      <a:pt x="0" y="26"/>
                    </a:lnTo>
                    <a:moveTo>
                      <a:pt x="0" y="24"/>
                    </a:moveTo>
                    <a:lnTo>
                      <a:pt x="0" y="22"/>
                    </a:lnTo>
                    <a:moveTo>
                      <a:pt x="0" y="20"/>
                    </a:moveTo>
                    <a:lnTo>
                      <a:pt x="0" y="18"/>
                    </a:lnTo>
                    <a:moveTo>
                      <a:pt x="0" y="16"/>
                    </a:moveTo>
                    <a:lnTo>
                      <a:pt x="0" y="14"/>
                    </a:lnTo>
                    <a:moveTo>
                      <a:pt x="0" y="12"/>
                    </a:moveTo>
                    <a:lnTo>
                      <a:pt x="0" y="10"/>
                    </a:lnTo>
                    <a:moveTo>
                      <a:pt x="0" y="8"/>
                    </a:moveTo>
                    <a:lnTo>
                      <a:pt x="0" y="6"/>
                    </a:lnTo>
                    <a:moveTo>
                      <a:pt x="0" y="4"/>
                    </a:moveTo>
                    <a:lnTo>
                      <a:pt x="0" y="2"/>
                    </a:lnTo>
                    <a:moveTo>
                      <a:pt x="0" y="0"/>
                    </a:moveTo>
                  </a:path>
                </a:pathLst>
              </a:custGeom>
              <a:noFill/>
              <a:ln w="2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20" name="Line 49"/>
              <p:cNvSpPr>
                <a:spLocks noChangeShapeType="1"/>
              </p:cNvSpPr>
              <p:nvPr/>
            </p:nvSpPr>
            <p:spPr bwMode="auto">
              <a:xfrm>
                <a:off x="1053553" y="5333241"/>
                <a:ext cx="0" cy="3802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21" name="Line 50"/>
              <p:cNvSpPr>
                <a:spLocks noChangeShapeType="1"/>
              </p:cNvSpPr>
              <p:nvPr/>
            </p:nvSpPr>
            <p:spPr bwMode="auto">
              <a:xfrm>
                <a:off x="1757573" y="5333241"/>
                <a:ext cx="0" cy="3802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22" name="Line 51"/>
              <p:cNvSpPr>
                <a:spLocks noChangeShapeType="1"/>
              </p:cNvSpPr>
              <p:nvPr/>
            </p:nvSpPr>
            <p:spPr bwMode="auto">
              <a:xfrm>
                <a:off x="2466927" y="5333241"/>
                <a:ext cx="0" cy="3802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23" name="Line 52"/>
              <p:cNvSpPr>
                <a:spLocks noChangeShapeType="1"/>
              </p:cNvSpPr>
              <p:nvPr/>
            </p:nvSpPr>
            <p:spPr bwMode="auto">
              <a:xfrm>
                <a:off x="3173614" y="5333241"/>
                <a:ext cx="0" cy="3802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24" name="Line 53"/>
              <p:cNvSpPr>
                <a:spLocks noChangeShapeType="1"/>
              </p:cNvSpPr>
              <p:nvPr/>
            </p:nvSpPr>
            <p:spPr bwMode="auto">
              <a:xfrm>
                <a:off x="3877634" y="5333241"/>
                <a:ext cx="0" cy="3802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25" name="Line 54"/>
              <p:cNvSpPr>
                <a:spLocks noChangeShapeType="1"/>
              </p:cNvSpPr>
              <p:nvPr/>
            </p:nvSpPr>
            <p:spPr bwMode="auto">
              <a:xfrm>
                <a:off x="4584320" y="5333241"/>
                <a:ext cx="0" cy="3802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26" name="Line 55"/>
              <p:cNvSpPr>
                <a:spLocks noChangeShapeType="1"/>
              </p:cNvSpPr>
              <p:nvPr/>
            </p:nvSpPr>
            <p:spPr bwMode="auto">
              <a:xfrm>
                <a:off x="5291007" y="5321540"/>
                <a:ext cx="0" cy="3510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27" name="Line 56"/>
              <p:cNvSpPr>
                <a:spLocks noChangeShapeType="1"/>
              </p:cNvSpPr>
              <p:nvPr/>
            </p:nvSpPr>
            <p:spPr bwMode="auto">
              <a:xfrm flipH="1">
                <a:off x="1026886" y="5344942"/>
                <a:ext cx="40002" cy="292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28" name="Line 57"/>
              <p:cNvSpPr>
                <a:spLocks noChangeShapeType="1"/>
              </p:cNvSpPr>
              <p:nvPr/>
            </p:nvSpPr>
            <p:spPr bwMode="auto">
              <a:xfrm flipH="1">
                <a:off x="1026886" y="4645829"/>
                <a:ext cx="40002" cy="292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29" name="Line 58"/>
              <p:cNvSpPr>
                <a:spLocks noChangeShapeType="1"/>
              </p:cNvSpPr>
              <p:nvPr/>
            </p:nvSpPr>
            <p:spPr bwMode="auto">
              <a:xfrm flipH="1">
                <a:off x="1026886" y="3940865"/>
                <a:ext cx="40002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30" name="Line 59"/>
              <p:cNvSpPr>
                <a:spLocks noChangeShapeType="1"/>
              </p:cNvSpPr>
              <p:nvPr/>
            </p:nvSpPr>
            <p:spPr bwMode="auto">
              <a:xfrm flipH="1">
                <a:off x="1026886" y="3238827"/>
                <a:ext cx="40002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31" name="Line 60"/>
              <p:cNvSpPr>
                <a:spLocks noChangeShapeType="1"/>
              </p:cNvSpPr>
              <p:nvPr/>
            </p:nvSpPr>
            <p:spPr bwMode="auto">
              <a:xfrm flipH="1">
                <a:off x="1026886" y="2530938"/>
                <a:ext cx="40002" cy="585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32" name="Line 61"/>
              <p:cNvSpPr>
                <a:spLocks noChangeShapeType="1"/>
              </p:cNvSpPr>
              <p:nvPr/>
            </p:nvSpPr>
            <p:spPr bwMode="auto">
              <a:xfrm flipH="1">
                <a:off x="1026886" y="1825975"/>
                <a:ext cx="40002" cy="292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33" name="Rectangle 62"/>
              <p:cNvSpPr>
                <a:spLocks noChangeArrowheads="1"/>
              </p:cNvSpPr>
              <p:nvPr/>
            </p:nvSpPr>
            <p:spPr bwMode="auto">
              <a:xfrm>
                <a:off x="1053553" y="5397595"/>
                <a:ext cx="261201" cy="198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altLang="zh-CN" sz="7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-0.5</a:t>
                </a:r>
                <a:endParaRPr lang="en-US" altLang="zh-CN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34" name="Rectangle 63"/>
              <p:cNvSpPr>
                <a:spLocks noChangeArrowheads="1"/>
              </p:cNvSpPr>
              <p:nvPr/>
            </p:nvSpPr>
            <p:spPr bwMode="auto">
              <a:xfrm>
                <a:off x="4944330" y="5382970"/>
                <a:ext cx="210037" cy="198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altLang="zh-CN" sz="7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2.5</a:t>
                </a:r>
                <a:endParaRPr lang="en-US" altLang="zh-CN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35" name="Rectangle 64"/>
              <p:cNvSpPr>
                <a:spLocks noChangeArrowheads="1"/>
              </p:cNvSpPr>
              <p:nvPr/>
            </p:nvSpPr>
            <p:spPr bwMode="auto">
              <a:xfrm rot="16200000">
                <a:off x="706292" y="5269091"/>
                <a:ext cx="286513" cy="1809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altLang="zh-CN" sz="7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-0.5</a:t>
                </a:r>
                <a:endParaRPr lang="en-US" altLang="zh-CN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36" name="Rectangle 65"/>
              <p:cNvSpPr>
                <a:spLocks noChangeArrowheads="1"/>
              </p:cNvSpPr>
              <p:nvPr/>
            </p:nvSpPr>
            <p:spPr bwMode="auto">
              <a:xfrm rot="16200000">
                <a:off x="734353" y="2127470"/>
                <a:ext cx="230390" cy="1809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altLang="zh-CN" sz="7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2.0</a:t>
                </a:r>
                <a:endParaRPr lang="en-US" altLang="zh-CN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37" name="Oval 66"/>
              <p:cNvSpPr>
                <a:spLocks noChangeArrowheads="1"/>
              </p:cNvSpPr>
              <p:nvPr/>
            </p:nvSpPr>
            <p:spPr bwMode="auto">
              <a:xfrm>
                <a:off x="2293589" y="4599027"/>
                <a:ext cx="88002" cy="87755"/>
              </a:xfrm>
              <a:prstGeom prst="ellipse">
                <a:avLst/>
              </a:prstGeom>
              <a:solidFill>
                <a:srgbClr val="C00000"/>
              </a:solidFill>
              <a:ln w="6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38" name="Oval 67"/>
              <p:cNvSpPr>
                <a:spLocks noChangeArrowheads="1"/>
              </p:cNvSpPr>
              <p:nvPr/>
            </p:nvSpPr>
            <p:spPr bwMode="auto">
              <a:xfrm>
                <a:off x="1733574" y="3765355"/>
                <a:ext cx="50667" cy="43878"/>
              </a:xfrm>
              <a:prstGeom prst="ellipse">
                <a:avLst/>
              </a:prstGeom>
              <a:solidFill>
                <a:srgbClr val="C00000"/>
              </a:solidFill>
              <a:ln w="6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39" name="Oval 68"/>
              <p:cNvSpPr>
                <a:spLocks noChangeArrowheads="1"/>
              </p:cNvSpPr>
              <p:nvPr/>
            </p:nvSpPr>
            <p:spPr bwMode="auto">
              <a:xfrm>
                <a:off x="3704295" y="3747804"/>
                <a:ext cx="88003" cy="81904"/>
              </a:xfrm>
              <a:prstGeom prst="ellipse">
                <a:avLst/>
              </a:prstGeom>
              <a:solidFill>
                <a:srgbClr val="C00000"/>
              </a:solidFill>
              <a:ln w="6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40" name="Oval 69"/>
              <p:cNvSpPr>
                <a:spLocks noChangeArrowheads="1"/>
              </p:cNvSpPr>
              <p:nvPr/>
            </p:nvSpPr>
            <p:spPr bwMode="auto">
              <a:xfrm>
                <a:off x="3368285" y="3595696"/>
                <a:ext cx="125338" cy="128707"/>
              </a:xfrm>
              <a:prstGeom prst="ellipse">
                <a:avLst/>
              </a:prstGeom>
              <a:solidFill>
                <a:srgbClr val="C00000"/>
              </a:solidFill>
              <a:ln w="6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41" name="Oval 70"/>
              <p:cNvSpPr>
                <a:spLocks noChangeArrowheads="1"/>
              </p:cNvSpPr>
              <p:nvPr/>
            </p:nvSpPr>
            <p:spPr bwMode="auto">
              <a:xfrm>
                <a:off x="4640322" y="3812158"/>
                <a:ext cx="288008" cy="280815"/>
              </a:xfrm>
              <a:prstGeom prst="ellipse">
                <a:avLst/>
              </a:prstGeom>
              <a:solidFill>
                <a:srgbClr val="0070C0"/>
              </a:solidFill>
              <a:ln w="6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42" name="Oval 71"/>
              <p:cNvSpPr>
                <a:spLocks noChangeArrowheads="1"/>
              </p:cNvSpPr>
              <p:nvPr/>
            </p:nvSpPr>
            <p:spPr bwMode="auto">
              <a:xfrm>
                <a:off x="2520262" y="2387606"/>
                <a:ext cx="58668" cy="61427"/>
              </a:xfrm>
              <a:prstGeom prst="ellipse">
                <a:avLst/>
              </a:prstGeom>
              <a:solidFill>
                <a:srgbClr val="0070C0"/>
              </a:solidFill>
              <a:ln w="6">
                <a:solidFill>
                  <a:srgbClr val="007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43" name="Rectangle 72"/>
              <p:cNvSpPr>
                <a:spLocks noChangeArrowheads="1"/>
              </p:cNvSpPr>
              <p:nvPr/>
            </p:nvSpPr>
            <p:spPr bwMode="auto">
              <a:xfrm>
                <a:off x="2381591" y="4405966"/>
                <a:ext cx="224006" cy="2252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altLang="zh-CN" sz="8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C1</a:t>
                </a:r>
                <a:endParaRPr lang="en-US" altLang="zh-CN" sz="11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44" name="Rectangle 73"/>
              <p:cNvSpPr>
                <a:spLocks noChangeArrowheads="1"/>
              </p:cNvSpPr>
              <p:nvPr/>
            </p:nvSpPr>
            <p:spPr bwMode="auto">
              <a:xfrm>
                <a:off x="1634903" y="3493316"/>
                <a:ext cx="224006" cy="2252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altLang="zh-CN" sz="8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C5</a:t>
                </a:r>
                <a:endParaRPr lang="en-US" altLang="zh-CN" sz="11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45" name="Rectangle 74"/>
              <p:cNvSpPr>
                <a:spLocks noChangeArrowheads="1"/>
              </p:cNvSpPr>
              <p:nvPr/>
            </p:nvSpPr>
            <p:spPr bwMode="auto">
              <a:xfrm>
                <a:off x="3792298" y="3478690"/>
                <a:ext cx="224006" cy="225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altLang="zh-CN" sz="8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C6</a:t>
                </a:r>
                <a:endParaRPr lang="en-US" altLang="zh-CN" sz="11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46" name="Rectangle 75"/>
              <p:cNvSpPr>
                <a:spLocks noChangeArrowheads="1"/>
              </p:cNvSpPr>
              <p:nvPr/>
            </p:nvSpPr>
            <p:spPr bwMode="auto">
              <a:xfrm>
                <a:off x="3493623" y="3326581"/>
                <a:ext cx="224006" cy="225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altLang="zh-CN" sz="8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C8</a:t>
                </a:r>
                <a:endParaRPr lang="en-US" altLang="zh-CN" sz="11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47" name="Rectangle 76"/>
              <p:cNvSpPr>
                <a:spLocks noChangeArrowheads="1"/>
              </p:cNvSpPr>
              <p:nvPr/>
            </p:nvSpPr>
            <p:spPr bwMode="auto">
              <a:xfrm>
                <a:off x="4928330" y="3531344"/>
                <a:ext cx="212731" cy="2268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altLang="zh-CN" sz="8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Y1</a:t>
                </a:r>
                <a:endParaRPr lang="en-US" altLang="zh-CN" sz="11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48" name="Rectangle 77"/>
              <p:cNvSpPr>
                <a:spLocks noChangeArrowheads="1"/>
              </p:cNvSpPr>
              <p:nvPr/>
            </p:nvSpPr>
            <p:spPr bwMode="auto">
              <a:xfrm>
                <a:off x="2432261" y="2121416"/>
                <a:ext cx="212731" cy="2268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altLang="zh-CN" sz="8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Y8</a:t>
                </a:r>
                <a:endParaRPr lang="en-US" altLang="zh-CN" sz="11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49" name="TextBox 48"/>
              <p:cNvSpPr txBox="1">
                <a:spLocks noChangeArrowheads="1"/>
              </p:cNvSpPr>
              <p:nvPr/>
            </p:nvSpPr>
            <p:spPr bwMode="auto">
              <a:xfrm>
                <a:off x="2109583" y="5476575"/>
                <a:ext cx="2784079" cy="4212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9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Axis1 (35.1%)</a:t>
                </a:r>
              </a:p>
            </p:txBody>
          </p:sp>
          <p:sp>
            <p:nvSpPr>
              <p:cNvPr id="50" name="TextBox 49"/>
              <p:cNvSpPr txBox="1">
                <a:spLocks noChangeArrowheads="1"/>
              </p:cNvSpPr>
              <p:nvPr/>
            </p:nvSpPr>
            <p:spPr bwMode="auto">
              <a:xfrm rot="16200000">
                <a:off x="-938839" y="2830359"/>
                <a:ext cx="2784752" cy="3840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9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Axis2 (5.2%)</a:t>
                </a:r>
              </a:p>
            </p:txBody>
          </p:sp>
          <p:sp>
            <p:nvSpPr>
              <p:cNvPr id="51" name="Oval 43"/>
              <p:cNvSpPr>
                <a:spLocks noChangeArrowheads="1"/>
              </p:cNvSpPr>
              <p:nvPr/>
            </p:nvSpPr>
            <p:spPr bwMode="auto">
              <a:xfrm>
                <a:off x="1373563" y="3013590"/>
                <a:ext cx="2810746" cy="1728769"/>
              </a:xfrm>
              <a:prstGeom prst="ellipse">
                <a:avLst/>
              </a:prstGeom>
              <a:noFill/>
              <a:ln w="2540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52" name="Oval 44"/>
              <p:cNvSpPr>
                <a:spLocks noChangeArrowheads="1"/>
              </p:cNvSpPr>
              <p:nvPr/>
            </p:nvSpPr>
            <p:spPr bwMode="auto">
              <a:xfrm>
                <a:off x="2125584" y="1916654"/>
                <a:ext cx="864024" cy="725440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53" name="Oval 45"/>
              <p:cNvSpPr>
                <a:spLocks noChangeArrowheads="1"/>
              </p:cNvSpPr>
              <p:nvPr/>
            </p:nvSpPr>
            <p:spPr bwMode="auto">
              <a:xfrm>
                <a:off x="4522986" y="3370460"/>
                <a:ext cx="861357" cy="821969"/>
              </a:xfrm>
              <a:prstGeom prst="ellips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  <p:sp>
            <p:nvSpPr>
              <p:cNvPr id="54" name="Text Box 46"/>
              <p:cNvSpPr txBox="1">
                <a:spLocks noChangeArrowheads="1"/>
              </p:cNvSpPr>
              <p:nvPr/>
            </p:nvSpPr>
            <p:spPr bwMode="auto">
              <a:xfrm>
                <a:off x="1976246" y="3502091"/>
                <a:ext cx="570683" cy="3393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altLang="zh-CN" sz="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115d</a:t>
                </a:r>
              </a:p>
            </p:txBody>
          </p:sp>
          <p:sp>
            <p:nvSpPr>
              <p:cNvPr id="55" name="Text Box 47"/>
              <p:cNvSpPr txBox="1">
                <a:spLocks noChangeArrowheads="1"/>
              </p:cNvSpPr>
              <p:nvPr/>
            </p:nvSpPr>
            <p:spPr bwMode="auto">
              <a:xfrm>
                <a:off x="3056277" y="2133116"/>
                <a:ext cx="434678" cy="3393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altLang="zh-CN" sz="6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70d</a:t>
                </a:r>
              </a:p>
            </p:txBody>
          </p:sp>
          <p:sp>
            <p:nvSpPr>
              <p:cNvPr id="56" name="Text Box 48"/>
              <p:cNvSpPr txBox="1">
                <a:spLocks noChangeArrowheads="1"/>
              </p:cNvSpPr>
              <p:nvPr/>
            </p:nvSpPr>
            <p:spPr bwMode="auto">
              <a:xfrm>
                <a:off x="2341591" y="4133926"/>
                <a:ext cx="613351" cy="3393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altLang="zh-CN" sz="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100d</a:t>
                </a:r>
              </a:p>
            </p:txBody>
          </p:sp>
          <p:sp>
            <p:nvSpPr>
              <p:cNvPr id="57" name="Text Box 49"/>
              <p:cNvSpPr txBox="1">
                <a:spLocks noChangeArrowheads="1"/>
              </p:cNvSpPr>
              <p:nvPr/>
            </p:nvSpPr>
            <p:spPr bwMode="auto">
              <a:xfrm>
                <a:off x="4645656" y="4233381"/>
                <a:ext cx="432012" cy="3393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altLang="zh-CN" sz="6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15d</a:t>
                </a:r>
              </a:p>
            </p:txBody>
          </p:sp>
          <p:sp>
            <p:nvSpPr>
              <p:cNvPr id="58" name="Text Box 50"/>
              <p:cNvSpPr txBox="1">
                <a:spLocks noChangeArrowheads="1"/>
              </p:cNvSpPr>
              <p:nvPr/>
            </p:nvSpPr>
            <p:spPr bwMode="auto">
              <a:xfrm>
                <a:off x="2818937" y="3212501"/>
                <a:ext cx="672019" cy="3393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altLang="zh-CN" sz="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135d</a:t>
                </a:r>
              </a:p>
            </p:txBody>
          </p:sp>
          <p:sp>
            <p:nvSpPr>
              <p:cNvPr id="59" name="Text Box 51"/>
              <p:cNvSpPr txBox="1">
                <a:spLocks noChangeArrowheads="1"/>
              </p:cNvSpPr>
              <p:nvPr/>
            </p:nvSpPr>
            <p:spPr bwMode="auto">
              <a:xfrm>
                <a:off x="3562958" y="3861887"/>
                <a:ext cx="602684" cy="3393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rIns="0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altLang="zh-CN" sz="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宋体" charset="-122"/>
                  </a:rPr>
                  <a:t>125d</a:t>
                </a:r>
              </a:p>
            </p:txBody>
          </p:sp>
          <p:sp>
            <p:nvSpPr>
              <p:cNvPr id="60" name="Oval 53"/>
              <p:cNvSpPr>
                <a:spLocks noChangeArrowheads="1"/>
              </p:cNvSpPr>
              <p:nvPr/>
            </p:nvSpPr>
            <p:spPr bwMode="auto">
              <a:xfrm>
                <a:off x="2125584" y="4075422"/>
                <a:ext cx="864024" cy="725440"/>
              </a:xfrm>
              <a:prstGeom prst="ellipse">
                <a:avLst/>
              </a:prstGeom>
              <a:noFill/>
              <a:ln w="25400">
                <a:solidFill>
                  <a:srgbClr val="99CC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charset="-122"/>
                </a:endParaRPr>
              </a:p>
            </p:txBody>
          </p:sp>
        </p:grpSp>
      </p:grpSp>
      <p:sp>
        <p:nvSpPr>
          <p:cNvPr id="89" name="Rectangle 3"/>
          <p:cNvSpPr txBox="1">
            <a:spLocks noChangeArrowheads="1"/>
          </p:cNvSpPr>
          <p:nvPr/>
        </p:nvSpPr>
        <p:spPr bwMode="auto">
          <a:xfrm>
            <a:off x="323850" y="285728"/>
            <a:ext cx="8572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6"/>
              </a:buBlip>
              <a:defRPr/>
            </a:pP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Micro-aerobic condition increases S</a:t>
            </a:r>
            <a:r>
              <a:rPr lang="en-US" altLang="zh-CN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conversion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58807" y="974746"/>
            <a:ext cx="85725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266700" lvl="1" indent="-266700" algn="just" defTabSz="623570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 typeface="Wingdings" pitchFamily="2" charset="2"/>
              <a:buChar char="l"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Batch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tests</a:t>
            </a:r>
            <a:endParaRPr kumimoji="1"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719170" y="1439884"/>
            <a:ext cx="8031162" cy="396875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2"/>
              </a:buBlip>
              <a:defRPr/>
            </a:pPr>
            <a:r>
              <a:rPr lang="zh-CN" altLang="en-US" sz="20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S/N=5/6</a:t>
            </a:r>
          </a:p>
        </p:txBody>
      </p:sp>
      <p:pic>
        <p:nvPicPr>
          <p:cNvPr id="6" name="图片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57" y="1565296"/>
            <a:ext cx="6710363" cy="47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7"/>
          <p:cNvSpPr txBox="1">
            <a:spLocks noChangeArrowheads="1"/>
          </p:cNvSpPr>
          <p:nvPr/>
        </p:nvSpPr>
        <p:spPr bwMode="auto">
          <a:xfrm>
            <a:off x="6262720" y="2622571"/>
            <a:ext cx="2881312" cy="280987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180975" indent="-180975">
              <a:lnSpc>
                <a:spcPts val="1700"/>
              </a:lnSpc>
              <a:spcBef>
                <a:spcPts val="600"/>
              </a:spcBef>
              <a:buFontTx/>
              <a:buBlip>
                <a:blip r:embed="rId4"/>
              </a:buBlip>
              <a:defRPr/>
            </a:pPr>
            <a:r>
              <a:rPr lang="en-US" altLang="zh-CN" b="1" dirty="0"/>
              <a:t>sulfide concentration “rebound”  under C/N=2 and 3 </a:t>
            </a:r>
          </a:p>
          <a:p>
            <a:pPr marL="180975" indent="-180975">
              <a:lnSpc>
                <a:spcPts val="1700"/>
              </a:lnSpc>
              <a:spcBef>
                <a:spcPts val="600"/>
              </a:spcBef>
              <a:buFontTx/>
              <a:buBlip>
                <a:blip r:embed="rId4"/>
              </a:buBlip>
              <a:defRPr/>
            </a:pPr>
            <a:endParaRPr lang="en-US" altLang="zh-CN" b="1" dirty="0"/>
          </a:p>
          <a:p>
            <a:pPr marL="180975" indent="-180975">
              <a:lnSpc>
                <a:spcPts val="1700"/>
              </a:lnSpc>
              <a:spcBef>
                <a:spcPts val="600"/>
              </a:spcBef>
              <a:buFont typeface="Arial" pitchFamily="34" charset="0"/>
              <a:buBlip>
                <a:blip r:embed="rId4"/>
              </a:buBlip>
              <a:defRPr/>
            </a:pPr>
            <a:r>
              <a:rPr lang="en-US" altLang="zh-CN" b="1" dirty="0"/>
              <a:t>        C/N </a:t>
            </a:r>
            <a:r>
              <a:rPr lang="en-US" altLang="zh-CN" b="1" dirty="0" err="1"/>
              <a:t>raio</a:t>
            </a:r>
            <a:r>
              <a:rPr lang="en-US" altLang="zh-CN" b="1" dirty="0"/>
              <a:t> </a:t>
            </a:r>
          </a:p>
          <a:p>
            <a:pPr marL="180975" indent="-180975">
              <a:lnSpc>
                <a:spcPts val="1700"/>
              </a:lnSpc>
              <a:spcBef>
                <a:spcPts val="600"/>
              </a:spcBef>
              <a:buFont typeface="Arial" pitchFamily="34" charset="0"/>
              <a:buBlip>
                <a:blip r:embed="rId4"/>
              </a:buBlip>
              <a:defRPr/>
            </a:pPr>
            <a:endParaRPr lang="en-US" altLang="zh-CN" b="1" dirty="0"/>
          </a:p>
          <a:p>
            <a:pPr>
              <a:lnSpc>
                <a:spcPts val="1700"/>
              </a:lnSpc>
              <a:spcBef>
                <a:spcPts val="600"/>
              </a:spcBef>
              <a:defRPr/>
            </a:pPr>
            <a:endParaRPr lang="en-US" altLang="zh-CN" b="1" dirty="0"/>
          </a:p>
          <a:p>
            <a:pPr>
              <a:lnSpc>
                <a:spcPts val="1700"/>
              </a:lnSpc>
              <a:spcBef>
                <a:spcPts val="600"/>
              </a:spcBef>
              <a:defRPr/>
            </a:pPr>
            <a:r>
              <a:rPr lang="en-US" altLang="zh-CN" b="1" dirty="0"/>
              <a:t>         “rebound” </a:t>
            </a:r>
          </a:p>
          <a:p>
            <a:pPr>
              <a:lnSpc>
                <a:spcPts val="1700"/>
              </a:lnSpc>
              <a:spcBef>
                <a:spcPts val="600"/>
              </a:spcBef>
              <a:defRPr/>
            </a:pPr>
            <a:r>
              <a:rPr lang="en-US" altLang="zh-CN" b="1" dirty="0"/>
              <a:t>      concentration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180975" indent="-180975">
              <a:lnSpc>
                <a:spcPts val="1700"/>
              </a:lnSpc>
              <a:spcBef>
                <a:spcPts val="600"/>
              </a:spcBef>
              <a:buFontTx/>
              <a:buBlip>
                <a:blip r:embed="rId4"/>
              </a:buBlip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椭圆 7"/>
          <p:cNvSpPr/>
          <p:nvPr/>
        </p:nvSpPr>
        <p:spPr>
          <a:xfrm rot="20152099">
            <a:off x="1184307" y="2613046"/>
            <a:ext cx="1931988" cy="8588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b="1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7459695" y="4024334"/>
            <a:ext cx="288925" cy="482600"/>
          </a:xfrm>
          <a:prstGeom prst="downArrow">
            <a:avLst/>
          </a:prstGeom>
          <a:solidFill>
            <a:srgbClr val="2E32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b="1">
              <a:solidFill>
                <a:srgbClr val="FFFFFF"/>
              </a:solidFill>
              <a:ea typeface="宋体" pitchFamily="2" charset="-122"/>
            </a:endParaRPr>
          </a:p>
        </p:txBody>
      </p:sp>
      <p:cxnSp>
        <p:nvCxnSpPr>
          <p:cNvPr id="10" name="曲线连接符 9"/>
          <p:cNvCxnSpPr/>
          <p:nvPr/>
        </p:nvCxnSpPr>
        <p:spPr>
          <a:xfrm rot="5400000" flipH="1" flipV="1">
            <a:off x="7944676" y="3696515"/>
            <a:ext cx="482600" cy="173038"/>
          </a:xfrm>
          <a:prstGeom prst="curved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曲线连接符 10"/>
          <p:cNvCxnSpPr/>
          <p:nvPr/>
        </p:nvCxnSpPr>
        <p:spPr>
          <a:xfrm rot="5400000" flipH="1" flipV="1">
            <a:off x="8306626" y="4664890"/>
            <a:ext cx="484188" cy="171450"/>
          </a:xfrm>
          <a:prstGeom prst="curved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23850" y="285728"/>
            <a:ext cx="8572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5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Enhanced performance of DSR in high C/N ratios 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500034" y="1428736"/>
            <a:ext cx="8031162" cy="369332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2"/>
              </a:buBlip>
              <a:defRPr/>
            </a:pPr>
            <a:r>
              <a:rPr lang="zh-CN" altLang="en-US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S/N=5/6</a:t>
            </a:r>
          </a:p>
        </p:txBody>
      </p:sp>
      <p:pic>
        <p:nvPicPr>
          <p:cNvPr id="6" name="图片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350" y="1428736"/>
            <a:ext cx="87566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511567"/>
            <a:ext cx="8789988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57"/>
          <p:cNvSpPr txBox="1">
            <a:spLocks noChangeArrowheads="1"/>
          </p:cNvSpPr>
          <p:nvPr/>
        </p:nvSpPr>
        <p:spPr bwMode="auto">
          <a:xfrm>
            <a:off x="714348" y="5752664"/>
            <a:ext cx="7745440" cy="605294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marL="180975" indent="-180975">
              <a:lnSpc>
                <a:spcPts val="1700"/>
              </a:lnSpc>
              <a:spcBef>
                <a:spcPts val="600"/>
              </a:spcBef>
              <a:buFont typeface="Arial" pitchFamily="34" charset="0"/>
              <a:buBlip>
                <a:blip r:embed="rId5"/>
              </a:buBlip>
            </a:pPr>
            <a:r>
              <a:rPr lang="en-US" altLang="zh-CN" b="1" noProof="1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 </a:t>
            </a:r>
            <a:r>
              <a:rPr lang="en-US" altLang="zh-CN" b="1" noProof="1">
                <a:cs typeface="+mn-ea"/>
              </a:rPr>
              <a:t>Complete degradation of Ac- and </a:t>
            </a:r>
            <a:r>
              <a:rPr lang="en-US" altLang="zh-CN" b="1" noProof="1" smtClean="0">
                <a:cs typeface="+mn-ea"/>
              </a:rPr>
              <a:t>NO</a:t>
            </a:r>
            <a:r>
              <a:rPr lang="en-US" altLang="zh-CN" b="1" baseline="-25000" noProof="1" smtClean="0">
                <a:cs typeface="+mn-ea"/>
              </a:rPr>
              <a:t>3</a:t>
            </a:r>
            <a:r>
              <a:rPr lang="en-US" altLang="zh-CN" b="1" noProof="1" smtClean="0">
                <a:cs typeface="+mn-ea"/>
              </a:rPr>
              <a:t>-</a:t>
            </a:r>
            <a:endParaRPr lang="en-US" altLang="zh-CN" b="1" noProof="1"/>
          </a:p>
          <a:p>
            <a:pPr marL="180975" indent="-180975">
              <a:lnSpc>
                <a:spcPts val="1700"/>
              </a:lnSpc>
              <a:spcBef>
                <a:spcPts val="600"/>
              </a:spcBef>
              <a:buFont typeface="Arial" pitchFamily="34" charset="0"/>
              <a:buBlip>
                <a:blip r:embed="rId5"/>
              </a:buBlip>
            </a:pPr>
            <a:r>
              <a:rPr lang="en-US" altLang="zh-CN" b="1" noProof="1" smtClean="0">
                <a:cs typeface="+mn-ea"/>
              </a:rPr>
              <a:t>NO</a:t>
            </a:r>
            <a:r>
              <a:rPr lang="en-US" altLang="zh-CN" b="1" baseline="-25000" noProof="1" smtClean="0">
                <a:cs typeface="+mn-ea"/>
              </a:rPr>
              <a:t>2</a:t>
            </a:r>
            <a:r>
              <a:rPr lang="en-US" altLang="zh-CN" b="1" noProof="1" smtClean="0">
                <a:cs typeface="+mn-ea"/>
              </a:rPr>
              <a:t>- </a:t>
            </a:r>
            <a:r>
              <a:rPr lang="en-US" altLang="zh-CN" b="1" noProof="1">
                <a:cs typeface="+mn-ea"/>
              </a:rPr>
              <a:t>accumulation</a:t>
            </a:r>
            <a:endParaRPr lang="en-US" altLang="zh-CN" b="1" noProof="1"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23850" y="285728"/>
            <a:ext cx="8572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6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Enhanced performance of DSR in high C/N ratios 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58807" y="974746"/>
            <a:ext cx="85725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266700" lvl="1" indent="-266700" algn="just" defTabSz="623570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 typeface="Wingdings" pitchFamily="2" charset="2"/>
              <a:buChar char="l"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Batch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tests</a:t>
            </a:r>
            <a:endParaRPr kumimoji="1"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571472" y="1317613"/>
            <a:ext cx="8031162" cy="396875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2"/>
              </a:buBlip>
              <a:defRPr/>
            </a:pPr>
            <a:r>
              <a:rPr lang="zh-CN" altLang="en-US" sz="20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S/N=5/8</a:t>
            </a:r>
          </a:p>
        </p:txBody>
      </p:sp>
      <p:sp>
        <p:nvSpPr>
          <p:cNvPr id="6" name="Text Box 57"/>
          <p:cNvSpPr txBox="1">
            <a:spLocks noChangeArrowheads="1"/>
          </p:cNvSpPr>
          <p:nvPr/>
        </p:nvSpPr>
        <p:spPr bwMode="auto">
          <a:xfrm>
            <a:off x="6124607" y="3959325"/>
            <a:ext cx="3019425" cy="111825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180975" indent="-180975">
              <a:lnSpc>
                <a:spcPts val="17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altLang="zh-CN" b="1" noProof="1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 </a:t>
            </a:r>
            <a:r>
              <a:rPr lang="en-US" altLang="zh-CN" b="1" noProof="1">
                <a:effectLst>
                  <a:outerShdw blurRad="38100" dist="38100" dir="2700000">
                    <a:srgbClr val="C0C0C0"/>
                  </a:outerShdw>
                </a:effectLst>
                <a:ea typeface="Tahoma" panose="020B0604030504040204" pitchFamily="34" charset="0"/>
                <a:cs typeface="+mn-ea"/>
              </a:rPr>
              <a:t>Anaerobic: </a:t>
            </a:r>
            <a:r>
              <a:rPr lang="en-US" altLang="zh-CN" b="1" noProof="1" smtClean="0">
                <a:effectLst>
                  <a:outerShdw blurRad="38100" dist="38100" dir="2700000">
                    <a:srgbClr val="C0C0C0"/>
                  </a:outerShdw>
                </a:effectLst>
                <a:ea typeface="Tahoma" panose="020B0604030504040204" pitchFamily="34" charset="0"/>
                <a:cs typeface="+mn-ea"/>
              </a:rPr>
              <a:t>rebound</a:t>
            </a:r>
          </a:p>
          <a:p>
            <a:pPr marL="180975" indent="-180975">
              <a:lnSpc>
                <a:spcPts val="17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altLang="zh-CN" b="1" noProof="1" smtClean="0">
                <a:effectLst>
                  <a:outerShdw blurRad="38100" dist="38100" dir="2700000">
                    <a:srgbClr val="C0C0C0"/>
                  </a:outerShdw>
                </a:effectLst>
                <a:ea typeface="Tahoma" panose="020B0604030504040204" pitchFamily="34" charset="0"/>
                <a:cs typeface="+mn-ea"/>
              </a:rPr>
              <a:t>Micro-aerobic: do not rebound</a:t>
            </a:r>
          </a:p>
          <a:p>
            <a:pPr marL="180975" indent="-180975">
              <a:lnSpc>
                <a:spcPts val="1700"/>
              </a:lnSpc>
              <a:spcBef>
                <a:spcPts val="600"/>
              </a:spcBef>
              <a:buFont typeface="Arial" pitchFamily="34" charset="0"/>
              <a:buBlip>
                <a:blip r:embed="rId3"/>
              </a:buBlip>
            </a:pPr>
            <a:r>
              <a:rPr lang="en-US" altLang="zh-CN" b="1" noProof="1" smtClean="0">
                <a:effectLst>
                  <a:outerShdw blurRad="38100" dist="38100" dir="2700000">
                    <a:srgbClr val="C0C0C0"/>
                  </a:outerShdw>
                </a:effectLst>
                <a:ea typeface="Tahoma" panose="020B0604030504040204" pitchFamily="34" charset="0"/>
                <a:cs typeface="+mn-ea"/>
              </a:rPr>
              <a:t>More than initial level</a:t>
            </a:r>
            <a:endParaRPr lang="en-US" altLang="zh-CN" b="1" noProof="1">
              <a:effectLst>
                <a:outerShdw blurRad="38100" dist="38100" dir="2700000">
                  <a:srgbClr val="C0C0C0"/>
                </a:outerShdw>
              </a:effectLst>
              <a:ea typeface="Tahoma" panose="020B0604030504040204" pitchFamily="34" charset="0"/>
            </a:endParaRPr>
          </a:p>
        </p:txBody>
      </p:sp>
      <p:pic>
        <p:nvPicPr>
          <p:cNvPr id="7" name="图片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1500174"/>
            <a:ext cx="6464300" cy="462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椭圆 7"/>
          <p:cNvSpPr/>
          <p:nvPr/>
        </p:nvSpPr>
        <p:spPr>
          <a:xfrm rot="19660726">
            <a:off x="955200" y="2220810"/>
            <a:ext cx="2341563" cy="117316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b="1">
              <a:solidFill>
                <a:srgbClr val="FFFFFF"/>
              </a:solidFill>
              <a:ea typeface="宋体" pitchFamily="2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2738438" y="2328863"/>
            <a:ext cx="3328987" cy="197643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850" y="285728"/>
            <a:ext cx="8572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5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Enhanced performance of DSR in high C/N ratios 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58807" y="974746"/>
            <a:ext cx="85725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266700" lvl="1" indent="-266700" algn="just" defTabSz="623570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 typeface="Wingdings" pitchFamily="2" charset="2"/>
              <a:buChar char="l"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Batch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tests</a:t>
            </a:r>
            <a:endParaRPr kumimoji="1"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050" y="1428736"/>
            <a:ext cx="8774113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150" y="3484579"/>
            <a:ext cx="8736013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8807" y="974746"/>
            <a:ext cx="85725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266700" lvl="1" indent="-266700" algn="just" defTabSz="623570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 typeface="Wingdings" pitchFamily="2" charset="2"/>
              <a:buChar char="l"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Batch </a:t>
            </a: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tests</a:t>
            </a:r>
            <a:endParaRPr kumimoji="1"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7" name="Text Box 66"/>
          <p:cNvSpPr txBox="1">
            <a:spLocks noChangeArrowheads="1"/>
          </p:cNvSpPr>
          <p:nvPr/>
        </p:nvSpPr>
        <p:spPr bwMode="auto">
          <a:xfrm>
            <a:off x="571472" y="1317613"/>
            <a:ext cx="8031162" cy="396875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4"/>
              </a:buBlip>
              <a:defRPr/>
            </a:pPr>
            <a:r>
              <a:rPr lang="zh-CN" altLang="en-US" sz="20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S/N=5/8</a:t>
            </a:r>
          </a:p>
        </p:txBody>
      </p:sp>
      <p:sp>
        <p:nvSpPr>
          <p:cNvPr id="8" name="Text Box 57"/>
          <p:cNvSpPr txBox="1">
            <a:spLocks noChangeArrowheads="1"/>
          </p:cNvSpPr>
          <p:nvPr/>
        </p:nvSpPr>
        <p:spPr bwMode="auto">
          <a:xfrm>
            <a:off x="900113" y="5715016"/>
            <a:ext cx="7343775" cy="60483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180975" indent="-180975">
              <a:lnSpc>
                <a:spcPts val="1700"/>
              </a:lnSpc>
              <a:spcBef>
                <a:spcPts val="600"/>
              </a:spcBef>
              <a:buFontTx/>
              <a:buBlip>
                <a:blip r:embed="rId5"/>
              </a:buBlip>
              <a:defRPr/>
            </a:pP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 Same </a:t>
            </a:r>
            <a:r>
              <a:rPr lang="en-US" altLang="zh-CN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degredation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 rule as shown in S/N=5/6</a:t>
            </a:r>
          </a:p>
          <a:p>
            <a:pPr marL="180975" indent="-180975">
              <a:lnSpc>
                <a:spcPts val="1700"/>
              </a:lnSpc>
              <a:spcBef>
                <a:spcPts val="600"/>
              </a:spcBef>
              <a:buFontTx/>
              <a:buBlip>
                <a:blip r:embed="rId5"/>
              </a:buBlip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 Micro-aerobic: faster Ac- removal rate under C/N=3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218" y="285728"/>
            <a:ext cx="8572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6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Enhanced performance of DSR in high C/N ratios 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8807" y="974746"/>
            <a:ext cx="85725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266700" lvl="1" indent="-266700" algn="just" defTabSz="623570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 typeface="Wingdings" pitchFamily="2" charset="2"/>
              <a:buChar char="l"/>
              <a:defRPr/>
            </a:pP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 bioreactor</a:t>
            </a:r>
            <a:endParaRPr kumimoji="1"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7218" y="285728"/>
            <a:ext cx="8572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2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Enhanced performance of DSR in high C/N ratios 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  <p:grpSp>
        <p:nvGrpSpPr>
          <p:cNvPr id="10" name="组合 11"/>
          <p:cNvGrpSpPr>
            <a:grpSpLocks/>
          </p:cNvGrpSpPr>
          <p:nvPr/>
        </p:nvGrpSpPr>
        <p:grpSpPr bwMode="auto">
          <a:xfrm>
            <a:off x="527050" y="1142984"/>
            <a:ext cx="7905750" cy="4489450"/>
            <a:chOff x="651" y="2253"/>
            <a:chExt cx="13889" cy="8427"/>
          </a:xfrm>
        </p:grpSpPr>
        <p:pic>
          <p:nvPicPr>
            <p:cNvPr id="11" name="图片 10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" y="6145"/>
              <a:ext cx="7370" cy="4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图片 6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1" y="2252"/>
              <a:ext cx="7370" cy="4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图片 7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66" y="2292"/>
              <a:ext cx="7370" cy="4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图片 9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69" y="6145"/>
              <a:ext cx="7370" cy="4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Text Box 57"/>
          <p:cNvSpPr txBox="1">
            <a:spLocks noChangeArrowheads="1"/>
          </p:cNvSpPr>
          <p:nvPr/>
        </p:nvSpPr>
        <p:spPr bwMode="auto">
          <a:xfrm>
            <a:off x="642910" y="5715016"/>
            <a:ext cx="7848600" cy="52863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>
            <a:spAutoFit/>
          </a:bodyPr>
          <a:lstStyle/>
          <a:p>
            <a:pPr marL="180975" indent="-180975">
              <a:lnSpc>
                <a:spcPts val="1700"/>
              </a:lnSpc>
              <a:spcBef>
                <a:spcPts val="600"/>
              </a:spcBef>
              <a:buFont typeface="Arial" pitchFamily="34" charset="0"/>
              <a:buBlip>
                <a:blip r:embed="rId7"/>
              </a:buBlip>
            </a:pPr>
            <a:r>
              <a:rPr lang="en-US" altLang="zh-CN" b="1" noProof="1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 </a:t>
            </a:r>
            <a:r>
              <a:rPr lang="en-US" altLang="zh-CN" b="1" noProof="1">
                <a:solidFill>
                  <a:srgbClr val="C00000"/>
                </a:solidFill>
                <a:cs typeface="+mn-ea"/>
              </a:rPr>
              <a:t>80% </a:t>
            </a:r>
            <a:r>
              <a:rPr lang="en-US" altLang="zh-CN" b="1" noProof="1">
                <a:cs typeface="+mn-ea"/>
              </a:rPr>
              <a:t>S</a:t>
            </a:r>
            <a:r>
              <a:rPr lang="en-US" altLang="zh-CN" b="1" baseline="30000" noProof="1">
                <a:cs typeface="+mn-ea"/>
              </a:rPr>
              <a:t>2-</a:t>
            </a:r>
            <a:r>
              <a:rPr lang="en-US" altLang="zh-CN" b="1" noProof="1">
                <a:cs typeface="+mn-ea"/>
              </a:rPr>
              <a:t> was removed and S0 recovery reached </a:t>
            </a:r>
            <a:r>
              <a:rPr lang="en-US" altLang="zh-CN" b="1" noProof="1">
                <a:solidFill>
                  <a:srgbClr val="C00000"/>
                </a:solidFill>
                <a:cs typeface="+mn-ea"/>
              </a:rPr>
              <a:t>55% </a:t>
            </a:r>
            <a:r>
              <a:rPr lang="en-US" altLang="zh-CN" b="1" noProof="1">
                <a:cs typeface="+mn-ea"/>
              </a:rPr>
              <a:t>at stage V (20 mL min</a:t>
            </a:r>
            <a:r>
              <a:rPr lang="en-US" altLang="zh-CN" b="1" baseline="30000" noProof="1">
                <a:cs typeface="+mn-ea"/>
              </a:rPr>
              <a:t>-1 </a:t>
            </a:r>
            <a:r>
              <a:rPr lang="en-US" altLang="zh-CN" b="1" noProof="1">
                <a:cs typeface="+mn-ea"/>
              </a:rPr>
              <a:t>L</a:t>
            </a:r>
            <a:r>
              <a:rPr lang="en-US" altLang="zh-CN" b="1" baseline="30000" noProof="1">
                <a:cs typeface="+mn-ea"/>
              </a:rPr>
              <a:t>-1</a:t>
            </a:r>
            <a:r>
              <a:rPr lang="en-US" altLang="zh-CN" b="1" noProof="1">
                <a:cs typeface="+mn-ea"/>
              </a:rPr>
              <a:t>, DO=0.2-0.3 mg/L )</a:t>
            </a:r>
            <a:r>
              <a:rPr lang="zh-CN" altLang="zh-CN" b="1" noProof="1">
                <a:cs typeface="+mn-ea"/>
              </a:rPr>
              <a:t> </a:t>
            </a:r>
            <a:endParaRPr lang="zh-CN" altLang="zh-CN" b="1" noProof="1"/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1214414" y="500042"/>
            <a:ext cx="914400" cy="914400"/>
          </a:xfrm>
          <a:prstGeom prst="line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椭圆 23"/>
          <p:cNvSpPr/>
          <p:nvPr/>
        </p:nvSpPr>
        <p:spPr bwMode="auto">
          <a:xfrm>
            <a:off x="9001156" y="1643050"/>
            <a:ext cx="428628" cy="4000528"/>
          </a:xfrm>
          <a:prstGeom prst="ellipse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7663" marR="0" indent="9525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SzTx/>
              <a:buFont typeface="Wingdings" pitchFamily="2" charset="2"/>
              <a:buNone/>
              <a:tabLst>
                <a:tab pos="8521700" algn="r"/>
              </a:tabLst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rgbClr val="12357C"/>
              </a:solidFill>
              <a:effectLst/>
              <a:latin typeface="Arial" charset="0"/>
              <a:ea typeface="华文新魏" pitchFamily="2" charset="-122"/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3071802" y="1214422"/>
            <a:ext cx="504000" cy="428628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7663" marR="0" indent="9525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SzTx/>
              <a:buFont typeface="Wingdings" pitchFamily="2" charset="2"/>
              <a:buNone/>
              <a:tabLst>
                <a:tab pos="8521700" algn="r"/>
              </a:tabLst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rgbClr val="12357C"/>
              </a:solidFill>
              <a:effectLst/>
              <a:latin typeface="Arial" charset="0"/>
              <a:ea typeface="华文新魏" pitchFamily="2" charset="-122"/>
            </a:endParaRPr>
          </a:p>
        </p:txBody>
      </p:sp>
      <p:sp>
        <p:nvSpPr>
          <p:cNvPr id="27" name="椭圆 26"/>
          <p:cNvSpPr/>
          <p:nvPr/>
        </p:nvSpPr>
        <p:spPr bwMode="auto">
          <a:xfrm>
            <a:off x="6786578" y="1214422"/>
            <a:ext cx="504000" cy="428628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7663" marR="0" indent="9525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SzTx/>
              <a:buFont typeface="Wingdings" pitchFamily="2" charset="2"/>
              <a:buNone/>
              <a:tabLst>
                <a:tab pos="8521700" algn="r"/>
              </a:tabLst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rgbClr val="12357C"/>
              </a:solidFill>
              <a:effectLst/>
              <a:latin typeface="Arial" charset="0"/>
              <a:ea typeface="华文新魏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626690" y="1069429"/>
            <a:ext cx="8374466" cy="487363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pPr marL="355600" lvl="1" indent="-355600" eaLnBrk="0" fontAlgn="auto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CN" sz="2200" b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Microbial community analysis by </a:t>
            </a:r>
            <a:r>
              <a:rPr lang="en-US" altLang="zh-CN" sz="2200" b="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Illumina</a:t>
            </a:r>
            <a:endParaRPr lang="en-US" altLang="zh-CN" sz="2200" b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715140" y="1764535"/>
            <a:ext cx="2143140" cy="30546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err="1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soNRB</a:t>
            </a:r>
            <a:r>
              <a:rPr lang="en-US" altLang="zh-CN" sz="200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, including </a:t>
            </a:r>
            <a:r>
              <a:rPr lang="en-US" altLang="zh-CN" sz="2000" i="1" dirty="0" err="1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Sulfurovum</a:t>
            </a:r>
            <a:r>
              <a:rPr lang="en-US" altLang="zh-CN" sz="200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, </a:t>
            </a:r>
            <a:r>
              <a:rPr lang="en-US" altLang="zh-CN" sz="2000" i="1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Pseudomonas</a:t>
            </a:r>
            <a:r>
              <a:rPr lang="en-US" altLang="zh-CN" sz="200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,</a:t>
            </a:r>
          </a:p>
          <a:p>
            <a:pPr marL="285750" indent="-285750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 </a:t>
            </a:r>
            <a:r>
              <a:rPr lang="en-US" altLang="zh-CN" sz="2000" i="1" dirty="0" err="1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Sulfurospirillum</a:t>
            </a:r>
            <a:r>
              <a:rPr lang="en-US" altLang="zh-CN" sz="200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were much higher in proportion in micro-aerobic condition than in anaerobic condition</a:t>
            </a:r>
            <a:endParaRPr lang="en-US" altLang="zh-CN" sz="2000" b="0" dirty="0">
              <a:solidFill>
                <a:srgbClr val="1111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t="4614" b="4889"/>
          <a:stretch>
            <a:fillRect/>
          </a:stretch>
        </p:blipFill>
        <p:spPr bwMode="auto">
          <a:xfrm>
            <a:off x="214282" y="1500174"/>
            <a:ext cx="6686769" cy="42862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28596" y="285728"/>
            <a:ext cx="8572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3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is micro-aerobic enhanced 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obtained 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 bwMode="auto">
          <a:xfrm>
            <a:off x="1142976" y="4714884"/>
            <a:ext cx="128588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直接连接符 11"/>
          <p:cNvCxnSpPr/>
          <p:nvPr/>
        </p:nvCxnSpPr>
        <p:spPr bwMode="auto">
          <a:xfrm>
            <a:off x="1142976" y="5376876"/>
            <a:ext cx="128588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直接连接符 12"/>
          <p:cNvCxnSpPr/>
          <p:nvPr/>
        </p:nvCxnSpPr>
        <p:spPr bwMode="auto">
          <a:xfrm>
            <a:off x="4827272" y="5388306"/>
            <a:ext cx="128588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直接连接符 13"/>
          <p:cNvCxnSpPr/>
          <p:nvPr/>
        </p:nvCxnSpPr>
        <p:spPr bwMode="auto">
          <a:xfrm>
            <a:off x="1161074" y="5572140"/>
            <a:ext cx="128588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242441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626690" y="1069429"/>
            <a:ext cx="8374466" cy="487363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pPr marL="355600" lvl="1" indent="-355600" eaLnBrk="0" fontAlgn="auto" hangingPunct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CN" sz="2200" b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Hierarchical cluster analysis of sulfur oxidizing genes </a:t>
            </a:r>
            <a:endParaRPr lang="en-US" altLang="zh-CN" sz="2200" b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983"/>
          <a:stretch/>
        </p:blipFill>
        <p:spPr bwMode="auto">
          <a:xfrm>
            <a:off x="611358" y="1821497"/>
            <a:ext cx="3852665" cy="3068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706"/>
          <a:stretch/>
        </p:blipFill>
        <p:spPr bwMode="auto">
          <a:xfrm>
            <a:off x="4602508" y="1816289"/>
            <a:ext cx="4073948" cy="293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887998" y="5696718"/>
            <a:ext cx="25638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 b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a,b,c</a:t>
            </a:r>
            <a:r>
              <a:rPr lang="en-US" altLang="zh-CN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technical replicates</a:t>
            </a:r>
            <a:endParaRPr lang="zh-CN" altLang="en-US" sz="1400" b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8773" y="5316625"/>
            <a:ext cx="8320945" cy="9002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en-US" altLang="zh-CN" sz="2000" b="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The </a:t>
            </a:r>
            <a:r>
              <a:rPr lang="en-US" altLang="zh-CN" sz="2000" b="0" dirty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abundance of  </a:t>
            </a:r>
            <a:r>
              <a:rPr lang="en-US" altLang="zh-CN" sz="20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SOB </a:t>
            </a:r>
            <a:r>
              <a:rPr lang="en-US" altLang="zh-CN" sz="2000" b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genes </a:t>
            </a:r>
            <a:r>
              <a:rPr lang="en-US" altLang="zh-CN" sz="2000" b="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under micro-aerobic condition was </a:t>
            </a:r>
            <a:r>
              <a:rPr lang="en-US" altLang="zh-CN" sz="2000" b="0" dirty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significantly higher than that </a:t>
            </a:r>
            <a:r>
              <a:rPr lang="en-US" altLang="zh-CN" sz="2000" b="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under anaerobic condition.</a:t>
            </a:r>
            <a:r>
              <a:rPr lang="en-US" altLang="zh-CN" sz="2000" b="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 </a:t>
            </a:r>
            <a:r>
              <a:rPr lang="en-US" altLang="zh-CN" sz="2000" b="0" dirty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These </a:t>
            </a:r>
            <a:r>
              <a:rPr lang="en-US" altLang="zh-CN" sz="2000" b="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indicated </a:t>
            </a:r>
            <a:r>
              <a:rPr lang="en-US" altLang="zh-CN" sz="2000" b="0" dirty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that </a:t>
            </a:r>
            <a:r>
              <a:rPr lang="en-US" altLang="zh-CN" sz="2000" b="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micro-aerobic had </a:t>
            </a:r>
            <a:r>
              <a:rPr lang="en-US" altLang="zh-CN" sz="2000" b="0" dirty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higher effect on </a:t>
            </a:r>
            <a:r>
              <a:rPr lang="en-US" altLang="zh-CN" sz="2000" b="0" dirty="0" smtClean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sulfide oxidation and sulfur recovery</a:t>
            </a:r>
            <a:endParaRPr lang="en-US" altLang="zh-CN" sz="2000" b="0" dirty="0">
              <a:solidFill>
                <a:srgbClr val="1111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78792" y="4840625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zh-CN" b="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FccA</a:t>
            </a:r>
            <a:r>
              <a:rPr lang="en-US" altLang="zh-CN" b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/B genes</a:t>
            </a:r>
            <a:endParaRPr lang="zh-CN" altLang="en-US" b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75914" y="4821782"/>
            <a:ext cx="1037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Sox gene</a:t>
            </a:r>
            <a:endParaRPr lang="en-US" altLang="zh-CN" b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57218" y="285728"/>
            <a:ext cx="8572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5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is micro-aerobic enhanced performance 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441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>
            <a:grpSpLocks/>
          </p:cNvGrpSpPr>
          <p:nvPr/>
        </p:nvGrpSpPr>
        <p:grpSpPr bwMode="auto">
          <a:xfrm>
            <a:off x="1143000" y="1089248"/>
            <a:ext cx="6497638" cy="4572000"/>
            <a:chOff x="555684" y="-29927"/>
            <a:chExt cx="8408929" cy="7155629"/>
          </a:xfrm>
        </p:grpSpPr>
        <p:sp>
          <p:nvSpPr>
            <p:cNvPr id="42" name="Line 2"/>
            <p:cNvSpPr>
              <a:spLocks noChangeShapeType="1"/>
            </p:cNvSpPr>
            <p:nvPr/>
          </p:nvSpPr>
          <p:spPr bwMode="auto">
            <a:xfrm flipH="1">
              <a:off x="3433991" y="1167647"/>
              <a:ext cx="1871618" cy="3384016"/>
            </a:xfrm>
            <a:prstGeom prst="line">
              <a:avLst/>
            </a:prstGeom>
            <a:noFill/>
            <a:ln w="12700">
              <a:solidFill>
                <a:srgbClr val="339966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43" name="Text Box 3"/>
            <p:cNvSpPr txBox="1">
              <a:spLocks noChangeArrowheads="1"/>
            </p:cNvSpPr>
            <p:nvPr/>
          </p:nvSpPr>
          <p:spPr bwMode="auto">
            <a:xfrm>
              <a:off x="6221901" y="444631"/>
              <a:ext cx="2379071" cy="1381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1" lang="en-US" altLang="zh-TW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SRB</a:t>
              </a:r>
            </a:p>
            <a:p>
              <a:pPr>
                <a:defRPr/>
              </a:pPr>
              <a:r>
                <a:rPr kumimoji="1" lang="en-US" altLang="zh-TW" sz="14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Desulfomicrobium</a:t>
              </a:r>
              <a:endParaRPr kumimoji="1" lang="en-US" altLang="zh-CN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  <a:p>
              <a:pPr>
                <a:defRPr/>
              </a:pPr>
              <a:r>
                <a:rPr kumimoji="1" lang="en-US" altLang="zh-TW" sz="16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pitchFamily="2" charset="-122"/>
                </a:rPr>
                <a:t>Sulfurospirillum</a:t>
              </a:r>
              <a:endParaRPr kumimoji="1" lang="en-US" altLang="zh-TW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44" name="AutoShape 4"/>
            <p:cNvSpPr>
              <a:spLocks noChangeArrowheads="1"/>
            </p:cNvSpPr>
            <p:nvPr/>
          </p:nvSpPr>
          <p:spPr bwMode="auto">
            <a:xfrm>
              <a:off x="1909578" y="1314239"/>
              <a:ext cx="1080649" cy="499402"/>
            </a:xfrm>
            <a:prstGeom prst="parallelogram">
              <a:avLst>
                <a:gd name="adj" fmla="val 53628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16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COD</a:t>
              </a:r>
            </a:p>
          </p:txBody>
        </p:sp>
        <p:sp>
          <p:nvSpPr>
            <p:cNvPr id="45" name="AutoShape 5"/>
            <p:cNvSpPr>
              <a:spLocks noChangeArrowheads="1"/>
            </p:cNvSpPr>
            <p:nvPr/>
          </p:nvSpPr>
          <p:spPr bwMode="auto">
            <a:xfrm>
              <a:off x="8101737" y="2101854"/>
              <a:ext cx="862876" cy="506857"/>
            </a:xfrm>
            <a:prstGeom prst="parallelogram">
              <a:avLst>
                <a:gd name="adj" fmla="val 42902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16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CO</a:t>
              </a:r>
              <a:r>
                <a:rPr kumimoji="1" lang="en-US" altLang="zh-TW" sz="1600" baseline="-250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2</a:t>
              </a:r>
            </a:p>
          </p:txBody>
        </p:sp>
        <p:sp>
          <p:nvSpPr>
            <p:cNvPr id="46" name="AutoShape 6"/>
            <p:cNvSpPr>
              <a:spLocks noChangeArrowheads="1"/>
            </p:cNvSpPr>
            <p:nvPr/>
          </p:nvSpPr>
          <p:spPr bwMode="auto">
            <a:xfrm>
              <a:off x="4859790" y="-29927"/>
              <a:ext cx="1795603" cy="623634"/>
            </a:xfrm>
            <a:prstGeom prst="parallelogram">
              <a:avLst>
                <a:gd name="adj" fmla="val 8935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SO</a:t>
              </a:r>
              <a:r>
                <a:rPr kumimoji="1" lang="en-US" altLang="zh-TW" sz="16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4</a:t>
              </a:r>
              <a:r>
                <a:rPr kumimoji="1" lang="en-US" altLang="zh-TW" sz="1600" baseline="30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2-</a:t>
              </a:r>
            </a:p>
          </p:txBody>
        </p:sp>
        <p:sp>
          <p:nvSpPr>
            <p:cNvPr id="47" name="AutoShape 7"/>
            <p:cNvSpPr>
              <a:spLocks noChangeArrowheads="1"/>
            </p:cNvSpPr>
            <p:nvPr/>
          </p:nvSpPr>
          <p:spPr bwMode="auto">
            <a:xfrm>
              <a:off x="4946078" y="4767824"/>
              <a:ext cx="1366219" cy="506857"/>
            </a:xfrm>
            <a:prstGeom prst="parallelogram">
              <a:avLst>
                <a:gd name="adj" fmla="val 6798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16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S</a:t>
              </a:r>
              <a:r>
                <a:rPr kumimoji="1" lang="en-US" altLang="zh-TW" sz="1600" baseline="300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2-</a:t>
              </a:r>
            </a:p>
          </p:txBody>
        </p:sp>
        <p:sp>
          <p:nvSpPr>
            <p:cNvPr id="48" name="AutoShape 8"/>
            <p:cNvSpPr>
              <a:spLocks noChangeArrowheads="1"/>
            </p:cNvSpPr>
            <p:nvPr/>
          </p:nvSpPr>
          <p:spPr bwMode="auto">
            <a:xfrm>
              <a:off x="1075464" y="3058423"/>
              <a:ext cx="918346" cy="631087"/>
            </a:xfrm>
            <a:prstGeom prst="parallelogram">
              <a:avLst>
                <a:gd name="adj" fmla="val 42902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NO</a:t>
              </a:r>
              <a:r>
                <a:rPr kumimoji="1" lang="en-US" altLang="zh-TW" sz="16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3</a:t>
              </a:r>
              <a:r>
                <a:rPr kumimoji="1" lang="en-US" altLang="zh-TW" sz="1600" baseline="30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-</a:t>
              </a:r>
            </a:p>
          </p:txBody>
        </p:sp>
        <p:sp>
          <p:nvSpPr>
            <p:cNvPr id="50" name="AutoShape 10"/>
            <p:cNvSpPr>
              <a:spLocks noChangeArrowheads="1"/>
            </p:cNvSpPr>
            <p:nvPr/>
          </p:nvSpPr>
          <p:spPr bwMode="auto">
            <a:xfrm>
              <a:off x="5519273" y="6136834"/>
              <a:ext cx="1514142" cy="501888"/>
            </a:xfrm>
            <a:prstGeom prst="parallelogram">
              <a:avLst>
                <a:gd name="adj" fmla="val 75079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16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N</a:t>
              </a:r>
              <a:r>
                <a:rPr kumimoji="1" lang="en-US" altLang="zh-TW" sz="1600" baseline="-250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2</a:t>
              </a:r>
              <a:r>
                <a:rPr kumimoji="1" lang="en-US" altLang="zh-TW" sz="16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, NH</a:t>
              </a:r>
              <a:r>
                <a:rPr kumimoji="1" lang="en-US" altLang="zh-TW" sz="1600" baseline="-250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3</a:t>
              </a:r>
              <a:endParaRPr kumimoji="1" lang="en-US" altLang="zh-TW" sz="1600" baseline="300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</p:txBody>
        </p:sp>
        <p:sp>
          <p:nvSpPr>
            <p:cNvPr id="51" name="AutoShape 11"/>
            <p:cNvSpPr>
              <a:spLocks noChangeArrowheads="1"/>
            </p:cNvSpPr>
            <p:nvPr/>
          </p:nvSpPr>
          <p:spPr bwMode="auto">
            <a:xfrm>
              <a:off x="4531076" y="1751527"/>
              <a:ext cx="1166937" cy="539156"/>
            </a:xfrm>
            <a:prstGeom prst="parallelogram">
              <a:avLst>
                <a:gd name="adj" fmla="val 584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S</a:t>
              </a:r>
              <a:r>
                <a:rPr kumimoji="1" lang="en-US" altLang="zh-TW" sz="16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2</a:t>
              </a:r>
              <a:r>
                <a:rPr kumimoji="1" lang="en-US" altLang="zh-TW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O</a:t>
              </a:r>
              <a:r>
                <a:rPr kumimoji="1" lang="en-US" altLang="zh-TW" sz="16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3</a:t>
              </a:r>
              <a:r>
                <a:rPr kumimoji="1" lang="en-US" altLang="zh-TW" sz="1600" baseline="30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2-</a:t>
              </a:r>
            </a:p>
          </p:txBody>
        </p:sp>
        <p:sp>
          <p:nvSpPr>
            <p:cNvPr id="52" name="Line 12"/>
            <p:cNvSpPr>
              <a:spLocks noChangeShapeType="1"/>
            </p:cNvSpPr>
            <p:nvPr/>
          </p:nvSpPr>
          <p:spPr bwMode="auto">
            <a:xfrm flipH="1" flipV="1">
              <a:off x="5305609" y="2248446"/>
              <a:ext cx="0" cy="2591430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53" name="Line 13"/>
            <p:cNvSpPr>
              <a:spLocks noChangeShapeType="1"/>
            </p:cNvSpPr>
            <p:nvPr/>
          </p:nvSpPr>
          <p:spPr bwMode="auto">
            <a:xfrm>
              <a:off x="3577804" y="4911930"/>
              <a:ext cx="2161298" cy="1443548"/>
            </a:xfrm>
            <a:prstGeom prst="line">
              <a:avLst/>
            </a:prstGeom>
            <a:noFill/>
            <a:ln w="47625">
              <a:solidFill>
                <a:srgbClr val="339966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 flipH="1" flipV="1">
              <a:off x="6170540" y="1674504"/>
              <a:ext cx="2015430" cy="645994"/>
            </a:xfrm>
            <a:prstGeom prst="line">
              <a:avLst/>
            </a:prstGeom>
            <a:noFill/>
            <a:ln w="44450">
              <a:solidFill>
                <a:srgbClr val="FFCC00"/>
              </a:solidFill>
              <a:round/>
              <a:headEnd type="triangle" w="lg" len="lg"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55" name="Line 15"/>
            <p:cNvSpPr>
              <a:spLocks noChangeShapeType="1"/>
            </p:cNvSpPr>
            <p:nvPr/>
          </p:nvSpPr>
          <p:spPr bwMode="auto">
            <a:xfrm flipH="1" flipV="1">
              <a:off x="2784780" y="1674504"/>
              <a:ext cx="2520829" cy="4392761"/>
            </a:xfrm>
            <a:prstGeom prst="line">
              <a:avLst/>
            </a:prstGeom>
            <a:noFill/>
            <a:ln w="44450">
              <a:solidFill>
                <a:srgbClr val="FFCC00"/>
              </a:solidFill>
              <a:round/>
              <a:headEnd type="stealth" w="med" len="med"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56" name="Line 16"/>
            <p:cNvSpPr>
              <a:spLocks noChangeShapeType="1"/>
            </p:cNvSpPr>
            <p:nvPr/>
          </p:nvSpPr>
          <p:spPr bwMode="auto">
            <a:xfrm>
              <a:off x="6100688" y="593707"/>
              <a:ext cx="0" cy="4246169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57" name="Line 17"/>
            <p:cNvSpPr>
              <a:spLocks noChangeShapeType="1"/>
            </p:cNvSpPr>
            <p:nvPr/>
          </p:nvSpPr>
          <p:spPr bwMode="auto">
            <a:xfrm flipV="1">
              <a:off x="2351287" y="1741589"/>
              <a:ext cx="433493" cy="2305703"/>
            </a:xfrm>
            <a:prstGeom prst="line">
              <a:avLst/>
            </a:prstGeom>
            <a:noFill/>
            <a:ln w="44450">
              <a:solidFill>
                <a:srgbClr val="FFCC00"/>
              </a:solidFill>
              <a:round/>
              <a:headEnd type="stealth" w="med" len="med"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58" name="Line 18"/>
            <p:cNvSpPr>
              <a:spLocks noChangeShapeType="1"/>
            </p:cNvSpPr>
            <p:nvPr/>
          </p:nvSpPr>
          <p:spPr bwMode="auto">
            <a:xfrm flipH="1">
              <a:off x="2338960" y="2392552"/>
              <a:ext cx="5830574" cy="1801329"/>
            </a:xfrm>
            <a:prstGeom prst="line">
              <a:avLst/>
            </a:prstGeom>
            <a:noFill/>
            <a:ln w="44450">
              <a:solidFill>
                <a:srgbClr val="FFCC00"/>
              </a:solidFill>
              <a:round/>
              <a:headEnd type="triangle" w="lg" len="lg"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59" name="Line 19"/>
            <p:cNvSpPr>
              <a:spLocks noChangeShapeType="1"/>
            </p:cNvSpPr>
            <p:nvPr/>
          </p:nvSpPr>
          <p:spPr bwMode="auto">
            <a:xfrm flipV="1">
              <a:off x="1993810" y="3055938"/>
              <a:ext cx="3184422" cy="345359"/>
            </a:xfrm>
            <a:prstGeom prst="line">
              <a:avLst/>
            </a:prstGeom>
            <a:noFill/>
            <a:ln w="47625">
              <a:solidFill>
                <a:srgbClr val="339966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60" name="Line 20"/>
            <p:cNvSpPr>
              <a:spLocks noChangeShapeType="1"/>
            </p:cNvSpPr>
            <p:nvPr/>
          </p:nvSpPr>
          <p:spPr bwMode="auto">
            <a:xfrm flipH="1">
              <a:off x="5305609" y="2678280"/>
              <a:ext cx="3311799" cy="3458554"/>
            </a:xfrm>
            <a:prstGeom prst="line">
              <a:avLst/>
            </a:prstGeom>
            <a:noFill/>
            <a:ln w="44450">
              <a:solidFill>
                <a:srgbClr val="FFCC00"/>
              </a:solidFill>
              <a:round/>
              <a:headEnd type="triangle" w="lg" len="lg"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61" name="Line 21"/>
            <p:cNvSpPr>
              <a:spLocks noChangeShapeType="1"/>
            </p:cNvSpPr>
            <p:nvPr/>
          </p:nvSpPr>
          <p:spPr bwMode="auto">
            <a:xfrm flipH="1">
              <a:off x="2784780" y="1599966"/>
              <a:ext cx="3237838" cy="74538"/>
            </a:xfrm>
            <a:prstGeom prst="line">
              <a:avLst/>
            </a:prstGeom>
            <a:noFill/>
            <a:ln w="44450">
              <a:solidFill>
                <a:srgbClr val="FFCC00"/>
              </a:solidFill>
              <a:round/>
              <a:headEnd type="stealth" w="med" len="med"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62" name="Line 22"/>
            <p:cNvSpPr>
              <a:spLocks noChangeShapeType="1"/>
            </p:cNvSpPr>
            <p:nvPr/>
          </p:nvSpPr>
          <p:spPr bwMode="auto">
            <a:xfrm flipH="1">
              <a:off x="3616838" y="3038547"/>
              <a:ext cx="1688771" cy="1262173"/>
            </a:xfrm>
            <a:prstGeom prst="line">
              <a:avLst/>
            </a:prstGeom>
            <a:noFill/>
            <a:ln w="44450">
              <a:solidFill>
                <a:srgbClr val="339966"/>
              </a:solidFill>
              <a:prstDash val="sysDot"/>
              <a:round/>
              <a:headEnd/>
              <a:tailEnd type="triangle" w="lg" len="lg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63" name="Line 23"/>
            <p:cNvSpPr>
              <a:spLocks noChangeShapeType="1"/>
            </p:cNvSpPr>
            <p:nvPr/>
          </p:nvSpPr>
          <p:spPr bwMode="auto">
            <a:xfrm>
              <a:off x="1921904" y="3401297"/>
              <a:ext cx="3741182" cy="139137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64" name="Line 24"/>
            <p:cNvSpPr>
              <a:spLocks noChangeShapeType="1"/>
            </p:cNvSpPr>
            <p:nvPr/>
          </p:nvSpPr>
          <p:spPr bwMode="auto">
            <a:xfrm flipH="1" flipV="1">
              <a:off x="5739102" y="593707"/>
              <a:ext cx="0" cy="424616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65" name="Line 25"/>
            <p:cNvSpPr>
              <a:spLocks noChangeShapeType="1"/>
            </p:cNvSpPr>
            <p:nvPr/>
          </p:nvSpPr>
          <p:spPr bwMode="auto">
            <a:xfrm flipH="1">
              <a:off x="3754488" y="3617456"/>
              <a:ext cx="1908598" cy="837309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66" name="Line 26"/>
            <p:cNvSpPr>
              <a:spLocks noChangeShapeType="1"/>
            </p:cNvSpPr>
            <p:nvPr/>
          </p:nvSpPr>
          <p:spPr bwMode="auto">
            <a:xfrm>
              <a:off x="1776037" y="3617456"/>
              <a:ext cx="1296369" cy="1003776"/>
            </a:xfrm>
            <a:prstGeom prst="line">
              <a:avLst/>
            </a:prstGeom>
            <a:noFill/>
            <a:ln w="44450">
              <a:solidFill>
                <a:srgbClr val="339966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67" name="Text Box 27"/>
            <p:cNvSpPr txBox="1">
              <a:spLocks noChangeArrowheads="1"/>
            </p:cNvSpPr>
            <p:nvPr/>
          </p:nvSpPr>
          <p:spPr bwMode="auto">
            <a:xfrm>
              <a:off x="5771973" y="3152838"/>
              <a:ext cx="1411095" cy="915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1" lang="en-US" altLang="zh-TW" dirty="0" err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soNRB</a:t>
              </a:r>
              <a:endParaRPr kumimoji="1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  <a:p>
              <a:pPr>
                <a:defRPr/>
              </a:pPr>
              <a:r>
                <a:rPr kumimoji="1" lang="en-US" altLang="zh-TW" sz="14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pitchFamily="2" charset="-122"/>
                </a:rPr>
                <a:t>Sulfurovum</a:t>
              </a:r>
              <a:endParaRPr kumimoji="1" lang="en-US" altLang="zh-TW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</p:txBody>
        </p:sp>
        <p:sp>
          <p:nvSpPr>
            <p:cNvPr id="68" name="Oval 28"/>
            <p:cNvSpPr>
              <a:spLocks noChangeArrowheads="1"/>
            </p:cNvSpPr>
            <p:nvPr/>
          </p:nvSpPr>
          <p:spPr bwMode="auto">
            <a:xfrm>
              <a:off x="5663086" y="3473350"/>
              <a:ext cx="145868" cy="144106"/>
            </a:xfrm>
            <a:prstGeom prst="ellipse">
              <a:avLst/>
            </a:prstGeom>
            <a:solidFill>
              <a:srgbClr val="00FFFF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69" name="Oval 29"/>
            <p:cNvSpPr>
              <a:spLocks noChangeArrowheads="1"/>
            </p:cNvSpPr>
            <p:nvPr/>
          </p:nvSpPr>
          <p:spPr bwMode="auto">
            <a:xfrm>
              <a:off x="2281435" y="4047292"/>
              <a:ext cx="141759" cy="146590"/>
            </a:xfrm>
            <a:prstGeom prst="ellipse">
              <a:avLst/>
            </a:prstGeom>
            <a:solidFill>
              <a:srgbClr val="00FFFF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70" name="Oval 30"/>
            <p:cNvSpPr>
              <a:spLocks noChangeArrowheads="1"/>
            </p:cNvSpPr>
            <p:nvPr/>
          </p:nvSpPr>
          <p:spPr bwMode="auto">
            <a:xfrm>
              <a:off x="6022618" y="1527914"/>
              <a:ext cx="143813" cy="146590"/>
            </a:xfrm>
            <a:prstGeom prst="ellipse">
              <a:avLst/>
            </a:prstGeom>
            <a:solidFill>
              <a:srgbClr val="00FFFF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71" name="Oval 31"/>
            <p:cNvSpPr>
              <a:spLocks noChangeArrowheads="1"/>
            </p:cNvSpPr>
            <p:nvPr/>
          </p:nvSpPr>
          <p:spPr bwMode="auto">
            <a:xfrm>
              <a:off x="5229594" y="2891955"/>
              <a:ext cx="186956" cy="196284"/>
            </a:xfrm>
            <a:prstGeom prst="ellipse">
              <a:avLst/>
            </a:prstGeom>
            <a:solidFill>
              <a:srgbClr val="00FFFF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72" name="Oval 32"/>
            <p:cNvSpPr>
              <a:spLocks noChangeArrowheads="1"/>
            </p:cNvSpPr>
            <p:nvPr/>
          </p:nvSpPr>
          <p:spPr bwMode="auto">
            <a:xfrm>
              <a:off x="5231648" y="5995213"/>
              <a:ext cx="145868" cy="141621"/>
            </a:xfrm>
            <a:prstGeom prst="ellipse">
              <a:avLst/>
            </a:prstGeom>
            <a:solidFill>
              <a:srgbClr val="00FFFF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73" name="Text Box 33"/>
            <p:cNvSpPr txBox="1">
              <a:spLocks noChangeArrowheads="1"/>
            </p:cNvSpPr>
            <p:nvPr/>
          </p:nvSpPr>
          <p:spPr bwMode="auto">
            <a:xfrm>
              <a:off x="3573934" y="2211176"/>
              <a:ext cx="1411178" cy="1204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kumimoji="1" lang="en-US" altLang="zh-TW" dirty="0" err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soNRB</a:t>
              </a:r>
              <a:endParaRPr kumimoji="1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  <a:p>
              <a:pPr algn="r">
                <a:defRPr/>
              </a:pPr>
              <a:r>
                <a:rPr kumimoji="1" lang="en-US" altLang="zh-TW" sz="14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pitchFamily="2" charset="-122"/>
                </a:rPr>
                <a:t>Sulfurovum</a:t>
              </a:r>
              <a:endParaRPr kumimoji="1" lang="en-US" altLang="zh-TW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  <a:p>
              <a:pPr algn="r">
                <a:defRPr/>
              </a:pPr>
              <a:endParaRPr kumimoji="1" lang="en-US" altLang="zh-TW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</p:txBody>
        </p:sp>
        <p:sp>
          <p:nvSpPr>
            <p:cNvPr id="74" name="Text Box 34"/>
            <p:cNvSpPr txBox="1">
              <a:spLocks noChangeArrowheads="1"/>
            </p:cNvSpPr>
            <p:nvPr/>
          </p:nvSpPr>
          <p:spPr bwMode="auto">
            <a:xfrm>
              <a:off x="2603987" y="5436178"/>
              <a:ext cx="2111991" cy="1689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kumimoji="1" lang="en-US" altLang="zh-CN" dirty="0" err="1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h</a:t>
              </a:r>
              <a:r>
                <a:rPr kumimoji="1" lang="en-US" altLang="zh-TW" dirty="0" err="1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NRB</a:t>
              </a:r>
              <a:endParaRPr kumimoji="1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  <a:p>
              <a:pPr algn="r">
                <a:defRPr/>
              </a:pPr>
              <a:r>
                <a:rPr kumimoji="1" lang="en-US" altLang="zh-TW" sz="14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Pseudomanas</a:t>
              </a:r>
              <a:endParaRPr kumimoji="1" lang="en-US" altLang="zh-TW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  <a:p>
              <a:pPr algn="r">
                <a:defRPr/>
              </a:pPr>
              <a:r>
                <a:rPr kumimoji="1" lang="en-US" altLang="zh-TW" sz="14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Paracoccus</a:t>
              </a:r>
              <a:endParaRPr kumimoji="1" lang="en-US" altLang="zh-TW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  <a:p>
              <a:pPr algn="r">
                <a:defRPr/>
              </a:pPr>
              <a:r>
                <a:rPr kumimoji="1" lang="en-US" altLang="zh-TW" sz="14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Sulfurospirillum</a:t>
              </a:r>
              <a:endParaRPr kumimoji="1" lang="en-US" altLang="zh-TW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</p:txBody>
        </p:sp>
        <p:sp>
          <p:nvSpPr>
            <p:cNvPr id="75" name="Text Box 35"/>
            <p:cNvSpPr txBox="1">
              <a:spLocks noChangeArrowheads="1"/>
            </p:cNvSpPr>
            <p:nvPr/>
          </p:nvSpPr>
          <p:spPr bwMode="auto">
            <a:xfrm>
              <a:off x="555684" y="4226182"/>
              <a:ext cx="2109937" cy="2049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kumimoji="1" lang="en-US" altLang="zh-CN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h</a:t>
              </a:r>
              <a:r>
                <a:rPr kumimoji="1" lang="en-US" altLang="zh-TW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NRB</a:t>
              </a:r>
            </a:p>
            <a:p>
              <a:pPr algn="r">
                <a:defRPr/>
              </a:pPr>
              <a:r>
                <a:rPr kumimoji="1" lang="en-US" altLang="zh-TW" sz="14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Pseudomanas</a:t>
              </a:r>
            </a:p>
            <a:p>
              <a:pPr algn="r">
                <a:defRPr/>
              </a:pPr>
              <a:r>
                <a:rPr kumimoji="1" lang="en-US" altLang="zh-TW" sz="14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Paracoccus</a:t>
              </a:r>
            </a:p>
            <a:p>
              <a:pPr algn="r">
                <a:defRPr/>
              </a:pPr>
              <a:r>
                <a:rPr kumimoji="1" lang="en-US" altLang="zh-TW" sz="14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Sulfurospirillum</a:t>
              </a:r>
              <a:endParaRPr kumimoji="1" lang="en-US" altLang="zh-CN" sz="1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  <a:p>
              <a:pPr algn="r">
                <a:defRPr/>
              </a:pPr>
              <a:r>
                <a:rPr kumimoji="1" lang="en-US" altLang="zh-CN" sz="1400" i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宋体" pitchFamily="2" charset="-122"/>
                </a:rPr>
                <a:t>  Alcaligenes</a:t>
              </a:r>
              <a:endParaRPr kumimoji="1" lang="en-US" altLang="zh-TW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76" name="Line 36"/>
            <p:cNvSpPr>
              <a:spLocks noChangeShapeType="1"/>
            </p:cNvSpPr>
            <p:nvPr/>
          </p:nvSpPr>
          <p:spPr bwMode="auto">
            <a:xfrm flipH="1" flipV="1">
              <a:off x="5293282" y="573830"/>
              <a:ext cx="0" cy="1299442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77" name="Line 37"/>
            <p:cNvSpPr>
              <a:spLocks noChangeShapeType="1"/>
            </p:cNvSpPr>
            <p:nvPr/>
          </p:nvSpPr>
          <p:spPr bwMode="auto">
            <a:xfrm flipV="1">
              <a:off x="1921904" y="1093109"/>
              <a:ext cx="3307690" cy="2305703"/>
            </a:xfrm>
            <a:prstGeom prst="line">
              <a:avLst/>
            </a:prstGeom>
            <a:noFill/>
            <a:ln w="12700">
              <a:solidFill>
                <a:srgbClr val="3399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78" name="Oval 38"/>
            <p:cNvSpPr>
              <a:spLocks noChangeArrowheads="1"/>
            </p:cNvSpPr>
            <p:nvPr/>
          </p:nvSpPr>
          <p:spPr bwMode="auto">
            <a:xfrm>
              <a:off x="5229594" y="1023541"/>
              <a:ext cx="201338" cy="216160"/>
            </a:xfrm>
            <a:prstGeom prst="ellipse">
              <a:avLst/>
            </a:prstGeom>
            <a:solidFill>
              <a:srgbClr val="00FFFF"/>
            </a:soli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endParaRPr>
            </a:p>
          </p:txBody>
        </p:sp>
        <p:sp>
          <p:nvSpPr>
            <p:cNvPr id="79" name="Text Box 39"/>
            <p:cNvSpPr txBox="1">
              <a:spLocks noChangeArrowheads="1"/>
            </p:cNvSpPr>
            <p:nvPr/>
          </p:nvSpPr>
          <p:spPr bwMode="auto">
            <a:xfrm>
              <a:off x="3502113" y="444631"/>
              <a:ext cx="1411094" cy="915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kumimoji="1" lang="en-US" altLang="zh-TW" dirty="0" err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soNRB</a:t>
              </a:r>
              <a:endParaRPr kumimoji="1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  <a:p>
              <a:pPr algn="r">
                <a:defRPr/>
              </a:pPr>
              <a:r>
                <a:rPr kumimoji="1" lang="en-US" altLang="zh-TW" sz="14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Sulfurovum</a:t>
              </a:r>
              <a:endParaRPr kumimoji="1" lang="en-US" altLang="zh-TW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itchFamily="18" charset="-120"/>
              </a:endParaRPr>
            </a:p>
          </p:txBody>
        </p:sp>
        <p:sp>
          <p:nvSpPr>
            <p:cNvPr id="49" name="AutoShape 9"/>
            <p:cNvSpPr>
              <a:spLocks noChangeArrowheads="1"/>
            </p:cNvSpPr>
            <p:nvPr/>
          </p:nvSpPr>
          <p:spPr bwMode="auto">
            <a:xfrm>
              <a:off x="2854632" y="4551663"/>
              <a:ext cx="1029287" cy="645994"/>
            </a:xfrm>
            <a:prstGeom prst="parallelogram">
              <a:avLst>
                <a:gd name="adj" fmla="val 42902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NO</a:t>
              </a:r>
              <a:r>
                <a:rPr kumimoji="1" lang="en-US" altLang="zh-TW" sz="1600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2</a:t>
              </a:r>
              <a:r>
                <a:rPr kumimoji="1" lang="en-US" altLang="zh-TW" sz="1600" baseline="30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PMingLiU" pitchFamily="18" charset="-120"/>
                </a:rPr>
                <a:t>-</a:t>
              </a:r>
            </a:p>
          </p:txBody>
        </p:sp>
      </p:grpSp>
      <p:sp>
        <p:nvSpPr>
          <p:cNvPr id="36867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285720" y="380066"/>
            <a:ext cx="8715436" cy="620042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pPr marL="355600" indent="-355600" eaLnBrk="0" hangingPunct="0">
              <a:lnSpc>
                <a:spcPct val="105000"/>
              </a:lnSpc>
              <a:spcAft>
                <a:spcPts val="600"/>
              </a:spcAft>
              <a:buClr>
                <a:schemeClr val="accent2"/>
              </a:buClr>
              <a:buFont typeface="Wingdings" pitchFamily="2" charset="2"/>
              <a:buBlip>
                <a:blip r:embed="rId2"/>
              </a:buBlip>
              <a:defRPr/>
            </a:pPr>
            <a:r>
              <a:rPr lang="en-US" altLang="zh-CN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</a:rPr>
              <a:t>Proposed microbial relationships in micro-aerobic condition</a:t>
            </a:r>
            <a:endParaRPr lang="zh-CN" alt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857224" y="5857892"/>
            <a:ext cx="7858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6700" lvl="1" indent="-266700">
              <a:lnSpc>
                <a:spcPts val="2100"/>
              </a:lnSpc>
              <a:spcBef>
                <a:spcPts val="600"/>
              </a:spcBef>
              <a:buClr>
                <a:srgbClr val="FF3300"/>
              </a:buClr>
              <a:buFontTx/>
              <a:buBlip>
                <a:blip r:embed="rId3"/>
              </a:buBlip>
              <a:tabLst>
                <a:tab pos="3136900" algn="l"/>
              </a:tabLst>
              <a:defRPr/>
            </a:pPr>
            <a:r>
              <a:rPr lang="en-US" altLang="zh-CN" sz="2000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Micro-aerobic condition </a:t>
            </a:r>
            <a:r>
              <a:rPr lang="en-US" altLang="zh-CN" sz="2000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can enhance activity of  </a:t>
            </a:r>
            <a:r>
              <a:rPr lang="en-US" altLang="zh-CN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soNRB</a:t>
            </a:r>
            <a:endParaRPr lang="en-US" altLang="zh-CN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  <a:p>
            <a:pPr marL="266700" lvl="1" indent="-266700">
              <a:lnSpc>
                <a:spcPts val="2100"/>
              </a:lnSpc>
              <a:spcBef>
                <a:spcPts val="600"/>
              </a:spcBef>
              <a:buClr>
                <a:srgbClr val="FF3300"/>
              </a:buClr>
              <a:buFontTx/>
              <a:buBlip>
                <a:blip r:embed="rId3"/>
              </a:buBlip>
              <a:tabLst>
                <a:tab pos="3136900" algn="l"/>
              </a:tabLst>
              <a:defRPr/>
            </a:pPr>
            <a:r>
              <a:rPr lang="en-US" altLang="zh-CN" sz="2000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Micro-aerobic condition impact little on oxygen-sensitive SRB</a:t>
            </a:r>
            <a:endParaRPr lang="zh-CN" altLang="en-US" sz="2400" dirty="0">
              <a:solidFill>
                <a:srgbClr val="0508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</p:txBody>
      </p:sp>
      <p:sp>
        <p:nvSpPr>
          <p:cNvPr id="80" name="圆角矩形 79"/>
          <p:cNvSpPr/>
          <p:nvPr/>
        </p:nvSpPr>
        <p:spPr bwMode="auto">
          <a:xfrm>
            <a:off x="5119245" y="3032271"/>
            <a:ext cx="1285884" cy="653796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7663" marR="0" indent="9525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66"/>
              </a:buClr>
              <a:buSzTx/>
              <a:buFont typeface="Wingdings" pitchFamily="2" charset="2"/>
              <a:buNone/>
              <a:tabLst>
                <a:tab pos="8521700" algn="r"/>
              </a:tabLst>
            </a:pPr>
            <a:endParaRPr kumimoji="0" lang="zh-CN" altLang="en-US" sz="3200" b="0" i="0" u="none" strike="noStrike" cap="none" normalizeH="0" baseline="0" smtClean="0">
              <a:ln>
                <a:noFill/>
              </a:ln>
              <a:solidFill>
                <a:srgbClr val="12357C"/>
              </a:solidFill>
              <a:effectLst/>
              <a:latin typeface="Arial" charset="0"/>
              <a:ea typeface="华文新魏" pitchFamily="2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6929454" y="3786190"/>
            <a:ext cx="1785950" cy="357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Micro-aerobic condition</a:t>
            </a:r>
            <a:endParaRPr lang="zh-CN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3" name="形状 82"/>
          <p:cNvCxnSpPr>
            <a:stCxn id="81" idx="0"/>
            <a:endCxn id="80" idx="3"/>
          </p:cNvCxnSpPr>
          <p:nvPr/>
        </p:nvCxnSpPr>
        <p:spPr bwMode="auto">
          <a:xfrm rot="16200000" flipV="1">
            <a:off x="6900269" y="2864030"/>
            <a:ext cx="427021" cy="1417300"/>
          </a:xfrm>
          <a:prstGeom prst="bentConnector2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形状 84"/>
          <p:cNvCxnSpPr>
            <a:stCxn id="81" idx="0"/>
            <a:endCxn id="80" idx="3"/>
          </p:cNvCxnSpPr>
          <p:nvPr/>
        </p:nvCxnSpPr>
        <p:spPr bwMode="auto">
          <a:xfrm rot="16200000" flipV="1">
            <a:off x="6900269" y="2864030"/>
            <a:ext cx="427021" cy="1417300"/>
          </a:xfrm>
          <a:prstGeom prst="bentConnector2">
            <a:avLst/>
          </a:prstGeom>
          <a:noFill/>
          <a:ln w="6350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9" name="曲线连接符 53"/>
          <p:cNvCxnSpPr>
            <a:stCxn id="81" idx="0"/>
            <a:endCxn id="67" idx="3"/>
          </p:cNvCxnSpPr>
          <p:nvPr/>
        </p:nvCxnSpPr>
        <p:spPr>
          <a:xfrm rot="16200000" flipV="1">
            <a:off x="6857745" y="2821505"/>
            <a:ext cx="370966" cy="1558403"/>
          </a:xfrm>
          <a:prstGeom prst="curvedConnector2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6623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19"/>
          <p:cNvGrpSpPr>
            <a:grpSpLocks/>
          </p:cNvGrpSpPr>
          <p:nvPr/>
        </p:nvGrpSpPr>
        <p:grpSpPr bwMode="auto">
          <a:xfrm>
            <a:off x="866775" y="4286232"/>
            <a:ext cx="4143375" cy="2116138"/>
            <a:chOff x="618" y="2796"/>
            <a:chExt cx="2610" cy="1586"/>
          </a:xfrm>
        </p:grpSpPr>
        <p:pic>
          <p:nvPicPr>
            <p:cNvPr id="84" name="Picture 16" descr="c27-1"/>
            <p:cNvPicPr>
              <a:picLocks noChangeAspect="1" noChangeArrowheads="1"/>
            </p:cNvPicPr>
            <p:nvPr/>
          </p:nvPicPr>
          <p:blipFill>
            <a:blip r:embed="rId3" cstate="print"/>
            <a:srcRect l="2214" t="2768" r="13538"/>
            <a:stretch>
              <a:fillRect/>
            </a:stretch>
          </p:blipFill>
          <p:spPr bwMode="auto">
            <a:xfrm>
              <a:off x="1647" y="2796"/>
              <a:ext cx="1170" cy="1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" name="Text Box 18"/>
            <p:cNvSpPr txBox="1">
              <a:spLocks noChangeArrowheads="1"/>
            </p:cNvSpPr>
            <p:nvPr/>
          </p:nvSpPr>
          <p:spPr bwMode="auto">
            <a:xfrm>
              <a:off x="618" y="3908"/>
              <a:ext cx="2610" cy="477"/>
            </a:xfrm>
            <a:prstGeom prst="rect">
              <a:avLst/>
            </a:prstGeom>
            <a:gradFill rotWithShape="1">
              <a:gsLst>
                <a:gs pos="0">
                  <a:srgbClr val="669900"/>
                </a:gs>
                <a:gs pos="100000">
                  <a:srgbClr val="2F4700"/>
                </a:gs>
              </a:gsLst>
              <a:lin ang="5400000" scaled="1"/>
            </a:gra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FontTx/>
                <a:buNone/>
                <a:defRPr/>
              </a:pPr>
              <a:r>
                <a:rPr lang="pt-BR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S</a:t>
              </a:r>
              <a:r>
                <a:rPr lang="pt-BR" altLang="zh-CN" sz="1600" b="1" baseline="30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2-</a:t>
              </a:r>
              <a:r>
                <a:rPr lang="pt-BR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+2.4NO</a:t>
              </a:r>
              <a:r>
                <a:rPr lang="pt-BR" altLang="zh-CN" sz="1600" b="1" baseline="-25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r>
                <a:rPr lang="pt-BR" altLang="zh-CN" sz="1600" b="1" baseline="30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-</a:t>
              </a:r>
              <a:r>
                <a:rPr lang="pt-BR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+1.25CH</a:t>
              </a:r>
              <a:r>
                <a:rPr lang="pt-BR" altLang="zh-CN" sz="1600" b="1" baseline="-25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r>
                <a:rPr lang="pt-BR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COO</a:t>
              </a:r>
              <a:r>
                <a:rPr lang="pt-BR" altLang="zh-CN" sz="1600" b="1" baseline="30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-</a:t>
              </a:r>
              <a:r>
                <a:rPr lang="pt-BR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+0.95H</a:t>
              </a:r>
              <a:r>
                <a:rPr lang="pt-BR" altLang="zh-CN" sz="1600" b="1" baseline="-25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r>
                <a:rPr lang="pt-BR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O</a:t>
              </a:r>
              <a:r>
                <a:rPr lang="en-US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sym typeface="Wingdings" panose="05000000000000000000" pitchFamily="2" charset="2"/>
                </a:rPr>
                <a:t></a:t>
              </a:r>
            </a:p>
            <a:p>
              <a:pPr>
                <a:spcBef>
                  <a:spcPct val="20000"/>
                </a:spcBef>
                <a:buFontTx/>
                <a:buNone/>
                <a:defRPr/>
              </a:pPr>
              <a:r>
                <a:rPr lang="en-US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sym typeface="Wingdings" panose="05000000000000000000" pitchFamily="2" charset="2"/>
                </a:rPr>
                <a:t>                   </a:t>
              </a:r>
              <a:r>
                <a:rPr lang="en-US" altLang="zh-CN" sz="1600" b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sym typeface="Wingdings" panose="05000000000000000000" pitchFamily="2" charset="2"/>
                </a:rPr>
                <a:t>S</a:t>
              </a:r>
              <a:r>
                <a:rPr lang="en-US" altLang="zh-CN" sz="1600" b="1" baseline="300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sym typeface="Wingdings" panose="05000000000000000000" pitchFamily="2" charset="2"/>
                </a:rPr>
                <a:t>0 </a:t>
              </a:r>
              <a:r>
                <a:rPr lang="en-US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sym typeface="Wingdings" panose="05000000000000000000" pitchFamily="2" charset="2"/>
                </a:rPr>
                <a:t>+</a:t>
              </a:r>
              <a:r>
                <a:rPr lang="pt-BR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2.5CO</a:t>
              </a:r>
              <a:r>
                <a:rPr lang="pt-BR" altLang="zh-CN" sz="1600" b="1" baseline="-25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r>
                <a:rPr lang="pt-BR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+ 2N</a:t>
              </a:r>
              <a:r>
                <a:rPr lang="pt-BR" altLang="zh-CN" sz="1600" b="1" baseline="-25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r>
                <a:rPr lang="pt-BR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+5.65OH</a:t>
              </a:r>
              <a:r>
                <a:rPr lang="pt-BR" altLang="zh-CN" sz="1600" b="1" baseline="30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-</a:t>
              </a:r>
              <a:r>
                <a:rPr lang="pt-BR" altLang="zh-CN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</a:t>
              </a:r>
              <a:endParaRPr lang="zh-CN" altLang="en-US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87" name="Object 21"/>
          <p:cNvGraphicFramePr>
            <a:graphicFrameLocks/>
          </p:cNvGraphicFramePr>
          <p:nvPr/>
        </p:nvGraphicFramePr>
        <p:xfrm>
          <a:off x="5214938" y="3962382"/>
          <a:ext cx="2684462" cy="2038350"/>
        </p:xfrm>
        <a:graphic>
          <a:graphicData uri="http://schemas.openxmlformats.org/presentationml/2006/ole">
            <p:oleObj spid="_x0000_s100354" r:id="rId4" imgW="3946867" imgH="3116592" progId="">
              <p:embed/>
            </p:oleObj>
          </a:graphicData>
        </a:graphic>
      </p:graphicFrame>
      <p:sp>
        <p:nvSpPr>
          <p:cNvPr id="88" name="Text Box 25"/>
          <p:cNvSpPr txBox="1">
            <a:spLocks noChangeArrowheads="1"/>
          </p:cNvSpPr>
          <p:nvPr/>
        </p:nvSpPr>
        <p:spPr bwMode="auto">
          <a:xfrm>
            <a:off x="6135688" y="4681520"/>
            <a:ext cx="1214437" cy="276225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altLang="zh-CN" sz="1200" b="1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</a:t>
            </a:r>
            <a:r>
              <a:rPr lang="en-US" altLang="zh-CN" sz="1200" b="1" baseline="30000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2-</a:t>
            </a:r>
            <a:r>
              <a:rPr lang="zh-CN" altLang="en-US" sz="1200" b="1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200" b="1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200mg/L</a:t>
            </a:r>
            <a:endParaRPr lang="en-US" altLang="zh-CN" sz="1200" b="1" dirty="0">
              <a:solidFill>
                <a:srgbClr val="0508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0" name="Text Box 2"/>
          <p:cNvSpPr txBox="1">
            <a:spLocks noChangeArrowheads="1"/>
          </p:cNvSpPr>
          <p:nvPr/>
        </p:nvSpPr>
        <p:spPr bwMode="auto">
          <a:xfrm>
            <a:off x="142875" y="1000108"/>
            <a:ext cx="9001125" cy="4257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266700" lvl="1" indent="-266700">
              <a:lnSpc>
                <a:spcPts val="2600"/>
              </a:lnSpc>
              <a:spcBef>
                <a:spcPts val="600"/>
              </a:spcBef>
              <a:buClr>
                <a:srgbClr val="FF3300"/>
              </a:buClr>
              <a:buFontTx/>
              <a:buBlip>
                <a:blip r:embed="rId5"/>
              </a:buBlip>
              <a:tabLst>
                <a:tab pos="3136900" algn="l"/>
              </a:tabLst>
              <a:defRPr/>
            </a:pP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Breakthrough</a:t>
            </a:r>
            <a:r>
              <a:rPr kumimoji="1"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：</a:t>
            </a:r>
            <a:r>
              <a:rPr lang="en-US" altLang="zh-CN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Heterotrophic bacteria function in </a:t>
            </a:r>
            <a:r>
              <a:rPr lang="en-US" altLang="zh-CN" b="1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sulfide oxidation</a:t>
            </a:r>
            <a:r>
              <a:rPr lang="en-US" altLang="zh-CN" b="1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</a:rPr>
              <a:t>S</a:t>
            </a:r>
            <a:r>
              <a:rPr lang="en-US" altLang="zh-CN" b="1" baseline="30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</a:rPr>
              <a:t>2- 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→</a:t>
            </a:r>
            <a:r>
              <a:rPr lang="en-US" altLang="zh-CN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 S</a:t>
            </a:r>
            <a:r>
              <a:rPr lang="en-US" altLang="zh-CN" b="1" baseline="30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b="1" dirty="0">
              <a:solidFill>
                <a:srgbClr val="0508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Text Box 2"/>
          <p:cNvSpPr txBox="1">
            <a:spLocks noChangeArrowheads="1"/>
          </p:cNvSpPr>
          <p:nvPr/>
        </p:nvSpPr>
        <p:spPr bwMode="auto">
          <a:xfrm>
            <a:off x="428625" y="4475145"/>
            <a:ext cx="2143125" cy="1096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36000" rIns="54000">
            <a:spAutoFit/>
          </a:bodyPr>
          <a:lstStyle/>
          <a:p>
            <a:pPr algn="ctr">
              <a:lnSpc>
                <a:spcPts val="1400"/>
              </a:lnSpc>
              <a:spcBef>
                <a:spcPts val="0"/>
              </a:spcBef>
              <a:buClr>
                <a:srgbClr val="FF3300"/>
              </a:buClr>
              <a:buFontTx/>
              <a:buNone/>
              <a:tabLst>
                <a:tab pos="3136900" algn="l"/>
              </a:tabLst>
              <a:defRPr/>
            </a:pPr>
            <a:r>
              <a:rPr lang="en-US" altLang="zh-CN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Obtained </a:t>
            </a:r>
            <a:endParaRPr lang="en-US" altLang="zh-CN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ts val="1400"/>
              </a:lnSpc>
              <a:spcBef>
                <a:spcPts val="0"/>
              </a:spcBef>
              <a:buClr>
                <a:srgbClr val="FF3300"/>
              </a:buClr>
              <a:buFontTx/>
              <a:buNone/>
              <a:tabLst>
                <a:tab pos="3136900" algn="l"/>
              </a:tabLst>
              <a:defRPr/>
            </a:pPr>
            <a:r>
              <a:rPr lang="en-US" altLang="zh-TW" sz="1400" b="1" i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Pseudomonas sp</a:t>
            </a:r>
            <a:r>
              <a:rPr lang="en-US" altLang="zh-TW" sz="14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en-US" altLang="zh-CN" sz="14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C27</a:t>
            </a:r>
            <a:r>
              <a:rPr lang="en-US" altLang="zh-TW" sz="14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</a:p>
          <a:p>
            <a:pPr algn="ctr">
              <a:lnSpc>
                <a:spcPts val="1400"/>
              </a:lnSpc>
              <a:spcBef>
                <a:spcPct val="50000"/>
              </a:spcBef>
              <a:buClr>
                <a:srgbClr val="FF3300"/>
              </a:buClr>
              <a:buFontTx/>
              <a:buNone/>
              <a:tabLst>
                <a:tab pos="3136900" algn="l"/>
              </a:tabLst>
              <a:defRPr/>
            </a:pPr>
            <a:r>
              <a:rPr lang="en-US" altLang="zh-TW" sz="14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1400" b="1" dirty="0">
              <a:solidFill>
                <a:srgbClr val="0508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ts val="1400"/>
              </a:lnSpc>
              <a:spcBef>
                <a:spcPts val="0"/>
              </a:spcBef>
              <a:buClr>
                <a:srgbClr val="FF3300"/>
              </a:buClr>
              <a:buFontTx/>
              <a:buNone/>
              <a:tabLst>
                <a:tab pos="3136900" algn="l"/>
              </a:tabLst>
              <a:defRPr/>
            </a:pPr>
            <a:r>
              <a:rPr lang="en-US" altLang="zh-CN" sz="14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Gene bank registration number </a:t>
            </a:r>
            <a:r>
              <a:rPr lang="zh-CN" altLang="en-US" sz="14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TW" sz="14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GQ241351</a:t>
            </a:r>
            <a:r>
              <a:rPr lang="zh-TW" altLang="en-US" sz="14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1400" b="1" dirty="0">
              <a:solidFill>
                <a:srgbClr val="0508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92" name="曲线连接符 19"/>
          <p:cNvCxnSpPr>
            <a:endCxn id="119" idx="6"/>
          </p:cNvCxnSpPr>
          <p:nvPr/>
        </p:nvCxnSpPr>
        <p:spPr bwMode="auto">
          <a:xfrm rot="5400000" flipH="1" flipV="1">
            <a:off x="3732212" y="3863958"/>
            <a:ext cx="1103313" cy="1027112"/>
          </a:xfrm>
          <a:prstGeom prst="curvedConnector4">
            <a:avLst>
              <a:gd name="adj1" fmla="val 40496"/>
              <a:gd name="adj2" fmla="val 122242"/>
            </a:avLst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 Box 2"/>
          <p:cNvSpPr txBox="1">
            <a:spLocks noChangeArrowheads="1"/>
          </p:cNvSpPr>
          <p:nvPr/>
        </p:nvSpPr>
        <p:spPr bwMode="auto">
          <a:xfrm>
            <a:off x="142875" y="1289038"/>
            <a:ext cx="9001125" cy="425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266700" lvl="1" indent="-266700">
              <a:lnSpc>
                <a:spcPts val="2600"/>
              </a:lnSpc>
              <a:spcBef>
                <a:spcPts val="600"/>
              </a:spcBef>
              <a:buClr>
                <a:srgbClr val="FF3300"/>
              </a:buClr>
              <a:buFontTx/>
              <a:buBlip>
                <a:blip r:embed="rId5"/>
              </a:buBlip>
              <a:tabLst>
                <a:tab pos="3136900" algn="l"/>
              </a:tabLst>
              <a:defRPr/>
            </a:pPr>
            <a:r>
              <a:rPr kumimoji="1" lang="en-US" altLang="zh-CN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Known theory: Heterotrophic bacteria function in </a:t>
            </a:r>
            <a:r>
              <a:rPr kumimoji="1" lang="en-US" altLang="zh-CN" b="1" dirty="0" err="1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denitrification</a:t>
            </a:r>
            <a:r>
              <a:rPr kumimoji="1" lang="en-US" altLang="zh-CN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 </a:t>
            </a:r>
            <a:r>
              <a:rPr kumimoji="1" lang="en-US" altLang="zh-CN" b="1" dirty="0" smtClean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anose="02010609060101010101" pitchFamily="49" charset="-122"/>
              </a:rPr>
              <a:t> </a:t>
            </a:r>
            <a:r>
              <a:rPr lang="en-US" altLang="zh-CN" sz="1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NO</a:t>
            </a:r>
            <a:r>
              <a:rPr lang="en-US" altLang="zh-CN" sz="1600" b="1" baseline="-25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en-US" altLang="zh-CN" sz="1600" b="1" baseline="30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  </a:t>
            </a:r>
            <a:r>
              <a:rPr lang="en-US" altLang="zh-CN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→</a:t>
            </a:r>
            <a:r>
              <a:rPr lang="en-US" altLang="zh-CN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N</a:t>
            </a:r>
            <a:r>
              <a:rPr lang="en-US" altLang="zh-CN" sz="1600" b="1" baseline="-25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4" name="Text Box 2"/>
          <p:cNvSpPr txBox="1">
            <a:spLocks noChangeArrowheads="1"/>
          </p:cNvSpPr>
          <p:nvPr/>
        </p:nvSpPr>
        <p:spPr bwMode="auto">
          <a:xfrm>
            <a:off x="5072063" y="5857892"/>
            <a:ext cx="3929062" cy="592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36000" rIns="54000">
            <a:spAutoFit/>
          </a:bodyPr>
          <a:lstStyle/>
          <a:p>
            <a:pPr marL="84455" indent="-84455">
              <a:lnSpc>
                <a:spcPts val="1300"/>
              </a:lnSpc>
              <a:spcBef>
                <a:spcPts val="0"/>
              </a:spcBef>
              <a:buClr>
                <a:srgbClr val="FF3300"/>
              </a:buClr>
              <a:buFontTx/>
              <a:buBlip>
                <a:blip r:embed="rId5"/>
              </a:buBlip>
              <a:tabLst>
                <a:tab pos="3136900" algn="l"/>
              </a:tabLst>
              <a:defRPr/>
            </a:pPr>
            <a:r>
              <a:rPr lang="en-US" altLang="zh-CN" sz="12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Heterotrophic bacteria  increase desulfurization and </a:t>
            </a:r>
            <a:r>
              <a:rPr lang="en-US" altLang="zh-CN" sz="1200" b="1" dirty="0" err="1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denitrification</a:t>
            </a:r>
            <a:r>
              <a:rPr lang="zh-CN" altLang="en-US" sz="12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</a:t>
            </a:r>
            <a:r>
              <a:rPr lang="en-US" altLang="zh-CN" sz="1200" b="1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sulfur transformation rate increase more than twice times.</a:t>
            </a:r>
            <a:endParaRPr lang="zh-CN" altLang="en-US" sz="1200" b="1" dirty="0">
              <a:solidFill>
                <a:srgbClr val="0508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95" name="组合 53"/>
          <p:cNvGrpSpPr>
            <a:grpSpLocks/>
          </p:cNvGrpSpPr>
          <p:nvPr/>
        </p:nvGrpSpPr>
        <p:grpSpPr bwMode="auto">
          <a:xfrm>
            <a:off x="928662" y="2000258"/>
            <a:ext cx="4170363" cy="2500312"/>
            <a:chOff x="1000100" y="1928802"/>
            <a:chExt cx="4171628" cy="2500311"/>
          </a:xfrm>
        </p:grpSpPr>
        <p:grpSp>
          <p:nvGrpSpPr>
            <p:cNvPr id="96" name="组合 166"/>
            <p:cNvGrpSpPr>
              <a:grpSpLocks/>
            </p:cNvGrpSpPr>
            <p:nvPr/>
          </p:nvGrpSpPr>
          <p:grpSpPr bwMode="auto">
            <a:xfrm>
              <a:off x="1000100" y="2041515"/>
              <a:ext cx="4171631" cy="2265363"/>
              <a:chOff x="247561" y="1931652"/>
              <a:chExt cx="7332103" cy="4107743"/>
            </a:xfrm>
          </p:grpSpPr>
          <p:sp>
            <p:nvSpPr>
              <p:cNvPr id="100" name="Text Box 4"/>
              <p:cNvSpPr txBox="1">
                <a:spLocks noChangeArrowheads="1"/>
              </p:cNvSpPr>
              <p:nvPr/>
            </p:nvSpPr>
            <p:spPr bwMode="auto">
              <a:xfrm>
                <a:off x="2837660" y="1983467"/>
                <a:ext cx="722884" cy="5526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4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S</a:t>
                </a:r>
                <a:r>
                  <a:rPr lang="en-US" altLang="zh-CN" sz="1400" baseline="30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2-</a:t>
                </a:r>
              </a:p>
            </p:txBody>
          </p:sp>
          <p:sp>
            <p:nvSpPr>
              <p:cNvPr id="101" name="Text Box 5"/>
              <p:cNvSpPr txBox="1">
                <a:spLocks noChangeArrowheads="1"/>
              </p:cNvSpPr>
              <p:nvPr/>
            </p:nvSpPr>
            <p:spPr bwMode="auto">
              <a:xfrm>
                <a:off x="4428562" y="1931652"/>
                <a:ext cx="1172243" cy="5526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4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NO</a:t>
                </a:r>
                <a:r>
                  <a:rPr lang="en-US" altLang="zh-CN" sz="1400" baseline="-25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3</a:t>
                </a:r>
                <a:r>
                  <a:rPr lang="en-US" altLang="zh-CN" sz="1400" baseline="30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02" name="AutoShape 6"/>
              <p:cNvSpPr>
                <a:spLocks noChangeArrowheads="1"/>
              </p:cNvSpPr>
              <p:nvPr/>
            </p:nvSpPr>
            <p:spPr bwMode="auto">
              <a:xfrm>
                <a:off x="3440528" y="2164818"/>
                <a:ext cx="558211" cy="1223398"/>
              </a:xfrm>
              <a:prstGeom prst="curvedLeftArrow">
                <a:avLst>
                  <a:gd name="adj1" fmla="val 37794"/>
                  <a:gd name="adj2" fmla="val 75588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120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3" name="AutoShape 7"/>
              <p:cNvSpPr>
                <a:spLocks noChangeArrowheads="1"/>
              </p:cNvSpPr>
              <p:nvPr/>
            </p:nvSpPr>
            <p:spPr bwMode="auto">
              <a:xfrm>
                <a:off x="4015486" y="2095732"/>
                <a:ext cx="516346" cy="1364450"/>
              </a:xfrm>
              <a:prstGeom prst="curvedRightArrow">
                <a:avLst>
                  <a:gd name="adj1" fmla="val 42206"/>
                  <a:gd name="adj2" fmla="val 84412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120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4" name="Text Box 8"/>
              <p:cNvSpPr txBox="1">
                <a:spLocks noChangeArrowheads="1"/>
              </p:cNvSpPr>
              <p:nvPr/>
            </p:nvSpPr>
            <p:spPr bwMode="auto">
              <a:xfrm>
                <a:off x="2790213" y="2999608"/>
                <a:ext cx="787078" cy="5526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4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S</a:t>
                </a:r>
                <a:r>
                  <a:rPr lang="en-US" altLang="zh-CN" sz="1400" baseline="30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105" name="Text Box 9"/>
              <p:cNvSpPr txBox="1">
                <a:spLocks noChangeArrowheads="1"/>
              </p:cNvSpPr>
              <p:nvPr/>
            </p:nvSpPr>
            <p:spPr bwMode="auto">
              <a:xfrm>
                <a:off x="4420189" y="3051423"/>
                <a:ext cx="1228064" cy="5526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4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NO</a:t>
                </a:r>
                <a:r>
                  <a:rPr lang="en-US" altLang="zh-CN" sz="1400" baseline="-25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2</a:t>
                </a:r>
                <a:r>
                  <a:rPr lang="en-US" altLang="zh-CN" sz="1400" baseline="30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06" name="AutoShape 10"/>
              <p:cNvSpPr>
                <a:spLocks noChangeArrowheads="1"/>
              </p:cNvSpPr>
              <p:nvPr/>
            </p:nvSpPr>
            <p:spPr bwMode="auto">
              <a:xfrm>
                <a:off x="4456472" y="4188463"/>
                <a:ext cx="683809" cy="1439293"/>
              </a:xfrm>
              <a:prstGeom prst="curvedLeftArrow">
                <a:avLst>
                  <a:gd name="adj1" fmla="val 33382"/>
                  <a:gd name="adj2" fmla="val 66765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120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7" name="Text Box 11"/>
              <p:cNvSpPr txBox="1">
                <a:spLocks noChangeArrowheads="1"/>
              </p:cNvSpPr>
              <p:nvPr/>
            </p:nvSpPr>
            <p:spPr bwMode="auto">
              <a:xfrm>
                <a:off x="5692911" y="4058928"/>
                <a:ext cx="1588110" cy="44618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acetate</a:t>
                </a:r>
                <a:endParaRPr lang="en-US" altLang="zh-CN" sz="1000" dirty="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8" name="AutoShape 12"/>
              <p:cNvSpPr>
                <a:spLocks noChangeArrowheads="1"/>
              </p:cNvSpPr>
              <p:nvPr/>
            </p:nvSpPr>
            <p:spPr bwMode="auto">
              <a:xfrm>
                <a:off x="5076087" y="4188463"/>
                <a:ext cx="689392" cy="1364450"/>
              </a:xfrm>
              <a:prstGeom prst="curvedRightArrow">
                <a:avLst>
                  <a:gd name="adj1" fmla="val 37974"/>
                  <a:gd name="adj2" fmla="val 75947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120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9" name="Text Box 13"/>
              <p:cNvSpPr txBox="1">
                <a:spLocks noChangeArrowheads="1"/>
              </p:cNvSpPr>
              <p:nvPr/>
            </p:nvSpPr>
            <p:spPr bwMode="auto">
              <a:xfrm>
                <a:off x="3839650" y="5095219"/>
                <a:ext cx="834525" cy="5526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4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N</a:t>
                </a:r>
                <a:r>
                  <a:rPr lang="en-US" altLang="zh-CN" sz="1400" baseline="-25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110" name="Text Box 14"/>
              <p:cNvSpPr txBox="1">
                <a:spLocks noChangeArrowheads="1"/>
              </p:cNvSpPr>
              <p:nvPr/>
            </p:nvSpPr>
            <p:spPr bwMode="auto">
              <a:xfrm>
                <a:off x="5751522" y="5095219"/>
                <a:ext cx="1135960" cy="5526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4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CO</a:t>
                </a:r>
                <a:r>
                  <a:rPr lang="en-US" altLang="zh-CN" sz="1400" baseline="-25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111" name="AutoShape 17"/>
              <p:cNvSpPr>
                <a:spLocks noChangeArrowheads="1"/>
              </p:cNvSpPr>
              <p:nvPr/>
            </p:nvSpPr>
            <p:spPr bwMode="auto">
              <a:xfrm>
                <a:off x="1126744" y="4496473"/>
                <a:ext cx="627987" cy="1442171"/>
              </a:xfrm>
              <a:prstGeom prst="curvedLeftArrow">
                <a:avLst>
                  <a:gd name="adj1" fmla="val 33382"/>
                  <a:gd name="adj2" fmla="val 66765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120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2" name="AutoShape 19"/>
              <p:cNvSpPr>
                <a:spLocks noChangeArrowheads="1"/>
              </p:cNvSpPr>
              <p:nvPr/>
            </p:nvSpPr>
            <p:spPr bwMode="auto">
              <a:xfrm>
                <a:off x="1718448" y="4502230"/>
                <a:ext cx="619614" cy="1370207"/>
              </a:xfrm>
              <a:prstGeom prst="curvedRightArrow">
                <a:avLst>
                  <a:gd name="adj1" fmla="val 37974"/>
                  <a:gd name="adj2" fmla="val 75947"/>
                  <a:gd name="adj3" fmla="val 333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 sz="120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3" name="Text Box 22"/>
              <p:cNvSpPr txBox="1">
                <a:spLocks noChangeArrowheads="1"/>
              </p:cNvSpPr>
              <p:nvPr/>
            </p:nvSpPr>
            <p:spPr bwMode="auto">
              <a:xfrm>
                <a:off x="275472" y="4292092"/>
                <a:ext cx="1102468" cy="5526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4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NO</a:t>
                </a:r>
                <a:r>
                  <a:rPr lang="en-US" altLang="zh-CN" sz="1400" baseline="-25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3</a:t>
                </a:r>
                <a:r>
                  <a:rPr lang="en-US" altLang="zh-CN" sz="1400" baseline="30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14" name="Text Box 23"/>
              <p:cNvSpPr txBox="1">
                <a:spLocks noChangeArrowheads="1"/>
              </p:cNvSpPr>
              <p:nvPr/>
            </p:nvSpPr>
            <p:spPr bwMode="auto">
              <a:xfrm>
                <a:off x="2234792" y="5486707"/>
                <a:ext cx="1403902" cy="5526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4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S</a:t>
                </a:r>
                <a:r>
                  <a:rPr lang="en-US" altLang="zh-CN" sz="1400" baseline="-25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2</a:t>
                </a:r>
                <a:r>
                  <a:rPr lang="en-US" altLang="zh-CN" sz="14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O</a:t>
                </a:r>
                <a:r>
                  <a:rPr lang="en-US" altLang="zh-CN" sz="1400" baseline="-25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3</a:t>
                </a:r>
                <a:r>
                  <a:rPr lang="en-US" altLang="zh-CN" sz="1400" baseline="30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2-</a:t>
                </a:r>
              </a:p>
            </p:txBody>
          </p:sp>
          <p:sp>
            <p:nvSpPr>
              <p:cNvPr id="115" name="Text Box 24"/>
              <p:cNvSpPr txBox="1">
                <a:spLocks noChangeArrowheads="1"/>
              </p:cNvSpPr>
              <p:nvPr/>
            </p:nvSpPr>
            <p:spPr bwMode="auto">
              <a:xfrm>
                <a:off x="247561" y="5357169"/>
                <a:ext cx="996408" cy="5526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4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NO</a:t>
                </a:r>
                <a:r>
                  <a:rPr lang="en-US" altLang="zh-CN" sz="1400" baseline="-25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2</a:t>
                </a:r>
                <a:r>
                  <a:rPr lang="en-US" altLang="zh-CN" sz="1400" baseline="30000" dirty="0">
                    <a:solidFill>
                      <a:srgbClr val="2E32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16" name="Text Box 26"/>
              <p:cNvSpPr txBox="1">
                <a:spLocks noChangeArrowheads="1"/>
              </p:cNvSpPr>
              <p:nvPr/>
            </p:nvSpPr>
            <p:spPr bwMode="auto">
              <a:xfrm>
                <a:off x="5444506" y="4484959"/>
                <a:ext cx="2135158" cy="47496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1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Heterotrophic </a:t>
                </a:r>
              </a:p>
            </p:txBody>
          </p:sp>
          <p:sp>
            <p:nvSpPr>
              <p:cNvPr id="117" name="Text Box 30"/>
              <p:cNvSpPr txBox="1">
                <a:spLocks noChangeArrowheads="1"/>
              </p:cNvSpPr>
              <p:nvPr/>
            </p:nvSpPr>
            <p:spPr bwMode="auto">
              <a:xfrm>
                <a:off x="875549" y="3828641"/>
                <a:ext cx="2009560" cy="47496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1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Autotrophic </a:t>
                </a:r>
              </a:p>
            </p:txBody>
          </p:sp>
          <p:sp>
            <p:nvSpPr>
              <p:cNvPr id="118" name="Text Box 28"/>
              <p:cNvSpPr txBox="1">
                <a:spLocks noChangeArrowheads="1"/>
              </p:cNvSpPr>
              <p:nvPr/>
            </p:nvSpPr>
            <p:spPr bwMode="auto">
              <a:xfrm>
                <a:off x="4517876" y="2507369"/>
                <a:ext cx="2009560" cy="47496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buFontTx/>
                  <a:buNone/>
                  <a:defRPr/>
                </a:pPr>
                <a:r>
                  <a:rPr lang="en-US" altLang="zh-CN" sz="11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Autotrophic </a:t>
                </a:r>
              </a:p>
            </p:txBody>
          </p:sp>
        </p:grpSp>
        <p:sp>
          <p:nvSpPr>
            <p:cNvPr id="97" name="Text Box 5"/>
            <p:cNvSpPr txBox="1">
              <a:spLocks noChangeArrowheads="1"/>
            </p:cNvSpPr>
            <p:nvPr/>
          </p:nvSpPr>
          <p:spPr bwMode="auto">
            <a:xfrm>
              <a:off x="2894562" y="3178164"/>
              <a:ext cx="573261" cy="30480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altLang="zh-CN" sz="1400" dirty="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NO</a:t>
              </a:r>
              <a:r>
                <a:rPr lang="en-US" altLang="zh-CN" sz="1400" baseline="-25000" dirty="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2</a:t>
              </a:r>
              <a:r>
                <a:rPr lang="en-US" altLang="zh-CN" sz="1400" baseline="30000" dirty="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-</a:t>
              </a:r>
            </a:p>
          </p:txBody>
        </p:sp>
        <p:sp>
          <p:nvSpPr>
            <p:cNvPr id="98" name="Text Box 8"/>
            <p:cNvSpPr txBox="1">
              <a:spLocks noChangeArrowheads="1"/>
            </p:cNvSpPr>
            <p:nvPr/>
          </p:nvSpPr>
          <p:spPr bwMode="auto">
            <a:xfrm>
              <a:off x="2143447" y="3360726"/>
              <a:ext cx="447811" cy="30480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buFontTx/>
                <a:buNone/>
                <a:defRPr/>
              </a:pPr>
              <a:r>
                <a:rPr lang="en-US" altLang="zh-CN" sz="1400" dirty="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S</a:t>
              </a:r>
              <a:r>
                <a:rPr lang="en-US" altLang="zh-CN" sz="1400" baseline="30000" dirty="0">
                  <a:solidFill>
                    <a:srgbClr val="2E32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9" name="矩形 98"/>
            <p:cNvSpPr/>
            <p:nvPr/>
          </p:nvSpPr>
          <p:spPr bwMode="auto">
            <a:xfrm>
              <a:off x="1000100" y="1928802"/>
              <a:ext cx="4131928" cy="2500311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b="1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119" name="椭圆 118"/>
          <p:cNvSpPr/>
          <p:nvPr/>
        </p:nvSpPr>
        <p:spPr bwMode="auto">
          <a:xfrm rot="2040000">
            <a:off x="1978025" y="1893870"/>
            <a:ext cx="3082925" cy="2141537"/>
          </a:xfrm>
          <a:prstGeom prst="ellipse">
            <a:avLst/>
          </a:prstGeom>
          <a:noFill/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0" name="Picture 6"/>
          <p:cNvPicPr>
            <a:picLocks noChangeAspect="1" noChangeArrowheads="1"/>
          </p:cNvPicPr>
          <p:nvPr/>
        </p:nvPicPr>
        <p:blipFill>
          <a:blip r:embed="rId6" cstate="print"/>
          <a:srcRect l="7411" b="45038"/>
          <a:stretch>
            <a:fillRect/>
          </a:stretch>
        </p:blipFill>
        <p:spPr bwMode="auto">
          <a:xfrm>
            <a:off x="5214938" y="1643045"/>
            <a:ext cx="2638425" cy="2500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21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7635875" y="2571732"/>
            <a:ext cx="1222375" cy="785813"/>
          </a:xfrm>
          <a:prstGeom prst="rect">
            <a:avLst/>
          </a:prstGeom>
        </p:spPr>
        <p:txBody>
          <a:bodyPr/>
          <a:lstStyle/>
          <a:p>
            <a:pPr>
              <a:lnSpc>
                <a:spcPts val="1300"/>
              </a:lnSpc>
              <a:spcBef>
                <a:spcPts val="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None/>
              <a:defRPr/>
            </a:pPr>
            <a:r>
              <a:rPr lang="en-US" altLang="zh-CN" sz="1200" b="1" kern="0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Autotrophic bacteria (</a:t>
            </a:r>
            <a:r>
              <a:rPr lang="en-US" altLang="zh-CN" sz="1200" b="1" i="1" kern="0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T. </a:t>
            </a:r>
            <a:r>
              <a:rPr lang="en-US" altLang="zh-CN" sz="1200" b="1" i="1" kern="0" dirty="0" err="1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denitrificans</a:t>
            </a:r>
            <a:r>
              <a:rPr lang="en-US" altLang="zh-CN" sz="1200" b="1" kern="0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): </a:t>
            </a:r>
            <a:r>
              <a:rPr lang="en-US" altLang="zh-CN" sz="1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72 hours</a:t>
            </a:r>
          </a:p>
        </p:txBody>
      </p:sp>
      <p:sp>
        <p:nvSpPr>
          <p:cNvPr id="122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7635875" y="4643420"/>
            <a:ext cx="1214438" cy="571500"/>
          </a:xfrm>
          <a:prstGeom prst="rect">
            <a:avLst/>
          </a:prstGeom>
        </p:spPr>
        <p:txBody>
          <a:bodyPr/>
          <a:lstStyle/>
          <a:p>
            <a:pPr>
              <a:lnSpc>
                <a:spcPts val="1300"/>
              </a:lnSpc>
              <a:spcBef>
                <a:spcPts val="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None/>
              <a:defRPr/>
            </a:pPr>
            <a:r>
              <a:rPr lang="en-US" altLang="zh-CN" sz="1200" b="1" kern="0" dirty="0">
                <a:solidFill>
                  <a:srgbClr val="0508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Heterotrophic bacteria (strain C27): </a:t>
            </a:r>
            <a:r>
              <a:rPr lang="en-US" altLang="zh-CN" sz="12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15 hours</a:t>
            </a:r>
          </a:p>
        </p:txBody>
      </p:sp>
      <p:cxnSp>
        <p:nvCxnSpPr>
          <p:cNvPr id="123" name="曲线连接符 122"/>
          <p:cNvCxnSpPr/>
          <p:nvPr/>
        </p:nvCxnSpPr>
        <p:spPr bwMode="auto">
          <a:xfrm>
            <a:off x="4071938" y="4473557"/>
            <a:ext cx="2143125" cy="5715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3"/>
          <p:cNvSpPr txBox="1">
            <a:spLocks noChangeArrowheads="1"/>
          </p:cNvSpPr>
          <p:nvPr/>
        </p:nvSpPr>
        <p:spPr bwMode="auto">
          <a:xfrm>
            <a:off x="214282" y="338119"/>
            <a:ext cx="8715436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7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Micro-aerobic enhanced performance by pure culture 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23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0" y="19203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 b="1"/>
          </a:p>
        </p:txBody>
      </p:sp>
      <p:sp>
        <p:nvSpPr>
          <p:cNvPr id="43" name="Rectangle 4"/>
          <p:cNvSpPr>
            <a:spLocks noChangeArrowheads="1"/>
          </p:cNvSpPr>
          <p:nvPr/>
        </p:nvSpPr>
        <p:spPr bwMode="auto">
          <a:xfrm>
            <a:off x="0" y="17631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 b="1"/>
          </a:p>
        </p:txBody>
      </p:sp>
      <p:sp>
        <p:nvSpPr>
          <p:cNvPr id="44" name="Rectangle 5"/>
          <p:cNvSpPr>
            <a:spLocks noChangeArrowheads="1"/>
          </p:cNvSpPr>
          <p:nvPr/>
        </p:nvSpPr>
        <p:spPr bwMode="auto">
          <a:xfrm>
            <a:off x="0" y="17298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 b="1"/>
          </a:p>
        </p:txBody>
      </p:sp>
      <p:grpSp>
        <p:nvGrpSpPr>
          <p:cNvPr id="45" name="Group 6"/>
          <p:cNvGrpSpPr>
            <a:grpSpLocks/>
          </p:cNvGrpSpPr>
          <p:nvPr/>
        </p:nvGrpSpPr>
        <p:grpSpPr bwMode="auto">
          <a:xfrm>
            <a:off x="34925" y="1428736"/>
            <a:ext cx="8820150" cy="2016125"/>
            <a:chOff x="0" y="663"/>
            <a:chExt cx="5556" cy="1134"/>
          </a:xfrm>
        </p:grpSpPr>
        <p:graphicFrame>
          <p:nvGraphicFramePr>
            <p:cNvPr id="46" name="Object 7"/>
            <p:cNvGraphicFramePr>
              <a:graphicFrameLocks/>
            </p:cNvGraphicFramePr>
            <p:nvPr/>
          </p:nvGraphicFramePr>
          <p:xfrm>
            <a:off x="204" y="663"/>
            <a:ext cx="1814" cy="1134"/>
          </p:xfrm>
          <a:graphic>
            <a:graphicData uri="http://schemas.openxmlformats.org/presentationml/2006/ole">
              <p:oleObj spid="_x0000_s101379" name="Graph" r:id="rId3" imgW="4278173" imgH="3024835" progId="">
                <p:embed/>
              </p:oleObj>
            </a:graphicData>
          </a:graphic>
        </p:graphicFrame>
        <p:graphicFrame>
          <p:nvGraphicFramePr>
            <p:cNvPr id="47" name="Object 8"/>
            <p:cNvGraphicFramePr>
              <a:graphicFrameLocks/>
            </p:cNvGraphicFramePr>
            <p:nvPr/>
          </p:nvGraphicFramePr>
          <p:xfrm>
            <a:off x="1973" y="663"/>
            <a:ext cx="1814" cy="1134"/>
          </p:xfrm>
          <a:graphic>
            <a:graphicData uri="http://schemas.openxmlformats.org/presentationml/2006/ole">
              <p:oleObj spid="_x0000_s101380" name="Graph" r:id="rId4" imgW="4278173" imgH="3024835" progId="">
                <p:embed/>
              </p:oleObj>
            </a:graphicData>
          </a:graphic>
        </p:graphicFrame>
        <p:graphicFrame>
          <p:nvGraphicFramePr>
            <p:cNvPr id="48" name="Object 9"/>
            <p:cNvGraphicFramePr>
              <a:graphicFrameLocks/>
            </p:cNvGraphicFramePr>
            <p:nvPr/>
          </p:nvGraphicFramePr>
          <p:xfrm>
            <a:off x="3742" y="663"/>
            <a:ext cx="1814" cy="1134"/>
          </p:xfrm>
          <a:graphic>
            <a:graphicData uri="http://schemas.openxmlformats.org/presentationml/2006/ole">
              <p:oleObj spid="_x0000_s101381" name="Graph" r:id="rId5" imgW="4278173" imgH="3024835" progId="">
                <p:embed/>
              </p:oleObj>
            </a:graphicData>
          </a:graphic>
        </p:graphicFrame>
        <p:sp>
          <p:nvSpPr>
            <p:cNvPr id="49" name="Rectangle 10"/>
            <p:cNvSpPr>
              <a:spLocks noChangeArrowheads="1"/>
            </p:cNvSpPr>
            <p:nvPr/>
          </p:nvSpPr>
          <p:spPr bwMode="auto">
            <a:xfrm>
              <a:off x="0" y="1207"/>
              <a:ext cx="116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zh-CN" altLang="en-US" b="1"/>
            </a:p>
          </p:txBody>
        </p:sp>
      </p:grpSp>
      <p:sp>
        <p:nvSpPr>
          <p:cNvPr id="50" name="Rectangle 11"/>
          <p:cNvSpPr>
            <a:spLocks noChangeArrowheads="1"/>
          </p:cNvSpPr>
          <p:nvPr/>
        </p:nvSpPr>
        <p:spPr bwMode="auto">
          <a:xfrm>
            <a:off x="0" y="18012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 b="1"/>
          </a:p>
        </p:txBody>
      </p: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0" y="17298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 b="1"/>
          </a:p>
        </p:txBody>
      </p:sp>
      <p:grpSp>
        <p:nvGrpSpPr>
          <p:cNvPr id="52" name="Group 13"/>
          <p:cNvGrpSpPr>
            <a:grpSpLocks/>
          </p:cNvGrpSpPr>
          <p:nvPr/>
        </p:nvGrpSpPr>
        <p:grpSpPr bwMode="auto">
          <a:xfrm>
            <a:off x="395288" y="3790950"/>
            <a:ext cx="8280400" cy="2159000"/>
            <a:chOff x="249" y="2341"/>
            <a:chExt cx="5216" cy="1134"/>
          </a:xfrm>
        </p:grpSpPr>
        <p:graphicFrame>
          <p:nvGraphicFramePr>
            <p:cNvPr id="53" name="Object 14"/>
            <p:cNvGraphicFramePr>
              <a:graphicFrameLocks/>
            </p:cNvGraphicFramePr>
            <p:nvPr/>
          </p:nvGraphicFramePr>
          <p:xfrm>
            <a:off x="3878" y="2341"/>
            <a:ext cx="1587" cy="1089"/>
          </p:xfrm>
          <a:graphic>
            <a:graphicData uri="http://schemas.openxmlformats.org/presentationml/2006/ole">
              <p:oleObj spid="_x0000_s101382" r:id="rId6" imgW="5596128" imgH="4294937" progId="">
                <p:embed/>
              </p:oleObj>
            </a:graphicData>
          </a:graphic>
        </p:graphicFrame>
        <p:graphicFrame>
          <p:nvGraphicFramePr>
            <p:cNvPr id="54" name="Object 15"/>
            <p:cNvGraphicFramePr>
              <a:graphicFrameLocks/>
            </p:cNvGraphicFramePr>
            <p:nvPr/>
          </p:nvGraphicFramePr>
          <p:xfrm>
            <a:off x="249" y="2341"/>
            <a:ext cx="1814" cy="1134"/>
          </p:xfrm>
          <a:graphic>
            <a:graphicData uri="http://schemas.openxmlformats.org/presentationml/2006/ole">
              <p:oleObj spid="_x0000_s101383" name="Graph" r:id="rId7" imgW="4278173" imgH="3024835" progId="">
                <p:embed/>
              </p:oleObj>
            </a:graphicData>
          </a:graphic>
        </p:graphicFrame>
        <p:graphicFrame>
          <p:nvGraphicFramePr>
            <p:cNvPr id="55" name="Object 16"/>
            <p:cNvGraphicFramePr>
              <a:graphicFrameLocks/>
            </p:cNvGraphicFramePr>
            <p:nvPr/>
          </p:nvGraphicFramePr>
          <p:xfrm>
            <a:off x="1973" y="2341"/>
            <a:ext cx="1814" cy="1134"/>
          </p:xfrm>
          <a:graphic>
            <a:graphicData uri="http://schemas.openxmlformats.org/presentationml/2006/ole">
              <p:oleObj spid="_x0000_s101384" name="Graph" r:id="rId8" imgW="4278173" imgH="3024835" progId="">
                <p:embed/>
              </p:oleObj>
            </a:graphicData>
          </a:graphic>
        </p:graphicFrame>
      </p:grpSp>
      <p:sp>
        <p:nvSpPr>
          <p:cNvPr id="56" name="Text Box 17"/>
          <p:cNvSpPr txBox="1">
            <a:spLocks noChangeArrowheads="1"/>
          </p:cNvSpPr>
          <p:nvPr/>
        </p:nvSpPr>
        <p:spPr bwMode="auto">
          <a:xfrm>
            <a:off x="1836738" y="2133600"/>
            <a:ext cx="6477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>
                <a:solidFill>
                  <a:srgbClr val="C02500"/>
                </a:solidFill>
              </a:rPr>
              <a:t>S2-</a:t>
            </a:r>
          </a:p>
        </p:txBody>
      </p:sp>
      <p:sp>
        <p:nvSpPr>
          <p:cNvPr id="57" name="Text Box 18"/>
          <p:cNvSpPr txBox="1">
            <a:spLocks noChangeArrowheads="1"/>
          </p:cNvSpPr>
          <p:nvPr/>
        </p:nvSpPr>
        <p:spPr bwMode="auto">
          <a:xfrm>
            <a:off x="4284663" y="212725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>
                <a:solidFill>
                  <a:srgbClr val="C02500"/>
                </a:solidFill>
              </a:rPr>
              <a:t>NO3--N</a:t>
            </a:r>
          </a:p>
        </p:txBody>
      </p:sp>
      <p:sp>
        <p:nvSpPr>
          <p:cNvPr id="58" name="Text Box 19"/>
          <p:cNvSpPr txBox="1">
            <a:spLocks noChangeArrowheads="1"/>
          </p:cNvSpPr>
          <p:nvPr/>
        </p:nvSpPr>
        <p:spPr bwMode="auto">
          <a:xfrm>
            <a:off x="6877050" y="4652963"/>
            <a:ext cx="7921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>
                <a:solidFill>
                  <a:srgbClr val="C02500"/>
                </a:solidFill>
              </a:rPr>
              <a:t>Ac-C</a:t>
            </a:r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>
            <a:off x="682625" y="1071546"/>
            <a:ext cx="7129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en-US" altLang="zh-CN" b="1" dirty="0"/>
              <a:t>D0=0%           Initial S</a:t>
            </a:r>
            <a:r>
              <a:rPr lang="en-US" altLang="zh-CN" b="1" baseline="30000" dirty="0"/>
              <a:t>2-</a:t>
            </a:r>
            <a:r>
              <a:rPr lang="en-US" altLang="zh-CN" b="1" dirty="0"/>
              <a:t>=200mg/L  S/N=5:6  C/N=3:1</a:t>
            </a:r>
          </a:p>
        </p:txBody>
      </p:sp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684213" y="342900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en-US" altLang="zh-CN" b="1"/>
              <a:t>D0=0-10%</a:t>
            </a:r>
          </a:p>
        </p:txBody>
      </p:sp>
      <p:sp>
        <p:nvSpPr>
          <p:cNvPr id="61" name="Text Box 22"/>
          <p:cNvSpPr txBox="1">
            <a:spLocks noChangeArrowheads="1"/>
          </p:cNvSpPr>
          <p:nvPr/>
        </p:nvSpPr>
        <p:spPr bwMode="auto">
          <a:xfrm>
            <a:off x="4140200" y="2636838"/>
            <a:ext cx="1079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>
                <a:solidFill>
                  <a:srgbClr val="C02500"/>
                </a:solidFill>
              </a:rPr>
              <a:t>NO2--N</a:t>
            </a:r>
          </a:p>
        </p:txBody>
      </p:sp>
      <p:sp>
        <p:nvSpPr>
          <p:cNvPr id="62" name="Text Box 23"/>
          <p:cNvSpPr txBox="1">
            <a:spLocks noChangeArrowheads="1"/>
          </p:cNvSpPr>
          <p:nvPr/>
        </p:nvSpPr>
        <p:spPr bwMode="auto">
          <a:xfrm>
            <a:off x="4716463" y="4797425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>
                <a:solidFill>
                  <a:srgbClr val="C02500"/>
                </a:solidFill>
              </a:rPr>
              <a:t>NO2--N</a:t>
            </a:r>
          </a:p>
        </p:txBody>
      </p:sp>
      <p:sp>
        <p:nvSpPr>
          <p:cNvPr id="63" name="Text Box 24"/>
          <p:cNvSpPr txBox="1">
            <a:spLocks noChangeArrowheads="1"/>
          </p:cNvSpPr>
          <p:nvPr/>
        </p:nvSpPr>
        <p:spPr bwMode="auto">
          <a:xfrm>
            <a:off x="3708400" y="4508500"/>
            <a:ext cx="1079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>
                <a:solidFill>
                  <a:srgbClr val="C02500"/>
                </a:solidFill>
              </a:rPr>
              <a:t>NO3--N</a:t>
            </a:r>
          </a:p>
        </p:txBody>
      </p:sp>
      <p:sp>
        <p:nvSpPr>
          <p:cNvPr id="64" name="Text Box 25"/>
          <p:cNvSpPr txBox="1">
            <a:spLocks noChangeArrowheads="1"/>
          </p:cNvSpPr>
          <p:nvPr/>
        </p:nvSpPr>
        <p:spPr bwMode="auto">
          <a:xfrm>
            <a:off x="2051050" y="4508500"/>
            <a:ext cx="10080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>
                <a:solidFill>
                  <a:srgbClr val="C02500"/>
                </a:solidFill>
              </a:rPr>
              <a:t>S2O32-</a:t>
            </a:r>
          </a:p>
        </p:txBody>
      </p:sp>
      <p:sp>
        <p:nvSpPr>
          <p:cNvPr id="65" name="Text Box 26"/>
          <p:cNvSpPr txBox="1">
            <a:spLocks noChangeArrowheads="1"/>
          </p:cNvSpPr>
          <p:nvPr/>
        </p:nvSpPr>
        <p:spPr bwMode="auto">
          <a:xfrm>
            <a:off x="6877050" y="2060575"/>
            <a:ext cx="7921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>
                <a:solidFill>
                  <a:srgbClr val="C02500"/>
                </a:solidFill>
              </a:rPr>
              <a:t>Ac-C</a:t>
            </a:r>
          </a:p>
        </p:txBody>
      </p:sp>
      <p:sp>
        <p:nvSpPr>
          <p:cNvPr id="66" name="Text Box 27"/>
          <p:cNvSpPr txBox="1">
            <a:spLocks noChangeArrowheads="1"/>
          </p:cNvSpPr>
          <p:nvPr/>
        </p:nvSpPr>
        <p:spPr bwMode="auto">
          <a:xfrm>
            <a:off x="1042988" y="4149725"/>
            <a:ext cx="6477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>
                <a:solidFill>
                  <a:srgbClr val="C02500"/>
                </a:solidFill>
              </a:rPr>
              <a:t>S2-</a:t>
            </a:r>
          </a:p>
        </p:txBody>
      </p:sp>
      <p:sp>
        <p:nvSpPr>
          <p:cNvPr id="67" name="Text Box 28"/>
          <p:cNvSpPr txBox="1">
            <a:spLocks noChangeArrowheads="1"/>
          </p:cNvSpPr>
          <p:nvPr/>
        </p:nvSpPr>
        <p:spPr bwMode="auto">
          <a:xfrm>
            <a:off x="468313" y="5949950"/>
            <a:ext cx="8424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9"/>
              </a:buBlip>
            </a:pPr>
            <a:r>
              <a:rPr lang="en-US" altLang="zh-CN" b="1"/>
              <a:t> The micro-aerobic condition (DO=0-10%) can enhance the performance of sulfide and nitrite removal</a:t>
            </a: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214282" y="338119"/>
            <a:ext cx="8715436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10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Micro-aerobic enhanced performance by pure culture 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23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18965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 b="1"/>
          </a:p>
        </p:txBody>
      </p:sp>
      <p:graphicFrame>
        <p:nvGraphicFramePr>
          <p:cNvPr id="3" name="Object 4"/>
          <p:cNvGraphicFramePr>
            <a:graphicFrameLocks/>
          </p:cNvGraphicFramePr>
          <p:nvPr/>
        </p:nvGraphicFramePr>
        <p:xfrm>
          <a:off x="323850" y="1412875"/>
          <a:ext cx="2879725" cy="2159000"/>
        </p:xfrm>
        <a:graphic>
          <a:graphicData uri="http://schemas.openxmlformats.org/presentationml/2006/ole">
            <p:oleObj spid="_x0000_s102402" r:id="rId3" imgW="5596128" imgH="4294937" progId="">
              <p:embed/>
            </p:oleObj>
          </a:graphicData>
        </a:graphic>
      </p:graphicFrame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18965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 b="1"/>
          </a:p>
        </p:txBody>
      </p:sp>
      <p:graphicFrame>
        <p:nvGraphicFramePr>
          <p:cNvPr id="5" name="Object 6"/>
          <p:cNvGraphicFramePr>
            <a:graphicFrameLocks/>
          </p:cNvGraphicFramePr>
          <p:nvPr/>
        </p:nvGraphicFramePr>
        <p:xfrm>
          <a:off x="3203575" y="1412875"/>
          <a:ext cx="2879725" cy="2159000"/>
        </p:xfrm>
        <a:graphic>
          <a:graphicData uri="http://schemas.openxmlformats.org/presentationml/2006/ole">
            <p:oleObj spid="_x0000_s102403" r:id="rId4" imgW="5596128" imgH="4294937" progId="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18965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 b="1"/>
          </a:p>
        </p:txBody>
      </p:sp>
      <p:graphicFrame>
        <p:nvGraphicFramePr>
          <p:cNvPr id="7" name="Object 8"/>
          <p:cNvGraphicFramePr>
            <a:graphicFrameLocks/>
          </p:cNvGraphicFramePr>
          <p:nvPr/>
        </p:nvGraphicFramePr>
        <p:xfrm>
          <a:off x="6156325" y="1433513"/>
          <a:ext cx="2879725" cy="2159000"/>
        </p:xfrm>
        <a:graphic>
          <a:graphicData uri="http://schemas.openxmlformats.org/presentationml/2006/ole">
            <p:oleObj spid="_x0000_s102404" r:id="rId5" imgW="5596128" imgH="4294937" progId="">
              <p:embed/>
            </p:oleObj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18346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 b="1"/>
          </a:p>
        </p:txBody>
      </p:sp>
      <p:graphicFrame>
        <p:nvGraphicFramePr>
          <p:cNvPr id="9" name="Object 10"/>
          <p:cNvGraphicFramePr>
            <a:graphicFrameLocks/>
          </p:cNvGraphicFramePr>
          <p:nvPr/>
        </p:nvGraphicFramePr>
        <p:xfrm>
          <a:off x="6229350" y="4006850"/>
          <a:ext cx="2879725" cy="2159000"/>
        </p:xfrm>
        <a:graphic>
          <a:graphicData uri="http://schemas.openxmlformats.org/presentationml/2006/ole">
            <p:oleObj spid="_x0000_s102405" r:id="rId6" imgW="5723230" imgH="4323283" progId="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18822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 b="1"/>
          </a:p>
        </p:txBody>
      </p:sp>
      <p:graphicFrame>
        <p:nvGraphicFramePr>
          <p:cNvPr id="11" name="Object 12"/>
          <p:cNvGraphicFramePr>
            <a:graphicFrameLocks/>
          </p:cNvGraphicFramePr>
          <p:nvPr/>
        </p:nvGraphicFramePr>
        <p:xfrm>
          <a:off x="3276600" y="4005263"/>
          <a:ext cx="2879725" cy="2159000"/>
        </p:xfrm>
        <a:graphic>
          <a:graphicData uri="http://schemas.openxmlformats.org/presentationml/2006/ole">
            <p:oleObj spid="_x0000_s102406" r:id="rId7" imgW="5652720" imgH="4323240" progId="">
              <p:embed/>
            </p:oleObj>
          </a:graphicData>
        </a:graphic>
      </p:graphicFrame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0" y="18965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 b="1"/>
          </a:p>
        </p:txBody>
      </p:sp>
      <p:graphicFrame>
        <p:nvGraphicFramePr>
          <p:cNvPr id="13" name="Object 14"/>
          <p:cNvGraphicFramePr>
            <a:graphicFrameLocks/>
          </p:cNvGraphicFramePr>
          <p:nvPr/>
        </p:nvGraphicFramePr>
        <p:xfrm>
          <a:off x="396875" y="4005263"/>
          <a:ext cx="2879725" cy="2159000"/>
        </p:xfrm>
        <a:graphic>
          <a:graphicData uri="http://schemas.openxmlformats.org/presentationml/2006/ole">
            <p:oleObj spid="_x0000_s102407" r:id="rId8" imgW="5652821" imgH="4323283" progId="">
              <p:embed/>
            </p:oleObj>
          </a:graphicData>
        </a:graphic>
      </p:graphicFrame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682625" y="981075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en-US" altLang="zh-CN" b="1"/>
              <a:t>D0=10-20%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682625" y="357346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en-US" altLang="zh-CN" b="1"/>
              <a:t>D0=20-30%</a:t>
            </a: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1692275" y="206057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02500"/>
                </a:solidFill>
              </a:rPr>
              <a:t>S2-</a:t>
            </a: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4356100" y="2557463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02500"/>
                </a:solidFill>
              </a:rPr>
              <a:t>NO3--N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7164388" y="2270125"/>
            <a:ext cx="792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02500"/>
                </a:solidFill>
              </a:rPr>
              <a:t>Ac-C</a:t>
            </a: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1187450" y="4724400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02500"/>
                </a:solidFill>
              </a:rPr>
              <a:t>S2-</a:t>
            </a: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3635375" y="4941888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02500"/>
                </a:solidFill>
              </a:rPr>
              <a:t>NO3--N</a:t>
            </a: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4787900" y="5229225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02500"/>
                </a:solidFill>
              </a:rPr>
              <a:t>NO2--N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7380288" y="4508500"/>
            <a:ext cx="792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02500"/>
                </a:solidFill>
              </a:rPr>
              <a:t>Ac-C</a:t>
            </a:r>
          </a:p>
        </p:txBody>
      </p: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5249863" y="2832100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C02500"/>
                </a:solidFill>
              </a:rPr>
              <a:t>NO2--N</a:t>
            </a:r>
          </a:p>
        </p:txBody>
      </p:sp>
      <p:sp>
        <p:nvSpPr>
          <p:cNvPr id="24" name="Text Box 25"/>
          <p:cNvSpPr txBox="1">
            <a:spLocks noChangeArrowheads="1"/>
          </p:cNvSpPr>
          <p:nvPr/>
        </p:nvSpPr>
        <p:spPr bwMode="auto">
          <a:xfrm>
            <a:off x="468313" y="6165850"/>
            <a:ext cx="8424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Blip>
                <a:blip r:embed="rId9"/>
              </a:buBlip>
            </a:pPr>
            <a:r>
              <a:rPr lang="en-US" altLang="zh-CN" b="1"/>
              <a:t> The high DO (&gt;10%) inhibited the denitrification of NO2- to NO</a:t>
            </a:r>
            <a:r>
              <a:rPr lang="en-US" altLang="zh-CN" b="1" baseline="-25000"/>
              <a:t>X</a:t>
            </a:r>
            <a:r>
              <a:rPr lang="en-US" altLang="zh-CN" b="1"/>
              <a:t> and acetate removal.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214282" y="338119"/>
            <a:ext cx="8715436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10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Micro-aerobic enhanced performance by pure culture 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23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Object 4"/>
          <p:cNvGraphicFramePr>
            <a:graphicFrameLocks/>
          </p:cNvGraphicFramePr>
          <p:nvPr/>
        </p:nvGraphicFramePr>
        <p:xfrm>
          <a:off x="-34925" y="1770066"/>
          <a:ext cx="3238500" cy="2159000"/>
        </p:xfrm>
        <a:graphic>
          <a:graphicData uri="http://schemas.openxmlformats.org/presentationml/2006/ole">
            <p:oleObj spid="_x0000_s103426" name="Graph" r:id="rId3" imgW="4278173" imgH="3024835" progId="">
              <p:embed/>
            </p:oleObj>
          </a:graphicData>
        </a:graphic>
      </p:graphicFrame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Object 6"/>
          <p:cNvGraphicFramePr>
            <a:graphicFrameLocks/>
          </p:cNvGraphicFramePr>
          <p:nvPr/>
        </p:nvGraphicFramePr>
        <p:xfrm>
          <a:off x="2846388" y="1770066"/>
          <a:ext cx="3238500" cy="2159000"/>
        </p:xfrm>
        <a:graphic>
          <a:graphicData uri="http://schemas.openxmlformats.org/presentationml/2006/ole">
            <p:oleObj spid="_x0000_s103427" name="Graph" r:id="rId4" imgW="4278173" imgH="3024835" progId="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2081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Object 8"/>
          <p:cNvGraphicFramePr>
            <a:graphicFrameLocks/>
          </p:cNvGraphicFramePr>
          <p:nvPr/>
        </p:nvGraphicFramePr>
        <p:xfrm>
          <a:off x="5940425" y="1771652"/>
          <a:ext cx="2808288" cy="2014538"/>
        </p:xfrm>
        <a:graphic>
          <a:graphicData uri="http://schemas.openxmlformats.org/presentationml/2006/ole">
            <p:oleObj spid="_x0000_s103428" r:id="rId5" imgW="5525719" imgH="4294937" progId="">
              <p:embed/>
            </p:oleObj>
          </a:graphicData>
        </a:graphic>
      </p:graphicFrame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285720" y="1133461"/>
            <a:ext cx="6481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en-US" altLang="zh-CN" b="1" dirty="0" err="1"/>
              <a:t>Protain</a:t>
            </a:r>
            <a:r>
              <a:rPr lang="en-US" altLang="zh-CN" b="1" dirty="0"/>
              <a:t> </a:t>
            </a:r>
            <a:r>
              <a:rPr lang="en-US" altLang="zh-CN" b="1" dirty="0" err="1"/>
              <a:t>concentations</a:t>
            </a:r>
            <a:r>
              <a:rPr lang="en-US" altLang="zh-CN" b="1" dirty="0"/>
              <a:t> at different DO conditions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1585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0" name="Object 11"/>
          <p:cNvGraphicFramePr>
            <a:graphicFrameLocks/>
          </p:cNvGraphicFramePr>
          <p:nvPr/>
        </p:nvGraphicFramePr>
        <p:xfrm>
          <a:off x="250825" y="4149725"/>
          <a:ext cx="2879725" cy="2519363"/>
        </p:xfrm>
        <a:graphic>
          <a:graphicData uri="http://schemas.openxmlformats.org/presentationml/2006/ole">
            <p:oleObj spid="_x0000_s103429" r:id="rId6" imgW="5838444" imgH="4948733" progId="">
              <p:embed/>
            </p:oleObj>
          </a:graphicData>
        </a:graphic>
      </p:graphicFrame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1595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2" name="Object 13"/>
          <p:cNvGraphicFramePr>
            <a:graphicFrameLocks/>
          </p:cNvGraphicFramePr>
          <p:nvPr/>
        </p:nvGraphicFramePr>
        <p:xfrm>
          <a:off x="3203575" y="4149725"/>
          <a:ext cx="2879725" cy="2519363"/>
        </p:xfrm>
        <a:graphic>
          <a:graphicData uri="http://schemas.openxmlformats.org/presentationml/2006/ole">
            <p:oleObj spid="_x0000_s103430" r:id="rId7" imgW="5838444" imgH="4948733" progId="">
              <p:embed/>
            </p:oleObj>
          </a:graphicData>
        </a:graphic>
      </p:graphicFrame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0" y="1866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Object 15"/>
          <p:cNvGraphicFramePr>
            <a:graphicFrameLocks/>
          </p:cNvGraphicFramePr>
          <p:nvPr/>
        </p:nvGraphicFramePr>
        <p:xfrm>
          <a:off x="6156325" y="4222750"/>
          <a:ext cx="2592388" cy="2159000"/>
        </p:xfrm>
        <a:graphic>
          <a:graphicData uri="http://schemas.openxmlformats.org/presentationml/2006/ole">
            <p:oleObj spid="_x0000_s103431" r:id="rId8" imgW="5434200" imgH="4171320" progId="">
              <p:embed/>
            </p:oleObj>
          </a:graphicData>
        </a:graphic>
      </p:graphicFrame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395288" y="3716338"/>
            <a:ext cx="64817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en-US" altLang="zh-CN" b="1"/>
              <a:t>Continuous flow using CSTR for C27 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155727" y="1500174"/>
            <a:ext cx="7345363" cy="376235"/>
            <a:chOff x="1187450" y="1276337"/>
            <a:chExt cx="7345363" cy="376235"/>
          </a:xfrm>
        </p:grpSpPr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3706813" y="1276337"/>
              <a:ext cx="1512887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3300"/>
                </a:buClr>
                <a:buFont typeface="Wingdings" pitchFamily="2" charset="2"/>
                <a:buNone/>
              </a:pPr>
              <a:r>
                <a:rPr lang="en-US" altLang="zh-CN" b="1" dirty="0"/>
                <a:t>D0=0-10%</a:t>
              </a:r>
            </a:p>
          </p:txBody>
        </p:sp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>
              <a:off x="6588125" y="1276337"/>
              <a:ext cx="194468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3300"/>
                </a:buClr>
                <a:buFont typeface="Wingdings" pitchFamily="2" charset="2"/>
                <a:buNone/>
              </a:pPr>
              <a:r>
                <a:rPr lang="en-US" altLang="zh-CN" b="1" dirty="0"/>
                <a:t>D0=10-20%</a:t>
              </a:r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1187450" y="1285860"/>
              <a:ext cx="151288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3300"/>
                </a:buClr>
                <a:buFont typeface="Wingdings" pitchFamily="2" charset="2"/>
                <a:buNone/>
              </a:pPr>
              <a:r>
                <a:rPr lang="en-US" altLang="zh-CN" b="1" dirty="0"/>
                <a:t>D0=0%</a:t>
              </a:r>
            </a:p>
          </p:txBody>
        </p:sp>
      </p:grp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1331913" y="5124450"/>
            <a:ext cx="6477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500" b="1">
                <a:solidFill>
                  <a:srgbClr val="C02500"/>
                </a:solidFill>
              </a:rPr>
              <a:t>S2-</a:t>
            </a: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1903413" y="4891088"/>
            <a:ext cx="108426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500" b="1">
                <a:solidFill>
                  <a:srgbClr val="C02500"/>
                </a:solidFill>
              </a:rPr>
              <a:t>removal</a:t>
            </a: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3779838" y="4941888"/>
            <a:ext cx="1189037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500" b="1">
                <a:solidFill>
                  <a:srgbClr val="C02500"/>
                </a:solidFill>
              </a:rPr>
              <a:t>NO3--N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6877050" y="5157788"/>
            <a:ext cx="1223963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500" b="1">
                <a:solidFill>
                  <a:srgbClr val="C02500"/>
                </a:solidFill>
              </a:rPr>
              <a:t>NO2--N</a:t>
            </a:r>
          </a:p>
        </p:txBody>
      </p: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4500563" y="4365625"/>
            <a:ext cx="1223962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500" b="1">
                <a:solidFill>
                  <a:srgbClr val="C02500"/>
                </a:solidFill>
              </a:rPr>
              <a:t>removal</a:t>
            </a:r>
          </a:p>
        </p:txBody>
      </p:sp>
      <p:sp>
        <p:nvSpPr>
          <p:cNvPr id="24" name="AutoShape 25"/>
          <p:cNvSpPr>
            <a:spLocks noChangeArrowheads="1"/>
          </p:cNvSpPr>
          <p:nvPr/>
        </p:nvSpPr>
        <p:spPr bwMode="auto">
          <a:xfrm>
            <a:off x="2987675" y="2852738"/>
            <a:ext cx="2736850" cy="1041400"/>
          </a:xfrm>
          <a:prstGeom prst="wedgeRoundRectCallout">
            <a:avLst>
              <a:gd name="adj1" fmla="val -71579"/>
              <a:gd name="adj2" fmla="val 123935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altLang="zh-CN" b="1"/>
              <a:t>More than 500ppm sulfide, removal &gt;80%</a:t>
            </a:r>
          </a:p>
        </p:txBody>
      </p:sp>
      <p:sp>
        <p:nvSpPr>
          <p:cNvPr id="25" name="AutoShape 26"/>
          <p:cNvSpPr>
            <a:spLocks noChangeArrowheads="1"/>
          </p:cNvSpPr>
          <p:nvPr/>
        </p:nvSpPr>
        <p:spPr bwMode="auto">
          <a:xfrm>
            <a:off x="6011863" y="2852738"/>
            <a:ext cx="2952750" cy="1041400"/>
          </a:xfrm>
          <a:prstGeom prst="wedgeRoundRectCallout">
            <a:avLst>
              <a:gd name="adj1" fmla="val -70000"/>
              <a:gd name="adj2" fmla="val 123935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altLang="zh-CN" b="1"/>
              <a:t>More than 500ppm sulfide, nitrate-N </a:t>
            </a:r>
          </a:p>
          <a:p>
            <a:pPr algn="ctr"/>
            <a:r>
              <a:rPr lang="en-US" altLang="zh-CN" b="1"/>
              <a:t>removal &gt;98%</a:t>
            </a: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214282" y="357166"/>
            <a:ext cx="8715436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9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Micro-aerobic enhanced performance by pure culture 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231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-32" y="690416"/>
            <a:ext cx="9115400" cy="524006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pPr marL="355600" indent="-355600" eaLnBrk="0" hangingPunct="0">
              <a:lnSpc>
                <a:spcPct val="105000"/>
              </a:lnSpc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US" altLang="zh-CN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</a:rPr>
              <a:t>                     Sulfide </a:t>
            </a:r>
            <a:r>
              <a:rPr lang="en-US" altLang="zh-CN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</a:rPr>
              <a:t>oxidase</a:t>
            </a:r>
            <a:r>
              <a:rPr lang="en-US" altLang="zh-CN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</a:rPr>
              <a:t>                        Nitrate </a:t>
            </a:r>
            <a:r>
              <a:rPr lang="en-US" altLang="zh-CN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黑体" pitchFamily="2" charset="-122"/>
              </a:rPr>
              <a:t>reductase</a:t>
            </a:r>
            <a:endParaRPr lang="en-US" altLang="zh-CN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  <p:pic>
        <p:nvPicPr>
          <p:cNvPr id="7" name="图片 -2147482443" descr="4-30 gai"/>
          <p:cNvPicPr>
            <a:picLocks noChangeArrowheads="1"/>
          </p:cNvPicPr>
          <p:nvPr/>
        </p:nvPicPr>
        <p:blipFill>
          <a:blip r:embed="rId2" cstate="print"/>
          <a:srcRect r="58055" b="50270"/>
          <a:stretch>
            <a:fillRect/>
          </a:stretch>
        </p:blipFill>
        <p:spPr bwMode="auto">
          <a:xfrm>
            <a:off x="744856" y="1071546"/>
            <a:ext cx="3603585" cy="2521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4-31 gai"/>
          <p:cNvPicPr>
            <a:picLocks noChangeArrowheads="1"/>
          </p:cNvPicPr>
          <p:nvPr/>
        </p:nvPicPr>
        <p:blipFill>
          <a:blip r:embed="rId3" cstate="print"/>
          <a:srcRect r="56607" b="49754"/>
          <a:stretch>
            <a:fillRect/>
          </a:stretch>
        </p:blipFill>
        <p:spPr bwMode="auto">
          <a:xfrm>
            <a:off x="4657737" y="1123903"/>
            <a:ext cx="3603585" cy="2519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4-32 gai"/>
          <p:cNvPicPr>
            <a:picLocks noChangeArrowheads="1"/>
          </p:cNvPicPr>
          <p:nvPr/>
        </p:nvPicPr>
        <p:blipFill>
          <a:blip r:embed="rId4" cstate="print"/>
          <a:srcRect r="56607" b="46875"/>
          <a:stretch>
            <a:fillRect/>
          </a:stretch>
        </p:blipFill>
        <p:spPr bwMode="auto">
          <a:xfrm>
            <a:off x="697223" y="4092830"/>
            <a:ext cx="3603585" cy="2519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组合 13"/>
          <p:cNvGrpSpPr>
            <a:grpSpLocks/>
          </p:cNvGrpSpPr>
          <p:nvPr/>
        </p:nvGrpSpPr>
        <p:grpSpPr bwMode="auto">
          <a:xfrm>
            <a:off x="1528575" y="3452819"/>
            <a:ext cx="2161897" cy="278100"/>
            <a:chOff x="2476" y="5572"/>
            <a:chExt cx="3404" cy="438"/>
          </a:xfrm>
        </p:grpSpPr>
        <p:sp>
          <p:nvSpPr>
            <p:cNvPr id="20" name="矩形 19"/>
            <p:cNvSpPr/>
            <p:nvPr/>
          </p:nvSpPr>
          <p:spPr>
            <a:xfrm>
              <a:off x="2476" y="5572"/>
              <a:ext cx="2120" cy="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000" b="1" noProof="1">
                  <a:solidFill>
                    <a:schemeClr val="tx1"/>
                  </a:solidFill>
                </a:rPr>
                <a:t>Anaerobic</a:t>
              </a:r>
            </a:p>
          </p:txBody>
        </p:sp>
        <p:sp>
          <p:nvSpPr>
            <p:cNvPr id="21" name="矩形 11"/>
            <p:cNvSpPr/>
            <p:nvPr/>
          </p:nvSpPr>
          <p:spPr>
            <a:xfrm>
              <a:off x="4218" y="5572"/>
              <a:ext cx="1662" cy="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000" b="1" noProof="1">
                  <a:solidFill>
                    <a:schemeClr val="tx1"/>
                  </a:solidFill>
                </a:rPr>
                <a:t>Micro-aerobic</a:t>
              </a:r>
            </a:p>
          </p:txBody>
        </p:sp>
      </p:grpSp>
      <p:sp>
        <p:nvSpPr>
          <p:cNvPr id="11" name="矩形 10"/>
          <p:cNvSpPr/>
          <p:nvPr/>
        </p:nvSpPr>
        <p:spPr bwMode="auto">
          <a:xfrm rot="16200000">
            <a:off x="122636" y="2134662"/>
            <a:ext cx="1347961" cy="2762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000" b="1" noProof="1">
                <a:solidFill>
                  <a:schemeClr val="tx1"/>
                </a:solidFill>
              </a:rPr>
              <a:t>Specific activity (U)</a:t>
            </a:r>
          </a:p>
        </p:txBody>
      </p:sp>
      <p:grpSp>
        <p:nvGrpSpPr>
          <p:cNvPr id="12" name="组合 14"/>
          <p:cNvGrpSpPr>
            <a:grpSpLocks/>
          </p:cNvGrpSpPr>
          <p:nvPr/>
        </p:nvGrpSpPr>
        <p:grpSpPr bwMode="auto">
          <a:xfrm>
            <a:off x="5354447" y="3470597"/>
            <a:ext cx="2158722" cy="278100"/>
            <a:chOff x="2482" y="5573"/>
            <a:chExt cx="3399" cy="438"/>
          </a:xfrm>
        </p:grpSpPr>
        <p:sp>
          <p:nvSpPr>
            <p:cNvPr id="18" name="矩形 17"/>
            <p:cNvSpPr/>
            <p:nvPr/>
          </p:nvSpPr>
          <p:spPr>
            <a:xfrm>
              <a:off x="2482" y="5573"/>
              <a:ext cx="2120" cy="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000" b="1" noProof="1">
                  <a:solidFill>
                    <a:schemeClr val="tx1"/>
                  </a:solidFill>
                </a:rPr>
                <a:t>Anaerobic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4221" y="5573"/>
              <a:ext cx="1660" cy="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000" b="1" noProof="1">
                  <a:solidFill>
                    <a:schemeClr val="tx1"/>
                  </a:solidFill>
                </a:rPr>
                <a:t>Micro-aerobic</a:t>
              </a:r>
            </a:p>
          </p:txBody>
        </p:sp>
      </p:grpSp>
      <p:grpSp>
        <p:nvGrpSpPr>
          <p:cNvPr id="13" name="组合 18"/>
          <p:cNvGrpSpPr>
            <a:grpSpLocks/>
          </p:cNvGrpSpPr>
          <p:nvPr/>
        </p:nvGrpSpPr>
        <p:grpSpPr bwMode="auto">
          <a:xfrm>
            <a:off x="1545723" y="6379221"/>
            <a:ext cx="2161897" cy="279370"/>
            <a:chOff x="2475" y="6001"/>
            <a:chExt cx="3404" cy="440"/>
          </a:xfrm>
        </p:grpSpPr>
        <p:sp>
          <p:nvSpPr>
            <p:cNvPr id="16" name="矩形 15"/>
            <p:cNvSpPr/>
            <p:nvPr/>
          </p:nvSpPr>
          <p:spPr>
            <a:xfrm>
              <a:off x="2475" y="6001"/>
              <a:ext cx="2120" cy="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000" b="1" noProof="1">
                  <a:solidFill>
                    <a:schemeClr val="tx1"/>
                  </a:solidFill>
                </a:rPr>
                <a:t>Anaerobic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217" y="6001"/>
              <a:ext cx="1662" cy="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000" b="1" noProof="1">
                  <a:solidFill>
                    <a:schemeClr val="tx1"/>
                  </a:solidFill>
                </a:rPr>
                <a:t>Micro-aerobic</a:t>
              </a:r>
            </a:p>
          </p:txBody>
        </p:sp>
      </p:grpSp>
      <p:sp>
        <p:nvSpPr>
          <p:cNvPr id="14" name="矩形 13"/>
          <p:cNvSpPr/>
          <p:nvPr/>
        </p:nvSpPr>
        <p:spPr bwMode="auto">
          <a:xfrm rot="16200000">
            <a:off x="4031071" y="2242600"/>
            <a:ext cx="1344786" cy="279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000" b="1" noProof="1">
                <a:solidFill>
                  <a:schemeClr val="tx1"/>
                </a:solidFill>
              </a:rPr>
              <a:t>Specific activity (U)</a:t>
            </a:r>
          </a:p>
        </p:txBody>
      </p:sp>
      <p:sp>
        <p:nvSpPr>
          <p:cNvPr id="15" name="矩形 14"/>
          <p:cNvSpPr/>
          <p:nvPr/>
        </p:nvSpPr>
        <p:spPr bwMode="auto">
          <a:xfrm rot="16200000">
            <a:off x="36897" y="5120747"/>
            <a:ext cx="1347961" cy="279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000" b="1" noProof="1">
                <a:solidFill>
                  <a:schemeClr val="tx1"/>
                </a:solidFill>
              </a:rPr>
              <a:t>Specific activity (U)</a:t>
            </a:r>
          </a:p>
        </p:txBody>
      </p:sp>
      <p:sp>
        <p:nvSpPr>
          <p:cNvPr id="6" name="文本框 29"/>
          <p:cNvSpPr txBox="1">
            <a:spLocks noChangeArrowheads="1"/>
          </p:cNvSpPr>
          <p:nvPr/>
        </p:nvSpPr>
        <p:spPr bwMode="auto">
          <a:xfrm>
            <a:off x="1500166" y="3712493"/>
            <a:ext cx="241444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200" b="1" dirty="0"/>
              <a:t>Nitrite </a:t>
            </a:r>
            <a:r>
              <a:rPr lang="en-US" altLang="zh-CN" sz="2200" b="1" dirty="0" err="1"/>
              <a:t>reductase</a:t>
            </a:r>
            <a:endParaRPr lang="en-US" altLang="zh-CN" sz="2200" b="1" dirty="0"/>
          </a:p>
        </p:txBody>
      </p:sp>
      <p:sp>
        <p:nvSpPr>
          <p:cNvPr id="25" name="Text Box 57"/>
          <p:cNvSpPr txBox="1">
            <a:spLocks noChangeArrowheads="1"/>
          </p:cNvSpPr>
          <p:nvPr/>
        </p:nvSpPr>
        <p:spPr bwMode="auto">
          <a:xfrm>
            <a:off x="4349781" y="4357694"/>
            <a:ext cx="4651375" cy="1465262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>
            <a:spAutoFit/>
          </a:bodyPr>
          <a:lstStyle/>
          <a:p>
            <a:pPr marL="180975" indent="-180975">
              <a:lnSpc>
                <a:spcPts val="1900"/>
              </a:lnSpc>
              <a:spcBef>
                <a:spcPts val="600"/>
              </a:spcBef>
              <a:buFontTx/>
              <a:buBlip>
                <a:blip r:embed="rId5"/>
              </a:buBlip>
              <a:defRPr/>
            </a:pPr>
            <a:r>
              <a:rPr lang="en-US" altLang="zh-CN" b="1" dirty="0"/>
              <a:t>Nitrite reductase activity inhibited by 200mg/L S</a:t>
            </a:r>
            <a:r>
              <a:rPr lang="en-US" altLang="zh-CN" b="1" baseline="30000" dirty="0"/>
              <a:t>2-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 marL="180975" indent="-180975">
              <a:lnSpc>
                <a:spcPts val="1900"/>
              </a:lnSpc>
              <a:spcBef>
                <a:spcPts val="600"/>
              </a:spcBef>
              <a:buFontTx/>
              <a:buBlip>
                <a:blip r:embed="rId5"/>
              </a:buBlip>
              <a:defRPr/>
            </a:pPr>
            <a:r>
              <a:rPr lang="en-US" altLang="zh-CN" b="1" dirty="0"/>
              <a:t>Enzyme activity were enhanced by micro-aerobic condition </a:t>
            </a:r>
          </a:p>
          <a:p>
            <a:pPr marL="180975" indent="-180975">
              <a:lnSpc>
                <a:spcPts val="1900"/>
              </a:lnSpc>
              <a:spcBef>
                <a:spcPts val="600"/>
              </a:spcBef>
              <a:buFontTx/>
              <a:buBlip>
                <a:blip r:embed="rId5"/>
              </a:buBlip>
              <a:defRPr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214282" y="285728"/>
            <a:ext cx="8715436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6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Functional 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enzyme 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 in Micro-aerobic condition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23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962" y="1502502"/>
            <a:ext cx="4297352" cy="1997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429000"/>
            <a:ext cx="4752975" cy="22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93"/>
          <p:cNvSpPr txBox="1">
            <a:spLocks noChangeArrowheads="1"/>
          </p:cNvSpPr>
          <p:nvPr/>
        </p:nvSpPr>
        <p:spPr bwMode="auto">
          <a:xfrm>
            <a:off x="428597" y="1357298"/>
            <a:ext cx="45005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b="1" dirty="0" smtClean="0"/>
              <a:t>Functional categorization of all identified proteins</a:t>
            </a:r>
            <a:endParaRPr lang="zh-CN" altLang="en-US" sz="1400" b="1" dirty="0">
              <a:latin typeface="Times New Roman" pitchFamily="18" charset="0"/>
            </a:endParaRPr>
          </a:p>
        </p:txBody>
      </p:sp>
      <p:sp>
        <p:nvSpPr>
          <p:cNvPr id="9" name="Text Box 94"/>
          <p:cNvSpPr txBox="1">
            <a:spLocks noChangeArrowheads="1"/>
          </p:cNvSpPr>
          <p:nvPr/>
        </p:nvSpPr>
        <p:spPr bwMode="auto">
          <a:xfrm>
            <a:off x="6429388" y="1341438"/>
            <a:ext cx="3143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1" dirty="0" smtClean="0">
                <a:latin typeface="Times New Roman" pitchFamily="18" charset="0"/>
              </a:rPr>
              <a:t>Hierarchical cluster analysis</a:t>
            </a:r>
            <a:endParaRPr lang="zh-CN" altLang="en-US" sz="1600" b="1" dirty="0">
              <a:latin typeface="Times New Roman" pitchFamily="18" charset="0"/>
            </a:endParaRPr>
          </a:p>
        </p:txBody>
      </p:sp>
      <p:grpSp>
        <p:nvGrpSpPr>
          <p:cNvPr id="11" name="Group 24"/>
          <p:cNvGrpSpPr>
            <a:grpSpLocks/>
          </p:cNvGrpSpPr>
          <p:nvPr/>
        </p:nvGrpSpPr>
        <p:grpSpPr bwMode="auto">
          <a:xfrm>
            <a:off x="5000641" y="808060"/>
            <a:ext cx="3636962" cy="5764212"/>
            <a:chOff x="1637" y="3486"/>
            <a:chExt cx="8300" cy="7470"/>
          </a:xfrm>
        </p:grpSpPr>
        <p:grpSp>
          <p:nvGrpSpPr>
            <p:cNvPr id="12" name="Group 25"/>
            <p:cNvGrpSpPr>
              <a:grpSpLocks/>
            </p:cNvGrpSpPr>
            <p:nvPr/>
          </p:nvGrpSpPr>
          <p:grpSpPr bwMode="auto">
            <a:xfrm>
              <a:off x="1637" y="3486"/>
              <a:ext cx="8300" cy="7470"/>
              <a:chOff x="1637" y="1926"/>
              <a:chExt cx="8300" cy="7470"/>
            </a:xfrm>
          </p:grpSpPr>
          <p:grpSp>
            <p:nvGrpSpPr>
              <p:cNvPr id="17" name="Group 26"/>
              <p:cNvGrpSpPr>
                <a:grpSpLocks/>
              </p:cNvGrpSpPr>
              <p:nvPr/>
            </p:nvGrpSpPr>
            <p:grpSpPr bwMode="auto">
              <a:xfrm>
                <a:off x="1637" y="3246"/>
                <a:ext cx="8300" cy="6150"/>
                <a:chOff x="1637" y="1490"/>
                <a:chExt cx="8300" cy="6150"/>
              </a:xfrm>
            </p:grpSpPr>
            <p:grpSp>
              <p:nvGrpSpPr>
                <p:cNvPr id="20" name="Group 27"/>
                <p:cNvGrpSpPr>
                  <a:grpSpLocks/>
                </p:cNvGrpSpPr>
                <p:nvPr/>
              </p:nvGrpSpPr>
              <p:grpSpPr bwMode="auto">
                <a:xfrm>
                  <a:off x="1637" y="1490"/>
                  <a:ext cx="8300" cy="6150"/>
                  <a:chOff x="1637" y="1490"/>
                  <a:chExt cx="8300" cy="6150"/>
                </a:xfrm>
              </p:grpSpPr>
              <p:grpSp>
                <p:nvGrpSpPr>
                  <p:cNvPr id="23" name="Group 28"/>
                  <p:cNvGrpSpPr>
                    <a:grpSpLocks/>
                  </p:cNvGrpSpPr>
                  <p:nvPr/>
                </p:nvGrpSpPr>
                <p:grpSpPr bwMode="auto">
                  <a:xfrm>
                    <a:off x="1637" y="1490"/>
                    <a:ext cx="8300" cy="6150"/>
                    <a:chOff x="1637" y="1490"/>
                    <a:chExt cx="8300" cy="6150"/>
                  </a:xfrm>
                </p:grpSpPr>
                <p:pic>
                  <p:nvPicPr>
                    <p:cNvPr id="68" name="Picture 29" descr="微氧图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637" y="1490"/>
                      <a:ext cx="8300" cy="61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69" name="Line 3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17" y="1583"/>
                      <a:ext cx="203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0" name="Line 3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17" y="1693"/>
                      <a:ext cx="203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1" name="Line 3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17" y="1803"/>
                      <a:ext cx="203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2" name="Line 3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20" y="1907"/>
                      <a:ext cx="203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3" name="Line 3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20" y="2028"/>
                      <a:ext cx="203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4" name="Line 3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22" y="2134"/>
                      <a:ext cx="203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5" name="Line 3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22" y="2245"/>
                      <a:ext cx="203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6" name="Line 3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17" y="2360"/>
                      <a:ext cx="203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7" name="Line 3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22" y="2476"/>
                      <a:ext cx="203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8" name="Line 3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22" y="2586"/>
                      <a:ext cx="203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79" name="Line 4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17" y="2688"/>
                      <a:ext cx="203" cy="1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24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30" y="2808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5" name="Line 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2" y="2918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6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17" y="3024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7" name="Line 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140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8" name="Line 4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246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" name="Line 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356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0" name="Line 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472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1" name="Line 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583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" name="Line 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693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3" name="Line 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810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" name="Line 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3910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5" name="Line 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32" y="4026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6" name="Line 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4136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" name="Line 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4248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" name="Line 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4348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" name="Line 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4468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" name="Line 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4579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" name="Line 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4695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" name="Line 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4806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3" name="Line 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4911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4" name="Line 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5028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" name="Line 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5143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" name="Line 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5243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" name="Line 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5359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" name="Line 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5470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49" name="Line 6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5585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0" name="Line 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5692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1" name="Line 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5792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" name="Line 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17" y="5902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3" name="Line 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6028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4" name="Line 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6139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5" name="Line 7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6245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6" name="Line 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6356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7" name="Line 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6472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8" name="Line 7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6582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" name="Line 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6688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0" name="Line 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6809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1" name="Line 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6919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2" name="Line 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7025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3" name="Line 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7131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4" name="Line 8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7247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" name="Line 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7362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6" name="Line 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7473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" name="Line 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427" y="7579"/>
                    <a:ext cx="203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21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1992" y="1692"/>
                  <a:ext cx="1620" cy="7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/>
                  <a:r>
                    <a:rPr lang="en-US" altLang="zh-CN" sz="1200" b="1">
                      <a:latin typeface="Times New Roman" pitchFamily="18" charset="0"/>
                    </a:rPr>
                    <a:t>ClusterⅠ</a:t>
                  </a:r>
                </a:p>
                <a:p>
                  <a:endParaRPr lang="en-US" altLang="zh-CN"/>
                </a:p>
              </p:txBody>
            </p:sp>
            <p:sp>
              <p:nvSpPr>
                <p:cNvPr id="22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1944" y="4596"/>
                  <a:ext cx="1620" cy="7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just"/>
                  <a:r>
                    <a:rPr lang="en-US" altLang="zh-CN" sz="1200" b="1">
                      <a:latin typeface="Times New Roman" pitchFamily="18" charset="0"/>
                    </a:rPr>
                    <a:t>ClusterⅡ</a:t>
                  </a:r>
                </a:p>
                <a:p>
                  <a:endParaRPr lang="en-US" altLang="zh-CN"/>
                </a:p>
              </p:txBody>
            </p:sp>
          </p:grpSp>
          <p:sp>
            <p:nvSpPr>
              <p:cNvPr id="18" name="Text Box 87"/>
              <p:cNvSpPr txBox="1">
                <a:spLocks noChangeArrowheads="1"/>
              </p:cNvSpPr>
              <p:nvPr/>
            </p:nvSpPr>
            <p:spPr bwMode="auto">
              <a:xfrm>
                <a:off x="3362" y="2139"/>
                <a:ext cx="720" cy="1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/>
              <a:lstStyle/>
              <a:p>
                <a:pPr algn="just"/>
                <a:r>
                  <a:rPr lang="en-US" altLang="zh-CN" sz="1000" b="1" dirty="0">
                    <a:latin typeface="Times New Roman" pitchFamily="18" charset="0"/>
                  </a:rPr>
                  <a:t>anaerobic</a:t>
                </a:r>
                <a:endParaRPr lang="en-US" altLang="zh-CN" dirty="0"/>
              </a:p>
            </p:txBody>
          </p:sp>
          <p:sp>
            <p:nvSpPr>
              <p:cNvPr id="19" name="Text Box 88"/>
              <p:cNvSpPr txBox="1">
                <a:spLocks noChangeArrowheads="1"/>
              </p:cNvSpPr>
              <p:nvPr/>
            </p:nvSpPr>
            <p:spPr bwMode="auto">
              <a:xfrm>
                <a:off x="4408" y="1926"/>
                <a:ext cx="720" cy="17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eaVert"/>
              <a:lstStyle/>
              <a:p>
                <a:pPr algn="just"/>
                <a:r>
                  <a:rPr lang="en-US" altLang="zh-CN" sz="1000" b="1" dirty="0">
                    <a:latin typeface="Times New Roman" pitchFamily="18" charset="0"/>
                  </a:rPr>
                  <a:t>micro-aerobic</a:t>
                </a:r>
                <a:endParaRPr lang="en-US" altLang="zh-CN" dirty="0"/>
              </a:p>
            </p:txBody>
          </p:sp>
        </p:grpSp>
        <p:grpSp>
          <p:nvGrpSpPr>
            <p:cNvPr id="13" name="Group 89"/>
            <p:cNvGrpSpPr>
              <a:grpSpLocks/>
            </p:cNvGrpSpPr>
            <p:nvPr/>
          </p:nvGrpSpPr>
          <p:grpSpPr bwMode="auto">
            <a:xfrm>
              <a:off x="3879" y="3743"/>
              <a:ext cx="603" cy="1101"/>
              <a:chOff x="3879" y="2193"/>
              <a:chExt cx="603" cy="1101"/>
            </a:xfrm>
          </p:grpSpPr>
          <p:sp>
            <p:nvSpPr>
              <p:cNvPr id="14" name="Line 90"/>
              <p:cNvSpPr>
                <a:spLocks noChangeShapeType="1"/>
              </p:cNvSpPr>
              <p:nvPr/>
            </p:nvSpPr>
            <p:spPr bwMode="auto">
              <a:xfrm>
                <a:off x="3879" y="2202"/>
                <a:ext cx="0" cy="109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Line 91"/>
              <p:cNvSpPr>
                <a:spLocks noChangeShapeType="1"/>
              </p:cNvSpPr>
              <p:nvPr/>
            </p:nvSpPr>
            <p:spPr bwMode="auto">
              <a:xfrm>
                <a:off x="4482" y="2193"/>
                <a:ext cx="0" cy="109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Line 92"/>
              <p:cNvSpPr>
                <a:spLocks noChangeShapeType="1"/>
              </p:cNvSpPr>
              <p:nvPr/>
            </p:nvSpPr>
            <p:spPr bwMode="auto">
              <a:xfrm>
                <a:off x="3887" y="2193"/>
                <a:ext cx="58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81" name="Rectangle 3"/>
          <p:cNvSpPr txBox="1">
            <a:spLocks noChangeArrowheads="1"/>
          </p:cNvSpPr>
          <p:nvPr/>
        </p:nvSpPr>
        <p:spPr bwMode="auto">
          <a:xfrm>
            <a:off x="357158" y="285728"/>
            <a:ext cx="8715436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Blip>
                <a:blip r:embed="rId5"/>
              </a:buBlip>
              <a:defRPr/>
            </a:pP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Proteomic analysis of </a:t>
            </a:r>
            <a:r>
              <a:rPr lang="en-US" altLang="zh-CN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Pseudomonas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sp.C27</a:t>
            </a:r>
          </a:p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5"/>
              </a:buBlip>
              <a:defRPr/>
            </a:pP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  <p:sp>
        <p:nvSpPr>
          <p:cNvPr id="82" name="Text Box 93"/>
          <p:cNvSpPr txBox="1">
            <a:spLocks noChangeArrowheads="1"/>
          </p:cNvSpPr>
          <p:nvPr/>
        </p:nvSpPr>
        <p:spPr bwMode="auto">
          <a:xfrm>
            <a:off x="357158" y="3286124"/>
            <a:ext cx="45005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400" b="1" dirty="0" smtClean="0"/>
              <a:t>Functional categorization of the proteins involved in metabolism</a:t>
            </a:r>
            <a:endParaRPr lang="zh-CN" altLang="en-US" sz="1400" b="1" dirty="0">
              <a:latin typeface="Times New Roman" pitchFamily="18" charset="0"/>
            </a:endParaRPr>
          </a:p>
        </p:txBody>
      </p:sp>
      <p:sp>
        <p:nvSpPr>
          <p:cNvPr id="83" name="Text Box 57"/>
          <p:cNvSpPr txBox="1">
            <a:spLocks noChangeArrowheads="1"/>
          </p:cNvSpPr>
          <p:nvPr/>
        </p:nvSpPr>
        <p:spPr bwMode="auto">
          <a:xfrm>
            <a:off x="357158" y="5468724"/>
            <a:ext cx="4857784" cy="74635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marL="180975" indent="-180975">
              <a:lnSpc>
                <a:spcPts val="1700"/>
              </a:lnSpc>
              <a:spcBef>
                <a:spcPts val="600"/>
              </a:spcBef>
              <a:buFont typeface="Arial" pitchFamily="34" charset="0"/>
              <a:buBlip>
                <a:blip r:embed="rId6"/>
              </a:buBlip>
            </a:pPr>
            <a:r>
              <a:rPr lang="en-US" altLang="zh-CN" b="1" noProof="1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 </a:t>
            </a:r>
            <a:r>
              <a:rPr lang="en-US" altLang="zh-CN" b="1" noProof="1" smtClean="0">
                <a:cs typeface="+mn-ea"/>
              </a:rPr>
              <a:t>totally </a:t>
            </a:r>
            <a:r>
              <a:rPr lang="en-US" altLang="zh-CN" b="1" noProof="1" smtClean="0">
                <a:solidFill>
                  <a:srgbClr val="FF0000"/>
                </a:solidFill>
                <a:cs typeface="+mn-ea"/>
              </a:rPr>
              <a:t>41</a:t>
            </a:r>
            <a:r>
              <a:rPr lang="en-US" altLang="zh-CN" b="1" noProof="1" smtClean="0">
                <a:cs typeface="+mn-ea"/>
              </a:rPr>
              <a:t> related proteins  went up  in micro-aerobic condition, compared with anaerobic condition</a:t>
            </a:r>
            <a:endParaRPr lang="zh-CN" altLang="zh-CN" b="1" noProof="1"/>
          </a:p>
        </p:txBody>
      </p:sp>
    </p:spTree>
    <p:extLst>
      <p:ext uri="{BB962C8B-B14F-4D97-AF65-F5344CB8AC3E}">
        <p14:creationId xmlns:p14="http://schemas.microsoft.com/office/powerpoint/2010/main" xmlns="" val="46623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3"/>
          <p:cNvSpPr txBox="1">
            <a:spLocks noChangeArrowheads="1"/>
          </p:cNvSpPr>
          <p:nvPr/>
        </p:nvSpPr>
        <p:spPr bwMode="auto">
          <a:xfrm>
            <a:off x="357158" y="285728"/>
            <a:ext cx="8715436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Blip>
                <a:blip r:embed="rId2"/>
              </a:buBlip>
              <a:defRPr/>
            </a:pP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Proteomic analysis of </a:t>
            </a:r>
            <a:r>
              <a:rPr lang="en-US" altLang="zh-CN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Pseudomonas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sp.C27</a:t>
            </a:r>
          </a:p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2"/>
              </a:buBlip>
              <a:defRPr/>
            </a:pP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  <p:sp>
        <p:nvSpPr>
          <p:cNvPr id="83" name="Text Box 57"/>
          <p:cNvSpPr txBox="1">
            <a:spLocks noChangeArrowheads="1"/>
          </p:cNvSpPr>
          <p:nvPr/>
        </p:nvSpPr>
        <p:spPr bwMode="auto">
          <a:xfrm>
            <a:off x="285720" y="5429264"/>
            <a:ext cx="8643998" cy="1041311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 marL="180975" indent="-180975">
              <a:lnSpc>
                <a:spcPts val="1700"/>
              </a:lnSpc>
              <a:spcBef>
                <a:spcPts val="600"/>
              </a:spcBef>
              <a:buBlip>
                <a:blip r:embed="rId3"/>
              </a:buBlip>
            </a:pPr>
            <a:r>
              <a:rPr lang="en-US" altLang="zh-CN" b="1" noProof="1" smtClean="0"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The metabolic pathways of acetate degradation,  sulﬁde oxidation and nitrate reduction for C27 in high C/N ratios. Nos. 27 and 28 are newly identiﬁed enzymes. </a:t>
            </a:r>
            <a:r>
              <a:rPr lang="en-US" altLang="zh-CN" b="1" dirty="0" err="1" smtClean="0">
                <a:solidFill>
                  <a:srgbClr val="FF0000"/>
                </a:solidFill>
                <a:latin typeface="Times New Roman" pitchFamily="18" charset="0"/>
              </a:rPr>
              <a:t>Bioresource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itchFamily="18" charset="0"/>
              </a:rPr>
              <a:t> Technology, 2014, 171: 120-126. </a:t>
            </a:r>
            <a:endParaRPr lang="zh-CN" altLang="en-US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marL="180975" indent="-180975">
              <a:lnSpc>
                <a:spcPts val="1700"/>
              </a:lnSpc>
              <a:spcBef>
                <a:spcPts val="600"/>
              </a:spcBef>
              <a:buFont typeface="Arial" pitchFamily="34" charset="0"/>
              <a:buBlip>
                <a:blip r:embed="rId3"/>
              </a:buBlip>
            </a:pPr>
            <a:endParaRPr lang="en-US" altLang="zh-CN" b="1" noProof="1" smtClean="0"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ea"/>
            </a:endParaRPr>
          </a:p>
        </p:txBody>
      </p:sp>
      <p:pic>
        <p:nvPicPr>
          <p:cNvPr id="80" name="Picture 37" descr="QQ截图201404241930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071546"/>
            <a:ext cx="5903913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5" name="组合 84"/>
          <p:cNvGrpSpPr/>
          <p:nvPr/>
        </p:nvGrpSpPr>
        <p:grpSpPr>
          <a:xfrm>
            <a:off x="6500826" y="1625990"/>
            <a:ext cx="2736850" cy="1947862"/>
            <a:chOff x="5709556" y="2017238"/>
            <a:chExt cx="2736850" cy="1947862"/>
          </a:xfrm>
        </p:grpSpPr>
        <p:sp>
          <p:nvSpPr>
            <p:cNvPr id="86" name="Text Box 38"/>
            <p:cNvSpPr txBox="1">
              <a:spLocks noChangeArrowheads="1"/>
            </p:cNvSpPr>
            <p:nvPr/>
          </p:nvSpPr>
          <p:spPr bwMode="auto">
            <a:xfrm>
              <a:off x="5709556" y="2017238"/>
              <a:ext cx="1655763" cy="1947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200" dirty="0">
                  <a:latin typeface="Times New Roman" pitchFamily="18" charset="0"/>
                </a:rPr>
                <a:t>1. gi|104782577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2. gi|472327168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3. gi|333901560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4. gi|146282233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5. gi|339486839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6. gi|146282649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7. gi|104782661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8. gi|397687799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9. gi|397687793</a:t>
              </a:r>
            </a:p>
            <a:p>
              <a:endParaRPr lang="zh-CN" altLang="en-US" sz="1400" dirty="0">
                <a:latin typeface="Times New Roman" pitchFamily="18" charset="0"/>
              </a:endParaRPr>
            </a:p>
          </p:txBody>
        </p:sp>
        <p:sp>
          <p:nvSpPr>
            <p:cNvPr id="87" name="Text Box 39"/>
            <p:cNvSpPr txBox="1">
              <a:spLocks noChangeArrowheads="1"/>
            </p:cNvSpPr>
            <p:nvPr/>
          </p:nvSpPr>
          <p:spPr bwMode="auto">
            <a:xfrm>
              <a:off x="6789056" y="2017238"/>
              <a:ext cx="1657350" cy="1947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200" dirty="0">
                  <a:latin typeface="Times New Roman" pitchFamily="18" charset="0"/>
                </a:rPr>
                <a:t>10. gi|28871476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11. gi|70733947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12. gi|431929058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13. gi|146308281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14. gi|472324702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15. gi|512688177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16. gi|146280793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17. gi|512619571</a:t>
              </a:r>
            </a:p>
            <a:p>
              <a:r>
                <a:rPr lang="en-US" altLang="zh-CN" sz="1200" dirty="0">
                  <a:latin typeface="Times New Roman" pitchFamily="18" charset="0"/>
                </a:rPr>
                <a:t>18. gi|346642691</a:t>
              </a:r>
            </a:p>
            <a:p>
              <a:endParaRPr lang="zh-CN" altLang="en-US" sz="1400" dirty="0">
                <a:latin typeface="Times New Roman" pitchFamily="18" charset="0"/>
              </a:endParaRPr>
            </a:p>
          </p:txBody>
        </p:sp>
      </p:grpSp>
      <p:sp>
        <p:nvSpPr>
          <p:cNvPr id="90" name="Text Box 21"/>
          <p:cNvSpPr txBox="1">
            <a:spLocks noChangeArrowheads="1"/>
          </p:cNvSpPr>
          <p:nvPr/>
        </p:nvSpPr>
        <p:spPr bwMode="auto">
          <a:xfrm>
            <a:off x="6523032" y="3430976"/>
            <a:ext cx="165576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1200" dirty="0">
                <a:latin typeface="Times New Roman" pitchFamily="18" charset="0"/>
              </a:rPr>
              <a:t>19. gi|28868628</a:t>
            </a:r>
          </a:p>
          <a:p>
            <a:r>
              <a:rPr lang="en-US" altLang="zh-CN" sz="1200" dirty="0">
                <a:latin typeface="Times New Roman" pitchFamily="18" charset="0"/>
              </a:rPr>
              <a:t>20. gi|28871054</a:t>
            </a:r>
          </a:p>
          <a:p>
            <a:r>
              <a:rPr lang="en-US" altLang="zh-CN" sz="1200" dirty="0">
                <a:latin typeface="Times New Roman" pitchFamily="18" charset="0"/>
              </a:rPr>
              <a:t>21. gi|104780229</a:t>
            </a:r>
          </a:p>
          <a:p>
            <a:r>
              <a:rPr lang="en-US" altLang="zh-CN" sz="1200" dirty="0">
                <a:latin typeface="Times New Roman" pitchFamily="18" charset="0"/>
              </a:rPr>
              <a:t>22. gi|431926008</a:t>
            </a:r>
          </a:p>
          <a:p>
            <a:r>
              <a:rPr lang="en-US" altLang="zh-CN" sz="1200" dirty="0">
                <a:latin typeface="Times New Roman" pitchFamily="18" charset="0"/>
              </a:rPr>
              <a:t>23. gi|152987611</a:t>
            </a:r>
          </a:p>
          <a:p>
            <a:r>
              <a:rPr lang="en-US" altLang="zh-CN" sz="1200" dirty="0">
                <a:latin typeface="Times New Roman" pitchFamily="18" charset="0"/>
              </a:rPr>
              <a:t>24. gi|397685765</a:t>
            </a:r>
          </a:p>
          <a:p>
            <a:r>
              <a:rPr lang="en-US" altLang="zh-CN" sz="1200" dirty="0">
                <a:latin typeface="Times New Roman" pitchFamily="18" charset="0"/>
              </a:rPr>
              <a:t>25. gi|146283850</a:t>
            </a:r>
          </a:p>
          <a:p>
            <a:r>
              <a:rPr lang="en-US" altLang="zh-CN" sz="1200" dirty="0">
                <a:latin typeface="Times New Roman" pitchFamily="18" charset="0"/>
              </a:rPr>
              <a:t>26. gi|116051410</a:t>
            </a:r>
            <a:endParaRPr lang="zh-CN" altLang="en-US" sz="12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23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14282" y="357166"/>
            <a:ext cx="8715436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lvl="1" indent="-266700" algn="just" defTabSz="623888" eaLnBrk="0" hangingPunct="0">
              <a:lnSpc>
                <a:spcPct val="105000"/>
              </a:lnSpc>
              <a:spcBef>
                <a:spcPct val="40000"/>
              </a:spcBef>
              <a:buClr>
                <a:schemeClr val="accent2"/>
              </a:buClr>
              <a:buFontTx/>
              <a:buBlip>
                <a:blip r:embed="rId2"/>
              </a:buBlip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Summary and Future challenges</a:t>
            </a:r>
            <a:endParaRPr kumimoji="1"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itchFamily="2" charset="-122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23528" y="1772816"/>
            <a:ext cx="800105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6700" indent="-266700">
              <a:lnSpc>
                <a:spcPct val="150000"/>
              </a:lnSpc>
              <a:buClr>
                <a:srgbClr val="FF3300"/>
              </a:buClr>
              <a:buFontTx/>
              <a:buBlip>
                <a:blip r:embed="rId3"/>
              </a:buBlip>
              <a:tabLst>
                <a:tab pos="3136900" algn="l"/>
              </a:tabLst>
              <a:defRPr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Feasible alternatives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DSR process under high C/N ratios in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lab-scale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mode.</a:t>
            </a:r>
          </a:p>
          <a:p>
            <a:pPr marL="266700" indent="-266700">
              <a:lnSpc>
                <a:spcPct val="150000"/>
              </a:lnSpc>
              <a:buClr>
                <a:srgbClr val="FF3300"/>
              </a:buClr>
              <a:buFontTx/>
              <a:buBlip>
                <a:blip r:embed="rId3"/>
              </a:buBlip>
              <a:tabLst>
                <a:tab pos="3136900" algn="l"/>
              </a:tabLst>
              <a:defRPr/>
            </a:pPr>
            <a:r>
              <a:rPr lang="en-US" altLang="zh-CN" sz="2200" b="1" dirty="0" smtClean="0">
                <a:latin typeface="Times New Roman" pitchFamily="18" charset="0"/>
                <a:cs typeface="Times New Roman" pitchFamily="18" charset="0"/>
              </a:rPr>
              <a:t>Further parameters optimization and mechanisms exploration.</a:t>
            </a:r>
          </a:p>
          <a:p>
            <a:pPr marL="266700" indent="-266700">
              <a:lnSpc>
                <a:spcPct val="150000"/>
              </a:lnSpc>
              <a:buClr>
                <a:srgbClr val="FF3300"/>
              </a:buClr>
              <a:buFontTx/>
              <a:buBlip>
                <a:blip r:embed="rId3"/>
              </a:buBlip>
              <a:tabLst>
                <a:tab pos="3136900" algn="l"/>
              </a:tabLst>
              <a:defRPr/>
            </a:pPr>
            <a:r>
              <a:rPr lang="en-US" altLang="zh-CN" sz="2200" b="1" dirty="0" smtClean="0">
                <a:latin typeface="Times New Roman" pitchFamily="18" charset="0"/>
                <a:cs typeface="Times New Roman" pitchFamily="18" charset="0"/>
              </a:rPr>
              <a:t>Verification with real wastewaters</a:t>
            </a:r>
          </a:p>
        </p:txBody>
      </p:sp>
    </p:spTree>
    <p:extLst>
      <p:ext uri="{BB962C8B-B14F-4D97-AF65-F5344CB8AC3E}">
        <p14:creationId xmlns:p14="http://schemas.microsoft.com/office/powerpoint/2010/main" xmlns="" val="46623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176338" y="1150938"/>
            <a:ext cx="5070872" cy="5003800"/>
            <a:chOff x="2209800" y="1643063"/>
            <a:chExt cx="6156325" cy="4556125"/>
          </a:xfrm>
        </p:grpSpPr>
        <p:pic>
          <p:nvPicPr>
            <p:cNvPr id="7170" name="Picture 10" descr="无标题"/>
            <p:cNvPicPr>
              <a:picLocks noChangeAspect="1" noChangeArrowheads="1"/>
            </p:cNvPicPr>
            <p:nvPr/>
          </p:nvPicPr>
          <p:blipFill>
            <a:blip r:embed="rId2" cstate="print">
              <a:lum bright="10000" contrast="-10000"/>
            </a:blip>
            <a:srcRect/>
            <a:stretch>
              <a:fillRect/>
            </a:stretch>
          </p:blipFill>
          <p:spPr bwMode="auto">
            <a:xfrm>
              <a:off x="2209800" y="1643063"/>
              <a:ext cx="6156325" cy="4556125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39948" name="Oval 13"/>
            <p:cNvSpPr>
              <a:spLocks noChangeAspect="1" noChangeArrowheads="1"/>
            </p:cNvSpPr>
            <p:nvPr/>
          </p:nvSpPr>
          <p:spPr bwMode="auto">
            <a:xfrm>
              <a:off x="6565900" y="3876675"/>
              <a:ext cx="139700" cy="14446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sz="2400" b="1">
                <a:solidFill>
                  <a:srgbClr val="006666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39949" name="Oval 12"/>
            <p:cNvSpPr>
              <a:spLocks noChangeAspect="1" noChangeArrowheads="1"/>
            </p:cNvSpPr>
            <p:nvPr/>
          </p:nvSpPr>
          <p:spPr bwMode="auto">
            <a:xfrm>
              <a:off x="6875463" y="2747963"/>
              <a:ext cx="139700" cy="14446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sz="2400" b="1">
                <a:solidFill>
                  <a:srgbClr val="006666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39950" name="Oval 11"/>
            <p:cNvSpPr>
              <a:spLocks noChangeAspect="1" noChangeArrowheads="1"/>
            </p:cNvSpPr>
            <p:nvPr/>
          </p:nvSpPr>
          <p:spPr bwMode="auto">
            <a:xfrm>
              <a:off x="6067425" y="5548313"/>
              <a:ext cx="139700" cy="14446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sz="2400" b="1">
                <a:solidFill>
                  <a:srgbClr val="006666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1408020" name="Text Box 20"/>
          <p:cNvSpPr txBox="1">
            <a:spLocks noChangeArrowheads="1"/>
          </p:cNvSpPr>
          <p:nvPr/>
        </p:nvSpPr>
        <p:spPr bwMode="auto">
          <a:xfrm>
            <a:off x="5272087" y="1870076"/>
            <a:ext cx="934641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36000" rIns="0">
            <a:spAutoFit/>
          </a:bodyPr>
          <a:lstStyle/>
          <a:p>
            <a:pPr algn="ctr" eaLnBrk="1" hangingPunct="1">
              <a:defRPr/>
            </a:pPr>
            <a:r>
              <a:rPr lang="en-US" altLang="zh-CN" b="1" dirty="0">
                <a:solidFill>
                  <a:srgbClr val="003300"/>
                </a:solidFill>
                <a:ea typeface="宋体" pitchFamily="2" charset="-122"/>
              </a:rPr>
              <a:t>Harbin Campus</a:t>
            </a:r>
          </a:p>
        </p:txBody>
      </p:sp>
      <p:sp>
        <p:nvSpPr>
          <p:cNvPr id="1408021" name="Text Box 21"/>
          <p:cNvSpPr txBox="1">
            <a:spLocks noChangeArrowheads="1"/>
          </p:cNvSpPr>
          <p:nvPr/>
        </p:nvSpPr>
        <p:spPr bwMode="auto">
          <a:xfrm>
            <a:off x="5054204" y="5508626"/>
            <a:ext cx="93464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0">
            <a:spAutoFit/>
          </a:bodyPr>
          <a:lstStyle/>
          <a:p>
            <a:pPr algn="ctr" eaLnBrk="1" hangingPunct="1">
              <a:defRPr/>
            </a:pPr>
            <a:r>
              <a:rPr lang="en-US" altLang="zh-CN" b="1" dirty="0">
                <a:solidFill>
                  <a:srgbClr val="003300"/>
                </a:solidFill>
                <a:ea typeface="宋体" pitchFamily="2" charset="-122"/>
              </a:rPr>
              <a:t>Shenzhen Campus</a:t>
            </a:r>
          </a:p>
        </p:txBody>
      </p:sp>
      <p:sp>
        <p:nvSpPr>
          <p:cNvPr id="1408022" name="Text Box 22"/>
          <p:cNvSpPr txBox="1">
            <a:spLocks noChangeArrowheads="1"/>
          </p:cNvSpPr>
          <p:nvPr/>
        </p:nvSpPr>
        <p:spPr bwMode="auto">
          <a:xfrm>
            <a:off x="5151835" y="3646488"/>
            <a:ext cx="941784" cy="6461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36000" rIns="0">
            <a:spAutoFit/>
          </a:bodyPr>
          <a:lstStyle/>
          <a:p>
            <a:pPr algn="ctr" eaLnBrk="1" hangingPunct="1">
              <a:defRPr/>
            </a:pPr>
            <a:r>
              <a:rPr lang="en-US" altLang="zh-CN" b="1" dirty="0" err="1">
                <a:solidFill>
                  <a:srgbClr val="003300"/>
                </a:solidFill>
                <a:ea typeface="宋体" pitchFamily="2" charset="-122"/>
              </a:rPr>
              <a:t>Weihai</a:t>
            </a:r>
            <a:r>
              <a:rPr lang="en-US" altLang="zh-CN" b="1" dirty="0">
                <a:solidFill>
                  <a:srgbClr val="003300"/>
                </a:solidFill>
                <a:ea typeface="宋体" pitchFamily="2" charset="-122"/>
              </a:rPr>
              <a:t> Campus</a:t>
            </a:r>
          </a:p>
        </p:txBody>
      </p:sp>
      <p:sp>
        <p:nvSpPr>
          <p:cNvPr id="71696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altLang="zh-CN" sz="4000" dirty="0" smtClean="0">
                <a:solidFill>
                  <a:srgbClr val="C00000"/>
                </a:solidFill>
                <a:ea typeface="黑体" pitchFamily="49" charset="-122"/>
              </a:rPr>
              <a:t>HIT</a:t>
            </a:r>
            <a:r>
              <a:rPr lang="en-GB" altLang="zh-CN" dirty="0" smtClean="0">
                <a:ea typeface="黑体" pitchFamily="49" charset="-122"/>
              </a:rPr>
              <a:t>— Where we are</a:t>
            </a:r>
            <a:endParaRPr lang="zh-CN" altLang="en-US" dirty="0" smtClean="0">
              <a:ea typeface="黑体" pitchFamily="49" charset="-122"/>
            </a:endParaRPr>
          </a:p>
        </p:txBody>
      </p:sp>
      <p:pic>
        <p:nvPicPr>
          <p:cNvPr id="39943" name="Picture 36" descr="zhulo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9363" y="1068388"/>
            <a:ext cx="1782366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21" descr="威海校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9363" y="2743200"/>
            <a:ext cx="1754981" cy="15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Picture 23" descr="深圳校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9363" y="4519613"/>
            <a:ext cx="1754981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4990112" y="927108"/>
            <a:ext cx="1423788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altLang="zh-CN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ea typeface="黑体" pitchFamily="49" charset="-122"/>
              </a:rPr>
              <a:t>HIT</a:t>
            </a:r>
            <a:endParaRPr lang="zh-CN" altLang="en-US" sz="6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08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08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08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08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08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08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8020" grpId="0" animBg="1"/>
      <p:bldP spid="1408021" grpId="0" animBg="1"/>
      <p:bldP spid="14080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altLang="zh-CN" sz="4000" dirty="0">
                <a:solidFill>
                  <a:srgbClr val="C00000"/>
                </a:solidFill>
                <a:ea typeface="黑体" pitchFamily="49" charset="-122"/>
              </a:rPr>
              <a:t>HIT</a:t>
            </a:r>
            <a:r>
              <a:rPr lang="en-GB" altLang="zh-CN" dirty="0" smtClean="0">
                <a:ea typeface="黑体" pitchFamily="49" charset="-122"/>
              </a:rPr>
              <a:t>— </a:t>
            </a:r>
            <a:r>
              <a:rPr lang="en-US" altLang="zh-CN" dirty="0" smtClean="0"/>
              <a:t>Harbin city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5973367" y="1144589"/>
            <a:ext cx="2296715" cy="5089525"/>
            <a:chOff x="6191406" y="1145355"/>
            <a:chExt cx="3061553" cy="5089497"/>
          </a:xfrm>
        </p:grpSpPr>
        <p:pic>
          <p:nvPicPr>
            <p:cNvPr id="40971" name="图片 10" descr="冰雕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62677" y="1145355"/>
              <a:ext cx="2090282" cy="2880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72" name="图片 11" descr="雪雕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91406" y="4038600"/>
              <a:ext cx="3060000" cy="2196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6332659" y="3996489"/>
              <a:ext cx="2171178" cy="6463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hangingPunct="1">
                <a:defRPr/>
              </a:pPr>
              <a:r>
                <a:rPr lang="en-US" altLang="zh-CN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华文新魏" panose="02010800040101010101" pitchFamily="2" charset="-122"/>
                </a:rPr>
                <a:t>Ice-snow Festival</a:t>
              </a:r>
              <a:endParaRPr lang="zh-CN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华文新魏" panose="02010800040101010101" pitchFamily="2" charset="-122"/>
              </a:endParaRPr>
            </a:p>
          </p:txBody>
        </p:sp>
      </p:grpSp>
      <p:pic>
        <p:nvPicPr>
          <p:cNvPr id="40965" name="图片 17" descr="防洪纪念塔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2463" y="1098551"/>
            <a:ext cx="1440656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组合 20"/>
          <p:cNvGrpSpPr>
            <a:grpSpLocks/>
          </p:cNvGrpSpPr>
          <p:nvPr/>
        </p:nvGrpSpPr>
        <p:grpSpPr bwMode="auto">
          <a:xfrm>
            <a:off x="3604023" y="1084264"/>
            <a:ext cx="1734740" cy="2879725"/>
            <a:chOff x="1633442" y="2195322"/>
            <a:chExt cx="2312996" cy="2880223"/>
          </a:xfrm>
        </p:grpSpPr>
        <p:pic>
          <p:nvPicPr>
            <p:cNvPr id="40969" name="图片 18" descr="索菲亚教堂1.bmp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33442" y="2195322"/>
              <a:ext cx="2312996" cy="2880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矩形 19"/>
            <p:cNvSpPr/>
            <p:nvPr/>
          </p:nvSpPr>
          <p:spPr>
            <a:xfrm>
              <a:off x="2743108" y="2195322"/>
              <a:ext cx="1122367" cy="923490"/>
            </a:xfrm>
            <a:prstGeom prst="rect">
              <a:avLst/>
            </a:prstGeom>
          </p:spPr>
          <p:txBody>
            <a:bodyPr lIns="0" rIns="0">
              <a:spAutoFit/>
            </a:bodyPr>
            <a:lstStyle/>
            <a:p>
              <a:pPr algn="r" eaLnBrk="1" hangingPunct="1">
                <a:defRPr/>
              </a:pPr>
              <a:r>
                <a:rPr lang="en-US" altLang="zh-CN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华文新魏" panose="02010800040101010101" pitchFamily="2" charset="-122"/>
                </a:rPr>
                <a:t>St. Sophia Church</a:t>
              </a:r>
              <a:endParaRPr lang="zh-CN" alt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华文新魏" panose="02010800040101010101" pitchFamily="2" charset="-122"/>
              </a:endParaRPr>
            </a:p>
          </p:txBody>
        </p:sp>
      </p:grpSp>
      <p:pic>
        <p:nvPicPr>
          <p:cNvPr id="40967" name="图片 21" descr="东北虎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67075" y="4589463"/>
            <a:ext cx="2187179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图片 13" descr="松花江2.jpg"/>
          <p:cNvPicPr>
            <a:picLocks noChangeAspect="1"/>
          </p:cNvPicPr>
          <p:nvPr/>
        </p:nvPicPr>
        <p:blipFill>
          <a:blip r:embed="rId7" cstate="print"/>
          <a:srcRect r="11433"/>
          <a:stretch>
            <a:fillRect/>
          </a:stretch>
        </p:blipFill>
        <p:spPr bwMode="auto">
          <a:xfrm>
            <a:off x="1181100" y="4073525"/>
            <a:ext cx="1849041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1071538" y="1643050"/>
            <a:ext cx="6929486" cy="157163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449"/>
              </a:avLst>
            </a:prstTxWarp>
          </a:bodyPr>
          <a:lstStyle/>
          <a:p>
            <a:pPr algn="ctr">
              <a:lnSpc>
                <a:spcPts val="3000"/>
              </a:lnSpc>
              <a:defRPr/>
            </a:pPr>
            <a:r>
              <a:rPr lang="en-US" altLang="zh-CN" sz="3600" b="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新魏"/>
                <a:ea typeface="华文新魏"/>
              </a:rPr>
              <a:t>Thanks</a:t>
            </a:r>
            <a:r>
              <a:rPr lang="zh-CN" altLang="en-US" sz="3600" b="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新魏"/>
                <a:ea typeface="华文新魏"/>
              </a:rPr>
              <a:t>！</a:t>
            </a:r>
            <a:endParaRPr lang="en-US" altLang="zh-CN" sz="3600" b="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华文新魏"/>
              <a:ea typeface="华文新魏"/>
            </a:endParaRPr>
          </a:p>
          <a:p>
            <a:pPr algn="ctr">
              <a:lnSpc>
                <a:spcPts val="3000"/>
              </a:lnSpc>
              <a:defRPr/>
            </a:pPr>
            <a:r>
              <a:rPr lang="en-US" altLang="zh-CN" sz="3600" b="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新魏"/>
                <a:ea typeface="华文新魏"/>
              </a:rPr>
              <a:t>Any comments or questions?</a:t>
            </a:r>
            <a:endParaRPr lang="zh-CN" altLang="en-US" sz="3600" b="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华文新魏"/>
              <a:ea typeface="华文新魏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07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自定义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84A5E"/>
      </a:accent1>
      <a:accent2>
        <a:srgbClr val="B4C6D4"/>
      </a:accent2>
      <a:accent3>
        <a:srgbClr val="FFFFFF"/>
      </a:accent3>
      <a:accent4>
        <a:srgbClr val="000000"/>
      </a:accent4>
      <a:accent5>
        <a:srgbClr val="AEB1B6"/>
      </a:accent5>
      <a:accent6>
        <a:srgbClr val="A3B3C0"/>
      </a:accent6>
      <a:hlink>
        <a:srgbClr val="DDE5EB"/>
      </a:hlink>
      <a:folHlink>
        <a:srgbClr val="8EA4B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自定义设计方案">
  <a:themeElements>
    <a:clrScheme name="1_自定义设计方案 14">
      <a:dk1>
        <a:srgbClr val="006699"/>
      </a:dk1>
      <a:lt1>
        <a:srgbClr val="FFFFFF"/>
      </a:lt1>
      <a:dk2>
        <a:srgbClr val="003300"/>
      </a:dk2>
      <a:lt2>
        <a:srgbClr val="006666"/>
      </a:lt2>
      <a:accent1>
        <a:srgbClr val="BBE0E3"/>
      </a:accent1>
      <a:accent2>
        <a:srgbClr val="333399"/>
      </a:accent2>
      <a:accent3>
        <a:srgbClr val="FFFFFF"/>
      </a:accent3>
      <a:accent4>
        <a:srgbClr val="005682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定义设计方案">
      <a:majorFont>
        <a:latin typeface="Verdana"/>
        <a:ea typeface="隶书"/>
        <a:cs typeface=""/>
      </a:majorFont>
      <a:minorFont>
        <a:latin typeface="Arial"/>
        <a:ea typeface="黑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347663" marR="0" indent="9525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000066"/>
          </a:buClr>
          <a:buSzTx/>
          <a:buFont typeface="Wingdings" pitchFamily="2" charset="2"/>
          <a:buNone/>
          <a:tabLst>
            <a:tab pos="8521700" algn="r"/>
          </a:tabLst>
          <a:defRPr kumimoji="0" lang="zh-CN" altLang="en-US" sz="3200" b="0" i="0" u="none" strike="noStrike" cap="none" normalizeH="0" baseline="0" smtClean="0">
            <a:ln>
              <a:noFill/>
            </a:ln>
            <a:solidFill>
              <a:srgbClr val="12357C"/>
            </a:solidFill>
            <a:effectLst/>
            <a:latin typeface="Arial" charset="0"/>
            <a:ea typeface="华文新魏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347663" marR="0" indent="9525" algn="ctr" defTabSz="914400" rtl="0" eaLnBrk="1" fontAlgn="base" latinLnBrk="0" hangingPunct="1">
          <a:lnSpc>
            <a:spcPct val="120000"/>
          </a:lnSpc>
          <a:spcBef>
            <a:spcPct val="0"/>
          </a:spcBef>
          <a:spcAft>
            <a:spcPct val="0"/>
          </a:spcAft>
          <a:buClr>
            <a:srgbClr val="000066"/>
          </a:buClr>
          <a:buSzTx/>
          <a:buFont typeface="Wingdings" pitchFamily="2" charset="2"/>
          <a:buNone/>
          <a:tabLst>
            <a:tab pos="8521700" algn="r"/>
          </a:tabLst>
          <a:defRPr kumimoji="0" lang="zh-CN" altLang="en-US" sz="3200" b="0" i="0" u="none" strike="noStrike" cap="none" normalizeH="0" baseline="0" smtClean="0">
            <a:ln>
              <a:noFill/>
            </a:ln>
            <a:solidFill>
              <a:srgbClr val="12357C"/>
            </a:solidFill>
            <a:effectLst/>
            <a:latin typeface="Arial" charset="0"/>
            <a:ea typeface="华文新魏" pitchFamily="2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3">
        <a:dk1>
          <a:srgbClr val="006699"/>
        </a:dk1>
        <a:lt1>
          <a:srgbClr val="FFFFFF"/>
        </a:lt1>
        <a:dk2>
          <a:srgbClr val="0033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56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14">
        <a:dk1>
          <a:srgbClr val="006699"/>
        </a:dk1>
        <a:lt1>
          <a:srgbClr val="FFFFFF"/>
        </a:lt1>
        <a:dk2>
          <a:srgbClr val="003300"/>
        </a:dk2>
        <a:lt2>
          <a:srgbClr val="006666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5682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7401</TotalTime>
  <Words>1185</Words>
  <Application>Microsoft Office PowerPoint</Application>
  <PresentationFormat>全屏显示(4:3)</PresentationFormat>
  <Paragraphs>314</Paragraphs>
  <Slides>27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自定义设计方案</vt:lpstr>
      <vt:lpstr>1_自定义设计方案</vt:lpstr>
      <vt:lpstr>Microsoft Word Picture</vt:lpstr>
      <vt:lpstr>Graph</vt:lpstr>
      <vt:lpstr>图表</vt:lpstr>
      <vt:lpstr>Slide</vt:lpstr>
      <vt:lpstr>幻灯片 1</vt:lpstr>
      <vt:lpstr>幻灯片 2</vt:lpstr>
      <vt:lpstr>幻灯片 3</vt:lpstr>
      <vt:lpstr>幻灯片 4</vt:lpstr>
      <vt:lpstr>Denitrifying sulfide removal (DSR)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HIT— Where we are</vt:lpstr>
      <vt:lpstr>HIT— Harbin city</vt:lpstr>
      <vt:lpstr>幻灯片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王琳</dc:creator>
  <cp:lastModifiedBy>echo</cp:lastModifiedBy>
  <cp:revision>463</cp:revision>
  <dcterms:created xsi:type="dcterms:W3CDTF">2012-07-28T07:39:21Z</dcterms:created>
  <dcterms:modified xsi:type="dcterms:W3CDTF">2016-07-26T10:24:09Z</dcterms:modified>
</cp:coreProperties>
</file>