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av" ContentType="audio/wav"/>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3"/>
  </p:notesMasterIdLst>
  <p:sldIdLst>
    <p:sldId id="256" r:id="rId3"/>
    <p:sldId id="266" r:id="rId4"/>
    <p:sldId id="314" r:id="rId5"/>
    <p:sldId id="257" r:id="rId6"/>
    <p:sldId id="258" r:id="rId7"/>
    <p:sldId id="302" r:id="rId8"/>
    <p:sldId id="261" r:id="rId9"/>
    <p:sldId id="259" r:id="rId10"/>
    <p:sldId id="304" r:id="rId11"/>
    <p:sldId id="311" r:id="rId12"/>
    <p:sldId id="305" r:id="rId13"/>
    <p:sldId id="272" r:id="rId14"/>
    <p:sldId id="288" r:id="rId15"/>
    <p:sldId id="292" r:id="rId16"/>
    <p:sldId id="271" r:id="rId17"/>
    <p:sldId id="289" r:id="rId18"/>
    <p:sldId id="306" r:id="rId19"/>
    <p:sldId id="290" r:id="rId20"/>
    <p:sldId id="291" r:id="rId21"/>
    <p:sldId id="293" r:id="rId22"/>
    <p:sldId id="274" r:id="rId23"/>
    <p:sldId id="294" r:id="rId24"/>
    <p:sldId id="312" r:id="rId25"/>
    <p:sldId id="308" r:id="rId26"/>
    <p:sldId id="276" r:id="rId27"/>
    <p:sldId id="262" r:id="rId28"/>
    <p:sldId id="270" r:id="rId29"/>
    <p:sldId id="260" r:id="rId30"/>
    <p:sldId id="275" r:id="rId31"/>
    <p:sldId id="285" r:id="rId32"/>
    <p:sldId id="278" r:id="rId33"/>
    <p:sldId id="279" r:id="rId34"/>
    <p:sldId id="280" r:id="rId35"/>
    <p:sldId id="284" r:id="rId36"/>
    <p:sldId id="296" r:id="rId37"/>
    <p:sldId id="297" r:id="rId38"/>
    <p:sldId id="299" r:id="rId39"/>
    <p:sldId id="310" r:id="rId40"/>
    <p:sldId id="265" r:id="rId41"/>
    <p:sldId id="313" r:id="rId42"/>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E7FC"/>
    <a:srgbClr val="3270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28" autoAdjust="0"/>
    <p:restoredTop sz="81673" autoAdjust="0"/>
  </p:normalViewPr>
  <p:slideViewPr>
    <p:cSldViewPr>
      <p:cViewPr>
        <p:scale>
          <a:sx n="60" d="100"/>
          <a:sy n="60" d="100"/>
        </p:scale>
        <p:origin x="-1662" y="-72"/>
      </p:cViewPr>
      <p:guideLst>
        <p:guide orient="horz" pos="2160"/>
        <p:guide pos="2880"/>
      </p:guideLst>
    </p:cSldViewPr>
  </p:slideViewPr>
  <p:notesTextViewPr>
    <p:cViewPr>
      <p:scale>
        <a:sx n="75" d="100"/>
        <a:sy n="75"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A6CFFD-B7C5-43FD-BAE5-630C53475865}"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l-GR"/>
        </a:p>
      </dgm:t>
    </dgm:pt>
    <dgm:pt modelId="{8B7C9CB0-9EB6-4C35-AD68-44AAE0761990}">
      <dgm:prSet phldrT="[Κείμενο]"/>
      <dgm:spPr/>
      <dgm:t>
        <a:bodyPr/>
        <a:lstStyle/>
        <a:p>
          <a:r>
            <a:rPr lang="en-US" b="1" dirty="0" smtClean="0"/>
            <a:t>173</a:t>
          </a:r>
          <a:endParaRPr lang="el-GR" b="1" dirty="0"/>
        </a:p>
      </dgm:t>
    </dgm:pt>
    <dgm:pt modelId="{D5D76CA6-F0B8-40D6-8B7D-64C9F1CE7A11}" type="parTrans" cxnId="{74829B97-8819-482A-B233-F14767C15D11}">
      <dgm:prSet/>
      <dgm:spPr/>
      <dgm:t>
        <a:bodyPr/>
        <a:lstStyle/>
        <a:p>
          <a:endParaRPr lang="el-GR"/>
        </a:p>
      </dgm:t>
    </dgm:pt>
    <dgm:pt modelId="{EB2BBB61-5556-44A0-B08C-2702ADF07207}" type="sibTrans" cxnId="{74829B97-8819-482A-B233-F14767C15D11}">
      <dgm:prSet/>
      <dgm:spPr/>
      <dgm:t>
        <a:bodyPr/>
        <a:lstStyle/>
        <a:p>
          <a:endParaRPr lang="el-GR"/>
        </a:p>
      </dgm:t>
    </dgm:pt>
    <dgm:pt modelId="{80B78A7D-0537-4109-9373-1E901FADDD4C}">
      <dgm:prSet phldrT="[Κείμενο]"/>
      <dgm:spPr/>
      <dgm:t>
        <a:bodyPr/>
        <a:lstStyle/>
        <a:p>
          <a:r>
            <a:rPr lang="en-US" dirty="0" smtClean="0"/>
            <a:t>All admissions considered during study period</a:t>
          </a:r>
          <a:endParaRPr lang="el-GR" dirty="0"/>
        </a:p>
      </dgm:t>
    </dgm:pt>
    <dgm:pt modelId="{EFD2424A-F1F2-4EAF-9151-A476213DE03E}" type="parTrans" cxnId="{10A6BB69-D855-4D77-AB05-12615882EF57}">
      <dgm:prSet/>
      <dgm:spPr/>
      <dgm:t>
        <a:bodyPr/>
        <a:lstStyle/>
        <a:p>
          <a:endParaRPr lang="el-GR"/>
        </a:p>
      </dgm:t>
    </dgm:pt>
    <dgm:pt modelId="{6A6CE304-3CEF-48D5-8F7E-DE07AEFF92B5}" type="sibTrans" cxnId="{10A6BB69-D855-4D77-AB05-12615882EF57}">
      <dgm:prSet/>
      <dgm:spPr/>
      <dgm:t>
        <a:bodyPr/>
        <a:lstStyle/>
        <a:p>
          <a:endParaRPr lang="el-GR"/>
        </a:p>
      </dgm:t>
    </dgm:pt>
    <dgm:pt modelId="{A57486B1-FA29-4217-AE84-E3BA26C5FE63}">
      <dgm:prSet phldrT="[Κείμενο]"/>
      <dgm:spPr/>
      <dgm:t>
        <a:bodyPr/>
        <a:lstStyle/>
        <a:p>
          <a:endParaRPr lang="el-GR" dirty="0"/>
        </a:p>
      </dgm:t>
    </dgm:pt>
    <dgm:pt modelId="{52ED6A56-2730-4139-9199-9BDE422ADA9E}" type="parTrans" cxnId="{BD6D7829-A779-4E1D-B215-7C547010A121}">
      <dgm:prSet/>
      <dgm:spPr/>
      <dgm:t>
        <a:bodyPr/>
        <a:lstStyle/>
        <a:p>
          <a:endParaRPr lang="el-GR"/>
        </a:p>
      </dgm:t>
    </dgm:pt>
    <dgm:pt modelId="{85CC3FA4-E604-4E3C-8981-672857E33485}" type="sibTrans" cxnId="{BD6D7829-A779-4E1D-B215-7C547010A121}">
      <dgm:prSet/>
      <dgm:spPr/>
      <dgm:t>
        <a:bodyPr/>
        <a:lstStyle/>
        <a:p>
          <a:endParaRPr lang="el-GR"/>
        </a:p>
      </dgm:t>
    </dgm:pt>
    <dgm:pt modelId="{7605A1DB-CFA3-4864-80CB-8493648BE5CB}">
      <dgm:prSet phldrT="[Κείμενο]"/>
      <dgm:spPr/>
      <dgm:t>
        <a:bodyPr/>
        <a:lstStyle/>
        <a:p>
          <a:r>
            <a:rPr lang="el-GR" b="1" dirty="0" smtClean="0"/>
            <a:t>-</a:t>
          </a:r>
          <a:r>
            <a:rPr lang="en-US" b="1" dirty="0" smtClean="0"/>
            <a:t>...</a:t>
          </a:r>
          <a:endParaRPr lang="el-GR" b="1" dirty="0"/>
        </a:p>
      </dgm:t>
    </dgm:pt>
    <dgm:pt modelId="{A39D582D-F12E-43A3-87EF-172EA6EF3105}" type="parTrans" cxnId="{A2D22A1C-A3EA-4633-B7E8-532C7DA8C9B0}">
      <dgm:prSet/>
      <dgm:spPr/>
      <dgm:t>
        <a:bodyPr/>
        <a:lstStyle/>
        <a:p>
          <a:endParaRPr lang="el-GR"/>
        </a:p>
      </dgm:t>
    </dgm:pt>
    <dgm:pt modelId="{14F1D83C-3D63-413A-982C-61EDBB0F47EA}" type="sibTrans" cxnId="{A2D22A1C-A3EA-4633-B7E8-532C7DA8C9B0}">
      <dgm:prSet/>
      <dgm:spPr/>
      <dgm:t>
        <a:bodyPr/>
        <a:lstStyle/>
        <a:p>
          <a:endParaRPr lang="el-GR"/>
        </a:p>
      </dgm:t>
    </dgm:pt>
    <dgm:pt modelId="{05B77BFE-8BB1-40D3-8629-8613D4EC14C0}">
      <dgm:prSet phldrT="[Κείμενο]"/>
      <dgm:spPr/>
      <dgm:t>
        <a:bodyPr/>
        <a:lstStyle/>
        <a:p>
          <a:endParaRPr lang="el-GR" dirty="0"/>
        </a:p>
      </dgm:t>
    </dgm:pt>
    <dgm:pt modelId="{DBDBDAFB-BB7B-4E00-87DC-BA2FBEA7A7F4}" type="parTrans" cxnId="{68320F54-EA36-466F-ACBC-19B130BAFE3B}">
      <dgm:prSet/>
      <dgm:spPr/>
      <dgm:t>
        <a:bodyPr/>
        <a:lstStyle/>
        <a:p>
          <a:endParaRPr lang="el-GR"/>
        </a:p>
      </dgm:t>
    </dgm:pt>
    <dgm:pt modelId="{7F76383C-11E5-4796-8A50-5CCC11F4A7FD}" type="sibTrans" cxnId="{68320F54-EA36-466F-ACBC-19B130BAFE3B}">
      <dgm:prSet/>
      <dgm:spPr/>
      <dgm:t>
        <a:bodyPr/>
        <a:lstStyle/>
        <a:p>
          <a:endParaRPr lang="el-GR"/>
        </a:p>
      </dgm:t>
    </dgm:pt>
    <dgm:pt modelId="{ADA426BC-8AEA-4318-B01A-B4E693F898D9}">
      <dgm:prSet phldrT="[Κείμενο]"/>
      <dgm:spPr/>
      <dgm:t>
        <a:bodyPr/>
        <a:lstStyle/>
        <a:p>
          <a:r>
            <a:rPr lang="en-US" dirty="0" smtClean="0"/>
            <a:t>No consent</a:t>
          </a:r>
          <a:endParaRPr lang="el-GR" dirty="0"/>
        </a:p>
      </dgm:t>
    </dgm:pt>
    <dgm:pt modelId="{0906EFCA-03F9-4B6E-813B-4B4EB1C8A838}" type="parTrans" cxnId="{97E6FBEE-6073-4671-A783-EA07C8B6D15A}">
      <dgm:prSet/>
      <dgm:spPr/>
      <dgm:t>
        <a:bodyPr/>
        <a:lstStyle/>
        <a:p>
          <a:endParaRPr lang="el-GR"/>
        </a:p>
      </dgm:t>
    </dgm:pt>
    <dgm:pt modelId="{AF8EB1B9-0489-4FC4-988C-718A81732B06}" type="sibTrans" cxnId="{97E6FBEE-6073-4671-A783-EA07C8B6D15A}">
      <dgm:prSet/>
      <dgm:spPr/>
      <dgm:t>
        <a:bodyPr/>
        <a:lstStyle/>
        <a:p>
          <a:endParaRPr lang="el-GR"/>
        </a:p>
      </dgm:t>
    </dgm:pt>
    <dgm:pt modelId="{3C015363-6FB1-4B09-982B-59F7F10224A9}">
      <dgm:prSet phldrT="[Κείμενο]"/>
      <dgm:spPr/>
      <dgm:t>
        <a:bodyPr/>
        <a:lstStyle/>
        <a:p>
          <a:r>
            <a:rPr lang="el-GR" b="1" dirty="0" smtClean="0"/>
            <a:t>-</a:t>
          </a:r>
          <a:r>
            <a:rPr lang="en-US" b="1" dirty="0" smtClean="0"/>
            <a:t>...</a:t>
          </a:r>
          <a:endParaRPr lang="el-GR" b="1" dirty="0"/>
        </a:p>
      </dgm:t>
    </dgm:pt>
    <dgm:pt modelId="{63A5CDE3-DC7A-4DC3-B113-A3416BB029D5}" type="parTrans" cxnId="{496867BC-777C-4EE0-91A0-99BBE43C15E8}">
      <dgm:prSet/>
      <dgm:spPr/>
      <dgm:t>
        <a:bodyPr/>
        <a:lstStyle/>
        <a:p>
          <a:endParaRPr lang="el-GR"/>
        </a:p>
      </dgm:t>
    </dgm:pt>
    <dgm:pt modelId="{21553027-5F1F-4644-9525-C837A29B98B1}" type="sibTrans" cxnId="{496867BC-777C-4EE0-91A0-99BBE43C15E8}">
      <dgm:prSet/>
      <dgm:spPr/>
      <dgm:t>
        <a:bodyPr/>
        <a:lstStyle/>
        <a:p>
          <a:endParaRPr lang="el-GR"/>
        </a:p>
      </dgm:t>
    </dgm:pt>
    <dgm:pt modelId="{F078E1CA-ADBC-40B2-B716-CE9C3C186391}">
      <dgm:prSet phldrT="[Κείμενο]"/>
      <dgm:spPr/>
      <dgm:t>
        <a:bodyPr/>
        <a:lstStyle/>
        <a:p>
          <a:r>
            <a:rPr lang="en-US" dirty="0" smtClean="0"/>
            <a:t>No inclusion criteria present</a:t>
          </a:r>
          <a:endParaRPr lang="el-GR" dirty="0"/>
        </a:p>
      </dgm:t>
    </dgm:pt>
    <dgm:pt modelId="{DADBB311-E52B-43AA-A7A4-0C2FCFC129D1}" type="parTrans" cxnId="{892F638C-B834-49CF-A49A-3800AEAF8C35}">
      <dgm:prSet/>
      <dgm:spPr/>
      <dgm:t>
        <a:bodyPr/>
        <a:lstStyle/>
        <a:p>
          <a:endParaRPr lang="el-GR"/>
        </a:p>
      </dgm:t>
    </dgm:pt>
    <dgm:pt modelId="{11C2857C-E85E-4DED-AD63-5C7129A3C9C7}" type="sibTrans" cxnId="{892F638C-B834-49CF-A49A-3800AEAF8C35}">
      <dgm:prSet/>
      <dgm:spPr/>
      <dgm:t>
        <a:bodyPr/>
        <a:lstStyle/>
        <a:p>
          <a:endParaRPr lang="el-GR"/>
        </a:p>
      </dgm:t>
    </dgm:pt>
    <dgm:pt modelId="{14311060-0052-40B7-9A00-7215FB94D267}">
      <dgm:prSet phldrT="[Κείμενο]"/>
      <dgm:spPr/>
      <dgm:t>
        <a:bodyPr/>
        <a:lstStyle/>
        <a:p>
          <a:r>
            <a:rPr lang="en-US" dirty="0" smtClean="0"/>
            <a:t>Exclusion criteria present</a:t>
          </a:r>
          <a:endParaRPr lang="el-GR" dirty="0"/>
        </a:p>
      </dgm:t>
    </dgm:pt>
    <dgm:pt modelId="{0F43DBEC-0469-4895-9014-CB14F6FB0E10}" type="parTrans" cxnId="{158B4EC4-F933-4395-8779-CEBB807E6A88}">
      <dgm:prSet/>
      <dgm:spPr/>
      <dgm:t>
        <a:bodyPr/>
        <a:lstStyle/>
        <a:p>
          <a:endParaRPr lang="el-GR"/>
        </a:p>
      </dgm:t>
    </dgm:pt>
    <dgm:pt modelId="{0EBC80E6-5A27-4D7B-A8FB-A6145B2A261B}" type="sibTrans" cxnId="{158B4EC4-F933-4395-8779-CEBB807E6A88}">
      <dgm:prSet/>
      <dgm:spPr/>
      <dgm:t>
        <a:bodyPr/>
        <a:lstStyle/>
        <a:p>
          <a:endParaRPr lang="el-GR"/>
        </a:p>
      </dgm:t>
    </dgm:pt>
    <dgm:pt modelId="{1037CFA0-625F-42C3-8167-8CBD65830115}" type="pres">
      <dgm:prSet presAssocID="{FAA6CFFD-B7C5-43FD-BAE5-630C53475865}" presName="linearFlow" presStyleCnt="0">
        <dgm:presLayoutVars>
          <dgm:dir/>
          <dgm:animLvl val="lvl"/>
          <dgm:resizeHandles val="exact"/>
        </dgm:presLayoutVars>
      </dgm:prSet>
      <dgm:spPr/>
      <dgm:t>
        <a:bodyPr/>
        <a:lstStyle/>
        <a:p>
          <a:endParaRPr lang="el-GR"/>
        </a:p>
      </dgm:t>
    </dgm:pt>
    <dgm:pt modelId="{C45DFFC7-0B33-4802-9B1F-0398B6954838}" type="pres">
      <dgm:prSet presAssocID="{8B7C9CB0-9EB6-4C35-AD68-44AAE0761990}" presName="composite" presStyleCnt="0"/>
      <dgm:spPr/>
    </dgm:pt>
    <dgm:pt modelId="{AEADBE93-D2D1-4A26-9D3F-872BAFBC8338}" type="pres">
      <dgm:prSet presAssocID="{8B7C9CB0-9EB6-4C35-AD68-44AAE0761990}" presName="parentText" presStyleLbl="alignNode1" presStyleIdx="0" presStyleCnt="3">
        <dgm:presLayoutVars>
          <dgm:chMax val="1"/>
          <dgm:bulletEnabled val="1"/>
        </dgm:presLayoutVars>
      </dgm:prSet>
      <dgm:spPr/>
      <dgm:t>
        <a:bodyPr/>
        <a:lstStyle/>
        <a:p>
          <a:endParaRPr lang="el-GR"/>
        </a:p>
      </dgm:t>
    </dgm:pt>
    <dgm:pt modelId="{F8EA659B-569B-4C54-9833-A77784C8BC2E}" type="pres">
      <dgm:prSet presAssocID="{8B7C9CB0-9EB6-4C35-AD68-44AAE0761990}" presName="descendantText" presStyleLbl="alignAcc1" presStyleIdx="0" presStyleCnt="3">
        <dgm:presLayoutVars>
          <dgm:bulletEnabled val="1"/>
        </dgm:presLayoutVars>
      </dgm:prSet>
      <dgm:spPr/>
      <dgm:t>
        <a:bodyPr/>
        <a:lstStyle/>
        <a:p>
          <a:endParaRPr lang="el-GR"/>
        </a:p>
      </dgm:t>
    </dgm:pt>
    <dgm:pt modelId="{B6EF76F4-F50E-407A-9ECE-F057A39703E1}" type="pres">
      <dgm:prSet presAssocID="{EB2BBB61-5556-44A0-B08C-2702ADF07207}" presName="sp" presStyleCnt="0"/>
      <dgm:spPr/>
    </dgm:pt>
    <dgm:pt modelId="{F953FC32-1B73-41E4-8C7D-817FB8FAD8E6}" type="pres">
      <dgm:prSet presAssocID="{7605A1DB-CFA3-4864-80CB-8493648BE5CB}" presName="composite" presStyleCnt="0"/>
      <dgm:spPr/>
    </dgm:pt>
    <dgm:pt modelId="{0AA9FF6E-B52E-46DE-A640-4921E82B0765}" type="pres">
      <dgm:prSet presAssocID="{7605A1DB-CFA3-4864-80CB-8493648BE5CB}" presName="parentText" presStyleLbl="alignNode1" presStyleIdx="1" presStyleCnt="3">
        <dgm:presLayoutVars>
          <dgm:chMax val="1"/>
          <dgm:bulletEnabled val="1"/>
        </dgm:presLayoutVars>
      </dgm:prSet>
      <dgm:spPr/>
      <dgm:t>
        <a:bodyPr/>
        <a:lstStyle/>
        <a:p>
          <a:endParaRPr lang="el-GR"/>
        </a:p>
      </dgm:t>
    </dgm:pt>
    <dgm:pt modelId="{735F2903-DF4F-477E-838B-43B9E1D1A145}" type="pres">
      <dgm:prSet presAssocID="{7605A1DB-CFA3-4864-80CB-8493648BE5CB}" presName="descendantText" presStyleLbl="alignAcc1" presStyleIdx="1" presStyleCnt="3">
        <dgm:presLayoutVars>
          <dgm:bulletEnabled val="1"/>
        </dgm:presLayoutVars>
      </dgm:prSet>
      <dgm:spPr/>
      <dgm:t>
        <a:bodyPr/>
        <a:lstStyle/>
        <a:p>
          <a:endParaRPr lang="el-GR"/>
        </a:p>
      </dgm:t>
    </dgm:pt>
    <dgm:pt modelId="{80F1D9F6-2474-4B8C-9FD7-10980F4B23EB}" type="pres">
      <dgm:prSet presAssocID="{14F1D83C-3D63-413A-982C-61EDBB0F47EA}" presName="sp" presStyleCnt="0"/>
      <dgm:spPr/>
    </dgm:pt>
    <dgm:pt modelId="{45A57B81-9958-499C-A164-D1C8B5184120}" type="pres">
      <dgm:prSet presAssocID="{3C015363-6FB1-4B09-982B-59F7F10224A9}" presName="composite" presStyleCnt="0"/>
      <dgm:spPr/>
    </dgm:pt>
    <dgm:pt modelId="{4D57E60D-4164-41AE-B980-480A5C87FB4D}" type="pres">
      <dgm:prSet presAssocID="{3C015363-6FB1-4B09-982B-59F7F10224A9}" presName="parentText" presStyleLbl="alignNode1" presStyleIdx="2" presStyleCnt="3">
        <dgm:presLayoutVars>
          <dgm:chMax val="1"/>
          <dgm:bulletEnabled val="1"/>
        </dgm:presLayoutVars>
      </dgm:prSet>
      <dgm:spPr/>
      <dgm:t>
        <a:bodyPr/>
        <a:lstStyle/>
        <a:p>
          <a:endParaRPr lang="el-GR"/>
        </a:p>
      </dgm:t>
    </dgm:pt>
    <dgm:pt modelId="{4A9061CE-3167-4383-83C9-4087C9A50621}" type="pres">
      <dgm:prSet presAssocID="{3C015363-6FB1-4B09-982B-59F7F10224A9}" presName="descendantText" presStyleLbl="alignAcc1" presStyleIdx="2" presStyleCnt="3">
        <dgm:presLayoutVars>
          <dgm:bulletEnabled val="1"/>
        </dgm:presLayoutVars>
      </dgm:prSet>
      <dgm:spPr/>
      <dgm:t>
        <a:bodyPr/>
        <a:lstStyle/>
        <a:p>
          <a:endParaRPr lang="el-GR"/>
        </a:p>
      </dgm:t>
    </dgm:pt>
  </dgm:ptLst>
  <dgm:cxnLst>
    <dgm:cxn modelId="{A2D22A1C-A3EA-4633-B7E8-532C7DA8C9B0}" srcId="{FAA6CFFD-B7C5-43FD-BAE5-630C53475865}" destId="{7605A1DB-CFA3-4864-80CB-8493648BE5CB}" srcOrd="1" destOrd="0" parTransId="{A39D582D-F12E-43A3-87EF-172EA6EF3105}" sibTransId="{14F1D83C-3D63-413A-982C-61EDBB0F47EA}"/>
    <dgm:cxn modelId="{97E6FBEE-6073-4671-A783-EA07C8B6D15A}" srcId="{7605A1DB-CFA3-4864-80CB-8493648BE5CB}" destId="{ADA426BC-8AEA-4318-B01A-B4E693F898D9}" srcOrd="1" destOrd="0" parTransId="{0906EFCA-03F9-4B6E-813B-4B4EB1C8A838}" sibTransId="{AF8EB1B9-0489-4FC4-988C-718A81732B06}"/>
    <dgm:cxn modelId="{4A7DF621-176A-4F62-B493-F8AC22769522}" type="presOf" srcId="{7605A1DB-CFA3-4864-80CB-8493648BE5CB}" destId="{0AA9FF6E-B52E-46DE-A640-4921E82B0765}" srcOrd="0" destOrd="0" presId="urn:microsoft.com/office/officeart/2005/8/layout/chevron2"/>
    <dgm:cxn modelId="{10A6BB69-D855-4D77-AB05-12615882EF57}" srcId="{8B7C9CB0-9EB6-4C35-AD68-44AAE0761990}" destId="{80B78A7D-0537-4109-9373-1E901FADDD4C}" srcOrd="0" destOrd="0" parTransId="{EFD2424A-F1F2-4EAF-9151-A476213DE03E}" sibTransId="{6A6CE304-3CEF-48D5-8F7E-DE07AEFF92B5}"/>
    <dgm:cxn modelId="{CF336F33-1DD4-45E5-A60E-D58C738D6681}" type="presOf" srcId="{F078E1CA-ADBC-40B2-B716-CE9C3C186391}" destId="{4A9061CE-3167-4383-83C9-4087C9A50621}" srcOrd="0" destOrd="0" presId="urn:microsoft.com/office/officeart/2005/8/layout/chevron2"/>
    <dgm:cxn modelId="{AE8696B3-E3A5-40C2-B1FD-D6EB2131C374}" type="presOf" srcId="{ADA426BC-8AEA-4318-B01A-B4E693F898D9}" destId="{735F2903-DF4F-477E-838B-43B9E1D1A145}" srcOrd="0" destOrd="1" presId="urn:microsoft.com/office/officeart/2005/8/layout/chevron2"/>
    <dgm:cxn modelId="{D49C26D8-15BC-4D26-81E6-B727FC7778ED}" type="presOf" srcId="{8B7C9CB0-9EB6-4C35-AD68-44AAE0761990}" destId="{AEADBE93-D2D1-4A26-9D3F-872BAFBC8338}" srcOrd="0" destOrd="0" presId="urn:microsoft.com/office/officeart/2005/8/layout/chevron2"/>
    <dgm:cxn modelId="{BD6D7829-A779-4E1D-B215-7C547010A121}" srcId="{8B7C9CB0-9EB6-4C35-AD68-44AAE0761990}" destId="{A57486B1-FA29-4217-AE84-E3BA26C5FE63}" srcOrd="1" destOrd="0" parTransId="{52ED6A56-2730-4139-9199-9BDE422ADA9E}" sibTransId="{85CC3FA4-E604-4E3C-8981-672857E33485}"/>
    <dgm:cxn modelId="{EA858E5C-E8F0-4485-B45E-F46E6E017EC9}" type="presOf" srcId="{FAA6CFFD-B7C5-43FD-BAE5-630C53475865}" destId="{1037CFA0-625F-42C3-8167-8CBD65830115}" srcOrd="0" destOrd="0" presId="urn:microsoft.com/office/officeart/2005/8/layout/chevron2"/>
    <dgm:cxn modelId="{156A5EA4-C473-4E5D-B7D0-6F193C1500E4}" type="presOf" srcId="{80B78A7D-0537-4109-9373-1E901FADDD4C}" destId="{F8EA659B-569B-4C54-9833-A77784C8BC2E}" srcOrd="0" destOrd="0" presId="urn:microsoft.com/office/officeart/2005/8/layout/chevron2"/>
    <dgm:cxn modelId="{892F638C-B834-49CF-A49A-3800AEAF8C35}" srcId="{3C015363-6FB1-4B09-982B-59F7F10224A9}" destId="{F078E1CA-ADBC-40B2-B716-CE9C3C186391}" srcOrd="0" destOrd="0" parTransId="{DADBB311-E52B-43AA-A7A4-0C2FCFC129D1}" sibTransId="{11C2857C-E85E-4DED-AD63-5C7129A3C9C7}"/>
    <dgm:cxn modelId="{68320F54-EA36-466F-ACBC-19B130BAFE3B}" srcId="{7605A1DB-CFA3-4864-80CB-8493648BE5CB}" destId="{05B77BFE-8BB1-40D3-8629-8613D4EC14C0}" srcOrd="0" destOrd="0" parTransId="{DBDBDAFB-BB7B-4E00-87DC-BA2FBEA7A7F4}" sibTransId="{7F76383C-11E5-4796-8A50-5CCC11F4A7FD}"/>
    <dgm:cxn modelId="{2135335C-C92B-4BC5-8391-79380C611B24}" type="presOf" srcId="{3C015363-6FB1-4B09-982B-59F7F10224A9}" destId="{4D57E60D-4164-41AE-B980-480A5C87FB4D}" srcOrd="0" destOrd="0" presId="urn:microsoft.com/office/officeart/2005/8/layout/chevron2"/>
    <dgm:cxn modelId="{0C9402B3-BE17-4C11-950B-5DCC0F6ADAAB}" type="presOf" srcId="{05B77BFE-8BB1-40D3-8629-8613D4EC14C0}" destId="{735F2903-DF4F-477E-838B-43B9E1D1A145}" srcOrd="0" destOrd="0" presId="urn:microsoft.com/office/officeart/2005/8/layout/chevron2"/>
    <dgm:cxn modelId="{9114404A-694C-459A-A8E5-AA81CA4883F8}" type="presOf" srcId="{A57486B1-FA29-4217-AE84-E3BA26C5FE63}" destId="{F8EA659B-569B-4C54-9833-A77784C8BC2E}" srcOrd="0" destOrd="1" presId="urn:microsoft.com/office/officeart/2005/8/layout/chevron2"/>
    <dgm:cxn modelId="{496867BC-777C-4EE0-91A0-99BBE43C15E8}" srcId="{FAA6CFFD-B7C5-43FD-BAE5-630C53475865}" destId="{3C015363-6FB1-4B09-982B-59F7F10224A9}" srcOrd="2" destOrd="0" parTransId="{63A5CDE3-DC7A-4DC3-B113-A3416BB029D5}" sibTransId="{21553027-5F1F-4644-9525-C837A29B98B1}"/>
    <dgm:cxn modelId="{74829B97-8819-482A-B233-F14767C15D11}" srcId="{FAA6CFFD-B7C5-43FD-BAE5-630C53475865}" destId="{8B7C9CB0-9EB6-4C35-AD68-44AAE0761990}" srcOrd="0" destOrd="0" parTransId="{D5D76CA6-F0B8-40D6-8B7D-64C9F1CE7A11}" sibTransId="{EB2BBB61-5556-44A0-B08C-2702ADF07207}"/>
    <dgm:cxn modelId="{ADD16BC8-8988-45A4-A9E1-1B951DCE46AB}" type="presOf" srcId="{14311060-0052-40B7-9A00-7215FB94D267}" destId="{4A9061CE-3167-4383-83C9-4087C9A50621}" srcOrd="0" destOrd="1" presId="urn:microsoft.com/office/officeart/2005/8/layout/chevron2"/>
    <dgm:cxn modelId="{158B4EC4-F933-4395-8779-CEBB807E6A88}" srcId="{3C015363-6FB1-4B09-982B-59F7F10224A9}" destId="{14311060-0052-40B7-9A00-7215FB94D267}" srcOrd="1" destOrd="0" parTransId="{0F43DBEC-0469-4895-9014-CB14F6FB0E10}" sibTransId="{0EBC80E6-5A27-4D7B-A8FB-A6145B2A261B}"/>
    <dgm:cxn modelId="{488D8533-4EBE-4DB9-8D5C-B2406AC65187}" type="presParOf" srcId="{1037CFA0-625F-42C3-8167-8CBD65830115}" destId="{C45DFFC7-0B33-4802-9B1F-0398B6954838}" srcOrd="0" destOrd="0" presId="urn:microsoft.com/office/officeart/2005/8/layout/chevron2"/>
    <dgm:cxn modelId="{DD69D86A-0FDC-4532-9101-ABFF5FD4684F}" type="presParOf" srcId="{C45DFFC7-0B33-4802-9B1F-0398B6954838}" destId="{AEADBE93-D2D1-4A26-9D3F-872BAFBC8338}" srcOrd="0" destOrd="0" presId="urn:microsoft.com/office/officeart/2005/8/layout/chevron2"/>
    <dgm:cxn modelId="{7285ADD4-5CC4-496A-A36A-A637A47F3AC9}" type="presParOf" srcId="{C45DFFC7-0B33-4802-9B1F-0398B6954838}" destId="{F8EA659B-569B-4C54-9833-A77784C8BC2E}" srcOrd="1" destOrd="0" presId="urn:microsoft.com/office/officeart/2005/8/layout/chevron2"/>
    <dgm:cxn modelId="{811CDB88-6809-4260-AFC3-A34C8EDF7654}" type="presParOf" srcId="{1037CFA0-625F-42C3-8167-8CBD65830115}" destId="{B6EF76F4-F50E-407A-9ECE-F057A39703E1}" srcOrd="1" destOrd="0" presId="urn:microsoft.com/office/officeart/2005/8/layout/chevron2"/>
    <dgm:cxn modelId="{EAEFC8FC-6242-4F78-BEEF-AF7EF7E0023E}" type="presParOf" srcId="{1037CFA0-625F-42C3-8167-8CBD65830115}" destId="{F953FC32-1B73-41E4-8C7D-817FB8FAD8E6}" srcOrd="2" destOrd="0" presId="urn:microsoft.com/office/officeart/2005/8/layout/chevron2"/>
    <dgm:cxn modelId="{2747E4F2-4510-4F64-B7B8-3EA8723F58E3}" type="presParOf" srcId="{F953FC32-1B73-41E4-8C7D-817FB8FAD8E6}" destId="{0AA9FF6E-B52E-46DE-A640-4921E82B0765}" srcOrd="0" destOrd="0" presId="urn:microsoft.com/office/officeart/2005/8/layout/chevron2"/>
    <dgm:cxn modelId="{1742C470-55AC-437B-8A85-750135DC3AF3}" type="presParOf" srcId="{F953FC32-1B73-41E4-8C7D-817FB8FAD8E6}" destId="{735F2903-DF4F-477E-838B-43B9E1D1A145}" srcOrd="1" destOrd="0" presId="urn:microsoft.com/office/officeart/2005/8/layout/chevron2"/>
    <dgm:cxn modelId="{42088568-5923-4DF9-B0FE-088B0BC864CB}" type="presParOf" srcId="{1037CFA0-625F-42C3-8167-8CBD65830115}" destId="{80F1D9F6-2474-4B8C-9FD7-10980F4B23EB}" srcOrd="3" destOrd="0" presId="urn:microsoft.com/office/officeart/2005/8/layout/chevron2"/>
    <dgm:cxn modelId="{EAC288E6-345B-4C1A-A17B-FBE3A4E8D68A}" type="presParOf" srcId="{1037CFA0-625F-42C3-8167-8CBD65830115}" destId="{45A57B81-9958-499C-A164-D1C8B5184120}" srcOrd="4" destOrd="0" presId="urn:microsoft.com/office/officeart/2005/8/layout/chevron2"/>
    <dgm:cxn modelId="{1A005FFF-E139-4CEA-93DD-D8FBE9A71CAF}" type="presParOf" srcId="{45A57B81-9958-499C-A164-D1C8B5184120}" destId="{4D57E60D-4164-41AE-B980-480A5C87FB4D}" srcOrd="0" destOrd="0" presId="urn:microsoft.com/office/officeart/2005/8/layout/chevron2"/>
    <dgm:cxn modelId="{2EA13C37-EB4D-4FF6-95D3-7CF589D01308}" type="presParOf" srcId="{45A57B81-9958-499C-A164-D1C8B5184120}" destId="{4A9061CE-3167-4383-83C9-4087C9A50621}"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ADBE93-D2D1-4A26-9D3F-872BAFBC8338}">
      <dsp:nvSpPr>
        <dsp:cNvPr id="0" name=""/>
        <dsp:cNvSpPr/>
      </dsp:nvSpPr>
      <dsp:spPr>
        <a:xfrm rot="5400000">
          <a:off x="-180876" y="182617"/>
          <a:ext cx="1205842" cy="84408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b="1" kern="1200" dirty="0" smtClean="0"/>
            <a:t>173</a:t>
          </a:r>
          <a:endParaRPr lang="el-GR" sz="2500" b="1" kern="1200" dirty="0"/>
        </a:p>
      </dsp:txBody>
      <dsp:txXfrm rot="-5400000">
        <a:off x="1" y="423786"/>
        <a:ext cx="844089" cy="361753"/>
      </dsp:txXfrm>
    </dsp:sp>
    <dsp:sp modelId="{F8EA659B-569B-4C54-9833-A77784C8BC2E}">
      <dsp:nvSpPr>
        <dsp:cNvPr id="0" name=""/>
        <dsp:cNvSpPr/>
      </dsp:nvSpPr>
      <dsp:spPr>
        <a:xfrm rot="5400000">
          <a:off x="2568173" y="-1722342"/>
          <a:ext cx="783797" cy="423196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t>All admissions considered during study period</a:t>
          </a:r>
          <a:endParaRPr lang="el-GR" sz="1600" kern="1200" dirty="0"/>
        </a:p>
        <a:p>
          <a:pPr marL="171450" lvl="1" indent="-171450" algn="l" defTabSz="711200">
            <a:lnSpc>
              <a:spcPct val="90000"/>
            </a:lnSpc>
            <a:spcBef>
              <a:spcPct val="0"/>
            </a:spcBef>
            <a:spcAft>
              <a:spcPct val="15000"/>
            </a:spcAft>
            <a:buChar char="••"/>
          </a:pPr>
          <a:endParaRPr lang="el-GR" sz="1600" kern="1200" dirty="0"/>
        </a:p>
      </dsp:txBody>
      <dsp:txXfrm rot="-5400000">
        <a:off x="844089" y="40004"/>
        <a:ext cx="4193703" cy="707273"/>
      </dsp:txXfrm>
    </dsp:sp>
    <dsp:sp modelId="{0AA9FF6E-B52E-46DE-A640-4921E82B0765}">
      <dsp:nvSpPr>
        <dsp:cNvPr id="0" name=""/>
        <dsp:cNvSpPr/>
      </dsp:nvSpPr>
      <dsp:spPr>
        <a:xfrm rot="5400000">
          <a:off x="-180876" y="1187841"/>
          <a:ext cx="1205842" cy="84408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l-GR" sz="2500" b="1" kern="1200" dirty="0" smtClean="0"/>
            <a:t>-</a:t>
          </a:r>
          <a:r>
            <a:rPr lang="en-US" sz="2500" b="1" kern="1200" dirty="0" smtClean="0"/>
            <a:t>...</a:t>
          </a:r>
          <a:endParaRPr lang="el-GR" sz="2500" b="1" kern="1200" dirty="0"/>
        </a:p>
      </dsp:txBody>
      <dsp:txXfrm rot="-5400000">
        <a:off x="1" y="1429010"/>
        <a:ext cx="844089" cy="361753"/>
      </dsp:txXfrm>
    </dsp:sp>
    <dsp:sp modelId="{735F2903-DF4F-477E-838B-43B9E1D1A145}">
      <dsp:nvSpPr>
        <dsp:cNvPr id="0" name=""/>
        <dsp:cNvSpPr/>
      </dsp:nvSpPr>
      <dsp:spPr>
        <a:xfrm rot="5400000">
          <a:off x="2568173" y="-717119"/>
          <a:ext cx="783797" cy="423196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endParaRPr lang="el-GR" sz="1600" kern="1200" dirty="0"/>
        </a:p>
        <a:p>
          <a:pPr marL="171450" lvl="1" indent="-171450" algn="l" defTabSz="711200">
            <a:lnSpc>
              <a:spcPct val="90000"/>
            </a:lnSpc>
            <a:spcBef>
              <a:spcPct val="0"/>
            </a:spcBef>
            <a:spcAft>
              <a:spcPct val="15000"/>
            </a:spcAft>
            <a:buChar char="••"/>
          </a:pPr>
          <a:r>
            <a:rPr lang="en-US" sz="1600" kern="1200" dirty="0" smtClean="0"/>
            <a:t>No consent</a:t>
          </a:r>
          <a:endParaRPr lang="el-GR" sz="1600" kern="1200" dirty="0"/>
        </a:p>
      </dsp:txBody>
      <dsp:txXfrm rot="-5400000">
        <a:off x="844089" y="1045227"/>
        <a:ext cx="4193703" cy="707273"/>
      </dsp:txXfrm>
    </dsp:sp>
    <dsp:sp modelId="{4D57E60D-4164-41AE-B980-480A5C87FB4D}">
      <dsp:nvSpPr>
        <dsp:cNvPr id="0" name=""/>
        <dsp:cNvSpPr/>
      </dsp:nvSpPr>
      <dsp:spPr>
        <a:xfrm rot="5400000">
          <a:off x="-180876" y="2193065"/>
          <a:ext cx="1205842" cy="84408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l-GR" sz="2500" b="1" kern="1200" dirty="0" smtClean="0"/>
            <a:t>-</a:t>
          </a:r>
          <a:r>
            <a:rPr lang="en-US" sz="2500" b="1" kern="1200" dirty="0" smtClean="0"/>
            <a:t>...</a:t>
          </a:r>
          <a:endParaRPr lang="el-GR" sz="2500" b="1" kern="1200" dirty="0"/>
        </a:p>
      </dsp:txBody>
      <dsp:txXfrm rot="-5400000">
        <a:off x="1" y="2434234"/>
        <a:ext cx="844089" cy="361753"/>
      </dsp:txXfrm>
    </dsp:sp>
    <dsp:sp modelId="{4A9061CE-3167-4383-83C9-4087C9A50621}">
      <dsp:nvSpPr>
        <dsp:cNvPr id="0" name=""/>
        <dsp:cNvSpPr/>
      </dsp:nvSpPr>
      <dsp:spPr>
        <a:xfrm rot="5400000">
          <a:off x="2568173" y="288104"/>
          <a:ext cx="783797" cy="423196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t>No inclusion criteria present</a:t>
          </a:r>
          <a:endParaRPr lang="el-GR" sz="1600" kern="1200" dirty="0"/>
        </a:p>
        <a:p>
          <a:pPr marL="171450" lvl="1" indent="-171450" algn="l" defTabSz="711200">
            <a:lnSpc>
              <a:spcPct val="90000"/>
            </a:lnSpc>
            <a:spcBef>
              <a:spcPct val="0"/>
            </a:spcBef>
            <a:spcAft>
              <a:spcPct val="15000"/>
            </a:spcAft>
            <a:buChar char="••"/>
          </a:pPr>
          <a:r>
            <a:rPr lang="en-US" sz="1600" kern="1200" dirty="0" smtClean="0"/>
            <a:t>Exclusion criteria present</a:t>
          </a:r>
          <a:endParaRPr lang="el-GR" sz="1600" kern="1200" dirty="0"/>
        </a:p>
      </dsp:txBody>
      <dsp:txXfrm rot="-5400000">
        <a:off x="844089" y="2050450"/>
        <a:ext cx="4193703" cy="707273"/>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28A10B-A812-479E-B661-F9A1FBF872A4}" type="datetimeFigureOut">
              <a:rPr lang="en-US" smtClean="0"/>
              <a:t>30-Aug-15</a:t>
            </a:fld>
            <a:endParaRPr lang="en-US" dirty="0"/>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7E94570-B334-45D2-941C-D985969CEF9B}" type="slidenum">
              <a:rPr lang="en-US" smtClean="0"/>
              <a:t>‹#›</a:t>
            </a:fld>
            <a:endParaRPr lang="en-US" dirty="0"/>
          </a:p>
        </p:txBody>
      </p:sp>
    </p:spTree>
    <p:extLst>
      <p:ext uri="{BB962C8B-B14F-4D97-AF65-F5344CB8AC3E}">
        <p14:creationId xmlns:p14="http://schemas.microsoft.com/office/powerpoint/2010/main" val="1655093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a:spcBef>
                <a:spcPts val="0"/>
              </a:spcBef>
              <a:spcAft>
                <a:spcPts val="0"/>
              </a:spcAft>
            </a:pPr>
            <a:r>
              <a:rPr lang="en-US" dirty="0" smtClean="0"/>
              <a:t> </a:t>
            </a:r>
            <a:r>
              <a:rPr lang="en-US" sz="1200" dirty="0" smtClean="0">
                <a:effectLst/>
                <a:latin typeface="+mn-lt"/>
                <a:ea typeface="Calibri"/>
                <a:cs typeface="Times New Roman"/>
              </a:rPr>
              <a:t>I am CS, Intensivist, and will introduce to you the essential role of EMS in medicine and PC. Most importantly the regeneration properties of ems, which are currently being explored, will be brought up. </a:t>
            </a:r>
            <a:endParaRPr lang="en-US" sz="1200" dirty="0">
              <a:effectLst/>
              <a:latin typeface="+mn-lt"/>
              <a:ea typeface="Calibri"/>
              <a:cs typeface="Times New Roman"/>
            </a:endParaRPr>
          </a:p>
        </p:txBody>
      </p:sp>
      <p:sp>
        <p:nvSpPr>
          <p:cNvPr id="4" name="Θέση αριθμού διαφάνειας 3"/>
          <p:cNvSpPr>
            <a:spLocks noGrp="1"/>
          </p:cNvSpPr>
          <p:nvPr>
            <p:ph type="sldNum" sz="quarter" idx="10"/>
          </p:nvPr>
        </p:nvSpPr>
        <p:spPr/>
        <p:txBody>
          <a:bodyPr/>
          <a:lstStyle/>
          <a:p>
            <a:fld id="{57E94570-B334-45D2-941C-D985969CEF9B}" type="slidenum">
              <a:rPr lang="en-US" smtClean="0"/>
              <a:t>1</a:t>
            </a:fld>
            <a:endParaRPr lang="en-US" dirty="0"/>
          </a:p>
        </p:txBody>
      </p:sp>
    </p:spTree>
    <p:extLst>
      <p:ext uri="{BB962C8B-B14F-4D97-AF65-F5344CB8AC3E}">
        <p14:creationId xmlns:p14="http://schemas.microsoft.com/office/powerpoint/2010/main" val="3736189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smtClean="0"/>
              <a:t> That’s where I </a:t>
            </a:r>
            <a:r>
              <a:rPr lang="en-US" dirty="0" err="1" smtClean="0"/>
              <a:t>ve</a:t>
            </a:r>
            <a:r>
              <a:rPr lang="en-US" dirty="0" smtClean="0"/>
              <a:t> just travelled from to speak to you about this exciting topic, (if you put a magnifying lens here that is what you get, a marvelous spot for holidays called Cyprus, in eastern Mediterranean) and, within 20’ to give you a taste on ems. With so many thousands of publications this task may be like reviewing US within 20’. I came up with this tiny review aiming to provide a mere stigma of the directions. But I may be available to you on my email for any Qs that may rise during your practice, about which I am very eager to promptly assist. </a:t>
            </a:r>
            <a:endParaRPr lang="el-GR" dirty="0"/>
          </a:p>
        </p:txBody>
      </p:sp>
      <p:sp>
        <p:nvSpPr>
          <p:cNvPr id="4" name="Θέση αριθμού διαφάνειας 3"/>
          <p:cNvSpPr>
            <a:spLocks noGrp="1"/>
          </p:cNvSpPr>
          <p:nvPr>
            <p:ph type="sldNum" sz="quarter" idx="10"/>
          </p:nvPr>
        </p:nvSpPr>
        <p:spPr/>
        <p:txBody>
          <a:bodyPr/>
          <a:lstStyle/>
          <a:p>
            <a:fld id="{57E94570-B334-45D2-941C-D985969CEF9B}" type="slidenum">
              <a:rPr lang="en-US" smtClean="0"/>
              <a:t>2</a:t>
            </a:fld>
            <a:endParaRPr lang="en-US" dirty="0"/>
          </a:p>
        </p:txBody>
      </p:sp>
    </p:spTree>
    <p:extLst>
      <p:ext uri="{BB962C8B-B14F-4D97-AF65-F5344CB8AC3E}">
        <p14:creationId xmlns:p14="http://schemas.microsoft.com/office/powerpoint/2010/main" val="4972232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spcAft>
                <a:spcPts val="0"/>
              </a:spcAft>
            </a:pPr>
            <a:r>
              <a:rPr lang="en-US" smtClean="0"/>
              <a:t> </a:t>
            </a:r>
            <a:r>
              <a:rPr lang="en-US" sz="1200" kern="1200" smtClean="0">
                <a:solidFill>
                  <a:srgbClr val="000000"/>
                </a:solidFill>
                <a:effectLst/>
                <a:latin typeface="+mn-lt"/>
                <a:ea typeface="+mn-ea"/>
                <a:cs typeface="+mn-cs"/>
              </a:rPr>
              <a:t>What</a:t>
            </a:r>
            <a:r>
              <a:rPr lang="en-US" sz="1200" kern="1200" baseline="0" smtClean="0">
                <a:solidFill>
                  <a:srgbClr val="000000"/>
                </a:solidFill>
                <a:effectLst/>
                <a:latin typeface="+mn-lt"/>
                <a:ea typeface="+mn-ea"/>
                <a:cs typeface="+mn-cs"/>
              </a:rPr>
              <a:t> we see from our ICU windows. All goats have signed consent for the purpose of this presentation.</a:t>
            </a:r>
            <a:endParaRPr lang="el-GR" sz="1200" dirty="0">
              <a:effectLst/>
              <a:latin typeface="Times New Roman"/>
              <a:ea typeface="Times New Roman"/>
            </a:endParaRPr>
          </a:p>
        </p:txBody>
      </p:sp>
      <p:sp>
        <p:nvSpPr>
          <p:cNvPr id="4" name="Θέση αριθμού διαφάνειας 3"/>
          <p:cNvSpPr>
            <a:spLocks noGrp="1"/>
          </p:cNvSpPr>
          <p:nvPr>
            <p:ph type="sldNum" sz="quarter" idx="10"/>
          </p:nvPr>
        </p:nvSpPr>
        <p:spPr/>
        <p:txBody>
          <a:bodyPr/>
          <a:lstStyle/>
          <a:p>
            <a:fld id="{57E94570-B334-45D2-941C-D985969CEF9B}" type="slidenum">
              <a:rPr lang="en-US" smtClean="0"/>
              <a:t>3</a:t>
            </a:fld>
            <a:endParaRPr lang="en-US" dirty="0"/>
          </a:p>
        </p:txBody>
      </p:sp>
    </p:spTree>
    <p:extLst>
      <p:ext uri="{BB962C8B-B14F-4D97-AF65-F5344CB8AC3E}">
        <p14:creationId xmlns:p14="http://schemas.microsoft.com/office/powerpoint/2010/main" val="2653917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prstClr val="black"/>
                </a:solidFill>
                <a:effectLst/>
                <a:uLnTx/>
                <a:uFillTx/>
                <a:latin typeface="+mn-lt"/>
                <a:ea typeface="+mn-ea"/>
                <a:cs typeface="+mn-cs"/>
              </a:rPr>
              <a:t> Today’s talk begins with technical characteristics of the electrical current; then we’ll take a look at the approved &amp; almost approved uses. EMS will subsequently be compared to exercise. They both induce systemic tissue regeneration, and endothelial progenitor cells, EPCs, factors of regeneration, attest this truth quite loudly. My thesis is on EMS pathophysiology, and will summarize our findings.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schemeClr val="tx1"/>
              </a:solidFill>
              <a:effectLst/>
              <a:uLnTx/>
              <a:uFillTx/>
              <a:latin typeface="+mn-lt"/>
              <a:ea typeface="+mn-ea"/>
              <a:cs typeface="+mn-cs"/>
            </a:endParaRPr>
          </a:p>
          <a:p>
            <a:pPr>
              <a:lnSpc>
                <a:spcPct val="115000"/>
              </a:lnSpc>
              <a:spcAft>
                <a:spcPts val="0"/>
              </a:spcAft>
            </a:pPr>
            <a:r>
              <a:rPr lang="el-GR" sz="1200" b="1" dirty="0" smtClean="0">
                <a:effectLst/>
                <a:latin typeface="Comic Sans MS"/>
                <a:ea typeface="Calibri"/>
                <a:cs typeface="Tahoma"/>
              </a:rPr>
              <a:t>#mXze.!Af-gFPvq7lz0z</a:t>
            </a:r>
            <a:endParaRPr lang="en-US" sz="1800" dirty="0" smtClean="0">
              <a:effectLst/>
              <a:latin typeface="+mn-lt"/>
              <a:ea typeface="Calibri"/>
              <a:cs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200" b="0" i="0" u="none" strike="noStrike" kern="1200" cap="none" spc="0" normalizeH="0" baseline="0" noProof="0" dirty="0" smtClean="0">
              <a:ln>
                <a:noFill/>
              </a:ln>
              <a:solidFill>
                <a:prstClr val="black"/>
              </a:solidFill>
              <a:effectLst/>
              <a:uLnTx/>
              <a:uFillTx/>
              <a:latin typeface="+mn-lt"/>
              <a:ea typeface="+mn-ea"/>
              <a:cs typeface="+mn-cs"/>
            </a:endParaRPr>
          </a:p>
        </p:txBody>
      </p:sp>
      <p:sp>
        <p:nvSpPr>
          <p:cNvPr id="4" name="Θέση αριθμού διαφάνειας 3"/>
          <p:cNvSpPr>
            <a:spLocks noGrp="1"/>
          </p:cNvSpPr>
          <p:nvPr>
            <p:ph type="sldNum" sz="quarter" idx="10"/>
          </p:nvPr>
        </p:nvSpPr>
        <p:spPr/>
        <p:txBody>
          <a:bodyPr/>
          <a:lstStyle/>
          <a:p>
            <a:fld id="{57E94570-B334-45D2-941C-D985969CEF9B}" type="slidenum">
              <a:rPr lang="en-US" smtClean="0"/>
              <a:t>4</a:t>
            </a:fld>
            <a:endParaRPr lang="en-US" dirty="0"/>
          </a:p>
        </p:txBody>
      </p:sp>
    </p:spTree>
    <p:extLst>
      <p:ext uri="{BB962C8B-B14F-4D97-AF65-F5344CB8AC3E}">
        <p14:creationId xmlns:p14="http://schemas.microsoft.com/office/powerpoint/2010/main" val="1033647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spcAft>
                <a:spcPts val="0"/>
              </a:spcAft>
            </a:pPr>
            <a:r>
              <a:rPr lang="en-US" sz="1200" b="0" i="0" dirty="0" smtClean="0">
                <a:effectLst/>
                <a:latin typeface="+mn-lt"/>
                <a:ea typeface="Calibri"/>
                <a:cs typeface="Times New Roman"/>
              </a:rPr>
              <a:t> An </a:t>
            </a:r>
            <a:r>
              <a:rPr lang="en-US" sz="1200" kern="1200" dirty="0" smtClean="0">
                <a:solidFill>
                  <a:srgbClr val="000000"/>
                </a:solidFill>
                <a:effectLst/>
                <a:latin typeface="+mn-lt"/>
                <a:ea typeface="Calibri"/>
              </a:rPr>
              <a:t>intact motor nerve is a prerequisite for eliciting muscle contractions</a:t>
            </a:r>
            <a:r>
              <a:rPr lang="en-US" sz="1200" kern="1200" smtClean="0">
                <a:solidFill>
                  <a:srgbClr val="000000"/>
                </a:solidFill>
                <a:effectLst/>
                <a:latin typeface="+mn-lt"/>
                <a:ea typeface="Calibri"/>
              </a:rPr>
              <a:t>. </a:t>
            </a:r>
            <a:r>
              <a:rPr lang="en-US" sz="1200" kern="1200" smtClean="0">
                <a:solidFill>
                  <a:srgbClr val="000000"/>
                </a:solidFill>
                <a:effectLst/>
                <a:latin typeface="+mn-lt"/>
                <a:ea typeface="Calibri"/>
              </a:rPr>
              <a:t>EMS </a:t>
            </a:r>
            <a:r>
              <a:rPr lang="en-US" sz="1200" kern="1200" dirty="0" smtClean="0">
                <a:solidFill>
                  <a:srgbClr val="000000"/>
                </a:solidFill>
                <a:effectLst/>
                <a:latin typeface="+mn-lt"/>
                <a:ea typeface="Calibri"/>
              </a:rPr>
              <a:t>activates intramuscular nerve branches . It requires no active </a:t>
            </a:r>
            <a:r>
              <a:rPr lang="en-US" sz="1200" kern="1200" dirty="0" err="1" smtClean="0">
                <a:solidFill>
                  <a:srgbClr val="000000"/>
                </a:solidFill>
                <a:effectLst/>
                <a:latin typeface="+mn-lt"/>
                <a:ea typeface="Calibri"/>
              </a:rPr>
              <a:t>pt</a:t>
            </a:r>
            <a:r>
              <a:rPr lang="en-US" sz="1200" kern="1200" dirty="0" smtClean="0">
                <a:solidFill>
                  <a:srgbClr val="000000"/>
                </a:solidFill>
                <a:effectLst/>
                <a:latin typeface="+mn-lt"/>
                <a:ea typeface="Calibri"/>
              </a:rPr>
              <a:t> participation or </a:t>
            </a:r>
            <a:r>
              <a:rPr lang="en-US" sz="1200" kern="1200" dirty="0" err="1" smtClean="0">
                <a:solidFill>
                  <a:srgbClr val="000000"/>
                </a:solidFill>
                <a:effectLst/>
                <a:latin typeface="+mn-lt"/>
                <a:ea typeface="Calibri"/>
              </a:rPr>
              <a:t>pt</a:t>
            </a:r>
            <a:r>
              <a:rPr lang="en-US" sz="1200" kern="1200" dirty="0" smtClean="0">
                <a:solidFill>
                  <a:srgbClr val="000000"/>
                </a:solidFill>
                <a:effectLst/>
                <a:latin typeface="+mn-lt"/>
                <a:ea typeface="Calibri"/>
              </a:rPr>
              <a:t> transfers; nor hemodynamic/ </a:t>
            </a:r>
            <a:r>
              <a:rPr lang="en-US" sz="1200" kern="1200" smtClean="0">
                <a:solidFill>
                  <a:srgbClr val="000000"/>
                </a:solidFill>
                <a:effectLst/>
                <a:latin typeface="+mn-lt"/>
                <a:ea typeface="Calibri"/>
              </a:rPr>
              <a:t>respiratory </a:t>
            </a:r>
            <a:r>
              <a:rPr lang="en-US" sz="1200" kern="1200" smtClean="0">
                <a:solidFill>
                  <a:srgbClr val="000000"/>
                </a:solidFill>
                <a:effectLst/>
                <a:latin typeface="+mn-lt"/>
                <a:ea typeface="Calibri"/>
              </a:rPr>
              <a:t>stability; is </a:t>
            </a:r>
            <a:r>
              <a:rPr lang="en-US" sz="1200" kern="1200" dirty="0" smtClean="0">
                <a:solidFill>
                  <a:srgbClr val="000000"/>
                </a:solidFill>
                <a:effectLst/>
                <a:latin typeface="+mn-lt"/>
                <a:ea typeface="Calibri"/>
              </a:rPr>
              <a:t>low cost; and applicable for all phases of disease.</a:t>
            </a:r>
            <a:endParaRPr lang="el-GR" sz="1200" dirty="0">
              <a:effectLst/>
              <a:latin typeface="Times New Roman"/>
              <a:ea typeface="Times New Roman"/>
            </a:endParaRPr>
          </a:p>
        </p:txBody>
      </p:sp>
      <p:sp>
        <p:nvSpPr>
          <p:cNvPr id="4" name="Θέση αριθμού διαφάνειας 3"/>
          <p:cNvSpPr>
            <a:spLocks noGrp="1"/>
          </p:cNvSpPr>
          <p:nvPr>
            <p:ph type="sldNum" sz="quarter" idx="10"/>
          </p:nvPr>
        </p:nvSpPr>
        <p:spPr/>
        <p:txBody>
          <a:bodyPr/>
          <a:lstStyle/>
          <a:p>
            <a:fld id="{57E94570-B334-45D2-941C-D985969CEF9B}" type="slidenum">
              <a:rPr lang="en-US" smtClean="0"/>
              <a:t>5</a:t>
            </a:fld>
            <a:endParaRPr lang="en-US" dirty="0"/>
          </a:p>
        </p:txBody>
      </p:sp>
    </p:spTree>
    <p:extLst>
      <p:ext uri="{BB962C8B-B14F-4D97-AF65-F5344CB8AC3E}">
        <p14:creationId xmlns:p14="http://schemas.microsoft.com/office/powerpoint/2010/main" val="5449895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dirty="0" smtClean="0"/>
              <a:t> In order to maximize ems efficacy, like any medical application, it requires some form of dosing. These are some numbers that can be used, although evidence is still poor: EMS needs to be applied ~once to twice daily, x30-240min, gradually increasing; starting in submaximal current tolerated, raising q3-5’ to compensate anticipated force degeneration during repeated stimulation</a:t>
            </a:r>
            <a:endParaRPr lang="en-US" sz="1200" dirty="0" smtClean="0">
              <a:effectLst/>
              <a:latin typeface="+mn-lt"/>
              <a:ea typeface="Calibri"/>
              <a:cs typeface="Times New Roman"/>
            </a:endParaRPr>
          </a:p>
          <a:p>
            <a:pPr>
              <a:lnSpc>
                <a:spcPct val="115000"/>
              </a:lnSpc>
              <a:spcAft>
                <a:spcPts val="0"/>
              </a:spcAft>
            </a:pPr>
            <a:endParaRPr lang="en-US" dirty="0"/>
          </a:p>
        </p:txBody>
      </p:sp>
      <p:sp>
        <p:nvSpPr>
          <p:cNvPr id="4" name="Slide Number Placeholder 3"/>
          <p:cNvSpPr>
            <a:spLocks noGrp="1"/>
          </p:cNvSpPr>
          <p:nvPr>
            <p:ph type="sldNum" sz="quarter" idx="10"/>
          </p:nvPr>
        </p:nvSpPr>
        <p:spPr/>
        <p:txBody>
          <a:bodyPr/>
          <a:lstStyle/>
          <a:p>
            <a:fld id="{57E94570-B334-45D2-941C-D985969CEF9B}" type="slidenum">
              <a:rPr lang="en-US" smtClean="0"/>
              <a:t>6</a:t>
            </a:fld>
            <a:endParaRPr lang="en-US" dirty="0"/>
          </a:p>
        </p:txBody>
      </p:sp>
    </p:spTree>
    <p:extLst>
      <p:ext uri="{BB962C8B-B14F-4D97-AF65-F5344CB8AC3E}">
        <p14:creationId xmlns:p14="http://schemas.microsoft.com/office/powerpoint/2010/main" val="4260546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nSpc>
                <a:spcPct val="115000"/>
              </a:lnSpc>
              <a:spcAft>
                <a:spcPts val="1000"/>
              </a:spcAft>
            </a:pPr>
            <a:r>
              <a:rPr lang="en-US" sz="1600" kern="1200" smtClean="0">
                <a:solidFill>
                  <a:srgbClr val="000000"/>
                </a:solidFill>
                <a:effectLst/>
                <a:latin typeface="+mn-lt"/>
                <a:ea typeface="Calibri"/>
                <a:cs typeface="Times New Roman"/>
              </a:rPr>
              <a:t>These EMS applications are endorsed by </a:t>
            </a:r>
            <a:r>
              <a:rPr lang="en-US" sz="1600" b="1" u="sng" kern="1200" smtClean="0">
                <a:solidFill>
                  <a:srgbClr val="000000"/>
                </a:solidFill>
                <a:effectLst/>
                <a:latin typeface="+mn-lt"/>
                <a:ea typeface="Calibri"/>
                <a:cs typeface="Times New Roman"/>
              </a:rPr>
              <a:t>FDA</a:t>
            </a:r>
            <a:r>
              <a:rPr lang="en-US" sz="1600" kern="1200" smtClean="0">
                <a:solidFill>
                  <a:srgbClr val="000000"/>
                </a:solidFill>
                <a:effectLst/>
                <a:latin typeface="+mn-lt"/>
                <a:ea typeface="Calibri"/>
                <a:cs typeface="Times New Roman"/>
              </a:rPr>
              <a:t>; we’ll</a:t>
            </a:r>
            <a:r>
              <a:rPr lang="en-US" sz="1600" kern="1200" baseline="0" smtClean="0">
                <a:solidFill>
                  <a:srgbClr val="000000"/>
                </a:solidFill>
                <a:effectLst/>
                <a:latin typeface="+mn-lt"/>
                <a:ea typeface="Calibri"/>
                <a:cs typeface="Times New Roman"/>
              </a:rPr>
              <a:t> go through them.</a:t>
            </a:r>
            <a:r>
              <a:rPr lang="en-US" sz="1600" kern="1200" smtClean="0">
                <a:solidFill>
                  <a:srgbClr val="000000"/>
                </a:solidFill>
                <a:effectLst/>
                <a:latin typeface="+mn-lt"/>
                <a:ea typeface="Calibri"/>
                <a:cs typeface="Times New Roman"/>
              </a:rPr>
              <a:t>There are another as many off-label uses with fair evidence of efficacy; some may receive approval soon. Lack of indication-specific approval is not legal in the States</a:t>
            </a:r>
            <a:r>
              <a:rPr lang="en-US" sz="1600" b="1" kern="1200" smtClean="0">
                <a:solidFill>
                  <a:srgbClr val="000000"/>
                </a:solidFill>
                <a:effectLst/>
                <a:latin typeface="+mn-lt"/>
                <a:ea typeface="Calibri"/>
                <a:cs typeface="Times New Roman"/>
              </a:rPr>
              <a:t>. </a:t>
            </a:r>
            <a:endParaRPr lang="en-US" sz="1600" dirty="0">
              <a:effectLst/>
              <a:latin typeface="+mn-lt"/>
              <a:ea typeface="Calibri"/>
              <a:cs typeface="Times New Roman"/>
            </a:endParaRPr>
          </a:p>
        </p:txBody>
      </p:sp>
      <p:sp>
        <p:nvSpPr>
          <p:cNvPr id="4" name="Θέση αριθμού διαφάνειας 3"/>
          <p:cNvSpPr>
            <a:spLocks noGrp="1"/>
          </p:cNvSpPr>
          <p:nvPr>
            <p:ph type="sldNum" sz="quarter" idx="10"/>
          </p:nvPr>
        </p:nvSpPr>
        <p:spPr/>
        <p:txBody>
          <a:bodyPr/>
          <a:lstStyle/>
          <a:p>
            <a:fld id="{57E94570-B334-45D2-941C-D985969CEF9B}" type="slidenum">
              <a:rPr lang="en-US" smtClean="0"/>
              <a:t>7</a:t>
            </a:fld>
            <a:endParaRPr lang="en-US" dirty="0"/>
          </a:p>
        </p:txBody>
      </p:sp>
    </p:spTree>
    <p:extLst>
      <p:ext uri="{BB962C8B-B14F-4D97-AF65-F5344CB8AC3E}">
        <p14:creationId xmlns:p14="http://schemas.microsoft.com/office/powerpoint/2010/main" val="5564109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a:spcBef>
                <a:spcPts val="0"/>
              </a:spcBef>
              <a:spcAft>
                <a:spcPts val="0"/>
              </a:spcAft>
            </a:pPr>
            <a:r>
              <a:rPr lang="en-US" smtClean="0"/>
              <a:t> </a:t>
            </a:r>
            <a:r>
              <a:rPr lang="en-US" sz="1100" smtClean="0">
                <a:effectLst/>
                <a:latin typeface="+mn-lt"/>
                <a:ea typeface="Calibri"/>
                <a:cs typeface="Times New Roman"/>
              </a:rPr>
              <a:t>EMS has nothing to add for shaping or fixing skin imperfections, FDA warns. However it goes far and beyond. This RCT of 140 pts, intervention vs. control, shows strength &amp; ICU LOS improvement.</a:t>
            </a:r>
            <a:endParaRPr lang="en-US" sz="1100" dirty="0">
              <a:effectLst/>
              <a:latin typeface="+mn-lt"/>
              <a:ea typeface="Calibri"/>
              <a:cs typeface="Times New Roman"/>
            </a:endParaRPr>
          </a:p>
        </p:txBody>
      </p:sp>
      <p:sp>
        <p:nvSpPr>
          <p:cNvPr id="4" name="Θέση αριθμού διαφάνειας 3"/>
          <p:cNvSpPr>
            <a:spLocks noGrp="1"/>
          </p:cNvSpPr>
          <p:nvPr>
            <p:ph type="sldNum" sz="quarter" idx="10"/>
          </p:nvPr>
        </p:nvSpPr>
        <p:spPr/>
        <p:txBody>
          <a:bodyPr/>
          <a:lstStyle/>
          <a:p>
            <a:fld id="{57E94570-B334-45D2-941C-D985969CEF9B}" type="slidenum">
              <a:rPr lang="en-US" smtClean="0"/>
              <a:t>8</a:t>
            </a:fld>
            <a:endParaRPr lang="en-US" dirty="0"/>
          </a:p>
        </p:txBody>
      </p:sp>
    </p:spTree>
    <p:extLst>
      <p:ext uri="{BB962C8B-B14F-4D97-AF65-F5344CB8AC3E}">
        <p14:creationId xmlns:p14="http://schemas.microsoft.com/office/powerpoint/2010/main" val="38955967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smtClean="0">
                <a:effectLst/>
                <a:latin typeface="+mn-lt"/>
                <a:ea typeface="Calibri"/>
                <a:cs typeface="Times New Roman"/>
              </a:rPr>
              <a:t> </a:t>
            </a:r>
            <a:r>
              <a:rPr lang="en-US" sz="1200" kern="1200" dirty="0" smtClean="0">
                <a:solidFill>
                  <a:srgbClr val="000000"/>
                </a:solidFill>
                <a:effectLst/>
                <a:latin typeface="+mn-lt"/>
                <a:ea typeface="Calibri"/>
                <a:cs typeface="Times New Roman"/>
              </a:rPr>
              <a:t>Let’s rash through this… disaster, in </a:t>
            </a:r>
            <a:r>
              <a:rPr lang="en-US" sz="1200" kern="1200" dirty="0" err="1" smtClean="0">
                <a:solidFill>
                  <a:srgbClr val="000000"/>
                </a:solidFill>
                <a:effectLst/>
                <a:latin typeface="+mn-lt"/>
                <a:ea typeface="Calibri"/>
                <a:cs typeface="Times New Roman"/>
              </a:rPr>
              <a:t>pts</a:t>
            </a:r>
            <a:r>
              <a:rPr lang="en-US" sz="1200" kern="1200" dirty="0" smtClean="0">
                <a:solidFill>
                  <a:srgbClr val="000000"/>
                </a:solidFill>
                <a:effectLst/>
                <a:latin typeface="+mn-lt"/>
                <a:ea typeface="Calibri"/>
                <a:cs typeface="Times New Roman"/>
              </a:rPr>
              <a:t> who cannot mobilize. It presents during their active </a:t>
            </a:r>
            <a:r>
              <a:rPr lang="en-US" sz="1200" kern="1200" dirty="0" err="1" smtClean="0">
                <a:solidFill>
                  <a:srgbClr val="000000"/>
                </a:solidFill>
                <a:effectLst/>
                <a:latin typeface="+mn-lt"/>
                <a:ea typeface="Calibri"/>
                <a:cs typeface="Times New Roman"/>
              </a:rPr>
              <a:t>Dx</a:t>
            </a:r>
            <a:r>
              <a:rPr lang="en-US" sz="1200" kern="1200" dirty="0" smtClean="0">
                <a:solidFill>
                  <a:srgbClr val="000000"/>
                </a:solidFill>
                <a:effectLst/>
                <a:latin typeface="+mn-lt"/>
                <a:ea typeface="Calibri"/>
                <a:cs typeface="Times New Roman"/>
              </a:rPr>
              <a:t>, but </a:t>
            </a:r>
            <a:r>
              <a:rPr lang="en-US" sz="1200" kern="1200" dirty="0" err="1" smtClean="0">
                <a:solidFill>
                  <a:srgbClr val="000000"/>
                </a:solidFill>
                <a:effectLst/>
                <a:latin typeface="+mn-lt"/>
                <a:ea typeface="Calibri"/>
                <a:cs typeface="Times New Roman"/>
              </a:rPr>
              <a:t>pts</a:t>
            </a:r>
            <a:r>
              <a:rPr lang="en-US" sz="1200" kern="1200" dirty="0" smtClean="0">
                <a:solidFill>
                  <a:srgbClr val="000000"/>
                </a:solidFill>
                <a:effectLst/>
                <a:latin typeface="+mn-lt"/>
                <a:ea typeface="Calibri"/>
                <a:cs typeface="Times New Roman"/>
              </a:rPr>
              <a:t> remain weak thereafter x </a:t>
            </a:r>
            <a:r>
              <a:rPr lang="en-US" sz="1200" kern="1200" dirty="0" err="1" smtClean="0">
                <a:solidFill>
                  <a:srgbClr val="000000"/>
                </a:solidFill>
                <a:effectLst/>
                <a:latin typeface="+mn-lt"/>
                <a:ea typeface="Calibri"/>
                <a:cs typeface="Times New Roman"/>
              </a:rPr>
              <a:t>Ms</a:t>
            </a:r>
            <a:r>
              <a:rPr lang="en-US" sz="1200" kern="1200" dirty="0" smtClean="0">
                <a:solidFill>
                  <a:srgbClr val="000000"/>
                </a:solidFill>
                <a:effectLst/>
                <a:latin typeface="+mn-lt"/>
                <a:ea typeface="Calibri"/>
                <a:cs typeface="Times New Roman"/>
              </a:rPr>
              <a:t>-yrs. It affects ~1/3 of the critically ill. RFs are sepsis, steroids, NMBs, AGs, hyperglycemia, </a:t>
            </a:r>
            <a:r>
              <a:rPr lang="en-US" sz="1200" kern="1200" dirty="0" err="1" smtClean="0">
                <a:solidFill>
                  <a:srgbClr val="000000"/>
                </a:solidFill>
                <a:effectLst/>
                <a:latin typeface="+mn-lt"/>
                <a:ea typeface="Calibri"/>
                <a:cs typeface="Times New Roman"/>
              </a:rPr>
              <a:t>Dx</a:t>
            </a:r>
            <a:r>
              <a:rPr lang="en-US" sz="1200" kern="1200" dirty="0" smtClean="0">
                <a:solidFill>
                  <a:srgbClr val="000000"/>
                </a:solidFill>
                <a:effectLst/>
                <a:latin typeface="+mn-lt"/>
                <a:ea typeface="Calibri"/>
                <a:cs typeface="Times New Roman"/>
              </a:rPr>
              <a:t> severity. Is a symmetrical peripheral muscle paresis, sparing CNs. </a:t>
            </a:r>
            <a:r>
              <a:rPr lang="en-US" sz="1200" kern="1200" dirty="0" err="1" smtClean="0">
                <a:solidFill>
                  <a:srgbClr val="000000"/>
                </a:solidFill>
                <a:effectLst/>
                <a:latin typeface="+mn-lt"/>
                <a:ea typeface="Calibri"/>
                <a:cs typeface="Times New Roman"/>
              </a:rPr>
              <a:t>Dx</a:t>
            </a:r>
            <a:r>
              <a:rPr lang="en-US" sz="1200" kern="1200" dirty="0" smtClean="0">
                <a:solidFill>
                  <a:srgbClr val="000000"/>
                </a:solidFill>
                <a:effectLst/>
                <a:latin typeface="+mn-lt"/>
                <a:ea typeface="Calibri"/>
                <a:cs typeface="Times New Roman"/>
              </a:rPr>
              <a:t> is clinical, MRC score &gt; 48/60 rules it out. Causes MV weaning failure, aspirations/ VAP, increased LOS &amp; related complications, e.g.. DVT, DTIs, inability to participate in PT (a vicious cycle worsening ICUAW), </a:t>
            </a:r>
            <a:r>
              <a:rPr lang="en-US" sz="1200" kern="1200" dirty="0" err="1" smtClean="0">
                <a:solidFill>
                  <a:srgbClr val="000000"/>
                </a:solidFill>
                <a:effectLst/>
                <a:latin typeface="+mn-lt"/>
                <a:ea typeface="Calibri"/>
                <a:cs typeface="Times New Roman"/>
              </a:rPr>
              <a:t>atelectasies</a:t>
            </a:r>
            <a:r>
              <a:rPr lang="en-US" sz="1200" kern="1200" dirty="0" smtClean="0">
                <a:solidFill>
                  <a:srgbClr val="000000"/>
                </a:solidFill>
                <a:effectLst/>
                <a:latin typeface="+mn-lt"/>
                <a:ea typeface="Calibri"/>
                <a:cs typeface="Times New Roman"/>
              </a:rPr>
              <a:t>; &amp; largely contributing to the post ICU syndrome with psychosocial impact</a:t>
            </a:r>
            <a:endParaRPr lang="en-US" dirty="0"/>
          </a:p>
        </p:txBody>
      </p:sp>
      <p:sp>
        <p:nvSpPr>
          <p:cNvPr id="4" name="Slide Number Placeholder 3"/>
          <p:cNvSpPr>
            <a:spLocks noGrp="1"/>
          </p:cNvSpPr>
          <p:nvPr>
            <p:ph type="sldNum" sz="quarter" idx="10"/>
          </p:nvPr>
        </p:nvSpPr>
        <p:spPr/>
        <p:txBody>
          <a:bodyPr/>
          <a:lstStyle/>
          <a:p>
            <a:fld id="{57E94570-B334-45D2-941C-D985969CEF9B}" type="slidenum">
              <a:rPr lang="en-US" smtClean="0"/>
              <a:t>9</a:t>
            </a:fld>
            <a:endParaRPr lang="en-US" dirty="0"/>
          </a:p>
        </p:txBody>
      </p:sp>
    </p:spTree>
    <p:extLst>
      <p:ext uri="{BB962C8B-B14F-4D97-AF65-F5344CB8AC3E}">
        <p14:creationId xmlns:p14="http://schemas.microsoft.com/office/powerpoint/2010/main" val="12770166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spcAft>
                <a:spcPts val="0"/>
              </a:spcAft>
            </a:pPr>
            <a:r>
              <a:rPr kumimoji="0" lang="en-US" sz="1200" b="0" i="0" u="none" strike="noStrike" kern="1200" cap="none" spc="0" normalizeH="0" baseline="0" noProof="0" smtClean="0">
                <a:ln>
                  <a:noFill/>
                </a:ln>
                <a:solidFill>
                  <a:prstClr val="black"/>
                </a:solidFill>
                <a:effectLst/>
                <a:uLnTx/>
                <a:uFillTx/>
                <a:latin typeface="+mn-lt"/>
                <a:ea typeface="Calibri"/>
                <a:cs typeface="Times New Roman"/>
              </a:rPr>
              <a:t>  </a:t>
            </a:r>
            <a:r>
              <a:rPr kumimoji="0" lang="en-US" sz="1200" b="0" i="0" u="none" strike="noStrike" kern="1200" cap="none" spc="0" normalizeH="0" baseline="0" noProof="0" smtClean="0">
                <a:ln>
                  <a:noFill/>
                </a:ln>
                <a:solidFill>
                  <a:prstClr val="black"/>
                </a:solidFill>
                <a:effectLst/>
                <a:uLnTx/>
                <a:uFillTx/>
                <a:latin typeface="+mn-lt"/>
                <a:ea typeface="Calibri"/>
                <a:cs typeface="Times New Roman"/>
              </a:rPr>
              <a:t>EMS may be a means of Ppx and Tx. Conclusions are not final, but in reviewing all related RCTs in which visible contractions occurred, EMS shows positive effect.</a:t>
            </a: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endParaRPr lang="en-US" dirty="0"/>
          </a:p>
        </p:txBody>
      </p:sp>
      <p:sp>
        <p:nvSpPr>
          <p:cNvPr id="4" name="Θέση αριθμού διαφάνειας 3"/>
          <p:cNvSpPr>
            <a:spLocks noGrp="1"/>
          </p:cNvSpPr>
          <p:nvPr>
            <p:ph type="sldNum" sz="quarter" idx="10"/>
          </p:nvPr>
        </p:nvSpPr>
        <p:spPr/>
        <p:txBody>
          <a:bodyPr/>
          <a:lstStyle/>
          <a:p>
            <a:fld id="{57E94570-B334-45D2-941C-D985969CEF9B}" type="slidenum">
              <a:rPr lang="en-US" smtClean="0"/>
              <a:t>10</a:t>
            </a:fld>
            <a:endParaRPr lang="en-US" dirty="0"/>
          </a:p>
        </p:txBody>
      </p:sp>
    </p:spTree>
    <p:extLst>
      <p:ext uri="{BB962C8B-B14F-4D97-AF65-F5344CB8AC3E}">
        <p14:creationId xmlns:p14="http://schemas.microsoft.com/office/powerpoint/2010/main" val="36935360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effectLst/>
                <a:latin typeface="+mn-lt"/>
                <a:ea typeface="Calibri"/>
                <a:cs typeface="Times New Roman"/>
              </a:rPr>
              <a:t> EMS protects against VTE through acceleration of blood flow, postoperatively. Suggested settings are shown. </a:t>
            </a:r>
            <a:endParaRPr lang="en-US" dirty="0"/>
          </a:p>
        </p:txBody>
      </p:sp>
      <p:sp>
        <p:nvSpPr>
          <p:cNvPr id="4" name="Slide Number Placeholder 3"/>
          <p:cNvSpPr>
            <a:spLocks noGrp="1"/>
          </p:cNvSpPr>
          <p:nvPr>
            <p:ph type="sldNum" sz="quarter" idx="10"/>
          </p:nvPr>
        </p:nvSpPr>
        <p:spPr/>
        <p:txBody>
          <a:bodyPr/>
          <a:lstStyle/>
          <a:p>
            <a:fld id="{57E94570-B334-45D2-941C-D985969CEF9B}" type="slidenum">
              <a:rPr lang="en-US" smtClean="0"/>
              <a:t>11</a:t>
            </a:fld>
            <a:endParaRPr lang="en-US" dirty="0"/>
          </a:p>
        </p:txBody>
      </p:sp>
    </p:spTree>
    <p:extLst>
      <p:ext uri="{BB962C8B-B14F-4D97-AF65-F5344CB8AC3E}">
        <p14:creationId xmlns:p14="http://schemas.microsoft.com/office/powerpoint/2010/main" val="33400181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 trained it</a:t>
            </a:r>
            <a:endParaRPr lang="en-US" dirty="0"/>
          </a:p>
        </p:txBody>
      </p:sp>
      <p:sp>
        <p:nvSpPr>
          <p:cNvPr id="4" name="Slide Number Placeholder 3"/>
          <p:cNvSpPr>
            <a:spLocks noGrp="1"/>
          </p:cNvSpPr>
          <p:nvPr>
            <p:ph type="sldNum" sz="quarter" idx="10"/>
          </p:nvPr>
        </p:nvSpPr>
        <p:spPr/>
        <p:txBody>
          <a:bodyPr/>
          <a:lstStyle/>
          <a:p>
            <a:fld id="{57E94570-B334-45D2-941C-D985969CEF9B}" type="slidenum">
              <a:rPr lang="en-US" smtClean="0"/>
              <a:t>12</a:t>
            </a:fld>
            <a:endParaRPr lang="en-US" dirty="0"/>
          </a:p>
        </p:txBody>
      </p:sp>
    </p:spTree>
    <p:extLst>
      <p:ext uri="{BB962C8B-B14F-4D97-AF65-F5344CB8AC3E}">
        <p14:creationId xmlns:p14="http://schemas.microsoft.com/office/powerpoint/2010/main" val="711843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smtClean="0">
                <a:solidFill>
                  <a:srgbClr val="222222"/>
                </a:solidFill>
                <a:effectLst/>
                <a:latin typeface="arial"/>
              </a:rPr>
              <a:t> </a:t>
            </a:r>
            <a:r>
              <a:rPr lang="en-US" b="0" i="0" dirty="0" smtClean="0">
                <a:solidFill>
                  <a:srgbClr val="222222"/>
                </a:solidFill>
                <a:effectLst/>
                <a:latin typeface="arial"/>
              </a:rPr>
              <a:t>Transcutaneous electrical nerve stimulation, TENS, propagates along smaller afferent fibers specifically to override pain impulses. It has occasional proven clinical efficacy.</a:t>
            </a: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endParaRPr lang="el-GR" dirty="0"/>
          </a:p>
        </p:txBody>
      </p:sp>
      <p:sp>
        <p:nvSpPr>
          <p:cNvPr id="4" name="Θέση αριθμού διαφάνειας 3"/>
          <p:cNvSpPr>
            <a:spLocks noGrp="1"/>
          </p:cNvSpPr>
          <p:nvPr>
            <p:ph type="sldNum" sz="quarter" idx="10"/>
          </p:nvPr>
        </p:nvSpPr>
        <p:spPr/>
        <p:txBody>
          <a:bodyPr/>
          <a:lstStyle/>
          <a:p>
            <a:fld id="{57E94570-B334-45D2-941C-D985969CEF9B}" type="slidenum">
              <a:rPr lang="en-US" smtClean="0"/>
              <a:t>13</a:t>
            </a:fld>
            <a:endParaRPr lang="en-US" dirty="0"/>
          </a:p>
        </p:txBody>
      </p:sp>
    </p:spTree>
    <p:extLst>
      <p:ext uri="{BB962C8B-B14F-4D97-AF65-F5344CB8AC3E}">
        <p14:creationId xmlns:p14="http://schemas.microsoft.com/office/powerpoint/2010/main" val="39120874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0"/>
              </a:spcAft>
            </a:pPr>
            <a:r>
              <a:rPr kumimoji="0" lang="en-US" sz="1050" b="0" i="0" u="none" strike="noStrike" kern="1200" cap="none" spc="0" normalizeH="0" baseline="0" noProof="0" dirty="0" smtClean="0">
                <a:ln>
                  <a:noFill/>
                </a:ln>
                <a:solidFill>
                  <a:prstClr val="black"/>
                </a:solidFill>
                <a:effectLst/>
                <a:uLnTx/>
                <a:uFillTx/>
                <a:latin typeface="+mn-lt"/>
                <a:ea typeface="Times New Roman"/>
                <a:cs typeface="Times New Roman"/>
              </a:rPr>
              <a:t> </a:t>
            </a:r>
            <a:r>
              <a:rPr lang="en-US" sz="1200" dirty="0" smtClean="0">
                <a:effectLst/>
                <a:latin typeface="+mn-lt"/>
                <a:ea typeface="Calibri"/>
                <a:cs typeface="Times New Roman"/>
              </a:rPr>
              <a:t>IFC is efficient 4 pain: post-surgical/trauma; back; sprains; neuralgic; Reflex Sympathetic Dystrophy; shingles; knee OA. On the bottom you see an ems application for hemiplegic shoulder pain.</a:t>
            </a:r>
          </a:p>
          <a:p>
            <a:endParaRPr lang="en-US" dirty="0"/>
          </a:p>
        </p:txBody>
      </p:sp>
      <p:sp>
        <p:nvSpPr>
          <p:cNvPr id="4" name="Slide Number Placeholder 3"/>
          <p:cNvSpPr>
            <a:spLocks noGrp="1"/>
          </p:cNvSpPr>
          <p:nvPr>
            <p:ph type="sldNum" sz="quarter" idx="10"/>
          </p:nvPr>
        </p:nvSpPr>
        <p:spPr/>
        <p:txBody>
          <a:bodyPr/>
          <a:lstStyle/>
          <a:p>
            <a:fld id="{57E94570-B334-45D2-941C-D985969CEF9B}" type="slidenum">
              <a:rPr lang="en-US" smtClean="0"/>
              <a:t>14</a:t>
            </a:fld>
            <a:endParaRPr lang="en-US" dirty="0"/>
          </a:p>
        </p:txBody>
      </p:sp>
    </p:spTree>
    <p:extLst>
      <p:ext uri="{BB962C8B-B14F-4D97-AF65-F5344CB8AC3E}">
        <p14:creationId xmlns:p14="http://schemas.microsoft.com/office/powerpoint/2010/main" val="17043959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Spasticity is associated with increased muscle tone, &amp; antagonist contraction. EMS potentiates BTX local effects hence reduces its requirements (translates into less cost and fewer SE); &amp; increases antagonist muscle force. </a:t>
            </a: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p:txBody>
      </p:sp>
      <p:sp>
        <p:nvSpPr>
          <p:cNvPr id="4" name="Slide Number Placeholder 3"/>
          <p:cNvSpPr>
            <a:spLocks noGrp="1"/>
          </p:cNvSpPr>
          <p:nvPr>
            <p:ph type="sldNum" sz="quarter" idx="10"/>
          </p:nvPr>
        </p:nvSpPr>
        <p:spPr/>
        <p:txBody>
          <a:bodyPr/>
          <a:lstStyle/>
          <a:p>
            <a:fld id="{57E94570-B334-45D2-941C-D985969CEF9B}" type="slidenum">
              <a:rPr lang="en-US" smtClean="0"/>
              <a:t>15</a:t>
            </a:fld>
            <a:endParaRPr lang="en-US" dirty="0"/>
          </a:p>
        </p:txBody>
      </p:sp>
    </p:spTree>
    <p:extLst>
      <p:ext uri="{BB962C8B-B14F-4D97-AF65-F5344CB8AC3E}">
        <p14:creationId xmlns:p14="http://schemas.microsoft.com/office/powerpoint/2010/main" val="19548034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dirty="0" smtClean="0">
                <a:effectLst/>
                <a:latin typeface="+mn-lt"/>
                <a:ea typeface="Calibri"/>
                <a:cs typeface="Tahoma"/>
              </a:rPr>
              <a:t> </a:t>
            </a:r>
            <a:r>
              <a:rPr lang="en-US" sz="1200" dirty="0" smtClean="0">
                <a:effectLst/>
                <a:latin typeface="+mn-lt"/>
                <a:ea typeface="Calibri"/>
                <a:cs typeface="Times New Roman"/>
              </a:rPr>
              <a:t> </a:t>
            </a:r>
            <a:r>
              <a:rPr lang="en-US" sz="1100" b="1" u="sng" kern="1200" dirty="0" err="1" smtClean="0">
                <a:solidFill>
                  <a:srgbClr val="000000"/>
                </a:solidFill>
                <a:effectLst/>
                <a:latin typeface="+mn-lt"/>
                <a:ea typeface="Calibri"/>
                <a:cs typeface="Times New Roman"/>
              </a:rPr>
              <a:t>Iontophoresis</a:t>
            </a:r>
            <a:r>
              <a:rPr lang="en-US" sz="1100" kern="1200" dirty="0" smtClean="0">
                <a:solidFill>
                  <a:srgbClr val="000000"/>
                </a:solidFill>
                <a:effectLst/>
                <a:latin typeface="+mn-lt"/>
                <a:ea typeface="Calibri"/>
                <a:cs typeface="Times New Roman"/>
              </a:rPr>
              <a:t> is a method of delivering drugs to a body site. With a low-level electrical current, </a:t>
            </a:r>
            <a:r>
              <a:rPr lang="en-US" sz="1100" kern="1200" dirty="0" err="1" smtClean="0">
                <a:solidFill>
                  <a:srgbClr val="000000"/>
                </a:solidFill>
                <a:effectLst/>
                <a:latin typeface="+mn-lt"/>
                <a:ea typeface="Calibri"/>
                <a:cs typeface="Times New Roman"/>
              </a:rPr>
              <a:t>iontophoresis</a:t>
            </a:r>
            <a:r>
              <a:rPr lang="en-US" sz="1100" kern="1200" dirty="0" smtClean="0">
                <a:solidFill>
                  <a:srgbClr val="000000"/>
                </a:solidFill>
                <a:effectLst/>
                <a:latin typeface="+mn-lt"/>
                <a:ea typeface="Calibri"/>
                <a:cs typeface="Times New Roman"/>
              </a:rPr>
              <a:t> repels drug ions through the skin into underlying tissue for local Tx of extensive neoplasms. Systemic review verified an &gt;50% increased of efficacy of </a:t>
            </a:r>
            <a:r>
              <a:rPr lang="en-US" sz="1100" kern="1200" dirty="0" err="1" smtClean="0">
                <a:solidFill>
                  <a:srgbClr val="000000"/>
                </a:solidFill>
                <a:effectLst/>
                <a:latin typeface="+mn-lt"/>
                <a:ea typeface="Calibri"/>
                <a:cs typeface="Times New Roman"/>
              </a:rPr>
              <a:t>bleomycin</a:t>
            </a:r>
            <a:r>
              <a:rPr lang="en-US" sz="1100" kern="1200" dirty="0" smtClean="0">
                <a:solidFill>
                  <a:srgbClr val="000000"/>
                </a:solidFill>
                <a:effectLst/>
                <a:latin typeface="+mn-lt"/>
                <a:ea typeface="Calibri"/>
                <a:cs typeface="Times New Roman"/>
              </a:rPr>
              <a:t> &amp; </a:t>
            </a:r>
            <a:r>
              <a:rPr lang="en-US" sz="1100" kern="1200" dirty="0" err="1" smtClean="0">
                <a:solidFill>
                  <a:srgbClr val="000000"/>
                </a:solidFill>
                <a:effectLst/>
                <a:latin typeface="+mn-lt"/>
                <a:ea typeface="Calibri"/>
                <a:cs typeface="Times New Roman"/>
              </a:rPr>
              <a:t>cisplatin</a:t>
            </a:r>
            <a:r>
              <a:rPr lang="en-US" sz="1100" kern="1200" dirty="0" smtClean="0">
                <a:solidFill>
                  <a:srgbClr val="000000"/>
                </a:solidFill>
                <a:effectLst/>
                <a:latin typeface="+mn-lt"/>
                <a:ea typeface="Calibri"/>
                <a:cs typeface="Times New Roman"/>
              </a:rPr>
              <a:t>. </a:t>
            </a:r>
            <a:endParaRPr lang="en-US" dirty="0"/>
          </a:p>
        </p:txBody>
      </p:sp>
      <p:sp>
        <p:nvSpPr>
          <p:cNvPr id="4" name="Slide Number Placeholder 3"/>
          <p:cNvSpPr>
            <a:spLocks noGrp="1"/>
          </p:cNvSpPr>
          <p:nvPr>
            <p:ph type="sldNum" sz="quarter" idx="10"/>
          </p:nvPr>
        </p:nvSpPr>
        <p:spPr/>
        <p:txBody>
          <a:bodyPr/>
          <a:lstStyle/>
          <a:p>
            <a:fld id="{57E94570-B334-45D2-941C-D985969CEF9B}" type="slidenum">
              <a:rPr lang="en-US" smtClean="0"/>
              <a:t>16</a:t>
            </a:fld>
            <a:endParaRPr lang="en-US" dirty="0"/>
          </a:p>
        </p:txBody>
      </p:sp>
    </p:spTree>
    <p:extLst>
      <p:ext uri="{BB962C8B-B14F-4D97-AF65-F5344CB8AC3E}">
        <p14:creationId xmlns:p14="http://schemas.microsoft.com/office/powerpoint/2010/main" val="31979094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0"/>
              </a:spcAft>
            </a:pPr>
            <a:r>
              <a:rPr lang="en-US" sz="1200" b="0" dirty="0" smtClean="0">
                <a:effectLst/>
                <a:latin typeface="+mn-lt"/>
                <a:ea typeface="Calibri"/>
                <a:cs typeface="Times New Roman"/>
              </a:rPr>
              <a:t> </a:t>
            </a:r>
            <a:r>
              <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rPr>
              <a:t> </a:t>
            </a:r>
            <a:r>
              <a:rPr lang="en-US" sz="1200" kern="1200" dirty="0" err="1" smtClean="0">
                <a:solidFill>
                  <a:srgbClr val="000000"/>
                </a:solidFill>
                <a:effectLst/>
                <a:latin typeface="+mn-lt"/>
                <a:ea typeface="Calibri"/>
                <a:cs typeface="Times New Roman"/>
              </a:rPr>
              <a:t>Transepithelial</a:t>
            </a:r>
            <a:r>
              <a:rPr lang="en-US" sz="1200" kern="1200" dirty="0" smtClean="0">
                <a:solidFill>
                  <a:srgbClr val="000000"/>
                </a:solidFill>
                <a:effectLst/>
                <a:latin typeface="+mn-lt"/>
                <a:ea typeface="Calibri"/>
                <a:cs typeface="Times New Roman"/>
              </a:rPr>
              <a:t> potential retains epithelial functions. An injury eliminates it, causing attraction of healing cells and molecules. Galvanic sensing of local cells triggers message release. Electric field </a:t>
            </a:r>
            <a:r>
              <a:rPr lang="en-US" sz="1200" kern="1200" smtClean="0">
                <a:solidFill>
                  <a:srgbClr val="000000"/>
                </a:solidFill>
                <a:effectLst/>
                <a:latin typeface="+mn-lt"/>
                <a:ea typeface="Calibri"/>
                <a:cs typeface="Times New Roman"/>
              </a:rPr>
              <a:t>application </a:t>
            </a:r>
            <a:r>
              <a:rPr lang="en-US" sz="1200" kern="1200" smtClean="0">
                <a:solidFill>
                  <a:srgbClr val="000000"/>
                </a:solidFill>
                <a:effectLst/>
                <a:latin typeface="+mn-lt"/>
                <a:ea typeface="Calibri"/>
                <a:cs typeface="Times New Roman"/>
              </a:rPr>
              <a:t>accelerates</a:t>
            </a:r>
            <a:r>
              <a:rPr lang="en-US" sz="1200" kern="1200" baseline="0" smtClean="0">
                <a:solidFill>
                  <a:srgbClr val="000000"/>
                </a:solidFill>
                <a:effectLst/>
                <a:latin typeface="+mn-lt"/>
                <a:ea typeface="Calibri"/>
                <a:cs typeface="Times New Roman"/>
              </a:rPr>
              <a:t> healing processes</a:t>
            </a:r>
            <a:r>
              <a:rPr lang="en-US" sz="1200" kern="1200" smtClean="0">
                <a:solidFill>
                  <a:srgbClr val="000000"/>
                </a:solidFill>
                <a:effectLst/>
                <a:latin typeface="+mn-lt"/>
                <a:ea typeface="Calibri"/>
                <a:cs typeface="Times New Roman"/>
              </a:rPr>
              <a:t>. </a:t>
            </a:r>
            <a:endPar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endParaRPr>
          </a:p>
        </p:txBody>
      </p:sp>
      <p:sp>
        <p:nvSpPr>
          <p:cNvPr id="4" name="Slide Number Placeholder 3"/>
          <p:cNvSpPr>
            <a:spLocks noGrp="1"/>
          </p:cNvSpPr>
          <p:nvPr>
            <p:ph type="sldNum" sz="quarter" idx="10"/>
          </p:nvPr>
        </p:nvSpPr>
        <p:spPr/>
        <p:txBody>
          <a:bodyPr/>
          <a:lstStyle/>
          <a:p>
            <a:fld id="{57E94570-B334-45D2-941C-D985969CEF9B}" type="slidenum">
              <a:rPr lang="en-US" smtClean="0"/>
              <a:t>17</a:t>
            </a:fld>
            <a:endParaRPr lang="en-US" dirty="0"/>
          </a:p>
        </p:txBody>
      </p:sp>
    </p:spTree>
    <p:extLst>
      <p:ext uri="{BB962C8B-B14F-4D97-AF65-F5344CB8AC3E}">
        <p14:creationId xmlns:p14="http://schemas.microsoft.com/office/powerpoint/2010/main" val="32984092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sz="1200" dirty="0" smtClean="0">
                <a:effectLst/>
                <a:latin typeface="+mn-lt"/>
                <a:ea typeface="Calibri"/>
                <a:cs typeface="Times New Roman"/>
              </a:rPr>
              <a:t> In this meta- analysis (2013) with strict criteria, 15 high quality RCT w ≥20 wounds were included. This forest plot reviews standard wound care w/wo ES. ES in the right is favored.</a:t>
            </a:r>
            <a:endParaRPr lang="el-GR" dirty="0"/>
          </a:p>
        </p:txBody>
      </p:sp>
      <p:sp>
        <p:nvSpPr>
          <p:cNvPr id="4" name="Θέση αριθμού διαφάνειας 3"/>
          <p:cNvSpPr>
            <a:spLocks noGrp="1"/>
          </p:cNvSpPr>
          <p:nvPr>
            <p:ph type="sldNum" sz="quarter" idx="10"/>
          </p:nvPr>
        </p:nvSpPr>
        <p:spPr/>
        <p:txBody>
          <a:bodyPr/>
          <a:lstStyle/>
          <a:p>
            <a:fld id="{57E94570-B334-45D2-941C-D985969CEF9B}" type="slidenum">
              <a:rPr lang="en-US" smtClean="0"/>
              <a:t>18</a:t>
            </a:fld>
            <a:endParaRPr lang="en-US" dirty="0"/>
          </a:p>
        </p:txBody>
      </p:sp>
    </p:spTree>
    <p:extLst>
      <p:ext uri="{BB962C8B-B14F-4D97-AF65-F5344CB8AC3E}">
        <p14:creationId xmlns:p14="http://schemas.microsoft.com/office/powerpoint/2010/main" val="18555400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smtClean="0"/>
              <a:t> -EMS assists LE function in various ways in pts w chronic neurological conditions.</a:t>
            </a:r>
          </a:p>
          <a:p>
            <a:r>
              <a:rPr lang="en-US" dirty="0" smtClean="0"/>
              <a:t>-in SCI: 5 transcutaneous electrodes built into the exoskeleton stimulate specific muscles to provide coordinated hand opening and closing</a:t>
            </a:r>
          </a:p>
          <a:p>
            <a:r>
              <a:rPr lang="en-US" dirty="0" smtClean="0"/>
              <a:t>-the picture on the bottom is a neuroprosthesis for SCI pts</a:t>
            </a:r>
            <a:endParaRPr lang="en-US" dirty="0"/>
          </a:p>
        </p:txBody>
      </p:sp>
      <p:sp>
        <p:nvSpPr>
          <p:cNvPr id="4" name="Θέση αριθμού διαφάνειας 3"/>
          <p:cNvSpPr>
            <a:spLocks noGrp="1"/>
          </p:cNvSpPr>
          <p:nvPr>
            <p:ph type="sldNum" sz="quarter" idx="10"/>
          </p:nvPr>
        </p:nvSpPr>
        <p:spPr/>
        <p:txBody>
          <a:bodyPr/>
          <a:lstStyle/>
          <a:p>
            <a:fld id="{57E94570-B334-45D2-941C-D985969CEF9B}" type="slidenum">
              <a:rPr lang="en-US" smtClean="0"/>
              <a:t>19</a:t>
            </a:fld>
            <a:endParaRPr lang="en-US" dirty="0"/>
          </a:p>
        </p:txBody>
      </p:sp>
    </p:spTree>
    <p:extLst>
      <p:ext uri="{BB962C8B-B14F-4D97-AF65-F5344CB8AC3E}">
        <p14:creationId xmlns:p14="http://schemas.microsoft.com/office/powerpoint/2010/main" val="30155079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effectLst/>
                <a:latin typeface="+mn-lt"/>
                <a:ea typeface="Calibri"/>
                <a:cs typeface="Times New Roman"/>
              </a:rPr>
              <a:t> An implantable stimulator of the hypoglossal nerve causes tongue protraction and pharyngeal opening dilatation during sleep, remarkably &amp;safely improving OSA and its complications. </a:t>
            </a:r>
          </a:p>
          <a:p>
            <a:r>
              <a:rPr lang="en-US" sz="1200" dirty="0" smtClean="0">
                <a:effectLst/>
                <a:latin typeface="+mn-lt"/>
                <a:ea typeface="Calibri"/>
                <a:cs typeface="Times New Roman"/>
              </a:rPr>
              <a:t>And another multichannel neuroprosthesis for SCI pts, assisting posture and gait; and another (FDA-approved) dropped-foot neurostimulator in the right.</a:t>
            </a:r>
          </a:p>
          <a:p>
            <a:endParaRPr lang="en-US" dirty="0"/>
          </a:p>
        </p:txBody>
      </p:sp>
      <p:sp>
        <p:nvSpPr>
          <p:cNvPr id="4" name="Slide Number Placeholder 3"/>
          <p:cNvSpPr>
            <a:spLocks noGrp="1"/>
          </p:cNvSpPr>
          <p:nvPr>
            <p:ph type="sldNum" sz="quarter" idx="10"/>
          </p:nvPr>
        </p:nvSpPr>
        <p:spPr/>
        <p:txBody>
          <a:bodyPr/>
          <a:lstStyle/>
          <a:p>
            <a:fld id="{57E94570-B334-45D2-941C-D985969CEF9B}" type="slidenum">
              <a:rPr lang="en-US" smtClean="0"/>
              <a:t>20</a:t>
            </a:fld>
            <a:endParaRPr lang="en-US" dirty="0"/>
          </a:p>
        </p:txBody>
      </p:sp>
    </p:spTree>
    <p:extLst>
      <p:ext uri="{BB962C8B-B14F-4D97-AF65-F5344CB8AC3E}">
        <p14:creationId xmlns:p14="http://schemas.microsoft.com/office/powerpoint/2010/main" val="260931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sz="1200" dirty="0" smtClean="0">
                <a:effectLst/>
                <a:latin typeface="+mn-lt"/>
                <a:ea typeface="Calibri"/>
                <a:cs typeface="Times New Roman"/>
              </a:rPr>
              <a:t> The way we apply electrodes; and a nice figured colleague of you, not sure who he is. See? EMS!</a:t>
            </a:r>
          </a:p>
        </p:txBody>
      </p:sp>
      <p:sp>
        <p:nvSpPr>
          <p:cNvPr id="4" name="Θέση αριθμού διαφάνειας 3"/>
          <p:cNvSpPr>
            <a:spLocks noGrp="1"/>
          </p:cNvSpPr>
          <p:nvPr>
            <p:ph type="sldNum" sz="quarter" idx="10"/>
          </p:nvPr>
        </p:nvSpPr>
        <p:spPr/>
        <p:txBody>
          <a:bodyPr/>
          <a:lstStyle/>
          <a:p>
            <a:fld id="{6828046D-F220-4D3F-92CE-46714D24F590}" type="slidenum">
              <a:rPr lang="el-GR" smtClean="0">
                <a:solidFill>
                  <a:prstClr val="black"/>
                </a:solidFill>
              </a:rPr>
              <a:pPr/>
              <a:t>21</a:t>
            </a:fld>
            <a:endParaRPr lang="el-GR" dirty="0">
              <a:solidFill>
                <a:prstClr val="black"/>
              </a:solidFill>
            </a:endParaRPr>
          </a:p>
        </p:txBody>
      </p:sp>
    </p:spTree>
    <p:extLst>
      <p:ext uri="{BB962C8B-B14F-4D97-AF65-F5344CB8AC3E}">
        <p14:creationId xmlns:p14="http://schemas.microsoft.com/office/powerpoint/2010/main" val="7918573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 Other ems applications relevant to the chronically ill are shown. The 1st 3 are implantable, and FDA approved. Then, pelvic floor </a:t>
            </a:r>
            <a:r>
              <a:rPr kumimoji="0" lang="en-US" sz="1200" b="0" i="0" u="none" strike="noStrike" kern="1200" cap="none" spc="0" normalizeH="0" baseline="0" noProof="0" dirty="0" err="1" smtClean="0">
                <a:ln>
                  <a:noFill/>
                </a:ln>
                <a:solidFill>
                  <a:prstClr val="black"/>
                </a:solidFill>
                <a:effectLst/>
                <a:uLnTx/>
                <a:uFillTx/>
                <a:latin typeface="+mn-lt"/>
                <a:ea typeface="+mn-ea"/>
                <a:cs typeface="+mn-cs"/>
              </a:rPr>
              <a:t>dysfxn</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meaning GI/GU/sexual </a:t>
            </a:r>
            <a:r>
              <a:rPr kumimoji="0" lang="en-US" sz="1200" b="0" i="0" u="none" strike="noStrike" kern="1200" cap="none" spc="0" normalizeH="0" baseline="0" noProof="0" dirty="0" err="1" smtClean="0">
                <a:ln>
                  <a:noFill/>
                </a:ln>
                <a:solidFill>
                  <a:prstClr val="black"/>
                </a:solidFill>
                <a:effectLst/>
                <a:uLnTx/>
                <a:uFillTx/>
                <a:latin typeface="+mn-lt"/>
                <a:ea typeface="+mn-ea"/>
                <a:cs typeface="+mn-cs"/>
              </a:rPr>
              <a:t>Ssx</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related to pelvic muscles. U of Missouri, Columbia, in 681 women, used  </a:t>
            </a:r>
            <a:r>
              <a:rPr kumimoji="0" lang="en-US" sz="1200" b="0" i="0" u="none" strike="noStrike" kern="1200" cap="none" spc="0" normalizeH="0" baseline="0" noProof="0" dirty="0" err="1" smtClean="0">
                <a:ln>
                  <a:noFill/>
                </a:ln>
                <a:solidFill>
                  <a:prstClr val="black"/>
                </a:solidFill>
                <a:effectLst/>
                <a:uLnTx/>
                <a:uFillTx/>
                <a:latin typeface="+mn-lt"/>
                <a:ea typeface="+mn-ea"/>
                <a:cs typeface="+mn-cs"/>
              </a:rPr>
              <a:t>intrarectal</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a:t>
            </a:r>
            <a:r>
              <a:rPr kumimoji="0" lang="en-US" sz="1200" b="0" i="0" u="none" strike="noStrike" kern="1200" cap="none" spc="0" normalizeH="0" baseline="0" noProof="0" dirty="0" err="1" smtClean="0">
                <a:ln>
                  <a:noFill/>
                </a:ln>
                <a:solidFill>
                  <a:prstClr val="black"/>
                </a:solidFill>
                <a:effectLst/>
                <a:uLnTx/>
                <a:uFillTx/>
                <a:latin typeface="+mn-lt"/>
                <a:ea typeface="+mn-ea"/>
                <a:cs typeface="+mn-cs"/>
              </a:rPr>
              <a:t>intravaginal</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abdominal wall ES of 50, 100 or 200Hz. A total of (5-8) 30’ session, had 60-90% efficacy in a highly selected sample.  </a:t>
            </a:r>
          </a:p>
        </p:txBody>
      </p:sp>
      <p:sp>
        <p:nvSpPr>
          <p:cNvPr id="4" name="Θέση αριθμού διαφάνειας 3"/>
          <p:cNvSpPr>
            <a:spLocks noGrp="1"/>
          </p:cNvSpPr>
          <p:nvPr>
            <p:ph type="sldNum" sz="quarter" idx="10"/>
          </p:nvPr>
        </p:nvSpPr>
        <p:spPr/>
        <p:txBody>
          <a:bodyPr/>
          <a:lstStyle/>
          <a:p>
            <a:fld id="{57E94570-B334-45D2-941C-D985969CEF9B}" type="slidenum">
              <a:rPr lang="en-US" smtClean="0"/>
              <a:t>22</a:t>
            </a:fld>
            <a:endParaRPr lang="en-US" dirty="0"/>
          </a:p>
        </p:txBody>
      </p:sp>
    </p:spTree>
    <p:extLst>
      <p:ext uri="{BB962C8B-B14F-4D97-AF65-F5344CB8AC3E}">
        <p14:creationId xmlns:p14="http://schemas.microsoft.com/office/powerpoint/2010/main" val="34512208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smtClean="0"/>
              <a:t> This slide is just a glance into the fact that EMS has proven effects beyond the stimulating muscles; which secrete hormones and cytokines/ myokines</a:t>
            </a:r>
            <a:endParaRPr lang="en-US" dirty="0"/>
          </a:p>
        </p:txBody>
      </p:sp>
      <p:sp>
        <p:nvSpPr>
          <p:cNvPr id="4" name="Θέση αριθμού διαφάνειας 3"/>
          <p:cNvSpPr>
            <a:spLocks noGrp="1"/>
          </p:cNvSpPr>
          <p:nvPr>
            <p:ph type="sldNum" sz="quarter" idx="10"/>
          </p:nvPr>
        </p:nvSpPr>
        <p:spPr/>
        <p:txBody>
          <a:bodyPr/>
          <a:lstStyle/>
          <a:p>
            <a:fld id="{57E94570-B334-45D2-941C-D985969CEF9B}" type="slidenum">
              <a:rPr lang="en-US" smtClean="0"/>
              <a:t>23</a:t>
            </a:fld>
            <a:endParaRPr lang="en-US" dirty="0"/>
          </a:p>
        </p:txBody>
      </p:sp>
    </p:spTree>
    <p:extLst>
      <p:ext uri="{BB962C8B-B14F-4D97-AF65-F5344CB8AC3E}">
        <p14:creationId xmlns:p14="http://schemas.microsoft.com/office/powerpoint/2010/main" val="18667886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0"/>
              </a:spcAft>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 </a:t>
            </a:r>
            <a:r>
              <a:rPr lang="en-US" sz="1200" kern="1200" dirty="0" smtClean="0">
                <a:solidFill>
                  <a:srgbClr val="000000"/>
                </a:solidFill>
                <a:effectLst/>
                <a:latin typeface="+mn-lt"/>
                <a:ea typeface="Calibri"/>
              </a:rPr>
              <a:t>EMS is triggered by exogenous stimuli, but the subsequent phenomena are similar to </a:t>
            </a:r>
            <a:r>
              <a:rPr lang="en-US" sz="1200" b="1" u="sng" kern="1200" dirty="0" smtClean="0">
                <a:solidFill>
                  <a:srgbClr val="000000"/>
                </a:solidFill>
                <a:effectLst/>
                <a:latin typeface="+mn-lt"/>
                <a:ea typeface="Calibri"/>
              </a:rPr>
              <a:t>exercise</a:t>
            </a:r>
            <a:r>
              <a:rPr lang="en-US" sz="1200" kern="1200" dirty="0" smtClean="0">
                <a:solidFill>
                  <a:srgbClr val="000000"/>
                </a:solidFill>
                <a:effectLst/>
                <a:latin typeface="+mn-lt"/>
                <a:ea typeface="Calibri"/>
              </a:rPr>
              <a:t>, which has been investigated more extensively. It is the most critical health</a:t>
            </a:r>
            <a:r>
              <a:rPr lang="en-US" sz="1100" kern="1200" dirty="0" smtClean="0">
                <a:solidFill>
                  <a:srgbClr val="000000"/>
                </a:solidFill>
                <a:effectLst/>
                <a:latin typeface="+mn-lt"/>
                <a:ea typeface="Calibri"/>
                <a:cs typeface="Times New Roman"/>
              </a:rPr>
              <a:t> </a:t>
            </a:r>
            <a:r>
              <a:rPr lang="en-US" sz="1200" kern="1200" dirty="0" smtClean="0">
                <a:solidFill>
                  <a:srgbClr val="000000"/>
                </a:solidFill>
                <a:effectLst/>
                <a:latin typeface="+mn-lt"/>
                <a:ea typeface="Calibri"/>
              </a:rPr>
              <a:t>measure after smoking cessation. Guidelines in Canada &amp; AU mention that it is essential in prevention of &gt;25 serious </a:t>
            </a:r>
            <a:r>
              <a:rPr lang="en-US" sz="1200" kern="1200" dirty="0" err="1" smtClean="0">
                <a:solidFill>
                  <a:srgbClr val="000000"/>
                </a:solidFill>
                <a:effectLst/>
                <a:latin typeface="+mn-lt"/>
                <a:ea typeface="Calibri"/>
              </a:rPr>
              <a:t>Dx</a:t>
            </a:r>
            <a:r>
              <a:rPr lang="en-US" sz="1200" kern="1200" dirty="0" smtClean="0">
                <a:solidFill>
                  <a:srgbClr val="000000"/>
                </a:solidFill>
                <a:effectLst/>
                <a:latin typeface="+mn-lt"/>
                <a:ea typeface="Calibri"/>
              </a:rPr>
              <a:t>. Exercise could lead to avoidance of 1/3 of coronary deaths, ¼ of stroke &amp;OP# deaths, etc. These numbers are extreme! </a:t>
            </a:r>
            <a:endParaRPr lang="el-GR" sz="1200" dirty="0" smtClean="0">
              <a:effectLst/>
              <a:latin typeface="Times New Roman"/>
              <a:ea typeface="Times New Roman"/>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US" sz="1200" dirty="0" smtClean="0">
                <a:effectLst/>
                <a:latin typeface="+mn-lt"/>
                <a:ea typeface="Calibri"/>
                <a:cs typeface="Times New Roman"/>
              </a:rPr>
              <a:t> </a:t>
            </a:r>
          </a:p>
        </p:txBody>
      </p:sp>
      <p:sp>
        <p:nvSpPr>
          <p:cNvPr id="4" name="Slide Number Placeholder 3"/>
          <p:cNvSpPr>
            <a:spLocks noGrp="1"/>
          </p:cNvSpPr>
          <p:nvPr>
            <p:ph type="sldNum" sz="quarter" idx="10"/>
          </p:nvPr>
        </p:nvSpPr>
        <p:spPr/>
        <p:txBody>
          <a:bodyPr/>
          <a:lstStyle/>
          <a:p>
            <a:fld id="{57E94570-B334-45D2-941C-D985969CEF9B}" type="slidenum">
              <a:rPr lang="en-US" smtClean="0"/>
              <a:t>24</a:t>
            </a:fld>
            <a:endParaRPr lang="en-US" dirty="0"/>
          </a:p>
        </p:txBody>
      </p:sp>
    </p:spTree>
    <p:extLst>
      <p:ext uri="{BB962C8B-B14F-4D97-AF65-F5344CB8AC3E}">
        <p14:creationId xmlns:p14="http://schemas.microsoft.com/office/powerpoint/2010/main" val="16605664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rPr>
              <a:t> </a:t>
            </a:r>
            <a:r>
              <a:rPr lang="en-US" sz="1200" kern="1200" dirty="0" smtClean="0">
                <a:solidFill>
                  <a:srgbClr val="000000"/>
                </a:solidFill>
                <a:effectLst/>
                <a:latin typeface="+mn-lt"/>
                <a:ea typeface="Calibri"/>
                <a:cs typeface="Times New Roman"/>
              </a:rPr>
              <a:t>Exercise has all these beneficial effects but which are the underlying acute mechanisms? They are probably pleotropic: hormonal, cytological, </a:t>
            </a:r>
            <a:r>
              <a:rPr lang="en-US" sz="1200" kern="1200" dirty="0" err="1" smtClean="0">
                <a:solidFill>
                  <a:srgbClr val="000000"/>
                </a:solidFill>
                <a:effectLst/>
                <a:latin typeface="+mn-lt"/>
                <a:ea typeface="Calibri"/>
                <a:cs typeface="Times New Roman"/>
              </a:rPr>
              <a:t>humoral</a:t>
            </a:r>
            <a:r>
              <a:rPr lang="en-US" sz="1200" kern="1200" dirty="0" smtClean="0">
                <a:solidFill>
                  <a:srgbClr val="000000"/>
                </a:solidFill>
                <a:effectLst/>
                <a:latin typeface="+mn-lt"/>
                <a:ea typeface="Calibri"/>
                <a:cs typeface="Times New Roman"/>
              </a:rPr>
              <a:t>, immune...you name it! with various names, mostly unknown. But exciting! So here is a possible cornerstone: endothelial progenitor cells, EPCs. What they are? They are circulating cells, originating from BM, that may translocate to areas of vascular injury and by self- reproduction or paracrine action induce vessel healing; EPCs represent regeneration potential </a:t>
            </a:r>
            <a:endParaRPr lang="el-GR" dirty="0"/>
          </a:p>
        </p:txBody>
      </p:sp>
      <p:sp>
        <p:nvSpPr>
          <p:cNvPr id="4" name="Θέση αριθμού διαφάνειας 3"/>
          <p:cNvSpPr>
            <a:spLocks noGrp="1"/>
          </p:cNvSpPr>
          <p:nvPr>
            <p:ph type="sldNum" sz="quarter" idx="10"/>
          </p:nvPr>
        </p:nvSpPr>
        <p:spPr/>
        <p:txBody>
          <a:bodyPr/>
          <a:lstStyle/>
          <a:p>
            <a:fld id="{6828046D-F220-4D3F-92CE-46714D24F590}" type="slidenum">
              <a:rPr lang="el-GR" smtClean="0">
                <a:solidFill>
                  <a:prstClr val="black"/>
                </a:solidFill>
              </a:rPr>
              <a:pPr/>
              <a:t>25</a:t>
            </a:fld>
            <a:endParaRPr lang="el-GR" dirty="0">
              <a:solidFill>
                <a:prstClr val="black"/>
              </a:solidFill>
            </a:endParaRPr>
          </a:p>
        </p:txBody>
      </p:sp>
    </p:spTree>
    <p:extLst>
      <p:ext uri="{BB962C8B-B14F-4D97-AF65-F5344CB8AC3E}">
        <p14:creationId xmlns:p14="http://schemas.microsoft.com/office/powerpoint/2010/main" val="17128123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smtClean="0"/>
              <a:t> A glance at profile of the EPCs... (they increase with CV protection f’s)</a:t>
            </a:r>
            <a:endParaRPr lang="en-US" dirty="0"/>
          </a:p>
        </p:txBody>
      </p:sp>
      <p:sp>
        <p:nvSpPr>
          <p:cNvPr id="4" name="Θέση αριθμού διαφάνειας 3"/>
          <p:cNvSpPr>
            <a:spLocks noGrp="1"/>
          </p:cNvSpPr>
          <p:nvPr>
            <p:ph type="sldNum" sz="quarter" idx="10"/>
          </p:nvPr>
        </p:nvSpPr>
        <p:spPr/>
        <p:txBody>
          <a:bodyPr/>
          <a:lstStyle/>
          <a:p>
            <a:fld id="{57E94570-B334-45D2-941C-D985969CEF9B}" type="slidenum">
              <a:rPr lang="en-US" smtClean="0"/>
              <a:t>26</a:t>
            </a:fld>
            <a:endParaRPr lang="en-US" dirty="0"/>
          </a:p>
        </p:txBody>
      </p:sp>
    </p:spTree>
    <p:extLst>
      <p:ext uri="{BB962C8B-B14F-4D97-AF65-F5344CB8AC3E}">
        <p14:creationId xmlns:p14="http://schemas.microsoft.com/office/powerpoint/2010/main" val="32860798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The mechanism may be complex, let’s move forward...</a:t>
            </a:r>
            <a:endParaRPr lang="en-US" dirty="0"/>
          </a:p>
        </p:txBody>
      </p:sp>
      <p:sp>
        <p:nvSpPr>
          <p:cNvPr id="4" name="Slide Number Placeholder 3"/>
          <p:cNvSpPr>
            <a:spLocks noGrp="1"/>
          </p:cNvSpPr>
          <p:nvPr>
            <p:ph type="sldNum" sz="quarter" idx="10"/>
          </p:nvPr>
        </p:nvSpPr>
        <p:spPr/>
        <p:txBody>
          <a:bodyPr/>
          <a:lstStyle/>
          <a:p>
            <a:fld id="{57E94570-B334-45D2-941C-D985969CEF9B}" type="slidenum">
              <a:rPr lang="en-US" smtClean="0"/>
              <a:t>27</a:t>
            </a:fld>
            <a:endParaRPr lang="en-US" dirty="0"/>
          </a:p>
        </p:txBody>
      </p:sp>
    </p:spTree>
    <p:extLst>
      <p:ext uri="{BB962C8B-B14F-4D97-AF65-F5344CB8AC3E}">
        <p14:creationId xmlns:p14="http://schemas.microsoft.com/office/powerpoint/2010/main" val="15120756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baseline="0" dirty="0" smtClean="0"/>
              <a:t> </a:t>
            </a:r>
            <a:r>
              <a:rPr lang="en-US" dirty="0" smtClean="0"/>
              <a:t>Endothelium regeneration equals body regeneration, in health &amp; disease, for many reasons; and EPCs may be an axial underlying mechanism </a:t>
            </a:r>
            <a:endParaRPr lang="en-US" dirty="0"/>
          </a:p>
        </p:txBody>
      </p:sp>
      <p:sp>
        <p:nvSpPr>
          <p:cNvPr id="4" name="Θέση αριθμού διαφάνειας 3"/>
          <p:cNvSpPr>
            <a:spLocks noGrp="1"/>
          </p:cNvSpPr>
          <p:nvPr>
            <p:ph type="sldNum" sz="quarter" idx="10"/>
          </p:nvPr>
        </p:nvSpPr>
        <p:spPr/>
        <p:txBody>
          <a:bodyPr/>
          <a:lstStyle/>
          <a:p>
            <a:fld id="{57E94570-B334-45D2-941C-D985969CEF9B}" type="slidenum">
              <a:rPr lang="en-US" smtClean="0"/>
              <a:t>28</a:t>
            </a:fld>
            <a:endParaRPr lang="en-US" dirty="0"/>
          </a:p>
        </p:txBody>
      </p:sp>
    </p:spTree>
    <p:extLst>
      <p:ext uri="{BB962C8B-B14F-4D97-AF65-F5344CB8AC3E}">
        <p14:creationId xmlns:p14="http://schemas.microsoft.com/office/powerpoint/2010/main" val="6599436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200" dirty="0" smtClean="0">
                <a:effectLst/>
                <a:latin typeface="+mn-lt"/>
                <a:ea typeface="Calibri"/>
                <a:cs typeface="Times New Roman"/>
              </a:rPr>
              <a:t> </a:t>
            </a:r>
            <a:r>
              <a:rPr lang="en-US" sz="1200" kern="1200" dirty="0" smtClean="0">
                <a:solidFill>
                  <a:srgbClr val="000000"/>
                </a:solidFill>
                <a:effectLst/>
                <a:latin typeface="+mn-lt"/>
                <a:ea typeface="Calibri"/>
                <a:cs typeface="Times New Roman"/>
              </a:rPr>
              <a:t>We do have evidence that exercise exerts regenerative effects by multiple mechanisms, including EPC mobilization from BM. Since EMS ALSO has evidently demonstrated </a:t>
            </a:r>
            <a:r>
              <a:rPr lang="en-US" sz="1200" kern="1200" smtClean="0">
                <a:solidFill>
                  <a:srgbClr val="000000"/>
                </a:solidFill>
                <a:effectLst/>
                <a:latin typeface="+mn-lt"/>
                <a:ea typeface="Calibri"/>
                <a:cs typeface="Times New Roman"/>
              </a:rPr>
              <a:t>systemic </a:t>
            </a:r>
            <a:r>
              <a:rPr lang="en-US" sz="1200" kern="1200" smtClean="0">
                <a:solidFill>
                  <a:srgbClr val="000000"/>
                </a:solidFill>
                <a:effectLst/>
                <a:latin typeface="+mn-lt"/>
                <a:ea typeface="Calibri"/>
                <a:cs typeface="Times New Roman"/>
              </a:rPr>
              <a:t>effects, </a:t>
            </a:r>
            <a:r>
              <a:rPr lang="en-US" sz="1200" kern="1200" dirty="0" smtClean="0">
                <a:solidFill>
                  <a:srgbClr val="000000"/>
                </a:solidFill>
                <a:effectLst/>
                <a:latin typeface="+mn-lt"/>
                <a:ea typeface="Calibri"/>
                <a:cs typeface="Times New Roman"/>
              </a:rPr>
              <a:t>we investigated whether EMS acutely mobilizes EPCs; and studied safety indices, like vital signs/ CV derangements, and CK (an index of tissue damage). Here is us; and is a team work...</a:t>
            </a:r>
            <a:endParaRPr lang="el-GR" dirty="0"/>
          </a:p>
        </p:txBody>
      </p:sp>
      <p:sp>
        <p:nvSpPr>
          <p:cNvPr id="4" name="Θέση αριθμού διαφάνειας 3"/>
          <p:cNvSpPr>
            <a:spLocks noGrp="1"/>
          </p:cNvSpPr>
          <p:nvPr>
            <p:ph type="sldNum" sz="quarter" idx="10"/>
          </p:nvPr>
        </p:nvSpPr>
        <p:spPr/>
        <p:txBody>
          <a:bodyPr/>
          <a:lstStyle/>
          <a:p>
            <a:fld id="{6828046D-F220-4D3F-92CE-46714D24F590}" type="slidenum">
              <a:rPr lang="el-GR" smtClean="0">
                <a:solidFill>
                  <a:prstClr val="black"/>
                </a:solidFill>
              </a:rPr>
              <a:pPr/>
              <a:t>29</a:t>
            </a:fld>
            <a:endParaRPr lang="el-GR" dirty="0">
              <a:solidFill>
                <a:prstClr val="black"/>
              </a:solidFill>
            </a:endParaRPr>
          </a:p>
        </p:txBody>
      </p:sp>
    </p:spTree>
    <p:extLst>
      <p:ext uri="{BB962C8B-B14F-4D97-AF65-F5344CB8AC3E}">
        <p14:creationId xmlns:p14="http://schemas.microsoft.com/office/powerpoint/2010/main" val="1475906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a:spcBef>
                <a:spcPts val="0"/>
              </a:spcBef>
              <a:spcAft>
                <a:spcPts val="0"/>
              </a:spcAft>
            </a:pPr>
            <a:r>
              <a:rPr lang="en-US" sz="900" kern="1200" smtClean="0">
                <a:solidFill>
                  <a:srgbClr val="000000"/>
                </a:solidFill>
                <a:effectLst/>
                <a:latin typeface="+mn-lt"/>
                <a:ea typeface="Calibri"/>
                <a:cs typeface="Times New Roman"/>
              </a:rPr>
              <a:t>The </a:t>
            </a:r>
            <a:r>
              <a:rPr lang="en-US" sz="900" b="1" u="sng" kern="1200" dirty="0" smtClean="0">
                <a:solidFill>
                  <a:srgbClr val="000000"/>
                </a:solidFill>
                <a:effectLst/>
                <a:latin typeface="+mn-lt"/>
                <a:ea typeface="Calibri"/>
                <a:cs typeface="Times New Roman"/>
              </a:rPr>
              <a:t>criteria</a:t>
            </a:r>
            <a:r>
              <a:rPr lang="en-US" sz="900" kern="1200" dirty="0" smtClean="0">
                <a:solidFill>
                  <a:srgbClr val="000000"/>
                </a:solidFill>
                <a:effectLst/>
                <a:latin typeface="+mn-lt"/>
                <a:ea typeface="Calibri"/>
                <a:cs typeface="Times New Roman"/>
              </a:rPr>
              <a:t> for inclusion and exclusion; and the two current protocols we used and compared to each other after randomization. Blood sample and measurements took place just before and after a </a:t>
            </a:r>
            <a:r>
              <a:rPr lang="en-US" sz="900" kern="1200" smtClean="0">
                <a:solidFill>
                  <a:srgbClr val="000000"/>
                </a:solidFill>
                <a:effectLst/>
                <a:latin typeface="+mn-lt"/>
                <a:ea typeface="Calibri"/>
                <a:cs typeface="Times New Roman"/>
              </a:rPr>
              <a:t>30’ems </a:t>
            </a:r>
            <a:r>
              <a:rPr lang="en-US" sz="900" kern="1200" smtClean="0">
                <a:solidFill>
                  <a:srgbClr val="000000"/>
                </a:solidFill>
                <a:effectLst/>
                <a:latin typeface="+mn-lt"/>
                <a:ea typeface="Calibri"/>
                <a:cs typeface="Times New Roman"/>
              </a:rPr>
              <a:t>session.</a:t>
            </a:r>
            <a:endParaRPr lang="en-US" sz="900" dirty="0">
              <a:effectLst/>
              <a:latin typeface="+mn-lt"/>
              <a:ea typeface="Calibri"/>
              <a:cs typeface="Times New Roman"/>
            </a:endParaRPr>
          </a:p>
        </p:txBody>
      </p:sp>
      <p:sp>
        <p:nvSpPr>
          <p:cNvPr id="4" name="Θέση αριθμού διαφάνειας 3"/>
          <p:cNvSpPr>
            <a:spLocks noGrp="1"/>
          </p:cNvSpPr>
          <p:nvPr>
            <p:ph type="sldNum" sz="quarter" idx="10"/>
          </p:nvPr>
        </p:nvSpPr>
        <p:spPr/>
        <p:txBody>
          <a:bodyPr/>
          <a:lstStyle/>
          <a:p>
            <a:fld id="{6828046D-F220-4D3F-92CE-46714D24F590}" type="slidenum">
              <a:rPr lang="el-GR" smtClean="0">
                <a:solidFill>
                  <a:prstClr val="black"/>
                </a:solidFill>
              </a:rPr>
              <a:pPr/>
              <a:t>30</a:t>
            </a:fld>
            <a:endParaRPr lang="el-GR" dirty="0">
              <a:solidFill>
                <a:prstClr val="black"/>
              </a:solidFill>
            </a:endParaRPr>
          </a:p>
        </p:txBody>
      </p:sp>
    </p:spTree>
    <p:extLst>
      <p:ext uri="{BB962C8B-B14F-4D97-AF65-F5344CB8AC3E}">
        <p14:creationId xmlns:p14="http://schemas.microsoft.com/office/powerpoint/2010/main" val="7239009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a:spcBef>
                <a:spcPts val="0"/>
              </a:spcBef>
              <a:spcAft>
                <a:spcPts val="0"/>
              </a:spcAft>
            </a:pPr>
            <a:r>
              <a:rPr lang="en-US" sz="1200" b="1" dirty="0" smtClean="0">
                <a:effectLst/>
                <a:latin typeface="+mn-lt"/>
                <a:ea typeface="Calibri"/>
                <a:cs typeface="Times New Roman"/>
              </a:rPr>
              <a:t> </a:t>
            </a:r>
            <a:r>
              <a:rPr lang="en-US" sz="1200" dirty="0" smtClean="0">
                <a:effectLst/>
                <a:latin typeface="+mn-lt"/>
                <a:ea typeface="Calibri"/>
                <a:cs typeface="Times New Roman"/>
              </a:rPr>
              <a:t> </a:t>
            </a:r>
            <a:r>
              <a:rPr lang="en-US" sz="1100" dirty="0" smtClean="0">
                <a:effectLst/>
                <a:latin typeface="+mn-lt"/>
                <a:ea typeface="Calibri"/>
                <a:cs typeface="Times New Roman"/>
              </a:rPr>
              <a:t>We used these surface indices, per the Massachusetts protocol, to identify the EPCs with </a:t>
            </a:r>
            <a:r>
              <a:rPr lang="en-US" sz="1100" smtClean="0">
                <a:effectLst/>
                <a:latin typeface="+mn-lt"/>
                <a:ea typeface="Calibri"/>
                <a:cs typeface="Times New Roman"/>
              </a:rPr>
              <a:t>flow </a:t>
            </a:r>
            <a:r>
              <a:rPr lang="en-US" sz="1100" smtClean="0">
                <a:effectLst/>
                <a:latin typeface="+mn-lt"/>
                <a:ea typeface="Calibri"/>
                <a:cs typeface="Times New Roman"/>
              </a:rPr>
              <a:t>cytometry</a:t>
            </a:r>
            <a:endParaRPr lang="en-US" sz="1100" dirty="0">
              <a:effectLst/>
              <a:latin typeface="+mn-lt"/>
              <a:ea typeface="Calibri"/>
              <a:cs typeface="Times New Roman"/>
            </a:endParaRPr>
          </a:p>
        </p:txBody>
      </p:sp>
      <p:sp>
        <p:nvSpPr>
          <p:cNvPr id="4" name="Θέση αριθμού διαφάνειας 3"/>
          <p:cNvSpPr>
            <a:spLocks noGrp="1"/>
          </p:cNvSpPr>
          <p:nvPr>
            <p:ph type="sldNum" sz="quarter" idx="10"/>
          </p:nvPr>
        </p:nvSpPr>
        <p:spPr/>
        <p:txBody>
          <a:bodyPr/>
          <a:lstStyle/>
          <a:p>
            <a:fld id="{6828046D-F220-4D3F-92CE-46714D24F590}" type="slidenum">
              <a:rPr lang="el-GR" smtClean="0">
                <a:solidFill>
                  <a:prstClr val="black"/>
                </a:solidFill>
              </a:rPr>
              <a:pPr/>
              <a:t>31</a:t>
            </a:fld>
            <a:endParaRPr lang="el-GR" dirty="0">
              <a:solidFill>
                <a:prstClr val="black"/>
              </a:solidFill>
            </a:endParaRPr>
          </a:p>
        </p:txBody>
      </p:sp>
    </p:spTree>
    <p:extLst>
      <p:ext uri="{BB962C8B-B14F-4D97-AF65-F5344CB8AC3E}">
        <p14:creationId xmlns:p14="http://schemas.microsoft.com/office/powerpoint/2010/main" val="39816052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a:spcBef>
                <a:spcPts val="0"/>
              </a:spcBef>
              <a:spcAft>
                <a:spcPts val="0"/>
              </a:spcAft>
            </a:pPr>
            <a:r>
              <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rPr>
              <a:t> </a:t>
            </a:r>
            <a:r>
              <a:rPr lang="en-US" sz="1200" dirty="0" smtClean="0">
                <a:effectLst/>
                <a:latin typeface="+mn-lt"/>
                <a:ea typeface="Calibri"/>
                <a:cs typeface="Times New Roman"/>
              </a:rPr>
              <a:t> </a:t>
            </a:r>
            <a:r>
              <a:rPr lang="en-US" sz="1100" dirty="0" smtClean="0">
                <a:effectLst/>
                <a:latin typeface="+mn-lt"/>
                <a:ea typeface="Calibri"/>
                <a:cs typeface="Times New Roman"/>
              </a:rPr>
              <a:t>We recruited 33 patients, of whom 11 were on steroids</a:t>
            </a:r>
            <a:endParaRPr lang="el-GR" dirty="0"/>
          </a:p>
        </p:txBody>
      </p:sp>
      <p:sp>
        <p:nvSpPr>
          <p:cNvPr id="4" name="Θέση αριθμού διαφάνειας 3"/>
          <p:cNvSpPr>
            <a:spLocks noGrp="1"/>
          </p:cNvSpPr>
          <p:nvPr>
            <p:ph type="sldNum" sz="quarter" idx="10"/>
          </p:nvPr>
        </p:nvSpPr>
        <p:spPr/>
        <p:txBody>
          <a:bodyPr/>
          <a:lstStyle/>
          <a:p>
            <a:fld id="{6828046D-F220-4D3F-92CE-46714D24F590}" type="slidenum">
              <a:rPr lang="el-GR" smtClean="0">
                <a:solidFill>
                  <a:prstClr val="black"/>
                </a:solidFill>
              </a:rPr>
              <a:pPr/>
              <a:t>32</a:t>
            </a:fld>
            <a:endParaRPr lang="el-GR" dirty="0">
              <a:solidFill>
                <a:prstClr val="black"/>
              </a:solidFill>
            </a:endParaRPr>
          </a:p>
        </p:txBody>
      </p:sp>
    </p:spTree>
    <p:extLst>
      <p:ext uri="{BB962C8B-B14F-4D97-AF65-F5344CB8AC3E}">
        <p14:creationId xmlns:p14="http://schemas.microsoft.com/office/powerpoint/2010/main" val="34899760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rPr>
              <a:t>Baseline </a:t>
            </a:r>
            <a:r>
              <a:rPr kumimoji="0" lang="en-US" sz="1200" b="0" i="0" u="none" strike="noStrike" kern="1200" cap="none" spc="0" normalizeH="0" baseline="0" noProof="0" smtClean="0">
                <a:ln>
                  <a:noFill/>
                </a:ln>
                <a:solidFill>
                  <a:prstClr val="black"/>
                </a:solidFill>
                <a:effectLst/>
                <a:uLnTx/>
                <a:uFillTx/>
                <a:latin typeface="+mn-lt"/>
                <a:ea typeface="Calibri"/>
                <a:cs typeface="Times New Roman"/>
              </a:rPr>
              <a:t>pt characteristics, which were balanced in the 2 protocols...</a:t>
            </a:r>
            <a:endParaRPr lang="el-GR" dirty="0"/>
          </a:p>
        </p:txBody>
      </p:sp>
      <p:sp>
        <p:nvSpPr>
          <p:cNvPr id="4" name="Θέση αριθμού διαφάνειας 3"/>
          <p:cNvSpPr>
            <a:spLocks noGrp="1"/>
          </p:cNvSpPr>
          <p:nvPr>
            <p:ph type="sldNum" sz="quarter" idx="10"/>
          </p:nvPr>
        </p:nvSpPr>
        <p:spPr/>
        <p:txBody>
          <a:bodyPr/>
          <a:lstStyle/>
          <a:p>
            <a:fld id="{6828046D-F220-4D3F-92CE-46714D24F590}" type="slidenum">
              <a:rPr lang="el-GR" smtClean="0">
                <a:solidFill>
                  <a:prstClr val="black"/>
                </a:solidFill>
              </a:rPr>
              <a:pPr/>
              <a:t>33</a:t>
            </a:fld>
            <a:endParaRPr lang="el-GR" dirty="0">
              <a:solidFill>
                <a:prstClr val="black"/>
              </a:solidFill>
            </a:endParaRPr>
          </a:p>
        </p:txBody>
      </p:sp>
    </p:spTree>
    <p:extLst>
      <p:ext uri="{BB962C8B-B14F-4D97-AF65-F5344CB8AC3E}">
        <p14:creationId xmlns:p14="http://schemas.microsoft.com/office/powerpoint/2010/main" val="35469353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spcAft>
                <a:spcPts val="0"/>
              </a:spcAft>
            </a:pPr>
            <a:r>
              <a:rPr lang="en-US" sz="1200" kern="1200" dirty="0" smtClean="0">
                <a:solidFill>
                  <a:srgbClr val="000000"/>
                </a:solidFill>
                <a:effectLst/>
                <a:latin typeface="+mn-lt"/>
                <a:ea typeface="Calibri"/>
              </a:rPr>
              <a:t>EPCs, in blue color, rose </a:t>
            </a:r>
            <a:r>
              <a:rPr lang="en-US" sz="1200" kern="1200" dirty="0" err="1" smtClean="0">
                <a:solidFill>
                  <a:srgbClr val="000000"/>
                </a:solidFill>
                <a:effectLst/>
                <a:latin typeface="+mn-lt"/>
                <a:ea typeface="Calibri"/>
              </a:rPr>
              <a:t>v.significantly</a:t>
            </a:r>
            <a:r>
              <a:rPr lang="en-US" sz="1200" kern="1200" dirty="0" smtClean="0">
                <a:solidFill>
                  <a:srgbClr val="000000"/>
                </a:solidFill>
                <a:effectLst/>
                <a:latin typeface="+mn-lt"/>
                <a:ea typeface="Calibri"/>
              </a:rPr>
              <a:t>, regardless the Protocol or max current used. </a:t>
            </a:r>
            <a:r>
              <a:rPr lang="en-US" sz="1200" kern="1200" dirty="0" err="1" smtClean="0">
                <a:solidFill>
                  <a:srgbClr val="000000"/>
                </a:solidFill>
                <a:effectLst/>
                <a:latin typeface="+mn-lt"/>
                <a:ea typeface="Calibri"/>
              </a:rPr>
              <a:t>Pts</a:t>
            </a:r>
            <a:r>
              <a:rPr lang="en-US" sz="1200" kern="1200" dirty="0" smtClean="0">
                <a:solidFill>
                  <a:srgbClr val="000000"/>
                </a:solidFill>
                <a:effectLst/>
                <a:latin typeface="+mn-lt"/>
                <a:ea typeface="Calibri"/>
              </a:rPr>
              <a:t> on steroids did not mobilize EPCs, as expected, likely because steroids are BM suppressants and EPCs derive from BM. No hemodynamic derangements, ECG, intracranial pressure or cardiac enzyme changes occurred. </a:t>
            </a:r>
            <a:endParaRPr lang="en-US" dirty="0"/>
          </a:p>
        </p:txBody>
      </p:sp>
      <p:sp>
        <p:nvSpPr>
          <p:cNvPr id="4" name="Θέση αριθμού διαφάνειας 3"/>
          <p:cNvSpPr>
            <a:spLocks noGrp="1"/>
          </p:cNvSpPr>
          <p:nvPr>
            <p:ph type="sldNum" sz="quarter" idx="10"/>
          </p:nvPr>
        </p:nvSpPr>
        <p:spPr/>
        <p:txBody>
          <a:bodyPr/>
          <a:lstStyle/>
          <a:p>
            <a:fld id="{6828046D-F220-4D3F-92CE-46714D24F590}" type="slidenum">
              <a:rPr lang="el-GR" smtClean="0">
                <a:solidFill>
                  <a:prstClr val="black"/>
                </a:solidFill>
              </a:rPr>
              <a:pPr/>
              <a:t>34</a:t>
            </a:fld>
            <a:endParaRPr lang="el-GR" dirty="0">
              <a:solidFill>
                <a:prstClr val="black"/>
              </a:solidFill>
            </a:endParaRPr>
          </a:p>
        </p:txBody>
      </p:sp>
    </p:spTree>
    <p:extLst>
      <p:ext uri="{BB962C8B-B14F-4D97-AF65-F5344CB8AC3E}">
        <p14:creationId xmlns:p14="http://schemas.microsoft.com/office/powerpoint/2010/main" val="36183693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spcAft>
                <a:spcPts val="0"/>
              </a:spcAft>
            </a:pPr>
            <a:r>
              <a:rPr kumimoji="0" lang="en-US" sz="1200" b="0" i="0" u="none" strike="noStrike" kern="1200" cap="none" spc="0" normalizeH="0" baseline="0" noProof="0" dirty="0" smtClean="0">
                <a:ln>
                  <a:noFill/>
                </a:ln>
                <a:solidFill>
                  <a:prstClr val="black"/>
                </a:solidFill>
                <a:effectLst/>
                <a:uLnTx/>
                <a:uFillTx/>
                <a:latin typeface="+mn-lt"/>
                <a:ea typeface="Calibri"/>
                <a:cs typeface="Times New Roman"/>
              </a:rPr>
              <a:t> </a:t>
            </a:r>
            <a:r>
              <a:rPr lang="en-US" sz="1200" kern="1200" dirty="0" smtClean="0">
                <a:solidFill>
                  <a:srgbClr val="000000"/>
                </a:solidFill>
                <a:effectLst/>
                <a:latin typeface="+mn-lt"/>
                <a:ea typeface="Calibri"/>
              </a:rPr>
              <a:t>So EMS has systemic regenerative impact, like exercise. It was safe. </a:t>
            </a:r>
            <a:endParaRPr lang="el-GR" sz="1200" dirty="0" smtClean="0">
              <a:effectLst/>
              <a:latin typeface="Times New Roman"/>
              <a:ea typeface="Times New Roman"/>
            </a:endParaRPr>
          </a:p>
          <a:p>
            <a:pPr marL="0" marR="0">
              <a:spcBef>
                <a:spcPts val="0"/>
              </a:spcBef>
              <a:spcAft>
                <a:spcPts val="0"/>
              </a:spcAft>
            </a:pPr>
            <a:endParaRPr lang="en-US" dirty="0"/>
          </a:p>
        </p:txBody>
      </p:sp>
      <p:sp>
        <p:nvSpPr>
          <p:cNvPr id="4" name="Θέση αριθμού διαφάνειας 3"/>
          <p:cNvSpPr>
            <a:spLocks noGrp="1"/>
          </p:cNvSpPr>
          <p:nvPr>
            <p:ph type="sldNum" sz="quarter" idx="10"/>
          </p:nvPr>
        </p:nvSpPr>
        <p:spPr/>
        <p:txBody>
          <a:bodyPr/>
          <a:lstStyle/>
          <a:p>
            <a:fld id="{57E94570-B334-45D2-941C-D985969CEF9B}" type="slidenum">
              <a:rPr lang="en-US" smtClean="0"/>
              <a:t>35</a:t>
            </a:fld>
            <a:endParaRPr lang="en-US" dirty="0"/>
          </a:p>
        </p:txBody>
      </p:sp>
    </p:spTree>
    <p:extLst>
      <p:ext uri="{BB962C8B-B14F-4D97-AF65-F5344CB8AC3E}">
        <p14:creationId xmlns:p14="http://schemas.microsoft.com/office/powerpoint/2010/main" val="17278834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a:lnSpc>
                <a:spcPct val="115000"/>
              </a:lnSpc>
              <a:spcBef>
                <a:spcPts val="0"/>
              </a:spcBef>
              <a:spcAft>
                <a:spcPts val="0"/>
              </a:spcAft>
            </a:pPr>
            <a:r>
              <a:rPr lang="en-US" sz="1200" dirty="0" smtClean="0">
                <a:solidFill>
                  <a:srgbClr val="000000"/>
                </a:solidFill>
                <a:effectLst/>
                <a:latin typeface="+mn-lt"/>
                <a:ea typeface="Times New Roman"/>
                <a:cs typeface="Arial"/>
              </a:rPr>
              <a:t> </a:t>
            </a:r>
            <a:r>
              <a:rPr lang="en-US" sz="1100" kern="1200" dirty="0" smtClean="0">
                <a:solidFill>
                  <a:srgbClr val="000000"/>
                </a:solidFill>
                <a:effectLst/>
                <a:latin typeface="+mn-lt"/>
                <a:ea typeface="Calibri"/>
                <a:cs typeface="Times New Roman"/>
              </a:rPr>
              <a:t>EMS induces histological changes&amp; muscle damage more than exercise, due to the </a:t>
            </a:r>
            <a:r>
              <a:rPr lang="en-US" sz="1100" kern="1200" dirty="0" err="1" smtClean="0">
                <a:solidFill>
                  <a:srgbClr val="000000"/>
                </a:solidFill>
                <a:effectLst/>
                <a:latin typeface="+mn-lt"/>
                <a:ea typeface="Calibri"/>
                <a:cs typeface="Times New Roman"/>
              </a:rPr>
              <a:t>synchronus</a:t>
            </a:r>
            <a:r>
              <a:rPr lang="en-US" sz="1100" kern="1200" dirty="0" smtClean="0">
                <a:solidFill>
                  <a:srgbClr val="000000"/>
                </a:solidFill>
                <a:effectLst/>
                <a:latin typeface="+mn-lt"/>
                <a:ea typeface="Calibri"/>
                <a:cs typeface="Times New Roman"/>
              </a:rPr>
              <a:t>, topographically limited fiber stimulation; causing pain, being the main limitation. Other SE are, Electric shock, burns, bruises, irritation, fatigue. It is contraindicated in </a:t>
            </a:r>
            <a:r>
              <a:rPr lang="en-US" sz="1100" kern="1200" dirty="0" err="1" smtClean="0">
                <a:solidFill>
                  <a:srgbClr val="000000"/>
                </a:solidFill>
                <a:effectLst/>
                <a:latin typeface="+mn-lt"/>
                <a:ea typeface="Calibri"/>
                <a:cs typeface="Times New Roman"/>
              </a:rPr>
              <a:t>pts</a:t>
            </a:r>
            <a:r>
              <a:rPr lang="en-US" sz="1100" kern="1200" dirty="0" smtClean="0">
                <a:solidFill>
                  <a:srgbClr val="000000"/>
                </a:solidFill>
                <a:effectLst/>
                <a:latin typeface="+mn-lt"/>
                <a:ea typeface="Calibri"/>
                <a:cs typeface="Times New Roman"/>
              </a:rPr>
              <a:t> with ICDs or PM and situations shown.</a:t>
            </a:r>
            <a:endParaRPr lang="en-US" sz="1100" dirty="0">
              <a:effectLst/>
              <a:latin typeface="+mn-lt"/>
              <a:ea typeface="Calibri"/>
              <a:cs typeface="Times New Roman"/>
            </a:endParaRPr>
          </a:p>
        </p:txBody>
      </p:sp>
      <p:sp>
        <p:nvSpPr>
          <p:cNvPr id="4" name="Θέση αριθμού διαφάνειας 3"/>
          <p:cNvSpPr>
            <a:spLocks noGrp="1"/>
          </p:cNvSpPr>
          <p:nvPr>
            <p:ph type="sldNum" sz="quarter" idx="10"/>
          </p:nvPr>
        </p:nvSpPr>
        <p:spPr/>
        <p:txBody>
          <a:bodyPr/>
          <a:lstStyle/>
          <a:p>
            <a:fld id="{57E94570-B334-45D2-941C-D985969CEF9B}" type="slidenum">
              <a:rPr lang="en-US" smtClean="0"/>
              <a:t>36</a:t>
            </a:fld>
            <a:endParaRPr lang="en-US" dirty="0"/>
          </a:p>
        </p:txBody>
      </p:sp>
    </p:spTree>
    <p:extLst>
      <p:ext uri="{BB962C8B-B14F-4D97-AF65-F5344CB8AC3E}">
        <p14:creationId xmlns:p14="http://schemas.microsoft.com/office/powerpoint/2010/main" val="8133701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smtClean="0"/>
              <a:t>And</a:t>
            </a:r>
            <a:r>
              <a:rPr lang="en-US" baseline="0" dirty="0" smtClean="0"/>
              <a:t> here is a summary of its</a:t>
            </a:r>
            <a:r>
              <a:rPr lang="en-US" dirty="0" smtClean="0"/>
              <a:t> multiple roles in PC.</a:t>
            </a:r>
            <a:endParaRPr lang="en-US" dirty="0"/>
          </a:p>
        </p:txBody>
      </p:sp>
      <p:sp>
        <p:nvSpPr>
          <p:cNvPr id="4" name="Θέση αριθμού διαφάνειας 3"/>
          <p:cNvSpPr>
            <a:spLocks noGrp="1"/>
          </p:cNvSpPr>
          <p:nvPr>
            <p:ph type="sldNum" sz="quarter" idx="10"/>
          </p:nvPr>
        </p:nvSpPr>
        <p:spPr/>
        <p:txBody>
          <a:bodyPr/>
          <a:lstStyle/>
          <a:p>
            <a:fld id="{57E94570-B334-45D2-941C-D985969CEF9B}" type="slidenum">
              <a:rPr lang="en-US" smtClean="0"/>
              <a:t>37</a:t>
            </a:fld>
            <a:endParaRPr lang="en-US" dirty="0"/>
          </a:p>
        </p:txBody>
      </p:sp>
    </p:spTree>
    <p:extLst>
      <p:ext uri="{BB962C8B-B14F-4D97-AF65-F5344CB8AC3E}">
        <p14:creationId xmlns:p14="http://schemas.microsoft.com/office/powerpoint/2010/main" val="2078058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rgbClr val="000000"/>
                </a:solidFill>
                <a:effectLst/>
                <a:latin typeface="+mn-lt"/>
                <a:ea typeface="Calibri"/>
                <a:cs typeface="Times New Roman"/>
              </a:rPr>
              <a:t>EMS increasingly attracts interest in medicine, and PC&amp;R is a hot area; ...AND am ready 4 your Qs now, but please, feel free to contact me and I will respond promptly and provide practical guidance</a:t>
            </a:r>
            <a:endParaRPr kumimoji="0" lang="el-GR" sz="1200" b="0" i="0" u="none" strike="noStrike" kern="1200" cap="none" spc="0" normalizeH="0" baseline="0" noProof="0" dirty="0" smtClean="0">
              <a:ln>
                <a:noFill/>
              </a:ln>
              <a:solidFill>
                <a:prstClr val="black"/>
              </a:solidFill>
              <a:effectLst/>
              <a:uLnTx/>
              <a:uFillTx/>
              <a:latin typeface="+mn-lt"/>
              <a:ea typeface="+mn-ea"/>
              <a:cs typeface="+mn-cs"/>
            </a:endParaRPr>
          </a:p>
        </p:txBody>
      </p:sp>
      <p:sp>
        <p:nvSpPr>
          <p:cNvPr id="4" name="Θέση αριθμού διαφάνειας 3"/>
          <p:cNvSpPr>
            <a:spLocks noGrp="1"/>
          </p:cNvSpPr>
          <p:nvPr>
            <p:ph type="sldNum" sz="quarter" idx="10"/>
          </p:nvPr>
        </p:nvSpPr>
        <p:spPr/>
        <p:txBody>
          <a:bodyPr/>
          <a:lstStyle/>
          <a:p>
            <a:fld id="{57E94570-B334-45D2-941C-D985969CEF9B}" type="slidenum">
              <a:rPr lang="en-US" smtClean="0">
                <a:solidFill>
                  <a:prstClr val="black"/>
                </a:solidFill>
              </a:rPr>
              <a:pPr/>
              <a:t>38</a:t>
            </a:fld>
            <a:endParaRPr lang="en-US" dirty="0">
              <a:solidFill>
                <a:prstClr val="black"/>
              </a:solidFill>
            </a:endParaRPr>
          </a:p>
        </p:txBody>
      </p:sp>
    </p:spTree>
    <p:extLst>
      <p:ext uri="{BB962C8B-B14F-4D97-AF65-F5344CB8AC3E}">
        <p14:creationId xmlns:p14="http://schemas.microsoft.com/office/powerpoint/2010/main" val="10336475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sz="1200" kern="1200" dirty="0" smtClean="0">
                <a:solidFill>
                  <a:srgbClr val="000000"/>
                </a:solidFill>
                <a:effectLst/>
                <a:latin typeface="+mn-lt"/>
                <a:ea typeface="Calibri"/>
                <a:cs typeface="Times New Roman"/>
              </a:rPr>
              <a:t>very few among the innumerable articles related to this presentation; feel free 2email!</a:t>
            </a:r>
            <a:endParaRPr lang="en-US" dirty="0"/>
          </a:p>
        </p:txBody>
      </p:sp>
      <p:sp>
        <p:nvSpPr>
          <p:cNvPr id="4" name="Θέση αριθμού διαφάνειας 3"/>
          <p:cNvSpPr>
            <a:spLocks noGrp="1"/>
          </p:cNvSpPr>
          <p:nvPr>
            <p:ph type="sldNum" sz="quarter" idx="10"/>
          </p:nvPr>
        </p:nvSpPr>
        <p:spPr/>
        <p:txBody>
          <a:bodyPr/>
          <a:lstStyle/>
          <a:p>
            <a:fld id="{57E94570-B334-45D2-941C-D985969CEF9B}" type="slidenum">
              <a:rPr lang="en-US" smtClean="0"/>
              <a:t>39</a:t>
            </a:fld>
            <a:endParaRPr lang="en-US" dirty="0"/>
          </a:p>
        </p:txBody>
      </p:sp>
    </p:spTree>
    <p:extLst>
      <p:ext uri="{BB962C8B-B14F-4D97-AF65-F5344CB8AC3E}">
        <p14:creationId xmlns:p14="http://schemas.microsoft.com/office/powerpoint/2010/main" val="26242965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fld id="{57E94570-B334-45D2-941C-D985969CEF9B}" type="slidenum">
              <a:rPr lang="en-US" smtClean="0">
                <a:solidFill>
                  <a:prstClr val="black"/>
                </a:solidFill>
              </a:rPr>
              <a:pPr/>
              <a:t>40</a:t>
            </a:fld>
            <a:endParaRPr lang="en-US" dirty="0">
              <a:solidFill>
                <a:prstClr val="black"/>
              </a:solidFill>
            </a:endParaRPr>
          </a:p>
        </p:txBody>
      </p:sp>
    </p:spTree>
    <p:extLst>
      <p:ext uri="{BB962C8B-B14F-4D97-AF65-F5344CB8AC3E}">
        <p14:creationId xmlns:p14="http://schemas.microsoft.com/office/powerpoint/2010/main" val="26242965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F2853615-BFDE-46DE-814C-47EC6EF6D371}" type="datetimeFigureOut">
              <a:rPr lang="el-GR" smtClean="0"/>
              <a:t>30/8/2015</a:t>
            </a:fld>
            <a:endParaRPr lang="el-GR" dirty="0"/>
          </a:p>
        </p:txBody>
      </p:sp>
      <p:sp>
        <p:nvSpPr>
          <p:cNvPr id="5" name="4 - Θέση υποσέλιδου"/>
          <p:cNvSpPr>
            <a:spLocks noGrp="1"/>
          </p:cNvSpPr>
          <p:nvPr>
            <p:ph type="ftr" sz="quarter" idx="11"/>
          </p:nvPr>
        </p:nvSpPr>
        <p:spPr/>
        <p:txBody>
          <a:bodyPr/>
          <a:lstStyle/>
          <a:p>
            <a:endParaRPr lang="el-GR" dirty="0"/>
          </a:p>
        </p:txBody>
      </p:sp>
      <p:sp>
        <p:nvSpPr>
          <p:cNvPr id="6" name="5 - Θέση αριθμού διαφάνειας"/>
          <p:cNvSpPr>
            <a:spLocks noGrp="1"/>
          </p:cNvSpPr>
          <p:nvPr>
            <p:ph type="sldNum" sz="quarter" idx="12"/>
          </p:nvPr>
        </p:nvSpPr>
        <p:spPr/>
        <p:txBody>
          <a:bodyPr/>
          <a:lstStyle/>
          <a:p>
            <a:fld id="{3DF53439-851E-44AD-84B1-B6BFC3D0C743}" type="slidenum">
              <a:rPr lang="el-GR" smtClean="0"/>
              <a:t>‹#›</a:t>
            </a:fld>
            <a:endParaRPr lang="el-GR" dirty="0"/>
          </a:p>
        </p:txBody>
      </p:sp>
    </p:spTree>
  </p:cSld>
  <p:clrMapOvr>
    <a:masterClrMapping/>
  </p:clrMapOvr>
  <p:transition advTm="9267">
    <p:wheel spokes="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F2853615-BFDE-46DE-814C-47EC6EF6D371}" type="datetimeFigureOut">
              <a:rPr lang="el-GR" smtClean="0"/>
              <a:t>30/8/2015</a:t>
            </a:fld>
            <a:endParaRPr lang="el-GR" dirty="0"/>
          </a:p>
        </p:txBody>
      </p:sp>
      <p:sp>
        <p:nvSpPr>
          <p:cNvPr id="5" name="4 - Θέση υποσέλιδου"/>
          <p:cNvSpPr>
            <a:spLocks noGrp="1"/>
          </p:cNvSpPr>
          <p:nvPr>
            <p:ph type="ftr" sz="quarter" idx="11"/>
          </p:nvPr>
        </p:nvSpPr>
        <p:spPr/>
        <p:txBody>
          <a:bodyPr/>
          <a:lstStyle/>
          <a:p>
            <a:endParaRPr lang="el-GR" dirty="0"/>
          </a:p>
        </p:txBody>
      </p:sp>
      <p:sp>
        <p:nvSpPr>
          <p:cNvPr id="6" name="5 - Θέση αριθμού διαφάνειας"/>
          <p:cNvSpPr>
            <a:spLocks noGrp="1"/>
          </p:cNvSpPr>
          <p:nvPr>
            <p:ph type="sldNum" sz="quarter" idx="12"/>
          </p:nvPr>
        </p:nvSpPr>
        <p:spPr/>
        <p:txBody>
          <a:bodyPr/>
          <a:lstStyle/>
          <a:p>
            <a:fld id="{3DF53439-851E-44AD-84B1-B6BFC3D0C743}" type="slidenum">
              <a:rPr lang="el-GR" smtClean="0"/>
              <a:t>‹#›</a:t>
            </a:fld>
            <a:endParaRPr lang="el-GR" dirty="0"/>
          </a:p>
        </p:txBody>
      </p:sp>
    </p:spTree>
  </p:cSld>
  <p:clrMapOvr>
    <a:masterClrMapping/>
  </p:clrMapOvr>
  <p:transition advTm="9267">
    <p:wheel spokes="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F2853615-BFDE-46DE-814C-47EC6EF6D371}" type="datetimeFigureOut">
              <a:rPr lang="el-GR" smtClean="0"/>
              <a:t>30/8/2015</a:t>
            </a:fld>
            <a:endParaRPr lang="el-GR" dirty="0"/>
          </a:p>
        </p:txBody>
      </p:sp>
      <p:sp>
        <p:nvSpPr>
          <p:cNvPr id="5" name="4 - Θέση υποσέλιδου"/>
          <p:cNvSpPr>
            <a:spLocks noGrp="1"/>
          </p:cNvSpPr>
          <p:nvPr>
            <p:ph type="ftr" sz="quarter" idx="11"/>
          </p:nvPr>
        </p:nvSpPr>
        <p:spPr/>
        <p:txBody>
          <a:bodyPr/>
          <a:lstStyle/>
          <a:p>
            <a:endParaRPr lang="el-GR" dirty="0"/>
          </a:p>
        </p:txBody>
      </p:sp>
      <p:sp>
        <p:nvSpPr>
          <p:cNvPr id="6" name="5 - Θέση αριθμού διαφάνειας"/>
          <p:cNvSpPr>
            <a:spLocks noGrp="1"/>
          </p:cNvSpPr>
          <p:nvPr>
            <p:ph type="sldNum" sz="quarter" idx="12"/>
          </p:nvPr>
        </p:nvSpPr>
        <p:spPr/>
        <p:txBody>
          <a:bodyPr/>
          <a:lstStyle/>
          <a:p>
            <a:fld id="{3DF53439-851E-44AD-84B1-B6BFC3D0C743}" type="slidenum">
              <a:rPr lang="el-GR" smtClean="0"/>
              <a:t>‹#›</a:t>
            </a:fld>
            <a:endParaRPr lang="el-GR" dirty="0"/>
          </a:p>
        </p:txBody>
      </p:sp>
    </p:spTree>
  </p:cSld>
  <p:clrMapOvr>
    <a:masterClrMapping/>
  </p:clrMapOvr>
  <p:transition advTm="9267">
    <p:wheel spokes="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F2853615-BFDE-46DE-814C-47EC6EF6D371}" type="datetimeFigureOut">
              <a:rPr lang="el-GR" smtClean="0"/>
              <a:t>30/8/2015</a:t>
            </a:fld>
            <a:endParaRPr lang="el-GR" dirty="0"/>
          </a:p>
        </p:txBody>
      </p:sp>
      <p:sp>
        <p:nvSpPr>
          <p:cNvPr id="6" name="5 - Θέση υποσέλιδου"/>
          <p:cNvSpPr>
            <a:spLocks noGrp="1"/>
          </p:cNvSpPr>
          <p:nvPr>
            <p:ph type="ftr" sz="quarter" idx="11"/>
          </p:nvPr>
        </p:nvSpPr>
        <p:spPr/>
        <p:txBody>
          <a:bodyPr/>
          <a:lstStyle/>
          <a:p>
            <a:endParaRPr lang="el-GR" dirty="0"/>
          </a:p>
        </p:txBody>
      </p:sp>
      <p:sp>
        <p:nvSpPr>
          <p:cNvPr id="7" name="6 - Θέση αριθμού διαφάνειας"/>
          <p:cNvSpPr>
            <a:spLocks noGrp="1"/>
          </p:cNvSpPr>
          <p:nvPr>
            <p:ph type="sldNum" sz="quarter" idx="12"/>
          </p:nvPr>
        </p:nvSpPr>
        <p:spPr/>
        <p:txBody>
          <a:bodyPr/>
          <a:lstStyle/>
          <a:p>
            <a:fld id="{3DF53439-851E-44AD-84B1-B6BFC3D0C743}" type="slidenum">
              <a:rPr lang="el-GR" smtClean="0"/>
              <a:t>‹#›</a:t>
            </a:fld>
            <a:endParaRPr lang="el-GR" dirty="0"/>
          </a:p>
        </p:txBody>
      </p:sp>
    </p:spTree>
  </p:cSld>
  <p:clrMapOvr>
    <a:masterClrMapping/>
  </p:clrMapOvr>
  <p:transition advTm="9267">
    <p:wheel spokes="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F2853615-BFDE-46DE-814C-47EC6EF6D371}" type="datetimeFigureOut">
              <a:rPr lang="el-GR" smtClean="0"/>
              <a:t>30/8/2015</a:t>
            </a:fld>
            <a:endParaRPr lang="el-GR" dirty="0"/>
          </a:p>
        </p:txBody>
      </p:sp>
      <p:sp>
        <p:nvSpPr>
          <p:cNvPr id="8" name="7 - Θέση υποσέλιδου"/>
          <p:cNvSpPr>
            <a:spLocks noGrp="1"/>
          </p:cNvSpPr>
          <p:nvPr>
            <p:ph type="ftr" sz="quarter" idx="11"/>
          </p:nvPr>
        </p:nvSpPr>
        <p:spPr/>
        <p:txBody>
          <a:bodyPr/>
          <a:lstStyle/>
          <a:p>
            <a:endParaRPr lang="el-GR" dirty="0"/>
          </a:p>
        </p:txBody>
      </p:sp>
      <p:sp>
        <p:nvSpPr>
          <p:cNvPr id="9" name="8 - Θέση αριθμού διαφάνειας"/>
          <p:cNvSpPr>
            <a:spLocks noGrp="1"/>
          </p:cNvSpPr>
          <p:nvPr>
            <p:ph type="sldNum" sz="quarter" idx="12"/>
          </p:nvPr>
        </p:nvSpPr>
        <p:spPr/>
        <p:txBody>
          <a:bodyPr/>
          <a:lstStyle/>
          <a:p>
            <a:fld id="{3DF53439-851E-44AD-84B1-B6BFC3D0C743}" type="slidenum">
              <a:rPr lang="el-GR" smtClean="0"/>
              <a:t>‹#›</a:t>
            </a:fld>
            <a:endParaRPr lang="el-GR" dirty="0"/>
          </a:p>
        </p:txBody>
      </p:sp>
    </p:spTree>
  </p:cSld>
  <p:clrMapOvr>
    <a:masterClrMapping/>
  </p:clrMapOvr>
  <p:transition advTm="9267">
    <p:wheel spokes="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F2853615-BFDE-46DE-814C-47EC6EF6D371}" type="datetimeFigureOut">
              <a:rPr lang="el-GR" smtClean="0"/>
              <a:t>30/8/2015</a:t>
            </a:fld>
            <a:endParaRPr lang="el-GR" dirty="0"/>
          </a:p>
        </p:txBody>
      </p:sp>
      <p:sp>
        <p:nvSpPr>
          <p:cNvPr id="4" name="3 - Θέση υποσέλιδου"/>
          <p:cNvSpPr>
            <a:spLocks noGrp="1"/>
          </p:cNvSpPr>
          <p:nvPr>
            <p:ph type="ftr" sz="quarter" idx="11"/>
          </p:nvPr>
        </p:nvSpPr>
        <p:spPr/>
        <p:txBody>
          <a:bodyPr/>
          <a:lstStyle/>
          <a:p>
            <a:endParaRPr lang="el-GR" dirty="0"/>
          </a:p>
        </p:txBody>
      </p:sp>
      <p:sp>
        <p:nvSpPr>
          <p:cNvPr id="5" name="4 - Θέση αριθμού διαφάνειας"/>
          <p:cNvSpPr>
            <a:spLocks noGrp="1"/>
          </p:cNvSpPr>
          <p:nvPr>
            <p:ph type="sldNum" sz="quarter" idx="12"/>
          </p:nvPr>
        </p:nvSpPr>
        <p:spPr/>
        <p:txBody>
          <a:bodyPr/>
          <a:lstStyle/>
          <a:p>
            <a:fld id="{3DF53439-851E-44AD-84B1-B6BFC3D0C743}" type="slidenum">
              <a:rPr lang="el-GR" smtClean="0"/>
              <a:t>‹#›</a:t>
            </a:fld>
            <a:endParaRPr lang="el-GR" dirty="0"/>
          </a:p>
        </p:txBody>
      </p:sp>
    </p:spTree>
  </p:cSld>
  <p:clrMapOvr>
    <a:masterClrMapping/>
  </p:clrMapOvr>
  <p:transition advTm="9267">
    <p:wheel spokes="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F2853615-BFDE-46DE-814C-47EC6EF6D371}" type="datetimeFigureOut">
              <a:rPr lang="el-GR" smtClean="0"/>
              <a:t>30/8/2015</a:t>
            </a:fld>
            <a:endParaRPr lang="el-GR" dirty="0"/>
          </a:p>
        </p:txBody>
      </p:sp>
      <p:sp>
        <p:nvSpPr>
          <p:cNvPr id="3" name="2 - Θέση υποσέλιδου"/>
          <p:cNvSpPr>
            <a:spLocks noGrp="1"/>
          </p:cNvSpPr>
          <p:nvPr>
            <p:ph type="ftr" sz="quarter" idx="11"/>
          </p:nvPr>
        </p:nvSpPr>
        <p:spPr/>
        <p:txBody>
          <a:bodyPr/>
          <a:lstStyle/>
          <a:p>
            <a:endParaRPr lang="el-GR" dirty="0"/>
          </a:p>
        </p:txBody>
      </p:sp>
      <p:sp>
        <p:nvSpPr>
          <p:cNvPr id="4" name="3 - Θέση αριθμού διαφάνειας"/>
          <p:cNvSpPr>
            <a:spLocks noGrp="1"/>
          </p:cNvSpPr>
          <p:nvPr>
            <p:ph type="sldNum" sz="quarter" idx="12"/>
          </p:nvPr>
        </p:nvSpPr>
        <p:spPr/>
        <p:txBody>
          <a:bodyPr/>
          <a:lstStyle/>
          <a:p>
            <a:fld id="{3DF53439-851E-44AD-84B1-B6BFC3D0C743}" type="slidenum">
              <a:rPr lang="el-GR" smtClean="0"/>
              <a:t>‹#›</a:t>
            </a:fld>
            <a:endParaRPr lang="el-GR" dirty="0"/>
          </a:p>
        </p:txBody>
      </p:sp>
    </p:spTree>
  </p:cSld>
  <p:clrMapOvr>
    <a:masterClrMapping/>
  </p:clrMapOvr>
  <p:transition advTm="9267">
    <p:wheel spokes="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F2853615-BFDE-46DE-814C-47EC6EF6D371}" type="datetimeFigureOut">
              <a:rPr lang="el-GR" smtClean="0"/>
              <a:t>30/8/2015</a:t>
            </a:fld>
            <a:endParaRPr lang="el-GR" dirty="0"/>
          </a:p>
        </p:txBody>
      </p:sp>
      <p:sp>
        <p:nvSpPr>
          <p:cNvPr id="6" name="5 - Θέση υποσέλιδου"/>
          <p:cNvSpPr>
            <a:spLocks noGrp="1"/>
          </p:cNvSpPr>
          <p:nvPr>
            <p:ph type="ftr" sz="quarter" idx="11"/>
          </p:nvPr>
        </p:nvSpPr>
        <p:spPr/>
        <p:txBody>
          <a:bodyPr/>
          <a:lstStyle/>
          <a:p>
            <a:endParaRPr lang="el-GR" dirty="0"/>
          </a:p>
        </p:txBody>
      </p:sp>
      <p:sp>
        <p:nvSpPr>
          <p:cNvPr id="7" name="6 - Θέση αριθμού διαφάνειας"/>
          <p:cNvSpPr>
            <a:spLocks noGrp="1"/>
          </p:cNvSpPr>
          <p:nvPr>
            <p:ph type="sldNum" sz="quarter" idx="12"/>
          </p:nvPr>
        </p:nvSpPr>
        <p:spPr/>
        <p:txBody>
          <a:bodyPr/>
          <a:lstStyle/>
          <a:p>
            <a:fld id="{3DF53439-851E-44AD-84B1-B6BFC3D0C743}" type="slidenum">
              <a:rPr lang="el-GR" smtClean="0"/>
              <a:t>‹#›</a:t>
            </a:fld>
            <a:endParaRPr lang="el-GR" dirty="0"/>
          </a:p>
        </p:txBody>
      </p:sp>
    </p:spTree>
  </p:cSld>
  <p:clrMapOvr>
    <a:masterClrMapping/>
  </p:clrMapOvr>
  <p:transition advTm="9267">
    <p:wheel spokes="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F2853615-BFDE-46DE-814C-47EC6EF6D371}" type="datetimeFigureOut">
              <a:rPr lang="el-GR" smtClean="0"/>
              <a:t>30/8/2015</a:t>
            </a:fld>
            <a:endParaRPr lang="el-GR" dirty="0"/>
          </a:p>
        </p:txBody>
      </p:sp>
      <p:sp>
        <p:nvSpPr>
          <p:cNvPr id="6" name="5 - Θέση υποσέλιδου"/>
          <p:cNvSpPr>
            <a:spLocks noGrp="1"/>
          </p:cNvSpPr>
          <p:nvPr>
            <p:ph type="ftr" sz="quarter" idx="11"/>
          </p:nvPr>
        </p:nvSpPr>
        <p:spPr/>
        <p:txBody>
          <a:bodyPr/>
          <a:lstStyle/>
          <a:p>
            <a:endParaRPr lang="el-GR" dirty="0"/>
          </a:p>
        </p:txBody>
      </p:sp>
      <p:sp>
        <p:nvSpPr>
          <p:cNvPr id="7" name="6 - Θέση αριθμού διαφάνειας"/>
          <p:cNvSpPr>
            <a:spLocks noGrp="1"/>
          </p:cNvSpPr>
          <p:nvPr>
            <p:ph type="sldNum" sz="quarter" idx="12"/>
          </p:nvPr>
        </p:nvSpPr>
        <p:spPr/>
        <p:txBody>
          <a:bodyPr/>
          <a:lstStyle/>
          <a:p>
            <a:fld id="{3DF53439-851E-44AD-84B1-B6BFC3D0C743}" type="slidenum">
              <a:rPr lang="el-GR" smtClean="0"/>
              <a:t>‹#›</a:t>
            </a:fld>
            <a:endParaRPr lang="el-GR" dirty="0"/>
          </a:p>
        </p:txBody>
      </p:sp>
    </p:spTree>
  </p:cSld>
  <p:clrMapOvr>
    <a:masterClrMapping/>
  </p:clrMapOvr>
  <p:transition advTm="9267">
    <p:wheel spokes="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F2853615-BFDE-46DE-814C-47EC6EF6D371}" type="datetimeFigureOut">
              <a:rPr lang="el-GR" smtClean="0"/>
              <a:t>30/8/2015</a:t>
            </a:fld>
            <a:endParaRPr lang="el-GR" dirty="0"/>
          </a:p>
        </p:txBody>
      </p:sp>
      <p:sp>
        <p:nvSpPr>
          <p:cNvPr id="5" name="4 - Θέση υποσέλιδου"/>
          <p:cNvSpPr>
            <a:spLocks noGrp="1"/>
          </p:cNvSpPr>
          <p:nvPr>
            <p:ph type="ftr" sz="quarter" idx="11"/>
          </p:nvPr>
        </p:nvSpPr>
        <p:spPr/>
        <p:txBody>
          <a:bodyPr/>
          <a:lstStyle/>
          <a:p>
            <a:endParaRPr lang="el-GR" dirty="0"/>
          </a:p>
        </p:txBody>
      </p:sp>
      <p:sp>
        <p:nvSpPr>
          <p:cNvPr id="6" name="5 - Θέση αριθμού διαφάνειας"/>
          <p:cNvSpPr>
            <a:spLocks noGrp="1"/>
          </p:cNvSpPr>
          <p:nvPr>
            <p:ph type="sldNum" sz="quarter" idx="12"/>
          </p:nvPr>
        </p:nvSpPr>
        <p:spPr/>
        <p:txBody>
          <a:bodyPr/>
          <a:lstStyle/>
          <a:p>
            <a:fld id="{3DF53439-851E-44AD-84B1-B6BFC3D0C743}" type="slidenum">
              <a:rPr lang="el-GR" smtClean="0"/>
              <a:t>‹#›</a:t>
            </a:fld>
            <a:endParaRPr lang="el-GR" dirty="0"/>
          </a:p>
        </p:txBody>
      </p:sp>
    </p:spTree>
  </p:cSld>
  <p:clrMapOvr>
    <a:masterClrMapping/>
  </p:clrMapOvr>
  <p:transition advTm="9267">
    <p:wheel spokes="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F2853615-BFDE-46DE-814C-47EC6EF6D371}" type="datetimeFigureOut">
              <a:rPr lang="el-GR" smtClean="0"/>
              <a:t>30/8/2015</a:t>
            </a:fld>
            <a:endParaRPr lang="el-GR" dirty="0"/>
          </a:p>
        </p:txBody>
      </p:sp>
      <p:sp>
        <p:nvSpPr>
          <p:cNvPr id="5" name="4 - Θέση υποσέλιδου"/>
          <p:cNvSpPr>
            <a:spLocks noGrp="1"/>
          </p:cNvSpPr>
          <p:nvPr>
            <p:ph type="ftr" sz="quarter" idx="11"/>
          </p:nvPr>
        </p:nvSpPr>
        <p:spPr/>
        <p:txBody>
          <a:bodyPr/>
          <a:lstStyle/>
          <a:p>
            <a:endParaRPr lang="el-GR" dirty="0"/>
          </a:p>
        </p:txBody>
      </p:sp>
      <p:sp>
        <p:nvSpPr>
          <p:cNvPr id="6" name="5 - Θέση αριθμού διαφάνειας"/>
          <p:cNvSpPr>
            <a:spLocks noGrp="1"/>
          </p:cNvSpPr>
          <p:nvPr>
            <p:ph type="sldNum" sz="quarter" idx="12"/>
          </p:nvPr>
        </p:nvSpPr>
        <p:spPr/>
        <p:txBody>
          <a:bodyPr/>
          <a:lstStyle/>
          <a:p>
            <a:fld id="{3DF53439-851E-44AD-84B1-B6BFC3D0C743}" type="slidenum">
              <a:rPr lang="el-GR" smtClean="0"/>
              <a:t>‹#›</a:t>
            </a:fld>
            <a:endParaRPr lang="el-GR" dirty="0"/>
          </a:p>
        </p:txBody>
      </p:sp>
    </p:spTree>
  </p:cSld>
  <p:clrMapOvr>
    <a:masterClrMapping/>
  </p:clrMapOvr>
  <p:transition advTm="9267">
    <p:wheel spokes="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l-GR" smtClean="0"/>
              <a:t>Στυλ κύριου τίτλου</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l-GR" smtClean="0"/>
              <a:t>Στυλ κύριου υπότιτλου</a:t>
            </a:r>
            <a:endParaRPr lang="en-US" dirty="0"/>
          </a:p>
        </p:txBody>
      </p:sp>
      <p:sp>
        <p:nvSpPr>
          <p:cNvPr id="4" name="Date Placeholder 3"/>
          <p:cNvSpPr>
            <a:spLocks noGrp="1"/>
          </p:cNvSpPr>
          <p:nvPr>
            <p:ph type="dt" sz="half" idx="10"/>
          </p:nvPr>
        </p:nvSpPr>
        <p:spPr/>
        <p:txBody>
          <a:bodyPr/>
          <a:lstStyle/>
          <a:p>
            <a:fld id="{1DEBEFA4-7E2A-48E9-9D7F-4774E9BA0BA1}" type="datetime1">
              <a:rPr lang="el-GR" smtClean="0"/>
              <a:pPr/>
              <a:t>30/8/2015</a:t>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5C65CCC8-2301-4716-8EA0-2B9DB5640EF1}" type="slidenum">
              <a:rPr lang="el-GR" smtClean="0"/>
              <a:pPr/>
              <a:t>‹#›</a:t>
            </a:fld>
            <a:endParaRPr lang="el-GR" dirty="0"/>
          </a:p>
        </p:txBody>
      </p:sp>
    </p:spTree>
    <p:extLst>
      <p:ext uri="{BB962C8B-B14F-4D97-AF65-F5344CB8AC3E}">
        <p14:creationId xmlns:p14="http://schemas.microsoft.com/office/powerpoint/2010/main" val="1125911283"/>
      </p:ext>
    </p:extLst>
  </p:cSld>
  <p:clrMapOvr>
    <a:masterClrMapping/>
  </p:clrMapOvr>
  <p:transition advTm="9267">
    <p:wheel spokes="1"/>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a:p>
        </p:txBody>
      </p:sp>
      <p:sp>
        <p:nvSpPr>
          <p:cNvPr id="3" name="Content Placeholder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8BA33E6D-C5DB-41DA-AA60-D23B819D654A}" type="datetime1">
              <a:rPr lang="el-GR" smtClean="0"/>
              <a:pPr/>
              <a:t>30/8/2015</a:t>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5C65CCC8-2301-4716-8EA0-2B9DB5640EF1}" type="slidenum">
              <a:rPr lang="el-GR" smtClean="0"/>
              <a:pPr/>
              <a:t>‹#›</a:t>
            </a:fld>
            <a:endParaRPr lang="el-GR" dirty="0"/>
          </a:p>
        </p:txBody>
      </p:sp>
    </p:spTree>
    <p:extLst>
      <p:ext uri="{BB962C8B-B14F-4D97-AF65-F5344CB8AC3E}">
        <p14:creationId xmlns:p14="http://schemas.microsoft.com/office/powerpoint/2010/main" val="4161725690"/>
      </p:ext>
    </p:extLst>
  </p:cSld>
  <p:clrMapOvr>
    <a:masterClrMapping/>
  </p:clrMapOvr>
  <p:transition advTm="9267">
    <p:wheel spokes="1"/>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l-GR" smtClean="0"/>
              <a:t>Στυλ κύριου τίτλου</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l-GR" smtClean="0"/>
              <a:t>Στυλ υποδείγματος κειμένου</a:t>
            </a:r>
          </a:p>
        </p:txBody>
      </p:sp>
      <p:sp>
        <p:nvSpPr>
          <p:cNvPr id="4" name="Date Placeholder 3"/>
          <p:cNvSpPr>
            <a:spLocks noGrp="1"/>
          </p:cNvSpPr>
          <p:nvPr>
            <p:ph type="dt" sz="half" idx="10"/>
          </p:nvPr>
        </p:nvSpPr>
        <p:spPr/>
        <p:txBody>
          <a:bodyPr/>
          <a:lstStyle/>
          <a:p>
            <a:fld id="{6490B75C-D1A7-4F51-99D3-694DE30E9485}" type="datetime1">
              <a:rPr lang="el-GR" smtClean="0"/>
              <a:pPr/>
              <a:t>30/8/2015</a:t>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5C65CCC8-2301-4716-8EA0-2B9DB5640EF1}" type="slidenum">
              <a:rPr lang="el-GR" smtClean="0"/>
              <a:pPr/>
              <a:t>‹#›</a:t>
            </a:fld>
            <a:endParaRPr lang="el-GR" dirty="0"/>
          </a:p>
        </p:txBody>
      </p:sp>
    </p:spTree>
    <p:extLst>
      <p:ext uri="{BB962C8B-B14F-4D97-AF65-F5344CB8AC3E}">
        <p14:creationId xmlns:p14="http://schemas.microsoft.com/office/powerpoint/2010/main" val="4099431667"/>
      </p:ext>
    </p:extLst>
  </p:cSld>
  <p:clrMapOvr>
    <a:masterClrMapping/>
  </p:clrMapOvr>
  <p:transition advTm="9267">
    <p:wheel spokes="1"/>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4"/>
          <p:cNvSpPr>
            <a:spLocks noGrp="1"/>
          </p:cNvSpPr>
          <p:nvPr>
            <p:ph type="dt" sz="half" idx="10"/>
          </p:nvPr>
        </p:nvSpPr>
        <p:spPr/>
        <p:txBody>
          <a:bodyPr/>
          <a:lstStyle/>
          <a:p>
            <a:fld id="{9B7DB41C-1C22-4F27-973D-FA970F539889}" type="datetime1">
              <a:rPr lang="el-GR" smtClean="0"/>
              <a:pPr/>
              <a:t>30/8/2015</a:t>
            </a:fld>
            <a:endParaRPr lang="el-GR" dirty="0"/>
          </a:p>
        </p:txBody>
      </p:sp>
      <p:sp>
        <p:nvSpPr>
          <p:cNvPr id="6" name="Footer Placeholder 5"/>
          <p:cNvSpPr>
            <a:spLocks noGrp="1"/>
          </p:cNvSpPr>
          <p:nvPr>
            <p:ph type="ftr" sz="quarter" idx="11"/>
          </p:nvPr>
        </p:nvSpPr>
        <p:spPr/>
        <p:txBody>
          <a:bodyPr/>
          <a:lstStyle/>
          <a:p>
            <a:endParaRPr lang="el-GR" dirty="0"/>
          </a:p>
        </p:txBody>
      </p:sp>
      <p:sp>
        <p:nvSpPr>
          <p:cNvPr id="7" name="Slide Number Placeholder 6"/>
          <p:cNvSpPr>
            <a:spLocks noGrp="1"/>
          </p:cNvSpPr>
          <p:nvPr>
            <p:ph type="sldNum" sz="quarter" idx="12"/>
          </p:nvPr>
        </p:nvSpPr>
        <p:spPr/>
        <p:txBody>
          <a:bodyPr/>
          <a:lstStyle/>
          <a:p>
            <a:fld id="{5C65CCC8-2301-4716-8EA0-2B9DB5640EF1}" type="slidenum">
              <a:rPr lang="el-GR" smtClean="0"/>
              <a:pPr/>
              <a:t>‹#›</a:t>
            </a:fld>
            <a:endParaRPr lang="el-GR" dirty="0"/>
          </a:p>
        </p:txBody>
      </p:sp>
      <p:sp>
        <p:nvSpPr>
          <p:cNvPr id="8" name="Title 7"/>
          <p:cNvSpPr>
            <a:spLocks noGrp="1"/>
          </p:cNvSpPr>
          <p:nvPr>
            <p:ph type="title"/>
          </p:nvPr>
        </p:nvSpPr>
        <p:spPr/>
        <p:txBody>
          <a:bodyPr/>
          <a:lstStyle/>
          <a:p>
            <a:r>
              <a:rPr lang="el-GR" smtClean="0"/>
              <a:t>Στυλ κύριου τίτλου</a:t>
            </a:r>
            <a:endParaRPr lang="en-US"/>
          </a:p>
        </p:txBody>
      </p:sp>
    </p:spTree>
    <p:extLst>
      <p:ext uri="{BB962C8B-B14F-4D97-AF65-F5344CB8AC3E}">
        <p14:creationId xmlns:p14="http://schemas.microsoft.com/office/powerpoint/2010/main" val="3306852246"/>
      </p:ext>
    </p:extLst>
  </p:cSld>
  <p:clrMapOvr>
    <a:masterClrMapping/>
  </p:clrMapOvr>
  <p:transition advTm="9267">
    <p:wheel spokes="1"/>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smtClean="0"/>
              <a:t>Στυλ κύριου τίτλου</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l-GR" smtClean="0"/>
              <a:t>Στυλ υποδείγματος κειμένου</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l-GR" smtClean="0"/>
              <a:t>Στυλ υποδείγματος κειμένου</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Date Placeholder 6"/>
          <p:cNvSpPr>
            <a:spLocks noGrp="1"/>
          </p:cNvSpPr>
          <p:nvPr>
            <p:ph type="dt" sz="half" idx="10"/>
          </p:nvPr>
        </p:nvSpPr>
        <p:spPr/>
        <p:txBody>
          <a:bodyPr/>
          <a:lstStyle/>
          <a:p>
            <a:fld id="{666B0B52-5161-42AA-9DD7-30AAA2B15056}" type="datetime1">
              <a:rPr lang="el-GR" smtClean="0"/>
              <a:pPr/>
              <a:t>30/8/2015</a:t>
            </a:fld>
            <a:endParaRPr lang="el-GR" dirty="0"/>
          </a:p>
        </p:txBody>
      </p:sp>
      <p:sp>
        <p:nvSpPr>
          <p:cNvPr id="8" name="Footer Placeholder 7"/>
          <p:cNvSpPr>
            <a:spLocks noGrp="1"/>
          </p:cNvSpPr>
          <p:nvPr>
            <p:ph type="ftr" sz="quarter" idx="11"/>
          </p:nvPr>
        </p:nvSpPr>
        <p:spPr/>
        <p:txBody>
          <a:bodyPr/>
          <a:lstStyle/>
          <a:p>
            <a:endParaRPr lang="el-GR" dirty="0"/>
          </a:p>
        </p:txBody>
      </p:sp>
      <p:sp>
        <p:nvSpPr>
          <p:cNvPr id="9" name="Slide Number Placeholder 8"/>
          <p:cNvSpPr>
            <a:spLocks noGrp="1"/>
          </p:cNvSpPr>
          <p:nvPr>
            <p:ph type="sldNum" sz="quarter" idx="12"/>
          </p:nvPr>
        </p:nvSpPr>
        <p:spPr/>
        <p:txBody>
          <a:bodyPr/>
          <a:lstStyle/>
          <a:p>
            <a:fld id="{5C65CCC8-2301-4716-8EA0-2B9DB5640EF1}" type="slidenum">
              <a:rPr lang="el-GR" smtClean="0"/>
              <a:pPr/>
              <a:t>‹#›</a:t>
            </a:fld>
            <a:endParaRPr lang="el-GR" dirty="0"/>
          </a:p>
        </p:txBody>
      </p:sp>
    </p:spTree>
    <p:extLst>
      <p:ext uri="{BB962C8B-B14F-4D97-AF65-F5344CB8AC3E}">
        <p14:creationId xmlns:p14="http://schemas.microsoft.com/office/powerpoint/2010/main" val="3776238692"/>
      </p:ext>
    </p:extLst>
  </p:cSld>
  <p:clrMapOvr>
    <a:masterClrMapping/>
  </p:clrMapOvr>
  <p:transition advTm="9267">
    <p:wheel spokes="1"/>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a:p>
        </p:txBody>
      </p:sp>
      <p:sp>
        <p:nvSpPr>
          <p:cNvPr id="3" name="Date Placeholder 2"/>
          <p:cNvSpPr>
            <a:spLocks noGrp="1"/>
          </p:cNvSpPr>
          <p:nvPr>
            <p:ph type="dt" sz="half" idx="10"/>
          </p:nvPr>
        </p:nvSpPr>
        <p:spPr/>
        <p:txBody>
          <a:bodyPr/>
          <a:lstStyle/>
          <a:p>
            <a:fld id="{20F5BD8C-AA7D-41C3-BF2A-115A39DC9474}" type="datetime1">
              <a:rPr lang="el-GR" smtClean="0"/>
              <a:pPr/>
              <a:t>30/8/2015</a:t>
            </a:fld>
            <a:endParaRPr lang="el-GR" dirty="0"/>
          </a:p>
        </p:txBody>
      </p:sp>
      <p:sp>
        <p:nvSpPr>
          <p:cNvPr id="4" name="Footer Placeholder 3"/>
          <p:cNvSpPr>
            <a:spLocks noGrp="1"/>
          </p:cNvSpPr>
          <p:nvPr>
            <p:ph type="ftr" sz="quarter" idx="11"/>
          </p:nvPr>
        </p:nvSpPr>
        <p:spPr/>
        <p:txBody>
          <a:bodyPr/>
          <a:lstStyle/>
          <a:p>
            <a:endParaRPr lang="el-GR" dirty="0"/>
          </a:p>
        </p:txBody>
      </p:sp>
      <p:sp>
        <p:nvSpPr>
          <p:cNvPr id="5" name="Slide Number Placeholder 4"/>
          <p:cNvSpPr>
            <a:spLocks noGrp="1"/>
          </p:cNvSpPr>
          <p:nvPr>
            <p:ph type="sldNum" sz="quarter" idx="12"/>
          </p:nvPr>
        </p:nvSpPr>
        <p:spPr/>
        <p:txBody>
          <a:bodyPr/>
          <a:lstStyle/>
          <a:p>
            <a:fld id="{5C65CCC8-2301-4716-8EA0-2B9DB5640EF1}" type="slidenum">
              <a:rPr lang="el-GR" smtClean="0"/>
              <a:pPr/>
              <a:t>‹#›</a:t>
            </a:fld>
            <a:endParaRPr lang="el-GR" dirty="0"/>
          </a:p>
        </p:txBody>
      </p:sp>
    </p:spTree>
    <p:extLst>
      <p:ext uri="{BB962C8B-B14F-4D97-AF65-F5344CB8AC3E}">
        <p14:creationId xmlns:p14="http://schemas.microsoft.com/office/powerpoint/2010/main" val="834917172"/>
      </p:ext>
    </p:extLst>
  </p:cSld>
  <p:clrMapOvr>
    <a:masterClrMapping/>
  </p:clrMapOvr>
  <p:transition advTm="9267">
    <p:wheel spokes="1"/>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FFE420-9237-4609-B4E6-CF1EF28F2E10}" type="datetime1">
              <a:rPr lang="el-GR" smtClean="0"/>
              <a:pPr/>
              <a:t>30/8/2015</a:t>
            </a:fld>
            <a:endParaRPr lang="el-GR" dirty="0"/>
          </a:p>
        </p:txBody>
      </p:sp>
      <p:sp>
        <p:nvSpPr>
          <p:cNvPr id="3" name="Footer Placeholder 2"/>
          <p:cNvSpPr>
            <a:spLocks noGrp="1"/>
          </p:cNvSpPr>
          <p:nvPr>
            <p:ph type="ftr" sz="quarter" idx="11"/>
          </p:nvPr>
        </p:nvSpPr>
        <p:spPr/>
        <p:txBody>
          <a:bodyPr/>
          <a:lstStyle/>
          <a:p>
            <a:endParaRPr lang="el-GR" dirty="0"/>
          </a:p>
        </p:txBody>
      </p:sp>
      <p:sp>
        <p:nvSpPr>
          <p:cNvPr id="4" name="Slide Number Placeholder 3"/>
          <p:cNvSpPr>
            <a:spLocks noGrp="1"/>
          </p:cNvSpPr>
          <p:nvPr>
            <p:ph type="sldNum" sz="quarter" idx="12"/>
          </p:nvPr>
        </p:nvSpPr>
        <p:spPr/>
        <p:txBody>
          <a:bodyPr/>
          <a:lstStyle/>
          <a:p>
            <a:fld id="{5C65CCC8-2301-4716-8EA0-2B9DB5640EF1}" type="slidenum">
              <a:rPr lang="el-GR" smtClean="0"/>
              <a:pPr/>
              <a:t>‹#›</a:t>
            </a:fld>
            <a:endParaRPr lang="el-GR" dirty="0"/>
          </a:p>
        </p:txBody>
      </p:sp>
    </p:spTree>
    <p:extLst>
      <p:ext uri="{BB962C8B-B14F-4D97-AF65-F5344CB8AC3E}">
        <p14:creationId xmlns:p14="http://schemas.microsoft.com/office/powerpoint/2010/main" val="4239786016"/>
      </p:ext>
    </p:extLst>
  </p:cSld>
  <p:clrMapOvr>
    <a:masterClrMapping/>
  </p:clrMapOvr>
  <p:transition advTm="9267">
    <p:wheel spokes="1"/>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l-GR" smtClean="0"/>
              <a:t>Στυλ κύριου τίτλου</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l-GR" smtClean="0"/>
              <a:t>Στυλ υποδείγματος κειμένου</a:t>
            </a:r>
          </a:p>
        </p:txBody>
      </p:sp>
      <p:sp>
        <p:nvSpPr>
          <p:cNvPr id="5" name="Date Placeholder 4"/>
          <p:cNvSpPr>
            <a:spLocks noGrp="1"/>
          </p:cNvSpPr>
          <p:nvPr>
            <p:ph type="dt" sz="half" idx="10"/>
          </p:nvPr>
        </p:nvSpPr>
        <p:spPr/>
        <p:txBody>
          <a:bodyPr/>
          <a:lstStyle/>
          <a:p>
            <a:fld id="{BE8E17B4-5773-4BF0-B6C6-F5ED533A794C}" type="datetime1">
              <a:rPr lang="el-GR" smtClean="0"/>
              <a:pPr/>
              <a:t>30/8/2015</a:t>
            </a:fld>
            <a:endParaRPr lang="el-GR" dirty="0"/>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l-GR" dirty="0">
              <a:solidFill>
                <a:srgbClr val="434342"/>
              </a:solidFill>
            </a:endParaRPr>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5C65CCC8-2301-4716-8EA0-2B9DB5640EF1}" type="slidenum">
              <a:rPr lang="el-GR" smtClean="0">
                <a:solidFill>
                  <a:srgbClr val="434342"/>
                </a:solidFill>
              </a:rPr>
              <a:pPr/>
              <a:t>‹#›</a:t>
            </a:fld>
            <a:endParaRPr lang="el-GR" dirty="0">
              <a:solidFill>
                <a:srgbClr val="434342"/>
              </a:solidFill>
            </a:endParaRPr>
          </a:p>
        </p:txBody>
      </p:sp>
    </p:spTree>
    <p:extLst>
      <p:ext uri="{BB962C8B-B14F-4D97-AF65-F5344CB8AC3E}">
        <p14:creationId xmlns:p14="http://schemas.microsoft.com/office/powerpoint/2010/main" val="746639303"/>
      </p:ext>
    </p:extLst>
  </p:cSld>
  <p:clrMapOvr>
    <a:masterClrMapping/>
  </p:clrMapOvr>
  <p:transition advTm="9267">
    <p:wheel spokes="1"/>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l-GR" dirty="0" smtClean="0"/>
              <a:t>Κάντε κλικ στο εικονίδιο για να προσθέσετε μια εικόνα</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l-GR" smtClean="0"/>
              <a:t>Στυλ κύριου τίτλου</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3AC44A6B-EE1A-406A-85BF-12DCE2E86336}" type="datetime1">
              <a:rPr lang="el-GR" smtClean="0"/>
              <a:pPr/>
              <a:t>30/8/2015</a:t>
            </a:fld>
            <a:endParaRPr lang="el-GR" dirty="0"/>
          </a:p>
        </p:txBody>
      </p:sp>
      <p:sp>
        <p:nvSpPr>
          <p:cNvPr id="6" name="Footer Placeholder 5"/>
          <p:cNvSpPr>
            <a:spLocks noGrp="1"/>
          </p:cNvSpPr>
          <p:nvPr>
            <p:ph type="ftr" sz="quarter" idx="11"/>
          </p:nvPr>
        </p:nvSpPr>
        <p:spPr/>
        <p:txBody>
          <a:bodyPr/>
          <a:lstStyle/>
          <a:p>
            <a:endParaRPr lang="el-GR" dirty="0"/>
          </a:p>
        </p:txBody>
      </p:sp>
      <p:sp>
        <p:nvSpPr>
          <p:cNvPr id="7" name="Slide Number Placeholder 6"/>
          <p:cNvSpPr>
            <a:spLocks noGrp="1"/>
          </p:cNvSpPr>
          <p:nvPr>
            <p:ph type="sldNum" sz="quarter" idx="12"/>
          </p:nvPr>
        </p:nvSpPr>
        <p:spPr/>
        <p:txBody>
          <a:bodyPr/>
          <a:lstStyle/>
          <a:p>
            <a:fld id="{5C65CCC8-2301-4716-8EA0-2B9DB5640EF1}" type="slidenum">
              <a:rPr lang="el-GR" smtClean="0"/>
              <a:pPr/>
              <a:t>‹#›</a:t>
            </a:fld>
            <a:endParaRPr lang="el-GR" dirty="0"/>
          </a:p>
        </p:txBody>
      </p:sp>
    </p:spTree>
    <p:extLst>
      <p:ext uri="{BB962C8B-B14F-4D97-AF65-F5344CB8AC3E}">
        <p14:creationId xmlns:p14="http://schemas.microsoft.com/office/powerpoint/2010/main" val="2030094571"/>
      </p:ext>
    </p:extLst>
  </p:cSld>
  <p:clrMapOvr>
    <a:masterClrMapping/>
  </p:clrMapOvr>
  <p:transition advTm="9267">
    <p:wheel spokes="1"/>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a:p>
        </p:txBody>
      </p:sp>
      <p:sp>
        <p:nvSpPr>
          <p:cNvPr id="3" name="Vertical Text Placeholder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Date Placeholder 3"/>
          <p:cNvSpPr>
            <a:spLocks noGrp="1"/>
          </p:cNvSpPr>
          <p:nvPr>
            <p:ph type="dt" sz="half" idx="10"/>
          </p:nvPr>
        </p:nvSpPr>
        <p:spPr/>
        <p:txBody>
          <a:bodyPr/>
          <a:lstStyle/>
          <a:p>
            <a:fld id="{AF32D863-0156-4C69-8E20-33264FDB3443}" type="datetime1">
              <a:rPr lang="el-GR" smtClean="0"/>
              <a:pPr/>
              <a:t>30/8/2015</a:t>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5C65CCC8-2301-4716-8EA0-2B9DB5640EF1}" type="slidenum">
              <a:rPr lang="el-GR" smtClean="0"/>
              <a:pPr/>
              <a:t>‹#›</a:t>
            </a:fld>
            <a:endParaRPr lang="el-GR" dirty="0"/>
          </a:p>
        </p:txBody>
      </p:sp>
    </p:spTree>
    <p:extLst>
      <p:ext uri="{BB962C8B-B14F-4D97-AF65-F5344CB8AC3E}">
        <p14:creationId xmlns:p14="http://schemas.microsoft.com/office/powerpoint/2010/main" val="1626481137"/>
      </p:ext>
    </p:extLst>
  </p:cSld>
  <p:clrMapOvr>
    <a:masterClrMapping/>
  </p:clrMapOvr>
  <p:transition advTm="9267">
    <p:wheel spokes="1"/>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Date Placeholder 3"/>
          <p:cNvSpPr>
            <a:spLocks noGrp="1"/>
          </p:cNvSpPr>
          <p:nvPr>
            <p:ph type="dt" sz="half" idx="10"/>
          </p:nvPr>
        </p:nvSpPr>
        <p:spPr/>
        <p:txBody>
          <a:bodyPr/>
          <a:lstStyle/>
          <a:p>
            <a:fld id="{2A5AE56C-C806-4ED3-8A2C-97E8B3828F74}" type="datetime1">
              <a:rPr lang="el-GR" smtClean="0"/>
              <a:pPr/>
              <a:t>30/8/2015</a:t>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5C65CCC8-2301-4716-8EA0-2B9DB5640EF1}" type="slidenum">
              <a:rPr lang="el-GR" smtClean="0"/>
              <a:pPr/>
              <a:t>‹#›</a:t>
            </a:fld>
            <a:endParaRPr lang="el-GR" dirty="0"/>
          </a:p>
        </p:txBody>
      </p:sp>
    </p:spTree>
    <p:extLst>
      <p:ext uri="{BB962C8B-B14F-4D97-AF65-F5344CB8AC3E}">
        <p14:creationId xmlns:p14="http://schemas.microsoft.com/office/powerpoint/2010/main" val="4136903905"/>
      </p:ext>
    </p:extLst>
  </p:cSld>
  <p:clrMapOvr>
    <a:masterClrMapping/>
  </p:clrMapOvr>
  <p:transition advTm="9267">
    <p:wheel spokes="1"/>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6E7FC"/>
        </a:solidFill>
        <a:effectLst/>
      </p:bgPr>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853615-BFDE-46DE-814C-47EC6EF6D371}" type="datetimeFigureOut">
              <a:rPr lang="el-GR" smtClean="0"/>
              <a:t>30/8/2015</a:t>
            </a:fld>
            <a:endParaRPr lang="el-GR" dirty="0"/>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dirty="0"/>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F53439-851E-44AD-84B1-B6BFC3D0C743}" type="slidenum">
              <a:rPr lang="el-GR" smtClean="0"/>
              <a:t>‹#›</a:t>
            </a:fld>
            <a:endParaRPr lang="el-G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advTm="9267">
    <p:wheel spokes="1"/>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6E7FC"/>
        </a:solidFill>
        <a:effectLst/>
      </p:bgPr>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l-GR" smtClean="0"/>
              <a:t>Στυλ κύριου τίτλου</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D785F41C-7334-432D-BADB-04A252AACCE2}" type="datetime1">
              <a:rPr lang="el-GR" smtClean="0"/>
              <a:pPr/>
              <a:t>30/8/2015</a:t>
            </a:fld>
            <a:endParaRPr lang="el-GR" dirty="0"/>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l-GR" dirty="0"/>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5C65CCC8-2301-4716-8EA0-2B9DB5640EF1}" type="slidenum">
              <a:rPr lang="el-GR" smtClean="0"/>
              <a:pPr/>
              <a:t>‹#›</a:t>
            </a:fld>
            <a:endParaRPr lang="el-GR" dirty="0"/>
          </a:p>
        </p:txBody>
      </p:sp>
    </p:spTree>
    <p:extLst>
      <p:ext uri="{BB962C8B-B14F-4D97-AF65-F5344CB8AC3E}">
        <p14:creationId xmlns:p14="http://schemas.microsoft.com/office/powerpoint/2010/main" val="16728753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advTm="9267">
    <p:wheel spokes="1"/>
  </p:transition>
  <p:timing>
    <p:tnLst>
      <p:par>
        <p:cTn id="1" dur="indefinite" restart="never" nodeType="tmRoot"/>
      </p:par>
    </p:tnLst>
  </p:timing>
  <p:hf hdr="0" ftr="0" dt="0"/>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audio" Target="../media/audio1.wav"/><Relationship Id="rId5" Type="http://schemas.openxmlformats.org/officeDocument/2006/relationships/image" Target="../media/image8.pn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audio" Target="../media/audio3.wav"/><Relationship Id="rId3" Type="http://schemas.openxmlformats.org/officeDocument/2006/relationships/audio" Target="../media/audio3.wav"/><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18.xml"/><Relationship Id="rId5" Type="http://schemas.openxmlformats.org/officeDocument/2006/relationships/image" Target="../media/image19.jpe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emf"/><Relationship Id="rId2" Type="http://schemas.openxmlformats.org/officeDocument/2006/relationships/notesSlide" Target="../notesSlides/notesSlide14.xml"/><Relationship Id="rId1" Type="http://schemas.openxmlformats.org/officeDocument/2006/relationships/slideLayout" Target="../slideLayouts/slideLayout18.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hyperlink" Target="https://www.google.com.cy/url?sa=i&amp;rct=j&amp;q=&amp;esrc=s&amp;source=images&amp;cd=&amp;cad=rja&amp;uact=8&amp;ved=0CAcQjRxqFQoTCOuGqKOz9MYCFcbRFAodcq0E1Q&amp;url=https://www.choptopshop.com.au/whats-a-ems-machine/&amp;ei=YISyVevWIMajU_LakqgN&amp;bvm=bv.98476267,d.bGQ&amp;psig=AFQjCNHvkmYm_YOg22pSNDoi2pInPbrneg&amp;ust=1437848769570926" TargetMode="Externa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2.emf"/><Relationship Id="rId4" Type="http://schemas.openxmlformats.org/officeDocument/2006/relationships/image" Target="../media/image31.emf"/></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5.emf"/><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audio" Target="../media/audio5.wav"/><Relationship Id="rId7" Type="http://schemas.microsoft.com/office/2007/relationships/hdphoto" Target="../media/hdphoto1.wdp"/><Relationship Id="rId2" Type="http://schemas.openxmlformats.org/officeDocument/2006/relationships/notesSlide" Target="../notesSlides/notesSlide21.xml"/><Relationship Id="rId1" Type="http://schemas.openxmlformats.org/officeDocument/2006/relationships/slideLayout" Target="../slideLayouts/slideLayout18.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18.xml"/><Relationship Id="rId4" Type="http://schemas.openxmlformats.org/officeDocument/2006/relationships/image" Target="../media/image44.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9.xml"/><Relationship Id="rId1" Type="http://schemas.openxmlformats.org/officeDocument/2006/relationships/slideLayout" Target="../slideLayouts/slideLayout17.xml"/><Relationship Id="rId4" Type="http://schemas.openxmlformats.org/officeDocument/2006/relationships/image" Target="../media/image46.png"/></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1.xml"/><Relationship Id="rId1" Type="http://schemas.openxmlformats.org/officeDocument/2006/relationships/slideLayout" Target="../slideLayouts/slideLayout13.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hyperlink" Target="//upload.wikimedia.org/wikipedia/commons/3/32/FlowCitometer.svg" TargetMode="External"/></Relationships>
</file>

<file path=ppt/slides/_rels/slide32.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2.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3.xml"/><Relationship Id="rId1" Type="http://schemas.openxmlformats.org/officeDocument/2006/relationships/slideLayout" Target="../slideLayouts/slideLayout18.xml"/><Relationship Id="rId5" Type="http://schemas.openxmlformats.org/officeDocument/2006/relationships/image" Target="../media/image54.png"/><Relationship Id="rId4" Type="http://schemas.openxmlformats.org/officeDocument/2006/relationships/image" Target="../media/image53.png"/></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8.png"/><Relationship Id="rId2" Type="http://schemas.openxmlformats.org/officeDocument/2006/relationships/notesSlide" Target="../notesSlides/notesSlide34.xml"/><Relationship Id="rId1" Type="http://schemas.openxmlformats.org/officeDocument/2006/relationships/slideLayout" Target="../slideLayouts/slideLayout17.xml"/><Relationship Id="rId6" Type="http://schemas.microsoft.com/office/2007/relationships/hdphoto" Target="../media/hdphoto2.wdp"/><Relationship Id="rId5" Type="http://schemas.openxmlformats.org/officeDocument/2006/relationships/image" Target="../media/image57.png"/><Relationship Id="rId4" Type="http://schemas.openxmlformats.org/officeDocument/2006/relationships/image" Target="../media/image56.png"/></Relationships>
</file>

<file path=ppt/slides/_rels/slide35.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35.xml"/><Relationship Id="rId1" Type="http://schemas.openxmlformats.org/officeDocument/2006/relationships/slideLayout" Target="../slideLayouts/slideLayout13.xml"/><Relationship Id="rId5" Type="http://schemas.openxmlformats.org/officeDocument/2006/relationships/audio" Target="../media/audio2.wav"/><Relationship Id="rId4" Type="http://schemas.openxmlformats.org/officeDocument/2006/relationships/image" Target="../media/image59.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116631"/>
            <a:ext cx="8350696" cy="2880321"/>
          </a:xfrm>
        </p:spPr>
        <p:txBody>
          <a:bodyPr>
            <a:normAutofit fontScale="90000"/>
          </a:bodyPr>
          <a:lstStyle/>
          <a:p>
            <a:r>
              <a:rPr lang="en-US" dirty="0" smtClean="0"/>
              <a:t/>
            </a:r>
            <a:br>
              <a:rPr lang="en-US" dirty="0" smtClean="0"/>
            </a:br>
            <a:r>
              <a:rPr lang="en-US" dirty="0" smtClean="0"/>
              <a:t/>
            </a:r>
            <a:br>
              <a:rPr lang="en-US" dirty="0" smtClean="0"/>
            </a:br>
            <a:r>
              <a:rPr lang="en-US" dirty="0" smtClean="0">
                <a:solidFill>
                  <a:srgbClr val="002060"/>
                </a:solidFill>
              </a:rPr>
              <a:t>Electrical muscle stimulation (ems)      in medicine &amp; palliative care.</a:t>
            </a:r>
            <a:r>
              <a:rPr lang="en-US" dirty="0"/>
              <a:t/>
            </a:r>
            <a:br>
              <a:rPr lang="en-US" dirty="0"/>
            </a:br>
            <a:r>
              <a:rPr lang="en-US" dirty="0" smtClean="0"/>
              <a:t/>
            </a:r>
            <a:br>
              <a:rPr lang="en-US" dirty="0" smtClean="0"/>
            </a:br>
            <a:r>
              <a:rPr lang="en-US" dirty="0" smtClean="0"/>
              <a:t>                                      </a:t>
            </a:r>
            <a:r>
              <a:rPr lang="en-US" sz="2800" i="1" dirty="0" smtClean="0">
                <a:solidFill>
                  <a:prstClr val="black"/>
                </a:solidFill>
              </a:rPr>
              <a:t>Let’s talk about </a:t>
            </a:r>
            <a:r>
              <a:rPr lang="en-US" sz="2800" i="1" dirty="0">
                <a:solidFill>
                  <a:prstClr val="black"/>
                </a:solidFill>
              </a:rPr>
              <a:t>regeneration!</a:t>
            </a:r>
            <a:r>
              <a:rPr lang="en-US" dirty="0" smtClean="0"/>
              <a:t/>
            </a:r>
            <a:br>
              <a:rPr lang="en-US" dirty="0" smtClean="0"/>
            </a:br>
            <a:endParaRPr lang="en-US" dirty="0"/>
          </a:p>
        </p:txBody>
      </p:sp>
      <p:sp>
        <p:nvSpPr>
          <p:cNvPr id="3" name="Υπότιτλος 2"/>
          <p:cNvSpPr>
            <a:spLocks noGrp="1"/>
          </p:cNvSpPr>
          <p:nvPr>
            <p:ph type="subTitle" idx="1"/>
          </p:nvPr>
        </p:nvSpPr>
        <p:spPr>
          <a:xfrm>
            <a:off x="2743200" y="3068960"/>
            <a:ext cx="6400800" cy="2328664"/>
          </a:xfrm>
        </p:spPr>
        <p:txBody>
          <a:bodyPr>
            <a:normAutofit fontScale="62500" lnSpcReduction="20000"/>
          </a:bodyPr>
          <a:lstStyle/>
          <a:p>
            <a:r>
              <a:rPr lang="en-US" dirty="0" smtClean="0">
                <a:solidFill>
                  <a:srgbClr val="FF0000"/>
                </a:solidFill>
              </a:rPr>
              <a:t>Christos Stefanou</a:t>
            </a:r>
          </a:p>
          <a:p>
            <a:r>
              <a:rPr lang="en-US" dirty="0" smtClean="0">
                <a:solidFill>
                  <a:srgbClr val="002060"/>
                </a:solidFill>
              </a:rPr>
              <a:t>MD, EDICM, PhD-cand</a:t>
            </a:r>
          </a:p>
          <a:p>
            <a:r>
              <a:rPr lang="en-US" i="1" dirty="0" smtClean="0">
                <a:solidFill>
                  <a:srgbClr val="002060"/>
                </a:solidFill>
              </a:rPr>
              <a:t>Assoc. Prof. Medicine</a:t>
            </a:r>
          </a:p>
          <a:p>
            <a:r>
              <a:rPr lang="en-US" dirty="0" smtClean="0">
                <a:solidFill>
                  <a:srgbClr val="002060"/>
                </a:solidFill>
              </a:rPr>
              <a:t>Internist, Intensivist.</a:t>
            </a:r>
          </a:p>
          <a:p>
            <a:endParaRPr lang="en-US" dirty="0" smtClean="0"/>
          </a:p>
          <a:p>
            <a:r>
              <a:rPr lang="en-US" sz="2300" dirty="0" smtClean="0">
                <a:solidFill>
                  <a:schemeClr val="tx1"/>
                </a:solidFill>
              </a:rPr>
              <a:t>Orlando, FL; Aug. 2015.</a:t>
            </a:r>
          </a:p>
          <a:p>
            <a:r>
              <a:rPr lang="en-US" dirty="0" smtClean="0">
                <a:solidFill>
                  <a:srgbClr val="FF0000"/>
                </a:solidFill>
              </a:rPr>
              <a:t>stefanouchristos@hotmail.com</a:t>
            </a:r>
          </a:p>
          <a:p>
            <a:r>
              <a:rPr lang="en-US" sz="2400" i="1" dirty="0" smtClean="0">
                <a:solidFill>
                  <a:schemeClr val="tx1"/>
                </a:solidFill>
              </a:rPr>
              <a:t>No conflicts of interest.</a:t>
            </a:r>
          </a:p>
        </p:txBody>
      </p:sp>
    </p:spTree>
    <p:extLst>
      <p:ext uri="{BB962C8B-B14F-4D97-AF65-F5344CB8AC3E}">
        <p14:creationId xmlns:p14="http://schemas.microsoft.com/office/powerpoint/2010/main" val="912463999"/>
      </p:ext>
    </p:extLst>
  </p:cSld>
  <p:clrMapOvr>
    <a:masterClrMapping/>
  </p:clrMapOvr>
  <p:transition>
    <p:wheel spokes="1"/>
  </p:transition>
  <p:timing>
    <p:tnLst>
      <p:par>
        <p:cTn id="1" dur="indefinite" restart="never" nodeType="tmRoot"/>
      </p:par>
    </p:tnLst>
  </p:timing>
  <p:extLst mod="1">
    <p:ext uri="{E180D4A7-C9FB-4DFB-919C-405C955672EB}">
      <p14:showEvtLst xmlns:p14="http://schemas.microsoft.com/office/powerpoint/2010/main">
        <p14:playEvt time="4392" objId="4"/>
        <p14:triggerEvt type="onClick" time="4392" objId="4"/>
        <p14:stopEvt time="29326" objId="4"/>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yprus satellite vie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00" y="1988839"/>
            <a:ext cx="3333750" cy="2200275"/>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307490" y="836712"/>
            <a:ext cx="7109185" cy="4968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331640" y="5877272"/>
            <a:ext cx="5335115" cy="523220"/>
          </a:xfrm>
          <a:prstGeom prst="rect">
            <a:avLst/>
          </a:prstGeom>
          <a:solidFill>
            <a:schemeClr val="accent2"/>
          </a:solidFill>
        </p:spPr>
        <p:txBody>
          <a:bodyPr wrap="none" rtlCol="0">
            <a:spAutoFit/>
          </a:bodyPr>
          <a:lstStyle/>
          <a:p>
            <a:r>
              <a:rPr lang="en-US" sz="2800" dirty="0" smtClean="0">
                <a:solidFill>
                  <a:schemeClr val="bg1"/>
                </a:solidFill>
                <a:latin typeface="Comic Sans MS" pitchFamily="66" charset="0"/>
              </a:rPr>
              <a:t>stefanouchristos@hotmail.com</a:t>
            </a:r>
            <a:endParaRPr lang="el-GR" sz="2800" dirty="0">
              <a:solidFill>
                <a:schemeClr val="bg1"/>
              </a:solidFill>
              <a:latin typeface="Comic Sans MS" pitchFamily="66" charset="0"/>
            </a:endParaRPr>
          </a:p>
        </p:txBody>
      </p:sp>
      <p:sp>
        <p:nvSpPr>
          <p:cNvPr id="6" name="TextBox 5"/>
          <p:cNvSpPr txBox="1"/>
          <p:nvPr/>
        </p:nvSpPr>
        <p:spPr>
          <a:xfrm>
            <a:off x="7945762" y="4216134"/>
            <a:ext cx="1160767" cy="1754326"/>
          </a:xfrm>
          <a:prstGeom prst="rect">
            <a:avLst/>
          </a:prstGeom>
          <a:noFill/>
        </p:spPr>
        <p:txBody>
          <a:bodyPr wrap="none" rtlCol="0">
            <a:spAutoFit/>
          </a:bodyPr>
          <a:lstStyle/>
          <a:p>
            <a:r>
              <a:rPr lang="en-US" dirty="0" smtClean="0"/>
              <a:t>20min</a:t>
            </a:r>
          </a:p>
          <a:p>
            <a:endParaRPr lang="en-US" dirty="0"/>
          </a:p>
          <a:p>
            <a:r>
              <a:rPr lang="en-US" dirty="0" smtClean="0"/>
              <a:t>~US &gt;  </a:t>
            </a:r>
          </a:p>
          <a:p>
            <a:r>
              <a:rPr lang="en-US" dirty="0" smtClean="0"/>
              <a:t>Directions</a:t>
            </a:r>
          </a:p>
          <a:p>
            <a:endParaRPr lang="en-US" dirty="0" smtClean="0"/>
          </a:p>
          <a:p>
            <a:r>
              <a:rPr lang="en-US" dirty="0" smtClean="0"/>
              <a:t>~exercise?</a:t>
            </a:r>
            <a:endParaRPr lang="en-US" dirty="0"/>
          </a:p>
        </p:txBody>
      </p:sp>
      <p:sp>
        <p:nvSpPr>
          <p:cNvPr id="7" name="TextBox 6"/>
          <p:cNvSpPr txBox="1"/>
          <p:nvPr/>
        </p:nvSpPr>
        <p:spPr>
          <a:xfrm>
            <a:off x="539552" y="260648"/>
            <a:ext cx="6745757" cy="461665"/>
          </a:xfrm>
          <a:prstGeom prst="rect">
            <a:avLst/>
          </a:prstGeom>
          <a:noFill/>
          <a:ln>
            <a:solidFill>
              <a:srgbClr val="32706F"/>
            </a:solidFill>
          </a:ln>
        </p:spPr>
        <p:txBody>
          <a:bodyPr wrap="none" rtlCol="0">
            <a:spAutoFit/>
          </a:bodyPr>
          <a:lstStyle/>
          <a:p>
            <a:r>
              <a:rPr lang="en-US" sz="2400" dirty="0" smtClean="0">
                <a:solidFill>
                  <a:srgbClr val="00B050"/>
                </a:solidFill>
                <a:latin typeface="Comic Sans MS" pitchFamily="66" charset="0"/>
              </a:rPr>
              <a:t>ELECTRICAL MUSCLE STIMULATION (ems)</a:t>
            </a:r>
            <a:endParaRPr lang="en-US" sz="2400" dirty="0">
              <a:solidFill>
                <a:srgbClr val="00B050"/>
              </a:solidFill>
              <a:latin typeface="Comic Sans MS" pitchFamily="66" charset="0"/>
            </a:endParaRPr>
          </a:p>
        </p:txBody>
      </p:sp>
    </p:spTree>
    <p:extLst>
      <p:ext uri="{BB962C8B-B14F-4D97-AF65-F5344CB8AC3E}">
        <p14:creationId xmlns:p14="http://schemas.microsoft.com/office/powerpoint/2010/main" val="2419175026"/>
      </p:ext>
    </p:extLst>
  </p:cSld>
  <p:clrMapOvr>
    <a:masterClrMapping/>
  </p:clrMapOvr>
  <p:transition>
    <p:wheel spokes="1"/>
  </p:transition>
  <p:timing>
    <p:tnLst>
      <p:par>
        <p:cTn id="1" dur="indefinite" restart="never" nodeType="tmRoot"/>
      </p:par>
    </p:tnLst>
  </p:timing>
  <p:extLst mod="1">
    <p:ext uri="{E180D4A7-C9FB-4DFB-919C-405C955672EB}">
      <p14:showEvtLst xmlns:p14="http://schemas.microsoft.com/office/powerpoint/2010/main">
        <p14:playEvt time="2443" objId="4"/>
        <p14:triggerEvt type="onClick" time="2443" objId="4"/>
        <p14:stopEvt time="52369" objId="4"/>
      </p14:showEvt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718" y="620688"/>
            <a:ext cx="8947416" cy="5904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Δεξιό βέλος 3"/>
          <p:cNvSpPr/>
          <p:nvPr/>
        </p:nvSpPr>
        <p:spPr>
          <a:xfrm rot="18167309">
            <a:off x="3131524" y="1345685"/>
            <a:ext cx="1368152" cy="9166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Βέλος προς τα επάνω 4"/>
          <p:cNvSpPr/>
          <p:nvPr/>
        </p:nvSpPr>
        <p:spPr>
          <a:xfrm>
            <a:off x="5049764" y="1514488"/>
            <a:ext cx="484632" cy="97840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Βέλος προς τα επάνω 5"/>
          <p:cNvSpPr/>
          <p:nvPr/>
        </p:nvSpPr>
        <p:spPr>
          <a:xfrm>
            <a:off x="6008271" y="1514488"/>
            <a:ext cx="484632" cy="97840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Βέλος προς τα επάνω 6"/>
          <p:cNvSpPr/>
          <p:nvPr/>
        </p:nvSpPr>
        <p:spPr>
          <a:xfrm>
            <a:off x="6871486" y="1433825"/>
            <a:ext cx="484632" cy="97840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0614011"/>
      </p:ext>
    </p:extLst>
  </p:cSld>
  <p:clrMapOvr>
    <a:masterClrMapping/>
  </p:clrMapOvr>
  <mc:AlternateContent xmlns:mc="http://schemas.openxmlformats.org/markup-compatibility/2006" xmlns:p14="http://schemas.microsoft.com/office/powerpoint/2010/main">
    <mc:Choice Requires="p14">
      <p:transition spd="slow" advTm="9267">
        <p14:flash/>
      </p:transition>
    </mc:Choice>
    <mc:Fallback xmlns="">
      <p:transition spd="slow" advTm="9267">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n-US" dirty="0" smtClean="0"/>
              <a:t>Today’s talk on Electrical Muscle Stimulation (EMS)</a:t>
            </a:r>
            <a:endParaRPr lang="en-US" dirty="0"/>
          </a:p>
        </p:txBody>
      </p:sp>
      <p:sp>
        <p:nvSpPr>
          <p:cNvPr id="3" name="Θέση περιεχομένου 2"/>
          <p:cNvSpPr>
            <a:spLocks noGrp="1"/>
          </p:cNvSpPr>
          <p:nvPr>
            <p:ph idx="1"/>
          </p:nvPr>
        </p:nvSpPr>
        <p:spPr>
          <a:xfrm>
            <a:off x="0" y="1600200"/>
            <a:ext cx="9144000" cy="4525963"/>
          </a:xfrm>
        </p:spPr>
        <p:txBody>
          <a:bodyPr>
            <a:normAutofit/>
          </a:bodyPr>
          <a:lstStyle/>
          <a:p>
            <a:r>
              <a:rPr lang="en-US" dirty="0" smtClean="0"/>
              <a:t>A. Introduction: about. </a:t>
            </a:r>
            <a:r>
              <a:rPr lang="en-US" dirty="0"/>
              <a:t> </a:t>
            </a:r>
            <a:r>
              <a:rPr lang="en-US" dirty="0" smtClean="0"/>
              <a:t>Technical facts.</a:t>
            </a:r>
          </a:p>
          <a:p>
            <a:r>
              <a:rPr lang="en-US" dirty="0" smtClean="0"/>
              <a:t>B. Established &amp; investigational uses/ evidence.</a:t>
            </a:r>
          </a:p>
          <a:p>
            <a:r>
              <a:rPr lang="en-US" dirty="0" smtClean="0"/>
              <a:t>C. EMS &amp; exercise; Tissue regeneration</a:t>
            </a:r>
            <a:r>
              <a:rPr lang="en-US" dirty="0"/>
              <a:t> </a:t>
            </a:r>
            <a:r>
              <a:rPr lang="en-US" dirty="0" smtClean="0"/>
              <a:t>&amp; EPCs.</a:t>
            </a:r>
          </a:p>
          <a:p>
            <a:r>
              <a:rPr lang="en-US" dirty="0" smtClean="0"/>
              <a:t>D. Own research.</a:t>
            </a:r>
          </a:p>
          <a:p>
            <a:r>
              <a:rPr lang="en-US" dirty="0" smtClean="0"/>
              <a:t>E. Safety/  problems.</a:t>
            </a:r>
          </a:p>
          <a:p>
            <a:r>
              <a:rPr lang="en-US" dirty="0" smtClean="0"/>
              <a:t>F. Summary of EMS role in palliative care. </a:t>
            </a:r>
          </a:p>
        </p:txBody>
      </p:sp>
      <p:pic>
        <p:nvPicPr>
          <p:cNvPr id="4" name="Picture 2" descr="https://encrypted-tbn2.gstatic.com/images?q=tbn:ANd9GcQCvtC5F1Ewb1rX1_LEyxhkV6YuTAKRZff6EstDJIJXbSdGfCS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4328" y="116632"/>
            <a:ext cx="1267594" cy="1296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7217444"/>
      </p:ext>
    </p:extLst>
  </p:cSld>
  <p:clrMapOvr>
    <a:masterClrMapping/>
  </p:clrMapOvr>
  <p:transition>
    <p:wheel spokes="1"/>
  </p:transition>
  <p:timing>
    <p:tnLst>
      <p:par>
        <p:cTn id="1" dur="indefinite" restart="never" nodeType="tmRoot"/>
      </p:par>
    </p:tnLst>
  </p:timing>
  <p:extLst mod="1">
    <p:ext uri="{E180D4A7-C9FB-4DFB-919C-405C955672EB}">
      <p14:showEvtLst xmlns:p14="http://schemas.microsoft.com/office/powerpoint/2010/main">
        <p14:playEvt time="2097" objId="5"/>
        <p14:triggerEvt type="onClick" time="2097" objId="5"/>
        <p14:stopEvt time="40596" objId="5"/>
      </p14:showEvt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smtClean="0"/>
              <a:t>EMS (NMES), Generalities</a:t>
            </a:r>
            <a:endParaRPr lang="en-US" dirty="0"/>
          </a:p>
        </p:txBody>
      </p:sp>
      <p:sp>
        <p:nvSpPr>
          <p:cNvPr id="3" name="Θέση περιεχομένου 2"/>
          <p:cNvSpPr>
            <a:spLocks noGrp="1"/>
          </p:cNvSpPr>
          <p:nvPr>
            <p:ph idx="1"/>
          </p:nvPr>
        </p:nvSpPr>
        <p:spPr>
          <a:xfrm>
            <a:off x="457200" y="1196752"/>
            <a:ext cx="8229600" cy="4929411"/>
          </a:xfrm>
        </p:spPr>
        <p:txBody>
          <a:bodyPr/>
          <a:lstStyle/>
          <a:p>
            <a:pPr>
              <a:buFont typeface="Wingdings" pitchFamily="2" charset="2"/>
              <a:buChar char="ü"/>
            </a:pPr>
            <a:r>
              <a:rPr lang="en-US" sz="2800" dirty="0"/>
              <a:t>Skin </a:t>
            </a:r>
            <a:r>
              <a:rPr lang="en-US" sz="2800" dirty="0" smtClean="0"/>
              <a:t>electrodes in proximity to muscle (intact nerve)</a:t>
            </a:r>
          </a:p>
          <a:p>
            <a:pPr>
              <a:buFont typeface="Wingdings" pitchFamily="2" charset="2"/>
              <a:buChar char="ü"/>
            </a:pPr>
            <a:r>
              <a:rPr lang="en-US" sz="2800" dirty="0" smtClean="0"/>
              <a:t>Stimulator (programmable) (IM nerve branches)</a:t>
            </a:r>
            <a:endParaRPr lang="en-US" sz="2800" dirty="0"/>
          </a:p>
          <a:p>
            <a:pPr>
              <a:buFont typeface="Wingdings" pitchFamily="2" charset="2"/>
              <a:buChar char="ü"/>
            </a:pPr>
            <a:r>
              <a:rPr lang="en-US" sz="2800" dirty="0"/>
              <a:t>Electricity into </a:t>
            </a:r>
            <a:r>
              <a:rPr lang="en-US" sz="2800" dirty="0" smtClean="0"/>
              <a:t>body </a:t>
            </a:r>
            <a:endParaRPr lang="en-US" sz="2800" dirty="0"/>
          </a:p>
          <a:p>
            <a:pPr>
              <a:buFont typeface="Wingdings" pitchFamily="2" charset="2"/>
              <a:buChar char="ü"/>
            </a:pPr>
            <a:r>
              <a:rPr lang="en-US" sz="2800" dirty="0" smtClean="0"/>
              <a:t>unique: no CNS order (pt participation)</a:t>
            </a:r>
            <a:endParaRPr lang="en-US" sz="2800" dirty="0"/>
          </a:p>
          <a:p>
            <a:pPr>
              <a:buFont typeface="Wingdings" pitchFamily="2" charset="2"/>
              <a:buChar char="ü"/>
            </a:pPr>
            <a:r>
              <a:rPr lang="en-US" sz="2800" dirty="0"/>
              <a:t>M</a:t>
            </a:r>
            <a:r>
              <a:rPr lang="en-US" sz="2800" dirty="0" smtClean="0"/>
              <a:t>uscles contract (bedside)</a:t>
            </a:r>
          </a:p>
          <a:p>
            <a:pPr>
              <a:buFont typeface="Wingdings" pitchFamily="2" charset="2"/>
              <a:buChar char="ü"/>
            </a:pPr>
            <a:r>
              <a:rPr lang="en-US" sz="2800" dirty="0" smtClean="0"/>
              <a:t>No patient stability (&gt; </a:t>
            </a:r>
            <a:r>
              <a:rPr lang="en-US" sz="2800" i="1" dirty="0" smtClean="0"/>
              <a:t>any</a:t>
            </a:r>
            <a:r>
              <a:rPr lang="en-US" sz="2800" dirty="0" smtClean="0"/>
              <a:t> phase)</a:t>
            </a:r>
          </a:p>
          <a:p>
            <a:pPr>
              <a:buFont typeface="Wingdings" pitchFamily="2" charset="2"/>
              <a:buChar char="ü"/>
            </a:pPr>
            <a:r>
              <a:rPr lang="en-US" sz="2800" dirty="0" smtClean="0"/>
              <a:t>↓$</a:t>
            </a:r>
          </a:p>
          <a:p>
            <a:pPr>
              <a:buFont typeface="Wingdings" pitchFamily="2" charset="2"/>
              <a:buChar char="ü"/>
            </a:pPr>
            <a:r>
              <a:rPr lang="en-US" sz="2800" dirty="0" smtClean="0"/>
              <a:t>Used w/wo PT</a:t>
            </a:r>
          </a:p>
          <a:p>
            <a:pPr>
              <a:buFont typeface="Wingdings" pitchFamily="2" charset="2"/>
              <a:buChar char="ü"/>
            </a:pPr>
            <a:endParaRPr lang="en-US" dirty="0"/>
          </a:p>
          <a:p>
            <a:endParaRPr lang="en-US" dirty="0"/>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51000" y="3645023"/>
            <a:ext cx="2190515" cy="3193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88224" y="2708920"/>
            <a:ext cx="1536973" cy="1536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8824413"/>
      </p:ext>
    </p:extLst>
  </p:cSld>
  <p:clrMapOvr>
    <a:masterClrMapping/>
  </p:clrMapOvr>
  <mc:AlternateContent xmlns:mc="http://schemas.openxmlformats.org/markup-compatibility/2006" xmlns:p14="http://schemas.microsoft.com/office/powerpoint/2010/main">
    <mc:Choice Requires="p14">
      <p:transition spd="slow" p14:dur="1100">
        <p14:switch dir="r"/>
        <p:sndAc>
          <p:stSnd>
            <p:snd r:embed="rId3" name="wind.wav"/>
          </p:stSnd>
        </p:sndAc>
      </p:transition>
    </mc:Choice>
    <mc:Fallback xmlns="">
      <p:transition spd="slow">
        <p:fade/>
        <p:sndAc>
          <p:stSnd>
            <p:snd r:embed="rId6" name="wind.wav"/>
          </p:stSnd>
        </p:sndAc>
      </p:transition>
    </mc:Fallback>
  </mc:AlternateContent>
  <p:timing>
    <p:tnLst>
      <p:par>
        <p:cTn id="1" dur="indefinite" restart="never" nodeType="tmRoot"/>
      </p:par>
    </p:tnLst>
  </p:timing>
  <p:extLst mod="1">
    <p:ext uri="{E180D4A7-C9FB-4DFB-919C-405C955672EB}">
      <p14:showEvtLst xmlns:p14="http://schemas.microsoft.com/office/powerpoint/2010/main">
        <p14:playEvt time="1933" objId="4"/>
        <p14:triggerEvt type="onClick" time="1933" objId="4"/>
        <p14:stopEvt time="42025" objId="4"/>
      </p14:showEvt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n-US" dirty="0" smtClean="0"/>
              <a:t>Suggested settings for most muscle strengthening applications</a:t>
            </a:r>
            <a:endParaRPr lang="en-US" dirty="0"/>
          </a:p>
        </p:txBody>
      </p:sp>
      <p:sp>
        <p:nvSpPr>
          <p:cNvPr id="3" name="Θέση περιεχομένου 2"/>
          <p:cNvSpPr>
            <a:spLocks noGrp="1"/>
          </p:cNvSpPr>
          <p:nvPr>
            <p:ph idx="1"/>
          </p:nvPr>
        </p:nvSpPr>
        <p:spPr>
          <a:xfrm>
            <a:off x="457200" y="1600201"/>
            <a:ext cx="8229600" cy="4061048"/>
          </a:xfrm>
        </p:spPr>
        <p:txBody>
          <a:bodyPr>
            <a:normAutofit/>
          </a:bodyPr>
          <a:lstStyle/>
          <a:p>
            <a:pPr marL="0" marR="0">
              <a:lnSpc>
                <a:spcPct val="115000"/>
              </a:lnSpc>
              <a:spcBef>
                <a:spcPts val="0"/>
              </a:spcBef>
              <a:spcAft>
                <a:spcPts val="0"/>
              </a:spcAft>
            </a:pPr>
            <a:r>
              <a:rPr lang="en-US" dirty="0" smtClean="0">
                <a:ea typeface="Calibri"/>
                <a:cs typeface="Times New Roman"/>
              </a:rPr>
              <a:t>Daily/ bid sessions,</a:t>
            </a:r>
            <a:r>
              <a:rPr lang="el-GR" dirty="0" smtClean="0">
                <a:ea typeface="Calibri"/>
                <a:cs typeface="Times New Roman"/>
              </a:rPr>
              <a:t> </a:t>
            </a:r>
            <a:r>
              <a:rPr lang="el-GR" dirty="0">
                <a:ea typeface="Calibri"/>
                <a:cs typeface="Times New Roman"/>
              </a:rPr>
              <a:t>30 -240</a:t>
            </a:r>
            <a:r>
              <a:rPr lang="el-GR" dirty="0" smtClean="0">
                <a:ea typeface="Calibri"/>
                <a:cs typeface="Times New Roman"/>
              </a:rPr>
              <a:t>’</a:t>
            </a:r>
            <a:r>
              <a:rPr lang="en-US" dirty="0" smtClean="0">
                <a:ea typeface="Calibri"/>
                <a:cs typeface="Times New Roman"/>
              </a:rPr>
              <a:t>; crescendo:</a:t>
            </a:r>
          </a:p>
          <a:p>
            <a:pPr marL="0" lvl="0">
              <a:lnSpc>
                <a:spcPct val="115000"/>
              </a:lnSpc>
              <a:spcBef>
                <a:spcPts val="0"/>
              </a:spcBef>
            </a:pPr>
            <a:r>
              <a:rPr lang="en-US" dirty="0" smtClean="0">
                <a:solidFill>
                  <a:prstClr val="black"/>
                </a:solidFill>
                <a:ea typeface="Calibri"/>
                <a:cs typeface="Times New Roman"/>
              </a:rPr>
              <a:t>Submax </a:t>
            </a:r>
            <a:r>
              <a:rPr lang="en-US" dirty="0">
                <a:solidFill>
                  <a:prstClr val="black"/>
                </a:solidFill>
                <a:ea typeface="Calibri"/>
                <a:cs typeface="Times New Roman"/>
              </a:rPr>
              <a:t>tolerated I; ~</a:t>
            </a:r>
            <a:r>
              <a:rPr lang="el-GR" dirty="0">
                <a:solidFill>
                  <a:prstClr val="black"/>
                </a:solidFill>
                <a:ea typeface="Calibri"/>
                <a:cs typeface="Times New Roman"/>
              </a:rPr>
              <a:t> 40-60%</a:t>
            </a:r>
            <a:r>
              <a:rPr lang="en-US" dirty="0">
                <a:solidFill>
                  <a:prstClr val="black"/>
                </a:solidFill>
                <a:ea typeface="Calibri"/>
                <a:cs typeface="Times New Roman"/>
              </a:rPr>
              <a:t> of voluntary </a:t>
            </a:r>
            <a:r>
              <a:rPr lang="en-US" dirty="0" smtClean="0">
                <a:solidFill>
                  <a:prstClr val="black"/>
                </a:solidFill>
                <a:ea typeface="Calibri"/>
                <a:cs typeface="Times New Roman"/>
              </a:rPr>
              <a:t>F</a:t>
            </a:r>
            <a:r>
              <a:rPr lang="en-US" sz="2000" dirty="0" smtClean="0">
                <a:solidFill>
                  <a:prstClr val="black"/>
                </a:solidFill>
                <a:ea typeface="Calibri"/>
                <a:cs typeface="Times New Roman"/>
              </a:rPr>
              <a:t>max</a:t>
            </a:r>
          </a:p>
          <a:p>
            <a:pPr marL="0" lvl="0">
              <a:lnSpc>
                <a:spcPct val="115000"/>
              </a:lnSpc>
              <a:spcBef>
                <a:spcPts val="0"/>
              </a:spcBef>
            </a:pPr>
            <a:r>
              <a:rPr lang="en-US" i="1" dirty="0">
                <a:ea typeface="Calibri"/>
                <a:cs typeface="Times New Roman"/>
              </a:rPr>
              <a:t>Biphasic square pulses of 100-400μs. </a:t>
            </a:r>
          </a:p>
          <a:p>
            <a:pPr marL="0" lvl="0">
              <a:lnSpc>
                <a:spcPct val="115000"/>
              </a:lnSpc>
              <a:spcBef>
                <a:spcPts val="0"/>
              </a:spcBef>
            </a:pPr>
            <a:r>
              <a:rPr lang="en-US" i="1" dirty="0">
                <a:ea typeface="Calibri"/>
                <a:cs typeface="Times New Roman"/>
              </a:rPr>
              <a:t>25-100Hz, ~2-12s on/ 5</a:t>
            </a:r>
            <a:r>
              <a:rPr lang="en-US" i="1" dirty="0" smtClean="0">
                <a:ea typeface="Calibri"/>
                <a:cs typeface="Times New Roman"/>
              </a:rPr>
              <a:t>-25s </a:t>
            </a:r>
            <a:r>
              <a:rPr lang="en-US" i="1" dirty="0">
                <a:ea typeface="Calibri"/>
                <a:cs typeface="Times New Roman"/>
              </a:rPr>
              <a:t>off. </a:t>
            </a:r>
            <a:endParaRPr lang="en-US" i="1" dirty="0" smtClean="0">
              <a:ea typeface="Calibri"/>
              <a:cs typeface="Times New Roman"/>
            </a:endParaRPr>
          </a:p>
          <a:p>
            <a:pPr marL="0" lvl="0">
              <a:lnSpc>
                <a:spcPct val="115000"/>
              </a:lnSpc>
              <a:spcBef>
                <a:spcPts val="0"/>
              </a:spcBef>
            </a:pPr>
            <a:r>
              <a:rPr lang="en-US" i="1" dirty="0" smtClean="0">
                <a:solidFill>
                  <a:prstClr val="black"/>
                </a:solidFill>
                <a:ea typeface="Calibri"/>
                <a:cs typeface="Times New Roman"/>
              </a:rPr>
              <a:t>Reduced </a:t>
            </a:r>
            <a:r>
              <a:rPr lang="en-US" i="1" dirty="0">
                <a:solidFill>
                  <a:prstClr val="black"/>
                </a:solidFill>
                <a:ea typeface="Calibri"/>
                <a:cs typeface="Times New Roman"/>
              </a:rPr>
              <a:t>for fragile, women, ↑ SC fat /edema</a:t>
            </a:r>
            <a:r>
              <a:rPr lang="el-GR" i="1" dirty="0">
                <a:solidFill>
                  <a:prstClr val="black"/>
                </a:solidFill>
                <a:ea typeface="Calibri"/>
                <a:cs typeface="Times New Roman"/>
              </a:rPr>
              <a:t> </a:t>
            </a:r>
            <a:endParaRPr lang="en-US" i="1" dirty="0" smtClean="0">
              <a:ea typeface="Calibri"/>
              <a:cs typeface="Times New Roman"/>
            </a:endParaRPr>
          </a:p>
          <a:p>
            <a:pPr marL="0" marR="0">
              <a:lnSpc>
                <a:spcPct val="115000"/>
              </a:lnSpc>
              <a:spcBef>
                <a:spcPts val="0"/>
              </a:spcBef>
              <a:spcAft>
                <a:spcPts val="0"/>
              </a:spcAft>
            </a:pPr>
            <a:r>
              <a:rPr lang="en-US" i="1" dirty="0" smtClean="0">
                <a:ea typeface="Calibri"/>
                <a:cs typeface="Times New Roman"/>
              </a:rPr>
              <a:t>Studies should report the parameters.</a:t>
            </a:r>
          </a:p>
          <a:p>
            <a:pPr marL="0" lvl="0">
              <a:lnSpc>
                <a:spcPct val="115000"/>
              </a:lnSpc>
              <a:spcBef>
                <a:spcPts val="0"/>
              </a:spcBef>
            </a:pPr>
            <a:r>
              <a:rPr lang="en-US" i="1" dirty="0">
                <a:solidFill>
                  <a:prstClr val="black"/>
                </a:solidFill>
                <a:ea typeface="Calibri"/>
                <a:cs typeface="Times New Roman"/>
              </a:rPr>
              <a:t>Thigh &amp;calf </a:t>
            </a:r>
            <a:r>
              <a:rPr lang="en-US" i="1" dirty="0" smtClean="0">
                <a:solidFill>
                  <a:prstClr val="black"/>
                </a:solidFill>
                <a:ea typeface="Calibri"/>
                <a:cs typeface="Times New Roman"/>
              </a:rPr>
              <a:t>muscles.</a:t>
            </a:r>
            <a:endParaRPr lang="en-US" i="1" dirty="0">
              <a:solidFill>
                <a:prstClr val="black"/>
              </a:solidFill>
              <a:ea typeface="Calibri"/>
              <a:cs typeface="Times New Roman"/>
            </a:endParaRPr>
          </a:p>
          <a:p>
            <a:pPr marL="0" marR="0">
              <a:lnSpc>
                <a:spcPct val="115000"/>
              </a:lnSpc>
              <a:spcBef>
                <a:spcPts val="0"/>
              </a:spcBef>
              <a:spcAft>
                <a:spcPts val="0"/>
              </a:spcAft>
            </a:pPr>
            <a:endParaRPr lang="en-US" sz="4000" dirty="0">
              <a:ea typeface="Calibri"/>
              <a:cs typeface="Times New Roman"/>
            </a:endParaRPr>
          </a:p>
        </p:txBody>
      </p:sp>
      <p:sp>
        <p:nvSpPr>
          <p:cNvPr id="4" name="TextBox 3"/>
          <p:cNvSpPr txBox="1"/>
          <p:nvPr/>
        </p:nvSpPr>
        <p:spPr>
          <a:xfrm>
            <a:off x="1115616" y="5733256"/>
            <a:ext cx="7003136" cy="646331"/>
          </a:xfrm>
          <a:prstGeom prst="rect">
            <a:avLst/>
          </a:prstGeom>
          <a:solidFill>
            <a:schemeClr val="tx2"/>
          </a:solidFill>
        </p:spPr>
        <p:txBody>
          <a:bodyPr wrap="none" rtlCol="0">
            <a:spAutoFit/>
          </a:bodyPr>
          <a:lstStyle/>
          <a:p>
            <a:r>
              <a:rPr lang="en-US" i="1" dirty="0" err="1">
                <a:solidFill>
                  <a:srgbClr val="FFFF00"/>
                </a:solidFill>
              </a:rPr>
              <a:t>Maffiuletti,et</a:t>
            </a:r>
            <a:r>
              <a:rPr lang="en-US" i="1" dirty="0">
                <a:solidFill>
                  <a:srgbClr val="FFFF00"/>
                </a:solidFill>
              </a:rPr>
              <a:t> al. (2010) Physiological and methodological considerations </a:t>
            </a:r>
            <a:endParaRPr lang="en-US" i="1" dirty="0" smtClean="0">
              <a:solidFill>
                <a:srgbClr val="FFFF00"/>
              </a:solidFill>
            </a:endParaRPr>
          </a:p>
          <a:p>
            <a:r>
              <a:rPr lang="en-US" i="1" dirty="0" smtClean="0">
                <a:solidFill>
                  <a:srgbClr val="FFFF00"/>
                </a:solidFill>
              </a:rPr>
              <a:t>for </a:t>
            </a:r>
            <a:r>
              <a:rPr lang="en-US" i="1" dirty="0">
                <a:solidFill>
                  <a:srgbClr val="FFFF00"/>
                </a:solidFill>
              </a:rPr>
              <a:t>the use of NMES. </a:t>
            </a:r>
            <a:r>
              <a:rPr lang="en-US" i="1" dirty="0" err="1">
                <a:solidFill>
                  <a:srgbClr val="FFFF00"/>
                </a:solidFill>
              </a:rPr>
              <a:t>Eur</a:t>
            </a:r>
            <a:r>
              <a:rPr lang="en-US" i="1" dirty="0">
                <a:solidFill>
                  <a:srgbClr val="FFFF00"/>
                </a:solidFill>
              </a:rPr>
              <a:t> J </a:t>
            </a:r>
            <a:r>
              <a:rPr lang="en-US" i="1" dirty="0" err="1">
                <a:solidFill>
                  <a:srgbClr val="FFFF00"/>
                </a:solidFill>
              </a:rPr>
              <a:t>Appl</a:t>
            </a:r>
            <a:r>
              <a:rPr lang="en-US" i="1" dirty="0">
                <a:solidFill>
                  <a:srgbClr val="FFFF00"/>
                </a:solidFill>
              </a:rPr>
              <a:t> </a:t>
            </a:r>
            <a:r>
              <a:rPr lang="en-US" i="1" dirty="0" err="1">
                <a:solidFill>
                  <a:srgbClr val="FFFF00"/>
                </a:solidFill>
              </a:rPr>
              <a:t>Phys</a:t>
            </a:r>
            <a:r>
              <a:rPr lang="en-US" i="1" dirty="0">
                <a:solidFill>
                  <a:srgbClr val="FFFF00"/>
                </a:solidFill>
              </a:rPr>
              <a:t>, 110(2), 223–234.</a:t>
            </a:r>
          </a:p>
        </p:txBody>
      </p:sp>
    </p:spTree>
    <p:extLst>
      <p:ext uri="{BB962C8B-B14F-4D97-AF65-F5344CB8AC3E}">
        <p14:creationId xmlns:p14="http://schemas.microsoft.com/office/powerpoint/2010/main" val="3393015533"/>
      </p:ext>
    </p:extLst>
  </p:cSld>
  <p:clrMapOvr>
    <a:masterClrMapping/>
  </p:clrMapOvr>
  <p:transition>
    <p:wheel spokes="1"/>
  </p:transition>
  <p:timing>
    <p:tnLst>
      <p:par>
        <p:cTn id="1" dur="indefinite" restart="never" nodeType="tmRoot"/>
      </p:par>
    </p:tnLst>
  </p:timing>
  <p:extLst mod="1">
    <p:ext uri="{E180D4A7-C9FB-4DFB-919C-405C955672EB}">
      <p14:showEvtLst xmlns:p14="http://schemas.microsoft.com/office/powerpoint/2010/main">
        <p14:playEvt time="2225" objId="6"/>
        <p14:triggerEvt type="onClick" time="2225" objId="6"/>
        <p14:stopEvt time="64904" objId="6"/>
      </p14:showEvt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smtClean="0"/>
              <a:t>FDA-approved uses</a:t>
            </a:r>
            <a:endParaRPr lang="en-US" dirty="0"/>
          </a:p>
        </p:txBody>
      </p:sp>
      <p:sp>
        <p:nvSpPr>
          <p:cNvPr id="3" name="Θέση περιεχομένου 2"/>
          <p:cNvSpPr>
            <a:spLocks noGrp="1"/>
          </p:cNvSpPr>
          <p:nvPr>
            <p:ph idx="1"/>
          </p:nvPr>
        </p:nvSpPr>
        <p:spPr/>
        <p:txBody>
          <a:bodyPr/>
          <a:lstStyle/>
          <a:p>
            <a:pPr lvl="0">
              <a:buFont typeface="Arial"/>
              <a:buChar char="•"/>
            </a:pPr>
            <a:r>
              <a:rPr lang="en-US" dirty="0">
                <a:solidFill>
                  <a:srgbClr val="252525"/>
                </a:solidFill>
                <a:latin typeface="Arial"/>
              </a:rPr>
              <a:t>Prevention or retardation of disuse </a:t>
            </a:r>
            <a:r>
              <a:rPr lang="en-US" dirty="0" smtClean="0">
                <a:solidFill>
                  <a:srgbClr val="252525"/>
                </a:solidFill>
                <a:latin typeface="Arial"/>
              </a:rPr>
              <a:t>atrophy</a:t>
            </a:r>
            <a:endParaRPr lang="en-US" dirty="0">
              <a:solidFill>
                <a:srgbClr val="252525"/>
              </a:solidFill>
              <a:latin typeface="Arial"/>
            </a:endParaRPr>
          </a:p>
          <a:p>
            <a:pPr>
              <a:buFont typeface="Arial"/>
              <a:buChar char="•"/>
            </a:pPr>
            <a:r>
              <a:rPr lang="en-US" dirty="0" smtClean="0">
                <a:solidFill>
                  <a:srgbClr val="252525"/>
                </a:solidFill>
                <a:latin typeface="Arial"/>
              </a:rPr>
              <a:t>Relaxation </a:t>
            </a:r>
            <a:r>
              <a:rPr lang="en-US" dirty="0">
                <a:solidFill>
                  <a:srgbClr val="252525"/>
                </a:solidFill>
                <a:latin typeface="Arial"/>
              </a:rPr>
              <a:t>of muscle </a:t>
            </a:r>
            <a:r>
              <a:rPr lang="en-US" dirty="0" smtClean="0">
                <a:solidFill>
                  <a:srgbClr val="252525"/>
                </a:solidFill>
                <a:latin typeface="Arial"/>
              </a:rPr>
              <a:t>spasms</a:t>
            </a:r>
            <a:endParaRPr lang="en-US" dirty="0">
              <a:solidFill>
                <a:srgbClr val="252525"/>
              </a:solidFill>
              <a:latin typeface="Arial"/>
            </a:endParaRPr>
          </a:p>
          <a:p>
            <a:pPr>
              <a:buFont typeface="Arial"/>
              <a:buChar char="•"/>
            </a:pPr>
            <a:r>
              <a:rPr lang="en-US" dirty="0" smtClean="0">
                <a:solidFill>
                  <a:srgbClr val="252525"/>
                </a:solidFill>
                <a:latin typeface="Arial"/>
              </a:rPr>
              <a:t>Muscle re-education</a:t>
            </a:r>
            <a:endParaRPr lang="en-US" dirty="0">
              <a:solidFill>
                <a:srgbClr val="252525"/>
              </a:solidFill>
              <a:latin typeface="Arial"/>
            </a:endParaRPr>
          </a:p>
          <a:p>
            <a:pPr>
              <a:buFont typeface="Arial"/>
              <a:buChar char="•"/>
            </a:pPr>
            <a:r>
              <a:rPr lang="en-US" dirty="0">
                <a:solidFill>
                  <a:srgbClr val="252525"/>
                </a:solidFill>
                <a:latin typeface="Arial"/>
              </a:rPr>
              <a:t>Immediate post-surgical stimulation of calf muscles to prevent </a:t>
            </a:r>
            <a:r>
              <a:rPr lang="en-US" dirty="0">
                <a:latin typeface="Arial"/>
              </a:rPr>
              <a:t>venous </a:t>
            </a:r>
            <a:r>
              <a:rPr lang="en-US" dirty="0" smtClean="0">
                <a:latin typeface="Arial"/>
              </a:rPr>
              <a:t>thrombosis</a:t>
            </a:r>
            <a:endParaRPr lang="en-US" dirty="0">
              <a:latin typeface="Arial"/>
            </a:endParaRPr>
          </a:p>
          <a:p>
            <a:pPr>
              <a:buFont typeface="Arial"/>
              <a:buChar char="•"/>
            </a:pPr>
            <a:r>
              <a:rPr lang="en-US" dirty="0">
                <a:solidFill>
                  <a:srgbClr val="252525"/>
                </a:solidFill>
                <a:latin typeface="Arial"/>
              </a:rPr>
              <a:t>Maintaining or increasing range of motion</a:t>
            </a:r>
          </a:p>
          <a:p>
            <a:pPr lvl="0">
              <a:buFont typeface="Arial"/>
              <a:buChar char="•"/>
            </a:pPr>
            <a:r>
              <a:rPr lang="en-US" dirty="0">
                <a:solidFill>
                  <a:srgbClr val="252525"/>
                </a:solidFill>
                <a:latin typeface="Arial"/>
              </a:rPr>
              <a:t>Increasing local blood </a:t>
            </a:r>
            <a:r>
              <a:rPr lang="en-US" dirty="0" smtClean="0">
                <a:solidFill>
                  <a:srgbClr val="252525"/>
                </a:solidFill>
                <a:latin typeface="Arial"/>
              </a:rPr>
              <a:t>circulation</a:t>
            </a:r>
            <a:endParaRPr lang="en-US" dirty="0">
              <a:solidFill>
                <a:srgbClr val="252525"/>
              </a:solidFill>
              <a:latin typeface="Arial"/>
            </a:endParaRPr>
          </a:p>
        </p:txBody>
      </p:sp>
    </p:spTree>
    <p:extLst>
      <p:ext uri="{BB962C8B-B14F-4D97-AF65-F5344CB8AC3E}">
        <p14:creationId xmlns:p14="http://schemas.microsoft.com/office/powerpoint/2010/main" val="1486508999"/>
      </p:ext>
    </p:extLst>
  </p:cSld>
  <p:clrMapOvr>
    <a:masterClrMapping/>
  </p:clrMapOvr>
  <p:transition>
    <p:wheel spokes="1"/>
    <p:sndAc>
      <p:stSnd>
        <p:snd r:embed="rId3" name="chimes.wav"/>
      </p:stSnd>
    </p:sndAc>
  </p:transition>
  <p:timing>
    <p:tnLst>
      <p:par>
        <p:cTn id="1" dur="indefinite" restart="never" nodeType="tmRoot"/>
      </p:par>
    </p:tnLst>
  </p:timing>
  <p:extLst mod="1">
    <p:ext uri="{E180D4A7-C9FB-4DFB-919C-405C955672EB}">
      <p14:showEvtLst xmlns:p14="http://schemas.microsoft.com/office/powerpoint/2010/main">
        <p14:playEvt time="2376" objId="4"/>
        <p14:triggerEvt type="onClick" time="2376" objId="4"/>
        <p14:stopEvt time="36350" objId="4"/>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n-US" dirty="0" smtClean="0"/>
              <a:t>Muscle </a:t>
            </a:r>
            <a:r>
              <a:rPr lang="en-US" b="1" dirty="0" smtClean="0"/>
              <a:t>strength</a:t>
            </a:r>
            <a:r>
              <a:rPr lang="en-US" dirty="0"/>
              <a:t> </a:t>
            </a:r>
            <a:r>
              <a:rPr lang="en-US" dirty="0" smtClean="0"/>
              <a:t>(no</a:t>
            </a:r>
            <a:r>
              <a:rPr lang="en-US" dirty="0" smtClean="0">
                <a:solidFill>
                  <a:prstClr val="black"/>
                </a:solidFill>
              </a:rPr>
              <a:t> </a:t>
            </a:r>
            <a:r>
              <a:rPr lang="en-US" dirty="0">
                <a:solidFill>
                  <a:prstClr val="black"/>
                </a:solidFill>
              </a:rPr>
              <a:t>mass</a:t>
            </a:r>
            <a:r>
              <a:rPr lang="en-US" dirty="0" smtClean="0"/>
              <a:t> ↑)</a:t>
            </a:r>
            <a:endParaRPr lang="en-US" dirty="0"/>
          </a:p>
        </p:txBody>
      </p:sp>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83568" y="1988841"/>
            <a:ext cx="1902117"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6296" y="1556792"/>
            <a:ext cx="1647825" cy="199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20072" y="1819325"/>
            <a:ext cx="1421821"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491880" y="2167433"/>
            <a:ext cx="930448" cy="769441"/>
          </a:xfrm>
          <a:prstGeom prst="rect">
            <a:avLst/>
          </a:prstGeom>
          <a:noFill/>
        </p:spPr>
        <p:txBody>
          <a:bodyPr wrap="none" rtlCol="0">
            <a:spAutoFit/>
          </a:bodyPr>
          <a:lstStyle/>
          <a:p>
            <a:r>
              <a:rPr lang="en-US" sz="4400" b="1" dirty="0" smtClean="0"/>
              <a:t>VS.</a:t>
            </a:r>
            <a:endParaRPr lang="en-US" sz="4400" b="1" dirty="0"/>
          </a:p>
        </p:txBody>
      </p:sp>
      <p:pic>
        <p:nvPicPr>
          <p:cNvPr id="2055" name="Picture 7" descr="An external file that holds a picture, illustration, etc.&#10;Object name is cc8987-2.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89397" y="3703074"/>
            <a:ext cx="3048273" cy="2678773"/>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7504" y="3692517"/>
            <a:ext cx="5508104" cy="2840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Quad Arrow Callout 5"/>
          <p:cNvSpPr/>
          <p:nvPr/>
        </p:nvSpPr>
        <p:spPr>
          <a:xfrm>
            <a:off x="4254041" y="4293096"/>
            <a:ext cx="1805856" cy="1588928"/>
          </a:xfrm>
          <a:prstGeom prst="quad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t>
            </a:r>
            <a:r>
              <a:rPr lang="en-US" b="1" dirty="0" smtClean="0">
                <a:latin typeface="Comic Sans MS" pitchFamily="66" charset="0"/>
              </a:rPr>
              <a:t>ITT</a:t>
            </a:r>
            <a:r>
              <a:rPr lang="en-US" dirty="0" smtClean="0"/>
              <a:t>?</a:t>
            </a:r>
            <a:endParaRPr lang="en-US" dirty="0"/>
          </a:p>
        </p:txBody>
      </p:sp>
      <p:sp>
        <p:nvSpPr>
          <p:cNvPr id="3" name="TextBox 2"/>
          <p:cNvSpPr txBox="1"/>
          <p:nvPr/>
        </p:nvSpPr>
        <p:spPr>
          <a:xfrm>
            <a:off x="44001" y="6444909"/>
            <a:ext cx="8842357" cy="307777"/>
          </a:xfrm>
          <a:prstGeom prst="rect">
            <a:avLst/>
          </a:prstGeom>
          <a:noFill/>
        </p:spPr>
        <p:txBody>
          <a:bodyPr wrap="none" rtlCol="0">
            <a:spAutoFit/>
          </a:bodyPr>
          <a:lstStyle/>
          <a:p>
            <a:r>
              <a:rPr lang="en-US" sz="1400" dirty="0" err="1"/>
              <a:t>Routsi</a:t>
            </a:r>
            <a:r>
              <a:rPr lang="en-US" sz="1400" dirty="0"/>
              <a:t>, V.. et al. EMS prevents CIPNM: a randomized parallel intervention trial, Critical Care, vol. 14, no. 2, p. R74, 2010 </a:t>
            </a:r>
            <a:endParaRPr lang="el-GR" sz="1400" dirty="0"/>
          </a:p>
        </p:txBody>
      </p:sp>
    </p:spTree>
    <p:extLst>
      <p:ext uri="{BB962C8B-B14F-4D97-AF65-F5344CB8AC3E}">
        <p14:creationId xmlns:p14="http://schemas.microsoft.com/office/powerpoint/2010/main" val="3377494815"/>
      </p:ext>
    </p:extLst>
  </p:cSld>
  <p:clrMapOvr>
    <a:masterClrMapping/>
  </p:clrMapOvr>
  <p:transition>
    <p:wheel spokes="1"/>
  </p:transition>
  <p:timing>
    <p:tnLst>
      <p:par>
        <p:cTn id="1" dur="indefinite" restart="never" nodeType="tmRoot"/>
      </p:par>
    </p:tnLst>
  </p:timing>
  <p:extLst mod="1">
    <p:ext uri="{E180D4A7-C9FB-4DFB-919C-405C955672EB}">
      <p14:showEvtLst xmlns:p14="http://schemas.microsoft.com/office/powerpoint/2010/main">
        <p14:playEvt time="1832" objId="3"/>
        <p14:triggerEvt type="onClick" time="1832" objId="3"/>
        <p14:stopEvt time="46427" objId="3"/>
      </p14:showEvt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363272" cy="692696"/>
          </a:xfrm>
        </p:spPr>
        <p:txBody>
          <a:bodyPr>
            <a:normAutofit fontScale="90000"/>
          </a:bodyPr>
          <a:lstStyle/>
          <a:p>
            <a:r>
              <a:rPr lang="en-US" dirty="0" smtClean="0"/>
              <a:t>ICUAW: a  catastrophe                         </a:t>
            </a:r>
            <a:r>
              <a:rPr lang="en-US" sz="2200" dirty="0" smtClean="0"/>
              <a:t>[1/2]</a:t>
            </a:r>
            <a:endParaRPr lang="en-US" sz="2200" dirty="0"/>
          </a:p>
        </p:txBody>
      </p:sp>
      <p:sp>
        <p:nvSpPr>
          <p:cNvPr id="3" name="Content Placeholder 2"/>
          <p:cNvSpPr>
            <a:spLocks noGrp="1"/>
          </p:cNvSpPr>
          <p:nvPr>
            <p:ph idx="1"/>
          </p:nvPr>
        </p:nvSpPr>
        <p:spPr>
          <a:xfrm>
            <a:off x="539552" y="682460"/>
            <a:ext cx="8435280" cy="5760640"/>
          </a:xfrm>
        </p:spPr>
        <p:txBody>
          <a:bodyPr>
            <a:normAutofit/>
          </a:bodyPr>
          <a:lstStyle/>
          <a:p>
            <a:r>
              <a:rPr lang="en-US" dirty="0" smtClean="0"/>
              <a:t>Definition &amp; Pathophysiology.</a:t>
            </a:r>
          </a:p>
          <a:p>
            <a:r>
              <a:rPr lang="en-US" dirty="0" smtClean="0"/>
              <a:t>Epidemiology &amp; risk factors</a:t>
            </a:r>
          </a:p>
          <a:p>
            <a:r>
              <a:rPr lang="en-US" dirty="0" smtClean="0"/>
              <a:t>Clinical presentation, consequences, prognosis.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3180184"/>
            <a:ext cx="2121024" cy="2121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http://images.radiotimes.com/namedimage/Coronation_Street__Sunita_and_Stella_critically_ill_in_hospital_after_Rovers_fire___first_look_pics.jpg?quality=85&amp;mode=crop&amp;width=620&amp;height=374&amp;404=tv&amp;url=/uploads/images/original/2678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4975" y="2852936"/>
            <a:ext cx="3091482" cy="2050183"/>
          </a:xfrm>
          <a:prstGeom prst="rect">
            <a:avLst/>
          </a:prstGeom>
          <a:noFill/>
          <a:extLst>
            <a:ext uri="{909E8E84-426E-40DD-AFC4-6F175D3DCCD1}">
              <a14:hiddenFill xmlns:a14="http://schemas.microsoft.com/office/drawing/2010/main">
                <a:solidFill>
                  <a:srgbClr val="FFFFFF"/>
                </a:solidFill>
              </a14:hiddenFill>
            </a:ext>
          </a:extLst>
        </p:spPr>
      </p:pic>
      <p:sp>
        <p:nvSpPr>
          <p:cNvPr id="4" name="Ορθογώνιο 3"/>
          <p:cNvSpPr/>
          <p:nvPr/>
        </p:nvSpPr>
        <p:spPr>
          <a:xfrm>
            <a:off x="6194645" y="4005225"/>
            <a:ext cx="216024" cy="1440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Ορθογώνιο 4"/>
          <p:cNvSpPr/>
          <p:nvPr/>
        </p:nvSpPr>
        <p:spPr>
          <a:xfrm>
            <a:off x="7144809" y="3418764"/>
            <a:ext cx="338336" cy="1440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0" y="5301208"/>
            <a:ext cx="8196154" cy="1600438"/>
          </a:xfrm>
          <a:prstGeom prst="rect">
            <a:avLst/>
          </a:prstGeom>
          <a:noFill/>
        </p:spPr>
        <p:txBody>
          <a:bodyPr wrap="none" rtlCol="0">
            <a:spAutoFit/>
          </a:bodyPr>
          <a:lstStyle/>
          <a:p>
            <a:pPr marL="285750" indent="-285750">
              <a:buFont typeface="Arial" pitchFamily="34" charset="0"/>
              <a:buChar char="•"/>
            </a:pPr>
            <a:r>
              <a:rPr lang="en-US" sz="1600" i="1" dirty="0"/>
              <a:t>de </a:t>
            </a:r>
            <a:r>
              <a:rPr lang="en-US" sz="1600" i="1" dirty="0" err="1"/>
              <a:t>Jonghe</a:t>
            </a:r>
            <a:r>
              <a:rPr lang="en-US" sz="1600" i="1" dirty="0"/>
              <a:t> B, </a:t>
            </a:r>
            <a:r>
              <a:rPr lang="en-US" sz="1600" i="1" dirty="0" err="1"/>
              <a:t>Lacherade</a:t>
            </a:r>
            <a:r>
              <a:rPr lang="en-US" sz="1600" i="1" dirty="0"/>
              <a:t> J... et al: ICUAW: risk factors and prevention. </a:t>
            </a:r>
            <a:r>
              <a:rPr lang="en-US" sz="1600" i="1" dirty="0" err="1" smtClean="0"/>
              <a:t>Crit</a:t>
            </a:r>
            <a:r>
              <a:rPr lang="en-US" sz="1600" i="1" dirty="0" smtClean="0"/>
              <a:t> Care M, 2009</a:t>
            </a:r>
            <a:r>
              <a:rPr lang="en-US" sz="1600" i="1" dirty="0"/>
              <a:t>, </a:t>
            </a:r>
            <a:r>
              <a:rPr lang="en-US" sz="1600" i="1" dirty="0" smtClean="0"/>
              <a:t>37:S</a:t>
            </a:r>
            <a:r>
              <a:rPr lang="en-US" sz="1600" i="1" smtClean="0"/>
              <a:t>. </a:t>
            </a:r>
            <a:endParaRPr lang="en-US" sz="1600" i="1" dirty="0"/>
          </a:p>
          <a:p>
            <a:pPr marL="285750" indent="-285750">
              <a:buFont typeface="Arial" pitchFamily="34" charset="0"/>
              <a:buChar char="•"/>
            </a:pPr>
            <a:r>
              <a:rPr lang="en-US" sz="1600" i="1" dirty="0" err="1"/>
              <a:t>Sillen</a:t>
            </a:r>
            <a:r>
              <a:rPr lang="en-US" sz="1600" i="1" dirty="0"/>
              <a:t> MJ, </a:t>
            </a:r>
            <a:r>
              <a:rPr lang="en-US" sz="1600" i="1" dirty="0" err="1"/>
              <a:t>Speksnijder</a:t>
            </a:r>
            <a:r>
              <a:rPr lang="en-US" sz="1600" i="1" dirty="0"/>
              <a:t>, et al. (2009), Effects of NMES of muscles of ambulation in patients with </a:t>
            </a:r>
            <a:endParaRPr lang="en-US" sz="1600" i="1" dirty="0" smtClean="0"/>
          </a:p>
          <a:p>
            <a:r>
              <a:rPr lang="en-US" sz="1600" i="1" dirty="0" smtClean="0"/>
              <a:t>CHF </a:t>
            </a:r>
            <a:r>
              <a:rPr lang="en-US" sz="1600" i="1" dirty="0"/>
              <a:t>or COPD: Chest 136: 44–61</a:t>
            </a:r>
            <a:r>
              <a:rPr lang="en-US" sz="1600" i="1" dirty="0" smtClean="0"/>
              <a:t>.</a:t>
            </a:r>
          </a:p>
          <a:p>
            <a:pPr marL="285750" indent="-285750">
              <a:buFont typeface="Arial" pitchFamily="34" charset="0"/>
              <a:buChar char="•"/>
            </a:pPr>
            <a:r>
              <a:rPr lang="en-US" sz="1600" i="1" dirty="0" err="1"/>
              <a:t>Maffiuletti</a:t>
            </a:r>
            <a:r>
              <a:rPr lang="en-US" sz="1600" i="1" dirty="0"/>
              <a:t> N.. et al (2013); NMES for preventing skeletal-muscle weakness and wasting in </a:t>
            </a:r>
            <a:endParaRPr lang="en-US" sz="1600" i="1" dirty="0" smtClean="0"/>
          </a:p>
          <a:p>
            <a:r>
              <a:rPr lang="en-US" sz="1600" i="1" dirty="0" smtClean="0"/>
              <a:t>critically </a:t>
            </a:r>
            <a:r>
              <a:rPr lang="en-US" sz="1600" i="1" dirty="0"/>
              <a:t>ill: a </a:t>
            </a:r>
            <a:r>
              <a:rPr lang="en-US" sz="1600" i="1" dirty="0" err="1"/>
              <a:t>syst</a:t>
            </a:r>
            <a:r>
              <a:rPr lang="en-US" sz="1600" i="1" dirty="0"/>
              <a:t> rev. BMC, 11(1), 137.</a:t>
            </a:r>
          </a:p>
          <a:p>
            <a:endParaRPr lang="en-US" i="1" dirty="0"/>
          </a:p>
        </p:txBody>
      </p:sp>
    </p:spTree>
    <p:extLst>
      <p:ext uri="{BB962C8B-B14F-4D97-AF65-F5344CB8AC3E}">
        <p14:creationId xmlns:p14="http://schemas.microsoft.com/office/powerpoint/2010/main" val="321386431"/>
      </p:ext>
    </p:extLst>
  </p:cSld>
  <p:clrMapOvr>
    <a:masterClrMapping/>
  </p:clrMapOvr>
  <mc:AlternateContent xmlns:mc="http://schemas.openxmlformats.org/markup-compatibility/2006" xmlns:p14="http://schemas.microsoft.com/office/powerpoint/2010/main">
    <mc:Choice Requires="p14">
      <p:transition p14:dur="250">
        <p14:warp dir="in"/>
      </p:transition>
    </mc:Choice>
    <mc:Fallback xmlns="">
      <p:transition>
        <p:fade/>
      </p:transition>
    </mc:Fallback>
  </mc:AlternateContent>
  <p:timing>
    <p:tnLst>
      <p:par>
        <p:cTn id="1" dur="indefinite" restart="never" nodeType="tmRoot"/>
      </p:par>
    </p:tnLst>
  </p:timing>
  <p:extLst mod="1">
    <p:ext uri="{E180D4A7-C9FB-4DFB-919C-405C955672EB}">
      <p14:showEvtLst xmlns:p14="http://schemas.microsoft.com/office/powerpoint/2010/main">
        <p14:playEvt time="1884" objId="6"/>
        <p14:triggerEvt type="onClick" time="1884" objId="6"/>
        <p14:stopEvt time="85971" objId="6"/>
      </p14:showEvt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706090"/>
          </a:xfrm>
        </p:spPr>
        <p:txBody>
          <a:bodyPr/>
          <a:lstStyle/>
          <a:p>
            <a:r>
              <a:rPr lang="en-US" sz="4000" dirty="0">
                <a:solidFill>
                  <a:prstClr val="black"/>
                </a:solidFill>
              </a:rPr>
              <a:t>ICUAW: a  catastrophe                    </a:t>
            </a:r>
            <a:r>
              <a:rPr lang="en-US" sz="2000" dirty="0" smtClean="0">
                <a:solidFill>
                  <a:prstClr val="black"/>
                </a:solidFill>
              </a:rPr>
              <a:t>[2/2</a:t>
            </a:r>
            <a:r>
              <a:rPr lang="en-US" sz="2000" dirty="0">
                <a:solidFill>
                  <a:prstClr val="black"/>
                </a:solidFill>
              </a:rPr>
              <a:t>]</a:t>
            </a:r>
            <a:endParaRPr lang="en-US" dirty="0"/>
          </a:p>
        </p:txBody>
      </p:sp>
      <p:sp>
        <p:nvSpPr>
          <p:cNvPr id="3" name="Θέση περιεχομένου 2"/>
          <p:cNvSpPr>
            <a:spLocks noGrp="1"/>
          </p:cNvSpPr>
          <p:nvPr>
            <p:ph idx="1"/>
          </p:nvPr>
        </p:nvSpPr>
        <p:spPr>
          <a:xfrm>
            <a:off x="457200" y="1600200"/>
            <a:ext cx="8229600" cy="4997152"/>
          </a:xfrm>
        </p:spPr>
        <p:txBody>
          <a:bodyPr>
            <a:normAutofit/>
          </a:bodyPr>
          <a:lstStyle/>
          <a:p>
            <a:pPr lvl="0"/>
            <a:r>
              <a:rPr lang="en-US" dirty="0">
                <a:solidFill>
                  <a:prstClr val="black"/>
                </a:solidFill>
              </a:rPr>
              <a:t>Treatment/ Ppx</a:t>
            </a:r>
          </a:p>
          <a:p>
            <a:pPr lvl="0">
              <a:lnSpc>
                <a:spcPct val="115000"/>
              </a:lnSpc>
            </a:pPr>
            <a:r>
              <a:rPr lang="en-US" dirty="0">
                <a:solidFill>
                  <a:prstClr val="black"/>
                </a:solidFill>
              </a:rPr>
              <a:t>Evidence of EMS</a:t>
            </a:r>
          </a:p>
          <a:p>
            <a:pPr marL="0" lvl="0" indent="0">
              <a:lnSpc>
                <a:spcPct val="115000"/>
              </a:lnSpc>
              <a:buNone/>
            </a:pPr>
            <a:r>
              <a:rPr lang="en-US" dirty="0">
                <a:solidFill>
                  <a:prstClr val="black"/>
                </a:solidFill>
              </a:rPr>
              <a:t>-Review (</a:t>
            </a:r>
            <a:r>
              <a:rPr lang="el-GR" dirty="0">
                <a:solidFill>
                  <a:prstClr val="black"/>
                </a:solidFill>
              </a:rPr>
              <a:t>RCTs</a:t>
            </a:r>
            <a:r>
              <a:rPr lang="en-US" dirty="0">
                <a:solidFill>
                  <a:prstClr val="black"/>
                </a:solidFill>
              </a:rPr>
              <a:t> in which current parameters are reported): </a:t>
            </a:r>
            <a:r>
              <a:rPr lang="en-US" dirty="0">
                <a:solidFill>
                  <a:srgbClr val="FF0000"/>
                </a:solidFill>
              </a:rPr>
              <a:t>POSITIVE</a:t>
            </a:r>
            <a:r>
              <a:rPr lang="en-US" dirty="0">
                <a:solidFill>
                  <a:prstClr val="black"/>
                </a:solidFill>
              </a:rPr>
              <a:t>  EFFECT (no meta- analysis</a:t>
            </a:r>
            <a:r>
              <a:rPr lang="en-US" dirty="0" smtClean="0">
                <a:solidFill>
                  <a:prstClr val="black"/>
                </a:solidFill>
              </a:rPr>
              <a:t>)</a:t>
            </a:r>
            <a:endParaRPr lang="en-US" sz="1600" dirty="0">
              <a:solidFill>
                <a:prstClr val="black"/>
              </a:solidFill>
              <a:ea typeface="Calibri"/>
              <a:cs typeface="Times New Roman"/>
            </a:endParaRPr>
          </a:p>
          <a:p>
            <a:pPr marL="0" lvl="0" indent="0">
              <a:buNone/>
            </a:pPr>
            <a:r>
              <a:rPr lang="en-US" dirty="0">
                <a:solidFill>
                  <a:prstClr val="black"/>
                </a:solidFill>
              </a:rPr>
              <a:t>-Other studies with positive effect: CHF, COPD</a:t>
            </a:r>
            <a:endParaRPr lang="el-GR" dirty="0">
              <a:solidFill>
                <a:prstClr val="black"/>
              </a:solidFill>
            </a:endParaRPr>
          </a:p>
          <a:p>
            <a:pPr marL="0" lvl="0" indent="0">
              <a:buNone/>
            </a:pPr>
            <a:r>
              <a:rPr lang="el-GR" dirty="0">
                <a:solidFill>
                  <a:prstClr val="black"/>
                </a:solidFill>
              </a:rPr>
              <a:t>(1-2</a:t>
            </a:r>
            <a:r>
              <a:rPr lang="en-US" dirty="0" smtClean="0">
                <a:solidFill>
                  <a:prstClr val="black"/>
                </a:solidFill>
              </a:rPr>
              <a:t>M: improved</a:t>
            </a:r>
            <a:r>
              <a:rPr lang="el-GR" dirty="0" smtClean="0">
                <a:solidFill>
                  <a:prstClr val="black"/>
                </a:solidFill>
              </a:rPr>
              <a:t> </a:t>
            </a:r>
            <a:r>
              <a:rPr lang="el-GR" dirty="0">
                <a:solidFill>
                  <a:prstClr val="black"/>
                </a:solidFill>
              </a:rPr>
              <a:t>6MWD, </a:t>
            </a:r>
            <a:r>
              <a:rPr lang="en-US" dirty="0">
                <a:solidFill>
                  <a:prstClr val="black"/>
                </a:solidFill>
              </a:rPr>
              <a:t>SOB</a:t>
            </a:r>
            <a:r>
              <a:rPr lang="el-GR" dirty="0">
                <a:solidFill>
                  <a:prstClr val="black"/>
                </a:solidFill>
              </a:rPr>
              <a:t>, </a:t>
            </a:r>
            <a:r>
              <a:rPr lang="en-US" dirty="0" smtClean="0">
                <a:solidFill>
                  <a:prstClr val="black"/>
                </a:solidFill>
              </a:rPr>
              <a:t>QoL</a:t>
            </a:r>
            <a:r>
              <a:rPr lang="el-GR" dirty="0" smtClean="0">
                <a:solidFill>
                  <a:prstClr val="black"/>
                </a:solidFill>
              </a:rPr>
              <a:t>)</a:t>
            </a:r>
            <a:endParaRPr lang="en-US" dirty="0">
              <a:solidFill>
                <a:prstClr val="black"/>
              </a:solidFill>
            </a:endParaRPr>
          </a:p>
          <a:p>
            <a:pPr lvl="0">
              <a:spcBef>
                <a:spcPts val="0"/>
              </a:spcBef>
              <a:buFont typeface="+mj-lt"/>
              <a:buAutoNum type="arabicPeriod"/>
            </a:pPr>
            <a:endParaRPr lang="en-US" sz="1300" smtClean="0">
              <a:solidFill>
                <a:prstClr val="black"/>
              </a:solidFill>
              <a:ea typeface="Calibri"/>
              <a:cs typeface="Times New Roman"/>
            </a:endParaRPr>
          </a:p>
          <a:p>
            <a:pPr lvl="0">
              <a:spcBef>
                <a:spcPts val="0"/>
              </a:spcBef>
              <a:buFont typeface="+mj-lt"/>
              <a:buAutoNum type="arabicPeriod"/>
            </a:pPr>
            <a:endParaRPr lang="en-US" sz="1300">
              <a:solidFill>
                <a:prstClr val="black"/>
              </a:solidFill>
              <a:ea typeface="Calibri"/>
              <a:cs typeface="Times New Roman"/>
            </a:endParaRPr>
          </a:p>
          <a:p>
            <a:pPr marL="0" lvl="0" indent="0">
              <a:spcBef>
                <a:spcPts val="0"/>
              </a:spcBef>
              <a:buNone/>
            </a:pPr>
            <a:r>
              <a:rPr lang="en-US" sz="1800" i="1" smtClean="0">
                <a:solidFill>
                  <a:prstClr val="black"/>
                </a:solidFill>
                <a:ea typeface="Calibri"/>
                <a:cs typeface="Times New Roman"/>
              </a:rPr>
              <a:t>Abdellaoui </a:t>
            </a:r>
            <a:r>
              <a:rPr lang="en-US" sz="1800" i="1">
                <a:solidFill>
                  <a:prstClr val="black"/>
                </a:solidFill>
                <a:ea typeface="Calibri"/>
                <a:cs typeface="Times New Roman"/>
              </a:rPr>
              <a:t>A, Prefaut, et al: Skeletal muscle effects of EMS after COPD exacerbation: a pilot study. Eur Respir J 2011, 38:781–788.   </a:t>
            </a:r>
          </a:p>
          <a:p>
            <a:pPr marL="0" indent="0">
              <a:buNone/>
            </a:pPr>
            <a:endParaRPr lang="en-US" dirty="0"/>
          </a:p>
        </p:txBody>
      </p:sp>
    </p:spTree>
    <p:extLst>
      <p:ext uri="{BB962C8B-B14F-4D97-AF65-F5344CB8AC3E}">
        <p14:creationId xmlns:p14="http://schemas.microsoft.com/office/powerpoint/2010/main" val="181660667"/>
      </p:ext>
    </p:extLst>
  </p:cSld>
  <p:clrMapOvr>
    <a:masterClrMapping/>
  </p:clrMapOvr>
  <p:transition>
    <p:wheel spokes="1"/>
  </p:transition>
  <p:timing>
    <p:tnLst>
      <p:par>
        <p:cTn id="1" dur="indefinite" restart="never" nodeType="tmRoot"/>
      </p:par>
    </p:tnLst>
  </p:timing>
  <p:extLst mod="1">
    <p:ext uri="{E180D4A7-C9FB-4DFB-919C-405C955672EB}">
      <p14:showEvtLst xmlns:p14="http://schemas.microsoft.com/office/powerpoint/2010/main">
        <p14:playEvt time="1797" objId="4"/>
        <p14:triggerEvt type="onClick" time="1797" objId="4"/>
        <p14:stopEvt time="37037" objId="4"/>
      </p14:showEvt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pPr>
              <a:spcAft>
                <a:spcPts val="0"/>
              </a:spcAft>
            </a:pPr>
            <a:r>
              <a:rPr lang="en-US" dirty="0" smtClean="0">
                <a:ea typeface="Calibri"/>
                <a:cs typeface="AdvTrebu-R"/>
              </a:rPr>
              <a:t/>
            </a:r>
            <a:br>
              <a:rPr lang="en-US" dirty="0" smtClean="0">
                <a:ea typeface="Calibri"/>
                <a:cs typeface="AdvTrebu-R"/>
              </a:rPr>
            </a:br>
            <a:r>
              <a:rPr lang="en-US" dirty="0" smtClean="0">
                <a:ea typeface="Calibri"/>
                <a:cs typeface="AdvTrebu-R"/>
              </a:rPr>
              <a:t>EMS </a:t>
            </a:r>
            <a:r>
              <a:rPr lang="en-US" dirty="0">
                <a:ea typeface="Calibri"/>
                <a:cs typeface="AdvTrebu-R"/>
              </a:rPr>
              <a:t>in DVT prophylaxis sp surgery</a:t>
            </a:r>
            <a:r>
              <a:rPr lang="en-US" sz="5400" dirty="0">
                <a:ea typeface="Calibri"/>
                <a:cs typeface="Times New Roman"/>
              </a:rPr>
              <a:t/>
            </a:r>
            <a:br>
              <a:rPr lang="en-US" sz="5400" dirty="0">
                <a:ea typeface="Calibri"/>
                <a:cs typeface="Times New Roman"/>
              </a:rPr>
            </a:br>
            <a:endParaRPr lang="en-US" dirty="0"/>
          </a:p>
        </p:txBody>
      </p:sp>
      <p:sp>
        <p:nvSpPr>
          <p:cNvPr id="3" name="Content Placeholder 2"/>
          <p:cNvSpPr>
            <a:spLocks noGrp="1"/>
          </p:cNvSpPr>
          <p:nvPr>
            <p:ph idx="1"/>
          </p:nvPr>
        </p:nvSpPr>
        <p:spPr>
          <a:xfrm>
            <a:off x="107504" y="908720"/>
            <a:ext cx="9036496" cy="5760640"/>
          </a:xfrm>
          <a:ln>
            <a:solidFill>
              <a:srgbClr val="FFFF00"/>
            </a:solidFill>
          </a:ln>
        </p:spPr>
        <p:txBody>
          <a:bodyPr>
            <a:normAutofit/>
          </a:bodyPr>
          <a:lstStyle/>
          <a:p>
            <a:pPr>
              <a:spcAft>
                <a:spcPts val="0"/>
              </a:spcAft>
            </a:pPr>
            <a:r>
              <a:rPr lang="en-US" sz="2600" b="1" dirty="0" smtClean="0">
                <a:ea typeface="Calibri"/>
                <a:cs typeface="AdvTrebu-R"/>
              </a:rPr>
              <a:t>VTE &gt;  </a:t>
            </a:r>
            <a:r>
              <a:rPr lang="en-US" sz="2600" dirty="0" smtClean="0">
                <a:ea typeface="Calibri"/>
                <a:cs typeface="Times New Roman"/>
              </a:rPr>
              <a:t>MVA + Ca</a:t>
            </a:r>
            <a:r>
              <a:rPr lang="el-GR" sz="2600" dirty="0" smtClean="0">
                <a:ea typeface="Calibri"/>
                <a:cs typeface="Times New Roman"/>
              </a:rPr>
              <a:t> </a:t>
            </a:r>
            <a:r>
              <a:rPr lang="en-US" sz="2600" dirty="0" smtClean="0">
                <a:ea typeface="Calibri"/>
                <a:cs typeface="Times New Roman"/>
              </a:rPr>
              <a:t>breast + </a:t>
            </a:r>
            <a:r>
              <a:rPr lang="el-GR" sz="2600" dirty="0" smtClean="0">
                <a:ea typeface="Calibri"/>
                <a:cs typeface="Times New Roman"/>
              </a:rPr>
              <a:t>AIDS</a:t>
            </a:r>
            <a:r>
              <a:rPr lang="el-GR" sz="2600" dirty="0">
                <a:ea typeface="Calibri"/>
                <a:cs typeface="Times New Roman"/>
              </a:rPr>
              <a:t>.</a:t>
            </a:r>
            <a:endParaRPr lang="en-US" sz="2600" b="1" dirty="0" smtClean="0">
              <a:ea typeface="Calibri"/>
              <a:cs typeface="AdvTrebu-R"/>
            </a:endParaRPr>
          </a:p>
          <a:p>
            <a:pPr>
              <a:spcAft>
                <a:spcPts val="0"/>
              </a:spcAft>
            </a:pPr>
            <a:r>
              <a:rPr lang="en-US" sz="2600" b="1" dirty="0" smtClean="0">
                <a:ea typeface="Calibri"/>
                <a:cs typeface="AdvTrebu-R"/>
              </a:rPr>
              <a:t>Mechanism</a:t>
            </a:r>
            <a:r>
              <a:rPr lang="en-US" sz="2600" dirty="0">
                <a:ea typeface="Calibri"/>
                <a:cs typeface="AdvTrebu-R"/>
              </a:rPr>
              <a:t>: </a:t>
            </a:r>
            <a:endParaRPr lang="en-US" sz="2600" dirty="0" smtClean="0">
              <a:ea typeface="Calibri"/>
              <a:cs typeface="AdvTrebu-R"/>
            </a:endParaRPr>
          </a:p>
          <a:p>
            <a:pPr marL="514350" indent="-514350">
              <a:spcAft>
                <a:spcPts val="0"/>
              </a:spcAft>
              <a:buAutoNum type="alphaLcParenBoth"/>
            </a:pPr>
            <a:r>
              <a:rPr lang="en-US" sz="2600" dirty="0" smtClean="0">
                <a:ea typeface="Calibri"/>
                <a:cs typeface="AdvTrebu-R"/>
              </a:rPr>
              <a:t>EMS ~triples vein return velocity; &amp; increases circulating tPA</a:t>
            </a:r>
          </a:p>
          <a:p>
            <a:pPr marL="0" lvl="0" indent="0">
              <a:buNone/>
            </a:pPr>
            <a:r>
              <a:rPr lang="en-US" sz="2600" dirty="0" smtClean="0">
                <a:solidFill>
                  <a:prstClr val="black"/>
                </a:solidFill>
                <a:ea typeface="Calibri"/>
                <a:cs typeface="AdvTrebu-R"/>
              </a:rPr>
              <a:t>(b) </a:t>
            </a:r>
            <a:r>
              <a:rPr lang="en-US" sz="2600" dirty="0">
                <a:solidFill>
                  <a:prstClr val="black"/>
                </a:solidFill>
                <a:ea typeface="Calibri"/>
                <a:cs typeface="AdvTrebu-R"/>
              </a:rPr>
              <a:t>Indirect evidence from exercise </a:t>
            </a:r>
            <a:r>
              <a:rPr lang="en-US" sz="2600" i="1" dirty="0">
                <a:solidFill>
                  <a:prstClr val="black"/>
                </a:solidFill>
                <a:ea typeface="Calibri"/>
                <a:cs typeface="AdvTrebu-R"/>
              </a:rPr>
              <a:t>shear-stress (&gt;</a:t>
            </a:r>
            <a:r>
              <a:rPr lang="en-US" sz="2600" dirty="0">
                <a:solidFill>
                  <a:prstClr val="black"/>
                </a:solidFill>
                <a:ea typeface="Calibri"/>
                <a:cs typeface="AdvTrebu-R"/>
              </a:rPr>
              <a:t>cytoskeletal changes, eNOS, prostacycline, nuclear factor (NF) kappaB, c-fos, c-jun, SP-1, ICAM-1, MCP-1, tissue factor, PDGF-B, transforming growth factor-beta1, Cox-II</a:t>
            </a:r>
            <a:r>
              <a:rPr lang="en-US" sz="2600" dirty="0" smtClean="0">
                <a:solidFill>
                  <a:prstClr val="black"/>
                </a:solidFill>
                <a:ea typeface="Calibri"/>
                <a:cs typeface="AdvTrebu-R"/>
              </a:rPr>
              <a:t>...)</a:t>
            </a:r>
            <a:endParaRPr lang="en-US" sz="2600" dirty="0" smtClean="0">
              <a:ea typeface="Calibri"/>
              <a:cs typeface="AdvTrebu-R"/>
            </a:endParaRPr>
          </a:p>
          <a:p>
            <a:pPr marL="0" indent="0">
              <a:spcAft>
                <a:spcPts val="0"/>
              </a:spcAft>
              <a:buNone/>
            </a:pPr>
            <a:r>
              <a:rPr lang="en-US" sz="2600" dirty="0" smtClean="0">
                <a:ea typeface="Calibri"/>
                <a:cs typeface="Times New Roman"/>
              </a:rPr>
              <a:t>-FDA &gt;square pulses 50ms,</a:t>
            </a:r>
            <a:r>
              <a:rPr lang="el-GR" sz="2600" dirty="0" smtClean="0">
                <a:ea typeface="Calibri"/>
                <a:cs typeface="AdvTrebu-R"/>
              </a:rPr>
              <a:t> </a:t>
            </a:r>
            <a:r>
              <a:rPr lang="el-GR" sz="2600" dirty="0">
                <a:ea typeface="Calibri"/>
                <a:cs typeface="AdvTrebu-R"/>
              </a:rPr>
              <a:t>0</a:t>
            </a:r>
            <a:r>
              <a:rPr lang="el-GR" sz="2600" dirty="0">
                <a:ea typeface="Calibri"/>
                <a:cs typeface="AdvPS44A44B"/>
              </a:rPr>
              <a:t>-</a:t>
            </a:r>
            <a:r>
              <a:rPr lang="el-GR" sz="2600" dirty="0">
                <a:ea typeface="Calibri"/>
                <a:cs typeface="AdvTrebu-R"/>
              </a:rPr>
              <a:t>5 </a:t>
            </a:r>
            <a:r>
              <a:rPr lang="en-US" sz="2600" dirty="0" smtClean="0">
                <a:ea typeface="Calibri"/>
                <a:cs typeface="AdvTrebu-R"/>
              </a:rPr>
              <a:t>V, for painless ems</a:t>
            </a:r>
            <a:r>
              <a:rPr lang="el-GR" sz="2600" dirty="0" smtClean="0">
                <a:ea typeface="Calibri"/>
                <a:cs typeface="AdvTrebu-R"/>
              </a:rPr>
              <a:t>, </a:t>
            </a:r>
            <a:r>
              <a:rPr lang="el-GR" sz="2600" dirty="0">
                <a:ea typeface="Calibri"/>
                <a:cs typeface="AdvTrebu-R"/>
              </a:rPr>
              <a:t>1-2</a:t>
            </a:r>
            <a:r>
              <a:rPr lang="en-US" sz="2600" dirty="0" smtClean="0">
                <a:ea typeface="Calibri"/>
                <a:cs typeface="AdvTrebu-R"/>
              </a:rPr>
              <a:t>Hz</a:t>
            </a:r>
            <a:r>
              <a:rPr lang="el-GR" sz="2600" dirty="0" smtClean="0">
                <a:ea typeface="Calibri"/>
                <a:cs typeface="AdvTrebu-R"/>
              </a:rPr>
              <a:t>.</a:t>
            </a:r>
            <a:endParaRPr lang="en-US" sz="2600" i="1" dirty="0">
              <a:ea typeface="Calibri"/>
              <a:cs typeface="Times New Roman"/>
            </a:endParaRPr>
          </a:p>
          <a:p>
            <a:pPr>
              <a:spcBef>
                <a:spcPts val="0"/>
              </a:spcBef>
            </a:pPr>
            <a:r>
              <a:rPr lang="en-US" sz="1300" i="1">
                <a:solidFill>
                  <a:prstClr val="black"/>
                </a:solidFill>
                <a:ea typeface="Calibri"/>
                <a:cs typeface="Times New Roman"/>
              </a:rPr>
              <a:t>Spyropoulos </a:t>
            </a:r>
            <a:r>
              <a:rPr lang="en-US" sz="1300" i="1" smtClean="0">
                <a:solidFill>
                  <a:prstClr val="black"/>
                </a:solidFill>
                <a:ea typeface="Calibri"/>
                <a:cs typeface="Times New Roman"/>
              </a:rPr>
              <a:t>AC</a:t>
            </a:r>
            <a:r>
              <a:rPr lang="en-US" sz="1300" i="1" smtClean="0">
                <a:solidFill>
                  <a:prstClr val="black"/>
                </a:solidFill>
                <a:ea typeface="Calibri"/>
                <a:cs typeface="Times New Roman"/>
              </a:rPr>
              <a:t>; </a:t>
            </a:r>
            <a:r>
              <a:rPr lang="en-US" sz="1300" i="1" dirty="0">
                <a:solidFill>
                  <a:prstClr val="black"/>
                </a:solidFill>
                <a:ea typeface="Calibri"/>
                <a:cs typeface="Times New Roman"/>
              </a:rPr>
              <a:t>Emerging strategies in the prevention of VTE in hospitalized </a:t>
            </a:r>
            <a:r>
              <a:rPr lang="en-US" sz="1300" i="1">
                <a:solidFill>
                  <a:prstClr val="black"/>
                </a:solidFill>
                <a:ea typeface="Calibri"/>
                <a:cs typeface="Times New Roman"/>
              </a:rPr>
              <a:t>medical </a:t>
            </a:r>
            <a:r>
              <a:rPr lang="en-US" sz="1300" i="1" smtClean="0">
                <a:solidFill>
                  <a:prstClr val="black"/>
                </a:solidFill>
                <a:ea typeface="Calibri"/>
                <a:cs typeface="Times New Roman"/>
              </a:rPr>
              <a:t>patients; </a:t>
            </a:r>
            <a:r>
              <a:rPr lang="en-US" sz="1300" i="1">
                <a:solidFill>
                  <a:prstClr val="black"/>
                </a:solidFill>
                <a:ea typeface="Calibri"/>
                <a:cs typeface="Times New Roman"/>
              </a:rPr>
              <a:t>Chest. 2005 Aug;128(2):958-69</a:t>
            </a:r>
            <a:endParaRPr lang="en-US" sz="2300" i="1" dirty="0">
              <a:solidFill>
                <a:prstClr val="black"/>
              </a:solidFill>
              <a:ea typeface="Calibri"/>
              <a:cs typeface="Times New Roman"/>
            </a:endParaRPr>
          </a:p>
          <a:p>
            <a:pPr>
              <a:spcBef>
                <a:spcPts val="0"/>
              </a:spcBef>
            </a:pPr>
            <a:r>
              <a:rPr lang="en-US" sz="1300" i="1" dirty="0">
                <a:solidFill>
                  <a:prstClr val="black"/>
                </a:solidFill>
                <a:ea typeface="Calibri"/>
                <a:cs typeface="Times New Roman"/>
              </a:rPr>
              <a:t>Cohen, A. T., et al (2007). VTE in Europe. The number of VTEs, morbidity, mortality. </a:t>
            </a:r>
            <a:r>
              <a:rPr lang="en-US" sz="1300" i="1" dirty="0" err="1">
                <a:solidFill>
                  <a:prstClr val="black"/>
                </a:solidFill>
                <a:ea typeface="Calibri"/>
                <a:cs typeface="Times New Roman"/>
              </a:rPr>
              <a:t>Thromb</a:t>
            </a:r>
            <a:r>
              <a:rPr lang="en-US" sz="1300" i="1" dirty="0">
                <a:solidFill>
                  <a:prstClr val="black"/>
                </a:solidFill>
                <a:ea typeface="Calibri"/>
                <a:cs typeface="Times New Roman"/>
              </a:rPr>
              <a:t> </a:t>
            </a:r>
            <a:r>
              <a:rPr lang="en-US" sz="1300" i="1" dirty="0" err="1">
                <a:solidFill>
                  <a:prstClr val="black"/>
                </a:solidFill>
                <a:ea typeface="Calibri"/>
                <a:cs typeface="Times New Roman"/>
              </a:rPr>
              <a:t>Haemost</a:t>
            </a:r>
            <a:r>
              <a:rPr lang="en-US" sz="1300" i="1" dirty="0">
                <a:solidFill>
                  <a:prstClr val="black"/>
                </a:solidFill>
                <a:ea typeface="Calibri"/>
                <a:cs typeface="Times New Roman"/>
              </a:rPr>
              <a:t>, 98, 756.</a:t>
            </a:r>
            <a:endParaRPr lang="en-US" sz="2300" i="1" dirty="0">
              <a:solidFill>
                <a:prstClr val="black"/>
              </a:solidFill>
              <a:ea typeface="Calibri"/>
              <a:cs typeface="Times New Roman"/>
            </a:endParaRPr>
          </a:p>
          <a:p>
            <a:pPr>
              <a:spcBef>
                <a:spcPts val="0"/>
              </a:spcBef>
            </a:pPr>
            <a:r>
              <a:rPr lang="en-US" sz="1300" i="1" dirty="0">
                <a:solidFill>
                  <a:prstClr val="black"/>
                </a:solidFill>
                <a:ea typeface="Calibri"/>
                <a:cs typeface="Times New Roman"/>
              </a:rPr>
              <a:t>B.J Broderick et al; A pilot evaluation of NMES-based methodology for prevention of venous stasis; Med. Eng</a:t>
            </a:r>
            <a:r>
              <a:rPr lang="en-US" sz="1300" i="1">
                <a:solidFill>
                  <a:prstClr val="black"/>
                </a:solidFill>
                <a:ea typeface="Calibri"/>
                <a:cs typeface="Times New Roman"/>
              </a:rPr>
              <a:t>.&amp; </a:t>
            </a:r>
            <a:r>
              <a:rPr lang="en-US" sz="1300" i="1" smtClean="0">
                <a:solidFill>
                  <a:prstClr val="black"/>
                </a:solidFill>
                <a:ea typeface="Calibri"/>
                <a:cs typeface="Times New Roman"/>
              </a:rPr>
              <a:t>Phys 32 (</a:t>
            </a:r>
            <a:r>
              <a:rPr lang="en-US" sz="1300" b="1" i="1" smtClean="0">
                <a:solidFill>
                  <a:prstClr val="black"/>
                </a:solidFill>
                <a:ea typeface="Calibri"/>
                <a:cs typeface="Times New Roman"/>
              </a:rPr>
              <a:t>2010</a:t>
            </a:r>
            <a:r>
              <a:rPr lang="en-US" sz="1300" i="1" dirty="0">
                <a:solidFill>
                  <a:prstClr val="black"/>
                </a:solidFill>
                <a:ea typeface="Calibri"/>
                <a:cs typeface="Times New Roman"/>
              </a:rPr>
              <a:t>).</a:t>
            </a:r>
            <a:endParaRPr lang="en-US" sz="2300" i="1" dirty="0">
              <a:solidFill>
                <a:prstClr val="black"/>
              </a:solidFill>
              <a:ea typeface="Calibri"/>
              <a:cs typeface="Times New Roman"/>
            </a:endParaRPr>
          </a:p>
          <a:p>
            <a:pPr>
              <a:spcBef>
                <a:spcPts val="0"/>
              </a:spcBef>
            </a:pPr>
            <a:r>
              <a:rPr lang="en-US" sz="1300" i="1" dirty="0" err="1">
                <a:solidFill>
                  <a:prstClr val="black"/>
                </a:solidFill>
                <a:ea typeface="Calibri"/>
                <a:cs typeface="Times New Roman"/>
              </a:rPr>
              <a:t>Kopetzky</a:t>
            </a:r>
            <a:r>
              <a:rPr lang="en-US" sz="1300" i="1" dirty="0">
                <a:solidFill>
                  <a:prstClr val="black"/>
                </a:solidFill>
                <a:ea typeface="Calibri"/>
                <a:cs typeface="Times New Roman"/>
              </a:rPr>
              <a:t> CD. Wien Med </a:t>
            </a:r>
            <a:r>
              <a:rPr lang="en-US" sz="1300" i="1" dirty="0" err="1">
                <a:solidFill>
                  <a:prstClr val="black"/>
                </a:solidFill>
                <a:ea typeface="Calibri"/>
                <a:cs typeface="Times New Roman"/>
              </a:rPr>
              <a:t>Wochenschr</a:t>
            </a:r>
            <a:r>
              <a:rPr lang="en-US" sz="1300" i="1" dirty="0">
                <a:solidFill>
                  <a:prstClr val="black"/>
                </a:solidFill>
                <a:ea typeface="Calibri"/>
                <a:cs typeface="Times New Roman"/>
              </a:rPr>
              <a:t>; Combined compression and EMS; 1994;144(10-11):238-42</a:t>
            </a:r>
            <a:endParaRPr lang="en-US" sz="2300" i="1" dirty="0">
              <a:solidFill>
                <a:prstClr val="black"/>
              </a:solidFill>
              <a:ea typeface="Calibri"/>
              <a:cs typeface="Times New Roman"/>
            </a:endParaRPr>
          </a:p>
          <a:p>
            <a:pPr>
              <a:spcBef>
                <a:spcPts val="0"/>
              </a:spcBef>
            </a:pPr>
            <a:r>
              <a:rPr lang="en-US" sz="1300" i="1" dirty="0">
                <a:solidFill>
                  <a:prstClr val="black"/>
                </a:solidFill>
                <a:ea typeface="Calibri"/>
                <a:cs typeface="Times New Roman"/>
              </a:rPr>
              <a:t>M. Izumi, et al; Prevention of Venous Stasis in the Lower Limb by TENS; </a:t>
            </a:r>
            <a:r>
              <a:rPr lang="en-US" sz="1300" i="1" dirty="0" err="1">
                <a:solidFill>
                  <a:prstClr val="black"/>
                </a:solidFill>
                <a:ea typeface="Calibri"/>
                <a:cs typeface="Times New Roman"/>
              </a:rPr>
              <a:t>Eur</a:t>
            </a:r>
            <a:r>
              <a:rPr lang="en-US" sz="1300" i="1" dirty="0">
                <a:solidFill>
                  <a:prstClr val="black"/>
                </a:solidFill>
                <a:ea typeface="Calibri"/>
                <a:cs typeface="Times New Roman"/>
              </a:rPr>
              <a:t> J </a:t>
            </a:r>
            <a:r>
              <a:rPr lang="en-US" sz="1300" i="1" dirty="0" err="1">
                <a:solidFill>
                  <a:prstClr val="black"/>
                </a:solidFill>
                <a:ea typeface="Calibri"/>
                <a:cs typeface="Times New Roman"/>
              </a:rPr>
              <a:t>Vasc</a:t>
            </a:r>
            <a:r>
              <a:rPr lang="en-US" sz="1300" i="1" dirty="0">
                <a:solidFill>
                  <a:prstClr val="black"/>
                </a:solidFill>
                <a:ea typeface="Calibri"/>
                <a:cs typeface="Times New Roman"/>
              </a:rPr>
              <a:t> </a:t>
            </a:r>
            <a:r>
              <a:rPr lang="en-US" sz="1300" i="1" dirty="0" err="1">
                <a:solidFill>
                  <a:prstClr val="black"/>
                </a:solidFill>
                <a:ea typeface="Calibri"/>
                <a:cs typeface="Times New Roman"/>
              </a:rPr>
              <a:t>Endovasc</a:t>
            </a:r>
            <a:r>
              <a:rPr lang="en-US" sz="1300" i="1" dirty="0">
                <a:solidFill>
                  <a:prstClr val="black"/>
                </a:solidFill>
                <a:ea typeface="Calibri"/>
                <a:cs typeface="Times New Roman"/>
              </a:rPr>
              <a:t> </a:t>
            </a:r>
            <a:r>
              <a:rPr lang="en-US" sz="1300" i="1" dirty="0" err="1">
                <a:solidFill>
                  <a:prstClr val="black"/>
                </a:solidFill>
                <a:ea typeface="Calibri"/>
                <a:cs typeface="Times New Roman"/>
              </a:rPr>
              <a:t>Surg</a:t>
            </a:r>
            <a:r>
              <a:rPr lang="en-US" sz="1300" i="1" dirty="0">
                <a:solidFill>
                  <a:prstClr val="black"/>
                </a:solidFill>
                <a:ea typeface="Calibri"/>
                <a:cs typeface="Times New Roman"/>
              </a:rPr>
              <a:t> (2010) 39, 642e645.  </a:t>
            </a:r>
            <a:endParaRPr lang="en-US" sz="2300" i="1" dirty="0">
              <a:solidFill>
                <a:prstClr val="black"/>
              </a:solidFill>
              <a:ea typeface="Calibri"/>
              <a:cs typeface="Times New Roman"/>
            </a:endParaRPr>
          </a:p>
          <a:p>
            <a:pPr>
              <a:spcBef>
                <a:spcPts val="0"/>
              </a:spcBef>
            </a:pPr>
            <a:r>
              <a:rPr lang="en-US" sz="1300" i="1" dirty="0" err="1">
                <a:solidFill>
                  <a:prstClr val="black"/>
                </a:solidFill>
                <a:ea typeface="Calibri"/>
                <a:cs typeface="Times New Roman"/>
              </a:rPr>
              <a:t>Lobastov</a:t>
            </a:r>
            <a:r>
              <a:rPr lang="en-US" sz="1300" i="1" dirty="0">
                <a:solidFill>
                  <a:prstClr val="black"/>
                </a:solidFill>
                <a:ea typeface="Calibri"/>
                <a:cs typeface="Times New Roman"/>
              </a:rPr>
              <a:t> KV</a:t>
            </a:r>
            <a:r>
              <a:rPr lang="el-GR" sz="1300" i="1" dirty="0">
                <a:solidFill>
                  <a:prstClr val="black"/>
                </a:solidFill>
                <a:ea typeface="Calibri"/>
                <a:cs typeface="Times New Roman"/>
              </a:rPr>
              <a:t> </a:t>
            </a:r>
            <a:r>
              <a:rPr lang="en-US" sz="1300" i="1" dirty="0">
                <a:solidFill>
                  <a:prstClr val="black"/>
                </a:solidFill>
                <a:ea typeface="Calibri"/>
                <a:cs typeface="Times New Roman"/>
              </a:rPr>
              <a:t>et al; </a:t>
            </a:r>
            <a:r>
              <a:rPr lang="en-US" sz="1300" i="1" dirty="0" err="1">
                <a:solidFill>
                  <a:prstClr val="black"/>
                </a:solidFill>
                <a:ea typeface="Calibri"/>
                <a:cs typeface="Times New Roman"/>
              </a:rPr>
              <a:t>Haemodynamic</a:t>
            </a:r>
            <a:r>
              <a:rPr lang="en-US" sz="1300" i="1" dirty="0">
                <a:solidFill>
                  <a:prstClr val="black"/>
                </a:solidFill>
                <a:ea typeface="Calibri"/>
                <a:cs typeface="Times New Roman"/>
              </a:rPr>
              <a:t> and clinical efficacy of EMS of the venous outflow in </a:t>
            </a:r>
            <a:r>
              <a:rPr lang="en-US" sz="1300" i="1" dirty="0" err="1">
                <a:solidFill>
                  <a:prstClr val="black"/>
                </a:solidFill>
                <a:ea typeface="Calibri"/>
                <a:cs typeface="Times New Roman"/>
              </a:rPr>
              <a:t>prev</a:t>
            </a:r>
            <a:r>
              <a:rPr lang="en-US" sz="1300" i="1" dirty="0">
                <a:solidFill>
                  <a:prstClr val="black"/>
                </a:solidFill>
                <a:ea typeface="Calibri"/>
                <a:cs typeface="Times New Roman"/>
              </a:rPr>
              <a:t> of postop VTE; </a:t>
            </a:r>
            <a:r>
              <a:rPr lang="en-US" sz="1300" i="1" dirty="0" err="1">
                <a:solidFill>
                  <a:prstClr val="black"/>
                </a:solidFill>
                <a:ea typeface="Calibri"/>
                <a:cs typeface="Times New Roman"/>
              </a:rPr>
              <a:t>Ang</a:t>
            </a:r>
            <a:r>
              <a:rPr lang="en-US" sz="1300" i="1" dirty="0">
                <a:solidFill>
                  <a:prstClr val="black"/>
                </a:solidFill>
                <a:ea typeface="Calibri"/>
                <a:cs typeface="Times New Roman"/>
              </a:rPr>
              <a:t> </a:t>
            </a:r>
            <a:r>
              <a:rPr lang="en-US" sz="1300" i="1" err="1">
                <a:solidFill>
                  <a:prstClr val="black"/>
                </a:solidFill>
                <a:ea typeface="Calibri"/>
                <a:cs typeface="Times New Roman"/>
              </a:rPr>
              <a:t>Sosud</a:t>
            </a:r>
            <a:r>
              <a:rPr lang="en-US" sz="1300" i="1">
                <a:solidFill>
                  <a:prstClr val="black"/>
                </a:solidFill>
                <a:ea typeface="Calibri"/>
                <a:cs typeface="Times New Roman"/>
              </a:rPr>
              <a:t> </a:t>
            </a:r>
            <a:r>
              <a:rPr lang="en-US" sz="1300" i="1" smtClean="0">
                <a:solidFill>
                  <a:prstClr val="black"/>
                </a:solidFill>
                <a:ea typeface="Calibri"/>
                <a:cs typeface="Times New Roman"/>
              </a:rPr>
              <a:t>Khir. </a:t>
            </a:r>
            <a:r>
              <a:rPr lang="el-GR" sz="1300" b="1" i="1" smtClean="0">
                <a:solidFill>
                  <a:prstClr val="black"/>
                </a:solidFill>
                <a:ea typeface="Calibri"/>
                <a:cs typeface="Times New Roman"/>
              </a:rPr>
              <a:t>2013</a:t>
            </a:r>
            <a:r>
              <a:rPr lang="el-GR" sz="1300" i="1" smtClean="0">
                <a:solidFill>
                  <a:prstClr val="black"/>
                </a:solidFill>
                <a:ea typeface="Calibri"/>
                <a:cs typeface="Times New Roman"/>
              </a:rPr>
              <a:t>;19(2</a:t>
            </a:r>
            <a:r>
              <a:rPr lang="en-US" sz="1300" i="1" dirty="0">
                <a:solidFill>
                  <a:prstClr val="black"/>
                </a:solidFill>
                <a:ea typeface="Calibri"/>
                <a:cs typeface="Times New Roman"/>
              </a:rPr>
              <a:t>)</a:t>
            </a:r>
            <a:endParaRPr lang="en-US" sz="2300" i="1" dirty="0">
              <a:solidFill>
                <a:prstClr val="black"/>
              </a:solidFill>
              <a:ea typeface="Calibri"/>
              <a:cs typeface="Times New Roman"/>
            </a:endParaRPr>
          </a:p>
          <a:p>
            <a:pPr>
              <a:spcBef>
                <a:spcPts val="0"/>
              </a:spcBef>
            </a:pPr>
            <a:r>
              <a:rPr lang="en-US" sz="1300" i="1" dirty="0" err="1">
                <a:solidFill>
                  <a:prstClr val="black"/>
                </a:solidFill>
                <a:ea typeface="Calibri"/>
                <a:cs typeface="Times New Roman"/>
              </a:rPr>
              <a:t>Nicolaides</a:t>
            </a:r>
            <a:r>
              <a:rPr lang="en-US" sz="1300" i="1" dirty="0">
                <a:solidFill>
                  <a:prstClr val="black"/>
                </a:solidFill>
                <a:ea typeface="Calibri"/>
                <a:cs typeface="Times New Roman"/>
              </a:rPr>
              <a:t>, A. N., et al. Prevention and treatment VTE-International Consensus Statement. </a:t>
            </a:r>
            <a:r>
              <a:rPr lang="en-US" sz="1300" i="1" dirty="0" err="1">
                <a:solidFill>
                  <a:prstClr val="black"/>
                </a:solidFill>
                <a:ea typeface="Calibri"/>
                <a:cs typeface="Times New Roman"/>
              </a:rPr>
              <a:t>Intnl</a:t>
            </a:r>
            <a:r>
              <a:rPr lang="en-US" sz="1300" i="1" dirty="0">
                <a:solidFill>
                  <a:prstClr val="black"/>
                </a:solidFill>
                <a:ea typeface="Calibri"/>
                <a:cs typeface="Times New Roman"/>
              </a:rPr>
              <a:t> </a:t>
            </a:r>
            <a:r>
              <a:rPr lang="en-US" sz="1300" i="1" dirty="0" err="1">
                <a:solidFill>
                  <a:prstClr val="black"/>
                </a:solidFill>
                <a:ea typeface="Calibri"/>
                <a:cs typeface="Times New Roman"/>
              </a:rPr>
              <a:t>Angio</a:t>
            </a:r>
            <a:r>
              <a:rPr lang="en-US" sz="1300" i="1" dirty="0">
                <a:solidFill>
                  <a:prstClr val="black"/>
                </a:solidFill>
                <a:ea typeface="Calibri"/>
                <a:cs typeface="Times New Roman"/>
              </a:rPr>
              <a:t> (</a:t>
            </a:r>
            <a:r>
              <a:rPr lang="en-US" sz="1300" b="1" i="1" dirty="0">
                <a:solidFill>
                  <a:prstClr val="black"/>
                </a:solidFill>
                <a:ea typeface="Calibri"/>
                <a:cs typeface="Times New Roman"/>
              </a:rPr>
              <a:t>2013</a:t>
            </a:r>
            <a:r>
              <a:rPr lang="en-US" sz="1300" i="1" dirty="0">
                <a:solidFill>
                  <a:prstClr val="black"/>
                </a:solidFill>
                <a:ea typeface="Calibri"/>
                <a:cs typeface="Times New Roman"/>
              </a:rPr>
              <a:t>): 111-260.</a:t>
            </a:r>
            <a:endParaRPr lang="en-US" sz="2300" i="1" dirty="0">
              <a:solidFill>
                <a:prstClr val="black"/>
              </a:solidFill>
              <a:ea typeface="Calibri"/>
              <a:cs typeface="Times New Roman"/>
            </a:endParaRPr>
          </a:p>
          <a:p>
            <a:endParaRPr lang="en-US" dirty="0"/>
          </a:p>
        </p:txBody>
      </p:sp>
    </p:spTree>
    <p:extLst>
      <p:ext uri="{BB962C8B-B14F-4D97-AF65-F5344CB8AC3E}">
        <p14:creationId xmlns:p14="http://schemas.microsoft.com/office/powerpoint/2010/main" val="2212590299"/>
      </p:ext>
    </p:extLst>
  </p:cSld>
  <p:clrMapOvr>
    <a:masterClrMapping/>
  </p:clrMapOvr>
  <p:transition>
    <p:wheel spokes="1"/>
  </p:transition>
  <p:timing>
    <p:tnLst>
      <p:par>
        <p:cTn id="1" dur="indefinite" restart="never" nodeType="tmRoot"/>
      </p:par>
    </p:tnLst>
  </p:timing>
  <p:extLst mod="1">
    <p:ext uri="{E180D4A7-C9FB-4DFB-919C-405C955672EB}">
      <p14:showEvtLst xmlns:p14="http://schemas.microsoft.com/office/powerpoint/2010/main">
        <p14:playEvt time="1730" objId="4"/>
        <p14:triggerEvt type="onClick" time="1730" objId="4"/>
        <p14:stopEvt time="12653" objId="4"/>
      </p14:showEvt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dirty="0"/>
          </a:p>
        </p:txBody>
      </p:sp>
      <p:pic>
        <p:nvPicPr>
          <p:cNvPr id="2050"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350154" y="500880"/>
            <a:ext cx="8038270" cy="5076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Ελλειψοειδής επεξήγηση 4"/>
          <p:cNvSpPr/>
          <p:nvPr/>
        </p:nvSpPr>
        <p:spPr>
          <a:xfrm>
            <a:off x="5292080" y="620688"/>
            <a:ext cx="3096344" cy="144016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I trained EMS.</a:t>
            </a:r>
            <a:endParaRPr lang="en-US" sz="2800" b="1" dirty="0"/>
          </a:p>
        </p:txBody>
      </p:sp>
    </p:spTree>
    <p:extLst>
      <p:ext uri="{BB962C8B-B14F-4D97-AF65-F5344CB8AC3E}">
        <p14:creationId xmlns:p14="http://schemas.microsoft.com/office/powerpoint/2010/main" val="3229324813"/>
      </p:ext>
    </p:extLst>
  </p:cSld>
  <p:clrMapOvr>
    <a:masterClrMapping/>
  </p:clrMapOvr>
  <mc:AlternateContent xmlns:mc="http://schemas.openxmlformats.org/markup-compatibility/2006" xmlns:p14="http://schemas.microsoft.com/office/powerpoint/2010/main">
    <mc:Choice Requires="p14">
      <p:transition spd="slow" p14:dur="1500">
        <p14:shred/>
        <p:sndAc>
          <p:stSnd>
            <p:snd r:embed="rId3" name="explode.wav"/>
          </p:stSnd>
        </p:sndAc>
      </p:transition>
    </mc:Choice>
    <mc:Fallback xmlns="">
      <p:transition spd="slow">
        <p:fade/>
        <p:sndAc>
          <p:stSnd>
            <p:snd r:embed="rId8" name="explode.wav"/>
          </p:stSnd>
        </p:sndAc>
      </p:transition>
    </mc:Fallback>
  </mc:AlternateContent>
  <p:timing>
    <p:tnLst>
      <p:par>
        <p:cTn id="1" dur="indefinite" restart="never" nodeType="tmRoot"/>
      </p:par>
    </p:tnLst>
  </p:timing>
  <p:extLst mod="1">
    <p:ext uri="{E180D4A7-C9FB-4DFB-919C-405C955672EB}">
      <p14:showEvtLst xmlns:p14="http://schemas.microsoft.com/office/powerpoint/2010/main">
        <p14:playEvt time="1666" objId="3"/>
        <p14:triggerEvt type="onClick" time="1666" objId="3"/>
        <p14:stopEvt time="4835" objId="3"/>
      </p14:showEvt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frequencyrising.com/images/Rebuilder24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678" y="1667709"/>
            <a:ext cx="2247900" cy="29718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347864" y="836712"/>
            <a:ext cx="2160240" cy="830997"/>
          </a:xfrm>
          <a:prstGeom prst="rect">
            <a:avLst/>
          </a:prstGeom>
          <a:noFill/>
        </p:spPr>
        <p:txBody>
          <a:bodyPr wrap="square" rtlCol="0">
            <a:spAutoFit/>
          </a:bodyPr>
          <a:lstStyle/>
          <a:p>
            <a:r>
              <a:rPr lang="en-US" sz="4800" dirty="0" smtClean="0"/>
              <a:t>TENS</a:t>
            </a:r>
            <a:endParaRPr lang="el-GR" sz="4800" dirty="0"/>
          </a:p>
        </p:txBody>
      </p:sp>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8933" y="2943341"/>
            <a:ext cx="639763" cy="2617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a:spLocks noChangeArrowheads="1"/>
          </p:cNvSpPr>
          <p:nvPr/>
        </p:nvSpPr>
        <p:spPr bwMode="auto">
          <a:xfrm>
            <a:off x="3707904" y="2143398"/>
            <a:ext cx="360040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800" b="1" i="0" u="none" strike="noStrike" cap="none" normalizeH="0" baseline="0" dirty="0" smtClean="0">
                <a:ln>
                  <a:noFill/>
                </a:ln>
                <a:solidFill>
                  <a:schemeClr val="tx1"/>
                </a:solidFill>
                <a:effectLst/>
                <a:latin typeface="Arial" pitchFamily="34" charset="0"/>
                <a:cs typeface="Arial" pitchFamily="34" charset="0"/>
              </a:rPr>
              <a:t>Commonly Prescribed Drugs</a:t>
            </a:r>
            <a:r>
              <a:rPr kumimoji="0" lang="en-US" sz="1800" b="1" i="0" u="none" strike="noStrike" cap="none" normalizeH="0" baseline="0" dirty="0" smtClean="0">
                <a:ln>
                  <a:noFill/>
                </a:ln>
                <a:solidFill>
                  <a:schemeClr val="tx1"/>
                </a:solidFill>
                <a:effectLst/>
                <a:latin typeface="Arial" pitchFamily="34" charset="0"/>
                <a:cs typeface="Arial" pitchFamily="34" charset="0"/>
              </a:rPr>
              <a:t> for neuropathic pain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lang="en-US" dirty="0" smtClean="0">
                <a:latin typeface="Arial" pitchFamily="34" charset="0"/>
                <a:cs typeface="Arial" pitchFamily="34" charset="0"/>
              </a:rPr>
              <a:t>pregabalin</a:t>
            </a:r>
            <a:r>
              <a:rPr kumimoji="0" lang="el-GR" sz="1800" b="0" i="0" u="none" strike="noStrike" cap="none" normalizeH="0" baseline="0" dirty="0" smtClean="0">
                <a:ln>
                  <a:noFill/>
                </a:ln>
                <a:solidFill>
                  <a:schemeClr val="tx1"/>
                </a:solidFill>
                <a:effectLst/>
                <a:latin typeface="Arial" pitchFamily="34" charset="0"/>
                <a:cs typeface="Arial" pitchFamily="34" charset="0"/>
              </a:rPr>
              <a:t> / </a:t>
            </a:r>
            <a:r>
              <a:rPr kumimoji="0" lang="en-US" sz="1800" b="0" i="0" u="none" strike="noStrike" cap="none" normalizeH="0" baseline="0" dirty="0" smtClean="0">
                <a:ln>
                  <a:noFill/>
                </a:ln>
                <a:solidFill>
                  <a:schemeClr val="tx1"/>
                </a:solidFill>
                <a:effectLst/>
                <a:latin typeface="Arial" pitchFamily="34" charset="0"/>
                <a:cs typeface="Arial" pitchFamily="34" charset="0"/>
              </a:rPr>
              <a:t>g</a:t>
            </a:r>
            <a:r>
              <a:rPr kumimoji="0" lang="el-GR" sz="1800" b="0" i="0" u="none" strike="noStrike" cap="none" normalizeH="0" baseline="0" dirty="0" smtClean="0">
                <a:ln>
                  <a:noFill/>
                </a:ln>
                <a:solidFill>
                  <a:schemeClr val="tx1"/>
                </a:solidFill>
                <a:effectLst/>
                <a:latin typeface="Arial" pitchFamily="34" charset="0"/>
                <a:cs typeface="Arial" pitchFamily="34" charset="0"/>
              </a:rPr>
              <a:t>abapentin</a:t>
            </a:r>
          </a:p>
          <a:p>
            <a:pPr marL="0" marR="0" lvl="0" indent="0" algn="l" defTabSz="914400" rtl="0" eaLnBrk="0" fontAlgn="base" latinLnBrk="0" hangingPunct="0">
              <a:lnSpc>
                <a:spcPct val="100000"/>
              </a:lnSpc>
              <a:spcBef>
                <a:spcPct val="0"/>
              </a:spcBef>
              <a:spcAft>
                <a:spcPct val="0"/>
              </a:spcAft>
              <a:buClrTx/>
              <a:buSzTx/>
              <a:buFontTx/>
              <a:buChar char="•"/>
              <a:tabLst/>
            </a:pPr>
            <a:r>
              <a:rPr lang="en-US" dirty="0">
                <a:latin typeface="Arial" pitchFamily="34" charset="0"/>
                <a:cs typeface="Arial" pitchFamily="34" charset="0"/>
              </a:rPr>
              <a:t>d</a:t>
            </a:r>
            <a:r>
              <a:rPr kumimoji="0" lang="el-GR" sz="1800" b="0" i="0" u="none" strike="noStrike" cap="none" normalizeH="0" baseline="0" dirty="0" smtClean="0">
                <a:ln>
                  <a:noFill/>
                </a:ln>
                <a:solidFill>
                  <a:schemeClr val="tx1"/>
                </a:solidFill>
                <a:effectLst/>
                <a:latin typeface="Arial" pitchFamily="34" charset="0"/>
                <a:cs typeface="Arial" pitchFamily="34" charset="0"/>
              </a:rPr>
              <a:t>uloxetine</a:t>
            </a:r>
          </a:p>
          <a:p>
            <a:pPr marL="0" marR="0" lvl="0" indent="0" algn="l" defTabSz="914400" rtl="0" eaLnBrk="0" fontAlgn="base" latinLnBrk="0" hangingPunct="0">
              <a:lnSpc>
                <a:spcPct val="100000"/>
              </a:lnSpc>
              <a:spcBef>
                <a:spcPct val="0"/>
              </a:spcBef>
              <a:spcAft>
                <a:spcPct val="0"/>
              </a:spcAft>
              <a:buClrTx/>
              <a:buSzTx/>
              <a:buFontTx/>
              <a:buChar char="•"/>
              <a:tabLst/>
            </a:pPr>
            <a:r>
              <a:rPr lang="en-US" dirty="0" smtClean="0">
                <a:latin typeface="Arial" pitchFamily="34" charset="0"/>
                <a:cs typeface="Arial" pitchFamily="34" charset="0"/>
              </a:rPr>
              <a:t>nor</a:t>
            </a:r>
            <a:r>
              <a:rPr kumimoji="0" lang="el-GR" sz="1800" b="0" i="0" u="none" strike="noStrike" cap="none" normalizeH="0" baseline="0" dirty="0" smtClean="0">
                <a:ln>
                  <a:noFill/>
                </a:ln>
                <a:solidFill>
                  <a:schemeClr val="tx1"/>
                </a:solidFill>
                <a:effectLst/>
                <a:latin typeface="Arial" pitchFamily="34" charset="0"/>
                <a:cs typeface="Arial" pitchFamily="34" charset="0"/>
              </a:rPr>
              <a:t>triptyline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opioids</a:t>
            </a:r>
            <a:endParaRPr kumimoji="0" lang="el-GR"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102" name="Picture 6" descr="https://upload.wikimedia.org/wikipedia/commons/6/6b/Ten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16216" y="3663560"/>
            <a:ext cx="2492275" cy="187000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72127" y="5533568"/>
            <a:ext cx="6537046" cy="1323439"/>
          </a:xfrm>
          <a:prstGeom prst="rect">
            <a:avLst/>
          </a:prstGeom>
          <a:noFill/>
        </p:spPr>
        <p:txBody>
          <a:bodyPr wrap="none" rtlCol="0">
            <a:spAutoFit/>
          </a:bodyPr>
          <a:lstStyle/>
          <a:p>
            <a:r>
              <a:rPr lang="en-US" dirty="0">
                <a:latin typeface="Calibri"/>
                <a:ea typeface="Calibri"/>
                <a:cs typeface="Times New Roman"/>
              </a:rPr>
              <a:t>high frequency (&gt;50 Hz) with an intensity </a:t>
            </a:r>
            <a:r>
              <a:rPr lang="en-US" dirty="0" smtClean="0">
                <a:latin typeface="Calibri"/>
                <a:ea typeface="Calibri"/>
                <a:cs typeface="Times New Roman"/>
              </a:rPr>
              <a:t>below </a:t>
            </a:r>
            <a:r>
              <a:rPr lang="en-US" dirty="0">
                <a:latin typeface="Calibri"/>
                <a:ea typeface="Calibri"/>
                <a:cs typeface="Times New Roman"/>
              </a:rPr>
              <a:t>motor contraction, </a:t>
            </a:r>
            <a:endParaRPr lang="en-US" dirty="0" smtClean="0">
              <a:latin typeface="Calibri"/>
              <a:ea typeface="Calibri"/>
              <a:cs typeface="Times New Roman"/>
            </a:endParaRPr>
          </a:p>
          <a:p>
            <a:pPr lvl="0"/>
            <a:r>
              <a:rPr lang="en-US" dirty="0" smtClean="0">
                <a:latin typeface="Calibri"/>
                <a:ea typeface="Calibri"/>
                <a:cs typeface="Times New Roman"/>
              </a:rPr>
              <a:t>or </a:t>
            </a:r>
            <a:r>
              <a:rPr lang="en-US" dirty="0">
                <a:latin typeface="Calibri"/>
                <a:ea typeface="Calibri"/>
                <a:cs typeface="Times New Roman"/>
              </a:rPr>
              <a:t>low (2-10 Hz, sensory level TENS</a:t>
            </a:r>
            <a:r>
              <a:rPr lang="en-US">
                <a:latin typeface="Calibri"/>
                <a:ea typeface="Calibri"/>
                <a:cs typeface="Times New Roman"/>
              </a:rPr>
              <a:t>). </a:t>
            </a:r>
            <a:endParaRPr lang="en-US" smtClean="0">
              <a:latin typeface="Calibri"/>
              <a:ea typeface="Calibri"/>
              <a:cs typeface="Times New Roman"/>
            </a:endParaRPr>
          </a:p>
          <a:p>
            <a:pPr marL="342900" lvl="0" indent="-342900">
              <a:buFont typeface="+mj-lt"/>
              <a:buAutoNum type="arabicPeriod"/>
            </a:pPr>
            <a:endParaRPr lang="en-US" sz="1300">
              <a:solidFill>
                <a:prstClr val="black"/>
              </a:solidFill>
              <a:latin typeface="Calibri"/>
              <a:ea typeface="Calibri"/>
              <a:cs typeface="Times New Roman"/>
            </a:endParaRPr>
          </a:p>
          <a:p>
            <a:pPr lvl="0"/>
            <a:r>
              <a:rPr lang="en-US" sz="1300" i="1" smtClean="0">
                <a:solidFill>
                  <a:prstClr val="black"/>
                </a:solidFill>
                <a:latin typeface="Calibri"/>
                <a:ea typeface="Calibri"/>
                <a:cs typeface="Times New Roman"/>
              </a:rPr>
              <a:t>Review </a:t>
            </a:r>
            <a:r>
              <a:rPr lang="en-US" sz="1300" i="1">
                <a:solidFill>
                  <a:prstClr val="black"/>
                </a:solidFill>
                <a:latin typeface="Calibri"/>
                <a:ea typeface="Calibri"/>
                <a:cs typeface="Times New Roman"/>
              </a:rPr>
              <a:t>of Medical Physiology, 24th edition, William F. Ganong (</a:t>
            </a:r>
            <a:r>
              <a:rPr lang="en-US" sz="1300" b="1" i="1">
                <a:solidFill>
                  <a:prstClr val="black"/>
                </a:solidFill>
                <a:latin typeface="Calibri"/>
                <a:ea typeface="Calibri"/>
                <a:cs typeface="Times New Roman"/>
              </a:rPr>
              <a:t>2013</a:t>
            </a:r>
            <a:r>
              <a:rPr lang="en-US" sz="1300">
                <a:solidFill>
                  <a:prstClr val="black"/>
                </a:solidFill>
                <a:latin typeface="Calibri"/>
                <a:ea typeface="Calibri"/>
                <a:cs typeface="Times New Roman"/>
              </a:rPr>
              <a:t>)</a:t>
            </a:r>
            <a:endParaRPr lang="en-US" sz="2300">
              <a:solidFill>
                <a:prstClr val="black"/>
              </a:solidFill>
              <a:latin typeface="Calibri"/>
              <a:ea typeface="Calibri"/>
              <a:cs typeface="Times New Roman"/>
            </a:endParaRPr>
          </a:p>
          <a:p>
            <a:endParaRPr lang="en-US" dirty="0"/>
          </a:p>
        </p:txBody>
      </p:sp>
    </p:spTree>
    <p:extLst>
      <p:ext uri="{BB962C8B-B14F-4D97-AF65-F5344CB8AC3E}">
        <p14:creationId xmlns:p14="http://schemas.microsoft.com/office/powerpoint/2010/main" val="2987252422"/>
      </p:ext>
    </p:extLst>
  </p:cSld>
  <p:clrMapOvr>
    <a:masterClrMapping/>
  </p:clrMapOvr>
  <p:transition>
    <p:wheel spokes="1"/>
  </p:transition>
  <p:timing>
    <p:tnLst>
      <p:par>
        <p:cTn id="1" dur="indefinite" restart="never" nodeType="tmRoot"/>
      </p:par>
    </p:tnLst>
  </p:timing>
  <p:extLst mod="1">
    <p:ext uri="{E180D4A7-C9FB-4DFB-919C-405C955672EB}">
      <p14:showEvtLst xmlns:p14="http://schemas.microsoft.com/office/powerpoint/2010/main">
        <p14:playEvt time="866" objId="6"/>
        <p14:triggerEvt type="onClick" time="866" objId="6"/>
        <p14:stopEvt time="17306" objId="6"/>
      </p14:showEvt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mstrust.org.uk/professionals/information/wayahead/images/noble_fig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79" y="2780928"/>
            <a:ext cx="3133725" cy="202882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979712" y="2050035"/>
            <a:ext cx="5458995" cy="369332"/>
          </a:xfrm>
          <a:prstGeom prst="rect">
            <a:avLst/>
          </a:prstGeom>
          <a:noFill/>
        </p:spPr>
        <p:txBody>
          <a:bodyPr wrap="none" rtlCol="0">
            <a:spAutoFit/>
          </a:bodyPr>
          <a:lstStyle/>
          <a:p>
            <a:r>
              <a:rPr lang="en-US" dirty="0" smtClean="0"/>
              <a:t>Interferential therapy (a variation of TENS)&gt; pain types</a:t>
            </a:r>
            <a:endParaRPr lang="en-US" dirty="0"/>
          </a:p>
        </p:txBody>
      </p:sp>
      <p:pic>
        <p:nvPicPr>
          <p:cNvPr id="1030" name="Picture 6" descr="http://www.fuji-dynamics.com.hk/uploads/news_pic0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6096" y="2763154"/>
            <a:ext cx="3048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young-in.net/images/interferential-current-therapy.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3779" y="546476"/>
            <a:ext cx="1965803" cy="109853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www.daeyangmed.com/en/files/product.1/59_138259628100099800.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88224" y="332656"/>
            <a:ext cx="2412847" cy="1717379"/>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63888" y="5049250"/>
            <a:ext cx="2016224" cy="180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9665195"/>
      </p:ext>
    </p:extLst>
  </p:cSld>
  <p:clrMapOvr>
    <a:masterClrMapping/>
  </p:clrMapOvr>
  <p:transition>
    <p:wheel spokes="1"/>
  </p:transition>
  <p:timing>
    <p:tnLst>
      <p:par>
        <p:cTn id="1" dur="indefinite" restart="never" nodeType="tmRoot"/>
      </p:par>
    </p:tnLst>
  </p:timing>
  <p:extLst mod="1">
    <p:ext uri="{E180D4A7-C9FB-4DFB-919C-405C955672EB}">
      <p14:showEvtLst xmlns:p14="http://schemas.microsoft.com/office/powerpoint/2010/main">
        <p14:playEvt time="1257" objId="4"/>
        <p14:triggerEvt type="onClick" time="1257" objId="4"/>
        <p14:stopEvt time="21449" objId="4"/>
      </p14:showEvtLst>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smtClean="0"/>
              <a:t>Muscle spasm &amp; spasticity</a:t>
            </a:r>
            <a:endParaRPr lang="el-GR" dirty="0"/>
          </a:p>
        </p:txBody>
      </p:sp>
      <p:pic>
        <p:nvPicPr>
          <p:cNvPr id="1026"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tretch>
            <a:fillRect/>
          </a:stretch>
        </p:blipFill>
        <p:spPr bwMode="auto">
          <a:xfrm>
            <a:off x="3388752" y="2022286"/>
            <a:ext cx="3867150" cy="2524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https://www.choptopshop.com.au/wp-content/uploads/2015/03/muscle-sore-300x300.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552" y="1700808"/>
            <a:ext cx="2857500" cy="295232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39551" y="4709669"/>
            <a:ext cx="2459328" cy="1938992"/>
          </a:xfrm>
          <a:prstGeom prst="rect">
            <a:avLst/>
          </a:prstGeom>
          <a:noFill/>
        </p:spPr>
        <p:txBody>
          <a:bodyPr wrap="none" rtlCol="0">
            <a:spAutoFit/>
          </a:bodyPr>
          <a:lstStyle/>
          <a:p>
            <a:pPr marL="285750" indent="-285750">
              <a:buFont typeface="Wingdings" pitchFamily="2" charset="2"/>
              <a:buChar char="ü"/>
            </a:pPr>
            <a:r>
              <a:rPr lang="en-US" sz="2000" b="1" i="1" dirty="0" smtClean="0">
                <a:solidFill>
                  <a:srgbClr val="FF0000"/>
                </a:solidFill>
                <a:latin typeface="Calibri"/>
              </a:rPr>
              <a:t>↓ </a:t>
            </a:r>
            <a:r>
              <a:rPr lang="en-US" sz="2000" b="1" i="1" dirty="0" smtClean="0">
                <a:solidFill>
                  <a:srgbClr val="FF0000"/>
                </a:solidFill>
                <a:latin typeface="Comic Sans MS" pitchFamily="66" charset="0"/>
              </a:rPr>
              <a:t>Botox needs</a:t>
            </a:r>
          </a:p>
          <a:p>
            <a:pPr marL="285750" indent="-285750">
              <a:buFont typeface="Wingdings" pitchFamily="2" charset="2"/>
              <a:buChar char="ü"/>
            </a:pPr>
            <a:r>
              <a:rPr lang="en-US" sz="2000" b="1" i="1" dirty="0" smtClean="0">
                <a:solidFill>
                  <a:srgbClr val="FF0000"/>
                </a:solidFill>
                <a:latin typeface="Comic Sans MS" pitchFamily="66" charset="0"/>
              </a:rPr>
              <a:t>Posture</a:t>
            </a:r>
          </a:p>
          <a:p>
            <a:pPr marL="285750" indent="-285750">
              <a:buFont typeface="Wingdings" pitchFamily="2" charset="2"/>
              <a:buChar char="ü"/>
            </a:pPr>
            <a:r>
              <a:rPr lang="en-US" sz="2000" b="1" i="1" dirty="0" smtClean="0">
                <a:solidFill>
                  <a:srgbClr val="FF0000"/>
                </a:solidFill>
                <a:latin typeface="Comic Sans MS" pitchFamily="66" charset="0"/>
              </a:rPr>
              <a:t>Walk</a:t>
            </a:r>
          </a:p>
          <a:p>
            <a:pPr marL="285750" indent="-285750">
              <a:buFont typeface="Wingdings" pitchFamily="2" charset="2"/>
              <a:buChar char="ü"/>
            </a:pPr>
            <a:r>
              <a:rPr lang="en-US" sz="2000" b="1" i="1" dirty="0" smtClean="0">
                <a:solidFill>
                  <a:srgbClr val="FF0000"/>
                </a:solidFill>
                <a:latin typeface="Comic Sans MS" pitchFamily="66" charset="0"/>
              </a:rPr>
              <a:t>Function</a:t>
            </a:r>
          </a:p>
          <a:p>
            <a:pPr marL="285750" indent="-285750">
              <a:buFont typeface="Wingdings" pitchFamily="2" charset="2"/>
              <a:buChar char="ü"/>
            </a:pPr>
            <a:r>
              <a:rPr lang="en-US" sz="2000" b="1" i="1" dirty="0" smtClean="0">
                <a:solidFill>
                  <a:srgbClr val="FF0000"/>
                </a:solidFill>
                <a:latin typeface="Comic Sans MS" pitchFamily="66" charset="0"/>
              </a:rPr>
              <a:t>Cross-education</a:t>
            </a:r>
          </a:p>
          <a:p>
            <a:pPr marL="285750" indent="-285750">
              <a:buFont typeface="Wingdings" pitchFamily="2" charset="2"/>
              <a:buChar char="ü"/>
            </a:pPr>
            <a:r>
              <a:rPr lang="en-US" sz="2000" b="1" i="1" dirty="0" smtClean="0">
                <a:solidFill>
                  <a:srgbClr val="FF0000"/>
                </a:solidFill>
                <a:latin typeface="Comic Sans MS" pitchFamily="66" charset="0"/>
              </a:rPr>
              <a:t>cramps</a:t>
            </a:r>
            <a:endParaRPr lang="en-US" sz="2000" b="1" i="1" dirty="0">
              <a:solidFill>
                <a:srgbClr val="FF0000"/>
              </a:solidFill>
              <a:latin typeface="Comic Sans MS" pitchFamily="66" charset="0"/>
            </a:endParaRPr>
          </a:p>
        </p:txBody>
      </p:sp>
      <p:sp>
        <p:nvSpPr>
          <p:cNvPr id="4" name="TextBox 3"/>
          <p:cNvSpPr txBox="1"/>
          <p:nvPr/>
        </p:nvSpPr>
        <p:spPr>
          <a:xfrm>
            <a:off x="3272777" y="5140556"/>
            <a:ext cx="5836470" cy="1323439"/>
          </a:xfrm>
          <a:prstGeom prst="rect">
            <a:avLst/>
          </a:prstGeom>
          <a:noFill/>
        </p:spPr>
        <p:txBody>
          <a:bodyPr wrap="none" rtlCol="0">
            <a:spAutoFit/>
          </a:bodyPr>
          <a:lstStyle/>
          <a:p>
            <a:r>
              <a:rPr lang="en-US" sz="1600" i="1" dirty="0" err="1"/>
              <a:t>Hofstoetter</a:t>
            </a:r>
            <a:r>
              <a:rPr lang="en-US" sz="1600" i="1" dirty="0"/>
              <a:t> US et al; </a:t>
            </a:r>
            <a:r>
              <a:rPr lang="en-US" sz="1600" i="1" dirty="0" err="1"/>
              <a:t>Modific</a:t>
            </a:r>
            <a:r>
              <a:rPr lang="en-US" sz="1600" i="1" dirty="0"/>
              <a:t> spasticity by TC spinal cord stimulation </a:t>
            </a:r>
            <a:endParaRPr lang="en-US" sz="1600" i="1" dirty="0" smtClean="0"/>
          </a:p>
          <a:p>
            <a:r>
              <a:rPr lang="en-US" sz="1600" i="1" dirty="0" smtClean="0"/>
              <a:t>in </a:t>
            </a:r>
            <a:r>
              <a:rPr lang="en-US" sz="1600" i="1" dirty="0"/>
              <a:t>individuals with incomplete SCI; J Spin Cord Med. </a:t>
            </a:r>
            <a:r>
              <a:rPr lang="en-US" sz="1600" i="1" dirty="0" smtClean="0"/>
              <a:t>2014</a:t>
            </a:r>
          </a:p>
          <a:p>
            <a:endParaRPr lang="en-US" sz="1600" i="1" dirty="0"/>
          </a:p>
          <a:p>
            <a:r>
              <a:rPr lang="en-US" sz="1600" i="1" dirty="0" err="1"/>
              <a:t>Wilkenfeld</a:t>
            </a:r>
            <a:r>
              <a:rPr lang="en-US" sz="1600" i="1" dirty="0"/>
              <a:t> AJ. Review of ES, </a:t>
            </a:r>
            <a:r>
              <a:rPr lang="en-US" sz="1600" i="1" dirty="0" err="1"/>
              <a:t>botulinum</a:t>
            </a:r>
            <a:r>
              <a:rPr lang="en-US" sz="1600" i="1" dirty="0"/>
              <a:t> toxin, and their combination </a:t>
            </a:r>
            <a:endParaRPr lang="en-US" sz="1600" i="1" dirty="0" smtClean="0"/>
          </a:p>
          <a:p>
            <a:r>
              <a:rPr lang="en-US" sz="1600" i="1" dirty="0" smtClean="0"/>
              <a:t>for </a:t>
            </a:r>
            <a:r>
              <a:rPr lang="en-US" sz="1600" i="1" dirty="0"/>
              <a:t>spastic drop foot. J </a:t>
            </a:r>
            <a:r>
              <a:rPr lang="en-US" sz="1600" i="1" dirty="0" err="1"/>
              <a:t>Rehabil</a:t>
            </a:r>
            <a:r>
              <a:rPr lang="en-US" sz="1600" i="1" dirty="0"/>
              <a:t> Res Dev. 2013;50(3):315–26.</a:t>
            </a:r>
          </a:p>
        </p:txBody>
      </p:sp>
    </p:spTree>
    <p:extLst>
      <p:ext uri="{BB962C8B-B14F-4D97-AF65-F5344CB8AC3E}">
        <p14:creationId xmlns:p14="http://schemas.microsoft.com/office/powerpoint/2010/main" val="2198644156"/>
      </p:ext>
    </p:extLst>
  </p:cSld>
  <p:clrMapOvr>
    <a:masterClrMapping/>
  </p:clrMapOvr>
  <p:transition>
    <p:wheel spokes="1"/>
    <p:sndAc>
      <p:stSnd>
        <p:snd r:embed="rId3" name="hammer.wav"/>
      </p:stSnd>
    </p:sndAc>
  </p:transition>
  <p:timing>
    <p:tnLst>
      <p:par>
        <p:cTn id="1" dur="indefinite" restart="never" nodeType="tmRoot"/>
      </p:par>
    </p:tnLst>
  </p:timing>
  <p:extLst mod="1">
    <p:ext uri="{E180D4A7-C9FB-4DFB-919C-405C955672EB}">
      <p14:showEvtLst xmlns:p14="http://schemas.microsoft.com/office/powerpoint/2010/main">
        <p14:playEvt time="1744" objId="4"/>
        <p14:triggerEvt type="onClick" time="1744" objId="4"/>
        <p14:stopEvt time="24607" objId="4"/>
      </p14:showEvtLst>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922114"/>
          </a:xfrm>
        </p:spPr>
        <p:txBody>
          <a:bodyPr>
            <a:normAutofit fontScale="90000"/>
          </a:bodyPr>
          <a:lstStyle/>
          <a:p>
            <a:r>
              <a:rPr lang="en-US" dirty="0" smtClean="0"/>
              <a:t>Iontophoresis &amp;</a:t>
            </a:r>
            <a:br>
              <a:rPr lang="en-US" dirty="0" smtClean="0"/>
            </a:br>
            <a:r>
              <a:rPr lang="en-US" dirty="0" smtClean="0"/>
              <a:t>electrochemotherapy</a:t>
            </a:r>
            <a:endParaRPr lang="el-GR" dirty="0"/>
          </a:p>
        </p:txBody>
      </p:sp>
      <p:pic>
        <p:nvPicPr>
          <p:cNvPr id="5122"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tretch>
            <a:fillRect/>
          </a:stretch>
        </p:blipFill>
        <p:spPr bwMode="auto">
          <a:xfrm>
            <a:off x="1114425" y="1791494"/>
            <a:ext cx="6915150" cy="414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0" y="5958572"/>
            <a:ext cx="8681992" cy="646331"/>
          </a:xfrm>
          <a:prstGeom prst="rect">
            <a:avLst/>
          </a:prstGeom>
          <a:noFill/>
        </p:spPr>
        <p:txBody>
          <a:bodyPr wrap="none" rtlCol="0">
            <a:spAutoFit/>
          </a:bodyPr>
          <a:lstStyle/>
          <a:p>
            <a:r>
              <a:rPr lang="en-US" i="1" dirty="0" smtClean="0"/>
              <a:t>Mali </a:t>
            </a:r>
            <a:r>
              <a:rPr lang="en-US" i="1" dirty="0"/>
              <a:t>B et al; Antitumor effectiveness of </a:t>
            </a:r>
            <a:r>
              <a:rPr lang="en-US" i="1" dirty="0" err="1"/>
              <a:t>electrochemotherapy</a:t>
            </a:r>
            <a:r>
              <a:rPr lang="en-US" i="1" dirty="0"/>
              <a:t>: a sys rev and meta-analysis; </a:t>
            </a:r>
            <a:endParaRPr lang="en-US" i="1" dirty="0" smtClean="0"/>
          </a:p>
          <a:p>
            <a:r>
              <a:rPr lang="en-US" i="1" dirty="0" err="1" smtClean="0"/>
              <a:t>Eur</a:t>
            </a:r>
            <a:r>
              <a:rPr lang="en-US" i="1" dirty="0" smtClean="0"/>
              <a:t> </a:t>
            </a:r>
            <a:r>
              <a:rPr lang="en-US" i="1" dirty="0"/>
              <a:t>J </a:t>
            </a:r>
            <a:r>
              <a:rPr lang="en-US" i="1" dirty="0" err="1"/>
              <a:t>Surg</a:t>
            </a:r>
            <a:r>
              <a:rPr lang="en-US" i="1" dirty="0"/>
              <a:t> </a:t>
            </a:r>
            <a:r>
              <a:rPr lang="en-US" i="1" dirty="0" err="1"/>
              <a:t>Oncol</a:t>
            </a:r>
            <a:r>
              <a:rPr lang="en-US" i="1" dirty="0"/>
              <a:t>. 2013 </a:t>
            </a:r>
            <a:r>
              <a:rPr lang="en-US" i="1" dirty="0" smtClean="0"/>
              <a:t>Jan</a:t>
            </a:r>
            <a:endParaRPr lang="en-US" i="1" dirty="0"/>
          </a:p>
        </p:txBody>
      </p:sp>
    </p:spTree>
    <p:extLst>
      <p:ext uri="{BB962C8B-B14F-4D97-AF65-F5344CB8AC3E}">
        <p14:creationId xmlns:p14="http://schemas.microsoft.com/office/powerpoint/2010/main" val="1654747630"/>
      </p:ext>
    </p:extLst>
  </p:cSld>
  <p:clrMapOvr>
    <a:masterClrMapping/>
  </p:clrMapOvr>
  <p:transition>
    <p:wheel spokes="1"/>
    <p:sndAc>
      <p:stSnd>
        <p:snd r:embed="rId3" name="hammer.wav"/>
      </p:stSnd>
    </p:sndAc>
  </p:transition>
  <p:timing>
    <p:tnLst>
      <p:par>
        <p:cTn id="1" dur="indefinite" restart="never" nodeType="tmRoot"/>
      </p:par>
    </p:tnLst>
  </p:timing>
  <p:extLst mod="1">
    <p:ext uri="{E180D4A7-C9FB-4DFB-919C-405C955672EB}">
      <p14:showEvtLst xmlns:p14="http://schemas.microsoft.com/office/powerpoint/2010/main">
        <p14:playEvt time="1578" objId="3"/>
        <p14:triggerEvt type="onClick" time="1578" objId="3"/>
        <p14:stopEvt time="44971" objId="3"/>
      </p14:showEvtLst>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Deep tissue injury</a:t>
            </a:r>
            <a:br>
              <a:rPr lang="en-US" dirty="0" smtClean="0"/>
            </a:br>
            <a:r>
              <a:rPr lang="en-US" dirty="0" smtClean="0"/>
              <a:t>(decubitus ulcers)</a:t>
            </a:r>
            <a:endParaRPr lang="en-US" dirty="0"/>
          </a:p>
        </p:txBody>
      </p:sp>
      <p:sp>
        <p:nvSpPr>
          <p:cNvPr id="3" name="Content Placeholder 2"/>
          <p:cNvSpPr>
            <a:spLocks noGrp="1"/>
          </p:cNvSpPr>
          <p:nvPr>
            <p:ph idx="1"/>
          </p:nvPr>
        </p:nvSpPr>
        <p:spPr>
          <a:xfrm>
            <a:off x="457200" y="1600201"/>
            <a:ext cx="8229600" cy="3556992"/>
          </a:xfrm>
        </p:spPr>
        <p:txBody>
          <a:bodyPr>
            <a:normAutofit/>
          </a:bodyPr>
          <a:lstStyle/>
          <a:p>
            <a:r>
              <a:rPr lang="en-US" sz="2400" dirty="0" smtClean="0">
                <a:ea typeface="Calibri"/>
                <a:cs typeface="Times New Roman"/>
              </a:rPr>
              <a:t>PROVEN EFFICACY WITH:</a:t>
            </a:r>
          </a:p>
          <a:p>
            <a:r>
              <a:rPr lang="el-GR" sz="2400" dirty="0" smtClean="0">
                <a:ea typeface="Calibri"/>
                <a:cs typeface="Times New Roman"/>
              </a:rPr>
              <a:t>(</a:t>
            </a:r>
            <a:r>
              <a:rPr lang="el-GR" sz="2400" dirty="0">
                <a:ea typeface="Calibri"/>
                <a:cs typeface="Times New Roman"/>
              </a:rPr>
              <a:t>1) </a:t>
            </a:r>
            <a:r>
              <a:rPr lang="en-US" sz="2400" dirty="0">
                <a:ea typeface="Calibri"/>
                <a:cs typeface="Times New Roman"/>
              </a:rPr>
              <a:t>palmic </a:t>
            </a:r>
            <a:r>
              <a:rPr lang="el-GR" sz="2400" dirty="0">
                <a:ea typeface="Calibri"/>
                <a:cs typeface="Times New Roman"/>
              </a:rPr>
              <a:t>0.8 </a:t>
            </a:r>
            <a:r>
              <a:rPr lang="en-US" sz="2400" dirty="0">
                <a:ea typeface="Calibri"/>
                <a:cs typeface="Times New Roman"/>
              </a:rPr>
              <a:t>Hz</a:t>
            </a:r>
            <a:r>
              <a:rPr lang="el-GR" sz="2400" dirty="0">
                <a:ea typeface="Calibri"/>
                <a:cs typeface="Times New Roman"/>
              </a:rPr>
              <a:t>, 300– 600 </a:t>
            </a:r>
            <a:r>
              <a:rPr lang="el-GR" sz="2400" dirty="0">
                <a:ea typeface="Calibri"/>
                <a:cs typeface="AdvPSMP10"/>
              </a:rPr>
              <a:t>μ</a:t>
            </a:r>
            <a:r>
              <a:rPr lang="en-US" sz="2400" dirty="0">
                <a:ea typeface="Calibri"/>
                <a:cs typeface="Times New Roman"/>
              </a:rPr>
              <a:t>A</a:t>
            </a:r>
            <a:r>
              <a:rPr lang="el-GR" sz="2400" dirty="0">
                <a:ea typeface="Calibri"/>
                <a:cs typeface="Times New Roman"/>
              </a:rPr>
              <a:t>, </a:t>
            </a:r>
            <a:r>
              <a:rPr lang="en-US" sz="2400" dirty="0">
                <a:ea typeface="Calibri"/>
                <a:cs typeface="Times New Roman"/>
              </a:rPr>
              <a:t>monophasic tid</a:t>
            </a:r>
            <a:r>
              <a:rPr lang="el-GR" sz="2400" dirty="0">
                <a:ea typeface="Calibri"/>
                <a:cs typeface="Times New Roman"/>
              </a:rPr>
              <a:t> </a:t>
            </a:r>
            <a:endParaRPr lang="en-US" sz="2400" dirty="0" smtClean="0">
              <a:ea typeface="Calibri"/>
              <a:cs typeface="Times New Roman"/>
            </a:endParaRPr>
          </a:p>
          <a:p>
            <a:r>
              <a:rPr lang="el-GR" sz="2400" dirty="0" smtClean="0">
                <a:ea typeface="Calibri"/>
                <a:cs typeface="Times New Roman"/>
              </a:rPr>
              <a:t>(</a:t>
            </a:r>
            <a:r>
              <a:rPr lang="el-GR" sz="2400" dirty="0">
                <a:ea typeface="Calibri"/>
                <a:cs typeface="Times New Roman"/>
              </a:rPr>
              <a:t>2) </a:t>
            </a:r>
            <a:r>
              <a:rPr lang="en-US" sz="2400" dirty="0">
                <a:ea typeface="Calibri"/>
                <a:cs typeface="Times New Roman"/>
              </a:rPr>
              <a:t>palmic</a:t>
            </a:r>
            <a:r>
              <a:rPr lang="el-GR" sz="2400" dirty="0">
                <a:ea typeface="Calibri"/>
                <a:cs typeface="Times New Roman"/>
              </a:rPr>
              <a:t> (50 </a:t>
            </a:r>
            <a:r>
              <a:rPr lang="en-US" sz="2400" dirty="0">
                <a:ea typeface="Calibri"/>
                <a:cs typeface="Times New Roman"/>
              </a:rPr>
              <a:t>V</a:t>
            </a:r>
            <a:r>
              <a:rPr lang="el-GR" sz="2400" dirty="0">
                <a:ea typeface="Calibri"/>
                <a:cs typeface="Times New Roman"/>
              </a:rPr>
              <a:t> 80</a:t>
            </a:r>
            <a:r>
              <a:rPr lang="en-US" sz="2400" dirty="0">
                <a:ea typeface="Calibri"/>
                <a:cs typeface="Times New Roman"/>
              </a:rPr>
              <a:t>Hz for</a:t>
            </a:r>
            <a:r>
              <a:rPr lang="el-GR" sz="2400" dirty="0">
                <a:ea typeface="Calibri"/>
                <a:cs typeface="Times New Roman"/>
              </a:rPr>
              <a:t> 10 </a:t>
            </a:r>
            <a:r>
              <a:rPr lang="en-US" sz="2400" dirty="0">
                <a:ea typeface="Calibri"/>
                <a:cs typeface="Times New Roman"/>
              </a:rPr>
              <a:t>min</a:t>
            </a:r>
            <a:r>
              <a:rPr lang="el-GR" sz="2400" dirty="0">
                <a:ea typeface="Calibri"/>
                <a:cs typeface="Times New Roman"/>
              </a:rPr>
              <a:t>, </a:t>
            </a:r>
            <a:r>
              <a:rPr lang="en-US" sz="2400" dirty="0">
                <a:ea typeface="Calibri"/>
                <a:cs typeface="Times New Roman"/>
              </a:rPr>
              <a:t>then</a:t>
            </a:r>
            <a:r>
              <a:rPr lang="el-GR" sz="2400" dirty="0">
                <a:ea typeface="Calibri"/>
                <a:cs typeface="Times New Roman"/>
              </a:rPr>
              <a:t> 50 </a:t>
            </a:r>
            <a:r>
              <a:rPr lang="en-US" sz="2400" dirty="0">
                <a:ea typeface="Calibri"/>
                <a:cs typeface="Times New Roman"/>
              </a:rPr>
              <a:t>V</a:t>
            </a:r>
            <a:r>
              <a:rPr lang="el-GR" sz="2400" dirty="0">
                <a:ea typeface="Calibri"/>
                <a:cs typeface="Times New Roman"/>
              </a:rPr>
              <a:t>  8</a:t>
            </a:r>
            <a:r>
              <a:rPr lang="en-US" sz="2400" dirty="0">
                <a:ea typeface="Calibri"/>
                <a:cs typeface="Times New Roman"/>
              </a:rPr>
              <a:t>Hz for</a:t>
            </a:r>
            <a:r>
              <a:rPr lang="el-GR" sz="2400" dirty="0">
                <a:ea typeface="Calibri"/>
                <a:cs typeface="Times New Roman"/>
              </a:rPr>
              <a:t> 10 </a:t>
            </a:r>
            <a:r>
              <a:rPr lang="en-US" sz="2400" dirty="0">
                <a:ea typeface="Calibri"/>
                <a:cs typeface="Times New Roman"/>
              </a:rPr>
              <a:t>min</a:t>
            </a:r>
            <a:r>
              <a:rPr lang="el-GR" sz="2400" dirty="0">
                <a:ea typeface="Calibri"/>
                <a:cs typeface="Times New Roman"/>
              </a:rPr>
              <a:t>, </a:t>
            </a:r>
            <a:r>
              <a:rPr lang="en-US" sz="2400" dirty="0">
                <a:ea typeface="Calibri"/>
                <a:cs typeface="Times New Roman"/>
              </a:rPr>
              <a:t>tid</a:t>
            </a:r>
            <a:r>
              <a:rPr lang="el-GR" sz="2400" dirty="0" smtClean="0">
                <a:ea typeface="Calibri"/>
                <a:cs typeface="Times New Roman"/>
              </a:rPr>
              <a:t>),</a:t>
            </a:r>
            <a:endParaRPr lang="en-US" sz="2400" dirty="0" smtClean="0">
              <a:ea typeface="Calibri"/>
              <a:cs typeface="Times New Roman"/>
            </a:endParaRPr>
          </a:p>
          <a:p>
            <a:r>
              <a:rPr lang="el-GR" sz="2400" dirty="0" smtClean="0">
                <a:ea typeface="Calibri"/>
                <a:cs typeface="Times New Roman"/>
              </a:rPr>
              <a:t>(</a:t>
            </a:r>
            <a:r>
              <a:rPr lang="el-GR" sz="2400" dirty="0">
                <a:ea typeface="Calibri"/>
                <a:cs typeface="Times New Roman"/>
              </a:rPr>
              <a:t>3) </a:t>
            </a:r>
            <a:r>
              <a:rPr lang="en-US" sz="2400" dirty="0">
                <a:ea typeface="Calibri"/>
                <a:cs typeface="Times New Roman"/>
              </a:rPr>
              <a:t>palmic </a:t>
            </a:r>
            <a:r>
              <a:rPr lang="el-GR" sz="2400" dirty="0">
                <a:ea typeface="Calibri"/>
                <a:cs typeface="Times New Roman"/>
              </a:rPr>
              <a:t>150 </a:t>
            </a:r>
            <a:r>
              <a:rPr lang="en-US" sz="2400" dirty="0">
                <a:ea typeface="Calibri"/>
                <a:cs typeface="Times New Roman"/>
              </a:rPr>
              <a:t>V</a:t>
            </a:r>
            <a:r>
              <a:rPr lang="el-GR" sz="2400" dirty="0">
                <a:ea typeface="Calibri"/>
                <a:cs typeface="Times New Roman"/>
              </a:rPr>
              <a:t>, 100 </a:t>
            </a:r>
            <a:r>
              <a:rPr lang="en-US" sz="2400" dirty="0">
                <a:ea typeface="Calibri"/>
                <a:cs typeface="Times New Roman"/>
              </a:rPr>
              <a:t>Hz</a:t>
            </a:r>
            <a:r>
              <a:rPr lang="el-GR" sz="2400" dirty="0">
                <a:ea typeface="Calibri"/>
                <a:cs typeface="Times New Roman"/>
              </a:rPr>
              <a:t>, 100 </a:t>
            </a:r>
            <a:r>
              <a:rPr lang="el-GR" sz="2400" dirty="0">
                <a:ea typeface="Calibri"/>
                <a:cs typeface="AdvPSMP10"/>
              </a:rPr>
              <a:t>μ</a:t>
            </a:r>
            <a:r>
              <a:rPr lang="en-US" sz="2400" dirty="0">
                <a:ea typeface="Calibri"/>
                <a:cs typeface="Times New Roman"/>
              </a:rPr>
              <a:t>s for</a:t>
            </a:r>
            <a:r>
              <a:rPr lang="el-GR" sz="2400" dirty="0">
                <a:ea typeface="Calibri"/>
                <a:cs typeface="Times New Roman"/>
              </a:rPr>
              <a:t> 45 </a:t>
            </a:r>
            <a:r>
              <a:rPr lang="en-US" sz="2400" dirty="0">
                <a:ea typeface="Calibri"/>
                <a:cs typeface="Times New Roman"/>
              </a:rPr>
              <a:t>min</a:t>
            </a:r>
            <a:r>
              <a:rPr lang="el-GR" sz="2400" dirty="0">
                <a:ea typeface="Calibri"/>
                <a:cs typeface="Times New Roman"/>
              </a:rPr>
              <a:t>, </a:t>
            </a:r>
            <a:r>
              <a:rPr lang="en-US" sz="2400" dirty="0">
                <a:ea typeface="Calibri"/>
                <a:cs typeface="Times New Roman"/>
              </a:rPr>
              <a:t>q</a:t>
            </a:r>
            <a:r>
              <a:rPr lang="el-GR" sz="2400" dirty="0">
                <a:ea typeface="Calibri"/>
                <a:cs typeface="Times New Roman"/>
              </a:rPr>
              <a:t>48</a:t>
            </a:r>
            <a:r>
              <a:rPr lang="en-US" sz="2400" dirty="0">
                <a:ea typeface="Calibri"/>
                <a:cs typeface="Times New Roman"/>
              </a:rPr>
              <a:t>hr x</a:t>
            </a:r>
            <a:r>
              <a:rPr lang="el-GR" sz="2400" dirty="0">
                <a:ea typeface="Calibri"/>
                <a:cs typeface="Times New Roman"/>
              </a:rPr>
              <a:t>4</a:t>
            </a:r>
            <a:r>
              <a:rPr lang="en-US" sz="2400" dirty="0">
                <a:ea typeface="Calibri"/>
                <a:cs typeface="Times New Roman"/>
              </a:rPr>
              <a:t>weeks</a:t>
            </a:r>
            <a:r>
              <a:rPr lang="el-GR" sz="2400" dirty="0">
                <a:ea typeface="Calibri"/>
                <a:cs typeface="Times New Roman"/>
              </a:rPr>
              <a:t> </a:t>
            </a:r>
            <a:endParaRPr lang="en-US" sz="2400" dirty="0" smtClean="0">
              <a:ea typeface="Calibri"/>
              <a:cs typeface="Times New Roman"/>
            </a:endParaRPr>
          </a:p>
          <a:p>
            <a:r>
              <a:rPr lang="el-GR" sz="2400" dirty="0" smtClean="0">
                <a:ea typeface="Calibri"/>
                <a:cs typeface="Times New Roman"/>
              </a:rPr>
              <a:t>(</a:t>
            </a:r>
            <a:r>
              <a:rPr lang="el-GR" sz="2400" dirty="0">
                <a:ea typeface="Calibri"/>
                <a:cs typeface="Times New Roman"/>
              </a:rPr>
              <a:t>4) </a:t>
            </a:r>
            <a:r>
              <a:rPr lang="en-US" sz="2400" dirty="0">
                <a:ea typeface="Calibri"/>
                <a:cs typeface="Times New Roman"/>
              </a:rPr>
              <a:t>AC</a:t>
            </a:r>
            <a:r>
              <a:rPr lang="el-GR" sz="2400" dirty="0">
                <a:ea typeface="Calibri"/>
                <a:cs typeface="Times New Roman"/>
              </a:rPr>
              <a:t> (7–10 </a:t>
            </a:r>
            <a:r>
              <a:rPr lang="en-US" sz="2400" dirty="0">
                <a:ea typeface="Calibri"/>
                <a:cs typeface="Times New Roman"/>
              </a:rPr>
              <a:t>mA</a:t>
            </a:r>
            <a:r>
              <a:rPr lang="el-GR" sz="2400" dirty="0">
                <a:ea typeface="Calibri"/>
                <a:cs typeface="Times New Roman"/>
              </a:rPr>
              <a:t>, 40 </a:t>
            </a:r>
            <a:r>
              <a:rPr lang="en-US" sz="2400" dirty="0">
                <a:ea typeface="Calibri"/>
                <a:cs typeface="Times New Roman"/>
              </a:rPr>
              <a:t>Hz</a:t>
            </a:r>
            <a:r>
              <a:rPr lang="el-GR" sz="2400" dirty="0">
                <a:ea typeface="Calibri"/>
                <a:cs typeface="Times New Roman"/>
              </a:rPr>
              <a:t>) </a:t>
            </a:r>
            <a:r>
              <a:rPr lang="en-US" sz="2400" dirty="0">
                <a:ea typeface="Calibri"/>
                <a:cs typeface="Times New Roman"/>
              </a:rPr>
              <a:t>vs</a:t>
            </a:r>
            <a:r>
              <a:rPr lang="el-GR" sz="2400" dirty="0">
                <a:ea typeface="Calibri"/>
                <a:cs typeface="Times New Roman"/>
              </a:rPr>
              <a:t>. (</a:t>
            </a:r>
            <a:r>
              <a:rPr lang="en-US" sz="2400" dirty="0">
                <a:ea typeface="Calibri"/>
                <a:cs typeface="Times New Roman"/>
              </a:rPr>
              <a:t>monophasic </a:t>
            </a:r>
            <a:r>
              <a:rPr lang="el-GR" sz="2400" dirty="0">
                <a:ea typeface="Calibri"/>
                <a:cs typeface="Times New Roman"/>
              </a:rPr>
              <a:t>0.6 </a:t>
            </a:r>
            <a:r>
              <a:rPr lang="en-US" sz="2400" dirty="0">
                <a:ea typeface="Calibri"/>
                <a:cs typeface="Times New Roman"/>
              </a:rPr>
              <a:t>mA</a:t>
            </a:r>
            <a:r>
              <a:rPr lang="el-GR" sz="2400" dirty="0" smtClean="0">
                <a:ea typeface="Calibri"/>
                <a:cs typeface="Times New Roman"/>
              </a:rPr>
              <a:t>)</a:t>
            </a:r>
            <a:endParaRPr lang="en-US" sz="2400" dirty="0" smtClean="0">
              <a:ea typeface="Calibri"/>
              <a:cs typeface="Times New Roman"/>
            </a:endParaRPr>
          </a:p>
          <a:p>
            <a:r>
              <a:rPr lang="el-GR" sz="2400" dirty="0" smtClean="0">
                <a:ea typeface="Calibri"/>
                <a:cs typeface="Times New Roman"/>
              </a:rPr>
              <a:t>(</a:t>
            </a:r>
            <a:r>
              <a:rPr lang="el-GR" sz="2400" dirty="0">
                <a:ea typeface="Calibri"/>
                <a:cs typeface="Times New Roman"/>
              </a:rPr>
              <a:t>5) </a:t>
            </a:r>
            <a:r>
              <a:rPr lang="en-US" sz="2400" dirty="0">
                <a:ea typeface="Calibri"/>
                <a:cs typeface="Times New Roman"/>
              </a:rPr>
              <a:t>high volatage</a:t>
            </a:r>
            <a:r>
              <a:rPr lang="el-GR" sz="2400" dirty="0">
                <a:ea typeface="Calibri"/>
                <a:cs typeface="Times New Roman"/>
              </a:rPr>
              <a:t> (</a:t>
            </a:r>
            <a:r>
              <a:rPr lang="en-US" sz="2400" dirty="0">
                <a:ea typeface="Calibri"/>
                <a:cs typeface="Times New Roman"/>
              </a:rPr>
              <a:t>up to</a:t>
            </a:r>
            <a:r>
              <a:rPr lang="el-GR" sz="2400" dirty="0">
                <a:ea typeface="Calibri"/>
                <a:cs typeface="Times New Roman"/>
              </a:rPr>
              <a:t> 500</a:t>
            </a:r>
            <a:r>
              <a:rPr lang="en-US" sz="2400" dirty="0">
                <a:ea typeface="Calibri"/>
                <a:cs typeface="Times New Roman"/>
              </a:rPr>
              <a:t>V</a:t>
            </a:r>
            <a:r>
              <a:rPr lang="el-GR" sz="2400" dirty="0">
                <a:ea typeface="Calibri"/>
                <a:cs typeface="Times New Roman"/>
              </a:rPr>
              <a:t>) </a:t>
            </a:r>
            <a:r>
              <a:rPr lang="en-US" sz="2400" dirty="0">
                <a:ea typeface="Calibri"/>
                <a:cs typeface="Times New Roman"/>
              </a:rPr>
              <a:t>monophasic palmic</a:t>
            </a:r>
            <a:r>
              <a:rPr lang="el-GR" sz="2400" dirty="0">
                <a:ea typeface="Calibri"/>
                <a:cs typeface="Times New Roman"/>
              </a:rPr>
              <a:t>, 1-125 Η</a:t>
            </a:r>
            <a:r>
              <a:rPr lang="en-US" sz="2400" dirty="0">
                <a:ea typeface="Calibri"/>
                <a:cs typeface="Times New Roman"/>
              </a:rPr>
              <a:t>z</a:t>
            </a:r>
            <a:r>
              <a:rPr lang="el-GR" sz="2400" dirty="0" smtClean="0">
                <a:ea typeface="Calibri"/>
                <a:cs typeface="Times New Roman"/>
              </a:rPr>
              <a:t>,</a:t>
            </a:r>
            <a:r>
              <a:rPr lang="en-US" sz="2400" dirty="0" smtClean="0">
                <a:ea typeface="Calibri"/>
                <a:cs typeface="Times New Roman"/>
              </a:rPr>
              <a:t> </a:t>
            </a:r>
            <a:r>
              <a:rPr lang="el-GR" sz="2400" dirty="0" smtClean="0">
                <a:ea typeface="Calibri"/>
                <a:cs typeface="Times New Roman"/>
              </a:rPr>
              <a:t>5-200μ</a:t>
            </a:r>
            <a:r>
              <a:rPr lang="en-US" sz="2400" dirty="0">
                <a:ea typeface="Calibri"/>
                <a:cs typeface="Times New Roman"/>
              </a:rPr>
              <a:t>s</a:t>
            </a:r>
            <a:r>
              <a:rPr lang="el-GR" sz="2400" dirty="0">
                <a:ea typeface="Calibri"/>
                <a:cs typeface="Times New Roman"/>
              </a:rPr>
              <a:t>, 2-2,5</a:t>
            </a:r>
            <a:r>
              <a:rPr lang="en-US" sz="2400" dirty="0">
                <a:ea typeface="Calibri"/>
                <a:cs typeface="Times New Roman"/>
              </a:rPr>
              <a:t>A </a:t>
            </a:r>
            <a:endParaRPr lang="en-US" sz="2400" dirty="0"/>
          </a:p>
        </p:txBody>
      </p:sp>
      <p:sp>
        <p:nvSpPr>
          <p:cNvPr id="4" name="TextBox 3"/>
          <p:cNvSpPr txBox="1"/>
          <p:nvPr/>
        </p:nvSpPr>
        <p:spPr>
          <a:xfrm>
            <a:off x="0" y="5085184"/>
            <a:ext cx="8763040" cy="1754326"/>
          </a:xfrm>
          <a:prstGeom prst="rect">
            <a:avLst/>
          </a:prstGeom>
          <a:noFill/>
        </p:spPr>
        <p:txBody>
          <a:bodyPr wrap="none" rtlCol="0">
            <a:spAutoFit/>
          </a:bodyPr>
          <a:lstStyle/>
          <a:p>
            <a:endParaRPr lang="en-US" i="1" dirty="0"/>
          </a:p>
          <a:p>
            <a:r>
              <a:rPr lang="en-US" i="1" dirty="0" smtClean="0"/>
              <a:t>Zhao </a:t>
            </a:r>
            <a:r>
              <a:rPr lang="en-US" i="1" dirty="0"/>
              <a:t>M, et al. (2006) Electrical signals control wound healing through PDI-3-OH </a:t>
            </a:r>
            <a:endParaRPr lang="en-US" i="1" dirty="0" smtClean="0"/>
          </a:p>
          <a:p>
            <a:r>
              <a:rPr lang="en-US" i="1" dirty="0" smtClean="0"/>
              <a:t>kinase-gamma </a:t>
            </a:r>
            <a:r>
              <a:rPr lang="en-US" i="1" dirty="0"/>
              <a:t>and PTEN. Nature </a:t>
            </a:r>
            <a:r>
              <a:rPr lang="en-US" i="1" dirty="0" smtClean="0"/>
              <a:t>442</a:t>
            </a:r>
            <a:endParaRPr lang="en-US" i="1" dirty="0"/>
          </a:p>
          <a:p>
            <a:r>
              <a:rPr lang="en-US" i="1" dirty="0" smtClean="0"/>
              <a:t>Kawasaki </a:t>
            </a:r>
            <a:r>
              <a:rPr lang="en-US" i="1" dirty="0"/>
              <a:t>L, et al; The mechanisms and evidence of efficacy of ES for healing DTI: a sys rev</a:t>
            </a:r>
            <a:r>
              <a:rPr lang="en-US" i="1" dirty="0" smtClean="0"/>
              <a:t>;</a:t>
            </a:r>
          </a:p>
          <a:p>
            <a:r>
              <a:rPr lang="en-US" i="1" dirty="0" smtClean="0"/>
              <a:t> </a:t>
            </a:r>
            <a:r>
              <a:rPr lang="en-US" i="1" dirty="0"/>
              <a:t>Wound Rep </a:t>
            </a:r>
            <a:r>
              <a:rPr lang="en-US" i="1" dirty="0" err="1"/>
              <a:t>Regen</a:t>
            </a:r>
            <a:r>
              <a:rPr lang="en-US" i="1" dirty="0"/>
              <a:t>. 2014 Mar;22(2):161</a:t>
            </a:r>
          </a:p>
          <a:p>
            <a:r>
              <a:rPr lang="en-US" i="1" dirty="0" smtClean="0"/>
              <a:t>A </a:t>
            </a:r>
            <a:r>
              <a:rPr lang="en-US" i="1" dirty="0" err="1"/>
              <a:t>Polak</a:t>
            </a:r>
            <a:r>
              <a:rPr lang="en-US" i="1" dirty="0"/>
              <a:t>, et al; High-Voltage PES in Wound Treatment;  </a:t>
            </a:r>
            <a:r>
              <a:rPr lang="en-US" i="1" dirty="0" err="1"/>
              <a:t>Adv</a:t>
            </a:r>
            <a:r>
              <a:rPr lang="en-US" i="1" dirty="0"/>
              <a:t> Wound Care 2014 Feb 1;3(2</a:t>
            </a:r>
            <a:r>
              <a:rPr lang="en-US" i="1" dirty="0" smtClean="0"/>
              <a:t>)</a:t>
            </a:r>
            <a:endParaRPr lang="en-US" i="1" dirty="0"/>
          </a:p>
        </p:txBody>
      </p:sp>
    </p:spTree>
    <p:extLst>
      <p:ext uri="{BB962C8B-B14F-4D97-AF65-F5344CB8AC3E}">
        <p14:creationId xmlns:p14="http://schemas.microsoft.com/office/powerpoint/2010/main" val="3931515566"/>
      </p:ext>
    </p:extLst>
  </p:cSld>
  <p:clrMapOvr>
    <a:masterClrMapping/>
  </p:clrMapOvr>
  <p:transition>
    <p:wheel spokes="1"/>
  </p:transition>
  <p:timing>
    <p:tnLst>
      <p:par>
        <p:cTn id="1" dur="indefinite" restart="never" nodeType="tmRoot"/>
      </p:par>
    </p:tnLst>
  </p:timing>
  <p:extLst mod="1">
    <p:ext uri="{E180D4A7-C9FB-4DFB-919C-405C955672EB}">
      <p14:showEvtLst xmlns:p14="http://schemas.microsoft.com/office/powerpoint/2010/main">
        <p14:playEvt time="2618" objId="4"/>
        <p14:triggerEvt type="onClick" time="2618" objId="4"/>
        <p14:stopEvt time="40362" objId="4"/>
      </p14:showEvtLst>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n-US" dirty="0" smtClean="0"/>
              <a:t>Increasing local tissue reperfusion: Deep tissue injury (decubitus ulcers)</a:t>
            </a:r>
            <a:endParaRPr lang="el-GR" dirty="0"/>
          </a:p>
        </p:txBody>
      </p:sp>
      <p:pic>
        <p:nvPicPr>
          <p:cNvPr id="614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788024" y="2420888"/>
            <a:ext cx="3810000" cy="286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0314" y="1628800"/>
            <a:ext cx="3078342" cy="388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4712655"/>
      </p:ext>
    </p:extLst>
  </p:cSld>
  <p:clrMapOvr>
    <a:masterClrMapping/>
  </p:clrMapOvr>
  <p:transition>
    <p:wheel spokes="1"/>
  </p:transition>
  <p:timing>
    <p:tnLst>
      <p:par>
        <p:cTn id="1" dur="indefinite" restart="never" nodeType="tmRoot"/>
      </p:par>
    </p:tnLst>
  </p:timing>
  <p:extLst mod="1">
    <p:ext uri="{E180D4A7-C9FB-4DFB-919C-405C955672EB}">
      <p14:showEvtLst xmlns:p14="http://schemas.microsoft.com/office/powerpoint/2010/main">
        <p14:playEvt time="2114" objId="3"/>
        <p14:triggerEvt type="onClick" time="2114" objId="3"/>
        <p14:stopEvt time="28133" objId="3"/>
      </p14:showEvtLst>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smtClean="0"/>
              <a:t>Muscle re-education</a:t>
            </a:r>
            <a:endParaRPr lang="el-GR" dirty="0"/>
          </a:p>
        </p:txBody>
      </p:sp>
      <p:pic>
        <p:nvPicPr>
          <p:cNvPr id="717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377287" y="1556792"/>
            <a:ext cx="2968414"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176" y="1340768"/>
            <a:ext cx="2813100" cy="3755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519" y="4149080"/>
            <a:ext cx="3609975" cy="240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3805252" y="5353992"/>
            <a:ext cx="5566973" cy="1077218"/>
          </a:xfrm>
          <a:prstGeom prst="rect">
            <a:avLst/>
          </a:prstGeom>
          <a:noFill/>
        </p:spPr>
        <p:txBody>
          <a:bodyPr wrap="none" rtlCol="0">
            <a:spAutoFit/>
          </a:bodyPr>
          <a:lstStyle/>
          <a:p>
            <a:r>
              <a:rPr lang="en-US" sz="1600" i="1" dirty="0"/>
              <a:t>Pinto S et al; Breathing new life into treatment advances </a:t>
            </a:r>
            <a:r>
              <a:rPr lang="en-US" sz="1600" i="1" dirty="0" smtClean="0"/>
              <a:t>for</a:t>
            </a:r>
          </a:p>
          <a:p>
            <a:r>
              <a:rPr lang="en-US" sz="1600" i="1" dirty="0" smtClean="0"/>
              <a:t> respiratory failure </a:t>
            </a:r>
            <a:r>
              <a:rPr lang="en-US" sz="1600" i="1" dirty="0"/>
              <a:t>in ALS; </a:t>
            </a:r>
            <a:r>
              <a:rPr lang="en-US" sz="1600" i="1" dirty="0" err="1"/>
              <a:t>Neurodeg</a:t>
            </a:r>
            <a:r>
              <a:rPr lang="en-US" sz="1600" i="1" dirty="0"/>
              <a:t> Dis </a:t>
            </a:r>
            <a:r>
              <a:rPr lang="en-US" sz="1600" i="1" dirty="0" err="1"/>
              <a:t>Manag</a:t>
            </a:r>
            <a:r>
              <a:rPr lang="en-US" sz="1600" i="1" dirty="0"/>
              <a:t>. 2014;4(1</a:t>
            </a:r>
            <a:r>
              <a:rPr lang="en-US" sz="1600" i="1" dirty="0" smtClean="0"/>
              <a:t>)</a:t>
            </a:r>
            <a:endParaRPr lang="en-US" sz="1600" i="1" dirty="0"/>
          </a:p>
          <a:p>
            <a:r>
              <a:rPr lang="en-US" sz="1600" i="1" dirty="0" err="1" smtClean="0"/>
              <a:t>Crameri</a:t>
            </a:r>
            <a:r>
              <a:rPr lang="en-US" sz="1600" i="1" dirty="0" smtClean="0"/>
              <a:t> </a:t>
            </a:r>
            <a:r>
              <a:rPr lang="en-US" sz="1600" i="1" dirty="0"/>
              <a:t>RM et al (2007). </a:t>
            </a:r>
            <a:r>
              <a:rPr lang="en-US" sz="1600" i="1" dirty="0" err="1"/>
              <a:t>Myofibre</a:t>
            </a:r>
            <a:r>
              <a:rPr lang="en-US" sz="1600" i="1" dirty="0"/>
              <a:t> damage in </a:t>
            </a:r>
            <a:r>
              <a:rPr lang="en-US" sz="1600" i="1" dirty="0" smtClean="0"/>
              <a:t> </a:t>
            </a:r>
            <a:r>
              <a:rPr lang="en-US" sz="1600" i="1" dirty="0"/>
              <a:t>skeletal muscle</a:t>
            </a:r>
            <a:r>
              <a:rPr lang="en-US" sz="1600" i="1" dirty="0" smtClean="0"/>
              <a:t>:</a:t>
            </a:r>
          </a:p>
          <a:p>
            <a:r>
              <a:rPr lang="en-US" sz="1600" i="1" dirty="0" smtClean="0"/>
              <a:t> </a:t>
            </a:r>
            <a:r>
              <a:rPr lang="en-US" sz="1600" i="1" dirty="0"/>
              <a:t>effects of ES </a:t>
            </a:r>
            <a:r>
              <a:rPr lang="en-US" sz="1600" i="1" dirty="0" err="1"/>
              <a:t>vs</a:t>
            </a:r>
            <a:r>
              <a:rPr lang="en-US" sz="1600" i="1" dirty="0"/>
              <a:t> voluntary contraction. The J </a:t>
            </a:r>
            <a:r>
              <a:rPr lang="en-US" sz="1600" i="1" dirty="0" err="1"/>
              <a:t>Phys</a:t>
            </a:r>
            <a:r>
              <a:rPr lang="en-US" sz="1600" i="1" dirty="0"/>
              <a:t> 583(</a:t>
            </a:r>
            <a:r>
              <a:rPr lang="en-US" sz="1600" i="1" dirty="0" err="1"/>
              <a:t>Pt</a:t>
            </a:r>
            <a:r>
              <a:rPr lang="en-US" sz="1600" i="1" dirty="0"/>
              <a:t> 1</a:t>
            </a:r>
            <a:r>
              <a:rPr lang="en-US" sz="1600" i="1" dirty="0" smtClean="0"/>
              <a:t>)</a:t>
            </a:r>
            <a:endParaRPr lang="en-US" sz="1600" i="1" dirty="0"/>
          </a:p>
        </p:txBody>
      </p:sp>
    </p:spTree>
    <p:extLst>
      <p:ext uri="{BB962C8B-B14F-4D97-AF65-F5344CB8AC3E}">
        <p14:creationId xmlns:p14="http://schemas.microsoft.com/office/powerpoint/2010/main" val="2336578033"/>
      </p:ext>
    </p:extLst>
  </p:cSld>
  <p:clrMapOvr>
    <a:masterClrMapping/>
  </p:clrMapOvr>
  <p:transition>
    <p:wheel spokes="1"/>
  </p:transition>
  <p:timing>
    <p:tnLst>
      <p:par>
        <p:cTn id="1" dur="indefinite" restart="never" nodeType="tmRoot"/>
      </p:par>
    </p:tnLst>
  </p:timing>
  <p:extLst mod="1">
    <p:ext uri="{E180D4A7-C9FB-4DFB-919C-405C955672EB}">
      <p14:showEvtLst xmlns:p14="http://schemas.microsoft.com/office/powerpoint/2010/main">
        <p14:playEvt time="2662" objId="3"/>
        <p14:triggerEvt type="onClick" time="2662" objId="3"/>
        <p14:stopEvt time="29365" objId="3"/>
      </p14:showEvtLst>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smtClean="0"/>
              <a:t>For sleep apnea</a:t>
            </a:r>
            <a:endParaRPr lang="en-US" dirty="0"/>
          </a:p>
        </p:txBody>
      </p:sp>
      <p:pic>
        <p:nvPicPr>
          <p:cNvPr id="4" name="Θέση περιεχομένου 3" descr="C:\Users\Christos\Desktop\LITERATURE\dv Hypoglossal_nerve_stimulation_device.jpg"/>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051720" y="1340768"/>
            <a:ext cx="5067300" cy="2905125"/>
          </a:xfrm>
          <a:prstGeom prst="rect">
            <a:avLst/>
          </a:prstGeom>
          <a:noFill/>
          <a:ln>
            <a:noFill/>
          </a:ln>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3905647"/>
            <a:ext cx="3384376" cy="19144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8024" y="3861048"/>
            <a:ext cx="4248780" cy="2772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395536" y="6021288"/>
            <a:ext cx="4151521" cy="646331"/>
          </a:xfrm>
          <a:prstGeom prst="rect">
            <a:avLst/>
          </a:prstGeom>
          <a:noFill/>
        </p:spPr>
        <p:txBody>
          <a:bodyPr wrap="none" rtlCol="0">
            <a:spAutoFit/>
          </a:bodyPr>
          <a:lstStyle/>
          <a:p>
            <a:r>
              <a:rPr lang="en-US" i="1" dirty="0" err="1" smtClean="0"/>
              <a:t>Strollo</a:t>
            </a:r>
            <a:r>
              <a:rPr lang="en-US" i="1" dirty="0" smtClean="0"/>
              <a:t> </a:t>
            </a:r>
            <a:r>
              <a:rPr lang="en-US" i="1" dirty="0" err="1"/>
              <a:t>PJ..et</a:t>
            </a:r>
            <a:r>
              <a:rPr lang="en-US" i="1" dirty="0"/>
              <a:t> al (2014). Hypoglossal-Nerve </a:t>
            </a:r>
            <a:endParaRPr lang="en-US" i="1" dirty="0" smtClean="0"/>
          </a:p>
          <a:p>
            <a:r>
              <a:rPr lang="en-US" i="1" dirty="0" smtClean="0"/>
              <a:t>Stimulation </a:t>
            </a:r>
            <a:r>
              <a:rPr lang="en-US" i="1" dirty="0"/>
              <a:t>for OSA; </a:t>
            </a:r>
            <a:r>
              <a:rPr lang="en-US" i="1" dirty="0" err="1"/>
              <a:t>N.En.J.Med</a:t>
            </a:r>
            <a:r>
              <a:rPr lang="en-US" i="1" dirty="0"/>
              <a:t>, 370(2</a:t>
            </a:r>
            <a:r>
              <a:rPr lang="en-US" i="1" dirty="0" smtClean="0"/>
              <a:t>)</a:t>
            </a:r>
            <a:endParaRPr lang="en-US" i="1" dirty="0"/>
          </a:p>
        </p:txBody>
      </p:sp>
    </p:spTree>
    <p:extLst>
      <p:ext uri="{BB962C8B-B14F-4D97-AF65-F5344CB8AC3E}">
        <p14:creationId xmlns:p14="http://schemas.microsoft.com/office/powerpoint/2010/main" val="1264910430"/>
      </p:ext>
    </p:extLst>
  </p:cSld>
  <p:clrMapOvr>
    <a:masterClrMapping/>
  </p:clrMapOvr>
  <p:transition>
    <p:wheel spokes="1"/>
  </p:transition>
  <p:timing>
    <p:tnLst>
      <p:par>
        <p:cTn id="1" dur="indefinite" restart="never" nodeType="tmRoot"/>
      </p:par>
    </p:tnLst>
  </p:timing>
  <p:extLst mod="1">
    <p:ext uri="{E180D4A7-C9FB-4DFB-919C-405C955672EB}">
      <p14:showEvtLst xmlns:p14="http://schemas.microsoft.com/office/powerpoint/2010/main">
        <p14:playEvt time="2548" objId="3"/>
        <p14:triggerEvt type="onClick" time="2548" objId="3"/>
        <p14:stopEvt time="32053" objId="3"/>
      </p14:showEvtLst>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188640"/>
            <a:ext cx="3802708" cy="2520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2" descr="C:\Users\Christos\Desktop\kev3.jpg"/>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4222754" y="3140968"/>
            <a:ext cx="4506969" cy="3717032"/>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Christos\Desktop\me p pl s (2).jpg"/>
          <p:cNvPicPr>
            <a:picLocks noChangeAspect="1" noChangeArrowheads="1"/>
          </p:cNvPicPr>
          <p:nvPr/>
        </p:nvPicPr>
        <p:blipFill>
          <a:blip r:embed="rId6" cstate="print">
            <a:duotone>
              <a:prstClr val="black"/>
              <a:schemeClr val="accent2">
                <a:tint val="45000"/>
                <a:satMod val="400000"/>
              </a:schemeClr>
            </a:duotone>
            <a:extLst>
              <a:ext uri="{BEBA8EAE-BF5A-486C-A8C5-ECC9F3942E4B}">
                <a14:imgProps xmlns:a14="http://schemas.microsoft.com/office/drawing/2010/main">
                  <a14:imgLayer r:embed="rId7">
                    <a14:imgEffect>
                      <a14:artisticCement/>
                    </a14:imgEffect>
                    <a14:imgEffect>
                      <a14:brightnessContrast contrast="-10000"/>
                    </a14:imgEffect>
                  </a14:imgLayer>
                </a14:imgProps>
              </a:ext>
              <a:ext uri="{28A0092B-C50C-407E-A947-70E740481C1C}">
                <a14:useLocalDpi xmlns:a14="http://schemas.microsoft.com/office/drawing/2010/main" val="0"/>
              </a:ext>
            </a:extLst>
          </a:blip>
          <a:srcRect/>
          <a:stretch>
            <a:fillRect/>
          </a:stretch>
        </p:blipFill>
        <p:spPr bwMode="auto">
          <a:xfrm>
            <a:off x="5891241" y="1390825"/>
            <a:ext cx="1301569" cy="1727564"/>
          </a:xfrm>
          <a:prstGeom prst="rect">
            <a:avLst/>
          </a:prstGeom>
          <a:pattFill prst="openDmnd">
            <a:fgClr>
              <a:schemeClr val="accent5">
                <a:lumMod val="75000"/>
              </a:schemeClr>
            </a:fgClr>
            <a:bgClr>
              <a:schemeClr val="accent5">
                <a:lumMod val="75000"/>
              </a:schemeClr>
            </a:bgClr>
          </a:pattFill>
          <a:ln>
            <a:noFill/>
          </a:ln>
          <a:effectLst>
            <a:outerShdw blurRad="50800" dist="50800" dir="5400000" sx="1000" sy="1000" algn="ctr" rotWithShape="0">
              <a:srgbClr val="000000">
                <a:alpha val="99000"/>
              </a:srgbClr>
            </a:outerShdw>
          </a:effectLst>
          <a:extLst/>
        </p:spPr>
      </p:pic>
      <p:sp>
        <p:nvSpPr>
          <p:cNvPr id="3" name="Ορθογώνιο 2"/>
          <p:cNvSpPr/>
          <p:nvPr/>
        </p:nvSpPr>
        <p:spPr>
          <a:xfrm flipV="1">
            <a:off x="6300192" y="2268167"/>
            <a:ext cx="483668" cy="152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solidFill>
                <a:srgbClr val="FFFFFF"/>
              </a:solidFill>
            </a:endParaRPr>
          </a:p>
        </p:txBody>
      </p:sp>
      <p:sp>
        <p:nvSpPr>
          <p:cNvPr id="4" name="Θέση αριθμού διαφάνειας 3"/>
          <p:cNvSpPr>
            <a:spLocks noGrp="1"/>
          </p:cNvSpPr>
          <p:nvPr>
            <p:ph type="sldNum" sz="quarter" idx="12"/>
          </p:nvPr>
        </p:nvSpPr>
        <p:spPr/>
        <p:txBody>
          <a:bodyPr>
            <a:normAutofit fontScale="77500" lnSpcReduction="20000"/>
          </a:bodyPr>
          <a:lstStyle/>
          <a:p>
            <a:fld id="{5C65CCC8-2301-4716-8EA0-2B9DB5640EF1}" type="slidenum">
              <a:rPr lang="el-GR" smtClean="0"/>
              <a:pPr/>
              <a:t>21</a:t>
            </a:fld>
            <a:r>
              <a:rPr lang="en-US" dirty="0" smtClean="0"/>
              <a:t>Q/so</a:t>
            </a:r>
            <a:endParaRPr lang="el-GR" dirty="0"/>
          </a:p>
        </p:txBody>
      </p:sp>
    </p:spTree>
    <p:extLst>
      <p:ext uri="{BB962C8B-B14F-4D97-AF65-F5344CB8AC3E}">
        <p14:creationId xmlns:p14="http://schemas.microsoft.com/office/powerpoint/2010/main" val="711119267"/>
      </p:ext>
    </p:extLst>
  </p:cSld>
  <p:clrMapOvr>
    <a:masterClrMapping/>
  </p:clrMapOvr>
  <p:transition>
    <p:wheel spokes="1"/>
    <p:sndAc>
      <p:stSnd>
        <p:snd r:embed="rId3" name="camera.wav"/>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7544" y="0"/>
            <a:ext cx="8229600" cy="1143000"/>
          </a:xfrm>
        </p:spPr>
        <p:txBody>
          <a:bodyPr/>
          <a:lstStyle/>
          <a:p>
            <a:r>
              <a:rPr lang="en-US" dirty="0" smtClean="0"/>
              <a:t>Other uses</a:t>
            </a:r>
            <a:endParaRPr lang="en-US" dirty="0"/>
          </a:p>
        </p:txBody>
      </p:sp>
      <p:sp>
        <p:nvSpPr>
          <p:cNvPr id="3" name="Θέση περιεχομένου 2"/>
          <p:cNvSpPr>
            <a:spLocks noGrp="1"/>
          </p:cNvSpPr>
          <p:nvPr>
            <p:ph idx="1"/>
          </p:nvPr>
        </p:nvSpPr>
        <p:spPr>
          <a:xfrm>
            <a:off x="613193" y="1019200"/>
            <a:ext cx="8229600" cy="5218112"/>
          </a:xfrm>
        </p:spPr>
        <p:txBody>
          <a:bodyPr>
            <a:normAutofit fontScale="77500" lnSpcReduction="20000"/>
          </a:bodyPr>
          <a:lstStyle/>
          <a:p>
            <a:r>
              <a:rPr lang="en-US" dirty="0" smtClean="0"/>
              <a:t>In diaphragm dysfunction (e.g.. ALS, SCI):pacing</a:t>
            </a:r>
          </a:p>
          <a:p>
            <a:pPr lvl="0"/>
            <a:r>
              <a:rPr lang="en-US" dirty="0" smtClean="0">
                <a:solidFill>
                  <a:prstClr val="black"/>
                </a:solidFill>
              </a:rPr>
              <a:t>GERD/ Retractable emesis (ES of LES)</a:t>
            </a:r>
            <a:endParaRPr lang="en-US" dirty="0">
              <a:solidFill>
                <a:prstClr val="black"/>
              </a:solidFill>
            </a:endParaRPr>
          </a:p>
          <a:p>
            <a:pPr lvl="0"/>
            <a:r>
              <a:rPr lang="en-US" dirty="0">
                <a:solidFill>
                  <a:prstClr val="black"/>
                </a:solidFill>
              </a:rPr>
              <a:t>Bowel incontinence </a:t>
            </a:r>
            <a:r>
              <a:rPr lang="en-US" dirty="0" smtClean="0">
                <a:solidFill>
                  <a:prstClr val="black"/>
                </a:solidFill>
              </a:rPr>
              <a:t>(73% episode reduction, 17% remarkable complications, reversible)</a:t>
            </a:r>
            <a:endParaRPr lang="en-US" dirty="0" smtClean="0"/>
          </a:p>
          <a:p>
            <a:endParaRPr lang="en-US" dirty="0" smtClean="0"/>
          </a:p>
          <a:p>
            <a:r>
              <a:rPr lang="en-US" dirty="0" smtClean="0"/>
              <a:t>Pelvic floor dysfunction</a:t>
            </a:r>
          </a:p>
          <a:p>
            <a:endParaRPr lang="en-US" dirty="0" smtClean="0"/>
          </a:p>
          <a:p>
            <a:endParaRPr lang="en-US" dirty="0"/>
          </a:p>
          <a:p>
            <a:endParaRPr lang="en-US" dirty="0" smtClean="0"/>
          </a:p>
          <a:p>
            <a:endParaRPr lang="en-US" dirty="0"/>
          </a:p>
          <a:p>
            <a:endParaRPr lang="en-US" dirty="0" smtClean="0"/>
          </a:p>
          <a:p>
            <a:endParaRPr lang="en-US" dirty="0" smtClean="0"/>
          </a:p>
          <a:p>
            <a:r>
              <a:rPr lang="en-US" dirty="0" smtClean="0"/>
              <a:t>Idiopathic tremor (ES of antagonist muscles)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1240" y="2487170"/>
            <a:ext cx="4126776"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6336" y="4544391"/>
            <a:ext cx="1660694" cy="8678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38214" y="4464007"/>
            <a:ext cx="1368152" cy="948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7158" y="5877119"/>
            <a:ext cx="9069855" cy="1323439"/>
          </a:xfrm>
          <a:prstGeom prst="rect">
            <a:avLst/>
          </a:prstGeom>
          <a:noFill/>
        </p:spPr>
        <p:txBody>
          <a:bodyPr wrap="none" rtlCol="0">
            <a:spAutoFit/>
          </a:bodyPr>
          <a:lstStyle/>
          <a:p>
            <a:r>
              <a:rPr lang="en-US" sz="1600" i="1" dirty="0" err="1"/>
              <a:t>Bó</a:t>
            </a:r>
            <a:r>
              <a:rPr lang="en-US" sz="1600" i="1" dirty="0"/>
              <a:t> AP, et al; On the use of fixed-intensity FEMS for attenuating essential tremor; </a:t>
            </a:r>
            <a:r>
              <a:rPr lang="en-US" sz="1600" i="1" dirty="0" err="1"/>
              <a:t>Artif</a:t>
            </a:r>
            <a:r>
              <a:rPr lang="en-US" sz="1600" i="1" dirty="0"/>
              <a:t> Organs. 2014 </a:t>
            </a:r>
            <a:r>
              <a:rPr lang="en-US" sz="1600" i="1" dirty="0" smtClean="0"/>
              <a:t>Nov;38.</a:t>
            </a:r>
            <a:endParaRPr lang="en-US" sz="1600" i="1" dirty="0"/>
          </a:p>
          <a:p>
            <a:r>
              <a:rPr lang="en-US" sz="1600" i="1" dirty="0"/>
              <a:t>PJC Vieira, et al; NMES improves clinical and physiological function in COPD patients; </a:t>
            </a:r>
            <a:r>
              <a:rPr lang="en-US" sz="1600" i="1" dirty="0" err="1" smtClean="0"/>
              <a:t>RespMed</a:t>
            </a:r>
            <a:r>
              <a:rPr lang="en-US" sz="1600" i="1" dirty="0" smtClean="0"/>
              <a:t>(2014</a:t>
            </a:r>
            <a:r>
              <a:rPr lang="en-US" sz="1600" i="1" dirty="0"/>
              <a:t>) </a:t>
            </a:r>
            <a:r>
              <a:rPr lang="en-US" sz="1600" i="1" dirty="0" smtClean="0"/>
              <a:t>108</a:t>
            </a:r>
          </a:p>
          <a:p>
            <a:r>
              <a:rPr lang="en-US" sz="1600" i="1" dirty="0"/>
              <a:t>Starr JA et al; Outcomes of a comprehensive nonsurgical approach to pelvic floor rehab for urinary </a:t>
            </a:r>
            <a:r>
              <a:rPr lang="en-US" sz="1600" i="1" dirty="0" err="1"/>
              <a:t>Sx</a:t>
            </a:r>
            <a:r>
              <a:rPr lang="en-US" sz="1600" i="1" dirty="0"/>
              <a:t>, </a:t>
            </a:r>
            <a:endParaRPr lang="en-US" sz="1600" i="1" dirty="0" smtClean="0"/>
          </a:p>
          <a:p>
            <a:r>
              <a:rPr lang="en-US" sz="1600" i="1" dirty="0" err="1" smtClean="0"/>
              <a:t>defecatory</a:t>
            </a:r>
            <a:r>
              <a:rPr lang="en-US" sz="1600" i="1" dirty="0" smtClean="0"/>
              <a:t> </a:t>
            </a:r>
            <a:r>
              <a:rPr lang="en-US" sz="1600" i="1" dirty="0"/>
              <a:t>dysfunction, pelvic pain; Female Pelvic Med </a:t>
            </a:r>
            <a:r>
              <a:rPr lang="en-US" sz="1600" i="1" dirty="0" err="1"/>
              <a:t>Reconstr</a:t>
            </a:r>
            <a:r>
              <a:rPr lang="en-US" sz="1600" i="1" dirty="0"/>
              <a:t> </a:t>
            </a:r>
            <a:r>
              <a:rPr lang="en-US" sz="1600" i="1" dirty="0" err="1"/>
              <a:t>Surg</a:t>
            </a:r>
            <a:r>
              <a:rPr lang="en-US" sz="1600" i="1" dirty="0"/>
              <a:t>; 2013 Sep-Oct;19(5):260-5.</a:t>
            </a:r>
          </a:p>
          <a:p>
            <a:endParaRPr lang="en-US" sz="1600" i="1" dirty="0"/>
          </a:p>
        </p:txBody>
      </p:sp>
    </p:spTree>
    <p:extLst>
      <p:ext uri="{BB962C8B-B14F-4D97-AF65-F5344CB8AC3E}">
        <p14:creationId xmlns:p14="http://schemas.microsoft.com/office/powerpoint/2010/main" val="2980356676"/>
      </p:ext>
    </p:extLst>
  </p:cSld>
  <p:clrMapOvr>
    <a:masterClrMapping/>
  </p:clrMapOvr>
  <p:transition>
    <p:wheel spokes="1"/>
  </p:transition>
  <p:timing>
    <p:tnLst>
      <p:par>
        <p:cTn id="1" dur="indefinite" restart="never" nodeType="tmRoot"/>
      </p:par>
    </p:tnLst>
  </p:timing>
  <p:extLst mod="1">
    <p:ext uri="{E180D4A7-C9FB-4DFB-919C-405C955672EB}">
      <p14:showEvtLst xmlns:p14="http://schemas.microsoft.com/office/powerpoint/2010/main">
        <p14:playEvt time="11468" objId="4"/>
        <p14:triggerEvt type="onClick" time="11468" objId="4"/>
        <p14:stopEvt time="65836" objId="4"/>
      </p14:showEvtLst>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n-US" dirty="0" smtClean="0"/>
              <a:t>Further evidence of EMS having systemic effects:</a:t>
            </a:r>
            <a:r>
              <a:rPr lang="en-US" sz="2000" dirty="0" smtClean="0">
                <a:solidFill>
                  <a:prstClr val="black"/>
                </a:solidFill>
                <a:ea typeface="+mn-ea"/>
                <a:cs typeface="+mn-cs"/>
              </a:rPr>
              <a:t> </a:t>
            </a:r>
            <a:r>
              <a:rPr lang="en-US" sz="3600" dirty="0">
                <a:solidFill>
                  <a:prstClr val="black"/>
                </a:solidFill>
                <a:ea typeface="+mn-ea"/>
                <a:cs typeface="+mn-cs"/>
              </a:rPr>
              <a:t>cytokine/ myokine release </a:t>
            </a:r>
            <a:endParaRPr lang="en-US" sz="3600" dirty="0"/>
          </a:p>
        </p:txBody>
      </p:sp>
      <p:sp>
        <p:nvSpPr>
          <p:cNvPr id="3" name="Θέση περιεχομένου 2"/>
          <p:cNvSpPr>
            <a:spLocks noGrp="1"/>
          </p:cNvSpPr>
          <p:nvPr>
            <p:ph idx="1"/>
          </p:nvPr>
        </p:nvSpPr>
        <p:spPr>
          <a:xfrm>
            <a:off x="107504" y="1600200"/>
            <a:ext cx="8928992" cy="5257800"/>
          </a:xfrm>
        </p:spPr>
        <p:txBody>
          <a:bodyPr>
            <a:normAutofit/>
          </a:bodyPr>
          <a:lstStyle/>
          <a:p>
            <a:pPr lvl="0"/>
            <a:endParaRPr lang="en-US" sz="1200" dirty="0" smtClean="0">
              <a:solidFill>
                <a:prstClr val="black"/>
              </a:solidFill>
              <a:ea typeface="Calibri"/>
              <a:cs typeface="Times New Roman"/>
            </a:endParaRPr>
          </a:p>
          <a:p>
            <a:pPr marL="0" lvl="0" indent="0">
              <a:buNone/>
            </a:pPr>
            <a:r>
              <a:rPr lang="en-US" sz="2800" dirty="0" smtClean="0">
                <a:solidFill>
                  <a:prstClr val="black"/>
                </a:solidFill>
                <a:ea typeface="Calibri"/>
                <a:cs typeface="Times New Roman"/>
              </a:rPr>
              <a:t>TGF</a:t>
            </a:r>
            <a:r>
              <a:rPr lang="el-GR" sz="2800" dirty="0">
                <a:solidFill>
                  <a:prstClr val="black"/>
                </a:solidFill>
                <a:ea typeface="Calibri"/>
                <a:cs typeface="Times New Roman"/>
              </a:rPr>
              <a:t>β-1, </a:t>
            </a:r>
            <a:r>
              <a:rPr lang="en-US" sz="2800" dirty="0">
                <a:solidFill>
                  <a:prstClr val="black"/>
                </a:solidFill>
                <a:ea typeface="Calibri"/>
                <a:cs typeface="Times New Roman"/>
              </a:rPr>
              <a:t>stromelysin</a:t>
            </a:r>
            <a:r>
              <a:rPr lang="el-GR" sz="2800" dirty="0">
                <a:solidFill>
                  <a:prstClr val="black"/>
                </a:solidFill>
                <a:ea typeface="Calibri"/>
                <a:cs typeface="Times New Roman"/>
              </a:rPr>
              <a:t>-2, </a:t>
            </a:r>
            <a:r>
              <a:rPr lang="en-US" sz="2800" dirty="0">
                <a:solidFill>
                  <a:prstClr val="black"/>
                </a:solidFill>
                <a:ea typeface="Calibri"/>
                <a:cs typeface="Times New Roman"/>
              </a:rPr>
              <a:t>growth</a:t>
            </a:r>
            <a:r>
              <a:rPr lang="el-GR" sz="2800" dirty="0">
                <a:solidFill>
                  <a:prstClr val="black"/>
                </a:solidFill>
                <a:ea typeface="Calibri"/>
                <a:cs typeface="Times New Roman"/>
              </a:rPr>
              <a:t>-</a:t>
            </a:r>
            <a:r>
              <a:rPr lang="en-US" sz="2800" dirty="0">
                <a:solidFill>
                  <a:prstClr val="black"/>
                </a:solidFill>
                <a:ea typeface="Calibri"/>
                <a:cs typeface="Times New Roman"/>
              </a:rPr>
              <a:t>regulated alpha protein</a:t>
            </a:r>
            <a:r>
              <a:rPr lang="el-GR" sz="2800" dirty="0">
                <a:solidFill>
                  <a:prstClr val="black"/>
                </a:solidFill>
                <a:ea typeface="Calibri"/>
                <a:cs typeface="Times New Roman"/>
              </a:rPr>
              <a:t>, β2-</a:t>
            </a:r>
            <a:r>
              <a:rPr lang="en-US" sz="2800" dirty="0">
                <a:solidFill>
                  <a:prstClr val="black"/>
                </a:solidFill>
                <a:ea typeface="Calibri"/>
                <a:cs typeface="Times New Roman"/>
              </a:rPr>
              <a:t>microglobulin</a:t>
            </a:r>
            <a:r>
              <a:rPr lang="el-GR" sz="2800" dirty="0">
                <a:solidFill>
                  <a:prstClr val="black"/>
                </a:solidFill>
                <a:ea typeface="Calibri"/>
                <a:cs typeface="Times New Roman"/>
              </a:rPr>
              <a:t>, </a:t>
            </a:r>
            <a:r>
              <a:rPr lang="en-US" sz="2800" dirty="0">
                <a:solidFill>
                  <a:prstClr val="black"/>
                </a:solidFill>
                <a:ea typeface="Calibri"/>
                <a:cs typeface="Times New Roman"/>
              </a:rPr>
              <a:t>somatotropin</a:t>
            </a:r>
            <a:r>
              <a:rPr lang="el-GR" sz="2800" dirty="0">
                <a:solidFill>
                  <a:prstClr val="black"/>
                </a:solidFill>
                <a:ea typeface="Calibri"/>
                <a:cs typeface="Times New Roman"/>
              </a:rPr>
              <a:t>, </a:t>
            </a:r>
            <a:r>
              <a:rPr lang="en-US" sz="2800" dirty="0">
                <a:solidFill>
                  <a:prstClr val="black"/>
                </a:solidFill>
                <a:ea typeface="Calibri"/>
                <a:cs typeface="Times New Roman"/>
              </a:rPr>
              <a:t>IL</a:t>
            </a:r>
            <a:r>
              <a:rPr lang="el-GR" sz="2800" dirty="0">
                <a:solidFill>
                  <a:prstClr val="black"/>
                </a:solidFill>
                <a:ea typeface="Calibri"/>
                <a:cs typeface="Times New Roman"/>
              </a:rPr>
              <a:t>-2, </a:t>
            </a:r>
            <a:r>
              <a:rPr lang="en-US" sz="2800" dirty="0">
                <a:solidFill>
                  <a:prstClr val="black"/>
                </a:solidFill>
                <a:ea typeface="Calibri"/>
                <a:cs typeface="Times New Roman"/>
              </a:rPr>
              <a:t>IL</a:t>
            </a:r>
            <a:r>
              <a:rPr lang="el-GR" sz="2800" dirty="0">
                <a:solidFill>
                  <a:prstClr val="black"/>
                </a:solidFill>
                <a:ea typeface="Calibri"/>
                <a:cs typeface="Times New Roman"/>
              </a:rPr>
              <a:t>-7, </a:t>
            </a:r>
            <a:r>
              <a:rPr lang="en-US" sz="2800" dirty="0">
                <a:solidFill>
                  <a:prstClr val="black"/>
                </a:solidFill>
                <a:ea typeface="Calibri"/>
                <a:cs typeface="Times New Roman"/>
              </a:rPr>
              <a:t>IL</a:t>
            </a:r>
            <a:r>
              <a:rPr lang="el-GR" sz="2800" dirty="0">
                <a:solidFill>
                  <a:prstClr val="black"/>
                </a:solidFill>
                <a:ea typeface="Calibri"/>
                <a:cs typeface="Times New Roman"/>
              </a:rPr>
              <a:t>-8, </a:t>
            </a:r>
            <a:r>
              <a:rPr lang="en-US" sz="2800" dirty="0">
                <a:solidFill>
                  <a:prstClr val="black"/>
                </a:solidFill>
                <a:ea typeface="Calibri"/>
                <a:cs typeface="Times New Roman"/>
              </a:rPr>
              <a:t>IL</a:t>
            </a:r>
            <a:r>
              <a:rPr lang="el-GR" sz="2800" dirty="0">
                <a:solidFill>
                  <a:prstClr val="black"/>
                </a:solidFill>
                <a:ea typeface="Calibri"/>
                <a:cs typeface="Times New Roman"/>
              </a:rPr>
              <a:t>-15</a:t>
            </a:r>
            <a:r>
              <a:rPr lang="en-US" sz="2800" dirty="0">
                <a:solidFill>
                  <a:prstClr val="black"/>
                </a:solidFill>
                <a:ea typeface="Calibri"/>
                <a:cs typeface="Times New Roman"/>
              </a:rPr>
              <a:t>, IL</a:t>
            </a:r>
            <a:r>
              <a:rPr lang="el-GR" sz="2800" dirty="0">
                <a:solidFill>
                  <a:prstClr val="black"/>
                </a:solidFill>
                <a:ea typeface="Calibri"/>
                <a:cs typeface="Times New Roman"/>
              </a:rPr>
              <a:t>-31,</a:t>
            </a:r>
            <a:r>
              <a:rPr lang="el-GR" sz="2800" dirty="0">
                <a:solidFill>
                  <a:prstClr val="black"/>
                </a:solidFill>
                <a:latin typeface="AdvP41461E"/>
                <a:ea typeface="Calibri"/>
                <a:cs typeface="AdvP41461E"/>
              </a:rPr>
              <a:t> </a:t>
            </a:r>
            <a:r>
              <a:rPr lang="en-US" sz="2800" dirty="0">
                <a:solidFill>
                  <a:prstClr val="black"/>
                </a:solidFill>
                <a:ea typeface="Calibri"/>
                <a:cs typeface="Times New Roman"/>
              </a:rPr>
              <a:t>Neurotrophin</a:t>
            </a:r>
            <a:r>
              <a:rPr lang="el-GR" sz="2800" dirty="0">
                <a:solidFill>
                  <a:prstClr val="black"/>
                </a:solidFill>
                <a:ea typeface="Calibri"/>
                <a:cs typeface="Times New Roman"/>
              </a:rPr>
              <a:t>-4, </a:t>
            </a:r>
            <a:r>
              <a:rPr lang="en-US" sz="2800" dirty="0">
                <a:solidFill>
                  <a:prstClr val="black"/>
                </a:solidFill>
                <a:ea typeface="Calibri"/>
                <a:cs typeface="Times New Roman"/>
              </a:rPr>
              <a:t>Granulocyte chemotactic protein</a:t>
            </a:r>
            <a:r>
              <a:rPr lang="el-GR" sz="2800" dirty="0">
                <a:solidFill>
                  <a:prstClr val="black"/>
                </a:solidFill>
                <a:ea typeface="Calibri"/>
                <a:cs typeface="Times New Roman"/>
              </a:rPr>
              <a:t> 2, </a:t>
            </a:r>
            <a:r>
              <a:rPr lang="en-US" sz="2800" dirty="0">
                <a:solidFill>
                  <a:prstClr val="black"/>
                </a:solidFill>
                <a:ea typeface="Calibri"/>
                <a:cs typeface="Times New Roman"/>
              </a:rPr>
              <a:t>TNF</a:t>
            </a:r>
            <a:r>
              <a:rPr lang="el-GR" sz="2800" dirty="0">
                <a:solidFill>
                  <a:prstClr val="black"/>
                </a:solidFill>
                <a:ea typeface="Calibri"/>
                <a:cs typeface="Times New Roman"/>
              </a:rPr>
              <a:t>-</a:t>
            </a:r>
            <a:r>
              <a:rPr lang="en-US" sz="2800" dirty="0">
                <a:solidFill>
                  <a:prstClr val="black"/>
                </a:solidFill>
                <a:ea typeface="Calibri"/>
                <a:cs typeface="Times New Roman"/>
              </a:rPr>
              <a:t>receptor superfamily member</a:t>
            </a:r>
            <a:r>
              <a:rPr lang="el-GR" sz="2800" dirty="0">
                <a:solidFill>
                  <a:prstClr val="black"/>
                </a:solidFill>
                <a:ea typeface="Calibri"/>
                <a:cs typeface="Times New Roman"/>
              </a:rPr>
              <a:t> 8, </a:t>
            </a:r>
            <a:r>
              <a:rPr lang="en-US" sz="2800" dirty="0">
                <a:solidFill>
                  <a:prstClr val="black"/>
                </a:solidFill>
                <a:ea typeface="Calibri"/>
                <a:cs typeface="Times New Roman"/>
              </a:rPr>
              <a:t>IGF</a:t>
            </a:r>
            <a:r>
              <a:rPr lang="el-GR" sz="2800" dirty="0">
                <a:solidFill>
                  <a:prstClr val="black"/>
                </a:solidFill>
                <a:ea typeface="Calibri"/>
                <a:cs typeface="Times New Roman"/>
              </a:rPr>
              <a:t>-</a:t>
            </a:r>
            <a:r>
              <a:rPr lang="en-US" sz="2800" dirty="0">
                <a:solidFill>
                  <a:prstClr val="black"/>
                </a:solidFill>
                <a:ea typeface="Calibri"/>
                <a:cs typeface="Times New Roman"/>
              </a:rPr>
              <a:t>binding protein</a:t>
            </a:r>
            <a:r>
              <a:rPr lang="el-GR" sz="2800" dirty="0">
                <a:solidFill>
                  <a:prstClr val="black"/>
                </a:solidFill>
                <a:ea typeface="Calibri"/>
                <a:cs typeface="Times New Roman"/>
              </a:rPr>
              <a:t> 3</a:t>
            </a:r>
            <a:r>
              <a:rPr lang="en-US" sz="2800" dirty="0">
                <a:solidFill>
                  <a:prstClr val="black"/>
                </a:solidFill>
                <a:ea typeface="Calibri"/>
                <a:cs typeface="Times New Roman"/>
              </a:rPr>
              <a:t>, myonectin</a:t>
            </a:r>
            <a:r>
              <a:rPr lang="el-GR" sz="2800" dirty="0">
                <a:solidFill>
                  <a:prstClr val="black"/>
                </a:solidFill>
                <a:ea typeface="Calibri"/>
                <a:cs typeface="Times New Roman"/>
              </a:rPr>
              <a:t>, </a:t>
            </a:r>
            <a:r>
              <a:rPr lang="en-US" sz="2800" dirty="0">
                <a:solidFill>
                  <a:prstClr val="black"/>
                </a:solidFill>
                <a:ea typeface="Calibri"/>
                <a:cs typeface="Times New Roman"/>
              </a:rPr>
              <a:t>IL</a:t>
            </a:r>
            <a:r>
              <a:rPr lang="el-GR" sz="2800" dirty="0">
                <a:solidFill>
                  <a:prstClr val="black"/>
                </a:solidFill>
                <a:ea typeface="Calibri"/>
                <a:cs typeface="Times New Roman"/>
              </a:rPr>
              <a:t>-6, </a:t>
            </a:r>
            <a:r>
              <a:rPr lang="en-US" sz="2800" dirty="0">
                <a:solidFill>
                  <a:prstClr val="black"/>
                </a:solidFill>
                <a:ea typeface="Calibri"/>
                <a:cs typeface="Times New Roman"/>
              </a:rPr>
              <a:t>VEGF</a:t>
            </a:r>
            <a:r>
              <a:rPr lang="el-GR" sz="2800" dirty="0">
                <a:solidFill>
                  <a:prstClr val="black"/>
                </a:solidFill>
                <a:ea typeface="Calibri"/>
                <a:cs typeface="Times New Roman"/>
              </a:rPr>
              <a:t>, </a:t>
            </a:r>
            <a:r>
              <a:rPr lang="en-US" sz="2800" dirty="0">
                <a:solidFill>
                  <a:prstClr val="black"/>
                </a:solidFill>
                <a:ea typeface="Calibri"/>
                <a:cs typeface="Times New Roman"/>
              </a:rPr>
              <a:t>IL</a:t>
            </a:r>
            <a:r>
              <a:rPr lang="el-GR" sz="2800" dirty="0">
                <a:solidFill>
                  <a:prstClr val="black"/>
                </a:solidFill>
                <a:ea typeface="Calibri"/>
                <a:cs typeface="Times New Roman"/>
              </a:rPr>
              <a:t>-7, </a:t>
            </a:r>
            <a:r>
              <a:rPr lang="en-US" sz="2800" dirty="0">
                <a:solidFill>
                  <a:prstClr val="black"/>
                </a:solidFill>
                <a:ea typeface="Calibri"/>
                <a:cs typeface="Times New Roman"/>
              </a:rPr>
              <a:t>IL</a:t>
            </a:r>
            <a:r>
              <a:rPr lang="el-GR" sz="2800" dirty="0">
                <a:solidFill>
                  <a:prstClr val="black"/>
                </a:solidFill>
                <a:ea typeface="Calibri"/>
                <a:cs typeface="Times New Roman"/>
              </a:rPr>
              <a:t>-15, </a:t>
            </a:r>
            <a:r>
              <a:rPr lang="en-US" sz="2800" dirty="0">
                <a:solidFill>
                  <a:prstClr val="black"/>
                </a:solidFill>
                <a:ea typeface="Calibri"/>
                <a:cs typeface="Times New Roman"/>
              </a:rPr>
              <a:t>leukemia inhibitory factor</a:t>
            </a:r>
            <a:r>
              <a:rPr lang="el-GR" sz="2800" dirty="0">
                <a:solidFill>
                  <a:prstClr val="black"/>
                </a:solidFill>
                <a:ea typeface="Calibri"/>
                <a:cs typeface="Times New Roman"/>
              </a:rPr>
              <a:t>, </a:t>
            </a:r>
            <a:r>
              <a:rPr lang="en-US" sz="2800" dirty="0">
                <a:solidFill>
                  <a:prstClr val="black"/>
                </a:solidFill>
                <a:ea typeface="Calibri"/>
                <a:cs typeface="Times New Roman"/>
              </a:rPr>
              <a:t>angiopoietin</a:t>
            </a:r>
            <a:r>
              <a:rPr lang="el-GR" sz="2800" dirty="0">
                <a:solidFill>
                  <a:prstClr val="black"/>
                </a:solidFill>
                <a:ea typeface="Calibri"/>
                <a:cs typeface="Times New Roman"/>
              </a:rPr>
              <a:t>-</a:t>
            </a:r>
            <a:r>
              <a:rPr lang="en-US" sz="2800" dirty="0">
                <a:solidFill>
                  <a:prstClr val="black"/>
                </a:solidFill>
                <a:ea typeface="Calibri"/>
                <a:cs typeface="Times New Roman"/>
              </a:rPr>
              <a:t>related protein</a:t>
            </a:r>
            <a:r>
              <a:rPr lang="el-GR" sz="2800" dirty="0">
                <a:solidFill>
                  <a:prstClr val="black"/>
                </a:solidFill>
                <a:ea typeface="Calibri"/>
                <a:cs typeface="Times New Roman"/>
              </a:rPr>
              <a:t> 4, </a:t>
            </a:r>
            <a:r>
              <a:rPr lang="en-US" sz="2800" dirty="0">
                <a:solidFill>
                  <a:prstClr val="black"/>
                </a:solidFill>
                <a:ea typeface="Calibri"/>
                <a:cs typeface="Times New Roman"/>
              </a:rPr>
              <a:t>fibroblast growth factor</a:t>
            </a:r>
            <a:r>
              <a:rPr lang="el-GR" sz="2800" dirty="0">
                <a:solidFill>
                  <a:prstClr val="black"/>
                </a:solidFill>
                <a:ea typeface="Calibri"/>
                <a:cs typeface="Times New Roman"/>
              </a:rPr>
              <a:t> 21, </a:t>
            </a:r>
            <a:r>
              <a:rPr lang="en-US" sz="2800" dirty="0">
                <a:solidFill>
                  <a:prstClr val="black"/>
                </a:solidFill>
                <a:ea typeface="Calibri"/>
                <a:cs typeface="Times New Roman"/>
              </a:rPr>
              <a:t>myostatin</a:t>
            </a:r>
            <a:r>
              <a:rPr lang="el-GR" sz="2800" dirty="0">
                <a:solidFill>
                  <a:prstClr val="black"/>
                </a:solidFill>
                <a:ea typeface="Calibri"/>
                <a:cs typeface="Times New Roman"/>
              </a:rPr>
              <a:t>.</a:t>
            </a:r>
            <a:r>
              <a:rPr lang="en-US" sz="2800" dirty="0" smtClean="0">
                <a:solidFill>
                  <a:prstClr val="black"/>
                </a:solidFill>
                <a:ea typeface="Calibri"/>
                <a:cs typeface="Times New Roman"/>
              </a:rPr>
              <a:t>...</a:t>
            </a:r>
          </a:p>
          <a:p>
            <a:pPr marL="0" lvl="0" indent="0">
              <a:buNone/>
            </a:pPr>
            <a:r>
              <a:rPr lang="en-US" sz="2100" i="1" dirty="0" err="1">
                <a:solidFill>
                  <a:prstClr val="black"/>
                </a:solidFill>
                <a:ea typeface="Calibri"/>
                <a:cs typeface="Times New Roman"/>
              </a:rPr>
              <a:t>Raschke</a:t>
            </a:r>
            <a:r>
              <a:rPr lang="en-US" sz="2100" i="1" dirty="0">
                <a:solidFill>
                  <a:prstClr val="black"/>
                </a:solidFill>
                <a:ea typeface="Calibri"/>
                <a:cs typeface="Times New Roman"/>
              </a:rPr>
              <a:t> J et al (2013); Identification and Validation of Novel Contraction- Regulated </a:t>
            </a:r>
            <a:r>
              <a:rPr lang="en-US" sz="2100" i="1" dirty="0" err="1">
                <a:solidFill>
                  <a:prstClr val="black"/>
                </a:solidFill>
                <a:ea typeface="Calibri"/>
                <a:cs typeface="Times New Roman"/>
              </a:rPr>
              <a:t>Myokines</a:t>
            </a:r>
            <a:r>
              <a:rPr lang="en-US" sz="2100" i="1" dirty="0">
                <a:solidFill>
                  <a:prstClr val="black"/>
                </a:solidFill>
                <a:ea typeface="Calibri"/>
                <a:cs typeface="Times New Roman"/>
              </a:rPr>
              <a:t> Released from Primary Human Skeletal Muscle Cells; </a:t>
            </a:r>
            <a:endParaRPr lang="en-US" sz="2100" i="1" dirty="0" smtClean="0">
              <a:solidFill>
                <a:prstClr val="black"/>
              </a:solidFill>
              <a:ea typeface="Calibri"/>
              <a:cs typeface="Times New Roman"/>
            </a:endParaRPr>
          </a:p>
          <a:p>
            <a:pPr marL="0" lvl="0" indent="0">
              <a:buNone/>
            </a:pPr>
            <a:r>
              <a:rPr lang="en-US" sz="2100" i="1" dirty="0" err="1" smtClean="0">
                <a:solidFill>
                  <a:prstClr val="black"/>
                </a:solidFill>
                <a:ea typeface="Calibri"/>
                <a:cs typeface="Times New Roman"/>
              </a:rPr>
              <a:t>PLoS</a:t>
            </a:r>
            <a:r>
              <a:rPr lang="en-US" sz="2100" i="1" dirty="0" smtClean="0">
                <a:solidFill>
                  <a:prstClr val="black"/>
                </a:solidFill>
                <a:ea typeface="Calibri"/>
                <a:cs typeface="Times New Roman"/>
              </a:rPr>
              <a:t> </a:t>
            </a:r>
            <a:r>
              <a:rPr lang="en-US" sz="2100" i="1" dirty="0">
                <a:solidFill>
                  <a:prstClr val="black"/>
                </a:solidFill>
                <a:ea typeface="Calibri"/>
                <a:cs typeface="Times New Roman"/>
              </a:rPr>
              <a:t>ONE 8(4): e62008</a:t>
            </a:r>
          </a:p>
          <a:p>
            <a:pPr marL="0" lvl="0" indent="0">
              <a:buNone/>
            </a:pPr>
            <a:r>
              <a:rPr lang="en-US" sz="2100" i="1" dirty="0" smtClean="0">
                <a:solidFill>
                  <a:prstClr val="black"/>
                </a:solidFill>
                <a:ea typeface="Calibri"/>
                <a:cs typeface="Times New Roman"/>
              </a:rPr>
              <a:t>Pedersen </a:t>
            </a:r>
            <a:r>
              <a:rPr lang="en-US" sz="2100" i="1" dirty="0">
                <a:solidFill>
                  <a:prstClr val="black"/>
                </a:solidFill>
                <a:ea typeface="Calibri"/>
                <a:cs typeface="Times New Roman"/>
              </a:rPr>
              <a:t>BK et al; Muscle as an endocrine organ: focus on muscle-derived Il-6. </a:t>
            </a:r>
            <a:r>
              <a:rPr lang="en-US" sz="2100" i="1" dirty="0" err="1">
                <a:solidFill>
                  <a:prstClr val="black"/>
                </a:solidFill>
                <a:ea typeface="Calibri"/>
                <a:cs typeface="Times New Roman"/>
              </a:rPr>
              <a:t>Physiol</a:t>
            </a:r>
            <a:r>
              <a:rPr lang="en-US" sz="2100" i="1" dirty="0">
                <a:solidFill>
                  <a:prstClr val="black"/>
                </a:solidFill>
                <a:ea typeface="Calibri"/>
                <a:cs typeface="Times New Roman"/>
              </a:rPr>
              <a:t> Rev 88: 1379-1406, </a:t>
            </a:r>
            <a:r>
              <a:rPr lang="en-US" sz="2100" i="1" dirty="0" smtClean="0">
                <a:solidFill>
                  <a:prstClr val="black"/>
                </a:solidFill>
                <a:ea typeface="Calibri"/>
                <a:cs typeface="Times New Roman"/>
              </a:rPr>
              <a:t>2008</a:t>
            </a:r>
            <a:endParaRPr lang="en-US" dirty="0"/>
          </a:p>
        </p:txBody>
      </p:sp>
    </p:spTree>
    <p:extLst>
      <p:ext uri="{BB962C8B-B14F-4D97-AF65-F5344CB8AC3E}">
        <p14:creationId xmlns:p14="http://schemas.microsoft.com/office/powerpoint/2010/main" val="526039921"/>
      </p:ext>
    </p:extLst>
  </p:cSld>
  <p:clrMapOvr>
    <a:masterClrMapping/>
  </p:clrMapOvr>
  <p:transition>
    <p:wheel spokes="1"/>
  </p:transition>
  <p:timing>
    <p:tnLst>
      <p:par>
        <p:cTn id="1" dur="indefinite" restart="never" nodeType="tmRoot"/>
      </p:par>
    </p:tnLst>
  </p:timing>
  <p:extLst mod="1">
    <p:ext uri="{E180D4A7-C9FB-4DFB-919C-405C955672EB}">
      <p14:showEvtLst xmlns:p14="http://schemas.microsoft.com/office/powerpoint/2010/main">
        <p14:playEvt time="1603" objId="4"/>
        <p14:triggerEvt type="onClick" time="1603" objId="4"/>
        <p14:stopEvt time="13771" objId="4"/>
      </p14:showEvtLst>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facts</a:t>
            </a:r>
            <a:endParaRPr lang="en-US" dirty="0"/>
          </a:p>
        </p:txBody>
      </p:sp>
      <p:sp>
        <p:nvSpPr>
          <p:cNvPr id="3" name="Content Placeholder 2"/>
          <p:cNvSpPr>
            <a:spLocks noGrp="1"/>
          </p:cNvSpPr>
          <p:nvPr>
            <p:ph idx="1"/>
          </p:nvPr>
        </p:nvSpPr>
        <p:spPr>
          <a:xfrm>
            <a:off x="457200" y="1268760"/>
            <a:ext cx="8229600" cy="4857403"/>
          </a:xfrm>
        </p:spPr>
        <p:txBody>
          <a:bodyPr>
            <a:normAutofit/>
          </a:bodyPr>
          <a:lstStyle/>
          <a:p>
            <a:r>
              <a:rPr lang="en-US" sz="1900" dirty="0" smtClean="0"/>
              <a:t>The most critical measure of preventive health after smoking cessation.</a:t>
            </a:r>
          </a:p>
          <a:p>
            <a:r>
              <a:rPr lang="en-US" sz="1900" dirty="0" smtClean="0"/>
              <a:t>Guidelines in Canada &amp; Australia mention that it is essential in 1 &amp; 2 prevention of &gt;25 chronic Dx, i.e. </a:t>
            </a:r>
            <a:r>
              <a:rPr lang="el-GR" sz="1900" dirty="0" smtClean="0"/>
              <a:t>avoidance of</a:t>
            </a:r>
            <a:r>
              <a:rPr lang="en-US" sz="1900" dirty="0" smtClean="0"/>
              <a:t> deaths related to:</a:t>
            </a:r>
          </a:p>
          <a:p>
            <a:pPr>
              <a:buFontTx/>
              <a:buChar char="-"/>
            </a:pPr>
            <a:r>
              <a:rPr lang="el-GR" sz="2000" dirty="0" smtClean="0"/>
              <a:t>1/3 </a:t>
            </a:r>
            <a:r>
              <a:rPr lang="el-GR" sz="2000" dirty="0"/>
              <a:t>of </a:t>
            </a:r>
            <a:r>
              <a:rPr lang="el-GR" sz="2000" dirty="0" smtClean="0"/>
              <a:t>coronary</a:t>
            </a:r>
            <a:endParaRPr lang="en-US" sz="2000" dirty="0" smtClean="0"/>
          </a:p>
          <a:p>
            <a:pPr>
              <a:buFontTx/>
              <a:buChar char="-"/>
            </a:pPr>
            <a:r>
              <a:rPr lang="en-US" sz="2000" dirty="0" smtClean="0"/>
              <a:t>1/4 -1/5  </a:t>
            </a:r>
            <a:r>
              <a:rPr lang="el-GR" sz="2000" dirty="0" smtClean="0"/>
              <a:t>of CVA</a:t>
            </a:r>
            <a:r>
              <a:rPr lang="en-US" sz="2000" dirty="0" smtClean="0"/>
              <a:t>, </a:t>
            </a:r>
            <a:r>
              <a:rPr lang="el-GR" sz="2000" dirty="0" smtClean="0"/>
              <a:t>OP#</a:t>
            </a:r>
            <a:r>
              <a:rPr lang="en-US" sz="2000" dirty="0" smtClean="0"/>
              <a:t>, </a:t>
            </a:r>
            <a:r>
              <a:rPr lang="el-GR" sz="2000" dirty="0" smtClean="0"/>
              <a:t>Ca</a:t>
            </a:r>
            <a:r>
              <a:rPr lang="en-US" sz="2000" dirty="0" smtClean="0"/>
              <a:t> colon, HTN, DM2</a:t>
            </a:r>
          </a:p>
          <a:p>
            <a:pPr>
              <a:buFontTx/>
              <a:buChar char="-"/>
            </a:pPr>
            <a:r>
              <a:rPr lang="el-GR" sz="2000" dirty="0" smtClean="0"/>
              <a:t> </a:t>
            </a:r>
            <a:r>
              <a:rPr lang="en-US" sz="2000" dirty="0" smtClean="0"/>
              <a:t>other: </a:t>
            </a:r>
            <a:r>
              <a:rPr lang="el-GR" sz="2000" dirty="0" smtClean="0"/>
              <a:t>Ca </a:t>
            </a:r>
            <a:r>
              <a:rPr lang="en-US" sz="2000" dirty="0" smtClean="0"/>
              <a:t>breast, falls, functionality condition of M/skeletal system, mobility, psychological wellness, obesity</a:t>
            </a:r>
          </a:p>
          <a:p>
            <a:r>
              <a:rPr lang="el-GR" sz="2000" dirty="0" smtClean="0"/>
              <a:t> &gt;2/3 </a:t>
            </a:r>
            <a:r>
              <a:rPr lang="en-US" sz="2000" dirty="0" smtClean="0"/>
              <a:t>of individuals older than 15 perform less than recommended physical activity (e.g. ~</a:t>
            </a:r>
            <a:r>
              <a:rPr lang="el-GR" sz="2000" dirty="0" smtClean="0"/>
              <a:t>30</a:t>
            </a:r>
            <a:r>
              <a:rPr lang="el-GR" sz="2000" dirty="0"/>
              <a:t>’/</a:t>
            </a:r>
            <a:r>
              <a:rPr lang="el-GR" sz="2000" dirty="0" smtClean="0"/>
              <a:t>d</a:t>
            </a:r>
            <a:r>
              <a:rPr lang="en-US" sz="2000" dirty="0"/>
              <a:t> </a:t>
            </a:r>
            <a:r>
              <a:rPr lang="en-US" sz="2000" dirty="0" smtClean="0"/>
              <a:t>of moderate).</a:t>
            </a:r>
            <a:endParaRPr lang="en-US" sz="2000"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2160" y="4168397"/>
            <a:ext cx="2677168" cy="2005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Διάγραμμα ροής: Παραπομπή 5"/>
          <p:cNvSpPr/>
          <p:nvPr/>
        </p:nvSpPr>
        <p:spPr>
          <a:xfrm>
            <a:off x="3371177" y="6173688"/>
            <a:ext cx="228600" cy="3048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Διάγραμμα ροής: Αρχή/τέλος εργασίας 6"/>
          <p:cNvSpPr/>
          <p:nvPr/>
        </p:nvSpPr>
        <p:spPr>
          <a:xfrm rot="16200000">
            <a:off x="3016271" y="5259900"/>
            <a:ext cx="914400" cy="138882"/>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Ευθεία γραμμή σύνδεσης 8"/>
          <p:cNvCxnSpPr/>
          <p:nvPr/>
        </p:nvCxnSpPr>
        <p:spPr>
          <a:xfrm>
            <a:off x="3473471" y="4437112"/>
            <a:ext cx="1386561" cy="2193776"/>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Ευθεία γραμμή σύνδεσης 14"/>
          <p:cNvCxnSpPr/>
          <p:nvPr/>
        </p:nvCxnSpPr>
        <p:spPr>
          <a:xfrm flipH="1">
            <a:off x="2195736" y="4437112"/>
            <a:ext cx="1289741" cy="2193776"/>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Ευθεία γραμμή σύνδεσης 22"/>
          <p:cNvCxnSpPr/>
          <p:nvPr/>
        </p:nvCxnSpPr>
        <p:spPr>
          <a:xfrm>
            <a:off x="2195736" y="6630888"/>
            <a:ext cx="2631443"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467544" y="4872140"/>
            <a:ext cx="2011256" cy="954107"/>
          </a:xfrm>
          <a:prstGeom prst="rect">
            <a:avLst/>
          </a:prstGeom>
          <a:noFill/>
        </p:spPr>
        <p:txBody>
          <a:bodyPr wrap="none" rtlCol="0">
            <a:spAutoFit/>
          </a:bodyPr>
          <a:lstStyle/>
          <a:p>
            <a:r>
              <a:rPr lang="en-US" sz="2800" b="1" dirty="0" smtClean="0">
                <a:solidFill>
                  <a:srgbClr val="FF0000"/>
                </a:solidFill>
              </a:rPr>
              <a:t>70% adults</a:t>
            </a:r>
            <a:r>
              <a:rPr lang="el-GR" sz="2800" b="1" dirty="0" smtClean="0">
                <a:solidFill>
                  <a:srgbClr val="FF0000"/>
                </a:solidFill>
              </a:rPr>
              <a:t>:</a:t>
            </a:r>
          </a:p>
          <a:p>
            <a:r>
              <a:rPr lang="en-US" sz="2800" b="1" dirty="0" smtClean="0">
                <a:solidFill>
                  <a:srgbClr val="FF0000"/>
                </a:solidFill>
              </a:rPr>
              <a:t>No Exercise!</a:t>
            </a:r>
            <a:endParaRPr lang="el-GR" sz="2800" b="1" dirty="0">
              <a:solidFill>
                <a:srgbClr val="FF0000"/>
              </a:solidFill>
            </a:endParaRPr>
          </a:p>
        </p:txBody>
      </p:sp>
      <p:sp>
        <p:nvSpPr>
          <p:cNvPr id="5" name="TextBox 4"/>
          <p:cNvSpPr txBox="1"/>
          <p:nvPr/>
        </p:nvSpPr>
        <p:spPr>
          <a:xfrm>
            <a:off x="4913492" y="6062989"/>
            <a:ext cx="4160626" cy="830997"/>
          </a:xfrm>
          <a:prstGeom prst="rect">
            <a:avLst/>
          </a:prstGeom>
          <a:noFill/>
        </p:spPr>
        <p:txBody>
          <a:bodyPr wrap="none" rtlCol="0">
            <a:spAutoFit/>
          </a:bodyPr>
          <a:lstStyle/>
          <a:p>
            <a:r>
              <a:rPr lang="en-US" sz="1600" i="1" dirty="0" smtClean="0">
                <a:solidFill>
                  <a:prstClr val="black"/>
                </a:solidFill>
                <a:ea typeface="Calibri"/>
                <a:cs typeface="Times New Roman"/>
              </a:rPr>
              <a:t>Warburton</a:t>
            </a:r>
            <a:r>
              <a:rPr lang="en-US" sz="1600" i="1" dirty="0">
                <a:solidFill>
                  <a:prstClr val="black"/>
                </a:solidFill>
                <a:ea typeface="Calibri"/>
                <a:cs typeface="Times New Roman"/>
              </a:rPr>
              <a:t>, DE et al (2007). Evidence-informed </a:t>
            </a:r>
            <a:endParaRPr lang="en-US" sz="1600" i="1" dirty="0" smtClean="0">
              <a:solidFill>
                <a:prstClr val="black"/>
              </a:solidFill>
              <a:ea typeface="Calibri"/>
              <a:cs typeface="Times New Roman"/>
            </a:endParaRPr>
          </a:p>
          <a:p>
            <a:r>
              <a:rPr lang="en-US" sz="1600" i="1" dirty="0" smtClean="0">
                <a:solidFill>
                  <a:prstClr val="black"/>
                </a:solidFill>
                <a:ea typeface="Calibri"/>
                <a:cs typeface="Times New Roman"/>
              </a:rPr>
              <a:t>physical </a:t>
            </a:r>
            <a:r>
              <a:rPr lang="en-US" sz="1600" i="1" dirty="0">
                <a:solidFill>
                  <a:prstClr val="black"/>
                </a:solidFill>
                <a:ea typeface="Calibri"/>
                <a:cs typeface="Times New Roman"/>
              </a:rPr>
              <a:t>activity guidelines for Canadian adults; </a:t>
            </a:r>
            <a:endParaRPr lang="en-US" sz="1600" i="1" dirty="0" smtClean="0">
              <a:solidFill>
                <a:prstClr val="black"/>
              </a:solidFill>
              <a:ea typeface="Calibri"/>
              <a:cs typeface="Times New Roman"/>
            </a:endParaRPr>
          </a:p>
          <a:p>
            <a:r>
              <a:rPr lang="en-US" sz="1600" i="1" dirty="0" smtClean="0">
                <a:solidFill>
                  <a:prstClr val="black"/>
                </a:solidFill>
                <a:ea typeface="Calibri"/>
                <a:cs typeface="Times New Roman"/>
              </a:rPr>
              <a:t>Can</a:t>
            </a:r>
            <a:r>
              <a:rPr lang="en-US" sz="1600" i="1" dirty="0">
                <a:solidFill>
                  <a:prstClr val="black"/>
                </a:solidFill>
                <a:ea typeface="Calibri"/>
                <a:cs typeface="Times New Roman"/>
              </a:rPr>
              <a:t>. J. Pub Health 98 </a:t>
            </a:r>
            <a:endParaRPr lang="el-GR" sz="1600" i="1" dirty="0"/>
          </a:p>
        </p:txBody>
      </p:sp>
    </p:spTree>
    <p:extLst>
      <p:ext uri="{BB962C8B-B14F-4D97-AF65-F5344CB8AC3E}">
        <p14:creationId xmlns:p14="http://schemas.microsoft.com/office/powerpoint/2010/main" val="3348189382"/>
      </p:ext>
    </p:extLst>
  </p:cSld>
  <p:clrMapOvr>
    <a:masterClrMapping/>
  </p:clrMapOvr>
  <p:transition>
    <p:wheel spokes="1"/>
  </p:transition>
  <p:timing>
    <p:tnLst>
      <p:par>
        <p:cTn id="1" dur="indefinite" restart="never" nodeType="tmRoot"/>
      </p:par>
    </p:tnLst>
  </p:timing>
  <p:extLst mod="1">
    <p:ext uri="{E180D4A7-C9FB-4DFB-919C-405C955672EB}">
      <p14:showEvtLst xmlns:p14="http://schemas.microsoft.com/office/powerpoint/2010/main">
        <p14:playEvt time="4721" objId="4"/>
        <p14:triggerEvt type="onClick" time="4721" objId="4"/>
        <p14:stopEvt time="83657" objId="4"/>
      </p14:showEvtLst>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8200" y="404664"/>
            <a:ext cx="5371156" cy="2869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descr="C:\Users\Christos\Desktop\imagesCAAW52YB.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966" y="1773057"/>
            <a:ext cx="2343150" cy="10001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346878" y="3501008"/>
            <a:ext cx="4427984" cy="3046988"/>
          </a:xfrm>
          <a:prstGeom prst="rect">
            <a:avLst/>
          </a:prstGeom>
          <a:solidFill>
            <a:srgbClr val="FFFF00"/>
          </a:solidFill>
        </p:spPr>
        <p:txBody>
          <a:bodyPr wrap="square" rtlCol="0">
            <a:spAutoFit/>
          </a:bodyPr>
          <a:lstStyle/>
          <a:p>
            <a:r>
              <a:rPr lang="en-US" sz="2400" dirty="0" smtClean="0">
                <a:solidFill>
                  <a:srgbClr val="506E94">
                    <a:lumMod val="50000"/>
                  </a:srgbClr>
                </a:solidFill>
                <a:latin typeface="Times New Roman" pitchFamily="18" charset="0"/>
                <a:cs typeface="Times New Roman" pitchFamily="18" charset="0"/>
              </a:rPr>
              <a:t> </a:t>
            </a:r>
            <a:r>
              <a:rPr lang="en-US" sz="2400" dirty="0" smtClean="0">
                <a:solidFill>
                  <a:srgbClr val="FF0000"/>
                </a:solidFill>
                <a:latin typeface="Comic Sans MS" pitchFamily="66" charset="0"/>
                <a:cs typeface="Times New Roman" pitchFamily="18" charset="0"/>
              </a:rPr>
              <a:t>Pleotropic effects: </a:t>
            </a:r>
          </a:p>
          <a:p>
            <a:r>
              <a:rPr lang="en-US" sz="2400" dirty="0" smtClean="0">
                <a:solidFill>
                  <a:srgbClr val="506E94">
                    <a:lumMod val="50000"/>
                  </a:srgbClr>
                </a:solidFill>
                <a:latin typeface="Times New Roman" pitchFamily="18" charset="0"/>
                <a:cs typeface="Times New Roman" pitchFamily="18" charset="0"/>
              </a:rPr>
              <a:t>in cardiovascular, exercise induces new vessel formation, </a:t>
            </a:r>
            <a:r>
              <a:rPr lang="en-US" sz="2400" smtClean="0">
                <a:solidFill>
                  <a:srgbClr val="506E94">
                    <a:lumMod val="50000"/>
                  </a:srgbClr>
                </a:solidFill>
                <a:latin typeface="Times New Roman" pitchFamily="18" charset="0"/>
                <a:cs typeface="Times New Roman" pitchFamily="18" charset="0"/>
              </a:rPr>
              <a:t>mobilizes </a:t>
            </a:r>
            <a:r>
              <a:rPr lang="en-US" sz="2400" b="1" i="1" smtClean="0">
                <a:solidFill>
                  <a:srgbClr val="00B050"/>
                </a:solidFill>
                <a:latin typeface="Times New Roman" pitchFamily="18" charset="0"/>
                <a:cs typeface="Times New Roman" pitchFamily="18" charset="0"/>
              </a:rPr>
              <a:t>EPCs</a:t>
            </a:r>
            <a:r>
              <a:rPr lang="en-US" sz="2400" smtClean="0">
                <a:solidFill>
                  <a:srgbClr val="506E94">
                    <a:lumMod val="50000"/>
                  </a:srgbClr>
                </a:solidFill>
                <a:latin typeface="Times New Roman" pitchFamily="18" charset="0"/>
                <a:cs typeface="Times New Roman" pitchFamily="18" charset="0"/>
              </a:rPr>
              <a:t>; </a:t>
            </a:r>
            <a:r>
              <a:rPr lang="en-US" sz="2400" dirty="0" smtClean="0">
                <a:solidFill>
                  <a:srgbClr val="506E94">
                    <a:lumMod val="50000"/>
                  </a:srgbClr>
                </a:solidFill>
                <a:latin typeface="Times New Roman" pitchFamily="18" charset="0"/>
                <a:cs typeface="Times New Roman" pitchFamily="18" charset="0"/>
              </a:rPr>
              <a:t>also affects blood levels of hormones (GH, sex steroids, cortisol, insulin), cytokines (VEGF), immune, free radicals, </a:t>
            </a:r>
          </a:p>
          <a:p>
            <a:r>
              <a:rPr lang="en-US" sz="2400" dirty="0" smtClean="0">
                <a:solidFill>
                  <a:srgbClr val="FF0000"/>
                </a:solidFill>
                <a:latin typeface="Times New Roman" pitchFamily="18" charset="0"/>
                <a:cs typeface="Times New Roman" pitchFamily="18" charset="0"/>
              </a:rPr>
              <a:t>... &gt;</a:t>
            </a:r>
            <a:r>
              <a:rPr lang="en-US" sz="2400" dirty="0" smtClean="0">
                <a:solidFill>
                  <a:srgbClr val="506E94">
                    <a:lumMod val="50000"/>
                  </a:srgbClr>
                </a:solidFill>
                <a:latin typeface="Times New Roman" pitchFamily="18" charset="0"/>
                <a:cs typeface="Times New Roman" pitchFamily="18" charset="0"/>
              </a:rPr>
              <a:t>  </a:t>
            </a:r>
            <a:r>
              <a:rPr lang="en-US" sz="2400" dirty="0" smtClean="0">
                <a:solidFill>
                  <a:srgbClr val="0070C0"/>
                </a:solidFill>
                <a:latin typeface="Times New Roman" pitchFamily="18" charset="0"/>
                <a:cs typeface="Times New Roman" pitchFamily="18" charset="0"/>
              </a:rPr>
              <a:t>all body systems</a:t>
            </a:r>
            <a:endParaRPr lang="el-GR" sz="2400" i="1" dirty="0">
              <a:solidFill>
                <a:srgbClr val="0070C0"/>
              </a:solidFill>
            </a:endParaRPr>
          </a:p>
        </p:txBody>
      </p:sp>
      <p:sp>
        <p:nvSpPr>
          <p:cNvPr id="5" name="Ορθογώνιο 4"/>
          <p:cNvSpPr/>
          <p:nvPr/>
        </p:nvSpPr>
        <p:spPr>
          <a:xfrm>
            <a:off x="2195736" y="2492896"/>
            <a:ext cx="238348" cy="11849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solidFill>
                <a:srgbClr val="FFFFFF"/>
              </a:solidFill>
            </a:endParaRPr>
          </a:p>
        </p:txBody>
      </p:sp>
      <p:sp>
        <p:nvSpPr>
          <p:cNvPr id="8" name="Ορθογώνιο 7"/>
          <p:cNvSpPr/>
          <p:nvPr/>
        </p:nvSpPr>
        <p:spPr>
          <a:xfrm>
            <a:off x="4182092" y="1268760"/>
            <a:ext cx="173732" cy="12246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solidFill>
                <a:srgbClr val="FFFFFF"/>
              </a:solidFill>
            </a:endParaRPr>
          </a:p>
        </p:txBody>
      </p:sp>
    </p:spTree>
    <p:extLst>
      <p:ext uri="{BB962C8B-B14F-4D97-AF65-F5344CB8AC3E}">
        <p14:creationId xmlns:p14="http://schemas.microsoft.com/office/powerpoint/2010/main" val="2791123782"/>
      </p:ext>
    </p:extLst>
  </p:cSld>
  <p:clrMapOvr>
    <a:masterClrMapping/>
  </p:clrMapOvr>
  <p:transition>
    <p:wheel spokes="1"/>
  </p:transition>
  <p:timing>
    <p:tnLst>
      <p:par>
        <p:cTn id="1" dur="indefinite" restart="never" nodeType="tmRoot"/>
      </p:par>
    </p:tnLst>
  </p:timing>
  <p:extLst mod="1">
    <p:ext uri="{E180D4A7-C9FB-4DFB-919C-405C955672EB}">
      <p14:showEvtLst xmlns:p14="http://schemas.microsoft.com/office/powerpoint/2010/main">
        <p14:playEvt time="1462" objId="3"/>
        <p14:triggerEvt type="onClick" time="1462" objId="3"/>
        <p14:stopEvt time="49586" objId="3"/>
      </p14:showEvtLst>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n-US" sz="4000" dirty="0">
                <a:solidFill>
                  <a:srgbClr val="002060"/>
                </a:solidFill>
              </a:rPr>
              <a:t>PARENTHESIS. </a:t>
            </a:r>
            <a:r>
              <a:rPr lang="en-US" sz="3600" u="sng" dirty="0" smtClean="0">
                <a:solidFill>
                  <a:prstClr val="black"/>
                </a:solidFill>
              </a:rPr>
              <a:t>Endothelial </a:t>
            </a:r>
            <a:r>
              <a:rPr lang="en-US" sz="3600" u="sng" dirty="0">
                <a:solidFill>
                  <a:prstClr val="black"/>
                </a:solidFill>
              </a:rPr>
              <a:t>progenitor </a:t>
            </a:r>
            <a:r>
              <a:rPr lang="en-US" sz="3600" u="sng" dirty="0" smtClean="0">
                <a:solidFill>
                  <a:prstClr val="black"/>
                </a:solidFill>
              </a:rPr>
              <a:t>cells</a:t>
            </a:r>
            <a:r>
              <a:rPr lang="en-US" dirty="0" smtClean="0">
                <a:solidFill>
                  <a:prstClr val="black"/>
                </a:solidFill>
              </a:rPr>
              <a:t/>
            </a:r>
            <a:br>
              <a:rPr lang="en-US" dirty="0" smtClean="0">
                <a:solidFill>
                  <a:prstClr val="black"/>
                </a:solidFill>
              </a:rPr>
            </a:br>
            <a:r>
              <a:rPr lang="en-US" dirty="0" smtClean="0">
                <a:solidFill>
                  <a:srgbClr val="FF0000"/>
                </a:solidFill>
              </a:rPr>
              <a:t>-</a:t>
            </a:r>
            <a:r>
              <a:rPr lang="en-US" sz="3100" dirty="0" smtClean="0">
                <a:solidFill>
                  <a:srgbClr val="FF0000"/>
                </a:solidFill>
              </a:rPr>
              <a:t>breaking news of the last 2 decades in medicine?</a:t>
            </a:r>
            <a:endParaRPr lang="en-US" sz="3100" dirty="0">
              <a:solidFill>
                <a:srgbClr val="FF0000"/>
              </a:solidFill>
            </a:endParaRPr>
          </a:p>
        </p:txBody>
      </p:sp>
      <p:sp>
        <p:nvSpPr>
          <p:cNvPr id="3" name="Θέση περιεχομένου 2"/>
          <p:cNvSpPr>
            <a:spLocks noGrp="1"/>
          </p:cNvSpPr>
          <p:nvPr>
            <p:ph idx="1"/>
          </p:nvPr>
        </p:nvSpPr>
        <p:spPr/>
        <p:txBody>
          <a:bodyPr>
            <a:normAutofit fontScale="85000" lnSpcReduction="20000"/>
          </a:bodyPr>
          <a:lstStyle/>
          <a:p>
            <a:pPr lvl="0"/>
            <a:r>
              <a:rPr lang="en-US" dirty="0">
                <a:solidFill>
                  <a:prstClr val="black"/>
                </a:solidFill>
              </a:rPr>
              <a:t>Originate from bone marrow</a:t>
            </a:r>
          </a:p>
          <a:p>
            <a:pPr lvl="0"/>
            <a:r>
              <a:rPr lang="en-US" dirty="0">
                <a:solidFill>
                  <a:prstClr val="black"/>
                </a:solidFill>
              </a:rPr>
              <a:t>Derive from more undifferentiated stem cells</a:t>
            </a:r>
          </a:p>
          <a:p>
            <a:pPr lvl="0"/>
            <a:r>
              <a:rPr lang="en-US" dirty="0">
                <a:solidFill>
                  <a:prstClr val="black"/>
                </a:solidFill>
              </a:rPr>
              <a:t>Circulate </a:t>
            </a:r>
            <a:r>
              <a:rPr lang="en-US" dirty="0" smtClean="0">
                <a:solidFill>
                  <a:prstClr val="black"/>
                </a:solidFill>
              </a:rPr>
              <a:t>in blood in </a:t>
            </a:r>
            <a:r>
              <a:rPr lang="en-US" dirty="0">
                <a:solidFill>
                  <a:prstClr val="black"/>
                </a:solidFill>
              </a:rPr>
              <a:t>extremely low numbers</a:t>
            </a:r>
          </a:p>
          <a:p>
            <a:pPr lvl="0"/>
            <a:r>
              <a:rPr lang="en-US" dirty="0">
                <a:solidFill>
                  <a:prstClr val="black"/>
                </a:solidFill>
              </a:rPr>
              <a:t>Attach to tissues injured by any </a:t>
            </a:r>
            <a:r>
              <a:rPr lang="en-US" dirty="0" smtClean="0">
                <a:solidFill>
                  <a:prstClr val="black"/>
                </a:solidFill>
              </a:rPr>
              <a:t>cause, and:</a:t>
            </a:r>
            <a:endParaRPr lang="en-US" dirty="0">
              <a:solidFill>
                <a:prstClr val="black"/>
              </a:solidFill>
            </a:endParaRPr>
          </a:p>
          <a:p>
            <a:pPr lvl="0"/>
            <a:r>
              <a:rPr lang="en-US" dirty="0">
                <a:solidFill>
                  <a:prstClr val="black"/>
                </a:solidFill>
              </a:rPr>
              <a:t>Contribute to </a:t>
            </a:r>
            <a:r>
              <a:rPr lang="en-US" dirty="0" smtClean="0">
                <a:solidFill>
                  <a:prstClr val="black"/>
                </a:solidFill>
              </a:rPr>
              <a:t>repair and regeneration, by self-reproduction &amp;/or </a:t>
            </a:r>
            <a:r>
              <a:rPr lang="en-US" dirty="0">
                <a:solidFill>
                  <a:prstClr val="black"/>
                </a:solidFill>
              </a:rPr>
              <a:t>paracrine </a:t>
            </a:r>
            <a:r>
              <a:rPr lang="en-US" dirty="0" smtClean="0">
                <a:solidFill>
                  <a:prstClr val="black"/>
                </a:solidFill>
              </a:rPr>
              <a:t>action </a:t>
            </a:r>
            <a:r>
              <a:rPr lang="en-US" sz="2200" dirty="0" smtClean="0">
                <a:solidFill>
                  <a:prstClr val="black"/>
                </a:solidFill>
              </a:rPr>
              <a:t>(</a:t>
            </a:r>
            <a:r>
              <a:rPr lang="en-US" sz="2200" dirty="0" smtClean="0">
                <a:solidFill>
                  <a:prstClr val="black"/>
                </a:solidFill>
                <a:ea typeface="Calibri"/>
                <a:cs typeface="Times New Roman"/>
              </a:rPr>
              <a:t>VEGF</a:t>
            </a:r>
            <a:r>
              <a:rPr lang="el-GR" sz="2200" dirty="0">
                <a:solidFill>
                  <a:prstClr val="black"/>
                </a:solidFill>
                <a:ea typeface="Calibri"/>
                <a:cs typeface="Times New Roman"/>
              </a:rPr>
              <a:t>, </a:t>
            </a:r>
            <a:r>
              <a:rPr lang="en-US" sz="2200" dirty="0">
                <a:solidFill>
                  <a:prstClr val="black"/>
                </a:solidFill>
                <a:ea typeface="Calibri"/>
                <a:cs typeface="Times New Roman"/>
              </a:rPr>
              <a:t>SDF</a:t>
            </a:r>
            <a:r>
              <a:rPr lang="el-GR" sz="2200" dirty="0">
                <a:solidFill>
                  <a:prstClr val="black"/>
                </a:solidFill>
                <a:ea typeface="Calibri"/>
                <a:cs typeface="Times New Roman"/>
              </a:rPr>
              <a:t>-1α, </a:t>
            </a:r>
            <a:r>
              <a:rPr lang="en-US" sz="2200" dirty="0">
                <a:solidFill>
                  <a:prstClr val="black"/>
                </a:solidFill>
                <a:ea typeface="Calibri"/>
                <a:cs typeface="Times New Roman"/>
              </a:rPr>
              <a:t>eNOS</a:t>
            </a:r>
            <a:r>
              <a:rPr lang="el-GR" sz="2200" dirty="0">
                <a:solidFill>
                  <a:prstClr val="black"/>
                </a:solidFill>
                <a:ea typeface="Calibri"/>
                <a:cs typeface="Times New Roman"/>
              </a:rPr>
              <a:t>, </a:t>
            </a:r>
            <a:r>
              <a:rPr lang="en-US" sz="2200" dirty="0">
                <a:solidFill>
                  <a:prstClr val="black"/>
                </a:solidFill>
                <a:ea typeface="Calibri"/>
                <a:cs typeface="Times New Roman"/>
              </a:rPr>
              <a:t>IGF</a:t>
            </a:r>
            <a:r>
              <a:rPr lang="el-GR" sz="2200" dirty="0">
                <a:solidFill>
                  <a:prstClr val="black"/>
                </a:solidFill>
                <a:ea typeface="Calibri"/>
                <a:cs typeface="Times New Roman"/>
              </a:rPr>
              <a:t>-1, </a:t>
            </a:r>
            <a:r>
              <a:rPr lang="en-US" sz="2200" dirty="0">
                <a:solidFill>
                  <a:prstClr val="black"/>
                </a:solidFill>
                <a:ea typeface="Calibri"/>
                <a:cs typeface="Times New Roman"/>
              </a:rPr>
              <a:t>HGF</a:t>
            </a:r>
            <a:r>
              <a:rPr lang="el-GR" sz="2200" dirty="0">
                <a:solidFill>
                  <a:prstClr val="black"/>
                </a:solidFill>
                <a:ea typeface="Calibri"/>
                <a:cs typeface="Times New Roman"/>
              </a:rPr>
              <a:t>, </a:t>
            </a:r>
            <a:r>
              <a:rPr lang="en-US" sz="2200" dirty="0">
                <a:solidFill>
                  <a:prstClr val="black"/>
                </a:solidFill>
                <a:ea typeface="Calibri"/>
                <a:cs typeface="Times New Roman"/>
              </a:rPr>
              <a:t>Ang</a:t>
            </a:r>
            <a:r>
              <a:rPr lang="el-GR" sz="2200" dirty="0">
                <a:solidFill>
                  <a:prstClr val="black"/>
                </a:solidFill>
                <a:ea typeface="Calibri"/>
                <a:cs typeface="Times New Roman"/>
              </a:rPr>
              <a:t>-1, </a:t>
            </a:r>
            <a:r>
              <a:rPr lang="en-US" sz="2200" dirty="0" smtClean="0">
                <a:solidFill>
                  <a:prstClr val="black"/>
                </a:solidFill>
                <a:ea typeface="Calibri"/>
                <a:cs typeface="Times New Roman"/>
              </a:rPr>
              <a:t>SDF</a:t>
            </a:r>
            <a:r>
              <a:rPr lang="el-GR" sz="2200" dirty="0">
                <a:solidFill>
                  <a:prstClr val="black"/>
                </a:solidFill>
                <a:ea typeface="Calibri"/>
                <a:cs typeface="Times New Roman"/>
              </a:rPr>
              <a:t>-1</a:t>
            </a:r>
            <a:r>
              <a:rPr lang="el-GR" sz="2200" baseline="30000" dirty="0">
                <a:solidFill>
                  <a:prstClr val="black"/>
                </a:solidFill>
                <a:ea typeface="Calibri"/>
                <a:cs typeface="Times New Roman"/>
              </a:rPr>
              <a:t>α</a:t>
            </a:r>
            <a:r>
              <a:rPr lang="el-GR" sz="2200" dirty="0">
                <a:solidFill>
                  <a:prstClr val="black"/>
                </a:solidFill>
                <a:ea typeface="Calibri"/>
                <a:cs typeface="Times New Roman"/>
              </a:rPr>
              <a:t> </a:t>
            </a:r>
            <a:r>
              <a:rPr lang="en-US" sz="2200" dirty="0" smtClean="0">
                <a:solidFill>
                  <a:prstClr val="black"/>
                </a:solidFill>
                <a:ea typeface="Calibri"/>
                <a:cs typeface="Times New Roman"/>
              </a:rPr>
              <a:t>...)</a:t>
            </a:r>
            <a:endParaRPr lang="en-US" sz="2200" dirty="0">
              <a:solidFill>
                <a:prstClr val="black"/>
              </a:solidFill>
            </a:endParaRPr>
          </a:p>
          <a:p>
            <a:pPr lvl="0"/>
            <a:r>
              <a:rPr lang="en-US" dirty="0">
                <a:solidFill>
                  <a:prstClr val="black"/>
                </a:solidFill>
              </a:rPr>
              <a:t>Express surface </a:t>
            </a:r>
            <a:r>
              <a:rPr lang="en-US" dirty="0" smtClean="0">
                <a:solidFill>
                  <a:prstClr val="black"/>
                </a:solidFill>
              </a:rPr>
              <a:t>antigens:CD34/45</a:t>
            </a:r>
            <a:r>
              <a:rPr lang="en-US" sz="1900" b="1" dirty="0" smtClean="0">
                <a:solidFill>
                  <a:prstClr val="black"/>
                </a:solidFill>
              </a:rPr>
              <a:t>-</a:t>
            </a:r>
            <a:r>
              <a:rPr lang="en-US" dirty="0" smtClean="0">
                <a:solidFill>
                  <a:prstClr val="black"/>
                </a:solidFill>
              </a:rPr>
              <a:t>/133, VEGFR2..</a:t>
            </a:r>
          </a:p>
          <a:p>
            <a:pPr lvl="0"/>
            <a:r>
              <a:rPr lang="en-US" dirty="0" smtClean="0">
                <a:solidFill>
                  <a:prstClr val="black"/>
                </a:solidFill>
              </a:rPr>
              <a:t>Definition highly debatable/ variable</a:t>
            </a:r>
          </a:p>
          <a:p>
            <a:pPr lvl="0"/>
            <a:r>
              <a:rPr lang="en-US" dirty="0" smtClean="0">
                <a:solidFill>
                  <a:prstClr val="black"/>
                </a:solidFill>
              </a:rPr>
              <a:t>However they stimulate Ca-genesis (?)</a:t>
            </a:r>
          </a:p>
          <a:p>
            <a:pPr lvl="0"/>
            <a:r>
              <a:rPr lang="en-US" dirty="0" smtClean="0">
                <a:solidFill>
                  <a:srgbClr val="002060"/>
                </a:solidFill>
              </a:rPr>
              <a:t>CV protection factors cause an ↑</a:t>
            </a:r>
            <a:endParaRPr lang="en-US" dirty="0">
              <a:solidFill>
                <a:srgbClr val="002060"/>
              </a:solidFill>
            </a:endParaRPr>
          </a:p>
          <a:p>
            <a:endParaRPr lang="en-US" dirty="0"/>
          </a:p>
        </p:txBody>
      </p:sp>
    </p:spTree>
    <p:extLst>
      <p:ext uri="{BB962C8B-B14F-4D97-AF65-F5344CB8AC3E}">
        <p14:creationId xmlns:p14="http://schemas.microsoft.com/office/powerpoint/2010/main" val="3406798272"/>
      </p:ext>
    </p:extLst>
  </p:cSld>
  <p:clrMapOvr>
    <a:masterClrMapping/>
  </p:clrMapOvr>
  <p:transition>
    <p:wheel spokes="1"/>
  </p:transition>
  <p:timing>
    <p:tnLst>
      <p:par>
        <p:cTn id="1" dur="indefinite" restart="never" nodeType="tmRoot"/>
      </p:par>
    </p:tnLst>
  </p:timing>
  <p:extLst mod="1">
    <p:ext uri="{E180D4A7-C9FB-4DFB-919C-405C955672EB}">
      <p14:showEvtLst xmlns:p14="http://schemas.microsoft.com/office/powerpoint/2010/main">
        <p14:playEvt time="1981" objId="4"/>
        <p14:triggerEvt type="onClick" time="1981" objId="4"/>
        <p14:stopEvt time="10291" objId="4"/>
      </p14:showEvtLst>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7544" y="33111"/>
            <a:ext cx="8229600" cy="1143000"/>
          </a:xfrm>
        </p:spPr>
        <p:txBody>
          <a:bodyPr>
            <a:normAutofit fontScale="90000"/>
          </a:bodyPr>
          <a:lstStyle/>
          <a:p>
            <a:r>
              <a:rPr lang="en-US" dirty="0" smtClean="0"/>
              <a:t>How circulating EPC &amp; their function ↑ in exercise</a:t>
            </a:r>
            <a:endParaRPr lang="el-GR" dirty="0"/>
          </a:p>
        </p:txBody>
      </p:sp>
      <p:sp>
        <p:nvSpPr>
          <p:cNvPr id="3" name="Θέση περιεχομένου 2"/>
          <p:cNvSpPr>
            <a:spLocks noGrp="1"/>
          </p:cNvSpPr>
          <p:nvPr>
            <p:ph idx="1"/>
          </p:nvPr>
        </p:nvSpPr>
        <p:spPr>
          <a:xfrm>
            <a:off x="457200" y="1600200"/>
            <a:ext cx="8363272" cy="4525963"/>
          </a:xfrm>
        </p:spPr>
        <p:txBody>
          <a:bodyPr>
            <a:normAutofit lnSpcReduction="10000"/>
          </a:bodyPr>
          <a:lstStyle/>
          <a:p>
            <a:pPr marL="0" lvl="0" indent="0">
              <a:spcBef>
                <a:spcPts val="0"/>
              </a:spcBef>
              <a:buNone/>
            </a:pPr>
            <a:r>
              <a:rPr lang="en-US" sz="2000" dirty="0">
                <a:solidFill>
                  <a:prstClr val="black"/>
                </a:solidFill>
                <a:ea typeface="Calibri"/>
                <a:cs typeface="Times New Roman"/>
              </a:rPr>
              <a:t>-</a:t>
            </a:r>
            <a:r>
              <a:rPr lang="en-US" sz="2000" dirty="0" smtClean="0">
                <a:solidFill>
                  <a:prstClr val="black"/>
                </a:solidFill>
                <a:ea typeface="Calibri"/>
                <a:cs typeface="Times New Roman"/>
              </a:rPr>
              <a:t>regulation </a:t>
            </a:r>
            <a:r>
              <a:rPr lang="en-US" sz="2000" dirty="0">
                <a:solidFill>
                  <a:prstClr val="black"/>
                </a:solidFill>
                <a:ea typeface="Calibri"/>
                <a:cs typeface="Times New Roman"/>
              </a:rPr>
              <a:t>of activity of matrix metalloproteinases (enzymes which, through degradation of extracellular matrix regulate EPC attachment to bone marrow</a:t>
            </a:r>
            <a:r>
              <a:rPr lang="en-US" sz="2000" dirty="0" smtClean="0">
                <a:solidFill>
                  <a:prstClr val="black"/>
                </a:solidFill>
                <a:ea typeface="Calibri"/>
                <a:cs typeface="Times New Roman"/>
              </a:rPr>
              <a:t>)</a:t>
            </a:r>
          </a:p>
          <a:p>
            <a:pPr marL="0" lvl="0" indent="0">
              <a:spcBef>
                <a:spcPts val="0"/>
              </a:spcBef>
              <a:buNone/>
            </a:pPr>
            <a:r>
              <a:rPr lang="en-US" sz="2000" dirty="0" smtClean="0">
                <a:solidFill>
                  <a:prstClr val="black"/>
                </a:solidFill>
                <a:ea typeface="Calibri"/>
                <a:cs typeface="Times New Roman"/>
              </a:rPr>
              <a:t>-reduction of: </a:t>
            </a:r>
            <a:r>
              <a:rPr lang="en-US" sz="2000" dirty="0">
                <a:solidFill>
                  <a:prstClr val="black"/>
                </a:solidFill>
                <a:ea typeface="Calibri"/>
                <a:cs typeface="Times New Roman"/>
              </a:rPr>
              <a:t>radical oxygen species, </a:t>
            </a:r>
            <a:r>
              <a:rPr lang="en-US" sz="2000" dirty="0" smtClean="0">
                <a:solidFill>
                  <a:prstClr val="black"/>
                </a:solidFill>
                <a:ea typeface="Calibri"/>
                <a:cs typeface="Times New Roman"/>
              </a:rPr>
              <a:t>xanthine </a:t>
            </a:r>
            <a:r>
              <a:rPr lang="en-US" sz="2000" dirty="0">
                <a:solidFill>
                  <a:prstClr val="black"/>
                </a:solidFill>
                <a:ea typeface="Calibri"/>
                <a:cs typeface="Times New Roman"/>
              </a:rPr>
              <a:t>oxidase, </a:t>
            </a:r>
            <a:r>
              <a:rPr lang="en-US" sz="2000" dirty="0" smtClean="0">
                <a:solidFill>
                  <a:prstClr val="black"/>
                </a:solidFill>
                <a:ea typeface="Calibri"/>
                <a:cs typeface="Times New Roman"/>
              </a:rPr>
              <a:t>NADPH- oxidase</a:t>
            </a:r>
          </a:p>
          <a:p>
            <a:pPr marL="0" lvl="0" indent="0">
              <a:spcBef>
                <a:spcPts val="0"/>
              </a:spcBef>
              <a:buNone/>
            </a:pPr>
            <a:r>
              <a:rPr lang="en-US" sz="2000" dirty="0" smtClean="0">
                <a:solidFill>
                  <a:prstClr val="black"/>
                </a:solidFill>
                <a:ea typeface="Calibri"/>
                <a:cs typeface="Times New Roman"/>
              </a:rPr>
              <a:t>-elevation </a:t>
            </a:r>
            <a:r>
              <a:rPr lang="en-US" sz="2000" dirty="0">
                <a:solidFill>
                  <a:prstClr val="black"/>
                </a:solidFill>
                <a:ea typeface="Calibri"/>
                <a:cs typeface="Times New Roman"/>
              </a:rPr>
              <a:t>of NO levels and of the receptors of SDF- 1a (CXCR4) as well as of the protein kinase </a:t>
            </a:r>
            <a:r>
              <a:rPr lang="en-US" sz="2000" dirty="0" smtClean="0">
                <a:solidFill>
                  <a:prstClr val="black"/>
                </a:solidFill>
                <a:ea typeface="Calibri"/>
                <a:cs typeface="Times New Roman"/>
              </a:rPr>
              <a:t>B</a:t>
            </a:r>
            <a:r>
              <a:rPr lang="en-US" sz="2000" dirty="0">
                <a:solidFill>
                  <a:prstClr val="black"/>
                </a:solidFill>
                <a:ea typeface="Calibri"/>
                <a:cs typeface="Times New Roman"/>
              </a:rPr>
              <a:t>  </a:t>
            </a:r>
            <a:r>
              <a:rPr lang="en-US" sz="2000" dirty="0" smtClean="0">
                <a:solidFill>
                  <a:prstClr val="black"/>
                </a:solidFill>
                <a:ea typeface="Calibri"/>
                <a:cs typeface="Times New Roman"/>
              </a:rPr>
              <a:t> &gt; approximation </a:t>
            </a:r>
            <a:r>
              <a:rPr lang="en-US" sz="2000" dirty="0">
                <a:solidFill>
                  <a:prstClr val="black"/>
                </a:solidFill>
                <a:ea typeface="Calibri"/>
                <a:cs typeface="Times New Roman"/>
              </a:rPr>
              <a:t>of EPC towards the marrow </a:t>
            </a:r>
            <a:r>
              <a:rPr lang="en-US" sz="2000" dirty="0" smtClean="0">
                <a:solidFill>
                  <a:prstClr val="black"/>
                </a:solidFill>
                <a:ea typeface="Calibri"/>
                <a:cs typeface="Times New Roman"/>
              </a:rPr>
              <a:t>vasculature &gt;</a:t>
            </a:r>
          </a:p>
          <a:p>
            <a:pPr marL="0" lvl="0" indent="0">
              <a:spcBef>
                <a:spcPts val="0"/>
              </a:spcBef>
              <a:buNone/>
            </a:pPr>
            <a:r>
              <a:rPr lang="en-US" sz="2000" dirty="0">
                <a:solidFill>
                  <a:prstClr val="black"/>
                </a:solidFill>
                <a:ea typeface="Calibri"/>
                <a:cs typeface="Times New Roman"/>
              </a:rPr>
              <a:t> </a:t>
            </a:r>
            <a:r>
              <a:rPr lang="en-US" sz="2000" dirty="0" smtClean="0">
                <a:solidFill>
                  <a:prstClr val="black"/>
                </a:solidFill>
                <a:ea typeface="Calibri"/>
                <a:cs typeface="Times New Roman"/>
              </a:rPr>
              <a:t>   &gt;numerical &amp; </a:t>
            </a:r>
            <a:r>
              <a:rPr lang="en-US" sz="2000" b="1" dirty="0" smtClean="0">
                <a:solidFill>
                  <a:prstClr val="black"/>
                </a:solidFill>
                <a:ea typeface="Calibri"/>
                <a:cs typeface="Times New Roman"/>
              </a:rPr>
              <a:t>functional</a:t>
            </a:r>
            <a:r>
              <a:rPr lang="en-US" sz="2000" dirty="0" smtClean="0">
                <a:solidFill>
                  <a:prstClr val="black"/>
                </a:solidFill>
                <a:ea typeface="Calibri"/>
                <a:cs typeface="Times New Roman"/>
              </a:rPr>
              <a:t> </a:t>
            </a:r>
            <a:r>
              <a:rPr lang="en-US" sz="2000" dirty="0">
                <a:solidFill>
                  <a:prstClr val="black"/>
                </a:solidFill>
                <a:ea typeface="Calibri"/>
                <a:cs typeface="Times New Roman"/>
              </a:rPr>
              <a:t>↑ </a:t>
            </a:r>
            <a:r>
              <a:rPr lang="en-US" sz="2000" dirty="0" smtClean="0">
                <a:solidFill>
                  <a:prstClr val="black"/>
                </a:solidFill>
                <a:ea typeface="Calibri"/>
                <a:cs typeface="Times New Roman"/>
              </a:rPr>
              <a:t> </a:t>
            </a:r>
          </a:p>
          <a:p>
            <a:pPr marL="0" lvl="0" indent="0">
              <a:spcBef>
                <a:spcPts val="0"/>
              </a:spcBef>
              <a:buNone/>
            </a:pPr>
            <a:endParaRPr lang="en-US" sz="2000" dirty="0">
              <a:solidFill>
                <a:prstClr val="black"/>
              </a:solidFill>
              <a:ea typeface="Calibri"/>
              <a:cs typeface="Times New Roman"/>
            </a:endParaRPr>
          </a:p>
          <a:p>
            <a:pPr marL="0" lvl="0" indent="0">
              <a:spcBef>
                <a:spcPts val="0"/>
              </a:spcBef>
              <a:buNone/>
            </a:pPr>
            <a:r>
              <a:rPr lang="en-US" sz="2000" dirty="0" smtClean="0">
                <a:solidFill>
                  <a:prstClr val="black"/>
                </a:solidFill>
                <a:ea typeface="Calibri"/>
                <a:cs typeface="Times New Roman"/>
              </a:rPr>
              <a:t>-Hypoxia </a:t>
            </a:r>
            <a:r>
              <a:rPr lang="en-US" sz="2000" dirty="0">
                <a:solidFill>
                  <a:prstClr val="black"/>
                </a:solidFill>
                <a:ea typeface="Calibri"/>
                <a:cs typeface="Times New Roman"/>
              </a:rPr>
              <a:t>inducible factors </a:t>
            </a:r>
            <a:r>
              <a:rPr lang="en-US" sz="2000" dirty="0" smtClean="0">
                <a:solidFill>
                  <a:prstClr val="black"/>
                </a:solidFill>
                <a:ea typeface="Calibri"/>
                <a:cs typeface="Times New Roman"/>
              </a:rPr>
              <a:t>&gt; </a:t>
            </a:r>
            <a:r>
              <a:rPr lang="en-US" sz="2000" dirty="0">
                <a:solidFill>
                  <a:prstClr val="black"/>
                </a:solidFill>
                <a:ea typeface="Calibri"/>
                <a:cs typeface="Times New Roman"/>
              </a:rPr>
              <a:t>↑</a:t>
            </a:r>
            <a:r>
              <a:rPr lang="en-US" sz="2000" dirty="0" smtClean="0">
                <a:solidFill>
                  <a:prstClr val="black"/>
                </a:solidFill>
                <a:ea typeface="Calibri"/>
                <a:cs typeface="Times New Roman"/>
              </a:rPr>
              <a:t> genes &gt; </a:t>
            </a:r>
            <a:r>
              <a:rPr lang="en-US" sz="2000" dirty="0">
                <a:solidFill>
                  <a:prstClr val="black"/>
                </a:solidFill>
                <a:ea typeface="Calibri"/>
                <a:cs typeface="Times New Roman"/>
              </a:rPr>
              <a:t>agiopoietin-1, ICAM-1, PDGF, IGF, SDF, VEGFA, FGF, glycolytic enzyme, erythropoietin </a:t>
            </a:r>
            <a:r>
              <a:rPr lang="en-US" sz="2000" dirty="0" smtClean="0">
                <a:solidFill>
                  <a:prstClr val="black"/>
                </a:solidFill>
                <a:ea typeface="Calibri"/>
                <a:cs typeface="Times New Roman"/>
              </a:rPr>
              <a:t>&gt; </a:t>
            </a:r>
            <a:r>
              <a:rPr lang="en-US" sz="2000" dirty="0">
                <a:solidFill>
                  <a:prstClr val="black"/>
                </a:solidFill>
                <a:ea typeface="Calibri"/>
                <a:cs typeface="Times New Roman"/>
              </a:rPr>
              <a:t>EPC </a:t>
            </a:r>
            <a:r>
              <a:rPr lang="en-US" sz="2000" dirty="0" smtClean="0">
                <a:solidFill>
                  <a:prstClr val="black"/>
                </a:solidFill>
                <a:ea typeface="Calibri"/>
                <a:cs typeface="Times New Roman"/>
              </a:rPr>
              <a:t>mobilization. </a:t>
            </a:r>
          </a:p>
          <a:p>
            <a:pPr marL="0" lvl="0" indent="0">
              <a:spcBef>
                <a:spcPts val="0"/>
              </a:spcBef>
              <a:buNone/>
            </a:pPr>
            <a:endParaRPr lang="en-US" sz="2000" dirty="0">
              <a:solidFill>
                <a:prstClr val="black"/>
              </a:solidFill>
              <a:ea typeface="Calibri"/>
              <a:cs typeface="Times New Roman"/>
            </a:endParaRPr>
          </a:p>
          <a:p>
            <a:pPr marL="0" lvl="0" indent="0">
              <a:spcBef>
                <a:spcPts val="0"/>
              </a:spcBef>
              <a:buNone/>
            </a:pPr>
            <a:r>
              <a:rPr lang="en-US" sz="2000" dirty="0" smtClean="0">
                <a:solidFill>
                  <a:prstClr val="black"/>
                </a:solidFill>
                <a:ea typeface="Calibri"/>
                <a:cs typeface="Times New Roman"/>
              </a:rPr>
              <a:t>- VEGF↑ </a:t>
            </a:r>
            <a:r>
              <a:rPr lang="en-US" sz="2000" dirty="0">
                <a:solidFill>
                  <a:prstClr val="black"/>
                </a:solidFill>
                <a:ea typeface="Calibri"/>
                <a:cs typeface="Times New Roman"/>
              </a:rPr>
              <a:t>and its receptors, as well as via antiangiogenic factors like endostatin, thrombospondin-1, tissue inhibitors of </a:t>
            </a:r>
            <a:r>
              <a:rPr lang="en-US" sz="2000" dirty="0" smtClean="0">
                <a:solidFill>
                  <a:prstClr val="black"/>
                </a:solidFill>
                <a:ea typeface="Calibri"/>
                <a:cs typeface="Times New Roman"/>
              </a:rPr>
              <a:t>matrix </a:t>
            </a:r>
            <a:r>
              <a:rPr lang="en-US" sz="2000" dirty="0">
                <a:solidFill>
                  <a:prstClr val="black"/>
                </a:solidFill>
                <a:ea typeface="Calibri"/>
                <a:cs typeface="Times New Roman"/>
              </a:rPr>
              <a:t>metalloproteinases, angiostatin, vasohibin, stimulating vascular </a:t>
            </a:r>
            <a:r>
              <a:rPr lang="en-US" sz="2000" dirty="0" smtClean="0">
                <a:solidFill>
                  <a:prstClr val="black"/>
                </a:solidFill>
                <a:ea typeface="Calibri"/>
                <a:cs typeface="Times New Roman"/>
              </a:rPr>
              <a:t>remodeling &gt; </a:t>
            </a:r>
            <a:r>
              <a:rPr lang="en-US" sz="1900" dirty="0">
                <a:solidFill>
                  <a:prstClr val="black"/>
                </a:solidFill>
                <a:ea typeface="Calibri"/>
                <a:cs typeface="Times New Roman"/>
              </a:rPr>
              <a:t>EPC-induced angiogenesis and or vasculogenesis and angial remodeling in tissues like skeletal muscle and myocardium </a:t>
            </a:r>
            <a:endParaRPr lang="en-US" sz="2000" dirty="0">
              <a:solidFill>
                <a:prstClr val="black"/>
              </a:solidFill>
              <a:ea typeface="Calibri"/>
              <a:cs typeface="Times New Roman"/>
            </a:endParaRPr>
          </a:p>
          <a:p>
            <a:endParaRPr lang="el-GR" dirty="0"/>
          </a:p>
        </p:txBody>
      </p:sp>
    </p:spTree>
    <p:extLst>
      <p:ext uri="{BB962C8B-B14F-4D97-AF65-F5344CB8AC3E}">
        <p14:creationId xmlns:p14="http://schemas.microsoft.com/office/powerpoint/2010/main" val="3998553404"/>
      </p:ext>
    </p:extLst>
  </p:cSld>
  <p:clrMapOvr>
    <a:masterClrMapping/>
  </p:clrMapOvr>
  <p:transition>
    <p:wheel spokes="1"/>
  </p:transition>
  <p:timing>
    <p:tnLst>
      <p:par>
        <p:cTn id="1" dur="indefinite" restart="never" nodeType="tmRoot"/>
      </p:par>
    </p:tnLst>
  </p:timing>
  <p:extLst mod="1">
    <p:ext uri="{E180D4A7-C9FB-4DFB-919C-405C955672EB}">
      <p14:showEvtLst xmlns:p14="http://schemas.microsoft.com/office/powerpoint/2010/main">
        <p14:playEvt time="1860" objId="4"/>
        <p14:triggerEvt type="onClick" time="1860" objId="4"/>
        <p14:stopEvt time="7232" objId="4"/>
      </p14:showEvtLst>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n-US" sz="4000" dirty="0" smtClean="0">
                <a:solidFill>
                  <a:srgbClr val="002060"/>
                </a:solidFill>
              </a:rPr>
              <a:t>PARENTHESIS.  </a:t>
            </a:r>
            <a:r>
              <a:rPr lang="en-US" sz="4000" dirty="0" smtClean="0">
                <a:solidFill>
                  <a:prstClr val="black"/>
                </a:solidFill>
              </a:rPr>
              <a:t>Endothelium</a:t>
            </a:r>
            <a:r>
              <a:rPr lang="en-US" sz="4000" dirty="0">
                <a:solidFill>
                  <a:prstClr val="black"/>
                </a:solidFill>
              </a:rPr>
              <a:t>: a protagonist in tissue regeneration</a:t>
            </a:r>
            <a:endParaRPr lang="en-US" dirty="0"/>
          </a:p>
        </p:txBody>
      </p:sp>
      <p:sp>
        <p:nvSpPr>
          <p:cNvPr id="3" name="Θέση περιεχομένου 2"/>
          <p:cNvSpPr>
            <a:spLocks noGrp="1"/>
          </p:cNvSpPr>
          <p:nvPr>
            <p:ph idx="1"/>
          </p:nvPr>
        </p:nvSpPr>
        <p:spPr>
          <a:xfrm>
            <a:off x="457200" y="1412776"/>
            <a:ext cx="8229600" cy="5445224"/>
          </a:xfrm>
        </p:spPr>
        <p:txBody>
          <a:bodyPr>
            <a:normAutofit/>
          </a:bodyPr>
          <a:lstStyle/>
          <a:p>
            <a:pPr lvl="0"/>
            <a:r>
              <a:rPr lang="en-US" sz="2200" dirty="0">
                <a:solidFill>
                  <a:prstClr val="black"/>
                </a:solidFill>
              </a:rPr>
              <a:t>Our age is the age of our endothelium</a:t>
            </a:r>
          </a:p>
          <a:p>
            <a:pPr lvl="0"/>
            <a:r>
              <a:rPr lang="en-US" sz="2200" dirty="0">
                <a:solidFill>
                  <a:prstClr val="black"/>
                </a:solidFill>
                <a:ea typeface="Calibri"/>
                <a:cs typeface="Times New Roman"/>
              </a:rPr>
              <a:t>Enorchestrator of most physiologic and pathologic body functions</a:t>
            </a:r>
          </a:p>
          <a:p>
            <a:pPr lvl="0"/>
            <a:r>
              <a:rPr lang="en-US" sz="2200" dirty="0">
                <a:solidFill>
                  <a:prstClr val="black"/>
                </a:solidFill>
                <a:ea typeface="Calibri"/>
                <a:cs typeface="Times New Roman"/>
              </a:rPr>
              <a:t>Local factors define tissue-specific biologic and morphologic eterogenicity</a:t>
            </a:r>
            <a:endParaRPr lang="en-US" sz="2200" dirty="0">
              <a:solidFill>
                <a:prstClr val="black"/>
              </a:solidFill>
            </a:endParaRPr>
          </a:p>
          <a:p>
            <a:pPr lvl="0"/>
            <a:r>
              <a:rPr lang="en-US" sz="2200" dirty="0">
                <a:solidFill>
                  <a:prstClr val="black"/>
                </a:solidFill>
              </a:rPr>
              <a:t>Endothelium is the main target and the major fighter in disease</a:t>
            </a:r>
          </a:p>
          <a:p>
            <a:pPr lvl="0"/>
            <a:r>
              <a:rPr lang="en-US" sz="2200" dirty="0">
                <a:solidFill>
                  <a:prstClr val="black"/>
                </a:solidFill>
              </a:rPr>
              <a:t>Organogenesis- oxygenation- nutrition- vasomotion- coagulation- </a:t>
            </a:r>
            <a:r>
              <a:rPr lang="en-US" sz="2200" dirty="0" smtClean="0">
                <a:solidFill>
                  <a:prstClr val="black"/>
                </a:solidFill>
              </a:rPr>
              <a:t>defense-</a:t>
            </a:r>
            <a:r>
              <a:rPr lang="en-US" sz="2200" dirty="0">
                <a:solidFill>
                  <a:prstClr val="black"/>
                </a:solidFill>
              </a:rPr>
              <a:t>…</a:t>
            </a:r>
          </a:p>
          <a:p>
            <a:pPr lvl="0"/>
            <a:r>
              <a:rPr lang="en-US" sz="2200" dirty="0">
                <a:solidFill>
                  <a:prstClr val="black"/>
                </a:solidFill>
              </a:rPr>
              <a:t>Sepsis/MODS, inflammation- metastasis- vascular Dx- COPD- diabetes- renal failure- hepatic failure- ICUAW-TBI …</a:t>
            </a:r>
          </a:p>
          <a:p>
            <a:pPr lvl="0"/>
            <a:r>
              <a:rPr lang="en-US" sz="2200" dirty="0">
                <a:solidFill>
                  <a:prstClr val="black"/>
                </a:solidFill>
              </a:rPr>
              <a:t>Hence, its regeneration processes signify smooth recovery from disease and serve as a health state indicator.</a:t>
            </a:r>
          </a:p>
          <a:p>
            <a:pPr lvl="0"/>
            <a:r>
              <a:rPr lang="en-US" sz="2200" dirty="0">
                <a:solidFill>
                  <a:prstClr val="black"/>
                </a:solidFill>
              </a:rPr>
              <a:t>Endothelial progenitor cells: putative central role on </a:t>
            </a:r>
            <a:r>
              <a:rPr lang="en-US" sz="2200" dirty="0" smtClean="0">
                <a:solidFill>
                  <a:prstClr val="black"/>
                </a:solidFill>
              </a:rPr>
              <a:t>regeneration</a:t>
            </a:r>
          </a:p>
          <a:p>
            <a:pPr lvl="0"/>
            <a:endParaRPr lang="en-US" sz="2200" dirty="0" smtClean="0">
              <a:solidFill>
                <a:prstClr val="black"/>
              </a:solidFill>
            </a:endParaRPr>
          </a:p>
          <a:p>
            <a:pPr marL="0" lvl="0" indent="0">
              <a:buNone/>
            </a:pPr>
            <a:r>
              <a:rPr lang="en-US" sz="1800" i="1" dirty="0" smtClean="0">
                <a:solidFill>
                  <a:prstClr val="black"/>
                </a:solidFill>
              </a:rPr>
              <a:t>KA </a:t>
            </a:r>
            <a:r>
              <a:rPr lang="en-US" sz="1800" i="1" dirty="0" err="1" smtClean="0">
                <a:solidFill>
                  <a:prstClr val="black"/>
                </a:solidFill>
              </a:rPr>
              <a:t>Hajjar</a:t>
            </a:r>
            <a:r>
              <a:rPr lang="en-US" sz="1800" i="1" dirty="0">
                <a:solidFill>
                  <a:prstClr val="black"/>
                </a:solidFill>
              </a:rPr>
              <a:t>; The endothelium: A primer; </a:t>
            </a:r>
            <a:r>
              <a:rPr lang="en-US" sz="1800" i="1" dirty="0" err="1">
                <a:solidFill>
                  <a:prstClr val="black"/>
                </a:solidFill>
              </a:rPr>
              <a:t>UpToDate</a:t>
            </a:r>
            <a:r>
              <a:rPr lang="en-US" sz="1800" i="1" dirty="0">
                <a:solidFill>
                  <a:prstClr val="black"/>
                </a:solidFill>
              </a:rPr>
              <a:t> </a:t>
            </a:r>
            <a:r>
              <a:rPr lang="en-US" sz="1800" i="1" dirty="0" smtClean="0">
                <a:solidFill>
                  <a:prstClr val="black"/>
                </a:solidFill>
              </a:rPr>
              <a:t>2015 </a:t>
            </a:r>
          </a:p>
          <a:p>
            <a:pPr marL="0" lvl="0" indent="0">
              <a:buNone/>
            </a:pPr>
            <a:endParaRPr lang="el-GR" sz="1800" i="1" dirty="0">
              <a:solidFill>
                <a:prstClr val="black"/>
              </a:solidFill>
            </a:endParaRPr>
          </a:p>
          <a:p>
            <a:endParaRPr lang="en-US" dirty="0"/>
          </a:p>
        </p:txBody>
      </p:sp>
      <p:sp>
        <p:nvSpPr>
          <p:cNvPr id="4" name="TextBox 3"/>
          <p:cNvSpPr txBox="1"/>
          <p:nvPr/>
        </p:nvSpPr>
        <p:spPr>
          <a:xfrm>
            <a:off x="827584" y="5877272"/>
            <a:ext cx="72008" cy="369332"/>
          </a:xfrm>
          <a:prstGeom prst="rect">
            <a:avLst/>
          </a:prstGeom>
          <a:noFill/>
        </p:spPr>
        <p:txBody>
          <a:bodyPr wrap="square" rtlCol="0">
            <a:spAutoFit/>
          </a:bodyPr>
          <a:lstStyle/>
          <a:p>
            <a:endParaRPr lang="el-GR" dirty="0"/>
          </a:p>
        </p:txBody>
      </p:sp>
    </p:spTree>
    <p:extLst>
      <p:ext uri="{BB962C8B-B14F-4D97-AF65-F5344CB8AC3E}">
        <p14:creationId xmlns:p14="http://schemas.microsoft.com/office/powerpoint/2010/main" val="521867841"/>
      </p:ext>
    </p:extLst>
  </p:cSld>
  <p:clrMapOvr>
    <a:masterClrMapping/>
  </p:clrMapOvr>
  <p:transition>
    <p:wheel spokes="1"/>
  </p:transition>
  <p:timing>
    <p:tnLst>
      <p:par>
        <p:cTn id="1" dur="indefinite" restart="never" nodeType="tmRoot"/>
      </p:par>
    </p:tnLst>
  </p:timing>
  <p:extLst mod="1">
    <p:ext uri="{E180D4A7-C9FB-4DFB-919C-405C955672EB}">
      <p14:showEvtLst xmlns:p14="http://schemas.microsoft.com/office/powerpoint/2010/main">
        <p14:playEvt time="1737" objId="4"/>
        <p14:triggerEvt type="onClick" time="1737" objId="4"/>
        <p14:stopEvt time="15131" objId="4"/>
      </p14:showEvtLst>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Christos\Desktop\PhD\Logo+ΕΚΠΑ...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584" y="980729"/>
            <a:ext cx="581025" cy="67710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922609" y="980729"/>
            <a:ext cx="6673727" cy="677108"/>
          </a:xfrm>
          <a:prstGeom prst="rect">
            <a:avLst/>
          </a:prstGeom>
          <a:noFill/>
        </p:spPr>
        <p:txBody>
          <a:bodyPr wrap="square" rtlCol="0">
            <a:spAutoFit/>
          </a:bodyPr>
          <a:lstStyle/>
          <a:p>
            <a:r>
              <a:rPr lang="en-US" sz="1900" dirty="0" smtClean="0">
                <a:solidFill>
                  <a:srgbClr val="08A1D9">
                    <a:lumMod val="50000"/>
                  </a:srgbClr>
                </a:solidFill>
              </a:rPr>
              <a:t>National and Kapodistrian University of Athens</a:t>
            </a:r>
          </a:p>
          <a:p>
            <a:r>
              <a:rPr lang="en-US" sz="1900" dirty="0" smtClean="0">
                <a:solidFill>
                  <a:srgbClr val="08A1D9">
                    <a:lumMod val="50000"/>
                  </a:srgbClr>
                </a:solidFill>
              </a:rPr>
              <a:t>First Critical </a:t>
            </a:r>
            <a:r>
              <a:rPr lang="en-US" sz="1900" dirty="0">
                <a:solidFill>
                  <a:srgbClr val="08A1D9">
                    <a:lumMod val="50000"/>
                  </a:srgbClr>
                </a:solidFill>
              </a:rPr>
              <a:t>Care </a:t>
            </a:r>
            <a:r>
              <a:rPr lang="en-US" sz="1900" dirty="0" smtClean="0">
                <a:solidFill>
                  <a:srgbClr val="08A1D9">
                    <a:lumMod val="50000"/>
                  </a:srgbClr>
                </a:solidFill>
              </a:rPr>
              <a:t>Department</a:t>
            </a:r>
            <a:r>
              <a:rPr lang="en-US" sz="1900" dirty="0">
                <a:solidFill>
                  <a:srgbClr val="08A1D9">
                    <a:lumMod val="50000"/>
                  </a:srgbClr>
                </a:solidFill>
              </a:rPr>
              <a:t> </a:t>
            </a:r>
            <a:r>
              <a:rPr lang="en-US" sz="1900" dirty="0" smtClean="0">
                <a:solidFill>
                  <a:srgbClr val="08A1D9">
                    <a:lumMod val="50000"/>
                  </a:srgbClr>
                </a:solidFill>
              </a:rPr>
              <a:t>“Evangelismos” General Hospital</a:t>
            </a:r>
            <a:endParaRPr lang="el-GR" sz="1900" dirty="0">
              <a:solidFill>
                <a:srgbClr val="08A1D9">
                  <a:lumMod val="50000"/>
                </a:srgbClr>
              </a:solidFill>
            </a:endParaRPr>
          </a:p>
        </p:txBody>
      </p:sp>
      <p:sp>
        <p:nvSpPr>
          <p:cNvPr id="4" name="TextBox 3"/>
          <p:cNvSpPr txBox="1"/>
          <p:nvPr/>
        </p:nvSpPr>
        <p:spPr>
          <a:xfrm>
            <a:off x="399542" y="2327234"/>
            <a:ext cx="8517716" cy="523220"/>
          </a:xfrm>
          <a:prstGeom prst="rect">
            <a:avLst/>
          </a:prstGeom>
          <a:noFill/>
        </p:spPr>
        <p:txBody>
          <a:bodyPr wrap="none" rtlCol="0">
            <a:spAutoFit/>
          </a:bodyPr>
          <a:lstStyle/>
          <a:p>
            <a:r>
              <a:rPr lang="en-US" sz="2800" b="1" i="1" dirty="0" smtClean="0">
                <a:solidFill>
                  <a:srgbClr val="000000"/>
                </a:solidFill>
              </a:rPr>
              <a:t>Acute </a:t>
            </a:r>
            <a:r>
              <a:rPr lang="en-US" sz="2800" b="1" i="1" smtClean="0">
                <a:solidFill>
                  <a:srgbClr val="000000"/>
                </a:solidFill>
              </a:rPr>
              <a:t>Effects &amp; Safety  of EMS in ICU: EPC Mobilization</a:t>
            </a:r>
            <a:endParaRPr lang="el-GR" b="1" i="1" dirty="0">
              <a:solidFill>
                <a:srgbClr val="000000"/>
              </a:solidFill>
            </a:endParaRPr>
          </a:p>
        </p:txBody>
      </p:sp>
      <p:sp>
        <p:nvSpPr>
          <p:cNvPr id="7" name="TextBox 6"/>
          <p:cNvSpPr txBox="1"/>
          <p:nvPr/>
        </p:nvSpPr>
        <p:spPr>
          <a:xfrm>
            <a:off x="-20525" y="3212976"/>
            <a:ext cx="9144001" cy="338554"/>
          </a:xfrm>
          <a:prstGeom prst="rect">
            <a:avLst/>
          </a:prstGeom>
          <a:solidFill>
            <a:schemeClr val="accent2">
              <a:lumMod val="20000"/>
              <a:lumOff val="80000"/>
            </a:schemeClr>
          </a:solidFill>
          <a:ln>
            <a:solidFill>
              <a:schemeClr val="accent6">
                <a:lumMod val="20000"/>
                <a:lumOff val="80000"/>
              </a:schemeClr>
            </a:solidFill>
          </a:ln>
        </p:spPr>
        <p:txBody>
          <a:bodyPr wrap="square" rtlCol="0">
            <a:spAutoFit/>
          </a:bodyPr>
          <a:lstStyle/>
          <a:p>
            <a:r>
              <a:rPr lang="en-US" sz="1600" dirty="0" smtClean="0">
                <a:solidFill>
                  <a:srgbClr val="000000"/>
                </a:solidFill>
              </a:rPr>
              <a:t>C. Stefanou; G. Mitsiou; E. Karatzanos; E. Angelopoulos; S. Dimopoulos; C. Routsi; S. Nanas</a:t>
            </a: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12360" y="919702"/>
            <a:ext cx="1080924" cy="9141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411760" y="3861048"/>
            <a:ext cx="6563720" cy="369332"/>
          </a:xfrm>
          <a:prstGeom prst="rect">
            <a:avLst/>
          </a:prstGeom>
          <a:noFill/>
        </p:spPr>
        <p:txBody>
          <a:bodyPr wrap="none" rtlCol="0">
            <a:spAutoFit/>
          </a:bodyPr>
          <a:lstStyle/>
          <a:p>
            <a:r>
              <a:rPr lang="en-US" i="1" dirty="0"/>
              <a:t>From a distance we are instruments marching in a common band.</a:t>
            </a:r>
          </a:p>
        </p:txBody>
      </p:sp>
      <p:sp>
        <p:nvSpPr>
          <p:cNvPr id="8" name="TextBox 7"/>
          <p:cNvSpPr txBox="1"/>
          <p:nvPr/>
        </p:nvSpPr>
        <p:spPr>
          <a:xfrm rot="20432114">
            <a:off x="3391250" y="5112704"/>
            <a:ext cx="5630067" cy="830997"/>
          </a:xfrm>
          <a:prstGeom prst="rect">
            <a:avLst/>
          </a:prstGeom>
          <a:solidFill>
            <a:srgbClr val="FFFF00"/>
          </a:solidFill>
        </p:spPr>
        <p:txBody>
          <a:bodyPr wrap="none" rtlCol="0">
            <a:spAutoFit/>
          </a:bodyPr>
          <a:lstStyle/>
          <a:p>
            <a:r>
              <a:rPr lang="en-US" sz="4800" smtClean="0">
                <a:solidFill>
                  <a:schemeClr val="accent6">
                    <a:lumMod val="50000"/>
                  </a:schemeClr>
                </a:solidFill>
                <a:latin typeface="Comic Sans MS" pitchFamily="66" charset="0"/>
              </a:rPr>
              <a:t>Publication pending</a:t>
            </a:r>
            <a:endParaRPr lang="en-US" sz="4800">
              <a:solidFill>
                <a:schemeClr val="accent6">
                  <a:lumMod val="50000"/>
                </a:schemeClr>
              </a:solidFill>
              <a:latin typeface="Comic Sans MS" pitchFamily="66" charset="0"/>
            </a:endParaRPr>
          </a:p>
        </p:txBody>
      </p:sp>
      <p:sp>
        <p:nvSpPr>
          <p:cNvPr id="3" name="TextBox 2"/>
          <p:cNvSpPr txBox="1"/>
          <p:nvPr/>
        </p:nvSpPr>
        <p:spPr>
          <a:xfrm>
            <a:off x="0" y="4437112"/>
            <a:ext cx="9119676" cy="2308324"/>
          </a:xfrm>
          <a:prstGeom prst="rect">
            <a:avLst/>
          </a:prstGeom>
          <a:noFill/>
        </p:spPr>
        <p:txBody>
          <a:bodyPr wrap="none" rtlCol="0">
            <a:spAutoFit/>
          </a:bodyPr>
          <a:lstStyle/>
          <a:p>
            <a:r>
              <a:rPr lang="en-US" dirty="0" err="1" smtClean="0"/>
              <a:t>Russel</a:t>
            </a:r>
            <a:r>
              <a:rPr lang="en-US" dirty="0" smtClean="0"/>
              <a:t> </a:t>
            </a:r>
            <a:r>
              <a:rPr lang="en-US" dirty="0"/>
              <a:t>C, Peters C; Endothelial cells, angiogenesis and </a:t>
            </a:r>
            <a:r>
              <a:rPr lang="en-US" dirty="0" err="1"/>
              <a:t>vasculogenesis</a:t>
            </a:r>
            <a:r>
              <a:rPr lang="en-US" dirty="0"/>
              <a:t>; </a:t>
            </a:r>
            <a:r>
              <a:rPr lang="en-US" dirty="0" err="1"/>
              <a:t>stemcell</a:t>
            </a:r>
            <a:r>
              <a:rPr lang="en-US" dirty="0"/>
              <a:t>, 2013, Jan</a:t>
            </a:r>
          </a:p>
          <a:p>
            <a:r>
              <a:rPr lang="en-US" i="1" dirty="0" smtClean="0"/>
              <a:t>T </a:t>
            </a:r>
            <a:r>
              <a:rPr lang="en-US" i="1" dirty="0" err="1"/>
              <a:t>Morishita</a:t>
            </a:r>
            <a:r>
              <a:rPr lang="en-US" i="1" dirty="0"/>
              <a:t>; et al;  Number of EPC in PVD as a marker of severity and association </a:t>
            </a:r>
            <a:r>
              <a:rPr lang="en-US" i="1" dirty="0" smtClean="0"/>
              <a:t>with</a:t>
            </a:r>
          </a:p>
          <a:p>
            <a:r>
              <a:rPr lang="en-US" i="1" dirty="0" smtClean="0"/>
              <a:t>pentraxin-3</a:t>
            </a:r>
            <a:r>
              <a:rPr lang="en-US" i="1" dirty="0"/>
              <a:t>, </a:t>
            </a:r>
            <a:r>
              <a:rPr lang="en-US" i="1" dirty="0" err="1"/>
              <a:t>malondialdehyde-modif</a:t>
            </a:r>
            <a:r>
              <a:rPr lang="en-US" i="1" dirty="0"/>
              <a:t> LDL and MMP-1; J </a:t>
            </a:r>
            <a:r>
              <a:rPr lang="en-US" i="1" dirty="0" err="1"/>
              <a:t>ather</a:t>
            </a:r>
            <a:r>
              <a:rPr lang="en-US" i="1" dirty="0"/>
              <a:t> </a:t>
            </a:r>
            <a:r>
              <a:rPr lang="en-US" i="1" dirty="0" err="1"/>
              <a:t>thromb</a:t>
            </a:r>
            <a:r>
              <a:rPr lang="en-US" i="1" dirty="0"/>
              <a:t> 2012 </a:t>
            </a:r>
            <a:r>
              <a:rPr lang="en-US" i="1" dirty="0" err="1"/>
              <a:t>Vol</a:t>
            </a:r>
            <a:r>
              <a:rPr lang="en-US" i="1" dirty="0"/>
              <a:t>: </a:t>
            </a:r>
          </a:p>
          <a:p>
            <a:r>
              <a:rPr lang="en-US" i="1" dirty="0" smtClean="0"/>
              <a:t>Werner </a:t>
            </a:r>
            <a:r>
              <a:rPr lang="en-US" i="1" dirty="0"/>
              <a:t>N, et al. EPC and cardiovascular outcomes. N </a:t>
            </a:r>
            <a:r>
              <a:rPr lang="en-US" i="1" dirty="0" err="1"/>
              <a:t>Engl</a:t>
            </a:r>
            <a:r>
              <a:rPr lang="en-US" i="1" dirty="0"/>
              <a:t> J Med 353: 999–1007, 2005.      </a:t>
            </a:r>
          </a:p>
          <a:p>
            <a:r>
              <a:rPr lang="en-US" i="1" dirty="0" smtClean="0"/>
              <a:t>A </a:t>
            </a:r>
            <a:r>
              <a:rPr lang="en-US" i="1" dirty="0" err="1"/>
              <a:t>Angelidi</a:t>
            </a:r>
            <a:r>
              <a:rPr lang="en-US" i="1" dirty="0"/>
              <a:t>, et al; EPC as a </a:t>
            </a:r>
            <a:r>
              <a:rPr lang="en-US" i="1" dirty="0" err="1"/>
              <a:t>cardiometabolic</a:t>
            </a:r>
            <a:r>
              <a:rPr lang="en-US" i="1" dirty="0"/>
              <a:t> RF marker in </a:t>
            </a:r>
            <a:r>
              <a:rPr lang="en-US" i="1" dirty="0" err="1"/>
              <a:t>prediabetes</a:t>
            </a:r>
            <a:r>
              <a:rPr lang="en-US" i="1" dirty="0"/>
              <a:t>; Hormones, </a:t>
            </a:r>
            <a:r>
              <a:rPr lang="en-US" i="1" dirty="0" smtClean="0"/>
              <a:t>2014</a:t>
            </a:r>
            <a:endParaRPr lang="en-US" i="1" dirty="0"/>
          </a:p>
          <a:p>
            <a:r>
              <a:rPr lang="en-US" i="1" dirty="0" err="1" smtClean="0"/>
              <a:t>Tecilazich</a:t>
            </a:r>
            <a:r>
              <a:rPr lang="en-US" i="1" dirty="0" smtClean="0"/>
              <a:t> </a:t>
            </a:r>
            <a:r>
              <a:rPr lang="en-US" i="1" dirty="0"/>
              <a:t>F, </a:t>
            </a:r>
            <a:r>
              <a:rPr lang="en-US" i="1" dirty="0" err="1"/>
              <a:t>Dinh</a:t>
            </a:r>
            <a:r>
              <a:rPr lang="en-US" i="1" dirty="0"/>
              <a:t> T, </a:t>
            </a:r>
            <a:r>
              <a:rPr lang="en-US" i="1" dirty="0" err="1"/>
              <a:t>Pradhan-Nabzdyk</a:t>
            </a:r>
            <a:r>
              <a:rPr lang="en-US" i="1" dirty="0"/>
              <a:t> L, Leal E, </a:t>
            </a:r>
            <a:r>
              <a:rPr lang="en-US" i="1" dirty="0" err="1"/>
              <a:t>Tellechea</a:t>
            </a:r>
            <a:r>
              <a:rPr lang="en-US" i="1" dirty="0"/>
              <a:t> A, et al. (2013) Role of EPC and </a:t>
            </a:r>
            <a:endParaRPr lang="en-US" i="1" dirty="0" smtClean="0"/>
          </a:p>
          <a:p>
            <a:r>
              <a:rPr lang="en-US" i="1" dirty="0" smtClean="0"/>
              <a:t>Inflammatory </a:t>
            </a:r>
            <a:r>
              <a:rPr lang="en-US" i="1" dirty="0"/>
              <a:t>Cytokines in Healing of Diabetic Foot Ulcers. </a:t>
            </a:r>
            <a:r>
              <a:rPr lang="en-US" i="1" dirty="0" err="1"/>
              <a:t>PLoS</a:t>
            </a:r>
            <a:r>
              <a:rPr lang="en-US" i="1" dirty="0"/>
              <a:t> ONE 8(12): e83314.   </a:t>
            </a:r>
          </a:p>
          <a:p>
            <a:r>
              <a:rPr lang="en-US" i="1" dirty="0" err="1" smtClean="0"/>
              <a:t>Moschetta</a:t>
            </a:r>
            <a:r>
              <a:rPr lang="en-US" i="1" dirty="0" smtClean="0"/>
              <a:t> </a:t>
            </a:r>
            <a:r>
              <a:rPr lang="en-US" i="1" dirty="0"/>
              <a:t>M et al; </a:t>
            </a:r>
            <a:r>
              <a:rPr lang="en-US" i="1" dirty="0" err="1"/>
              <a:t>ROle</a:t>
            </a:r>
            <a:r>
              <a:rPr lang="en-US" i="1" dirty="0"/>
              <a:t> of EPC in cancer progression; </a:t>
            </a:r>
            <a:r>
              <a:rPr lang="en-US" i="1" dirty="0" err="1"/>
              <a:t>Biochim</a:t>
            </a:r>
            <a:r>
              <a:rPr lang="en-US" i="1" dirty="0"/>
              <a:t> </a:t>
            </a:r>
            <a:r>
              <a:rPr lang="en-US" i="1" dirty="0" err="1"/>
              <a:t>Biophys</a:t>
            </a:r>
            <a:r>
              <a:rPr lang="en-US" i="1" dirty="0"/>
              <a:t> Acta.2014 </a:t>
            </a:r>
            <a:r>
              <a:rPr lang="en-US" i="1" dirty="0" smtClean="0"/>
              <a:t>Au</a:t>
            </a:r>
            <a:endParaRPr lang="en-US" i="1" dirty="0"/>
          </a:p>
        </p:txBody>
      </p:sp>
    </p:spTree>
    <p:extLst>
      <p:ext uri="{BB962C8B-B14F-4D97-AF65-F5344CB8AC3E}">
        <p14:creationId xmlns:p14="http://schemas.microsoft.com/office/powerpoint/2010/main" val="4050982055"/>
      </p:ext>
    </p:extLst>
  </p:cSld>
  <p:clrMapOvr>
    <a:masterClrMapping/>
  </p:clrMapOvr>
  <mc:AlternateContent xmlns:mc="http://schemas.openxmlformats.org/markup-compatibility/2006" xmlns:p14="http://schemas.microsoft.com/office/powerpoint/2010/main">
    <mc:Choice Requires="p14">
      <p:transition spd="slow">
        <p14:ripple/>
      </p:transition>
    </mc:Choice>
    <mc:Fallback xmlns="">
      <p:transition spd="slow">
        <p:fade/>
      </p:transition>
    </mc:Fallback>
  </mc:AlternateContent>
  <p:timing>
    <p:tnLst>
      <p:par>
        <p:cTn id="1" dur="indefinite" restart="never" nodeType="tmRoot"/>
      </p:par>
    </p:tnLst>
  </p:timing>
  <p:extLst mod="1">
    <p:ext uri="{E180D4A7-C9FB-4DFB-919C-405C955672EB}">
      <p14:showEvtLst xmlns:p14="http://schemas.microsoft.com/office/powerpoint/2010/main">
        <p14:playEvt time="1134" objId="3"/>
        <p14:triggerEvt type="onClick" time="1134" objId="3"/>
        <p14:stopEvt time="37559" objId="3"/>
      </p14:showEvtLst>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smtClean="0"/>
              <a:t>Study population, criteria</a:t>
            </a:r>
            <a:endParaRPr lang="el-GR" dirty="0"/>
          </a:p>
        </p:txBody>
      </p:sp>
      <p:sp>
        <p:nvSpPr>
          <p:cNvPr id="3" name="Θέση περιεχομένου 2"/>
          <p:cNvSpPr>
            <a:spLocks noGrp="1"/>
          </p:cNvSpPr>
          <p:nvPr>
            <p:ph idx="1"/>
          </p:nvPr>
        </p:nvSpPr>
        <p:spPr>
          <a:xfrm>
            <a:off x="822960" y="1100628"/>
            <a:ext cx="7520940" cy="4416604"/>
          </a:xfrm>
        </p:spPr>
        <p:txBody>
          <a:bodyPr>
            <a:normAutofit/>
          </a:bodyPr>
          <a:lstStyle/>
          <a:p>
            <a:pPr lvl="0" algn="just">
              <a:lnSpc>
                <a:spcPct val="200000"/>
              </a:lnSpc>
              <a:buFont typeface="Wingdings"/>
              <a:buChar char=""/>
            </a:pPr>
            <a:r>
              <a:rPr lang="en-US" sz="1800" i="1" dirty="0" smtClean="0">
                <a:latin typeface="Calibri"/>
                <a:ea typeface="Calibri"/>
                <a:cs typeface="Arial"/>
              </a:rPr>
              <a:t>Inclusion </a:t>
            </a:r>
            <a:r>
              <a:rPr lang="en-US" sz="1800" dirty="0" smtClean="0">
                <a:latin typeface="Calibri"/>
                <a:ea typeface="Calibri"/>
                <a:cs typeface="Arial"/>
              </a:rPr>
              <a:t>: mechanically </a:t>
            </a:r>
            <a:r>
              <a:rPr lang="en-US" sz="1800" dirty="0">
                <a:latin typeface="Calibri"/>
                <a:ea typeface="Calibri"/>
                <a:cs typeface="Arial"/>
              </a:rPr>
              <a:t>ventilated septic 18-80 year old for &gt;72 </a:t>
            </a:r>
            <a:r>
              <a:rPr lang="en-US" sz="1800" dirty="0" smtClean="0">
                <a:latin typeface="Calibri"/>
                <a:ea typeface="Calibri"/>
                <a:cs typeface="Arial"/>
              </a:rPr>
              <a:t>hr</a:t>
            </a:r>
            <a:endParaRPr lang="el-GR" sz="1800" dirty="0">
              <a:latin typeface="Comic Sans MS" pitchFamily="66" charset="0"/>
              <a:ea typeface="SimSun"/>
            </a:endParaRPr>
          </a:p>
          <a:p>
            <a:pPr lvl="0" algn="just">
              <a:lnSpc>
                <a:spcPct val="200000"/>
              </a:lnSpc>
              <a:buFont typeface="Wingdings"/>
              <a:buChar char=""/>
            </a:pPr>
            <a:r>
              <a:rPr lang="en-US" sz="1800" i="1" dirty="0" smtClean="0">
                <a:solidFill>
                  <a:srgbClr val="000000"/>
                </a:solidFill>
                <a:latin typeface="Calibri"/>
                <a:ea typeface="Calibri"/>
                <a:cs typeface="Arial"/>
              </a:rPr>
              <a:t>Exclusion</a:t>
            </a:r>
            <a:r>
              <a:rPr lang="en-US" sz="1800" dirty="0" smtClean="0">
                <a:solidFill>
                  <a:srgbClr val="000000"/>
                </a:solidFill>
                <a:latin typeface="Calibri"/>
                <a:ea typeface="Calibri"/>
                <a:cs typeface="Arial"/>
              </a:rPr>
              <a:t>: </a:t>
            </a:r>
            <a:r>
              <a:rPr lang="en-US" sz="1800" dirty="0" smtClean="0">
                <a:latin typeface="Calibri"/>
                <a:ea typeface="Calibri"/>
                <a:cs typeface="Arial"/>
              </a:rPr>
              <a:t>obesity</a:t>
            </a:r>
            <a:r>
              <a:rPr lang="en-US" sz="1800" dirty="0">
                <a:latin typeface="Calibri"/>
                <a:ea typeface="Calibri"/>
                <a:cs typeface="Arial"/>
              </a:rPr>
              <a:t>, pregnancy, </a:t>
            </a:r>
            <a:r>
              <a:rPr lang="en-US" sz="1800" dirty="0" smtClean="0">
                <a:latin typeface="Calibri"/>
                <a:ea typeface="Calibri"/>
                <a:cs typeface="Arial"/>
              </a:rPr>
              <a:t>LE/ </a:t>
            </a:r>
            <a:r>
              <a:rPr lang="en-US" sz="1800" dirty="0">
                <a:latin typeface="Calibri"/>
                <a:ea typeface="Calibri"/>
                <a:cs typeface="Arial"/>
              </a:rPr>
              <a:t>pelvic/ spinal fracture, burn, severe edema, </a:t>
            </a:r>
            <a:r>
              <a:rPr lang="en-US" sz="1800" dirty="0" smtClean="0">
                <a:latin typeface="Calibri"/>
                <a:ea typeface="Calibri"/>
                <a:cs typeface="Arial"/>
              </a:rPr>
              <a:t>VTE, </a:t>
            </a:r>
            <a:r>
              <a:rPr lang="en-US" sz="1800" dirty="0">
                <a:latin typeface="Calibri"/>
                <a:ea typeface="Calibri"/>
                <a:cs typeface="Arial"/>
              </a:rPr>
              <a:t>admission </a:t>
            </a:r>
            <a:r>
              <a:rPr lang="en-US" sz="1800" dirty="0" smtClean="0">
                <a:latin typeface="Calibri"/>
                <a:ea typeface="Calibri"/>
                <a:cs typeface="Arial"/>
              </a:rPr>
              <a:t>Dx muscular </a:t>
            </a:r>
            <a:r>
              <a:rPr lang="en-US" sz="1800" dirty="0">
                <a:latin typeface="Calibri"/>
                <a:ea typeface="Calibri"/>
                <a:cs typeface="Arial"/>
              </a:rPr>
              <a:t>or peripheral neural disease, </a:t>
            </a:r>
            <a:r>
              <a:rPr lang="en-US" sz="1800" dirty="0" smtClean="0">
                <a:latin typeface="Calibri"/>
                <a:ea typeface="Calibri"/>
                <a:cs typeface="Arial"/>
              </a:rPr>
              <a:t>icuaw/ </a:t>
            </a:r>
            <a:r>
              <a:rPr lang="en-US" sz="1800" dirty="0">
                <a:latin typeface="Calibri"/>
                <a:ea typeface="Calibri"/>
                <a:cs typeface="Arial"/>
              </a:rPr>
              <a:t>stay ≥ </a:t>
            </a:r>
            <a:r>
              <a:rPr lang="en-US" sz="1800" dirty="0" smtClean="0">
                <a:latin typeface="Calibri"/>
                <a:ea typeface="Calibri"/>
                <a:cs typeface="Arial"/>
              </a:rPr>
              <a:t>20d, </a:t>
            </a:r>
            <a:r>
              <a:rPr lang="en-US" sz="1800" dirty="0">
                <a:latin typeface="Calibri"/>
                <a:ea typeface="Calibri"/>
                <a:cs typeface="Arial"/>
              </a:rPr>
              <a:t>implanted </a:t>
            </a:r>
            <a:r>
              <a:rPr lang="en-US" sz="1800" dirty="0" smtClean="0">
                <a:latin typeface="Calibri"/>
                <a:ea typeface="Calibri"/>
                <a:cs typeface="Arial"/>
              </a:rPr>
              <a:t>ICD, </a:t>
            </a:r>
            <a:r>
              <a:rPr lang="en-US" sz="1800" dirty="0">
                <a:latin typeface="Calibri"/>
                <a:ea typeface="Calibri"/>
                <a:cs typeface="Arial"/>
              </a:rPr>
              <a:t>premortal state, </a:t>
            </a:r>
            <a:r>
              <a:rPr lang="en-US" sz="1800" dirty="0" smtClean="0">
                <a:latin typeface="Calibri"/>
                <a:ea typeface="Calibri"/>
                <a:cs typeface="Arial"/>
              </a:rPr>
              <a:t>CVVHD/F, </a:t>
            </a:r>
            <a:r>
              <a:rPr lang="en-US" sz="1800" dirty="0">
                <a:latin typeface="Calibri"/>
                <a:ea typeface="Calibri"/>
                <a:cs typeface="Arial"/>
              </a:rPr>
              <a:t>ongoing transfusion, endocranial </a:t>
            </a:r>
            <a:r>
              <a:rPr lang="en-US" sz="1800" dirty="0" smtClean="0">
                <a:latin typeface="Calibri"/>
                <a:ea typeface="Calibri"/>
                <a:cs typeface="Arial"/>
              </a:rPr>
              <a:t>HTN, </a:t>
            </a:r>
            <a:r>
              <a:rPr lang="en-US" sz="1800" dirty="0">
                <a:latin typeface="Calibri"/>
                <a:ea typeface="Calibri"/>
                <a:cs typeface="Arial"/>
              </a:rPr>
              <a:t>technical limitation /personnel inconvenience , </a:t>
            </a:r>
            <a:r>
              <a:rPr lang="en-US" sz="1800" dirty="0" smtClean="0">
                <a:latin typeface="Calibri"/>
                <a:ea typeface="Calibri"/>
                <a:cs typeface="Arial"/>
              </a:rPr>
              <a:t>chemotherapy</a:t>
            </a:r>
            <a:r>
              <a:rPr lang="en-US" sz="1800" dirty="0">
                <a:latin typeface="Calibri"/>
                <a:ea typeface="Calibri"/>
                <a:cs typeface="Arial"/>
              </a:rPr>
              <a:t>/ myelotoxicity </a:t>
            </a:r>
            <a:endParaRPr lang="el-GR" sz="1800" dirty="0">
              <a:solidFill>
                <a:srgbClr val="7030A0"/>
              </a:solidFill>
            </a:endParaRPr>
          </a:p>
        </p:txBody>
      </p:sp>
      <p:sp>
        <p:nvSpPr>
          <p:cNvPr id="5" name="TextBox 4"/>
          <p:cNvSpPr txBox="1"/>
          <p:nvPr/>
        </p:nvSpPr>
        <p:spPr>
          <a:xfrm>
            <a:off x="539552" y="5229200"/>
            <a:ext cx="3017173" cy="1569660"/>
          </a:xfrm>
          <a:prstGeom prst="rect">
            <a:avLst/>
          </a:prstGeom>
          <a:solidFill>
            <a:schemeClr val="bg1"/>
          </a:solidFill>
        </p:spPr>
        <p:txBody>
          <a:bodyPr wrap="none" rtlCol="0">
            <a:spAutoFit/>
          </a:bodyPr>
          <a:lstStyle/>
          <a:p>
            <a:r>
              <a:rPr lang="en-US" sz="1600" b="1" i="1" dirty="0" smtClean="0">
                <a:solidFill>
                  <a:srgbClr val="FF0000"/>
                </a:solidFill>
                <a:latin typeface="Comic Sans MS" pitchFamily="66" charset="0"/>
                <a:ea typeface="Calibri"/>
                <a:cs typeface="Times New Roman"/>
              </a:rPr>
              <a:t>Symmetrical biphasial pulses</a:t>
            </a:r>
            <a:endParaRPr lang="el-GR" sz="1600" b="1" i="1" dirty="0" smtClean="0">
              <a:solidFill>
                <a:srgbClr val="FF0000"/>
              </a:solidFill>
              <a:latin typeface="Comic Sans MS" pitchFamily="66" charset="0"/>
              <a:ea typeface="Calibri"/>
              <a:cs typeface="Times New Roman"/>
            </a:endParaRPr>
          </a:p>
          <a:p>
            <a:r>
              <a:rPr lang="el-GR" sz="1600" b="1" i="1" dirty="0" smtClean="0">
                <a:solidFill>
                  <a:srgbClr val="FF0000"/>
                </a:solidFill>
                <a:latin typeface="Comic Sans MS" pitchFamily="66" charset="0"/>
                <a:ea typeface="Calibri"/>
                <a:cs typeface="Times New Roman"/>
              </a:rPr>
              <a:t>400 </a:t>
            </a:r>
            <a:r>
              <a:rPr lang="el-GR" sz="1600" b="1" i="1" dirty="0">
                <a:solidFill>
                  <a:srgbClr val="FF0000"/>
                </a:solidFill>
                <a:latin typeface="Comic Sans MS" pitchFamily="66" charset="0"/>
                <a:ea typeface="Calibri"/>
                <a:cs typeface="Times New Roman"/>
              </a:rPr>
              <a:t>μs, ramp-up 1.5s, </a:t>
            </a:r>
            <a:endParaRPr lang="el-GR" sz="1600" b="1" i="1" dirty="0" smtClean="0">
              <a:solidFill>
                <a:srgbClr val="FF0000"/>
              </a:solidFill>
              <a:latin typeface="Comic Sans MS" pitchFamily="66" charset="0"/>
              <a:ea typeface="Calibri"/>
              <a:cs typeface="Times New Roman"/>
            </a:endParaRPr>
          </a:p>
          <a:p>
            <a:r>
              <a:rPr lang="el-GR" sz="1600" b="1" i="1" dirty="0" smtClean="0">
                <a:solidFill>
                  <a:srgbClr val="FF0000"/>
                </a:solidFill>
                <a:latin typeface="Comic Sans MS" pitchFamily="66" charset="0"/>
                <a:ea typeface="Calibri"/>
                <a:cs typeface="Times New Roman"/>
              </a:rPr>
              <a:t>ramp-down 0.8s</a:t>
            </a:r>
            <a:r>
              <a:rPr lang="en-US" sz="1600" b="1" i="1" dirty="0" smtClean="0">
                <a:solidFill>
                  <a:srgbClr val="FF0000"/>
                </a:solidFill>
                <a:latin typeface="Comic Sans MS" pitchFamily="66" charset="0"/>
                <a:ea typeface="Calibri"/>
                <a:cs typeface="Times New Roman"/>
              </a:rPr>
              <a:t>, </a:t>
            </a:r>
          </a:p>
          <a:p>
            <a:r>
              <a:rPr lang="en-US" sz="1600" b="1" i="1" dirty="0" smtClean="0">
                <a:solidFill>
                  <a:srgbClr val="FF0000"/>
                </a:solidFill>
                <a:latin typeface="Comic Sans MS" pitchFamily="66" charset="0"/>
                <a:ea typeface="Calibri"/>
                <a:cs typeface="Times New Roman"/>
              </a:rPr>
              <a:t>I= maximal tolerated</a:t>
            </a:r>
            <a:r>
              <a:rPr lang="el-GR" sz="1600" b="1" i="1" dirty="0" smtClean="0">
                <a:solidFill>
                  <a:srgbClr val="FF0000"/>
                </a:solidFill>
                <a:latin typeface="Comic Sans MS" pitchFamily="66" charset="0"/>
                <a:ea typeface="Calibri"/>
                <a:cs typeface="Times New Roman"/>
              </a:rPr>
              <a:t>: </a:t>
            </a:r>
          </a:p>
          <a:p>
            <a:r>
              <a:rPr lang="el-GR" sz="1600" b="1" i="1" dirty="0" smtClean="0">
                <a:solidFill>
                  <a:srgbClr val="FF0000"/>
                </a:solidFill>
                <a:latin typeface="Comic Sans MS" pitchFamily="66" charset="0"/>
                <a:ea typeface="Calibri"/>
                <a:cs typeface="Times New Roman"/>
              </a:rPr>
              <a:t>Ρ1 </a:t>
            </a:r>
            <a:r>
              <a:rPr lang="en-US" sz="1600" b="1" i="1" dirty="0" smtClean="0">
                <a:solidFill>
                  <a:srgbClr val="FF0000"/>
                </a:solidFill>
                <a:latin typeface="Comic Sans MS" pitchFamily="66" charset="0"/>
                <a:ea typeface="Calibri"/>
                <a:cs typeface="Times New Roman"/>
              </a:rPr>
              <a:t>: </a:t>
            </a:r>
            <a:r>
              <a:rPr lang="el-GR" sz="1600" b="1" i="1" dirty="0" smtClean="0">
                <a:solidFill>
                  <a:srgbClr val="FF0000"/>
                </a:solidFill>
                <a:latin typeface="Comic Sans MS" pitchFamily="66" charset="0"/>
                <a:ea typeface="Calibri"/>
                <a:cs typeface="Times New Roman"/>
              </a:rPr>
              <a:t>75Hz 6</a:t>
            </a:r>
            <a:r>
              <a:rPr lang="en-US" sz="1600" b="1" i="1" dirty="0">
                <a:solidFill>
                  <a:srgbClr val="FF0000"/>
                </a:solidFill>
                <a:latin typeface="Comic Sans MS" pitchFamily="66" charset="0"/>
                <a:ea typeface="Calibri"/>
                <a:cs typeface="Times New Roman"/>
              </a:rPr>
              <a:t>s on</a:t>
            </a:r>
            <a:r>
              <a:rPr lang="el-GR" sz="1600" b="1" i="1" dirty="0">
                <a:solidFill>
                  <a:srgbClr val="FF0000"/>
                </a:solidFill>
                <a:latin typeface="Comic Sans MS" pitchFamily="66" charset="0"/>
                <a:ea typeface="Calibri"/>
                <a:cs typeface="Times New Roman"/>
              </a:rPr>
              <a:t>/ 21</a:t>
            </a:r>
            <a:r>
              <a:rPr lang="en-US" sz="1600" b="1" i="1" dirty="0">
                <a:solidFill>
                  <a:srgbClr val="FF0000"/>
                </a:solidFill>
                <a:latin typeface="Comic Sans MS" pitchFamily="66" charset="0"/>
                <a:ea typeface="Calibri"/>
                <a:cs typeface="Times New Roman"/>
              </a:rPr>
              <a:t>s off</a:t>
            </a:r>
            <a:r>
              <a:rPr lang="el-GR" sz="1600" b="1" i="1" dirty="0">
                <a:solidFill>
                  <a:srgbClr val="FF0000"/>
                </a:solidFill>
                <a:latin typeface="Comic Sans MS" pitchFamily="66" charset="0"/>
                <a:ea typeface="Calibri"/>
                <a:cs typeface="Times New Roman"/>
              </a:rPr>
              <a:t>, </a:t>
            </a:r>
            <a:endParaRPr lang="el-GR" sz="1600" b="1" i="1" dirty="0" smtClean="0">
              <a:solidFill>
                <a:srgbClr val="FF0000"/>
              </a:solidFill>
              <a:latin typeface="Comic Sans MS" pitchFamily="66" charset="0"/>
              <a:ea typeface="Calibri"/>
              <a:cs typeface="Times New Roman"/>
            </a:endParaRPr>
          </a:p>
          <a:p>
            <a:r>
              <a:rPr lang="el-GR" sz="1600" b="1" i="1" dirty="0" smtClean="0">
                <a:solidFill>
                  <a:srgbClr val="FF0000"/>
                </a:solidFill>
                <a:latin typeface="Comic Sans MS" pitchFamily="66" charset="0"/>
                <a:ea typeface="Calibri"/>
                <a:cs typeface="Times New Roman"/>
              </a:rPr>
              <a:t>Ρ2 </a:t>
            </a:r>
            <a:r>
              <a:rPr lang="el-GR" sz="1600" b="1" i="1" dirty="0">
                <a:solidFill>
                  <a:srgbClr val="FF0000"/>
                </a:solidFill>
                <a:latin typeface="Comic Sans MS" pitchFamily="66" charset="0"/>
                <a:ea typeface="Calibri"/>
                <a:cs typeface="Times New Roman"/>
              </a:rPr>
              <a:t>=45</a:t>
            </a:r>
            <a:r>
              <a:rPr lang="en-US" sz="1600" b="1" i="1" dirty="0">
                <a:solidFill>
                  <a:srgbClr val="FF0000"/>
                </a:solidFill>
                <a:latin typeface="Comic Sans MS" pitchFamily="66" charset="0"/>
                <a:ea typeface="Calibri"/>
                <a:cs typeface="Times New Roman"/>
              </a:rPr>
              <a:t>Hz</a:t>
            </a:r>
            <a:r>
              <a:rPr lang="el-GR" sz="1600" b="1" i="1" dirty="0">
                <a:solidFill>
                  <a:srgbClr val="FF0000"/>
                </a:solidFill>
                <a:latin typeface="Comic Sans MS" pitchFamily="66" charset="0"/>
                <a:ea typeface="Calibri"/>
                <a:cs typeface="Times New Roman"/>
              </a:rPr>
              <a:t> 5s on / 12s off</a:t>
            </a:r>
            <a:endParaRPr lang="el-GR" sz="1600" b="1" i="1" dirty="0">
              <a:solidFill>
                <a:srgbClr val="FF0000"/>
              </a:solidFill>
              <a:latin typeface="Comic Sans MS" pitchFamily="66" charset="0"/>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152" y="4869160"/>
            <a:ext cx="1524000" cy="1427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55906"/>
      </p:ext>
    </p:extLst>
  </p:cSld>
  <p:clrMapOvr>
    <a:masterClrMapping/>
  </p:clrMapOvr>
  <p:transition>
    <p:wheel spokes="1"/>
  </p:transition>
  <p:timing>
    <p:tnLst>
      <p:par>
        <p:cTn id="1" dur="indefinite" restart="never" nodeType="tmRoot"/>
      </p:par>
    </p:tnLst>
  </p:timing>
  <p:extLst mod="1">
    <p:ext uri="{E180D4A7-C9FB-4DFB-919C-405C955672EB}">
      <p14:showEvtLst xmlns:p14="http://schemas.microsoft.com/office/powerpoint/2010/main">
        <p14:playEvt time="4037" objId="4"/>
        <p14:triggerEvt type="onClick" time="4037" objId="4"/>
        <p14:stopEvt time="26980" objId="4"/>
      </p14:showEvtLst>
    </p:ext>
  </p:extLs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smtClean="0">
                <a:solidFill>
                  <a:srgbClr val="FFC000"/>
                </a:solidFill>
              </a:rPr>
              <a:t>FLOW CYTOMETRY</a:t>
            </a:r>
            <a:endParaRPr lang="el-GR" dirty="0">
              <a:solidFill>
                <a:srgbClr val="FFC000"/>
              </a:solidFill>
            </a:endParaRPr>
          </a:p>
        </p:txBody>
      </p:sp>
      <p:sp>
        <p:nvSpPr>
          <p:cNvPr id="3" name="Θέση περιεχομένου 2"/>
          <p:cNvSpPr>
            <a:spLocks noGrp="1"/>
          </p:cNvSpPr>
          <p:nvPr>
            <p:ph idx="1"/>
          </p:nvPr>
        </p:nvSpPr>
        <p:spPr>
          <a:xfrm>
            <a:off x="395536" y="116632"/>
            <a:ext cx="8640960" cy="4563845"/>
          </a:xfrm>
        </p:spPr>
        <p:txBody>
          <a:bodyPr/>
          <a:lstStyle/>
          <a:p>
            <a:endParaRPr lang="en-US" sz="2800" dirty="0" smtClean="0">
              <a:latin typeface="Calibri"/>
              <a:ea typeface="Calibri"/>
              <a:cs typeface="Times New Roman"/>
            </a:endParaRPr>
          </a:p>
          <a:p>
            <a:endParaRPr lang="en-US" sz="2800" dirty="0">
              <a:latin typeface="Calibri"/>
              <a:ea typeface="Calibri"/>
              <a:cs typeface="Times New Roman"/>
            </a:endParaRPr>
          </a:p>
          <a:p>
            <a:endParaRPr lang="en-US" sz="2800" dirty="0" smtClean="0">
              <a:latin typeface="Calibri"/>
              <a:ea typeface="Calibri"/>
              <a:cs typeface="Times New Roman"/>
            </a:endParaRPr>
          </a:p>
          <a:p>
            <a:endParaRPr lang="en-US" sz="2800" dirty="0">
              <a:latin typeface="Calibri"/>
              <a:ea typeface="Calibri"/>
              <a:cs typeface="Times New Roman"/>
            </a:endParaRPr>
          </a:p>
          <a:p>
            <a:r>
              <a:rPr lang="el-GR" sz="2800" dirty="0" smtClean="0">
                <a:latin typeface="Calibri"/>
                <a:ea typeface="Calibri"/>
                <a:cs typeface="Times New Roman"/>
              </a:rPr>
              <a:t>CD133</a:t>
            </a:r>
            <a:r>
              <a:rPr lang="el-GR" sz="2800" dirty="0">
                <a:latin typeface="Calibri"/>
                <a:ea typeface="Calibri"/>
                <a:cs typeface="Times New Roman"/>
              </a:rPr>
              <a:t>, </a:t>
            </a:r>
            <a:r>
              <a:rPr lang="el-GR" sz="2800" dirty="0" smtClean="0">
                <a:latin typeface="Calibri"/>
                <a:ea typeface="Calibri"/>
                <a:cs typeface="Times New Roman"/>
              </a:rPr>
              <a:t>CD45</a:t>
            </a:r>
            <a:r>
              <a:rPr lang="en-US" sz="2800" dirty="0" smtClean="0">
                <a:latin typeface="Calibri"/>
                <a:ea typeface="Calibri"/>
                <a:cs typeface="Times New Roman"/>
              </a:rPr>
              <a:t>-</a:t>
            </a:r>
            <a:r>
              <a:rPr lang="el-GR" sz="2800" dirty="0" smtClean="0">
                <a:latin typeface="Calibri"/>
                <a:ea typeface="Calibri"/>
                <a:cs typeface="Times New Roman"/>
              </a:rPr>
              <a:t>, CD34</a:t>
            </a: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2780928"/>
            <a:ext cx="2383532" cy="1787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descr="File:FlowCitometer.sv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58193" y="3429000"/>
            <a:ext cx="4053861" cy="2537837"/>
          </a:xfrm>
          <a:prstGeom prst="rect">
            <a:avLst/>
          </a:prstGeom>
          <a:noFill/>
          <a:extLst>
            <a:ext uri="{909E8E84-426E-40DD-AFC4-6F175D3DCCD1}">
              <a14:hiddenFill xmlns:a14="http://schemas.microsoft.com/office/drawing/2010/main">
                <a:solidFill>
                  <a:srgbClr val="FFFFFF"/>
                </a:solidFill>
              </a14:hiddenFill>
            </a:ext>
          </a:extLst>
        </p:spPr>
      </p:pic>
      <p:pic>
        <p:nvPicPr>
          <p:cNvPr id="9223"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71909" y="982973"/>
            <a:ext cx="2267744" cy="3503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79511" y="5968847"/>
            <a:ext cx="8860141" cy="923330"/>
          </a:xfrm>
          <a:prstGeom prst="rect">
            <a:avLst/>
          </a:prstGeom>
          <a:noFill/>
        </p:spPr>
        <p:txBody>
          <a:bodyPr wrap="square" rtlCol="0">
            <a:spAutoFit/>
          </a:bodyPr>
          <a:lstStyle/>
          <a:p>
            <a:r>
              <a:rPr lang="en-US" b="1" dirty="0" smtClean="0">
                <a:solidFill>
                  <a:srgbClr val="FFFFFF"/>
                </a:solidFill>
                <a:latin typeface="Calibri"/>
                <a:ea typeface="Calibri"/>
                <a:cs typeface="Times New Roman"/>
              </a:rPr>
              <a:t>Other: </a:t>
            </a:r>
            <a:r>
              <a:rPr lang="en-US" dirty="0" smtClean="0">
                <a:solidFill>
                  <a:srgbClr val="000000"/>
                </a:solidFill>
                <a:latin typeface="Calibri"/>
                <a:ea typeface="Calibri"/>
                <a:cs typeface="Times New Roman"/>
              </a:rPr>
              <a:t>BP</a:t>
            </a:r>
            <a:r>
              <a:rPr lang="el-GR" dirty="0" smtClean="0">
                <a:solidFill>
                  <a:srgbClr val="000000"/>
                </a:solidFill>
                <a:latin typeface="Calibri"/>
                <a:ea typeface="Calibri"/>
                <a:cs typeface="Times New Roman"/>
              </a:rPr>
              <a:t>, </a:t>
            </a:r>
            <a:r>
              <a:rPr lang="en-US" dirty="0" smtClean="0">
                <a:solidFill>
                  <a:srgbClr val="000000"/>
                </a:solidFill>
                <a:latin typeface="Calibri"/>
                <a:ea typeface="Calibri"/>
                <a:cs typeface="Times New Roman"/>
              </a:rPr>
              <a:t>HR</a:t>
            </a:r>
            <a:r>
              <a:rPr lang="el-GR" dirty="0" smtClean="0">
                <a:solidFill>
                  <a:srgbClr val="000000"/>
                </a:solidFill>
                <a:latin typeface="Calibri"/>
                <a:ea typeface="Calibri"/>
                <a:cs typeface="Times New Roman"/>
              </a:rPr>
              <a:t>, </a:t>
            </a:r>
            <a:r>
              <a:rPr lang="en-US" dirty="0">
                <a:solidFill>
                  <a:srgbClr val="000000"/>
                </a:solidFill>
                <a:latin typeface="Calibri"/>
                <a:ea typeface="Calibri"/>
                <a:cs typeface="Times New Roman"/>
              </a:rPr>
              <a:t>T</a:t>
            </a:r>
            <a:r>
              <a:rPr lang="el-GR" dirty="0" smtClean="0">
                <a:solidFill>
                  <a:srgbClr val="000000"/>
                </a:solidFill>
                <a:latin typeface="Calibri"/>
                <a:ea typeface="Calibri"/>
                <a:cs typeface="Times New Roman"/>
              </a:rPr>
              <a:t>, </a:t>
            </a:r>
            <a:r>
              <a:rPr lang="en-US" dirty="0" smtClean="0">
                <a:solidFill>
                  <a:srgbClr val="000000"/>
                </a:solidFill>
                <a:latin typeface="Calibri"/>
                <a:ea typeface="Calibri"/>
                <a:cs typeface="Times New Roman"/>
              </a:rPr>
              <a:t>R</a:t>
            </a:r>
            <a:r>
              <a:rPr lang="el-GR" dirty="0" smtClean="0">
                <a:solidFill>
                  <a:srgbClr val="000000"/>
                </a:solidFill>
                <a:latin typeface="Calibri"/>
                <a:ea typeface="Calibri"/>
                <a:cs typeface="Times New Roman"/>
              </a:rPr>
              <a:t>, </a:t>
            </a:r>
            <a:r>
              <a:rPr lang="en-US" dirty="0">
                <a:solidFill>
                  <a:srgbClr val="000000"/>
                </a:solidFill>
                <a:latin typeface="Calibri"/>
                <a:ea typeface="Calibri"/>
                <a:cs typeface="Times New Roman"/>
              </a:rPr>
              <a:t>SaO</a:t>
            </a:r>
            <a:r>
              <a:rPr lang="el-GR" dirty="0">
                <a:solidFill>
                  <a:srgbClr val="000000"/>
                </a:solidFill>
                <a:latin typeface="Calibri"/>
                <a:ea typeface="Calibri"/>
                <a:cs typeface="Times New Roman"/>
              </a:rPr>
              <a:t>2, </a:t>
            </a:r>
            <a:r>
              <a:rPr lang="en-US" dirty="0">
                <a:solidFill>
                  <a:srgbClr val="000000"/>
                </a:solidFill>
                <a:latin typeface="Calibri"/>
                <a:ea typeface="Calibri"/>
                <a:cs typeface="Times New Roman"/>
              </a:rPr>
              <a:t>ScvO</a:t>
            </a:r>
            <a:r>
              <a:rPr lang="el-GR" dirty="0">
                <a:solidFill>
                  <a:srgbClr val="000000"/>
                </a:solidFill>
                <a:latin typeface="Calibri"/>
                <a:ea typeface="Calibri"/>
                <a:cs typeface="Times New Roman"/>
              </a:rPr>
              <a:t>2, </a:t>
            </a:r>
            <a:r>
              <a:rPr lang="en-US" dirty="0">
                <a:solidFill>
                  <a:srgbClr val="000000"/>
                </a:solidFill>
                <a:latin typeface="Calibri"/>
                <a:ea typeface="Calibri"/>
                <a:cs typeface="Times New Roman"/>
              </a:rPr>
              <a:t>pO</a:t>
            </a:r>
            <a:r>
              <a:rPr lang="el-GR" dirty="0">
                <a:solidFill>
                  <a:srgbClr val="000000"/>
                </a:solidFill>
                <a:latin typeface="Calibri"/>
                <a:ea typeface="Calibri"/>
                <a:cs typeface="Times New Roman"/>
              </a:rPr>
              <a:t>2, </a:t>
            </a:r>
            <a:r>
              <a:rPr lang="en-US" dirty="0">
                <a:solidFill>
                  <a:srgbClr val="000000"/>
                </a:solidFill>
                <a:latin typeface="Calibri"/>
                <a:ea typeface="Calibri"/>
                <a:cs typeface="Times New Roman"/>
              </a:rPr>
              <a:t>pCO</a:t>
            </a:r>
            <a:r>
              <a:rPr lang="el-GR" dirty="0">
                <a:solidFill>
                  <a:srgbClr val="000000"/>
                </a:solidFill>
                <a:latin typeface="Calibri"/>
                <a:ea typeface="Calibri"/>
                <a:cs typeface="Times New Roman"/>
              </a:rPr>
              <a:t>2, </a:t>
            </a:r>
            <a:r>
              <a:rPr lang="en-US" dirty="0">
                <a:solidFill>
                  <a:srgbClr val="000000"/>
                </a:solidFill>
                <a:latin typeface="Calibri"/>
                <a:ea typeface="Calibri"/>
                <a:cs typeface="Times New Roman"/>
              </a:rPr>
              <a:t>pc</a:t>
            </a:r>
            <a:r>
              <a:rPr lang="el-GR" dirty="0">
                <a:solidFill>
                  <a:srgbClr val="000000"/>
                </a:solidFill>
                <a:latin typeface="Calibri"/>
                <a:ea typeface="Calibri"/>
                <a:cs typeface="Times New Roman"/>
              </a:rPr>
              <a:t>vCO2, </a:t>
            </a:r>
            <a:r>
              <a:rPr lang="en-US" dirty="0" smtClean="0">
                <a:solidFill>
                  <a:srgbClr val="000000"/>
                </a:solidFill>
                <a:latin typeface="Calibri"/>
                <a:ea typeface="Calibri"/>
                <a:cs typeface="Times New Roman"/>
              </a:rPr>
              <a:t>pain/SE,</a:t>
            </a:r>
            <a:r>
              <a:rPr lang="el-GR" dirty="0" smtClean="0">
                <a:solidFill>
                  <a:srgbClr val="000000"/>
                </a:solidFill>
                <a:latin typeface="Calibri"/>
                <a:ea typeface="Calibri"/>
                <a:cs typeface="Times New Roman"/>
              </a:rPr>
              <a:t> </a:t>
            </a:r>
            <a:endParaRPr lang="en-US" dirty="0">
              <a:solidFill>
                <a:srgbClr val="000000"/>
              </a:solidFill>
              <a:latin typeface="Calibri"/>
              <a:ea typeface="Calibri"/>
              <a:cs typeface="Times New Roman"/>
            </a:endParaRPr>
          </a:p>
          <a:p>
            <a:r>
              <a:rPr lang="en-US" b="1" dirty="0" smtClean="0">
                <a:solidFill>
                  <a:srgbClr val="FFFFFF"/>
                </a:solidFill>
                <a:latin typeface="Calibri"/>
                <a:ea typeface="Calibri"/>
                <a:cs typeface="Times New Roman"/>
              </a:rPr>
              <a:t>Bx</a:t>
            </a:r>
            <a:r>
              <a:rPr lang="en-US" dirty="0" smtClean="0">
                <a:solidFill>
                  <a:srgbClr val="FFFFFF"/>
                </a:solidFill>
                <a:latin typeface="Calibri"/>
                <a:ea typeface="Calibri"/>
                <a:cs typeface="Times New Roman"/>
              </a:rPr>
              <a:t>: </a:t>
            </a:r>
            <a:r>
              <a:rPr lang="en-US" dirty="0" smtClean="0">
                <a:solidFill>
                  <a:srgbClr val="000000"/>
                </a:solidFill>
                <a:latin typeface="Calibri"/>
                <a:ea typeface="Calibri"/>
                <a:cs typeface="Times New Roman"/>
              </a:rPr>
              <a:t>LA</a:t>
            </a:r>
            <a:r>
              <a:rPr lang="el-GR" dirty="0" smtClean="0">
                <a:solidFill>
                  <a:srgbClr val="000000"/>
                </a:solidFill>
                <a:latin typeface="Calibri"/>
                <a:ea typeface="Calibri"/>
                <a:cs typeface="Times New Roman"/>
              </a:rPr>
              <a:t>, </a:t>
            </a:r>
            <a:r>
              <a:rPr lang="en-US" dirty="0">
                <a:solidFill>
                  <a:srgbClr val="000000"/>
                </a:solidFill>
                <a:latin typeface="Calibri"/>
                <a:ea typeface="Calibri"/>
                <a:cs typeface="Times New Roman"/>
              </a:rPr>
              <a:t>CK</a:t>
            </a:r>
            <a:r>
              <a:rPr lang="el-GR" dirty="0">
                <a:solidFill>
                  <a:srgbClr val="000000"/>
                </a:solidFill>
                <a:latin typeface="Calibri"/>
                <a:ea typeface="Calibri"/>
                <a:cs typeface="Times New Roman"/>
              </a:rPr>
              <a:t>, </a:t>
            </a:r>
            <a:r>
              <a:rPr lang="en-US" dirty="0">
                <a:solidFill>
                  <a:srgbClr val="000000"/>
                </a:solidFill>
                <a:latin typeface="Calibri"/>
                <a:ea typeface="Calibri"/>
                <a:cs typeface="Times New Roman"/>
              </a:rPr>
              <a:t>CKMB</a:t>
            </a:r>
            <a:r>
              <a:rPr lang="el-GR" dirty="0">
                <a:solidFill>
                  <a:srgbClr val="000000"/>
                </a:solidFill>
                <a:latin typeface="Calibri"/>
                <a:ea typeface="Calibri"/>
                <a:cs typeface="Times New Roman"/>
              </a:rPr>
              <a:t>, </a:t>
            </a:r>
            <a:r>
              <a:rPr lang="en-US" dirty="0">
                <a:solidFill>
                  <a:srgbClr val="000000"/>
                </a:solidFill>
                <a:latin typeface="Calibri"/>
                <a:ea typeface="Calibri"/>
                <a:cs typeface="Times New Roman"/>
              </a:rPr>
              <a:t>PCT</a:t>
            </a:r>
            <a:r>
              <a:rPr lang="el-GR" dirty="0">
                <a:solidFill>
                  <a:srgbClr val="000000"/>
                </a:solidFill>
                <a:latin typeface="Calibri"/>
                <a:ea typeface="Calibri"/>
                <a:cs typeface="Times New Roman"/>
              </a:rPr>
              <a:t>, </a:t>
            </a:r>
            <a:r>
              <a:rPr lang="en-US" dirty="0">
                <a:solidFill>
                  <a:srgbClr val="000000"/>
                </a:solidFill>
                <a:latin typeface="Calibri"/>
                <a:ea typeface="Calibri"/>
                <a:cs typeface="Times New Roman"/>
              </a:rPr>
              <a:t>CRP</a:t>
            </a:r>
            <a:r>
              <a:rPr lang="el-GR" dirty="0">
                <a:solidFill>
                  <a:srgbClr val="000000"/>
                </a:solidFill>
                <a:latin typeface="Calibri"/>
                <a:ea typeface="Calibri"/>
                <a:cs typeface="Times New Roman"/>
              </a:rPr>
              <a:t>, </a:t>
            </a:r>
            <a:r>
              <a:rPr lang="en-US" dirty="0" smtClean="0">
                <a:solidFill>
                  <a:srgbClr val="000000"/>
                </a:solidFill>
                <a:latin typeface="Calibri"/>
                <a:ea typeface="Calibri"/>
                <a:cs typeface="Times New Roman"/>
              </a:rPr>
              <a:t>Tn</a:t>
            </a:r>
            <a:r>
              <a:rPr lang="el-GR" dirty="0">
                <a:solidFill>
                  <a:srgbClr val="000000"/>
                </a:solidFill>
                <a:latin typeface="Calibri"/>
                <a:ea typeface="Calibri"/>
                <a:cs typeface="Times New Roman"/>
              </a:rPr>
              <a:t>, </a:t>
            </a:r>
            <a:r>
              <a:rPr lang="en-US" dirty="0">
                <a:solidFill>
                  <a:srgbClr val="000000"/>
                </a:solidFill>
                <a:latin typeface="Calibri"/>
                <a:ea typeface="Calibri"/>
                <a:cs typeface="Times New Roman"/>
              </a:rPr>
              <a:t>HCO</a:t>
            </a:r>
            <a:r>
              <a:rPr lang="el-GR" dirty="0">
                <a:solidFill>
                  <a:srgbClr val="000000"/>
                </a:solidFill>
                <a:latin typeface="Calibri"/>
                <a:ea typeface="Calibri"/>
                <a:cs typeface="Times New Roman"/>
              </a:rPr>
              <a:t>3-, </a:t>
            </a:r>
            <a:r>
              <a:rPr lang="en-US" dirty="0">
                <a:solidFill>
                  <a:srgbClr val="000000"/>
                </a:solidFill>
                <a:latin typeface="Calibri"/>
                <a:ea typeface="Calibri"/>
                <a:cs typeface="Times New Roman"/>
              </a:rPr>
              <a:t>LDH</a:t>
            </a:r>
            <a:r>
              <a:rPr lang="el-GR" dirty="0">
                <a:solidFill>
                  <a:srgbClr val="000000"/>
                </a:solidFill>
                <a:latin typeface="Calibri"/>
                <a:ea typeface="Calibri"/>
                <a:cs typeface="Times New Roman"/>
              </a:rPr>
              <a:t>, </a:t>
            </a:r>
            <a:r>
              <a:rPr lang="en-US" dirty="0">
                <a:solidFill>
                  <a:srgbClr val="000000"/>
                </a:solidFill>
                <a:latin typeface="Calibri"/>
                <a:ea typeface="Calibri"/>
                <a:cs typeface="Times New Roman"/>
              </a:rPr>
              <a:t>BNP</a:t>
            </a:r>
            <a:r>
              <a:rPr lang="el-GR" dirty="0">
                <a:solidFill>
                  <a:srgbClr val="000000"/>
                </a:solidFill>
                <a:latin typeface="Calibri"/>
                <a:ea typeface="Calibri"/>
                <a:cs typeface="Times New Roman"/>
              </a:rPr>
              <a:t>, </a:t>
            </a:r>
            <a:r>
              <a:rPr lang="en-US" dirty="0" smtClean="0">
                <a:solidFill>
                  <a:srgbClr val="000000"/>
                </a:solidFill>
                <a:latin typeface="Calibri"/>
                <a:ea typeface="Calibri"/>
                <a:cs typeface="Times New Roman"/>
              </a:rPr>
              <a:t>creat</a:t>
            </a:r>
            <a:r>
              <a:rPr lang="el-GR" dirty="0" smtClean="0">
                <a:solidFill>
                  <a:srgbClr val="000000"/>
                </a:solidFill>
                <a:latin typeface="Calibri"/>
                <a:ea typeface="Calibri"/>
                <a:cs typeface="Times New Roman"/>
              </a:rPr>
              <a:t>. </a:t>
            </a:r>
            <a:endParaRPr lang="en-US" dirty="0" smtClean="0">
              <a:solidFill>
                <a:srgbClr val="000000"/>
              </a:solidFill>
              <a:latin typeface="Calibri"/>
              <a:ea typeface="Calibri"/>
              <a:cs typeface="Times New Roman"/>
            </a:endParaRPr>
          </a:p>
          <a:p>
            <a:r>
              <a:rPr lang="en-US" dirty="0" smtClean="0">
                <a:solidFill>
                  <a:srgbClr val="000000"/>
                </a:solidFill>
              </a:rPr>
              <a:t> </a:t>
            </a:r>
            <a:r>
              <a:rPr lang="en-US" i="1" dirty="0" smtClean="0">
                <a:solidFill>
                  <a:srgbClr val="FFFFFF"/>
                </a:solidFill>
              </a:rPr>
              <a:t>Statistics: </a:t>
            </a:r>
            <a:r>
              <a:rPr lang="el-GR" dirty="0" smtClean="0">
                <a:solidFill>
                  <a:srgbClr val="000000"/>
                </a:solidFill>
              </a:rPr>
              <a:t> </a:t>
            </a:r>
            <a:r>
              <a:rPr lang="en-US" dirty="0" smtClean="0">
                <a:solidFill>
                  <a:srgbClr val="000000"/>
                </a:solidFill>
              </a:rPr>
              <a:t>paired </a:t>
            </a:r>
            <a:r>
              <a:rPr lang="el-GR" dirty="0" smtClean="0">
                <a:solidFill>
                  <a:srgbClr val="000000"/>
                </a:solidFill>
              </a:rPr>
              <a:t>t-test</a:t>
            </a:r>
            <a:r>
              <a:rPr lang="el-GR" dirty="0">
                <a:solidFill>
                  <a:srgbClr val="000000"/>
                </a:solidFill>
              </a:rPr>
              <a:t>/ </a:t>
            </a:r>
            <a:r>
              <a:rPr lang="el-GR" dirty="0" smtClean="0">
                <a:solidFill>
                  <a:srgbClr val="000000"/>
                </a:solidFill>
              </a:rPr>
              <a:t>ANOVA</a:t>
            </a:r>
            <a:r>
              <a:rPr lang="en-US" dirty="0" smtClean="0">
                <a:solidFill>
                  <a:srgbClr val="000000"/>
                </a:solidFill>
              </a:rPr>
              <a:t>, </a:t>
            </a:r>
            <a:r>
              <a:rPr lang="el-GR" dirty="0">
                <a:solidFill>
                  <a:srgbClr val="000000"/>
                </a:solidFill>
              </a:rPr>
              <a:t>Ρ~0.05. </a:t>
            </a:r>
            <a:r>
              <a:rPr lang="en-US" dirty="0" smtClean="0">
                <a:solidFill>
                  <a:srgbClr val="000000"/>
                </a:solidFill>
              </a:rPr>
              <a:t>spss-20.    </a:t>
            </a:r>
            <a:r>
              <a:rPr lang="en-US" dirty="0" smtClean="0">
                <a:solidFill>
                  <a:srgbClr val="0070C0"/>
                </a:solidFill>
              </a:rPr>
              <a:t>Q/so</a:t>
            </a:r>
            <a:endParaRPr lang="el-GR" dirty="0">
              <a:solidFill>
                <a:srgbClr val="000000"/>
              </a:solidFill>
            </a:endParaRPr>
          </a:p>
        </p:txBody>
      </p:sp>
    </p:spTree>
    <p:extLst>
      <p:ext uri="{BB962C8B-B14F-4D97-AF65-F5344CB8AC3E}">
        <p14:creationId xmlns:p14="http://schemas.microsoft.com/office/powerpoint/2010/main" val="2318729781"/>
      </p:ext>
    </p:extLst>
  </p:cSld>
  <p:clrMapOvr>
    <a:masterClrMapping/>
  </p:clrMapOvr>
  <p:transition>
    <p:wheel spokes="1"/>
  </p:transition>
  <p:timing>
    <p:tnLst>
      <p:par>
        <p:cTn id="1" dur="indefinite" restart="never" nodeType="tmRoot"/>
      </p:par>
    </p:tnLst>
  </p:timing>
  <p:extLst mod="1">
    <p:ext uri="{E180D4A7-C9FB-4DFB-919C-405C955672EB}">
      <p14:showEvtLst xmlns:p14="http://schemas.microsoft.com/office/powerpoint/2010/main">
        <p14:playEvt time="1256" objId="6"/>
        <p14:triggerEvt type="onClick" time="1256" objId="6"/>
        <p14:stopEvt time="23417" objId="6"/>
      </p14:showEvtLst>
    </p:ext>
  </p:extLs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Θέση περιεχομένου 3"/>
          <p:cNvGraphicFramePr>
            <a:graphicFrameLocks noGrp="1"/>
          </p:cNvGraphicFramePr>
          <p:nvPr>
            <p:ph idx="1"/>
            <p:extLst>
              <p:ext uri="{D42A27DB-BD31-4B8C-83A1-F6EECF244321}">
                <p14:modId xmlns:p14="http://schemas.microsoft.com/office/powerpoint/2010/main" val="1042190137"/>
              </p:ext>
            </p:extLst>
          </p:nvPr>
        </p:nvGraphicFramePr>
        <p:xfrm>
          <a:off x="1" y="1628800"/>
          <a:ext cx="5076055" cy="32197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264948" y="5085184"/>
            <a:ext cx="7325940" cy="677108"/>
          </a:xfrm>
          <a:prstGeom prst="rect">
            <a:avLst/>
          </a:prstGeom>
          <a:solidFill>
            <a:srgbClr val="00B050"/>
          </a:solidFill>
          <a:ln>
            <a:solidFill>
              <a:schemeClr val="accent2">
                <a:lumMod val="75000"/>
              </a:schemeClr>
            </a:solidFill>
          </a:ln>
        </p:spPr>
        <p:txBody>
          <a:bodyPr wrap="square" rtlCol="0">
            <a:spAutoFit/>
          </a:bodyPr>
          <a:lstStyle/>
          <a:p>
            <a:r>
              <a:rPr lang="en-US" sz="1600" b="1" dirty="0">
                <a:solidFill>
                  <a:srgbClr val="FFFF00"/>
                </a:solidFill>
                <a:latin typeface="Comic Sans MS" pitchFamily="66" charset="0"/>
              </a:rPr>
              <a:t>=</a:t>
            </a:r>
            <a:r>
              <a:rPr lang="el-GR" sz="2000" b="1" dirty="0" smtClean="0">
                <a:solidFill>
                  <a:schemeClr val="bg1"/>
                </a:solidFill>
                <a:latin typeface="Comic Sans MS" pitchFamily="66" charset="0"/>
              </a:rPr>
              <a:t>3</a:t>
            </a:r>
            <a:r>
              <a:rPr lang="en-US" sz="2000" b="1" dirty="0">
                <a:solidFill>
                  <a:schemeClr val="bg1"/>
                </a:solidFill>
                <a:latin typeface="Comic Sans MS" pitchFamily="66" charset="0"/>
              </a:rPr>
              <a:t>3</a:t>
            </a:r>
            <a:r>
              <a:rPr lang="el-GR" sz="2000" dirty="0" smtClean="0">
                <a:solidFill>
                  <a:srgbClr val="FF0000"/>
                </a:solidFill>
              </a:rPr>
              <a:t> </a:t>
            </a:r>
            <a:r>
              <a:rPr lang="en-US" dirty="0" smtClean="0">
                <a:solidFill>
                  <a:srgbClr val="FFFF00"/>
                </a:solidFill>
                <a:latin typeface="Comic Sans MS" pitchFamily="66" charset="0"/>
              </a:rPr>
              <a:t>pts</a:t>
            </a:r>
            <a:r>
              <a:rPr lang="el-GR" dirty="0" smtClean="0">
                <a:solidFill>
                  <a:srgbClr val="FFFF00"/>
                </a:solidFill>
                <a:latin typeface="Comic Sans MS" pitchFamily="66" charset="0"/>
              </a:rPr>
              <a:t>(24Μ) </a:t>
            </a:r>
            <a:r>
              <a:rPr lang="en-US" dirty="0" smtClean="0">
                <a:solidFill>
                  <a:srgbClr val="FFFF00"/>
                </a:solidFill>
                <a:latin typeface="Comic Sans MS" pitchFamily="66" charset="0"/>
              </a:rPr>
              <a:t>underwent ems </a:t>
            </a:r>
            <a:r>
              <a:rPr lang="el-GR" dirty="0" smtClean="0">
                <a:solidFill>
                  <a:srgbClr val="FFFF00"/>
                </a:solidFill>
                <a:latin typeface="Comic Sans MS" pitchFamily="66" charset="0"/>
              </a:rPr>
              <a:t>(</a:t>
            </a:r>
            <a:r>
              <a:rPr lang="en-US" dirty="0" smtClean="0">
                <a:solidFill>
                  <a:srgbClr val="FFFF00"/>
                </a:solidFill>
                <a:latin typeface="Comic Sans MS" pitchFamily="66" charset="0"/>
              </a:rPr>
              <a:t>PR1: 14; PR2: 19</a:t>
            </a:r>
            <a:r>
              <a:rPr lang="el-GR" dirty="0" smtClean="0">
                <a:solidFill>
                  <a:srgbClr val="FFFF00"/>
                </a:solidFill>
                <a:latin typeface="Comic Sans MS" pitchFamily="66" charset="0"/>
              </a:rPr>
              <a:t>) </a:t>
            </a:r>
            <a:r>
              <a:rPr lang="en-US" dirty="0" smtClean="0">
                <a:solidFill>
                  <a:srgbClr val="FFFF00"/>
                </a:solidFill>
                <a:latin typeface="Comic Sans MS" pitchFamily="66" charset="0"/>
              </a:rPr>
              <a:t>day~</a:t>
            </a:r>
            <a:r>
              <a:rPr lang="el-GR" dirty="0" smtClean="0">
                <a:solidFill>
                  <a:srgbClr val="FFFF00"/>
                </a:solidFill>
                <a:latin typeface="Comic Sans MS" pitchFamily="66" charset="0"/>
              </a:rPr>
              <a:t>#</a:t>
            </a:r>
            <a:r>
              <a:rPr lang="en-US" dirty="0" smtClean="0">
                <a:solidFill>
                  <a:srgbClr val="FFFF00"/>
                </a:solidFill>
                <a:latin typeface="Comic Sans MS" pitchFamily="66" charset="0"/>
              </a:rPr>
              <a:t>7</a:t>
            </a:r>
            <a:r>
              <a:rPr lang="el-GR" dirty="0" smtClean="0">
                <a:solidFill>
                  <a:srgbClr val="FFFF00"/>
                </a:solidFill>
                <a:latin typeface="Comic Sans MS" pitchFamily="66" charset="0"/>
              </a:rPr>
              <a:t>(</a:t>
            </a:r>
            <a:r>
              <a:rPr lang="en-US" smtClean="0">
                <a:solidFill>
                  <a:srgbClr val="FFFF00"/>
                </a:solidFill>
                <a:latin typeface="Comic Sans MS" pitchFamily="66" charset="0"/>
              </a:rPr>
              <a:t>SD=3)</a:t>
            </a:r>
            <a:r>
              <a:rPr lang="en-US">
                <a:solidFill>
                  <a:srgbClr val="FFFF00"/>
                </a:solidFill>
                <a:latin typeface="Comic Sans MS" pitchFamily="66" charset="0"/>
              </a:rPr>
              <a:t>:</a:t>
            </a:r>
            <a:r>
              <a:rPr lang="en-US" smtClean="0">
                <a:solidFill>
                  <a:srgbClr val="FFFF00"/>
                </a:solidFill>
                <a:latin typeface="Comic Sans MS" pitchFamily="66" charset="0"/>
              </a:rPr>
              <a:t> </a:t>
            </a:r>
          </a:p>
          <a:p>
            <a:r>
              <a:rPr lang="en-US" smtClean="0">
                <a:solidFill>
                  <a:srgbClr val="FFFF00"/>
                </a:solidFill>
                <a:latin typeface="Comic Sans MS" pitchFamily="66" charset="0"/>
              </a:rPr>
              <a:t>11 </a:t>
            </a:r>
            <a:r>
              <a:rPr lang="en-US" dirty="0" smtClean="0">
                <a:solidFill>
                  <a:srgbClr val="FFFF00"/>
                </a:solidFill>
                <a:latin typeface="Comic Sans MS" pitchFamily="66" charset="0"/>
              </a:rPr>
              <a:t>on steroids (groupS) </a:t>
            </a:r>
            <a:r>
              <a:rPr lang="el-GR" dirty="0" smtClean="0">
                <a:solidFill>
                  <a:srgbClr val="FFFF00"/>
                </a:solidFill>
                <a:latin typeface="Comic Sans MS" pitchFamily="66" charset="0"/>
              </a:rPr>
              <a:t>/ </a:t>
            </a:r>
            <a:r>
              <a:rPr lang="en-US" dirty="0" smtClean="0">
                <a:solidFill>
                  <a:srgbClr val="FFFF00"/>
                </a:solidFill>
                <a:latin typeface="Comic Sans MS" pitchFamily="66" charset="0"/>
              </a:rPr>
              <a:t> 22 not on steroids (groupA).</a:t>
            </a:r>
            <a:endParaRPr lang="el-GR" dirty="0">
              <a:solidFill>
                <a:srgbClr val="FFFF00"/>
              </a:solidFill>
              <a:latin typeface="Comic Sans MS" pitchFamily="66" charset="0"/>
            </a:endParaRPr>
          </a:p>
        </p:txBody>
      </p:sp>
      <p:sp>
        <p:nvSpPr>
          <p:cNvPr id="3" name="AutoShape 2" descr="data:image/jpeg;base64,/9j/4AAQSkZJRgABAQAAAQABAAD/2wCEAAkGBwgHBgkIBwgKCgkLDRYPDQwMDRsUFRAWIB0iIiAdHx8kKDQsJCYxJx8fLT0tMTU3Ojo6Iys/RD84QzQ5OjcBCgoKDQwNGg8PGjclHyU3Nzc3Nzc3Nzc3Nzc3Nzc3Nzc3Nzc3Nzc3Nzc3Nzc3Nzc3Nzc3Nzc3Nzc3Nzc3Nzc3N//AABEIAFgAaQMBIgACEQEDEQH/xAAcAAABBQEBAQAAAAAAAAAAAAAAAQMEBQYCBwj/xAA4EAACAQMCAgcHAgUFAQAAAAABAgMABBEFEiExBhMUQVFTYRUicYGRkqFCwSMyUrHRJDNicvAH/8QAGgEBAAIDAQAAAAAAAAAAAAAAAAMFAQIEBv/EACMRAAICAgICAgMBAAAAAAAAAAABAgMRURITBCGRoQVBYTH/2gAMAwEAAhEDEQA/APcaKSloArNdMukcWkWLw2s0Z1GQbY0BBMfDi5HoOWeZxWlryRtFudVe1up7lBasHknkDHcSSCSueHvYJJ5ceGeBqOyxQXs3hHkyFp/SfXNPkDw6jLOM5aO7Yyq314j5EftXpvRTpFB0isGmSJoJ4m2TwMc7GxnIP6lPcfkcEEDA6toWnwRTLGx0+4g5JJIX65SMrwZs5PIeoIOe7fdFOj8fR+xaLrOuuJSGmlxgE9wA7gP3PjWK58jaxJF3RRRUpEFFFFAFFFFAFFJS4oApKDVXeXcl5G8Fg+1GBVrofp/6eJ9eQ9cEVHZbGuPKTMpNjHSnWI9P0y5jjcG7MLlUDDcgxjeRzwCRx9R8RnNSdrK3gSBEWFGQKS+CGVl2KF/VnGMZGeWeNXMsFpbzW0EcUXUyF4ZYwAQd65y3jnbjJ559azWnX9pcdIJdIFzdNFBL1KgnhLjO4M38wxgDmN3r31svK7Xyx6R01xaTLG0sJ+kGrSXxOxkESm8C44xsWVVQjmpZs5JwTg54gbG+vYbC2M9xu2AhcIhYkk4AAHqaz17pcdtDGdIEljNuEYe0AAUMeJK42kDnxHP51H6SR6rHZAR33XW2d0z3UMZ6vBBUjbsxggHJzjHI901XnVNJft7InBtl9Ya/YX8qxQyEPIf4YYcZFwSGHgDg88cqtKxnRjqJdayjRvJGrl0jlD9Wc5GeAI4SMAD3EVs67K5uccs1nHi8BRRSVIaC0nOlooAooooCBrqTSaVOtujSPgFo1OGkQMN6j1K5A9TUeJoLm2xDtaEjbhRjHpjuPp3Vb1lOnVrKtoNSt5jb9nUmZo2EZYZXAdsj3MbgcnA3bv01xeZ43ck0/aN4SwPW9mim4sbtmn609asrN77qMAZI/UuF4j/ieeTWM16RdI6cwwxMYbS6tIYJCvNRllV8nvVgrZPgfGtdolhPFObq4356vq0Mr7ndSc8Tk8BgAcfE99ZT/wCn6NeTXUGpQBWgMa27ZO3q23HaxP8ASS3Puxk8OIqq/VvHOSx8JVO3ja8Raa+vX2bnSdPsruwje4ieWTJSVZpnkxIpIYDcfEHlT8nR7THGFgeLx6ieSLP2sKhdEp+09tngcT2ksqmO5DcJXVAkmARyBTmOBJPrV8Jo8gbhksVHxHdV7Wk4JtFYNWFha6dapa2UKwwpkqi+JOSfUkkknvqTRXLuqIzucKoyT4VKYOqKK5d1QruONxwPjQHVFFFAFFFFAFcTIJImQjIYEGu6Q8qA+fdJnurfTbeGO5uIDGgjdIZmQKy+6wwCORBruQS3NyoO64kLAIJDuZ3LDaAST8PmK0HTu3itull4IUCdcscz472IwT89orPaaH7XZNC+2QalEynPeJ1/xir+MYSpViis4z8HlZucfJlU5PGUvk9d0bSJ9J0WPT1VnKwNHuUjBcsSW9Mk5qw7HicObfO2csSMcVIOO/uJqyyBS5qgzk9SlhYKmK1n2kOjZJUP3BxuBJznjwz4c66ltJGNwiQkqyMAzgDB7gDnl8uFWmaM0MkIQtG6PDC258DDYxEvDI5/HlUcW05gjWON4plZd8jEEE4OTz/NWuaM0A3bDbAg6sx4H8pOcfPvp2kzRmgFopM0ZoCg62XzH+41D1XWI9KtDc3c0u3cFVUyzOx5ADx/A5nAFSazHSe11S41CF7Sx7TbpFtUrMqlWJ97gfQL9KqINt+2WcsJf4ZC6fUL66nvrzfI0h/UwJC8lA4DuxwGfnVdEEkhlikP8FpWy+wspRvez9Gxj9q3Vn0WlvSG1zYsAIItInJ3Eci7jHI8cDw5mtTbQRWsKQW0aRRIMKiDAA+FWy/L2Qr60iml+Gqnb2Nv+/08zN3HKlu11rFzcJbKBAHumO0AYzgcz64zwrXdCtTuNQt7tjdXksKSARNOz5PDjgtxxnuPEfAirmXT7GR98tnbM/8AU0Sk/wBqd3xooVcADgAo5VWTu5LBbRqwxXM44rPL8C5pntE/nSfea6efPBRj1pmouT2b4WhztE/nS/eaO0T+dL95puinJ7GFoc7RP50v3mjtE/nS/eabopyexhaHO0T+dL95o7RP50v3mm6KcnsYWjQezE81vpSey185/oKKKs+ivRwds9ieyl8+T6CmLrTlgj35uZjkDbGAT+cUUU6K9DtnshiBSAeyaiMniDGuQMZzz/8AcaQQLx/0WpcBn/bT/NLRTor0O2exRboV3dl1EcsDq1z3+vp+RThsF7IJxDd7sgdUVXcOOM4Gfj8KWinRXods9kUwuFBFheknuAHhUy001bjrN63EO0gDeB73DOR/aiinRXods9kj2JF5sn4o9iRea/4oop0V6HbPYexIvNk/FHsSLzZPxRRTor0O2ez/2Q=="/>
          <p:cNvSpPr>
            <a:spLocks noChangeAspect="1" noChangeArrowheads="1"/>
          </p:cNvSpPr>
          <p:nvPr/>
        </p:nvSpPr>
        <p:spPr bwMode="auto">
          <a:xfrm>
            <a:off x="63500" y="-136525"/>
            <a:ext cx="990600" cy="8382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dirty="0">
              <a:solidFill>
                <a:srgbClr val="000000"/>
              </a:solidFill>
            </a:endParaRPr>
          </a:p>
        </p:txBody>
      </p:sp>
      <p:sp>
        <p:nvSpPr>
          <p:cNvPr id="6" name="AutoShape 4" descr="data:image/jpeg;base64,/9j/4AAQSkZJRgABAQAAAQABAAD/2wCEAAkGBwgHBgkIBwgKCgkLDRYPDQwMDRsUFRAWIB0iIiAdHx8kKDQsJCYxJx8fLT0tMTU3Ojo6Iys/RD84QzQ5OjcBCgoKDQwNGg8PGjclHyU3Nzc3Nzc3Nzc3Nzc3Nzc3Nzc3Nzc3Nzc3Nzc3Nzc3Nzc3Nzc3Nzc3Nzc3Nzc3Nzc3N//AABEIAFgAaQMBIgACEQEDEQH/xAAcAAABBQEBAQAAAAAAAAAAAAAAAQMEBQYCBwj/xAA4EAACAQMCAgcHAgUFAQAAAAABAgMABBEFEiExBhMUQVFTYRUicYGRkqFCwSMyUrHRJDNicvAH/8QAGgEBAAIDAQAAAAAAAAAAAAAAAAMFAQIEBv/EACMRAAICAgICAgMBAAAAAAAAAAABAgMRURITBCGRoQVBYTH/2gAMAwEAAhEDEQA/APcaKSloArNdMukcWkWLw2s0Z1GQbY0BBMfDi5HoOWeZxWlryRtFudVe1up7lBasHknkDHcSSCSueHvYJJ5ceGeBqOyxQXs3hHkyFp/SfXNPkDw6jLOM5aO7Yyq314j5EftXpvRTpFB0isGmSJoJ4m2TwMc7GxnIP6lPcfkcEEDA6toWnwRTLGx0+4g5JJIX65SMrwZs5PIeoIOe7fdFOj8fR+xaLrOuuJSGmlxgE9wA7gP3PjWK58jaxJF3RRRUpEFFFFAFFFFAFFJS4oApKDVXeXcl5G8Fg+1GBVrofp/6eJ9eQ9cEVHZbGuPKTMpNjHSnWI9P0y5jjcG7MLlUDDcgxjeRzwCRx9R8RnNSdrK3gSBEWFGQKS+CGVl2KF/VnGMZGeWeNXMsFpbzW0EcUXUyF4ZYwAQd65y3jnbjJ559azWnX9pcdIJdIFzdNFBL1KgnhLjO4M38wxgDmN3r31svK7Xyx6R01xaTLG0sJ+kGrSXxOxkESm8C44xsWVVQjmpZs5JwTg54gbG+vYbC2M9xu2AhcIhYkk4AAHqaz17pcdtDGdIEljNuEYe0AAUMeJK42kDnxHP51H6SR6rHZAR33XW2d0z3UMZ6vBBUjbsxggHJzjHI901XnVNJft7InBtl9Ya/YX8qxQyEPIf4YYcZFwSGHgDg88cqtKxnRjqJdayjRvJGrl0jlD9Wc5GeAI4SMAD3EVs67K5uccs1nHi8BRRSVIaC0nOlooAooooCBrqTSaVOtujSPgFo1OGkQMN6j1K5A9TUeJoLm2xDtaEjbhRjHpjuPp3Vb1lOnVrKtoNSt5jb9nUmZo2EZYZXAdsj3MbgcnA3bv01xeZ43ck0/aN4SwPW9mim4sbtmn609asrN77qMAZI/UuF4j/ieeTWM16RdI6cwwxMYbS6tIYJCvNRllV8nvVgrZPgfGtdolhPFObq4356vq0Mr7ndSc8Tk8BgAcfE99ZT/wCn6NeTXUGpQBWgMa27ZO3q23HaxP8ASS3Puxk8OIqq/VvHOSx8JVO3ja8Raa+vX2bnSdPsruwje4ieWTJSVZpnkxIpIYDcfEHlT8nR7THGFgeLx6ieSLP2sKhdEp+09tngcT2ksqmO5DcJXVAkmARyBTmOBJPrV8Jo8gbhksVHxHdV7Wk4JtFYNWFha6dapa2UKwwpkqi+JOSfUkkknvqTRXLuqIzucKoyT4VKYOqKK5d1QruONxwPjQHVFFFAFFFFAFcTIJImQjIYEGu6Q8qA+fdJnurfTbeGO5uIDGgjdIZmQKy+6wwCORBruQS3NyoO64kLAIJDuZ3LDaAST8PmK0HTu3itull4IUCdcscz472IwT89orPaaH7XZNC+2QalEynPeJ1/xir+MYSpViis4z8HlZucfJlU5PGUvk9d0bSJ9J0WPT1VnKwNHuUjBcsSW9Mk5qw7HicObfO2csSMcVIOO/uJqyyBS5qgzk9SlhYKmK1n2kOjZJUP3BxuBJznjwz4c66ltJGNwiQkqyMAzgDB7gDnl8uFWmaM0MkIQtG6PDC258DDYxEvDI5/HlUcW05gjWON4plZd8jEEE4OTz/NWuaM0A3bDbAg6sx4H8pOcfPvp2kzRmgFopM0ZoCg62XzH+41D1XWI9KtDc3c0u3cFVUyzOx5ADx/A5nAFSazHSe11S41CF7Sx7TbpFtUrMqlWJ97gfQL9KqINt+2WcsJf4ZC6fUL66nvrzfI0h/UwJC8lA4DuxwGfnVdEEkhlikP8FpWy+wspRvez9Gxj9q3Vn0WlvSG1zYsAIItInJ3Eci7jHI8cDw5mtTbQRWsKQW0aRRIMKiDAA+FWy/L2Qr60iml+Gqnb2Nv+/08zN3HKlu11rFzcJbKBAHumO0AYzgcz64zwrXdCtTuNQt7tjdXksKSARNOz5PDjgtxxnuPEfAirmXT7GR98tnbM/8AU0Sk/wBqd3xooVcADgAo5VWTu5LBbRqwxXM44rPL8C5pntE/nSfea6efPBRj1pmouT2b4WhztE/nS/eaO0T+dL95puinJ7GFoc7RP50v3mjtE/nS/eabopyexhaHO0T+dL95o7RP50v3mm6KcnsYWjQezE81vpSey185/oKKKs+ivRwds9ieyl8+T6CmLrTlgj35uZjkDbGAT+cUUU6K9DtnshiBSAeyaiMniDGuQMZzz/8AcaQQLx/0WpcBn/bT/NLRTor0O2exRboV3dl1EcsDq1z3+vp+RThsF7IJxDd7sgdUVXcOOM4Gfj8KWinRXods9kUwuFBFheknuAHhUy001bjrN63EO0gDeB73DOR/aiinRXods9kj2JF5sn4o9iRea/4oop0V6HbPYexIvNk/FHsSLzZPxRRTor0O2ez/2Q=="/>
          <p:cNvSpPr>
            <a:spLocks noChangeAspect="1" noChangeArrowheads="1"/>
          </p:cNvSpPr>
          <p:nvPr/>
        </p:nvSpPr>
        <p:spPr bwMode="auto">
          <a:xfrm>
            <a:off x="215900" y="15875"/>
            <a:ext cx="990600" cy="8382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dirty="0">
              <a:solidFill>
                <a:srgbClr val="000000"/>
              </a:solidFill>
            </a:endParaRPr>
          </a:p>
        </p:txBody>
      </p:sp>
      <p:pic>
        <p:nvPicPr>
          <p:cNvPr id="12293"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71800" y="2564904"/>
            <a:ext cx="1357181" cy="93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Θέση αριθμού διαφάνειας 6"/>
          <p:cNvSpPr>
            <a:spLocks noGrp="1"/>
          </p:cNvSpPr>
          <p:nvPr>
            <p:ph type="sldNum" sz="quarter" idx="12"/>
          </p:nvPr>
        </p:nvSpPr>
        <p:spPr/>
        <p:txBody>
          <a:bodyPr/>
          <a:lstStyle/>
          <a:p>
            <a:fld id="{5C65CCC8-2301-4716-8EA0-2B9DB5640EF1}" type="slidenum">
              <a:rPr lang="el-GR" smtClean="0"/>
              <a:pPr/>
              <a:t>32</a:t>
            </a:fld>
            <a:endParaRPr lang="el-GR" dirty="0"/>
          </a:p>
        </p:txBody>
      </p:sp>
      <p:sp>
        <p:nvSpPr>
          <p:cNvPr id="8" name="TextBox 7"/>
          <p:cNvSpPr txBox="1"/>
          <p:nvPr/>
        </p:nvSpPr>
        <p:spPr>
          <a:xfrm>
            <a:off x="5420233" y="267174"/>
            <a:ext cx="3707904" cy="3293209"/>
          </a:xfrm>
          <a:prstGeom prst="rect">
            <a:avLst/>
          </a:prstGeom>
          <a:noFill/>
          <a:ln>
            <a:solidFill>
              <a:srgbClr val="00B050"/>
            </a:solidFill>
          </a:ln>
        </p:spPr>
        <p:txBody>
          <a:bodyPr wrap="square" rtlCol="0">
            <a:spAutoFit/>
          </a:bodyPr>
          <a:lstStyle/>
          <a:p>
            <a:endParaRPr lang="en-US" b="1" dirty="0" smtClean="0">
              <a:solidFill>
                <a:srgbClr val="FF0000"/>
              </a:solidFill>
              <a:latin typeface="Comic Sans MS" pitchFamily="66" charset="0"/>
            </a:endParaRPr>
          </a:p>
          <a:p>
            <a:r>
              <a:rPr lang="en-US" b="1" dirty="0" smtClean="0">
                <a:solidFill>
                  <a:srgbClr val="FF0000"/>
                </a:solidFill>
                <a:latin typeface="Comic Sans MS" pitchFamily="66" charset="0"/>
              </a:rPr>
              <a:t>Synopsis of method</a:t>
            </a:r>
          </a:p>
          <a:p>
            <a:endParaRPr lang="en-US" dirty="0"/>
          </a:p>
          <a:p>
            <a:r>
              <a:rPr lang="en-US" sz="2000" b="1" dirty="0" smtClean="0"/>
              <a:t>Evaluation on ICU admission</a:t>
            </a:r>
            <a:endParaRPr lang="el-GR" sz="2000" b="1" dirty="0"/>
          </a:p>
          <a:p>
            <a:r>
              <a:rPr lang="en-US" sz="2000" b="1" dirty="0" smtClean="0"/>
              <a:t>Randomization to one/2 P’s.</a:t>
            </a:r>
            <a:endParaRPr lang="el-GR" sz="2000" b="1" dirty="0"/>
          </a:p>
          <a:p>
            <a:endParaRPr lang="el-GR" sz="2000" b="1" dirty="0"/>
          </a:p>
          <a:p>
            <a:r>
              <a:rPr lang="en-US" sz="2000" b="1" dirty="0" smtClean="0"/>
              <a:t>Blood sampling before and just post EMS</a:t>
            </a:r>
            <a:endParaRPr lang="el-GR" sz="2000" b="1" dirty="0"/>
          </a:p>
          <a:p>
            <a:endParaRPr lang="en-US" dirty="0" smtClean="0"/>
          </a:p>
          <a:p>
            <a:endParaRPr lang="en-US" dirty="0"/>
          </a:p>
          <a:p>
            <a:r>
              <a:rPr lang="en-US" dirty="0" smtClean="0"/>
              <a:t>            </a:t>
            </a:r>
            <a:endParaRPr lang="en-US" dirty="0"/>
          </a:p>
        </p:txBody>
      </p:sp>
      <p:sp>
        <p:nvSpPr>
          <p:cNvPr id="9" name="TextBox 8"/>
          <p:cNvSpPr txBox="1"/>
          <p:nvPr/>
        </p:nvSpPr>
        <p:spPr>
          <a:xfrm>
            <a:off x="1763688" y="1124744"/>
            <a:ext cx="1191224" cy="369332"/>
          </a:xfrm>
          <a:prstGeom prst="rect">
            <a:avLst/>
          </a:prstGeom>
          <a:noFill/>
        </p:spPr>
        <p:txBody>
          <a:bodyPr wrap="none" rtlCol="0">
            <a:spAutoFit/>
          </a:bodyPr>
          <a:lstStyle/>
          <a:p>
            <a:r>
              <a:rPr lang="en-US" dirty="0" smtClean="0"/>
              <a:t>Flow chart</a:t>
            </a:r>
            <a:endParaRPr lang="en-US" dirty="0"/>
          </a:p>
        </p:txBody>
      </p:sp>
    </p:spTree>
    <p:extLst>
      <p:ext uri="{BB962C8B-B14F-4D97-AF65-F5344CB8AC3E}">
        <p14:creationId xmlns:p14="http://schemas.microsoft.com/office/powerpoint/2010/main" val="760210817"/>
      </p:ext>
    </p:extLst>
  </p:cSld>
  <p:clrMapOvr>
    <a:masterClrMapping/>
  </p:clrMapOvr>
  <p:transition>
    <p:wheel spokes="1"/>
  </p:transition>
  <p:timing>
    <p:tnLst>
      <p:par>
        <p:cTn id="1" dur="indefinite" restart="never" nodeType="tmRoot"/>
      </p:par>
    </p:tnLst>
  </p:timing>
  <p:extLst mod="1">
    <p:ext uri="{E180D4A7-C9FB-4DFB-919C-405C955672EB}">
      <p14:showEvtLst xmlns:p14="http://schemas.microsoft.com/office/powerpoint/2010/main">
        <p14:playEvt time="2436" objId="2"/>
        <p14:triggerEvt type="onClick" time="2436" objId="2"/>
        <p14:stopEvt time="8923" objId="2"/>
      </p14:showEvtLst>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31640" y="116632"/>
            <a:ext cx="5976664" cy="369332"/>
          </a:xfrm>
          <a:prstGeom prst="rect">
            <a:avLst/>
          </a:prstGeom>
          <a:noFill/>
        </p:spPr>
        <p:txBody>
          <a:bodyPr wrap="square" rtlCol="0">
            <a:spAutoFit/>
          </a:bodyPr>
          <a:lstStyle/>
          <a:p>
            <a:r>
              <a:rPr lang="en-US" dirty="0" smtClean="0">
                <a:solidFill>
                  <a:srgbClr val="002060"/>
                </a:solidFill>
                <a:latin typeface="Comic Sans MS" pitchFamily="66" charset="0"/>
              </a:rPr>
              <a:t>                      Baseline characteristics of sample</a:t>
            </a:r>
            <a:endParaRPr lang="el-GR" dirty="0">
              <a:solidFill>
                <a:srgbClr val="002060"/>
              </a:solidFill>
              <a:latin typeface="Comic Sans MS" pitchFamily="66" charset="0"/>
            </a:endParaRPr>
          </a:p>
        </p:txBody>
      </p:sp>
      <p:sp>
        <p:nvSpPr>
          <p:cNvPr id="5" name="TextBox 4"/>
          <p:cNvSpPr txBox="1"/>
          <p:nvPr/>
        </p:nvSpPr>
        <p:spPr>
          <a:xfrm>
            <a:off x="7596336" y="5373216"/>
            <a:ext cx="1192843" cy="369332"/>
          </a:xfrm>
          <a:prstGeom prst="rect">
            <a:avLst/>
          </a:prstGeom>
          <a:noFill/>
        </p:spPr>
        <p:txBody>
          <a:bodyPr wrap="square" rtlCol="0">
            <a:spAutoFit/>
          </a:bodyPr>
          <a:lstStyle/>
          <a:p>
            <a:r>
              <a:rPr lang="el-GR" dirty="0" smtClean="0">
                <a:solidFill>
                  <a:srgbClr val="000000"/>
                </a:solidFill>
              </a:rPr>
              <a:t>1/2…</a:t>
            </a:r>
            <a:endParaRPr lang="el-GR" dirty="0">
              <a:solidFill>
                <a:srgbClr val="000000"/>
              </a:solidFill>
            </a:endParaRPr>
          </a:p>
        </p:txBody>
      </p:sp>
      <p:pic>
        <p:nvPicPr>
          <p:cNvPr id="2537" name="Picture 48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92204" y="5553551"/>
            <a:ext cx="1455535" cy="1183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38" name="Picture 6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7828" y="743322"/>
            <a:ext cx="10129398" cy="5187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94322" y="600496"/>
            <a:ext cx="7827963" cy="595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9855676"/>
      </p:ext>
    </p:extLst>
  </p:cSld>
  <p:clrMapOvr>
    <a:masterClrMapping/>
  </p:clrMapOvr>
  <p:transition>
    <p:wheel spokes="1"/>
  </p:transition>
  <p:timing>
    <p:tnLst>
      <p:par>
        <p:cTn id="1" dur="indefinite" restart="never" nodeType="tmRoot"/>
      </p:par>
    </p:tnLst>
  </p:timing>
  <p:extLst mod="1">
    <p:ext uri="{E180D4A7-C9FB-4DFB-919C-405C955672EB}">
      <p14:showEvtLst xmlns:p14="http://schemas.microsoft.com/office/powerpoint/2010/main">
        <p14:playEvt time="1465" objId="2"/>
        <p14:triggerEvt type="onClick" time="1465" objId="2"/>
        <p14:stopEvt time="5018" objId="2"/>
      </p14:showEvtLst>
    </p:ext>
  </p:extLs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822960" y="365760"/>
            <a:ext cx="1839060" cy="548640"/>
          </a:xfrm>
        </p:spPr>
        <p:txBody>
          <a:bodyPr/>
          <a:lstStyle/>
          <a:p>
            <a:r>
              <a:rPr lang="en-US" dirty="0" smtClean="0"/>
              <a:t>Results</a:t>
            </a:r>
            <a:endParaRPr lang="el-GR" dirty="0"/>
          </a:p>
        </p:txBody>
      </p:sp>
      <p:sp>
        <p:nvSpPr>
          <p:cNvPr id="3" name="TextBox 2"/>
          <p:cNvSpPr txBox="1"/>
          <p:nvPr/>
        </p:nvSpPr>
        <p:spPr>
          <a:xfrm>
            <a:off x="251520" y="6165304"/>
            <a:ext cx="4821000" cy="646331"/>
          </a:xfrm>
          <a:prstGeom prst="rect">
            <a:avLst/>
          </a:prstGeom>
          <a:solidFill>
            <a:srgbClr val="002060"/>
          </a:solidFill>
        </p:spPr>
        <p:txBody>
          <a:bodyPr wrap="none" rtlCol="0">
            <a:spAutoFit/>
          </a:bodyPr>
          <a:lstStyle/>
          <a:p>
            <a:r>
              <a:rPr lang="en-US" b="1" dirty="0" smtClean="0">
                <a:solidFill>
                  <a:srgbClr val="FFFF00"/>
                </a:solidFill>
                <a:latin typeface="Calibri"/>
                <a:ea typeface="Calibri"/>
                <a:cs typeface="Times New Roman"/>
              </a:rPr>
              <a:t>During ems</a:t>
            </a:r>
            <a:r>
              <a:rPr lang="en-US" dirty="0" smtClean="0">
                <a:solidFill>
                  <a:srgbClr val="FFFF00"/>
                </a:solidFill>
                <a:latin typeface="Calibri"/>
                <a:ea typeface="Calibri"/>
                <a:cs typeface="Times New Roman"/>
              </a:rPr>
              <a:t>: pain</a:t>
            </a:r>
            <a:r>
              <a:rPr lang="el-GR" dirty="0" smtClean="0">
                <a:solidFill>
                  <a:srgbClr val="FFFF00"/>
                </a:solidFill>
                <a:latin typeface="Calibri"/>
                <a:ea typeface="Calibri"/>
                <a:cs typeface="Times New Roman"/>
              </a:rPr>
              <a:t> (</a:t>
            </a:r>
            <a:r>
              <a:rPr lang="en-US" dirty="0" smtClean="0">
                <a:solidFill>
                  <a:srgbClr val="FFFF00"/>
                </a:solidFill>
                <a:latin typeface="Calibri"/>
                <a:ea typeface="Calibri"/>
                <a:cs typeface="Times New Roman"/>
              </a:rPr>
              <a:t>N=2</a:t>
            </a:r>
            <a:r>
              <a:rPr lang="el-GR" dirty="0" smtClean="0">
                <a:solidFill>
                  <a:srgbClr val="FFFF00"/>
                </a:solidFill>
                <a:latin typeface="Calibri"/>
                <a:ea typeface="Calibri"/>
                <a:cs typeface="Times New Roman"/>
              </a:rPr>
              <a:t>)</a:t>
            </a:r>
            <a:r>
              <a:rPr lang="en-US" dirty="0" smtClean="0">
                <a:solidFill>
                  <a:srgbClr val="FFFF00"/>
                </a:solidFill>
                <a:latin typeface="Calibri"/>
                <a:ea typeface="Calibri"/>
                <a:cs typeface="Times New Roman"/>
              </a:rPr>
              <a:t>,</a:t>
            </a:r>
            <a:r>
              <a:rPr lang="el-GR" dirty="0" smtClean="0">
                <a:solidFill>
                  <a:srgbClr val="FFFF00"/>
                </a:solidFill>
                <a:latin typeface="Calibri"/>
                <a:ea typeface="Calibri"/>
                <a:cs typeface="Times New Roman"/>
              </a:rPr>
              <a:t>   ↕</a:t>
            </a:r>
            <a:r>
              <a:rPr lang="en-US" dirty="0" smtClean="0">
                <a:solidFill>
                  <a:srgbClr val="FFFF00"/>
                </a:solidFill>
                <a:latin typeface="Calibri"/>
                <a:ea typeface="Calibri"/>
                <a:cs typeface="Times New Roman"/>
              </a:rPr>
              <a:t>ABG, VBG,</a:t>
            </a:r>
            <a:r>
              <a:rPr lang="el-GR" dirty="0" smtClean="0">
                <a:solidFill>
                  <a:srgbClr val="FFFF00"/>
                </a:solidFill>
                <a:latin typeface="Calibri"/>
                <a:ea typeface="Calibri"/>
                <a:cs typeface="Times New Roman"/>
              </a:rPr>
              <a:t> </a:t>
            </a:r>
            <a:r>
              <a:rPr lang="en-US" dirty="0" smtClean="0">
                <a:solidFill>
                  <a:srgbClr val="FFFF00"/>
                </a:solidFill>
                <a:latin typeface="Calibri"/>
                <a:ea typeface="Calibri"/>
                <a:cs typeface="Times New Roman"/>
              </a:rPr>
              <a:t>T</a:t>
            </a:r>
            <a:r>
              <a:rPr lang="el-GR" dirty="0" smtClean="0">
                <a:solidFill>
                  <a:srgbClr val="FFFF00"/>
                </a:solidFill>
                <a:latin typeface="Calibri"/>
                <a:ea typeface="Calibri"/>
                <a:cs typeface="Times New Roman"/>
              </a:rPr>
              <a:t>, </a:t>
            </a:r>
            <a:r>
              <a:rPr lang="en-US" dirty="0" smtClean="0">
                <a:solidFill>
                  <a:srgbClr val="FFFF00"/>
                </a:solidFill>
                <a:latin typeface="Calibri"/>
                <a:ea typeface="Calibri"/>
                <a:cs typeface="Times New Roman"/>
              </a:rPr>
              <a:t>EKG</a:t>
            </a:r>
            <a:r>
              <a:rPr lang="el-GR" dirty="0" smtClean="0">
                <a:solidFill>
                  <a:srgbClr val="FFFF00"/>
                </a:solidFill>
                <a:latin typeface="Calibri"/>
                <a:ea typeface="Calibri"/>
                <a:cs typeface="Times New Roman"/>
              </a:rPr>
              <a:t>.  </a:t>
            </a:r>
          </a:p>
          <a:p>
            <a:r>
              <a:rPr lang="el-GR" dirty="0" smtClean="0">
                <a:solidFill>
                  <a:srgbClr val="FFFF00"/>
                </a:solidFill>
                <a:latin typeface="Calibri"/>
                <a:ea typeface="Calibri"/>
                <a:cs typeface="Times New Roman"/>
              </a:rPr>
              <a:t>↑ </a:t>
            </a:r>
            <a:r>
              <a:rPr lang="en-US" dirty="0" smtClean="0">
                <a:solidFill>
                  <a:srgbClr val="FFFF00"/>
                </a:solidFill>
                <a:latin typeface="Calibri"/>
                <a:ea typeface="Calibri"/>
                <a:cs typeface="Times New Roman"/>
              </a:rPr>
              <a:t>BP by</a:t>
            </a:r>
            <a:r>
              <a:rPr lang="el-GR" dirty="0" smtClean="0">
                <a:solidFill>
                  <a:srgbClr val="FFFF00"/>
                </a:solidFill>
                <a:latin typeface="Calibri"/>
                <a:ea typeface="Calibri"/>
                <a:cs typeface="Times New Roman"/>
              </a:rPr>
              <a:t> </a:t>
            </a:r>
            <a:r>
              <a:rPr lang="en-US" dirty="0">
                <a:solidFill>
                  <a:srgbClr val="FFFF00"/>
                </a:solidFill>
                <a:latin typeface="Calibri"/>
                <a:ea typeface="Calibri"/>
                <a:cs typeface="Times New Roman"/>
              </a:rPr>
              <a:t>2</a:t>
            </a:r>
            <a:r>
              <a:rPr lang="el-GR" dirty="0" smtClean="0">
                <a:solidFill>
                  <a:srgbClr val="FFFF00"/>
                </a:solidFill>
                <a:latin typeface="Calibri"/>
                <a:ea typeface="Calibri"/>
                <a:cs typeface="Times New Roman"/>
              </a:rPr>
              <a:t>0-60</a:t>
            </a:r>
            <a:r>
              <a:rPr lang="en-US" dirty="0" smtClean="0">
                <a:solidFill>
                  <a:srgbClr val="FFFF00"/>
                </a:solidFill>
                <a:latin typeface="Calibri"/>
                <a:ea typeface="Calibri"/>
                <a:cs typeface="Times New Roman"/>
              </a:rPr>
              <a:t>mmHg</a:t>
            </a:r>
            <a:r>
              <a:rPr lang="en-US" dirty="0">
                <a:solidFill>
                  <a:srgbClr val="FFFF00"/>
                </a:solidFill>
                <a:latin typeface="Calibri"/>
                <a:ea typeface="Calibri"/>
                <a:cs typeface="Times New Roman"/>
              </a:rPr>
              <a:t> </a:t>
            </a:r>
            <a:r>
              <a:rPr lang="en-US" dirty="0" smtClean="0">
                <a:solidFill>
                  <a:srgbClr val="FFFF00"/>
                </a:solidFill>
                <a:latin typeface="Calibri"/>
                <a:ea typeface="Calibri"/>
                <a:cs typeface="Times New Roman"/>
              </a:rPr>
              <a:t>(or</a:t>
            </a:r>
            <a:r>
              <a:rPr lang="el-GR" dirty="0" smtClean="0">
                <a:solidFill>
                  <a:srgbClr val="FFFF00"/>
                </a:solidFill>
                <a:latin typeface="Calibri"/>
                <a:ea typeface="Calibri"/>
                <a:cs typeface="Times New Roman"/>
              </a:rPr>
              <a:t> ↓ΝΑ) &amp;</a:t>
            </a:r>
            <a:r>
              <a:rPr lang="en-US" dirty="0" smtClean="0">
                <a:solidFill>
                  <a:srgbClr val="FFFF00"/>
                </a:solidFill>
                <a:latin typeface="Calibri"/>
                <a:ea typeface="Calibri"/>
                <a:cs typeface="Times New Roman"/>
              </a:rPr>
              <a:t> </a:t>
            </a:r>
            <a:r>
              <a:rPr lang="el-GR" dirty="0" smtClean="0">
                <a:solidFill>
                  <a:srgbClr val="FFFF00"/>
                </a:solidFill>
                <a:latin typeface="Calibri"/>
                <a:ea typeface="Calibri"/>
                <a:cs typeface="Times New Roman"/>
              </a:rPr>
              <a:t> </a:t>
            </a:r>
            <a:r>
              <a:rPr lang="en-US" dirty="0" smtClean="0">
                <a:solidFill>
                  <a:srgbClr val="FFFF00"/>
                </a:solidFill>
                <a:latin typeface="Calibri"/>
                <a:ea typeface="Calibri"/>
                <a:cs typeface="Times New Roman"/>
              </a:rPr>
              <a:t>ICP</a:t>
            </a:r>
            <a:r>
              <a:rPr lang="el-GR" dirty="0" smtClean="0">
                <a:solidFill>
                  <a:srgbClr val="FFFF00"/>
                </a:solidFill>
                <a:latin typeface="Calibri"/>
                <a:ea typeface="Calibri"/>
                <a:cs typeface="Times New Roman"/>
              </a:rPr>
              <a:t>  0-2</a:t>
            </a:r>
            <a:r>
              <a:rPr lang="en-US" dirty="0">
                <a:solidFill>
                  <a:srgbClr val="FFFF00"/>
                </a:solidFill>
                <a:latin typeface="Calibri"/>
                <a:ea typeface="Calibri"/>
                <a:cs typeface="Times New Roman"/>
              </a:rPr>
              <a:t>mmHg</a:t>
            </a:r>
            <a:r>
              <a:rPr lang="el-GR" dirty="0">
                <a:solidFill>
                  <a:srgbClr val="FFFF00"/>
                </a:solidFill>
                <a:latin typeface="Calibri"/>
                <a:ea typeface="Calibri"/>
                <a:cs typeface="Times New Roman"/>
              </a:rPr>
              <a:t> </a:t>
            </a:r>
            <a:endParaRPr lang="el-GR" sz="1600" dirty="0">
              <a:solidFill>
                <a:srgbClr val="FFFF00"/>
              </a:solidFill>
            </a:endParaRP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7" y="3022974"/>
            <a:ext cx="1369971" cy="80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5784" y="1556792"/>
            <a:ext cx="3602360" cy="22674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843808" y="1849373"/>
            <a:ext cx="699230" cy="400110"/>
          </a:xfrm>
          <a:prstGeom prst="rect">
            <a:avLst/>
          </a:prstGeom>
          <a:noFill/>
        </p:spPr>
        <p:txBody>
          <a:bodyPr wrap="none" rtlCol="0">
            <a:spAutoFit/>
          </a:bodyPr>
          <a:lstStyle/>
          <a:p>
            <a:r>
              <a:rPr lang="en-US" sz="2000" b="1" dirty="0" smtClean="0">
                <a:latin typeface="Comic Sans MS" pitchFamily="66" charset="0"/>
              </a:rPr>
              <a:t> pre</a:t>
            </a:r>
            <a:endParaRPr lang="en-US" sz="2000" b="1" dirty="0">
              <a:latin typeface="Comic Sans MS" pitchFamily="66" charset="0"/>
            </a:endParaRPr>
          </a:p>
        </p:txBody>
      </p:sp>
      <p:sp>
        <p:nvSpPr>
          <p:cNvPr id="7" name="TextBox 6"/>
          <p:cNvSpPr txBox="1"/>
          <p:nvPr/>
        </p:nvSpPr>
        <p:spPr>
          <a:xfrm>
            <a:off x="4353785" y="1510819"/>
            <a:ext cx="596638" cy="338554"/>
          </a:xfrm>
          <a:prstGeom prst="rect">
            <a:avLst/>
          </a:prstGeom>
          <a:noFill/>
        </p:spPr>
        <p:txBody>
          <a:bodyPr wrap="none" rtlCol="0">
            <a:spAutoFit/>
          </a:bodyPr>
          <a:lstStyle/>
          <a:p>
            <a:r>
              <a:rPr lang="en-US" sz="1600" b="1" dirty="0" smtClean="0">
                <a:latin typeface="Comic Sans MS" pitchFamily="66" charset="0"/>
              </a:rPr>
              <a:t>post</a:t>
            </a:r>
            <a:endParaRPr lang="en-US" sz="1600" b="1" dirty="0">
              <a:latin typeface="Comic Sans MS" pitchFamily="66" charset="0"/>
            </a:endParaRPr>
          </a:p>
        </p:txBody>
      </p:sp>
      <p:sp>
        <p:nvSpPr>
          <p:cNvPr id="8" name="Δεξιό άγκιστρο 7"/>
          <p:cNvSpPr/>
          <p:nvPr/>
        </p:nvSpPr>
        <p:spPr>
          <a:xfrm rot="16200000">
            <a:off x="3159539" y="1992362"/>
            <a:ext cx="198021" cy="79208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 name="Δεξιό άγκιστρο 8"/>
          <p:cNvSpPr/>
          <p:nvPr/>
        </p:nvSpPr>
        <p:spPr>
          <a:xfrm rot="16200000">
            <a:off x="4551809" y="1579341"/>
            <a:ext cx="144015" cy="54006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 name="TextBox 9"/>
          <p:cNvSpPr txBox="1"/>
          <p:nvPr/>
        </p:nvSpPr>
        <p:spPr>
          <a:xfrm>
            <a:off x="3055192" y="908720"/>
            <a:ext cx="1596912" cy="338554"/>
          </a:xfrm>
          <a:prstGeom prst="rect">
            <a:avLst/>
          </a:prstGeom>
          <a:solidFill>
            <a:srgbClr val="FFFF00"/>
          </a:solidFill>
        </p:spPr>
        <p:txBody>
          <a:bodyPr wrap="none" rtlCol="0">
            <a:spAutoFit/>
          </a:bodyPr>
          <a:lstStyle/>
          <a:p>
            <a:r>
              <a:rPr lang="en-US" sz="1600" dirty="0" smtClean="0">
                <a:solidFill>
                  <a:srgbClr val="7030A0"/>
                </a:solidFill>
                <a:latin typeface="Comic Sans MS" pitchFamily="66" charset="0"/>
              </a:rPr>
              <a:t>Overall change</a:t>
            </a:r>
            <a:endParaRPr lang="en-US" sz="1600" dirty="0">
              <a:solidFill>
                <a:srgbClr val="7030A0"/>
              </a:solidFill>
              <a:latin typeface="Comic Sans MS" pitchFamily="66" charset="0"/>
            </a:endParaRPr>
          </a:p>
        </p:txBody>
      </p:sp>
      <p:graphicFrame>
        <p:nvGraphicFramePr>
          <p:cNvPr id="11" name="Πίνακας 10"/>
          <p:cNvGraphicFramePr>
            <a:graphicFrameLocks noGrp="1"/>
          </p:cNvGraphicFramePr>
          <p:nvPr>
            <p:extLst>
              <p:ext uri="{D42A27DB-BD31-4B8C-83A1-F6EECF244321}">
                <p14:modId xmlns:p14="http://schemas.microsoft.com/office/powerpoint/2010/main" val="801416529"/>
              </p:ext>
            </p:extLst>
          </p:nvPr>
        </p:nvGraphicFramePr>
        <p:xfrm>
          <a:off x="2273201" y="4105600"/>
          <a:ext cx="3594943" cy="841248"/>
        </p:xfrm>
        <a:graphic>
          <a:graphicData uri="http://schemas.openxmlformats.org/drawingml/2006/table">
            <a:tbl>
              <a:tblPr firstRow="1" firstCol="1" bandRow="1"/>
              <a:tblGrid>
                <a:gridCol w="497523"/>
                <a:gridCol w="1116022"/>
                <a:gridCol w="1981398"/>
              </a:tblGrid>
              <a:tr h="0">
                <a:tc>
                  <a:txBody>
                    <a:bodyPr/>
                    <a:lstStyle/>
                    <a:p>
                      <a:pPr marL="0" marR="0" algn="l">
                        <a:lnSpc>
                          <a:spcPct val="115000"/>
                        </a:lnSpc>
                        <a:spcBef>
                          <a:spcPts val="0"/>
                        </a:spcBef>
                        <a:spcAft>
                          <a:spcPts val="0"/>
                        </a:spcAft>
                      </a:pPr>
                      <a:r>
                        <a:rPr lang="en-US" sz="1600" b="1" dirty="0">
                          <a:effectLst/>
                          <a:latin typeface="Calibri"/>
                          <a:ea typeface="Calibri"/>
                          <a:cs typeface="Times New Roman"/>
                        </a:rPr>
                        <a:t> </a:t>
                      </a:r>
                      <a:endParaRPr lang="en-US"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l">
                        <a:lnSpc>
                          <a:spcPct val="115000"/>
                        </a:lnSpc>
                        <a:spcBef>
                          <a:spcPts val="0"/>
                        </a:spcBef>
                        <a:spcAft>
                          <a:spcPts val="0"/>
                        </a:spcAft>
                      </a:pPr>
                      <a:r>
                        <a:rPr lang="en-US" sz="1600" b="1" dirty="0">
                          <a:effectLst/>
                          <a:latin typeface="Calibri"/>
                          <a:ea typeface="Calibri"/>
                          <a:cs typeface="Times New Roman"/>
                        </a:rPr>
                        <a:t>Before EMS</a:t>
                      </a:r>
                      <a:endParaRPr lang="en-US"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l">
                        <a:lnSpc>
                          <a:spcPct val="115000"/>
                        </a:lnSpc>
                        <a:spcBef>
                          <a:spcPts val="0"/>
                        </a:spcBef>
                        <a:spcAft>
                          <a:spcPts val="0"/>
                        </a:spcAft>
                      </a:pPr>
                      <a:r>
                        <a:rPr lang="en-US" sz="1600" b="1" dirty="0">
                          <a:effectLst/>
                          <a:latin typeface="Calibri"/>
                          <a:ea typeface="Calibri"/>
                          <a:cs typeface="Times New Roman"/>
                        </a:rPr>
                        <a:t>After EMS</a:t>
                      </a:r>
                      <a:endParaRPr lang="en-US"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0">
                <a:tc>
                  <a:txBody>
                    <a:bodyPr/>
                    <a:lstStyle/>
                    <a:p>
                      <a:pPr marL="0" marR="0" algn="l">
                        <a:lnSpc>
                          <a:spcPct val="115000"/>
                        </a:lnSpc>
                        <a:spcBef>
                          <a:spcPts val="0"/>
                        </a:spcBef>
                        <a:spcAft>
                          <a:spcPts val="0"/>
                        </a:spcAft>
                      </a:pPr>
                      <a:r>
                        <a:rPr lang="en-US" sz="1600" b="1" dirty="0">
                          <a:effectLst/>
                          <a:latin typeface="Calibri"/>
                          <a:ea typeface="Calibri"/>
                          <a:cs typeface="Times New Roman"/>
                        </a:rPr>
                        <a:t>EPC</a:t>
                      </a:r>
                      <a:endParaRPr lang="en-US"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l">
                        <a:lnSpc>
                          <a:spcPct val="115000"/>
                        </a:lnSpc>
                        <a:spcBef>
                          <a:spcPts val="0"/>
                        </a:spcBef>
                        <a:spcAft>
                          <a:spcPts val="0"/>
                        </a:spcAft>
                      </a:pPr>
                      <a:r>
                        <a:rPr lang="en-US" sz="1600" dirty="0">
                          <a:effectLst/>
                          <a:latin typeface="Calibri"/>
                          <a:ea typeface="Calibri"/>
                          <a:cs typeface="Times New Roman"/>
                        </a:rPr>
                        <a:t>13.5±1.8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l">
                        <a:lnSpc>
                          <a:spcPct val="115000"/>
                        </a:lnSpc>
                        <a:spcBef>
                          <a:spcPts val="0"/>
                        </a:spcBef>
                        <a:spcAft>
                          <a:spcPts val="0"/>
                        </a:spcAft>
                      </a:pPr>
                      <a:r>
                        <a:rPr lang="en-US" sz="1600" dirty="0">
                          <a:effectLst/>
                          <a:latin typeface="Calibri"/>
                          <a:ea typeface="Calibri"/>
                          <a:cs typeface="Times New Roman"/>
                        </a:rPr>
                        <a:t>20.8±3.0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0">
                <a:tc>
                  <a:txBody>
                    <a:bodyPr/>
                    <a:lstStyle/>
                    <a:p>
                      <a:pPr marL="0" marR="0" algn="l">
                        <a:lnSpc>
                          <a:spcPct val="115000"/>
                        </a:lnSpc>
                        <a:spcBef>
                          <a:spcPts val="0"/>
                        </a:spcBef>
                        <a:spcAft>
                          <a:spcPts val="0"/>
                        </a:spcAft>
                      </a:pPr>
                      <a:r>
                        <a:rPr lang="en-US" sz="1600" b="1" dirty="0">
                          <a:effectLst/>
                          <a:latin typeface="Calibri"/>
                          <a:ea typeface="Calibri"/>
                          <a:cs typeface="Times New Roman"/>
                        </a:rPr>
                        <a:t>CEC</a:t>
                      </a:r>
                      <a:endParaRPr lang="en-US" sz="16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l">
                        <a:lnSpc>
                          <a:spcPct val="115000"/>
                        </a:lnSpc>
                        <a:spcBef>
                          <a:spcPts val="0"/>
                        </a:spcBef>
                        <a:spcAft>
                          <a:spcPts val="0"/>
                        </a:spcAft>
                      </a:pPr>
                      <a:r>
                        <a:rPr lang="en-US" sz="1600" dirty="0">
                          <a:effectLst/>
                          <a:latin typeface="Calibri"/>
                          <a:ea typeface="Calibri"/>
                          <a:cs typeface="Times New Roman"/>
                        </a:rPr>
                        <a:t>16.5±2.6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l">
                        <a:lnSpc>
                          <a:spcPct val="115000"/>
                        </a:lnSpc>
                        <a:spcBef>
                          <a:spcPts val="0"/>
                        </a:spcBef>
                        <a:spcAft>
                          <a:spcPts val="0"/>
                        </a:spcAft>
                      </a:pPr>
                      <a:r>
                        <a:rPr lang="en-US" sz="1600" dirty="0">
                          <a:effectLst/>
                          <a:latin typeface="Calibri"/>
                          <a:ea typeface="Calibri"/>
                          <a:cs typeface="Times New Roman"/>
                        </a:rPr>
                        <a:t>23.8±3.4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bl>
          </a:graphicData>
        </a:graphic>
      </p:graphicFrame>
      <p:cxnSp>
        <p:nvCxnSpPr>
          <p:cNvPr id="12" name="Ευθύγραμμο βέλος σύνδεσης 11"/>
          <p:cNvCxnSpPr/>
          <p:nvPr/>
        </p:nvCxnSpPr>
        <p:spPr>
          <a:xfrm>
            <a:off x="5313784" y="4489648"/>
            <a:ext cx="9144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652120" y="5404048"/>
            <a:ext cx="1583524" cy="553998"/>
          </a:xfrm>
          <a:prstGeom prst="rect">
            <a:avLst/>
          </a:prstGeom>
          <a:solidFill>
            <a:srgbClr val="002060"/>
          </a:solidFill>
          <a:ln>
            <a:solidFill>
              <a:srgbClr val="92D050"/>
            </a:solidFill>
          </a:ln>
        </p:spPr>
        <p:txBody>
          <a:bodyPr wrap="square" rtlCol="0">
            <a:spAutoFit/>
          </a:bodyPr>
          <a:lstStyle/>
          <a:p>
            <a:r>
              <a:rPr lang="en-US" sz="3000" b="1" i="1" dirty="0" smtClean="0">
                <a:solidFill>
                  <a:schemeClr val="bg1"/>
                </a:solidFill>
                <a:latin typeface="Comic Sans MS" pitchFamily="66" charset="0"/>
              </a:rPr>
              <a:t>P~0.01</a:t>
            </a:r>
            <a:endParaRPr lang="en-US" sz="3000" b="1" i="1" dirty="0">
              <a:solidFill>
                <a:schemeClr val="bg1"/>
              </a:solidFill>
              <a:latin typeface="Comic Sans MS" pitchFamily="66" charset="0"/>
            </a:endParaRPr>
          </a:p>
        </p:txBody>
      </p:sp>
      <p:sp>
        <p:nvSpPr>
          <p:cNvPr id="5" name="Επεξήγηση με επάνω βέλος 4"/>
          <p:cNvSpPr/>
          <p:nvPr/>
        </p:nvSpPr>
        <p:spPr>
          <a:xfrm>
            <a:off x="7557863" y="4241993"/>
            <a:ext cx="1296144" cy="1275239"/>
          </a:xfrm>
          <a:prstGeom prst="upArrowCallou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smtClean="0">
                <a:latin typeface="Comic Sans MS" pitchFamily="66" charset="0"/>
              </a:rPr>
              <a:t>EPCs</a:t>
            </a:r>
            <a:endParaRPr lang="en-US" sz="3600">
              <a:latin typeface="Comic Sans MS" pitchFamily="66" charset="0"/>
            </a:endParaRPr>
          </a:p>
        </p:txBody>
      </p:sp>
      <p:pic>
        <p:nvPicPr>
          <p:cNvPr id="6" name="Picture 2"/>
          <p:cNvPicPr>
            <a:picLocks noChangeAspect="1" noChangeArrowheads="1"/>
          </p:cNvPicPr>
          <p:nvPr/>
        </p:nvPicPr>
        <p:blipFill>
          <a:blip r:embed="rId5">
            <a:duotone>
              <a:schemeClr val="accent3">
                <a:shade val="45000"/>
                <a:satMod val="135000"/>
              </a:schemeClr>
              <a:prstClr val="white"/>
            </a:duotone>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349479" y="2271005"/>
            <a:ext cx="1712913" cy="154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7">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165046" y="238278"/>
            <a:ext cx="1978953" cy="1782708"/>
          </a:xfrm>
          <a:prstGeom prst="rect">
            <a:avLst/>
          </a:prstGeom>
          <a:ln>
            <a:noFill/>
          </a:ln>
          <a:effectLst/>
          <a:extLst/>
        </p:spPr>
      </p:pic>
    </p:spTree>
    <p:extLst>
      <p:ext uri="{BB962C8B-B14F-4D97-AF65-F5344CB8AC3E}">
        <p14:creationId xmlns:p14="http://schemas.microsoft.com/office/powerpoint/2010/main" val="116791629"/>
      </p:ext>
    </p:extLst>
  </p:cSld>
  <p:clrMapOvr>
    <a:masterClrMapping/>
  </p:clrMapOvr>
  <mc:AlternateContent xmlns:mc="http://schemas.openxmlformats.org/markup-compatibility/2006" xmlns:p14="http://schemas.microsoft.com/office/powerpoint/2010/main">
    <mc:Choice Requires="p14">
      <p:transition spd="slow" p14:dur="1500">
        <p14:vortex dir="r"/>
      </p:transition>
    </mc:Choice>
    <mc:Fallback xmlns="">
      <p:transition spd="slow">
        <p:fade/>
      </p:transition>
    </mc:Fallback>
  </mc:AlternateContent>
  <p:timing>
    <p:tnLst>
      <p:par>
        <p:cTn id="1" dur="indefinite" restart="never" nodeType="tmRoot"/>
      </p:par>
    </p:tnLst>
  </p:timing>
  <p:extLst mod="1">
    <p:ext uri="{E180D4A7-C9FB-4DFB-919C-405C955672EB}">
      <p14:showEvtLst xmlns:p14="http://schemas.microsoft.com/office/powerpoint/2010/main">
        <p14:playEvt time="1343" objId="14"/>
        <p14:triggerEvt type="onClick" time="1343" objId="14"/>
        <p14:stopEvt time="72966" objId="14"/>
      </p14:showEvtLst>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n-US" i="1" dirty="0" smtClean="0">
                <a:solidFill>
                  <a:srgbClr val="FF0000"/>
                </a:solidFill>
                <a:latin typeface="Calibri"/>
                <a:ea typeface="Calibri"/>
                <a:cs typeface="Times New Roman"/>
              </a:rPr>
              <a:t>conclusions - Key Messages</a:t>
            </a:r>
            <a:endParaRPr lang="el-GR" dirty="0"/>
          </a:p>
        </p:txBody>
      </p:sp>
      <p:sp>
        <p:nvSpPr>
          <p:cNvPr id="3" name="Θέση περιεχομένου 2"/>
          <p:cNvSpPr>
            <a:spLocks noGrp="1"/>
          </p:cNvSpPr>
          <p:nvPr>
            <p:ph idx="1"/>
          </p:nvPr>
        </p:nvSpPr>
        <p:spPr>
          <a:xfrm>
            <a:off x="107504" y="1100628"/>
            <a:ext cx="8640960" cy="5208692"/>
          </a:xfrm>
          <a:solidFill>
            <a:schemeClr val="bg1"/>
          </a:solidFill>
        </p:spPr>
        <p:txBody>
          <a:bodyPr>
            <a:normAutofit/>
          </a:bodyPr>
          <a:lstStyle/>
          <a:p>
            <a:pPr>
              <a:spcAft>
                <a:spcPts val="0"/>
              </a:spcAft>
            </a:pPr>
            <a:r>
              <a:rPr lang="en-US" dirty="0" smtClean="0">
                <a:latin typeface="Calibri"/>
                <a:ea typeface="Calibri"/>
                <a:cs typeface="Times New Roman"/>
              </a:rPr>
              <a:t>A </a:t>
            </a:r>
            <a:r>
              <a:rPr lang="en-US" dirty="0">
                <a:latin typeface="Calibri"/>
                <a:ea typeface="Calibri"/>
                <a:cs typeface="Times New Roman"/>
              </a:rPr>
              <a:t>30 min EMS session acutely mobilized EPC in septic ICU patients not on steroids.</a:t>
            </a:r>
            <a:endParaRPr lang="el-GR" dirty="0">
              <a:latin typeface="Calibri"/>
              <a:ea typeface="Calibri"/>
              <a:cs typeface="Times New Roman"/>
            </a:endParaRPr>
          </a:p>
          <a:p>
            <a:pPr>
              <a:spcAft>
                <a:spcPts val="0"/>
              </a:spcAft>
            </a:pPr>
            <a:r>
              <a:rPr lang="en-US" dirty="0">
                <a:latin typeface="Calibri"/>
                <a:ea typeface="Calibri"/>
                <a:cs typeface="Times New Roman"/>
              </a:rPr>
              <a:t>Mobilization was similar in two current protocols; and not related to F or Imax. </a:t>
            </a:r>
            <a:endParaRPr lang="el-GR" dirty="0">
              <a:latin typeface="Calibri"/>
              <a:ea typeface="Calibri"/>
              <a:cs typeface="Times New Roman"/>
            </a:endParaRPr>
          </a:p>
          <a:p>
            <a:pPr>
              <a:spcAft>
                <a:spcPts val="0"/>
              </a:spcAft>
            </a:pPr>
            <a:r>
              <a:rPr lang="en-US" dirty="0">
                <a:latin typeface="Calibri"/>
                <a:ea typeface="Calibri"/>
                <a:cs typeface="Times New Roman"/>
              </a:rPr>
              <a:t>No cardiovascular derangements or cardiac marker changes occurred.</a:t>
            </a:r>
            <a:endParaRPr lang="el-GR" dirty="0">
              <a:latin typeface="Calibri"/>
              <a:ea typeface="Calibri"/>
              <a:cs typeface="Times New Roman"/>
            </a:endParaRPr>
          </a:p>
          <a:p>
            <a:pPr>
              <a:spcAft>
                <a:spcPts val="0"/>
              </a:spcAft>
            </a:pPr>
            <a:r>
              <a:rPr lang="en-US" dirty="0">
                <a:latin typeface="Calibri"/>
                <a:ea typeface="Calibri"/>
                <a:cs typeface="Times New Roman"/>
              </a:rPr>
              <a:t>Biochemical, CEC and physiological changes were in the same direction as exercise.</a:t>
            </a:r>
            <a:endParaRPr lang="el-GR" dirty="0">
              <a:latin typeface="Calibri"/>
              <a:ea typeface="Calibri"/>
              <a:cs typeface="Times New Roman"/>
            </a:endParaRPr>
          </a:p>
          <a:p>
            <a:pPr>
              <a:spcAft>
                <a:spcPts val="0"/>
              </a:spcAft>
            </a:pPr>
            <a:r>
              <a:rPr lang="en-US" dirty="0">
                <a:latin typeface="Calibri"/>
                <a:ea typeface="Calibri"/>
                <a:cs typeface="Times New Roman"/>
              </a:rPr>
              <a:t>No disease severity correlation with EPC levels or EPC mobilization was found</a:t>
            </a:r>
            <a:r>
              <a:rPr lang="en-US" dirty="0" smtClean="0">
                <a:latin typeface="Calibri"/>
                <a:ea typeface="Calibri"/>
                <a:cs typeface="Times New Roman"/>
              </a:rPr>
              <a:t>.</a:t>
            </a:r>
          </a:p>
          <a:p>
            <a:pPr>
              <a:spcAft>
                <a:spcPts val="0"/>
              </a:spcAft>
            </a:pPr>
            <a:r>
              <a:rPr lang="en-US" dirty="0">
                <a:latin typeface="Calibri"/>
                <a:ea typeface="Calibri"/>
                <a:cs typeface="Times New Roman"/>
              </a:rPr>
              <a:t>An important inference might be that, EPC mobilization could be a fundamental underlying mechanism of the regenerative effects of and similarities between EMS and exercise.  Steroids, as marrow suppressants, could hinder mobilization. </a:t>
            </a:r>
            <a:endParaRPr lang="en-US" dirty="0" smtClean="0">
              <a:latin typeface="Calibri"/>
              <a:ea typeface="Calibri"/>
              <a:cs typeface="Times New Roman"/>
            </a:endParaRPr>
          </a:p>
          <a:p>
            <a:pPr>
              <a:spcAft>
                <a:spcPts val="0"/>
              </a:spcAft>
            </a:pPr>
            <a:endParaRPr lang="el-GR" dirty="0">
              <a:latin typeface="Calibri"/>
              <a:ea typeface="Calibri"/>
              <a:cs typeface="Times New Roman"/>
            </a:endParaRPr>
          </a:p>
          <a:p>
            <a:r>
              <a:rPr lang="en-US" dirty="0"/>
              <a:t>Insight to pathophysiology and clinical relevance. </a:t>
            </a:r>
            <a:endParaRPr lang="en-US" dirty="0" smtClean="0"/>
          </a:p>
          <a:p>
            <a:r>
              <a:rPr lang="en-US" b="0" dirty="0" smtClean="0"/>
              <a:t>The </a:t>
            </a:r>
            <a:r>
              <a:rPr lang="en-US" b="0" dirty="0"/>
              <a:t>basic question </a:t>
            </a:r>
            <a:r>
              <a:rPr lang="en-US" b="0" dirty="0" smtClean="0"/>
              <a:t>is: Does this </a:t>
            </a:r>
            <a:r>
              <a:rPr lang="en-US" b="0" dirty="0"/>
              <a:t>EMS-induced EPC mobilization </a:t>
            </a:r>
            <a:r>
              <a:rPr lang="en-US" b="0" dirty="0" smtClean="0"/>
              <a:t>lead </a:t>
            </a:r>
            <a:r>
              <a:rPr lang="en-US" b="0" dirty="0"/>
              <a:t>to a better prognosis due to </a:t>
            </a:r>
            <a:r>
              <a:rPr lang="en-US" b="0" dirty="0" smtClean="0"/>
              <a:t>regeneration? </a:t>
            </a:r>
          </a:p>
          <a:p>
            <a:pPr>
              <a:buFont typeface="Wingdings" pitchFamily="2" charset="2"/>
              <a:buChar char="Ø"/>
            </a:pPr>
            <a:r>
              <a:rPr lang="en-US" b="0" dirty="0" smtClean="0"/>
              <a:t>No RCTs/ no hard endpoint studies ($, time,..)</a:t>
            </a:r>
          </a:p>
          <a:p>
            <a:pPr>
              <a:buFont typeface="Wingdings" pitchFamily="2" charset="2"/>
              <a:buChar char="Ø"/>
            </a:pPr>
            <a:r>
              <a:rPr lang="en-US" b="0" dirty="0" smtClean="0"/>
              <a:t>Hence mechanism exploration is useful in setting weak indications</a:t>
            </a:r>
            <a:endParaRPr lang="el-GR"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24519" y="476673"/>
            <a:ext cx="1468110" cy="1440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8508210"/>
      </p:ext>
    </p:extLst>
  </p:cSld>
  <p:clrMapOvr>
    <a:masterClrMapping/>
  </p:clrMapOvr>
  <mc:AlternateContent xmlns:mc="http://schemas.openxmlformats.org/markup-compatibility/2006" xmlns:p14="http://schemas.microsoft.com/office/powerpoint/2010/main">
    <mc:Choice Requires="p14">
      <p:transition spd="slow">
        <p14:ripple/>
        <p:sndAc>
          <p:stSnd>
            <p:snd r:embed="rId3" name="chimes.wav"/>
          </p:stSnd>
        </p:sndAc>
      </p:transition>
    </mc:Choice>
    <mc:Fallback xmlns="">
      <p:transition spd="slow">
        <p:fade/>
        <p:sndAc>
          <p:stSnd>
            <p:snd r:embed="rId5" name="chimes.wav"/>
          </p:stSnd>
        </p:sndAc>
      </p:transition>
    </mc:Fallback>
  </mc:AlternateContent>
  <p:timing>
    <p:tnLst>
      <p:par>
        <p:cTn id="1" dur="indefinite" restart="never" nodeType="tmRoot"/>
      </p:par>
    </p:tnLst>
  </p:timing>
  <p:extLst mod="1">
    <p:ext uri="{E180D4A7-C9FB-4DFB-919C-405C955672EB}">
      <p14:showEvtLst xmlns:p14="http://schemas.microsoft.com/office/powerpoint/2010/main">
        <p14:playEvt time="1730" objId="4"/>
        <p14:triggerEvt type="onClick" time="1730" objId="4"/>
        <p14:stopEvt time="21562" objId="4"/>
      </p14:showEvtLst>
    </p:ext>
  </p:extLs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n-US" sz="4000" dirty="0" smtClean="0"/>
              <a:t>Safety!                         </a:t>
            </a:r>
            <a:endParaRPr lang="el-GR" sz="4000" dirty="0"/>
          </a:p>
        </p:txBody>
      </p:sp>
      <p:sp>
        <p:nvSpPr>
          <p:cNvPr id="3" name="Θέση περιεχομένου 2"/>
          <p:cNvSpPr>
            <a:spLocks noGrp="1"/>
          </p:cNvSpPr>
          <p:nvPr>
            <p:ph idx="1"/>
          </p:nvPr>
        </p:nvSpPr>
        <p:spPr>
          <a:xfrm>
            <a:off x="457200" y="1124745"/>
            <a:ext cx="8229600" cy="4320479"/>
          </a:xfrm>
        </p:spPr>
        <p:txBody>
          <a:bodyPr>
            <a:normAutofit lnSpcReduction="10000"/>
          </a:bodyPr>
          <a:lstStyle/>
          <a:p>
            <a:pPr>
              <a:lnSpc>
                <a:spcPct val="115000"/>
              </a:lnSpc>
            </a:pPr>
            <a:r>
              <a:rPr lang="en-US" sz="2400" dirty="0" smtClean="0">
                <a:solidFill>
                  <a:srgbClr val="000000"/>
                </a:solidFill>
                <a:ea typeface="Times New Roman"/>
                <a:cs typeface="Arial"/>
              </a:rPr>
              <a:t>Electric shock, burns, bruises, irritation, </a:t>
            </a:r>
            <a:r>
              <a:rPr lang="en-US" sz="2400" b="1" dirty="0" smtClean="0">
                <a:solidFill>
                  <a:srgbClr val="000000"/>
                </a:solidFill>
                <a:ea typeface="Times New Roman"/>
                <a:cs typeface="Arial"/>
              </a:rPr>
              <a:t>pain</a:t>
            </a:r>
            <a:r>
              <a:rPr lang="en-US" sz="2400" dirty="0" smtClean="0">
                <a:solidFill>
                  <a:srgbClr val="000000"/>
                </a:solidFill>
                <a:ea typeface="Times New Roman"/>
                <a:cs typeface="Arial"/>
              </a:rPr>
              <a:t>, </a:t>
            </a:r>
            <a:r>
              <a:rPr lang="en-US" sz="2400" b="1" dirty="0" smtClean="0">
                <a:solidFill>
                  <a:srgbClr val="000000"/>
                </a:solidFill>
                <a:ea typeface="Times New Roman"/>
                <a:cs typeface="Arial"/>
              </a:rPr>
              <a:t>fatigue</a:t>
            </a:r>
            <a:r>
              <a:rPr lang="en-US" sz="2400" dirty="0">
                <a:solidFill>
                  <a:srgbClr val="000000"/>
                </a:solidFill>
                <a:ea typeface="Times New Roman"/>
                <a:cs typeface="Arial"/>
              </a:rPr>
              <a:t> </a:t>
            </a:r>
            <a:endParaRPr lang="en-US" sz="2400" dirty="0" smtClean="0">
              <a:solidFill>
                <a:srgbClr val="000000"/>
              </a:solidFill>
              <a:ea typeface="Times New Roman"/>
              <a:cs typeface="Arial"/>
            </a:endParaRPr>
          </a:p>
          <a:p>
            <a:pPr marL="0" indent="0">
              <a:lnSpc>
                <a:spcPct val="115000"/>
              </a:lnSpc>
              <a:buNone/>
            </a:pPr>
            <a:r>
              <a:rPr lang="en-US" sz="2400" dirty="0">
                <a:solidFill>
                  <a:srgbClr val="000000"/>
                </a:solidFill>
                <a:ea typeface="Times New Roman"/>
                <a:cs typeface="Arial"/>
              </a:rPr>
              <a:t> </a:t>
            </a:r>
            <a:r>
              <a:rPr lang="en-US" sz="2400" dirty="0" smtClean="0">
                <a:solidFill>
                  <a:srgbClr val="000000"/>
                </a:solidFill>
                <a:ea typeface="Times New Roman"/>
                <a:cs typeface="Arial"/>
              </a:rPr>
              <a:t>  &gt;&gt; use GEL, alternate site/ frequency; ‘motor point’</a:t>
            </a:r>
          </a:p>
          <a:p>
            <a:pPr>
              <a:lnSpc>
                <a:spcPct val="115000"/>
              </a:lnSpc>
            </a:pPr>
            <a:r>
              <a:rPr lang="en-US" sz="2400" dirty="0" smtClean="0">
                <a:solidFill>
                  <a:srgbClr val="000000"/>
                </a:solidFill>
                <a:ea typeface="Times New Roman"/>
                <a:cs typeface="Arial"/>
              </a:rPr>
              <a:t>Interference with electric devices (PM, ICDs, insulin pumps..).</a:t>
            </a:r>
          </a:p>
          <a:p>
            <a:pPr>
              <a:lnSpc>
                <a:spcPct val="115000"/>
              </a:lnSpc>
            </a:pPr>
            <a:r>
              <a:rPr lang="en-US" sz="2400" b="1" dirty="0" smtClean="0">
                <a:solidFill>
                  <a:prstClr val="black"/>
                </a:solidFill>
              </a:rPr>
              <a:t>contraindicated</a:t>
            </a:r>
            <a:r>
              <a:rPr lang="en-US" sz="2400" dirty="0">
                <a:solidFill>
                  <a:prstClr val="black"/>
                </a:solidFill>
              </a:rPr>
              <a:t>: </a:t>
            </a:r>
            <a:r>
              <a:rPr lang="en-US" sz="2400" dirty="0" smtClean="0">
                <a:solidFill>
                  <a:prstClr val="black"/>
                </a:solidFill>
              </a:rPr>
              <a:t> Over </a:t>
            </a:r>
            <a:r>
              <a:rPr lang="en-US" sz="2400" dirty="0">
                <a:solidFill>
                  <a:prstClr val="black"/>
                </a:solidFill>
              </a:rPr>
              <a:t>eyes (^IOP</a:t>
            </a:r>
            <a:r>
              <a:rPr lang="en-US" sz="2400" dirty="0" smtClean="0">
                <a:solidFill>
                  <a:prstClr val="black"/>
                </a:solidFill>
              </a:rPr>
              <a:t>); Transcerebrally</a:t>
            </a:r>
            <a:r>
              <a:rPr lang="en-US" sz="2400" dirty="0">
                <a:solidFill>
                  <a:prstClr val="black"/>
                </a:solidFill>
              </a:rPr>
              <a:t>;</a:t>
            </a:r>
            <a:r>
              <a:rPr lang="en-US" sz="2400" dirty="0" smtClean="0">
                <a:solidFill>
                  <a:prstClr val="black"/>
                </a:solidFill>
              </a:rPr>
              <a:t> </a:t>
            </a:r>
            <a:r>
              <a:rPr lang="en-US" sz="2400" dirty="0">
                <a:solidFill>
                  <a:prstClr val="black"/>
                </a:solidFill>
              </a:rPr>
              <a:t>On the </a:t>
            </a:r>
            <a:r>
              <a:rPr lang="en-US" sz="2400" dirty="0" smtClean="0">
                <a:solidFill>
                  <a:prstClr val="black"/>
                </a:solidFill>
              </a:rPr>
              <a:t>front </a:t>
            </a:r>
            <a:r>
              <a:rPr lang="en-US" sz="2400" dirty="0">
                <a:solidFill>
                  <a:prstClr val="black"/>
                </a:solidFill>
              </a:rPr>
              <a:t>neck (acute hypotension or laryngospasm</a:t>
            </a:r>
            <a:r>
              <a:rPr lang="en-US" sz="2400" dirty="0" smtClean="0">
                <a:solidFill>
                  <a:prstClr val="black"/>
                </a:solidFill>
              </a:rPr>
              <a:t>); </a:t>
            </a:r>
            <a:r>
              <a:rPr lang="en-US" sz="2400" dirty="0">
                <a:solidFill>
                  <a:prstClr val="black"/>
                </a:solidFill>
              </a:rPr>
              <a:t>across a thoracic </a:t>
            </a:r>
            <a:r>
              <a:rPr lang="en-US" sz="2400" dirty="0" smtClean="0">
                <a:solidFill>
                  <a:prstClr val="black"/>
                </a:solidFill>
              </a:rPr>
              <a:t>diameter; </a:t>
            </a:r>
            <a:r>
              <a:rPr lang="en-US" sz="2400" dirty="0">
                <a:solidFill>
                  <a:prstClr val="black"/>
                </a:solidFill>
              </a:rPr>
              <a:t>On broken </a:t>
            </a:r>
            <a:r>
              <a:rPr lang="en-US" sz="2400" dirty="0" smtClean="0">
                <a:solidFill>
                  <a:prstClr val="black"/>
                </a:solidFill>
              </a:rPr>
              <a:t>skin; </a:t>
            </a:r>
            <a:r>
              <a:rPr lang="en-US" sz="2400" dirty="0">
                <a:solidFill>
                  <a:prstClr val="black"/>
                </a:solidFill>
              </a:rPr>
              <a:t>Over </a:t>
            </a:r>
            <a:r>
              <a:rPr lang="en-US" sz="2400" dirty="0" smtClean="0">
                <a:solidFill>
                  <a:prstClr val="black"/>
                </a:solidFill>
              </a:rPr>
              <a:t>malignancy; </a:t>
            </a:r>
            <a:r>
              <a:rPr lang="en-US" sz="2400" dirty="0">
                <a:solidFill>
                  <a:prstClr val="black"/>
                </a:solidFill>
              </a:rPr>
              <a:t>Directly over </a:t>
            </a:r>
            <a:r>
              <a:rPr lang="en-US" sz="2400" dirty="0" smtClean="0">
                <a:solidFill>
                  <a:prstClr val="black"/>
                </a:solidFill>
              </a:rPr>
              <a:t>spine; </a:t>
            </a:r>
            <a:r>
              <a:rPr lang="en-US" sz="2400" dirty="0">
                <a:solidFill>
                  <a:prstClr val="black"/>
                </a:solidFill>
              </a:rPr>
              <a:t>pt with </a:t>
            </a:r>
            <a:r>
              <a:rPr lang="en-US" sz="2400" dirty="0" smtClean="0">
                <a:solidFill>
                  <a:prstClr val="black"/>
                </a:solidFill>
              </a:rPr>
              <a:t>ICDs/PM/arrhythmia/seizures; pregnancy; site with risk of bleed/Fx/postsurgical...</a:t>
            </a:r>
          </a:p>
          <a:p>
            <a:pPr>
              <a:lnSpc>
                <a:spcPct val="115000"/>
              </a:lnSpc>
            </a:pPr>
            <a:r>
              <a:rPr lang="en-US" sz="2400" dirty="0" smtClean="0">
                <a:solidFill>
                  <a:prstClr val="black"/>
                </a:solidFill>
              </a:rPr>
              <a:t>NO use </a:t>
            </a:r>
            <a:r>
              <a:rPr lang="en-US" sz="2400" dirty="0">
                <a:solidFill>
                  <a:prstClr val="black"/>
                </a:solidFill>
              </a:rPr>
              <a:t>in health clubs, </a:t>
            </a:r>
            <a:r>
              <a:rPr lang="en-US" sz="2400" dirty="0" smtClean="0">
                <a:solidFill>
                  <a:prstClr val="black"/>
                </a:solidFill>
              </a:rPr>
              <a:t>beauty/skin, for body building. </a:t>
            </a:r>
          </a:p>
          <a:p>
            <a:pPr>
              <a:spcAft>
                <a:spcPts val="0"/>
              </a:spcAft>
            </a:pPr>
            <a:r>
              <a:rPr lang="en-US" sz="2400" dirty="0" smtClean="0">
                <a:ea typeface="Calibri"/>
                <a:cs typeface="Times New Roman"/>
              </a:rPr>
              <a:t>Long-term effects are not known.</a:t>
            </a:r>
            <a:endParaRPr lang="el-GR" dirty="0"/>
          </a:p>
        </p:txBody>
      </p:sp>
      <p:sp>
        <p:nvSpPr>
          <p:cNvPr id="4" name="TextBox 3"/>
          <p:cNvSpPr txBox="1"/>
          <p:nvPr/>
        </p:nvSpPr>
        <p:spPr>
          <a:xfrm>
            <a:off x="683568" y="5589240"/>
            <a:ext cx="6213945" cy="1261884"/>
          </a:xfrm>
          <a:prstGeom prst="rect">
            <a:avLst/>
          </a:prstGeom>
          <a:noFill/>
        </p:spPr>
        <p:txBody>
          <a:bodyPr wrap="none" rtlCol="0">
            <a:spAutoFit/>
          </a:bodyPr>
          <a:lstStyle/>
          <a:p>
            <a:pPr lvl="0"/>
            <a:r>
              <a:rPr lang="en-US" sz="2000" dirty="0" smtClean="0">
                <a:solidFill>
                  <a:prstClr val="black"/>
                </a:solidFill>
                <a:ea typeface="Calibri"/>
                <a:cs typeface="Times New Roman"/>
              </a:rPr>
              <a:t>www.accessdata.fda.gov/cdrh_docs/reviews/k122566.pdf</a:t>
            </a:r>
          </a:p>
          <a:p>
            <a:pPr lvl="0"/>
            <a:endParaRPr lang="en-US" sz="2000" dirty="0" smtClean="0">
              <a:solidFill>
                <a:prstClr val="black"/>
              </a:solidFill>
              <a:ea typeface="Calibri"/>
              <a:cs typeface="Times New Roman"/>
            </a:endParaRPr>
          </a:p>
          <a:p>
            <a:pPr lvl="0"/>
            <a:endParaRPr lang="en-US" sz="3600" dirty="0">
              <a:solidFill>
                <a:prstClr val="black"/>
              </a:solidFill>
              <a:ea typeface="Calibri"/>
              <a:cs typeface="Times New Roman"/>
            </a:endParaRPr>
          </a:p>
        </p:txBody>
      </p:sp>
    </p:spTree>
    <p:extLst>
      <p:ext uri="{BB962C8B-B14F-4D97-AF65-F5344CB8AC3E}">
        <p14:creationId xmlns:p14="http://schemas.microsoft.com/office/powerpoint/2010/main" val="187063396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extLst mod="1">
    <p:ext uri="{E180D4A7-C9FB-4DFB-919C-405C955672EB}">
      <p14:showEvtLst xmlns:p14="http://schemas.microsoft.com/office/powerpoint/2010/main">
        <p14:playEvt time="1963" objId="4"/>
        <p14:triggerEvt type="onClick" time="1963" objId="4"/>
        <p14:stopEvt time="37177" objId="4"/>
      </p14:showEvtLst>
    </p:ext>
  </p:extLs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2200" dirty="0" smtClean="0">
                <a:solidFill>
                  <a:prstClr val="black"/>
                </a:solidFill>
                <a:ea typeface="Calibri"/>
                <a:cs typeface="Times New Roman"/>
              </a:rPr>
              <a:t>SUMMARY: EMS ROLE IN PALLIATIVE/REHAB  [1/2]</a:t>
            </a:r>
            <a:endParaRPr lang="en-US" dirty="0"/>
          </a:p>
        </p:txBody>
      </p:sp>
      <p:sp>
        <p:nvSpPr>
          <p:cNvPr id="3" name="Θέση περιεχομένου 2"/>
          <p:cNvSpPr>
            <a:spLocks noGrp="1"/>
          </p:cNvSpPr>
          <p:nvPr>
            <p:ph idx="1"/>
          </p:nvPr>
        </p:nvSpPr>
        <p:spPr>
          <a:xfrm>
            <a:off x="457200" y="1196752"/>
            <a:ext cx="8229600" cy="5661247"/>
          </a:xfrm>
        </p:spPr>
        <p:txBody>
          <a:bodyPr>
            <a:normAutofit fontScale="85000" lnSpcReduction="20000"/>
          </a:bodyPr>
          <a:lstStyle/>
          <a:p>
            <a:pPr marL="0" marR="0">
              <a:lnSpc>
                <a:spcPct val="115000"/>
              </a:lnSpc>
              <a:spcBef>
                <a:spcPts val="0"/>
              </a:spcBef>
              <a:spcAft>
                <a:spcPts val="0"/>
              </a:spcAft>
            </a:pPr>
            <a:r>
              <a:rPr lang="en-US" dirty="0" smtClean="0">
                <a:ea typeface="Calibri"/>
                <a:cs typeface="Times New Roman"/>
              </a:rPr>
              <a:t>Ppx /retardation </a:t>
            </a:r>
            <a:r>
              <a:rPr lang="en-US" dirty="0">
                <a:ea typeface="Calibri"/>
                <a:cs typeface="Times New Roman"/>
              </a:rPr>
              <a:t>of disuse </a:t>
            </a:r>
            <a:r>
              <a:rPr lang="en-US" dirty="0" smtClean="0">
                <a:ea typeface="Calibri"/>
                <a:cs typeface="Times New Roman"/>
              </a:rPr>
              <a:t>atrophy; icuaw</a:t>
            </a:r>
            <a:endParaRPr lang="en-US" sz="4000" dirty="0">
              <a:ea typeface="Calibri"/>
              <a:cs typeface="Times New Roman"/>
            </a:endParaRPr>
          </a:p>
          <a:p>
            <a:pPr marL="0" marR="0">
              <a:lnSpc>
                <a:spcPct val="115000"/>
              </a:lnSpc>
              <a:spcBef>
                <a:spcPts val="0"/>
              </a:spcBef>
              <a:spcAft>
                <a:spcPts val="0"/>
              </a:spcAft>
            </a:pPr>
            <a:r>
              <a:rPr lang="en-US" dirty="0">
                <a:ea typeface="Calibri"/>
                <a:cs typeface="Times New Roman"/>
              </a:rPr>
              <a:t>Relaxation of muscle </a:t>
            </a:r>
            <a:r>
              <a:rPr lang="en-US" dirty="0" smtClean="0">
                <a:ea typeface="Calibri"/>
                <a:cs typeface="Times New Roman"/>
              </a:rPr>
              <a:t>spasms</a:t>
            </a:r>
          </a:p>
          <a:p>
            <a:pPr marL="0" marR="0">
              <a:lnSpc>
                <a:spcPct val="115000"/>
              </a:lnSpc>
              <a:spcBef>
                <a:spcPts val="0"/>
              </a:spcBef>
              <a:spcAft>
                <a:spcPts val="0"/>
              </a:spcAft>
            </a:pPr>
            <a:r>
              <a:rPr lang="en-US" dirty="0" smtClean="0">
                <a:ea typeface="Calibri"/>
                <a:cs typeface="Times New Roman"/>
              </a:rPr>
              <a:t>Complementary </a:t>
            </a:r>
            <a:r>
              <a:rPr lang="en-US" dirty="0">
                <a:ea typeface="Calibri"/>
                <a:cs typeface="Times New Roman"/>
              </a:rPr>
              <a:t>in </a:t>
            </a:r>
            <a:r>
              <a:rPr lang="en-US" dirty="0" smtClean="0">
                <a:ea typeface="Calibri"/>
                <a:cs typeface="Times New Roman"/>
              </a:rPr>
              <a:t>analgesia; </a:t>
            </a:r>
            <a:r>
              <a:rPr lang="en-US" dirty="0">
                <a:solidFill>
                  <a:prstClr val="black"/>
                </a:solidFill>
                <a:ea typeface="Calibri"/>
                <a:cs typeface="Times New Roman"/>
              </a:rPr>
              <a:t>Migraines, HA</a:t>
            </a:r>
            <a:r>
              <a:rPr lang="en-US" dirty="0" smtClean="0">
                <a:solidFill>
                  <a:prstClr val="black"/>
                </a:solidFill>
                <a:ea typeface="Calibri"/>
                <a:cs typeface="Times New Roman"/>
              </a:rPr>
              <a:t>.</a:t>
            </a:r>
            <a:endParaRPr lang="en-US" sz="4000" dirty="0">
              <a:ea typeface="Calibri"/>
              <a:cs typeface="Times New Roman"/>
            </a:endParaRPr>
          </a:p>
          <a:p>
            <a:pPr marL="0" marR="0">
              <a:lnSpc>
                <a:spcPct val="115000"/>
              </a:lnSpc>
              <a:spcBef>
                <a:spcPts val="0"/>
              </a:spcBef>
              <a:spcAft>
                <a:spcPts val="0"/>
              </a:spcAft>
            </a:pPr>
            <a:r>
              <a:rPr lang="en-US" dirty="0">
                <a:ea typeface="Calibri"/>
                <a:cs typeface="Times New Roman"/>
              </a:rPr>
              <a:t>Deep tissue </a:t>
            </a:r>
            <a:r>
              <a:rPr lang="en-US" dirty="0" smtClean="0">
                <a:ea typeface="Calibri"/>
                <a:cs typeface="Times New Roman"/>
              </a:rPr>
              <a:t>injury/ post surgical DVT</a:t>
            </a:r>
            <a:endParaRPr lang="en-US" sz="4000" dirty="0">
              <a:ea typeface="Calibri"/>
              <a:cs typeface="Times New Roman"/>
            </a:endParaRPr>
          </a:p>
          <a:p>
            <a:pPr marL="0" marR="0">
              <a:lnSpc>
                <a:spcPct val="115000"/>
              </a:lnSpc>
              <a:spcBef>
                <a:spcPts val="0"/>
              </a:spcBef>
              <a:spcAft>
                <a:spcPts val="0"/>
              </a:spcAft>
            </a:pPr>
            <a:r>
              <a:rPr lang="en-US" dirty="0">
                <a:ea typeface="Calibri"/>
                <a:cs typeface="Times New Roman"/>
              </a:rPr>
              <a:t>Muscle </a:t>
            </a:r>
            <a:r>
              <a:rPr lang="en-US" dirty="0" smtClean="0">
                <a:ea typeface="Calibri"/>
                <a:cs typeface="Times New Roman"/>
              </a:rPr>
              <a:t>re-education; &amp; increasing ROM</a:t>
            </a:r>
          </a:p>
          <a:p>
            <a:pPr marL="0" marR="0">
              <a:lnSpc>
                <a:spcPct val="115000"/>
              </a:lnSpc>
              <a:spcBef>
                <a:spcPts val="0"/>
              </a:spcBef>
              <a:spcAft>
                <a:spcPts val="0"/>
              </a:spcAft>
            </a:pPr>
            <a:r>
              <a:rPr lang="en-US" dirty="0" smtClean="0">
                <a:ea typeface="Calibri"/>
                <a:cs typeface="Times New Roman"/>
              </a:rPr>
              <a:t>Incontinence/ pelvic floor dysfunction/ Sx</a:t>
            </a:r>
          </a:p>
          <a:p>
            <a:pPr marL="0" lvl="0">
              <a:lnSpc>
                <a:spcPct val="115000"/>
              </a:lnSpc>
              <a:spcBef>
                <a:spcPts val="0"/>
              </a:spcBef>
            </a:pPr>
            <a:r>
              <a:rPr lang="en-US" dirty="0">
                <a:solidFill>
                  <a:prstClr val="black"/>
                </a:solidFill>
                <a:ea typeface="Calibri"/>
                <a:cs typeface="Times New Roman"/>
              </a:rPr>
              <a:t>Special populations: OSA</a:t>
            </a:r>
            <a:r>
              <a:rPr lang="en-US" dirty="0" smtClean="0">
                <a:solidFill>
                  <a:prstClr val="black"/>
                </a:solidFill>
                <a:ea typeface="Calibri"/>
                <a:cs typeface="Times New Roman"/>
              </a:rPr>
              <a:t>, </a:t>
            </a:r>
            <a:r>
              <a:rPr lang="en-US" dirty="0">
                <a:solidFill>
                  <a:prstClr val="black"/>
                </a:solidFill>
                <a:ea typeface="Calibri"/>
                <a:cs typeface="Times New Roman"/>
              </a:rPr>
              <a:t>iTremor, CHF, Ca (iontophoresis), depression, </a:t>
            </a:r>
            <a:r>
              <a:rPr lang="en-US" dirty="0" smtClean="0">
                <a:solidFill>
                  <a:prstClr val="black"/>
                </a:solidFill>
                <a:ea typeface="Calibri"/>
                <a:cs typeface="Times New Roman"/>
              </a:rPr>
              <a:t>GERD/N/V</a:t>
            </a:r>
            <a:r>
              <a:rPr lang="en-US" dirty="0">
                <a:solidFill>
                  <a:prstClr val="black"/>
                </a:solidFill>
                <a:ea typeface="Calibri"/>
                <a:cs typeface="Times New Roman"/>
              </a:rPr>
              <a:t>, </a:t>
            </a:r>
            <a:r>
              <a:rPr lang="en-US" dirty="0" smtClean="0">
                <a:solidFill>
                  <a:prstClr val="black"/>
                </a:solidFill>
                <a:ea typeface="Calibri"/>
                <a:cs typeface="Times New Roman"/>
              </a:rPr>
              <a:t>DP</a:t>
            </a:r>
            <a:endParaRPr lang="en-US" dirty="0">
              <a:solidFill>
                <a:prstClr val="black"/>
              </a:solidFill>
              <a:ea typeface="Calibri"/>
              <a:cs typeface="Times New Roman"/>
            </a:endParaRPr>
          </a:p>
          <a:p>
            <a:pPr marL="0" lvl="0">
              <a:lnSpc>
                <a:spcPct val="115000"/>
              </a:lnSpc>
              <a:spcBef>
                <a:spcPts val="0"/>
              </a:spcBef>
            </a:pPr>
            <a:r>
              <a:rPr lang="en-US" dirty="0" smtClean="0">
                <a:solidFill>
                  <a:prstClr val="black"/>
                </a:solidFill>
                <a:ea typeface="Calibri"/>
                <a:cs typeface="Times New Roman"/>
              </a:rPr>
              <a:t>REGENERATION</a:t>
            </a:r>
          </a:p>
          <a:p>
            <a:pPr marL="0" lvl="0" indent="0">
              <a:lnSpc>
                <a:spcPct val="115000"/>
              </a:lnSpc>
              <a:spcBef>
                <a:spcPts val="0"/>
              </a:spcBef>
              <a:buNone/>
            </a:pPr>
            <a:r>
              <a:rPr lang="en-US" sz="2600" i="1" dirty="0">
                <a:ea typeface="Calibri"/>
                <a:cs typeface="Times New Roman"/>
              </a:rPr>
              <a:t>Werner N, et al. EPC and cardiovascular outcomes. N </a:t>
            </a:r>
            <a:r>
              <a:rPr lang="en-US" sz="2600" i="1" dirty="0" err="1">
                <a:ea typeface="Calibri"/>
                <a:cs typeface="Times New Roman"/>
              </a:rPr>
              <a:t>Engl</a:t>
            </a:r>
            <a:r>
              <a:rPr lang="en-US" sz="2600" i="1" dirty="0">
                <a:ea typeface="Calibri"/>
                <a:cs typeface="Times New Roman"/>
              </a:rPr>
              <a:t> J Med 353: 999–1007, 2005.      </a:t>
            </a:r>
          </a:p>
          <a:p>
            <a:pPr marL="0" lvl="0" indent="0">
              <a:lnSpc>
                <a:spcPct val="115000"/>
              </a:lnSpc>
              <a:spcBef>
                <a:spcPts val="0"/>
              </a:spcBef>
              <a:buNone/>
            </a:pPr>
            <a:r>
              <a:rPr lang="en-US" sz="2600" i="1" dirty="0" smtClean="0">
                <a:ea typeface="Calibri"/>
                <a:cs typeface="Times New Roman"/>
              </a:rPr>
              <a:t>A </a:t>
            </a:r>
            <a:r>
              <a:rPr lang="en-US" sz="2600" i="1" dirty="0" err="1">
                <a:ea typeface="Calibri"/>
                <a:cs typeface="Times New Roman"/>
              </a:rPr>
              <a:t>Angelidi</a:t>
            </a:r>
            <a:r>
              <a:rPr lang="en-US" sz="2600" i="1" dirty="0">
                <a:ea typeface="Calibri"/>
                <a:cs typeface="Times New Roman"/>
              </a:rPr>
              <a:t>, et al; EPC as a </a:t>
            </a:r>
            <a:r>
              <a:rPr lang="en-US" sz="2600" i="1" dirty="0" err="1">
                <a:ea typeface="Calibri"/>
                <a:cs typeface="Times New Roman"/>
              </a:rPr>
              <a:t>cardiometabolic</a:t>
            </a:r>
            <a:r>
              <a:rPr lang="en-US" sz="2600" i="1" dirty="0">
                <a:ea typeface="Calibri"/>
                <a:cs typeface="Times New Roman"/>
              </a:rPr>
              <a:t> RF marker in </a:t>
            </a:r>
            <a:r>
              <a:rPr lang="en-US" sz="2600" i="1" dirty="0" err="1">
                <a:ea typeface="Calibri"/>
                <a:cs typeface="Times New Roman"/>
              </a:rPr>
              <a:t>prediabetes</a:t>
            </a:r>
            <a:r>
              <a:rPr lang="en-US" sz="2600" i="1" dirty="0">
                <a:ea typeface="Calibri"/>
                <a:cs typeface="Times New Roman"/>
              </a:rPr>
              <a:t>; Hormones, 2014, 13(2):244-251</a:t>
            </a:r>
          </a:p>
          <a:p>
            <a:pPr marL="0" lvl="0" indent="0">
              <a:lnSpc>
                <a:spcPct val="115000"/>
              </a:lnSpc>
              <a:spcBef>
                <a:spcPts val="0"/>
              </a:spcBef>
              <a:buNone/>
            </a:pPr>
            <a:r>
              <a:rPr lang="en-US" sz="2600" i="1" dirty="0" err="1" smtClean="0">
                <a:ea typeface="Calibri"/>
                <a:cs typeface="Times New Roman"/>
              </a:rPr>
              <a:t>Tecilazich</a:t>
            </a:r>
            <a:r>
              <a:rPr lang="en-US" sz="2600" i="1" dirty="0" smtClean="0">
                <a:ea typeface="Calibri"/>
                <a:cs typeface="Times New Roman"/>
              </a:rPr>
              <a:t> </a:t>
            </a:r>
            <a:r>
              <a:rPr lang="en-US" sz="2600" i="1" dirty="0">
                <a:ea typeface="Calibri"/>
                <a:cs typeface="Times New Roman"/>
              </a:rPr>
              <a:t>et al. (2013) Role of EPC and Inflammatory Cytokines in Healing of Diabetic Foot Ulcers. </a:t>
            </a:r>
            <a:r>
              <a:rPr lang="en-US" sz="2600" i="1" dirty="0" err="1">
                <a:ea typeface="Calibri"/>
                <a:cs typeface="Times New Roman"/>
              </a:rPr>
              <a:t>PLoS</a:t>
            </a:r>
            <a:r>
              <a:rPr lang="en-US" sz="2600" i="1" dirty="0">
                <a:ea typeface="Calibri"/>
                <a:cs typeface="Times New Roman"/>
              </a:rPr>
              <a:t> ONE 8(12): e83314.   </a:t>
            </a:r>
          </a:p>
          <a:p>
            <a:pPr marL="0" lvl="0">
              <a:lnSpc>
                <a:spcPct val="115000"/>
              </a:lnSpc>
              <a:spcBef>
                <a:spcPts val="0"/>
              </a:spcBef>
            </a:pPr>
            <a:endParaRPr lang="en-US" dirty="0" smtClean="0">
              <a:ea typeface="Calibri"/>
              <a:cs typeface="Times New Roman"/>
            </a:endParaRPr>
          </a:p>
          <a:p>
            <a:pPr marL="0" marR="0">
              <a:lnSpc>
                <a:spcPct val="115000"/>
              </a:lnSpc>
              <a:spcBef>
                <a:spcPts val="0"/>
              </a:spcBef>
              <a:spcAft>
                <a:spcPts val="0"/>
              </a:spcAft>
            </a:pPr>
            <a:endParaRPr lang="en-US" dirty="0" smtClean="0">
              <a:ea typeface="Calibri"/>
              <a:cs typeface="Times New Roman"/>
            </a:endParaRPr>
          </a:p>
        </p:txBody>
      </p:sp>
    </p:spTree>
    <p:extLst>
      <p:ext uri="{BB962C8B-B14F-4D97-AF65-F5344CB8AC3E}">
        <p14:creationId xmlns:p14="http://schemas.microsoft.com/office/powerpoint/2010/main" val="4274331025"/>
      </p:ext>
    </p:extLst>
  </p:cSld>
  <p:clrMapOvr>
    <a:masterClrMapping/>
  </p:clrMapOvr>
  <mc:AlternateContent xmlns:mc="http://schemas.openxmlformats.org/markup-compatibility/2006" xmlns:p14="http://schemas.microsoft.com/office/powerpoint/2010/main">
    <mc:Choice Requires="p14">
      <p:transition spd="slow" p14:dur="1250">
        <p14:glitter pattern="hexagon"/>
      </p:transition>
    </mc:Choice>
    <mc:Fallback xmlns="">
      <p:transition spd="slow">
        <p:fade/>
      </p:transition>
    </mc:Fallback>
  </mc:AlternateContent>
  <p:timing>
    <p:tnLst>
      <p:par>
        <p:cTn id="1" dur="indefinite" restart="never" nodeType="tmRoot"/>
      </p:par>
    </p:tnLst>
  </p:timing>
  <p:extLst mod="1">
    <p:ext uri="{E180D4A7-C9FB-4DFB-919C-405C955672EB}">
      <p14:showEvtLst xmlns:p14="http://schemas.microsoft.com/office/powerpoint/2010/main">
        <p14:playEvt time="1639" objId="4"/>
        <p14:triggerEvt type="onClick" time="1639" objId="4"/>
        <p14:stopEvt time="7541" objId="4"/>
      </p14:showEvtLst>
    </p:ext>
  </p:extLs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n-US" dirty="0" smtClean="0"/>
              <a:t>What said:</a:t>
            </a:r>
            <a:endParaRPr lang="en-US" dirty="0"/>
          </a:p>
        </p:txBody>
      </p:sp>
      <p:sp>
        <p:nvSpPr>
          <p:cNvPr id="3" name="Θέση περιεχομένου 2"/>
          <p:cNvSpPr>
            <a:spLocks noGrp="1"/>
          </p:cNvSpPr>
          <p:nvPr>
            <p:ph idx="1"/>
          </p:nvPr>
        </p:nvSpPr>
        <p:spPr>
          <a:xfrm>
            <a:off x="0" y="1600200"/>
            <a:ext cx="9144000" cy="4525963"/>
          </a:xfrm>
          <a:ln>
            <a:solidFill>
              <a:srgbClr val="7030A0"/>
            </a:solidFill>
          </a:ln>
        </p:spPr>
        <p:txBody>
          <a:bodyPr>
            <a:normAutofit/>
          </a:bodyPr>
          <a:lstStyle/>
          <a:p>
            <a:r>
              <a:rPr lang="en-US" dirty="0" smtClean="0"/>
              <a:t>A. Introduction: about. </a:t>
            </a:r>
            <a:r>
              <a:rPr lang="en-US" dirty="0"/>
              <a:t> </a:t>
            </a:r>
            <a:r>
              <a:rPr lang="en-US" dirty="0" smtClean="0"/>
              <a:t>Technical facts.</a:t>
            </a:r>
          </a:p>
          <a:p>
            <a:r>
              <a:rPr lang="en-US" dirty="0" smtClean="0"/>
              <a:t>B. Established &amp; investigational uses/ evidence.</a:t>
            </a:r>
          </a:p>
          <a:p>
            <a:r>
              <a:rPr lang="en-US" dirty="0" smtClean="0"/>
              <a:t>C. EMS &amp; exercise; Tissue </a:t>
            </a:r>
            <a:r>
              <a:rPr lang="en-US" b="1" dirty="0" smtClean="0">
                <a:solidFill>
                  <a:srgbClr val="7030A0"/>
                </a:solidFill>
              </a:rPr>
              <a:t>regeneration</a:t>
            </a:r>
            <a:r>
              <a:rPr lang="en-US" b="1" dirty="0">
                <a:solidFill>
                  <a:srgbClr val="7030A0"/>
                </a:solidFill>
              </a:rPr>
              <a:t> </a:t>
            </a:r>
            <a:r>
              <a:rPr lang="en-US" b="1" dirty="0" smtClean="0">
                <a:solidFill>
                  <a:srgbClr val="7030A0"/>
                </a:solidFill>
              </a:rPr>
              <a:t>&amp; EPCs.</a:t>
            </a:r>
          </a:p>
          <a:p>
            <a:r>
              <a:rPr lang="en-US" dirty="0" smtClean="0"/>
              <a:t>D. Own research.</a:t>
            </a:r>
          </a:p>
          <a:p>
            <a:r>
              <a:rPr lang="en-US" dirty="0" smtClean="0"/>
              <a:t>E. Safety </a:t>
            </a: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527" y="5085184"/>
            <a:ext cx="2169241" cy="1388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Ορθογώνιο 5"/>
          <p:cNvSpPr/>
          <p:nvPr/>
        </p:nvSpPr>
        <p:spPr>
          <a:xfrm>
            <a:off x="5830092" y="5085184"/>
            <a:ext cx="1487908" cy="1446550"/>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88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Q</a:t>
            </a:r>
            <a:r>
              <a:rPr lang="en-US" sz="88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a:t>
            </a:r>
            <a:endParaRPr lang="en-US" sz="8800" b="1" cap="none" spc="0" dirty="0">
              <a:ln w="50800"/>
              <a:solidFill>
                <a:schemeClr val="bg1">
                  <a:shade val="50000"/>
                </a:schemeClr>
              </a:solidFill>
              <a:effectLst/>
            </a:endParaRPr>
          </a:p>
        </p:txBody>
      </p:sp>
      <p:sp>
        <p:nvSpPr>
          <p:cNvPr id="9" name="TextBox 8"/>
          <p:cNvSpPr txBox="1"/>
          <p:nvPr/>
        </p:nvSpPr>
        <p:spPr>
          <a:xfrm>
            <a:off x="2343954" y="4149080"/>
            <a:ext cx="6724918" cy="707886"/>
          </a:xfrm>
          <a:prstGeom prst="rect">
            <a:avLst/>
          </a:prstGeom>
          <a:solidFill>
            <a:srgbClr val="7030A0"/>
          </a:solidFill>
          <a:ln>
            <a:solidFill>
              <a:schemeClr val="accent1"/>
            </a:solidFill>
          </a:ln>
        </p:spPr>
        <p:txBody>
          <a:bodyPr wrap="none" rtlCol="0">
            <a:spAutoFit/>
          </a:bodyPr>
          <a:lstStyle/>
          <a:p>
            <a:r>
              <a:rPr lang="en-US" sz="4000" i="1" dirty="0">
                <a:solidFill>
                  <a:srgbClr val="FFFF00"/>
                </a:solidFill>
                <a:latin typeface="Comic Sans MS" pitchFamily="66" charset="0"/>
              </a:rPr>
              <a:t>e</a:t>
            </a:r>
            <a:r>
              <a:rPr lang="en-US" sz="4000" i="1" dirty="0" smtClean="0">
                <a:solidFill>
                  <a:srgbClr val="FFFF00"/>
                </a:solidFill>
                <a:latin typeface="Comic Sans MS" pitchFamily="66" charset="0"/>
              </a:rPr>
              <a:t>ms: an essential tool in PC!</a:t>
            </a:r>
            <a:endParaRPr lang="en-US" sz="4000" i="1" dirty="0">
              <a:solidFill>
                <a:srgbClr val="FFFF00"/>
              </a:solidFill>
              <a:latin typeface="Comic Sans MS" pitchFamily="66" charset="0"/>
            </a:endParaRPr>
          </a:p>
        </p:txBody>
      </p:sp>
    </p:spTree>
    <p:extLst>
      <p:ext uri="{BB962C8B-B14F-4D97-AF65-F5344CB8AC3E}">
        <p14:creationId xmlns:p14="http://schemas.microsoft.com/office/powerpoint/2010/main" val="893540858"/>
      </p:ext>
    </p:extLst>
  </p:cSld>
  <p:clrMapOvr>
    <a:masterClrMapping/>
  </p:clrMapOvr>
  <mc:AlternateContent xmlns:mc="http://schemas.openxmlformats.org/markup-compatibility/2006" xmlns:p14="http://schemas.microsoft.com/office/powerpoint/2010/main">
    <mc:Choice Requires="p14">
      <p:transition>
        <p14:flash/>
      </p:transition>
    </mc:Choice>
    <mc:Fallback xmlns="">
      <p:transition>
        <p:fade/>
      </p:transition>
    </mc:Fallback>
  </mc:AlternateContent>
  <p:timing>
    <p:tnLst>
      <p:par>
        <p:cTn id="1" dur="indefinite" restart="never" nodeType="tmRoot"/>
      </p:par>
    </p:tnLst>
  </p:timing>
  <p:extLst mod="1">
    <p:ext uri="{E180D4A7-C9FB-4DFB-919C-405C955672EB}">
      <p14:showEvtLst xmlns:p14="http://schemas.microsoft.com/office/powerpoint/2010/main">
        <p14:playEvt time="2264" objId="7"/>
        <p14:triggerEvt type="onClick" time="2264" objId="7"/>
        <p14:stopEvt time="8110" objId="7"/>
      </p14:showEvtLst>
    </p:ext>
  </p:extLs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0"/>
            <a:ext cx="8229600" cy="476672"/>
          </a:xfrm>
          <a:ln>
            <a:solidFill>
              <a:schemeClr val="accent1"/>
            </a:solidFill>
          </a:ln>
        </p:spPr>
        <p:txBody>
          <a:bodyPr>
            <a:normAutofit/>
          </a:bodyPr>
          <a:lstStyle/>
          <a:p>
            <a:r>
              <a:rPr lang="en-US" sz="2000" b="1" smtClean="0">
                <a:solidFill>
                  <a:srgbClr val="00B0F0"/>
                </a:solidFill>
                <a:ea typeface="+mn-ea"/>
                <a:cs typeface="+mn-cs"/>
              </a:rPr>
              <a:t>Literature</a:t>
            </a:r>
            <a:r>
              <a:rPr lang="en-US" sz="2000" b="1" smtClean="0">
                <a:solidFill>
                  <a:srgbClr val="FF0000"/>
                </a:solidFill>
                <a:ea typeface="+mn-ea"/>
                <a:cs typeface="+mn-cs"/>
              </a:rPr>
              <a:t>    </a:t>
            </a:r>
            <a:r>
              <a:rPr lang="en-US" sz="2400" b="1" smtClean="0">
                <a:solidFill>
                  <a:srgbClr val="FF0000"/>
                </a:solidFill>
                <a:ea typeface="+mn-ea"/>
                <a:cs typeface="+mn-cs"/>
              </a:rPr>
              <a:t>stefanouchristos@hotmail.com</a:t>
            </a:r>
            <a:endParaRPr lang="en-US" sz="2400" b="1" dirty="0">
              <a:solidFill>
                <a:srgbClr val="FF0000"/>
              </a:solidFill>
            </a:endParaRPr>
          </a:p>
        </p:txBody>
      </p:sp>
      <p:sp>
        <p:nvSpPr>
          <p:cNvPr id="3" name="Θέση περιεχομένου 2"/>
          <p:cNvSpPr>
            <a:spLocks noGrp="1"/>
          </p:cNvSpPr>
          <p:nvPr>
            <p:ph idx="1"/>
          </p:nvPr>
        </p:nvSpPr>
        <p:spPr>
          <a:xfrm>
            <a:off x="107504" y="548680"/>
            <a:ext cx="8928992" cy="6309320"/>
          </a:xfrm>
        </p:spPr>
        <p:txBody>
          <a:bodyPr>
            <a:normAutofit fontScale="62500" lnSpcReduction="20000"/>
          </a:bodyPr>
          <a:lstStyle/>
          <a:p>
            <a:pPr lvl="0">
              <a:spcBef>
                <a:spcPts val="0"/>
              </a:spcBef>
              <a:buFont typeface="+mj-lt"/>
              <a:buAutoNum type="arabicPeriod"/>
            </a:pPr>
            <a:r>
              <a:rPr lang="en-US" sz="2000" smtClean="0">
                <a:ea typeface="Calibri"/>
                <a:cs typeface="Times New Roman"/>
              </a:rPr>
              <a:t>Maffiuletti,et al. (2010) Physiological and methodological considerations for the use of NMES. </a:t>
            </a:r>
            <a:r>
              <a:rPr lang="en-US" sz="2000" i="1" smtClean="0">
                <a:ea typeface="Calibri"/>
                <a:cs typeface="Times New Roman"/>
              </a:rPr>
              <a:t>Eur J Appl Phys</a:t>
            </a:r>
            <a:r>
              <a:rPr lang="en-US" sz="2000" smtClean="0">
                <a:ea typeface="Calibri"/>
                <a:cs typeface="Times New Roman"/>
              </a:rPr>
              <a:t>, </a:t>
            </a:r>
            <a:r>
              <a:rPr lang="en-US" sz="2000" i="1" smtClean="0">
                <a:ea typeface="Calibri"/>
                <a:cs typeface="Times New Roman"/>
              </a:rPr>
              <a:t>110</a:t>
            </a:r>
            <a:r>
              <a:rPr lang="en-US" sz="2000" smtClean="0">
                <a:ea typeface="Calibri"/>
                <a:cs typeface="Times New Roman"/>
              </a:rPr>
              <a:t>(2), 223–234.</a:t>
            </a:r>
            <a:endParaRPr lang="en-US" sz="3600" smtClean="0">
              <a:ea typeface="Calibri"/>
              <a:cs typeface="Times New Roman"/>
            </a:endParaRPr>
          </a:p>
          <a:p>
            <a:pPr lvl="0">
              <a:spcBef>
                <a:spcPts val="0"/>
              </a:spcBef>
              <a:buFont typeface="+mj-lt"/>
              <a:buAutoNum type="arabicPeriod"/>
            </a:pPr>
            <a:r>
              <a:rPr lang="en-US" sz="2000" smtClean="0">
                <a:ea typeface="Calibri"/>
                <a:cs typeface="Times New Roman"/>
              </a:rPr>
              <a:t>Gobbo, M., Maffiuletti, ... (</a:t>
            </a:r>
            <a:r>
              <a:rPr lang="en-US" sz="2000" b="1" smtClean="0">
                <a:ea typeface="Calibri"/>
                <a:cs typeface="Times New Roman"/>
              </a:rPr>
              <a:t>2014</a:t>
            </a:r>
            <a:r>
              <a:rPr lang="en-US" sz="2000" smtClean="0">
                <a:ea typeface="Calibri"/>
                <a:cs typeface="Times New Roman"/>
              </a:rPr>
              <a:t>). Muscle motor point identification is essential for optimizing NMES use; J Neuroegin Reh </a:t>
            </a:r>
            <a:r>
              <a:rPr lang="en-US" sz="2000" i="1" smtClean="0">
                <a:ea typeface="Calibri"/>
                <a:cs typeface="Times New Roman"/>
              </a:rPr>
              <a:t>11</a:t>
            </a:r>
            <a:r>
              <a:rPr lang="en-US" sz="2000" smtClean="0">
                <a:ea typeface="Calibri"/>
                <a:cs typeface="Times New Roman"/>
              </a:rPr>
              <a:t>(1), 17</a:t>
            </a:r>
            <a:endParaRPr lang="en-US" sz="3600" smtClean="0">
              <a:ea typeface="Calibri"/>
              <a:cs typeface="Times New Roman"/>
            </a:endParaRPr>
          </a:p>
          <a:p>
            <a:pPr lvl="0">
              <a:spcBef>
                <a:spcPts val="0"/>
              </a:spcBef>
              <a:buFont typeface="+mj-lt"/>
              <a:buAutoNum type="arabicPeriod"/>
            </a:pPr>
            <a:r>
              <a:rPr lang="en-US" sz="2000" smtClean="0">
                <a:ea typeface="Calibri"/>
                <a:cs typeface="Times New Roman"/>
              </a:rPr>
              <a:t>Routsi, V.. et al. EMS prevents CIPNM: a randomized parallel intervention trial, Critical Care, vol. 14, no. 2, p. R74, 2010   </a:t>
            </a:r>
            <a:endParaRPr lang="en-US" sz="3600" smtClean="0">
              <a:ea typeface="Calibri"/>
              <a:cs typeface="Times New Roman"/>
            </a:endParaRPr>
          </a:p>
          <a:p>
            <a:pPr lvl="0">
              <a:spcBef>
                <a:spcPts val="0"/>
              </a:spcBef>
              <a:buFont typeface="+mj-lt"/>
              <a:buAutoNum type="arabicPeriod"/>
            </a:pPr>
            <a:r>
              <a:rPr lang="en-US" sz="2000" smtClean="0">
                <a:ea typeface="Calibri"/>
                <a:cs typeface="Times New Roman"/>
              </a:rPr>
              <a:t>de Jonghe B, Lacherade J... et al: ICUAW: risk factors and prevention. Crit Care Med 2009, 37:S309–315. </a:t>
            </a:r>
            <a:endParaRPr lang="en-US" sz="3600" smtClean="0">
              <a:ea typeface="Calibri"/>
              <a:cs typeface="Times New Roman"/>
            </a:endParaRPr>
          </a:p>
          <a:p>
            <a:pPr lvl="0">
              <a:spcBef>
                <a:spcPts val="0"/>
              </a:spcBef>
              <a:buFont typeface="+mj-lt"/>
              <a:buAutoNum type="arabicPeriod"/>
            </a:pPr>
            <a:r>
              <a:rPr lang="en-US" sz="2000" smtClean="0">
                <a:ea typeface="Calibri"/>
                <a:cs typeface="Times New Roman"/>
              </a:rPr>
              <a:t>Sillen MJ, Speksnijder, et al. (2009), Effects of NMES of muscles of ambulation in patients with CHF or COPD: Chest 136: 44–61.</a:t>
            </a:r>
            <a:endParaRPr lang="en-US" sz="3600" smtClean="0">
              <a:ea typeface="Calibri"/>
              <a:cs typeface="Times New Roman"/>
            </a:endParaRPr>
          </a:p>
          <a:p>
            <a:pPr lvl="0">
              <a:spcBef>
                <a:spcPts val="0"/>
              </a:spcBef>
              <a:buFont typeface="+mj-lt"/>
              <a:buAutoNum type="arabicPeriod"/>
            </a:pPr>
            <a:r>
              <a:rPr lang="en-US" sz="2000" smtClean="0">
                <a:ea typeface="Calibri"/>
                <a:cs typeface="Times New Roman"/>
              </a:rPr>
              <a:t>Abdellaoui A, Prefaut, et al: Skeletal muscle effects of EMS after COPD exacerbation: a pilot study. Eur Respir J 2011, 38:781–788.   </a:t>
            </a:r>
            <a:endParaRPr lang="en-US" sz="3600" smtClean="0">
              <a:ea typeface="Calibri"/>
              <a:cs typeface="Times New Roman"/>
            </a:endParaRPr>
          </a:p>
          <a:p>
            <a:pPr lvl="0">
              <a:spcBef>
                <a:spcPts val="0"/>
              </a:spcBef>
              <a:buFont typeface="+mj-lt"/>
              <a:buAutoNum type="arabicPeriod"/>
            </a:pPr>
            <a:r>
              <a:rPr lang="en-US" sz="2000" smtClean="0">
                <a:ea typeface="Calibri"/>
                <a:cs typeface="Times New Roman"/>
              </a:rPr>
              <a:t>Maffiuletti N.. et al (</a:t>
            </a:r>
            <a:r>
              <a:rPr lang="en-US" sz="2000" b="1" smtClean="0">
                <a:ea typeface="Calibri"/>
                <a:cs typeface="Times New Roman"/>
              </a:rPr>
              <a:t>2013</a:t>
            </a:r>
            <a:r>
              <a:rPr lang="en-US" sz="2000" smtClean="0">
                <a:ea typeface="Calibri"/>
                <a:cs typeface="Times New Roman"/>
              </a:rPr>
              <a:t>); NMES for preventing skeletal-muscle weakness and wasting in critically ill: a syst rev. </a:t>
            </a:r>
            <a:r>
              <a:rPr lang="en-US" sz="2000" i="1" smtClean="0">
                <a:ea typeface="Calibri"/>
                <a:cs typeface="Times New Roman"/>
              </a:rPr>
              <a:t>BMC</a:t>
            </a:r>
            <a:r>
              <a:rPr lang="en-US" sz="2000" smtClean="0">
                <a:ea typeface="Calibri"/>
                <a:cs typeface="Times New Roman"/>
              </a:rPr>
              <a:t>, </a:t>
            </a:r>
            <a:r>
              <a:rPr lang="en-US" sz="2000" i="1" smtClean="0">
                <a:ea typeface="Calibri"/>
                <a:cs typeface="Times New Roman"/>
              </a:rPr>
              <a:t>11</a:t>
            </a:r>
            <a:r>
              <a:rPr lang="en-US" sz="2000" smtClean="0">
                <a:ea typeface="Calibri"/>
                <a:cs typeface="Times New Roman"/>
              </a:rPr>
              <a:t>(1), 137.</a:t>
            </a:r>
            <a:endParaRPr lang="en-US" sz="3600" smtClean="0">
              <a:ea typeface="Calibri"/>
              <a:cs typeface="Times New Roman"/>
            </a:endParaRPr>
          </a:p>
          <a:p>
            <a:pPr lvl="0">
              <a:spcBef>
                <a:spcPts val="0"/>
              </a:spcBef>
              <a:buFont typeface="+mj-lt"/>
              <a:buAutoNum type="arabicPeriod"/>
            </a:pPr>
            <a:r>
              <a:rPr lang="en-US" sz="2000" smtClean="0">
                <a:ea typeface="Calibri"/>
                <a:cs typeface="Times New Roman"/>
              </a:rPr>
              <a:t>Chest. 2005 Aug;128(2):958-69; Emerging strategies in the prevention of VTE in hospitalized medical patients; Spyropoulos AC. </a:t>
            </a:r>
            <a:endParaRPr lang="en-US" sz="3600" smtClean="0">
              <a:ea typeface="Calibri"/>
              <a:cs typeface="Times New Roman"/>
            </a:endParaRPr>
          </a:p>
          <a:p>
            <a:pPr lvl="0">
              <a:spcBef>
                <a:spcPts val="0"/>
              </a:spcBef>
              <a:buFont typeface="+mj-lt"/>
              <a:buAutoNum type="arabicPeriod"/>
            </a:pPr>
            <a:r>
              <a:rPr lang="en-US" sz="2000" smtClean="0">
                <a:ea typeface="Calibri"/>
                <a:cs typeface="Times New Roman"/>
              </a:rPr>
              <a:t>Cohen, A. T., et al (2007). VTE in Europe. The number of VTEs, morbidity, mortality. Thromb Haemost, 98, 756.</a:t>
            </a:r>
            <a:endParaRPr lang="en-US" sz="3600" smtClean="0">
              <a:ea typeface="Calibri"/>
              <a:cs typeface="Times New Roman"/>
            </a:endParaRPr>
          </a:p>
          <a:p>
            <a:pPr lvl="0">
              <a:spcBef>
                <a:spcPts val="0"/>
              </a:spcBef>
              <a:buFont typeface="+mj-lt"/>
              <a:buAutoNum type="arabicPeriod"/>
            </a:pPr>
            <a:r>
              <a:rPr lang="en-US" sz="2000" smtClean="0">
                <a:ea typeface="Calibri"/>
                <a:cs typeface="Times New Roman"/>
              </a:rPr>
              <a:t>B.J Broderick et al; A pilot evaluation of NMES-based methodology for prevention of venous stasis; Med. Eng.&amp; Physics 32 (2010).</a:t>
            </a:r>
            <a:endParaRPr lang="en-US" sz="3600" smtClean="0">
              <a:ea typeface="Calibri"/>
              <a:cs typeface="Times New Roman"/>
            </a:endParaRPr>
          </a:p>
          <a:p>
            <a:pPr lvl="0">
              <a:spcBef>
                <a:spcPts val="0"/>
              </a:spcBef>
              <a:buFont typeface="+mj-lt"/>
              <a:buAutoNum type="arabicPeriod"/>
            </a:pPr>
            <a:r>
              <a:rPr lang="en-US" sz="2000" smtClean="0">
                <a:ea typeface="Calibri"/>
                <a:cs typeface="Times New Roman"/>
              </a:rPr>
              <a:t>Kopetzky CD. Wien Med Wochenschr; Combined compression and EMS; 1994;144(10-11):238-42</a:t>
            </a:r>
            <a:endParaRPr lang="en-US" sz="3600" smtClean="0">
              <a:ea typeface="Calibri"/>
              <a:cs typeface="Times New Roman"/>
            </a:endParaRPr>
          </a:p>
          <a:p>
            <a:pPr lvl="0">
              <a:spcBef>
                <a:spcPts val="0"/>
              </a:spcBef>
              <a:buFont typeface="+mj-lt"/>
              <a:buAutoNum type="arabicPeriod"/>
            </a:pPr>
            <a:r>
              <a:rPr lang="en-US" sz="2000" smtClean="0">
                <a:ea typeface="Calibri"/>
                <a:cs typeface="Times New Roman"/>
              </a:rPr>
              <a:t>M. Izumi, et al; Prevention of Venous Stasis in the Lower Limb by TENS; Eur J Vasc Endovasc Surg (2010) 39, 642e645.  </a:t>
            </a:r>
            <a:endParaRPr lang="en-US" sz="3600" smtClean="0">
              <a:ea typeface="Calibri"/>
              <a:cs typeface="Times New Roman"/>
            </a:endParaRPr>
          </a:p>
          <a:p>
            <a:pPr lvl="0">
              <a:spcBef>
                <a:spcPts val="0"/>
              </a:spcBef>
              <a:buFont typeface="+mj-lt"/>
              <a:buAutoNum type="arabicPeriod"/>
            </a:pPr>
            <a:r>
              <a:rPr lang="en-US" sz="2000" smtClean="0">
                <a:ea typeface="Calibri"/>
                <a:cs typeface="Times New Roman"/>
              </a:rPr>
              <a:t>Lobastov KV</a:t>
            </a:r>
            <a:r>
              <a:rPr lang="el-GR" sz="2000" smtClean="0">
                <a:ea typeface="Calibri"/>
                <a:cs typeface="Times New Roman"/>
              </a:rPr>
              <a:t> </a:t>
            </a:r>
            <a:r>
              <a:rPr lang="en-US" sz="2000" smtClean="0">
                <a:ea typeface="Calibri"/>
                <a:cs typeface="Times New Roman"/>
              </a:rPr>
              <a:t>et al; Haemodynamic and clinical efficacy of EMS of the venous outflow in prev of postop VTE; Ang Sosud Khir. </a:t>
            </a:r>
            <a:r>
              <a:rPr lang="el-GR" sz="2000" b="1" smtClean="0">
                <a:ea typeface="Calibri"/>
                <a:cs typeface="Times New Roman"/>
              </a:rPr>
              <a:t>2013</a:t>
            </a:r>
            <a:r>
              <a:rPr lang="el-GR" sz="2000" smtClean="0">
                <a:ea typeface="Calibri"/>
                <a:cs typeface="Times New Roman"/>
              </a:rPr>
              <a:t>;19(2</a:t>
            </a:r>
            <a:r>
              <a:rPr lang="en-US" sz="2000" smtClean="0">
                <a:ea typeface="Calibri"/>
                <a:cs typeface="Times New Roman"/>
              </a:rPr>
              <a:t>)</a:t>
            </a:r>
            <a:endParaRPr lang="en-US" sz="3600" smtClean="0">
              <a:ea typeface="Calibri"/>
              <a:cs typeface="Times New Roman"/>
            </a:endParaRPr>
          </a:p>
          <a:p>
            <a:pPr lvl="0">
              <a:spcBef>
                <a:spcPts val="0"/>
              </a:spcBef>
              <a:buFont typeface="+mj-lt"/>
              <a:buAutoNum type="arabicPeriod"/>
            </a:pPr>
            <a:r>
              <a:rPr lang="en-US" sz="2000" smtClean="0">
                <a:ea typeface="Calibri"/>
                <a:cs typeface="Times New Roman"/>
              </a:rPr>
              <a:t>Nicolaides, A. N., et al. Prevention and treatment VTE-International Consensus Statement. Intnl Angio (</a:t>
            </a:r>
            <a:r>
              <a:rPr lang="en-US" sz="2000" b="1" smtClean="0">
                <a:ea typeface="Calibri"/>
                <a:cs typeface="Times New Roman"/>
              </a:rPr>
              <a:t>2013</a:t>
            </a:r>
            <a:r>
              <a:rPr lang="en-US" sz="2000" smtClean="0">
                <a:ea typeface="Calibri"/>
                <a:cs typeface="Times New Roman"/>
              </a:rPr>
              <a:t>): 111-260.</a:t>
            </a:r>
            <a:endParaRPr lang="en-US" sz="3600" smtClean="0">
              <a:ea typeface="Calibri"/>
              <a:cs typeface="Times New Roman"/>
            </a:endParaRPr>
          </a:p>
          <a:p>
            <a:pPr lvl="0">
              <a:spcBef>
                <a:spcPts val="0"/>
              </a:spcBef>
              <a:buFont typeface="+mj-lt"/>
              <a:buAutoNum type="arabicPeriod"/>
            </a:pPr>
            <a:r>
              <a:rPr lang="en-US" sz="2000" smtClean="0">
                <a:ea typeface="Calibri"/>
                <a:cs typeface="Times New Roman"/>
              </a:rPr>
              <a:t>Review of Medical Physiology, 24th edition, William F. Ganong (</a:t>
            </a:r>
            <a:r>
              <a:rPr lang="en-US" sz="2000" b="1" smtClean="0">
                <a:ea typeface="Calibri"/>
                <a:cs typeface="Times New Roman"/>
              </a:rPr>
              <a:t>2013</a:t>
            </a:r>
            <a:r>
              <a:rPr lang="en-US" sz="2000" smtClean="0">
                <a:ea typeface="Calibri"/>
                <a:cs typeface="Times New Roman"/>
              </a:rPr>
              <a:t>)</a:t>
            </a:r>
            <a:endParaRPr lang="en-US" sz="3600" smtClean="0">
              <a:ea typeface="Calibri"/>
              <a:cs typeface="Times New Roman"/>
            </a:endParaRPr>
          </a:p>
          <a:p>
            <a:pPr lvl="0">
              <a:spcBef>
                <a:spcPts val="0"/>
              </a:spcBef>
              <a:buFont typeface="+mj-lt"/>
              <a:buAutoNum type="arabicPeriod"/>
            </a:pPr>
            <a:r>
              <a:rPr lang="en-US" sz="2000" smtClean="0">
                <a:ea typeface="Calibri"/>
                <a:cs typeface="Times New Roman"/>
              </a:rPr>
              <a:t>Bó AP, et al; On the use of fixed-intensity FEMS for attenuating essential tremor; Artif Organs. </a:t>
            </a:r>
            <a:r>
              <a:rPr lang="en-US" sz="2000" b="1" smtClean="0">
                <a:ea typeface="Calibri"/>
                <a:cs typeface="Times New Roman"/>
              </a:rPr>
              <a:t>2014</a:t>
            </a:r>
            <a:r>
              <a:rPr lang="en-US" sz="2000" smtClean="0">
                <a:ea typeface="Calibri"/>
                <a:cs typeface="Times New Roman"/>
              </a:rPr>
              <a:t> Nov;38(11):984-91.</a:t>
            </a:r>
            <a:endParaRPr lang="en-US" sz="3600" smtClean="0">
              <a:ea typeface="Calibri"/>
              <a:cs typeface="Times New Roman"/>
            </a:endParaRPr>
          </a:p>
          <a:p>
            <a:pPr lvl="0">
              <a:spcBef>
                <a:spcPts val="0"/>
              </a:spcBef>
              <a:buFont typeface="+mj-lt"/>
              <a:buAutoNum type="arabicPeriod"/>
            </a:pPr>
            <a:r>
              <a:rPr lang="en-US" sz="2000" smtClean="0">
                <a:ea typeface="Calibri"/>
                <a:cs typeface="Times New Roman"/>
              </a:rPr>
              <a:t>PJC Vieira, et al; NMES improves clinical and physiological function in COPD patients; Respiratory Medicine (</a:t>
            </a:r>
            <a:r>
              <a:rPr lang="en-US" sz="2000" b="1" smtClean="0">
                <a:ea typeface="Calibri"/>
                <a:cs typeface="Times New Roman"/>
              </a:rPr>
              <a:t>2014</a:t>
            </a:r>
            <a:r>
              <a:rPr lang="en-US" sz="2000" smtClean="0">
                <a:ea typeface="Calibri"/>
                <a:cs typeface="Times New Roman"/>
              </a:rPr>
              <a:t>) 108, 609e620</a:t>
            </a:r>
            <a:endParaRPr lang="en-US" sz="3600" smtClean="0">
              <a:ea typeface="Calibri"/>
              <a:cs typeface="Times New Roman"/>
            </a:endParaRPr>
          </a:p>
          <a:p>
            <a:pPr lvl="0">
              <a:spcBef>
                <a:spcPts val="0"/>
              </a:spcBef>
              <a:buFont typeface="+mj-lt"/>
              <a:buAutoNum type="arabicPeriod"/>
            </a:pPr>
            <a:r>
              <a:rPr lang="en-US" sz="2000" smtClean="0">
                <a:ea typeface="Calibri"/>
                <a:cs typeface="Times New Roman"/>
              </a:rPr>
              <a:t>Karavidas A, et al (</a:t>
            </a:r>
            <a:r>
              <a:rPr lang="en-US" sz="2000" b="1" smtClean="0">
                <a:ea typeface="Calibri"/>
                <a:cs typeface="Times New Roman"/>
              </a:rPr>
              <a:t>2013</a:t>
            </a:r>
            <a:r>
              <a:rPr lang="en-US" sz="2000" smtClean="0">
                <a:ea typeface="Calibri"/>
                <a:cs typeface="Times New Roman"/>
              </a:rPr>
              <a:t>); FEMS improves endothelial function and clinical and emotional status in CHF patient; </a:t>
            </a:r>
            <a:r>
              <a:rPr lang="en-US" sz="2000" i="1" smtClean="0">
                <a:ea typeface="Calibri"/>
                <a:cs typeface="Times New Roman"/>
              </a:rPr>
              <a:t>Am Heart J</a:t>
            </a:r>
            <a:r>
              <a:rPr lang="en-US" sz="2000" smtClean="0">
                <a:ea typeface="Calibri"/>
                <a:cs typeface="Times New Roman"/>
              </a:rPr>
              <a:t> </a:t>
            </a:r>
            <a:r>
              <a:rPr lang="en-US" sz="2000" i="1" smtClean="0">
                <a:ea typeface="Calibri"/>
                <a:cs typeface="Times New Roman"/>
              </a:rPr>
              <a:t>166</a:t>
            </a:r>
            <a:r>
              <a:rPr lang="en-US" sz="2000" smtClean="0">
                <a:ea typeface="Calibri"/>
                <a:cs typeface="Times New Roman"/>
              </a:rPr>
              <a:t>(4), 760–767. </a:t>
            </a:r>
            <a:endParaRPr lang="en-US" sz="3600" smtClean="0">
              <a:ea typeface="Calibri"/>
              <a:cs typeface="Times New Roman"/>
            </a:endParaRPr>
          </a:p>
          <a:p>
            <a:pPr lvl="0">
              <a:spcBef>
                <a:spcPts val="0"/>
              </a:spcBef>
              <a:buFont typeface="+mj-lt"/>
              <a:buAutoNum type="arabicPeriod"/>
            </a:pPr>
            <a:r>
              <a:rPr lang="en-US" sz="2000" smtClean="0">
                <a:ea typeface="Calibri"/>
                <a:cs typeface="Times New Roman"/>
              </a:rPr>
              <a:t>Hofstoetter US et al; Modific spasticity by TC spinal cord stimulation in individuals with incomplete SCI; J Spin Cord Med. </a:t>
            </a:r>
            <a:r>
              <a:rPr lang="en-US" sz="2000" b="1" smtClean="0">
                <a:ea typeface="Calibri"/>
                <a:cs typeface="Times New Roman"/>
              </a:rPr>
              <a:t>2014</a:t>
            </a:r>
            <a:endParaRPr lang="en-US" sz="3600" smtClean="0">
              <a:ea typeface="Calibri"/>
              <a:cs typeface="Times New Roman"/>
            </a:endParaRPr>
          </a:p>
          <a:p>
            <a:pPr lvl="0">
              <a:spcBef>
                <a:spcPts val="0"/>
              </a:spcBef>
              <a:buFont typeface="+mj-lt"/>
              <a:buAutoNum type="arabicPeriod"/>
            </a:pPr>
            <a:r>
              <a:rPr lang="en-US" sz="2000" smtClean="0">
                <a:ea typeface="Calibri"/>
                <a:cs typeface="Times New Roman"/>
              </a:rPr>
              <a:t>Mali B et al; Antitumor effectiveness of electrochemotherapy: a sys rev and meta-analysis; Eur J Surg Oncol. </a:t>
            </a:r>
            <a:r>
              <a:rPr lang="en-US" sz="2000" b="1" smtClean="0">
                <a:ea typeface="Calibri"/>
                <a:cs typeface="Times New Roman"/>
              </a:rPr>
              <a:t>2013</a:t>
            </a:r>
            <a:r>
              <a:rPr lang="en-US" sz="2000" smtClean="0">
                <a:ea typeface="Calibri"/>
                <a:cs typeface="Times New Roman"/>
              </a:rPr>
              <a:t> Jan;39(1):4-16</a:t>
            </a:r>
            <a:endParaRPr lang="en-US" sz="3600" smtClean="0">
              <a:ea typeface="Calibri"/>
              <a:cs typeface="Times New Roman"/>
            </a:endParaRPr>
          </a:p>
          <a:p>
            <a:pPr lvl="0">
              <a:spcBef>
                <a:spcPts val="0"/>
              </a:spcBef>
              <a:buFont typeface="+mj-lt"/>
              <a:buAutoNum type="arabicPeriod"/>
            </a:pPr>
            <a:r>
              <a:rPr lang="en-US" sz="2000" smtClean="0">
                <a:ea typeface="Calibri"/>
                <a:cs typeface="Times New Roman"/>
              </a:rPr>
              <a:t>Wilkenfeld AJ. Review of ES, botulinum toxin, and their combination for spastic drop foot. J Rehabil Res Dev. </a:t>
            </a:r>
            <a:r>
              <a:rPr lang="en-US" sz="2000" b="1" smtClean="0">
                <a:ea typeface="Calibri"/>
                <a:cs typeface="Times New Roman"/>
              </a:rPr>
              <a:t>2013</a:t>
            </a:r>
            <a:r>
              <a:rPr lang="en-US" sz="2000" smtClean="0">
                <a:ea typeface="Calibri"/>
                <a:cs typeface="Times New Roman"/>
              </a:rPr>
              <a:t>;50(3):315–26.</a:t>
            </a:r>
            <a:endParaRPr lang="en-US" sz="3600" smtClean="0">
              <a:ea typeface="Calibri"/>
              <a:cs typeface="Times New Roman"/>
            </a:endParaRPr>
          </a:p>
          <a:p>
            <a:endParaRPr lang="en-US" sz="2000" dirty="0"/>
          </a:p>
        </p:txBody>
      </p:sp>
    </p:spTree>
    <p:extLst>
      <p:ext uri="{BB962C8B-B14F-4D97-AF65-F5344CB8AC3E}">
        <p14:creationId xmlns:p14="http://schemas.microsoft.com/office/powerpoint/2010/main" val="3266123546"/>
      </p:ext>
    </p:extLst>
  </p:cSld>
  <p:clrMapOvr>
    <a:masterClrMapping/>
  </p:clrMapOvr>
  <p:transition>
    <p:wheel spokes="1"/>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0"/>
            <a:ext cx="8229600" cy="476672"/>
          </a:xfrm>
          <a:ln>
            <a:solidFill>
              <a:schemeClr val="accent1"/>
            </a:solidFill>
          </a:ln>
        </p:spPr>
        <p:txBody>
          <a:bodyPr>
            <a:normAutofit/>
          </a:bodyPr>
          <a:lstStyle/>
          <a:p>
            <a:r>
              <a:rPr lang="en-US" sz="2000" b="1" dirty="0" smtClean="0">
                <a:solidFill>
                  <a:srgbClr val="00B0F0"/>
                </a:solidFill>
                <a:ea typeface="+mn-ea"/>
                <a:cs typeface="+mn-cs"/>
              </a:rPr>
              <a:t>Literature</a:t>
            </a:r>
            <a:r>
              <a:rPr lang="en-US" sz="2000" b="1" dirty="0" smtClean="0">
                <a:solidFill>
                  <a:srgbClr val="FF0000"/>
                </a:solidFill>
                <a:ea typeface="+mn-ea"/>
                <a:cs typeface="+mn-cs"/>
              </a:rPr>
              <a:t>    </a:t>
            </a:r>
            <a:r>
              <a:rPr lang="en-US" sz="2400" b="1" dirty="0" smtClean="0">
                <a:solidFill>
                  <a:srgbClr val="FF0000"/>
                </a:solidFill>
                <a:ea typeface="+mn-ea"/>
                <a:cs typeface="+mn-cs"/>
              </a:rPr>
              <a:t>stefanouchristos@hotmail.com</a:t>
            </a:r>
            <a:endParaRPr lang="en-US" sz="2400" b="1" dirty="0">
              <a:solidFill>
                <a:srgbClr val="FF0000"/>
              </a:solidFill>
            </a:endParaRPr>
          </a:p>
        </p:txBody>
      </p:sp>
      <p:sp>
        <p:nvSpPr>
          <p:cNvPr id="3" name="Θέση περιεχομένου 2"/>
          <p:cNvSpPr>
            <a:spLocks noGrp="1"/>
          </p:cNvSpPr>
          <p:nvPr>
            <p:ph idx="1"/>
          </p:nvPr>
        </p:nvSpPr>
        <p:spPr>
          <a:xfrm>
            <a:off x="107504" y="548680"/>
            <a:ext cx="8928992" cy="6309320"/>
          </a:xfrm>
        </p:spPr>
        <p:txBody>
          <a:bodyPr>
            <a:normAutofit fontScale="70000" lnSpcReduction="20000"/>
          </a:bodyPr>
          <a:lstStyle/>
          <a:p>
            <a:pPr marL="0" lvl="0" indent="0">
              <a:spcBef>
                <a:spcPts val="0"/>
              </a:spcBef>
              <a:buNone/>
            </a:pPr>
            <a:r>
              <a:rPr lang="en-US" sz="2000" dirty="0" smtClean="0">
                <a:ea typeface="Calibri"/>
                <a:cs typeface="Times New Roman"/>
              </a:rPr>
              <a:t>22. Strollo PJ..et al (</a:t>
            </a:r>
            <a:r>
              <a:rPr lang="en-US" sz="2000" b="1" dirty="0" smtClean="0">
                <a:ea typeface="Calibri"/>
                <a:cs typeface="Times New Roman"/>
              </a:rPr>
              <a:t>2014</a:t>
            </a:r>
            <a:r>
              <a:rPr lang="en-US" sz="2000" dirty="0" smtClean="0">
                <a:ea typeface="Calibri"/>
                <a:cs typeface="Times New Roman"/>
              </a:rPr>
              <a:t>). Hypoglossal-Nerve Stimulation for OSA; N.En.J.Med, </a:t>
            </a:r>
            <a:r>
              <a:rPr lang="en-US" sz="2000" i="1" dirty="0" smtClean="0">
                <a:ea typeface="Calibri"/>
                <a:cs typeface="Times New Roman"/>
              </a:rPr>
              <a:t>370</a:t>
            </a:r>
            <a:r>
              <a:rPr lang="en-US" sz="2000" dirty="0" smtClean="0">
                <a:ea typeface="Calibri"/>
                <a:cs typeface="Times New Roman"/>
              </a:rPr>
              <a:t>(2), 139–149</a:t>
            </a:r>
            <a:endParaRPr lang="en-US" sz="3600" dirty="0" smtClean="0">
              <a:ea typeface="Calibri"/>
              <a:cs typeface="Times New Roman"/>
            </a:endParaRPr>
          </a:p>
          <a:p>
            <a:pPr marL="0" lvl="0" indent="0">
              <a:spcBef>
                <a:spcPts val="0"/>
              </a:spcBef>
              <a:buNone/>
            </a:pPr>
            <a:r>
              <a:rPr lang="en-US" sz="2000" dirty="0" smtClean="0">
                <a:ea typeface="Calibri"/>
                <a:cs typeface="Times New Roman"/>
              </a:rPr>
              <a:t>23. Zhao M, et al. (2006) Electrical signals control wound healing through PDI-3-OH kinase-gamma and PTEN. Nature 442: 457–460</a:t>
            </a:r>
            <a:endParaRPr lang="en-US" sz="3600" dirty="0" smtClean="0">
              <a:ea typeface="Calibri"/>
              <a:cs typeface="Times New Roman"/>
            </a:endParaRPr>
          </a:p>
          <a:p>
            <a:pPr marL="0" lvl="0" indent="0">
              <a:spcBef>
                <a:spcPts val="0"/>
              </a:spcBef>
              <a:buNone/>
            </a:pPr>
            <a:r>
              <a:rPr lang="en-US" sz="2000" dirty="0" smtClean="0">
                <a:ea typeface="Calibri"/>
                <a:cs typeface="Times New Roman"/>
              </a:rPr>
              <a:t>24. Kawasaki L, et al; The mechanisms and evidence of efficacy of ES for healing DTI: a sys rev; Wound Rep Regen. </a:t>
            </a:r>
            <a:r>
              <a:rPr lang="en-US" sz="2000" b="1" dirty="0" smtClean="0">
                <a:ea typeface="Calibri"/>
                <a:cs typeface="Times New Roman"/>
              </a:rPr>
              <a:t>2014</a:t>
            </a:r>
            <a:r>
              <a:rPr lang="en-US" sz="2000" dirty="0" smtClean="0">
                <a:ea typeface="Calibri"/>
                <a:cs typeface="Times New Roman"/>
              </a:rPr>
              <a:t> Mar;22(2):161</a:t>
            </a:r>
            <a:endParaRPr lang="en-US" sz="3600" dirty="0" smtClean="0">
              <a:ea typeface="Calibri"/>
              <a:cs typeface="Times New Roman"/>
            </a:endParaRPr>
          </a:p>
          <a:p>
            <a:pPr marL="0" lvl="0" indent="0">
              <a:spcBef>
                <a:spcPts val="0"/>
              </a:spcBef>
              <a:buNone/>
            </a:pPr>
            <a:r>
              <a:rPr lang="en-US" sz="2000" dirty="0" smtClean="0">
                <a:ea typeface="Calibri"/>
                <a:cs typeface="Times New Roman"/>
              </a:rPr>
              <a:t>25. A Polak, et al; High-Voltage PES in Wound Treatment;  Adv Wound Care </a:t>
            </a:r>
            <a:r>
              <a:rPr lang="en-US" sz="2000" b="1" dirty="0" smtClean="0">
                <a:ea typeface="Calibri"/>
                <a:cs typeface="Times New Roman"/>
              </a:rPr>
              <a:t>2014</a:t>
            </a:r>
            <a:r>
              <a:rPr lang="en-US" sz="2000" dirty="0" smtClean="0">
                <a:ea typeface="Calibri"/>
                <a:cs typeface="Times New Roman"/>
              </a:rPr>
              <a:t> Feb 1;3(2):104-117</a:t>
            </a:r>
            <a:endParaRPr lang="en-US" sz="3600" dirty="0" smtClean="0">
              <a:ea typeface="Calibri"/>
              <a:cs typeface="Times New Roman"/>
            </a:endParaRPr>
          </a:p>
          <a:p>
            <a:pPr marL="0" lvl="0" indent="0">
              <a:spcBef>
                <a:spcPts val="0"/>
              </a:spcBef>
              <a:buNone/>
            </a:pPr>
            <a:r>
              <a:rPr lang="en-US" sz="2000" dirty="0" smtClean="0">
                <a:ea typeface="Calibri"/>
                <a:cs typeface="Times New Roman"/>
              </a:rPr>
              <a:t>26. Pinto S et al; Breathing new life into treatment advances for respiratory failure in ALS; Neurodeg Dis Manag. </a:t>
            </a:r>
            <a:r>
              <a:rPr lang="en-US" sz="2000" b="1" dirty="0" smtClean="0">
                <a:ea typeface="Calibri"/>
                <a:cs typeface="Times New Roman"/>
              </a:rPr>
              <a:t>2014</a:t>
            </a:r>
            <a:r>
              <a:rPr lang="en-US" sz="2000" dirty="0" smtClean="0">
                <a:ea typeface="Calibri"/>
                <a:cs typeface="Times New Roman"/>
              </a:rPr>
              <a:t>;4(1):83-102</a:t>
            </a:r>
            <a:endParaRPr lang="en-US" sz="3600" dirty="0" smtClean="0">
              <a:ea typeface="Calibri"/>
              <a:cs typeface="Times New Roman"/>
            </a:endParaRPr>
          </a:p>
          <a:p>
            <a:pPr marL="0" lvl="0" indent="0">
              <a:spcBef>
                <a:spcPts val="0"/>
              </a:spcBef>
              <a:buNone/>
            </a:pPr>
            <a:r>
              <a:rPr lang="en-US" sz="2000" dirty="0" smtClean="0">
                <a:ea typeface="Calibri"/>
                <a:cs typeface="Times New Roman"/>
              </a:rPr>
              <a:t>27. Crameri RM et al (2007). Myofibre damage in human skeletal muscle: effects of ES vs voluntary contraction. </a:t>
            </a:r>
            <a:r>
              <a:rPr lang="en-US" sz="2000" i="1" dirty="0" smtClean="0">
                <a:ea typeface="Calibri"/>
                <a:cs typeface="Times New Roman"/>
              </a:rPr>
              <a:t>The J Phys</a:t>
            </a:r>
            <a:r>
              <a:rPr lang="en-US" sz="2000" dirty="0" smtClean="0">
                <a:ea typeface="Calibri"/>
                <a:cs typeface="Times New Roman"/>
              </a:rPr>
              <a:t> </a:t>
            </a:r>
            <a:r>
              <a:rPr lang="en-US" sz="2000" i="1" dirty="0" smtClean="0">
                <a:ea typeface="Calibri"/>
                <a:cs typeface="Times New Roman"/>
              </a:rPr>
              <a:t>583</a:t>
            </a:r>
            <a:r>
              <a:rPr lang="en-US" sz="2000" dirty="0" smtClean="0">
                <a:ea typeface="Calibri"/>
                <a:cs typeface="Times New Roman"/>
              </a:rPr>
              <a:t>(Pt 1), 365–380.</a:t>
            </a:r>
            <a:endParaRPr lang="en-US" sz="3600" dirty="0" smtClean="0">
              <a:ea typeface="Calibri"/>
              <a:cs typeface="Times New Roman"/>
            </a:endParaRPr>
          </a:p>
          <a:p>
            <a:pPr marL="0" lvl="0" indent="0">
              <a:spcBef>
                <a:spcPts val="0"/>
              </a:spcBef>
              <a:buNone/>
            </a:pPr>
            <a:r>
              <a:rPr lang="en-US" sz="2000" dirty="0" smtClean="0">
                <a:ea typeface="Calibri"/>
                <a:cs typeface="Times New Roman"/>
              </a:rPr>
              <a:t>28. www.accessdata.fda.gov/cdrh_docs/reviews/k122566.pdf</a:t>
            </a:r>
            <a:endParaRPr lang="en-US" sz="3600" dirty="0" smtClean="0">
              <a:ea typeface="Calibri"/>
              <a:cs typeface="Times New Roman"/>
            </a:endParaRPr>
          </a:p>
          <a:p>
            <a:pPr marL="0" lvl="0" indent="0">
              <a:spcBef>
                <a:spcPts val="0"/>
              </a:spcBef>
              <a:buNone/>
            </a:pPr>
            <a:r>
              <a:rPr lang="en-US" sz="2000" dirty="0" smtClean="0">
                <a:ea typeface="Calibri"/>
                <a:cs typeface="Times New Roman"/>
              </a:rPr>
              <a:t>29. Starr JA et al; Outcomes of a comprehensive nonsurgical approach to pelvic floor rehab for urinary Sx, defecatory dysfunction, pelvic pain; Female Pelvic Med Reconstr Surg; </a:t>
            </a:r>
            <a:r>
              <a:rPr lang="en-US" sz="2000" b="1" dirty="0" smtClean="0">
                <a:ea typeface="Calibri"/>
                <a:cs typeface="Times New Roman"/>
              </a:rPr>
              <a:t>2013</a:t>
            </a:r>
            <a:r>
              <a:rPr lang="en-US" sz="2000" dirty="0" smtClean="0">
                <a:ea typeface="Calibri"/>
                <a:cs typeface="Times New Roman"/>
              </a:rPr>
              <a:t> Sep-Oct;19(5):260-5.</a:t>
            </a:r>
          </a:p>
          <a:p>
            <a:pPr marL="0" lvl="0" indent="0">
              <a:spcBef>
                <a:spcPts val="0"/>
              </a:spcBef>
              <a:buNone/>
            </a:pPr>
            <a:r>
              <a:rPr lang="en-US" sz="2000" dirty="0" smtClean="0">
                <a:ea typeface="Calibri"/>
                <a:cs typeface="Times New Roman"/>
              </a:rPr>
              <a:t>30. Raschke J et al (</a:t>
            </a:r>
            <a:r>
              <a:rPr lang="en-US" sz="2000" b="1" dirty="0" smtClean="0">
                <a:ea typeface="Calibri"/>
                <a:cs typeface="Times New Roman"/>
              </a:rPr>
              <a:t>2013</a:t>
            </a:r>
            <a:r>
              <a:rPr lang="en-US" sz="2000" dirty="0" smtClean="0">
                <a:ea typeface="Calibri"/>
                <a:cs typeface="Times New Roman"/>
              </a:rPr>
              <a:t>); Identification and Validation of Novel Contraction- Regulated Myokines Released from Primary Human Skeletal Muscle Cells; PLoS ONE 8(4): e62008</a:t>
            </a:r>
            <a:endParaRPr lang="en-US" sz="3600" dirty="0" smtClean="0">
              <a:ea typeface="Calibri"/>
              <a:cs typeface="Times New Roman"/>
            </a:endParaRPr>
          </a:p>
          <a:p>
            <a:pPr marL="0" lvl="0" indent="0">
              <a:spcBef>
                <a:spcPts val="0"/>
              </a:spcBef>
              <a:buNone/>
            </a:pPr>
            <a:r>
              <a:rPr lang="en-US" sz="2000" dirty="0" smtClean="0">
                <a:ea typeface="Calibri"/>
                <a:cs typeface="Times New Roman"/>
              </a:rPr>
              <a:t>31. Warburton, DE et al (2007). Evidence-informed physical activity guidelines for Canadian adults; Can. J. Pub Health 98 </a:t>
            </a:r>
            <a:endParaRPr lang="en-US" sz="3600" dirty="0" smtClean="0">
              <a:ea typeface="Calibri"/>
              <a:cs typeface="Times New Roman"/>
            </a:endParaRPr>
          </a:p>
          <a:p>
            <a:pPr marL="0" lvl="0" indent="0">
              <a:spcBef>
                <a:spcPts val="0"/>
              </a:spcBef>
              <a:buNone/>
            </a:pPr>
            <a:r>
              <a:rPr lang="en-US" sz="2000" dirty="0" smtClean="0">
                <a:ea typeface="Calibri"/>
                <a:cs typeface="Times New Roman"/>
              </a:rPr>
              <a:t>32. Sarto P et al (2007). Effects of Exercise Training on EPC in Patients With CHF. </a:t>
            </a:r>
            <a:r>
              <a:rPr lang="en-US" sz="2000" i="1" dirty="0" smtClean="0">
                <a:ea typeface="Calibri"/>
                <a:cs typeface="Times New Roman"/>
              </a:rPr>
              <a:t>J of CHF</a:t>
            </a:r>
            <a:r>
              <a:rPr lang="en-US" sz="2000" dirty="0" smtClean="0">
                <a:ea typeface="Calibri"/>
                <a:cs typeface="Times New Roman"/>
              </a:rPr>
              <a:t>, </a:t>
            </a:r>
            <a:r>
              <a:rPr lang="en-US" sz="2000" i="1" dirty="0" smtClean="0">
                <a:ea typeface="Calibri"/>
                <a:cs typeface="Times New Roman"/>
              </a:rPr>
              <a:t>13</a:t>
            </a:r>
            <a:r>
              <a:rPr lang="en-US" sz="2000" dirty="0" smtClean="0">
                <a:ea typeface="Calibri"/>
                <a:cs typeface="Times New Roman"/>
              </a:rPr>
              <a:t>(9), 701–708. </a:t>
            </a:r>
            <a:endParaRPr lang="en-US" sz="3600" dirty="0" smtClean="0">
              <a:ea typeface="Calibri"/>
              <a:cs typeface="Times New Roman"/>
            </a:endParaRPr>
          </a:p>
          <a:p>
            <a:pPr marL="0" lvl="0" indent="0">
              <a:spcBef>
                <a:spcPts val="0"/>
              </a:spcBef>
              <a:buNone/>
            </a:pPr>
            <a:r>
              <a:rPr lang="en-US" sz="2000" dirty="0" smtClean="0">
                <a:ea typeface="Calibri"/>
                <a:cs typeface="Times New Roman"/>
              </a:rPr>
              <a:t>33. </a:t>
            </a:r>
            <a:r>
              <a:rPr lang="en-GB" sz="2000" dirty="0" smtClean="0">
                <a:ea typeface="Calibri"/>
                <a:cs typeface="Times New Roman"/>
              </a:rPr>
              <a:t>34. Pedersen BK</a:t>
            </a:r>
            <a:r>
              <a:rPr lang="en-US" sz="2000" dirty="0" smtClean="0">
                <a:ea typeface="Calibri"/>
                <a:cs typeface="Times New Roman"/>
              </a:rPr>
              <a:t> et al; </a:t>
            </a:r>
            <a:r>
              <a:rPr lang="en-GB" sz="2000" dirty="0" smtClean="0">
                <a:ea typeface="Calibri"/>
                <a:cs typeface="Times New Roman"/>
              </a:rPr>
              <a:t>Muscle as an endocrine organ: focus on muscle-derived Il-6. Physiol Rev 88: 1379-1406, 2008.</a:t>
            </a:r>
            <a:endParaRPr lang="en-US" sz="3600" dirty="0" smtClean="0">
              <a:ea typeface="Calibri"/>
              <a:cs typeface="Times New Roman"/>
            </a:endParaRPr>
          </a:p>
          <a:p>
            <a:pPr marL="0" lvl="0" indent="0">
              <a:spcBef>
                <a:spcPts val="0"/>
              </a:spcBef>
              <a:buNone/>
            </a:pPr>
            <a:r>
              <a:rPr lang="en-US" sz="2000" dirty="0" smtClean="0">
                <a:ea typeface="Calibri"/>
                <a:cs typeface="Times New Roman"/>
              </a:rPr>
              <a:t>35. KAHajjar; The endothelium: A primer; </a:t>
            </a:r>
            <a:r>
              <a:rPr lang="en-US" sz="2000" dirty="0" err="1" smtClean="0">
                <a:ea typeface="Calibri"/>
                <a:cs typeface="Times New Roman"/>
              </a:rPr>
              <a:t>UpToDate</a:t>
            </a:r>
            <a:r>
              <a:rPr lang="en-US" sz="2000" dirty="0" smtClean="0">
                <a:ea typeface="Calibri"/>
                <a:cs typeface="Times New Roman"/>
              </a:rPr>
              <a:t> </a:t>
            </a:r>
            <a:r>
              <a:rPr lang="en-US" sz="2000" b="1" dirty="0" smtClean="0">
                <a:ea typeface="Calibri"/>
                <a:cs typeface="Times New Roman"/>
              </a:rPr>
              <a:t>2015</a:t>
            </a:r>
            <a:r>
              <a:rPr lang="en-US" sz="2000" dirty="0" smtClean="0">
                <a:ea typeface="Calibri"/>
                <a:cs typeface="Times New Roman"/>
              </a:rPr>
              <a:t>  </a:t>
            </a:r>
            <a:r>
              <a:rPr lang="en-US" sz="2000" b="1" dirty="0" smtClean="0">
                <a:ea typeface="Calibri"/>
                <a:cs typeface="Times New Roman"/>
              </a:rPr>
              <a:t> </a:t>
            </a:r>
            <a:endParaRPr lang="en-US" sz="3600" dirty="0" smtClean="0">
              <a:ea typeface="Calibri"/>
              <a:cs typeface="Times New Roman"/>
            </a:endParaRPr>
          </a:p>
          <a:p>
            <a:pPr marL="0" lvl="0" indent="0">
              <a:spcBef>
                <a:spcPts val="0"/>
              </a:spcBef>
              <a:buNone/>
            </a:pPr>
            <a:r>
              <a:rPr lang="en-US" sz="2000" dirty="0" smtClean="0">
                <a:ea typeface="Calibri"/>
                <a:cs typeface="Times New Roman"/>
              </a:rPr>
              <a:t>36. Russel C, Peters C; Endothelial cells, angiogenesis and vasculogenesis; stemcell, </a:t>
            </a:r>
            <a:r>
              <a:rPr lang="en-US" sz="2000" b="1" dirty="0" smtClean="0">
                <a:ea typeface="Calibri"/>
                <a:cs typeface="Times New Roman"/>
              </a:rPr>
              <a:t>2013</a:t>
            </a:r>
            <a:r>
              <a:rPr lang="en-US" sz="2000" dirty="0" smtClean="0">
                <a:ea typeface="Calibri"/>
                <a:cs typeface="Times New Roman"/>
              </a:rPr>
              <a:t>, Jan</a:t>
            </a:r>
            <a:endParaRPr lang="en-US" sz="3600" dirty="0" smtClean="0">
              <a:ea typeface="Calibri"/>
              <a:cs typeface="Times New Roman"/>
            </a:endParaRPr>
          </a:p>
          <a:p>
            <a:pPr marL="0" lvl="0" indent="0">
              <a:spcBef>
                <a:spcPts val="0"/>
              </a:spcBef>
              <a:buNone/>
            </a:pPr>
            <a:r>
              <a:rPr lang="en-US" sz="2000" dirty="0" smtClean="0">
                <a:ea typeface="Calibri"/>
                <a:cs typeface="Times New Roman"/>
              </a:rPr>
              <a:t>37. T Morishita; et al;  Number of EPC in PVD as a marker of severity and association with pentraxin-3, malondialdehyde-modif LDL and MMP-1; J ather thromb 2012 Vol: 19</a:t>
            </a:r>
            <a:endParaRPr lang="en-US" sz="3600" dirty="0" smtClean="0">
              <a:ea typeface="Calibri"/>
              <a:cs typeface="Times New Roman"/>
            </a:endParaRPr>
          </a:p>
          <a:p>
            <a:pPr marL="0" lvl="0" indent="0">
              <a:spcBef>
                <a:spcPts val="0"/>
              </a:spcBef>
              <a:buNone/>
            </a:pPr>
            <a:r>
              <a:rPr lang="en-US" sz="2000" dirty="0" smtClean="0">
                <a:ea typeface="Calibri"/>
                <a:cs typeface="Times New Roman"/>
              </a:rPr>
              <a:t>38. Werner N, et al. EPC and cardiovascular outcomes. N Engl J Med 353: 999–1007, 2005.      </a:t>
            </a:r>
            <a:endParaRPr lang="en-US" sz="3600" dirty="0" smtClean="0">
              <a:ea typeface="Calibri"/>
              <a:cs typeface="Times New Roman"/>
            </a:endParaRPr>
          </a:p>
          <a:p>
            <a:pPr marL="0" lvl="0" indent="0">
              <a:spcBef>
                <a:spcPts val="0"/>
              </a:spcBef>
              <a:buNone/>
            </a:pPr>
            <a:r>
              <a:rPr lang="en-US" sz="2000" dirty="0" smtClean="0">
                <a:ea typeface="Calibri"/>
                <a:cs typeface="Times New Roman"/>
              </a:rPr>
              <a:t>39. A Angelidi, et al; EPC as a cardiometabolic RF marker in prediabetes; </a:t>
            </a:r>
            <a:r>
              <a:rPr lang="en-US" sz="2000" i="1" dirty="0" smtClean="0">
                <a:ea typeface="Calibri"/>
                <a:cs typeface="Times New Roman"/>
              </a:rPr>
              <a:t>Hormones, </a:t>
            </a:r>
            <a:r>
              <a:rPr lang="en-US" sz="2000" b="1" i="1" dirty="0" smtClean="0">
                <a:ea typeface="Calibri"/>
                <a:cs typeface="Times New Roman"/>
              </a:rPr>
              <a:t>2014</a:t>
            </a:r>
            <a:r>
              <a:rPr lang="en-US" sz="2000" i="1" dirty="0" smtClean="0">
                <a:ea typeface="Calibri"/>
                <a:cs typeface="Times New Roman"/>
              </a:rPr>
              <a:t>, 13(2):244-251</a:t>
            </a:r>
            <a:endParaRPr lang="en-US" sz="3600" dirty="0" smtClean="0">
              <a:ea typeface="Calibri"/>
              <a:cs typeface="Times New Roman"/>
            </a:endParaRPr>
          </a:p>
          <a:p>
            <a:pPr marL="0" lvl="0" indent="0">
              <a:spcBef>
                <a:spcPts val="0"/>
              </a:spcBef>
              <a:buNone/>
            </a:pPr>
            <a:r>
              <a:rPr lang="en-US" sz="2000" dirty="0" smtClean="0">
                <a:ea typeface="Calibri"/>
                <a:cs typeface="Times New Roman"/>
              </a:rPr>
              <a:t>40. Tecilazich F, Dinh T, Pradhan-Nabzdyk L, Leal E, Tellechea A, et al. (</a:t>
            </a:r>
            <a:r>
              <a:rPr lang="en-US" sz="2000" b="1" dirty="0" smtClean="0">
                <a:ea typeface="Calibri"/>
                <a:cs typeface="Times New Roman"/>
              </a:rPr>
              <a:t>2013</a:t>
            </a:r>
            <a:r>
              <a:rPr lang="en-US" sz="2000" dirty="0" smtClean="0">
                <a:ea typeface="Calibri"/>
                <a:cs typeface="Times New Roman"/>
              </a:rPr>
              <a:t>) Role of EPC and Inflammatory Cytokines in Healing of Diabetic Foot Ulcers. PLoS ONE 8(12): e83314.   </a:t>
            </a:r>
            <a:endParaRPr lang="en-US" sz="3600" dirty="0" smtClean="0">
              <a:ea typeface="Calibri"/>
              <a:cs typeface="Times New Roman"/>
            </a:endParaRPr>
          </a:p>
          <a:p>
            <a:pPr marL="0" lvl="0" indent="0">
              <a:spcBef>
                <a:spcPts val="0"/>
              </a:spcBef>
              <a:buNone/>
            </a:pPr>
            <a:r>
              <a:rPr lang="en-GB" sz="2000" dirty="0" smtClean="0">
                <a:ea typeface="Calibri"/>
                <a:cs typeface="Times New Roman"/>
              </a:rPr>
              <a:t>41. Moschetta M</a:t>
            </a:r>
            <a:r>
              <a:rPr lang="en-GB" sz="2000" dirty="0">
                <a:ea typeface="Calibri"/>
                <a:cs typeface="Times New Roman"/>
              </a:rPr>
              <a:t> </a:t>
            </a:r>
            <a:r>
              <a:rPr lang="en-GB" sz="2000" dirty="0" smtClean="0">
                <a:ea typeface="Calibri"/>
                <a:cs typeface="Times New Roman"/>
              </a:rPr>
              <a:t>et al; ROle of EPC in cancer progression; Biochim Biophys Acta.</a:t>
            </a:r>
            <a:r>
              <a:rPr lang="en-GB" sz="2000" b="1" dirty="0" smtClean="0">
                <a:ea typeface="Calibri"/>
                <a:cs typeface="Times New Roman"/>
              </a:rPr>
              <a:t>2014</a:t>
            </a:r>
            <a:r>
              <a:rPr lang="en-GB" sz="2000" dirty="0" smtClean="0">
                <a:ea typeface="Calibri"/>
                <a:cs typeface="Times New Roman"/>
              </a:rPr>
              <a:t> Aug;1846(1):26-39</a:t>
            </a:r>
            <a:endParaRPr lang="en-US" sz="3600" dirty="0" smtClean="0">
              <a:ea typeface="Calibri"/>
              <a:cs typeface="Times New Roman"/>
            </a:endParaRPr>
          </a:p>
          <a:p>
            <a:pPr marL="0" lvl="0" indent="0">
              <a:spcBef>
                <a:spcPts val="0"/>
              </a:spcBef>
              <a:buNone/>
            </a:pPr>
            <a:r>
              <a:rPr lang="en-US" sz="2000" dirty="0" smtClean="0">
                <a:ea typeface="Calibri"/>
                <a:cs typeface="Times New Roman"/>
              </a:rPr>
              <a:t>42. www</a:t>
            </a:r>
            <a:r>
              <a:rPr lang="el-GR" sz="2000" dirty="0" smtClean="0">
                <a:ea typeface="Calibri"/>
                <a:cs typeface="Times New Roman"/>
              </a:rPr>
              <a:t>.</a:t>
            </a:r>
            <a:r>
              <a:rPr lang="en-US" sz="2000" dirty="0" smtClean="0">
                <a:ea typeface="Calibri"/>
                <a:cs typeface="Times New Roman"/>
              </a:rPr>
              <a:t>fda</a:t>
            </a:r>
            <a:r>
              <a:rPr lang="el-GR" sz="2000" dirty="0" smtClean="0">
                <a:ea typeface="Calibri"/>
                <a:cs typeface="Times New Roman"/>
              </a:rPr>
              <a:t>.</a:t>
            </a:r>
            <a:r>
              <a:rPr lang="en-US" sz="2000" dirty="0" smtClean="0">
                <a:ea typeface="Calibri"/>
                <a:cs typeface="Times New Roman"/>
              </a:rPr>
              <a:t>gov</a:t>
            </a:r>
            <a:r>
              <a:rPr lang="el-GR" sz="2000" dirty="0" smtClean="0">
                <a:ea typeface="Calibri"/>
                <a:cs typeface="Times New Roman"/>
              </a:rPr>
              <a:t>/</a:t>
            </a:r>
            <a:r>
              <a:rPr lang="en-US" sz="2000" dirty="0" smtClean="0">
                <a:ea typeface="Calibri"/>
                <a:cs typeface="Times New Roman"/>
              </a:rPr>
              <a:t>medicaldevices</a:t>
            </a:r>
            <a:r>
              <a:rPr lang="el-GR" sz="2000" dirty="0" smtClean="0">
                <a:ea typeface="Calibri"/>
                <a:cs typeface="Times New Roman"/>
              </a:rPr>
              <a:t>/</a:t>
            </a:r>
            <a:r>
              <a:rPr lang="en-US" sz="2000" dirty="0" smtClean="0">
                <a:ea typeface="Calibri"/>
                <a:cs typeface="Times New Roman"/>
              </a:rPr>
              <a:t>safety</a:t>
            </a:r>
            <a:r>
              <a:rPr lang="el-GR" sz="2000" dirty="0" smtClean="0">
                <a:ea typeface="Calibri"/>
                <a:cs typeface="Times New Roman"/>
              </a:rPr>
              <a:t>/</a:t>
            </a:r>
            <a:r>
              <a:rPr lang="en-US" sz="2000" dirty="0" smtClean="0">
                <a:ea typeface="Calibri"/>
                <a:cs typeface="Times New Roman"/>
              </a:rPr>
              <a:t>alertsandnotices</a:t>
            </a:r>
            <a:r>
              <a:rPr lang="el-GR" sz="2000" dirty="0" smtClean="0">
                <a:ea typeface="Calibri"/>
                <a:cs typeface="Times New Roman"/>
              </a:rPr>
              <a:t>/</a:t>
            </a:r>
            <a:r>
              <a:rPr lang="en-US" sz="2000" dirty="0" smtClean="0">
                <a:ea typeface="Calibri"/>
                <a:cs typeface="Times New Roman"/>
              </a:rPr>
              <a:t>tipsandarticlesondevicesafety</a:t>
            </a:r>
            <a:r>
              <a:rPr lang="el-GR" sz="2000" dirty="0" smtClean="0">
                <a:ea typeface="Calibri"/>
                <a:cs typeface="Times New Roman"/>
              </a:rPr>
              <a:t>/</a:t>
            </a:r>
            <a:r>
              <a:rPr lang="en-US" sz="2000" dirty="0" smtClean="0">
                <a:ea typeface="Calibri"/>
                <a:cs typeface="Times New Roman"/>
              </a:rPr>
              <a:t>ucm</a:t>
            </a:r>
            <a:r>
              <a:rPr lang="el-GR" sz="2000" dirty="0" smtClean="0">
                <a:ea typeface="Calibri"/>
                <a:cs typeface="Times New Roman"/>
              </a:rPr>
              <a:t>229468.</a:t>
            </a:r>
            <a:r>
              <a:rPr lang="en-US" sz="2000" dirty="0" smtClean="0">
                <a:ea typeface="Calibri"/>
                <a:cs typeface="Times New Roman"/>
              </a:rPr>
              <a:t>htm</a:t>
            </a:r>
            <a:endParaRPr lang="en-US" sz="3600" dirty="0" smtClean="0">
              <a:ea typeface="Calibri"/>
              <a:cs typeface="Times New Roman"/>
            </a:endParaRPr>
          </a:p>
          <a:p>
            <a:pPr marL="0" lvl="0" indent="0">
              <a:spcBef>
                <a:spcPts val="0"/>
              </a:spcBef>
              <a:buNone/>
            </a:pPr>
            <a:r>
              <a:rPr lang="en-US" sz="2000" dirty="0" smtClean="0">
                <a:ea typeface="Calibri"/>
                <a:cs typeface="Times New Roman"/>
              </a:rPr>
              <a:t>43. Zeng C, et al; ES for pain relief in knee OA: systematic review and network meta-analysis; Osteoarthritis Cartilage.</a:t>
            </a:r>
            <a:r>
              <a:rPr lang="en-US" sz="2000" b="1" dirty="0" smtClean="0">
                <a:ea typeface="Calibri"/>
                <a:cs typeface="Times New Roman"/>
              </a:rPr>
              <a:t>2015</a:t>
            </a:r>
            <a:r>
              <a:rPr lang="en-US" sz="2000" dirty="0" smtClean="0">
                <a:ea typeface="Calibri"/>
                <a:cs typeface="Times New Roman"/>
              </a:rPr>
              <a:t> Feb;23(2):189-202.</a:t>
            </a:r>
            <a:endParaRPr lang="en-US" sz="3600" dirty="0" smtClean="0">
              <a:ea typeface="Calibri"/>
              <a:cs typeface="Times New Roman"/>
            </a:endParaRPr>
          </a:p>
          <a:p>
            <a:endParaRPr lang="en-US" sz="2000" dirty="0"/>
          </a:p>
        </p:txBody>
      </p:sp>
    </p:spTree>
    <p:extLst>
      <p:ext uri="{BB962C8B-B14F-4D97-AF65-F5344CB8AC3E}">
        <p14:creationId xmlns:p14="http://schemas.microsoft.com/office/powerpoint/2010/main" val="57722670"/>
      </p:ext>
    </p:extLst>
  </p:cSld>
  <p:clrMapOvr>
    <a:masterClrMapping/>
  </p:clrMapOvr>
  <p:transition>
    <p:wheel spokes="1"/>
  </p:transition>
  <p:timing>
    <p:tnLst>
      <p:par>
        <p:cTn id="1" dur="indefinite" restart="never" nodeType="tmRoot"/>
      </p:par>
    </p:tnLst>
  </p:timing>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Θέμα του Office">
  <a:themeElements>
    <a:clrScheme name="Κυματομορφή">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Γωνίες">
  <a:themeElements>
    <a:clrScheme name="Γωνίες">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Γωνίες">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Γωνίες">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10968</TotalTime>
  <Words>4957</Words>
  <Application>Microsoft Office PowerPoint</Application>
  <PresentationFormat>Προβολή στην οθόνη (4:3)</PresentationFormat>
  <Paragraphs>446</Paragraphs>
  <Slides>40</Slides>
  <Notes>40</Notes>
  <HiddenSlides>0</HiddenSlides>
  <MMClips>0</MMClips>
  <ScaleCrop>false</ScaleCrop>
  <HeadingPairs>
    <vt:vector size="4" baseType="variant">
      <vt:variant>
        <vt:lpstr>Θέμα</vt:lpstr>
      </vt:variant>
      <vt:variant>
        <vt:i4>2</vt:i4>
      </vt:variant>
      <vt:variant>
        <vt:lpstr>Τίτλοι διαφανειών</vt:lpstr>
      </vt:variant>
      <vt:variant>
        <vt:i4>40</vt:i4>
      </vt:variant>
    </vt:vector>
  </HeadingPairs>
  <TitlesOfParts>
    <vt:vector size="42" baseType="lpstr">
      <vt:lpstr>Θέμα του Office</vt:lpstr>
      <vt:lpstr>Γωνίες</vt:lpstr>
      <vt:lpstr>  Electrical muscle stimulation (ems)      in medicine &amp; palliative care.                                        Let’s talk about regeneration! </vt:lpstr>
      <vt:lpstr>Παρουσίαση του PowerPoint</vt:lpstr>
      <vt:lpstr>Παρουσίαση του PowerPoint</vt:lpstr>
      <vt:lpstr>Today’s talk on Electrical Muscle Stimulation (EMS)</vt:lpstr>
      <vt:lpstr>EMS (NMES), Generalities</vt:lpstr>
      <vt:lpstr>Suggested settings for most muscle strengthening applications</vt:lpstr>
      <vt:lpstr>FDA-approved uses</vt:lpstr>
      <vt:lpstr>Muscle strength (no mass ↑)</vt:lpstr>
      <vt:lpstr>ICUAW: a  catastrophe                         [1/2]</vt:lpstr>
      <vt:lpstr>ICUAW: a  catastrophe                    [2/2]</vt:lpstr>
      <vt:lpstr> EMS in DVT prophylaxis sp surgery </vt:lpstr>
      <vt:lpstr>Παρουσίαση του PowerPoint</vt:lpstr>
      <vt:lpstr>Παρουσίαση του PowerPoint</vt:lpstr>
      <vt:lpstr>Παρουσίαση του PowerPoint</vt:lpstr>
      <vt:lpstr>Muscle spasm &amp; spasticity</vt:lpstr>
      <vt:lpstr>Iontophoresis &amp; electrochemotherapy</vt:lpstr>
      <vt:lpstr>Deep tissue injury (decubitus ulcers)</vt:lpstr>
      <vt:lpstr>Increasing local tissue reperfusion: Deep tissue injury (decubitus ulcers)</vt:lpstr>
      <vt:lpstr>Muscle re-education</vt:lpstr>
      <vt:lpstr>For sleep apnea</vt:lpstr>
      <vt:lpstr>Παρουσίαση του PowerPoint</vt:lpstr>
      <vt:lpstr>Other uses</vt:lpstr>
      <vt:lpstr>Further evidence of EMS having systemic effects: cytokine/ myokine release </vt:lpstr>
      <vt:lpstr>Exercise: facts</vt:lpstr>
      <vt:lpstr>Παρουσίαση του PowerPoint</vt:lpstr>
      <vt:lpstr>PARENTHESIS. Endothelial progenitor cells -breaking news of the last 2 decades in medicine?</vt:lpstr>
      <vt:lpstr>How circulating EPC &amp; their function ↑ in exercise</vt:lpstr>
      <vt:lpstr>PARENTHESIS.  Endothelium: a protagonist in tissue regeneration</vt:lpstr>
      <vt:lpstr>Παρουσίαση του PowerPoint</vt:lpstr>
      <vt:lpstr>Study population, criteria</vt:lpstr>
      <vt:lpstr>FLOW CYTOMETRY</vt:lpstr>
      <vt:lpstr>Παρουσίαση του PowerPoint</vt:lpstr>
      <vt:lpstr>Παρουσίαση του PowerPoint</vt:lpstr>
      <vt:lpstr>Results</vt:lpstr>
      <vt:lpstr>conclusions - Key Messages</vt:lpstr>
      <vt:lpstr>Safety!                         </vt:lpstr>
      <vt:lpstr>SUMMARY: EMS ROLE IN PALLIATIVE/REHAB  [1/2]</vt:lpstr>
      <vt:lpstr>What said:</vt:lpstr>
      <vt:lpstr>Literature    stefanouchristos@hotmail.com</vt:lpstr>
      <vt:lpstr>Literature    stefanouchristos@hotmail.com</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Electrical muscle stimulation in palliative care: Let’s talk about regeneration!</dc:title>
  <dc:creator>Christos Stefanou</dc:creator>
  <cp:lastModifiedBy>Christos Stefanou</cp:lastModifiedBy>
  <cp:revision>400</cp:revision>
  <dcterms:created xsi:type="dcterms:W3CDTF">2015-07-21T16:56:15Z</dcterms:created>
  <dcterms:modified xsi:type="dcterms:W3CDTF">2015-08-30T16:58:25Z</dcterms:modified>
</cp:coreProperties>
</file>