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6" r:id="rId3"/>
    <p:sldId id="258" r:id="rId4"/>
    <p:sldId id="259" r:id="rId5"/>
    <p:sldId id="277" r:id="rId6"/>
    <p:sldId id="260" r:id="rId7"/>
    <p:sldId id="278" r:id="rId8"/>
    <p:sldId id="279" r:id="rId9"/>
    <p:sldId id="271" r:id="rId10"/>
    <p:sldId id="276" r:id="rId11"/>
    <p:sldId id="272" r:id="rId12"/>
    <p:sldId id="265" r:id="rId13"/>
    <p:sldId id="273" r:id="rId14"/>
    <p:sldId id="28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1" d="100"/>
          <a:sy n="81" d="100"/>
        </p:scale>
        <p:origin x="96"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10/21/2016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10/21/2016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10/21/2016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37322" y="477079"/>
            <a:ext cx="10853530" cy="1815548"/>
          </a:xfrm>
        </p:spPr>
        <p:txBody>
          <a:bodyPr/>
          <a:lstStyle/>
          <a:p>
            <a:pPr algn="ctr"/>
            <a:br>
              <a:rPr lang="en-US" sz="3200" b="1" dirty="0">
                <a:solidFill>
                  <a:schemeClr val="tx1"/>
                </a:solidFill>
                <a:effectLst>
                  <a:outerShdw blurRad="38100" dist="38100" dir="2700000" algn="tl">
                    <a:srgbClr val="000000">
                      <a:alpha val="43137"/>
                    </a:srgbClr>
                  </a:outerShdw>
                </a:effectLst>
              </a:rPr>
            </a:br>
            <a:br>
              <a:rPr lang="en-US" sz="3200" b="1" dirty="0">
                <a:solidFill>
                  <a:schemeClr val="tx1"/>
                </a:solidFill>
                <a:effectLst>
                  <a:outerShdw blurRad="38100" dist="38100" dir="2700000" algn="tl">
                    <a:srgbClr val="000000">
                      <a:alpha val="43137"/>
                    </a:srgbClr>
                  </a:outerShdw>
                </a:effectLst>
              </a:rPr>
            </a:br>
            <a:br>
              <a:rPr lang="en-US" sz="3200" b="1" dirty="0">
                <a:solidFill>
                  <a:schemeClr val="tx1"/>
                </a:solidFill>
                <a:effectLst>
                  <a:outerShdw blurRad="38100" dist="38100" dir="2700000" algn="tl">
                    <a:srgbClr val="000000">
                      <a:alpha val="43137"/>
                    </a:srgbClr>
                  </a:outerShdw>
                </a:effectLst>
              </a:rPr>
            </a:br>
            <a:br>
              <a:rPr lang="en-US" sz="3200" b="1" dirty="0">
                <a:solidFill>
                  <a:schemeClr val="tx1"/>
                </a:solidFill>
                <a:effectLst>
                  <a:outerShdw blurRad="38100" dist="38100" dir="2700000" algn="tl">
                    <a:srgbClr val="000000">
                      <a:alpha val="43137"/>
                    </a:srgbClr>
                  </a:outerShdw>
                </a:effectLst>
              </a:rPr>
            </a:br>
            <a:br>
              <a:rPr lang="en-US" sz="3200" b="1" dirty="0">
                <a:solidFill>
                  <a:schemeClr val="tx1"/>
                </a:solidFill>
                <a:effectLst>
                  <a:outerShdw blurRad="38100" dist="38100" dir="2700000" algn="tl">
                    <a:srgbClr val="000000">
                      <a:alpha val="43137"/>
                    </a:srgbClr>
                  </a:outerShdw>
                </a:effectLst>
              </a:rPr>
            </a:br>
            <a:br>
              <a:rPr lang="en-US" sz="3200" b="1" dirty="0">
                <a:solidFill>
                  <a:schemeClr val="tx1"/>
                </a:solidFill>
                <a:effectLst>
                  <a:outerShdw blurRad="38100" dist="38100" dir="2700000" algn="tl">
                    <a:srgbClr val="000000">
                      <a:alpha val="43137"/>
                    </a:srgbClr>
                  </a:outerShdw>
                </a:effectLst>
              </a:rPr>
            </a:br>
            <a:br>
              <a:rPr lang="en-US" sz="3200" b="1" dirty="0">
                <a:solidFill>
                  <a:schemeClr val="tx1"/>
                </a:solidFill>
                <a:effectLst>
                  <a:outerShdw blurRad="38100" dist="38100" dir="2700000" algn="tl">
                    <a:srgbClr val="000000">
                      <a:alpha val="43137"/>
                    </a:srgbClr>
                  </a:outerShdw>
                </a:effectLst>
              </a:rPr>
            </a:br>
            <a:r>
              <a:rPr lang="en-US" sz="3200" b="1" dirty="0">
                <a:solidFill>
                  <a:schemeClr val="tx1"/>
                </a:solidFill>
              </a:rPr>
              <a:t>Climate Change and Global Food Security in the Face of Other Stressors: The Challenges for Agricultural Transformation, Adaptation and Conservation</a:t>
            </a:r>
          </a:p>
        </p:txBody>
      </p:sp>
      <p:sp>
        <p:nvSpPr>
          <p:cNvPr id="3" name="Subtitle 2"/>
          <p:cNvSpPr>
            <a:spLocks noGrp="1"/>
          </p:cNvSpPr>
          <p:nvPr>
            <p:ph type="subTitle" idx="1"/>
          </p:nvPr>
        </p:nvSpPr>
        <p:spPr>
          <a:xfrm>
            <a:off x="437322" y="2579840"/>
            <a:ext cx="11081743" cy="2999325"/>
          </a:xfrm>
        </p:spPr>
        <p:txBody>
          <a:bodyPr>
            <a:normAutofit fontScale="85000" lnSpcReduction="20000"/>
          </a:bodyPr>
          <a:lstStyle/>
          <a:p>
            <a:pPr algn="ctr"/>
            <a:r>
              <a:rPr lang="en-US" b="1" dirty="0">
                <a:solidFill>
                  <a:schemeClr val="tx1"/>
                </a:solidFill>
              </a:rPr>
              <a:t>Christopher R. Bryant</a:t>
            </a:r>
            <a:r>
              <a:rPr lang="en-US" dirty="0">
                <a:solidFill>
                  <a:schemeClr val="tx1"/>
                </a:solidFill>
              </a:rPr>
              <a:t>, Geography, University of Montreal, Quebec &amp; School of Environmental Design, University of Guelph, Ontario Christopher.robin.Bryant@gmail.com</a:t>
            </a:r>
            <a:r>
              <a:rPr lang="en-US" b="1" dirty="0">
                <a:solidFill>
                  <a:schemeClr val="tx1"/>
                </a:solidFill>
              </a:rPr>
              <a:t>, </a:t>
            </a:r>
            <a:r>
              <a:rPr lang="en-US" dirty="0">
                <a:solidFill>
                  <a:schemeClr val="tx1"/>
                </a:solidFill>
              </a:rPr>
              <a:t>Tel: 519-846-1361</a:t>
            </a:r>
          </a:p>
          <a:p>
            <a:pPr algn="ctr"/>
            <a:r>
              <a:rPr lang="en-US" b="1" dirty="0">
                <a:solidFill>
                  <a:schemeClr val="tx1"/>
                </a:solidFill>
              </a:rPr>
              <a:t>Antonia D. </a:t>
            </a:r>
            <a:r>
              <a:rPr lang="en-US" b="1" dirty="0" err="1">
                <a:solidFill>
                  <a:schemeClr val="tx1"/>
                </a:solidFill>
              </a:rPr>
              <a:t>Bousbaine</a:t>
            </a:r>
            <a:r>
              <a:rPr lang="en-US" dirty="0">
                <a:solidFill>
                  <a:schemeClr val="tx1"/>
                </a:solidFill>
              </a:rPr>
              <a:t>, Geography, Laboratory </a:t>
            </a:r>
            <a:r>
              <a:rPr lang="en-US" dirty="0" err="1">
                <a:solidFill>
                  <a:schemeClr val="tx1"/>
                </a:solidFill>
              </a:rPr>
              <a:t>Laplec</a:t>
            </a:r>
            <a:r>
              <a:rPr lang="en-US" dirty="0">
                <a:solidFill>
                  <a:schemeClr val="tx1"/>
                </a:solidFill>
              </a:rPr>
              <a:t>, University of Liege, Belgium</a:t>
            </a:r>
          </a:p>
          <a:p>
            <a:pPr algn="ctr"/>
            <a:r>
              <a:rPr lang="en-US" b="1" dirty="0" err="1">
                <a:solidFill>
                  <a:schemeClr val="tx1"/>
                </a:solidFill>
              </a:rPr>
              <a:t>Chérine</a:t>
            </a:r>
            <a:r>
              <a:rPr lang="en-US" b="1" dirty="0">
                <a:solidFill>
                  <a:schemeClr val="tx1"/>
                </a:solidFill>
              </a:rPr>
              <a:t> </a:t>
            </a:r>
            <a:r>
              <a:rPr lang="en-US" b="1" dirty="0" err="1">
                <a:solidFill>
                  <a:schemeClr val="tx1"/>
                </a:solidFill>
              </a:rPr>
              <a:t>Akkari</a:t>
            </a:r>
            <a:r>
              <a:rPr lang="en-US" dirty="0">
                <a:solidFill>
                  <a:schemeClr val="tx1"/>
                </a:solidFill>
              </a:rPr>
              <a:t>, PhD student, Geography and Environmental Management, University of Waterloo, Waterloo, Ontario, Canada</a:t>
            </a:r>
          </a:p>
          <a:p>
            <a:pPr algn="ctr"/>
            <a:r>
              <a:rPr lang="en-US" b="1" dirty="0" err="1">
                <a:solidFill>
                  <a:schemeClr val="tx1"/>
                </a:solidFill>
              </a:rPr>
              <a:t>Oumarou</a:t>
            </a:r>
            <a:r>
              <a:rPr lang="en-US" b="1" dirty="0">
                <a:solidFill>
                  <a:schemeClr val="tx1"/>
                </a:solidFill>
              </a:rPr>
              <a:t> </a:t>
            </a:r>
            <a:r>
              <a:rPr lang="en-US" b="1" dirty="0" err="1">
                <a:solidFill>
                  <a:schemeClr val="tx1"/>
                </a:solidFill>
              </a:rPr>
              <a:t>Daouda</a:t>
            </a:r>
            <a:r>
              <a:rPr lang="en-US" dirty="0">
                <a:solidFill>
                  <a:schemeClr val="tx1"/>
                </a:solidFill>
              </a:rPr>
              <a:t>, </a:t>
            </a:r>
            <a:r>
              <a:rPr lang="en-US" dirty="0" err="1">
                <a:solidFill>
                  <a:schemeClr val="tx1"/>
                </a:solidFill>
              </a:rPr>
              <a:t>Programme</a:t>
            </a:r>
            <a:r>
              <a:rPr lang="en-US" dirty="0">
                <a:solidFill>
                  <a:schemeClr val="tx1"/>
                </a:solidFill>
              </a:rPr>
              <a:t> Analyst, Senior Technical Advisor Conservation &amp; Sustainable </a:t>
            </a:r>
            <a:r>
              <a:rPr lang="en-US" dirty="0" err="1">
                <a:solidFill>
                  <a:schemeClr val="tx1"/>
                </a:solidFill>
              </a:rPr>
              <a:t>Mgt</a:t>
            </a:r>
            <a:r>
              <a:rPr lang="en-US" dirty="0">
                <a:solidFill>
                  <a:schemeClr val="tx1"/>
                </a:solidFill>
              </a:rPr>
              <a:t> of Transboundary Wetland LTLT Project, United Nations Development </a:t>
            </a:r>
            <a:r>
              <a:rPr lang="en-US" dirty="0" err="1">
                <a:solidFill>
                  <a:schemeClr val="tx1"/>
                </a:solidFill>
              </a:rPr>
              <a:t>Programme</a:t>
            </a:r>
            <a:r>
              <a:rPr lang="en-US" dirty="0">
                <a:solidFill>
                  <a:schemeClr val="tx1"/>
                </a:solidFill>
              </a:rPr>
              <a:t> (Republic of Congo)</a:t>
            </a:r>
          </a:p>
          <a:p>
            <a:pPr algn="ctr"/>
            <a:r>
              <a:rPr lang="en-US" b="1" dirty="0" err="1">
                <a:solidFill>
                  <a:schemeClr val="tx1"/>
                </a:solidFill>
              </a:rPr>
              <a:t>Kénel</a:t>
            </a:r>
            <a:r>
              <a:rPr lang="en-US" b="1" dirty="0">
                <a:solidFill>
                  <a:schemeClr val="tx1"/>
                </a:solidFill>
              </a:rPr>
              <a:t> </a:t>
            </a:r>
            <a:r>
              <a:rPr lang="en-US" b="1" dirty="0" err="1">
                <a:solidFill>
                  <a:schemeClr val="tx1"/>
                </a:solidFill>
              </a:rPr>
              <a:t>Delusca</a:t>
            </a:r>
            <a:r>
              <a:rPr lang="en-US" dirty="0">
                <a:solidFill>
                  <a:schemeClr val="tx1"/>
                </a:solidFill>
              </a:rPr>
              <a:t>, Team Leader for a European Union Climate Change Project in </a:t>
            </a:r>
            <a:r>
              <a:rPr lang="en-US" dirty="0" err="1">
                <a:solidFill>
                  <a:schemeClr val="tx1"/>
                </a:solidFill>
              </a:rPr>
              <a:t>Haïti</a:t>
            </a:r>
            <a:endParaRPr lang="en-US" dirty="0">
              <a:solidFill>
                <a:schemeClr val="tx1"/>
              </a:solidFill>
            </a:endParaRPr>
          </a:p>
          <a:p>
            <a:pPr algn="ctr"/>
            <a:r>
              <a:rPr lang="en-US" b="1" dirty="0">
                <a:solidFill>
                  <a:schemeClr val="tx1"/>
                </a:solidFill>
              </a:rPr>
              <a:t>Terence </a:t>
            </a:r>
            <a:r>
              <a:rPr lang="en-US" b="1" dirty="0" err="1">
                <a:solidFill>
                  <a:schemeClr val="tx1"/>
                </a:solidFill>
              </a:rPr>
              <a:t>Epule</a:t>
            </a:r>
            <a:r>
              <a:rPr lang="en-US" b="1" dirty="0">
                <a:solidFill>
                  <a:schemeClr val="tx1"/>
                </a:solidFill>
              </a:rPr>
              <a:t> </a:t>
            </a:r>
            <a:r>
              <a:rPr lang="en-US" b="1" dirty="0" err="1">
                <a:solidFill>
                  <a:schemeClr val="tx1"/>
                </a:solidFill>
              </a:rPr>
              <a:t>Epule</a:t>
            </a:r>
            <a:r>
              <a:rPr lang="en-US" b="1" dirty="0">
                <a:solidFill>
                  <a:schemeClr val="tx1"/>
                </a:solidFill>
              </a:rPr>
              <a:t>,</a:t>
            </a:r>
            <a:r>
              <a:rPr lang="en-US" dirty="0">
                <a:solidFill>
                  <a:schemeClr val="tx1"/>
                </a:solidFill>
              </a:rPr>
              <a:t> Post-Doctoral Research Fellow/Lecturer</a:t>
            </a:r>
            <a:r>
              <a:rPr lang="en-US" b="1" dirty="0">
                <a:solidFill>
                  <a:schemeClr val="tx1"/>
                </a:solidFill>
              </a:rPr>
              <a:t>, </a:t>
            </a:r>
            <a:r>
              <a:rPr lang="en-US" dirty="0">
                <a:solidFill>
                  <a:schemeClr val="tx1"/>
                </a:solidFill>
              </a:rPr>
              <a:t>Geography, McGill University</a:t>
            </a:r>
          </a:p>
          <a:p>
            <a:pPr algn="ctr"/>
            <a:r>
              <a:rPr lang="fr-FR" b="1" dirty="0">
                <a:solidFill>
                  <a:schemeClr val="tx1"/>
                </a:solidFill>
              </a:rPr>
              <a:t>Mamadou A. </a:t>
            </a:r>
            <a:r>
              <a:rPr lang="fr-FR" b="1" dirty="0" err="1">
                <a:solidFill>
                  <a:schemeClr val="tx1"/>
                </a:solidFill>
              </a:rPr>
              <a:t>Sarr</a:t>
            </a:r>
            <a:r>
              <a:rPr lang="fr-FR" dirty="0">
                <a:solidFill>
                  <a:schemeClr val="tx1"/>
                </a:solidFill>
              </a:rPr>
              <a:t>, </a:t>
            </a:r>
            <a:r>
              <a:rPr lang="fr-FR" dirty="0" err="1">
                <a:solidFill>
                  <a:schemeClr val="tx1"/>
                </a:solidFill>
              </a:rPr>
              <a:t>Researcher</a:t>
            </a:r>
            <a:r>
              <a:rPr lang="fr-FR" dirty="0">
                <a:solidFill>
                  <a:schemeClr val="tx1"/>
                </a:solidFill>
              </a:rPr>
              <a:t>, Centre de Suivi Écologique, Dakar, Sénégal</a:t>
            </a:r>
            <a:endParaRPr lang="en-US" dirty="0">
              <a:solidFill>
                <a:schemeClr val="tx1"/>
              </a:solidFill>
            </a:endParaRPr>
          </a:p>
          <a:p>
            <a:pPr algn="ctr"/>
            <a:r>
              <a:rPr lang="fr-FR" b="1" dirty="0">
                <a:solidFill>
                  <a:schemeClr val="tx1"/>
                </a:solidFill>
              </a:rPr>
              <a:t>Charles Drouin-Lavigne</a:t>
            </a:r>
            <a:r>
              <a:rPr lang="fr-FR" dirty="0">
                <a:solidFill>
                  <a:schemeClr val="tx1"/>
                </a:solidFill>
              </a:rPr>
              <a:t>, </a:t>
            </a:r>
            <a:r>
              <a:rPr lang="fr-FR" dirty="0" err="1">
                <a:solidFill>
                  <a:schemeClr val="tx1"/>
                </a:solidFill>
              </a:rPr>
              <a:t>M.Sc</a:t>
            </a:r>
            <a:r>
              <a:rPr lang="fr-FR" dirty="0">
                <a:solidFill>
                  <a:schemeClr val="tx1"/>
                </a:solidFill>
              </a:rPr>
              <a:t> Géographie, Consultant (</a:t>
            </a:r>
            <a:r>
              <a:rPr lang="fr-FR" dirty="0" err="1">
                <a:solidFill>
                  <a:schemeClr val="tx1"/>
                </a:solidFill>
              </a:rPr>
              <a:t>Sustainable</a:t>
            </a:r>
            <a:r>
              <a:rPr lang="fr-FR" dirty="0">
                <a:solidFill>
                  <a:schemeClr val="tx1"/>
                </a:solidFill>
              </a:rPr>
              <a:t> </a:t>
            </a:r>
            <a:r>
              <a:rPr lang="fr-FR" dirty="0" err="1">
                <a:solidFill>
                  <a:schemeClr val="tx1"/>
                </a:solidFill>
              </a:rPr>
              <a:t>Development</a:t>
            </a:r>
            <a:r>
              <a:rPr lang="fr-FR" dirty="0">
                <a:solidFill>
                  <a:schemeClr val="tx1"/>
                </a:solidFill>
              </a:rPr>
              <a:t>, </a:t>
            </a:r>
            <a:r>
              <a:rPr lang="fr-FR" dirty="0" err="1">
                <a:solidFill>
                  <a:schemeClr val="tx1"/>
                </a:solidFill>
              </a:rPr>
              <a:t>Environment</a:t>
            </a:r>
            <a:r>
              <a:rPr lang="fr-FR" dirty="0">
                <a:solidFill>
                  <a:schemeClr val="tx1"/>
                </a:solidFill>
              </a:rPr>
              <a:t>, Impact </a:t>
            </a:r>
            <a:r>
              <a:rPr lang="fr-FR" dirty="0" err="1">
                <a:solidFill>
                  <a:schemeClr val="tx1"/>
                </a:solidFill>
              </a:rPr>
              <a:t>Studies</a:t>
            </a:r>
            <a:r>
              <a:rPr lang="fr-FR" dirty="0"/>
              <a:t>)</a:t>
            </a:r>
            <a:endParaRPr lang="en-US" dirty="0"/>
          </a:p>
          <a:p>
            <a:endParaRPr lang="en-US" dirty="0"/>
          </a:p>
        </p:txBody>
      </p:sp>
      <p:sp>
        <p:nvSpPr>
          <p:cNvPr id="4" name="TextBox 3"/>
          <p:cNvSpPr txBox="1"/>
          <p:nvPr/>
        </p:nvSpPr>
        <p:spPr>
          <a:xfrm>
            <a:off x="808381" y="5801932"/>
            <a:ext cx="3870497" cy="923330"/>
          </a:xfrm>
          <a:prstGeom prst="rect">
            <a:avLst/>
          </a:prstGeom>
          <a:noFill/>
        </p:spPr>
        <p:txBody>
          <a:bodyPr wrap="square" rtlCol="0">
            <a:spAutoFit/>
          </a:bodyPr>
          <a:lstStyle/>
          <a:p>
            <a:r>
              <a:rPr lang="en-US" dirty="0"/>
              <a:t>World Congress on Climate Change, Valencia, Spain, October 25, 2016</a:t>
            </a:r>
            <a:br>
              <a:rPr lang="en-US" dirty="0"/>
            </a:b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23748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199" y="345072"/>
            <a:ext cx="2305878" cy="768625"/>
          </a:xfrm>
        </p:spPr>
        <p:txBody>
          <a:bodyPr/>
          <a:lstStyle/>
          <a:p>
            <a:pPr algn="l"/>
            <a:br>
              <a:rPr lang="en-US" sz="3200" b="1" dirty="0">
                <a:solidFill>
                  <a:schemeClr val="tx1"/>
                </a:solidFill>
                <a:effectLst>
                  <a:outerShdw blurRad="38100" dist="38100" dir="2700000" algn="tl">
                    <a:srgbClr val="000000">
                      <a:alpha val="43137"/>
                    </a:srgbClr>
                  </a:outerShdw>
                </a:effectLst>
              </a:rPr>
            </a:br>
            <a:r>
              <a:rPr lang="en-US" sz="3200" b="1" dirty="0">
                <a:solidFill>
                  <a:schemeClr val="tx1"/>
                </a:solidFill>
                <a:effectLst>
                  <a:outerShdw blurRad="38100" dist="38100" dir="2700000" algn="tl">
                    <a:srgbClr val="000000">
                      <a:alpha val="43137"/>
                    </a:srgbClr>
                  </a:outerShdw>
                </a:effectLst>
              </a:rPr>
              <a:t>Plan</a:t>
            </a:r>
            <a:endParaRPr lang="en-US" dirty="0"/>
          </a:p>
        </p:txBody>
      </p:sp>
      <p:sp>
        <p:nvSpPr>
          <p:cNvPr id="3" name="Subtitle 2"/>
          <p:cNvSpPr>
            <a:spLocks noGrp="1"/>
          </p:cNvSpPr>
          <p:nvPr>
            <p:ph type="subTitle" idx="1"/>
          </p:nvPr>
        </p:nvSpPr>
        <p:spPr>
          <a:xfrm>
            <a:off x="1219199" y="1669775"/>
            <a:ext cx="8839201" cy="4333460"/>
          </a:xfrm>
        </p:spPr>
        <p:txBody>
          <a:bodyPr>
            <a:noAutofit/>
          </a:bodyPr>
          <a:lstStyle/>
          <a:p>
            <a:r>
              <a:rPr lang="it-IT" b="1" dirty="0">
                <a:solidFill>
                  <a:schemeClr val="tx1"/>
                </a:solidFill>
              </a:rPr>
              <a:t> </a:t>
            </a:r>
            <a:endParaRPr lang="en-US" b="1" dirty="0">
              <a:solidFill>
                <a:schemeClr val="tx1"/>
              </a:solidFill>
            </a:endParaRPr>
          </a:p>
          <a:p>
            <a:pPr lvl="0" algn="l"/>
            <a:r>
              <a:rPr lang="it-IT" b="1" i="1" dirty="0">
                <a:solidFill>
                  <a:schemeClr val="tx1"/>
                </a:solidFill>
              </a:rPr>
              <a:t>1. Climate Change and Food Security</a:t>
            </a:r>
            <a:r>
              <a:rPr lang="it-IT" b="1" dirty="0">
                <a:solidFill>
                  <a:schemeClr val="tx1"/>
                </a:solidFill>
              </a:rPr>
              <a:t> </a:t>
            </a:r>
            <a:r>
              <a:rPr lang="en-US" b="1" dirty="0">
                <a:solidFill>
                  <a:schemeClr val="tx1"/>
                </a:solidFill>
              </a:rPr>
              <a:t>(cf. The United Nations’ Framework Convention on Climate Change, to which Canada is a signatory, identifies agriculture – including food production – as an important vulnerable area (UNEP, 1994; UNFCC, 2006))</a:t>
            </a:r>
          </a:p>
          <a:p>
            <a:pPr lvl="0" algn="l"/>
            <a:r>
              <a:rPr lang="it-IT" b="1" i="1" dirty="0">
                <a:solidFill>
                  <a:schemeClr val="tx1"/>
                </a:solidFill>
              </a:rPr>
              <a:t>2. Multiple Stressors Affecting Agricultural Production</a:t>
            </a:r>
          </a:p>
          <a:p>
            <a:pPr lvl="0" algn="l"/>
            <a:r>
              <a:rPr lang="it-IT" b="1" i="1" dirty="0">
                <a:solidFill>
                  <a:schemeClr val="tx1"/>
                </a:solidFill>
              </a:rPr>
              <a:t>3. Adaptation of Agriculture to CCV</a:t>
            </a:r>
            <a:endParaRPr lang="en-US" b="1" dirty="0">
              <a:solidFill>
                <a:schemeClr val="tx1"/>
              </a:solidFill>
            </a:endParaRPr>
          </a:p>
          <a:p>
            <a:pPr lvl="0" algn="l"/>
            <a:r>
              <a:rPr lang="it-IT" b="1" i="1" dirty="0">
                <a:solidFill>
                  <a:schemeClr val="tx1"/>
                </a:solidFill>
              </a:rPr>
              <a:t>4. Challenges of Agriculrtural Production near and in Cities that are Growing</a:t>
            </a:r>
            <a:endParaRPr lang="en-US" b="1" dirty="0">
              <a:solidFill>
                <a:schemeClr val="tx1"/>
              </a:solidFill>
            </a:endParaRPr>
          </a:p>
          <a:p>
            <a:pPr lvl="0" algn="l"/>
            <a:r>
              <a:rPr lang="it-IT" b="1" i="1" dirty="0">
                <a:solidFill>
                  <a:schemeClr val="tx1"/>
                </a:solidFill>
              </a:rPr>
              <a:t>5. Food Security</a:t>
            </a:r>
            <a:endParaRPr lang="en-US" b="1" dirty="0">
              <a:solidFill>
                <a:schemeClr val="tx1"/>
              </a:solidFill>
            </a:endParaRPr>
          </a:p>
          <a:p>
            <a:pPr lvl="0" algn="l"/>
            <a:r>
              <a:rPr lang="it-IT" b="1" i="1" dirty="0">
                <a:solidFill>
                  <a:schemeClr val="tx1"/>
                </a:solidFill>
              </a:rPr>
              <a:t>6. Conclusions</a:t>
            </a:r>
            <a:endParaRPr lang="en-US" b="1" dirty="0">
              <a:solidFill>
                <a:schemeClr val="tx1"/>
              </a:solidFill>
            </a:endParaRPr>
          </a:p>
          <a:p>
            <a:pPr lvl="0" algn="l"/>
            <a:endParaRPr lang="en-US" dirty="0">
              <a:solidFill>
                <a:schemeClr val="tx1"/>
              </a:solidFill>
            </a:endParaRPr>
          </a:p>
          <a:p>
            <a:r>
              <a:rPr lang="it-IT" i="1" dirty="0"/>
              <a:t> </a:t>
            </a:r>
            <a:endParaRPr lang="en-US" dirty="0"/>
          </a:p>
          <a:p>
            <a:pPr algn="l"/>
            <a:endParaRPr lang="en-US" sz="2400" b="1" dirty="0">
              <a:solidFill>
                <a:schemeClr val="tx1"/>
              </a:solidFill>
            </a:endParaRPr>
          </a:p>
        </p:txBody>
      </p:sp>
    </p:spTree>
    <p:extLst>
      <p:ext uri="{BB962C8B-B14F-4D97-AF65-F5344CB8AC3E}">
        <p14:creationId xmlns:p14="http://schemas.microsoft.com/office/powerpoint/2010/main" val="1893723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9034"/>
          </a:xfrm>
        </p:spPr>
        <p:txBody>
          <a:bodyPr>
            <a:normAutofit fontScale="90000"/>
          </a:bodyPr>
          <a:lstStyle/>
          <a:p>
            <a:r>
              <a:rPr lang="it-IT" b="1" i="1" dirty="0">
                <a:solidFill>
                  <a:schemeClr val="tx1"/>
                </a:solidFill>
              </a:rPr>
              <a:t>1. Climate Change and Food Security</a:t>
            </a:r>
            <a:br>
              <a:rPr lang="en-US" dirty="0"/>
            </a:br>
            <a:endParaRPr lang="en-US" dirty="0"/>
          </a:p>
        </p:txBody>
      </p:sp>
      <p:sp>
        <p:nvSpPr>
          <p:cNvPr id="3" name="Content Placeholder 2"/>
          <p:cNvSpPr>
            <a:spLocks noGrp="1"/>
          </p:cNvSpPr>
          <p:nvPr>
            <p:ph idx="1"/>
          </p:nvPr>
        </p:nvSpPr>
        <p:spPr>
          <a:xfrm>
            <a:off x="677334" y="1733797"/>
            <a:ext cx="9345440" cy="4892634"/>
          </a:xfrm>
        </p:spPr>
        <p:txBody>
          <a:bodyPr>
            <a:noAutofit/>
          </a:bodyPr>
          <a:lstStyle/>
          <a:p>
            <a:r>
              <a:rPr lang="it-IT" b="1" dirty="0">
                <a:solidFill>
                  <a:schemeClr val="tx1"/>
                </a:solidFill>
              </a:rPr>
              <a:t>Food Security</a:t>
            </a:r>
          </a:p>
          <a:p>
            <a:pPr lvl="1"/>
            <a:r>
              <a:rPr lang="it-IT" b="1" dirty="0">
                <a:solidFill>
                  <a:schemeClr val="tx1"/>
                </a:solidFill>
              </a:rPr>
              <a:t>Volume (local, national, global markets, &amp; in relation to specific segments of the population – poor, some of the older population,  ...) – CCV impacts upon agriculture &amp; agricultural yields</a:t>
            </a:r>
          </a:p>
          <a:p>
            <a:pPr lvl="1"/>
            <a:r>
              <a:rPr lang="it-IT" b="1" dirty="0">
                <a:solidFill>
                  <a:schemeClr val="tx1"/>
                </a:solidFill>
              </a:rPr>
              <a:t>Human health</a:t>
            </a:r>
          </a:p>
          <a:p>
            <a:pPr lvl="2"/>
            <a:r>
              <a:rPr lang="en-US" b="1" dirty="0">
                <a:solidFill>
                  <a:srgbClr val="FF0000"/>
                </a:solidFill>
                <a:effectLst>
                  <a:outerShdw blurRad="38100" dist="38100" dir="2700000" algn="tl">
                    <a:srgbClr val="000000">
                      <a:alpha val="43137"/>
                    </a:srgbClr>
                  </a:outerShdw>
                </a:effectLst>
              </a:rPr>
              <a:t>More than 795 million people still suffer from hunger &amp; malnutrition</a:t>
            </a:r>
            <a:endParaRPr lang="it-IT" b="1" dirty="0">
              <a:solidFill>
                <a:schemeClr val="tx1"/>
              </a:solidFill>
            </a:endParaRPr>
          </a:p>
          <a:p>
            <a:pPr lvl="1"/>
            <a:r>
              <a:rPr lang="it-IT" b="1" dirty="0">
                <a:solidFill>
                  <a:schemeClr val="tx1"/>
                </a:solidFill>
              </a:rPr>
              <a:t>Environmental externalities (e.g. water pollution)</a:t>
            </a:r>
          </a:p>
          <a:p>
            <a:pPr marL="0" indent="0">
              <a:buNone/>
            </a:pPr>
            <a:endParaRPr lang="en-US" b="1" dirty="0">
              <a:solidFill>
                <a:schemeClr val="tx1"/>
              </a:solidFill>
            </a:endParaRPr>
          </a:p>
          <a:p>
            <a:r>
              <a:rPr lang="it-IT" b="1" dirty="0">
                <a:solidFill>
                  <a:schemeClr val="tx1"/>
                </a:solidFill>
              </a:rPr>
              <a:t>In certain countries &amp; regions, these impacts can be multiplied many times because food production resources, notably farmland, are already vulnerable because of drought conditions.  E.g. Ethiopa, Sahel countries</a:t>
            </a:r>
            <a:endParaRPr lang="en-US" b="1" dirty="0">
              <a:solidFill>
                <a:schemeClr val="tx1"/>
              </a:solidFill>
            </a:endParaRPr>
          </a:p>
          <a:p>
            <a:pPr marL="0" indent="0">
              <a:buNone/>
            </a:pP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502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i="1" dirty="0">
                <a:solidFill>
                  <a:schemeClr val="tx1"/>
                </a:solidFill>
              </a:rPr>
              <a:t>2. Multiple Stressors Affecting Agricultural Production (see Figure 1)</a:t>
            </a:r>
            <a:br>
              <a:rPr lang="en-US" b="1" dirty="0">
                <a:solidFill>
                  <a:schemeClr val="tx1"/>
                </a:solidFill>
              </a:rPr>
            </a:br>
            <a:br>
              <a:rPr lang="en-US" dirty="0"/>
            </a:br>
            <a:endParaRPr lang="en-US" dirty="0"/>
          </a:p>
        </p:txBody>
      </p:sp>
      <p:sp>
        <p:nvSpPr>
          <p:cNvPr id="3" name="Content Placeholder 2"/>
          <p:cNvSpPr>
            <a:spLocks noGrp="1"/>
          </p:cNvSpPr>
          <p:nvPr>
            <p:ph idx="1"/>
          </p:nvPr>
        </p:nvSpPr>
        <p:spPr>
          <a:xfrm>
            <a:off x="677334" y="2160589"/>
            <a:ext cx="9563946" cy="3880773"/>
          </a:xfrm>
        </p:spPr>
        <p:txBody>
          <a:bodyPr/>
          <a:lstStyle/>
          <a:p>
            <a:r>
              <a:rPr lang="it-IT" b="1" dirty="0">
                <a:solidFill>
                  <a:schemeClr val="tx1"/>
                </a:solidFill>
              </a:rPr>
              <a:t>In investigating the effects of climate change on human activities such as agriculture &amp; food production:</a:t>
            </a:r>
            <a:endParaRPr lang="en-US" b="1" dirty="0">
              <a:solidFill>
                <a:schemeClr val="tx1"/>
              </a:solidFill>
            </a:endParaRPr>
          </a:p>
          <a:p>
            <a:pPr marL="0" indent="0">
              <a:buNone/>
            </a:pPr>
            <a:endParaRPr lang="en-US" b="1" dirty="0">
              <a:solidFill>
                <a:schemeClr val="tx1"/>
              </a:solidFill>
            </a:endParaRPr>
          </a:p>
          <a:p>
            <a:pPr lvl="0"/>
            <a:r>
              <a:rPr lang="it-IT" b="1" dirty="0">
                <a:solidFill>
                  <a:schemeClr val="tx1"/>
                </a:solidFill>
              </a:rPr>
              <a:t>Must appreciate the multiple stresssors agricultural activities must contend with</a:t>
            </a:r>
          </a:p>
          <a:p>
            <a:pPr lvl="0"/>
            <a:endParaRPr lang="en-US" b="1" dirty="0">
              <a:solidFill>
                <a:schemeClr val="tx1"/>
              </a:solidFill>
            </a:endParaRPr>
          </a:p>
          <a:p>
            <a:pPr lvl="0"/>
            <a:r>
              <a:rPr lang="it-IT" b="1" dirty="0">
                <a:solidFill>
                  <a:schemeClr val="tx1"/>
                </a:solidFill>
              </a:rPr>
              <a:t>Why? Because of their differential impact on farmers’ (and peasants’) priotities</a:t>
            </a:r>
          </a:p>
          <a:p>
            <a:pPr lvl="0"/>
            <a:endParaRPr lang="en-US" b="1" dirty="0">
              <a:solidFill>
                <a:schemeClr val="tx1"/>
              </a:solidFill>
            </a:endParaRPr>
          </a:p>
          <a:p>
            <a:pPr lvl="0"/>
            <a:r>
              <a:rPr lang="it-IT" b="1" dirty="0">
                <a:solidFill>
                  <a:schemeClr val="tx1"/>
                </a:solidFill>
              </a:rPr>
              <a:t>Implies farming does not necessarily adapt or change to CCV in the same way in different countries or even different regions in the same country</a:t>
            </a:r>
            <a:endParaRPr lang="en-US" b="1" dirty="0">
              <a:solidFill>
                <a:schemeClr val="tx1"/>
              </a:solidFill>
            </a:endParaRPr>
          </a:p>
          <a:p>
            <a:endParaRPr lang="en-US" dirty="0"/>
          </a:p>
        </p:txBody>
      </p:sp>
    </p:spTree>
    <p:extLst>
      <p:ext uri="{BB962C8B-B14F-4D97-AF65-F5344CB8AC3E}">
        <p14:creationId xmlns:p14="http://schemas.microsoft.com/office/powerpoint/2010/main" val="1116486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2963" y="5557653"/>
            <a:ext cx="9440445" cy="1163782"/>
          </a:xfrm>
        </p:spPr>
        <p:txBody>
          <a:bodyPr>
            <a:normAutofit/>
          </a:bodyPr>
          <a:lstStyle/>
          <a:p>
            <a:r>
              <a:rPr lang="en-US" b="1" dirty="0">
                <a:solidFill>
                  <a:schemeClr val="tx1"/>
                </a:solidFill>
              </a:rPr>
              <a:t>Figure 1</a:t>
            </a:r>
            <a:r>
              <a:rPr lang="en-CA" b="1" dirty="0">
                <a:solidFill>
                  <a:schemeClr val="tx1"/>
                </a:solidFill>
              </a:rPr>
              <a:t>: Multiple stressors affecting agricultural production. </a:t>
            </a:r>
          </a:p>
          <a:p>
            <a:r>
              <a:rPr lang="en-CA" b="1" dirty="0">
                <a:solidFill>
                  <a:schemeClr val="tx1"/>
                </a:solidFill>
              </a:rPr>
              <a:t>Source: Reid, S. et al. (2007). Vulnerability and adaptation to climate risks in Ontario agriculture.</a:t>
            </a:r>
            <a:r>
              <a:rPr lang="en-CA" b="1" i="1" dirty="0">
                <a:solidFill>
                  <a:schemeClr val="tx1"/>
                </a:solidFill>
              </a:rPr>
              <a:t> </a:t>
            </a:r>
            <a:r>
              <a:rPr lang="en-CA" b="1" i="1" dirty="0" err="1">
                <a:solidFill>
                  <a:schemeClr val="tx1"/>
                </a:solidFill>
              </a:rPr>
              <a:t>Mitig</a:t>
            </a:r>
            <a:r>
              <a:rPr lang="en-CA" b="1" i="1" dirty="0">
                <a:solidFill>
                  <a:schemeClr val="tx1"/>
                </a:solidFill>
              </a:rPr>
              <a:t> Adapt Strat Glob Change </a:t>
            </a:r>
            <a:r>
              <a:rPr lang="en-CA" b="1" dirty="0">
                <a:solidFill>
                  <a:schemeClr val="tx1"/>
                </a:solidFill>
              </a:rPr>
              <a:t>(12): 609-637.</a:t>
            </a:r>
            <a:endParaRPr lang="en-US" b="1" i="1" dirty="0">
              <a:solidFill>
                <a:schemeClr val="tx1"/>
              </a:solidFill>
            </a:endParaRP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458192" y="273133"/>
            <a:ext cx="6745185" cy="5189516"/>
          </a:xfrm>
          <a:prstGeom prst="rect">
            <a:avLst/>
          </a:prstGeom>
        </p:spPr>
      </p:pic>
    </p:spTree>
    <p:extLst>
      <p:ext uri="{BB962C8B-B14F-4D97-AF65-F5344CB8AC3E}">
        <p14:creationId xmlns:p14="http://schemas.microsoft.com/office/powerpoint/2010/main" val="2780057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464278" cy="783102"/>
          </a:xfrm>
        </p:spPr>
        <p:txBody>
          <a:bodyPr>
            <a:normAutofit fontScale="90000"/>
          </a:bodyPr>
          <a:lstStyle/>
          <a:p>
            <a:r>
              <a:rPr lang="it-IT" b="1" i="1" dirty="0">
                <a:solidFill>
                  <a:schemeClr val="tx1"/>
                </a:solidFill>
              </a:rPr>
              <a:t>3. Adaptation of Agriculture to CCV (see Figure 2)</a:t>
            </a:r>
            <a:br>
              <a:rPr lang="en-US" dirty="0"/>
            </a:br>
            <a:endParaRPr lang="en-US" dirty="0"/>
          </a:p>
        </p:txBody>
      </p:sp>
      <p:sp>
        <p:nvSpPr>
          <p:cNvPr id="3" name="Content Placeholder 2"/>
          <p:cNvSpPr>
            <a:spLocks noGrp="1"/>
          </p:cNvSpPr>
          <p:nvPr>
            <p:ph idx="1"/>
          </p:nvPr>
        </p:nvSpPr>
        <p:spPr>
          <a:xfrm>
            <a:off x="677333" y="1716259"/>
            <a:ext cx="9071577" cy="4839286"/>
          </a:xfrm>
        </p:spPr>
        <p:txBody>
          <a:bodyPr>
            <a:normAutofit/>
          </a:bodyPr>
          <a:lstStyle/>
          <a:p>
            <a:pPr lvl="0"/>
            <a:r>
              <a:rPr lang="en-US" sz="2000" b="1" dirty="0">
                <a:effectLst>
                  <a:outerShdw blurRad="38100" dist="38100" dir="2700000" algn="tl">
                    <a:srgbClr val="000000">
                      <a:alpha val="43137"/>
                    </a:srgbClr>
                  </a:outerShdw>
                </a:effectLst>
              </a:rPr>
              <a:t>Many large cities surrounded by high quality farmland resources in temperate climates (e.g. in much of North America &amp; Western Europe)</a:t>
            </a:r>
          </a:p>
          <a:p>
            <a:pPr lvl="0"/>
            <a:r>
              <a:rPr lang="en-US" sz="2000" b="1" dirty="0">
                <a:effectLst>
                  <a:outerShdw blurRad="38100" dist="38100" dir="2700000" algn="tl">
                    <a:srgbClr val="000000">
                      <a:alpha val="43137"/>
                    </a:srgbClr>
                  </a:outerShdw>
                </a:effectLst>
              </a:rPr>
              <a:t>A rapidly emerging reality – the differential impact of Climate Change &amp; Variability (CCV) on farming in different areas </a:t>
            </a:r>
          </a:p>
          <a:p>
            <a:pPr lvl="1"/>
            <a:r>
              <a:rPr lang="en-US" sz="1800" b="1" dirty="0">
                <a:effectLst>
                  <a:outerShdw blurRad="38100" dist="38100" dir="2700000" algn="tl">
                    <a:srgbClr val="000000">
                      <a:alpha val="43137"/>
                    </a:srgbClr>
                  </a:outerShdw>
                </a:effectLst>
              </a:rPr>
              <a:t>&amp; the need for appropriate agricultural adaptation to CCV</a:t>
            </a:r>
          </a:p>
          <a:p>
            <a:pPr lvl="0"/>
            <a:r>
              <a:rPr lang="en-US" sz="2000" b="1" dirty="0">
                <a:effectLst>
                  <a:outerShdw blurRad="38100" dist="38100" dir="2700000" algn="tl">
                    <a:srgbClr val="000000">
                      <a:alpha val="43137"/>
                    </a:srgbClr>
                  </a:outerShdw>
                </a:effectLst>
              </a:rPr>
              <a:t>In many developed countries, appropriate adaptation can maintain food production levels even though crop composition may have to change</a:t>
            </a:r>
          </a:p>
          <a:p>
            <a:pPr lvl="0"/>
            <a:r>
              <a:rPr lang="en-US" sz="2000" b="1" dirty="0">
                <a:effectLst>
                  <a:outerShdw blurRad="38100" dist="38100" dir="2700000" algn="tl">
                    <a:srgbClr val="000000">
                      <a:alpha val="43137"/>
                    </a:srgbClr>
                  </a:outerShdw>
                </a:effectLst>
              </a:rPr>
              <a:t>Adaptation of agriculture poses its own challenges, including the appropriate roles of governments at all levels, farm associations, private companies &amp; consumer groups</a:t>
            </a:r>
          </a:p>
          <a:p>
            <a:pPr marL="0" indent="0">
              <a:buNone/>
            </a:pPr>
            <a:endParaRPr lang="en-US" dirty="0"/>
          </a:p>
        </p:txBody>
      </p:sp>
    </p:spTree>
    <p:extLst>
      <p:ext uri="{BB962C8B-B14F-4D97-AF65-F5344CB8AC3E}">
        <p14:creationId xmlns:p14="http://schemas.microsoft.com/office/powerpoint/2010/main" val="25043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566" y="288966"/>
            <a:ext cx="2191255" cy="5553694"/>
          </a:xfrm>
        </p:spPr>
        <p:txBody>
          <a:bodyPr>
            <a:normAutofit fontScale="90000"/>
          </a:bodyPr>
          <a:lstStyle/>
          <a:p>
            <a:r>
              <a:rPr lang="en-US" sz="2000" b="1" dirty="0">
                <a:solidFill>
                  <a:schemeClr val="tx1"/>
                </a:solidFill>
              </a:rPr>
              <a:t>A schematic diagram showing the basic components of adaptation</a:t>
            </a:r>
            <a:br>
              <a:rPr lang="en-US" sz="2000" b="1" dirty="0">
                <a:solidFill>
                  <a:schemeClr val="tx1"/>
                </a:solidFill>
              </a:rPr>
            </a:br>
            <a:r>
              <a:rPr lang="en-US" sz="2000" b="1" dirty="0">
                <a:solidFill>
                  <a:schemeClr val="tx1"/>
                </a:solidFill>
              </a:rPr>
              <a:t>Figure 2: </a:t>
            </a:r>
            <a:r>
              <a:rPr lang="en-US" sz="2000" dirty="0">
                <a:solidFill>
                  <a:schemeClr val="tx1"/>
                </a:solidFill>
              </a:rPr>
              <a:t>The roles of governments and other actors in adaptation to climate change and variability: The examples of agriculture and coastal communities. </a:t>
            </a:r>
            <a:r>
              <a:rPr lang="fr-FR" sz="2000" i="1" dirty="0">
                <a:solidFill>
                  <a:schemeClr val="tx1"/>
                </a:solidFill>
              </a:rPr>
              <a:t>AIMS </a:t>
            </a:r>
            <a:r>
              <a:rPr lang="fr-FR" sz="2000" i="1" dirty="0" err="1">
                <a:solidFill>
                  <a:schemeClr val="tx1"/>
                </a:solidFill>
              </a:rPr>
              <a:t>Environmental</a:t>
            </a:r>
            <a:r>
              <a:rPr lang="fr-FR" sz="2000" i="1" dirty="0">
                <a:solidFill>
                  <a:schemeClr val="tx1"/>
                </a:solidFill>
              </a:rPr>
              <a:t> Science</a:t>
            </a:r>
            <a:r>
              <a:rPr lang="fr-FR" sz="2000" dirty="0">
                <a:solidFill>
                  <a:schemeClr val="tx1"/>
                </a:solidFill>
              </a:rPr>
              <a:t>, 2016, Vol. 3, Issue 3 : 326-346.  Bryant, C.R. et al. </a:t>
            </a:r>
            <a:endParaRPr lang="en-US" sz="3200" dirty="0">
              <a:solidFill>
                <a:schemeClr val="tx1"/>
              </a:solidFill>
              <a:effectLst>
                <a:outerShdw blurRad="38100" dist="38100" dir="2700000" algn="tl">
                  <a:srgbClr val="000000">
                    <a:alpha val="43137"/>
                  </a:srgbClr>
                </a:outerShdw>
              </a:effectLst>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1117522502"/>
              </p:ext>
            </p:extLst>
          </p:nvPr>
        </p:nvGraphicFramePr>
        <p:xfrm>
          <a:off x="3040083" y="288966"/>
          <a:ext cx="8277101" cy="6481948"/>
        </p:xfrm>
        <a:graphic>
          <a:graphicData uri="http://schemas.openxmlformats.org/presentationml/2006/ole">
            <mc:AlternateContent xmlns:mc="http://schemas.openxmlformats.org/markup-compatibility/2006">
              <mc:Choice xmlns:v="urn:schemas-microsoft-com:vml" Requires="v">
                <p:oleObj spid="_x0000_s1039" name="Document" r:id="rId3" imgW="6759941" imgH="7960779" progId="Word.Document.12">
                  <p:embed/>
                </p:oleObj>
              </mc:Choice>
              <mc:Fallback>
                <p:oleObj name="Document" r:id="rId3" imgW="6759941" imgH="7960779" progId="Word.Document.12">
                  <p:embed/>
                  <p:pic>
                    <p:nvPicPr>
                      <p:cNvPr id="7" name="Object 6"/>
                      <p:cNvPicPr/>
                      <p:nvPr/>
                    </p:nvPicPr>
                    <p:blipFill>
                      <a:blip r:embed="rId4"/>
                      <a:stretch>
                        <a:fillRect/>
                      </a:stretch>
                    </p:blipFill>
                    <p:spPr>
                      <a:xfrm>
                        <a:off x="3040083" y="288966"/>
                        <a:ext cx="8277101" cy="6481948"/>
                      </a:xfrm>
                      <a:prstGeom prst="rect">
                        <a:avLst/>
                      </a:prstGeom>
                    </p:spPr>
                  </p:pic>
                </p:oleObj>
              </mc:Fallback>
            </mc:AlternateContent>
          </a:graphicData>
        </a:graphic>
      </p:graphicFrame>
    </p:spTree>
    <p:extLst>
      <p:ext uri="{BB962C8B-B14F-4D97-AF65-F5344CB8AC3E}">
        <p14:creationId xmlns:p14="http://schemas.microsoft.com/office/powerpoint/2010/main" val="1164744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60217"/>
            <a:ext cx="10378593" cy="1563585"/>
          </a:xfrm>
        </p:spPr>
        <p:txBody>
          <a:bodyPr>
            <a:normAutofit fontScale="90000"/>
          </a:bodyPr>
          <a:lstStyle/>
          <a:p>
            <a:r>
              <a:rPr lang="it-IT" b="1" i="1" dirty="0">
                <a:solidFill>
                  <a:schemeClr val="tx1"/>
                </a:solidFill>
              </a:rPr>
              <a:t>4. Challenges of Agricultural Production in Developed Countries near and in Cities that are Growing</a:t>
            </a:r>
            <a:br>
              <a:rPr lang="en-US" dirty="0"/>
            </a:br>
            <a:endParaRPr lang="en-US" dirty="0"/>
          </a:p>
        </p:txBody>
      </p:sp>
      <p:sp>
        <p:nvSpPr>
          <p:cNvPr id="3" name="Content Placeholder 2"/>
          <p:cNvSpPr>
            <a:spLocks noGrp="1"/>
          </p:cNvSpPr>
          <p:nvPr>
            <p:ph idx="1"/>
          </p:nvPr>
        </p:nvSpPr>
        <p:spPr>
          <a:xfrm>
            <a:off x="677333" y="2160589"/>
            <a:ext cx="9998583" cy="4347089"/>
          </a:xfrm>
        </p:spPr>
        <p:txBody>
          <a:bodyPr>
            <a:normAutofit/>
          </a:bodyPr>
          <a:lstStyle/>
          <a:p>
            <a:pPr lvl="0"/>
            <a:r>
              <a:rPr lang="it-IT" b="1" dirty="0">
                <a:solidFill>
                  <a:schemeClr val="tx1"/>
                </a:solidFill>
              </a:rPr>
              <a:t>Farmland resources, including climate (temperate climates), are good to very good, even after the effects of climate change &amp; variability (CCV) are taken into account</a:t>
            </a:r>
            <a:endParaRPr lang="en-US" sz="1600" b="1" dirty="0">
              <a:solidFill>
                <a:schemeClr val="tx1"/>
              </a:solidFill>
            </a:endParaRPr>
          </a:p>
          <a:p>
            <a:pPr lvl="0"/>
            <a:r>
              <a:rPr lang="it-IT" b="1" dirty="0">
                <a:solidFill>
                  <a:schemeClr val="tx1"/>
                </a:solidFill>
              </a:rPr>
              <a:t>Competition from other countries &amp; regions</a:t>
            </a:r>
            <a:endParaRPr lang="en-US" sz="1600" b="1" dirty="0">
              <a:solidFill>
                <a:schemeClr val="tx1"/>
              </a:solidFill>
            </a:endParaRPr>
          </a:p>
          <a:p>
            <a:pPr lvl="0"/>
            <a:r>
              <a:rPr lang="it-IT" b="1" dirty="0">
                <a:solidFill>
                  <a:schemeClr val="tx1"/>
                </a:solidFill>
              </a:rPr>
              <a:t>A multitude of regulations</a:t>
            </a:r>
            <a:endParaRPr lang="en-US" sz="1600" b="1" dirty="0">
              <a:solidFill>
                <a:schemeClr val="tx1"/>
              </a:solidFill>
            </a:endParaRPr>
          </a:p>
          <a:p>
            <a:pPr lvl="0"/>
            <a:r>
              <a:rPr lang="it-IT" b="1" dirty="0">
                <a:solidFill>
                  <a:schemeClr val="tx1"/>
                </a:solidFill>
              </a:rPr>
              <a:t>Farming near these  cities also often face continued urbanization pressures., e.g. in Canada, the U.S., the European Union (e.g. France, Belgium, the Netherlands, the U.K.)</a:t>
            </a:r>
            <a:endParaRPr lang="en-US" sz="1600" b="1" dirty="0">
              <a:solidFill>
                <a:schemeClr val="tx1"/>
              </a:solidFill>
            </a:endParaRPr>
          </a:p>
          <a:p>
            <a:pPr lvl="0"/>
            <a:r>
              <a:rPr lang="it-IT" b="1" dirty="0">
                <a:solidFill>
                  <a:schemeClr val="tx1"/>
                </a:solidFill>
              </a:rPr>
              <a:t>Urbanization pressures</a:t>
            </a:r>
            <a:endParaRPr lang="en-US" sz="1600" b="1" dirty="0">
              <a:solidFill>
                <a:schemeClr val="tx1"/>
              </a:solidFill>
            </a:endParaRPr>
          </a:p>
          <a:p>
            <a:pPr lvl="1"/>
            <a:r>
              <a:rPr lang="it-IT" b="1" dirty="0">
                <a:solidFill>
                  <a:schemeClr val="tx1"/>
                </a:solidFill>
              </a:rPr>
              <a:t>Actual urban development (suburbs, less dense non-farm development in periurban areas</a:t>
            </a:r>
            <a:endParaRPr lang="en-US" sz="1400" b="1" dirty="0">
              <a:solidFill>
                <a:schemeClr val="tx1"/>
              </a:solidFill>
            </a:endParaRPr>
          </a:p>
          <a:p>
            <a:pPr lvl="1"/>
            <a:r>
              <a:rPr lang="it-IT" b="1" dirty="0">
                <a:solidFill>
                  <a:schemeClr val="tx1"/>
                </a:solidFill>
              </a:rPr>
              <a:t>Potential urban development (which can be seen in land use plans a long time in advance of actual development &amp; where development zones may have already been purchased by developed years ahead ... but many citizens do not know what is likely to happen)</a:t>
            </a:r>
            <a:endParaRPr lang="en-US" sz="1400" b="1" dirty="0">
              <a:solidFill>
                <a:schemeClr val="tx1"/>
              </a:solidFill>
            </a:endParaRPr>
          </a:p>
          <a:p>
            <a:pPr lvl="2"/>
            <a:r>
              <a:rPr lang="it-IT" b="1" dirty="0">
                <a:solidFill>
                  <a:schemeClr val="tx1"/>
                </a:solidFill>
              </a:rPr>
              <a:t>Raises issues of how to modify plans over time as circumstances change ...</a:t>
            </a:r>
            <a:endParaRPr lang="en-US" sz="1200" b="1" dirty="0">
              <a:solidFill>
                <a:schemeClr val="tx1"/>
              </a:solidFill>
            </a:endParaRPr>
          </a:p>
          <a:p>
            <a:endParaRPr lang="en-US" dirty="0"/>
          </a:p>
        </p:txBody>
      </p:sp>
    </p:spTree>
    <p:extLst>
      <p:ext uri="{BB962C8B-B14F-4D97-AF65-F5344CB8AC3E}">
        <p14:creationId xmlns:p14="http://schemas.microsoft.com/office/powerpoint/2010/main" val="56014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71061"/>
            <a:ext cx="10944823" cy="1320800"/>
          </a:xfrm>
        </p:spPr>
        <p:txBody>
          <a:bodyPr>
            <a:normAutofit fontScale="90000"/>
          </a:bodyPr>
          <a:lstStyle/>
          <a:p>
            <a:r>
              <a:rPr lang="en-US" b="1" dirty="0">
                <a:solidFill>
                  <a:schemeClr val="tx1"/>
                </a:solidFill>
                <a:effectLst>
                  <a:outerShdw blurRad="38100" dist="38100" dir="2700000" algn="tl">
                    <a:srgbClr val="000000">
                      <a:alpha val="43137"/>
                    </a:srgbClr>
                  </a:outerShdw>
                </a:effectLst>
              </a:rPr>
              <a:t>Examples of agricultural land in or close to urban &amp; industrial development zones</a:t>
            </a:r>
            <a:br>
              <a:rPr lang="en-US" dirty="0"/>
            </a:br>
            <a:endParaRPr lang="en-US" dirty="0"/>
          </a:p>
        </p:txBody>
      </p:sp>
      <p:sp>
        <p:nvSpPr>
          <p:cNvPr id="3" name="Content Placeholder 2"/>
          <p:cNvSpPr>
            <a:spLocks noGrp="1"/>
          </p:cNvSpPr>
          <p:nvPr>
            <p:ph idx="1"/>
          </p:nvPr>
        </p:nvSpPr>
        <p:spPr>
          <a:xfrm>
            <a:off x="677333" y="3949148"/>
            <a:ext cx="4544024" cy="2531165"/>
          </a:xfrm>
        </p:spPr>
        <p:txBody>
          <a:bodyPr>
            <a:normAutofit fontScale="70000" lnSpcReduction="20000"/>
          </a:bodyPr>
          <a:lstStyle/>
          <a:p>
            <a:pPr marL="0" indent="0">
              <a:buNone/>
            </a:pPr>
            <a:r>
              <a:rPr lang="en-US" sz="2300" b="1" dirty="0">
                <a:effectLst>
                  <a:outerShdw blurRad="38100" dist="38100" dir="2700000" algn="tl">
                    <a:srgbClr val="000000">
                      <a:alpha val="43137"/>
                    </a:srgbClr>
                  </a:outerShdw>
                </a:effectLst>
              </a:rPr>
              <a:t>Source: notreregion.be</a:t>
            </a:r>
          </a:p>
          <a:p>
            <a:pPr marL="0" indent="0">
              <a:buNone/>
            </a:pPr>
            <a:r>
              <a:rPr lang="en-US" sz="2300" b="1" dirty="0">
                <a:effectLst>
                  <a:outerShdw blurRad="38100" dist="38100" dir="2700000" algn="tl">
                    <a:srgbClr val="000000">
                      <a:alpha val="43137"/>
                    </a:srgbClr>
                  </a:outerShdw>
                </a:effectLst>
              </a:rPr>
              <a:t>Developed by the intercommunal IGRETEC, the business parks in the region of Charleroi and South Hainaut include over 650 companies active in numerous economic sectors (aeronautics and space, food, health, information and communications technologies, transport &amp; logistics, ...). They represent nearly 1000 hectares dedicated to economic activity.</a:t>
            </a:r>
          </a:p>
          <a:p>
            <a:endParaRPr lang="en-US" dirty="0"/>
          </a:p>
        </p:txBody>
      </p:sp>
      <p:pic>
        <p:nvPicPr>
          <p:cNvPr id="4" name="Image 2" descr="See original image"/>
          <p:cNvPicPr/>
          <p:nvPr/>
        </p:nvPicPr>
        <p:blipFill>
          <a:blip r:embed="rId2">
            <a:extLst>
              <a:ext uri="{28A0092B-C50C-407E-A947-70E740481C1C}">
                <a14:useLocalDpi xmlns:a14="http://schemas.microsoft.com/office/drawing/2010/main" val="0"/>
              </a:ext>
            </a:extLst>
          </a:blip>
          <a:srcRect/>
          <a:stretch>
            <a:fillRect/>
          </a:stretch>
        </p:blipFill>
        <p:spPr bwMode="auto">
          <a:xfrm>
            <a:off x="1420053" y="1691861"/>
            <a:ext cx="2990850" cy="1990725"/>
          </a:xfrm>
          <a:prstGeom prst="rect">
            <a:avLst/>
          </a:prstGeom>
          <a:noFill/>
          <a:ln>
            <a:noFill/>
          </a:ln>
        </p:spPr>
      </p:pic>
      <p:pic>
        <p:nvPicPr>
          <p:cNvPr id="5" name="Image 1" descr="http://www.notreregion.be/sites/igretec/files/bio-pole_0.jpg"/>
          <p:cNvPicPr/>
          <p:nvPr/>
        </p:nvPicPr>
        <p:blipFill>
          <a:blip r:embed="rId3">
            <a:extLst>
              <a:ext uri="{28A0092B-C50C-407E-A947-70E740481C1C}">
                <a14:useLocalDpi xmlns:a14="http://schemas.microsoft.com/office/drawing/2010/main" val="0"/>
              </a:ext>
            </a:extLst>
          </a:blip>
          <a:srcRect/>
          <a:stretch>
            <a:fillRect/>
          </a:stretch>
        </p:blipFill>
        <p:spPr bwMode="auto">
          <a:xfrm>
            <a:off x="5730530" y="2158586"/>
            <a:ext cx="4572000" cy="3048000"/>
          </a:xfrm>
          <a:prstGeom prst="rect">
            <a:avLst/>
          </a:prstGeom>
          <a:noFill/>
          <a:ln>
            <a:noFill/>
          </a:ln>
        </p:spPr>
      </p:pic>
    </p:spTree>
    <p:extLst>
      <p:ext uri="{BB962C8B-B14F-4D97-AF65-F5344CB8AC3E}">
        <p14:creationId xmlns:p14="http://schemas.microsoft.com/office/powerpoint/2010/main" val="2989282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Owner\AppData\Local\Microsoft\Windows\INetCacheContent.Word\photo.jpg"/>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68966" y="1077470"/>
            <a:ext cx="5283200" cy="3945890"/>
          </a:xfrm>
          <a:prstGeom prst="rect">
            <a:avLst/>
          </a:prstGeom>
          <a:noFill/>
          <a:ln>
            <a:noFill/>
          </a:ln>
        </p:spPr>
      </p:pic>
      <p:pic>
        <p:nvPicPr>
          <p:cNvPr id="5" name="Picture 4" descr="C:\Users\Owner\AppData\Local\Microsoft\Windows\INetCacheContent.Word\photo (1).jpg"/>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648984" y="915252"/>
            <a:ext cx="5283200" cy="3945890"/>
          </a:xfrm>
          <a:prstGeom prst="rect">
            <a:avLst/>
          </a:prstGeom>
          <a:noFill/>
          <a:ln>
            <a:noFill/>
          </a:ln>
        </p:spPr>
      </p:pic>
      <p:sp>
        <p:nvSpPr>
          <p:cNvPr id="6" name="Text Box 2"/>
          <p:cNvSpPr txBox="1">
            <a:spLocks noChangeArrowheads="1"/>
          </p:cNvSpPr>
          <p:nvPr/>
        </p:nvSpPr>
        <p:spPr bwMode="auto">
          <a:xfrm>
            <a:off x="7500985" y="4262512"/>
            <a:ext cx="3612491" cy="142950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b="1" dirty="0">
                <a:effectLst/>
                <a:ea typeface="Calibri" panose="020F0502020204030204" pitchFamily="34" charset="0"/>
                <a:cs typeface="Times New Roman" panose="02020603050405020304" pitchFamily="18" charset="0"/>
              </a:rPr>
              <a:t>Plot of good quality agricultural land in the eastern </a:t>
            </a:r>
            <a:r>
              <a:rPr lang="en-US" sz="1600" b="1" dirty="0" err="1">
                <a:effectLst/>
                <a:ea typeface="Calibri" panose="020F0502020204030204" pitchFamily="34" charset="0"/>
                <a:cs typeface="Times New Roman" panose="02020603050405020304" pitchFamily="18" charset="0"/>
              </a:rPr>
              <a:t>periurban</a:t>
            </a:r>
            <a:r>
              <a:rPr lang="en-US" sz="1600" b="1" dirty="0">
                <a:effectLst/>
                <a:ea typeface="Calibri" panose="020F0502020204030204" pitchFamily="34" charset="0"/>
                <a:cs typeface="Times New Roman" panose="02020603050405020304" pitchFamily="18" charset="0"/>
              </a:rPr>
              <a:t> area of Kitchener, SW Ontario. A notice suddenly appears to advertise the land for potential development</a:t>
            </a:r>
            <a:r>
              <a:rPr lang="en-US" sz="1600" dirty="0">
                <a:effectLst/>
                <a:ea typeface="Calibri" panose="020F0502020204030204" pitchFamily="34" charset="0"/>
                <a:cs typeface="Times New Roman" panose="02020603050405020304" pitchFamily="18" charset="0"/>
              </a:rPr>
              <a:t>.</a:t>
            </a:r>
          </a:p>
        </p:txBody>
      </p:sp>
      <p:sp>
        <p:nvSpPr>
          <p:cNvPr id="7" name="Text Box 2"/>
          <p:cNvSpPr txBox="1">
            <a:spLocks noChangeArrowheads="1"/>
          </p:cNvSpPr>
          <p:nvPr/>
        </p:nvSpPr>
        <p:spPr bwMode="auto">
          <a:xfrm>
            <a:off x="746221" y="4439114"/>
            <a:ext cx="4212681" cy="218136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1600" b="1" dirty="0">
                <a:effectLst/>
                <a:ea typeface="Calibri" panose="020F0502020204030204" pitchFamily="34" charset="0"/>
                <a:cs typeface="Times New Roman" panose="02020603050405020304" pitchFamily="18" charset="0"/>
              </a:rPr>
              <a:t>Centre Wellington Township, SW Ontario. Top quality agricultural land, with a recent appearance of a sign to indicate an application has been submitted for a subdivision development, to many people’s amazement. Zoned for subdivision development and bought by a developer some 10 years ago.</a:t>
            </a:r>
          </a:p>
        </p:txBody>
      </p:sp>
    </p:spTree>
    <p:extLst>
      <p:ext uri="{BB962C8B-B14F-4D97-AF65-F5344CB8AC3E}">
        <p14:creationId xmlns:p14="http://schemas.microsoft.com/office/powerpoint/2010/main" val="4139396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0016"/>
            <a:ext cx="9324795" cy="662609"/>
          </a:xfrm>
        </p:spPr>
        <p:txBody>
          <a:bodyPr>
            <a:normAutofit fontScale="90000"/>
          </a:bodyPr>
          <a:lstStyle/>
          <a:p>
            <a:r>
              <a:rPr lang="en-US" b="1" dirty="0">
                <a:solidFill>
                  <a:schemeClr val="tx1"/>
                </a:solidFill>
                <a:effectLst>
                  <a:outerShdw blurRad="38100" dist="38100" dir="2700000" algn="tl">
                    <a:srgbClr val="000000">
                      <a:alpha val="43137"/>
                    </a:srgbClr>
                  </a:outerShdw>
                </a:effectLst>
              </a:rPr>
              <a:t>Managing new forms of sustainable agriculture</a:t>
            </a:r>
            <a:br>
              <a:rPr lang="en-US" dirty="0"/>
            </a:br>
            <a:endParaRPr lang="en-US" dirty="0"/>
          </a:p>
        </p:txBody>
      </p:sp>
      <p:sp>
        <p:nvSpPr>
          <p:cNvPr id="3" name="Content Placeholder 2"/>
          <p:cNvSpPr>
            <a:spLocks noGrp="1"/>
          </p:cNvSpPr>
          <p:nvPr>
            <p:ph idx="1"/>
          </p:nvPr>
        </p:nvSpPr>
        <p:spPr>
          <a:xfrm>
            <a:off x="677334" y="1075058"/>
            <a:ext cx="5657205" cy="2681016"/>
          </a:xfrm>
        </p:spPr>
        <p:txBody>
          <a:bodyPr/>
          <a:lstStyle/>
          <a:p>
            <a:pPr lvl="0"/>
            <a:r>
              <a:rPr lang="en-US" sz="2000" b="1" dirty="0">
                <a:effectLst>
                  <a:outerShdw blurRad="38100" dist="38100" dir="2700000" algn="tl">
                    <a:srgbClr val="000000">
                      <a:alpha val="43137"/>
                    </a:srgbClr>
                  </a:outerShdw>
                </a:effectLst>
              </a:rPr>
              <a:t>The importance of linkages between farmers &amp; consumers (e.g. Food Belt around Liège, consumer networks – improving non farmers’ understanding of farming)</a:t>
            </a:r>
          </a:p>
          <a:p>
            <a:pPr lvl="0"/>
            <a:r>
              <a:rPr lang="en-US" sz="2000" b="1" dirty="0">
                <a:effectLst>
                  <a:outerShdw blurRad="38100" dist="38100" dir="2700000" algn="tl">
                    <a:srgbClr val="000000">
                      <a:alpha val="43137"/>
                    </a:srgbClr>
                  </a:outerShdw>
                </a:effectLst>
              </a:rPr>
              <a:t>Small scale producers on urban &amp; suburban market places (e.g. </a:t>
            </a:r>
            <a:r>
              <a:rPr lang="en-US" sz="2000" b="1" dirty="0" err="1">
                <a:effectLst>
                  <a:outerShdw blurRad="38100" dist="38100" dir="2700000" algn="tl">
                    <a:srgbClr val="000000">
                      <a:alpha val="43137"/>
                    </a:srgbClr>
                  </a:outerShdw>
                </a:effectLst>
              </a:rPr>
              <a:t>Senneville</a:t>
            </a:r>
            <a:r>
              <a:rPr lang="en-US" sz="2000" b="1" dirty="0">
                <a:effectLst>
                  <a:outerShdw blurRad="38100" dist="38100" dir="2700000" algn="tl">
                    <a:srgbClr val="000000">
                      <a:alpha val="43137"/>
                    </a:srgbClr>
                  </a:outerShdw>
                </a:effectLst>
              </a:rPr>
              <a:t> &amp; St Anne de Bellevue)</a:t>
            </a:r>
          </a:p>
          <a:p>
            <a:endParaRPr lang="en-US" dirty="0"/>
          </a:p>
        </p:txBody>
      </p:sp>
      <p:pic>
        <p:nvPicPr>
          <p:cNvPr id="4" name="Picture 3" descr="C:\Documents and Settings\bryantc\Mes documents\Mes images\cartemontreal.gif"/>
          <p:cNvPicPr/>
          <p:nvPr/>
        </p:nvPicPr>
        <p:blipFill>
          <a:blip r:embed="rId2">
            <a:extLst>
              <a:ext uri="{28A0092B-C50C-407E-A947-70E740481C1C}">
                <a14:useLocalDpi xmlns:a14="http://schemas.microsoft.com/office/drawing/2010/main" val="0"/>
              </a:ext>
            </a:extLst>
          </a:blip>
          <a:srcRect/>
          <a:stretch>
            <a:fillRect/>
          </a:stretch>
        </p:blipFill>
        <p:spPr bwMode="auto">
          <a:xfrm>
            <a:off x="6668090" y="781948"/>
            <a:ext cx="5357813" cy="4057650"/>
          </a:xfrm>
          <a:prstGeom prst="rect">
            <a:avLst/>
          </a:prstGeom>
          <a:noFill/>
          <a:ln>
            <a:noFill/>
          </a:ln>
          <a:extLst/>
        </p:spPr>
      </p:pic>
      <p:pic>
        <p:nvPicPr>
          <p:cNvPr id="5" name="Picture 4" descr="C:\Documents and Settings\bryantc\Mes documents\A PHOTOS SENNEVILLE\picturessenneville\sept 2010 042.JPG"/>
          <p:cNvPicPr/>
          <p:nvPr/>
        </p:nvPicPr>
        <p:blipFill>
          <a:blip r:embed="rId3">
            <a:extLst>
              <a:ext uri="{28A0092B-C50C-407E-A947-70E740481C1C}">
                <a14:useLocalDpi xmlns:a14="http://schemas.microsoft.com/office/drawing/2010/main" val="0"/>
              </a:ext>
            </a:extLst>
          </a:blip>
          <a:srcRect/>
          <a:stretch>
            <a:fillRect/>
          </a:stretch>
        </p:blipFill>
        <p:spPr bwMode="auto">
          <a:xfrm>
            <a:off x="789875" y="3768237"/>
            <a:ext cx="3706495" cy="277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Documents and Settings\bryantc\Mes documents\A PHOTOS SENNEVILLE\picturessenneville\sept 2010 033 ferme fort senneville.JPG"/>
          <p:cNvPicPr/>
          <p:nvPr/>
        </p:nvPicPr>
        <p:blipFill>
          <a:blip r:embed="rId4">
            <a:extLst>
              <a:ext uri="{28A0092B-C50C-407E-A947-70E740481C1C}">
                <a14:useLocalDpi xmlns:a14="http://schemas.microsoft.com/office/drawing/2010/main" val="0"/>
              </a:ext>
            </a:extLst>
          </a:blip>
          <a:srcRect/>
          <a:stretch>
            <a:fillRect/>
          </a:stretch>
        </p:blipFill>
        <p:spPr bwMode="auto">
          <a:xfrm>
            <a:off x="8129895" y="4084072"/>
            <a:ext cx="3744468" cy="255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985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815439"/>
          </a:xfrm>
        </p:spPr>
        <p:txBody>
          <a:bodyPr>
            <a:normAutofit fontScale="90000"/>
          </a:bodyPr>
          <a:lstStyle/>
          <a:p>
            <a:r>
              <a:rPr lang="it-IT" b="1" i="1" dirty="0">
                <a:solidFill>
                  <a:schemeClr val="tx1"/>
                </a:solidFill>
              </a:rPr>
              <a:t>5. Food Security</a:t>
            </a:r>
            <a:br>
              <a:rPr lang="en-US" dirty="0"/>
            </a:br>
            <a:endParaRPr lang="en-US" dirty="0"/>
          </a:p>
        </p:txBody>
      </p:sp>
      <p:sp>
        <p:nvSpPr>
          <p:cNvPr id="3" name="Content Placeholder 2"/>
          <p:cNvSpPr>
            <a:spLocks noGrp="1"/>
          </p:cNvSpPr>
          <p:nvPr>
            <p:ph idx="1"/>
          </p:nvPr>
        </p:nvSpPr>
        <p:spPr>
          <a:xfrm>
            <a:off x="677334" y="1425038"/>
            <a:ext cx="10509222" cy="4999513"/>
          </a:xfrm>
        </p:spPr>
        <p:txBody>
          <a:bodyPr>
            <a:normAutofit fontScale="85000" lnSpcReduction="20000"/>
          </a:bodyPr>
          <a:lstStyle/>
          <a:p>
            <a:pPr lvl="0"/>
            <a:r>
              <a:rPr lang="it-IT" sz="2200" b="1" dirty="0">
                <a:solidFill>
                  <a:schemeClr val="tx1"/>
                </a:solidFill>
              </a:rPr>
              <a:t>An increasingly important concern for some population segments in cities</a:t>
            </a:r>
            <a:endParaRPr lang="en-US" sz="2200" b="1" dirty="0">
              <a:solidFill>
                <a:schemeClr val="tx1"/>
              </a:solidFill>
            </a:endParaRPr>
          </a:p>
          <a:p>
            <a:pPr lvl="1"/>
            <a:r>
              <a:rPr lang="it-IT" sz="2200" b="1" dirty="0">
                <a:solidFill>
                  <a:schemeClr val="tx1"/>
                </a:solidFill>
              </a:rPr>
              <a:t>A  growing emphasis on local and regional sources of food for these cities &amp; different population segments</a:t>
            </a:r>
            <a:endParaRPr lang="en-US" sz="2200" b="1" dirty="0">
              <a:solidFill>
                <a:schemeClr val="tx1"/>
              </a:solidFill>
            </a:endParaRPr>
          </a:p>
          <a:p>
            <a:pPr lvl="1"/>
            <a:r>
              <a:rPr lang="it-IT" sz="2200" b="1" dirty="0">
                <a:solidFill>
                  <a:schemeClr val="tx1"/>
                </a:solidFill>
              </a:rPr>
              <a:t>Also the concerns over the forms of agriculture (e.g. in relation to environmental &amp; human health issues related to productivist agricultures)</a:t>
            </a:r>
            <a:endParaRPr lang="en-US" sz="2200" b="1" dirty="0">
              <a:solidFill>
                <a:schemeClr val="tx1"/>
              </a:solidFill>
            </a:endParaRPr>
          </a:p>
          <a:p>
            <a:pPr lvl="1"/>
            <a:r>
              <a:rPr lang="it-IT" sz="2200" b="1" dirty="0">
                <a:solidFill>
                  <a:schemeClr val="tx1"/>
                </a:solidFill>
              </a:rPr>
              <a:t>In addition, because of how CCV impacts these agricultures in many cases, maintaining the farmland resource can also contribute to resolving some food security probems for some developing countries</a:t>
            </a:r>
            <a:endParaRPr lang="en-US" sz="2200" b="1" dirty="0">
              <a:solidFill>
                <a:schemeClr val="tx1"/>
              </a:solidFill>
            </a:endParaRPr>
          </a:p>
          <a:p>
            <a:pPr lvl="0"/>
            <a:r>
              <a:rPr lang="it-IT" sz="2200" b="1" dirty="0">
                <a:solidFill>
                  <a:schemeClr val="tx1"/>
                </a:solidFill>
              </a:rPr>
              <a:t>Ensuring that these agricultural territories near cities in developed countries can contribute to food security locally &amp; globally:</a:t>
            </a:r>
            <a:endParaRPr lang="en-US" sz="2200" b="1" dirty="0">
              <a:solidFill>
                <a:schemeClr val="tx1"/>
              </a:solidFill>
            </a:endParaRPr>
          </a:p>
          <a:p>
            <a:pPr lvl="0"/>
            <a:r>
              <a:rPr lang="it-IT" sz="2200" b="1" dirty="0">
                <a:solidFill>
                  <a:schemeClr val="tx1"/>
                </a:solidFill>
              </a:rPr>
              <a:t>Major challenges for agriculture :</a:t>
            </a:r>
            <a:endParaRPr lang="en-US" sz="2200" b="1" dirty="0">
              <a:solidFill>
                <a:schemeClr val="tx1"/>
              </a:solidFill>
            </a:endParaRPr>
          </a:p>
          <a:p>
            <a:pPr lvl="1"/>
            <a:r>
              <a:rPr lang="it-IT" sz="2200" b="1" dirty="0">
                <a:solidFill>
                  <a:schemeClr val="tx1"/>
                </a:solidFill>
              </a:rPr>
              <a:t>These agricultures must be transformed (NB The barrier posed by continued gov’t support of productivist agriculture</a:t>
            </a:r>
            <a:endParaRPr lang="en-US" sz="2200" b="1" dirty="0">
              <a:solidFill>
                <a:schemeClr val="tx1"/>
              </a:solidFill>
            </a:endParaRPr>
          </a:p>
          <a:p>
            <a:pPr lvl="1"/>
            <a:r>
              <a:rPr lang="it-IT" sz="2200" b="1" dirty="0">
                <a:solidFill>
                  <a:schemeClr val="tx1"/>
                </a:solidFill>
              </a:rPr>
              <a:t>Agriculture must  adapt to CCV (we also have to make sure that adaptation &amp; mitigation are complementary; &amp; not contradictory to each other)</a:t>
            </a:r>
          </a:p>
          <a:p>
            <a:pPr lvl="1"/>
            <a:r>
              <a:rPr lang="it-IT" sz="2200" b="1" dirty="0">
                <a:solidFill>
                  <a:schemeClr val="tx1"/>
                </a:solidFill>
              </a:rPr>
              <a:t>Recognizing the importance of cumulative impacts</a:t>
            </a:r>
            <a:endParaRPr lang="en-US" sz="2200" b="1" dirty="0">
              <a:solidFill>
                <a:schemeClr val="tx1"/>
              </a:solidFill>
            </a:endParaRPr>
          </a:p>
          <a:p>
            <a:pPr marL="0" lvl="0" indent="0">
              <a:buNone/>
            </a:pPr>
            <a:endParaRPr lang="en-US" sz="2000" b="1" dirty="0">
              <a:solidFill>
                <a:srgbClr val="C00000"/>
              </a:solidFill>
              <a:effectLst>
                <a:outerShdw blurRad="38100" dist="38100" dir="2700000" algn="tl">
                  <a:srgbClr val="000000">
                    <a:alpha val="43137"/>
                  </a:srgbClr>
                </a:outerShdw>
              </a:effectLst>
            </a:endParaRPr>
          </a:p>
          <a:p>
            <a:endParaRPr lang="en-US" dirty="0"/>
          </a:p>
        </p:txBody>
      </p:sp>
    </p:spTree>
    <p:extLst>
      <p:ext uri="{BB962C8B-B14F-4D97-AF65-F5344CB8AC3E}">
        <p14:creationId xmlns:p14="http://schemas.microsoft.com/office/powerpoint/2010/main" val="394863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14179"/>
            <a:ext cx="8596668" cy="487680"/>
          </a:xfrm>
        </p:spPr>
        <p:txBody>
          <a:bodyPr>
            <a:normAutofit fontScale="90000"/>
          </a:bodyPr>
          <a:lstStyle/>
          <a:p>
            <a:r>
              <a:rPr lang="en-US" b="1" dirty="0">
                <a:solidFill>
                  <a:schemeClr val="tx1"/>
                </a:solidFill>
                <a:effectLst>
                  <a:outerShdw blurRad="38100" dist="38100" dir="2700000" algn="tl">
                    <a:srgbClr val="000000">
                      <a:alpha val="43137"/>
                    </a:srgbClr>
                  </a:outerShdw>
                </a:effectLst>
              </a:rPr>
              <a:t>6. Conclusions</a:t>
            </a:r>
            <a:br>
              <a:rPr lang="en-US" dirty="0"/>
            </a:br>
            <a:endParaRPr lang="en-US" dirty="0"/>
          </a:p>
        </p:txBody>
      </p:sp>
      <p:sp>
        <p:nvSpPr>
          <p:cNvPr id="3" name="Content Placeholder 2"/>
          <p:cNvSpPr>
            <a:spLocks noGrp="1"/>
          </p:cNvSpPr>
          <p:nvPr>
            <p:ph idx="1"/>
          </p:nvPr>
        </p:nvSpPr>
        <p:spPr>
          <a:xfrm>
            <a:off x="677333" y="967410"/>
            <a:ext cx="10970716" cy="5447458"/>
          </a:xfrm>
        </p:spPr>
        <p:txBody>
          <a:bodyPr>
            <a:normAutofit fontScale="92500" lnSpcReduction="20000"/>
          </a:bodyPr>
          <a:lstStyle/>
          <a:p>
            <a:pPr marL="0" lvl="0" indent="-457200">
              <a:lnSpc>
                <a:spcPct val="110000"/>
              </a:lnSpc>
              <a:buNone/>
            </a:pPr>
            <a:r>
              <a:rPr lang="en-US" sz="2600" b="1" dirty="0">
                <a:effectLst>
                  <a:outerShdw blurRad="38100" dist="38100" dir="2700000" algn="tl">
                    <a:srgbClr val="000000">
                      <a:alpha val="43137"/>
                    </a:srgbClr>
                  </a:outerShdw>
                </a:effectLst>
              </a:rPr>
              <a:t>The challenges of maintaining &amp; improving food security are significant</a:t>
            </a:r>
          </a:p>
          <a:p>
            <a:pPr marL="0" lvl="0" indent="-457200">
              <a:lnSpc>
                <a:spcPct val="110000"/>
              </a:lnSpc>
              <a:buNone/>
            </a:pPr>
            <a:r>
              <a:rPr lang="en-US" sz="2600" b="1" dirty="0">
                <a:effectLst>
                  <a:outerShdw blurRad="38100" dist="38100" dir="2700000" algn="tl">
                    <a:srgbClr val="000000">
                      <a:alpha val="43137"/>
                    </a:srgbClr>
                  </a:outerShdw>
                </a:effectLst>
              </a:rPr>
              <a:t>These challenges have become more significant in the face of Climate Change &amp; Variability</a:t>
            </a:r>
          </a:p>
          <a:p>
            <a:pPr marL="0" lvl="0" indent="-457200">
              <a:lnSpc>
                <a:spcPct val="110000"/>
              </a:lnSpc>
              <a:buNone/>
            </a:pPr>
            <a:r>
              <a:rPr lang="en-US" sz="2000" b="1" dirty="0">
                <a:effectLst>
                  <a:outerShdw blurRad="38100" dist="38100" dir="2700000" algn="tl">
                    <a:srgbClr val="000000">
                      <a:alpha val="43137"/>
                    </a:srgbClr>
                  </a:outerShdw>
                </a:effectLst>
              </a:rPr>
              <a:t>The implications of our presentation are multiple:</a:t>
            </a:r>
          </a:p>
          <a:p>
            <a:pPr marL="0" lvl="0" indent="-457200">
              <a:lnSpc>
                <a:spcPct val="110000"/>
              </a:lnSpc>
              <a:spcBef>
                <a:spcPts val="0"/>
              </a:spcBef>
              <a:buNone/>
            </a:pPr>
            <a:endParaRPr lang="en-US" sz="2000" b="1" dirty="0">
              <a:effectLst>
                <a:outerShdw blurRad="38100" dist="38100" dir="2700000" algn="tl">
                  <a:srgbClr val="000000">
                    <a:alpha val="43137"/>
                  </a:srgbClr>
                </a:outerShdw>
              </a:effectLst>
            </a:endParaRPr>
          </a:p>
          <a:p>
            <a:pPr marL="0" lvl="0" indent="-457200">
              <a:lnSpc>
                <a:spcPct val="110000"/>
              </a:lnSpc>
              <a:spcBef>
                <a:spcPts val="0"/>
              </a:spcBef>
              <a:buFont typeface="Wingdings" panose="05000000000000000000" pitchFamily="2" charset="2"/>
              <a:buChar char="Ø"/>
            </a:pPr>
            <a:r>
              <a:rPr lang="en-US" sz="2000" b="1" dirty="0">
                <a:effectLst>
                  <a:outerShdw blurRad="38100" dist="38100" dir="2700000" algn="tl">
                    <a:srgbClr val="000000">
                      <a:alpha val="43137"/>
                    </a:srgbClr>
                  </a:outerShdw>
                </a:effectLst>
              </a:rPr>
              <a:t>CCV makes it much more important to conserve &amp; protect good farmland resources from different forms of urban development</a:t>
            </a:r>
          </a:p>
          <a:p>
            <a:pPr marL="0" lvl="0" indent="-457200">
              <a:lnSpc>
                <a:spcPct val="110000"/>
              </a:lnSpc>
              <a:buFont typeface="Wingdings" panose="05000000000000000000" pitchFamily="2" charset="2"/>
              <a:buChar char="Ø"/>
            </a:pPr>
            <a:r>
              <a:rPr lang="en-US" sz="2000" b="1" dirty="0">
                <a:effectLst>
                  <a:outerShdw blurRad="38100" dist="38100" dir="2700000" algn="tl">
                    <a:srgbClr val="000000">
                      <a:alpha val="43137"/>
                    </a:srgbClr>
                  </a:outerShdw>
                </a:effectLst>
              </a:rPr>
              <a:t>But conservation of farmland resources through land use planning (including farmland protection legislation) is not in itself adequate</a:t>
            </a:r>
          </a:p>
          <a:p>
            <a:pPr marL="0" lvl="0" indent="-457200">
              <a:lnSpc>
                <a:spcPct val="110000"/>
              </a:lnSpc>
              <a:buFont typeface="Wingdings" panose="05000000000000000000" pitchFamily="2" charset="2"/>
              <a:buChar char="Ø"/>
            </a:pPr>
            <a:r>
              <a:rPr lang="en-US" sz="2000" b="1" dirty="0">
                <a:effectLst>
                  <a:outerShdw blurRad="38100" dist="38100" dir="2700000" algn="tl">
                    <a:srgbClr val="000000">
                      <a:alpha val="43137"/>
                    </a:srgbClr>
                  </a:outerShdw>
                </a:effectLst>
              </a:rPr>
              <a:t>In addition, it is necessary to integrate (strategic) development planning to achieve sustainable agricultural production</a:t>
            </a:r>
          </a:p>
          <a:p>
            <a:pPr marL="0" indent="-457200">
              <a:lnSpc>
                <a:spcPct val="110000"/>
              </a:lnSpc>
              <a:buFont typeface="Wingdings" panose="05000000000000000000" pitchFamily="2" charset="2"/>
              <a:buChar char="Ø"/>
            </a:pPr>
            <a:r>
              <a:rPr lang="en-US" sz="2000" b="1" dirty="0">
                <a:effectLst>
                  <a:outerShdw blurRad="38100" dist="38100" dir="2700000" algn="tl">
                    <a:srgbClr val="000000">
                      <a:alpha val="43137"/>
                    </a:srgbClr>
                  </a:outerShdw>
                </a:effectLst>
              </a:rPr>
              <a:t>As the context &amp; various parameters change over time, it would be wise to systematically revise earlier decisions regarding urban &amp; industrial development incorporated into earlier land use plans (while recognizing the difficulties this involves because of the importance attached in many countries to supporting actors who invest in development in zones already contained in approved official land use plans)</a:t>
            </a:r>
          </a:p>
          <a:p>
            <a:endParaRPr lang="en-US" dirty="0"/>
          </a:p>
        </p:txBody>
      </p:sp>
    </p:spTree>
    <p:extLst>
      <p:ext uri="{BB962C8B-B14F-4D97-AF65-F5344CB8AC3E}">
        <p14:creationId xmlns:p14="http://schemas.microsoft.com/office/powerpoint/2010/main" val="406208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677863" y="879475"/>
            <a:ext cx="8596312" cy="5162550"/>
          </a:xfrm>
        </p:spPr>
        <p:txBody>
          <a:bodyPr>
            <a:normAutofit fontScale="85000" lnSpcReduction="20000"/>
          </a:bodyPr>
          <a:lstStyle/>
          <a:p>
            <a:pPr lvl="0" algn="ctr"/>
            <a:r>
              <a:rPr lang="it-IT" b="1" dirty="0">
                <a:solidFill>
                  <a:schemeClr val="tx1"/>
                </a:solidFill>
              </a:rPr>
              <a:t>TACKLING CCV TO MAKE AGRICULTURE CONTRIBUTE SUBSTANTIALLY TO FOOD SECURITY THEREFORE INVOLVES:</a:t>
            </a:r>
          </a:p>
          <a:p>
            <a:pPr lvl="0"/>
            <a:endParaRPr lang="en-US" b="1" dirty="0">
              <a:solidFill>
                <a:schemeClr val="tx1"/>
              </a:solidFill>
            </a:endParaRPr>
          </a:p>
          <a:p>
            <a:pPr lvl="1"/>
            <a:r>
              <a:rPr lang="it-IT" sz="4300" b="1" dirty="0">
                <a:solidFill>
                  <a:schemeClr val="tx1"/>
                </a:solidFill>
              </a:rPr>
              <a:t>A</a:t>
            </a:r>
            <a:r>
              <a:rPr lang="it-IT" sz="2100" b="1" dirty="0">
                <a:solidFill>
                  <a:schemeClr val="tx1"/>
                </a:solidFill>
              </a:rPr>
              <a:t>gricultural</a:t>
            </a:r>
            <a:r>
              <a:rPr lang="it-IT" sz="1800" b="1" dirty="0">
                <a:solidFill>
                  <a:schemeClr val="tx1"/>
                </a:solidFill>
              </a:rPr>
              <a:t> </a:t>
            </a:r>
            <a:r>
              <a:rPr lang="it-IT" sz="4300" b="1" dirty="0">
                <a:solidFill>
                  <a:schemeClr val="tx1"/>
                </a:solidFill>
              </a:rPr>
              <a:t>T</a:t>
            </a:r>
            <a:r>
              <a:rPr lang="it-IT" sz="2100" b="1" dirty="0">
                <a:solidFill>
                  <a:schemeClr val="tx1"/>
                </a:solidFill>
              </a:rPr>
              <a:t>ransformation</a:t>
            </a:r>
            <a:endParaRPr lang="en-US" sz="2100" b="1" dirty="0">
              <a:solidFill>
                <a:schemeClr val="tx1"/>
              </a:solidFill>
            </a:endParaRPr>
          </a:p>
          <a:p>
            <a:pPr lvl="1"/>
            <a:r>
              <a:rPr lang="it-IT" sz="4700" b="1" dirty="0">
                <a:solidFill>
                  <a:schemeClr val="tx1"/>
                </a:solidFill>
              </a:rPr>
              <a:t>A</a:t>
            </a:r>
            <a:r>
              <a:rPr lang="it-IT" sz="2100" b="1" dirty="0">
                <a:solidFill>
                  <a:schemeClr val="tx1"/>
                </a:solidFill>
              </a:rPr>
              <a:t>daptation to CCV (as seen above, this is neither simple nor linear nor can the same strategies be parachuted into every territory ...).</a:t>
            </a:r>
          </a:p>
          <a:p>
            <a:pPr lvl="1"/>
            <a:r>
              <a:rPr lang="en-US" sz="2100" b="1" dirty="0">
                <a:solidFill>
                  <a:schemeClr val="tx1"/>
                </a:solidFill>
              </a:rPr>
              <a:t>Though vulnerability reduction  &amp; adaptation practices (measures or strategies in other words) are not the same for all sectors of production, &amp; can be even contradictory sometimes, it is very important to recognize that both climatic and non-climatic factors are important in the process of adaptation to CCV.)</a:t>
            </a:r>
          </a:p>
          <a:p>
            <a:pPr lvl="1"/>
            <a:r>
              <a:rPr lang="it-IT" sz="4300" b="1" dirty="0">
                <a:solidFill>
                  <a:schemeClr val="tx1"/>
                </a:solidFill>
              </a:rPr>
              <a:t>C</a:t>
            </a:r>
            <a:r>
              <a:rPr lang="it-IT" sz="2300" b="1" dirty="0">
                <a:solidFill>
                  <a:schemeClr val="tx1"/>
                </a:solidFill>
              </a:rPr>
              <a:t>onservation</a:t>
            </a:r>
            <a:endParaRPr lang="en-US" sz="2300" b="1" dirty="0">
              <a:solidFill>
                <a:schemeClr val="tx1"/>
              </a:solidFill>
            </a:endParaRPr>
          </a:p>
          <a:p>
            <a:pPr marL="0" indent="0" algn="ctr">
              <a:buNone/>
            </a:pPr>
            <a:r>
              <a:rPr lang="it-IT" b="1" dirty="0">
                <a:solidFill>
                  <a:schemeClr val="tx1"/>
                </a:solidFill>
              </a:rPr>
              <a:t>I.E.</a:t>
            </a:r>
          </a:p>
          <a:p>
            <a:pPr marL="0" indent="0" algn="ctr">
              <a:buNone/>
            </a:pPr>
            <a:r>
              <a:rPr lang="it-IT" sz="3900" b="1" dirty="0">
                <a:solidFill>
                  <a:srgbClr val="C00000"/>
                </a:solidFill>
              </a:rPr>
              <a:t> ATAC!</a:t>
            </a:r>
            <a:endParaRPr lang="en-US" sz="3900" b="1" dirty="0">
              <a:solidFill>
                <a:srgbClr val="C00000"/>
              </a:solidFill>
            </a:endParaRPr>
          </a:p>
          <a:p>
            <a:pPr marL="0" indent="0">
              <a:buNone/>
            </a:pPr>
            <a:r>
              <a:rPr lang="it-IT" b="1" dirty="0"/>
              <a:t> </a:t>
            </a:r>
            <a:endParaRPr lang="en-US" sz="1600" dirty="0"/>
          </a:p>
          <a:p>
            <a:endParaRPr lang="en-US" dirty="0"/>
          </a:p>
        </p:txBody>
      </p:sp>
    </p:spTree>
    <p:extLst>
      <p:ext uri="{BB962C8B-B14F-4D97-AF65-F5344CB8AC3E}">
        <p14:creationId xmlns:p14="http://schemas.microsoft.com/office/powerpoint/2010/main" val="415252892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801</TotalTime>
  <Words>1209</Words>
  <Application>Microsoft Office PowerPoint</Application>
  <PresentationFormat>Widescreen</PresentationFormat>
  <Paragraphs>90</Paragraphs>
  <Slides>14</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Arial</vt:lpstr>
      <vt:lpstr>Calibri</vt:lpstr>
      <vt:lpstr>Times New Roman</vt:lpstr>
      <vt:lpstr>Trebuchet MS</vt:lpstr>
      <vt:lpstr>Wingdings</vt:lpstr>
      <vt:lpstr>Wingdings 3</vt:lpstr>
      <vt:lpstr>Facet</vt:lpstr>
      <vt:lpstr>Document</vt:lpstr>
      <vt:lpstr>       Climate Change and Global Food Security in the Face of Other Stressors: The Challenges for Agricultural Transformation, Adaptation and Conservation</vt:lpstr>
      <vt:lpstr> Plan</vt:lpstr>
      <vt:lpstr>1. Climate Change and Food Security </vt:lpstr>
      <vt:lpstr>2. Multiple Stressors Affecting Agricultural Production (see Figure 1)  </vt:lpstr>
      <vt:lpstr>PowerPoint Presentation</vt:lpstr>
      <vt:lpstr>3. Adaptation of Agriculture to CCV (see Figure 2) </vt:lpstr>
      <vt:lpstr>A schematic diagram showing the basic components of adaptation Figure 2: The roles of governments and other actors in adaptation to climate change and variability: The examples of agriculture and coastal communities. AIMS Environmental Science, 2016, Vol. 3, Issue 3 : 326-346.  Bryant, C.R. et al. </vt:lpstr>
      <vt:lpstr>4. Challenges of Agricultural Production in Developed Countries near and in Cities that are Growing </vt:lpstr>
      <vt:lpstr>Examples of agricultural land in or close to urban &amp; industrial development zones </vt:lpstr>
      <vt:lpstr>PowerPoint Presentation</vt:lpstr>
      <vt:lpstr>Managing new forms of sustainable agriculture </vt:lpstr>
      <vt:lpstr>5. Food Security </vt:lpstr>
      <vt:lpstr>6. Conclusions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Challenges of Periurban Farmland in Developed Countries and Developing Countries for Food Security: The New Realities of Climate Change and Variability</dc:title>
  <dc:creator>Owner</dc:creator>
  <cp:lastModifiedBy>Owner</cp:lastModifiedBy>
  <cp:revision>57</cp:revision>
  <dcterms:created xsi:type="dcterms:W3CDTF">2016-07-28T14:38:19Z</dcterms:created>
  <dcterms:modified xsi:type="dcterms:W3CDTF">2016-10-21T12:37:30Z</dcterms:modified>
</cp:coreProperties>
</file>