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8" r:id="rId2"/>
    <p:sldId id="293" r:id="rId3"/>
    <p:sldId id="288" r:id="rId4"/>
    <p:sldId id="283" r:id="rId5"/>
    <p:sldId id="287" r:id="rId6"/>
    <p:sldId id="284" r:id="rId7"/>
    <p:sldId id="296" r:id="rId8"/>
    <p:sldId id="286" r:id="rId9"/>
    <p:sldId id="278" r:id="rId10"/>
    <p:sldId id="294" r:id="rId11"/>
    <p:sldId id="275" r:id="rId12"/>
    <p:sldId id="289" r:id="rId13"/>
    <p:sldId id="298" r:id="rId14"/>
    <p:sldId id="259" r:id="rId15"/>
    <p:sldId id="260" r:id="rId16"/>
    <p:sldId id="261" r:id="rId17"/>
    <p:sldId id="280" r:id="rId18"/>
    <p:sldId id="304" r:id="rId19"/>
    <p:sldId id="301" r:id="rId20"/>
    <p:sldId id="30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FA7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7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91049-FD61-4841-8664-2642340D6B1A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B5532-221F-4284-BAB2-6FF1E2785E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02608-5736-4B04-9CF1-D66B8F55DC83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C177A-4FD2-4DFA-A11F-5827615FEF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40EA5-5A3B-4AF7-B347-6F4C4072DEA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7A76A-15FA-45F8-8FF1-40A4EA7738CB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607E0-155E-4EF2-AE00-B4A48C6B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276600" y="4888468"/>
            <a:ext cx="2606932" cy="1283732"/>
            <a:chOff x="3448583" y="4888468"/>
            <a:chExt cx="2606932" cy="1283732"/>
          </a:xfrm>
        </p:grpSpPr>
        <p:sp>
          <p:nvSpPr>
            <p:cNvPr id="2" name="TextBox 1"/>
            <p:cNvSpPr txBox="1"/>
            <p:nvPr/>
          </p:nvSpPr>
          <p:spPr>
            <a:xfrm>
              <a:off x="3448583" y="4888468"/>
              <a:ext cx="2606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Cell &amp; Stem Cell Research</a:t>
              </a:r>
              <a:endParaRPr lang="en-US" b="1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63327" y="5204936"/>
              <a:ext cx="1969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OMICS Conference</a:t>
              </a:r>
              <a:endParaRPr lang="en-US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34383" y="5802868"/>
              <a:ext cx="1192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Chicago, IL</a:t>
              </a:r>
              <a:endParaRPr lang="en-US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832202" y="5498068"/>
              <a:ext cx="19589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March 23-25, 2015</a:t>
              </a:r>
              <a:endParaRPr lang="en-US" b="1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981200" y="1143000"/>
            <a:ext cx="51601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EXTRACELLULAR MATRIX-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ASSISTED CELL VIABILITY</a:t>
            </a:r>
            <a:endParaRPr lang="en-US" sz="28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7" name="Picture 6" descr="Lattice Biologics logo_a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3352799"/>
            <a:ext cx="3252719" cy="8382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24200" y="2526268"/>
            <a:ext cx="29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Christopher A. Bradley, Ph.D.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tice Biologics logo_a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81000"/>
            <a:ext cx="3252719" cy="838201"/>
          </a:xfrm>
          <a:prstGeom prst="rect">
            <a:avLst/>
          </a:prstGeom>
        </p:spPr>
      </p:pic>
      <p:pic>
        <p:nvPicPr>
          <p:cNvPr id="5" name="Picture 4" descr="cortical strip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1219200"/>
            <a:ext cx="2743200" cy="2047875"/>
          </a:xfrm>
          <a:prstGeom prst="rect">
            <a:avLst/>
          </a:prstGeom>
        </p:spPr>
      </p:pic>
      <p:pic>
        <p:nvPicPr>
          <p:cNvPr id="6" name="Picture 5" descr="corticalStru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1400" y="4343400"/>
            <a:ext cx="3571875" cy="1771650"/>
          </a:xfrm>
          <a:prstGeom prst="rect">
            <a:avLst/>
          </a:prstGeom>
        </p:spPr>
      </p:pic>
      <p:pic>
        <p:nvPicPr>
          <p:cNvPr id="7" name="Picture 6" descr="femurCondyl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91000" y="2133600"/>
            <a:ext cx="5305425" cy="3848100"/>
          </a:xfrm>
          <a:prstGeom prst="rect">
            <a:avLst/>
          </a:prstGeom>
        </p:spPr>
      </p:pic>
      <p:pic>
        <p:nvPicPr>
          <p:cNvPr id="8" name="Picture 7" descr="Femur-Head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04800" y="4343400"/>
            <a:ext cx="2743200" cy="2047875"/>
          </a:xfrm>
          <a:prstGeom prst="rect">
            <a:avLst/>
          </a:prstGeom>
        </p:spPr>
      </p:pic>
      <p:pic>
        <p:nvPicPr>
          <p:cNvPr id="9" name="Picture 8" descr="femurRing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400" y="4114800"/>
            <a:ext cx="2857500" cy="2505075"/>
          </a:xfrm>
          <a:prstGeom prst="rect">
            <a:avLst/>
          </a:prstGeom>
        </p:spPr>
      </p:pic>
      <p:pic>
        <p:nvPicPr>
          <p:cNvPr id="13" name="Picture 12" descr="patellaBlock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28825" y="2743200"/>
            <a:ext cx="3276600" cy="2763597"/>
          </a:xfrm>
          <a:prstGeom prst="rect">
            <a:avLst/>
          </a:prstGeom>
        </p:spPr>
      </p:pic>
      <p:pic>
        <p:nvPicPr>
          <p:cNvPr id="4" name="Picture 3" descr="cancellousBlock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685800" y="2362200"/>
            <a:ext cx="3810000" cy="2781300"/>
          </a:xfrm>
          <a:prstGeom prst="rect">
            <a:avLst/>
          </a:prstGeom>
        </p:spPr>
      </p:pic>
      <p:pic>
        <p:nvPicPr>
          <p:cNvPr id="10" name="Picture 9" descr="Femur-Shaft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200" y="1143000"/>
            <a:ext cx="4151042" cy="2238375"/>
          </a:xfrm>
          <a:prstGeom prst="rect">
            <a:avLst/>
          </a:prstGeom>
        </p:spPr>
      </p:pic>
      <p:pic>
        <p:nvPicPr>
          <p:cNvPr id="3" name="Picture 2" descr="bonePlug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19800" y="1219200"/>
            <a:ext cx="2695575" cy="1698892"/>
          </a:xfrm>
          <a:prstGeom prst="rect">
            <a:avLst/>
          </a:prstGeom>
        </p:spPr>
      </p:pic>
      <p:pic>
        <p:nvPicPr>
          <p:cNvPr id="14" name="Picture 13" descr="tibiaStrut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2336369">
            <a:off x="5363029" y="5426235"/>
            <a:ext cx="2797757" cy="11227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7600" y="6248400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Rockwell" pitchFamily="18" charset="0"/>
              </a:rPr>
              <a:t>Allografts</a:t>
            </a:r>
            <a:r>
              <a:rPr lang="en-US" b="1" dirty="0" smtClean="0">
                <a:latin typeface="Rockwell" pitchFamily="18" charset="0"/>
              </a:rPr>
              <a:t>-</a:t>
            </a:r>
            <a:r>
              <a:rPr lang="az-Cyrl-AZ" b="1" dirty="0" smtClean="0"/>
              <a:t>Я</a:t>
            </a:r>
            <a:r>
              <a:rPr lang="en-US" b="1" dirty="0" smtClean="0">
                <a:latin typeface="Rockwell" pitchFamily="18" charset="0"/>
              </a:rPr>
              <a:t>-Us</a:t>
            </a:r>
            <a:endParaRPr lang="en-US" b="1" dirty="0">
              <a:latin typeface="Rockwell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m-Cell-Depot-carto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143000"/>
            <a:ext cx="5943600" cy="4731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8" y="533400"/>
            <a:ext cx="77438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572000" y="6172200"/>
            <a:ext cx="441960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100" b="1" dirty="0" smtClean="0"/>
              <a:t>Sera M, </a:t>
            </a:r>
            <a:r>
              <a:rPr lang="en-US" sz="1100" b="1" i="1" dirty="0" smtClean="0"/>
              <a:t>et al. </a:t>
            </a:r>
            <a:r>
              <a:rPr lang="en-US" sz="1100" b="1" dirty="0" smtClean="0"/>
              <a:t>(2012) </a:t>
            </a:r>
            <a:r>
              <a:rPr lang="en-US" sz="1100" b="1" dirty="0"/>
              <a:t>Process </a:t>
            </a:r>
            <a:r>
              <a:rPr lang="en-US" sz="1100" b="1" dirty="0" smtClean="0"/>
              <a:t>engineering of human </a:t>
            </a:r>
            <a:r>
              <a:rPr lang="en-US" sz="1100" b="1" dirty="0" err="1" smtClean="0"/>
              <a:t>pluripotent</a:t>
            </a:r>
            <a:r>
              <a:rPr lang="en-US" sz="1100" b="1" dirty="0" smtClean="0"/>
              <a:t> </a:t>
            </a:r>
            <a:r>
              <a:rPr lang="en-US" sz="1100" b="1" dirty="0"/>
              <a:t>stem cells for </a:t>
            </a:r>
            <a:r>
              <a:rPr lang="en-US" sz="1100" b="1" dirty="0" smtClean="0"/>
              <a:t>clinical application. </a:t>
            </a:r>
            <a:r>
              <a:rPr lang="en-US" sz="1100" b="1" i="1" dirty="0"/>
              <a:t>Trends in </a:t>
            </a:r>
            <a:r>
              <a:rPr lang="en-US" sz="1100" b="1" i="1" dirty="0" smtClean="0"/>
              <a:t>Biotechnology</a:t>
            </a:r>
            <a:r>
              <a:rPr lang="en-US" sz="1100" b="1" dirty="0"/>
              <a:t> </a:t>
            </a:r>
            <a:r>
              <a:rPr lang="en-US" sz="1100" b="1" dirty="0" smtClean="0"/>
              <a:t>30: 350-359. </a:t>
            </a:r>
            <a:endParaRPr lang="en-US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Lattice Biologics logo_a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5486400"/>
            <a:ext cx="2069907" cy="5333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533400"/>
            <a:ext cx="7581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Building the next generation of infused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allografts</a:t>
            </a:r>
            <a:endParaRPr lang="en-US" sz="2400" b="1" dirty="0" smtClean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3" name="Picture 2" descr="bicortical dowe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304800" y="2667000"/>
            <a:ext cx="1676400" cy="14979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" y="4191000"/>
            <a:ext cx="129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</a:t>
            </a:r>
            <a:r>
              <a:rPr lang="en-US" dirty="0" smtClean="0"/>
              <a:t>raditional </a:t>
            </a:r>
            <a:r>
              <a:rPr lang="en-US" dirty="0" err="1" smtClean="0"/>
              <a:t>bicortical</a:t>
            </a:r>
            <a:r>
              <a:rPr lang="en-US" dirty="0" smtClean="0"/>
              <a:t> dowel allograft</a:t>
            </a:r>
            <a:endParaRPr lang="en-US" dirty="0"/>
          </a:p>
        </p:txBody>
      </p:sp>
      <p:sp>
        <p:nvSpPr>
          <p:cNvPr id="10" name="Arc 9"/>
          <p:cNvSpPr/>
          <p:nvPr/>
        </p:nvSpPr>
        <p:spPr>
          <a:xfrm flipH="1" flipV="1">
            <a:off x="2895600" y="1371600"/>
            <a:ext cx="1905000" cy="1981200"/>
          </a:xfrm>
          <a:prstGeom prst="arc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76600" y="4366736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optimized</a:t>
            </a:r>
          </a:p>
          <a:p>
            <a:r>
              <a:rPr lang="en-US" sz="1400" b="1" dirty="0"/>
              <a:t>n</a:t>
            </a:r>
            <a:r>
              <a:rPr lang="en-US" sz="1400" b="1" dirty="0" smtClean="0"/>
              <a:t>utrient</a:t>
            </a:r>
          </a:p>
          <a:p>
            <a:r>
              <a:rPr lang="en-US" sz="1400" b="1" dirty="0" smtClean="0"/>
              <a:t>composition</a:t>
            </a:r>
            <a:endParaRPr lang="en-US" sz="1400" b="1" dirty="0"/>
          </a:p>
        </p:txBody>
      </p:sp>
      <p:sp>
        <p:nvSpPr>
          <p:cNvPr id="13" name="Arc 12"/>
          <p:cNvSpPr/>
          <p:nvPr/>
        </p:nvSpPr>
        <p:spPr>
          <a:xfrm rot="14405300">
            <a:off x="3429125" y="3300800"/>
            <a:ext cx="1905000" cy="1981200"/>
          </a:xfrm>
          <a:prstGeom prst="arc">
            <a:avLst>
              <a:gd name="adj1" fmla="val 17698275"/>
              <a:gd name="adj2" fmla="val 0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286000" y="3228201"/>
            <a:ext cx="1981200" cy="381000"/>
          </a:xfrm>
          <a:prstGeom prst="right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743200" y="1676400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a</a:t>
            </a:r>
            <a:r>
              <a:rPr lang="en-US" sz="1400" b="1" dirty="0" smtClean="0"/>
              <a:t>dipose-derived</a:t>
            </a:r>
          </a:p>
          <a:p>
            <a:r>
              <a:rPr lang="en-US" sz="1400" b="1" dirty="0" err="1"/>
              <a:t>m</a:t>
            </a:r>
            <a:r>
              <a:rPr lang="en-US" sz="1400" b="1" dirty="0" err="1" smtClean="0"/>
              <a:t>esenchymal</a:t>
            </a:r>
            <a:endParaRPr lang="en-US" sz="1400" b="1" dirty="0" smtClean="0"/>
          </a:p>
          <a:p>
            <a:r>
              <a:rPr lang="en-US" sz="1400" b="1" dirty="0"/>
              <a:t>s</a:t>
            </a:r>
            <a:r>
              <a:rPr lang="en-US" sz="1400" b="1" dirty="0" smtClean="0"/>
              <a:t>tem cells</a:t>
            </a:r>
          </a:p>
        </p:txBody>
      </p:sp>
      <p:sp>
        <p:nvSpPr>
          <p:cNvPr id="18" name="Arc 17"/>
          <p:cNvSpPr/>
          <p:nvPr/>
        </p:nvSpPr>
        <p:spPr>
          <a:xfrm rot="14405300">
            <a:off x="2667126" y="3300800"/>
            <a:ext cx="1905000" cy="1981200"/>
          </a:xfrm>
          <a:prstGeom prst="arc">
            <a:avLst>
              <a:gd name="adj1" fmla="val 17698275"/>
              <a:gd name="adj2" fmla="val 0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057400" y="4353580"/>
            <a:ext cx="76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g</a:t>
            </a:r>
            <a:r>
              <a:rPr lang="en-US" sz="1400" b="1" dirty="0" smtClean="0"/>
              <a:t>rowth</a:t>
            </a:r>
          </a:p>
          <a:p>
            <a:r>
              <a:rPr lang="en-US" sz="1400" b="1" dirty="0" smtClean="0"/>
              <a:t>factors</a:t>
            </a:r>
          </a:p>
        </p:txBody>
      </p:sp>
      <p:sp>
        <p:nvSpPr>
          <p:cNvPr id="20" name="Arc 19"/>
          <p:cNvSpPr/>
          <p:nvPr/>
        </p:nvSpPr>
        <p:spPr>
          <a:xfrm flipH="1" flipV="1">
            <a:off x="2286000" y="1447800"/>
            <a:ext cx="1905000" cy="1981200"/>
          </a:xfrm>
          <a:prstGeom prst="arc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90600" y="1699736"/>
            <a:ext cx="144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1" dirty="0"/>
              <a:t>n</a:t>
            </a:r>
            <a:r>
              <a:rPr lang="en-US" sz="1400" b="1" dirty="0" smtClean="0"/>
              <a:t>ative</a:t>
            </a:r>
          </a:p>
          <a:p>
            <a:pPr algn="r"/>
            <a:r>
              <a:rPr lang="en-US" sz="1400" b="1" dirty="0"/>
              <a:t>e</a:t>
            </a:r>
            <a:r>
              <a:rPr lang="en-US" sz="1400" b="1" dirty="0" smtClean="0"/>
              <a:t>xtracellular</a:t>
            </a:r>
          </a:p>
          <a:p>
            <a:pPr algn="r"/>
            <a:r>
              <a:rPr lang="en-US" sz="1400" b="1" dirty="0" smtClean="0"/>
              <a:t>matrix</a:t>
            </a:r>
          </a:p>
        </p:txBody>
      </p:sp>
      <p:sp>
        <p:nvSpPr>
          <p:cNvPr id="23" name="Explosion 1 22"/>
          <p:cNvSpPr/>
          <p:nvPr/>
        </p:nvSpPr>
        <p:spPr>
          <a:xfrm>
            <a:off x="4114800" y="1066800"/>
            <a:ext cx="3733800" cy="4343400"/>
          </a:xfrm>
          <a:prstGeom prst="irregularSeal1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bicortical dowel.gif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5181600" y="2362200"/>
            <a:ext cx="1676400" cy="149792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5486400" y="5791200"/>
            <a:ext cx="1600200" cy="53340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Next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Generation</a:t>
            </a:r>
          </a:p>
          <a:p>
            <a:pPr algn="ctr"/>
            <a:r>
              <a:rPr lang="en-US" sz="1600" b="1" dirty="0" err="1" smtClean="0">
                <a:solidFill>
                  <a:srgbClr val="FF0000"/>
                </a:solidFill>
              </a:rPr>
              <a:t>Allografts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67600" y="2057400"/>
            <a:ext cx="154824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1600" b="1" dirty="0"/>
              <a:t>f</a:t>
            </a:r>
            <a:r>
              <a:rPr lang="en-US" sz="1600" b="1" dirty="0" smtClean="0"/>
              <a:t>aster surgical</a:t>
            </a:r>
          </a:p>
          <a:p>
            <a:r>
              <a:rPr lang="en-US" sz="1600" b="1" dirty="0" smtClean="0"/>
              <a:t>    recovery</a:t>
            </a:r>
          </a:p>
          <a:p>
            <a:endParaRPr lang="en-US" sz="1600" b="1" dirty="0" smtClean="0"/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1600" b="1" dirty="0"/>
              <a:t>b</a:t>
            </a:r>
            <a:r>
              <a:rPr lang="en-US" sz="1600" b="1" dirty="0" smtClean="0"/>
              <a:t>etter </a:t>
            </a:r>
          </a:p>
          <a:p>
            <a:pPr>
              <a:buClr>
                <a:srgbClr val="FF0000"/>
              </a:buClr>
            </a:pPr>
            <a:r>
              <a:rPr lang="en-US" sz="1600" b="1" dirty="0" smtClean="0"/>
              <a:t>    regenerative</a:t>
            </a:r>
          </a:p>
          <a:p>
            <a:r>
              <a:rPr lang="en-US" sz="1600" b="1" dirty="0" smtClean="0"/>
              <a:t>    properties</a:t>
            </a:r>
          </a:p>
          <a:p>
            <a:endParaRPr lang="en-US" sz="1600" b="1" dirty="0" smtClean="0"/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1600" b="1" dirty="0" err="1" smtClean="0"/>
              <a:t>autologous</a:t>
            </a:r>
            <a:r>
              <a:rPr lang="en-US" sz="16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1535" y="3962400"/>
            <a:ext cx="74480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How to enrich for stem cells and promote healing in transplanted </a:t>
            </a:r>
            <a:r>
              <a:rPr lang="en-US" b="1" dirty="0" err="1" smtClean="0">
                <a:solidFill>
                  <a:srgbClr val="FF0000"/>
                </a:solidFill>
              </a:rPr>
              <a:t>allografts</a:t>
            </a:r>
            <a:r>
              <a:rPr lang="en-US" b="1" dirty="0" smtClean="0">
                <a:solidFill>
                  <a:srgbClr val="FF0000"/>
                </a:solidFill>
              </a:rPr>
              <a:t>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6403" y="4953000"/>
            <a:ext cx="611359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How to “wake up” the stem cells once derived from tissues?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2706469"/>
            <a:ext cx="615392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How to define the culture media that will enhance propagation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and promote differentiation from isolated stem cells?</a:t>
            </a:r>
            <a:endParaRPr lang="en-US" dirty="0"/>
          </a:p>
        </p:txBody>
      </p:sp>
      <p:pic>
        <p:nvPicPr>
          <p:cNvPr id="6" name="Picture 5" descr="Red_and_Blue_Fire_Background_1.jpg"/>
          <p:cNvPicPr>
            <a:picLocks noChangeAspect="1"/>
          </p:cNvPicPr>
          <p:nvPr/>
        </p:nvPicPr>
        <p:blipFill>
          <a:blip r:embed="rId2" cstate="print"/>
          <a:srcRect t="23333" b="20000"/>
          <a:stretch>
            <a:fillRect/>
          </a:stretch>
        </p:blipFill>
        <p:spPr>
          <a:xfrm>
            <a:off x="3124199" y="685800"/>
            <a:ext cx="4114801" cy="1142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81400" y="1066800"/>
            <a:ext cx="3037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Burning Questions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7" name="Picture 6" descr="Phoenix fire.jpg"/>
          <p:cNvPicPr>
            <a:picLocks noChangeAspect="1"/>
          </p:cNvPicPr>
          <p:nvPr/>
        </p:nvPicPr>
        <p:blipFill>
          <a:blip r:embed="rId3" cstate="print"/>
          <a:srcRect l="27500" t="12667" r="26667" b="11333"/>
          <a:stretch>
            <a:fillRect/>
          </a:stretch>
        </p:blipFill>
        <p:spPr>
          <a:xfrm>
            <a:off x="1981200" y="685800"/>
            <a:ext cx="11430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7580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Chimeric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RNA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Aptamers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for Sensing Metabolites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6636" t="53116" r="13233" b="5764"/>
          <a:stretch>
            <a:fillRect/>
          </a:stretch>
        </p:blipFill>
        <p:spPr bwMode="auto">
          <a:xfrm>
            <a:off x="4191000" y="990600"/>
            <a:ext cx="3200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Hexagon 3"/>
          <p:cNvSpPr/>
          <p:nvPr/>
        </p:nvSpPr>
        <p:spPr>
          <a:xfrm>
            <a:off x="533400" y="1219200"/>
            <a:ext cx="600705" cy="533400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0305" y="1295400"/>
            <a:ext cx="139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= metabolite</a:t>
            </a:r>
            <a:endParaRPr lang="en-US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51923"/>
          <a:stretch>
            <a:fillRect/>
          </a:stretch>
        </p:blipFill>
        <p:spPr bwMode="auto">
          <a:xfrm>
            <a:off x="524505" y="1981200"/>
            <a:ext cx="122075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1600" y="3048000"/>
            <a:ext cx="1471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RNA </a:t>
            </a:r>
            <a:r>
              <a:rPr lang="en-US" b="1" dirty="0" err="1" smtClean="0"/>
              <a:t>aptamer</a:t>
            </a:r>
            <a:endParaRPr lang="en-US" b="1" dirty="0"/>
          </a:p>
        </p:txBody>
      </p:sp>
      <p:sp>
        <p:nvSpPr>
          <p:cNvPr id="8" name="Oval 7"/>
          <p:cNvSpPr/>
          <p:nvPr/>
        </p:nvSpPr>
        <p:spPr>
          <a:xfrm>
            <a:off x="609600" y="3657600"/>
            <a:ext cx="524505" cy="533400"/>
          </a:xfrm>
          <a:prstGeom prst="ellipse">
            <a:avLst/>
          </a:prstGeom>
          <a:solidFill>
            <a:srgbClr val="46C67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0305" y="3733800"/>
            <a:ext cx="1826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= fluorescent dye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0" y="2743200"/>
            <a:ext cx="5671233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err="1"/>
              <a:t>c</a:t>
            </a:r>
            <a:r>
              <a:rPr lang="en-US" dirty="0" err="1" smtClean="0"/>
              <a:t>himeric</a:t>
            </a:r>
            <a:r>
              <a:rPr lang="en-US" dirty="0" smtClean="0"/>
              <a:t> </a:t>
            </a:r>
            <a:r>
              <a:rPr lang="en-US" dirty="0" err="1" smtClean="0"/>
              <a:t>aptamer</a:t>
            </a:r>
            <a:r>
              <a:rPr lang="en-US" dirty="0" smtClean="0"/>
              <a:t> recognizes specific metabolite</a:t>
            </a:r>
          </a:p>
          <a:p>
            <a:r>
              <a:rPr lang="en-US" dirty="0"/>
              <a:t> </a:t>
            </a:r>
            <a:r>
              <a:rPr lang="en-US" dirty="0" smtClean="0"/>
              <a:t> and fluoresces upon binding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by using different colors for two related metabolites,</a:t>
            </a:r>
          </a:p>
          <a:p>
            <a:r>
              <a:rPr lang="en-US" dirty="0" smtClean="0"/>
              <a:t>  the ratio of color signals can be simultaneously measured</a:t>
            </a:r>
          </a:p>
          <a:p>
            <a:r>
              <a:rPr lang="en-US" dirty="0"/>
              <a:t> </a:t>
            </a:r>
            <a:r>
              <a:rPr lang="en-US" dirty="0" smtClean="0"/>
              <a:t> and the status of the stem cell can be determined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457200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 smtClean="0"/>
              <a:t>Grant Title: </a:t>
            </a:r>
            <a:r>
              <a:rPr lang="en-US" sz="1400" b="1" u="sng" dirty="0" smtClean="0"/>
              <a:t>Optimization of New Fluorescent Dyes for Monitoring the Metabolic State of Stem Cells</a:t>
            </a:r>
          </a:p>
          <a:p>
            <a:r>
              <a:rPr lang="en-US" sz="1400" dirty="0" smtClean="0"/>
              <a:t>PI: </a:t>
            </a:r>
            <a:r>
              <a:rPr lang="en-US" sz="1400" dirty="0" err="1" smtClean="0"/>
              <a:t>Dlakic</a:t>
            </a:r>
            <a:r>
              <a:rPr lang="en-US" sz="1400" dirty="0" smtClean="0"/>
              <a:t> M; Co-PIs: </a:t>
            </a:r>
            <a:r>
              <a:rPr lang="en-US" sz="1400" dirty="0" err="1" smtClean="0"/>
              <a:t>Dratz</a:t>
            </a:r>
            <a:r>
              <a:rPr lang="en-US" sz="1400" dirty="0" smtClean="0"/>
              <a:t> EA and Sullivan PA.</a:t>
            </a:r>
          </a:p>
          <a:p>
            <a:r>
              <a:rPr lang="en-US" sz="1400" b="1" dirty="0" smtClean="0"/>
              <a:t>Funding sources: Montana Board of Research and Commercialization Technology (MBRCT) and</a:t>
            </a:r>
          </a:p>
          <a:p>
            <a:r>
              <a:rPr lang="en-US" sz="1400" b="1" dirty="0" smtClean="0"/>
              <a:t>Lattice Biologics, Inc.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800600" y="5943600"/>
            <a:ext cx="4200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Paige JS, </a:t>
            </a:r>
            <a:r>
              <a:rPr lang="en-US" sz="1400" dirty="0" err="1" smtClean="0"/>
              <a:t>Thinh</a:t>
            </a:r>
            <a:r>
              <a:rPr lang="en-US" sz="1400" dirty="0" smtClean="0"/>
              <a:t> N-D, Song W, and Jaffrey SR (2012)</a:t>
            </a:r>
          </a:p>
          <a:p>
            <a:r>
              <a:rPr lang="en-US" sz="1400" dirty="0" smtClean="0"/>
              <a:t>Fluorescence imaging of cellular metabolites with RNA.</a:t>
            </a:r>
          </a:p>
          <a:p>
            <a:r>
              <a:rPr lang="en-US" sz="1400" dirty="0" smtClean="0"/>
              <a:t>Science 335: 1194.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52400" y="3962400"/>
            <a:ext cx="3200400" cy="2438400"/>
          </a:xfrm>
          <a:prstGeom prst="rect">
            <a:avLst/>
          </a:prstGeom>
          <a:solidFill>
            <a:schemeClr val="bg1"/>
          </a:solidFill>
          <a:ln>
            <a:solidFill>
              <a:srgbClr val="46C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52400" y="1219200"/>
            <a:ext cx="3200400" cy="24384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69225" y="282714"/>
            <a:ext cx="5249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/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Applied </a:t>
            </a:r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fluorescent </a:t>
            </a:r>
            <a:r>
              <a:rPr lang="en-US" sz="2000" b="1" dirty="0" err="1" smtClean="0">
                <a:solidFill>
                  <a:schemeClr val="bg1"/>
                </a:solidFill>
                <a:latin typeface="Rockwell" pitchFamily="18" charset="0"/>
              </a:rPr>
              <a:t>aptamer</a:t>
            </a:r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 technology</a:t>
            </a:r>
            <a:endParaRPr lang="en-US" sz="2000" b="1" dirty="0" smtClean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3800" y="4876800"/>
            <a:ext cx="3429000" cy="147732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High </a:t>
            </a:r>
            <a:r>
              <a:rPr lang="en-US" dirty="0" err="1" smtClean="0"/>
              <a:t>redox</a:t>
            </a:r>
            <a:r>
              <a:rPr lang="en-US" dirty="0" smtClean="0"/>
              <a:t> balance (↑GSH/GSSG)</a:t>
            </a:r>
          </a:p>
          <a:p>
            <a:r>
              <a:rPr lang="en-US" dirty="0"/>
              <a:t> </a:t>
            </a:r>
            <a:r>
              <a:rPr lang="en-US" dirty="0" smtClean="0"/>
              <a:t> favors proliferation of</a:t>
            </a:r>
          </a:p>
          <a:p>
            <a:r>
              <a:rPr lang="en-US" dirty="0"/>
              <a:t> </a:t>
            </a:r>
            <a:r>
              <a:rPr lang="en-US" dirty="0" smtClean="0"/>
              <a:t> undifferentiated stem cells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Low </a:t>
            </a:r>
            <a:r>
              <a:rPr lang="en-US" dirty="0" err="1" smtClean="0"/>
              <a:t>redox</a:t>
            </a:r>
            <a:r>
              <a:rPr lang="en-US" dirty="0" smtClean="0"/>
              <a:t> balance (GSH/↑GSSG)</a:t>
            </a:r>
          </a:p>
          <a:p>
            <a:r>
              <a:rPr lang="en-US" dirty="0" smtClean="0"/>
              <a:t>  favors differentiation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81400" y="1295400"/>
            <a:ext cx="4572000" cy="36933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b="1" u="sng" dirty="0" smtClean="0"/>
              <a:t>Example</a:t>
            </a:r>
            <a:r>
              <a:rPr lang="en-US" b="1" dirty="0" smtClean="0"/>
              <a:t>: Determining </a:t>
            </a:r>
            <a:r>
              <a:rPr lang="en-US" b="1" dirty="0" err="1" smtClean="0"/>
              <a:t>redox</a:t>
            </a:r>
            <a:r>
              <a:rPr lang="en-US" b="1" dirty="0" smtClean="0"/>
              <a:t> status of the cells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581400" y="1752600"/>
            <a:ext cx="4572000" cy="92333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b="1" u="sng" dirty="0" smtClean="0"/>
              <a:t>Method</a:t>
            </a:r>
            <a:r>
              <a:rPr lang="en-US" b="1" dirty="0" smtClean="0"/>
              <a:t>: Measure the metabolites of oxidized reduced glutathione (GSH) and its oxidized form glutathione disulfide (GSSG)</a:t>
            </a:r>
            <a:endParaRPr lang="en-US" b="1" dirty="0"/>
          </a:p>
        </p:txBody>
      </p:sp>
      <p:pic>
        <p:nvPicPr>
          <p:cNvPr id="8" name="Picture 7" descr="glutathione GSSH.png"/>
          <p:cNvPicPr>
            <a:picLocks noChangeAspect="1"/>
          </p:cNvPicPr>
          <p:nvPr/>
        </p:nvPicPr>
        <p:blipFill>
          <a:blip r:embed="rId2" cstate="print"/>
          <a:srcRect t="-6250" b="18754"/>
          <a:stretch>
            <a:fillRect/>
          </a:stretch>
        </p:blipFill>
        <p:spPr>
          <a:xfrm>
            <a:off x="622175" y="2286000"/>
            <a:ext cx="2425825" cy="1066800"/>
          </a:xfrm>
          <a:prstGeom prst="rect">
            <a:avLst/>
          </a:prstGeom>
        </p:spPr>
      </p:pic>
      <p:pic>
        <p:nvPicPr>
          <p:cNvPr id="9" name="Picture 8" descr="250px-Glutathione_disulfide_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4800600"/>
            <a:ext cx="2362200" cy="1228344"/>
          </a:xfrm>
          <a:prstGeom prst="rect">
            <a:avLst/>
          </a:prstGeom>
        </p:spPr>
      </p:pic>
      <p:pic>
        <p:nvPicPr>
          <p:cNvPr id="10" name="Picture 9" descr="aptamers fluorX2.gif"/>
          <p:cNvPicPr>
            <a:picLocks noChangeAspect="1"/>
          </p:cNvPicPr>
          <p:nvPr/>
        </p:nvPicPr>
        <p:blipFill>
          <a:blip r:embed="rId4" cstate="print"/>
          <a:srcRect l="2996" r="55056" b="83396"/>
          <a:stretch>
            <a:fillRect/>
          </a:stretch>
        </p:blipFill>
        <p:spPr>
          <a:xfrm>
            <a:off x="774575" y="1600200"/>
            <a:ext cx="2133600" cy="838200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762000" y="4038600"/>
            <a:ext cx="2057400" cy="762000"/>
            <a:chOff x="3124200" y="3048000"/>
            <a:chExt cx="6400800" cy="2514600"/>
          </a:xfrm>
        </p:grpSpPr>
        <p:pic>
          <p:nvPicPr>
            <p:cNvPr id="13" name="Picture 12" descr="aptamers fluorX2.gif"/>
            <p:cNvPicPr>
              <a:picLocks noChangeAspect="1"/>
            </p:cNvPicPr>
            <p:nvPr/>
          </p:nvPicPr>
          <p:blipFill>
            <a:blip r:embed="rId4" cstate="print"/>
            <a:srcRect l="2996" r="55056" b="83396"/>
            <a:stretch>
              <a:fillRect/>
            </a:stretch>
          </p:blipFill>
          <p:spPr>
            <a:xfrm>
              <a:off x="3124200" y="3048000"/>
              <a:ext cx="6400800" cy="25146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410200" y="3124200"/>
              <a:ext cx="609600" cy="609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/>
          </p:nvSpPr>
          <p:spPr>
            <a:xfrm>
              <a:off x="5676900" y="3276600"/>
              <a:ext cx="152400" cy="152400"/>
            </a:xfrm>
            <a:prstGeom prst="triangle">
              <a:avLst/>
            </a:prstGeom>
            <a:solidFill>
              <a:srgbClr val="46C67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8"/>
            <p:cNvGrpSpPr/>
            <p:nvPr/>
          </p:nvGrpSpPr>
          <p:grpSpPr>
            <a:xfrm>
              <a:off x="5562600" y="3505200"/>
              <a:ext cx="381000" cy="152400"/>
              <a:chOff x="5791200" y="1295400"/>
              <a:chExt cx="381000" cy="152400"/>
            </a:xfrm>
          </p:grpSpPr>
          <p:sp>
            <p:nvSpPr>
              <p:cNvPr id="19" name="Isosceles Triangle 6"/>
              <p:cNvSpPr/>
              <p:nvPr/>
            </p:nvSpPr>
            <p:spPr>
              <a:xfrm>
                <a:off x="5791200" y="1295400"/>
                <a:ext cx="152400" cy="152400"/>
              </a:xfrm>
              <a:prstGeom prst="triangle">
                <a:avLst/>
              </a:prstGeom>
              <a:solidFill>
                <a:srgbClr val="46C67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>
                <a:off x="6019800" y="1295400"/>
                <a:ext cx="152400" cy="152400"/>
              </a:xfrm>
              <a:prstGeom prst="triangle">
                <a:avLst/>
              </a:prstGeom>
              <a:solidFill>
                <a:srgbClr val="46C67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Isosceles Triangle 16"/>
            <p:cNvSpPr/>
            <p:nvPr/>
          </p:nvSpPr>
          <p:spPr>
            <a:xfrm>
              <a:off x="6705600" y="3429000"/>
              <a:ext cx="152400" cy="152400"/>
            </a:xfrm>
            <a:prstGeom prst="triangle">
              <a:avLst/>
            </a:prstGeom>
            <a:solidFill>
              <a:srgbClr val="46C67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Lightning Bolt 17"/>
            <p:cNvSpPr/>
            <p:nvPr/>
          </p:nvSpPr>
          <p:spPr>
            <a:xfrm>
              <a:off x="6705600" y="4343400"/>
              <a:ext cx="609600" cy="609600"/>
            </a:xfrm>
            <a:prstGeom prst="lightningBolt">
              <a:avLst/>
            </a:prstGeom>
            <a:solidFill>
              <a:srgbClr val="46C671"/>
            </a:solidFill>
            <a:ln>
              <a:solidFill>
                <a:srgbClr val="46C6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41175" y="220980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GSH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503834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46C671"/>
                </a:solidFill>
              </a:rPr>
              <a:t>GSSG</a:t>
            </a:r>
            <a:endParaRPr lang="en-US" b="1" dirty="0">
              <a:solidFill>
                <a:srgbClr val="46C671"/>
              </a:solidFill>
            </a:endParaRPr>
          </a:p>
        </p:txBody>
      </p:sp>
      <p:pic>
        <p:nvPicPr>
          <p:cNvPr id="23" name="Picture 22" descr="aptamers fluorX2.gif"/>
          <p:cNvPicPr>
            <a:picLocks noChangeAspect="1"/>
          </p:cNvPicPr>
          <p:nvPr/>
        </p:nvPicPr>
        <p:blipFill>
          <a:blip r:embed="rId4" cstate="print"/>
          <a:srcRect l="45962" t="17630" r="37259" b="64619"/>
          <a:stretch>
            <a:fillRect/>
          </a:stretch>
        </p:blipFill>
        <p:spPr>
          <a:xfrm>
            <a:off x="4191000" y="2895600"/>
            <a:ext cx="1524000" cy="1600200"/>
          </a:xfrm>
          <a:prstGeom prst="rect">
            <a:avLst/>
          </a:prstGeom>
        </p:spPr>
      </p:pic>
      <p:sp>
        <p:nvSpPr>
          <p:cNvPr id="26" name="Right Arrow 25"/>
          <p:cNvSpPr/>
          <p:nvPr/>
        </p:nvSpPr>
        <p:spPr>
          <a:xfrm>
            <a:off x="3505200" y="3429000"/>
            <a:ext cx="533400" cy="609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5867400" y="3429000"/>
            <a:ext cx="533400" cy="609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469998" y="3276600"/>
            <a:ext cx="2530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  <a:r>
              <a:rPr lang="en-US" sz="1600" b="1" dirty="0" smtClean="0"/>
              <a:t>lter nutrient composition</a:t>
            </a:r>
          </a:p>
          <a:p>
            <a:r>
              <a:rPr lang="en-US" sz="1600" b="1" dirty="0"/>
              <a:t>o</a:t>
            </a:r>
            <a:r>
              <a:rPr lang="en-US" sz="1600" b="1" dirty="0" smtClean="0"/>
              <a:t>f media to favor stem cells</a:t>
            </a:r>
          </a:p>
          <a:p>
            <a:r>
              <a:rPr lang="en-US" sz="1600" b="1" dirty="0" smtClean="0"/>
              <a:t>primed for transplantation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jms-12-08217f1-102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676400"/>
            <a:ext cx="6499876" cy="48702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457200"/>
            <a:ext cx="403180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Tissue structure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Substrate for cell adhesion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Reservoir of </a:t>
            </a:r>
            <a:r>
              <a:rPr lang="en-US" b="1" dirty="0" err="1" smtClean="0">
                <a:solidFill>
                  <a:schemeClr val="bg1"/>
                </a:solidFill>
                <a:latin typeface="Rockwell" pitchFamily="18" charset="0"/>
              </a:rPr>
              <a:t>signalling</a:t>
            </a: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 molecules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Cell migration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Cell proliferation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Differentiation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533400"/>
            <a:ext cx="3711272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Complexity of the ECM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7789791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 r="917" b="-7035"/>
          <a:stretch>
            <a:fillRect/>
          </a:stretch>
        </p:blipFill>
        <p:spPr bwMode="auto">
          <a:xfrm>
            <a:off x="457200" y="457200"/>
            <a:ext cx="8229600" cy="43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4724400" y="5791200"/>
            <a:ext cx="4262438" cy="685800"/>
            <a:chOff x="3994552" y="5562600"/>
            <a:chExt cx="4992286" cy="914400"/>
          </a:xfrm>
        </p:grpSpPr>
        <p:pic>
          <p:nvPicPr>
            <p:cNvPr id="3994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4552" y="5562600"/>
              <a:ext cx="4992286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1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15175" y="6079148"/>
              <a:ext cx="1724025" cy="397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304800"/>
            <a:ext cx="3529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Properties of the ECM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99832" y="1066800"/>
            <a:ext cx="2705368" cy="1804988"/>
            <a:chOff x="457200" y="990600"/>
            <a:chExt cx="2705368" cy="1804988"/>
          </a:xfrm>
        </p:grpSpPr>
        <p:pic>
          <p:nvPicPr>
            <p:cNvPr id="4" name="Picture 3" descr="BrickWall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990600"/>
              <a:ext cx="2705368" cy="180498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295400" y="2438400"/>
              <a:ext cx="17605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Rockwell" pitchFamily="18" charset="0"/>
                </a:rPr>
                <a:t>tissue structure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657600" y="4343400"/>
            <a:ext cx="1454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Rockwell" pitchFamily="18" charset="0"/>
              </a:rPr>
              <a:t>cell</a:t>
            </a:r>
          </a:p>
          <a:p>
            <a:pPr algn="ctr"/>
            <a:r>
              <a:rPr lang="en-US" sz="1600" b="1" dirty="0" smtClean="0">
                <a:latin typeface="Rockwell" pitchFamily="18" charset="0"/>
              </a:rPr>
              <a:t>proliferation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99832" y="3091218"/>
            <a:ext cx="2133600" cy="3080982"/>
            <a:chOff x="1143000" y="2895600"/>
            <a:chExt cx="2133600" cy="3080982"/>
          </a:xfrm>
        </p:grpSpPr>
        <p:pic>
          <p:nvPicPr>
            <p:cNvPr id="10" name="Picture 9" descr="gorilla_glue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2895600"/>
              <a:ext cx="2133600" cy="308098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143000" y="2895600"/>
              <a:ext cx="13628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Rockwell" pitchFamily="18" charset="0"/>
                </a:rPr>
                <a:t>substrate for</a:t>
              </a:r>
            </a:p>
            <a:p>
              <a:r>
                <a:rPr lang="en-US" sz="1400" b="1" dirty="0" smtClean="0">
                  <a:solidFill>
                    <a:schemeClr val="bg1"/>
                  </a:solidFill>
                  <a:latin typeface="Rockwell" pitchFamily="18" charset="0"/>
                </a:rPr>
                <a:t>cell adhesion</a:t>
              </a:r>
            </a:p>
          </p:txBody>
        </p:sp>
      </p:grpSp>
      <p:pic>
        <p:nvPicPr>
          <p:cNvPr id="13" name="Picture 12" descr="cell signals.png"/>
          <p:cNvPicPr>
            <a:picLocks noChangeAspect="1"/>
          </p:cNvPicPr>
          <p:nvPr/>
        </p:nvPicPr>
        <p:blipFill>
          <a:blip r:embed="rId4" cstate="print"/>
          <a:srcRect l="51667" t="4444" r="4167" b="43333"/>
          <a:stretch>
            <a:fillRect/>
          </a:stretch>
        </p:blipFill>
        <p:spPr>
          <a:xfrm>
            <a:off x="4572000" y="914400"/>
            <a:ext cx="2971800" cy="26353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76800" y="2133600"/>
            <a:ext cx="2581156" cy="646331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reservoir of</a:t>
            </a:r>
          </a:p>
          <a:p>
            <a:pPr algn="ctr"/>
            <a:r>
              <a:rPr lang="en-US" b="1" dirty="0" err="1" smtClean="0">
                <a:solidFill>
                  <a:schemeClr val="bg1"/>
                </a:solidFill>
                <a:latin typeface="Rockwell" pitchFamily="18" charset="0"/>
              </a:rPr>
              <a:t>signalling</a:t>
            </a: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 molecules</a:t>
            </a:r>
          </a:p>
        </p:txBody>
      </p:sp>
      <p:sp>
        <p:nvSpPr>
          <p:cNvPr id="16" name="Striped Right Arrow 15"/>
          <p:cNvSpPr/>
          <p:nvPr/>
        </p:nvSpPr>
        <p:spPr>
          <a:xfrm rot="7176923">
            <a:off x="4258480" y="3610836"/>
            <a:ext cx="990600" cy="38100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592152" y="4343400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Rockwell" pitchFamily="18" charset="0"/>
              </a:rPr>
              <a:t>cell</a:t>
            </a:r>
          </a:p>
          <a:p>
            <a:pPr algn="ctr"/>
            <a:r>
              <a:rPr lang="en-US" sz="1600" b="1" dirty="0" smtClean="0">
                <a:latin typeface="Rockwell" pitchFamily="18" charset="0"/>
              </a:rPr>
              <a:t>migration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29219" y="4462046"/>
            <a:ext cx="1633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Rockwell" pitchFamily="18" charset="0"/>
              </a:rPr>
              <a:t>differentiation</a:t>
            </a:r>
          </a:p>
        </p:txBody>
      </p:sp>
      <p:sp>
        <p:nvSpPr>
          <p:cNvPr id="19" name="Striped Right Arrow 18"/>
          <p:cNvSpPr/>
          <p:nvPr/>
        </p:nvSpPr>
        <p:spPr>
          <a:xfrm rot="5400000">
            <a:off x="5791200" y="3733800"/>
            <a:ext cx="838200" cy="38100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triped Right Arrow 19"/>
          <p:cNvSpPr/>
          <p:nvPr/>
        </p:nvSpPr>
        <p:spPr>
          <a:xfrm rot="14423077" flipH="1">
            <a:off x="6844580" y="3673672"/>
            <a:ext cx="1310461" cy="38100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bicortical dowel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7086600" y="4800600"/>
            <a:ext cx="1676400" cy="14979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52212" y="5334000"/>
            <a:ext cx="1575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BMPs</a:t>
            </a:r>
          </a:p>
          <a:p>
            <a:pPr algn="ctr"/>
            <a:r>
              <a:rPr lang="en-US" b="1" dirty="0" smtClean="0"/>
              <a:t>growth factors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52400" y="1600200"/>
            <a:ext cx="5943600" cy="3200400"/>
            <a:chOff x="152400" y="4191000"/>
            <a:chExt cx="5486400" cy="2362200"/>
          </a:xfrm>
        </p:grpSpPr>
        <p:sp>
          <p:nvSpPr>
            <p:cNvPr id="13" name="Rectangle 12"/>
            <p:cNvSpPr/>
            <p:nvPr/>
          </p:nvSpPr>
          <p:spPr>
            <a:xfrm>
              <a:off x="152400" y="4191000"/>
              <a:ext cx="5334000" cy="2362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 b="62733"/>
            <a:stretch>
              <a:fillRect/>
            </a:stretch>
          </p:blipFill>
          <p:spPr bwMode="auto">
            <a:xfrm>
              <a:off x="304800" y="4267200"/>
              <a:ext cx="3352800" cy="228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3352800" y="4922157"/>
              <a:ext cx="2286000" cy="386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DM1</a:t>
              </a:r>
              <a:r>
                <a:rPr lang="en-US" sz="1400" dirty="0" smtClean="0"/>
                <a:t> = 15 days, 21% O</a:t>
              </a:r>
              <a:r>
                <a:rPr lang="en-US" sz="1400" baseline="-25000" dirty="0" smtClean="0"/>
                <a:t>2 </a:t>
              </a:r>
            </a:p>
            <a:p>
              <a:r>
                <a:rPr lang="en-US" sz="1400" baseline="-25000" dirty="0" smtClean="0"/>
                <a:t> </a:t>
              </a:r>
              <a:r>
                <a:rPr lang="en-US" sz="1400" dirty="0" smtClean="0"/>
                <a:t>            </a:t>
              </a:r>
              <a:r>
                <a:rPr lang="en-US" sz="1400" baseline="-25000" dirty="0" smtClean="0"/>
                <a:t> </a:t>
              </a:r>
              <a:r>
                <a:rPr lang="en-US" sz="1400" dirty="0" smtClean="0"/>
                <a:t>(</a:t>
              </a:r>
              <a:r>
                <a:rPr lang="en-US" sz="1400" dirty="0" err="1" smtClean="0"/>
                <a:t>normoxia</a:t>
              </a:r>
              <a:r>
                <a:rPr lang="en-US" sz="1400" dirty="0" smtClean="0"/>
                <a:t>)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52800" y="5315857"/>
              <a:ext cx="2057400" cy="386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DM2</a:t>
              </a:r>
              <a:r>
                <a:rPr lang="en-US" sz="1400" dirty="0" smtClean="0"/>
                <a:t> = 6 days, 5% O</a:t>
              </a:r>
              <a:r>
                <a:rPr lang="en-US" sz="1400" baseline="-25000" dirty="0" smtClean="0"/>
                <a:t>2</a:t>
              </a:r>
              <a:r>
                <a:rPr lang="en-US" sz="1400" dirty="0" smtClean="0"/>
                <a:t> </a:t>
              </a:r>
            </a:p>
            <a:p>
              <a:r>
                <a:rPr lang="en-US" sz="1400" dirty="0" smtClean="0"/>
                <a:t>             (hypoxia)</a:t>
              </a:r>
              <a:endParaRPr lang="en-US" sz="1400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52800" y="5707360"/>
              <a:ext cx="1752600" cy="227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FN</a:t>
              </a:r>
              <a:r>
                <a:rPr lang="en-US" sz="1400" dirty="0" smtClean="0"/>
                <a:t> = </a:t>
              </a:r>
              <a:r>
                <a:rPr lang="en-US" sz="1400" dirty="0" err="1" smtClean="0"/>
                <a:t>fibronectin</a:t>
              </a:r>
              <a:endParaRPr lang="en-US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52800" y="5932331"/>
              <a:ext cx="2074985" cy="227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TCP</a:t>
              </a:r>
              <a:r>
                <a:rPr lang="en-US" sz="1400" dirty="0" smtClean="0"/>
                <a:t> = tissue-culture plastic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80338" y="6360107"/>
              <a:ext cx="1688123" cy="193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/>
                <a:t>SM = </a:t>
              </a:r>
              <a:r>
                <a:rPr lang="el-GR" sz="1100" dirty="0" smtClean="0"/>
                <a:t>α</a:t>
              </a:r>
              <a:r>
                <a:rPr lang="en-US" sz="1100" dirty="0" smtClean="0"/>
                <a:t>MEM + 50 </a:t>
              </a:r>
              <a:r>
                <a:rPr lang="el-GR" sz="1100" dirty="0" smtClean="0"/>
                <a:t>μ</a:t>
              </a:r>
              <a:r>
                <a:rPr lang="en-US" sz="1100" dirty="0" smtClean="0"/>
                <a:t>g/ml A2P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71800" y="4343401"/>
              <a:ext cx="236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Cells cultured in SM media then </a:t>
              </a:r>
              <a:r>
                <a:rPr lang="en-US" sz="1200" b="1" dirty="0" err="1" smtClean="0"/>
                <a:t>decellularized</a:t>
              </a:r>
              <a:r>
                <a:rPr lang="en-US" sz="1200" b="1" dirty="0" smtClean="0"/>
                <a:t>/</a:t>
              </a:r>
              <a:r>
                <a:rPr lang="en-US" sz="1200" b="1" dirty="0" err="1" smtClean="0"/>
                <a:t>demineralized</a:t>
              </a:r>
              <a:r>
                <a:rPr lang="en-US" sz="1200" b="1" dirty="0" smtClean="0"/>
                <a:t> leaving DM (</a:t>
              </a:r>
              <a:r>
                <a:rPr lang="en-US" sz="1200" b="1" dirty="0" err="1" smtClean="0"/>
                <a:t>decellularized</a:t>
              </a:r>
              <a:r>
                <a:rPr lang="en-US" sz="1200" b="1" dirty="0" smtClean="0"/>
                <a:t> matrix)</a:t>
              </a:r>
              <a:endParaRPr lang="en-US" sz="1200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28600" y="5105400"/>
            <a:ext cx="1835631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Variables: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culture duration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oxygen tension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cell density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media type</a:t>
            </a:r>
            <a:endParaRPr lang="en-US" b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 l="2742" t="37888" r="4032" b="15652"/>
          <a:stretch>
            <a:fillRect/>
          </a:stretch>
        </p:blipFill>
        <p:spPr bwMode="auto">
          <a:xfrm>
            <a:off x="6096000" y="1606924"/>
            <a:ext cx="2743200" cy="250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6096000" y="258782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DM1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67600" y="25878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DM2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0" y="3730823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FN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67600" y="37308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TCP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6800" y="152400"/>
            <a:ext cx="6858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Optimization of growth conditions of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hMSCs</a:t>
            </a:r>
            <a:endParaRPr lang="en-US" sz="2400" b="1" dirty="0" smtClean="0">
              <a:solidFill>
                <a:schemeClr val="bg1"/>
              </a:solidFill>
              <a:latin typeface="Rockwell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to favor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osteogenic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differentiation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6000" y="4154269"/>
            <a:ext cx="27432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Alizarin red staining of </a:t>
            </a:r>
            <a:r>
              <a:rPr lang="en-US" sz="1200" b="1" dirty="0" err="1" smtClean="0"/>
              <a:t>hMSC</a:t>
            </a:r>
            <a:endParaRPr lang="en-US" sz="1200" b="1" dirty="0" smtClean="0"/>
          </a:p>
          <a:p>
            <a:pPr algn="ctr"/>
            <a:r>
              <a:rPr lang="en-US" sz="1200" b="1" dirty="0" smtClean="0"/>
              <a:t>3 week cultures</a:t>
            </a:r>
          </a:p>
          <a:p>
            <a:pPr algn="ctr"/>
            <a:r>
              <a:rPr lang="en-US" sz="1200" b="1" dirty="0" smtClean="0"/>
              <a:t>(calcium deposition)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0" y="6172200"/>
            <a:ext cx="5334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Decaris</a:t>
            </a:r>
            <a:r>
              <a:rPr lang="en-US" sz="1200" b="1" dirty="0" smtClean="0"/>
              <a:t> ML and Leach JK (2011) Design of experiments to engineer cell-secreted matrices for directing </a:t>
            </a:r>
            <a:r>
              <a:rPr lang="en-US" sz="1200" b="1" dirty="0" err="1" smtClean="0"/>
              <a:t>osteogenic</a:t>
            </a:r>
            <a:r>
              <a:rPr lang="en-US" sz="1200" b="1" dirty="0" smtClean="0"/>
              <a:t> differentiation. Ann Biomed Eng 39: 1174-85.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04800"/>
            <a:ext cx="6561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Effects of stem cell-derived ECM on MSCs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4634" y="4075331"/>
            <a:ext cx="7543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extending progenitor cell </a:t>
            </a:r>
            <a:r>
              <a:rPr lang="en-US" b="1" dirty="0" err="1" smtClean="0"/>
              <a:t>multipotency</a:t>
            </a:r>
            <a:r>
              <a:rPr lang="en-US" b="1" dirty="0" smtClean="0"/>
              <a:t> to higher passage numbers in vitro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74634" y="5218331"/>
            <a:ext cx="7543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restoring the functional capacity of cells harvested from older subjects to a state similar to that of their younger counterparts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74634" y="1295400"/>
            <a:ext cx="791216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homogenized and transferred DMs exhibit a potent ability to enhance </a:t>
            </a:r>
            <a:r>
              <a:rPr lang="en-US" b="1" dirty="0" err="1" smtClean="0"/>
              <a:t>osteogenic</a:t>
            </a:r>
            <a:endParaRPr lang="en-US" b="1" dirty="0" smtClean="0"/>
          </a:p>
          <a:p>
            <a:r>
              <a:rPr lang="en-US" b="1" dirty="0" smtClean="0"/>
              <a:t>differentiation that is comparable to DMs deposited on a substrate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74634" y="2667000"/>
            <a:ext cx="77032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alteration of environmental culture conditions during matrix deposition affects</a:t>
            </a:r>
          </a:p>
          <a:p>
            <a:r>
              <a:rPr lang="en-US" b="1" dirty="0" smtClean="0"/>
              <a:t>the capacity of DMs to modulate cell fate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76600" y="3313331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Decaris</a:t>
            </a:r>
            <a:r>
              <a:rPr lang="en-US" sz="1200" dirty="0" smtClean="0"/>
              <a:t> ML and Leach JK (2011) Design of experiments to engineer cell-secreted matrices for directing </a:t>
            </a:r>
            <a:r>
              <a:rPr lang="en-US" sz="1200" dirty="0" err="1" smtClean="0"/>
              <a:t>osteogenic</a:t>
            </a:r>
            <a:r>
              <a:rPr lang="en-US" sz="1200" dirty="0" smtClean="0"/>
              <a:t> differentiation. Ann Biomed Eng 39: 1174-85.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276600" y="4446806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Chen XD (2010) Extracellular matrix provides an optimal niche for the maintenance and propagation of </a:t>
            </a:r>
            <a:r>
              <a:rPr lang="en-US" sz="1200" dirty="0" err="1" smtClean="0"/>
              <a:t>mesenchymal</a:t>
            </a:r>
            <a:r>
              <a:rPr lang="en-US" sz="1200" dirty="0" smtClean="0"/>
              <a:t> stem cells. Birth Defects Res C Embryo Today 90: 45-54.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5904131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Sun Y, et al. (2011) Rescuing replication and </a:t>
            </a:r>
            <a:r>
              <a:rPr lang="en-US" sz="1200" dirty="0" err="1" smtClean="0"/>
              <a:t>osteogenesis</a:t>
            </a:r>
            <a:r>
              <a:rPr lang="en-US" sz="1200" dirty="0" smtClean="0"/>
              <a:t> of aged </a:t>
            </a:r>
            <a:r>
              <a:rPr lang="en-US" sz="1200" dirty="0" err="1" smtClean="0"/>
              <a:t>mesenchymal</a:t>
            </a:r>
            <a:r>
              <a:rPr lang="en-US" sz="1200" dirty="0" smtClean="0"/>
              <a:t> stem cells by exposure to a young extracellular matrix. FASEB J 25: 1474-85.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276600" y="1971675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Decaris</a:t>
            </a:r>
            <a:r>
              <a:rPr lang="en-US" sz="1200" dirty="0" smtClean="0"/>
              <a:t> ML, et al. (2012) Transferable cell-secreted extracellular matrices enhance </a:t>
            </a:r>
            <a:r>
              <a:rPr lang="en-US" sz="1200" dirty="0" err="1" smtClean="0"/>
              <a:t>osteogenic</a:t>
            </a:r>
            <a:r>
              <a:rPr lang="en-US" sz="1200" dirty="0" smtClean="0"/>
              <a:t> differentiation. </a:t>
            </a:r>
            <a:r>
              <a:rPr lang="en-US" sz="1200" dirty="0" err="1" smtClean="0"/>
              <a:t>Acta</a:t>
            </a:r>
            <a:r>
              <a:rPr lang="en-US" sz="1200" dirty="0" smtClean="0"/>
              <a:t> </a:t>
            </a:r>
            <a:r>
              <a:rPr lang="en-US" sz="1200" dirty="0" err="1" smtClean="0"/>
              <a:t>Biomateriala</a:t>
            </a:r>
            <a:r>
              <a:rPr lang="en-US" sz="1200" dirty="0" smtClean="0"/>
              <a:t> 8: 744-752.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5867400" y="1143000"/>
          <a:ext cx="3101975" cy="3324225"/>
        </p:xfrm>
        <a:graphic>
          <a:graphicData uri="http://schemas.openxmlformats.org/presentationml/2006/ole">
            <p:oleObj spid="_x0000_s1026" r:id="rId3" imgW="3456000" imgH="3708000" progId="">
              <p:embed/>
            </p:oleObj>
          </a:graphicData>
        </a:graphic>
      </p:graphicFrame>
      <p:pic>
        <p:nvPicPr>
          <p:cNvPr id="74755" name="Picture 3" descr="GST1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 r="59616" b="61172"/>
          <a:stretch>
            <a:fillRect/>
          </a:stretch>
        </p:blipFill>
        <p:spPr bwMode="auto">
          <a:xfrm>
            <a:off x="152400" y="1143000"/>
            <a:ext cx="2743200" cy="209073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1174750" y="2743200"/>
            <a:ext cx="6540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GST</a:t>
            </a:r>
          </a:p>
        </p:txBody>
      </p:sp>
      <p:pic>
        <p:nvPicPr>
          <p:cNvPr id="74757" name="Picture 5" descr="V1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 r="59616" b="61172"/>
          <a:stretch>
            <a:fillRect/>
          </a:stretch>
        </p:blipFill>
        <p:spPr bwMode="auto">
          <a:xfrm>
            <a:off x="3048000" y="1143000"/>
            <a:ext cx="2743200" cy="2089150"/>
          </a:xfrm>
          <a:prstGeom prst="rect">
            <a:avLst/>
          </a:prstGeom>
          <a:noFill/>
        </p:spPr>
      </p:pic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994150" y="2757488"/>
            <a:ext cx="8826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V-GST</a:t>
            </a:r>
          </a:p>
        </p:txBody>
      </p:sp>
      <p:pic>
        <p:nvPicPr>
          <p:cNvPr id="74759" name="Picture 7" descr="threeten2"/>
          <p:cNvPicPr>
            <a:picLocks noChangeAspect="1" noChangeArrowheads="1"/>
          </p:cNvPicPr>
          <p:nvPr/>
        </p:nvPicPr>
        <p:blipFill>
          <a:blip r:embed="rId6" cstate="print">
            <a:lum contrast="6000"/>
          </a:blip>
          <a:srcRect r="59615" b="61172"/>
          <a:stretch>
            <a:fillRect/>
          </a:stretch>
        </p:blipFill>
        <p:spPr bwMode="auto">
          <a:xfrm>
            <a:off x="3048000" y="3352800"/>
            <a:ext cx="2743200" cy="2090738"/>
          </a:xfrm>
          <a:prstGeom prst="rect">
            <a:avLst/>
          </a:prstGeom>
          <a:noFill/>
        </p:spPr>
      </p:pic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3854450" y="5029200"/>
            <a:ext cx="11747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III10-GST</a:t>
            </a:r>
          </a:p>
        </p:txBody>
      </p:sp>
      <p:pic>
        <p:nvPicPr>
          <p:cNvPr id="74761" name="Picture 9" descr="Fn3"/>
          <p:cNvPicPr>
            <a:picLocks noChangeAspect="1" noChangeArrowheads="1"/>
          </p:cNvPicPr>
          <p:nvPr/>
        </p:nvPicPr>
        <p:blipFill>
          <a:blip r:embed="rId7" cstate="print">
            <a:lum contrast="6000"/>
          </a:blip>
          <a:srcRect r="59615" b="61172"/>
          <a:stretch>
            <a:fillRect/>
          </a:stretch>
        </p:blipFill>
        <p:spPr bwMode="auto">
          <a:xfrm>
            <a:off x="152400" y="3370263"/>
            <a:ext cx="2743200" cy="2090737"/>
          </a:xfrm>
          <a:prstGeom prst="rect">
            <a:avLst/>
          </a:prstGeom>
          <a:noFill/>
        </p:spPr>
      </p:pic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1022350" y="5029200"/>
            <a:ext cx="9588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rat pFn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5976938" y="4648200"/>
            <a:ext cx="28593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/>
              <a:t>**One-way ANOVA used for </a:t>
            </a:r>
            <a:r>
              <a:rPr lang="en-US" sz="1200" b="1" dirty="0" err="1"/>
              <a:t>comparisions</a:t>
            </a:r>
            <a:endParaRPr lang="en-US" sz="1200" b="1" dirty="0"/>
          </a:p>
          <a:p>
            <a:r>
              <a:rPr lang="en-US" sz="1200" b="1" dirty="0"/>
              <a:t>between adhesion </a:t>
            </a:r>
            <a:r>
              <a:rPr lang="en-US" sz="1200" b="1" dirty="0" smtClean="0"/>
              <a:t>substrates </a:t>
            </a:r>
            <a:r>
              <a:rPr lang="en-US" sz="1200" b="1" dirty="0"/>
              <a:t>and found</a:t>
            </a:r>
          </a:p>
          <a:p>
            <a:r>
              <a:rPr lang="en-US" sz="1200" b="1" dirty="0"/>
              <a:t>to be significant (p&lt;0.05). </a:t>
            </a:r>
            <a:endParaRPr lang="en-US" sz="1200" b="1" dirty="0">
              <a:cs typeface="Arial" charset="0"/>
            </a:endParaRP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1898558" y="228600"/>
            <a:ext cx="523893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  <a:latin typeface="Rockwell" pitchFamily="18" charset="0"/>
              </a:rPr>
              <a:t>Fibronectin</a:t>
            </a:r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Rockwell" pitchFamily="18" charset="0"/>
              </a:rPr>
              <a:t>and </a:t>
            </a:r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its </a:t>
            </a:r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domains </a:t>
            </a:r>
            <a:r>
              <a:rPr lang="en-US" sz="2000" b="1" dirty="0">
                <a:solidFill>
                  <a:schemeClr val="bg1"/>
                </a:solidFill>
                <a:latin typeface="Rockwell" pitchFamily="18" charset="0"/>
              </a:rPr>
              <a:t>stimulate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Rockwell" pitchFamily="18" charset="0"/>
              </a:rPr>
              <a:t> global translation in </a:t>
            </a:r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RCJ3.1 </a:t>
            </a:r>
            <a:r>
              <a:rPr lang="en-US" sz="2000" b="1" dirty="0" smtClean="0">
                <a:solidFill>
                  <a:srgbClr val="78FA7B"/>
                </a:solidFill>
                <a:latin typeface="Rockwell" pitchFamily="18" charset="0"/>
              </a:rPr>
              <a:t>C5.18</a:t>
            </a:r>
            <a:r>
              <a:rPr lang="en-US" sz="2000" b="1" dirty="0" smtClean="0">
                <a:solidFill>
                  <a:schemeClr val="bg1"/>
                </a:solidFill>
                <a:latin typeface="Rockwell" pitchFamily="18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Rockwell" pitchFamily="18" charset="0"/>
              </a:rPr>
              <a:t>cells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6200" y="5638800"/>
            <a:ext cx="7512313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b="1" dirty="0" smtClean="0">
                <a:solidFill>
                  <a:srgbClr val="00B050"/>
                </a:solidFill>
              </a:rPr>
              <a:t>C5.18</a:t>
            </a:r>
            <a:r>
              <a:rPr lang="en-US" b="1" dirty="0" smtClean="0"/>
              <a:t> </a:t>
            </a:r>
            <a:r>
              <a:rPr lang="en-US" b="1" dirty="0"/>
              <a:t>line is </a:t>
            </a:r>
            <a:r>
              <a:rPr lang="en-US" b="1" dirty="0" smtClean="0"/>
              <a:t>derived from RCJ 3.1 cells but restricted </a:t>
            </a:r>
            <a:r>
              <a:rPr lang="en-US" b="1" dirty="0"/>
              <a:t>to </a:t>
            </a:r>
            <a:r>
              <a:rPr lang="en-US" b="1" dirty="0" err="1"/>
              <a:t>chondrocyte</a:t>
            </a:r>
            <a:r>
              <a:rPr lang="en-US" b="1" dirty="0"/>
              <a:t> </a:t>
            </a:r>
            <a:r>
              <a:rPr lang="en-US" b="1" dirty="0" smtClean="0"/>
              <a:t>lineage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42184" y="6172200"/>
            <a:ext cx="254941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dirty="0" smtClean="0"/>
              <a:t>Bradley CA and Peters JH (2009)</a:t>
            </a:r>
          </a:p>
          <a:p>
            <a:pPr algn="r"/>
            <a:r>
              <a:rPr lang="en-US" sz="1400" b="1" dirty="0" smtClean="0"/>
              <a:t>unpublished results.</a:t>
            </a:r>
            <a:endParaRPr lang="en-US" sz="1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1470902" y="228600"/>
            <a:ext cx="63387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78FA7B"/>
                </a:solidFill>
                <a:latin typeface="Rockwell" pitchFamily="18" charset="0"/>
              </a:rPr>
              <a:t>RCJ3.1</a:t>
            </a:r>
            <a:r>
              <a:rPr lang="en-US" b="1" dirty="0">
                <a:solidFill>
                  <a:schemeClr val="bg1"/>
                </a:solidFill>
                <a:latin typeface="Rockwell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MSCs </a:t>
            </a:r>
            <a:r>
              <a:rPr lang="en-US" b="1" dirty="0">
                <a:solidFill>
                  <a:schemeClr val="bg1"/>
                </a:solidFill>
                <a:latin typeface="Rockwell" pitchFamily="18" charset="0"/>
              </a:rPr>
              <a:t>show lower global translation </a:t>
            </a: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adhered to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 poly-L-lysine </a:t>
            </a:r>
            <a:r>
              <a:rPr lang="en-US" b="1" dirty="0" err="1" smtClean="0">
                <a:solidFill>
                  <a:schemeClr val="bg1"/>
                </a:solidFill>
                <a:latin typeface="Rockwell" pitchFamily="18" charset="0"/>
              </a:rPr>
              <a:t>v</a:t>
            </a:r>
            <a:r>
              <a:rPr lang="en-US" b="1" dirty="0" err="1" smtClean="0">
                <a:solidFill>
                  <a:schemeClr val="bg1"/>
                </a:solidFill>
                <a:latin typeface="Rockwell" pitchFamily="18" charset="0"/>
              </a:rPr>
              <a:t>s</a:t>
            </a: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ECM </a:t>
            </a: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components</a:t>
            </a:r>
            <a:endParaRPr lang="en-US" b="1" dirty="0">
              <a:solidFill>
                <a:schemeClr val="bg1"/>
              </a:solidFill>
              <a:latin typeface="Rockwell" pitchFamily="18" charset="0"/>
            </a:endParaRPr>
          </a:p>
        </p:txBody>
      </p:sp>
      <p:pic>
        <p:nvPicPr>
          <p:cNvPr id="75779" name="Picture 3" descr="3"/>
          <p:cNvPicPr>
            <a:picLocks noChangeAspect="1" noChangeArrowheads="1"/>
          </p:cNvPicPr>
          <p:nvPr/>
        </p:nvPicPr>
        <p:blipFill>
          <a:blip r:embed="rId2" cstate="print"/>
          <a:srcRect t="1922"/>
          <a:stretch>
            <a:fillRect/>
          </a:stretch>
        </p:blipFill>
        <p:spPr bwMode="auto">
          <a:xfrm>
            <a:off x="457200" y="1143000"/>
            <a:ext cx="5638800" cy="3887788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5486400" y="4721423"/>
            <a:ext cx="6495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0" dirty="0"/>
              <a:t>(n = 3)</a:t>
            </a: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381000" y="5105400"/>
            <a:ext cx="6790000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b="1" dirty="0">
                <a:solidFill>
                  <a:srgbClr val="00B050"/>
                </a:solidFill>
              </a:rPr>
              <a:t>RCJ 3.1</a:t>
            </a:r>
            <a:r>
              <a:rPr lang="en-US" b="1" dirty="0"/>
              <a:t> </a:t>
            </a:r>
            <a:r>
              <a:rPr lang="en-US" b="1" dirty="0" err="1"/>
              <a:t>mesenchymal</a:t>
            </a:r>
            <a:r>
              <a:rPr lang="en-US" b="1" dirty="0"/>
              <a:t> stem cell line, derived from fetal rat </a:t>
            </a:r>
            <a:r>
              <a:rPr lang="en-US" b="1" dirty="0" err="1"/>
              <a:t>calvarium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77000" y="1828800"/>
            <a:ext cx="2275944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Attachment of MSCs</a:t>
            </a:r>
          </a:p>
          <a:p>
            <a:r>
              <a:rPr lang="en-US" b="1" dirty="0" smtClean="0"/>
              <a:t>is necessary but not</a:t>
            </a:r>
          </a:p>
          <a:p>
            <a:r>
              <a:rPr lang="en-US" b="1" dirty="0" smtClean="0"/>
              <a:t>sufficient to stimulate</a:t>
            </a:r>
          </a:p>
          <a:p>
            <a:r>
              <a:rPr lang="en-US" b="1" dirty="0" smtClean="0"/>
              <a:t>global translation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715000"/>
            <a:ext cx="48768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" y="5943600"/>
            <a:ext cx="4876799" cy="492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r="42029" b="65433"/>
          <a:stretch>
            <a:fillRect/>
          </a:stretch>
        </p:blipFill>
        <p:spPr bwMode="auto">
          <a:xfrm>
            <a:off x="457200" y="6436749"/>
            <a:ext cx="2895599" cy="1926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57200" y="5715000"/>
            <a:ext cx="16560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See further studies in…</a:t>
            </a:r>
            <a:endParaRPr lang="en-US" sz="12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57200" y="5943600"/>
            <a:ext cx="487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42184" y="6172200"/>
            <a:ext cx="254941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dirty="0" smtClean="0"/>
              <a:t>Bradley CA and Peters JH (2009)</a:t>
            </a:r>
          </a:p>
          <a:p>
            <a:pPr algn="r"/>
            <a:r>
              <a:rPr lang="en-US" sz="1400" b="1" dirty="0" smtClean="0"/>
              <a:t>unpublished results.</a:t>
            </a:r>
            <a:endParaRPr lang="en-US" sz="1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81000" y="990600"/>
            <a:ext cx="6705600" cy="419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 t="1637" b="20799"/>
          <a:stretch>
            <a:fillRect/>
          </a:stretch>
        </p:blipFill>
        <p:spPr bwMode="auto">
          <a:xfrm>
            <a:off x="1105024" y="1143000"/>
            <a:ext cx="59436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491" name="Oval 3"/>
          <p:cNvSpPr>
            <a:spLocks noChangeArrowheads="1"/>
          </p:cNvSpPr>
          <p:nvPr/>
        </p:nvSpPr>
        <p:spPr bwMode="auto">
          <a:xfrm>
            <a:off x="704850" y="1676400"/>
            <a:ext cx="7620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384950" y="2076648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1537350" y="2000448"/>
            <a:ext cx="152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685800" y="1782762"/>
            <a:ext cx="7572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0"/>
              <a:t>V-region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058024" y="1400174"/>
            <a:ext cx="9472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0" dirty="0" smtClean="0"/>
              <a:t>III-10-region</a:t>
            </a:r>
            <a:endParaRPr lang="en-US" sz="1200" b="0" dirty="0"/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6145337" y="1300162"/>
            <a:ext cx="762000" cy="152400"/>
          </a:xfrm>
          <a:prstGeom prst="ellipse">
            <a:avLst/>
          </a:prstGeom>
          <a:solidFill>
            <a:srgbClr val="FAFAA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6373937" y="1833562"/>
            <a:ext cx="152400" cy="381000"/>
          </a:xfrm>
          <a:prstGeom prst="rect">
            <a:avLst/>
          </a:prstGeom>
          <a:solidFill>
            <a:srgbClr val="FAFAA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6526337" y="1757362"/>
            <a:ext cx="152400" cy="533400"/>
          </a:xfrm>
          <a:prstGeom prst="rect">
            <a:avLst/>
          </a:prstGeom>
          <a:solidFill>
            <a:srgbClr val="FAFAA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503" name="Line 15"/>
          <p:cNvSpPr>
            <a:spLocks noChangeShapeType="1"/>
          </p:cNvSpPr>
          <p:nvPr/>
        </p:nvSpPr>
        <p:spPr bwMode="auto">
          <a:xfrm flipV="1">
            <a:off x="1828800" y="25146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 flipH="1">
            <a:off x="6058024" y="2605087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5829424" y="2909887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/>
              <a:t>?</a:t>
            </a:r>
          </a:p>
        </p:txBody>
      </p:sp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1348437" y="2511623"/>
            <a:ext cx="5565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1400" b="0" dirty="0" smtClean="0">
                <a:cs typeface="Arial" charset="0"/>
              </a:rPr>
              <a:t>α</a:t>
            </a:r>
            <a:r>
              <a:rPr lang="en-US" sz="1400" dirty="0" smtClean="0">
                <a:cs typeface="Arial" charset="0"/>
              </a:rPr>
              <a:t>v</a:t>
            </a:r>
            <a:r>
              <a:rPr lang="el-GR" sz="1400" b="0" dirty="0" smtClean="0">
                <a:cs typeface="Arial" charset="0"/>
              </a:rPr>
              <a:t>β</a:t>
            </a:r>
            <a:r>
              <a:rPr lang="en-US" sz="1400" dirty="0" smtClean="0">
                <a:cs typeface="Arial" charset="0"/>
              </a:rPr>
              <a:t>3</a:t>
            </a:r>
            <a:endParaRPr lang="el-GR" sz="1400" b="0" dirty="0">
              <a:cs typeface="Arial" charset="0"/>
            </a:endParaRPr>
          </a:p>
        </p:txBody>
      </p:sp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6291387" y="2290762"/>
            <a:ext cx="5661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1400" b="0" dirty="0" smtClean="0">
                <a:cs typeface="Arial" charset="0"/>
              </a:rPr>
              <a:t>α</a:t>
            </a:r>
            <a:r>
              <a:rPr lang="en-US" sz="1400" dirty="0" smtClean="0">
                <a:cs typeface="Arial" charset="0"/>
              </a:rPr>
              <a:t>2</a:t>
            </a:r>
            <a:r>
              <a:rPr lang="el-GR" sz="1400" b="0" dirty="0" smtClean="0">
                <a:cs typeface="Arial" charset="0"/>
              </a:rPr>
              <a:t>β</a:t>
            </a:r>
            <a:r>
              <a:rPr lang="en-US" sz="1400" b="0" dirty="0">
                <a:cs typeface="Arial" charset="0"/>
              </a:rPr>
              <a:t>1</a:t>
            </a:r>
            <a:endParaRPr lang="el-GR" sz="1400" b="0" dirty="0">
              <a:cs typeface="Arial" charset="0"/>
            </a:endParaRPr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1459776" y="300335"/>
            <a:ext cx="62615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integrin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-dependent translational control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63515" name="Text Box 27"/>
          <p:cNvSpPr txBox="1">
            <a:spLocks noChangeArrowheads="1"/>
          </p:cNvSpPr>
          <p:nvPr/>
        </p:nvSpPr>
        <p:spPr bwMode="auto">
          <a:xfrm>
            <a:off x="2971800" y="5638800"/>
            <a:ext cx="601049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 smtClean="0"/>
              <a:t>Figure modified </a:t>
            </a:r>
            <a:r>
              <a:rPr lang="en-US" sz="1200" b="1" dirty="0"/>
              <a:t>from </a:t>
            </a:r>
            <a:r>
              <a:rPr lang="en-US" sz="1200" b="1" dirty="0" smtClean="0"/>
              <a:t>Chung J </a:t>
            </a:r>
            <a:r>
              <a:rPr lang="en-US" sz="1200" b="1" dirty="0"/>
              <a:t>and Kim </a:t>
            </a:r>
            <a:r>
              <a:rPr lang="en-US" sz="1200" b="1" dirty="0" smtClean="0"/>
              <a:t>TH (2008</a:t>
            </a:r>
            <a:r>
              <a:rPr lang="en-US" sz="1200" b="1" dirty="0"/>
              <a:t>) </a:t>
            </a:r>
            <a:r>
              <a:rPr lang="en-US" sz="1200" b="1" dirty="0" err="1"/>
              <a:t>Integrin</a:t>
            </a:r>
            <a:r>
              <a:rPr lang="en-US" sz="1200" b="1" dirty="0"/>
              <a:t>-dependent translational control:</a:t>
            </a:r>
          </a:p>
          <a:p>
            <a:r>
              <a:rPr lang="en-US" sz="1200" b="1" dirty="0"/>
              <a:t>implication in cancer progression. </a:t>
            </a:r>
            <a:r>
              <a:rPr lang="en-US" sz="1200" b="1" dirty="0" smtClean="0"/>
              <a:t>Microscopy </a:t>
            </a:r>
            <a:r>
              <a:rPr lang="en-US" sz="1200" b="1" dirty="0"/>
              <a:t>Res &amp; Technique 71: 380-386.</a:t>
            </a:r>
          </a:p>
        </p:txBody>
      </p:sp>
      <p:sp>
        <p:nvSpPr>
          <p:cNvPr id="63516" name="Line 28"/>
          <p:cNvSpPr>
            <a:spLocks noChangeShapeType="1"/>
          </p:cNvSpPr>
          <p:nvPr/>
        </p:nvSpPr>
        <p:spPr bwMode="auto">
          <a:xfrm>
            <a:off x="3848224" y="5043487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17" name="Line 29"/>
          <p:cNvSpPr>
            <a:spLocks noChangeShapeType="1"/>
          </p:cNvSpPr>
          <p:nvPr/>
        </p:nvSpPr>
        <p:spPr bwMode="auto">
          <a:xfrm>
            <a:off x="5067424" y="4191000"/>
            <a:ext cx="457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Arc 32"/>
          <p:cNvSpPr/>
          <p:nvPr/>
        </p:nvSpPr>
        <p:spPr>
          <a:xfrm rot="17260243" flipH="1">
            <a:off x="1022551" y="2390018"/>
            <a:ext cx="984551" cy="172964"/>
          </a:xfrm>
          <a:prstGeom prst="arc">
            <a:avLst>
              <a:gd name="adj1" fmla="val 17290711"/>
              <a:gd name="adj2" fmla="val 9174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762000" y="2057400"/>
            <a:ext cx="533400" cy="0"/>
          </a:xfrm>
          <a:prstGeom prst="line">
            <a:avLst/>
          </a:prstGeom>
          <a:ln w="31750">
            <a:solidFill>
              <a:srgbClr val="78FA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096000" y="1676400"/>
            <a:ext cx="838200" cy="0"/>
          </a:xfrm>
          <a:prstGeom prst="line">
            <a:avLst/>
          </a:prstGeom>
          <a:ln w="31750">
            <a:solidFill>
              <a:srgbClr val="78FA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029200" y="1600200"/>
            <a:ext cx="838200" cy="0"/>
          </a:xfrm>
          <a:prstGeom prst="line">
            <a:avLst/>
          </a:prstGeom>
          <a:ln w="31750">
            <a:solidFill>
              <a:srgbClr val="78FA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7315200" y="1981200"/>
            <a:ext cx="1389035" cy="738664"/>
          </a:xfrm>
          <a:prstGeom prst="rect">
            <a:avLst/>
          </a:prstGeom>
          <a:solidFill>
            <a:schemeClr val="bg1"/>
          </a:solidFill>
          <a:ln w="34925">
            <a:solidFill>
              <a:srgbClr val="78FA7B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err="1" smtClean="0"/>
              <a:t>fibronectin</a:t>
            </a:r>
            <a:endParaRPr lang="en-US" sz="1400" b="1" dirty="0" smtClean="0"/>
          </a:p>
          <a:p>
            <a:r>
              <a:rPr lang="en-US" sz="1400" b="1" dirty="0" smtClean="0"/>
              <a:t>and splice</a:t>
            </a:r>
          </a:p>
          <a:p>
            <a:r>
              <a:rPr lang="en-US" sz="1400" b="1" dirty="0" smtClean="0"/>
              <a:t>variant domains</a:t>
            </a:r>
            <a:endParaRPr lang="en-US" sz="1400" b="1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8305800" y="2362200"/>
            <a:ext cx="228600" cy="0"/>
          </a:xfrm>
          <a:prstGeom prst="line">
            <a:avLst/>
          </a:prstGeom>
          <a:ln w="76200">
            <a:solidFill>
              <a:srgbClr val="78FA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209675"/>
            <a:ext cx="3819525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0" y="304800"/>
            <a:ext cx="57020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Blocking abs to </a:t>
            </a:r>
            <a:r>
              <a:rPr lang="el-GR" sz="2400" b="1" dirty="0" smtClean="0">
                <a:solidFill>
                  <a:schemeClr val="bg1"/>
                </a:solidFill>
                <a:latin typeface="Calibri"/>
              </a:rPr>
              <a:t>α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2</a:t>
            </a:r>
            <a:r>
              <a:rPr lang="el-GR" sz="2400" b="1" dirty="0" smtClean="0">
                <a:solidFill>
                  <a:schemeClr val="bg1"/>
                </a:solidFill>
                <a:latin typeface="Calibri"/>
              </a:rPr>
              <a:t>β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1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integrin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reduce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hMSC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– ECM attachment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768025"/>
            <a:ext cx="1905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TCP = tissue culture</a:t>
            </a:r>
          </a:p>
          <a:p>
            <a:r>
              <a:rPr lang="en-US" sz="1600" b="1" dirty="0" smtClean="0"/>
              <a:t>           plastic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3429000"/>
            <a:ext cx="1920141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tDM</a:t>
            </a:r>
            <a:r>
              <a:rPr lang="en-US" sz="1600" b="1" dirty="0" smtClean="0"/>
              <a:t> = transferred</a:t>
            </a:r>
          </a:p>
          <a:p>
            <a:r>
              <a:rPr lang="en-US" sz="1600" b="1" dirty="0" smtClean="0"/>
              <a:t>            </a:t>
            </a:r>
            <a:r>
              <a:rPr lang="en-US" sz="1600" b="1" dirty="0" err="1" smtClean="0"/>
              <a:t>decellularized</a:t>
            </a:r>
            <a:endParaRPr lang="en-US" sz="1600" b="1" dirty="0" smtClean="0"/>
          </a:p>
          <a:p>
            <a:r>
              <a:rPr lang="en-US" sz="1600" b="1" dirty="0" smtClean="0"/>
              <a:t>            matrix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6172200"/>
            <a:ext cx="56388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 err="1" smtClean="0"/>
              <a:t>Decaris</a:t>
            </a:r>
            <a:r>
              <a:rPr lang="en-US" sz="1100" dirty="0" smtClean="0"/>
              <a:t> ML, et al. (2012) Transferable cell-secreted extracellular matrices enhance </a:t>
            </a:r>
            <a:r>
              <a:rPr lang="en-US" sz="1100" dirty="0" err="1" smtClean="0"/>
              <a:t>osteogenic</a:t>
            </a:r>
            <a:r>
              <a:rPr lang="en-US" sz="1100" dirty="0" smtClean="0"/>
              <a:t> differentiation. </a:t>
            </a:r>
            <a:r>
              <a:rPr lang="en-US" sz="1100" dirty="0" err="1" smtClean="0"/>
              <a:t>Acta</a:t>
            </a:r>
            <a:r>
              <a:rPr lang="en-US" sz="1100" dirty="0" smtClean="0"/>
              <a:t> </a:t>
            </a:r>
            <a:r>
              <a:rPr lang="en-US" sz="1100" dirty="0" err="1" smtClean="0"/>
              <a:t>Biomateriala</a:t>
            </a:r>
            <a:r>
              <a:rPr lang="en-US" sz="1100" dirty="0" smtClean="0"/>
              <a:t> 8: 744-752.</a:t>
            </a:r>
            <a:endParaRPr lang="en-US" sz="1100" dirty="0"/>
          </a:p>
        </p:txBody>
      </p:sp>
      <p:sp>
        <p:nvSpPr>
          <p:cNvPr id="10" name="Rectangle 9"/>
          <p:cNvSpPr/>
          <p:nvPr/>
        </p:nvSpPr>
        <p:spPr>
          <a:xfrm>
            <a:off x="838200" y="5105400"/>
            <a:ext cx="70866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u="sng" dirty="0" smtClean="0"/>
              <a:t>Proof-of-concept</a:t>
            </a:r>
            <a:r>
              <a:rPr lang="en-US" sz="1600" b="1" dirty="0" smtClean="0"/>
              <a:t>: Cell-secreted ECM coatings need not be deposited directly onto a material surface, but can instead be transferred from one to another, while still</a:t>
            </a:r>
          </a:p>
          <a:p>
            <a:r>
              <a:rPr lang="en-US" sz="1600" b="1" dirty="0" smtClean="0"/>
              <a:t>retaining their instructive potential.</a:t>
            </a:r>
            <a:endParaRPr lang="en-US" sz="1600" b="1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219200"/>
            <a:ext cx="198603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600200" y="4419600"/>
            <a:ext cx="5724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hMSC</a:t>
            </a:r>
            <a:r>
              <a:rPr lang="en-US" b="1" dirty="0" smtClean="0"/>
              <a:t> attachment and activation of intracellular pathways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773842" y="2810470"/>
            <a:ext cx="15319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</a:t>
            </a:r>
            <a:r>
              <a:rPr lang="en-US" dirty="0" smtClean="0"/>
              <a:t>ifferentiation</a:t>
            </a:r>
          </a:p>
          <a:p>
            <a:pPr algn="ctr"/>
            <a:r>
              <a:rPr lang="en-US" dirty="0" smtClean="0"/>
              <a:t>f</a:t>
            </a:r>
            <a:r>
              <a:rPr lang="en-US" dirty="0" smtClean="0"/>
              <a:t>avored over</a:t>
            </a:r>
          </a:p>
          <a:p>
            <a:pPr algn="ctr"/>
            <a:r>
              <a:rPr lang="en-US" dirty="0" smtClean="0"/>
              <a:t>translation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781800" y="2743200"/>
            <a:ext cx="1524000" cy="0"/>
          </a:xfrm>
          <a:prstGeom prst="straightConnector1">
            <a:avLst/>
          </a:prstGeom>
          <a:ln w="476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828800"/>
            <a:ext cx="48387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0" y="5334000"/>
            <a:ext cx="424763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Lai Y, et al. (2010) Reconstitution of marrow-derived</a:t>
            </a:r>
          </a:p>
          <a:p>
            <a:r>
              <a:rPr lang="en-US" sz="1400" dirty="0" smtClean="0"/>
              <a:t>extracellular matrix ex vivo: A robust culture system</a:t>
            </a:r>
          </a:p>
          <a:p>
            <a:r>
              <a:rPr lang="en-US" sz="1400" dirty="0" smtClean="0"/>
              <a:t>for expanding large-scale highly functional human</a:t>
            </a:r>
          </a:p>
          <a:p>
            <a:r>
              <a:rPr lang="en-US" sz="1400" dirty="0" err="1" smtClean="0"/>
              <a:t>mesenchymal</a:t>
            </a:r>
            <a:r>
              <a:rPr lang="en-US" sz="1400" dirty="0" smtClean="0"/>
              <a:t> stem cells. Stem Cells &amp; Development 19:</a:t>
            </a:r>
          </a:p>
          <a:p>
            <a:r>
              <a:rPr lang="en-US" sz="1400" dirty="0" smtClean="0"/>
              <a:t>1095-1107.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228600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MSCs cultured on marrow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stromal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-cell derived ECM show enhanced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reponsiveness</a:t>
            </a:r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to BMP-2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0" y="4495800"/>
            <a:ext cx="3189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RT-PCR of </a:t>
            </a:r>
            <a:r>
              <a:rPr lang="en-US" b="1" dirty="0" err="1" smtClean="0"/>
              <a:t>osteoinductive</a:t>
            </a:r>
            <a:r>
              <a:rPr lang="en-US" b="1" dirty="0" smtClean="0"/>
              <a:t> genes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57800" y="5562600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en-US" sz="1200" dirty="0" err="1" smtClean="0"/>
              <a:t>Korneeva</a:t>
            </a:r>
            <a:r>
              <a:rPr lang="en-US" sz="1200" dirty="0" smtClean="0"/>
              <a:t>, NL, et al. (2010) </a:t>
            </a:r>
            <a:r>
              <a:rPr lang="en-US" sz="1200" dirty="0" err="1" smtClean="0"/>
              <a:t>Mnk</a:t>
            </a:r>
            <a:r>
              <a:rPr lang="en-US" sz="1200" dirty="0" smtClean="0"/>
              <a:t> mediates </a:t>
            </a:r>
            <a:r>
              <a:rPr lang="en-US" sz="1200" dirty="0" err="1" smtClean="0"/>
              <a:t>integrin</a:t>
            </a:r>
            <a:r>
              <a:rPr lang="en-US" sz="1200" dirty="0" smtClean="0"/>
              <a:t> </a:t>
            </a:r>
          </a:p>
          <a:p>
            <a:pPr marL="228600" indent="-228600"/>
            <a:r>
              <a:rPr lang="en-US" sz="1200" dirty="0" smtClean="0">
                <a:latin typeface="Calibri"/>
              </a:rPr>
              <a:t>       </a:t>
            </a:r>
            <a:r>
              <a:rPr lang="el-GR" sz="1200" dirty="0" smtClean="0">
                <a:latin typeface="Calibri"/>
              </a:rPr>
              <a:t>α</a:t>
            </a:r>
            <a:r>
              <a:rPr lang="en-US" sz="1200" dirty="0" smtClean="0">
                <a:latin typeface="Calibri"/>
              </a:rPr>
              <a:t>6</a:t>
            </a:r>
            <a:r>
              <a:rPr lang="el-GR" sz="1200" dirty="0" smtClean="0">
                <a:latin typeface="Calibri"/>
              </a:rPr>
              <a:t>β</a:t>
            </a:r>
            <a:r>
              <a:rPr lang="en-US" sz="1200" dirty="0" smtClean="0">
                <a:latin typeface="Calibri"/>
              </a:rPr>
              <a:t>4-dependent eIF4E </a:t>
            </a:r>
            <a:r>
              <a:rPr lang="en-US" sz="1200" dirty="0" err="1" smtClean="0">
                <a:latin typeface="Calibri"/>
              </a:rPr>
              <a:t>phosphorylation</a:t>
            </a:r>
            <a:r>
              <a:rPr lang="en-US" sz="1200" dirty="0" smtClean="0">
                <a:latin typeface="Calibri"/>
              </a:rPr>
              <a:t> and translation of VEGF mRNA. Mol Cancer Res 8: 1571-8.</a:t>
            </a:r>
          </a:p>
          <a:p>
            <a:pPr marL="228600" indent="-228600"/>
            <a:endParaRPr lang="en-US" sz="1200" dirty="0" smtClean="0">
              <a:latin typeface="Calibri"/>
            </a:endParaRPr>
          </a:p>
          <a:p>
            <a:pPr marL="228600" indent="-228600">
              <a:buFont typeface="+mj-lt"/>
              <a:buAutoNum type="arabicParenR" startAt="2"/>
            </a:pPr>
            <a:r>
              <a:rPr lang="en-US" sz="1200" dirty="0" smtClean="0"/>
              <a:t>Polo-Corrales L, et al. (2014) Scaffold design for bone regeneration. J </a:t>
            </a:r>
            <a:r>
              <a:rPr lang="en-US" sz="1200" dirty="0" err="1" smtClean="0"/>
              <a:t>NanoSci</a:t>
            </a:r>
            <a:r>
              <a:rPr lang="en-US" sz="1200" dirty="0" smtClean="0"/>
              <a:t> </a:t>
            </a:r>
            <a:r>
              <a:rPr lang="en-US" sz="1200" dirty="0" err="1" smtClean="0"/>
              <a:t>Nanotechnol</a:t>
            </a:r>
            <a:r>
              <a:rPr lang="en-US" sz="1200" dirty="0" smtClean="0"/>
              <a:t> 14: 15-56.</a:t>
            </a:r>
            <a:endParaRPr lang="en-US" sz="12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304800" y="2133600"/>
            <a:ext cx="3505200" cy="3733800"/>
            <a:chOff x="152400" y="152400"/>
            <a:chExt cx="3810000" cy="3962400"/>
          </a:xfrm>
        </p:grpSpPr>
        <p:sp>
          <p:nvSpPr>
            <p:cNvPr id="14" name="Rectangle 13"/>
            <p:cNvSpPr/>
            <p:nvPr/>
          </p:nvSpPr>
          <p:spPr>
            <a:xfrm>
              <a:off x="152400" y="152400"/>
              <a:ext cx="3810000" cy="396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277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 l="2634" r="42097" b="22727"/>
            <a:stretch>
              <a:fillRect/>
            </a:stretch>
          </p:blipFill>
          <p:spPr bwMode="auto">
            <a:xfrm>
              <a:off x="457200" y="381000"/>
              <a:ext cx="3128265" cy="3424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188191" y="2866232"/>
              <a:ext cx="1373355" cy="9437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308438">
              <a:off x="2959006" y="2524554"/>
              <a:ext cx="807401" cy="338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99910" y="3733800"/>
              <a:ext cx="6288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VEGF</a:t>
              </a:r>
              <a:endParaRPr lang="en-US" sz="1600" b="1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4038600" y="2438400"/>
            <a:ext cx="4724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dirty="0" smtClean="0"/>
              <a:t>BMP-2 and other growth factors are retained in</a:t>
            </a:r>
          </a:p>
          <a:p>
            <a:r>
              <a:rPr lang="en-US" sz="1600" dirty="0" smtClean="0"/>
              <a:t>  </a:t>
            </a:r>
            <a:r>
              <a:rPr lang="en-US" sz="1600" dirty="0" err="1" smtClean="0"/>
              <a:t>decellularized</a:t>
            </a:r>
            <a:r>
              <a:rPr lang="en-US" sz="1600" dirty="0" smtClean="0"/>
              <a:t> bone </a:t>
            </a:r>
            <a:r>
              <a:rPr lang="en-US" sz="1600" dirty="0" err="1" smtClean="0"/>
              <a:t>allografts</a:t>
            </a:r>
            <a:endParaRPr lang="en-US" sz="1600" dirty="0" smtClean="0"/>
          </a:p>
          <a:p>
            <a:endParaRPr lang="en-US" sz="1600" dirty="0" smtClean="0"/>
          </a:p>
          <a:p>
            <a:pPr>
              <a:buFont typeface="Wingdings" pitchFamily="2" charset="2"/>
              <a:buChar char="§"/>
            </a:pPr>
            <a:r>
              <a:rPr lang="en-US" sz="1600" dirty="0" smtClean="0"/>
              <a:t>Components of the ECM bind </a:t>
            </a:r>
            <a:r>
              <a:rPr lang="el-GR" sz="1600" dirty="0" smtClean="0"/>
              <a:t>α</a:t>
            </a:r>
            <a:r>
              <a:rPr lang="en-US" sz="1600" dirty="0" smtClean="0"/>
              <a:t>6</a:t>
            </a:r>
            <a:r>
              <a:rPr lang="el-GR" sz="1600" dirty="0" smtClean="0"/>
              <a:t>β</a:t>
            </a:r>
            <a:r>
              <a:rPr lang="en-US" sz="1600" dirty="0" smtClean="0"/>
              <a:t>4 </a:t>
            </a:r>
            <a:r>
              <a:rPr lang="en-US" sz="1600" dirty="0" err="1" smtClean="0"/>
              <a:t>integrin</a:t>
            </a:r>
            <a:endParaRPr lang="en-US" sz="1600" dirty="0" smtClean="0"/>
          </a:p>
          <a:p>
            <a:endParaRPr lang="en-US" sz="1600" dirty="0" smtClean="0"/>
          </a:p>
          <a:p>
            <a:pPr>
              <a:buFont typeface="Wingdings" pitchFamily="2" charset="2"/>
              <a:buChar char="§"/>
            </a:pPr>
            <a:r>
              <a:rPr lang="en-US" sz="1600" dirty="0" smtClean="0"/>
              <a:t>Translation of VEGF is stimulated by </a:t>
            </a:r>
            <a:r>
              <a:rPr lang="el-GR" sz="1600" dirty="0" smtClean="0"/>
              <a:t>α</a:t>
            </a:r>
            <a:r>
              <a:rPr lang="en-US" sz="1600" dirty="0" smtClean="0"/>
              <a:t>6</a:t>
            </a:r>
            <a:r>
              <a:rPr lang="el-GR" sz="1600" dirty="0" smtClean="0"/>
              <a:t>β</a:t>
            </a:r>
            <a:r>
              <a:rPr lang="en-US" sz="1600" dirty="0" smtClean="0"/>
              <a:t>4 </a:t>
            </a:r>
            <a:r>
              <a:rPr lang="en-US" sz="1600" dirty="0" err="1" smtClean="0"/>
              <a:t>integrin</a:t>
            </a:r>
            <a:r>
              <a:rPr lang="en-US" sz="1600" dirty="0" smtClean="0"/>
              <a:t> binding</a:t>
            </a:r>
            <a:r>
              <a:rPr lang="en-US" sz="1600" baseline="30000" dirty="0" smtClean="0"/>
              <a:t>1</a:t>
            </a:r>
          </a:p>
          <a:p>
            <a:endParaRPr lang="en-US" sz="1600" dirty="0" smtClean="0"/>
          </a:p>
          <a:p>
            <a:pPr>
              <a:buFont typeface="Wingdings" pitchFamily="2" charset="2"/>
              <a:buChar char="§"/>
            </a:pPr>
            <a:r>
              <a:rPr lang="en-US" sz="1600" dirty="0" err="1" smtClean="0"/>
              <a:t>Osteoinductive</a:t>
            </a:r>
            <a:r>
              <a:rPr lang="en-US" sz="1600" dirty="0" smtClean="0"/>
              <a:t> and </a:t>
            </a:r>
            <a:r>
              <a:rPr lang="en-US" sz="1600" dirty="0" err="1" smtClean="0"/>
              <a:t>angiogenic</a:t>
            </a:r>
            <a:r>
              <a:rPr lang="en-US" sz="1600" dirty="0" smtClean="0"/>
              <a:t> factors</a:t>
            </a:r>
          </a:p>
          <a:p>
            <a:r>
              <a:rPr lang="en-US" sz="1600" dirty="0" smtClean="0"/>
              <a:t>  (BMP-2 and  VEGF, respectively) can have a </a:t>
            </a:r>
            <a:r>
              <a:rPr lang="en-US" sz="1600" dirty="0" smtClean="0"/>
              <a:t>synergistic</a:t>
            </a:r>
          </a:p>
          <a:p>
            <a:r>
              <a:rPr lang="en-US" sz="1600" dirty="0" smtClean="0"/>
              <a:t>  effect </a:t>
            </a:r>
            <a:r>
              <a:rPr lang="en-US" sz="1600" dirty="0" smtClean="0"/>
              <a:t>on bone mineralization</a:t>
            </a:r>
            <a:r>
              <a:rPr lang="en-US" sz="1600" baseline="30000" dirty="0" smtClean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" y="59436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Figure adapted from </a:t>
            </a:r>
            <a:r>
              <a:rPr lang="en-US" sz="1200" dirty="0" err="1" smtClean="0"/>
              <a:t>Soung</a:t>
            </a:r>
            <a:r>
              <a:rPr lang="en-US" sz="1200" dirty="0" smtClean="0"/>
              <a:t> YH, et al. (2011) Role of </a:t>
            </a:r>
            <a:r>
              <a:rPr lang="el-GR" sz="1200" dirty="0" smtClean="0"/>
              <a:t>α</a:t>
            </a:r>
            <a:r>
              <a:rPr lang="en-US" sz="1200" dirty="0" smtClean="0"/>
              <a:t>6</a:t>
            </a:r>
            <a:r>
              <a:rPr lang="el-GR" sz="1200" dirty="0" smtClean="0"/>
              <a:t>β</a:t>
            </a:r>
            <a:r>
              <a:rPr lang="en-US" sz="1200" dirty="0" smtClean="0"/>
              <a:t>4 </a:t>
            </a:r>
            <a:r>
              <a:rPr lang="en-US" sz="1200" dirty="0" err="1" smtClean="0"/>
              <a:t>integrin</a:t>
            </a:r>
            <a:r>
              <a:rPr lang="en-US" sz="1200" dirty="0" smtClean="0"/>
              <a:t> in cell motility, invasion, and metastasis of mammary tumors. </a:t>
            </a:r>
            <a:r>
              <a:rPr lang="en-US" sz="1200" dirty="0" err="1" smtClean="0"/>
              <a:t>Curr</a:t>
            </a:r>
            <a:r>
              <a:rPr lang="en-US" sz="1200" dirty="0" smtClean="0"/>
              <a:t> Protein </a:t>
            </a:r>
            <a:r>
              <a:rPr lang="en-US" sz="1200" dirty="0" err="1" smtClean="0"/>
              <a:t>Pept</a:t>
            </a:r>
            <a:r>
              <a:rPr lang="en-US" sz="1200" dirty="0" smtClean="0"/>
              <a:t> </a:t>
            </a:r>
            <a:r>
              <a:rPr lang="en-US" sz="1200" dirty="0" err="1" smtClean="0"/>
              <a:t>Sci</a:t>
            </a:r>
            <a:r>
              <a:rPr lang="en-US" sz="1200" dirty="0" smtClean="0"/>
              <a:t> 12: 23-9.</a:t>
            </a:r>
            <a:endParaRPr lang="en-US" sz="12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28600"/>
            <a:ext cx="4953000" cy="1991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838200" y="457200"/>
            <a:ext cx="22140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Synergistic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Approach to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Bone Healing</a:t>
            </a:r>
            <a:endParaRPr lang="en-US" sz="2400" b="1" dirty="0">
              <a:solidFill>
                <a:schemeClr val="bg1"/>
              </a:solidFill>
              <a:latin typeface="Rockwell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828800"/>
            <a:ext cx="6964214" cy="36933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b="1" dirty="0" smtClean="0"/>
              <a:t>Use existing </a:t>
            </a:r>
            <a:r>
              <a:rPr lang="en-US" b="1" dirty="0" err="1" smtClean="0"/>
              <a:t>decellularized</a:t>
            </a:r>
            <a:r>
              <a:rPr lang="en-US" b="1" dirty="0" smtClean="0"/>
              <a:t> </a:t>
            </a:r>
            <a:r>
              <a:rPr lang="en-US" b="1" dirty="0" err="1" smtClean="0"/>
              <a:t>allografts</a:t>
            </a:r>
            <a:endParaRPr lang="en-US" b="1" dirty="0" smtClean="0"/>
          </a:p>
          <a:p>
            <a:pPr marL="342900" indent="-342900">
              <a:buAutoNum type="arabicParenR"/>
            </a:pPr>
            <a:endParaRPr lang="en-US" b="1" dirty="0" smtClean="0"/>
          </a:p>
          <a:p>
            <a:pPr marL="342900" indent="-342900">
              <a:buAutoNum type="arabicParenR"/>
            </a:pPr>
            <a:r>
              <a:rPr lang="en-US" b="1" dirty="0" smtClean="0"/>
              <a:t>Alter growth conditions of MSCs to produce custom ECMs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b="1" dirty="0" err="1" smtClean="0"/>
              <a:t>Integrin</a:t>
            </a:r>
            <a:r>
              <a:rPr lang="en-US" b="1" dirty="0" smtClean="0"/>
              <a:t> </a:t>
            </a:r>
            <a:r>
              <a:rPr lang="en-US" b="1" dirty="0" err="1" smtClean="0"/>
              <a:t>ligand</a:t>
            </a:r>
            <a:r>
              <a:rPr lang="en-US" b="1" dirty="0" smtClean="0"/>
              <a:t> expression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b="1" dirty="0" err="1" smtClean="0"/>
              <a:t>Vascularization</a:t>
            </a:r>
            <a:endParaRPr lang="en-US" b="1" dirty="0" smtClean="0"/>
          </a:p>
          <a:p>
            <a:pPr marL="800100" lvl="1" indent="-342900">
              <a:buFont typeface="+mj-lt"/>
              <a:buAutoNum type="alphaLcParenR"/>
            </a:pPr>
            <a:endParaRPr lang="en-US" b="1" dirty="0" smtClean="0"/>
          </a:p>
          <a:p>
            <a:pPr marL="342900" indent="-342900">
              <a:buAutoNum type="arabicParenR"/>
            </a:pPr>
            <a:r>
              <a:rPr lang="en-US" b="1" dirty="0" smtClean="0"/>
              <a:t>Incorporate engineered ECM into allograft</a:t>
            </a:r>
          </a:p>
          <a:p>
            <a:pPr marL="342900" indent="-342900">
              <a:buAutoNum type="arabicParenR"/>
            </a:pPr>
            <a:endParaRPr lang="en-US" b="1" dirty="0" smtClean="0"/>
          </a:p>
          <a:p>
            <a:pPr marL="342900" indent="-342900">
              <a:buAutoNum type="arabicParenR"/>
            </a:pPr>
            <a:r>
              <a:rPr lang="en-US" b="1" dirty="0" smtClean="0"/>
              <a:t>Produce next-generation </a:t>
            </a:r>
            <a:r>
              <a:rPr lang="en-US" b="1" dirty="0" err="1" smtClean="0"/>
              <a:t>allografts</a:t>
            </a:r>
            <a:r>
              <a:rPr lang="en-US" b="1" dirty="0" smtClean="0"/>
              <a:t> with superior healing properties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b="1" dirty="0" smtClean="0"/>
              <a:t>Better engraftment and retention of stem cells</a:t>
            </a:r>
          </a:p>
          <a:p>
            <a:pPr marL="800100" lvl="1" indent="-342900">
              <a:buAutoNum type="alphaLcParenR"/>
            </a:pPr>
            <a:r>
              <a:rPr lang="en-US" b="1" dirty="0" smtClean="0"/>
              <a:t>Retained cells are primed for proliferation</a:t>
            </a:r>
          </a:p>
          <a:p>
            <a:pPr marL="800100" lvl="1" indent="-342900">
              <a:buAutoNum type="alphaLcParenR"/>
            </a:pPr>
            <a:r>
              <a:rPr lang="en-US" b="1" dirty="0" smtClean="0"/>
              <a:t>Differentiation of appropriate tissue type is enhanced</a:t>
            </a:r>
          </a:p>
          <a:p>
            <a:pPr marL="800100" lvl="1" indent="-342900">
              <a:buAutoNum type="alphaLcParenR"/>
            </a:pPr>
            <a:r>
              <a:rPr lang="en-US" b="1" dirty="0" smtClean="0"/>
              <a:t>Healing times are accelerated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533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Strategy for engineering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Rockwell" pitchFamily="18" charset="0"/>
              </a:rPr>
              <a:t> Next-Generation </a:t>
            </a:r>
            <a:r>
              <a:rPr lang="en-US" sz="2400" b="1" dirty="0" err="1" smtClean="0">
                <a:solidFill>
                  <a:schemeClr val="bg1"/>
                </a:solidFill>
                <a:latin typeface="Rockwell" pitchFamily="18" charset="0"/>
              </a:rPr>
              <a:t>Allografts</a:t>
            </a:r>
            <a:endParaRPr lang="en-US" sz="2400" b="1" dirty="0" smtClean="0">
              <a:solidFill>
                <a:schemeClr val="bg1"/>
              </a:solidFill>
              <a:latin typeface="Rockwell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1213</Words>
  <Application>Microsoft Office PowerPoint</Application>
  <PresentationFormat>On-screen Show (4:3)</PresentationFormat>
  <Paragraphs>210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cbradley</dc:creator>
  <cp:lastModifiedBy>cbradley</cp:lastModifiedBy>
  <cp:revision>116</cp:revision>
  <dcterms:created xsi:type="dcterms:W3CDTF">2015-02-25T17:45:57Z</dcterms:created>
  <dcterms:modified xsi:type="dcterms:W3CDTF">2015-03-09T20:40:48Z</dcterms:modified>
</cp:coreProperties>
</file>