
<file path=[Content_Types].xml><?xml version="1.0" encoding="utf-8"?>
<Types xmlns="http://schemas.openxmlformats.org/package/2006/content-types">
  <Default Extension="tmp" ContentType="image/pn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charts/chart2.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3.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256" r:id="rId2"/>
    <p:sldId id="324" r:id="rId3"/>
    <p:sldId id="339" r:id="rId4"/>
    <p:sldId id="323" r:id="rId5"/>
    <p:sldId id="331" r:id="rId6"/>
    <p:sldId id="332" r:id="rId7"/>
    <p:sldId id="335" r:id="rId8"/>
    <p:sldId id="340" r:id="rId9"/>
    <p:sldId id="337" r:id="rId10"/>
    <p:sldId id="338" r:id="rId11"/>
    <p:sldId id="333" r:id="rId12"/>
    <p:sldId id="336" r:id="rId13"/>
    <p:sldId id="330" r:id="rId14"/>
  </p:sldIdLst>
  <p:sldSz cx="9144000" cy="6858000" type="screen4x3"/>
  <p:notesSz cx="7102475"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9" autoAdjust="0"/>
    <p:restoredTop sz="77836" autoAdjust="0"/>
  </p:normalViewPr>
  <p:slideViewPr>
    <p:cSldViewPr>
      <p:cViewPr>
        <p:scale>
          <a:sx n="50" d="100"/>
          <a:sy n="50" d="100"/>
        </p:scale>
        <p:origin x="-1956" y="-258"/>
      </p:cViewPr>
      <p:guideLst>
        <p:guide orient="horz" pos="4020"/>
        <p:guide pos="839"/>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oleObject" Target="file:///D:\Food%20Technol%20London%202015\Summary%20Clement%20and%20Andrea%20data%20for%20report.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D:\Food%20Technol%20London%202015\Summary%20Clement%20and%20Andrea%20data%20for%20report.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prcco\AppData\Local\Microsoft\Windows\Temporary%20Internet%20Files\Content.IE5\4876ZEY4\Sample%20summary.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533552055993001"/>
          <c:y val="5.1400554097404488E-2"/>
          <c:w val="0.85195756780402454"/>
          <c:h val="0.82037511672163954"/>
        </c:manualLayout>
      </c:layout>
      <c:barChart>
        <c:barDir val="col"/>
        <c:grouping val="clustered"/>
        <c:varyColors val="0"/>
        <c:ser>
          <c:idx val="0"/>
          <c:order val="0"/>
          <c:tx>
            <c:strRef>
              <c:f>'[Summary Clement and Andrea data for report.xlsx]summary TPC London 2015'!$M$4</c:f>
              <c:strCache>
                <c:ptCount val="1"/>
                <c:pt idx="0">
                  <c:v>Flour</c:v>
                </c:pt>
              </c:strCache>
            </c:strRef>
          </c:tx>
          <c:invertIfNegative val="0"/>
          <c:errBars>
            <c:errBarType val="plus"/>
            <c:errValType val="cust"/>
            <c:noEndCap val="0"/>
            <c:plus>
              <c:numRef>
                <c:f>'[Summary Clement and Andrea data for report.xlsx]summary TPC London 2015'!$N$5:$N$10</c:f>
                <c:numCache>
                  <c:formatCode>General</c:formatCode>
                  <c:ptCount val="6"/>
                  <c:pt idx="0">
                    <c:v>0.13340072963318697</c:v>
                  </c:pt>
                  <c:pt idx="1">
                    <c:v>0.47159304490206388</c:v>
                  </c:pt>
                  <c:pt idx="2">
                    <c:v>0.23437861108329297</c:v>
                  </c:pt>
                  <c:pt idx="3">
                    <c:v>0.11326222082701126</c:v>
                  </c:pt>
                  <c:pt idx="4">
                    <c:v>0.17776388834631177</c:v>
                  </c:pt>
                  <c:pt idx="5">
                    <c:v>0.1833030277982336</c:v>
                  </c:pt>
                </c:numCache>
              </c:numRef>
            </c:plus>
            <c:minus>
              <c:numLit>
                <c:formatCode>General</c:formatCode>
                <c:ptCount val="1"/>
                <c:pt idx="0">
                  <c:v>1</c:v>
                </c:pt>
              </c:numLit>
            </c:minus>
          </c:errBars>
          <c:cat>
            <c:strRef>
              <c:f>'[Summary Clement and Andrea data for report.xlsx]summary TPC London 2015'!$L$5:$L$10</c:f>
              <c:strCache>
                <c:ptCount val="6"/>
                <c:pt idx="0">
                  <c:v>Red Nigeria</c:v>
                </c:pt>
                <c:pt idx="1">
                  <c:v>Serena</c:v>
                </c:pt>
                <c:pt idx="2">
                  <c:v>Seredo</c:v>
                </c:pt>
                <c:pt idx="3">
                  <c:v>White Nigeria</c:v>
                </c:pt>
                <c:pt idx="4">
                  <c:v>Seso 1</c:v>
                </c:pt>
                <c:pt idx="5">
                  <c:v>Lulu-D</c:v>
                </c:pt>
              </c:strCache>
            </c:strRef>
          </c:cat>
          <c:val>
            <c:numRef>
              <c:f>'[Summary Clement and Andrea data for report.xlsx]summary TPC London 2015'!$M$5:$M$10</c:f>
              <c:numCache>
                <c:formatCode>0.0000</c:formatCode>
                <c:ptCount val="6"/>
                <c:pt idx="0">
                  <c:v>4.6506133333333333</c:v>
                </c:pt>
                <c:pt idx="1">
                  <c:v>16.064</c:v>
                </c:pt>
                <c:pt idx="2">
                  <c:v>12.145333333333333</c:v>
                </c:pt>
                <c:pt idx="3">
                  <c:v>2.4890133333333333</c:v>
                </c:pt>
                <c:pt idx="4">
                  <c:v>4.4119999999999999</c:v>
                </c:pt>
                <c:pt idx="5">
                  <c:v>5.9320000000000004</c:v>
                </c:pt>
              </c:numCache>
            </c:numRef>
          </c:val>
        </c:ser>
        <c:ser>
          <c:idx val="1"/>
          <c:order val="1"/>
          <c:tx>
            <c:strRef>
              <c:f>'[Summary Clement and Andrea data for report.xlsx]summary TPC London 2015'!$O$4</c:f>
              <c:strCache>
                <c:ptCount val="1"/>
                <c:pt idx="0">
                  <c:v>Boiling</c:v>
                </c:pt>
              </c:strCache>
            </c:strRef>
          </c:tx>
          <c:invertIfNegative val="0"/>
          <c:errBars>
            <c:errBarType val="plus"/>
            <c:errValType val="cust"/>
            <c:noEndCap val="0"/>
            <c:plus>
              <c:numRef>
                <c:f>'[Summary Clement and Andrea data for report.xlsx]summary TPC London 2015'!$P$5:$P$10</c:f>
                <c:numCache>
                  <c:formatCode>General</c:formatCode>
                  <c:ptCount val="6"/>
                  <c:pt idx="0">
                    <c:v>7.1100154711505464E-2</c:v>
                  </c:pt>
                  <c:pt idx="1">
                    <c:v>0.1833030277982336</c:v>
                  </c:pt>
                  <c:pt idx="2">
                    <c:v>0.21166010488516723</c:v>
                  </c:pt>
                  <c:pt idx="3">
                    <c:v>9.2470680037872802E-2</c:v>
                  </c:pt>
                  <c:pt idx="4">
                    <c:v>0.13316656236958813</c:v>
                  </c:pt>
                  <c:pt idx="5">
                    <c:v>0.13453624047073659</c:v>
                  </c:pt>
                </c:numCache>
              </c:numRef>
            </c:plus>
            <c:minus>
              <c:numLit>
                <c:formatCode>General</c:formatCode>
                <c:ptCount val="1"/>
                <c:pt idx="0">
                  <c:v>1</c:v>
                </c:pt>
              </c:numLit>
            </c:minus>
          </c:errBars>
          <c:cat>
            <c:strRef>
              <c:f>'[Summary Clement and Andrea data for report.xlsx]summary TPC London 2015'!$L$5:$L$10</c:f>
              <c:strCache>
                <c:ptCount val="6"/>
                <c:pt idx="0">
                  <c:v>Red Nigeria</c:v>
                </c:pt>
                <c:pt idx="1">
                  <c:v>Serena</c:v>
                </c:pt>
                <c:pt idx="2">
                  <c:v>Seredo</c:v>
                </c:pt>
                <c:pt idx="3">
                  <c:v>White Nigeria</c:v>
                </c:pt>
                <c:pt idx="4">
                  <c:v>Seso 1</c:v>
                </c:pt>
                <c:pt idx="5">
                  <c:v>Lulu-D</c:v>
                </c:pt>
              </c:strCache>
            </c:strRef>
          </c:cat>
          <c:val>
            <c:numRef>
              <c:f>'[Summary Clement and Andrea data for report.xlsx]summary TPC London 2015'!$O$5:$O$10</c:f>
              <c:numCache>
                <c:formatCode>0.0000</c:formatCode>
                <c:ptCount val="6"/>
                <c:pt idx="0">
                  <c:v>2.31168</c:v>
                </c:pt>
                <c:pt idx="1">
                  <c:v>6.7839999999999998</c:v>
                </c:pt>
                <c:pt idx="2">
                  <c:v>5.2640000000000002</c:v>
                </c:pt>
                <c:pt idx="3">
                  <c:v>1.2738133333333332</c:v>
                </c:pt>
                <c:pt idx="4">
                  <c:v>3.8253333333333335</c:v>
                </c:pt>
                <c:pt idx="5">
                  <c:v>4.8760000000000003</c:v>
                </c:pt>
              </c:numCache>
            </c:numRef>
          </c:val>
        </c:ser>
        <c:ser>
          <c:idx val="2"/>
          <c:order val="2"/>
          <c:tx>
            <c:strRef>
              <c:f>'[Summary Clement and Andrea data for report.xlsx]summary TPC London 2015'!$Q$4</c:f>
              <c:strCache>
                <c:ptCount val="1"/>
                <c:pt idx="0">
                  <c:v>Microwaving </c:v>
                </c:pt>
              </c:strCache>
            </c:strRef>
          </c:tx>
          <c:invertIfNegative val="0"/>
          <c:errBars>
            <c:errBarType val="plus"/>
            <c:errValType val="cust"/>
            <c:noEndCap val="0"/>
            <c:plus>
              <c:numRef>
                <c:f>'[Summary Clement and Andrea data for report.xlsx]summary TPC London 2015'!$R$5:$R$10</c:f>
                <c:numCache>
                  <c:formatCode>General</c:formatCode>
                  <c:ptCount val="6"/>
                  <c:pt idx="0">
                    <c:v>6.9192677839975777E-2</c:v>
                  </c:pt>
                  <c:pt idx="1">
                    <c:v>2.3094010767584508E-2</c:v>
                  </c:pt>
                  <c:pt idx="2">
                    <c:v>0.23437861108329261</c:v>
                  </c:pt>
                  <c:pt idx="3">
                    <c:v>5.8160972023055695E-2</c:v>
                  </c:pt>
                  <c:pt idx="4">
                    <c:v>0.20880613017821098</c:v>
                  </c:pt>
                  <c:pt idx="5">
                    <c:v>0.13613718571108091</c:v>
                  </c:pt>
                </c:numCache>
              </c:numRef>
            </c:plus>
            <c:minus>
              <c:numLit>
                <c:formatCode>General</c:formatCode>
                <c:ptCount val="1"/>
                <c:pt idx="0">
                  <c:v>1</c:v>
                </c:pt>
              </c:numLit>
            </c:minus>
          </c:errBars>
          <c:cat>
            <c:strRef>
              <c:f>'[Summary Clement and Andrea data for report.xlsx]summary TPC London 2015'!$L$5:$L$10</c:f>
              <c:strCache>
                <c:ptCount val="6"/>
                <c:pt idx="0">
                  <c:v>Red Nigeria</c:v>
                </c:pt>
                <c:pt idx="1">
                  <c:v>Serena</c:v>
                </c:pt>
                <c:pt idx="2">
                  <c:v>Seredo</c:v>
                </c:pt>
                <c:pt idx="3">
                  <c:v>White Nigeria</c:v>
                </c:pt>
                <c:pt idx="4">
                  <c:v>Seso 1</c:v>
                </c:pt>
                <c:pt idx="5">
                  <c:v>Lulu-D</c:v>
                </c:pt>
              </c:strCache>
            </c:strRef>
          </c:cat>
          <c:val>
            <c:numRef>
              <c:f>'[Summary Clement and Andrea data for report.xlsx]summary TPC London 2015'!$Q$5:$Q$10</c:f>
              <c:numCache>
                <c:formatCode>0.0000</c:formatCode>
                <c:ptCount val="6"/>
                <c:pt idx="0">
                  <c:v>2.2706133333333334</c:v>
                </c:pt>
                <c:pt idx="1">
                  <c:v>5.0373333333333328</c:v>
                </c:pt>
                <c:pt idx="2">
                  <c:v>4.0506666666666664</c:v>
                </c:pt>
                <c:pt idx="3">
                  <c:v>1.0050133333333333</c:v>
                </c:pt>
                <c:pt idx="4">
                  <c:v>3.3119999999999998</c:v>
                </c:pt>
                <c:pt idx="5">
                  <c:v>4.559333333333333</c:v>
                </c:pt>
              </c:numCache>
            </c:numRef>
          </c:val>
        </c:ser>
        <c:ser>
          <c:idx val="3"/>
          <c:order val="3"/>
          <c:tx>
            <c:strRef>
              <c:f>'[Summary Clement and Andrea data for report.xlsx]summary TPC London 2015'!$S$4</c:f>
              <c:strCache>
                <c:ptCount val="1"/>
                <c:pt idx="0">
                  <c:v>Fermentation</c:v>
                </c:pt>
              </c:strCache>
            </c:strRef>
          </c:tx>
          <c:invertIfNegative val="0"/>
          <c:errBars>
            <c:errBarType val="plus"/>
            <c:errValType val="cust"/>
            <c:noEndCap val="0"/>
            <c:plus>
              <c:numRef>
                <c:f>'[Summary Clement and Andrea data for report.xlsx]summary TPC London 2015'!$T$5:$T$10</c:f>
                <c:numCache>
                  <c:formatCode>General</c:formatCode>
                  <c:ptCount val="6"/>
                  <c:pt idx="0">
                    <c:v>0.17038996923926317</c:v>
                  </c:pt>
                  <c:pt idx="1">
                    <c:v>0.57485235219529041</c:v>
                  </c:pt>
                  <c:pt idx="2">
                    <c:v>0.44818635177475008</c:v>
                  </c:pt>
                  <c:pt idx="3">
                    <c:v>4.0771649662155796E-2</c:v>
                  </c:pt>
                  <c:pt idx="4">
                    <c:v>0.17038996923926325</c:v>
                  </c:pt>
                  <c:pt idx="5">
                    <c:v>0.2718030961503633</c:v>
                  </c:pt>
                </c:numCache>
              </c:numRef>
            </c:plus>
            <c:minus>
              <c:numLit>
                <c:formatCode>General</c:formatCode>
                <c:ptCount val="1"/>
                <c:pt idx="0">
                  <c:v>1</c:v>
                </c:pt>
              </c:numLit>
            </c:minus>
          </c:errBars>
          <c:cat>
            <c:strRef>
              <c:f>'[Summary Clement and Andrea data for report.xlsx]summary TPC London 2015'!$L$5:$L$10</c:f>
              <c:strCache>
                <c:ptCount val="6"/>
                <c:pt idx="0">
                  <c:v>Red Nigeria</c:v>
                </c:pt>
                <c:pt idx="1">
                  <c:v>Serena</c:v>
                </c:pt>
                <c:pt idx="2">
                  <c:v>Seredo</c:v>
                </c:pt>
                <c:pt idx="3">
                  <c:v>White Nigeria</c:v>
                </c:pt>
                <c:pt idx="4">
                  <c:v>Seso 1</c:v>
                </c:pt>
                <c:pt idx="5">
                  <c:v>Lulu-D</c:v>
                </c:pt>
              </c:strCache>
            </c:strRef>
          </c:cat>
          <c:val>
            <c:numRef>
              <c:f>'[Summary Clement and Andrea data for report.xlsx]summary TPC London 2015'!$S$5:$S$10</c:f>
              <c:numCache>
                <c:formatCode>0.0000</c:formatCode>
                <c:ptCount val="6"/>
                <c:pt idx="0">
                  <c:v>3.7850256410256407</c:v>
                </c:pt>
                <c:pt idx="1">
                  <c:v>14.297230769230771</c:v>
                </c:pt>
                <c:pt idx="2">
                  <c:v>11.296205128205131</c:v>
                </c:pt>
                <c:pt idx="3">
                  <c:v>2.6937435897435895</c:v>
                </c:pt>
                <c:pt idx="4">
                  <c:v>4.2229743589743594</c:v>
                </c:pt>
                <c:pt idx="5">
                  <c:v>5.5619487179487184</c:v>
                </c:pt>
              </c:numCache>
            </c:numRef>
          </c:val>
        </c:ser>
        <c:dLbls>
          <c:showLegendKey val="0"/>
          <c:showVal val="0"/>
          <c:showCatName val="0"/>
          <c:showSerName val="0"/>
          <c:showPercent val="0"/>
          <c:showBubbleSize val="0"/>
        </c:dLbls>
        <c:gapWidth val="150"/>
        <c:axId val="78855168"/>
        <c:axId val="78869248"/>
      </c:barChart>
      <c:catAx>
        <c:axId val="78855168"/>
        <c:scaling>
          <c:orientation val="minMax"/>
        </c:scaling>
        <c:delete val="0"/>
        <c:axPos val="b"/>
        <c:majorTickMark val="out"/>
        <c:minorTickMark val="none"/>
        <c:tickLblPos val="nextTo"/>
        <c:txPr>
          <a:bodyPr rot="0" vert="horz"/>
          <a:lstStyle/>
          <a:p>
            <a:pPr>
              <a:defRPr/>
            </a:pPr>
            <a:endParaRPr lang="de-DE"/>
          </a:p>
        </c:txPr>
        <c:crossAx val="78869248"/>
        <c:crosses val="autoZero"/>
        <c:auto val="1"/>
        <c:lblAlgn val="ctr"/>
        <c:lblOffset val="100"/>
        <c:noMultiLvlLbl val="0"/>
      </c:catAx>
      <c:valAx>
        <c:axId val="78869248"/>
        <c:scaling>
          <c:orientation val="minMax"/>
        </c:scaling>
        <c:delete val="0"/>
        <c:axPos val="l"/>
        <c:majorGridlines>
          <c:spPr>
            <a:ln>
              <a:solidFill>
                <a:schemeClr val="bg1"/>
              </a:solidFill>
            </a:ln>
          </c:spPr>
        </c:majorGridlines>
        <c:title>
          <c:tx>
            <c:rich>
              <a:bodyPr rot="-5400000" vert="horz"/>
              <a:lstStyle/>
              <a:p>
                <a:pPr>
                  <a:defRPr b="1"/>
                </a:pPr>
                <a:r>
                  <a:rPr lang="de-DE" b="1" dirty="0" err="1" smtClean="0"/>
                  <a:t>Gallic</a:t>
                </a:r>
                <a:r>
                  <a:rPr lang="de-DE" b="1" dirty="0" smtClean="0"/>
                  <a:t> </a:t>
                </a:r>
                <a:r>
                  <a:rPr lang="de-DE" b="1" dirty="0" err="1" smtClean="0"/>
                  <a:t>acid</a:t>
                </a:r>
                <a:r>
                  <a:rPr lang="de-DE" b="1" dirty="0" smtClean="0"/>
                  <a:t> </a:t>
                </a:r>
                <a:r>
                  <a:rPr lang="de-DE" b="1" dirty="0" err="1" smtClean="0"/>
                  <a:t>equivent</a:t>
                </a:r>
                <a:r>
                  <a:rPr lang="de-DE" b="1" dirty="0" smtClean="0"/>
                  <a:t> (mg/g)</a:t>
                </a:r>
                <a:endParaRPr lang="de-DE" b="1" dirty="0"/>
              </a:p>
            </c:rich>
          </c:tx>
          <c:layout/>
          <c:overlay val="0"/>
        </c:title>
        <c:numFmt formatCode="0" sourceLinked="0"/>
        <c:majorTickMark val="out"/>
        <c:minorTickMark val="none"/>
        <c:tickLblPos val="nextTo"/>
        <c:crossAx val="78855168"/>
        <c:crosses val="autoZero"/>
        <c:crossBetween val="between"/>
      </c:valAx>
    </c:plotArea>
    <c:legend>
      <c:legendPos val="r"/>
      <c:layout>
        <c:manualLayout>
          <c:xMode val="edge"/>
          <c:yMode val="edge"/>
          <c:x val="0.6424788707396909"/>
          <c:y val="8.9000971672935039E-2"/>
          <c:w val="0.30258033590903427"/>
          <c:h val="0.25232849733100332"/>
        </c:manualLayout>
      </c:layout>
      <c:overlay val="0"/>
    </c:legend>
    <c:plotVisOnly val="1"/>
    <c:dispBlanksAs val="gap"/>
    <c:showDLblsOverMax val="0"/>
  </c:chart>
  <c:spPr>
    <a:ln>
      <a:noFill/>
    </a:ln>
  </c:spPr>
  <c:txPr>
    <a:bodyPr/>
    <a:lstStyle/>
    <a:p>
      <a:pPr>
        <a:defRPr sz="1600" b="1"/>
      </a:pPr>
      <a:endParaRPr lang="de-DE"/>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533552055993001"/>
          <c:y val="5.1400554097404488E-2"/>
          <c:w val="0.85195756780402454"/>
          <c:h val="0.82037511672163954"/>
        </c:manualLayout>
      </c:layout>
      <c:barChart>
        <c:barDir val="col"/>
        <c:grouping val="clustered"/>
        <c:varyColors val="0"/>
        <c:ser>
          <c:idx val="0"/>
          <c:order val="0"/>
          <c:tx>
            <c:strRef>
              <c:f>'[Summary Clement and Andrea data for report.xlsx]summary ABTS2 London 2015'!$M$4</c:f>
              <c:strCache>
                <c:ptCount val="1"/>
                <c:pt idx="0">
                  <c:v>Flour</c:v>
                </c:pt>
              </c:strCache>
            </c:strRef>
          </c:tx>
          <c:invertIfNegative val="0"/>
          <c:errBars>
            <c:errBarType val="plus"/>
            <c:errValType val="cust"/>
            <c:noEndCap val="0"/>
            <c:plus>
              <c:numRef>
                <c:f>'[Summary Clement and Andrea data for report.xlsx]summary ABTS2 London 2015'!$N$5:$N$10</c:f>
                <c:numCache>
                  <c:formatCode>General</c:formatCode>
                  <c:ptCount val="6"/>
                  <c:pt idx="0">
                    <c:v>0.03</c:v>
                  </c:pt>
                  <c:pt idx="1">
                    <c:v>0.20898844199243011</c:v>
                  </c:pt>
                  <c:pt idx="2">
                    <c:v>9.7852252141637147E-2</c:v>
                  </c:pt>
                  <c:pt idx="3">
                    <c:v>0.11514388504391181</c:v>
                  </c:pt>
                  <c:pt idx="4">
                    <c:v>0.20555290137133603</c:v>
                  </c:pt>
                  <c:pt idx="5">
                    <c:v>0.18953558378276195</c:v>
                  </c:pt>
                </c:numCache>
              </c:numRef>
            </c:plus>
            <c:minus>
              <c:numLit>
                <c:formatCode>General</c:formatCode>
                <c:ptCount val="1"/>
                <c:pt idx="0">
                  <c:v>1</c:v>
                </c:pt>
              </c:numLit>
            </c:minus>
          </c:errBars>
          <c:cat>
            <c:strRef>
              <c:f>'[Summary Clement and Andrea data for report.xlsx]summary ABTS2 London 2015'!$L$5:$L$10</c:f>
              <c:strCache>
                <c:ptCount val="6"/>
                <c:pt idx="0">
                  <c:v>Red Nigeria</c:v>
                </c:pt>
                <c:pt idx="1">
                  <c:v>Serena</c:v>
                </c:pt>
                <c:pt idx="2">
                  <c:v>Seredo</c:v>
                </c:pt>
                <c:pt idx="3">
                  <c:v>White Nigeria</c:v>
                </c:pt>
                <c:pt idx="4">
                  <c:v>Seso 1</c:v>
                </c:pt>
                <c:pt idx="5">
                  <c:v>Lulu-D</c:v>
                </c:pt>
              </c:strCache>
            </c:strRef>
          </c:cat>
          <c:val>
            <c:numRef>
              <c:f>'[Summary Clement and Andrea data for report.xlsx]summary ABTS2 London 2015'!$M$5:$M$10</c:f>
              <c:numCache>
                <c:formatCode>0.000</c:formatCode>
                <c:ptCount val="6"/>
                <c:pt idx="0">
                  <c:v>2.4398148148148149</c:v>
                </c:pt>
                <c:pt idx="1">
                  <c:v>29.882452335381618</c:v>
                </c:pt>
                <c:pt idx="2">
                  <c:v>27.735824122762839</c:v>
                </c:pt>
                <c:pt idx="3">
                  <c:v>1.1433333333333329</c:v>
                </c:pt>
                <c:pt idx="4">
                  <c:v>1.1142274268829089</c:v>
                </c:pt>
                <c:pt idx="5">
                  <c:v>2.9394444444444443</c:v>
                </c:pt>
              </c:numCache>
            </c:numRef>
          </c:val>
        </c:ser>
        <c:ser>
          <c:idx val="1"/>
          <c:order val="1"/>
          <c:tx>
            <c:strRef>
              <c:f>'[Summary Clement and Andrea data for report.xlsx]summary ABTS2 London 2015'!$O$4</c:f>
              <c:strCache>
                <c:ptCount val="1"/>
                <c:pt idx="0">
                  <c:v>Boiling</c:v>
                </c:pt>
              </c:strCache>
            </c:strRef>
          </c:tx>
          <c:invertIfNegative val="0"/>
          <c:errBars>
            <c:errBarType val="plus"/>
            <c:errValType val="cust"/>
            <c:noEndCap val="0"/>
            <c:plus>
              <c:numRef>
                <c:f>'[Summary Clement and Andrea data for report.xlsx]summary ABTS2 London 2015'!$P$5:$P$10</c:f>
                <c:numCache>
                  <c:formatCode>General</c:formatCode>
                  <c:ptCount val="6"/>
                  <c:pt idx="0">
                    <c:v>7.5924016749576745E-2</c:v>
                  </c:pt>
                  <c:pt idx="1">
                    <c:v>0.4869962949693265</c:v>
                  </c:pt>
                  <c:pt idx="2">
                    <c:v>0.22538265798037271</c:v>
                  </c:pt>
                  <c:pt idx="3">
                    <c:v>2.8981004187394188E-2</c:v>
                  </c:pt>
                  <c:pt idx="4">
                    <c:v>5.5E-2</c:v>
                  </c:pt>
                  <c:pt idx="5">
                    <c:v>8.4147289664366923E-2</c:v>
                  </c:pt>
                </c:numCache>
              </c:numRef>
            </c:plus>
            <c:minus>
              <c:numLit>
                <c:formatCode>General</c:formatCode>
                <c:ptCount val="1"/>
                <c:pt idx="0">
                  <c:v>1</c:v>
                </c:pt>
              </c:numLit>
            </c:minus>
          </c:errBars>
          <c:cat>
            <c:strRef>
              <c:f>'[Summary Clement and Andrea data for report.xlsx]summary ABTS2 London 2015'!$L$5:$L$10</c:f>
              <c:strCache>
                <c:ptCount val="6"/>
                <c:pt idx="0">
                  <c:v>Red Nigeria</c:v>
                </c:pt>
                <c:pt idx="1">
                  <c:v>Serena</c:v>
                </c:pt>
                <c:pt idx="2">
                  <c:v>Seredo</c:v>
                </c:pt>
                <c:pt idx="3">
                  <c:v>White Nigeria</c:v>
                </c:pt>
                <c:pt idx="4">
                  <c:v>Seso 1</c:v>
                </c:pt>
                <c:pt idx="5">
                  <c:v>Lulu-D</c:v>
                </c:pt>
              </c:strCache>
            </c:strRef>
          </c:cat>
          <c:val>
            <c:numRef>
              <c:f>'[Summary Clement and Andrea data for report.xlsx]summary ABTS2 London 2015'!$O$5:$O$10</c:f>
              <c:numCache>
                <c:formatCode>0.000</c:formatCode>
                <c:ptCount val="6"/>
                <c:pt idx="0">
                  <c:v>0.74296296296296238</c:v>
                </c:pt>
                <c:pt idx="1">
                  <c:v>10.23576333904167</c:v>
                </c:pt>
                <c:pt idx="2">
                  <c:v>11.661341392162788</c:v>
                </c:pt>
                <c:pt idx="3">
                  <c:v>0.5379629629629622</c:v>
                </c:pt>
                <c:pt idx="4">
                  <c:v>0.49555555555555464</c:v>
                </c:pt>
                <c:pt idx="5">
                  <c:v>1.0631481481481477</c:v>
                </c:pt>
              </c:numCache>
            </c:numRef>
          </c:val>
        </c:ser>
        <c:ser>
          <c:idx val="2"/>
          <c:order val="2"/>
          <c:tx>
            <c:strRef>
              <c:f>'[Summary Clement and Andrea data for report.xlsx]summary ABTS2 London 2015'!$Q$4</c:f>
              <c:strCache>
                <c:ptCount val="1"/>
                <c:pt idx="0">
                  <c:v>Microwaving </c:v>
                </c:pt>
              </c:strCache>
            </c:strRef>
          </c:tx>
          <c:invertIfNegative val="0"/>
          <c:errBars>
            <c:errBarType val="plus"/>
            <c:errValType val="cust"/>
            <c:noEndCap val="0"/>
            <c:plus>
              <c:numRef>
                <c:f>'[Summary Clement and Andrea data for report.xlsx]summary ABTS2 London 2015'!$R$5:$R$10</c:f>
                <c:numCache>
                  <c:formatCode>General</c:formatCode>
                  <c:ptCount val="6"/>
                  <c:pt idx="0">
                    <c:v>5.0948728242963509E-2</c:v>
                  </c:pt>
                  <c:pt idx="1">
                    <c:v>5.3856535819298473E-2</c:v>
                  </c:pt>
                  <c:pt idx="2">
                    <c:v>0.32759651809329571</c:v>
                  </c:pt>
                  <c:pt idx="3">
                    <c:v>0.08</c:v>
                  </c:pt>
                  <c:pt idx="4">
                    <c:v>5.2886068298581168E-2</c:v>
                  </c:pt>
                  <c:pt idx="5">
                    <c:v>0.04</c:v>
                  </c:pt>
                </c:numCache>
              </c:numRef>
            </c:plus>
            <c:minus>
              <c:numLit>
                <c:formatCode>General</c:formatCode>
                <c:ptCount val="1"/>
                <c:pt idx="0">
                  <c:v>1</c:v>
                </c:pt>
              </c:numLit>
            </c:minus>
          </c:errBars>
          <c:cat>
            <c:strRef>
              <c:f>'[Summary Clement and Andrea data for report.xlsx]summary ABTS2 London 2015'!$L$5:$L$10</c:f>
              <c:strCache>
                <c:ptCount val="6"/>
                <c:pt idx="0">
                  <c:v>Red Nigeria</c:v>
                </c:pt>
                <c:pt idx="1">
                  <c:v>Serena</c:v>
                </c:pt>
                <c:pt idx="2">
                  <c:v>Seredo</c:v>
                </c:pt>
                <c:pt idx="3">
                  <c:v>White Nigeria</c:v>
                </c:pt>
                <c:pt idx="4">
                  <c:v>Seso 1</c:v>
                </c:pt>
                <c:pt idx="5">
                  <c:v>Lulu-D</c:v>
                </c:pt>
              </c:strCache>
            </c:strRef>
          </c:cat>
          <c:val>
            <c:numRef>
              <c:f>'[Summary Clement and Andrea data for report.xlsx]summary ABTS2 London 2015'!$Q$5:$Q$10</c:f>
              <c:numCache>
                <c:formatCode>0.000</c:formatCode>
                <c:ptCount val="6"/>
                <c:pt idx="0">
                  <c:v>1.1689783083173828</c:v>
                </c:pt>
                <c:pt idx="1">
                  <c:v>9.9294152647661296</c:v>
                </c:pt>
                <c:pt idx="2">
                  <c:v>11.151671065444409</c:v>
                </c:pt>
                <c:pt idx="3">
                  <c:v>0.72</c:v>
                </c:pt>
                <c:pt idx="4">
                  <c:v>0.79117135086128743</c:v>
                </c:pt>
                <c:pt idx="5">
                  <c:v>0.84</c:v>
                </c:pt>
              </c:numCache>
            </c:numRef>
          </c:val>
        </c:ser>
        <c:ser>
          <c:idx val="3"/>
          <c:order val="3"/>
          <c:tx>
            <c:strRef>
              <c:f>'[Summary Clement and Andrea data for report.xlsx]summary ABTS2 London 2015'!$S$4</c:f>
              <c:strCache>
                <c:ptCount val="1"/>
                <c:pt idx="0">
                  <c:v>Fermentation</c:v>
                </c:pt>
              </c:strCache>
            </c:strRef>
          </c:tx>
          <c:invertIfNegative val="0"/>
          <c:errBars>
            <c:errBarType val="plus"/>
            <c:errValType val="cust"/>
            <c:noEndCap val="0"/>
            <c:plus>
              <c:numRef>
                <c:f>'[Summary Clement and Andrea data for report.xlsx]summary ABTS2 London 2015'!$T$5:$T$10</c:f>
                <c:numCache>
                  <c:formatCode>General</c:formatCode>
                  <c:ptCount val="6"/>
                  <c:pt idx="0">
                    <c:v>0.12952588441122617</c:v>
                  </c:pt>
                  <c:pt idx="1">
                    <c:v>3.1111111111113133E-2</c:v>
                  </c:pt>
                  <c:pt idx="2">
                    <c:v>0.17321933573249165</c:v>
                  </c:pt>
                  <c:pt idx="3">
                    <c:v>7.1848033499153502E-2</c:v>
                  </c:pt>
                  <c:pt idx="4">
                    <c:v>0.41429597181649425</c:v>
                  </c:pt>
                  <c:pt idx="5">
                    <c:v>0.20242155418015143</c:v>
                  </c:pt>
                </c:numCache>
              </c:numRef>
            </c:plus>
            <c:minus>
              <c:numLit>
                <c:formatCode>General</c:formatCode>
                <c:ptCount val="1"/>
                <c:pt idx="0">
                  <c:v>1</c:v>
                </c:pt>
              </c:numLit>
            </c:minus>
          </c:errBars>
          <c:cat>
            <c:strRef>
              <c:f>'[Summary Clement and Andrea data for report.xlsx]summary ABTS2 London 2015'!$L$5:$L$10</c:f>
              <c:strCache>
                <c:ptCount val="6"/>
                <c:pt idx="0">
                  <c:v>Red Nigeria</c:v>
                </c:pt>
                <c:pt idx="1">
                  <c:v>Serena</c:v>
                </c:pt>
                <c:pt idx="2">
                  <c:v>Seredo</c:v>
                </c:pt>
                <c:pt idx="3">
                  <c:v>White Nigeria</c:v>
                </c:pt>
                <c:pt idx="4">
                  <c:v>Seso 1</c:v>
                </c:pt>
                <c:pt idx="5">
                  <c:v>Lulu-D</c:v>
                </c:pt>
              </c:strCache>
            </c:strRef>
          </c:cat>
          <c:val>
            <c:numRef>
              <c:f>'[Summary Clement and Andrea data for report.xlsx]summary ABTS2 London 2015'!$S$5:$S$10</c:f>
              <c:numCache>
                <c:formatCode>0.000</c:formatCode>
                <c:ptCount val="6"/>
                <c:pt idx="0">
                  <c:v>2.4837037037037044</c:v>
                </c:pt>
                <c:pt idx="1">
                  <c:v>16.722222222222221</c:v>
                </c:pt>
                <c:pt idx="2">
                  <c:v>16.722222222222221</c:v>
                </c:pt>
                <c:pt idx="3">
                  <c:v>6.1214729794356751E-3</c:v>
                </c:pt>
                <c:pt idx="4">
                  <c:v>3.8940740740740734</c:v>
                </c:pt>
                <c:pt idx="5">
                  <c:v>5.0970370370370368</c:v>
                </c:pt>
              </c:numCache>
            </c:numRef>
          </c:val>
        </c:ser>
        <c:dLbls>
          <c:showLegendKey val="0"/>
          <c:showVal val="0"/>
          <c:showCatName val="0"/>
          <c:showSerName val="0"/>
          <c:showPercent val="0"/>
          <c:showBubbleSize val="0"/>
        </c:dLbls>
        <c:gapWidth val="150"/>
        <c:axId val="81619968"/>
        <c:axId val="81629952"/>
      </c:barChart>
      <c:catAx>
        <c:axId val="81619968"/>
        <c:scaling>
          <c:orientation val="minMax"/>
        </c:scaling>
        <c:delete val="0"/>
        <c:axPos val="b"/>
        <c:majorTickMark val="out"/>
        <c:minorTickMark val="none"/>
        <c:tickLblPos val="nextTo"/>
        <c:txPr>
          <a:bodyPr rot="0" vert="horz"/>
          <a:lstStyle/>
          <a:p>
            <a:pPr>
              <a:defRPr/>
            </a:pPr>
            <a:endParaRPr lang="de-DE"/>
          </a:p>
        </c:txPr>
        <c:crossAx val="81629952"/>
        <c:crosses val="autoZero"/>
        <c:auto val="1"/>
        <c:lblAlgn val="ctr"/>
        <c:lblOffset val="100"/>
        <c:noMultiLvlLbl val="0"/>
      </c:catAx>
      <c:valAx>
        <c:axId val="81629952"/>
        <c:scaling>
          <c:orientation val="minMax"/>
          <c:max val="30"/>
        </c:scaling>
        <c:delete val="0"/>
        <c:axPos val="l"/>
        <c:majorGridlines>
          <c:spPr>
            <a:ln>
              <a:solidFill>
                <a:schemeClr val="bg1"/>
              </a:solidFill>
            </a:ln>
          </c:spPr>
        </c:majorGridlines>
        <c:title>
          <c:tx>
            <c:rich>
              <a:bodyPr rot="-5400000" vert="horz"/>
              <a:lstStyle/>
              <a:p>
                <a:pPr>
                  <a:defRPr/>
                </a:pPr>
                <a:r>
                  <a:rPr lang="de-DE" dirty="0" err="1" smtClean="0"/>
                  <a:t>Trolox</a:t>
                </a:r>
                <a:r>
                  <a:rPr lang="de-DE" dirty="0" smtClean="0"/>
                  <a:t> </a:t>
                </a:r>
                <a:r>
                  <a:rPr lang="de-DE" dirty="0" err="1" smtClean="0"/>
                  <a:t>acid</a:t>
                </a:r>
                <a:r>
                  <a:rPr lang="de-DE" dirty="0" smtClean="0"/>
                  <a:t> </a:t>
                </a:r>
                <a:r>
                  <a:rPr lang="de-DE" dirty="0" err="1" smtClean="0"/>
                  <a:t>equivalents</a:t>
                </a:r>
                <a:r>
                  <a:rPr lang="de-DE" baseline="0" dirty="0" smtClean="0"/>
                  <a:t>  (mg/g)</a:t>
                </a:r>
                <a:endParaRPr lang="de-DE" dirty="0"/>
              </a:p>
            </c:rich>
          </c:tx>
          <c:layout/>
          <c:overlay val="0"/>
        </c:title>
        <c:numFmt formatCode="#,##0" sourceLinked="0"/>
        <c:majorTickMark val="out"/>
        <c:minorTickMark val="none"/>
        <c:tickLblPos val="nextTo"/>
        <c:crossAx val="81619968"/>
        <c:crosses val="autoZero"/>
        <c:crossBetween val="between"/>
      </c:valAx>
    </c:plotArea>
    <c:legend>
      <c:legendPos val="r"/>
      <c:layout>
        <c:manualLayout>
          <c:xMode val="edge"/>
          <c:yMode val="edge"/>
          <c:x val="0.6424788707396909"/>
          <c:y val="8.9000971672935039E-2"/>
          <c:w val="0.30258033590903427"/>
          <c:h val="0.25232849733100332"/>
        </c:manualLayout>
      </c:layout>
      <c:overlay val="0"/>
    </c:legend>
    <c:plotVisOnly val="1"/>
    <c:dispBlanksAs val="gap"/>
    <c:showDLblsOverMax val="0"/>
  </c:chart>
  <c:spPr>
    <a:ln>
      <a:noFill/>
    </a:ln>
  </c:spPr>
  <c:txPr>
    <a:bodyPr/>
    <a:lstStyle/>
    <a:p>
      <a:pPr>
        <a:defRPr sz="1600" b="1"/>
      </a:pPr>
      <a:endParaRPr lang="de-DE"/>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'[Sample summary.xlsx]hplc'!$B$5</c:f>
              <c:strCache>
                <c:ptCount val="1"/>
                <c:pt idx="0">
                  <c:v>Boiling</c:v>
                </c:pt>
              </c:strCache>
            </c:strRef>
          </c:tx>
          <c:spPr>
            <a:solidFill>
              <a:schemeClr val="accent1"/>
            </a:solidFill>
            <a:ln>
              <a:noFill/>
            </a:ln>
            <a:effectLst/>
          </c:spPr>
          <c:invertIfNegative val="0"/>
          <c:dPt>
            <c:idx val="0"/>
            <c:invertIfNegative val="0"/>
            <c:bubble3D val="0"/>
            <c:spPr>
              <a:solidFill>
                <a:schemeClr val="tx1">
                  <a:lumMod val="50000"/>
                  <a:lumOff val="50000"/>
                </a:schemeClr>
              </a:solidFill>
              <a:ln>
                <a:noFill/>
              </a:ln>
              <a:effectLst/>
            </c:spPr>
          </c:dPt>
          <c:dPt>
            <c:idx val="1"/>
            <c:invertIfNegative val="0"/>
            <c:bubble3D val="0"/>
            <c:spPr>
              <a:solidFill>
                <a:schemeClr val="tx1">
                  <a:lumMod val="50000"/>
                  <a:lumOff val="50000"/>
                </a:schemeClr>
              </a:solidFill>
              <a:ln>
                <a:noFill/>
              </a:ln>
              <a:effectLst/>
            </c:spPr>
          </c:dPt>
          <c:errBars>
            <c:errBarType val="both"/>
            <c:errValType val="percentage"/>
            <c:noEndCap val="0"/>
            <c:val val="5"/>
            <c:spPr>
              <a:noFill/>
              <a:ln w="9525" cap="flat" cmpd="sng" algn="ctr">
                <a:solidFill>
                  <a:schemeClr val="tx1">
                    <a:lumMod val="65000"/>
                    <a:lumOff val="35000"/>
                  </a:schemeClr>
                </a:solidFill>
                <a:round/>
              </a:ln>
              <a:effectLst/>
            </c:spPr>
          </c:errBars>
          <c:cat>
            <c:strRef>
              <c:f>'[Sample summary.xlsx]hplc'!$C$8,'[Sample summary.xlsx]hplc'!$C$22</c:f>
              <c:strCache>
                <c:ptCount val="2"/>
                <c:pt idx="0">
                  <c:v>White</c:v>
                </c:pt>
                <c:pt idx="1">
                  <c:v>Red</c:v>
                </c:pt>
              </c:strCache>
            </c:strRef>
          </c:cat>
          <c:val>
            <c:numRef>
              <c:f>'[Sample summary.xlsx]hplc'!$G$8,'[Sample summary.xlsx]hplc'!$G$22</c:f>
              <c:numCache>
                <c:formatCode>@</c:formatCode>
                <c:ptCount val="2"/>
                <c:pt idx="0" formatCode="General">
                  <c:v>13.527951890606602</c:v>
                </c:pt>
                <c:pt idx="1">
                  <c:v>13.663714960145752</c:v>
                </c:pt>
              </c:numCache>
            </c:numRef>
          </c:val>
        </c:ser>
        <c:ser>
          <c:idx val="1"/>
          <c:order val="1"/>
          <c:tx>
            <c:strRef>
              <c:f>'[Sample summary.xlsx]hplc'!$B$35</c:f>
              <c:strCache>
                <c:ptCount val="1"/>
                <c:pt idx="0">
                  <c:v>Microwave</c:v>
                </c:pt>
              </c:strCache>
            </c:strRef>
          </c:tx>
          <c:spPr>
            <a:solidFill>
              <a:schemeClr val="tx1">
                <a:lumMod val="75000"/>
                <a:lumOff val="25000"/>
              </a:schemeClr>
            </a:solidFill>
            <a:ln>
              <a:noFill/>
            </a:ln>
            <a:effectLst/>
          </c:spPr>
          <c:invertIfNegative val="0"/>
          <c:errBars>
            <c:errBarType val="both"/>
            <c:errValType val="percentage"/>
            <c:noEndCap val="0"/>
            <c:val val="5"/>
            <c:spPr>
              <a:noFill/>
              <a:ln w="9525" cap="flat" cmpd="sng" algn="ctr">
                <a:solidFill>
                  <a:schemeClr val="tx1">
                    <a:lumMod val="65000"/>
                    <a:lumOff val="35000"/>
                  </a:schemeClr>
                </a:solidFill>
                <a:round/>
              </a:ln>
              <a:effectLst/>
            </c:spPr>
          </c:errBars>
          <c:val>
            <c:numRef>
              <c:f>'[Sample summary.xlsx]hplc'!$G$37,'[Sample summary.xlsx]hplc'!$G$49</c:f>
              <c:numCache>
                <c:formatCode>@</c:formatCode>
                <c:ptCount val="2"/>
                <c:pt idx="0" formatCode="General">
                  <c:v>11.469522892231156</c:v>
                </c:pt>
                <c:pt idx="1">
                  <c:v>11.902359923445209</c:v>
                </c:pt>
              </c:numCache>
            </c:numRef>
          </c:val>
        </c:ser>
        <c:dLbls>
          <c:showLegendKey val="0"/>
          <c:showVal val="0"/>
          <c:showCatName val="0"/>
          <c:showSerName val="0"/>
          <c:showPercent val="0"/>
          <c:showBubbleSize val="0"/>
        </c:dLbls>
        <c:gapWidth val="219"/>
        <c:overlap val="-27"/>
        <c:axId val="81696256"/>
        <c:axId val="81698176"/>
      </c:barChart>
      <c:catAx>
        <c:axId val="81696256"/>
        <c:scaling>
          <c:orientation val="minMax"/>
        </c:scaling>
        <c:delete val="0"/>
        <c:axPos val="b"/>
        <c:title>
          <c:tx>
            <c:rich>
              <a:bodyPr rot="0" vert="horz"/>
              <a:lstStyle/>
              <a:p>
                <a:pPr>
                  <a:defRPr/>
                </a:pPr>
                <a:r>
                  <a:rPr lang="fr-FR"/>
                  <a:t>Sorghum varieties</a:t>
                </a:r>
              </a:p>
            </c:rich>
          </c:tx>
          <c:layout/>
          <c:overlay val="0"/>
          <c:spPr>
            <a:noFill/>
            <a:ln>
              <a:noFill/>
            </a:ln>
            <a:effectLst/>
          </c:spPr>
        </c:title>
        <c:numFmt formatCode="General" sourceLinked="1"/>
        <c:majorTickMark val="none"/>
        <c:minorTickMark val="none"/>
        <c:tickLblPos val="nextTo"/>
        <c:spPr>
          <a:noFill/>
          <a:ln w="9525" cap="flat" cmpd="sng" algn="ctr">
            <a:solidFill>
              <a:schemeClr val="tx1"/>
            </a:solidFill>
            <a:round/>
          </a:ln>
          <a:effectLst/>
        </c:spPr>
        <c:txPr>
          <a:bodyPr rot="-60000000" vert="horz"/>
          <a:lstStyle/>
          <a:p>
            <a:pPr>
              <a:defRPr/>
            </a:pPr>
            <a:endParaRPr lang="de-DE"/>
          </a:p>
        </c:txPr>
        <c:crossAx val="81698176"/>
        <c:crosses val="autoZero"/>
        <c:auto val="1"/>
        <c:lblAlgn val="ctr"/>
        <c:lblOffset val="100"/>
        <c:noMultiLvlLbl val="0"/>
      </c:catAx>
      <c:valAx>
        <c:axId val="81698176"/>
        <c:scaling>
          <c:orientation val="minMax"/>
        </c:scaling>
        <c:delete val="0"/>
        <c:axPos val="l"/>
        <c:majorGridlines>
          <c:spPr>
            <a:ln w="9525" cap="flat" cmpd="sng" algn="ctr">
              <a:solidFill>
                <a:schemeClr val="bg1"/>
              </a:solidFill>
              <a:round/>
            </a:ln>
            <a:effectLst/>
          </c:spPr>
        </c:majorGridlines>
        <c:title>
          <c:tx>
            <c:rich>
              <a:bodyPr rot="-5400000" vert="horz"/>
              <a:lstStyle/>
              <a:p>
                <a:pPr>
                  <a:defRPr/>
                </a:pPr>
                <a:r>
                  <a:rPr lang="fr-FR"/>
                  <a:t>Starch digestibility %</a:t>
                </a:r>
              </a:p>
            </c:rich>
          </c:tx>
          <c:layout/>
          <c:overlay val="0"/>
          <c:spPr>
            <a:noFill/>
            <a:ln>
              <a:noFill/>
            </a:ln>
            <a:effectLst/>
          </c:spPr>
        </c:title>
        <c:numFmt formatCode="General" sourceLinked="1"/>
        <c:majorTickMark val="out"/>
        <c:minorTickMark val="none"/>
        <c:tickLblPos val="nextTo"/>
        <c:spPr>
          <a:noFill/>
          <a:ln>
            <a:solidFill>
              <a:schemeClr val="tx1"/>
            </a:solidFill>
          </a:ln>
          <a:effectLst/>
        </c:spPr>
        <c:txPr>
          <a:bodyPr rot="-60000000" vert="horz"/>
          <a:lstStyle/>
          <a:p>
            <a:pPr>
              <a:defRPr/>
            </a:pPr>
            <a:endParaRPr lang="de-DE"/>
          </a:p>
        </c:txPr>
        <c:crossAx val="81696256"/>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1400" b="1"/>
      </a:pPr>
      <a:endParaRPr lang="de-DE"/>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513" cy="512304"/>
          </a:xfrm>
          <a:prstGeom prst="rect">
            <a:avLst/>
          </a:prstGeom>
        </p:spPr>
        <p:txBody>
          <a:bodyPr vert="horz" lIns="94787" tIns="47393" rIns="94787" bIns="47393" rtlCol="0"/>
          <a:lstStyle>
            <a:lvl1pPr algn="l">
              <a:defRPr sz="1200"/>
            </a:lvl1pPr>
          </a:lstStyle>
          <a:p>
            <a:endParaRPr lang="en-GB"/>
          </a:p>
        </p:txBody>
      </p:sp>
      <p:sp>
        <p:nvSpPr>
          <p:cNvPr id="3" name="Date Placeholder 2"/>
          <p:cNvSpPr>
            <a:spLocks noGrp="1"/>
          </p:cNvSpPr>
          <p:nvPr>
            <p:ph type="dt" sz="quarter" idx="1"/>
          </p:nvPr>
        </p:nvSpPr>
        <p:spPr>
          <a:xfrm>
            <a:off x="4022304" y="0"/>
            <a:ext cx="3078513" cy="512304"/>
          </a:xfrm>
          <a:prstGeom prst="rect">
            <a:avLst/>
          </a:prstGeom>
        </p:spPr>
        <p:txBody>
          <a:bodyPr vert="horz" lIns="94787" tIns="47393" rIns="94787" bIns="47393" rtlCol="0"/>
          <a:lstStyle>
            <a:lvl1pPr algn="r">
              <a:defRPr sz="1200"/>
            </a:lvl1pPr>
          </a:lstStyle>
          <a:p>
            <a:fld id="{447E53C2-37DC-41E2-B91A-365B3CA95577}" type="datetimeFigureOut">
              <a:rPr lang="en-GB" smtClean="0"/>
              <a:pPr/>
              <a:t>10/08/2015</a:t>
            </a:fld>
            <a:endParaRPr lang="en-GB"/>
          </a:p>
        </p:txBody>
      </p:sp>
      <p:sp>
        <p:nvSpPr>
          <p:cNvPr id="4" name="Footer Placeholder 3"/>
          <p:cNvSpPr>
            <a:spLocks noGrp="1"/>
          </p:cNvSpPr>
          <p:nvPr>
            <p:ph type="ftr" sz="quarter" idx="2"/>
          </p:nvPr>
        </p:nvSpPr>
        <p:spPr>
          <a:xfrm>
            <a:off x="0" y="9720673"/>
            <a:ext cx="3078513" cy="512303"/>
          </a:xfrm>
          <a:prstGeom prst="rect">
            <a:avLst/>
          </a:prstGeom>
        </p:spPr>
        <p:txBody>
          <a:bodyPr vert="horz" lIns="94787" tIns="47393" rIns="94787" bIns="47393" rtlCol="0" anchor="b"/>
          <a:lstStyle>
            <a:lvl1pPr algn="l">
              <a:defRPr sz="1200"/>
            </a:lvl1pPr>
          </a:lstStyle>
          <a:p>
            <a:endParaRPr lang="en-GB"/>
          </a:p>
        </p:txBody>
      </p:sp>
      <p:sp>
        <p:nvSpPr>
          <p:cNvPr id="5" name="Slide Number Placeholder 4"/>
          <p:cNvSpPr>
            <a:spLocks noGrp="1"/>
          </p:cNvSpPr>
          <p:nvPr>
            <p:ph type="sldNum" sz="quarter" idx="3"/>
          </p:nvPr>
        </p:nvSpPr>
        <p:spPr>
          <a:xfrm>
            <a:off x="4022304" y="9720673"/>
            <a:ext cx="3078513" cy="512303"/>
          </a:xfrm>
          <a:prstGeom prst="rect">
            <a:avLst/>
          </a:prstGeom>
        </p:spPr>
        <p:txBody>
          <a:bodyPr vert="horz" lIns="94787" tIns="47393" rIns="94787" bIns="47393" rtlCol="0" anchor="b"/>
          <a:lstStyle>
            <a:lvl1pPr algn="r">
              <a:defRPr sz="1200"/>
            </a:lvl1pPr>
          </a:lstStyle>
          <a:p>
            <a:fld id="{F088861E-6082-4445-AE1E-A829527AF651}" type="slidenum">
              <a:rPr lang="en-GB" smtClean="0"/>
              <a:pPr/>
              <a:t>‹Nr.›</a:t>
            </a:fld>
            <a:endParaRPr lang="en-GB"/>
          </a:p>
        </p:txBody>
      </p:sp>
    </p:spTree>
    <p:extLst>
      <p:ext uri="{BB962C8B-B14F-4D97-AF65-F5344CB8AC3E}">
        <p14:creationId xmlns:p14="http://schemas.microsoft.com/office/powerpoint/2010/main" val="15605368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77739" cy="511731"/>
          </a:xfrm>
          <a:prstGeom prst="rect">
            <a:avLst/>
          </a:prstGeom>
        </p:spPr>
        <p:txBody>
          <a:bodyPr vert="horz" lIns="94787" tIns="47393" rIns="94787" bIns="47393" rtlCol="0"/>
          <a:lstStyle>
            <a:lvl1pPr algn="l">
              <a:defRPr sz="1200"/>
            </a:lvl1pPr>
          </a:lstStyle>
          <a:p>
            <a:endParaRPr lang="en-GB"/>
          </a:p>
        </p:txBody>
      </p:sp>
      <p:sp>
        <p:nvSpPr>
          <p:cNvPr id="3" name="Date Placeholder 2"/>
          <p:cNvSpPr>
            <a:spLocks noGrp="1"/>
          </p:cNvSpPr>
          <p:nvPr>
            <p:ph type="dt" idx="1"/>
          </p:nvPr>
        </p:nvSpPr>
        <p:spPr>
          <a:xfrm>
            <a:off x="4023093" y="0"/>
            <a:ext cx="3077739" cy="511731"/>
          </a:xfrm>
          <a:prstGeom prst="rect">
            <a:avLst/>
          </a:prstGeom>
        </p:spPr>
        <p:txBody>
          <a:bodyPr vert="horz" lIns="94787" tIns="47393" rIns="94787" bIns="47393" rtlCol="0"/>
          <a:lstStyle>
            <a:lvl1pPr algn="r">
              <a:defRPr sz="1200"/>
            </a:lvl1pPr>
          </a:lstStyle>
          <a:p>
            <a:fld id="{4110AD1D-3B5D-4F04-A6CF-5B1CD68FDDD6}" type="datetimeFigureOut">
              <a:rPr lang="en-GB" smtClean="0"/>
              <a:pPr/>
              <a:t>10/08/2015</a:t>
            </a:fld>
            <a:endParaRPr lang="en-GB"/>
          </a:p>
        </p:txBody>
      </p:sp>
      <p:sp>
        <p:nvSpPr>
          <p:cNvPr id="4" name="Slide Image Placeholder 3"/>
          <p:cNvSpPr>
            <a:spLocks noGrp="1" noRot="1" noChangeAspect="1"/>
          </p:cNvSpPr>
          <p:nvPr>
            <p:ph type="sldImg" idx="2"/>
          </p:nvPr>
        </p:nvSpPr>
        <p:spPr>
          <a:xfrm>
            <a:off x="993775" y="768350"/>
            <a:ext cx="5114925" cy="3836988"/>
          </a:xfrm>
          <a:prstGeom prst="rect">
            <a:avLst/>
          </a:prstGeom>
          <a:noFill/>
          <a:ln w="12700">
            <a:solidFill>
              <a:prstClr val="black"/>
            </a:solidFill>
          </a:ln>
        </p:spPr>
        <p:txBody>
          <a:bodyPr vert="horz" lIns="94787" tIns="47393" rIns="94787" bIns="47393" rtlCol="0" anchor="ctr"/>
          <a:lstStyle/>
          <a:p>
            <a:endParaRPr lang="en-GB"/>
          </a:p>
        </p:txBody>
      </p:sp>
      <p:sp>
        <p:nvSpPr>
          <p:cNvPr id="5" name="Notes Placeholder 4"/>
          <p:cNvSpPr>
            <a:spLocks noGrp="1"/>
          </p:cNvSpPr>
          <p:nvPr>
            <p:ph type="body" sz="quarter" idx="3"/>
          </p:nvPr>
        </p:nvSpPr>
        <p:spPr>
          <a:xfrm>
            <a:off x="710248" y="4861442"/>
            <a:ext cx="5681980" cy="4605576"/>
          </a:xfrm>
          <a:prstGeom prst="rect">
            <a:avLst/>
          </a:prstGeom>
        </p:spPr>
        <p:txBody>
          <a:bodyPr vert="horz" lIns="94787" tIns="47393" rIns="94787" bIns="47393"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1" y="9721106"/>
            <a:ext cx="3077739" cy="511731"/>
          </a:xfrm>
          <a:prstGeom prst="rect">
            <a:avLst/>
          </a:prstGeom>
        </p:spPr>
        <p:txBody>
          <a:bodyPr vert="horz" lIns="94787" tIns="47393" rIns="94787" bIns="47393" rtlCol="0" anchor="b"/>
          <a:lstStyle>
            <a:lvl1pPr algn="l">
              <a:defRPr sz="1200"/>
            </a:lvl1pPr>
          </a:lstStyle>
          <a:p>
            <a:endParaRPr lang="en-GB"/>
          </a:p>
        </p:txBody>
      </p:sp>
      <p:sp>
        <p:nvSpPr>
          <p:cNvPr id="7" name="Slide Number Placeholder 6"/>
          <p:cNvSpPr>
            <a:spLocks noGrp="1"/>
          </p:cNvSpPr>
          <p:nvPr>
            <p:ph type="sldNum" sz="quarter" idx="5"/>
          </p:nvPr>
        </p:nvSpPr>
        <p:spPr>
          <a:xfrm>
            <a:off x="4023093" y="9721106"/>
            <a:ext cx="3077739" cy="511731"/>
          </a:xfrm>
          <a:prstGeom prst="rect">
            <a:avLst/>
          </a:prstGeom>
        </p:spPr>
        <p:txBody>
          <a:bodyPr vert="horz" lIns="94787" tIns="47393" rIns="94787" bIns="47393" rtlCol="0" anchor="b"/>
          <a:lstStyle>
            <a:lvl1pPr algn="r">
              <a:defRPr sz="1200"/>
            </a:lvl1pPr>
          </a:lstStyle>
          <a:p>
            <a:fld id="{117F6036-9313-4C93-B548-6AB65BDC6F66}" type="slidenum">
              <a:rPr lang="en-GB" smtClean="0"/>
              <a:pPr/>
              <a:t>‹Nr.›</a:t>
            </a:fld>
            <a:endParaRPr lang="en-GB"/>
          </a:p>
        </p:txBody>
      </p:sp>
    </p:spTree>
    <p:extLst>
      <p:ext uri="{BB962C8B-B14F-4D97-AF65-F5344CB8AC3E}">
        <p14:creationId xmlns:p14="http://schemas.microsoft.com/office/powerpoint/2010/main" val="9583711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117F6036-9313-4C93-B548-6AB65BDC6F66}" type="slidenum">
              <a:rPr lang="en-GB" smtClean="0"/>
              <a:pPr/>
              <a:t>2</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117F6036-9313-4C93-B548-6AB65BDC6F66}" type="slidenum">
              <a:rPr lang="en-GB" smtClean="0"/>
              <a:pPr/>
              <a:t>3</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117F6036-9313-4C93-B548-6AB65BDC6F66}" type="slidenum">
              <a:rPr lang="en-GB" smtClean="0"/>
              <a:pPr/>
              <a:t>4</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117F6036-9313-4C93-B548-6AB65BDC6F66}" type="slidenum">
              <a:rPr lang="en-GB" smtClean="0"/>
              <a:pPr/>
              <a:t>5</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Shown is</a:t>
            </a:r>
            <a:r>
              <a:rPr lang="en-GB" baseline="0" dirty="0" smtClean="0"/>
              <a:t> the main part (an overview) of the procedures to prepare the grains to flour and subject those flours to the different processing methods. </a:t>
            </a:r>
          </a:p>
          <a:p>
            <a:r>
              <a:rPr lang="en-GB" baseline="0" dirty="0" smtClean="0"/>
              <a:t>Fermentation: 3day traditional fermentation (pH3.5)</a:t>
            </a:r>
          </a:p>
          <a:p>
            <a:r>
              <a:rPr lang="en-GB" dirty="0" smtClean="0"/>
              <a:t>Microwaving: 1min 800W? </a:t>
            </a:r>
          </a:p>
          <a:p>
            <a:r>
              <a:rPr lang="en-GB" dirty="0" smtClean="0"/>
              <a:t>Boiling: </a:t>
            </a:r>
            <a:r>
              <a:rPr lang="en-GB" dirty="0" err="1" smtClean="0"/>
              <a:t>xmin</a:t>
            </a:r>
            <a:r>
              <a:rPr lang="en-GB" dirty="0" smtClean="0"/>
              <a:t> at</a:t>
            </a:r>
            <a:r>
              <a:rPr lang="en-GB" baseline="0" dirty="0" smtClean="0"/>
              <a:t> 100C</a:t>
            </a:r>
            <a:endParaRPr lang="en-GB" dirty="0" smtClean="0"/>
          </a:p>
          <a:p>
            <a:r>
              <a:rPr lang="en-GB" dirty="0" smtClean="0"/>
              <a:t>Resulting</a:t>
            </a:r>
            <a:r>
              <a:rPr lang="en-GB" baseline="0" dirty="0" smtClean="0"/>
              <a:t> slurries/porridges were dried and grinded to yield fine powder which was (a) extracted with solvents to extract the polyphenol fractions, (b) starch digested to analyse the digestibility of different Sorghum preparations and (c) dry </a:t>
            </a:r>
            <a:r>
              <a:rPr lang="en-GB" baseline="0" dirty="0" err="1" smtClean="0"/>
              <a:t>ashed</a:t>
            </a:r>
            <a:r>
              <a:rPr lang="en-GB" baseline="0" dirty="0" smtClean="0"/>
              <a:t> or in vitro digested to provide details about trace element availability (Zn and Fe). </a:t>
            </a:r>
          </a:p>
          <a:p>
            <a:r>
              <a:rPr lang="en-GB" dirty="0" smtClean="0"/>
              <a:t>This</a:t>
            </a:r>
            <a:r>
              <a:rPr lang="en-GB" baseline="0" dirty="0" smtClean="0"/>
              <a:t> presentation will focus on the </a:t>
            </a:r>
            <a:r>
              <a:rPr lang="en-GB" baseline="0" dirty="0" err="1" smtClean="0"/>
              <a:t>bioactives</a:t>
            </a:r>
            <a:r>
              <a:rPr lang="en-GB" baseline="0" dirty="0" smtClean="0"/>
              <a:t> and trace elements in Sorghum. </a:t>
            </a:r>
            <a:endParaRPr lang="en-GB" dirty="0"/>
          </a:p>
        </p:txBody>
      </p:sp>
      <p:sp>
        <p:nvSpPr>
          <p:cNvPr id="4" name="Slide Number Placeholder 3"/>
          <p:cNvSpPr>
            <a:spLocks noGrp="1"/>
          </p:cNvSpPr>
          <p:nvPr>
            <p:ph type="sldNum" sz="quarter" idx="10"/>
          </p:nvPr>
        </p:nvSpPr>
        <p:spPr/>
        <p:txBody>
          <a:bodyPr/>
          <a:lstStyle/>
          <a:p>
            <a:fld id="{117F6036-9313-4C93-B548-6AB65BDC6F66}" type="slidenum">
              <a:rPr lang="en-GB" smtClean="0"/>
              <a:pPr/>
              <a:t>6</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117F6036-9313-4C93-B548-6AB65BDC6F66}" type="slidenum">
              <a:rPr lang="en-GB" smtClean="0"/>
              <a:pPr/>
              <a:t>7</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117F6036-9313-4C93-B548-6AB65BDC6F66}" type="slidenum">
              <a:rPr lang="en-GB" smtClean="0"/>
              <a:pPr/>
              <a:t>8</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117F6036-9313-4C93-B548-6AB65BDC6F66}" type="slidenum">
              <a:rPr lang="en-GB" smtClean="0"/>
              <a:pPr/>
              <a:t>9</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effectLst/>
                <a:latin typeface="+mn-lt"/>
                <a:ea typeface="+mn-ea"/>
                <a:cs typeface="+mn-cs"/>
              </a:rPr>
              <a:t>Starch digestibility was assessed in two sorghum varieties (red and white pigmented). Porridge was prepared by boiling or microwaving in water and then treated with digestive enzymes in vitro in a system that mimics gastric and intestinal digestion. The results indicate that both porridges had similar moisture contents, but boiled porridges presented slightly, but statistically significantly, higher in-vitro starch digestibility compared to the microwaved samples (figure 3). These effects could be due to differences in starch structure (figure 4), this was explored using small angle and wide angle x-ray scattering (SAX-WAX) (data not shown). We have applied for beam time in Diamond to look at the effect on microwaving on starch structure at the nanoscale (in collaboration with </a:t>
            </a:r>
            <a:r>
              <a:rPr lang="en-GB" sz="1200" kern="1200" dirty="0" err="1" smtClean="0">
                <a:solidFill>
                  <a:schemeClr val="tx1"/>
                </a:solidFill>
                <a:effectLst/>
                <a:latin typeface="+mn-lt"/>
                <a:ea typeface="+mn-ea"/>
                <a:cs typeface="+mn-cs"/>
              </a:rPr>
              <a:t>Prof.</a:t>
            </a:r>
            <a:r>
              <a:rPr lang="en-GB" sz="1200" kern="1200" dirty="0" smtClean="0">
                <a:solidFill>
                  <a:schemeClr val="tx1"/>
                </a:solidFill>
                <a:effectLst/>
                <a:latin typeface="+mn-lt"/>
                <a:ea typeface="+mn-ea"/>
                <a:cs typeface="+mn-cs"/>
              </a:rPr>
              <a:t> M. </a:t>
            </a:r>
            <a:r>
              <a:rPr lang="en-GB" sz="1200" kern="1200" dirty="0" err="1" smtClean="0">
                <a:solidFill>
                  <a:schemeClr val="tx1"/>
                </a:solidFill>
                <a:effectLst/>
                <a:latin typeface="+mn-lt"/>
                <a:ea typeface="+mn-ea"/>
                <a:cs typeface="+mn-cs"/>
              </a:rPr>
              <a:t>Rappolt</a:t>
            </a:r>
            <a:r>
              <a:rPr lang="en-GB" sz="1200" kern="1200" dirty="0" smtClean="0">
                <a:solidFill>
                  <a:schemeClr val="tx1"/>
                </a:solidFill>
                <a:effectLst/>
                <a:latin typeface="+mn-lt"/>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r>
              <a:rPr lang="en-GB" b="1" i="1" dirty="0" smtClean="0"/>
              <a:t>Figure 4. Sorghum starch granules observed under the light microscope (high contrast), showing the large granules in raw flours which appear to diminish/disappear during boiling, but remain quite intact during microwaving.</a:t>
            </a:r>
            <a:endParaRPr lang="de-DE" dirty="0" smtClean="0"/>
          </a:p>
          <a:p>
            <a:endParaRPr lang="en-GB" dirty="0"/>
          </a:p>
        </p:txBody>
      </p:sp>
      <p:sp>
        <p:nvSpPr>
          <p:cNvPr id="4" name="Slide Number Placeholder 3"/>
          <p:cNvSpPr>
            <a:spLocks noGrp="1"/>
          </p:cNvSpPr>
          <p:nvPr>
            <p:ph type="sldNum" sz="quarter" idx="10"/>
          </p:nvPr>
        </p:nvSpPr>
        <p:spPr/>
        <p:txBody>
          <a:bodyPr/>
          <a:lstStyle/>
          <a:p>
            <a:fld id="{117F6036-9313-4C93-B548-6AB65BDC6F66}" type="slidenum">
              <a:rPr lang="en-GB" smtClean="0"/>
              <a:pPr/>
              <a:t>10</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117F6036-9313-4C93-B548-6AB65BDC6F66}" type="slidenum">
              <a:rPr lang="en-GB" smtClean="0"/>
              <a:pPr/>
              <a:t>11</a:t>
            </a:fld>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117F6036-9313-4C93-B548-6AB65BDC6F66}" type="slidenum">
              <a:rPr lang="en-GB" smtClean="0"/>
              <a:pPr/>
              <a:t>12</a:t>
            </a:fld>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117F6036-9313-4C93-B548-6AB65BDC6F66}" type="slidenum">
              <a:rPr lang="en-GB" smtClean="0"/>
              <a:pPr/>
              <a:t>13</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6CDCA11-4034-47BB-A8E6-5DD361848B75}" type="datetimeFigureOut">
              <a:rPr lang="en-GB" smtClean="0"/>
              <a:pPr/>
              <a:t>10/08/2015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EB973F8-FC52-4E12-B38E-E588770211CB}" type="slidenum">
              <a:rPr lang="en-GB" smtClean="0"/>
              <a:pPr/>
              <a:t>‹Nr.›</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6CDCA11-4034-47BB-A8E6-5DD361848B75}" type="datetimeFigureOut">
              <a:rPr lang="en-GB" smtClean="0"/>
              <a:pPr/>
              <a:t>10/08/2015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EB973F8-FC52-4E12-B38E-E588770211CB}" type="slidenum">
              <a:rPr lang="en-GB" smtClean="0"/>
              <a:pPr/>
              <a:t>‹Nr.›</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6CDCA11-4034-47BB-A8E6-5DD361848B75}" type="datetimeFigureOut">
              <a:rPr lang="en-GB" smtClean="0"/>
              <a:pPr/>
              <a:t>10/08/2015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EB973F8-FC52-4E12-B38E-E588770211CB}" type="slidenum">
              <a:rPr lang="en-GB" smtClean="0"/>
              <a:pPr/>
              <a:t>‹Nr.›</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86CDCA11-4034-47BB-A8E6-5DD361848B75}" type="datetimeFigureOut">
              <a:rPr lang="en-GB" smtClean="0"/>
              <a:pPr/>
              <a:t>10/08/2015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EB973F8-FC52-4E12-B38E-E588770211CB}" type="slidenum">
              <a:rPr lang="en-GB" smtClean="0"/>
              <a:pPr/>
              <a:t>‹Nr.›</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6CDCA11-4034-47BB-A8E6-5DD361848B75}" type="datetimeFigureOut">
              <a:rPr lang="en-GB" smtClean="0"/>
              <a:pPr/>
              <a:t>10/08/2015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EB973F8-FC52-4E12-B38E-E588770211CB}" type="slidenum">
              <a:rPr lang="en-GB" smtClean="0"/>
              <a:pPr/>
              <a:t>‹Nr.›</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6CDCA11-4034-47BB-A8E6-5DD361848B75}" type="datetimeFigureOut">
              <a:rPr lang="en-GB" smtClean="0"/>
              <a:pPr/>
              <a:t>10/08/2015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EB973F8-FC52-4E12-B38E-E588770211CB}" type="slidenum">
              <a:rPr lang="en-GB" smtClean="0"/>
              <a:pPr/>
              <a:t>‹Nr.›</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CDCA11-4034-47BB-A8E6-5DD361848B75}" type="datetimeFigureOut">
              <a:rPr lang="en-GB" smtClean="0"/>
              <a:pPr/>
              <a:t>10/08/2015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EB973F8-FC52-4E12-B38E-E588770211CB}" type="slidenum">
              <a:rPr lang="en-GB" smtClean="0"/>
              <a:pPr/>
              <a:t>‹Nr.›</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6CDCA11-4034-47BB-A8E6-5DD361848B75}" type="datetimeFigureOut">
              <a:rPr lang="en-GB" smtClean="0"/>
              <a:pPr/>
              <a:t>10/08/2015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EB973F8-FC52-4E12-B38E-E588770211CB}" type="slidenum">
              <a:rPr lang="en-GB" smtClean="0"/>
              <a:pPr/>
              <a:t>‹Nr.›</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6CDCA11-4034-47BB-A8E6-5DD361848B75}" type="datetimeFigureOut">
              <a:rPr lang="en-GB" smtClean="0"/>
              <a:pPr/>
              <a:t>10/08/2015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EB973F8-FC52-4E12-B38E-E588770211CB}" type="slidenum">
              <a:rPr lang="en-GB" smtClean="0"/>
              <a:pPr/>
              <a:t>‹Nr.›</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6CDCA11-4034-47BB-A8E6-5DD361848B75}" type="datetimeFigureOut">
              <a:rPr lang="en-GB" smtClean="0"/>
              <a:pPr/>
              <a:t>10/08/2015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EB973F8-FC52-4E12-B38E-E588770211CB}" type="slidenum">
              <a:rPr lang="en-GB" smtClean="0"/>
              <a:pPr/>
              <a:t>‹Nr.›</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6CDCA11-4034-47BB-A8E6-5DD361848B75}" type="datetimeFigureOut">
              <a:rPr lang="en-GB" smtClean="0"/>
              <a:pPr/>
              <a:t>10/08/2015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EB973F8-FC52-4E12-B38E-E588770211CB}" type="slidenum">
              <a:rPr lang="en-GB" smtClean="0"/>
              <a:pPr/>
              <a:t>‹Nr.›</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CDCA11-4034-47BB-A8E6-5DD361848B75}" type="datetimeFigureOut">
              <a:rPr lang="en-GB" smtClean="0"/>
              <a:pPr/>
              <a:t>10/08/2015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B973F8-FC52-4E12-B38E-E588770211CB}" type="slidenum">
              <a:rPr lang="en-GB" smtClean="0"/>
              <a:pPr/>
              <a:t>‹Nr.›</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gif"/></Relationships>
</file>

<file path=ppt/slides/_rels/slide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tmp"/></Relationships>
</file>

<file path=ppt/slides/_rels/slide1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chart" Target="../charts/chart3.xml"/></Relationships>
</file>

<file path=ppt/slides/_rels/slide1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9" descr="Sorghum pict1"/>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78000" contrast="-31000"/>
                    </a14:imgEffect>
                  </a14:imgLayer>
                </a14:imgProps>
              </a:ext>
              <a:ext uri="{28A0092B-C50C-407E-A947-70E740481C1C}">
                <a14:useLocalDpi xmlns:a14="http://schemas.microsoft.com/office/drawing/2010/main" val="0"/>
              </a:ext>
            </a:extLst>
          </a:blip>
          <a:srcRect/>
          <a:stretch>
            <a:fillRect/>
          </a:stretch>
        </p:blipFill>
        <p:spPr bwMode="auto">
          <a:xfrm>
            <a:off x="251520" y="1700808"/>
            <a:ext cx="8640960" cy="486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319015"/>
            <a:ext cx="7772400" cy="1470025"/>
          </a:xfrm>
        </p:spPr>
        <p:txBody>
          <a:bodyPr>
            <a:normAutofit fontScale="90000"/>
          </a:bodyPr>
          <a:lstStyle/>
          <a:p>
            <a:r>
              <a:rPr lang="en-GB" b="1" dirty="0" smtClean="0"/>
              <a:t>Impact of food processing </a:t>
            </a:r>
            <a:br>
              <a:rPr lang="en-GB" b="1" dirty="0" smtClean="0"/>
            </a:br>
            <a:r>
              <a:rPr lang="en-GB" b="1" dirty="0" smtClean="0"/>
              <a:t>on metabolic profile and nutritional value of Sorghum </a:t>
            </a:r>
            <a:endParaRPr lang="en-GB" dirty="0"/>
          </a:p>
        </p:txBody>
      </p:sp>
      <p:sp>
        <p:nvSpPr>
          <p:cNvPr id="3" name="Subtitle 2"/>
          <p:cNvSpPr>
            <a:spLocks noGrp="1"/>
          </p:cNvSpPr>
          <p:nvPr>
            <p:ph type="subTitle" idx="1"/>
          </p:nvPr>
        </p:nvSpPr>
        <p:spPr>
          <a:xfrm>
            <a:off x="1331640" y="4484712"/>
            <a:ext cx="6400800" cy="1752600"/>
          </a:xfrm>
        </p:spPr>
        <p:txBody>
          <a:bodyPr>
            <a:normAutofit fontScale="85000" lnSpcReduction="20000"/>
          </a:bodyPr>
          <a:lstStyle/>
          <a:p>
            <a:endParaRPr lang="en-GB" b="1" dirty="0" smtClean="0">
              <a:solidFill>
                <a:schemeClr val="tx1"/>
              </a:solidFill>
            </a:endParaRPr>
          </a:p>
          <a:p>
            <a:r>
              <a:rPr lang="en-GB" b="1" dirty="0" smtClean="0">
                <a:solidFill>
                  <a:schemeClr val="tx1"/>
                </a:solidFill>
              </a:rPr>
              <a:t>Christine Bösch</a:t>
            </a:r>
          </a:p>
          <a:p>
            <a:endParaRPr lang="en-GB" b="1" dirty="0" smtClean="0">
              <a:solidFill>
                <a:schemeClr val="tx1"/>
              </a:solidFill>
            </a:endParaRPr>
          </a:p>
          <a:p>
            <a:r>
              <a:rPr lang="en-GB" b="1" dirty="0" smtClean="0">
                <a:solidFill>
                  <a:schemeClr val="tx1"/>
                </a:solidFill>
              </a:rPr>
              <a:t>Food Technology Conference - London 2015</a:t>
            </a:r>
            <a:endParaRPr lang="en-GB" b="1" dirty="0">
              <a:solidFill>
                <a:schemeClr val="tx1"/>
              </a:solidFill>
            </a:endParaRPr>
          </a:p>
        </p:txBody>
      </p:sp>
      <p:sp>
        <p:nvSpPr>
          <p:cNvPr id="6" name="TextBox 5"/>
          <p:cNvSpPr txBox="1"/>
          <p:nvPr/>
        </p:nvSpPr>
        <p:spPr>
          <a:xfrm>
            <a:off x="0" y="-27384"/>
            <a:ext cx="9144000" cy="1200329"/>
          </a:xfrm>
          <a:prstGeom prst="rect">
            <a:avLst/>
          </a:prstGeom>
          <a:solidFill>
            <a:srgbClr val="660066"/>
          </a:solidFill>
        </p:spPr>
        <p:txBody>
          <a:bodyPr wrap="square" rtlCol="0">
            <a:spAutoFit/>
          </a:bodyPr>
          <a:lstStyle/>
          <a:p>
            <a:endParaRPr lang="en-GB" sz="2400" dirty="0" smtClean="0">
              <a:solidFill>
                <a:schemeClr val="bg1"/>
              </a:solidFill>
            </a:endParaRPr>
          </a:p>
          <a:p>
            <a:r>
              <a:rPr lang="en-GB" sz="2400" b="1" dirty="0" smtClean="0">
                <a:solidFill>
                  <a:schemeClr val="bg1"/>
                </a:solidFill>
              </a:rPr>
              <a:t>  School of Food Science and Nutrition</a:t>
            </a:r>
          </a:p>
          <a:p>
            <a:endParaRPr lang="en-GB" sz="2400" dirty="0">
              <a:solidFill>
                <a:schemeClr val="bg1"/>
              </a:solidFill>
            </a:endParaRPr>
          </a:p>
        </p:txBody>
      </p:sp>
      <p:pic>
        <p:nvPicPr>
          <p:cNvPr id="8" name="Picture 1" descr="University of Leeds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03113" y="-27384"/>
            <a:ext cx="3240887" cy="12003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angle 2"/>
          <p:cNvSpPr>
            <a:spLocks noChangeArrowheads="1"/>
          </p:cNvSpPr>
          <p:nvPr/>
        </p:nvSpPr>
        <p:spPr bwMode="auto">
          <a:xfrm>
            <a:off x="0" y="214313"/>
            <a:ext cx="9144000" cy="762000"/>
          </a:xfrm>
          <a:prstGeom prst="rect">
            <a:avLst/>
          </a:prstGeom>
          <a:solidFill>
            <a:srgbClr val="6600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en-GB" sz="2800" b="1" dirty="0" smtClean="0">
                <a:solidFill>
                  <a:schemeClr val="bg1"/>
                </a:solidFill>
              </a:rPr>
              <a:t>    Sorghum</a:t>
            </a:r>
            <a:endParaRPr lang="en-GB" sz="2800" b="1" dirty="0">
              <a:solidFill>
                <a:schemeClr val="bg1"/>
              </a:solidFill>
            </a:endParaRPr>
          </a:p>
        </p:txBody>
      </p:sp>
      <p:pic>
        <p:nvPicPr>
          <p:cNvPr id="5" name="Picture 1" descr="University of Leeds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76952" y="-99392"/>
            <a:ext cx="2376264" cy="880098"/>
          </a:xfrm>
          <a:prstGeom prst="rect">
            <a:avLst/>
          </a:prstGeom>
          <a:noFill/>
          <a:extLst>
            <a:ext uri="{909E8E84-426E-40DD-AFC4-6F175D3DCCD1}">
              <a14:hiddenFill xmlns:a14="http://schemas.microsoft.com/office/drawing/2010/main">
                <a:solidFill>
                  <a:srgbClr val="FFFFFF"/>
                </a:solidFill>
              </a14:hiddenFill>
            </a:ext>
          </a:extLst>
        </p:spPr>
      </p:pic>
      <p:sp>
        <p:nvSpPr>
          <p:cNvPr id="6" name="Inhaltsplatzhalter 5"/>
          <p:cNvSpPr>
            <a:spLocks noGrp="1"/>
          </p:cNvSpPr>
          <p:nvPr>
            <p:ph idx="1"/>
          </p:nvPr>
        </p:nvSpPr>
        <p:spPr>
          <a:xfrm>
            <a:off x="323528" y="1340768"/>
            <a:ext cx="7013326" cy="5256584"/>
          </a:xfrm>
        </p:spPr>
        <p:txBody>
          <a:bodyPr>
            <a:normAutofit fontScale="92500" lnSpcReduction="10000"/>
          </a:bodyPr>
          <a:lstStyle/>
          <a:p>
            <a:pPr>
              <a:spcAft>
                <a:spcPts val="600"/>
              </a:spcAft>
            </a:pPr>
            <a:r>
              <a:rPr lang="en-GB" sz="2800" i="1" dirty="0" smtClean="0"/>
              <a:t>Sorghum </a:t>
            </a:r>
            <a:r>
              <a:rPr lang="en-GB" sz="2800" i="1" dirty="0" err="1" smtClean="0"/>
              <a:t>biolor</a:t>
            </a:r>
            <a:r>
              <a:rPr lang="en-GB" sz="2800" i="1" dirty="0" smtClean="0"/>
              <a:t> (L. </a:t>
            </a:r>
            <a:r>
              <a:rPr lang="en-GB" sz="2800" i="1" dirty="0" err="1" smtClean="0"/>
              <a:t>Moench</a:t>
            </a:r>
            <a:r>
              <a:rPr lang="en-GB" sz="2800" i="1" dirty="0" smtClean="0"/>
              <a:t>)</a:t>
            </a:r>
          </a:p>
          <a:p>
            <a:pPr>
              <a:spcAft>
                <a:spcPts val="600"/>
              </a:spcAft>
            </a:pPr>
            <a:r>
              <a:rPr lang="en-GB" sz="2800" dirty="0" smtClean="0"/>
              <a:t>One of the worlds oldest cultivated crops </a:t>
            </a:r>
          </a:p>
          <a:p>
            <a:pPr>
              <a:spcAft>
                <a:spcPts val="600"/>
              </a:spcAft>
            </a:pPr>
            <a:r>
              <a:rPr lang="en-GB" sz="2800" dirty="0" smtClean="0"/>
              <a:t>Worldwide cultivation</a:t>
            </a:r>
          </a:p>
          <a:p>
            <a:pPr>
              <a:spcAft>
                <a:spcPts val="600"/>
              </a:spcAft>
            </a:pPr>
            <a:r>
              <a:rPr lang="en-GB" sz="2800" dirty="0" smtClean="0"/>
              <a:t>5</a:t>
            </a:r>
            <a:r>
              <a:rPr lang="en-GB" sz="2800" baseline="30000" dirty="0" smtClean="0"/>
              <a:t>th</a:t>
            </a:r>
            <a:r>
              <a:rPr lang="en-GB" sz="2800" dirty="0" smtClean="0"/>
              <a:t> most cultivated cereal after maize, rice, wheat and barley (FAO 2013) </a:t>
            </a:r>
          </a:p>
          <a:p>
            <a:pPr>
              <a:spcAft>
                <a:spcPts val="600"/>
              </a:spcAft>
            </a:pPr>
            <a:r>
              <a:rPr lang="en-GB" sz="2800" dirty="0" smtClean="0"/>
              <a:t>Adapted to low input agricultural systems</a:t>
            </a:r>
            <a:endParaRPr lang="en-GB" sz="2800" dirty="0"/>
          </a:p>
          <a:p>
            <a:pPr>
              <a:spcAft>
                <a:spcPts val="600"/>
              </a:spcAft>
            </a:pPr>
            <a:r>
              <a:rPr lang="en-GB" sz="2800" dirty="0" smtClean="0"/>
              <a:t>Drought and heat resistant </a:t>
            </a:r>
            <a:endParaRPr lang="en-GB" sz="2800" dirty="0" smtClean="0"/>
          </a:p>
          <a:p>
            <a:pPr>
              <a:spcAft>
                <a:spcPts val="600"/>
              </a:spcAft>
            </a:pPr>
            <a:r>
              <a:rPr lang="en-GB" sz="2800" dirty="0" smtClean="0"/>
              <a:t>Feed and food purpose</a:t>
            </a:r>
            <a:endParaRPr lang="en-GB" sz="2800" dirty="0"/>
          </a:p>
          <a:p>
            <a:pPr>
              <a:spcAft>
                <a:spcPts val="600"/>
              </a:spcAft>
            </a:pPr>
            <a:r>
              <a:rPr lang="en-GB" sz="2800" dirty="0" smtClean="0"/>
              <a:t>Important staple food, especially in food insecure regions such as some sub-Sahara countries</a:t>
            </a:r>
          </a:p>
        </p:txBody>
      </p:sp>
      <p:pic>
        <p:nvPicPr>
          <p:cNvPr id="14" name="Picture 10" descr="Sorghum bicolo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04088" y="1728020"/>
            <a:ext cx="1839912" cy="2126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2" descr="Sorghum grani pict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36854" y="4033614"/>
            <a:ext cx="1771650" cy="177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0784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angle 2"/>
          <p:cNvSpPr>
            <a:spLocks noChangeArrowheads="1"/>
          </p:cNvSpPr>
          <p:nvPr/>
        </p:nvSpPr>
        <p:spPr bwMode="auto">
          <a:xfrm>
            <a:off x="0" y="214313"/>
            <a:ext cx="9144000" cy="762000"/>
          </a:xfrm>
          <a:prstGeom prst="rect">
            <a:avLst/>
          </a:prstGeom>
          <a:solidFill>
            <a:srgbClr val="6600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en-GB" sz="2800" b="1" dirty="0" smtClean="0">
                <a:solidFill>
                  <a:schemeClr val="bg1"/>
                </a:solidFill>
              </a:rPr>
              <a:t>     Sorghum  in human nutrition</a:t>
            </a:r>
            <a:endParaRPr lang="en-GB" sz="2800" b="1" dirty="0">
              <a:solidFill>
                <a:schemeClr val="bg1"/>
              </a:solidFill>
            </a:endParaRPr>
          </a:p>
        </p:txBody>
      </p:sp>
      <p:pic>
        <p:nvPicPr>
          <p:cNvPr id="5" name="Picture 1" descr="University of Leeds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76952" y="-99392"/>
            <a:ext cx="2376264" cy="880098"/>
          </a:xfrm>
          <a:prstGeom prst="rect">
            <a:avLst/>
          </a:prstGeom>
          <a:noFill/>
          <a:extLst>
            <a:ext uri="{909E8E84-426E-40DD-AFC4-6F175D3DCCD1}">
              <a14:hiddenFill xmlns:a14="http://schemas.microsoft.com/office/drawing/2010/main">
                <a:solidFill>
                  <a:srgbClr val="FFFFFF"/>
                </a:solidFill>
              </a14:hiddenFill>
            </a:ext>
          </a:extLst>
        </p:spPr>
      </p:pic>
      <p:sp>
        <p:nvSpPr>
          <p:cNvPr id="3" name="Inhaltsplatzhalter 2"/>
          <p:cNvSpPr>
            <a:spLocks noGrp="1"/>
          </p:cNvSpPr>
          <p:nvPr>
            <p:ph idx="1"/>
          </p:nvPr>
        </p:nvSpPr>
        <p:spPr/>
        <p:txBody>
          <a:bodyPr>
            <a:normAutofit/>
          </a:bodyPr>
          <a:lstStyle/>
          <a:p>
            <a:pPr>
              <a:spcAft>
                <a:spcPts val="600"/>
              </a:spcAft>
            </a:pPr>
            <a:r>
              <a:rPr lang="en-GB" dirty="0" smtClean="0"/>
              <a:t>Sorghum provides significant quantities of energy, protein, minerals and phytochemicals to the human diet</a:t>
            </a:r>
          </a:p>
          <a:p>
            <a:pPr>
              <a:spcAft>
                <a:spcPts val="600"/>
              </a:spcAft>
            </a:pPr>
            <a:r>
              <a:rPr lang="en-GB" dirty="0" smtClean="0"/>
              <a:t>Water and labour-intensive pre-processing </a:t>
            </a:r>
            <a:r>
              <a:rPr lang="en-GB" dirty="0"/>
              <a:t>required to make nutrients </a:t>
            </a:r>
            <a:r>
              <a:rPr lang="en-GB" dirty="0" smtClean="0"/>
              <a:t>available for human organism </a:t>
            </a:r>
          </a:p>
          <a:p>
            <a:pPr lvl="1">
              <a:spcAft>
                <a:spcPts val="600"/>
              </a:spcAft>
            </a:pPr>
            <a:r>
              <a:rPr lang="en-GB" dirty="0" smtClean="0"/>
              <a:t>germination, soaking, boiling &amp; fermentation</a:t>
            </a:r>
          </a:p>
        </p:txBody>
      </p:sp>
    </p:spTree>
    <p:extLst>
      <p:ext uri="{BB962C8B-B14F-4D97-AF65-F5344CB8AC3E}">
        <p14:creationId xmlns:p14="http://schemas.microsoft.com/office/powerpoint/2010/main" val="16222365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angle 2"/>
          <p:cNvSpPr>
            <a:spLocks noChangeArrowheads="1"/>
          </p:cNvSpPr>
          <p:nvPr/>
        </p:nvSpPr>
        <p:spPr bwMode="auto">
          <a:xfrm>
            <a:off x="0" y="214313"/>
            <a:ext cx="9144000" cy="762000"/>
          </a:xfrm>
          <a:prstGeom prst="rect">
            <a:avLst/>
          </a:prstGeom>
          <a:solidFill>
            <a:srgbClr val="6600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en-GB" sz="2800" b="1" dirty="0" smtClean="0">
                <a:solidFill>
                  <a:schemeClr val="bg1"/>
                </a:solidFill>
              </a:rPr>
              <a:t>    Different varieties of Sorghum</a:t>
            </a:r>
            <a:endParaRPr lang="en-GB" sz="2800" b="1" dirty="0">
              <a:solidFill>
                <a:schemeClr val="bg1"/>
              </a:solidFill>
            </a:endParaRPr>
          </a:p>
        </p:txBody>
      </p:sp>
      <p:pic>
        <p:nvPicPr>
          <p:cNvPr id="5" name="Picture 1" descr="University of Leeds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04248" y="-27384"/>
            <a:ext cx="2376264" cy="88009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Cover image expansion"/>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467544" y="1375452"/>
            <a:ext cx="5047828" cy="4107096"/>
          </a:xfrm>
          <a:prstGeom prst="rect">
            <a:avLst/>
          </a:prstGeom>
          <a:noFill/>
          <a:extLst>
            <a:ext uri="{909E8E84-426E-40DD-AFC4-6F175D3DCCD1}">
              <a14:hiddenFill xmlns:a14="http://schemas.microsoft.com/office/drawing/2010/main">
                <a:solidFill>
                  <a:srgbClr val="FFFFFF"/>
                </a:solidFill>
              </a14:hiddenFill>
            </a:ext>
          </a:extLst>
        </p:spPr>
      </p:pic>
      <p:sp>
        <p:nvSpPr>
          <p:cNvPr id="13" name="Rechteck 12"/>
          <p:cNvSpPr/>
          <p:nvPr/>
        </p:nvSpPr>
        <p:spPr>
          <a:xfrm>
            <a:off x="5652120" y="3429000"/>
            <a:ext cx="3312368" cy="923330"/>
          </a:xfrm>
          <a:prstGeom prst="rect">
            <a:avLst/>
          </a:prstGeom>
        </p:spPr>
        <p:txBody>
          <a:bodyPr wrap="square">
            <a:spAutoFit/>
          </a:bodyPr>
          <a:lstStyle/>
          <a:p>
            <a:r>
              <a:rPr lang="en-GB" dirty="0"/>
              <a:t>The genetic basis of pericarp </a:t>
            </a:r>
            <a:r>
              <a:rPr lang="en-GB" dirty="0" smtClean="0"/>
              <a:t>colour </a:t>
            </a:r>
            <a:r>
              <a:rPr lang="en-GB" dirty="0"/>
              <a:t>and other flavonoid pigmentation traits in </a:t>
            </a:r>
            <a:r>
              <a:rPr lang="en-GB" dirty="0" smtClean="0"/>
              <a:t>sorghum. </a:t>
            </a:r>
            <a:endParaRPr lang="de-DE" dirty="0"/>
          </a:p>
        </p:txBody>
      </p:sp>
      <p:sp>
        <p:nvSpPr>
          <p:cNvPr id="4" name="Rechteck 3"/>
          <p:cNvSpPr/>
          <p:nvPr/>
        </p:nvSpPr>
        <p:spPr>
          <a:xfrm>
            <a:off x="432048" y="5507940"/>
            <a:ext cx="4499992" cy="369332"/>
          </a:xfrm>
          <a:prstGeom prst="rect">
            <a:avLst/>
          </a:prstGeom>
        </p:spPr>
        <p:txBody>
          <a:bodyPr wrap="square">
            <a:spAutoFit/>
          </a:bodyPr>
          <a:lstStyle/>
          <a:p>
            <a:r>
              <a:rPr lang="de-DE" dirty="0" smtClean="0"/>
              <a:t>Morris </a:t>
            </a:r>
            <a:r>
              <a:rPr lang="de-DE" i="1" dirty="0"/>
              <a:t>et </a:t>
            </a:r>
            <a:r>
              <a:rPr lang="de-DE" i="1" dirty="0" smtClean="0"/>
              <a:t>al.</a:t>
            </a:r>
            <a:r>
              <a:rPr lang="de-DE" dirty="0"/>
              <a:t> </a:t>
            </a:r>
            <a:r>
              <a:rPr lang="de-DE" dirty="0" smtClean="0"/>
              <a:t>(2013) PNAS</a:t>
            </a:r>
            <a:endParaRPr lang="de-DE" dirty="0"/>
          </a:p>
        </p:txBody>
      </p:sp>
    </p:spTree>
    <p:extLst>
      <p:ext uri="{BB962C8B-B14F-4D97-AF65-F5344CB8AC3E}">
        <p14:creationId xmlns:p14="http://schemas.microsoft.com/office/powerpoint/2010/main" val="1690784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angle 2"/>
          <p:cNvSpPr>
            <a:spLocks noChangeArrowheads="1"/>
          </p:cNvSpPr>
          <p:nvPr/>
        </p:nvSpPr>
        <p:spPr bwMode="auto">
          <a:xfrm>
            <a:off x="-17462" y="218728"/>
            <a:ext cx="9144000" cy="762000"/>
          </a:xfrm>
          <a:prstGeom prst="rect">
            <a:avLst/>
          </a:prstGeom>
          <a:solidFill>
            <a:srgbClr val="6600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en-GB" sz="2800" b="1" dirty="0" smtClean="0">
                <a:solidFill>
                  <a:schemeClr val="bg1"/>
                </a:solidFill>
              </a:rPr>
              <a:t>    Aims and objectives </a:t>
            </a:r>
            <a:endParaRPr lang="en-GB" sz="2800" b="1" dirty="0">
              <a:solidFill>
                <a:schemeClr val="bg1"/>
              </a:solidFill>
            </a:endParaRPr>
          </a:p>
        </p:txBody>
      </p:sp>
      <p:pic>
        <p:nvPicPr>
          <p:cNvPr id="5" name="Picture 1" descr="University of Leeds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52320" y="-99392"/>
            <a:ext cx="2376264" cy="880098"/>
          </a:xfrm>
          <a:prstGeom prst="rect">
            <a:avLst/>
          </a:prstGeom>
          <a:noFill/>
          <a:extLst>
            <a:ext uri="{909E8E84-426E-40DD-AFC4-6F175D3DCCD1}">
              <a14:hiddenFill xmlns:a14="http://schemas.microsoft.com/office/drawing/2010/main">
                <a:solidFill>
                  <a:srgbClr val="FFFFFF"/>
                </a:solidFill>
              </a14:hiddenFill>
            </a:ext>
          </a:extLst>
        </p:spPr>
      </p:pic>
      <p:sp>
        <p:nvSpPr>
          <p:cNvPr id="3" name="Inhaltsplatzhalter 2"/>
          <p:cNvSpPr>
            <a:spLocks noGrp="1"/>
          </p:cNvSpPr>
          <p:nvPr>
            <p:ph idx="1"/>
          </p:nvPr>
        </p:nvSpPr>
        <p:spPr>
          <a:xfrm>
            <a:off x="323528" y="1639341"/>
            <a:ext cx="8579296" cy="4525963"/>
          </a:xfrm>
        </p:spPr>
        <p:txBody>
          <a:bodyPr>
            <a:normAutofit fontScale="92500" lnSpcReduction="20000"/>
          </a:bodyPr>
          <a:lstStyle/>
          <a:p>
            <a:pPr>
              <a:spcAft>
                <a:spcPts val="1200"/>
              </a:spcAft>
            </a:pPr>
            <a:r>
              <a:rPr lang="en-GB" b="1" dirty="0"/>
              <a:t>Impact of </a:t>
            </a:r>
            <a:r>
              <a:rPr lang="en-GB" b="1" dirty="0" smtClean="0"/>
              <a:t>modern </a:t>
            </a:r>
            <a:r>
              <a:rPr lang="en-GB" b="1" dirty="0"/>
              <a:t>food processing technologies on nutritional quality and metabolite profile in </a:t>
            </a:r>
            <a:r>
              <a:rPr lang="en-GB" b="1" dirty="0" smtClean="0"/>
              <a:t>Sorghum </a:t>
            </a:r>
            <a:endParaRPr lang="en-GB" b="1" dirty="0"/>
          </a:p>
          <a:p>
            <a:pPr lvl="1">
              <a:spcAft>
                <a:spcPts val="600"/>
              </a:spcAft>
            </a:pPr>
            <a:r>
              <a:rPr lang="en-GB" dirty="0" smtClean="0"/>
              <a:t>How does </a:t>
            </a:r>
            <a:r>
              <a:rPr lang="en-GB" b="1" dirty="0" smtClean="0"/>
              <a:t>microwave</a:t>
            </a:r>
            <a:r>
              <a:rPr lang="en-GB" dirty="0" smtClean="0"/>
              <a:t> assisted preparation affect the </a:t>
            </a:r>
            <a:r>
              <a:rPr lang="en-GB" b="1" dirty="0" smtClean="0"/>
              <a:t>bioactive content</a:t>
            </a:r>
            <a:r>
              <a:rPr lang="en-GB" dirty="0" smtClean="0"/>
              <a:t> in comparison to traditional techniques (</a:t>
            </a:r>
            <a:r>
              <a:rPr lang="en-GB" b="1" dirty="0" smtClean="0"/>
              <a:t>boiling, fermentation</a:t>
            </a:r>
            <a:r>
              <a:rPr lang="en-GB" dirty="0" smtClean="0"/>
              <a:t>) </a:t>
            </a:r>
          </a:p>
          <a:p>
            <a:pPr lvl="1">
              <a:spcAft>
                <a:spcPts val="600"/>
              </a:spcAft>
            </a:pPr>
            <a:r>
              <a:rPr lang="en-GB" dirty="0" smtClean="0"/>
              <a:t>How is </a:t>
            </a:r>
            <a:r>
              <a:rPr lang="en-GB" b="1" dirty="0" smtClean="0"/>
              <a:t>starch digestibility</a:t>
            </a:r>
            <a:r>
              <a:rPr lang="en-GB" dirty="0" smtClean="0"/>
              <a:t> affected by processing? </a:t>
            </a:r>
          </a:p>
          <a:p>
            <a:pPr lvl="1">
              <a:spcAft>
                <a:spcPts val="1200"/>
              </a:spcAft>
            </a:pPr>
            <a:r>
              <a:rPr lang="en-GB" dirty="0" smtClean="0"/>
              <a:t>How is </a:t>
            </a:r>
            <a:r>
              <a:rPr lang="en-GB" b="1" dirty="0" smtClean="0"/>
              <a:t>trace element bioavailability </a:t>
            </a:r>
            <a:r>
              <a:rPr lang="en-GB" dirty="0" smtClean="0"/>
              <a:t>affected?</a:t>
            </a:r>
          </a:p>
          <a:p>
            <a:pPr>
              <a:spcAft>
                <a:spcPts val="1200"/>
              </a:spcAft>
            </a:pPr>
            <a:r>
              <a:rPr lang="en-GB" b="1" dirty="0" smtClean="0"/>
              <a:t>Relationship between impact of processing and Sorghum pigmentation</a:t>
            </a:r>
          </a:p>
        </p:txBody>
      </p:sp>
    </p:spTree>
    <p:extLst>
      <p:ext uri="{BB962C8B-B14F-4D97-AF65-F5344CB8AC3E}">
        <p14:creationId xmlns:p14="http://schemas.microsoft.com/office/powerpoint/2010/main" val="5460751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angle 2"/>
          <p:cNvSpPr>
            <a:spLocks noChangeArrowheads="1"/>
          </p:cNvSpPr>
          <p:nvPr/>
        </p:nvSpPr>
        <p:spPr bwMode="auto">
          <a:xfrm>
            <a:off x="0" y="260648"/>
            <a:ext cx="9144000" cy="762000"/>
          </a:xfrm>
          <a:prstGeom prst="rect">
            <a:avLst/>
          </a:prstGeom>
          <a:solidFill>
            <a:srgbClr val="6600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en-GB" sz="2800" b="1" dirty="0" smtClean="0">
                <a:solidFill>
                  <a:schemeClr val="bg1"/>
                </a:solidFill>
              </a:rPr>
              <a:t>    Experimental design</a:t>
            </a:r>
            <a:endParaRPr lang="en-GB" sz="2800" b="1" dirty="0">
              <a:solidFill>
                <a:schemeClr val="bg1"/>
              </a:solidFill>
            </a:endParaRPr>
          </a:p>
        </p:txBody>
      </p:sp>
      <p:pic>
        <p:nvPicPr>
          <p:cNvPr id="5" name="Picture 1" descr="University of Leeds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76952" y="-99392"/>
            <a:ext cx="2376264" cy="88009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6" descr="C:\Users\prccbo\AppData\Local\Microsoft\Windows\Temporary Internet Files\Content.Outlook\GSF4ZRXL\IMAG1287.jpg"/>
          <p:cNvPicPr/>
          <p:nvPr/>
        </p:nvPicPr>
        <p:blipFill>
          <a:blip r:embed="rId4" cstate="print">
            <a:lum bright="10000" contrast="40000"/>
          </a:blip>
          <a:srcRect l="13316" t="16854" r="1629" b="14502"/>
          <a:stretch>
            <a:fillRect/>
          </a:stretch>
        </p:blipFill>
        <p:spPr bwMode="auto">
          <a:xfrm>
            <a:off x="2915816" y="1193798"/>
            <a:ext cx="2887793" cy="1279934"/>
          </a:xfrm>
          <a:prstGeom prst="rect">
            <a:avLst/>
          </a:prstGeom>
          <a:noFill/>
          <a:ln w="9525">
            <a:solidFill>
              <a:schemeClr val="tx1"/>
            </a:solidFill>
            <a:miter lim="800000"/>
            <a:headEnd/>
            <a:tailEnd/>
          </a:ln>
        </p:spPr>
      </p:pic>
      <p:sp>
        <p:nvSpPr>
          <p:cNvPr id="8" name="Right Arrow 3"/>
          <p:cNvSpPr/>
          <p:nvPr/>
        </p:nvSpPr>
        <p:spPr>
          <a:xfrm rot="5400000">
            <a:off x="3928722" y="3474562"/>
            <a:ext cx="1188132" cy="554624"/>
          </a:xfrm>
          <a:prstGeom prst="rightArrow">
            <a:avLst/>
          </a:prstGeom>
          <a:solidFill>
            <a:srgbClr val="DF590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320540" rtl="0" eaLnBrk="1" latinLnBrk="0" hangingPunct="1">
              <a:defRPr sz="8500" kern="1200">
                <a:solidFill>
                  <a:schemeClr val="lt1"/>
                </a:solidFill>
                <a:latin typeface="+mn-lt"/>
                <a:ea typeface="+mn-ea"/>
                <a:cs typeface="+mn-cs"/>
              </a:defRPr>
            </a:lvl1pPr>
            <a:lvl2pPr marL="2160270" algn="l" defTabSz="4320540" rtl="0" eaLnBrk="1" latinLnBrk="0" hangingPunct="1">
              <a:defRPr sz="8500" kern="1200">
                <a:solidFill>
                  <a:schemeClr val="lt1"/>
                </a:solidFill>
                <a:latin typeface="+mn-lt"/>
                <a:ea typeface="+mn-ea"/>
                <a:cs typeface="+mn-cs"/>
              </a:defRPr>
            </a:lvl2pPr>
            <a:lvl3pPr marL="4320540" algn="l" defTabSz="4320540" rtl="0" eaLnBrk="1" latinLnBrk="0" hangingPunct="1">
              <a:defRPr sz="8500" kern="1200">
                <a:solidFill>
                  <a:schemeClr val="lt1"/>
                </a:solidFill>
                <a:latin typeface="+mn-lt"/>
                <a:ea typeface="+mn-ea"/>
                <a:cs typeface="+mn-cs"/>
              </a:defRPr>
            </a:lvl3pPr>
            <a:lvl4pPr marL="6480810" algn="l" defTabSz="4320540" rtl="0" eaLnBrk="1" latinLnBrk="0" hangingPunct="1">
              <a:defRPr sz="8500" kern="1200">
                <a:solidFill>
                  <a:schemeClr val="lt1"/>
                </a:solidFill>
                <a:latin typeface="+mn-lt"/>
                <a:ea typeface="+mn-ea"/>
                <a:cs typeface="+mn-cs"/>
              </a:defRPr>
            </a:lvl4pPr>
            <a:lvl5pPr marL="8641080" algn="l" defTabSz="4320540" rtl="0" eaLnBrk="1" latinLnBrk="0" hangingPunct="1">
              <a:defRPr sz="8500" kern="1200">
                <a:solidFill>
                  <a:schemeClr val="lt1"/>
                </a:solidFill>
                <a:latin typeface="+mn-lt"/>
                <a:ea typeface="+mn-ea"/>
                <a:cs typeface="+mn-cs"/>
              </a:defRPr>
            </a:lvl5pPr>
            <a:lvl6pPr marL="10801350" algn="l" defTabSz="4320540" rtl="0" eaLnBrk="1" latinLnBrk="0" hangingPunct="1">
              <a:defRPr sz="8500" kern="1200">
                <a:solidFill>
                  <a:schemeClr val="lt1"/>
                </a:solidFill>
                <a:latin typeface="+mn-lt"/>
                <a:ea typeface="+mn-ea"/>
                <a:cs typeface="+mn-cs"/>
              </a:defRPr>
            </a:lvl6pPr>
            <a:lvl7pPr marL="12961620" algn="l" defTabSz="4320540" rtl="0" eaLnBrk="1" latinLnBrk="0" hangingPunct="1">
              <a:defRPr sz="8500" kern="1200">
                <a:solidFill>
                  <a:schemeClr val="lt1"/>
                </a:solidFill>
                <a:latin typeface="+mn-lt"/>
                <a:ea typeface="+mn-ea"/>
                <a:cs typeface="+mn-cs"/>
              </a:defRPr>
            </a:lvl7pPr>
            <a:lvl8pPr marL="15121890" algn="l" defTabSz="4320540" rtl="0" eaLnBrk="1" latinLnBrk="0" hangingPunct="1">
              <a:defRPr sz="8500" kern="1200">
                <a:solidFill>
                  <a:schemeClr val="lt1"/>
                </a:solidFill>
                <a:latin typeface="+mn-lt"/>
                <a:ea typeface="+mn-ea"/>
                <a:cs typeface="+mn-cs"/>
              </a:defRPr>
            </a:lvl8pPr>
            <a:lvl9pPr marL="17282160" algn="l" defTabSz="4320540" rtl="0" eaLnBrk="1" latinLnBrk="0" hangingPunct="1">
              <a:defRPr sz="8500" kern="1200">
                <a:solidFill>
                  <a:schemeClr val="lt1"/>
                </a:solidFill>
                <a:latin typeface="+mn-lt"/>
                <a:ea typeface="+mn-ea"/>
                <a:cs typeface="+mn-cs"/>
              </a:defRPr>
            </a:lvl9pPr>
          </a:lstStyle>
          <a:p>
            <a:pPr algn="ctr"/>
            <a:endParaRPr lang="en-GB" sz="4800"/>
          </a:p>
        </p:txBody>
      </p:sp>
      <p:sp>
        <p:nvSpPr>
          <p:cNvPr id="10" name="Right Arrow 29"/>
          <p:cNvSpPr/>
          <p:nvPr/>
        </p:nvSpPr>
        <p:spPr>
          <a:xfrm rot="7375696">
            <a:off x="1334012" y="3491261"/>
            <a:ext cx="1188132" cy="554624"/>
          </a:xfrm>
          <a:prstGeom prst="rightArrow">
            <a:avLst/>
          </a:prstGeom>
          <a:solidFill>
            <a:srgbClr val="DF590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320540" rtl="0" eaLnBrk="1" latinLnBrk="0" hangingPunct="1">
              <a:defRPr sz="8500" kern="1200">
                <a:solidFill>
                  <a:schemeClr val="lt1"/>
                </a:solidFill>
                <a:latin typeface="+mn-lt"/>
                <a:ea typeface="+mn-ea"/>
                <a:cs typeface="+mn-cs"/>
              </a:defRPr>
            </a:lvl1pPr>
            <a:lvl2pPr marL="2160270" algn="l" defTabSz="4320540" rtl="0" eaLnBrk="1" latinLnBrk="0" hangingPunct="1">
              <a:defRPr sz="8500" kern="1200">
                <a:solidFill>
                  <a:schemeClr val="lt1"/>
                </a:solidFill>
                <a:latin typeface="+mn-lt"/>
                <a:ea typeface="+mn-ea"/>
                <a:cs typeface="+mn-cs"/>
              </a:defRPr>
            </a:lvl2pPr>
            <a:lvl3pPr marL="4320540" algn="l" defTabSz="4320540" rtl="0" eaLnBrk="1" latinLnBrk="0" hangingPunct="1">
              <a:defRPr sz="8500" kern="1200">
                <a:solidFill>
                  <a:schemeClr val="lt1"/>
                </a:solidFill>
                <a:latin typeface="+mn-lt"/>
                <a:ea typeface="+mn-ea"/>
                <a:cs typeface="+mn-cs"/>
              </a:defRPr>
            </a:lvl3pPr>
            <a:lvl4pPr marL="6480810" algn="l" defTabSz="4320540" rtl="0" eaLnBrk="1" latinLnBrk="0" hangingPunct="1">
              <a:defRPr sz="8500" kern="1200">
                <a:solidFill>
                  <a:schemeClr val="lt1"/>
                </a:solidFill>
                <a:latin typeface="+mn-lt"/>
                <a:ea typeface="+mn-ea"/>
                <a:cs typeface="+mn-cs"/>
              </a:defRPr>
            </a:lvl4pPr>
            <a:lvl5pPr marL="8641080" algn="l" defTabSz="4320540" rtl="0" eaLnBrk="1" latinLnBrk="0" hangingPunct="1">
              <a:defRPr sz="8500" kern="1200">
                <a:solidFill>
                  <a:schemeClr val="lt1"/>
                </a:solidFill>
                <a:latin typeface="+mn-lt"/>
                <a:ea typeface="+mn-ea"/>
                <a:cs typeface="+mn-cs"/>
              </a:defRPr>
            </a:lvl5pPr>
            <a:lvl6pPr marL="10801350" algn="l" defTabSz="4320540" rtl="0" eaLnBrk="1" latinLnBrk="0" hangingPunct="1">
              <a:defRPr sz="8500" kern="1200">
                <a:solidFill>
                  <a:schemeClr val="lt1"/>
                </a:solidFill>
                <a:latin typeface="+mn-lt"/>
                <a:ea typeface="+mn-ea"/>
                <a:cs typeface="+mn-cs"/>
              </a:defRPr>
            </a:lvl6pPr>
            <a:lvl7pPr marL="12961620" algn="l" defTabSz="4320540" rtl="0" eaLnBrk="1" latinLnBrk="0" hangingPunct="1">
              <a:defRPr sz="8500" kern="1200">
                <a:solidFill>
                  <a:schemeClr val="lt1"/>
                </a:solidFill>
                <a:latin typeface="+mn-lt"/>
                <a:ea typeface="+mn-ea"/>
                <a:cs typeface="+mn-cs"/>
              </a:defRPr>
            </a:lvl7pPr>
            <a:lvl8pPr marL="15121890" algn="l" defTabSz="4320540" rtl="0" eaLnBrk="1" latinLnBrk="0" hangingPunct="1">
              <a:defRPr sz="8500" kern="1200">
                <a:solidFill>
                  <a:schemeClr val="lt1"/>
                </a:solidFill>
                <a:latin typeface="+mn-lt"/>
                <a:ea typeface="+mn-ea"/>
                <a:cs typeface="+mn-cs"/>
              </a:defRPr>
            </a:lvl8pPr>
            <a:lvl9pPr marL="17282160" algn="l" defTabSz="4320540" rtl="0" eaLnBrk="1" latinLnBrk="0" hangingPunct="1">
              <a:defRPr sz="8500" kern="1200">
                <a:solidFill>
                  <a:schemeClr val="lt1"/>
                </a:solidFill>
                <a:latin typeface="+mn-lt"/>
                <a:ea typeface="+mn-ea"/>
                <a:cs typeface="+mn-cs"/>
              </a:defRPr>
            </a:lvl9pPr>
          </a:lstStyle>
          <a:p>
            <a:pPr algn="ctr"/>
            <a:endParaRPr lang="en-GB" sz="4800"/>
          </a:p>
        </p:txBody>
      </p:sp>
      <p:sp>
        <p:nvSpPr>
          <p:cNvPr id="11" name="TextBox 4"/>
          <p:cNvSpPr txBox="1"/>
          <p:nvPr/>
        </p:nvSpPr>
        <p:spPr>
          <a:xfrm>
            <a:off x="728546" y="4335486"/>
            <a:ext cx="2907350" cy="461665"/>
          </a:xfrm>
          <a:prstGeom prst="rect">
            <a:avLst/>
          </a:prstGeom>
          <a:noFill/>
        </p:spPr>
        <p:txBody>
          <a:bodyPr wrap="square" rtlCol="0">
            <a:spAutoFit/>
          </a:bodyPr>
          <a:lstStyle>
            <a:defPPr>
              <a:defRPr lang="en-US"/>
            </a:defPPr>
            <a:lvl1pPr marL="0" algn="l" defTabSz="4320540" rtl="0" eaLnBrk="1" latinLnBrk="0" hangingPunct="1">
              <a:defRPr sz="8500" kern="1200">
                <a:solidFill>
                  <a:schemeClr val="tx1"/>
                </a:solidFill>
                <a:latin typeface="+mn-lt"/>
                <a:ea typeface="+mn-ea"/>
                <a:cs typeface="+mn-cs"/>
              </a:defRPr>
            </a:lvl1pPr>
            <a:lvl2pPr marL="2160270" algn="l" defTabSz="4320540" rtl="0" eaLnBrk="1" latinLnBrk="0" hangingPunct="1">
              <a:defRPr sz="8500" kern="1200">
                <a:solidFill>
                  <a:schemeClr val="tx1"/>
                </a:solidFill>
                <a:latin typeface="+mn-lt"/>
                <a:ea typeface="+mn-ea"/>
                <a:cs typeface="+mn-cs"/>
              </a:defRPr>
            </a:lvl2pPr>
            <a:lvl3pPr marL="4320540" algn="l" defTabSz="4320540" rtl="0" eaLnBrk="1" latinLnBrk="0" hangingPunct="1">
              <a:defRPr sz="8500" kern="1200">
                <a:solidFill>
                  <a:schemeClr val="tx1"/>
                </a:solidFill>
                <a:latin typeface="+mn-lt"/>
                <a:ea typeface="+mn-ea"/>
                <a:cs typeface="+mn-cs"/>
              </a:defRPr>
            </a:lvl3pPr>
            <a:lvl4pPr marL="6480810" algn="l" defTabSz="4320540" rtl="0" eaLnBrk="1" latinLnBrk="0" hangingPunct="1">
              <a:defRPr sz="8500" kern="1200">
                <a:solidFill>
                  <a:schemeClr val="tx1"/>
                </a:solidFill>
                <a:latin typeface="+mn-lt"/>
                <a:ea typeface="+mn-ea"/>
                <a:cs typeface="+mn-cs"/>
              </a:defRPr>
            </a:lvl4pPr>
            <a:lvl5pPr marL="8641080" algn="l" defTabSz="4320540" rtl="0" eaLnBrk="1" latinLnBrk="0" hangingPunct="1">
              <a:defRPr sz="8500" kern="1200">
                <a:solidFill>
                  <a:schemeClr val="tx1"/>
                </a:solidFill>
                <a:latin typeface="+mn-lt"/>
                <a:ea typeface="+mn-ea"/>
                <a:cs typeface="+mn-cs"/>
              </a:defRPr>
            </a:lvl5pPr>
            <a:lvl6pPr marL="10801350" algn="l" defTabSz="4320540" rtl="0" eaLnBrk="1" latinLnBrk="0" hangingPunct="1">
              <a:defRPr sz="8500" kern="1200">
                <a:solidFill>
                  <a:schemeClr val="tx1"/>
                </a:solidFill>
                <a:latin typeface="+mn-lt"/>
                <a:ea typeface="+mn-ea"/>
                <a:cs typeface="+mn-cs"/>
              </a:defRPr>
            </a:lvl6pPr>
            <a:lvl7pPr marL="12961620" algn="l" defTabSz="4320540" rtl="0" eaLnBrk="1" latinLnBrk="0" hangingPunct="1">
              <a:defRPr sz="8500" kern="1200">
                <a:solidFill>
                  <a:schemeClr val="tx1"/>
                </a:solidFill>
                <a:latin typeface="+mn-lt"/>
                <a:ea typeface="+mn-ea"/>
                <a:cs typeface="+mn-cs"/>
              </a:defRPr>
            </a:lvl7pPr>
            <a:lvl8pPr marL="15121890" algn="l" defTabSz="4320540" rtl="0" eaLnBrk="1" latinLnBrk="0" hangingPunct="1">
              <a:defRPr sz="8500" kern="1200">
                <a:solidFill>
                  <a:schemeClr val="tx1"/>
                </a:solidFill>
                <a:latin typeface="+mn-lt"/>
                <a:ea typeface="+mn-ea"/>
                <a:cs typeface="+mn-cs"/>
              </a:defRPr>
            </a:lvl8pPr>
            <a:lvl9pPr marL="17282160" algn="l" defTabSz="4320540" rtl="0" eaLnBrk="1" latinLnBrk="0" hangingPunct="1">
              <a:defRPr sz="8500" kern="1200">
                <a:solidFill>
                  <a:schemeClr val="tx1"/>
                </a:solidFill>
                <a:latin typeface="+mn-lt"/>
                <a:ea typeface="+mn-ea"/>
                <a:cs typeface="+mn-cs"/>
              </a:defRPr>
            </a:lvl9pPr>
          </a:lstStyle>
          <a:p>
            <a:r>
              <a:rPr lang="en-GB" sz="2400" b="1" dirty="0" smtClean="0"/>
              <a:t>Fermentation</a:t>
            </a:r>
            <a:endParaRPr lang="en-GB" sz="2400" b="1" dirty="0"/>
          </a:p>
        </p:txBody>
      </p:sp>
      <p:sp>
        <p:nvSpPr>
          <p:cNvPr id="12" name="TextBox 31"/>
          <p:cNvSpPr txBox="1"/>
          <p:nvPr/>
        </p:nvSpPr>
        <p:spPr>
          <a:xfrm>
            <a:off x="3563888" y="4335486"/>
            <a:ext cx="2801294" cy="461665"/>
          </a:xfrm>
          <a:prstGeom prst="rect">
            <a:avLst/>
          </a:prstGeom>
          <a:noFill/>
        </p:spPr>
        <p:txBody>
          <a:bodyPr wrap="square" rtlCol="0">
            <a:spAutoFit/>
          </a:bodyPr>
          <a:lstStyle>
            <a:defPPr>
              <a:defRPr lang="en-US"/>
            </a:defPPr>
            <a:lvl1pPr marL="0" algn="l" defTabSz="4320540" rtl="0" eaLnBrk="1" latinLnBrk="0" hangingPunct="1">
              <a:defRPr sz="8500" kern="1200">
                <a:solidFill>
                  <a:schemeClr val="tx1"/>
                </a:solidFill>
                <a:latin typeface="+mn-lt"/>
                <a:ea typeface="+mn-ea"/>
                <a:cs typeface="+mn-cs"/>
              </a:defRPr>
            </a:lvl1pPr>
            <a:lvl2pPr marL="2160270" algn="l" defTabSz="4320540" rtl="0" eaLnBrk="1" latinLnBrk="0" hangingPunct="1">
              <a:defRPr sz="8500" kern="1200">
                <a:solidFill>
                  <a:schemeClr val="tx1"/>
                </a:solidFill>
                <a:latin typeface="+mn-lt"/>
                <a:ea typeface="+mn-ea"/>
                <a:cs typeface="+mn-cs"/>
              </a:defRPr>
            </a:lvl2pPr>
            <a:lvl3pPr marL="4320540" algn="l" defTabSz="4320540" rtl="0" eaLnBrk="1" latinLnBrk="0" hangingPunct="1">
              <a:defRPr sz="8500" kern="1200">
                <a:solidFill>
                  <a:schemeClr val="tx1"/>
                </a:solidFill>
                <a:latin typeface="+mn-lt"/>
                <a:ea typeface="+mn-ea"/>
                <a:cs typeface="+mn-cs"/>
              </a:defRPr>
            </a:lvl3pPr>
            <a:lvl4pPr marL="6480810" algn="l" defTabSz="4320540" rtl="0" eaLnBrk="1" latinLnBrk="0" hangingPunct="1">
              <a:defRPr sz="8500" kern="1200">
                <a:solidFill>
                  <a:schemeClr val="tx1"/>
                </a:solidFill>
                <a:latin typeface="+mn-lt"/>
                <a:ea typeface="+mn-ea"/>
                <a:cs typeface="+mn-cs"/>
              </a:defRPr>
            </a:lvl4pPr>
            <a:lvl5pPr marL="8641080" algn="l" defTabSz="4320540" rtl="0" eaLnBrk="1" latinLnBrk="0" hangingPunct="1">
              <a:defRPr sz="8500" kern="1200">
                <a:solidFill>
                  <a:schemeClr val="tx1"/>
                </a:solidFill>
                <a:latin typeface="+mn-lt"/>
                <a:ea typeface="+mn-ea"/>
                <a:cs typeface="+mn-cs"/>
              </a:defRPr>
            </a:lvl5pPr>
            <a:lvl6pPr marL="10801350" algn="l" defTabSz="4320540" rtl="0" eaLnBrk="1" latinLnBrk="0" hangingPunct="1">
              <a:defRPr sz="8500" kern="1200">
                <a:solidFill>
                  <a:schemeClr val="tx1"/>
                </a:solidFill>
                <a:latin typeface="+mn-lt"/>
                <a:ea typeface="+mn-ea"/>
                <a:cs typeface="+mn-cs"/>
              </a:defRPr>
            </a:lvl6pPr>
            <a:lvl7pPr marL="12961620" algn="l" defTabSz="4320540" rtl="0" eaLnBrk="1" latinLnBrk="0" hangingPunct="1">
              <a:defRPr sz="8500" kern="1200">
                <a:solidFill>
                  <a:schemeClr val="tx1"/>
                </a:solidFill>
                <a:latin typeface="+mn-lt"/>
                <a:ea typeface="+mn-ea"/>
                <a:cs typeface="+mn-cs"/>
              </a:defRPr>
            </a:lvl7pPr>
            <a:lvl8pPr marL="15121890" algn="l" defTabSz="4320540" rtl="0" eaLnBrk="1" latinLnBrk="0" hangingPunct="1">
              <a:defRPr sz="8500" kern="1200">
                <a:solidFill>
                  <a:schemeClr val="tx1"/>
                </a:solidFill>
                <a:latin typeface="+mn-lt"/>
                <a:ea typeface="+mn-ea"/>
                <a:cs typeface="+mn-cs"/>
              </a:defRPr>
            </a:lvl8pPr>
            <a:lvl9pPr marL="17282160" algn="l" defTabSz="4320540" rtl="0" eaLnBrk="1" latinLnBrk="0" hangingPunct="1">
              <a:defRPr sz="8500" kern="1200">
                <a:solidFill>
                  <a:schemeClr val="tx1"/>
                </a:solidFill>
                <a:latin typeface="+mn-lt"/>
                <a:ea typeface="+mn-ea"/>
                <a:cs typeface="+mn-cs"/>
              </a:defRPr>
            </a:lvl9pPr>
          </a:lstStyle>
          <a:p>
            <a:r>
              <a:rPr lang="en-GB" sz="2400" b="1" dirty="0" smtClean="0"/>
              <a:t>Microwaving</a:t>
            </a:r>
            <a:endParaRPr lang="en-GB" sz="2400" b="1" dirty="0"/>
          </a:p>
        </p:txBody>
      </p:sp>
      <p:sp>
        <p:nvSpPr>
          <p:cNvPr id="13" name="TextBox 34"/>
          <p:cNvSpPr txBox="1"/>
          <p:nvPr/>
        </p:nvSpPr>
        <p:spPr>
          <a:xfrm>
            <a:off x="7000064" y="4335487"/>
            <a:ext cx="2396472" cy="461665"/>
          </a:xfrm>
          <a:prstGeom prst="rect">
            <a:avLst/>
          </a:prstGeom>
          <a:noFill/>
        </p:spPr>
        <p:txBody>
          <a:bodyPr wrap="square" rtlCol="0">
            <a:spAutoFit/>
          </a:bodyPr>
          <a:lstStyle>
            <a:defPPr>
              <a:defRPr lang="en-US"/>
            </a:defPPr>
            <a:lvl1pPr marL="0" algn="l" defTabSz="4320540" rtl="0" eaLnBrk="1" latinLnBrk="0" hangingPunct="1">
              <a:defRPr sz="8500" kern="1200">
                <a:solidFill>
                  <a:schemeClr val="tx1"/>
                </a:solidFill>
                <a:latin typeface="+mn-lt"/>
                <a:ea typeface="+mn-ea"/>
                <a:cs typeface="+mn-cs"/>
              </a:defRPr>
            </a:lvl1pPr>
            <a:lvl2pPr marL="2160270" algn="l" defTabSz="4320540" rtl="0" eaLnBrk="1" latinLnBrk="0" hangingPunct="1">
              <a:defRPr sz="8500" kern="1200">
                <a:solidFill>
                  <a:schemeClr val="tx1"/>
                </a:solidFill>
                <a:latin typeface="+mn-lt"/>
                <a:ea typeface="+mn-ea"/>
                <a:cs typeface="+mn-cs"/>
              </a:defRPr>
            </a:lvl2pPr>
            <a:lvl3pPr marL="4320540" algn="l" defTabSz="4320540" rtl="0" eaLnBrk="1" latinLnBrk="0" hangingPunct="1">
              <a:defRPr sz="8500" kern="1200">
                <a:solidFill>
                  <a:schemeClr val="tx1"/>
                </a:solidFill>
                <a:latin typeface="+mn-lt"/>
                <a:ea typeface="+mn-ea"/>
                <a:cs typeface="+mn-cs"/>
              </a:defRPr>
            </a:lvl3pPr>
            <a:lvl4pPr marL="6480810" algn="l" defTabSz="4320540" rtl="0" eaLnBrk="1" latinLnBrk="0" hangingPunct="1">
              <a:defRPr sz="8500" kern="1200">
                <a:solidFill>
                  <a:schemeClr val="tx1"/>
                </a:solidFill>
                <a:latin typeface="+mn-lt"/>
                <a:ea typeface="+mn-ea"/>
                <a:cs typeface="+mn-cs"/>
              </a:defRPr>
            </a:lvl4pPr>
            <a:lvl5pPr marL="8641080" algn="l" defTabSz="4320540" rtl="0" eaLnBrk="1" latinLnBrk="0" hangingPunct="1">
              <a:defRPr sz="8500" kern="1200">
                <a:solidFill>
                  <a:schemeClr val="tx1"/>
                </a:solidFill>
                <a:latin typeface="+mn-lt"/>
                <a:ea typeface="+mn-ea"/>
                <a:cs typeface="+mn-cs"/>
              </a:defRPr>
            </a:lvl5pPr>
            <a:lvl6pPr marL="10801350" algn="l" defTabSz="4320540" rtl="0" eaLnBrk="1" latinLnBrk="0" hangingPunct="1">
              <a:defRPr sz="8500" kern="1200">
                <a:solidFill>
                  <a:schemeClr val="tx1"/>
                </a:solidFill>
                <a:latin typeface="+mn-lt"/>
                <a:ea typeface="+mn-ea"/>
                <a:cs typeface="+mn-cs"/>
              </a:defRPr>
            </a:lvl6pPr>
            <a:lvl7pPr marL="12961620" algn="l" defTabSz="4320540" rtl="0" eaLnBrk="1" latinLnBrk="0" hangingPunct="1">
              <a:defRPr sz="8500" kern="1200">
                <a:solidFill>
                  <a:schemeClr val="tx1"/>
                </a:solidFill>
                <a:latin typeface="+mn-lt"/>
                <a:ea typeface="+mn-ea"/>
                <a:cs typeface="+mn-cs"/>
              </a:defRPr>
            </a:lvl7pPr>
            <a:lvl8pPr marL="15121890" algn="l" defTabSz="4320540" rtl="0" eaLnBrk="1" latinLnBrk="0" hangingPunct="1">
              <a:defRPr sz="8500" kern="1200">
                <a:solidFill>
                  <a:schemeClr val="tx1"/>
                </a:solidFill>
                <a:latin typeface="+mn-lt"/>
                <a:ea typeface="+mn-ea"/>
                <a:cs typeface="+mn-cs"/>
              </a:defRPr>
            </a:lvl8pPr>
            <a:lvl9pPr marL="17282160" algn="l" defTabSz="4320540" rtl="0" eaLnBrk="1" latinLnBrk="0" hangingPunct="1">
              <a:defRPr sz="8500" kern="1200">
                <a:solidFill>
                  <a:schemeClr val="tx1"/>
                </a:solidFill>
                <a:latin typeface="+mn-lt"/>
                <a:ea typeface="+mn-ea"/>
                <a:cs typeface="+mn-cs"/>
              </a:defRPr>
            </a:lvl9pPr>
          </a:lstStyle>
          <a:p>
            <a:r>
              <a:rPr lang="en-GB" sz="2400" b="1" dirty="0" smtClean="0"/>
              <a:t>Boiling</a:t>
            </a:r>
            <a:endParaRPr lang="en-GB" sz="2400" b="1" dirty="0"/>
          </a:p>
        </p:txBody>
      </p:sp>
      <p:sp>
        <p:nvSpPr>
          <p:cNvPr id="14" name="TextBox 35"/>
          <p:cNvSpPr txBox="1"/>
          <p:nvPr/>
        </p:nvSpPr>
        <p:spPr>
          <a:xfrm>
            <a:off x="35496" y="4994012"/>
            <a:ext cx="9036416" cy="523220"/>
          </a:xfrm>
          <a:prstGeom prst="rect">
            <a:avLst/>
          </a:prstGeom>
          <a:solidFill>
            <a:srgbClr val="FFC000"/>
          </a:solidFill>
        </p:spPr>
        <p:txBody>
          <a:bodyPr wrap="square" rtlCol="0">
            <a:spAutoFit/>
          </a:bodyPr>
          <a:lstStyle>
            <a:defPPr>
              <a:defRPr lang="en-US"/>
            </a:defPPr>
            <a:lvl1pPr marL="0" algn="l" defTabSz="4320540" rtl="0" eaLnBrk="1" latinLnBrk="0" hangingPunct="1">
              <a:defRPr sz="8500" kern="1200">
                <a:solidFill>
                  <a:schemeClr val="tx1"/>
                </a:solidFill>
                <a:latin typeface="+mn-lt"/>
                <a:ea typeface="+mn-ea"/>
                <a:cs typeface="+mn-cs"/>
              </a:defRPr>
            </a:lvl1pPr>
            <a:lvl2pPr marL="2160270" algn="l" defTabSz="4320540" rtl="0" eaLnBrk="1" latinLnBrk="0" hangingPunct="1">
              <a:defRPr sz="8500" kern="1200">
                <a:solidFill>
                  <a:schemeClr val="tx1"/>
                </a:solidFill>
                <a:latin typeface="+mn-lt"/>
                <a:ea typeface="+mn-ea"/>
                <a:cs typeface="+mn-cs"/>
              </a:defRPr>
            </a:lvl2pPr>
            <a:lvl3pPr marL="4320540" algn="l" defTabSz="4320540" rtl="0" eaLnBrk="1" latinLnBrk="0" hangingPunct="1">
              <a:defRPr sz="8500" kern="1200">
                <a:solidFill>
                  <a:schemeClr val="tx1"/>
                </a:solidFill>
                <a:latin typeface="+mn-lt"/>
                <a:ea typeface="+mn-ea"/>
                <a:cs typeface="+mn-cs"/>
              </a:defRPr>
            </a:lvl3pPr>
            <a:lvl4pPr marL="6480810" algn="l" defTabSz="4320540" rtl="0" eaLnBrk="1" latinLnBrk="0" hangingPunct="1">
              <a:defRPr sz="8500" kern="1200">
                <a:solidFill>
                  <a:schemeClr val="tx1"/>
                </a:solidFill>
                <a:latin typeface="+mn-lt"/>
                <a:ea typeface="+mn-ea"/>
                <a:cs typeface="+mn-cs"/>
              </a:defRPr>
            </a:lvl4pPr>
            <a:lvl5pPr marL="8641080" algn="l" defTabSz="4320540" rtl="0" eaLnBrk="1" latinLnBrk="0" hangingPunct="1">
              <a:defRPr sz="8500" kern="1200">
                <a:solidFill>
                  <a:schemeClr val="tx1"/>
                </a:solidFill>
                <a:latin typeface="+mn-lt"/>
                <a:ea typeface="+mn-ea"/>
                <a:cs typeface="+mn-cs"/>
              </a:defRPr>
            </a:lvl5pPr>
            <a:lvl6pPr marL="10801350" algn="l" defTabSz="4320540" rtl="0" eaLnBrk="1" latinLnBrk="0" hangingPunct="1">
              <a:defRPr sz="8500" kern="1200">
                <a:solidFill>
                  <a:schemeClr val="tx1"/>
                </a:solidFill>
                <a:latin typeface="+mn-lt"/>
                <a:ea typeface="+mn-ea"/>
                <a:cs typeface="+mn-cs"/>
              </a:defRPr>
            </a:lvl6pPr>
            <a:lvl7pPr marL="12961620" algn="l" defTabSz="4320540" rtl="0" eaLnBrk="1" latinLnBrk="0" hangingPunct="1">
              <a:defRPr sz="8500" kern="1200">
                <a:solidFill>
                  <a:schemeClr val="tx1"/>
                </a:solidFill>
                <a:latin typeface="+mn-lt"/>
                <a:ea typeface="+mn-ea"/>
                <a:cs typeface="+mn-cs"/>
              </a:defRPr>
            </a:lvl7pPr>
            <a:lvl8pPr marL="15121890" algn="l" defTabSz="4320540" rtl="0" eaLnBrk="1" latinLnBrk="0" hangingPunct="1">
              <a:defRPr sz="8500" kern="1200">
                <a:solidFill>
                  <a:schemeClr val="tx1"/>
                </a:solidFill>
                <a:latin typeface="+mn-lt"/>
                <a:ea typeface="+mn-ea"/>
                <a:cs typeface="+mn-cs"/>
              </a:defRPr>
            </a:lvl8pPr>
            <a:lvl9pPr marL="17282160" algn="l" defTabSz="4320540" rtl="0" eaLnBrk="1" latinLnBrk="0" hangingPunct="1">
              <a:defRPr sz="8500" kern="1200">
                <a:solidFill>
                  <a:schemeClr val="tx1"/>
                </a:solidFill>
                <a:latin typeface="+mn-lt"/>
                <a:ea typeface="+mn-ea"/>
                <a:cs typeface="+mn-cs"/>
              </a:defRPr>
            </a:lvl9pPr>
          </a:lstStyle>
          <a:p>
            <a:pPr algn="ctr"/>
            <a:r>
              <a:rPr lang="en-GB" sz="2800" b="1" dirty="0" smtClean="0"/>
              <a:t>Porridge: Dried and grinded</a:t>
            </a:r>
            <a:endParaRPr lang="en-GB" sz="2800" b="1" dirty="0"/>
          </a:p>
        </p:txBody>
      </p:sp>
      <p:sp>
        <p:nvSpPr>
          <p:cNvPr id="16" name="TextBox 35"/>
          <p:cNvSpPr txBox="1"/>
          <p:nvPr/>
        </p:nvSpPr>
        <p:spPr>
          <a:xfrm>
            <a:off x="35496" y="2617748"/>
            <a:ext cx="9036416" cy="523220"/>
          </a:xfrm>
          <a:prstGeom prst="rect">
            <a:avLst/>
          </a:prstGeom>
          <a:solidFill>
            <a:srgbClr val="FFC000"/>
          </a:solidFill>
        </p:spPr>
        <p:txBody>
          <a:bodyPr wrap="square" rtlCol="0">
            <a:spAutoFit/>
          </a:bodyPr>
          <a:lstStyle>
            <a:defPPr>
              <a:defRPr lang="en-US"/>
            </a:defPPr>
            <a:lvl1pPr marL="0" algn="l" defTabSz="4320540" rtl="0" eaLnBrk="1" latinLnBrk="0" hangingPunct="1">
              <a:defRPr sz="8500" kern="1200">
                <a:solidFill>
                  <a:schemeClr val="tx1"/>
                </a:solidFill>
                <a:latin typeface="+mn-lt"/>
                <a:ea typeface="+mn-ea"/>
                <a:cs typeface="+mn-cs"/>
              </a:defRPr>
            </a:lvl1pPr>
            <a:lvl2pPr marL="2160270" algn="l" defTabSz="4320540" rtl="0" eaLnBrk="1" latinLnBrk="0" hangingPunct="1">
              <a:defRPr sz="8500" kern="1200">
                <a:solidFill>
                  <a:schemeClr val="tx1"/>
                </a:solidFill>
                <a:latin typeface="+mn-lt"/>
                <a:ea typeface="+mn-ea"/>
                <a:cs typeface="+mn-cs"/>
              </a:defRPr>
            </a:lvl2pPr>
            <a:lvl3pPr marL="4320540" algn="l" defTabSz="4320540" rtl="0" eaLnBrk="1" latinLnBrk="0" hangingPunct="1">
              <a:defRPr sz="8500" kern="1200">
                <a:solidFill>
                  <a:schemeClr val="tx1"/>
                </a:solidFill>
                <a:latin typeface="+mn-lt"/>
                <a:ea typeface="+mn-ea"/>
                <a:cs typeface="+mn-cs"/>
              </a:defRPr>
            </a:lvl3pPr>
            <a:lvl4pPr marL="6480810" algn="l" defTabSz="4320540" rtl="0" eaLnBrk="1" latinLnBrk="0" hangingPunct="1">
              <a:defRPr sz="8500" kern="1200">
                <a:solidFill>
                  <a:schemeClr val="tx1"/>
                </a:solidFill>
                <a:latin typeface="+mn-lt"/>
                <a:ea typeface="+mn-ea"/>
                <a:cs typeface="+mn-cs"/>
              </a:defRPr>
            </a:lvl4pPr>
            <a:lvl5pPr marL="8641080" algn="l" defTabSz="4320540" rtl="0" eaLnBrk="1" latinLnBrk="0" hangingPunct="1">
              <a:defRPr sz="8500" kern="1200">
                <a:solidFill>
                  <a:schemeClr val="tx1"/>
                </a:solidFill>
                <a:latin typeface="+mn-lt"/>
                <a:ea typeface="+mn-ea"/>
                <a:cs typeface="+mn-cs"/>
              </a:defRPr>
            </a:lvl5pPr>
            <a:lvl6pPr marL="10801350" algn="l" defTabSz="4320540" rtl="0" eaLnBrk="1" latinLnBrk="0" hangingPunct="1">
              <a:defRPr sz="8500" kern="1200">
                <a:solidFill>
                  <a:schemeClr val="tx1"/>
                </a:solidFill>
                <a:latin typeface="+mn-lt"/>
                <a:ea typeface="+mn-ea"/>
                <a:cs typeface="+mn-cs"/>
              </a:defRPr>
            </a:lvl6pPr>
            <a:lvl7pPr marL="12961620" algn="l" defTabSz="4320540" rtl="0" eaLnBrk="1" latinLnBrk="0" hangingPunct="1">
              <a:defRPr sz="8500" kern="1200">
                <a:solidFill>
                  <a:schemeClr val="tx1"/>
                </a:solidFill>
                <a:latin typeface="+mn-lt"/>
                <a:ea typeface="+mn-ea"/>
                <a:cs typeface="+mn-cs"/>
              </a:defRPr>
            </a:lvl7pPr>
            <a:lvl8pPr marL="15121890" algn="l" defTabSz="4320540" rtl="0" eaLnBrk="1" latinLnBrk="0" hangingPunct="1">
              <a:defRPr sz="8500" kern="1200">
                <a:solidFill>
                  <a:schemeClr val="tx1"/>
                </a:solidFill>
                <a:latin typeface="+mn-lt"/>
                <a:ea typeface="+mn-ea"/>
                <a:cs typeface="+mn-cs"/>
              </a:defRPr>
            </a:lvl8pPr>
            <a:lvl9pPr marL="17282160" algn="l" defTabSz="4320540" rtl="0" eaLnBrk="1" latinLnBrk="0" hangingPunct="1">
              <a:defRPr sz="8500" kern="1200">
                <a:solidFill>
                  <a:schemeClr val="tx1"/>
                </a:solidFill>
                <a:latin typeface="+mn-lt"/>
                <a:ea typeface="+mn-ea"/>
                <a:cs typeface="+mn-cs"/>
              </a:defRPr>
            </a:lvl9pPr>
          </a:lstStyle>
          <a:p>
            <a:pPr algn="ctr"/>
            <a:r>
              <a:rPr lang="en-GB" sz="2800" b="1" dirty="0" smtClean="0"/>
              <a:t>Grains: Purified and milled</a:t>
            </a:r>
            <a:endParaRPr lang="en-GB" sz="2800" b="1" dirty="0"/>
          </a:p>
        </p:txBody>
      </p:sp>
      <p:sp>
        <p:nvSpPr>
          <p:cNvPr id="17" name="Right Arrow 3"/>
          <p:cNvSpPr/>
          <p:nvPr/>
        </p:nvSpPr>
        <p:spPr>
          <a:xfrm rot="2935943">
            <a:off x="6508933" y="3438558"/>
            <a:ext cx="1188132" cy="554624"/>
          </a:xfrm>
          <a:prstGeom prst="rightArrow">
            <a:avLst/>
          </a:prstGeom>
          <a:solidFill>
            <a:srgbClr val="DF590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320540" rtl="0" eaLnBrk="1" latinLnBrk="0" hangingPunct="1">
              <a:defRPr sz="8500" kern="1200">
                <a:solidFill>
                  <a:schemeClr val="lt1"/>
                </a:solidFill>
                <a:latin typeface="+mn-lt"/>
                <a:ea typeface="+mn-ea"/>
                <a:cs typeface="+mn-cs"/>
              </a:defRPr>
            </a:lvl1pPr>
            <a:lvl2pPr marL="2160270" algn="l" defTabSz="4320540" rtl="0" eaLnBrk="1" latinLnBrk="0" hangingPunct="1">
              <a:defRPr sz="8500" kern="1200">
                <a:solidFill>
                  <a:schemeClr val="lt1"/>
                </a:solidFill>
                <a:latin typeface="+mn-lt"/>
                <a:ea typeface="+mn-ea"/>
                <a:cs typeface="+mn-cs"/>
              </a:defRPr>
            </a:lvl2pPr>
            <a:lvl3pPr marL="4320540" algn="l" defTabSz="4320540" rtl="0" eaLnBrk="1" latinLnBrk="0" hangingPunct="1">
              <a:defRPr sz="8500" kern="1200">
                <a:solidFill>
                  <a:schemeClr val="lt1"/>
                </a:solidFill>
                <a:latin typeface="+mn-lt"/>
                <a:ea typeface="+mn-ea"/>
                <a:cs typeface="+mn-cs"/>
              </a:defRPr>
            </a:lvl3pPr>
            <a:lvl4pPr marL="6480810" algn="l" defTabSz="4320540" rtl="0" eaLnBrk="1" latinLnBrk="0" hangingPunct="1">
              <a:defRPr sz="8500" kern="1200">
                <a:solidFill>
                  <a:schemeClr val="lt1"/>
                </a:solidFill>
                <a:latin typeface="+mn-lt"/>
                <a:ea typeface="+mn-ea"/>
                <a:cs typeface="+mn-cs"/>
              </a:defRPr>
            </a:lvl4pPr>
            <a:lvl5pPr marL="8641080" algn="l" defTabSz="4320540" rtl="0" eaLnBrk="1" latinLnBrk="0" hangingPunct="1">
              <a:defRPr sz="8500" kern="1200">
                <a:solidFill>
                  <a:schemeClr val="lt1"/>
                </a:solidFill>
                <a:latin typeface="+mn-lt"/>
                <a:ea typeface="+mn-ea"/>
                <a:cs typeface="+mn-cs"/>
              </a:defRPr>
            </a:lvl5pPr>
            <a:lvl6pPr marL="10801350" algn="l" defTabSz="4320540" rtl="0" eaLnBrk="1" latinLnBrk="0" hangingPunct="1">
              <a:defRPr sz="8500" kern="1200">
                <a:solidFill>
                  <a:schemeClr val="lt1"/>
                </a:solidFill>
                <a:latin typeface="+mn-lt"/>
                <a:ea typeface="+mn-ea"/>
                <a:cs typeface="+mn-cs"/>
              </a:defRPr>
            </a:lvl6pPr>
            <a:lvl7pPr marL="12961620" algn="l" defTabSz="4320540" rtl="0" eaLnBrk="1" latinLnBrk="0" hangingPunct="1">
              <a:defRPr sz="8500" kern="1200">
                <a:solidFill>
                  <a:schemeClr val="lt1"/>
                </a:solidFill>
                <a:latin typeface="+mn-lt"/>
                <a:ea typeface="+mn-ea"/>
                <a:cs typeface="+mn-cs"/>
              </a:defRPr>
            </a:lvl7pPr>
            <a:lvl8pPr marL="15121890" algn="l" defTabSz="4320540" rtl="0" eaLnBrk="1" latinLnBrk="0" hangingPunct="1">
              <a:defRPr sz="8500" kern="1200">
                <a:solidFill>
                  <a:schemeClr val="lt1"/>
                </a:solidFill>
                <a:latin typeface="+mn-lt"/>
                <a:ea typeface="+mn-ea"/>
                <a:cs typeface="+mn-cs"/>
              </a:defRPr>
            </a:lvl8pPr>
            <a:lvl9pPr marL="17282160" algn="l" defTabSz="4320540" rtl="0" eaLnBrk="1" latinLnBrk="0" hangingPunct="1">
              <a:defRPr sz="8500" kern="1200">
                <a:solidFill>
                  <a:schemeClr val="lt1"/>
                </a:solidFill>
                <a:latin typeface="+mn-lt"/>
                <a:ea typeface="+mn-ea"/>
                <a:cs typeface="+mn-cs"/>
              </a:defRPr>
            </a:lvl9pPr>
          </a:lstStyle>
          <a:p>
            <a:pPr algn="ctr"/>
            <a:endParaRPr lang="en-GB" sz="4800"/>
          </a:p>
        </p:txBody>
      </p:sp>
      <p:sp>
        <p:nvSpPr>
          <p:cNvPr id="18" name="TextBox 4"/>
          <p:cNvSpPr txBox="1"/>
          <p:nvPr/>
        </p:nvSpPr>
        <p:spPr>
          <a:xfrm>
            <a:off x="539552" y="5949166"/>
            <a:ext cx="2907350" cy="523220"/>
          </a:xfrm>
          <a:prstGeom prst="rect">
            <a:avLst/>
          </a:prstGeom>
          <a:noFill/>
        </p:spPr>
        <p:txBody>
          <a:bodyPr wrap="square" rtlCol="0">
            <a:spAutoFit/>
          </a:bodyPr>
          <a:lstStyle>
            <a:defPPr>
              <a:defRPr lang="en-US"/>
            </a:defPPr>
            <a:lvl1pPr marL="0" algn="l" defTabSz="4320540" rtl="0" eaLnBrk="1" latinLnBrk="0" hangingPunct="1">
              <a:defRPr sz="8500" kern="1200">
                <a:solidFill>
                  <a:schemeClr val="tx1"/>
                </a:solidFill>
                <a:latin typeface="+mn-lt"/>
                <a:ea typeface="+mn-ea"/>
                <a:cs typeface="+mn-cs"/>
              </a:defRPr>
            </a:lvl1pPr>
            <a:lvl2pPr marL="2160270" algn="l" defTabSz="4320540" rtl="0" eaLnBrk="1" latinLnBrk="0" hangingPunct="1">
              <a:defRPr sz="8500" kern="1200">
                <a:solidFill>
                  <a:schemeClr val="tx1"/>
                </a:solidFill>
                <a:latin typeface="+mn-lt"/>
                <a:ea typeface="+mn-ea"/>
                <a:cs typeface="+mn-cs"/>
              </a:defRPr>
            </a:lvl2pPr>
            <a:lvl3pPr marL="4320540" algn="l" defTabSz="4320540" rtl="0" eaLnBrk="1" latinLnBrk="0" hangingPunct="1">
              <a:defRPr sz="8500" kern="1200">
                <a:solidFill>
                  <a:schemeClr val="tx1"/>
                </a:solidFill>
                <a:latin typeface="+mn-lt"/>
                <a:ea typeface="+mn-ea"/>
                <a:cs typeface="+mn-cs"/>
              </a:defRPr>
            </a:lvl3pPr>
            <a:lvl4pPr marL="6480810" algn="l" defTabSz="4320540" rtl="0" eaLnBrk="1" latinLnBrk="0" hangingPunct="1">
              <a:defRPr sz="8500" kern="1200">
                <a:solidFill>
                  <a:schemeClr val="tx1"/>
                </a:solidFill>
                <a:latin typeface="+mn-lt"/>
                <a:ea typeface="+mn-ea"/>
                <a:cs typeface="+mn-cs"/>
              </a:defRPr>
            </a:lvl4pPr>
            <a:lvl5pPr marL="8641080" algn="l" defTabSz="4320540" rtl="0" eaLnBrk="1" latinLnBrk="0" hangingPunct="1">
              <a:defRPr sz="8500" kern="1200">
                <a:solidFill>
                  <a:schemeClr val="tx1"/>
                </a:solidFill>
                <a:latin typeface="+mn-lt"/>
                <a:ea typeface="+mn-ea"/>
                <a:cs typeface="+mn-cs"/>
              </a:defRPr>
            </a:lvl5pPr>
            <a:lvl6pPr marL="10801350" algn="l" defTabSz="4320540" rtl="0" eaLnBrk="1" latinLnBrk="0" hangingPunct="1">
              <a:defRPr sz="8500" kern="1200">
                <a:solidFill>
                  <a:schemeClr val="tx1"/>
                </a:solidFill>
                <a:latin typeface="+mn-lt"/>
                <a:ea typeface="+mn-ea"/>
                <a:cs typeface="+mn-cs"/>
              </a:defRPr>
            </a:lvl6pPr>
            <a:lvl7pPr marL="12961620" algn="l" defTabSz="4320540" rtl="0" eaLnBrk="1" latinLnBrk="0" hangingPunct="1">
              <a:defRPr sz="8500" kern="1200">
                <a:solidFill>
                  <a:schemeClr val="tx1"/>
                </a:solidFill>
                <a:latin typeface="+mn-lt"/>
                <a:ea typeface="+mn-ea"/>
                <a:cs typeface="+mn-cs"/>
              </a:defRPr>
            </a:lvl7pPr>
            <a:lvl8pPr marL="15121890" algn="l" defTabSz="4320540" rtl="0" eaLnBrk="1" latinLnBrk="0" hangingPunct="1">
              <a:defRPr sz="8500" kern="1200">
                <a:solidFill>
                  <a:schemeClr val="tx1"/>
                </a:solidFill>
                <a:latin typeface="+mn-lt"/>
                <a:ea typeface="+mn-ea"/>
                <a:cs typeface="+mn-cs"/>
              </a:defRPr>
            </a:lvl8pPr>
            <a:lvl9pPr marL="17282160" algn="l" defTabSz="4320540" rtl="0" eaLnBrk="1" latinLnBrk="0" hangingPunct="1">
              <a:defRPr sz="8500" kern="1200">
                <a:solidFill>
                  <a:schemeClr val="tx1"/>
                </a:solidFill>
                <a:latin typeface="+mn-lt"/>
                <a:ea typeface="+mn-ea"/>
                <a:cs typeface="+mn-cs"/>
              </a:defRPr>
            </a:lvl9pPr>
          </a:lstStyle>
          <a:p>
            <a:r>
              <a:rPr lang="en-GB" sz="2800" b="1" dirty="0" err="1" smtClean="0">
                <a:solidFill>
                  <a:srgbClr val="000066"/>
                </a:solidFill>
              </a:rPr>
              <a:t>Bioactives</a:t>
            </a:r>
            <a:endParaRPr lang="en-GB" sz="2800" b="1" dirty="0">
              <a:solidFill>
                <a:srgbClr val="000066"/>
              </a:solidFill>
            </a:endParaRPr>
          </a:p>
        </p:txBody>
      </p:sp>
      <p:sp>
        <p:nvSpPr>
          <p:cNvPr id="19" name="TextBox 4"/>
          <p:cNvSpPr txBox="1"/>
          <p:nvPr/>
        </p:nvSpPr>
        <p:spPr>
          <a:xfrm>
            <a:off x="2843808" y="5957763"/>
            <a:ext cx="2907350" cy="523220"/>
          </a:xfrm>
          <a:prstGeom prst="rect">
            <a:avLst/>
          </a:prstGeom>
          <a:noFill/>
        </p:spPr>
        <p:txBody>
          <a:bodyPr wrap="square" rtlCol="0">
            <a:spAutoFit/>
          </a:bodyPr>
          <a:lstStyle>
            <a:defPPr>
              <a:defRPr lang="en-US"/>
            </a:defPPr>
            <a:lvl1pPr marL="0" algn="l" defTabSz="4320540" rtl="0" eaLnBrk="1" latinLnBrk="0" hangingPunct="1">
              <a:defRPr sz="8500" kern="1200">
                <a:solidFill>
                  <a:schemeClr val="tx1"/>
                </a:solidFill>
                <a:latin typeface="+mn-lt"/>
                <a:ea typeface="+mn-ea"/>
                <a:cs typeface="+mn-cs"/>
              </a:defRPr>
            </a:lvl1pPr>
            <a:lvl2pPr marL="2160270" algn="l" defTabSz="4320540" rtl="0" eaLnBrk="1" latinLnBrk="0" hangingPunct="1">
              <a:defRPr sz="8500" kern="1200">
                <a:solidFill>
                  <a:schemeClr val="tx1"/>
                </a:solidFill>
                <a:latin typeface="+mn-lt"/>
                <a:ea typeface="+mn-ea"/>
                <a:cs typeface="+mn-cs"/>
              </a:defRPr>
            </a:lvl2pPr>
            <a:lvl3pPr marL="4320540" algn="l" defTabSz="4320540" rtl="0" eaLnBrk="1" latinLnBrk="0" hangingPunct="1">
              <a:defRPr sz="8500" kern="1200">
                <a:solidFill>
                  <a:schemeClr val="tx1"/>
                </a:solidFill>
                <a:latin typeface="+mn-lt"/>
                <a:ea typeface="+mn-ea"/>
                <a:cs typeface="+mn-cs"/>
              </a:defRPr>
            </a:lvl3pPr>
            <a:lvl4pPr marL="6480810" algn="l" defTabSz="4320540" rtl="0" eaLnBrk="1" latinLnBrk="0" hangingPunct="1">
              <a:defRPr sz="8500" kern="1200">
                <a:solidFill>
                  <a:schemeClr val="tx1"/>
                </a:solidFill>
                <a:latin typeface="+mn-lt"/>
                <a:ea typeface="+mn-ea"/>
                <a:cs typeface="+mn-cs"/>
              </a:defRPr>
            </a:lvl4pPr>
            <a:lvl5pPr marL="8641080" algn="l" defTabSz="4320540" rtl="0" eaLnBrk="1" latinLnBrk="0" hangingPunct="1">
              <a:defRPr sz="8500" kern="1200">
                <a:solidFill>
                  <a:schemeClr val="tx1"/>
                </a:solidFill>
                <a:latin typeface="+mn-lt"/>
                <a:ea typeface="+mn-ea"/>
                <a:cs typeface="+mn-cs"/>
              </a:defRPr>
            </a:lvl5pPr>
            <a:lvl6pPr marL="10801350" algn="l" defTabSz="4320540" rtl="0" eaLnBrk="1" latinLnBrk="0" hangingPunct="1">
              <a:defRPr sz="8500" kern="1200">
                <a:solidFill>
                  <a:schemeClr val="tx1"/>
                </a:solidFill>
                <a:latin typeface="+mn-lt"/>
                <a:ea typeface="+mn-ea"/>
                <a:cs typeface="+mn-cs"/>
              </a:defRPr>
            </a:lvl6pPr>
            <a:lvl7pPr marL="12961620" algn="l" defTabSz="4320540" rtl="0" eaLnBrk="1" latinLnBrk="0" hangingPunct="1">
              <a:defRPr sz="8500" kern="1200">
                <a:solidFill>
                  <a:schemeClr val="tx1"/>
                </a:solidFill>
                <a:latin typeface="+mn-lt"/>
                <a:ea typeface="+mn-ea"/>
                <a:cs typeface="+mn-cs"/>
              </a:defRPr>
            </a:lvl7pPr>
            <a:lvl8pPr marL="15121890" algn="l" defTabSz="4320540" rtl="0" eaLnBrk="1" latinLnBrk="0" hangingPunct="1">
              <a:defRPr sz="8500" kern="1200">
                <a:solidFill>
                  <a:schemeClr val="tx1"/>
                </a:solidFill>
                <a:latin typeface="+mn-lt"/>
                <a:ea typeface="+mn-ea"/>
                <a:cs typeface="+mn-cs"/>
              </a:defRPr>
            </a:lvl8pPr>
            <a:lvl9pPr marL="17282160" algn="l" defTabSz="4320540" rtl="0" eaLnBrk="1" latinLnBrk="0" hangingPunct="1">
              <a:defRPr sz="8500" kern="1200">
                <a:solidFill>
                  <a:schemeClr val="tx1"/>
                </a:solidFill>
                <a:latin typeface="+mn-lt"/>
                <a:ea typeface="+mn-ea"/>
                <a:cs typeface="+mn-cs"/>
              </a:defRPr>
            </a:lvl9pPr>
          </a:lstStyle>
          <a:p>
            <a:r>
              <a:rPr lang="en-GB" sz="2800" b="1" dirty="0" smtClean="0">
                <a:solidFill>
                  <a:srgbClr val="000066"/>
                </a:solidFill>
              </a:rPr>
              <a:t>Starch digestibility</a:t>
            </a:r>
            <a:endParaRPr lang="en-GB" sz="2800" b="1" dirty="0">
              <a:solidFill>
                <a:srgbClr val="000066"/>
              </a:solidFill>
            </a:endParaRPr>
          </a:p>
        </p:txBody>
      </p:sp>
      <p:sp>
        <p:nvSpPr>
          <p:cNvPr id="20" name="TextBox 4"/>
          <p:cNvSpPr txBox="1"/>
          <p:nvPr/>
        </p:nvSpPr>
        <p:spPr>
          <a:xfrm>
            <a:off x="6084168" y="5949280"/>
            <a:ext cx="2907350" cy="523220"/>
          </a:xfrm>
          <a:prstGeom prst="rect">
            <a:avLst/>
          </a:prstGeom>
          <a:noFill/>
        </p:spPr>
        <p:txBody>
          <a:bodyPr wrap="square" rtlCol="0">
            <a:spAutoFit/>
          </a:bodyPr>
          <a:lstStyle>
            <a:defPPr>
              <a:defRPr lang="en-US"/>
            </a:defPPr>
            <a:lvl1pPr marL="0" algn="l" defTabSz="4320540" rtl="0" eaLnBrk="1" latinLnBrk="0" hangingPunct="1">
              <a:defRPr sz="8500" kern="1200">
                <a:solidFill>
                  <a:schemeClr val="tx1"/>
                </a:solidFill>
                <a:latin typeface="+mn-lt"/>
                <a:ea typeface="+mn-ea"/>
                <a:cs typeface="+mn-cs"/>
              </a:defRPr>
            </a:lvl1pPr>
            <a:lvl2pPr marL="2160270" algn="l" defTabSz="4320540" rtl="0" eaLnBrk="1" latinLnBrk="0" hangingPunct="1">
              <a:defRPr sz="8500" kern="1200">
                <a:solidFill>
                  <a:schemeClr val="tx1"/>
                </a:solidFill>
                <a:latin typeface="+mn-lt"/>
                <a:ea typeface="+mn-ea"/>
                <a:cs typeface="+mn-cs"/>
              </a:defRPr>
            </a:lvl2pPr>
            <a:lvl3pPr marL="4320540" algn="l" defTabSz="4320540" rtl="0" eaLnBrk="1" latinLnBrk="0" hangingPunct="1">
              <a:defRPr sz="8500" kern="1200">
                <a:solidFill>
                  <a:schemeClr val="tx1"/>
                </a:solidFill>
                <a:latin typeface="+mn-lt"/>
                <a:ea typeface="+mn-ea"/>
                <a:cs typeface="+mn-cs"/>
              </a:defRPr>
            </a:lvl3pPr>
            <a:lvl4pPr marL="6480810" algn="l" defTabSz="4320540" rtl="0" eaLnBrk="1" latinLnBrk="0" hangingPunct="1">
              <a:defRPr sz="8500" kern="1200">
                <a:solidFill>
                  <a:schemeClr val="tx1"/>
                </a:solidFill>
                <a:latin typeface="+mn-lt"/>
                <a:ea typeface="+mn-ea"/>
                <a:cs typeface="+mn-cs"/>
              </a:defRPr>
            </a:lvl4pPr>
            <a:lvl5pPr marL="8641080" algn="l" defTabSz="4320540" rtl="0" eaLnBrk="1" latinLnBrk="0" hangingPunct="1">
              <a:defRPr sz="8500" kern="1200">
                <a:solidFill>
                  <a:schemeClr val="tx1"/>
                </a:solidFill>
                <a:latin typeface="+mn-lt"/>
                <a:ea typeface="+mn-ea"/>
                <a:cs typeface="+mn-cs"/>
              </a:defRPr>
            </a:lvl5pPr>
            <a:lvl6pPr marL="10801350" algn="l" defTabSz="4320540" rtl="0" eaLnBrk="1" latinLnBrk="0" hangingPunct="1">
              <a:defRPr sz="8500" kern="1200">
                <a:solidFill>
                  <a:schemeClr val="tx1"/>
                </a:solidFill>
                <a:latin typeface="+mn-lt"/>
                <a:ea typeface="+mn-ea"/>
                <a:cs typeface="+mn-cs"/>
              </a:defRPr>
            </a:lvl6pPr>
            <a:lvl7pPr marL="12961620" algn="l" defTabSz="4320540" rtl="0" eaLnBrk="1" latinLnBrk="0" hangingPunct="1">
              <a:defRPr sz="8500" kern="1200">
                <a:solidFill>
                  <a:schemeClr val="tx1"/>
                </a:solidFill>
                <a:latin typeface="+mn-lt"/>
                <a:ea typeface="+mn-ea"/>
                <a:cs typeface="+mn-cs"/>
              </a:defRPr>
            </a:lvl7pPr>
            <a:lvl8pPr marL="15121890" algn="l" defTabSz="4320540" rtl="0" eaLnBrk="1" latinLnBrk="0" hangingPunct="1">
              <a:defRPr sz="8500" kern="1200">
                <a:solidFill>
                  <a:schemeClr val="tx1"/>
                </a:solidFill>
                <a:latin typeface="+mn-lt"/>
                <a:ea typeface="+mn-ea"/>
                <a:cs typeface="+mn-cs"/>
              </a:defRPr>
            </a:lvl8pPr>
            <a:lvl9pPr marL="17282160" algn="l" defTabSz="4320540" rtl="0" eaLnBrk="1" latinLnBrk="0" hangingPunct="1">
              <a:defRPr sz="8500" kern="1200">
                <a:solidFill>
                  <a:schemeClr val="tx1"/>
                </a:solidFill>
                <a:latin typeface="+mn-lt"/>
                <a:ea typeface="+mn-ea"/>
                <a:cs typeface="+mn-cs"/>
              </a:defRPr>
            </a:lvl9pPr>
          </a:lstStyle>
          <a:p>
            <a:r>
              <a:rPr lang="en-GB" sz="2800" b="1" dirty="0" smtClean="0">
                <a:solidFill>
                  <a:srgbClr val="000066"/>
                </a:solidFill>
              </a:rPr>
              <a:t>Trace elements</a:t>
            </a:r>
            <a:endParaRPr lang="en-GB" sz="2800" b="1" dirty="0">
              <a:solidFill>
                <a:srgbClr val="000066"/>
              </a:solidFill>
            </a:endParaRPr>
          </a:p>
        </p:txBody>
      </p:sp>
      <p:sp>
        <p:nvSpPr>
          <p:cNvPr id="3" name="Textfeld 2"/>
          <p:cNvSpPr txBox="1"/>
          <p:nvPr/>
        </p:nvSpPr>
        <p:spPr>
          <a:xfrm>
            <a:off x="6503652" y="1177588"/>
            <a:ext cx="2640348" cy="1200329"/>
          </a:xfrm>
          <a:prstGeom prst="rect">
            <a:avLst/>
          </a:prstGeom>
          <a:noFill/>
        </p:spPr>
        <p:txBody>
          <a:bodyPr wrap="square" rtlCol="0">
            <a:spAutoFit/>
          </a:bodyPr>
          <a:lstStyle/>
          <a:p>
            <a:r>
              <a:rPr lang="en-GB" sz="2400" dirty="0" smtClean="0"/>
              <a:t>Different white and red cultivars from Uganda and Nigeria </a:t>
            </a:r>
          </a:p>
        </p:txBody>
      </p:sp>
    </p:spTree>
    <p:extLst>
      <p:ext uri="{BB962C8B-B14F-4D97-AF65-F5344CB8AC3E}">
        <p14:creationId xmlns:p14="http://schemas.microsoft.com/office/powerpoint/2010/main" val="5460751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angle 2"/>
          <p:cNvSpPr>
            <a:spLocks noChangeArrowheads="1"/>
          </p:cNvSpPr>
          <p:nvPr/>
        </p:nvSpPr>
        <p:spPr bwMode="auto">
          <a:xfrm>
            <a:off x="0" y="214313"/>
            <a:ext cx="9144000" cy="762000"/>
          </a:xfrm>
          <a:prstGeom prst="rect">
            <a:avLst/>
          </a:prstGeom>
          <a:solidFill>
            <a:srgbClr val="6600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en-GB" sz="2800" b="1" dirty="0" smtClean="0">
                <a:solidFill>
                  <a:schemeClr val="bg1"/>
                </a:solidFill>
              </a:rPr>
              <a:t>    Total </a:t>
            </a:r>
            <a:r>
              <a:rPr lang="en-GB" sz="2800" b="1" dirty="0" smtClean="0">
                <a:solidFill>
                  <a:schemeClr val="bg1"/>
                </a:solidFill>
              </a:rPr>
              <a:t>polyphenol content </a:t>
            </a:r>
            <a:r>
              <a:rPr lang="en-GB" sz="2800" b="1" dirty="0" smtClean="0">
                <a:solidFill>
                  <a:schemeClr val="bg1"/>
                </a:solidFill>
              </a:rPr>
              <a:t>in Sorghum</a:t>
            </a:r>
          </a:p>
        </p:txBody>
      </p:sp>
      <p:pic>
        <p:nvPicPr>
          <p:cNvPr id="5" name="Picture 1" descr="University of Leeds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76952" y="-99392"/>
            <a:ext cx="2376264" cy="88009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 name="Chart 1"/>
          <p:cNvGraphicFramePr>
            <a:graphicFrameLocks noGrp="1"/>
          </p:cNvGraphicFramePr>
          <p:nvPr>
            <p:ph idx="1"/>
            <p:extLst>
              <p:ext uri="{D42A27DB-BD31-4B8C-83A1-F6EECF244321}">
                <p14:modId xmlns:p14="http://schemas.microsoft.com/office/powerpoint/2010/main" val="4121212166"/>
              </p:ext>
            </p:extLst>
          </p:nvPr>
        </p:nvGraphicFramePr>
        <p:xfrm>
          <a:off x="457200" y="1465708"/>
          <a:ext cx="8229600" cy="4525963"/>
        </p:xfrm>
        <a:graphic>
          <a:graphicData uri="http://schemas.openxmlformats.org/drawingml/2006/chart">
            <c:chart xmlns:c="http://schemas.openxmlformats.org/drawingml/2006/chart" xmlns:r="http://schemas.openxmlformats.org/officeDocument/2006/relationships" r:id="rId4"/>
          </a:graphicData>
        </a:graphic>
      </p:graphicFrame>
      <p:sp>
        <p:nvSpPr>
          <p:cNvPr id="2" name="Textfeld 1"/>
          <p:cNvSpPr txBox="1"/>
          <p:nvPr/>
        </p:nvSpPr>
        <p:spPr>
          <a:xfrm>
            <a:off x="107504" y="5991671"/>
            <a:ext cx="8928992" cy="830997"/>
          </a:xfrm>
          <a:prstGeom prst="rect">
            <a:avLst/>
          </a:prstGeom>
          <a:noFill/>
        </p:spPr>
        <p:txBody>
          <a:bodyPr wrap="square" rtlCol="0">
            <a:spAutoFit/>
          </a:bodyPr>
          <a:lstStyle/>
          <a:p>
            <a:r>
              <a:rPr lang="en-GB" sz="2400" b="1" dirty="0" smtClean="0"/>
              <a:t>Large differences  depending on country of origin and pigmentation</a:t>
            </a:r>
          </a:p>
          <a:p>
            <a:r>
              <a:rPr lang="en-GB" sz="2400" b="1" dirty="0" smtClean="0"/>
              <a:t>Boiling and microwaving lead to reduction in total polyphenols </a:t>
            </a:r>
          </a:p>
        </p:txBody>
      </p:sp>
      <p:sp>
        <p:nvSpPr>
          <p:cNvPr id="3" name="Textfeld 2"/>
          <p:cNvSpPr txBox="1"/>
          <p:nvPr/>
        </p:nvSpPr>
        <p:spPr>
          <a:xfrm>
            <a:off x="395536" y="1115452"/>
            <a:ext cx="6984776" cy="400110"/>
          </a:xfrm>
          <a:prstGeom prst="rect">
            <a:avLst/>
          </a:prstGeom>
          <a:noFill/>
        </p:spPr>
        <p:txBody>
          <a:bodyPr wrap="square" rtlCol="0">
            <a:spAutoFit/>
          </a:bodyPr>
          <a:lstStyle/>
          <a:p>
            <a:r>
              <a:rPr lang="en-GB" sz="2000" b="1" dirty="0" err="1" smtClean="0"/>
              <a:t>Folin</a:t>
            </a:r>
            <a:r>
              <a:rPr lang="en-GB" sz="2000" b="1" dirty="0" smtClean="0"/>
              <a:t> assay in 1%HCl/Methanol extracts</a:t>
            </a:r>
            <a:endParaRPr lang="de-DE" sz="2000" b="1" dirty="0"/>
          </a:p>
        </p:txBody>
      </p:sp>
    </p:spTree>
    <p:extLst>
      <p:ext uri="{BB962C8B-B14F-4D97-AF65-F5344CB8AC3E}">
        <p14:creationId xmlns:p14="http://schemas.microsoft.com/office/powerpoint/2010/main" val="2667848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angle 2"/>
          <p:cNvSpPr>
            <a:spLocks noChangeArrowheads="1"/>
          </p:cNvSpPr>
          <p:nvPr/>
        </p:nvSpPr>
        <p:spPr bwMode="auto">
          <a:xfrm>
            <a:off x="0" y="214313"/>
            <a:ext cx="9144000" cy="762000"/>
          </a:xfrm>
          <a:prstGeom prst="rect">
            <a:avLst/>
          </a:prstGeom>
          <a:solidFill>
            <a:srgbClr val="6600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en-GB" sz="2800" b="1" dirty="0" smtClean="0">
                <a:solidFill>
                  <a:schemeClr val="bg1"/>
                </a:solidFill>
              </a:rPr>
              <a:t>     </a:t>
            </a:r>
            <a:r>
              <a:rPr lang="en-GB" sz="2800" b="1" dirty="0" smtClean="0">
                <a:solidFill>
                  <a:schemeClr val="bg1"/>
                </a:solidFill>
              </a:rPr>
              <a:t>Bioactivity: Antioxidant </a:t>
            </a:r>
            <a:r>
              <a:rPr lang="en-GB" sz="2800" b="1" dirty="0" smtClean="0">
                <a:solidFill>
                  <a:schemeClr val="bg1"/>
                </a:solidFill>
              </a:rPr>
              <a:t>properties </a:t>
            </a:r>
            <a:endParaRPr lang="en-GB" sz="2800" b="1" dirty="0">
              <a:solidFill>
                <a:schemeClr val="bg1"/>
              </a:solidFill>
            </a:endParaRPr>
          </a:p>
        </p:txBody>
      </p:sp>
      <p:pic>
        <p:nvPicPr>
          <p:cNvPr id="5" name="Picture 1" descr="University of Leeds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76952" y="-99392"/>
            <a:ext cx="2376264" cy="88009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Chart 1"/>
          <p:cNvGraphicFramePr>
            <a:graphicFrameLocks noGrp="1"/>
          </p:cNvGraphicFramePr>
          <p:nvPr>
            <p:ph idx="1"/>
            <p:extLst>
              <p:ext uri="{D42A27DB-BD31-4B8C-83A1-F6EECF244321}">
                <p14:modId xmlns:p14="http://schemas.microsoft.com/office/powerpoint/2010/main" val="3875151533"/>
              </p:ext>
            </p:extLst>
          </p:nvPr>
        </p:nvGraphicFramePr>
        <p:xfrm>
          <a:off x="457200" y="1504102"/>
          <a:ext cx="8229600" cy="4392488"/>
        </p:xfrm>
        <a:graphic>
          <a:graphicData uri="http://schemas.openxmlformats.org/drawingml/2006/chart">
            <c:chart xmlns:c="http://schemas.openxmlformats.org/drawingml/2006/chart" xmlns:r="http://schemas.openxmlformats.org/officeDocument/2006/relationships" r:id="rId4"/>
          </a:graphicData>
        </a:graphic>
      </p:graphicFrame>
      <p:sp>
        <p:nvSpPr>
          <p:cNvPr id="2" name="Textfeld 1"/>
          <p:cNvSpPr txBox="1"/>
          <p:nvPr/>
        </p:nvSpPr>
        <p:spPr>
          <a:xfrm>
            <a:off x="107504" y="5949280"/>
            <a:ext cx="9045712" cy="830997"/>
          </a:xfrm>
          <a:prstGeom prst="rect">
            <a:avLst/>
          </a:prstGeom>
          <a:noFill/>
        </p:spPr>
        <p:txBody>
          <a:bodyPr wrap="square" rtlCol="0">
            <a:spAutoFit/>
          </a:bodyPr>
          <a:lstStyle/>
          <a:p>
            <a:r>
              <a:rPr lang="en-GB" sz="2400" b="1" dirty="0" smtClean="0"/>
              <a:t>“Bioactivity” largely depends on pigmentation and country of origin</a:t>
            </a:r>
          </a:p>
          <a:p>
            <a:r>
              <a:rPr lang="en-GB" sz="2400" b="1" dirty="0" smtClean="0"/>
              <a:t>Boiling and microwaving lead to reduction </a:t>
            </a:r>
          </a:p>
        </p:txBody>
      </p:sp>
      <p:sp>
        <p:nvSpPr>
          <p:cNvPr id="7" name="Textfeld 6"/>
          <p:cNvSpPr txBox="1"/>
          <p:nvPr/>
        </p:nvSpPr>
        <p:spPr>
          <a:xfrm>
            <a:off x="395536" y="1115452"/>
            <a:ext cx="6984776" cy="400110"/>
          </a:xfrm>
          <a:prstGeom prst="rect">
            <a:avLst/>
          </a:prstGeom>
          <a:noFill/>
        </p:spPr>
        <p:txBody>
          <a:bodyPr wrap="square" rtlCol="0">
            <a:spAutoFit/>
          </a:bodyPr>
          <a:lstStyle/>
          <a:p>
            <a:r>
              <a:rPr lang="en-GB" sz="2000" b="1" dirty="0" smtClean="0"/>
              <a:t>ABTS (TEAC) assay in 1%HCl/Methanol extracts</a:t>
            </a:r>
            <a:endParaRPr lang="de-DE" sz="2000" b="1" dirty="0"/>
          </a:p>
        </p:txBody>
      </p:sp>
    </p:spTree>
    <p:extLst>
      <p:ext uri="{BB962C8B-B14F-4D97-AF65-F5344CB8AC3E}">
        <p14:creationId xmlns:p14="http://schemas.microsoft.com/office/powerpoint/2010/main" val="2183097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angle 2"/>
          <p:cNvSpPr>
            <a:spLocks noChangeArrowheads="1"/>
          </p:cNvSpPr>
          <p:nvPr/>
        </p:nvSpPr>
        <p:spPr bwMode="auto">
          <a:xfrm>
            <a:off x="0" y="214313"/>
            <a:ext cx="9144000" cy="762000"/>
          </a:xfrm>
          <a:prstGeom prst="rect">
            <a:avLst/>
          </a:prstGeom>
          <a:solidFill>
            <a:srgbClr val="6600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en-GB" sz="2800" b="1" dirty="0" smtClean="0">
                <a:solidFill>
                  <a:schemeClr val="bg1"/>
                </a:solidFill>
              </a:rPr>
              <a:t>    Iron bioavailability in Sorghum</a:t>
            </a:r>
          </a:p>
        </p:txBody>
      </p:sp>
      <p:pic>
        <p:nvPicPr>
          <p:cNvPr id="5" name="Picture 1" descr="University of Leeds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76952" y="-99392"/>
            <a:ext cx="2376264" cy="88009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23"/>
          <p:cNvPicPr/>
          <p:nvPr/>
        </p:nvPicPr>
        <p:blipFill>
          <a:blip r:embed="rId4">
            <a:extLst>
              <a:ext uri="{28A0092B-C50C-407E-A947-70E740481C1C}">
                <a14:useLocalDpi xmlns:a14="http://schemas.microsoft.com/office/drawing/2010/main" val="0"/>
              </a:ext>
            </a:extLst>
          </a:blip>
          <a:stretch>
            <a:fillRect/>
          </a:stretch>
        </p:blipFill>
        <p:spPr>
          <a:xfrm>
            <a:off x="1691680" y="1916832"/>
            <a:ext cx="5675411" cy="3600400"/>
          </a:xfrm>
          <a:prstGeom prst="rect">
            <a:avLst/>
          </a:prstGeom>
          <a:ln w="12700">
            <a:solidFill>
              <a:schemeClr val="tx1"/>
            </a:solidFill>
          </a:ln>
        </p:spPr>
      </p:pic>
      <p:sp>
        <p:nvSpPr>
          <p:cNvPr id="3" name="Textfeld 2"/>
          <p:cNvSpPr txBox="1"/>
          <p:nvPr/>
        </p:nvSpPr>
        <p:spPr>
          <a:xfrm>
            <a:off x="130079" y="5910371"/>
            <a:ext cx="8883842" cy="830997"/>
          </a:xfrm>
          <a:prstGeom prst="rect">
            <a:avLst/>
          </a:prstGeom>
          <a:noFill/>
        </p:spPr>
        <p:txBody>
          <a:bodyPr wrap="square" rtlCol="0">
            <a:spAutoFit/>
          </a:bodyPr>
          <a:lstStyle/>
          <a:p>
            <a:r>
              <a:rPr lang="en-GB" sz="2400" b="1" dirty="0" smtClean="0"/>
              <a:t>Iron bioavailability lower in processed samples </a:t>
            </a:r>
          </a:p>
          <a:p>
            <a:r>
              <a:rPr lang="en-GB" sz="2400" b="1" dirty="0" smtClean="0"/>
              <a:t>Availability of Iron higher in red Sorghum varieties  </a:t>
            </a:r>
          </a:p>
        </p:txBody>
      </p:sp>
      <p:sp>
        <p:nvSpPr>
          <p:cNvPr id="11" name="Textfeld 10"/>
          <p:cNvSpPr txBox="1"/>
          <p:nvPr/>
        </p:nvSpPr>
        <p:spPr>
          <a:xfrm>
            <a:off x="130079" y="1196752"/>
            <a:ext cx="9023137" cy="400110"/>
          </a:xfrm>
          <a:prstGeom prst="rect">
            <a:avLst/>
          </a:prstGeom>
          <a:noFill/>
        </p:spPr>
        <p:txBody>
          <a:bodyPr wrap="square" rtlCol="0">
            <a:spAutoFit/>
          </a:bodyPr>
          <a:lstStyle/>
          <a:p>
            <a:r>
              <a:rPr lang="en-GB" sz="2000" b="1" dirty="0" smtClean="0"/>
              <a:t>Soluble trace elements after digestion of processed/unprocessed flour preparations</a:t>
            </a:r>
            <a:endParaRPr lang="de-DE" sz="2000" b="1" dirty="0"/>
          </a:p>
        </p:txBody>
      </p:sp>
    </p:spTree>
    <p:extLst>
      <p:ext uri="{BB962C8B-B14F-4D97-AF65-F5344CB8AC3E}">
        <p14:creationId xmlns:p14="http://schemas.microsoft.com/office/powerpoint/2010/main" val="1129486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angle 2"/>
          <p:cNvSpPr>
            <a:spLocks noChangeArrowheads="1"/>
          </p:cNvSpPr>
          <p:nvPr/>
        </p:nvSpPr>
        <p:spPr bwMode="auto">
          <a:xfrm>
            <a:off x="0" y="214313"/>
            <a:ext cx="9144000" cy="762000"/>
          </a:xfrm>
          <a:prstGeom prst="rect">
            <a:avLst/>
          </a:prstGeom>
          <a:solidFill>
            <a:srgbClr val="6600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en-GB" sz="2800" b="1" dirty="0" smtClean="0">
                <a:solidFill>
                  <a:schemeClr val="bg1"/>
                </a:solidFill>
              </a:rPr>
              <a:t>   Starch </a:t>
            </a:r>
            <a:r>
              <a:rPr lang="en-GB" sz="2800" b="1" dirty="0">
                <a:solidFill>
                  <a:schemeClr val="bg1"/>
                </a:solidFill>
              </a:rPr>
              <a:t>digestibility </a:t>
            </a:r>
            <a:r>
              <a:rPr lang="en-GB" sz="2800" b="1" dirty="0" smtClean="0">
                <a:solidFill>
                  <a:schemeClr val="bg1"/>
                </a:solidFill>
              </a:rPr>
              <a:t>in Sorghum varieties</a:t>
            </a:r>
          </a:p>
        </p:txBody>
      </p:sp>
      <p:pic>
        <p:nvPicPr>
          <p:cNvPr id="5" name="Picture 1" descr="University of Leeds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76952" y="-99392"/>
            <a:ext cx="2376264" cy="88009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Chart 5"/>
          <p:cNvGraphicFramePr>
            <a:graphicFrameLocks noGrp="1"/>
          </p:cNvGraphicFramePr>
          <p:nvPr>
            <p:ph idx="1"/>
            <p:extLst>
              <p:ext uri="{D42A27DB-BD31-4B8C-83A1-F6EECF244321}">
                <p14:modId xmlns:p14="http://schemas.microsoft.com/office/powerpoint/2010/main" val="1309728035"/>
              </p:ext>
            </p:extLst>
          </p:nvPr>
        </p:nvGraphicFramePr>
        <p:xfrm>
          <a:off x="25152" y="2068252"/>
          <a:ext cx="4546848" cy="3196951"/>
        </p:xfrm>
        <a:graphic>
          <a:graphicData uri="http://schemas.openxmlformats.org/drawingml/2006/chart">
            <c:chart xmlns:c="http://schemas.openxmlformats.org/drawingml/2006/chart" xmlns:r="http://schemas.openxmlformats.org/officeDocument/2006/relationships" r:id="rId4"/>
          </a:graphicData>
        </a:graphic>
      </p:graphicFrame>
      <p:sp>
        <p:nvSpPr>
          <p:cNvPr id="4" name="Rechteck 3"/>
          <p:cNvSpPr/>
          <p:nvPr/>
        </p:nvSpPr>
        <p:spPr>
          <a:xfrm>
            <a:off x="323528" y="5981218"/>
            <a:ext cx="8496944" cy="400110"/>
          </a:xfrm>
          <a:prstGeom prst="rect">
            <a:avLst/>
          </a:prstGeom>
        </p:spPr>
        <p:txBody>
          <a:bodyPr wrap="square">
            <a:spAutoFit/>
          </a:bodyPr>
          <a:lstStyle/>
          <a:p>
            <a:r>
              <a:rPr lang="en-GB" sz="2000" b="1" dirty="0" smtClean="0"/>
              <a:t>Boiling resulted in higher in vitro starch digestibility compared to microwaving  </a:t>
            </a:r>
          </a:p>
        </p:txBody>
      </p:sp>
      <p:pic>
        <p:nvPicPr>
          <p:cNvPr id="7" name="Picture 6"/>
          <p:cNvPicPr>
            <a:picLocks/>
          </p:cNvPicPr>
          <p:nvPr/>
        </p:nvPicPr>
        <p:blipFill rotWithShape="1">
          <a:blip r:embed="rId5" cstate="print"/>
          <a:srcRect l="23313" t="27758" r="34553" b="12927"/>
          <a:stretch/>
        </p:blipFill>
        <p:spPr bwMode="auto">
          <a:xfrm>
            <a:off x="4450539" y="1816224"/>
            <a:ext cx="4657965" cy="3701008"/>
          </a:xfrm>
          <a:prstGeom prst="rect">
            <a:avLst/>
          </a:prstGeom>
          <a:ln>
            <a:noFill/>
          </a:ln>
          <a:extLst>
            <a:ext uri="{53640926-AAD7-44D8-BBD7-CCE9431645EC}">
              <a14:shadowObscured xmlns:a14="http://schemas.microsoft.com/office/drawing/2010/main"/>
            </a:ext>
          </a:extLst>
        </p:spPr>
      </p:pic>
      <p:sp>
        <p:nvSpPr>
          <p:cNvPr id="2" name="Textfeld 1"/>
          <p:cNvSpPr txBox="1"/>
          <p:nvPr/>
        </p:nvSpPr>
        <p:spPr>
          <a:xfrm>
            <a:off x="4644008" y="1259468"/>
            <a:ext cx="4499992" cy="400110"/>
          </a:xfrm>
          <a:prstGeom prst="rect">
            <a:avLst/>
          </a:prstGeom>
          <a:noFill/>
        </p:spPr>
        <p:txBody>
          <a:bodyPr wrap="square" rtlCol="0">
            <a:spAutoFit/>
          </a:bodyPr>
          <a:lstStyle/>
          <a:p>
            <a:r>
              <a:rPr lang="en-GB" sz="2000" b="1" dirty="0" smtClean="0"/>
              <a:t>Starch structure</a:t>
            </a:r>
            <a:endParaRPr lang="de-DE" sz="2000" b="1" dirty="0"/>
          </a:p>
        </p:txBody>
      </p:sp>
      <p:sp>
        <p:nvSpPr>
          <p:cNvPr id="8" name="Textfeld 7"/>
          <p:cNvSpPr txBox="1"/>
          <p:nvPr/>
        </p:nvSpPr>
        <p:spPr>
          <a:xfrm>
            <a:off x="360040" y="1259468"/>
            <a:ext cx="4499992" cy="400110"/>
          </a:xfrm>
          <a:prstGeom prst="rect">
            <a:avLst/>
          </a:prstGeom>
          <a:noFill/>
        </p:spPr>
        <p:txBody>
          <a:bodyPr wrap="square" rtlCol="0">
            <a:spAutoFit/>
          </a:bodyPr>
          <a:lstStyle/>
          <a:p>
            <a:r>
              <a:rPr lang="en-GB" sz="2000" b="1" dirty="0" smtClean="0"/>
              <a:t>Starch digestibility</a:t>
            </a:r>
            <a:endParaRPr lang="de-DE" sz="2000" b="1" dirty="0"/>
          </a:p>
        </p:txBody>
      </p:sp>
    </p:spTree>
    <p:extLst>
      <p:ext uri="{BB962C8B-B14F-4D97-AF65-F5344CB8AC3E}">
        <p14:creationId xmlns:p14="http://schemas.microsoft.com/office/powerpoint/2010/main" val="11294860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angle 2"/>
          <p:cNvSpPr>
            <a:spLocks noChangeArrowheads="1"/>
          </p:cNvSpPr>
          <p:nvPr/>
        </p:nvSpPr>
        <p:spPr bwMode="auto">
          <a:xfrm>
            <a:off x="0" y="214313"/>
            <a:ext cx="9144000" cy="762000"/>
          </a:xfrm>
          <a:prstGeom prst="rect">
            <a:avLst/>
          </a:prstGeom>
          <a:solidFill>
            <a:srgbClr val="6600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en-GB" sz="2800" b="1" dirty="0" smtClean="0">
                <a:solidFill>
                  <a:schemeClr val="bg1"/>
                </a:solidFill>
              </a:rPr>
              <a:t>    Summary</a:t>
            </a:r>
            <a:endParaRPr lang="en-GB" sz="2800" b="1" dirty="0">
              <a:solidFill>
                <a:schemeClr val="bg1"/>
              </a:solidFill>
            </a:endParaRPr>
          </a:p>
        </p:txBody>
      </p:sp>
      <p:pic>
        <p:nvPicPr>
          <p:cNvPr id="5" name="Picture 1" descr="University of Leeds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76952" y="-99392"/>
            <a:ext cx="2376264" cy="880098"/>
          </a:xfrm>
          <a:prstGeom prst="rect">
            <a:avLst/>
          </a:prstGeom>
          <a:noFill/>
          <a:extLst>
            <a:ext uri="{909E8E84-426E-40DD-AFC4-6F175D3DCCD1}">
              <a14:hiddenFill xmlns:a14="http://schemas.microsoft.com/office/drawing/2010/main">
                <a:solidFill>
                  <a:srgbClr val="FFFFFF"/>
                </a:solidFill>
              </a14:hiddenFill>
            </a:ext>
          </a:extLst>
        </p:spPr>
      </p:pic>
      <p:sp>
        <p:nvSpPr>
          <p:cNvPr id="3" name="Inhaltsplatzhalter 2"/>
          <p:cNvSpPr>
            <a:spLocks noGrp="1"/>
          </p:cNvSpPr>
          <p:nvPr>
            <p:ph idx="1"/>
          </p:nvPr>
        </p:nvSpPr>
        <p:spPr>
          <a:xfrm>
            <a:off x="457200" y="1600200"/>
            <a:ext cx="8291264" cy="4708525"/>
          </a:xfrm>
        </p:spPr>
        <p:txBody>
          <a:bodyPr>
            <a:noAutofit/>
          </a:bodyPr>
          <a:lstStyle/>
          <a:p>
            <a:pPr>
              <a:spcAft>
                <a:spcPts val="600"/>
              </a:spcAft>
            </a:pPr>
            <a:r>
              <a:rPr lang="en-GB" sz="2800" dirty="0" smtClean="0"/>
              <a:t>Total polyphenol </a:t>
            </a:r>
            <a:r>
              <a:rPr lang="en-GB" sz="2800" dirty="0" smtClean="0"/>
              <a:t>content and </a:t>
            </a:r>
            <a:r>
              <a:rPr lang="en-GB" sz="2800" dirty="0" smtClean="0"/>
              <a:t>bioactivity are largely depending on origin/pigmentation </a:t>
            </a:r>
            <a:r>
              <a:rPr lang="en-GB" sz="2800" dirty="0" smtClean="0"/>
              <a:t>of Sorghum </a:t>
            </a:r>
            <a:r>
              <a:rPr lang="en-GB" sz="2800" dirty="0" smtClean="0"/>
              <a:t>varieties</a:t>
            </a:r>
          </a:p>
          <a:p>
            <a:pPr>
              <a:spcAft>
                <a:spcPts val="600"/>
              </a:spcAft>
            </a:pPr>
            <a:r>
              <a:rPr lang="en-GB" sz="2800" dirty="0" smtClean="0"/>
              <a:t>Boiling and microwaving do reduce polyphenol content and bioactivity whereas fermentation retains higher polyphenol levels </a:t>
            </a:r>
            <a:endParaRPr lang="en-GB" sz="2800" dirty="0"/>
          </a:p>
          <a:p>
            <a:pPr>
              <a:spcAft>
                <a:spcPts val="600"/>
              </a:spcAft>
            </a:pPr>
            <a:r>
              <a:rPr lang="en-GB" sz="2800" dirty="0" smtClean="0"/>
              <a:t>Microwaving </a:t>
            </a:r>
            <a:r>
              <a:rPr lang="en-GB" sz="2800" dirty="0"/>
              <a:t>does not seem to have a </a:t>
            </a:r>
            <a:r>
              <a:rPr lang="en-GB" sz="2800" dirty="0" smtClean="0"/>
              <a:t>positive impact on parameters investigated</a:t>
            </a:r>
          </a:p>
        </p:txBody>
      </p:sp>
    </p:spTree>
    <p:extLst>
      <p:ext uri="{BB962C8B-B14F-4D97-AF65-F5344CB8AC3E}">
        <p14:creationId xmlns:p14="http://schemas.microsoft.com/office/powerpoint/2010/main" val="5460751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angle 2"/>
          <p:cNvSpPr>
            <a:spLocks noChangeArrowheads="1"/>
          </p:cNvSpPr>
          <p:nvPr/>
        </p:nvSpPr>
        <p:spPr bwMode="auto">
          <a:xfrm>
            <a:off x="0" y="214313"/>
            <a:ext cx="9144000" cy="762000"/>
          </a:xfrm>
          <a:prstGeom prst="rect">
            <a:avLst/>
          </a:prstGeom>
          <a:solidFill>
            <a:srgbClr val="6600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en-GB" sz="2800" dirty="0" smtClean="0">
                <a:solidFill>
                  <a:schemeClr val="bg1"/>
                </a:solidFill>
              </a:rPr>
              <a:t>    Present and future research activities </a:t>
            </a:r>
            <a:endParaRPr lang="en-GB" sz="2800" dirty="0">
              <a:solidFill>
                <a:schemeClr val="bg1"/>
              </a:solidFill>
            </a:endParaRPr>
          </a:p>
        </p:txBody>
      </p:sp>
      <p:pic>
        <p:nvPicPr>
          <p:cNvPr id="5" name="Picture 1" descr="University of Leeds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76952" y="-99392"/>
            <a:ext cx="2376264" cy="880098"/>
          </a:xfrm>
          <a:prstGeom prst="rect">
            <a:avLst/>
          </a:prstGeom>
          <a:noFill/>
          <a:extLst>
            <a:ext uri="{909E8E84-426E-40DD-AFC4-6F175D3DCCD1}">
              <a14:hiddenFill xmlns:a14="http://schemas.microsoft.com/office/drawing/2010/main">
                <a:solidFill>
                  <a:srgbClr val="FFFFFF"/>
                </a:solidFill>
              </a14:hiddenFill>
            </a:ext>
          </a:extLst>
        </p:spPr>
      </p:pic>
      <p:sp>
        <p:nvSpPr>
          <p:cNvPr id="3" name="Inhaltsplatzhalter 2"/>
          <p:cNvSpPr>
            <a:spLocks noGrp="1"/>
          </p:cNvSpPr>
          <p:nvPr>
            <p:ph idx="1"/>
          </p:nvPr>
        </p:nvSpPr>
        <p:spPr/>
        <p:txBody>
          <a:bodyPr>
            <a:normAutofit lnSpcReduction="10000"/>
          </a:bodyPr>
          <a:lstStyle/>
          <a:p>
            <a:pPr lvl="1"/>
            <a:r>
              <a:rPr lang="en-GB" dirty="0" smtClean="0"/>
              <a:t>Polyphenol composition</a:t>
            </a:r>
          </a:p>
          <a:p>
            <a:pPr lvl="2"/>
            <a:r>
              <a:rPr lang="en-GB" dirty="0"/>
              <a:t>Different </a:t>
            </a:r>
            <a:r>
              <a:rPr lang="en-GB" dirty="0" smtClean="0"/>
              <a:t>cultivars/growth conditions </a:t>
            </a:r>
            <a:r>
              <a:rPr lang="en-GB" dirty="0"/>
              <a:t>might result in variations in </a:t>
            </a:r>
            <a:r>
              <a:rPr lang="en-GB" dirty="0" smtClean="0"/>
              <a:t>polyphenols</a:t>
            </a:r>
          </a:p>
          <a:p>
            <a:pPr lvl="2"/>
            <a:r>
              <a:rPr lang="en-GB" dirty="0" smtClean="0"/>
              <a:t>Variations due to processing, in particular fermentation</a:t>
            </a:r>
            <a:endParaRPr lang="en-GB" dirty="0" smtClean="0"/>
          </a:p>
          <a:p>
            <a:pPr lvl="1"/>
            <a:r>
              <a:rPr lang="en-GB" dirty="0" smtClean="0"/>
              <a:t>Fermentation: Standardisation of fermentation conditions</a:t>
            </a:r>
          </a:p>
          <a:p>
            <a:pPr lvl="1"/>
            <a:r>
              <a:rPr lang="en-GB" dirty="0" smtClean="0"/>
              <a:t>Starch digestion: Particle size and fermentation </a:t>
            </a:r>
          </a:p>
          <a:p>
            <a:pPr lvl="1"/>
            <a:r>
              <a:rPr lang="en-GB" dirty="0" smtClean="0"/>
              <a:t>Impact </a:t>
            </a:r>
            <a:r>
              <a:rPr lang="en-GB" dirty="0" smtClean="0"/>
              <a:t>of Sorghum polyphenols on glucose metabolism</a:t>
            </a:r>
          </a:p>
          <a:p>
            <a:pPr lvl="1"/>
            <a:r>
              <a:rPr lang="en-GB" dirty="0" smtClean="0"/>
              <a:t>Bioactivity of grain proteins and peptides</a:t>
            </a:r>
            <a:endParaRPr lang="en-GB" dirty="0" smtClean="0"/>
          </a:p>
          <a:p>
            <a:pPr lvl="1"/>
            <a:endParaRPr lang="en-GB" dirty="0" smtClean="0"/>
          </a:p>
        </p:txBody>
      </p:sp>
    </p:spTree>
    <p:extLst>
      <p:ext uri="{BB962C8B-B14F-4D97-AF65-F5344CB8AC3E}">
        <p14:creationId xmlns:p14="http://schemas.microsoft.com/office/powerpoint/2010/main" val="23012332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angle 2"/>
          <p:cNvSpPr>
            <a:spLocks noChangeArrowheads="1"/>
          </p:cNvSpPr>
          <p:nvPr/>
        </p:nvSpPr>
        <p:spPr bwMode="auto">
          <a:xfrm>
            <a:off x="0" y="214313"/>
            <a:ext cx="9144000" cy="762000"/>
          </a:xfrm>
          <a:prstGeom prst="rect">
            <a:avLst/>
          </a:prstGeom>
          <a:solidFill>
            <a:srgbClr val="6600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en-GB" sz="2800" dirty="0" smtClean="0">
                <a:solidFill>
                  <a:schemeClr val="bg1"/>
                </a:solidFill>
              </a:rPr>
              <a:t>  Acknowledgements</a:t>
            </a:r>
            <a:endParaRPr lang="en-GB" sz="2800" dirty="0">
              <a:solidFill>
                <a:schemeClr val="bg1"/>
              </a:solidFill>
            </a:endParaRPr>
          </a:p>
        </p:txBody>
      </p:sp>
      <p:pic>
        <p:nvPicPr>
          <p:cNvPr id="5" name="Picture 1" descr="University of Leeds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76952" y="-99392"/>
            <a:ext cx="2376264" cy="880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txBox="1">
            <a:spLocks noChangeArrowheads="1"/>
          </p:cNvSpPr>
          <p:nvPr/>
        </p:nvSpPr>
        <p:spPr>
          <a:xfrm>
            <a:off x="323850" y="1484784"/>
            <a:ext cx="6294438" cy="4393083"/>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Tx/>
              <a:buNone/>
            </a:pPr>
            <a:r>
              <a:rPr lang="en-US" altLang="de-DE" sz="2800" b="1" dirty="0" smtClean="0"/>
              <a:t>Collaborations</a:t>
            </a:r>
          </a:p>
          <a:p>
            <a:pPr marL="0" indent="0">
              <a:buFontTx/>
              <a:buNone/>
            </a:pPr>
            <a:r>
              <a:rPr lang="en-US" altLang="de-DE" sz="2800" dirty="0" err="1" smtClean="0"/>
              <a:t>Dr</a:t>
            </a:r>
            <a:r>
              <a:rPr lang="en-US" altLang="de-DE" sz="2800" dirty="0" smtClean="0"/>
              <a:t> Caroline </a:t>
            </a:r>
            <a:r>
              <a:rPr lang="en-US" altLang="de-DE" sz="2800" dirty="0" err="1" smtClean="0"/>
              <a:t>Orfila</a:t>
            </a:r>
            <a:r>
              <a:rPr lang="en-US" altLang="de-DE" sz="2800" dirty="0" smtClean="0"/>
              <a:t>, University of Leeds</a:t>
            </a:r>
          </a:p>
          <a:p>
            <a:pPr marL="0" indent="0">
              <a:buFontTx/>
              <a:buNone/>
            </a:pPr>
            <a:r>
              <a:rPr lang="en-US" altLang="de-DE" sz="2800" dirty="0" err="1" smtClean="0"/>
              <a:t>Dr</a:t>
            </a:r>
            <a:r>
              <a:rPr lang="en-US" altLang="de-DE" sz="2800" dirty="0" smtClean="0"/>
              <a:t> Nik Watson, University of Nottingham </a:t>
            </a:r>
          </a:p>
          <a:p>
            <a:pPr marL="0" indent="0">
              <a:buFontTx/>
              <a:buNone/>
            </a:pPr>
            <a:r>
              <a:rPr lang="en-US" altLang="de-DE" sz="2800" dirty="0" err="1" smtClean="0"/>
              <a:t>Dr</a:t>
            </a:r>
            <a:r>
              <a:rPr lang="en-US" altLang="de-DE" sz="2800" dirty="0" smtClean="0"/>
              <a:t> Yusuf </a:t>
            </a:r>
            <a:r>
              <a:rPr lang="en-US" altLang="de-DE" sz="2800" dirty="0" err="1" smtClean="0"/>
              <a:t>Byaruhanga</a:t>
            </a:r>
            <a:r>
              <a:rPr lang="en-US" altLang="de-DE" sz="2800" dirty="0" smtClean="0"/>
              <a:t>, </a:t>
            </a:r>
            <a:r>
              <a:rPr lang="en-US" altLang="de-DE" sz="2800" dirty="0" err="1" smtClean="0"/>
              <a:t>Makere</a:t>
            </a:r>
            <a:r>
              <a:rPr lang="en-US" altLang="de-DE" sz="2800" dirty="0" smtClean="0"/>
              <a:t> University, Uganda</a:t>
            </a:r>
          </a:p>
          <a:p>
            <a:pPr marL="0" indent="0">
              <a:buFont typeface="Arial" pitchFamily="34" charset="0"/>
              <a:buNone/>
            </a:pPr>
            <a:endParaRPr lang="en-US" altLang="de-DE" sz="2800" dirty="0" smtClean="0"/>
          </a:p>
          <a:p>
            <a:pPr marL="0" indent="0">
              <a:buFont typeface="Arial" pitchFamily="34" charset="0"/>
              <a:buNone/>
            </a:pPr>
            <a:r>
              <a:rPr lang="en-US" altLang="de-DE" sz="2800" dirty="0" err="1" smtClean="0"/>
              <a:t>Mr</a:t>
            </a:r>
            <a:r>
              <a:rPr lang="en-US" altLang="de-DE" sz="2800" dirty="0" smtClean="0"/>
              <a:t> John </a:t>
            </a:r>
            <a:r>
              <a:rPr lang="en-US" altLang="de-DE" sz="2800" dirty="0" err="1" smtClean="0"/>
              <a:t>Kizito</a:t>
            </a:r>
            <a:r>
              <a:rPr lang="en-US" altLang="de-DE" sz="2800" dirty="0" smtClean="0"/>
              <a:t>, Uganda</a:t>
            </a:r>
          </a:p>
          <a:p>
            <a:pPr marL="0" indent="0">
              <a:buFont typeface="Arial" pitchFamily="34" charset="0"/>
              <a:buNone/>
            </a:pPr>
            <a:r>
              <a:rPr lang="en-US" altLang="de-DE" sz="2800" dirty="0" err="1" smtClean="0"/>
              <a:t>Ms</a:t>
            </a:r>
            <a:r>
              <a:rPr lang="en-US" altLang="de-DE" sz="2800" dirty="0" smtClean="0"/>
              <a:t> Bridget </a:t>
            </a:r>
            <a:r>
              <a:rPr lang="en-US" altLang="de-DE" sz="2800" dirty="0" err="1" smtClean="0"/>
              <a:t>Igbetar</a:t>
            </a:r>
            <a:r>
              <a:rPr lang="en-US" altLang="de-DE" sz="2800" dirty="0" smtClean="0"/>
              <a:t>, Nigeria</a:t>
            </a:r>
          </a:p>
          <a:p>
            <a:pPr marL="0" indent="0">
              <a:buFontTx/>
              <a:buNone/>
            </a:pPr>
            <a:endParaRPr lang="en-US" altLang="de-DE" sz="2800" dirty="0" smtClean="0"/>
          </a:p>
          <a:p>
            <a:pPr marL="0" indent="0">
              <a:buFontTx/>
              <a:buNone/>
            </a:pPr>
            <a:r>
              <a:rPr lang="en-US" altLang="de-DE" sz="2800" b="1" dirty="0" smtClean="0"/>
              <a:t>Funding</a:t>
            </a:r>
            <a:r>
              <a:rPr lang="en-US" altLang="de-DE" sz="2800" dirty="0" smtClean="0"/>
              <a:t> </a:t>
            </a:r>
          </a:p>
          <a:p>
            <a:pPr marL="0" indent="0">
              <a:buFontTx/>
              <a:buNone/>
            </a:pPr>
            <a:r>
              <a:rPr lang="en-US" altLang="de-DE" sz="2800" dirty="0" smtClean="0"/>
              <a:t>Grant from Africa College, University of Leeds</a:t>
            </a:r>
            <a:endParaRPr lang="en-US" altLang="de-DE" sz="2800" dirty="0"/>
          </a:p>
        </p:txBody>
      </p:sp>
      <p:pic>
        <p:nvPicPr>
          <p:cNvPr id="10" name="Picture 6" descr="Download ACP brochure as pd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18288" y="3167906"/>
            <a:ext cx="2525712" cy="3573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921718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805</Words>
  <Application>Microsoft Office PowerPoint</Application>
  <PresentationFormat>Bildschirmpräsentation (4:3)</PresentationFormat>
  <Paragraphs>102</Paragraphs>
  <Slides>13</Slides>
  <Notes>12</Notes>
  <HiddenSlides>0</HiddenSlides>
  <MMClips>0</MMClips>
  <ScaleCrop>false</ScaleCrop>
  <HeadingPairs>
    <vt:vector size="4" baseType="variant">
      <vt:variant>
        <vt:lpstr>Design</vt:lpstr>
      </vt:variant>
      <vt:variant>
        <vt:i4>1</vt:i4>
      </vt:variant>
      <vt:variant>
        <vt:lpstr>Folientitel</vt:lpstr>
      </vt:variant>
      <vt:variant>
        <vt:i4>13</vt:i4>
      </vt:variant>
    </vt:vector>
  </HeadingPairs>
  <TitlesOfParts>
    <vt:vector size="14" baseType="lpstr">
      <vt:lpstr>Office Theme</vt:lpstr>
      <vt:lpstr>Impact of food processing  on metabolic profile and nutritional value of Sorghum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University of Leeds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Bioactivity and Cellular Effects of Phytochemicals</dc:title>
  <dc:creator>prccbo</dc:creator>
  <cp:lastModifiedBy>tine</cp:lastModifiedBy>
  <cp:revision>194</cp:revision>
  <cp:lastPrinted>2015-01-19T00:22:37Z</cp:lastPrinted>
  <dcterms:created xsi:type="dcterms:W3CDTF">2015-01-09T14:24:16Z</dcterms:created>
  <dcterms:modified xsi:type="dcterms:W3CDTF">2015-08-10T14:02:30Z</dcterms:modified>
</cp:coreProperties>
</file>