
<file path=[Content_Types].xml><?xml version="1.0" encoding="utf-8"?>
<Types xmlns="http://schemas.openxmlformats.org/package/2006/content-types">
  <Default Extension="png" ContentType="image/png"/>
  <Default Extension="xlsm" ContentType="application/vnd.ms-excel.sheet.macroEnabled.12"/>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omments/comment2.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comments/comment3.xml" ContentType="application/vnd.openxmlformats-officedocument.presentationml.comments+xml"/>
  <Override PartName="/ppt/notesSlides/notesSlide9.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comments/comment4.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5.xml" ContentType="application/vnd.openxmlformats-officedocument.presentationml.comments+xml"/>
  <Override PartName="/ppt/notesSlides/notesSlide13.xml" ContentType="application/vnd.openxmlformats-officedocument.presentationml.notesSlide+xml"/>
  <Override PartName="/ppt/comments/comment6.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5" r:id="rId1"/>
  </p:sldMasterIdLst>
  <p:notesMasterIdLst>
    <p:notesMasterId r:id="rId18"/>
  </p:notesMasterIdLst>
  <p:handoutMasterIdLst>
    <p:handoutMasterId r:id="rId19"/>
  </p:handoutMasterIdLst>
  <p:sldIdLst>
    <p:sldId id="288" r:id="rId2"/>
    <p:sldId id="295" r:id="rId3"/>
    <p:sldId id="296" r:id="rId4"/>
    <p:sldId id="267" r:id="rId5"/>
    <p:sldId id="291" r:id="rId6"/>
    <p:sldId id="292" r:id="rId7"/>
    <p:sldId id="287" r:id="rId8"/>
    <p:sldId id="280" r:id="rId9"/>
    <p:sldId id="265" r:id="rId10"/>
    <p:sldId id="286" r:id="rId11"/>
    <p:sldId id="294" r:id="rId12"/>
    <p:sldId id="284" r:id="rId13"/>
    <p:sldId id="293" r:id="rId14"/>
    <p:sldId id="268" r:id="rId15"/>
    <p:sldId id="297" r:id="rId16"/>
    <p:sldId id="274" r:id="rId1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1pPr>
    <a:lvl2pPr marL="4572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2pPr>
    <a:lvl3pPr marL="9144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3pPr>
    <a:lvl4pPr marL="13716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4pPr>
    <a:lvl5pPr marL="1828800" algn="l" defTabSz="457200" rtl="0" fontAlgn="base">
      <a:spcBef>
        <a:spcPct val="0"/>
      </a:spcBef>
      <a:spcAft>
        <a:spcPct val="0"/>
      </a:spcAft>
      <a:defRPr kern="1200">
        <a:solidFill>
          <a:schemeClr val="tx1"/>
        </a:solidFill>
        <a:latin typeface="Arial" charset="0"/>
        <a:ea typeface="ヒラギノ角ゴ Pro W3" charset="0"/>
        <a:cs typeface="ヒラギノ角ゴ Pro W3" charset="0"/>
      </a:defRPr>
    </a:lvl5pPr>
    <a:lvl6pPr marL="2286000" algn="l" defTabSz="457200" rtl="0" eaLnBrk="1" latinLnBrk="0" hangingPunct="1">
      <a:defRPr kern="1200">
        <a:solidFill>
          <a:schemeClr val="tx1"/>
        </a:solidFill>
        <a:latin typeface="Arial" charset="0"/>
        <a:ea typeface="ヒラギノ角ゴ Pro W3" charset="0"/>
        <a:cs typeface="ヒラギノ角ゴ Pro W3" charset="0"/>
      </a:defRPr>
    </a:lvl6pPr>
    <a:lvl7pPr marL="2743200" algn="l" defTabSz="457200" rtl="0" eaLnBrk="1" latinLnBrk="0" hangingPunct="1">
      <a:defRPr kern="1200">
        <a:solidFill>
          <a:schemeClr val="tx1"/>
        </a:solidFill>
        <a:latin typeface="Arial" charset="0"/>
        <a:ea typeface="ヒラギノ角ゴ Pro W3" charset="0"/>
        <a:cs typeface="ヒラギノ角ゴ Pro W3" charset="0"/>
      </a:defRPr>
    </a:lvl7pPr>
    <a:lvl8pPr marL="3200400" algn="l" defTabSz="457200" rtl="0" eaLnBrk="1" latinLnBrk="0" hangingPunct="1">
      <a:defRPr kern="1200">
        <a:solidFill>
          <a:schemeClr val="tx1"/>
        </a:solidFill>
        <a:latin typeface="Arial" charset="0"/>
        <a:ea typeface="ヒラギノ角ゴ Pro W3" charset="0"/>
        <a:cs typeface="ヒラギノ角ゴ Pro W3" charset="0"/>
      </a:defRPr>
    </a:lvl8pPr>
    <a:lvl9pPr marL="3657600" algn="l" defTabSz="457200" rtl="0" eaLnBrk="1" latinLnBrk="0" hangingPunct="1">
      <a:defRPr kern="1200">
        <a:solidFill>
          <a:schemeClr val="tx1"/>
        </a:solidFill>
        <a:latin typeface="Arial" charset="0"/>
        <a:ea typeface="ヒラギノ角ゴ Pro W3" charset="0"/>
        <a:cs typeface="ヒラギノ角ゴ Pro W3"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ael S. Wong" initials="MSW" lastIdx="19" clrIdx="0"/>
  <p:cmAuthor id="1" name="ntwadmin" initials="n" lastIdx="11" clrIdx="1"/>
</p:cmAuthorLst>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7A"/>
    <a:srgbClr val="00437D"/>
    <a:srgbClr val="EFEFE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31" autoAdjust="0"/>
    <p:restoredTop sz="98120" autoAdjust="0"/>
  </p:normalViewPr>
  <p:slideViewPr>
    <p:cSldViewPr snapToGrid="0" snapToObjects="1">
      <p:cViewPr>
        <p:scale>
          <a:sx n="85" d="100"/>
          <a:sy n="85" d="100"/>
        </p:scale>
        <p:origin x="-834" y="-120"/>
      </p:cViewPr>
      <p:guideLst>
        <p:guide orient="horz" pos="4748"/>
        <p:guide pos="24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Macro-Enabled_Worksheet1.xlsm"/></Relationships>
</file>

<file path=ppt/charts/_rels/chart2.xml.rels><?xml version="1.0" encoding="UTF-8" standalone="yes"?>
<Relationships xmlns="http://schemas.openxmlformats.org/package/2006/relationships"><Relationship Id="rId2" Type="http://schemas.openxmlformats.org/officeDocument/2006/relationships/oleObject" Target="Workbook2"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Macro-Enabled_Worksheet3.xlsm"/><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900" b="0" i="0" u="none" strike="noStrike" baseline="0">
                <a:solidFill>
                  <a:srgbClr val="000000"/>
                </a:solidFill>
                <a:latin typeface="Geneva"/>
                <a:ea typeface="Geneva"/>
                <a:cs typeface="Geneva"/>
              </a:defRPr>
            </a:pPr>
            <a:endParaRPr lang="en-US"/>
          </a:p>
        </c:rich>
      </c:tx>
      <c:layout/>
      <c:overlay val="1"/>
      <c:spPr>
        <a:noFill/>
        <a:ln w="25388">
          <a:noFill/>
        </a:ln>
      </c:spPr>
    </c:title>
    <c:autoTitleDeleted val="0"/>
    <c:plotArea>
      <c:layout>
        <c:manualLayout>
          <c:layoutTarget val="inner"/>
          <c:xMode val="edge"/>
          <c:yMode val="edge"/>
          <c:x val="0.103043522657651"/>
          <c:y val="3.4615384615384603E-2"/>
          <c:w val="0.81475570233389105"/>
          <c:h val="0.76879849976970105"/>
        </c:manualLayout>
      </c:layout>
      <c:lineChart>
        <c:grouping val="standard"/>
        <c:varyColors val="0"/>
        <c:ser>
          <c:idx val="0"/>
          <c:order val="0"/>
          <c:tx>
            <c:strRef>
              <c:f>Sheet1!$B$1</c:f>
              <c:strCache>
                <c:ptCount val="1"/>
                <c:pt idx="0">
                  <c:v>Temperature</c:v>
                </c:pt>
              </c:strCache>
            </c:strRef>
          </c:tx>
          <c:spPr>
            <a:ln w="25400">
              <a:solidFill>
                <a:srgbClr val="000000"/>
              </a:solidFill>
              <a:prstDash val="solid"/>
            </a:ln>
          </c:spPr>
          <c:marker>
            <c:symbol val="none"/>
          </c:marker>
          <c:cat>
            <c:strRef>
              <c:f>Sheet1!$A$2:$A$63</c:f>
              <c:strCache>
                <c:ptCount val="62"/>
                <c:pt idx="0">
                  <c:v>Jul-08</c:v>
                </c:pt>
                <c:pt idx="1">
                  <c:v>Aug-08</c:v>
                </c:pt>
                <c:pt idx="2">
                  <c:v>Sep-08</c:v>
                </c:pt>
                <c:pt idx="3">
                  <c:v>Oct-08</c:v>
                </c:pt>
                <c:pt idx="4">
                  <c:v>Nov-08</c:v>
                </c:pt>
                <c:pt idx="5">
                  <c:v>Dec-08</c:v>
                </c:pt>
                <c:pt idx="6">
                  <c:v>Jan-09</c:v>
                </c:pt>
                <c:pt idx="7">
                  <c:v>Feb-09</c:v>
                </c:pt>
                <c:pt idx="8">
                  <c:v>Mar-09</c:v>
                </c:pt>
                <c:pt idx="9">
                  <c:v>Apr-09</c:v>
                </c:pt>
                <c:pt idx="10">
                  <c:v>May-09</c:v>
                </c:pt>
                <c:pt idx="11">
                  <c:v>Jun-09</c:v>
                </c:pt>
                <c:pt idx="12">
                  <c:v>Jul-09</c:v>
                </c:pt>
                <c:pt idx="13">
                  <c:v>Aug-09</c:v>
                </c:pt>
                <c:pt idx="14">
                  <c:v>Sep-09</c:v>
                </c:pt>
                <c:pt idx="15">
                  <c:v>Oct-09</c:v>
                </c:pt>
                <c:pt idx="16">
                  <c:v>Nov-09</c:v>
                </c:pt>
                <c:pt idx="17">
                  <c:v>Dec-09</c:v>
                </c:pt>
                <c:pt idx="18">
                  <c:v>Jan-10</c:v>
                </c:pt>
                <c:pt idx="19">
                  <c:v>Feb-10</c:v>
                </c:pt>
                <c:pt idx="20">
                  <c:v>Mar-10</c:v>
                </c:pt>
                <c:pt idx="21">
                  <c:v>Apr-10</c:v>
                </c:pt>
                <c:pt idx="22">
                  <c:v>May-10</c:v>
                </c:pt>
                <c:pt idx="23">
                  <c:v>Jun-10</c:v>
                </c:pt>
                <c:pt idx="24">
                  <c:v>Jul-10</c:v>
                </c:pt>
                <c:pt idx="25">
                  <c:v>Aug-10</c:v>
                </c:pt>
                <c:pt idx="26">
                  <c:v>Sep-10</c:v>
                </c:pt>
                <c:pt idx="27">
                  <c:v>Oct-10</c:v>
                </c:pt>
                <c:pt idx="28">
                  <c:v>Nov-10</c:v>
                </c:pt>
                <c:pt idx="29">
                  <c:v>Dec-10</c:v>
                </c:pt>
                <c:pt idx="30">
                  <c:v>Jan-11</c:v>
                </c:pt>
                <c:pt idx="31">
                  <c:v>Feb-11</c:v>
                </c:pt>
                <c:pt idx="32">
                  <c:v>Mar-11</c:v>
                </c:pt>
                <c:pt idx="33">
                  <c:v>Apr-11</c:v>
                </c:pt>
                <c:pt idx="34">
                  <c:v>May-11</c:v>
                </c:pt>
                <c:pt idx="35">
                  <c:v>Jun-11</c:v>
                </c:pt>
                <c:pt idx="36">
                  <c:v>Jul-11</c:v>
                </c:pt>
                <c:pt idx="37">
                  <c:v>Aug-11</c:v>
                </c:pt>
                <c:pt idx="38">
                  <c:v>Sep-11</c:v>
                </c:pt>
                <c:pt idx="39">
                  <c:v>Oct-11</c:v>
                </c:pt>
                <c:pt idx="40">
                  <c:v>Nov-11</c:v>
                </c:pt>
                <c:pt idx="41">
                  <c:v>Dec-11</c:v>
                </c:pt>
                <c:pt idx="42">
                  <c:v>Jan-12</c:v>
                </c:pt>
                <c:pt idx="43">
                  <c:v>Feb-12</c:v>
                </c:pt>
                <c:pt idx="44">
                  <c:v>Mar-12</c:v>
                </c:pt>
                <c:pt idx="45">
                  <c:v>Apr-12</c:v>
                </c:pt>
                <c:pt idx="46">
                  <c:v>May-12</c:v>
                </c:pt>
                <c:pt idx="47">
                  <c:v>Jun-12</c:v>
                </c:pt>
                <c:pt idx="48">
                  <c:v>Jul-12</c:v>
                </c:pt>
                <c:pt idx="49">
                  <c:v>Aug-12</c:v>
                </c:pt>
                <c:pt idx="50">
                  <c:v>Sep-12</c:v>
                </c:pt>
                <c:pt idx="51">
                  <c:v>Oct-12</c:v>
                </c:pt>
                <c:pt idx="52">
                  <c:v>Nov-12</c:v>
                </c:pt>
                <c:pt idx="53">
                  <c:v>Dec-12</c:v>
                </c:pt>
                <c:pt idx="54">
                  <c:v>Jan-13</c:v>
                </c:pt>
                <c:pt idx="55">
                  <c:v>Feb-13</c:v>
                </c:pt>
                <c:pt idx="56">
                  <c:v>Mar-13</c:v>
                </c:pt>
                <c:pt idx="57">
                  <c:v>Apr-13</c:v>
                </c:pt>
                <c:pt idx="58">
                  <c:v>May-13</c:v>
                </c:pt>
                <c:pt idx="59">
                  <c:v>Jun-13</c:v>
                </c:pt>
                <c:pt idx="60">
                  <c:v>Jul-13</c:v>
                </c:pt>
                <c:pt idx="61">
                  <c:v>Aug-13</c:v>
                </c:pt>
              </c:strCache>
            </c:strRef>
          </c:cat>
          <c:val>
            <c:numRef>
              <c:f>Sheet1!$B$2:$B$63</c:f>
              <c:numCache>
                <c:formatCode>General</c:formatCode>
                <c:ptCount val="62"/>
                <c:pt idx="0">
                  <c:v>93.6</c:v>
                </c:pt>
                <c:pt idx="1">
                  <c:v>94.6</c:v>
                </c:pt>
                <c:pt idx="2">
                  <c:v>90.3</c:v>
                </c:pt>
                <c:pt idx="3">
                  <c:v>79.900000000000006</c:v>
                </c:pt>
                <c:pt idx="4">
                  <c:v>65.7</c:v>
                </c:pt>
                <c:pt idx="5">
                  <c:v>51.8</c:v>
                </c:pt>
                <c:pt idx="6">
                  <c:v>57.9</c:v>
                </c:pt>
                <c:pt idx="7">
                  <c:v>58.5</c:v>
                </c:pt>
                <c:pt idx="8">
                  <c:v>65.3</c:v>
                </c:pt>
                <c:pt idx="9">
                  <c:v>73.2</c:v>
                </c:pt>
                <c:pt idx="10">
                  <c:v>84.6</c:v>
                </c:pt>
                <c:pt idx="11">
                  <c:v>86.2</c:v>
                </c:pt>
                <c:pt idx="12">
                  <c:v>93.7</c:v>
                </c:pt>
                <c:pt idx="13">
                  <c:v>92.3</c:v>
                </c:pt>
                <c:pt idx="14">
                  <c:v>91.4</c:v>
                </c:pt>
                <c:pt idx="15">
                  <c:v>73.599999999999994</c:v>
                </c:pt>
                <c:pt idx="16">
                  <c:v>64.400000000000006</c:v>
                </c:pt>
                <c:pt idx="17">
                  <c:v>52.3</c:v>
                </c:pt>
                <c:pt idx="18">
                  <c:v>52.7</c:v>
                </c:pt>
                <c:pt idx="19">
                  <c:v>59.4</c:v>
                </c:pt>
                <c:pt idx="20">
                  <c:v>64</c:v>
                </c:pt>
                <c:pt idx="21">
                  <c:v>66</c:v>
                </c:pt>
                <c:pt idx="22">
                  <c:v>74.5</c:v>
                </c:pt>
                <c:pt idx="23">
                  <c:v>88</c:v>
                </c:pt>
                <c:pt idx="24">
                  <c:v>91.9</c:v>
                </c:pt>
                <c:pt idx="25">
                  <c:v>89.1</c:v>
                </c:pt>
                <c:pt idx="26">
                  <c:v>88.7</c:v>
                </c:pt>
                <c:pt idx="27">
                  <c:v>75.900000000000006</c:v>
                </c:pt>
                <c:pt idx="28">
                  <c:v>63.9</c:v>
                </c:pt>
                <c:pt idx="29">
                  <c:v>56.5</c:v>
                </c:pt>
                <c:pt idx="30">
                  <c:v>52.3</c:v>
                </c:pt>
                <c:pt idx="31">
                  <c:v>58.3</c:v>
                </c:pt>
                <c:pt idx="32">
                  <c:v>60.4</c:v>
                </c:pt>
                <c:pt idx="33">
                  <c:v>69.3</c:v>
                </c:pt>
                <c:pt idx="34">
                  <c:v>74.099999999999994</c:v>
                </c:pt>
                <c:pt idx="35">
                  <c:v>83.1</c:v>
                </c:pt>
                <c:pt idx="36">
                  <c:v>90.3</c:v>
                </c:pt>
                <c:pt idx="37">
                  <c:v>91.2</c:v>
                </c:pt>
                <c:pt idx="38">
                  <c:v>91.4</c:v>
                </c:pt>
                <c:pt idx="39">
                  <c:v>78.3</c:v>
                </c:pt>
                <c:pt idx="40">
                  <c:v>61.5</c:v>
                </c:pt>
                <c:pt idx="41">
                  <c:v>59.4</c:v>
                </c:pt>
                <c:pt idx="42">
                  <c:v>60.4</c:v>
                </c:pt>
                <c:pt idx="43">
                  <c:v>63</c:v>
                </c:pt>
                <c:pt idx="44">
                  <c:v>62.4</c:v>
                </c:pt>
                <c:pt idx="45">
                  <c:v>72.3</c:v>
                </c:pt>
                <c:pt idx="46">
                  <c:v>84.2</c:v>
                </c:pt>
                <c:pt idx="47">
                  <c:v>88.5</c:v>
                </c:pt>
                <c:pt idx="48">
                  <c:v>92.7</c:v>
                </c:pt>
                <c:pt idx="49">
                  <c:v>95.4</c:v>
                </c:pt>
                <c:pt idx="50">
                  <c:v>91.9</c:v>
                </c:pt>
                <c:pt idx="51">
                  <c:v>78.3</c:v>
                </c:pt>
                <c:pt idx="52">
                  <c:v>66</c:v>
                </c:pt>
                <c:pt idx="53">
                  <c:v>54.9</c:v>
                </c:pt>
                <c:pt idx="54">
                  <c:v>55.6</c:v>
                </c:pt>
                <c:pt idx="55">
                  <c:v>62.6</c:v>
                </c:pt>
                <c:pt idx="56">
                  <c:v>70.7</c:v>
                </c:pt>
                <c:pt idx="57">
                  <c:v>78.099999999999994</c:v>
                </c:pt>
                <c:pt idx="58">
                  <c:v>83.3</c:v>
                </c:pt>
                <c:pt idx="59">
                  <c:v>90</c:v>
                </c:pt>
                <c:pt idx="60">
                  <c:v>93.6</c:v>
                </c:pt>
                <c:pt idx="61">
                  <c:v>94.6</c:v>
                </c:pt>
              </c:numCache>
            </c:numRef>
          </c:val>
          <c:smooth val="0"/>
        </c:ser>
        <c:dLbls>
          <c:showLegendKey val="0"/>
          <c:showVal val="0"/>
          <c:showCatName val="0"/>
          <c:showSerName val="0"/>
          <c:showPercent val="0"/>
          <c:showBubbleSize val="0"/>
        </c:dLbls>
        <c:marker val="1"/>
        <c:smooth val="0"/>
        <c:axId val="32677376"/>
        <c:axId val="78891840"/>
      </c:lineChart>
      <c:lineChart>
        <c:grouping val="standard"/>
        <c:varyColors val="0"/>
        <c:ser>
          <c:idx val="1"/>
          <c:order val="1"/>
          <c:tx>
            <c:strRef>
              <c:f>Sheet1!$C$1</c:f>
              <c:strCache>
                <c:ptCount val="1"/>
                <c:pt idx="0">
                  <c:v>Number of Consults</c:v>
                </c:pt>
              </c:strCache>
            </c:strRef>
          </c:tx>
          <c:spPr>
            <a:ln w="47625" cap="flat">
              <a:solidFill>
                <a:schemeClr val="bg2">
                  <a:lumMod val="50000"/>
                </a:schemeClr>
              </a:solidFill>
              <a:prstDash val="sysDash"/>
              <a:miter lim="800000"/>
            </a:ln>
          </c:spPr>
          <c:marker>
            <c:symbol val="none"/>
          </c:marker>
          <c:cat>
            <c:strRef>
              <c:f>Sheet1!$A$2:$A$63</c:f>
              <c:strCache>
                <c:ptCount val="62"/>
                <c:pt idx="0">
                  <c:v>Jul-08</c:v>
                </c:pt>
                <c:pt idx="1">
                  <c:v>Aug-08</c:v>
                </c:pt>
                <c:pt idx="2">
                  <c:v>Sep-08</c:v>
                </c:pt>
                <c:pt idx="3">
                  <c:v>Oct-08</c:v>
                </c:pt>
                <c:pt idx="4">
                  <c:v>Nov-08</c:v>
                </c:pt>
                <c:pt idx="5">
                  <c:v>Dec-08</c:v>
                </c:pt>
                <c:pt idx="6">
                  <c:v>Jan-09</c:v>
                </c:pt>
                <c:pt idx="7">
                  <c:v>Feb-09</c:v>
                </c:pt>
                <c:pt idx="8">
                  <c:v>Mar-09</c:v>
                </c:pt>
                <c:pt idx="9">
                  <c:v>Apr-09</c:v>
                </c:pt>
                <c:pt idx="10">
                  <c:v>May-09</c:v>
                </c:pt>
                <c:pt idx="11">
                  <c:v>Jun-09</c:v>
                </c:pt>
                <c:pt idx="12">
                  <c:v>Jul-09</c:v>
                </c:pt>
                <c:pt idx="13">
                  <c:v>Aug-09</c:v>
                </c:pt>
                <c:pt idx="14">
                  <c:v>Sep-09</c:v>
                </c:pt>
                <c:pt idx="15">
                  <c:v>Oct-09</c:v>
                </c:pt>
                <c:pt idx="16">
                  <c:v>Nov-09</c:v>
                </c:pt>
                <c:pt idx="17">
                  <c:v>Dec-09</c:v>
                </c:pt>
                <c:pt idx="18">
                  <c:v>Jan-10</c:v>
                </c:pt>
                <c:pt idx="19">
                  <c:v>Feb-10</c:v>
                </c:pt>
                <c:pt idx="20">
                  <c:v>Mar-10</c:v>
                </c:pt>
                <c:pt idx="21">
                  <c:v>Apr-10</c:v>
                </c:pt>
                <c:pt idx="22">
                  <c:v>May-10</c:v>
                </c:pt>
                <c:pt idx="23">
                  <c:v>Jun-10</c:v>
                </c:pt>
                <c:pt idx="24">
                  <c:v>Jul-10</c:v>
                </c:pt>
                <c:pt idx="25">
                  <c:v>Aug-10</c:v>
                </c:pt>
                <c:pt idx="26">
                  <c:v>Sep-10</c:v>
                </c:pt>
                <c:pt idx="27">
                  <c:v>Oct-10</c:v>
                </c:pt>
                <c:pt idx="28">
                  <c:v>Nov-10</c:v>
                </c:pt>
                <c:pt idx="29">
                  <c:v>Dec-10</c:v>
                </c:pt>
                <c:pt idx="30">
                  <c:v>Jan-11</c:v>
                </c:pt>
                <c:pt idx="31">
                  <c:v>Feb-11</c:v>
                </c:pt>
                <c:pt idx="32">
                  <c:v>Mar-11</c:v>
                </c:pt>
                <c:pt idx="33">
                  <c:v>Apr-11</c:v>
                </c:pt>
                <c:pt idx="34">
                  <c:v>May-11</c:v>
                </c:pt>
                <c:pt idx="35">
                  <c:v>Jun-11</c:v>
                </c:pt>
                <c:pt idx="36">
                  <c:v>Jul-11</c:v>
                </c:pt>
                <c:pt idx="37">
                  <c:v>Aug-11</c:v>
                </c:pt>
                <c:pt idx="38">
                  <c:v>Sep-11</c:v>
                </c:pt>
                <c:pt idx="39">
                  <c:v>Oct-11</c:v>
                </c:pt>
                <c:pt idx="40">
                  <c:v>Nov-11</c:v>
                </c:pt>
                <c:pt idx="41">
                  <c:v>Dec-11</c:v>
                </c:pt>
                <c:pt idx="42">
                  <c:v>Jan-12</c:v>
                </c:pt>
                <c:pt idx="43">
                  <c:v>Feb-12</c:v>
                </c:pt>
                <c:pt idx="44">
                  <c:v>Mar-12</c:v>
                </c:pt>
                <c:pt idx="45">
                  <c:v>Apr-12</c:v>
                </c:pt>
                <c:pt idx="46">
                  <c:v>May-12</c:v>
                </c:pt>
                <c:pt idx="47">
                  <c:v>Jun-12</c:v>
                </c:pt>
                <c:pt idx="48">
                  <c:v>Jul-12</c:v>
                </c:pt>
                <c:pt idx="49">
                  <c:v>Aug-12</c:v>
                </c:pt>
                <c:pt idx="50">
                  <c:v>Sep-12</c:v>
                </c:pt>
                <c:pt idx="51">
                  <c:v>Oct-12</c:v>
                </c:pt>
                <c:pt idx="52">
                  <c:v>Nov-12</c:v>
                </c:pt>
                <c:pt idx="53">
                  <c:v>Dec-12</c:v>
                </c:pt>
                <c:pt idx="54">
                  <c:v>Jan-13</c:v>
                </c:pt>
                <c:pt idx="55">
                  <c:v>Feb-13</c:v>
                </c:pt>
                <c:pt idx="56">
                  <c:v>Mar-13</c:v>
                </c:pt>
                <c:pt idx="57">
                  <c:v>Apr-13</c:v>
                </c:pt>
                <c:pt idx="58">
                  <c:v>May-13</c:v>
                </c:pt>
                <c:pt idx="59">
                  <c:v>Jun-13</c:v>
                </c:pt>
                <c:pt idx="60">
                  <c:v>Jul-13</c:v>
                </c:pt>
                <c:pt idx="61">
                  <c:v>Aug-13</c:v>
                </c:pt>
              </c:strCache>
            </c:strRef>
          </c:cat>
          <c:val>
            <c:numRef>
              <c:f>Sheet1!$C$2:$C$63</c:f>
              <c:numCache>
                <c:formatCode>General</c:formatCode>
                <c:ptCount val="62"/>
                <c:pt idx="0">
                  <c:v>67</c:v>
                </c:pt>
                <c:pt idx="1">
                  <c:v>71</c:v>
                </c:pt>
                <c:pt idx="2">
                  <c:v>58</c:v>
                </c:pt>
                <c:pt idx="3">
                  <c:v>54</c:v>
                </c:pt>
                <c:pt idx="4">
                  <c:v>52</c:v>
                </c:pt>
                <c:pt idx="5">
                  <c:v>58</c:v>
                </c:pt>
                <c:pt idx="6">
                  <c:v>61</c:v>
                </c:pt>
                <c:pt idx="7">
                  <c:v>64</c:v>
                </c:pt>
                <c:pt idx="8">
                  <c:v>49</c:v>
                </c:pt>
                <c:pt idx="9">
                  <c:v>67</c:v>
                </c:pt>
                <c:pt idx="10">
                  <c:v>76</c:v>
                </c:pt>
                <c:pt idx="11">
                  <c:v>75</c:v>
                </c:pt>
                <c:pt idx="12">
                  <c:v>57</c:v>
                </c:pt>
                <c:pt idx="13">
                  <c:v>55</c:v>
                </c:pt>
                <c:pt idx="14">
                  <c:v>69</c:v>
                </c:pt>
                <c:pt idx="15">
                  <c:v>51</c:v>
                </c:pt>
                <c:pt idx="16">
                  <c:v>51</c:v>
                </c:pt>
                <c:pt idx="17">
                  <c:v>40</c:v>
                </c:pt>
                <c:pt idx="18">
                  <c:v>41</c:v>
                </c:pt>
                <c:pt idx="19">
                  <c:v>36</c:v>
                </c:pt>
                <c:pt idx="20">
                  <c:v>35</c:v>
                </c:pt>
                <c:pt idx="21">
                  <c:v>45</c:v>
                </c:pt>
                <c:pt idx="22">
                  <c:v>47</c:v>
                </c:pt>
                <c:pt idx="23">
                  <c:v>58</c:v>
                </c:pt>
                <c:pt idx="24">
                  <c:v>56</c:v>
                </c:pt>
                <c:pt idx="25">
                  <c:v>59</c:v>
                </c:pt>
                <c:pt idx="26">
                  <c:v>69</c:v>
                </c:pt>
                <c:pt idx="27">
                  <c:v>51</c:v>
                </c:pt>
                <c:pt idx="28">
                  <c:v>43</c:v>
                </c:pt>
                <c:pt idx="29">
                  <c:v>44</c:v>
                </c:pt>
                <c:pt idx="30">
                  <c:v>44</c:v>
                </c:pt>
                <c:pt idx="31">
                  <c:v>46</c:v>
                </c:pt>
                <c:pt idx="32">
                  <c:v>51</c:v>
                </c:pt>
                <c:pt idx="33">
                  <c:v>56</c:v>
                </c:pt>
                <c:pt idx="34">
                  <c:v>54</c:v>
                </c:pt>
                <c:pt idx="35">
                  <c:v>51</c:v>
                </c:pt>
                <c:pt idx="36">
                  <c:v>50</c:v>
                </c:pt>
                <c:pt idx="37">
                  <c:v>54</c:v>
                </c:pt>
                <c:pt idx="38">
                  <c:v>65</c:v>
                </c:pt>
                <c:pt idx="39">
                  <c:v>42</c:v>
                </c:pt>
                <c:pt idx="40">
                  <c:v>44</c:v>
                </c:pt>
                <c:pt idx="41">
                  <c:v>37</c:v>
                </c:pt>
                <c:pt idx="42">
                  <c:v>42</c:v>
                </c:pt>
                <c:pt idx="43">
                  <c:v>48</c:v>
                </c:pt>
                <c:pt idx="44">
                  <c:v>52</c:v>
                </c:pt>
                <c:pt idx="45">
                  <c:v>55</c:v>
                </c:pt>
                <c:pt idx="46">
                  <c:v>52</c:v>
                </c:pt>
                <c:pt idx="47">
                  <c:v>63</c:v>
                </c:pt>
                <c:pt idx="48">
                  <c:v>53</c:v>
                </c:pt>
                <c:pt idx="49">
                  <c:v>56</c:v>
                </c:pt>
                <c:pt idx="50">
                  <c:v>57</c:v>
                </c:pt>
                <c:pt idx="51">
                  <c:v>46</c:v>
                </c:pt>
                <c:pt idx="52">
                  <c:v>58</c:v>
                </c:pt>
                <c:pt idx="53">
                  <c:v>51</c:v>
                </c:pt>
                <c:pt idx="54">
                  <c:v>50</c:v>
                </c:pt>
                <c:pt idx="55">
                  <c:v>41</c:v>
                </c:pt>
                <c:pt idx="56">
                  <c:v>54</c:v>
                </c:pt>
                <c:pt idx="57">
                  <c:v>48</c:v>
                </c:pt>
                <c:pt idx="58">
                  <c:v>64</c:v>
                </c:pt>
                <c:pt idx="59">
                  <c:v>52</c:v>
                </c:pt>
                <c:pt idx="60">
                  <c:v>63</c:v>
                </c:pt>
                <c:pt idx="61">
                  <c:v>70</c:v>
                </c:pt>
              </c:numCache>
            </c:numRef>
          </c:val>
          <c:smooth val="0"/>
        </c:ser>
        <c:dLbls>
          <c:showLegendKey val="0"/>
          <c:showVal val="0"/>
          <c:showCatName val="0"/>
          <c:showSerName val="0"/>
          <c:showPercent val="0"/>
          <c:showBubbleSize val="0"/>
        </c:dLbls>
        <c:marker val="1"/>
        <c:smooth val="0"/>
        <c:axId val="32198656"/>
        <c:axId val="80814080"/>
      </c:lineChart>
      <c:catAx>
        <c:axId val="32677376"/>
        <c:scaling>
          <c:orientation val="minMax"/>
        </c:scaling>
        <c:delete val="0"/>
        <c:axPos val="b"/>
        <c:numFmt formatCode="General" sourceLinked="0"/>
        <c:majorTickMark val="in"/>
        <c:minorTickMark val="none"/>
        <c:tickLblPos val="low"/>
        <c:spPr>
          <a:ln w="3175">
            <a:solidFill>
              <a:srgbClr val="000000"/>
            </a:solidFill>
            <a:prstDash val="solid"/>
          </a:ln>
        </c:spPr>
        <c:txPr>
          <a:bodyPr rot="-2700000" vert="horz"/>
          <a:lstStyle/>
          <a:p>
            <a:pPr lvl="0">
              <a:defRPr sz="1798" b="0" i="0" u="none" strike="noStrike">
                <a:solidFill>
                  <a:srgbClr val="000000"/>
                </a:solidFill>
                <a:effectLst/>
                <a:latin typeface="Arial"/>
                <a:cs typeface="Arial"/>
              </a:defRPr>
            </a:pPr>
            <a:endParaRPr lang="en-US"/>
          </a:p>
        </c:txPr>
        <c:crossAx val="78891840"/>
        <c:crosses val="autoZero"/>
        <c:auto val="1"/>
        <c:lblAlgn val="ctr"/>
        <c:lblOffset val="10"/>
        <c:tickLblSkip val="6"/>
        <c:tickMarkSkip val="6"/>
        <c:noMultiLvlLbl val="1"/>
      </c:catAx>
      <c:valAx>
        <c:axId val="78891840"/>
        <c:scaling>
          <c:orientation val="minMax"/>
          <c:min val="50"/>
        </c:scaling>
        <c:delete val="0"/>
        <c:axPos val="l"/>
        <c:majorGridlines>
          <c:spPr>
            <a:ln w="3175">
              <a:solidFill>
                <a:srgbClr val="333300"/>
              </a:solidFill>
              <a:prstDash val="solid"/>
            </a:ln>
          </c:spPr>
        </c:majorGridlines>
        <c:title>
          <c:tx>
            <c:rich>
              <a:bodyPr/>
              <a:lstStyle/>
              <a:p>
                <a:pPr>
                  <a:defRPr sz="1785" b="1" i="0" u="none" strike="noStrike" baseline="0">
                    <a:solidFill>
                      <a:srgbClr val="000000"/>
                    </a:solidFill>
                    <a:latin typeface="Verdana"/>
                    <a:ea typeface="Verdana"/>
                    <a:cs typeface="Verdana"/>
                  </a:defRPr>
                </a:pPr>
                <a:r>
                  <a:rPr lang="en-US" dirty="0"/>
                  <a:t>Temperature (F)</a:t>
                </a:r>
              </a:p>
            </c:rich>
          </c:tx>
          <c:layout>
            <c:manualLayout>
              <c:xMode val="edge"/>
              <c:yMode val="edge"/>
              <c:x val="1.87319299874152E-2"/>
              <c:y val="0.208352879536189"/>
            </c:manualLayout>
          </c:layout>
          <c:overlay val="1"/>
          <c:spPr>
            <a:noFill/>
            <a:ln w="25388">
              <a:noFill/>
            </a:ln>
          </c:spPr>
        </c:title>
        <c:numFmt formatCode="General" sourceLinked="0"/>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Arial"/>
                <a:ea typeface="Arial"/>
                <a:cs typeface="Arial"/>
              </a:defRPr>
            </a:pPr>
            <a:endParaRPr lang="en-US"/>
          </a:p>
        </c:txPr>
        <c:crossAx val="32677376"/>
        <c:crosses val="autoZero"/>
        <c:crossBetween val="between"/>
        <c:majorUnit val="10"/>
        <c:minorUnit val="6"/>
      </c:valAx>
      <c:catAx>
        <c:axId val="32198656"/>
        <c:scaling>
          <c:orientation val="minMax"/>
        </c:scaling>
        <c:delete val="1"/>
        <c:axPos val="b"/>
        <c:majorTickMark val="out"/>
        <c:minorTickMark val="none"/>
        <c:tickLblPos val="nextTo"/>
        <c:crossAx val="80814080"/>
        <c:crosses val="autoZero"/>
        <c:auto val="1"/>
        <c:lblAlgn val="ctr"/>
        <c:lblOffset val="100"/>
        <c:noMultiLvlLbl val="0"/>
      </c:catAx>
      <c:valAx>
        <c:axId val="80814080"/>
        <c:scaling>
          <c:orientation val="minMax"/>
          <c:min val="30"/>
        </c:scaling>
        <c:delete val="0"/>
        <c:axPos val="r"/>
        <c:title>
          <c:tx>
            <c:rich>
              <a:bodyPr rot="-5400000" vert="horz"/>
              <a:lstStyle/>
              <a:p>
                <a:pPr>
                  <a:defRPr sz="1799" b="1">
                    <a:solidFill>
                      <a:schemeClr val="bg2">
                        <a:lumMod val="10000"/>
                      </a:schemeClr>
                    </a:solidFill>
                  </a:defRPr>
                </a:pPr>
                <a:r>
                  <a:rPr lang="en-US" sz="1799" b="1" dirty="0" smtClean="0">
                    <a:solidFill>
                      <a:schemeClr val="bg2">
                        <a:lumMod val="10000"/>
                      </a:schemeClr>
                    </a:solidFill>
                  </a:rPr>
                  <a:t>Number of Consults</a:t>
                </a:r>
              </a:p>
            </c:rich>
          </c:tx>
          <c:layout>
            <c:manualLayout>
              <c:xMode val="edge"/>
              <c:yMode val="edge"/>
              <c:x val="0.96419626510267797"/>
              <c:y val="0.22509121617330899"/>
            </c:manualLayout>
          </c:layout>
          <c:overlay val="0"/>
        </c:title>
        <c:numFmt formatCode="General" sourceLinked="1"/>
        <c:majorTickMark val="in"/>
        <c:minorTickMark val="none"/>
        <c:tickLblPos val="nextTo"/>
        <c:spPr>
          <a:ln w="3175">
            <a:solidFill>
              <a:srgbClr val="1FB714"/>
            </a:solidFill>
            <a:prstDash val="solid"/>
          </a:ln>
        </c:spPr>
        <c:txPr>
          <a:bodyPr/>
          <a:lstStyle/>
          <a:p>
            <a:pPr>
              <a:defRPr sz="1799" baseline="0">
                <a:solidFill>
                  <a:schemeClr val="bg2">
                    <a:lumMod val="10000"/>
                  </a:schemeClr>
                </a:solidFill>
                <a:latin typeface="Arial"/>
                <a:cs typeface="Arial"/>
              </a:defRPr>
            </a:pPr>
            <a:endParaRPr lang="en-US"/>
          </a:p>
        </c:txPr>
        <c:crossAx val="32198656"/>
        <c:crosses val="max"/>
        <c:crossBetween val="between"/>
        <c:majorUnit val="10"/>
      </c:valAx>
      <c:spPr>
        <a:noFill/>
        <a:ln w="25407">
          <a:noFill/>
        </a:ln>
      </c:spPr>
    </c:plotArea>
    <c:legend>
      <c:legendPos val="r"/>
      <c:legendEntry>
        <c:idx val="0"/>
        <c:txPr>
          <a:bodyPr/>
          <a:lstStyle/>
          <a:p>
            <a:pPr>
              <a:defRPr sz="1518" b="0" i="0" u="none" strike="noStrike" baseline="0">
                <a:solidFill>
                  <a:srgbClr val="000000"/>
                </a:solidFill>
                <a:latin typeface="Verdana"/>
                <a:ea typeface="Verdana"/>
                <a:cs typeface="Verdana"/>
              </a:defRPr>
            </a:pPr>
            <a:endParaRPr lang="en-US"/>
          </a:p>
        </c:txPr>
      </c:legendEntry>
      <c:legendEntry>
        <c:idx val="1"/>
        <c:txPr>
          <a:bodyPr/>
          <a:lstStyle/>
          <a:p>
            <a:pPr>
              <a:defRPr sz="1518" b="0" i="0" u="none" strike="noStrike" baseline="0">
                <a:solidFill>
                  <a:srgbClr val="000000"/>
                </a:solidFill>
                <a:latin typeface="Verdana"/>
                <a:ea typeface="Verdana"/>
                <a:cs typeface="Verdana"/>
              </a:defRPr>
            </a:pPr>
            <a:endParaRPr lang="en-US"/>
          </a:p>
        </c:txPr>
      </c:legendEntry>
      <c:layout>
        <c:manualLayout>
          <c:xMode val="edge"/>
          <c:yMode val="edge"/>
          <c:x val="4.85241745317029E-2"/>
          <c:y val="2.9612554630742301E-2"/>
          <c:w val="0.88415439678431795"/>
          <c:h val="9.3663884657469998E-2"/>
        </c:manualLayout>
      </c:layout>
      <c:overlay val="1"/>
      <c:spPr>
        <a:noFill/>
        <a:ln w="25388">
          <a:noFill/>
        </a:ln>
      </c:spPr>
      <c:txPr>
        <a:bodyPr/>
        <a:lstStyle/>
        <a:p>
          <a:pPr>
            <a:defRPr sz="1653" b="0" i="0" u="none" strike="noStrike" baseline="0">
              <a:solidFill>
                <a:srgbClr val="DD0806"/>
              </a:solidFill>
              <a:latin typeface="Arial"/>
              <a:ea typeface="Arial"/>
              <a:cs typeface="Arial"/>
            </a:defRPr>
          </a:pPr>
          <a:endParaRPr lang="en-US"/>
        </a:p>
      </c:txPr>
    </c:legend>
    <c:plotVisOnly val="1"/>
    <c:dispBlanksAs val="gap"/>
    <c:showDLblsOverMax val="1"/>
  </c:chart>
  <c:spPr>
    <a:noFill/>
    <a:ln>
      <a:noFill/>
    </a:ln>
  </c:spPr>
  <c:txPr>
    <a:bodyPr/>
    <a:lstStyle/>
    <a:p>
      <a:pPr>
        <a:defRPr sz="1000" b="0" i="0" u="none" strike="noStrike" baseline="0">
          <a:solidFill>
            <a:srgbClr val="DD0806"/>
          </a:solidFill>
          <a:latin typeface="Verdana"/>
          <a:ea typeface="Verdana"/>
          <a:cs typeface="Verdana"/>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226951198407901"/>
          <c:y val="3.5616438356164397E-2"/>
          <c:w val="0.881250432638228"/>
          <c:h val="0.80465753424657505"/>
        </c:manualLayout>
      </c:layout>
      <c:barChart>
        <c:barDir val="col"/>
        <c:grouping val="stacked"/>
        <c:varyColors val="0"/>
        <c:ser>
          <c:idx val="0"/>
          <c:order val="0"/>
          <c:tx>
            <c:strRef>
              <c:f>Sheet1!$B$1</c:f>
              <c:strCache>
                <c:ptCount val="1"/>
                <c:pt idx="0">
                  <c:v>Males</c:v>
                </c:pt>
              </c:strCache>
            </c:strRef>
          </c:tx>
          <c:spPr>
            <a:solidFill>
              <a:srgbClr val="00467A"/>
            </a:solidFill>
          </c:spPr>
          <c:invertIfNegative val="0"/>
          <c:cat>
            <c:strRef>
              <c:f>Sheet1!$A$2:$A$5</c:f>
              <c:strCache>
                <c:ptCount val="4"/>
                <c:pt idx="0">
                  <c:v>Peds and Teens (0-17)</c:v>
                </c:pt>
                <c:pt idx="1">
                  <c:v>Early Adult (18-40)</c:v>
                </c:pt>
                <c:pt idx="2">
                  <c:v>Middle Aged (41-64)</c:v>
                </c:pt>
                <c:pt idx="3">
                  <c:v>Elderly  (65 or older)</c:v>
                </c:pt>
              </c:strCache>
            </c:strRef>
          </c:cat>
          <c:val>
            <c:numRef>
              <c:f>Sheet1!$B$2:$B$5</c:f>
              <c:numCache>
                <c:formatCode>General</c:formatCode>
                <c:ptCount val="4"/>
                <c:pt idx="0">
                  <c:v>268</c:v>
                </c:pt>
                <c:pt idx="1">
                  <c:v>1032</c:v>
                </c:pt>
                <c:pt idx="2">
                  <c:v>788</c:v>
                </c:pt>
                <c:pt idx="3">
                  <c:v>157</c:v>
                </c:pt>
              </c:numCache>
            </c:numRef>
          </c:val>
        </c:ser>
        <c:ser>
          <c:idx val="1"/>
          <c:order val="1"/>
          <c:tx>
            <c:strRef>
              <c:f>Sheet1!$C$1</c:f>
              <c:strCache>
                <c:ptCount val="1"/>
                <c:pt idx="0">
                  <c:v>Females </c:v>
                </c:pt>
              </c:strCache>
            </c:strRef>
          </c:tx>
          <c:spPr>
            <a:solidFill>
              <a:schemeClr val="accent2"/>
            </a:solidFill>
          </c:spPr>
          <c:invertIfNegative val="0"/>
          <c:cat>
            <c:strRef>
              <c:f>Sheet1!$A$2:$A$5</c:f>
              <c:strCache>
                <c:ptCount val="4"/>
                <c:pt idx="0">
                  <c:v>Peds and Teens (0-17)</c:v>
                </c:pt>
                <c:pt idx="1">
                  <c:v>Early Adult (18-40)</c:v>
                </c:pt>
                <c:pt idx="2">
                  <c:v>Middle Aged (41-64)</c:v>
                </c:pt>
                <c:pt idx="3">
                  <c:v>Elderly  (65 or older)</c:v>
                </c:pt>
              </c:strCache>
            </c:strRef>
          </c:cat>
          <c:val>
            <c:numRef>
              <c:f>Sheet1!$C$2:$C$5</c:f>
              <c:numCache>
                <c:formatCode>General</c:formatCode>
                <c:ptCount val="4"/>
                <c:pt idx="0">
                  <c:v>127</c:v>
                </c:pt>
                <c:pt idx="1">
                  <c:v>247</c:v>
                </c:pt>
                <c:pt idx="2">
                  <c:v>334</c:v>
                </c:pt>
                <c:pt idx="3">
                  <c:v>119</c:v>
                </c:pt>
              </c:numCache>
            </c:numRef>
          </c:val>
        </c:ser>
        <c:dLbls>
          <c:showLegendKey val="0"/>
          <c:showVal val="0"/>
          <c:showCatName val="0"/>
          <c:showSerName val="0"/>
          <c:showPercent val="0"/>
          <c:showBubbleSize val="0"/>
        </c:dLbls>
        <c:gapWidth val="76"/>
        <c:overlap val="100"/>
        <c:axId val="38448128"/>
        <c:axId val="32508160"/>
      </c:barChart>
      <c:catAx>
        <c:axId val="38448128"/>
        <c:scaling>
          <c:orientation val="minMax"/>
        </c:scaling>
        <c:delete val="0"/>
        <c:axPos val="b"/>
        <c:title>
          <c:tx>
            <c:rich>
              <a:bodyPr/>
              <a:lstStyle/>
              <a:p>
                <a:pPr>
                  <a:defRPr sz="1800"/>
                </a:pPr>
                <a:r>
                  <a:rPr lang="en-US" sz="1800" dirty="0">
                    <a:solidFill>
                      <a:srgbClr val="000000"/>
                    </a:solidFill>
                  </a:rPr>
                  <a:t>Age</a:t>
                </a:r>
                <a:r>
                  <a:rPr lang="en-US" sz="1800" baseline="0" dirty="0">
                    <a:solidFill>
                      <a:srgbClr val="000000"/>
                    </a:solidFill>
                  </a:rPr>
                  <a:t> Groups </a:t>
                </a:r>
              </a:p>
            </c:rich>
          </c:tx>
          <c:layout/>
          <c:overlay val="0"/>
        </c:title>
        <c:majorTickMark val="out"/>
        <c:minorTickMark val="none"/>
        <c:tickLblPos val="nextTo"/>
        <c:txPr>
          <a:bodyPr/>
          <a:lstStyle/>
          <a:p>
            <a:pPr>
              <a:defRPr sz="1400" kern="1200" spc="-150">
                <a:solidFill>
                  <a:srgbClr val="000000"/>
                </a:solidFill>
              </a:defRPr>
            </a:pPr>
            <a:endParaRPr lang="en-US"/>
          </a:p>
        </c:txPr>
        <c:crossAx val="32508160"/>
        <c:crosses val="autoZero"/>
        <c:auto val="1"/>
        <c:lblAlgn val="ctr"/>
        <c:lblOffset val="50"/>
        <c:noMultiLvlLbl val="0"/>
      </c:catAx>
      <c:valAx>
        <c:axId val="32508160"/>
        <c:scaling>
          <c:orientation val="minMax"/>
        </c:scaling>
        <c:delete val="0"/>
        <c:axPos val="l"/>
        <c:majorGridlines/>
        <c:title>
          <c:tx>
            <c:rich>
              <a:bodyPr rot="-5400000" vert="horz"/>
              <a:lstStyle/>
              <a:p>
                <a:pPr>
                  <a:defRPr sz="1800"/>
                </a:pPr>
                <a:r>
                  <a:rPr lang="en-US" sz="1800" dirty="0" smtClean="0">
                    <a:solidFill>
                      <a:srgbClr val="000000"/>
                    </a:solidFill>
                  </a:rPr>
                  <a:t>Number of Patients</a:t>
                </a:r>
                <a:endParaRPr lang="en-US" sz="1800" dirty="0">
                  <a:solidFill>
                    <a:srgbClr val="000000"/>
                  </a:solidFill>
                </a:endParaRPr>
              </a:p>
            </c:rich>
          </c:tx>
          <c:layout/>
          <c:overlay val="0"/>
          <c:spPr>
            <a:noFill/>
          </c:spPr>
        </c:title>
        <c:numFmt formatCode="General" sourceLinked="1"/>
        <c:majorTickMark val="out"/>
        <c:minorTickMark val="none"/>
        <c:tickLblPos val="nextTo"/>
        <c:txPr>
          <a:bodyPr/>
          <a:lstStyle/>
          <a:p>
            <a:pPr>
              <a:defRPr sz="1400"/>
            </a:pPr>
            <a:endParaRPr lang="en-US"/>
          </a:p>
        </c:txPr>
        <c:crossAx val="38448128"/>
        <c:crosses val="autoZero"/>
        <c:crossBetween val="between"/>
      </c:valAx>
    </c:plotArea>
    <c:legend>
      <c:legendPos val="r"/>
      <c:layout>
        <c:manualLayout>
          <c:xMode val="edge"/>
          <c:yMode val="edge"/>
          <c:x val="0.105400809273841"/>
          <c:y val="2.7683096338954901E-4"/>
          <c:w val="0.41821030183726998"/>
          <c:h val="0.15287110344083699"/>
        </c:manualLayout>
      </c:layout>
      <c:overlay val="0"/>
      <c:txPr>
        <a:bodyPr/>
        <a:lstStyle/>
        <a:p>
          <a:pPr>
            <a:defRPr sz="1800">
              <a:latin typeface="Arial"/>
              <a:cs typeface="Arial"/>
            </a:defRPr>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title>
      <c:tx>
        <c:rich>
          <a:bodyPr/>
          <a:lstStyle/>
          <a:p>
            <a:pPr>
              <a:defRPr sz="900" b="0" i="0" u="none" strike="noStrike" baseline="0">
                <a:solidFill>
                  <a:srgbClr val="000000"/>
                </a:solidFill>
                <a:latin typeface="Geneva"/>
                <a:ea typeface="Geneva"/>
                <a:cs typeface="Geneva"/>
              </a:defRPr>
            </a:pPr>
            <a:endParaRPr lang="en-US"/>
          </a:p>
        </c:rich>
      </c:tx>
      <c:layout/>
      <c:overlay val="1"/>
      <c:spPr>
        <a:noFill/>
        <a:ln w="25388">
          <a:noFill/>
        </a:ln>
      </c:spPr>
    </c:title>
    <c:autoTitleDeleted val="0"/>
    <c:plotArea>
      <c:layout>
        <c:manualLayout>
          <c:layoutTarget val="inner"/>
          <c:xMode val="edge"/>
          <c:yMode val="edge"/>
          <c:x val="0.103043522657651"/>
          <c:y val="3.4615384615384603E-2"/>
          <c:w val="0.81475570233389105"/>
          <c:h val="0.76879849976970105"/>
        </c:manualLayout>
      </c:layout>
      <c:lineChart>
        <c:grouping val="standard"/>
        <c:varyColors val="0"/>
        <c:ser>
          <c:idx val="0"/>
          <c:order val="0"/>
          <c:tx>
            <c:strRef>
              <c:f>Sheet1!$B$1</c:f>
              <c:strCache>
                <c:ptCount val="1"/>
                <c:pt idx="0">
                  <c:v>Temperature</c:v>
                </c:pt>
              </c:strCache>
            </c:strRef>
          </c:tx>
          <c:spPr>
            <a:ln w="12694">
              <a:solidFill>
                <a:srgbClr val="000000"/>
              </a:solidFill>
              <a:prstDash val="solid"/>
            </a:ln>
          </c:spPr>
          <c:marker>
            <c:symbol val="none"/>
          </c:marker>
          <c:cat>
            <c:strRef>
              <c:f>Sheet1!$A$2:$A$63</c:f>
              <c:strCache>
                <c:ptCount val="62"/>
                <c:pt idx="0">
                  <c:v>Jul-08</c:v>
                </c:pt>
                <c:pt idx="1">
                  <c:v>Aug-08</c:v>
                </c:pt>
                <c:pt idx="2">
                  <c:v>Sep-08</c:v>
                </c:pt>
                <c:pt idx="3">
                  <c:v>Oct-08</c:v>
                </c:pt>
                <c:pt idx="4">
                  <c:v>Nov-08</c:v>
                </c:pt>
                <c:pt idx="5">
                  <c:v>Dec-08</c:v>
                </c:pt>
                <c:pt idx="6">
                  <c:v>Jan-09</c:v>
                </c:pt>
                <c:pt idx="7">
                  <c:v>Feb-09</c:v>
                </c:pt>
                <c:pt idx="8">
                  <c:v>Mar-09</c:v>
                </c:pt>
                <c:pt idx="9">
                  <c:v>Apr-09</c:v>
                </c:pt>
                <c:pt idx="10">
                  <c:v>May-09</c:v>
                </c:pt>
                <c:pt idx="11">
                  <c:v>Jun-09</c:v>
                </c:pt>
                <c:pt idx="12">
                  <c:v>Jul-09</c:v>
                </c:pt>
                <c:pt idx="13">
                  <c:v>Aug-09</c:v>
                </c:pt>
                <c:pt idx="14">
                  <c:v>Sep-09</c:v>
                </c:pt>
                <c:pt idx="15">
                  <c:v>Oct-09</c:v>
                </c:pt>
                <c:pt idx="16">
                  <c:v>Nov-09</c:v>
                </c:pt>
                <c:pt idx="17">
                  <c:v>Dec-09</c:v>
                </c:pt>
                <c:pt idx="18">
                  <c:v>Jan-10</c:v>
                </c:pt>
                <c:pt idx="19">
                  <c:v>Feb-10</c:v>
                </c:pt>
                <c:pt idx="20">
                  <c:v>Mar-10</c:v>
                </c:pt>
                <c:pt idx="21">
                  <c:v>Apr-10</c:v>
                </c:pt>
                <c:pt idx="22">
                  <c:v>May-10</c:v>
                </c:pt>
                <c:pt idx="23">
                  <c:v>Jun-10</c:v>
                </c:pt>
                <c:pt idx="24">
                  <c:v>Jul-10</c:v>
                </c:pt>
                <c:pt idx="25">
                  <c:v>Aug-10</c:v>
                </c:pt>
                <c:pt idx="26">
                  <c:v>Sep-10</c:v>
                </c:pt>
                <c:pt idx="27">
                  <c:v>Oct-10</c:v>
                </c:pt>
                <c:pt idx="28">
                  <c:v>Nov-10</c:v>
                </c:pt>
                <c:pt idx="29">
                  <c:v>Dec-10</c:v>
                </c:pt>
                <c:pt idx="30">
                  <c:v>Jan-11</c:v>
                </c:pt>
                <c:pt idx="31">
                  <c:v>Feb-11</c:v>
                </c:pt>
                <c:pt idx="32">
                  <c:v>Mar-11</c:v>
                </c:pt>
                <c:pt idx="33">
                  <c:v>Apr-11</c:v>
                </c:pt>
                <c:pt idx="34">
                  <c:v>May-11</c:v>
                </c:pt>
                <c:pt idx="35">
                  <c:v>Jun-11</c:v>
                </c:pt>
                <c:pt idx="36">
                  <c:v>Jul-11</c:v>
                </c:pt>
                <c:pt idx="37">
                  <c:v>Aug-11</c:v>
                </c:pt>
                <c:pt idx="38">
                  <c:v>Sep-11</c:v>
                </c:pt>
                <c:pt idx="39">
                  <c:v>Oct-11</c:v>
                </c:pt>
                <c:pt idx="40">
                  <c:v>Nov-11</c:v>
                </c:pt>
                <c:pt idx="41">
                  <c:v>Dec-11</c:v>
                </c:pt>
                <c:pt idx="42">
                  <c:v>Jan-12</c:v>
                </c:pt>
                <c:pt idx="43">
                  <c:v>Feb-12</c:v>
                </c:pt>
                <c:pt idx="44">
                  <c:v>Mar-12</c:v>
                </c:pt>
                <c:pt idx="45">
                  <c:v>Apr-12</c:v>
                </c:pt>
                <c:pt idx="46">
                  <c:v>May-12</c:v>
                </c:pt>
                <c:pt idx="47">
                  <c:v>Jun-12</c:v>
                </c:pt>
                <c:pt idx="48">
                  <c:v>Jul-12</c:v>
                </c:pt>
                <c:pt idx="49">
                  <c:v>Aug-12</c:v>
                </c:pt>
                <c:pt idx="50">
                  <c:v>Sep-12</c:v>
                </c:pt>
                <c:pt idx="51">
                  <c:v>Oct-12</c:v>
                </c:pt>
                <c:pt idx="52">
                  <c:v>Nov-12</c:v>
                </c:pt>
                <c:pt idx="53">
                  <c:v>Dec-12</c:v>
                </c:pt>
                <c:pt idx="54">
                  <c:v>Jan-13</c:v>
                </c:pt>
                <c:pt idx="55">
                  <c:v>Feb-13</c:v>
                </c:pt>
                <c:pt idx="56">
                  <c:v>Mar-13</c:v>
                </c:pt>
                <c:pt idx="57">
                  <c:v>Apr-13</c:v>
                </c:pt>
                <c:pt idx="58">
                  <c:v>May-13</c:v>
                </c:pt>
                <c:pt idx="59">
                  <c:v>Jun-13</c:v>
                </c:pt>
                <c:pt idx="60">
                  <c:v>Jul-13</c:v>
                </c:pt>
                <c:pt idx="61">
                  <c:v>Aug-13</c:v>
                </c:pt>
              </c:strCache>
            </c:strRef>
          </c:cat>
          <c:val>
            <c:numRef>
              <c:f>Sheet1!$B$2:$B$63</c:f>
              <c:numCache>
                <c:formatCode>General</c:formatCode>
                <c:ptCount val="62"/>
                <c:pt idx="0">
                  <c:v>93.6</c:v>
                </c:pt>
                <c:pt idx="1">
                  <c:v>94.6</c:v>
                </c:pt>
                <c:pt idx="2">
                  <c:v>90.3</c:v>
                </c:pt>
                <c:pt idx="3">
                  <c:v>79.900000000000006</c:v>
                </c:pt>
                <c:pt idx="4">
                  <c:v>65.7</c:v>
                </c:pt>
                <c:pt idx="5">
                  <c:v>51.8</c:v>
                </c:pt>
                <c:pt idx="6">
                  <c:v>57.9</c:v>
                </c:pt>
                <c:pt idx="7">
                  <c:v>58.5</c:v>
                </c:pt>
                <c:pt idx="8">
                  <c:v>65.3</c:v>
                </c:pt>
                <c:pt idx="9">
                  <c:v>73.2</c:v>
                </c:pt>
                <c:pt idx="10">
                  <c:v>84.6</c:v>
                </c:pt>
                <c:pt idx="11">
                  <c:v>86.2</c:v>
                </c:pt>
                <c:pt idx="12">
                  <c:v>93.7</c:v>
                </c:pt>
                <c:pt idx="13">
                  <c:v>92.3</c:v>
                </c:pt>
                <c:pt idx="14">
                  <c:v>91.4</c:v>
                </c:pt>
                <c:pt idx="15">
                  <c:v>73.599999999999994</c:v>
                </c:pt>
                <c:pt idx="16">
                  <c:v>64.400000000000006</c:v>
                </c:pt>
                <c:pt idx="17">
                  <c:v>52.3</c:v>
                </c:pt>
                <c:pt idx="18">
                  <c:v>52.7</c:v>
                </c:pt>
                <c:pt idx="19">
                  <c:v>59.4</c:v>
                </c:pt>
                <c:pt idx="20">
                  <c:v>64</c:v>
                </c:pt>
                <c:pt idx="21">
                  <c:v>66</c:v>
                </c:pt>
                <c:pt idx="22">
                  <c:v>74.5</c:v>
                </c:pt>
                <c:pt idx="23">
                  <c:v>88</c:v>
                </c:pt>
                <c:pt idx="24">
                  <c:v>91.9</c:v>
                </c:pt>
                <c:pt idx="25">
                  <c:v>89.1</c:v>
                </c:pt>
                <c:pt idx="26">
                  <c:v>88.7</c:v>
                </c:pt>
                <c:pt idx="27">
                  <c:v>75.900000000000006</c:v>
                </c:pt>
                <c:pt idx="28">
                  <c:v>63.9</c:v>
                </c:pt>
                <c:pt idx="29">
                  <c:v>56.5</c:v>
                </c:pt>
                <c:pt idx="30">
                  <c:v>52.3</c:v>
                </c:pt>
                <c:pt idx="31">
                  <c:v>58.3</c:v>
                </c:pt>
                <c:pt idx="32">
                  <c:v>60.4</c:v>
                </c:pt>
                <c:pt idx="33">
                  <c:v>69.3</c:v>
                </c:pt>
                <c:pt idx="34">
                  <c:v>74.099999999999994</c:v>
                </c:pt>
                <c:pt idx="35">
                  <c:v>83.1</c:v>
                </c:pt>
                <c:pt idx="36">
                  <c:v>90.3</c:v>
                </c:pt>
                <c:pt idx="37">
                  <c:v>91.2</c:v>
                </c:pt>
                <c:pt idx="38">
                  <c:v>91.4</c:v>
                </c:pt>
                <c:pt idx="39">
                  <c:v>78.3</c:v>
                </c:pt>
                <c:pt idx="40">
                  <c:v>61.5</c:v>
                </c:pt>
                <c:pt idx="41">
                  <c:v>59.4</c:v>
                </c:pt>
                <c:pt idx="42">
                  <c:v>60.4</c:v>
                </c:pt>
                <c:pt idx="43">
                  <c:v>63</c:v>
                </c:pt>
                <c:pt idx="44">
                  <c:v>62.4</c:v>
                </c:pt>
                <c:pt idx="45">
                  <c:v>72.3</c:v>
                </c:pt>
                <c:pt idx="46">
                  <c:v>84.2</c:v>
                </c:pt>
                <c:pt idx="47">
                  <c:v>88.5</c:v>
                </c:pt>
                <c:pt idx="48">
                  <c:v>92.7</c:v>
                </c:pt>
                <c:pt idx="49">
                  <c:v>95.4</c:v>
                </c:pt>
                <c:pt idx="50">
                  <c:v>91.9</c:v>
                </c:pt>
                <c:pt idx="51">
                  <c:v>78.3</c:v>
                </c:pt>
                <c:pt idx="52">
                  <c:v>66</c:v>
                </c:pt>
                <c:pt idx="53">
                  <c:v>54.9</c:v>
                </c:pt>
                <c:pt idx="54">
                  <c:v>55.6</c:v>
                </c:pt>
                <c:pt idx="55">
                  <c:v>62.6</c:v>
                </c:pt>
                <c:pt idx="56">
                  <c:v>70.7</c:v>
                </c:pt>
                <c:pt idx="57">
                  <c:v>78.099999999999994</c:v>
                </c:pt>
                <c:pt idx="58">
                  <c:v>83.3</c:v>
                </c:pt>
                <c:pt idx="59">
                  <c:v>90</c:v>
                </c:pt>
                <c:pt idx="60">
                  <c:v>93.6</c:v>
                </c:pt>
                <c:pt idx="61">
                  <c:v>94.6</c:v>
                </c:pt>
              </c:numCache>
            </c:numRef>
          </c:val>
          <c:smooth val="0"/>
        </c:ser>
        <c:dLbls>
          <c:showLegendKey val="0"/>
          <c:showVal val="0"/>
          <c:showCatName val="0"/>
          <c:showSerName val="0"/>
          <c:showPercent val="0"/>
          <c:showBubbleSize val="0"/>
        </c:dLbls>
        <c:marker val="1"/>
        <c:smooth val="0"/>
        <c:axId val="35994624"/>
        <c:axId val="80820416"/>
      </c:lineChart>
      <c:lineChart>
        <c:grouping val="standard"/>
        <c:varyColors val="0"/>
        <c:ser>
          <c:idx val="1"/>
          <c:order val="1"/>
          <c:tx>
            <c:strRef>
              <c:f>Sheet1!$C$1</c:f>
              <c:strCache>
                <c:ptCount val="1"/>
                <c:pt idx="0">
                  <c:v>Number of Consults</c:v>
                </c:pt>
              </c:strCache>
            </c:strRef>
          </c:tx>
          <c:spPr>
            <a:ln w="47625" cap="flat">
              <a:solidFill>
                <a:srgbClr val="90713A"/>
              </a:solidFill>
              <a:prstDash val="sysDash"/>
              <a:bevel/>
            </a:ln>
          </c:spPr>
          <c:marker>
            <c:symbol val="none"/>
          </c:marker>
          <c:cat>
            <c:strRef>
              <c:f>Sheet1!$A$2:$A$63</c:f>
              <c:strCache>
                <c:ptCount val="62"/>
                <c:pt idx="0">
                  <c:v>Jul-08</c:v>
                </c:pt>
                <c:pt idx="1">
                  <c:v>Aug-08</c:v>
                </c:pt>
                <c:pt idx="2">
                  <c:v>Sep-08</c:v>
                </c:pt>
                <c:pt idx="3">
                  <c:v>Oct-08</c:v>
                </c:pt>
                <c:pt idx="4">
                  <c:v>Nov-08</c:v>
                </c:pt>
                <c:pt idx="5">
                  <c:v>Dec-08</c:v>
                </c:pt>
                <c:pt idx="6">
                  <c:v>Jan-09</c:v>
                </c:pt>
                <c:pt idx="7">
                  <c:v>Feb-09</c:v>
                </c:pt>
                <c:pt idx="8">
                  <c:v>Mar-09</c:v>
                </c:pt>
                <c:pt idx="9">
                  <c:v>Apr-09</c:v>
                </c:pt>
                <c:pt idx="10">
                  <c:v>May-09</c:v>
                </c:pt>
                <c:pt idx="11">
                  <c:v>Jun-09</c:v>
                </c:pt>
                <c:pt idx="12">
                  <c:v>Jul-09</c:v>
                </c:pt>
                <c:pt idx="13">
                  <c:v>Aug-09</c:v>
                </c:pt>
                <c:pt idx="14">
                  <c:v>Sep-09</c:v>
                </c:pt>
                <c:pt idx="15">
                  <c:v>Oct-09</c:v>
                </c:pt>
                <c:pt idx="16">
                  <c:v>Nov-09</c:v>
                </c:pt>
                <c:pt idx="17">
                  <c:v>Dec-09</c:v>
                </c:pt>
                <c:pt idx="18">
                  <c:v>Jan-10</c:v>
                </c:pt>
                <c:pt idx="19">
                  <c:v>Feb-10</c:v>
                </c:pt>
                <c:pt idx="20">
                  <c:v>Mar-10</c:v>
                </c:pt>
                <c:pt idx="21">
                  <c:v>Apr-10</c:v>
                </c:pt>
                <c:pt idx="22">
                  <c:v>May-10</c:v>
                </c:pt>
                <c:pt idx="23">
                  <c:v>Jun-10</c:v>
                </c:pt>
                <c:pt idx="24">
                  <c:v>Jul-10</c:v>
                </c:pt>
                <c:pt idx="25">
                  <c:v>Aug-10</c:v>
                </c:pt>
                <c:pt idx="26">
                  <c:v>Sep-10</c:v>
                </c:pt>
                <c:pt idx="27">
                  <c:v>Oct-10</c:v>
                </c:pt>
                <c:pt idx="28">
                  <c:v>Nov-10</c:v>
                </c:pt>
                <c:pt idx="29">
                  <c:v>Dec-10</c:v>
                </c:pt>
                <c:pt idx="30">
                  <c:v>Jan-11</c:v>
                </c:pt>
                <c:pt idx="31">
                  <c:v>Feb-11</c:v>
                </c:pt>
                <c:pt idx="32">
                  <c:v>Mar-11</c:v>
                </c:pt>
                <c:pt idx="33">
                  <c:v>Apr-11</c:v>
                </c:pt>
                <c:pt idx="34">
                  <c:v>May-11</c:v>
                </c:pt>
                <c:pt idx="35">
                  <c:v>Jun-11</c:v>
                </c:pt>
                <c:pt idx="36">
                  <c:v>Jul-11</c:v>
                </c:pt>
                <c:pt idx="37">
                  <c:v>Aug-11</c:v>
                </c:pt>
                <c:pt idx="38">
                  <c:v>Sep-11</c:v>
                </c:pt>
                <c:pt idx="39">
                  <c:v>Oct-11</c:v>
                </c:pt>
                <c:pt idx="40">
                  <c:v>Nov-11</c:v>
                </c:pt>
                <c:pt idx="41">
                  <c:v>Dec-11</c:v>
                </c:pt>
                <c:pt idx="42">
                  <c:v>Jan-12</c:v>
                </c:pt>
                <c:pt idx="43">
                  <c:v>Feb-12</c:v>
                </c:pt>
                <c:pt idx="44">
                  <c:v>Mar-12</c:v>
                </c:pt>
                <c:pt idx="45">
                  <c:v>Apr-12</c:v>
                </c:pt>
                <c:pt idx="46">
                  <c:v>May-12</c:v>
                </c:pt>
                <c:pt idx="47">
                  <c:v>Jun-12</c:v>
                </c:pt>
                <c:pt idx="48">
                  <c:v>Jul-12</c:v>
                </c:pt>
                <c:pt idx="49">
                  <c:v>Aug-12</c:v>
                </c:pt>
                <c:pt idx="50">
                  <c:v>Sep-12</c:v>
                </c:pt>
                <c:pt idx="51">
                  <c:v>Oct-12</c:v>
                </c:pt>
                <c:pt idx="52">
                  <c:v>Nov-12</c:v>
                </c:pt>
                <c:pt idx="53">
                  <c:v>Dec-12</c:v>
                </c:pt>
                <c:pt idx="54">
                  <c:v>Jan-13</c:v>
                </c:pt>
                <c:pt idx="55">
                  <c:v>Feb-13</c:v>
                </c:pt>
                <c:pt idx="56">
                  <c:v>Mar-13</c:v>
                </c:pt>
                <c:pt idx="57">
                  <c:v>Apr-13</c:v>
                </c:pt>
                <c:pt idx="58">
                  <c:v>May-13</c:v>
                </c:pt>
                <c:pt idx="59">
                  <c:v>Jun-13</c:v>
                </c:pt>
                <c:pt idx="60">
                  <c:v>Jul-13</c:v>
                </c:pt>
                <c:pt idx="61">
                  <c:v>Aug-13</c:v>
                </c:pt>
              </c:strCache>
            </c:strRef>
          </c:cat>
          <c:val>
            <c:numRef>
              <c:f>Sheet1!$C$2:$C$63</c:f>
              <c:numCache>
                <c:formatCode>General</c:formatCode>
                <c:ptCount val="62"/>
                <c:pt idx="0">
                  <c:v>67</c:v>
                </c:pt>
                <c:pt idx="1">
                  <c:v>71</c:v>
                </c:pt>
                <c:pt idx="2">
                  <c:v>58</c:v>
                </c:pt>
                <c:pt idx="3">
                  <c:v>54</c:v>
                </c:pt>
                <c:pt idx="4">
                  <c:v>52</c:v>
                </c:pt>
                <c:pt idx="5">
                  <c:v>58</c:v>
                </c:pt>
                <c:pt idx="6">
                  <c:v>61</c:v>
                </c:pt>
                <c:pt idx="7">
                  <c:v>64</c:v>
                </c:pt>
                <c:pt idx="8">
                  <c:v>49</c:v>
                </c:pt>
                <c:pt idx="9">
                  <c:v>67</c:v>
                </c:pt>
                <c:pt idx="10">
                  <c:v>76</c:v>
                </c:pt>
                <c:pt idx="11">
                  <c:v>75</c:v>
                </c:pt>
                <c:pt idx="12">
                  <c:v>57</c:v>
                </c:pt>
                <c:pt idx="13">
                  <c:v>55</c:v>
                </c:pt>
                <c:pt idx="14">
                  <c:v>69</c:v>
                </c:pt>
                <c:pt idx="15">
                  <c:v>51</c:v>
                </c:pt>
                <c:pt idx="16">
                  <c:v>51</c:v>
                </c:pt>
                <c:pt idx="17">
                  <c:v>40</c:v>
                </c:pt>
                <c:pt idx="18">
                  <c:v>41</c:v>
                </c:pt>
                <c:pt idx="19">
                  <c:v>36</c:v>
                </c:pt>
                <c:pt idx="20">
                  <c:v>35</c:v>
                </c:pt>
                <c:pt idx="21">
                  <c:v>45</c:v>
                </c:pt>
                <c:pt idx="22">
                  <c:v>47</c:v>
                </c:pt>
                <c:pt idx="23">
                  <c:v>58</c:v>
                </c:pt>
                <c:pt idx="24">
                  <c:v>56</c:v>
                </c:pt>
                <c:pt idx="25">
                  <c:v>59</c:v>
                </c:pt>
                <c:pt idx="26">
                  <c:v>69</c:v>
                </c:pt>
                <c:pt idx="27">
                  <c:v>51</c:v>
                </c:pt>
                <c:pt idx="28">
                  <c:v>43</c:v>
                </c:pt>
                <c:pt idx="29">
                  <c:v>44</c:v>
                </c:pt>
                <c:pt idx="30">
                  <c:v>44</c:v>
                </c:pt>
                <c:pt idx="31">
                  <c:v>46</c:v>
                </c:pt>
                <c:pt idx="32">
                  <c:v>51</c:v>
                </c:pt>
                <c:pt idx="33">
                  <c:v>56</c:v>
                </c:pt>
                <c:pt idx="34">
                  <c:v>54</c:v>
                </c:pt>
                <c:pt idx="35">
                  <c:v>51</c:v>
                </c:pt>
                <c:pt idx="36">
                  <c:v>50</c:v>
                </c:pt>
                <c:pt idx="37">
                  <c:v>54</c:v>
                </c:pt>
                <c:pt idx="38">
                  <c:v>65</c:v>
                </c:pt>
                <c:pt idx="39">
                  <c:v>42</c:v>
                </c:pt>
                <c:pt idx="40">
                  <c:v>44</c:v>
                </c:pt>
                <c:pt idx="41">
                  <c:v>37</c:v>
                </c:pt>
                <c:pt idx="42">
                  <c:v>42</c:v>
                </c:pt>
                <c:pt idx="43">
                  <c:v>48</c:v>
                </c:pt>
                <c:pt idx="44">
                  <c:v>52</c:v>
                </c:pt>
                <c:pt idx="45">
                  <c:v>55</c:v>
                </c:pt>
                <c:pt idx="46">
                  <c:v>52</c:v>
                </c:pt>
                <c:pt idx="47">
                  <c:v>63</c:v>
                </c:pt>
                <c:pt idx="48">
                  <c:v>53</c:v>
                </c:pt>
                <c:pt idx="49">
                  <c:v>56</c:v>
                </c:pt>
                <c:pt idx="50">
                  <c:v>57</c:v>
                </c:pt>
                <c:pt idx="51">
                  <c:v>46</c:v>
                </c:pt>
                <c:pt idx="52">
                  <c:v>58</c:v>
                </c:pt>
                <c:pt idx="53">
                  <c:v>51</c:v>
                </c:pt>
                <c:pt idx="54">
                  <c:v>50</c:v>
                </c:pt>
                <c:pt idx="55">
                  <c:v>41</c:v>
                </c:pt>
                <c:pt idx="56">
                  <c:v>54</c:v>
                </c:pt>
                <c:pt idx="57">
                  <c:v>48</c:v>
                </c:pt>
                <c:pt idx="58">
                  <c:v>64</c:v>
                </c:pt>
                <c:pt idx="59">
                  <c:v>52</c:v>
                </c:pt>
                <c:pt idx="60">
                  <c:v>63</c:v>
                </c:pt>
                <c:pt idx="61">
                  <c:v>70</c:v>
                </c:pt>
              </c:numCache>
            </c:numRef>
          </c:val>
          <c:smooth val="0"/>
        </c:ser>
        <c:dLbls>
          <c:showLegendKey val="0"/>
          <c:showVal val="0"/>
          <c:showCatName val="0"/>
          <c:showSerName val="0"/>
          <c:showPercent val="0"/>
          <c:showBubbleSize val="0"/>
        </c:dLbls>
        <c:marker val="1"/>
        <c:smooth val="0"/>
        <c:axId val="35995136"/>
        <c:axId val="80820992"/>
      </c:lineChart>
      <c:catAx>
        <c:axId val="35994624"/>
        <c:scaling>
          <c:orientation val="minMax"/>
        </c:scaling>
        <c:delete val="0"/>
        <c:axPos val="b"/>
        <c:numFmt formatCode="General" sourceLinked="0"/>
        <c:majorTickMark val="in"/>
        <c:minorTickMark val="none"/>
        <c:tickLblPos val="low"/>
        <c:spPr>
          <a:ln w="3175">
            <a:solidFill>
              <a:srgbClr val="000000"/>
            </a:solidFill>
            <a:prstDash val="solid"/>
          </a:ln>
        </c:spPr>
        <c:txPr>
          <a:bodyPr rot="-2700000" vert="horz"/>
          <a:lstStyle/>
          <a:p>
            <a:pPr lvl="0">
              <a:defRPr sz="1798" b="0" i="0" u="none" strike="noStrike">
                <a:solidFill>
                  <a:srgbClr val="000000"/>
                </a:solidFill>
                <a:effectLst/>
                <a:latin typeface="Arial"/>
                <a:cs typeface="Arial"/>
              </a:defRPr>
            </a:pPr>
            <a:endParaRPr lang="en-US"/>
          </a:p>
        </c:txPr>
        <c:crossAx val="80820416"/>
        <c:crosses val="autoZero"/>
        <c:auto val="1"/>
        <c:lblAlgn val="ctr"/>
        <c:lblOffset val="10"/>
        <c:tickLblSkip val="6"/>
        <c:tickMarkSkip val="6"/>
        <c:noMultiLvlLbl val="1"/>
      </c:catAx>
      <c:valAx>
        <c:axId val="80820416"/>
        <c:scaling>
          <c:orientation val="minMax"/>
          <c:min val="50"/>
        </c:scaling>
        <c:delete val="0"/>
        <c:axPos val="l"/>
        <c:majorGridlines>
          <c:spPr>
            <a:ln w="3175">
              <a:solidFill>
                <a:srgbClr val="333300"/>
              </a:solidFill>
              <a:prstDash val="solid"/>
            </a:ln>
          </c:spPr>
        </c:majorGridlines>
        <c:title>
          <c:tx>
            <c:rich>
              <a:bodyPr/>
              <a:lstStyle/>
              <a:p>
                <a:pPr>
                  <a:defRPr sz="1785" b="1" i="0" u="none" strike="noStrike" baseline="0">
                    <a:solidFill>
                      <a:srgbClr val="000000"/>
                    </a:solidFill>
                    <a:latin typeface="Verdana"/>
                    <a:ea typeface="Verdana"/>
                    <a:cs typeface="Verdana"/>
                  </a:defRPr>
                </a:pPr>
                <a:r>
                  <a:rPr lang="en-US"/>
                  <a:t>Temperature (F)</a:t>
                </a:r>
              </a:p>
            </c:rich>
          </c:tx>
          <c:layout>
            <c:manualLayout>
              <c:xMode val="edge"/>
              <c:yMode val="edge"/>
              <c:x val="1.87318980232366E-2"/>
              <c:y val="0.157147975712845"/>
            </c:manualLayout>
          </c:layout>
          <c:overlay val="1"/>
          <c:spPr>
            <a:noFill/>
            <a:ln w="25388">
              <a:noFill/>
            </a:ln>
          </c:spPr>
        </c:title>
        <c:numFmt formatCode="General" sourceLinked="0"/>
        <c:majorTickMark val="out"/>
        <c:minorTickMark val="none"/>
        <c:tickLblPos val="nextTo"/>
        <c:spPr>
          <a:ln w="3175">
            <a:solidFill>
              <a:srgbClr val="000000"/>
            </a:solidFill>
            <a:prstDash val="solid"/>
          </a:ln>
        </c:spPr>
        <c:txPr>
          <a:bodyPr rot="0" vert="horz"/>
          <a:lstStyle/>
          <a:p>
            <a:pPr>
              <a:defRPr sz="1800" b="0" i="0" u="none" strike="noStrike" baseline="0">
                <a:solidFill>
                  <a:srgbClr val="000000"/>
                </a:solidFill>
                <a:latin typeface="Arial"/>
                <a:ea typeface="Arial"/>
                <a:cs typeface="Arial"/>
              </a:defRPr>
            </a:pPr>
            <a:endParaRPr lang="en-US"/>
          </a:p>
        </c:txPr>
        <c:crossAx val="35994624"/>
        <c:crosses val="autoZero"/>
        <c:crossBetween val="between"/>
        <c:majorUnit val="10"/>
        <c:minorUnit val="6"/>
      </c:valAx>
      <c:catAx>
        <c:axId val="35995136"/>
        <c:scaling>
          <c:orientation val="minMax"/>
        </c:scaling>
        <c:delete val="1"/>
        <c:axPos val="b"/>
        <c:majorTickMark val="out"/>
        <c:minorTickMark val="none"/>
        <c:tickLblPos val="nextTo"/>
        <c:crossAx val="80820992"/>
        <c:crosses val="autoZero"/>
        <c:auto val="1"/>
        <c:lblAlgn val="ctr"/>
        <c:lblOffset val="100"/>
        <c:noMultiLvlLbl val="0"/>
      </c:catAx>
      <c:valAx>
        <c:axId val="80820992"/>
        <c:scaling>
          <c:orientation val="minMax"/>
          <c:min val="30"/>
        </c:scaling>
        <c:delete val="0"/>
        <c:axPos val="r"/>
        <c:title>
          <c:tx>
            <c:rich>
              <a:bodyPr rot="-5400000" vert="horz"/>
              <a:lstStyle/>
              <a:p>
                <a:pPr>
                  <a:defRPr sz="1799" b="1">
                    <a:solidFill>
                      <a:schemeClr val="bg2">
                        <a:lumMod val="10000"/>
                      </a:schemeClr>
                    </a:solidFill>
                  </a:defRPr>
                </a:pPr>
                <a:r>
                  <a:rPr lang="en-US" sz="1799" b="1" dirty="0" smtClean="0">
                    <a:solidFill>
                      <a:schemeClr val="bg2">
                        <a:lumMod val="10000"/>
                      </a:schemeClr>
                    </a:solidFill>
                  </a:rPr>
                  <a:t>Number of Consults</a:t>
                </a:r>
              </a:p>
            </c:rich>
          </c:tx>
          <c:layout/>
          <c:overlay val="0"/>
        </c:title>
        <c:numFmt formatCode="General" sourceLinked="1"/>
        <c:majorTickMark val="in"/>
        <c:minorTickMark val="none"/>
        <c:tickLblPos val="nextTo"/>
        <c:spPr>
          <a:ln w="3175">
            <a:solidFill>
              <a:srgbClr val="1FB714"/>
            </a:solidFill>
            <a:prstDash val="solid"/>
          </a:ln>
        </c:spPr>
        <c:txPr>
          <a:bodyPr/>
          <a:lstStyle/>
          <a:p>
            <a:pPr>
              <a:defRPr sz="1799" baseline="0">
                <a:solidFill>
                  <a:schemeClr val="bg2">
                    <a:lumMod val="10000"/>
                  </a:schemeClr>
                </a:solidFill>
                <a:latin typeface="Arial"/>
                <a:cs typeface="Arial"/>
              </a:defRPr>
            </a:pPr>
            <a:endParaRPr lang="en-US"/>
          </a:p>
        </c:txPr>
        <c:crossAx val="35995136"/>
        <c:crosses val="max"/>
        <c:crossBetween val="between"/>
        <c:majorUnit val="10"/>
      </c:valAx>
      <c:spPr>
        <a:noFill/>
        <a:ln w="25407">
          <a:noFill/>
        </a:ln>
      </c:spPr>
    </c:plotArea>
    <c:legend>
      <c:legendPos val="r"/>
      <c:legendEntry>
        <c:idx val="0"/>
        <c:txPr>
          <a:bodyPr/>
          <a:lstStyle/>
          <a:p>
            <a:pPr>
              <a:defRPr sz="1518" b="0" i="0" u="none" strike="noStrike" baseline="0">
                <a:solidFill>
                  <a:srgbClr val="000000"/>
                </a:solidFill>
                <a:latin typeface="Verdana"/>
                <a:ea typeface="Verdana"/>
                <a:cs typeface="Verdana"/>
              </a:defRPr>
            </a:pPr>
            <a:endParaRPr lang="en-US"/>
          </a:p>
        </c:txPr>
      </c:legendEntry>
      <c:legendEntry>
        <c:idx val="1"/>
        <c:txPr>
          <a:bodyPr/>
          <a:lstStyle/>
          <a:p>
            <a:pPr>
              <a:defRPr sz="1518" b="0" i="0" u="none" strike="noStrike" baseline="0">
                <a:solidFill>
                  <a:srgbClr val="000000"/>
                </a:solidFill>
                <a:latin typeface="Verdana"/>
                <a:ea typeface="Verdana"/>
                <a:cs typeface="Verdana"/>
              </a:defRPr>
            </a:pPr>
            <a:endParaRPr lang="en-US"/>
          </a:p>
        </c:txPr>
      </c:legendEntry>
      <c:layout>
        <c:manualLayout>
          <c:xMode val="edge"/>
          <c:yMode val="edge"/>
          <c:x val="4.85241745317029E-2"/>
          <c:y val="2.9612554630742301E-2"/>
          <c:w val="0.88415439678431795"/>
          <c:h val="9.3663884657469998E-2"/>
        </c:manualLayout>
      </c:layout>
      <c:overlay val="1"/>
      <c:spPr>
        <a:noFill/>
        <a:ln w="25388">
          <a:noFill/>
        </a:ln>
      </c:spPr>
      <c:txPr>
        <a:bodyPr/>
        <a:lstStyle/>
        <a:p>
          <a:pPr>
            <a:defRPr sz="1653" b="0" i="0" u="none" strike="noStrike" baseline="0">
              <a:solidFill>
                <a:srgbClr val="DD0806"/>
              </a:solidFill>
              <a:latin typeface="Arial"/>
              <a:ea typeface="Arial"/>
              <a:cs typeface="Arial"/>
            </a:defRPr>
          </a:pPr>
          <a:endParaRPr lang="en-US"/>
        </a:p>
      </c:txPr>
    </c:legend>
    <c:plotVisOnly val="1"/>
    <c:dispBlanksAs val="gap"/>
    <c:showDLblsOverMax val="1"/>
  </c:chart>
  <c:spPr>
    <a:noFill/>
    <a:ln>
      <a:noFill/>
    </a:ln>
  </c:spPr>
  <c:txPr>
    <a:bodyPr/>
    <a:lstStyle/>
    <a:p>
      <a:pPr>
        <a:defRPr sz="1000" b="0" i="0" u="none" strike="noStrike" baseline="0">
          <a:solidFill>
            <a:srgbClr val="DD0806"/>
          </a:solidFill>
          <a:latin typeface="Verdana"/>
          <a:ea typeface="Verdana"/>
          <a:cs typeface="Verdana"/>
        </a:defRPr>
      </a:pPr>
      <a:endParaRPr lang="en-US"/>
    </a:p>
  </c:txPr>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4-05-05T11:36:56.275" idx="1">
    <p:pos x="576" y="2514"/>
    <p:text>Can probably leave out the previous UCD study as it was general surgery only.
Maybe mention that most previous studies were in pediatric orthopedic literature</p:text>
  </p:cm>
  <p:cm authorId="0" dt="2014-05-07T07:59:03.484" idx="2">
    <p:pos x="4008" y="-47"/>
    <p:text>please add to all slides</p:text>
  </p:cm>
  <p:cm authorId="0" dt="2014-05-07T08:04:49.265" idx="3">
    <p:pos x="1048" y="654"/>
    <p:text>Can say same thing as planned, but would try to limit number of words on each line as well as total lines per slide (see edits made as an example)
Also see if you can find a relevent graphic for the right side of the slide to add visual interest, perhaps a thermometer with the mercury about to burst from the top</p:text>
  </p:cm>
  <p:cm authorId="0" dt="2014-05-07T08:05:55.656" idx="4">
    <p:pos x="1624" y="1665"/>
    <p:text>perhaps list a couple key finds from some papers, but be mindful of time restraints</p:text>
  </p:cm>
  <p:cm authorId="0" dt="2014-05-07T08:07:44.500" idx="5">
    <p:pos x="529" y="88"/>
    <p:text>line up all the title words so they don't jump around</p:text>
  </p:cm>
  <p:cm authorId="1" dt="2014-05-15T21:57:26.385" idx="5">
    <p:pos x="212" y="102"/>
    <p:text>I'm not excited about the pictures as not sure what they add.  Since you are talking about studies, pull snap shots of the article titles of those referenced in your discussion.  This wlil help the audience track with what you are saying.  You can even animate them in when you mention each one.</p:text>
  </p:cm>
  <p:cm authorId="1" dt="2014-05-15T22:01:08.926" idx="6">
    <p:pos x="2743" y="82"/>
    <p:text>I like the title of the slide left justified and centered vertically. You can use this same position on each slide so the text doesn't jump around creating distraction.  Keeping it fixed to this point on the left will ground the title.  I also like it bolded</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4-05-07T10:53:08.828" idx="13">
    <p:pos x="10" y="10"/>
    <p:text>make sure all the years are displayed.  also how did you decide on what months to display? an interval of every 6 months would distribute the display of years more evenly, i.e. 2 per year</p:text>
  </p:cm>
  <p:cm authorId="1" dt="2014-05-15T22:27:20.902" idx="7">
    <p:pos x="5687" y="550"/>
    <p:text>please move the graph down.  it is crowding the top of the slide.
perhaps move the R and P values to the gold area below right</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4-05-07T10:49:42.437" idx="16">
    <p:pos x="3588" y="377"/>
    <p:text>ensure graphic fits on slide with enough space on sides to not lose any words or graphic when ultimately displayed
get ages underneath groups or eliminate groups if tight
where is the female data?  I only see blue</p:text>
  </p:cm>
</p:cmLst>
</file>

<file path=ppt/comments/comment4.xml><?xml version="1.0" encoding="utf-8"?>
<p:cmLst xmlns:a="http://schemas.openxmlformats.org/drawingml/2006/main" xmlns:r="http://schemas.openxmlformats.org/officeDocument/2006/relationships" xmlns:p="http://schemas.openxmlformats.org/presentationml/2006/main">
  <p:cm authorId="0" dt="2014-05-07T10:53:08.828" idx="19">
    <p:pos x="10" y="10"/>
    <p:text>make sure all the years are displayed.  also how did you decide on what months to display? an interval of every 6 months would distribute the display of years more evenly, i.e. 2 per year</p:text>
  </p:cm>
</p:cmLst>
</file>

<file path=ppt/comments/comment5.xml><?xml version="1.0" encoding="utf-8"?>
<p:cmLst xmlns:a="http://schemas.openxmlformats.org/drawingml/2006/main" xmlns:r="http://schemas.openxmlformats.org/officeDocument/2006/relationships" xmlns:p="http://schemas.openxmlformats.org/presentationml/2006/main">
  <p:cm authorId="1" dt="2014-05-05T11:43:35.595" idx="3">
    <p:pos x="204" y="2520"/>
    <p:text>Animations may help on this page as well to better itemize your talking points.</p:text>
  </p:cm>
  <p:cm authorId="0" dt="2014-05-07T10:58:49.421" idx="11">
    <p:pos x="15" y="10"/>
    <p:text>order conclusins in order of hypothesis
first conclude regarding number of hand and face consults
then gender
then days of week
again, condense words per line and numbers of lines.
</p:text>
  </p:cm>
  <p:cm authorId="1" dt="2014-05-15T22:44:58.343" idx="10">
    <p:pos x="1271" y="84"/>
    <p:text>not sure what these graphics add
woiuld also add text fregarding males and weekly distribution.
before implications</p:text>
  </p:cm>
</p:cmLst>
</file>

<file path=ppt/comments/comment6.xml><?xml version="1.0" encoding="utf-8"?>
<p:cmLst xmlns:a="http://schemas.openxmlformats.org/drawingml/2006/main" xmlns:r="http://schemas.openxmlformats.org/officeDocument/2006/relationships" xmlns:p="http://schemas.openxmlformats.org/presentationml/2006/main">
  <p:cm authorId="1" dt="2014-05-15T22:46:42.463" idx="11">
    <p:pos x="1883" y="84"/>
    <p:text>what are you putting here?
I don't like the blank slide
Names and/or Pictures of team members?</p:text>
  </p:cm>
</p:cmLst>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ヒラギノ角ゴ Pro W3" charset="0"/>
                <a:cs typeface="ヒラギノ角ゴ Pro W3"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081072D9-4861-8741-B6D2-84A5B115A263}" type="datetime1">
              <a:rPr lang="en-US"/>
              <a:pPr>
                <a:defRPr/>
              </a:pPr>
              <a:t>8/20/2015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ea typeface="ヒラギノ角ゴ Pro W3" charset="0"/>
                <a:cs typeface="ヒラギノ角ゴ Pro W3"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8399F503-156C-204B-9CEC-EF7294A28EFF}" type="slidenum">
              <a:rPr lang="en-US"/>
              <a:pPr>
                <a:defRPr/>
              </a:pPr>
              <a:t>‹#›</a:t>
            </a:fld>
            <a:endParaRPr lang="en-US"/>
          </a:p>
        </p:txBody>
      </p:sp>
    </p:spTree>
    <p:extLst>
      <p:ext uri="{BB962C8B-B14F-4D97-AF65-F5344CB8AC3E}">
        <p14:creationId xmlns:p14="http://schemas.microsoft.com/office/powerpoint/2010/main" val="2663351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ヒラギノ角ゴ Pro W3" charset="-128"/>
                <a:cs typeface="ヒラギノ角ゴ Pro W3" charset="-128"/>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smtClean="0"/>
            </a:lvl1pPr>
          </a:lstStyle>
          <a:p>
            <a:pPr>
              <a:defRPr/>
            </a:pPr>
            <a:fld id="{F1CDFF81-EEBB-424B-9716-428D85B42D22}" type="datetime1">
              <a:rPr lang="en-US"/>
              <a:pPr>
                <a:defRPr/>
              </a:pPr>
              <a:t>8/20/2015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ヒラギノ角ゴ Pro W3" charset="-128"/>
                <a:cs typeface="ヒラギノ角ゴ Pro W3" charset="-128"/>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smtClean="0"/>
            </a:lvl1pPr>
          </a:lstStyle>
          <a:p>
            <a:pPr>
              <a:defRPr/>
            </a:pPr>
            <a:fld id="{A6CF00C9-54E3-FC48-B91B-EADD9F0E9F92}" type="slidenum">
              <a:rPr lang="en-US"/>
              <a:pPr>
                <a:defRPr/>
              </a:pPr>
              <a:t>‹#›</a:t>
            </a:fld>
            <a:endParaRPr lang="en-US"/>
          </a:p>
        </p:txBody>
      </p:sp>
    </p:spTree>
    <p:extLst>
      <p:ext uri="{BB962C8B-B14F-4D97-AF65-F5344CB8AC3E}">
        <p14:creationId xmlns:p14="http://schemas.microsoft.com/office/powerpoint/2010/main" val="328546010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1</a:t>
            </a:fld>
            <a:endParaRPr lang="en-US"/>
          </a:p>
        </p:txBody>
      </p:sp>
    </p:spTree>
    <p:extLst>
      <p:ext uri="{BB962C8B-B14F-4D97-AF65-F5344CB8AC3E}">
        <p14:creationId xmlns:p14="http://schemas.microsoft.com/office/powerpoint/2010/main" val="2362698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aseline="0" dirty="0" smtClean="0"/>
              <a:t>According to a study at Boston’s Trauma I Medical Center,</a:t>
            </a:r>
          </a:p>
          <a:p>
            <a:r>
              <a:rPr lang="en-US" baseline="0" dirty="0" smtClean="0"/>
              <a:t> there is a strong correlation between maximum daily temperatures and trauma admissions </a:t>
            </a:r>
          </a:p>
          <a:p>
            <a:endParaRPr lang="en-US" baseline="0" dirty="0" smtClean="0"/>
          </a:p>
          <a:p>
            <a:r>
              <a:rPr lang="en-US" sz="1200" kern="1200" dirty="0" smtClean="0">
                <a:solidFill>
                  <a:schemeClr val="tx1"/>
                </a:solidFill>
                <a:effectLst/>
                <a:latin typeface="+mn-lt"/>
                <a:ea typeface="MS PGothic" pitchFamily="34" charset="-128"/>
                <a:cs typeface="MS PGothic" charset="0"/>
              </a:rPr>
              <a:t>An Orthopedics study in</a:t>
            </a:r>
            <a:r>
              <a:rPr lang="en-US" sz="1200" kern="1200" baseline="0" dirty="0" smtClean="0">
                <a:solidFill>
                  <a:schemeClr val="tx1"/>
                </a:solidFill>
                <a:effectLst/>
                <a:latin typeface="+mn-lt"/>
                <a:ea typeface="MS PGothic" pitchFamily="34" charset="-128"/>
                <a:cs typeface="MS PGothic" charset="0"/>
              </a:rPr>
              <a:t> the UK </a:t>
            </a:r>
            <a:r>
              <a:rPr lang="en-US" sz="1200" kern="1200" dirty="0" smtClean="0">
                <a:solidFill>
                  <a:schemeClr val="tx1"/>
                </a:solidFill>
                <a:effectLst/>
                <a:latin typeface="+mn-lt"/>
                <a:ea typeface="MS PGothic" pitchFamily="34" charset="-128"/>
                <a:cs typeface="MS PGothic" charset="0"/>
              </a:rPr>
              <a:t>showed a statistically significant dependence on</a:t>
            </a:r>
          </a:p>
          <a:p>
            <a:r>
              <a:rPr lang="en-US" sz="1200" kern="1200" dirty="0" smtClean="0">
                <a:solidFill>
                  <a:schemeClr val="tx1"/>
                </a:solidFill>
                <a:effectLst/>
                <a:latin typeface="+mn-lt"/>
                <a:ea typeface="MS PGothic" pitchFamily="34" charset="-128"/>
                <a:cs typeface="MS PGothic" charset="0"/>
              </a:rPr>
              <a:t> maximum and minimum temperatures for both pediatric and total admissions </a:t>
            </a:r>
          </a:p>
          <a:p>
            <a:r>
              <a:rPr lang="en-US" sz="1200" kern="1200" dirty="0" smtClean="0">
                <a:solidFill>
                  <a:schemeClr val="tx1"/>
                </a:solidFill>
                <a:effectLst/>
                <a:latin typeface="+mn-lt"/>
                <a:ea typeface="MS PGothic" pitchFamily="34" charset="-128"/>
                <a:cs typeface="MS PGothic" charset="0"/>
              </a:rPr>
              <a:t> </a:t>
            </a:r>
          </a:p>
          <a:p>
            <a:r>
              <a:rPr lang="en-US" sz="1200" kern="1200" dirty="0" smtClean="0">
                <a:solidFill>
                  <a:schemeClr val="tx1"/>
                </a:solidFill>
                <a:effectLst/>
                <a:latin typeface="+mn-lt"/>
                <a:ea typeface="MS PGothic" pitchFamily="34" charset="-128"/>
                <a:cs typeface="MS PGothic" charset="0"/>
              </a:rPr>
              <a:t>Seeing a strong correlation between the trauma volumes in other medical specialties and temperature, we sought to study the effects of temperature on</a:t>
            </a:r>
          </a:p>
          <a:p>
            <a:r>
              <a:rPr lang="en-US" sz="1200" kern="1200" dirty="0" smtClean="0">
                <a:solidFill>
                  <a:schemeClr val="tx1"/>
                </a:solidFill>
                <a:effectLst/>
                <a:latin typeface="+mn-lt"/>
                <a:ea typeface="MS PGothic" pitchFamily="34" charset="-128"/>
                <a:cs typeface="MS PGothic" charset="0"/>
              </a:rPr>
              <a:t> Plastic surgery trauma volumes. </a:t>
            </a:r>
            <a:endParaRPr lang="en-US" sz="1200" kern="1200" dirty="0">
              <a:solidFill>
                <a:schemeClr val="tx1"/>
              </a:solidFill>
              <a:effectLst/>
              <a:latin typeface="+mn-lt"/>
              <a:ea typeface="MS PGothic" pitchFamily="34" charset="-128"/>
              <a:cs typeface="MS PGothic" charset="0"/>
            </a:endParaRPr>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4</a:t>
            </a:fld>
            <a:endParaRPr lang="en-US"/>
          </a:p>
        </p:txBody>
      </p:sp>
    </p:spTree>
    <p:extLst>
      <p:ext uri="{BB962C8B-B14F-4D97-AF65-F5344CB8AC3E}">
        <p14:creationId xmlns:p14="http://schemas.microsoft.com/office/powerpoint/2010/main" val="2872543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S PGothic" pitchFamily="34" charset="-128"/>
                <a:cs typeface="MS PGothic" charset="0"/>
              </a:rPr>
              <a:t>we did this by  conducting a 5-year retrospective review of 3055 records</a:t>
            </a:r>
            <a:r>
              <a:rPr lang="en-US" sz="1200" kern="1200" baseline="0" dirty="0" smtClean="0">
                <a:solidFill>
                  <a:schemeClr val="tx1"/>
                </a:solidFill>
                <a:effectLst/>
                <a:latin typeface="+mn-lt"/>
                <a:ea typeface="MS PGothic" pitchFamily="34" charset="-128"/>
                <a:cs typeface="MS PGothic" charset="0"/>
              </a:rPr>
              <a:t> of</a:t>
            </a:r>
            <a:r>
              <a:rPr lang="en-US" sz="1200" kern="1200" dirty="0" smtClean="0">
                <a:solidFill>
                  <a:schemeClr val="tx1"/>
                </a:solidFill>
                <a:effectLst/>
                <a:latin typeface="+mn-lt"/>
                <a:ea typeface="MS PGothic" pitchFamily="34" charset="-128"/>
                <a:cs typeface="MS PGothic" charset="0"/>
              </a:rPr>
              <a:t> Hand</a:t>
            </a:r>
            <a:r>
              <a:rPr lang="en-US" sz="1200" kern="1200" baseline="0" dirty="0" smtClean="0">
                <a:solidFill>
                  <a:schemeClr val="tx1"/>
                </a:solidFill>
                <a:effectLst/>
                <a:latin typeface="+mn-lt"/>
                <a:ea typeface="MS PGothic" pitchFamily="34" charset="-128"/>
                <a:cs typeface="MS PGothic" charset="0"/>
              </a:rPr>
              <a:t> and Maxillofacial </a:t>
            </a:r>
            <a:r>
              <a:rPr lang="en-US" sz="1200" kern="1200" dirty="0" smtClean="0">
                <a:solidFill>
                  <a:schemeClr val="tx1"/>
                </a:solidFill>
                <a:effectLst/>
                <a:latin typeface="+mn-lt"/>
                <a:ea typeface="MS PGothic" pitchFamily="34" charset="-128"/>
                <a:cs typeface="MS PGothic" charset="0"/>
              </a:rPr>
              <a:t>Trauma Consults to our service  </a:t>
            </a:r>
          </a:p>
          <a:p>
            <a:endParaRPr lang="en-US" baseline="0"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Mechanism of injury, dates, and Demographic information were extracted from Electronic Medical Records</a:t>
            </a:r>
          </a:p>
          <a:p>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5</a:t>
            </a:fld>
            <a:endParaRPr lang="en-US"/>
          </a:p>
        </p:txBody>
      </p:sp>
    </p:spTree>
    <p:extLst>
      <p:ext uri="{BB962C8B-B14F-4D97-AF65-F5344CB8AC3E}">
        <p14:creationId xmlns:p14="http://schemas.microsoft.com/office/powerpoint/2010/main" val="4227738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aseline="0" dirty="0" smtClean="0"/>
              <a:t>Mean Maximum temperature data from Sacramento Executive Airport was gathered from the National Oceanic and Atmospheric Administration </a:t>
            </a:r>
          </a:p>
          <a:p>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6</a:t>
            </a:fld>
            <a:endParaRPr lang="en-US"/>
          </a:p>
        </p:txBody>
      </p:sp>
    </p:spTree>
    <p:extLst>
      <p:ext uri="{BB962C8B-B14F-4D97-AF65-F5344CB8AC3E}">
        <p14:creationId xmlns:p14="http://schemas.microsoft.com/office/powerpoint/2010/main" val="3443895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hypothesized</a:t>
            </a:r>
            <a:r>
              <a:rPr lang="en-US" baseline="0" dirty="0" smtClean="0"/>
              <a:t> that as temperature increases, the number of hand and maxillofacial consults will increase, the majority of the consults will occur on the weekends, young adult males will make up the majority of the trauma consults and aggressive behavior will increase</a:t>
            </a:r>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7</a:t>
            </a:fld>
            <a:endParaRPr lang="en-US"/>
          </a:p>
        </p:txBody>
      </p:sp>
    </p:spTree>
    <p:extLst>
      <p:ext uri="{BB962C8B-B14F-4D97-AF65-F5344CB8AC3E}">
        <p14:creationId xmlns:p14="http://schemas.microsoft.com/office/powerpoint/2010/main" val="761505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22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S PGothic" pitchFamily="34" charset="-128"/>
                <a:cs typeface="MS PGothic" charset="0"/>
              </a:rPr>
              <a:t>To answer our first question, does increased temperature result in increased number of consults, we plotted temperature and number of consults over time. </a:t>
            </a:r>
          </a:p>
          <a:p>
            <a:endParaRPr lang="en-US" sz="1200" kern="1200" dirty="0" smtClean="0">
              <a:solidFill>
                <a:schemeClr val="tx1"/>
              </a:solidFill>
              <a:effectLst/>
              <a:latin typeface="+mn-lt"/>
              <a:ea typeface="MS PGothic" pitchFamily="34" charset="-128"/>
              <a:cs typeface="MS PGothic" charset="0"/>
            </a:endParaRPr>
          </a:p>
          <a:p>
            <a:r>
              <a:rPr lang="en-US" sz="1200" kern="1200" dirty="0" smtClean="0">
                <a:solidFill>
                  <a:schemeClr val="tx1"/>
                </a:solidFill>
                <a:effectLst/>
                <a:latin typeface="+mn-lt"/>
                <a:ea typeface="MS PGothic" pitchFamily="34" charset="-128"/>
                <a:cs typeface="MS PGothic" charset="0"/>
              </a:rPr>
              <a:t> As you can see, as you move from Summer 2008 through Summer 20013, there are temperature peaks every summer.  You can also see, as you look at the consults, these also peak every summer. </a:t>
            </a:r>
          </a:p>
          <a:p>
            <a:endParaRPr lang="en-US" sz="1200" kern="1200" dirty="0" smtClean="0">
              <a:solidFill>
                <a:schemeClr val="tx1"/>
              </a:solidFill>
              <a:effectLst/>
              <a:latin typeface="+mn-lt"/>
              <a:ea typeface="MS PGothic" pitchFamily="34" charset="-128"/>
              <a:cs typeface="MS PGothic" charset="0"/>
            </a:endParaRPr>
          </a:p>
          <a:p>
            <a:r>
              <a:rPr lang="en-US" sz="1200" kern="1200" dirty="0" smtClean="0">
                <a:solidFill>
                  <a:schemeClr val="tx1"/>
                </a:solidFill>
                <a:effectLst/>
                <a:latin typeface="+mn-lt"/>
                <a:ea typeface="MS PGothic" pitchFamily="34" charset="-128"/>
                <a:cs typeface="MS PGothic" charset="0"/>
              </a:rPr>
              <a:t> Doing statistical analysis with Pearson Correlation</a:t>
            </a:r>
            <a:r>
              <a:rPr lang="en-US" sz="1200" kern="1200" baseline="0" dirty="0" smtClean="0">
                <a:solidFill>
                  <a:schemeClr val="tx1"/>
                </a:solidFill>
                <a:effectLst/>
                <a:latin typeface="+mn-lt"/>
                <a:ea typeface="MS PGothic" pitchFamily="34" charset="-128"/>
                <a:cs typeface="MS PGothic" charset="0"/>
              </a:rPr>
              <a:t> and a Paired Two Tail T test</a:t>
            </a:r>
            <a:r>
              <a:rPr lang="en-US" sz="1200" kern="1200" dirty="0" smtClean="0">
                <a:solidFill>
                  <a:schemeClr val="tx1"/>
                </a:solidFill>
                <a:effectLst/>
                <a:latin typeface="+mn-lt"/>
                <a:ea typeface="MS PGothic" pitchFamily="34" charset="-128"/>
                <a:cs typeface="MS PGothic" charset="0"/>
              </a:rPr>
              <a:t>, we found there is a strong positive correlation between Temperature and Number of Consults with a P value less that 0.001, consistent with our hypothesis.  (draw </a:t>
            </a:r>
            <a:r>
              <a:rPr lang="en-US" sz="1200" kern="1200" dirty="0" err="1" smtClean="0">
                <a:solidFill>
                  <a:schemeClr val="tx1"/>
                </a:solidFill>
                <a:effectLst/>
                <a:latin typeface="+mn-lt"/>
                <a:ea typeface="MS PGothic" pitchFamily="34" charset="-128"/>
                <a:cs typeface="MS PGothic" charset="0"/>
              </a:rPr>
              <a:t>tattnetion</a:t>
            </a:r>
            <a:r>
              <a:rPr lang="en-US" sz="1200" kern="1200" dirty="0" smtClean="0">
                <a:solidFill>
                  <a:schemeClr val="tx1"/>
                </a:solidFill>
                <a:effectLst/>
                <a:latin typeface="+mn-lt"/>
                <a:ea typeface="MS PGothic" pitchFamily="34" charset="-128"/>
                <a:cs typeface="MS PGothic" charset="0"/>
              </a:rPr>
              <a:t>)</a:t>
            </a:r>
          </a:p>
          <a:p>
            <a:endParaRPr lang="en-US" sz="1200" kern="1200" dirty="0" smtClean="0">
              <a:solidFill>
                <a:schemeClr val="tx1"/>
              </a:solidFill>
              <a:effectLst/>
              <a:latin typeface="+mn-lt"/>
              <a:ea typeface="MS PGothic" pitchFamily="34" charset="-128"/>
              <a:cs typeface="MS PGothic" charset="0"/>
            </a:endParaRPr>
          </a:p>
          <a:p>
            <a:r>
              <a:rPr lang="en-US" sz="1200" kern="1200" dirty="0" smtClean="0">
                <a:solidFill>
                  <a:schemeClr val="tx1"/>
                </a:solidFill>
                <a:effectLst/>
                <a:latin typeface="+mn-lt"/>
                <a:ea typeface="MS PGothic" pitchFamily="34" charset="-128"/>
                <a:cs typeface="MS PGothic" charset="0"/>
              </a:rPr>
              <a:t>Animate this (three separate</a:t>
            </a:r>
            <a:r>
              <a:rPr lang="en-US" sz="1200" kern="1200" baseline="0" dirty="0" smtClean="0">
                <a:solidFill>
                  <a:schemeClr val="tx1"/>
                </a:solidFill>
                <a:effectLst/>
                <a:latin typeface="+mn-lt"/>
                <a:ea typeface="MS PGothic" pitchFamily="34" charset="-128"/>
                <a:cs typeface="MS PGothic" charset="0"/>
              </a:rPr>
              <a:t> graphs)</a:t>
            </a:r>
            <a:endParaRPr lang="en-US" sz="1200" kern="1200" dirty="0" smtClean="0">
              <a:solidFill>
                <a:schemeClr val="tx1"/>
              </a:solidFill>
              <a:effectLst/>
              <a:latin typeface="+mn-lt"/>
              <a:ea typeface="MS PGothic" pitchFamily="34" charset="-128"/>
              <a:cs typeface="MS PGothic" charset="0"/>
            </a:endParaRPr>
          </a:p>
          <a:p>
            <a:r>
              <a:rPr lang="en-US" sz="1200" kern="1200" dirty="0" smtClean="0">
                <a:solidFill>
                  <a:schemeClr val="tx1"/>
                </a:solidFill>
                <a:effectLst/>
                <a:latin typeface="+mn-lt"/>
                <a:ea typeface="MS PGothic" pitchFamily="34" charset="-128"/>
                <a:cs typeface="MS PGothic" charset="0"/>
              </a:rPr>
              <a:t> </a:t>
            </a:r>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S PGothic" pitchFamily="34" charset="-128"/>
                <a:cs typeface="MS PGothic" charset="0"/>
              </a:rPr>
              <a:t>In order to study the effect of temperature on mechanisms of injury, a census of the different mechanisms was complied for the high temperature months and compared to the low temperature months</a:t>
            </a:r>
          </a:p>
          <a:p>
            <a:endParaRPr lang="en-US" sz="1200" kern="1200" dirty="0" smtClean="0">
              <a:solidFill>
                <a:schemeClr val="tx1"/>
              </a:solidFill>
              <a:effectLst/>
              <a:latin typeface="+mn-lt"/>
              <a:ea typeface="MS PGothic" pitchFamily="34" charset="-128"/>
              <a:cs typeface="MS PGothic" charset="0"/>
            </a:endParaRPr>
          </a:p>
          <a:p>
            <a:pPr eaLnBrk="1" hangingPunct="1">
              <a:spcBef>
                <a:spcPct val="0"/>
              </a:spcBef>
            </a:pPr>
            <a:endParaRPr lang="en-US" dirty="0">
              <a:latin typeface="Calibri" charset="0"/>
              <a:ea typeface="MS PGothic" charset="0"/>
            </a:endParaRPr>
          </a:p>
        </p:txBody>
      </p:sp>
      <p:sp>
        <p:nvSpPr>
          <p:cNvPr id="122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B815686A-0C20-C345-8B2C-691EE0F0462C}" type="slidenum">
              <a:rPr lang="en-US" sz="1200"/>
              <a:pPr eaLnBrk="1" hangingPunct="1"/>
              <a:t>8</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S PGothic" pitchFamily="34" charset="-128"/>
                <a:cs typeface="MS PGothic" charset="0"/>
              </a:rPr>
              <a:t>To answer our second question, we plotted trauma volume on the Y-axis and days of the week on the x-axis.  From our data, you can see the three highest volume days occurred on Monday through Wednesday. </a:t>
            </a:r>
          </a:p>
          <a:p>
            <a:endParaRPr lang="en-US" sz="1200" kern="1200" dirty="0" smtClean="0">
              <a:solidFill>
                <a:schemeClr val="tx1"/>
              </a:solidFill>
              <a:effectLst/>
              <a:latin typeface="+mn-lt"/>
              <a:ea typeface="MS PGothic" pitchFamily="34" charset="-128"/>
              <a:cs typeface="MS PGothic" charset="0"/>
            </a:endParaRPr>
          </a:p>
          <a:p>
            <a:r>
              <a:rPr lang="en-US" sz="1200" kern="1200" dirty="0" smtClean="0">
                <a:solidFill>
                  <a:schemeClr val="tx1"/>
                </a:solidFill>
                <a:effectLst/>
                <a:latin typeface="+mn-lt"/>
                <a:ea typeface="MS PGothic" pitchFamily="34" charset="-128"/>
                <a:cs typeface="MS PGothic" charset="0"/>
              </a:rPr>
              <a:t>(draw attention to Monday through Wednesday)</a:t>
            </a:r>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9</a:t>
            </a:fld>
            <a:endParaRPr lang="en-US"/>
          </a:p>
        </p:txBody>
      </p:sp>
    </p:spTree>
    <p:extLst>
      <p:ext uri="{BB962C8B-B14F-4D97-AF65-F5344CB8AC3E}">
        <p14:creationId xmlns:p14="http://schemas.microsoft.com/office/powerpoint/2010/main" val="30515566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S PGothic" pitchFamily="34" charset="-128"/>
                <a:cs typeface="MS PGothic" charset="0"/>
              </a:rPr>
              <a:t>To answer our third question, we plotted number of patients divided between males in blue and females in yellow against age along the x-axis.  You can see that more than 1/3 of the trauma consults were Early Adult Males followed by middle aged males. </a:t>
            </a:r>
          </a:p>
          <a:p>
            <a:endParaRPr lang="en-US" baseline="0" dirty="0" smtClean="0"/>
          </a:p>
          <a:p>
            <a:r>
              <a:rPr lang="en-US" baseline="0" dirty="0" smtClean="0"/>
              <a:t>(emphasis)</a:t>
            </a:r>
          </a:p>
          <a:p>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10</a:t>
            </a:fld>
            <a:endParaRPr lang="en-US"/>
          </a:p>
        </p:txBody>
      </p:sp>
    </p:spTree>
    <p:extLst>
      <p:ext uri="{BB962C8B-B14F-4D97-AF65-F5344CB8AC3E}">
        <p14:creationId xmlns:p14="http://schemas.microsoft.com/office/powerpoint/2010/main" val="4185791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Slide Image Placeholder 1"/>
          <p:cNvSpPr>
            <a:spLocks noGrp="1" noRot="1" noChangeAspect="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22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S PGothic" pitchFamily="34" charset="-128"/>
                <a:cs typeface="MS PGothic" charset="0"/>
              </a:rPr>
              <a:t> In order to study the effect of temperature on mechanisms of injury, a census of the different mechanisms was complied for the high temperature months and compared to the low temperature months</a:t>
            </a:r>
          </a:p>
          <a:p>
            <a:endParaRPr lang="en-US" sz="1200" kern="1200" dirty="0" smtClean="0">
              <a:solidFill>
                <a:schemeClr val="tx1"/>
              </a:solidFill>
              <a:effectLst/>
              <a:latin typeface="+mn-lt"/>
              <a:ea typeface="MS PGothic" pitchFamily="34" charset="-128"/>
              <a:cs typeface="MS PGothic" charset="0"/>
            </a:endParaRPr>
          </a:p>
          <a:p>
            <a:pPr eaLnBrk="1" hangingPunct="1">
              <a:spcBef>
                <a:spcPct val="0"/>
              </a:spcBef>
            </a:pPr>
            <a:endParaRPr lang="en-US" dirty="0">
              <a:latin typeface="Calibri" charset="0"/>
              <a:ea typeface="MS PGothic" charset="0"/>
            </a:endParaRPr>
          </a:p>
        </p:txBody>
      </p:sp>
      <p:sp>
        <p:nvSpPr>
          <p:cNvPr id="122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fld id="{B815686A-0C20-C345-8B2C-691EE0F0462C}" type="slidenum">
              <a:rPr lang="en-US" sz="1200"/>
              <a:pPr eaLnBrk="1" hangingPunct="1"/>
              <a:t>11</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The common mechanisms</a:t>
            </a:r>
            <a:r>
              <a:rPr lang="en-US" baseline="0" dirty="0" smtClean="0"/>
              <a:t> of injury were due to fall accidents, aggressive behavior (which included assaults and altercations), industrial accidents, sport related injuries, animal related injuries and transportation accidents(including MVA, auto </a:t>
            </a:r>
            <a:r>
              <a:rPr lang="en-US" baseline="0" dirty="0" err="1" smtClean="0"/>
              <a:t>vs</a:t>
            </a:r>
            <a:r>
              <a:rPr lang="en-US" baseline="0" dirty="0" smtClean="0"/>
              <a:t> </a:t>
            </a:r>
            <a:r>
              <a:rPr lang="en-US" baseline="0" dirty="0" err="1" smtClean="0"/>
              <a:t>peds</a:t>
            </a:r>
            <a:r>
              <a:rPr lang="en-US" baseline="0" dirty="0" smtClean="0"/>
              <a:t>, bicycle accidents) </a:t>
            </a:r>
          </a:p>
          <a:p>
            <a:endParaRPr lang="en-US" baseline="0" dirty="0" smtClean="0"/>
          </a:p>
          <a:p>
            <a:r>
              <a:rPr lang="en-US" baseline="0" dirty="0" smtClean="0"/>
              <a:t>(animate) </a:t>
            </a:r>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12</a:t>
            </a:fld>
            <a:endParaRPr lang="en-US"/>
          </a:p>
        </p:txBody>
      </p:sp>
    </p:spTree>
    <p:extLst>
      <p:ext uri="{BB962C8B-B14F-4D97-AF65-F5344CB8AC3E}">
        <p14:creationId xmlns:p14="http://schemas.microsoft.com/office/powerpoint/2010/main" val="2862910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dirty="0" smtClean="0"/>
              <a:t>During</a:t>
            </a:r>
            <a:r>
              <a:rPr lang="en-US" baseline="0" dirty="0" smtClean="0"/>
              <a:t> these high temperature months, the majority of the plastic surgery consults were due to transportation injuries followed by aggressive behavior </a:t>
            </a:r>
          </a:p>
          <a:p>
            <a:endParaRPr lang="en-US" dirty="0" smtClean="0"/>
          </a:p>
          <a:p>
            <a:pPr marL="0" marR="0" indent="0" algn="l" defTabSz="4572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S PGothic" pitchFamily="34" charset="-128"/>
                <a:cs typeface="MS PGothic" charset="0"/>
              </a:rPr>
              <a:t>Comparing the high temperature month’s results to the low temperature months, Transportation related injuries decreased by 10% from 34% to 24%, while aggressive behavior remained essentially the same (25% </a:t>
            </a:r>
            <a:r>
              <a:rPr lang="en-US" sz="1200" kern="1200" dirty="0" err="1" smtClean="0">
                <a:solidFill>
                  <a:schemeClr val="tx1"/>
                </a:solidFill>
                <a:effectLst/>
                <a:latin typeface="+mn-lt"/>
                <a:ea typeface="MS PGothic" pitchFamily="34" charset="-128"/>
                <a:cs typeface="MS PGothic" charset="0"/>
              </a:rPr>
              <a:t>vs</a:t>
            </a:r>
            <a:r>
              <a:rPr lang="en-US" sz="1200" kern="1200" dirty="0" smtClean="0">
                <a:solidFill>
                  <a:schemeClr val="tx1"/>
                </a:solidFill>
                <a:effectLst/>
                <a:latin typeface="+mn-lt"/>
                <a:ea typeface="MS PGothic" pitchFamily="34" charset="-128"/>
                <a:cs typeface="MS PGothic" charset="0"/>
              </a:rPr>
              <a:t> 26%). Therefore transportation related injuries appear to be more temperature dependent. </a:t>
            </a:r>
          </a:p>
          <a:p>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13</a:t>
            </a:fld>
            <a:endParaRPr lang="en-US"/>
          </a:p>
        </p:txBody>
      </p:sp>
    </p:spTree>
    <p:extLst>
      <p:ext uri="{BB962C8B-B14F-4D97-AF65-F5344CB8AC3E}">
        <p14:creationId xmlns:p14="http://schemas.microsoft.com/office/powerpoint/2010/main" val="2450281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S PGothic" pitchFamily="34" charset="-128"/>
                <a:cs typeface="MS PGothic" charset="0"/>
              </a:rPr>
              <a:t>In conclusion, consistent with prior trauma admission studies, there is strong correlation between temperature and the number of trauma consults for maxillofacial and hand injuries seen by the Plastic Surgery service.  </a:t>
            </a:r>
          </a:p>
          <a:p>
            <a:endParaRPr lang="en-US" sz="1200" kern="1200" dirty="0" smtClean="0">
              <a:solidFill>
                <a:schemeClr val="tx1"/>
              </a:solidFill>
              <a:effectLst/>
              <a:latin typeface="+mn-lt"/>
              <a:ea typeface="MS PGothic" pitchFamily="34" charset="-128"/>
              <a:cs typeface="MS PGothic" charset="0"/>
            </a:endParaRPr>
          </a:p>
          <a:p>
            <a:r>
              <a:rPr lang="en-US" sz="1200" kern="1200" dirty="0" smtClean="0">
                <a:solidFill>
                  <a:schemeClr val="tx1"/>
                </a:solidFill>
                <a:effectLst/>
                <a:latin typeface="+mn-lt"/>
                <a:ea typeface="MS PGothic" pitchFamily="34" charset="-128"/>
                <a:cs typeface="MS PGothic" charset="0"/>
              </a:rPr>
              <a:t>the highest volume consult days were Monday through Wednesday.</a:t>
            </a:r>
          </a:p>
          <a:p>
            <a:endParaRPr lang="en-US" sz="1200" kern="1200" dirty="0" smtClean="0">
              <a:solidFill>
                <a:schemeClr val="tx1"/>
              </a:solidFill>
              <a:effectLst/>
              <a:latin typeface="+mn-lt"/>
              <a:ea typeface="MS PGothic" pitchFamily="34" charset="-128"/>
              <a:cs typeface="MS PGothic" charset="0"/>
            </a:endParaRPr>
          </a:p>
          <a:p>
            <a:r>
              <a:rPr lang="en-US" sz="1200" kern="1200" dirty="0" smtClean="0">
                <a:solidFill>
                  <a:schemeClr val="tx1"/>
                </a:solidFill>
                <a:effectLst/>
                <a:latin typeface="+mn-lt"/>
                <a:ea typeface="MS PGothic" pitchFamily="34" charset="-128"/>
                <a:cs typeface="MS PGothic" charset="0"/>
              </a:rPr>
              <a:t>With  The majority of these trauma consults being young adult and middle aged males</a:t>
            </a:r>
          </a:p>
          <a:p>
            <a:r>
              <a:rPr lang="en-US" sz="1200" kern="1200" dirty="0" smtClean="0">
                <a:solidFill>
                  <a:schemeClr val="tx1"/>
                </a:solidFill>
                <a:effectLst/>
                <a:latin typeface="+mn-lt"/>
                <a:ea typeface="MS PGothic" pitchFamily="34" charset="-128"/>
                <a:cs typeface="MS PGothic" charset="0"/>
              </a:rPr>
              <a:t> </a:t>
            </a:r>
          </a:p>
          <a:p>
            <a:r>
              <a:rPr lang="en-US" sz="1200" kern="1200" dirty="0" smtClean="0">
                <a:solidFill>
                  <a:schemeClr val="tx1"/>
                </a:solidFill>
                <a:effectLst/>
                <a:latin typeface="+mn-lt"/>
                <a:ea typeface="MS PGothic" pitchFamily="34" charset="-128"/>
                <a:cs typeface="MS PGothic" charset="0"/>
              </a:rPr>
              <a:t>Such implications will be useful for planning, staffing and resource management during the hot summer months  </a:t>
            </a:r>
          </a:p>
          <a:p>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14</a:t>
            </a:fld>
            <a:endParaRPr lang="en-US"/>
          </a:p>
        </p:txBody>
      </p:sp>
    </p:spTree>
    <p:extLst>
      <p:ext uri="{BB962C8B-B14F-4D97-AF65-F5344CB8AC3E}">
        <p14:creationId xmlns:p14="http://schemas.microsoft.com/office/powerpoint/2010/main" val="4214151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6CF00C9-54E3-FC48-B91B-EADD9F0E9F92}" type="slidenum">
              <a:rPr lang="en-US" smtClean="0"/>
              <a:pPr>
                <a:defRPr/>
              </a:pPr>
              <a:t>16</a:t>
            </a:fld>
            <a:endParaRPr lang="en-US"/>
          </a:p>
        </p:txBody>
      </p:sp>
    </p:spTree>
    <p:extLst>
      <p:ext uri="{BB962C8B-B14F-4D97-AF65-F5344CB8AC3E}">
        <p14:creationId xmlns:p14="http://schemas.microsoft.com/office/powerpoint/2010/main" val="1123257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127" name="Rectangle 31"/>
          <p:cNvSpPr>
            <a:spLocks noGrp="1" noChangeArrowheads="1"/>
          </p:cNvSpPr>
          <p:nvPr>
            <p:ph type="ctrTitle"/>
          </p:nvPr>
        </p:nvSpPr>
        <p:spPr>
          <a:xfrm>
            <a:off x="569622" y="1562101"/>
            <a:ext cx="8040979" cy="2692401"/>
          </a:xfrm>
          <a:prstGeom prst="rect">
            <a:avLst/>
          </a:prstGeom>
        </p:spPr>
        <p:txBody>
          <a:bodyPr/>
          <a:lstStyle>
            <a:lvl1pPr marL="0" marR="0" indent="0" algn="ctr" defTabSz="914400" rtl="0" eaLnBrk="1" fontAlgn="base" latinLnBrk="0" hangingPunct="1">
              <a:lnSpc>
                <a:spcPct val="100000"/>
              </a:lnSpc>
              <a:spcBef>
                <a:spcPct val="0"/>
              </a:spcBef>
              <a:spcAft>
                <a:spcPct val="0"/>
              </a:spcAft>
              <a:buClrTx/>
              <a:buSzTx/>
              <a:buFontTx/>
              <a:buNone/>
              <a:tabLst/>
              <a:defRPr sz="3200" b="0" cap="all" baseline="0">
                <a:solidFill>
                  <a:srgbClr val="000069"/>
                </a:solidFill>
                <a:latin typeface="Verdana"/>
                <a:cs typeface="Verdana"/>
              </a:defRPr>
            </a:lvl1pPr>
          </a:lstStyle>
          <a:p>
            <a:endParaRPr lang="en-US" dirty="0"/>
          </a:p>
        </p:txBody>
      </p:sp>
      <p:sp>
        <p:nvSpPr>
          <p:cNvPr id="4128" name="Rectangle 32"/>
          <p:cNvSpPr>
            <a:spLocks noGrp="1" noChangeArrowheads="1"/>
          </p:cNvSpPr>
          <p:nvPr>
            <p:ph type="subTitle" idx="1" hasCustomPrompt="1"/>
          </p:nvPr>
        </p:nvSpPr>
        <p:spPr>
          <a:xfrm>
            <a:off x="569621" y="4445000"/>
            <a:ext cx="8040978" cy="1356197"/>
          </a:xfrm>
          <a:prstGeom prst="rect">
            <a:avLst/>
          </a:prstGeom>
        </p:spPr>
        <p:txBody>
          <a:bodyPr/>
          <a:lstStyle>
            <a:lvl1pPr marL="0" indent="0" algn="ctr">
              <a:buFontTx/>
              <a:buNone/>
              <a:defRPr sz="1600" b="0" cap="all">
                <a:solidFill>
                  <a:srgbClr val="000069"/>
                </a:solidFill>
                <a:latin typeface="Verdana"/>
                <a:cs typeface="Verdana"/>
              </a:defRPr>
            </a:lvl1pPr>
          </a:lstStyle>
          <a:p>
            <a:r>
              <a:rPr lang="en-US" dirty="0" smtClean="0"/>
              <a:t>ADDITIONAL SUBTITLE IF NEEDED</a:t>
            </a:r>
            <a:endParaRPr lang="en-US" dirty="0"/>
          </a:p>
        </p:txBody>
      </p:sp>
    </p:spTree>
    <p:extLst>
      <p:ext uri="{BB962C8B-B14F-4D97-AF65-F5344CB8AC3E}">
        <p14:creationId xmlns:p14="http://schemas.microsoft.com/office/powerpoint/2010/main" val="687828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Title 1"/>
          <p:cNvSpPr>
            <a:spLocks noGrp="1"/>
          </p:cNvSpPr>
          <p:nvPr>
            <p:ph type="title"/>
          </p:nvPr>
        </p:nvSpPr>
        <p:spPr>
          <a:xfrm>
            <a:off x="457200" y="700761"/>
            <a:ext cx="8229600" cy="628651"/>
          </a:xfrm>
          <a:prstGeom prst="rect">
            <a:avLst/>
          </a:prstGeom>
        </p:spPr>
        <p:txBody>
          <a:bodyPr/>
          <a:lstStyle>
            <a:lvl1pPr marL="0" marR="0" indent="0" algn="l" defTabSz="914400" rtl="0" eaLnBrk="1" fontAlgn="base" latinLnBrk="0" hangingPunct="1">
              <a:lnSpc>
                <a:spcPct val="100000"/>
              </a:lnSpc>
              <a:spcBef>
                <a:spcPct val="0"/>
              </a:spcBef>
              <a:spcAft>
                <a:spcPct val="0"/>
              </a:spcAft>
              <a:buClrTx/>
              <a:buSzTx/>
              <a:buFontTx/>
              <a:buNone/>
              <a:tabLst/>
              <a:defRPr sz="2400">
                <a:solidFill>
                  <a:scrgbClr r="0" g="0" b="0"/>
                </a:solidFill>
                <a:latin typeface="+mj-lt"/>
              </a:defRPr>
            </a:lvl1pPr>
          </a:lstStyle>
          <a:p>
            <a:r>
              <a:rPr kumimoji="0" lang="en-US" sz="2400" b="1" i="0" u="none" strike="noStrike" kern="1200" cap="none" spc="0" normalizeH="0" baseline="0" noProof="0" dirty="0" smtClean="0">
                <a:ln>
                  <a:noFill/>
                </a:ln>
                <a:solidFill>
                  <a:srgbClr val="00447C"/>
                </a:solidFill>
                <a:effectLst/>
                <a:uLnTx/>
                <a:uFillTx/>
                <a:latin typeface="Verdana"/>
                <a:ea typeface="ヒラギノ角ゴ Pro W3" charset="-128"/>
                <a:cs typeface="Verdana"/>
              </a:rPr>
              <a:t>Click to edit Master title style</a:t>
            </a:r>
            <a:endParaRPr lang="en-US" dirty="0"/>
          </a:p>
        </p:txBody>
      </p:sp>
      <p:sp>
        <p:nvSpPr>
          <p:cNvPr id="7" name="Content Placeholder 2"/>
          <p:cNvSpPr>
            <a:spLocks noGrp="1"/>
          </p:cNvSpPr>
          <p:nvPr>
            <p:ph idx="1"/>
          </p:nvPr>
        </p:nvSpPr>
        <p:spPr>
          <a:xfrm>
            <a:off x="457200" y="1460898"/>
            <a:ext cx="8229600" cy="4406503"/>
          </a:xfrm>
          <a:prstGeom prst="rect">
            <a:avLst/>
          </a:prstGeom>
        </p:spPr>
        <p:txBody>
          <a:bodyPr/>
          <a:lstStyle>
            <a:lvl1pPr marL="227013" marR="0" indent="-227013" algn="l" defTabSz="457200" rtl="0" eaLnBrk="0" fontAlgn="base" latinLnBrk="0" hangingPunct="0">
              <a:lnSpc>
                <a:spcPct val="100000"/>
              </a:lnSpc>
              <a:spcBef>
                <a:spcPct val="0"/>
              </a:spcBef>
              <a:spcAft>
                <a:spcPts val="600"/>
              </a:spcAft>
              <a:buClr>
                <a:srgbClr val="B2DCFF"/>
              </a:buClr>
              <a:buSzTx/>
              <a:buFont typeface="Wingdings" charset="0"/>
              <a:buChar char="§"/>
              <a:tabLst/>
              <a:defRPr sz="2000" baseline="0">
                <a:solidFill>
                  <a:srgbClr val="000090"/>
                </a:solidFill>
                <a:latin typeface="+mj-lt"/>
              </a:defRPr>
            </a:lvl1pPr>
            <a:lvl2pPr marL="517525" marR="0" indent="-290513" algn="l" defTabSz="457200" rtl="0" eaLnBrk="0" fontAlgn="base" latinLnBrk="0" hangingPunct="0">
              <a:lnSpc>
                <a:spcPct val="100000"/>
              </a:lnSpc>
              <a:spcBef>
                <a:spcPct val="0"/>
              </a:spcBef>
              <a:spcAft>
                <a:spcPts val="1200"/>
              </a:spcAft>
              <a:buClr>
                <a:srgbClr val="B2DCFF"/>
              </a:buClr>
              <a:buSzTx/>
              <a:buFont typeface="Arial" charset="0"/>
              <a:buChar char="–"/>
              <a:tabLst/>
              <a:defRPr sz="1800" baseline="0">
                <a:solidFill>
                  <a:srgbClr val="000090"/>
                </a:solidFill>
                <a:latin typeface="+mj-lt"/>
              </a:defRPr>
            </a:lvl2pPr>
            <a:lvl3pPr marL="744538" marR="0" indent="-227013" algn="l" defTabSz="457200" rtl="0" eaLnBrk="0" fontAlgn="base" latinLnBrk="0" hangingPunct="0">
              <a:lnSpc>
                <a:spcPct val="100000"/>
              </a:lnSpc>
              <a:spcBef>
                <a:spcPct val="0"/>
              </a:spcBef>
              <a:spcAft>
                <a:spcPts val="1200"/>
              </a:spcAft>
              <a:buClr>
                <a:srgbClr val="B2DCFF"/>
              </a:buClr>
              <a:buSzTx/>
              <a:buFont typeface="Arial" charset="0"/>
              <a:buChar char="•"/>
              <a:tabLst/>
              <a:defRPr sz="1800" baseline="0">
                <a:solidFill>
                  <a:srgbClr val="000090"/>
                </a:solidFill>
                <a:latin typeface="+mj-lt"/>
              </a:defRPr>
            </a:lvl3pPr>
            <a:lvl4pPr marL="969963" marR="0" indent="-287338" algn="l" defTabSz="457200" rtl="0" eaLnBrk="0" fontAlgn="base" latinLnBrk="0" hangingPunct="0">
              <a:lnSpc>
                <a:spcPct val="100000"/>
              </a:lnSpc>
              <a:spcBef>
                <a:spcPct val="0"/>
              </a:spcBef>
              <a:spcAft>
                <a:spcPts val="1200"/>
              </a:spcAft>
              <a:buClr>
                <a:srgbClr val="B2DCFF"/>
              </a:buClr>
              <a:buSzTx/>
              <a:buFont typeface="Arial" charset="0"/>
              <a:buChar char="–"/>
              <a:tabLst/>
              <a:defRPr sz="1800" baseline="0">
                <a:solidFill>
                  <a:srgbClr val="000090"/>
                </a:solidFill>
                <a:latin typeface="+mj-lt"/>
              </a:defRPr>
            </a:lvl4pPr>
          </a:lstStyle>
          <a:p>
            <a:pPr marL="227013" marR="0" lvl="0" indent="-227013" algn="l" defTabSz="457200" rtl="0" eaLnBrk="0" fontAlgn="base" latinLnBrk="0" hangingPunct="0">
              <a:lnSpc>
                <a:spcPct val="100000"/>
              </a:lnSpc>
              <a:spcBef>
                <a:spcPct val="0"/>
              </a:spcBef>
              <a:spcAft>
                <a:spcPts val="600"/>
              </a:spcAft>
              <a:buClr>
                <a:srgbClr val="B2DCFF"/>
              </a:buClr>
              <a:buSzTx/>
              <a:buFont typeface="Wingdings" charset="0"/>
              <a:buChar char="§"/>
              <a:tabLst/>
              <a:defRPr/>
            </a:pPr>
            <a:r>
              <a:rPr kumimoji="0" lang="en-US" sz="2400" b="0" i="0" u="none" strike="noStrike" kern="1200" cap="none" spc="0" normalizeH="0" baseline="0" noProof="0" dirty="0" smtClean="0">
                <a:ln>
                  <a:noFill/>
                </a:ln>
                <a:solidFill>
                  <a:srgbClr val="00447C"/>
                </a:solidFill>
                <a:effectLst/>
                <a:uLnTx/>
                <a:uFillTx/>
                <a:latin typeface="Verdana"/>
                <a:ea typeface="ヒラギノ角ゴ Pro W3" charset="-128"/>
                <a:cs typeface="Verdana"/>
              </a:rPr>
              <a:t>Click to edit Master text styles</a:t>
            </a:r>
          </a:p>
          <a:p>
            <a:pPr marL="517525" marR="0" lvl="1" indent="-290513" algn="l" defTabSz="457200" rtl="0" eaLnBrk="0" fontAlgn="base" latinLnBrk="0" hangingPunct="0">
              <a:lnSpc>
                <a:spcPct val="100000"/>
              </a:lnSpc>
              <a:spcBef>
                <a:spcPct val="0"/>
              </a:spcBef>
              <a:spcAft>
                <a:spcPts val="1200"/>
              </a:spcAft>
              <a:buClr>
                <a:srgbClr val="B2DCFF"/>
              </a:buClr>
              <a:buSzTx/>
              <a:buFont typeface="Arial" charset="0"/>
              <a:buChar char="–"/>
              <a:tabLst/>
              <a:defRPr/>
            </a:pPr>
            <a:r>
              <a:rPr kumimoji="0" lang="en-US" sz="2200" b="0" i="0" u="none" strike="noStrike" kern="1200" cap="none" spc="0" normalizeH="0" baseline="0" noProof="0" dirty="0" smtClean="0">
                <a:ln>
                  <a:noFill/>
                </a:ln>
                <a:solidFill>
                  <a:srgbClr val="00447C"/>
                </a:solidFill>
                <a:effectLst/>
                <a:uLnTx/>
                <a:uFillTx/>
                <a:latin typeface="Verdana"/>
                <a:ea typeface="ヒラギノ角ゴ Pro W3" charset="-128"/>
                <a:cs typeface="Verdana"/>
              </a:rPr>
              <a:t>Second level</a:t>
            </a:r>
          </a:p>
          <a:p>
            <a:pPr marL="744538" marR="0" lvl="2" indent="-227013" algn="l" defTabSz="457200" rtl="0" eaLnBrk="0" fontAlgn="base" latinLnBrk="0" hangingPunct="0">
              <a:lnSpc>
                <a:spcPct val="100000"/>
              </a:lnSpc>
              <a:spcBef>
                <a:spcPct val="0"/>
              </a:spcBef>
              <a:spcAft>
                <a:spcPts val="1200"/>
              </a:spcAft>
              <a:buClr>
                <a:srgbClr val="B2DCFF"/>
              </a:buClr>
              <a:buSzTx/>
              <a:buFont typeface="Arial" charset="0"/>
              <a:buChar char="•"/>
              <a:tabLst/>
              <a:defRPr/>
            </a:pPr>
            <a:r>
              <a:rPr kumimoji="0" lang="en-US" sz="2100" b="0" i="0" u="none" strike="noStrike" kern="1200" cap="none" spc="0" normalizeH="0" baseline="0" noProof="0" dirty="0" smtClean="0">
                <a:ln>
                  <a:noFill/>
                </a:ln>
                <a:solidFill>
                  <a:srgbClr val="00447C"/>
                </a:solidFill>
                <a:effectLst/>
                <a:uLnTx/>
                <a:uFillTx/>
                <a:latin typeface="Verdana"/>
                <a:ea typeface="ヒラギノ角ゴ Pro W3" charset="-128"/>
                <a:cs typeface="Verdana"/>
              </a:rPr>
              <a:t>Third level</a:t>
            </a:r>
          </a:p>
          <a:p>
            <a:pPr marL="969963" marR="0" lvl="3" indent="-287338" algn="l" defTabSz="457200" rtl="0" eaLnBrk="0" fontAlgn="base" latinLnBrk="0" hangingPunct="0">
              <a:lnSpc>
                <a:spcPct val="100000"/>
              </a:lnSpc>
              <a:spcBef>
                <a:spcPct val="0"/>
              </a:spcBef>
              <a:spcAft>
                <a:spcPts val="1200"/>
              </a:spcAft>
              <a:buClr>
                <a:srgbClr val="B2DCFF"/>
              </a:buClr>
              <a:buSzTx/>
              <a:buFont typeface="Arial" charset="0"/>
              <a:buChar char="–"/>
              <a:tabLst/>
              <a:defRPr/>
            </a:pPr>
            <a:r>
              <a:rPr kumimoji="0" lang="en-US" sz="1900" b="0" i="0" u="none" strike="noStrike" kern="1200" cap="none" spc="0" normalizeH="0" baseline="0" noProof="0" dirty="0" smtClean="0">
                <a:ln>
                  <a:noFill/>
                </a:ln>
                <a:solidFill>
                  <a:srgbClr val="00447C"/>
                </a:solidFill>
                <a:effectLst/>
                <a:uLnTx/>
                <a:uFillTx/>
                <a:latin typeface="Verdana"/>
                <a:ea typeface="ヒラギノ角ゴ Pro W3" charset="-128"/>
                <a:cs typeface="Verdana"/>
              </a:rPr>
              <a:t>Fourth level</a:t>
            </a:r>
          </a:p>
          <a:p>
            <a:pPr marL="227013" marR="0" lvl="0" indent="-227013" algn="l" defTabSz="457200" rtl="0" eaLnBrk="0" fontAlgn="base" latinLnBrk="0" hangingPunct="0">
              <a:lnSpc>
                <a:spcPct val="100000"/>
              </a:lnSpc>
              <a:spcBef>
                <a:spcPct val="0"/>
              </a:spcBef>
              <a:spcAft>
                <a:spcPts val="600"/>
              </a:spcAft>
              <a:buClr>
                <a:srgbClr val="B2DCFF"/>
              </a:buClr>
              <a:buSzTx/>
              <a:buFont typeface="Wingdings" charset="0"/>
              <a:buChar char="§"/>
              <a:tabLst/>
              <a:defRPr/>
            </a:pPr>
            <a:r>
              <a:rPr kumimoji="0" lang="en-US" sz="2400" b="0" i="0" u="none" strike="noStrike" kern="1200" cap="none" spc="0" normalizeH="0" baseline="0" noProof="0" dirty="0" smtClean="0">
                <a:ln>
                  <a:noFill/>
                </a:ln>
                <a:solidFill>
                  <a:srgbClr val="00447C"/>
                </a:solidFill>
                <a:effectLst/>
                <a:uLnTx/>
                <a:uFillTx/>
                <a:latin typeface="Verdana"/>
                <a:ea typeface="ヒラギノ角ゴ Pro W3" charset="-128"/>
                <a:cs typeface="Verdana"/>
              </a:rPr>
              <a:t>Second main bullet</a:t>
            </a:r>
          </a:p>
          <a:p>
            <a:pPr marL="517525" marR="0" lvl="1" indent="-290513" algn="l" defTabSz="457200" rtl="0" eaLnBrk="0" fontAlgn="base" latinLnBrk="0" hangingPunct="0">
              <a:lnSpc>
                <a:spcPct val="100000"/>
              </a:lnSpc>
              <a:spcBef>
                <a:spcPct val="0"/>
              </a:spcBef>
              <a:spcAft>
                <a:spcPts val="1200"/>
              </a:spcAft>
              <a:buClr>
                <a:srgbClr val="B2DCFF"/>
              </a:buClr>
              <a:buSzTx/>
              <a:buFont typeface="Arial" charset="0"/>
              <a:buChar char="–"/>
              <a:tabLst/>
              <a:defRPr/>
            </a:pPr>
            <a:r>
              <a:rPr kumimoji="0" lang="en-US" sz="2200" b="0" i="0" u="none" strike="noStrike" kern="1200" cap="none" spc="0" normalizeH="0" baseline="0" noProof="0" dirty="0" smtClean="0">
                <a:ln>
                  <a:noFill/>
                </a:ln>
                <a:solidFill>
                  <a:srgbClr val="00447C"/>
                </a:solidFill>
                <a:effectLst/>
                <a:uLnTx/>
                <a:uFillTx/>
                <a:latin typeface="Verdana"/>
                <a:ea typeface="ヒラギノ角ゴ Pro W3" charset="-128"/>
                <a:cs typeface="Verdana"/>
              </a:rPr>
              <a:t>Second level</a:t>
            </a:r>
          </a:p>
          <a:p>
            <a:pPr marL="744538" marR="0" lvl="2" indent="-227013" algn="l" defTabSz="457200" rtl="0" eaLnBrk="0" fontAlgn="base" latinLnBrk="0" hangingPunct="0">
              <a:lnSpc>
                <a:spcPct val="100000"/>
              </a:lnSpc>
              <a:spcBef>
                <a:spcPct val="0"/>
              </a:spcBef>
              <a:spcAft>
                <a:spcPts val="1200"/>
              </a:spcAft>
              <a:buClr>
                <a:srgbClr val="B2DCFF"/>
              </a:buClr>
              <a:buSzTx/>
              <a:buFont typeface="Arial" charset="0"/>
              <a:buChar char="•"/>
              <a:tabLst/>
              <a:defRPr/>
            </a:pPr>
            <a:r>
              <a:rPr kumimoji="0" lang="en-US" sz="2100" b="0" i="0" u="none" strike="noStrike" kern="1200" cap="none" spc="0" normalizeH="0" baseline="0" noProof="0" dirty="0" smtClean="0">
                <a:ln>
                  <a:noFill/>
                </a:ln>
                <a:solidFill>
                  <a:srgbClr val="00447C"/>
                </a:solidFill>
                <a:effectLst/>
                <a:uLnTx/>
                <a:uFillTx/>
                <a:latin typeface="Verdana"/>
                <a:ea typeface="ヒラギノ角ゴ Pro W3" charset="-128"/>
                <a:cs typeface="Verdana"/>
              </a:rPr>
              <a:t>Third level</a:t>
            </a:r>
          </a:p>
          <a:p>
            <a:pPr marL="969963" marR="0" lvl="3" indent="-287338" algn="l" defTabSz="457200" rtl="0" eaLnBrk="0" fontAlgn="base" latinLnBrk="0" hangingPunct="0">
              <a:lnSpc>
                <a:spcPct val="100000"/>
              </a:lnSpc>
              <a:spcBef>
                <a:spcPct val="0"/>
              </a:spcBef>
              <a:spcAft>
                <a:spcPts val="1200"/>
              </a:spcAft>
              <a:buClr>
                <a:srgbClr val="B2DCFF"/>
              </a:buClr>
              <a:buSzTx/>
              <a:buFont typeface="Arial" charset="0"/>
              <a:buChar char="–"/>
              <a:tabLst/>
              <a:defRPr/>
            </a:pPr>
            <a:r>
              <a:rPr kumimoji="0" lang="en-US" sz="1900" b="0" i="0" u="none" strike="noStrike" kern="1200" cap="none" spc="0" normalizeH="0" baseline="0" noProof="0" dirty="0" smtClean="0">
                <a:ln>
                  <a:noFill/>
                </a:ln>
                <a:solidFill>
                  <a:srgbClr val="00447C"/>
                </a:solidFill>
                <a:effectLst/>
                <a:uLnTx/>
                <a:uFillTx/>
                <a:latin typeface="Verdana"/>
                <a:ea typeface="ヒラギノ角ゴ Pro W3" charset="-128"/>
                <a:cs typeface="Verdana"/>
              </a:rPr>
              <a:t>Fourth level</a:t>
            </a:r>
            <a:endParaRPr kumimoji="0" lang="en-US" sz="1900" b="0" i="0" u="none" strike="noStrike" kern="1200" cap="none" spc="0" normalizeH="0" baseline="0" noProof="0" dirty="0">
              <a:ln>
                <a:noFill/>
              </a:ln>
              <a:solidFill>
                <a:srgbClr val="00447C"/>
              </a:solidFill>
              <a:effectLst/>
              <a:uLnTx/>
              <a:uFillTx/>
              <a:latin typeface="Verdana"/>
              <a:ea typeface="ヒラギノ角ゴ Pro W3" charset="-128"/>
              <a:cs typeface="Verdana"/>
            </a:endParaRPr>
          </a:p>
        </p:txBody>
      </p:sp>
    </p:spTree>
    <p:extLst>
      <p:ext uri="{BB962C8B-B14F-4D97-AF65-F5344CB8AC3E}">
        <p14:creationId xmlns:p14="http://schemas.microsoft.com/office/powerpoint/2010/main" val="2390427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6" y="1040696"/>
            <a:ext cx="7128405" cy="3023304"/>
          </a:xfrm>
          <a:prstGeom prst="rect">
            <a:avLst/>
          </a:prstGeom>
        </p:spPr>
        <p:txBody>
          <a:bodyPr anchor="t"/>
          <a:lstStyle>
            <a:lvl1pPr algn="l">
              <a:defRPr sz="4000" b="1" cap="all">
                <a:solidFill>
                  <a:srgbClr val="000069"/>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6" y="4241801"/>
            <a:ext cx="7128405" cy="1708004"/>
          </a:xfrm>
          <a:prstGeom prst="rect">
            <a:avLst/>
          </a:prstGeom>
        </p:spPr>
        <p:txBody>
          <a:bodyPr anchor="b"/>
          <a:lstStyle>
            <a:lvl1pPr marL="0" indent="0">
              <a:buNone/>
              <a:defRPr sz="2000">
                <a:solidFill>
                  <a:srgbClr val="000069"/>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41281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54570" y="685371"/>
            <a:ext cx="7610934" cy="838200"/>
          </a:xfrm>
          <a:prstGeom prst="rect">
            <a:avLst/>
          </a:prstGeom>
        </p:spPr>
        <p:txBody>
          <a:bodyPr/>
          <a:lstStyle>
            <a:lvl1pPr>
              <a:defRPr>
                <a:solidFill>
                  <a:srgbClr val="000069"/>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54570" y="1790701"/>
            <a:ext cx="4141230" cy="4178300"/>
          </a:xfrm>
          <a:prstGeom prst="rect">
            <a:avLst/>
          </a:prstGeom>
        </p:spPr>
        <p:txBody>
          <a:bodyPr/>
          <a:lstStyle>
            <a:lvl1pPr>
              <a:defRPr sz="2800">
                <a:solidFill>
                  <a:srgbClr val="000069"/>
                </a:solidFill>
              </a:defRPr>
            </a:lvl1pPr>
            <a:lvl2pPr>
              <a:defRPr sz="2400">
                <a:solidFill>
                  <a:srgbClr val="000069"/>
                </a:solidFill>
              </a:defRPr>
            </a:lvl2pPr>
            <a:lvl3pPr>
              <a:defRPr sz="2000">
                <a:solidFill>
                  <a:srgbClr val="000069"/>
                </a:solidFill>
              </a:defRPr>
            </a:lvl3pPr>
            <a:lvl4pPr>
              <a:defRPr sz="1800">
                <a:solidFill>
                  <a:srgbClr val="000069"/>
                </a:solidFill>
              </a:defRPr>
            </a:lvl4pPr>
            <a:lvl5pPr>
              <a:defRPr sz="1800">
                <a:solidFill>
                  <a:srgbClr val="000069"/>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90701"/>
            <a:ext cx="3810000" cy="4178300"/>
          </a:xfrm>
          <a:prstGeom prst="rect">
            <a:avLst/>
          </a:prstGeom>
        </p:spPr>
        <p:txBody>
          <a:bodyPr/>
          <a:lstStyle>
            <a:lvl1pPr>
              <a:defRPr sz="2800">
                <a:solidFill>
                  <a:srgbClr val="000069"/>
                </a:solidFill>
              </a:defRPr>
            </a:lvl1pPr>
            <a:lvl2pPr>
              <a:defRPr sz="2400">
                <a:solidFill>
                  <a:srgbClr val="000069"/>
                </a:solidFill>
              </a:defRPr>
            </a:lvl2pPr>
            <a:lvl3pPr>
              <a:defRPr sz="2000">
                <a:solidFill>
                  <a:srgbClr val="000069"/>
                </a:solidFill>
              </a:defRPr>
            </a:lvl3pPr>
            <a:lvl4pPr>
              <a:defRPr sz="1800">
                <a:solidFill>
                  <a:srgbClr val="000069"/>
                </a:solidFill>
              </a:defRPr>
            </a:lvl4pPr>
            <a:lvl5pPr>
              <a:defRPr sz="1800">
                <a:solidFill>
                  <a:srgbClr val="000069"/>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97494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54000" y="787400"/>
            <a:ext cx="8636000" cy="842963"/>
          </a:xfrm>
          <a:prstGeom prst="rect">
            <a:avLst/>
          </a:prstGeom>
        </p:spPr>
        <p:txBody>
          <a:bodyPr/>
          <a:lstStyle>
            <a:lvl1pPr>
              <a:defRPr>
                <a:solidFill>
                  <a:srgbClr val="000069"/>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254000" y="1747837"/>
            <a:ext cx="4040188" cy="639763"/>
          </a:xfrm>
          <a:prstGeom prst="rect">
            <a:avLst/>
          </a:prstGeom>
        </p:spPr>
        <p:txBody>
          <a:bodyPr anchor="b"/>
          <a:lstStyle>
            <a:lvl1pPr marL="0" indent="0">
              <a:buNone/>
              <a:defRPr sz="2400" b="1">
                <a:solidFill>
                  <a:srgbClr val="00006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4000" y="2387600"/>
            <a:ext cx="4040188" cy="3454400"/>
          </a:xfrm>
          <a:prstGeom prst="rect">
            <a:avLst/>
          </a:prstGeom>
        </p:spPr>
        <p:txBody>
          <a:bodyPr/>
          <a:lstStyle>
            <a:lvl1pPr>
              <a:defRPr sz="2400">
                <a:solidFill>
                  <a:srgbClr val="000069"/>
                </a:solidFill>
              </a:defRPr>
            </a:lvl1pPr>
            <a:lvl2pPr>
              <a:defRPr sz="2000">
                <a:solidFill>
                  <a:srgbClr val="000069"/>
                </a:solidFill>
              </a:defRPr>
            </a:lvl2pPr>
            <a:lvl3pPr>
              <a:defRPr sz="1800">
                <a:solidFill>
                  <a:srgbClr val="000069"/>
                </a:solidFill>
              </a:defRPr>
            </a:lvl3pPr>
            <a:lvl4pPr>
              <a:defRPr sz="1600">
                <a:solidFill>
                  <a:srgbClr val="000069"/>
                </a:solidFill>
              </a:defRPr>
            </a:lvl4pPr>
            <a:lvl5pPr>
              <a:defRPr sz="1600">
                <a:solidFill>
                  <a:srgbClr val="000069"/>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41827" y="1747837"/>
            <a:ext cx="4041775" cy="639763"/>
          </a:xfrm>
          <a:prstGeom prst="rect">
            <a:avLst/>
          </a:prstGeom>
        </p:spPr>
        <p:txBody>
          <a:bodyPr anchor="b"/>
          <a:lstStyle>
            <a:lvl1pPr marL="0" indent="0">
              <a:buNone/>
              <a:defRPr sz="2400" b="1">
                <a:solidFill>
                  <a:srgbClr val="00006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41827" y="2387600"/>
            <a:ext cx="4041775" cy="3454400"/>
          </a:xfrm>
          <a:prstGeom prst="rect">
            <a:avLst/>
          </a:prstGeom>
        </p:spPr>
        <p:txBody>
          <a:bodyPr/>
          <a:lstStyle>
            <a:lvl1pPr>
              <a:defRPr sz="2400">
                <a:solidFill>
                  <a:srgbClr val="000069"/>
                </a:solidFill>
              </a:defRPr>
            </a:lvl1pPr>
            <a:lvl2pPr>
              <a:defRPr sz="2000">
                <a:solidFill>
                  <a:srgbClr val="000069"/>
                </a:solidFill>
              </a:defRPr>
            </a:lvl2pPr>
            <a:lvl3pPr>
              <a:defRPr sz="1800">
                <a:solidFill>
                  <a:srgbClr val="000069"/>
                </a:solidFill>
              </a:defRPr>
            </a:lvl3pPr>
            <a:lvl4pPr>
              <a:defRPr sz="1600">
                <a:solidFill>
                  <a:srgbClr val="000069"/>
                </a:solidFill>
              </a:defRPr>
            </a:lvl4pPr>
            <a:lvl5pPr>
              <a:defRPr sz="1600">
                <a:solidFill>
                  <a:srgbClr val="000069"/>
                </a:solidFill>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7677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4570" y="685371"/>
            <a:ext cx="7163830" cy="838200"/>
          </a:xfrm>
          <a:prstGeom prst="rect">
            <a:avLst/>
          </a:prstGeom>
        </p:spPr>
        <p:txBody>
          <a:bodyPr/>
          <a:lstStyle>
            <a:lvl1pPr>
              <a:defRPr>
                <a:solidFill>
                  <a:srgbClr val="000069"/>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921637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6173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5102" y="774700"/>
            <a:ext cx="3008313" cy="857251"/>
          </a:xfrm>
          <a:prstGeom prst="rect">
            <a:avLst/>
          </a:prstGeom>
        </p:spPr>
        <p:txBody>
          <a:bodyPr anchor="b"/>
          <a:lstStyle>
            <a:lvl1pPr algn="l">
              <a:defRPr sz="2000" b="1">
                <a:solidFill>
                  <a:srgbClr val="000069"/>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282950" y="774701"/>
            <a:ext cx="5111750" cy="5207001"/>
          </a:xfrm>
          <a:prstGeom prst="rect">
            <a:avLst/>
          </a:prstGeom>
        </p:spPr>
        <p:txBody>
          <a:bodyPr/>
          <a:lstStyle>
            <a:lvl1pPr>
              <a:defRPr sz="3200">
                <a:solidFill>
                  <a:srgbClr val="000069"/>
                </a:solidFill>
              </a:defRPr>
            </a:lvl1pPr>
            <a:lvl2pPr>
              <a:defRPr sz="2800">
                <a:solidFill>
                  <a:srgbClr val="000069"/>
                </a:solidFill>
              </a:defRPr>
            </a:lvl2pPr>
            <a:lvl3pPr>
              <a:defRPr sz="2400">
                <a:solidFill>
                  <a:srgbClr val="000069"/>
                </a:solidFill>
              </a:defRPr>
            </a:lvl3pPr>
            <a:lvl4pPr>
              <a:defRPr sz="2000">
                <a:solidFill>
                  <a:srgbClr val="000069"/>
                </a:solidFill>
              </a:defRPr>
            </a:lvl4pPr>
            <a:lvl5pPr>
              <a:defRPr sz="2000">
                <a:solidFill>
                  <a:srgbClr val="000069"/>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5102" y="1631951"/>
            <a:ext cx="3008313" cy="4349751"/>
          </a:xfrm>
          <a:prstGeom prst="rect">
            <a:avLst/>
          </a:prstGeom>
        </p:spPr>
        <p:txBody>
          <a:bodyPr/>
          <a:lstStyle>
            <a:lvl1pPr marL="0" indent="0">
              <a:buNone/>
              <a:defRPr sz="1400">
                <a:solidFill>
                  <a:srgbClr val="00006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1948987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026025"/>
            <a:ext cx="5486400" cy="566739"/>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66800"/>
            <a:ext cx="5486400" cy="3886200"/>
          </a:xfrm>
          <a:prstGeom prst="rect">
            <a:avLst/>
          </a:prstGeom>
        </p:spPr>
        <p:txBody>
          <a:bodyPr/>
          <a:lstStyle>
            <a:lvl1pPr marL="0" indent="0">
              <a:buNone/>
              <a:defRPr sz="3200">
                <a:solidFill>
                  <a:srgbClr val="000069"/>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p>
        </p:txBody>
      </p:sp>
      <p:sp>
        <p:nvSpPr>
          <p:cNvPr id="4" name="Text Placeholder 3"/>
          <p:cNvSpPr>
            <a:spLocks noGrp="1"/>
          </p:cNvSpPr>
          <p:nvPr>
            <p:ph type="body" sz="half" idx="2"/>
          </p:nvPr>
        </p:nvSpPr>
        <p:spPr>
          <a:xfrm>
            <a:off x="1792288" y="5592763"/>
            <a:ext cx="5486400" cy="8048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64002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362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smtClean="0"/>
              <a:t>Click to edit Master title style</a:t>
            </a:r>
            <a:endParaRPr lang="en-US"/>
          </a:p>
        </p:txBody>
      </p:sp>
    </p:spTree>
    <p:extLst>
      <p:ext uri="{BB962C8B-B14F-4D97-AF65-F5344CB8AC3E}">
        <p14:creationId xmlns:p14="http://schemas.microsoft.com/office/powerpoint/2010/main" val="390789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34349"/>
            <a:ext cx="8229600" cy="838200"/>
          </a:xfrm>
          <a:prstGeom prst="rect">
            <a:avLst/>
          </a:prstGeom>
        </p:spPr>
        <p:txBody>
          <a:bodyPr/>
          <a:lstStyle>
            <a:lvl1pPr>
              <a:defRPr sz="2400"/>
            </a:lvl1pPr>
          </a:lstStyle>
          <a:p>
            <a:r>
              <a:rPr lang="en-US" dirty="0" smtClean="0"/>
              <a:t>Click to edit Master title style</a:t>
            </a:r>
            <a:endParaRPr lang="en-US" dirty="0"/>
          </a:p>
        </p:txBody>
      </p:sp>
      <p:sp>
        <p:nvSpPr>
          <p:cNvPr id="3" name="Content Placeholder 2"/>
          <p:cNvSpPr>
            <a:spLocks noGrp="1"/>
          </p:cNvSpPr>
          <p:nvPr>
            <p:ph idx="1"/>
          </p:nvPr>
        </p:nvSpPr>
        <p:spPr>
          <a:xfrm>
            <a:off x="457201" y="1947864"/>
            <a:ext cx="4940603" cy="4420281"/>
          </a:xfrm>
          <a:prstGeom prst="rect">
            <a:avLst/>
          </a:prstGeom>
        </p:spPr>
        <p:txBody>
          <a:bodyPr/>
          <a:lstStyle>
            <a:lvl1pPr>
              <a:spcBef>
                <a:spcPts val="400"/>
              </a:spcBef>
              <a:spcAft>
                <a:spcPts val="0"/>
              </a:spcAft>
              <a:defRPr sz="2000" baseline="0"/>
            </a:lvl1pPr>
            <a:lvl2pPr>
              <a:spcBef>
                <a:spcPts val="400"/>
              </a:spcBef>
              <a:spcAft>
                <a:spcPts val="0"/>
              </a:spcAft>
              <a:defRPr sz="1800" baseline="0"/>
            </a:lvl2pPr>
            <a:lvl3pPr>
              <a:spcBef>
                <a:spcPts val="400"/>
              </a:spcBef>
              <a:spcAft>
                <a:spcPts val="0"/>
              </a:spcAft>
              <a:defRPr sz="1800" baseline="0"/>
            </a:lvl3pPr>
            <a:lvl4pPr>
              <a:spcBef>
                <a:spcPts val="400"/>
              </a:spcBef>
              <a:spcAft>
                <a:spcPts val="400"/>
              </a:spcAft>
              <a:defRPr sz="18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0"/>
            <a:r>
              <a:rPr lang="en-US" dirty="0" smtClean="0"/>
              <a:t>Second main bullet</a:t>
            </a:r>
          </a:p>
          <a:p>
            <a:pPr lvl="1"/>
            <a:r>
              <a:rPr lang="en-US" dirty="0" smtClean="0"/>
              <a:t>Second level</a:t>
            </a:r>
          </a:p>
          <a:p>
            <a:pPr lvl="2"/>
            <a:r>
              <a:rPr lang="en-US" dirty="0" smtClean="0"/>
              <a:t>Third level</a:t>
            </a:r>
          </a:p>
          <a:p>
            <a:pPr lvl="3"/>
            <a:r>
              <a:rPr lang="en-US" dirty="0" smtClean="0"/>
              <a:t>Fourth level</a:t>
            </a:r>
            <a:endParaRPr lang="en-US" dirty="0"/>
          </a:p>
        </p:txBody>
      </p:sp>
    </p:spTree>
    <p:extLst>
      <p:ext uri="{BB962C8B-B14F-4D97-AF65-F5344CB8AC3E}">
        <p14:creationId xmlns:p14="http://schemas.microsoft.com/office/powerpoint/2010/main" val="2723038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mp; Blank">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2357438" y="3340100"/>
            <a:ext cx="1846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defRPr/>
            </a:pPr>
            <a:endParaRPr lang="en-US" sz="1800" smtClean="0">
              <a:latin typeface="Verdana" charset="0"/>
            </a:endParaRPr>
          </a:p>
        </p:txBody>
      </p:sp>
      <p:sp>
        <p:nvSpPr>
          <p:cNvPr id="2" name="Title 1"/>
          <p:cNvSpPr>
            <a:spLocks noGrp="1"/>
          </p:cNvSpPr>
          <p:nvPr>
            <p:ph type="title"/>
          </p:nvPr>
        </p:nvSpPr>
        <p:spPr>
          <a:xfrm>
            <a:off x="409702" y="947290"/>
            <a:ext cx="8277099" cy="5187401"/>
          </a:xfrm>
          <a:prstGeom prst="rect">
            <a:avLst/>
          </a:prstGeom>
        </p:spPr>
        <p:txBody>
          <a:bodyPr/>
          <a:lstStyle>
            <a:lvl1pPr algn="ctr">
              <a:defRPr sz="2400" b="1" i="1" baseline="0">
                <a:latin typeface="Arial"/>
                <a:cs typeface="Arial"/>
              </a:defRPr>
            </a:lvl1pPr>
          </a:lstStyle>
          <a:p>
            <a:r>
              <a:rPr lang="en-US" smtClean="0"/>
              <a:t>Click to edit Master title style</a:t>
            </a:r>
            <a:endParaRPr lang="en-US" dirty="0"/>
          </a:p>
        </p:txBody>
      </p:sp>
    </p:spTree>
    <p:extLst>
      <p:ext uri="{BB962C8B-B14F-4D97-AF65-F5344CB8AC3E}">
        <p14:creationId xmlns:p14="http://schemas.microsoft.com/office/powerpoint/2010/main" val="3295453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583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bwMode="auto">
          <a:xfrm>
            <a:off x="-50800" y="6157799"/>
            <a:ext cx="9235440" cy="711200"/>
          </a:xfrm>
          <a:prstGeom prst="rect">
            <a:avLst/>
          </a:prstGeom>
          <a:solidFill>
            <a:srgbClr val="C594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pic>
        <p:nvPicPr>
          <p:cNvPr id="7" name="Picture 4" descr="PPT-16x9-page-update.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1"/>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17"/>
          <a:stretch>
            <a:fillRect/>
          </a:stretch>
        </p:blipFill>
        <p:spPr>
          <a:xfrm>
            <a:off x="0" y="6246699"/>
            <a:ext cx="2133600" cy="545847"/>
          </a:xfrm>
          <a:prstGeom prst="rect">
            <a:avLst/>
          </a:prstGeom>
        </p:spPr>
      </p:pic>
      <p:pic>
        <p:nvPicPr>
          <p:cNvPr id="3" name="Picture 2"/>
          <p:cNvPicPr>
            <a:picLocks noChangeAspect="1"/>
          </p:cNvPicPr>
          <p:nvPr userDrawn="1"/>
        </p:nvPicPr>
        <p:blipFill>
          <a:blip r:embed="rId18">
            <a:alphaModFix amt="54000"/>
          </a:blip>
          <a:stretch>
            <a:fillRect/>
          </a:stretch>
        </p:blipFill>
        <p:spPr>
          <a:xfrm>
            <a:off x="7207097" y="-888134"/>
            <a:ext cx="2837614" cy="2805759"/>
          </a:xfrm>
          <a:prstGeom prst="rect">
            <a:avLst/>
          </a:prstGeom>
        </p:spPr>
      </p:pic>
      <p:sp>
        <p:nvSpPr>
          <p:cNvPr id="4" name="Rectangle 3"/>
          <p:cNvSpPr/>
          <p:nvPr userDrawn="1"/>
        </p:nvSpPr>
        <p:spPr bwMode="auto">
          <a:xfrm>
            <a:off x="4254500" y="1"/>
            <a:ext cx="2946400" cy="673100"/>
          </a:xfrm>
          <a:prstGeom prst="rect">
            <a:avLst/>
          </a:prstGeom>
          <a:solidFill>
            <a:srgbClr val="C594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spTree>
    <p:extLst>
      <p:ext uri="{BB962C8B-B14F-4D97-AF65-F5344CB8AC3E}">
        <p14:creationId xmlns:p14="http://schemas.microsoft.com/office/powerpoint/2010/main" val="715886486"/>
      </p:ext>
    </p:extLst>
  </p:cSld>
  <p:clrMap bg1="lt1" tx1="dk1" bg2="lt2" tx2="dk2" accent1="accent1" accent2="accent2" accent3="accent3" accent4="accent4" accent5="accent5" accent6="accent6" hlink="hlink" folHlink="folHlink"/>
  <p:sldLayoutIdLst>
    <p:sldLayoutId id="2147483926" r:id="rId1"/>
    <p:sldLayoutId id="2147483927" r:id="rId2"/>
    <p:sldLayoutId id="2147483928" r:id="rId3"/>
    <p:sldLayoutId id="2147483929" r:id="rId4"/>
    <p:sldLayoutId id="2147483930" r:id="rId5"/>
    <p:sldLayoutId id="2147483931" r:id="rId6"/>
    <p:sldLayoutId id="2147483932" r:id="rId7"/>
    <p:sldLayoutId id="2147483933" r:id="rId8"/>
    <p:sldLayoutId id="2147483934" r:id="rId9"/>
    <p:sldLayoutId id="2147483935" r:id="rId10"/>
    <p:sldLayoutId id="2147483939" r:id="rId11"/>
    <p:sldLayoutId id="2147483937" r:id="rId12"/>
    <p:sldLayoutId id="2147483938" r:id="rId13"/>
    <p:sldLayoutId id="2147483923" r:id="rId14"/>
  </p:sldLayoutIdLst>
  <p:txStyles>
    <p:titleStyle>
      <a:lvl1pPr algn="l" rtl="0" eaLnBrk="1" fontAlgn="base" hangingPunct="1">
        <a:spcBef>
          <a:spcPct val="0"/>
        </a:spcBef>
        <a:spcAft>
          <a:spcPct val="0"/>
        </a:spcAft>
        <a:defRPr sz="2800" b="1" i="0">
          <a:solidFill>
            <a:srgbClr val="DBC254"/>
          </a:solidFill>
          <a:latin typeface="+mj-lt"/>
          <a:ea typeface="+mj-ea"/>
          <a:cs typeface="Lucida Sans"/>
        </a:defRPr>
      </a:lvl1pPr>
      <a:lvl2pPr algn="l" rtl="0" eaLnBrk="1" fontAlgn="base" hangingPunct="1">
        <a:spcBef>
          <a:spcPct val="0"/>
        </a:spcBef>
        <a:spcAft>
          <a:spcPct val="0"/>
        </a:spcAft>
        <a:defRPr sz="2400" b="1">
          <a:solidFill>
            <a:srgbClr val="C2990E"/>
          </a:solidFill>
          <a:latin typeface="Verdana" pitchFamily="1" charset="0"/>
        </a:defRPr>
      </a:lvl2pPr>
      <a:lvl3pPr algn="l" rtl="0" eaLnBrk="1" fontAlgn="base" hangingPunct="1">
        <a:spcBef>
          <a:spcPct val="0"/>
        </a:spcBef>
        <a:spcAft>
          <a:spcPct val="0"/>
        </a:spcAft>
        <a:defRPr sz="2400" b="1">
          <a:solidFill>
            <a:srgbClr val="C2990E"/>
          </a:solidFill>
          <a:latin typeface="Verdana" pitchFamily="1" charset="0"/>
        </a:defRPr>
      </a:lvl3pPr>
      <a:lvl4pPr algn="l" rtl="0" eaLnBrk="1" fontAlgn="base" hangingPunct="1">
        <a:spcBef>
          <a:spcPct val="0"/>
        </a:spcBef>
        <a:spcAft>
          <a:spcPct val="0"/>
        </a:spcAft>
        <a:defRPr sz="2400" b="1">
          <a:solidFill>
            <a:srgbClr val="C2990E"/>
          </a:solidFill>
          <a:latin typeface="Verdana" pitchFamily="1" charset="0"/>
        </a:defRPr>
      </a:lvl4pPr>
      <a:lvl5pPr algn="l" rtl="0" eaLnBrk="1" fontAlgn="base" hangingPunct="1">
        <a:spcBef>
          <a:spcPct val="0"/>
        </a:spcBef>
        <a:spcAft>
          <a:spcPct val="0"/>
        </a:spcAft>
        <a:defRPr sz="2400" b="1">
          <a:solidFill>
            <a:srgbClr val="C2990E"/>
          </a:solidFill>
          <a:latin typeface="Verdana" pitchFamily="1" charset="0"/>
        </a:defRPr>
      </a:lvl5pPr>
      <a:lvl6pPr marL="457200" algn="l" rtl="0" eaLnBrk="1" fontAlgn="base" hangingPunct="1">
        <a:spcBef>
          <a:spcPct val="0"/>
        </a:spcBef>
        <a:spcAft>
          <a:spcPct val="0"/>
        </a:spcAft>
        <a:defRPr sz="2400" b="1">
          <a:solidFill>
            <a:srgbClr val="C2990E"/>
          </a:solidFill>
          <a:latin typeface="Verdana" pitchFamily="1" charset="0"/>
        </a:defRPr>
      </a:lvl6pPr>
      <a:lvl7pPr marL="914400" algn="l" rtl="0" eaLnBrk="1" fontAlgn="base" hangingPunct="1">
        <a:spcBef>
          <a:spcPct val="0"/>
        </a:spcBef>
        <a:spcAft>
          <a:spcPct val="0"/>
        </a:spcAft>
        <a:defRPr sz="2400" b="1">
          <a:solidFill>
            <a:srgbClr val="C2990E"/>
          </a:solidFill>
          <a:latin typeface="Verdana" pitchFamily="1" charset="0"/>
        </a:defRPr>
      </a:lvl7pPr>
      <a:lvl8pPr marL="1371600" algn="l" rtl="0" eaLnBrk="1" fontAlgn="base" hangingPunct="1">
        <a:spcBef>
          <a:spcPct val="0"/>
        </a:spcBef>
        <a:spcAft>
          <a:spcPct val="0"/>
        </a:spcAft>
        <a:defRPr sz="2400" b="1">
          <a:solidFill>
            <a:srgbClr val="C2990E"/>
          </a:solidFill>
          <a:latin typeface="Verdana" pitchFamily="1" charset="0"/>
        </a:defRPr>
      </a:lvl8pPr>
      <a:lvl9pPr marL="1828800" algn="l" rtl="0" eaLnBrk="1" fontAlgn="base" hangingPunct="1">
        <a:spcBef>
          <a:spcPct val="0"/>
        </a:spcBef>
        <a:spcAft>
          <a:spcPct val="0"/>
        </a:spcAft>
        <a:defRPr sz="2400" b="1">
          <a:solidFill>
            <a:srgbClr val="C2990E"/>
          </a:solidFill>
          <a:latin typeface="Verdana" pitchFamily="1" charset="0"/>
        </a:defRPr>
      </a:lvl9pPr>
    </p:titleStyle>
    <p:bodyStyle>
      <a:lvl1pPr marL="342900" indent="-342900" algn="l" rtl="0" eaLnBrk="1" fontAlgn="base" hangingPunct="1">
        <a:spcBef>
          <a:spcPct val="20000"/>
        </a:spcBef>
        <a:spcAft>
          <a:spcPct val="0"/>
        </a:spcAft>
        <a:buChar char="•"/>
        <a:defRPr sz="2400" b="1">
          <a:solidFill>
            <a:schemeClr val="tx1"/>
          </a:solidFill>
          <a:latin typeface="+mn-lt"/>
          <a:ea typeface="+mn-ea"/>
          <a:cs typeface="Lucida Sans"/>
        </a:defRPr>
      </a:lvl1pPr>
      <a:lvl2pPr marL="742950" indent="-285750" algn="l" rtl="0" eaLnBrk="1" fontAlgn="base" hangingPunct="1">
        <a:spcBef>
          <a:spcPct val="20000"/>
        </a:spcBef>
        <a:spcAft>
          <a:spcPct val="0"/>
        </a:spcAft>
        <a:buChar char="•"/>
        <a:defRPr sz="1800" b="1">
          <a:solidFill>
            <a:schemeClr val="tx1"/>
          </a:solidFill>
          <a:latin typeface="+mn-lt"/>
          <a:ea typeface="ＭＳ Ｐゴシック" pitchFamily="-28" charset="-128"/>
          <a:cs typeface="Lucida Sans"/>
        </a:defRPr>
      </a:lvl2pPr>
      <a:lvl3pPr marL="1143000" indent="-228600" algn="l" rtl="0" eaLnBrk="1" fontAlgn="base" hangingPunct="1">
        <a:spcBef>
          <a:spcPct val="20000"/>
        </a:spcBef>
        <a:spcAft>
          <a:spcPct val="0"/>
        </a:spcAft>
        <a:buChar char="•"/>
        <a:defRPr sz="1800" b="1">
          <a:solidFill>
            <a:schemeClr val="tx1"/>
          </a:solidFill>
          <a:latin typeface="+mn-lt"/>
          <a:ea typeface="ＭＳ Ｐゴシック" pitchFamily="-28" charset="-128"/>
          <a:cs typeface="Lucida Sans"/>
        </a:defRPr>
      </a:lvl3pPr>
      <a:lvl4pPr marL="1600200" indent="-228600" algn="l" rtl="0" eaLnBrk="1" fontAlgn="base" hangingPunct="1">
        <a:spcBef>
          <a:spcPct val="20000"/>
        </a:spcBef>
        <a:spcAft>
          <a:spcPct val="0"/>
        </a:spcAft>
        <a:buChar char="•"/>
        <a:defRPr sz="1800" b="1">
          <a:solidFill>
            <a:schemeClr val="tx1"/>
          </a:solidFill>
          <a:latin typeface="+mn-lt"/>
          <a:ea typeface="ＭＳ Ｐゴシック" pitchFamily="-28" charset="-128"/>
          <a:cs typeface="Lucida Sans"/>
        </a:defRPr>
      </a:lvl4pPr>
      <a:lvl5pPr marL="2057400" indent="-228600" algn="l" rtl="0" eaLnBrk="1" fontAlgn="base" hangingPunct="1">
        <a:spcBef>
          <a:spcPct val="20000"/>
        </a:spcBef>
        <a:spcAft>
          <a:spcPct val="0"/>
        </a:spcAft>
        <a:buChar char="•"/>
        <a:defRPr sz="1800" b="1">
          <a:solidFill>
            <a:schemeClr val="tx1"/>
          </a:solidFill>
          <a:latin typeface="+mn-lt"/>
          <a:ea typeface="ＭＳ Ｐゴシック" pitchFamily="-28" charset="-128"/>
          <a:cs typeface="Lucida Sans"/>
        </a:defRPr>
      </a:lvl5pPr>
      <a:lvl6pPr marL="2514600" indent="-228600" algn="l" rtl="0" eaLnBrk="1" fontAlgn="base" hangingPunct="1">
        <a:spcBef>
          <a:spcPct val="20000"/>
        </a:spcBef>
        <a:spcAft>
          <a:spcPct val="0"/>
        </a:spcAft>
        <a:buChar char="•"/>
        <a:defRPr sz="1600" b="1">
          <a:solidFill>
            <a:srgbClr val="002062"/>
          </a:solidFill>
          <a:latin typeface="+mn-lt"/>
        </a:defRPr>
      </a:lvl6pPr>
      <a:lvl7pPr marL="2971800" indent="-228600" algn="l" rtl="0" eaLnBrk="1" fontAlgn="base" hangingPunct="1">
        <a:spcBef>
          <a:spcPct val="20000"/>
        </a:spcBef>
        <a:spcAft>
          <a:spcPct val="0"/>
        </a:spcAft>
        <a:buChar char="•"/>
        <a:defRPr sz="1600" b="1">
          <a:solidFill>
            <a:srgbClr val="002062"/>
          </a:solidFill>
          <a:latin typeface="+mn-lt"/>
        </a:defRPr>
      </a:lvl7pPr>
      <a:lvl8pPr marL="3429000" indent="-228600" algn="l" rtl="0" eaLnBrk="1" fontAlgn="base" hangingPunct="1">
        <a:spcBef>
          <a:spcPct val="20000"/>
        </a:spcBef>
        <a:spcAft>
          <a:spcPct val="0"/>
        </a:spcAft>
        <a:buChar char="•"/>
        <a:defRPr sz="1600" b="1">
          <a:solidFill>
            <a:srgbClr val="002062"/>
          </a:solidFill>
          <a:latin typeface="+mn-lt"/>
        </a:defRPr>
      </a:lvl8pPr>
      <a:lvl9pPr marL="3886200" indent="-228600" algn="l" rtl="0" eaLnBrk="1" fontAlgn="base" hangingPunct="1">
        <a:spcBef>
          <a:spcPct val="20000"/>
        </a:spcBef>
        <a:spcAft>
          <a:spcPct val="0"/>
        </a:spcAft>
        <a:buChar char="•"/>
        <a:defRPr sz="1600" b="1">
          <a:solidFill>
            <a:srgbClr val="00206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comments" Target="../comments/commen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comments" Target="../comments/commen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package" Target="../embeddings/Microsoft_Excel_Worksheet2.xlsx"/></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comments" Target="../comments/comment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comments" Target="../comments/comment4.xml"/></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0"/>
          <p:cNvSpPr>
            <a:spLocks noGrp="1"/>
          </p:cNvSpPr>
          <p:nvPr>
            <p:ph type="title"/>
          </p:nvPr>
        </p:nvSpPr>
        <p:spPr>
          <a:xfrm>
            <a:off x="66906" y="1868066"/>
            <a:ext cx="9024471" cy="3023304"/>
          </a:xfrm>
          <a:ln w="9525"/>
          <a:extLst>
            <a:ext uri="{91240B29-F687-4F45-9708-019B960494DF}">
              <a14:hiddenLine xmlns:a14="http://schemas.microsoft.com/office/drawing/2010/main" w="25400" cap="flat">
                <a:solidFill>
                  <a:srgbClr val="000000"/>
                </a:solidFill>
                <a:miter lim="800000"/>
                <a:headEnd/>
                <a:tailEnd/>
              </a14:hiddenLine>
            </a:ext>
          </a:extLst>
        </p:spPr>
        <p:txBody>
          <a:bodyPr/>
          <a:lstStyle/>
          <a:p>
            <a:pPr algn="ctr" defTabSz="649288">
              <a:spcBef>
                <a:spcPts val="600"/>
              </a:spcBef>
            </a:pPr>
            <a:r>
              <a:rPr lang="en-US" sz="3300" dirty="0">
                <a:solidFill>
                  <a:srgbClr val="000000"/>
                </a:solidFill>
                <a:latin typeface="Arial"/>
                <a:ea typeface="ヒラギノ角ゴ Pro W3" charset="0"/>
                <a:cs typeface="Arial"/>
                <a:sym typeface="Arial" charset="0"/>
              </a:rPr>
              <a:t>Temperature </a:t>
            </a:r>
            <a:r>
              <a:rPr lang="en-US" sz="3300" dirty="0" smtClean="0">
                <a:solidFill>
                  <a:srgbClr val="000000"/>
                </a:solidFill>
                <a:latin typeface="Arial"/>
                <a:ea typeface="ヒラギノ角ゴ Pro W3" charset="0"/>
                <a:cs typeface="Arial"/>
                <a:sym typeface="Arial" charset="0"/>
              </a:rPr>
              <a:t>Fluctuation </a:t>
            </a:r>
            <a:br>
              <a:rPr lang="en-US" sz="3300" dirty="0" smtClean="0">
                <a:solidFill>
                  <a:srgbClr val="000000"/>
                </a:solidFill>
                <a:latin typeface="Arial"/>
                <a:ea typeface="ヒラギノ角ゴ Pro W3" charset="0"/>
                <a:cs typeface="Arial"/>
                <a:sym typeface="Arial" charset="0"/>
              </a:rPr>
            </a:br>
            <a:r>
              <a:rPr lang="en-US" sz="3300" dirty="0" smtClean="0">
                <a:solidFill>
                  <a:srgbClr val="000000"/>
                </a:solidFill>
                <a:latin typeface="Arial"/>
                <a:ea typeface="ヒラギノ角ゴ Pro W3" charset="0"/>
                <a:cs typeface="Arial"/>
                <a:sym typeface="Arial" charset="0"/>
              </a:rPr>
              <a:t>Effects </a:t>
            </a:r>
            <a:r>
              <a:rPr lang="en-US" sz="3300" dirty="0">
                <a:solidFill>
                  <a:srgbClr val="000000"/>
                </a:solidFill>
                <a:latin typeface="Arial"/>
                <a:ea typeface="ヒラギノ角ゴ Pro W3" charset="0"/>
                <a:cs typeface="Arial"/>
                <a:sym typeface="Arial" charset="0"/>
              </a:rPr>
              <a:t>on </a:t>
            </a:r>
            <a:r>
              <a:rPr lang="en-US" sz="3300" dirty="0" smtClean="0">
                <a:solidFill>
                  <a:srgbClr val="000000"/>
                </a:solidFill>
                <a:latin typeface="Arial"/>
                <a:ea typeface="ヒラギノ角ゴ Pro W3" charset="0"/>
                <a:cs typeface="Arial"/>
                <a:sym typeface="Arial" charset="0"/>
              </a:rPr>
              <a:t/>
            </a:r>
            <a:br>
              <a:rPr lang="en-US" sz="3300" dirty="0" smtClean="0">
                <a:solidFill>
                  <a:srgbClr val="000000"/>
                </a:solidFill>
                <a:latin typeface="Arial"/>
                <a:ea typeface="ヒラギノ角ゴ Pro W3" charset="0"/>
                <a:cs typeface="Arial"/>
                <a:sym typeface="Arial" charset="0"/>
              </a:rPr>
            </a:br>
            <a:r>
              <a:rPr lang="en-US" sz="3300" dirty="0" smtClean="0">
                <a:solidFill>
                  <a:srgbClr val="000000"/>
                </a:solidFill>
                <a:latin typeface="Arial"/>
                <a:ea typeface="ヒラギノ角ゴ Pro W3" charset="0"/>
                <a:cs typeface="Arial"/>
                <a:sym typeface="Arial" charset="0"/>
              </a:rPr>
              <a:t>Plastic </a:t>
            </a:r>
            <a:r>
              <a:rPr lang="en-US" sz="3300" dirty="0">
                <a:solidFill>
                  <a:srgbClr val="000000"/>
                </a:solidFill>
                <a:latin typeface="Arial"/>
                <a:ea typeface="ヒラギノ角ゴ Pro W3" charset="0"/>
                <a:cs typeface="Arial"/>
                <a:sym typeface="Arial" charset="0"/>
              </a:rPr>
              <a:t>Surgery Trauma Volumes </a:t>
            </a:r>
            <a:r>
              <a:rPr lang="en-US" sz="3300" dirty="0" smtClean="0">
                <a:solidFill>
                  <a:srgbClr val="000000"/>
                </a:solidFill>
                <a:latin typeface="Arial"/>
                <a:ea typeface="ヒラギノ角ゴ Pro W3" charset="0"/>
                <a:cs typeface="Arial"/>
                <a:sym typeface="Arial" charset="0"/>
              </a:rPr>
              <a:t/>
            </a:r>
            <a:br>
              <a:rPr lang="en-US" sz="3300" dirty="0" smtClean="0">
                <a:solidFill>
                  <a:srgbClr val="000000"/>
                </a:solidFill>
                <a:latin typeface="Arial"/>
                <a:ea typeface="ヒラギノ角ゴ Pro W3" charset="0"/>
                <a:cs typeface="Arial"/>
                <a:sym typeface="Arial" charset="0"/>
              </a:rPr>
            </a:br>
            <a:r>
              <a:rPr lang="en-US" sz="3300" dirty="0" smtClean="0">
                <a:solidFill>
                  <a:srgbClr val="000000"/>
                </a:solidFill>
                <a:latin typeface="Arial"/>
                <a:ea typeface="ヒラギノ角ゴ Pro W3" charset="0"/>
                <a:cs typeface="Arial"/>
                <a:sym typeface="Arial" charset="0"/>
              </a:rPr>
              <a:t>at Level </a:t>
            </a:r>
            <a:r>
              <a:rPr lang="en-US" sz="3300" dirty="0">
                <a:solidFill>
                  <a:srgbClr val="000000"/>
                </a:solidFill>
                <a:latin typeface="Arial"/>
                <a:ea typeface="ヒラギノ角ゴ Pro W3" charset="0"/>
                <a:cs typeface="Arial"/>
                <a:sym typeface="Arial" charset="0"/>
              </a:rPr>
              <a:t>1 Trauma Center </a:t>
            </a:r>
            <a:r>
              <a:rPr lang="en-US" sz="3300" b="0" dirty="0" smtClean="0">
                <a:solidFill>
                  <a:srgbClr val="000000"/>
                </a:solidFill>
                <a:latin typeface="Arial"/>
                <a:ea typeface="ヒラギノ角ゴ Pro W3" charset="0"/>
                <a:cs typeface="Arial"/>
                <a:sym typeface="Arial" charset="0"/>
              </a:rPr>
              <a:t/>
            </a:r>
            <a:br>
              <a:rPr lang="en-US" sz="3300" b="0" dirty="0" smtClean="0">
                <a:solidFill>
                  <a:srgbClr val="000000"/>
                </a:solidFill>
                <a:latin typeface="Arial"/>
                <a:ea typeface="ヒラギノ角ゴ Pro W3" charset="0"/>
                <a:cs typeface="Arial"/>
                <a:sym typeface="Arial" charset="0"/>
              </a:rPr>
            </a:br>
            <a:endParaRPr lang="en-US" sz="3300" b="0" dirty="0">
              <a:solidFill>
                <a:srgbClr val="000000"/>
              </a:solidFill>
              <a:latin typeface="Arial"/>
              <a:ea typeface="ヒラギノ角ゴ Pro W3" charset="0"/>
              <a:cs typeface="Arial"/>
              <a:sym typeface="Arial" charset="0"/>
            </a:endParaRPr>
          </a:p>
        </p:txBody>
      </p:sp>
      <p:sp>
        <p:nvSpPr>
          <p:cNvPr id="5" name="Title 1"/>
          <p:cNvSpPr txBox="1">
            <a:spLocks noGrp="1"/>
          </p:cNvSpPr>
          <p:nvPr>
            <p:ph type="body" idx="1"/>
          </p:nvPr>
        </p:nvSpPr>
        <p:spPr bwMode="auto">
          <a:xfrm>
            <a:off x="66906" y="2482193"/>
            <a:ext cx="9024471" cy="2759002"/>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normAutofit/>
          </a:bodyPr>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lgn="ctr">
              <a:lnSpc>
                <a:spcPct val="90000"/>
              </a:lnSpc>
              <a:spcAft>
                <a:spcPts val="600"/>
              </a:spcAft>
              <a:defRPr/>
            </a:pPr>
            <a:r>
              <a:rPr lang="en-US" sz="1800" i="1" dirty="0" smtClean="0">
                <a:solidFill>
                  <a:srgbClr val="00467A"/>
                </a:solidFill>
                <a:latin typeface="Georgia" charset="0"/>
                <a:cs typeface="Georgia" charset="0"/>
              </a:rPr>
              <a:t>CHRISTINA CHEUNG, BS; NATHAN KLUDT, MD; MICHAEL S. WONG, MD</a:t>
            </a:r>
          </a:p>
          <a:p>
            <a:pPr algn="ctr">
              <a:lnSpc>
                <a:spcPct val="90000"/>
              </a:lnSpc>
              <a:spcAft>
                <a:spcPts val="600"/>
              </a:spcAft>
              <a:defRPr/>
            </a:pPr>
            <a:r>
              <a:rPr lang="en-US" sz="1800" i="1" dirty="0" smtClean="0">
                <a:solidFill>
                  <a:srgbClr val="00467A"/>
                </a:solidFill>
                <a:latin typeface="Georgia" charset="0"/>
                <a:cs typeface="Georgia" charset="0"/>
              </a:rPr>
              <a:t>2015 Global </a:t>
            </a:r>
            <a:r>
              <a:rPr lang="en-US" sz="1800" i="1" dirty="0" err="1" smtClean="0">
                <a:solidFill>
                  <a:srgbClr val="00467A"/>
                </a:solidFill>
                <a:latin typeface="Georgia" charset="0"/>
                <a:cs typeface="Georgia" charset="0"/>
              </a:rPr>
              <a:t>Pharma</a:t>
            </a:r>
            <a:r>
              <a:rPr lang="en-US" sz="1800" i="1" dirty="0" smtClean="0">
                <a:solidFill>
                  <a:srgbClr val="00467A"/>
                </a:solidFill>
                <a:latin typeface="Georgia" charset="0"/>
                <a:cs typeface="Georgia" charset="0"/>
              </a:rPr>
              <a:t> Summit: August 10-12</a:t>
            </a:r>
          </a:p>
        </p:txBody>
      </p:sp>
    </p:spTree>
    <p:extLst>
      <p:ext uri="{BB962C8B-B14F-4D97-AF65-F5344CB8AC3E}">
        <p14:creationId xmlns:p14="http://schemas.microsoft.com/office/powerpoint/2010/main" val="23914259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About OMICS Group</a:t>
            </a:r>
            <a:endParaRPr lang="en-IN" dirty="0"/>
          </a:p>
        </p:txBody>
      </p:sp>
      <p:sp>
        <p:nvSpPr>
          <p:cNvPr id="3" name="Content Placeholder 2"/>
          <p:cNvSpPr>
            <a:spLocks noGrp="1"/>
          </p:cNvSpPr>
          <p:nvPr>
            <p:ph idx="1"/>
          </p:nvPr>
        </p:nvSpPr>
        <p:spPr/>
        <p:txBody>
          <a:bodyPr/>
          <a:lstStyle/>
          <a:p>
            <a:r>
              <a:rPr lang="en-US" sz="1800" dirty="0"/>
              <a:t>OMICS Group is an amalgamation of </a:t>
            </a:r>
            <a:r>
              <a:rPr lang="en-US" sz="1800" dirty="0" smtClean="0"/>
              <a:t>Open Access Publications and </a:t>
            </a:r>
            <a:r>
              <a:rPr lang="en-US" sz="1800" dirty="0"/>
              <a:t>worldwide international science conferences and events. Established in the year 2007 with the sole aim of making the information on Sciences and technology ‘Open Access’, OMICS Group publishes 500 online open access </a:t>
            </a:r>
            <a:r>
              <a:rPr lang="en-US" sz="1800" dirty="0" smtClean="0"/>
              <a:t>scholarly journals in </a:t>
            </a:r>
            <a:r>
              <a:rPr lang="en-US" sz="1800" dirty="0"/>
              <a:t>all aspects of Science, Engineering, Management and Technology journals</a:t>
            </a:r>
            <a:r>
              <a:rPr lang="en-US" sz="1800" dirty="0" smtClean="0"/>
              <a:t>.</a:t>
            </a:r>
          </a:p>
          <a:p>
            <a:r>
              <a:rPr lang="en-US" sz="1800" dirty="0" smtClean="0"/>
              <a:t> </a:t>
            </a:r>
            <a:r>
              <a:rPr lang="en-US" sz="1800"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1800" dirty="0" smtClean="0"/>
              <a:t>International Conferences annually </a:t>
            </a:r>
            <a:r>
              <a:rPr lang="en-US" sz="1800" dirty="0"/>
              <a:t>across the globe, where knowledge transfer takes place through debates, round table discussions, poster presentations, workshops, symposia and exhibitions.</a:t>
            </a:r>
          </a:p>
          <a:p>
            <a:endParaRPr lang="en-IN" sz="1800" dirty="0"/>
          </a:p>
        </p:txBody>
      </p:sp>
    </p:spTree>
    <p:extLst>
      <p:ext uri="{BB962C8B-B14F-4D97-AF65-F5344CB8AC3E}">
        <p14:creationId xmlns:p14="http://schemas.microsoft.com/office/powerpoint/2010/main" val="50760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OMICS International Conferences</a:t>
            </a:r>
            <a:endParaRPr lang="en-IN" dirty="0"/>
          </a:p>
        </p:txBody>
      </p:sp>
      <p:sp>
        <p:nvSpPr>
          <p:cNvPr id="3" name="Content Placeholder 2"/>
          <p:cNvSpPr>
            <a:spLocks noGrp="1"/>
          </p:cNvSpPr>
          <p:nvPr>
            <p:ph idx="1"/>
          </p:nvPr>
        </p:nvSpPr>
        <p:spPr/>
        <p:txBody>
          <a:bodyPr/>
          <a:lstStyle/>
          <a:p>
            <a:pPr marL="0" indent="0" algn="just">
              <a:buNone/>
            </a:pPr>
            <a:r>
              <a:rPr lang="en-US" dirty="0"/>
              <a:t>OMICS International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None/>
            </a:pPr>
            <a:endParaRPr lang="en-US" dirty="0"/>
          </a:p>
          <a:p>
            <a:pPr marL="0" indent="0" algn="just">
              <a:buNone/>
            </a:pPr>
            <a:r>
              <a:rPr lang="en-US" dirty="0"/>
              <a:t>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IN" dirty="0"/>
          </a:p>
        </p:txBody>
      </p:sp>
    </p:spTree>
    <p:extLst>
      <p:ext uri="{BB962C8B-B14F-4D97-AF65-F5344CB8AC3E}">
        <p14:creationId xmlns:p14="http://schemas.microsoft.com/office/powerpoint/2010/main" val="29656402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a:t>Department of Surgery</a:t>
            </a:r>
          </a:p>
          <a:p>
            <a:pPr eaLnBrk="1" hangingPunct="1"/>
            <a:r>
              <a:rPr lang="en-US" sz="1600" b="1" dirty="0"/>
              <a:t>Division of Plastic Surgery</a:t>
            </a:r>
          </a:p>
        </p:txBody>
      </p:sp>
      <p:sp>
        <p:nvSpPr>
          <p:cNvPr id="6"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Background Information </a:t>
            </a:r>
          </a:p>
        </p:txBody>
      </p:sp>
      <p:sp>
        <p:nvSpPr>
          <p:cNvPr id="7" name="Content Placeholder 8"/>
          <p:cNvSpPr>
            <a:spLocks noGrp="1"/>
          </p:cNvSpPr>
          <p:nvPr>
            <p:ph idx="1"/>
          </p:nvPr>
        </p:nvSpPr>
        <p:spPr>
          <a:xfrm>
            <a:off x="179481" y="832270"/>
            <a:ext cx="9263343" cy="1798129"/>
          </a:xfrm>
        </p:spPr>
        <p:txBody>
          <a:bodyPr>
            <a:normAutofit/>
          </a:bodyPr>
          <a:lstStyle/>
          <a:p>
            <a:pPr marL="0" indent="0">
              <a:spcAft>
                <a:spcPct val="0"/>
              </a:spcAft>
              <a:buNone/>
            </a:pPr>
            <a:r>
              <a:rPr lang="en-US" sz="3600" b="0" dirty="0" smtClean="0">
                <a:latin typeface="Arial" charset="0"/>
                <a:ea typeface="ヒラギノ角ゴ Pro W3" charset="0"/>
                <a:cs typeface="Arial" charset="0"/>
              </a:rPr>
              <a:t>Prior studies </a:t>
            </a:r>
            <a:r>
              <a:rPr lang="en-US" sz="3600" b="0" dirty="0">
                <a:latin typeface="Arial" charset="0"/>
                <a:ea typeface="ヒラギノ角ゴ Pro W3" charset="0"/>
                <a:cs typeface="Arial" charset="0"/>
              </a:rPr>
              <a:t> </a:t>
            </a:r>
            <a:r>
              <a:rPr lang="en-US" sz="3600" b="0" dirty="0" smtClean="0">
                <a:latin typeface="Arial" charset="0"/>
                <a:ea typeface="ヒラギノ角ゴ Pro W3" charset="0"/>
                <a:cs typeface="Arial" charset="0"/>
              </a:rPr>
              <a:t>                                        strong correlation between                  trauma and temperatures</a:t>
            </a:r>
          </a:p>
          <a:p>
            <a:pPr>
              <a:spcAft>
                <a:spcPct val="0"/>
              </a:spcAft>
            </a:pPr>
            <a:endParaRPr lang="en-US" sz="3600" dirty="0">
              <a:latin typeface="Arial" charset="0"/>
              <a:ea typeface="ヒラギノ角ゴ Pro W3" charset="0"/>
              <a:cs typeface="Arial" charset="0"/>
            </a:endParaRPr>
          </a:p>
          <a:p>
            <a:pPr>
              <a:spcAft>
                <a:spcPct val="0"/>
              </a:spcAft>
            </a:pPr>
            <a:endParaRPr lang="en-US" sz="2400" dirty="0">
              <a:latin typeface="Arial" charset="0"/>
              <a:ea typeface="ヒラギノ角ゴ Pro W3" charset="0"/>
              <a:cs typeface="Arial" charset="0"/>
            </a:endParaRPr>
          </a:p>
          <a:p>
            <a:pPr>
              <a:spcAft>
                <a:spcPct val="0"/>
              </a:spcAft>
            </a:pPr>
            <a:endParaRPr lang="en-US" sz="2400" dirty="0">
              <a:latin typeface="Arial" charset="0"/>
              <a:ea typeface="ヒラギノ角ゴ Pro W3" charset="0"/>
              <a:cs typeface="Arial" charset="0"/>
            </a:endParaRPr>
          </a:p>
          <a:p>
            <a:pPr>
              <a:spcAft>
                <a:spcPct val="0"/>
              </a:spcAft>
            </a:pPr>
            <a:endParaRPr lang="en-US" sz="2400" dirty="0">
              <a:latin typeface="Arial" charset="0"/>
              <a:ea typeface="ヒラギノ角ゴ Pro W3" charset="0"/>
              <a:cs typeface="Arial" charset="0"/>
            </a:endParaRPr>
          </a:p>
          <a:p>
            <a:pPr>
              <a:spcAft>
                <a:spcPct val="0"/>
              </a:spcAft>
            </a:pPr>
            <a:endParaRPr lang="en-US" sz="2400" dirty="0">
              <a:latin typeface="Arial" charset="0"/>
              <a:ea typeface="ヒラギノ角ゴ Pro W3" charset="0"/>
              <a:cs typeface="Arial" charset="0"/>
            </a:endParaRPr>
          </a:p>
          <a:p>
            <a:pPr>
              <a:spcAft>
                <a:spcPct val="0"/>
              </a:spcAft>
            </a:pPr>
            <a:endParaRPr lang="en-US" sz="2400" dirty="0">
              <a:latin typeface="Arial" charset="0"/>
              <a:ea typeface="ヒラギノ角ゴ Pro W3" charset="0"/>
              <a:cs typeface="Arial" charset="0"/>
            </a:endParaRPr>
          </a:p>
          <a:p>
            <a:pPr>
              <a:spcAft>
                <a:spcPct val="0"/>
              </a:spcAft>
            </a:pPr>
            <a:endParaRPr lang="en-US" sz="2400" dirty="0">
              <a:latin typeface="Arial" charset="0"/>
              <a:ea typeface="ヒラギノ角ゴ Pro W3" charset="0"/>
              <a:cs typeface="Arial" charset="0"/>
            </a:endParaRPr>
          </a:p>
        </p:txBody>
      </p:sp>
      <p:pic>
        <p:nvPicPr>
          <p:cNvPr id="3" name="Picture 2" descr="Screen Shot 2014-05-16 at 5.21.54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481" y="2585632"/>
            <a:ext cx="8865610" cy="2710832"/>
          </a:xfrm>
          <a:prstGeom prst="rect">
            <a:avLst/>
          </a:prstGeom>
        </p:spPr>
      </p:pic>
      <p:pic>
        <p:nvPicPr>
          <p:cNvPr id="8" name="Picture 7" descr="Screen Shot 2014-05-16 at 5.23.30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390" y="2716501"/>
            <a:ext cx="8611610" cy="2782846"/>
          </a:xfrm>
          <a:prstGeom prst="rect">
            <a:avLst/>
          </a:prstGeom>
        </p:spPr>
      </p:pic>
      <p:sp>
        <p:nvSpPr>
          <p:cNvPr id="2" name="TextBox 1"/>
          <p:cNvSpPr txBox="1"/>
          <p:nvPr/>
        </p:nvSpPr>
        <p:spPr bwMode="auto">
          <a:xfrm>
            <a:off x="884463" y="3340884"/>
            <a:ext cx="7455646" cy="1200329"/>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ctr" anchorCtr="0" compatLnSpc="1">
            <a:prstTxWarp prst="textNoShape">
              <a:avLst/>
            </a:prstTxWarp>
            <a:spAutoFit/>
          </a:bodyPr>
          <a:lstStyle/>
          <a:p>
            <a:pPr algn="ctr"/>
            <a:r>
              <a:rPr lang="en-US" sz="7200" b="1" dirty="0" smtClean="0">
                <a:solidFill>
                  <a:srgbClr val="002060"/>
                </a:solidFill>
              </a:rPr>
              <a:t>Plastic Surgery?</a:t>
            </a:r>
          </a:p>
        </p:txBody>
      </p:sp>
    </p:spTree>
  </p:cSld>
  <p:clrMapOvr>
    <a:masterClrMapping/>
  </p:clrMapOvr>
  <mc:AlternateContent xmlns:mc="http://schemas.openxmlformats.org/markup-compatibility/2006" xmlns:p14="http://schemas.microsoft.com/office/powerpoint/2010/main">
    <mc:Choice Requires="p14">
      <p:transition spd="slow" p14:dur="2000" advTm="73191"/>
    </mc:Choice>
    <mc:Fallback xmlns="">
      <p:transition xmlns:p14="http://schemas.microsoft.com/office/powerpoint/2010/main" spd="slow" advTm="7319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1058493"/>
            <a:ext cx="5886824" cy="3901977"/>
          </a:xfrm>
        </p:spPr>
        <p:txBody>
          <a:bodyPr/>
          <a:lstStyle/>
          <a:p>
            <a:pPr>
              <a:lnSpc>
                <a:spcPct val="130000"/>
              </a:lnSpc>
            </a:pPr>
            <a:r>
              <a:rPr lang="en-US" sz="2400" b="0" dirty="0">
                <a:latin typeface="Arial" charset="0"/>
                <a:ea typeface="ヒラギノ角ゴ Pro W3" charset="0"/>
                <a:cs typeface="Arial" charset="0"/>
              </a:rPr>
              <a:t>Retrospective Study: </a:t>
            </a:r>
          </a:p>
          <a:p>
            <a:pPr lvl="1">
              <a:lnSpc>
                <a:spcPct val="130000"/>
              </a:lnSpc>
            </a:pPr>
            <a:r>
              <a:rPr lang="en-US" b="0" dirty="0">
                <a:latin typeface="Arial" charset="0"/>
                <a:ea typeface="ヒラギノ角ゴ Pro W3" charset="0"/>
                <a:cs typeface="Arial" charset="0"/>
              </a:rPr>
              <a:t>July 2008 to July 2013</a:t>
            </a:r>
          </a:p>
          <a:p>
            <a:pPr lvl="1">
              <a:lnSpc>
                <a:spcPct val="130000"/>
              </a:lnSpc>
            </a:pPr>
            <a:r>
              <a:rPr lang="en-US" b="0" dirty="0">
                <a:latin typeface="Arial" charset="0"/>
                <a:ea typeface="ヒラギノ角ゴ Pro W3" charset="0"/>
                <a:cs typeface="Arial" charset="0"/>
              </a:rPr>
              <a:t>3055 Electronic Medical Records</a:t>
            </a:r>
          </a:p>
          <a:p>
            <a:pPr lvl="1">
              <a:lnSpc>
                <a:spcPct val="130000"/>
              </a:lnSpc>
            </a:pPr>
            <a:r>
              <a:rPr lang="en-US" b="0" dirty="0">
                <a:latin typeface="Arial" charset="0"/>
                <a:ea typeface="ヒラギノ角ゴ Pro W3" charset="0"/>
                <a:cs typeface="Arial" charset="0"/>
              </a:rPr>
              <a:t>Maxillofacial and Hand </a:t>
            </a:r>
            <a:r>
              <a:rPr lang="en-US" b="0" dirty="0" smtClean="0">
                <a:latin typeface="Arial" charset="0"/>
                <a:ea typeface="ヒラギノ角ゴ Pro W3" charset="0"/>
                <a:cs typeface="Arial" charset="0"/>
              </a:rPr>
              <a:t>Traumas</a:t>
            </a:r>
          </a:p>
          <a:p>
            <a:pPr lvl="1">
              <a:lnSpc>
                <a:spcPct val="130000"/>
              </a:lnSpc>
            </a:pPr>
            <a:r>
              <a:rPr lang="en-US" b="0" dirty="0" smtClean="0">
                <a:latin typeface="Arial" charset="0"/>
                <a:ea typeface="ヒラギノ角ゴ Pro W3" charset="0"/>
                <a:cs typeface="Arial" charset="0"/>
              </a:rPr>
              <a:t>UC </a:t>
            </a:r>
            <a:r>
              <a:rPr lang="en-US" b="0" dirty="0">
                <a:latin typeface="Arial" charset="0"/>
                <a:ea typeface="ヒラギノ角ゴ Pro W3" charset="0"/>
                <a:cs typeface="Arial" charset="0"/>
              </a:rPr>
              <a:t>Davis Medical Center</a:t>
            </a:r>
          </a:p>
          <a:p>
            <a:pPr lvl="1">
              <a:lnSpc>
                <a:spcPct val="130000"/>
              </a:lnSpc>
            </a:pPr>
            <a:r>
              <a:rPr lang="en-US" b="0" dirty="0" smtClean="0">
                <a:latin typeface="Arial" charset="0"/>
                <a:ea typeface="ヒラギノ角ゴ Pro W3" charset="0"/>
                <a:cs typeface="Arial" charset="0"/>
              </a:rPr>
              <a:t>Data</a:t>
            </a:r>
            <a:r>
              <a:rPr lang="en-US" b="0" dirty="0">
                <a:latin typeface="Arial" charset="0"/>
                <a:ea typeface="ヒラギノ角ゴ Pro W3" charset="0"/>
                <a:cs typeface="Arial" charset="0"/>
              </a:rPr>
              <a:t>:                                           </a:t>
            </a:r>
            <a:r>
              <a:rPr lang="en-US" b="0" dirty="0" smtClean="0">
                <a:latin typeface="Arial" charset="0"/>
                <a:ea typeface="ヒラギノ角ゴ Pro W3" charset="0"/>
                <a:cs typeface="Arial" charset="0"/>
              </a:rPr>
              <a:t>Mechanism, Dates, Age</a:t>
            </a:r>
            <a:r>
              <a:rPr lang="en-US" b="0" dirty="0">
                <a:latin typeface="Arial" charset="0"/>
                <a:ea typeface="ヒラギノ角ゴ Pro W3" charset="0"/>
                <a:cs typeface="Arial" charset="0"/>
              </a:rPr>
              <a:t>, </a:t>
            </a:r>
            <a:r>
              <a:rPr lang="en-US" b="0" dirty="0" smtClean="0">
                <a:latin typeface="Arial" charset="0"/>
                <a:ea typeface="ヒラギノ角ゴ Pro W3" charset="0"/>
                <a:cs typeface="Arial" charset="0"/>
              </a:rPr>
              <a:t>Gender</a:t>
            </a:r>
            <a:endParaRPr lang="en-US" b="0" dirty="0">
              <a:latin typeface="Arial" charset="0"/>
              <a:ea typeface="ヒラギノ角ゴ Pro W3" charset="0"/>
              <a:cs typeface="Arial" charset="0"/>
            </a:endParaRPr>
          </a:p>
          <a:p>
            <a:endParaRPr lang="en-US" dirty="0"/>
          </a:p>
        </p:txBody>
      </p:sp>
      <p:pic>
        <p:nvPicPr>
          <p:cNvPr id="5" name="Content Placeholder 4"/>
          <p:cNvPicPr>
            <a:picLocks noGrp="1" noChangeAspect="1"/>
          </p:cNvPicPr>
          <p:nvPr>
            <p:ph sz="half" idx="2"/>
          </p:nvPr>
        </p:nvPicPr>
        <p:blipFill>
          <a:blip r:embed="rId3"/>
          <a:srcRect l="19765" r="19765"/>
          <a:stretch>
            <a:fillRect/>
          </a:stretch>
        </p:blipFill>
        <p:spPr>
          <a:xfrm>
            <a:off x="5539175" y="902776"/>
            <a:ext cx="3486042" cy="4213411"/>
          </a:xfrm>
          <a:prstGeom prst="rect">
            <a:avLst/>
          </a:prstGeom>
          <a:ln>
            <a:noFill/>
          </a:ln>
          <a:effectLst>
            <a:outerShdw blurRad="292100" dist="139700" dir="2700000" algn="tl" rotWithShape="0">
              <a:srgbClr val="333333">
                <a:alpha val="65000"/>
              </a:srgbClr>
            </a:outerShdw>
          </a:effectLst>
        </p:spPr>
      </p:pic>
      <p:sp>
        <p:nvSpPr>
          <p:cNvPr id="6"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Materials &amp; Methods</a:t>
            </a:r>
          </a:p>
        </p:txBody>
      </p:sp>
      <p:sp>
        <p:nvSpPr>
          <p:cNvPr id="7"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smtClean="0"/>
              <a:t>Department of Surgery</a:t>
            </a:r>
          </a:p>
          <a:p>
            <a:pPr eaLnBrk="1" hangingPunct="1"/>
            <a:r>
              <a:rPr lang="en-US" sz="1600" b="1" dirty="0" smtClean="0"/>
              <a:t>Division of Plastic Surgery</a:t>
            </a:r>
            <a:endParaRPr lang="en-US" sz="1600" b="1" dirty="0"/>
          </a:p>
        </p:txBody>
      </p:sp>
    </p:spTree>
    <p:extLst>
      <p:ext uri="{BB962C8B-B14F-4D97-AF65-F5344CB8AC3E}">
        <p14:creationId xmlns:p14="http://schemas.microsoft.com/office/powerpoint/2010/main" val="1183738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78389" y="1409701"/>
            <a:ext cx="4614583" cy="3247090"/>
          </a:xfrm>
        </p:spPr>
        <p:txBody>
          <a:bodyPr/>
          <a:lstStyle/>
          <a:p>
            <a:pPr>
              <a:lnSpc>
                <a:spcPct val="130000"/>
              </a:lnSpc>
            </a:pPr>
            <a:r>
              <a:rPr lang="en-US" sz="2400" b="0" dirty="0">
                <a:latin typeface="Arial" charset="0"/>
                <a:ea typeface="ヒラギノ角ゴ Pro W3" charset="0"/>
                <a:cs typeface="Arial" charset="0"/>
              </a:rPr>
              <a:t>National Oceanic and Atmospheric Administration </a:t>
            </a:r>
          </a:p>
          <a:p>
            <a:pPr lvl="1">
              <a:lnSpc>
                <a:spcPct val="130000"/>
              </a:lnSpc>
            </a:pPr>
            <a:r>
              <a:rPr lang="en-US" b="0" dirty="0">
                <a:latin typeface="Arial" charset="0"/>
                <a:ea typeface="ヒラギノ角ゴ Pro W3" charset="0"/>
                <a:cs typeface="Arial" charset="0"/>
              </a:rPr>
              <a:t>Monthly Climatological </a:t>
            </a:r>
            <a:r>
              <a:rPr lang="en-US" b="0" dirty="0" smtClean="0">
                <a:latin typeface="Arial" charset="0"/>
                <a:ea typeface="ヒラギノ角ゴ Pro W3" charset="0"/>
                <a:cs typeface="Arial" charset="0"/>
              </a:rPr>
              <a:t>Summary</a:t>
            </a:r>
          </a:p>
          <a:p>
            <a:pPr lvl="1">
              <a:lnSpc>
                <a:spcPct val="130000"/>
              </a:lnSpc>
            </a:pPr>
            <a:r>
              <a:rPr lang="en-US" b="0" dirty="0" smtClean="0">
                <a:latin typeface="Arial" charset="0"/>
                <a:ea typeface="ヒラギノ角ゴ Pro W3" charset="0"/>
                <a:cs typeface="Arial" charset="0"/>
              </a:rPr>
              <a:t>Mean </a:t>
            </a:r>
            <a:r>
              <a:rPr lang="en-US" b="0" dirty="0">
                <a:latin typeface="Arial" charset="0"/>
                <a:ea typeface="ヒラギノ角ゴ Pro W3" charset="0"/>
                <a:cs typeface="Arial" charset="0"/>
              </a:rPr>
              <a:t>Maximum Temperature </a:t>
            </a:r>
          </a:p>
          <a:p>
            <a:pPr marL="742950" lvl="2" indent="-342900">
              <a:lnSpc>
                <a:spcPct val="130000"/>
              </a:lnSpc>
            </a:pPr>
            <a:r>
              <a:rPr lang="en-US" sz="2400" b="0" dirty="0">
                <a:latin typeface="Arial" charset="0"/>
                <a:ea typeface="ヒラギノ角ゴ Pro W3" charset="0"/>
                <a:cs typeface="Arial" charset="0"/>
              </a:rPr>
              <a:t>Location: Sacramento Executive Airport</a:t>
            </a:r>
          </a:p>
          <a:p>
            <a:endParaRPr lang="en-US" dirty="0"/>
          </a:p>
        </p:txBody>
      </p:sp>
      <p:sp>
        <p:nvSpPr>
          <p:cNvPr id="5"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Materials &amp; Methods</a:t>
            </a:r>
          </a:p>
        </p:txBody>
      </p:sp>
      <p:pic>
        <p:nvPicPr>
          <p:cNvPr id="6" name="Content Placeholder 5"/>
          <p:cNvPicPr>
            <a:picLocks noGrp="1" noChangeAspect="1"/>
          </p:cNvPicPr>
          <p:nvPr>
            <p:ph sz="half" idx="2"/>
          </p:nvPr>
        </p:nvPicPr>
        <p:blipFill>
          <a:blip r:embed="rId3"/>
          <a:srcRect t="-916" b="-916"/>
          <a:stretch>
            <a:fillRect/>
          </a:stretch>
        </p:blipFill>
        <p:spPr>
          <a:xfrm>
            <a:off x="4892973" y="1409701"/>
            <a:ext cx="4103110" cy="4178300"/>
          </a:xfrm>
          <a:prstGeom prst="rect">
            <a:avLst/>
          </a:prstGeom>
          <a:noFill/>
          <a:ln>
            <a:noFill/>
          </a:ln>
        </p:spPr>
      </p:pic>
      <p:sp>
        <p:nvSpPr>
          <p:cNvPr id="7"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smtClean="0"/>
              <a:t>Department of Surgery</a:t>
            </a:r>
          </a:p>
          <a:p>
            <a:pPr eaLnBrk="1" hangingPunct="1"/>
            <a:r>
              <a:rPr lang="en-US" sz="1600" b="1" dirty="0" smtClean="0"/>
              <a:t>Division of Plastic Surgery</a:t>
            </a:r>
            <a:endParaRPr lang="en-US" sz="1600" b="1" dirty="0"/>
          </a:p>
        </p:txBody>
      </p:sp>
    </p:spTree>
    <p:extLst>
      <p:ext uri="{BB962C8B-B14F-4D97-AF65-F5344CB8AC3E}">
        <p14:creationId xmlns:p14="http://schemas.microsoft.com/office/powerpoint/2010/main" val="2129609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sz="half" idx="1"/>
          </p:nvPr>
        </p:nvSpPr>
        <p:spPr>
          <a:xfrm>
            <a:off x="379412" y="1083235"/>
            <a:ext cx="8385175" cy="4691530"/>
          </a:xfrm>
        </p:spPr>
        <p:txBody>
          <a:bodyPr>
            <a:noAutofit/>
          </a:bodyPr>
          <a:lstStyle/>
          <a:p>
            <a:pPr marL="0" indent="0">
              <a:lnSpc>
                <a:spcPct val="200000"/>
              </a:lnSpc>
              <a:buNone/>
              <a:defRPr/>
            </a:pPr>
            <a:r>
              <a:rPr lang="en-US" b="0" dirty="0" smtClean="0">
                <a:latin typeface="Arial" pitchFamily="34" charset="0"/>
                <a:cs typeface="Arial" pitchFamily="34" charset="0"/>
              </a:rPr>
              <a:t>As </a:t>
            </a:r>
            <a:r>
              <a:rPr lang="en-US" b="0" dirty="0">
                <a:latin typeface="Arial" pitchFamily="34" charset="0"/>
                <a:cs typeface="Arial" pitchFamily="34" charset="0"/>
              </a:rPr>
              <a:t>temperatures increases</a:t>
            </a:r>
            <a:r>
              <a:rPr lang="en-US" b="0" dirty="0" smtClean="0">
                <a:latin typeface="Arial" pitchFamily="34" charset="0"/>
                <a:cs typeface="Arial" pitchFamily="34" charset="0"/>
              </a:rPr>
              <a:t>,</a:t>
            </a:r>
            <a:endParaRPr lang="en-US" sz="2800" b="0" dirty="0" smtClean="0">
              <a:latin typeface="Arial" pitchFamily="34" charset="0"/>
              <a:cs typeface="Arial" pitchFamily="34" charset="0"/>
            </a:endParaRPr>
          </a:p>
          <a:p>
            <a:pPr lvl="1">
              <a:lnSpc>
                <a:spcPct val="200000"/>
              </a:lnSpc>
              <a:buFont typeface="Arial" pitchFamily="34" charset="0"/>
              <a:buChar char="•"/>
              <a:defRPr/>
            </a:pPr>
            <a:r>
              <a:rPr lang="en-US" sz="2800" b="0" dirty="0" smtClean="0">
                <a:latin typeface="Arial" pitchFamily="34" charset="0"/>
                <a:cs typeface="Arial" pitchFamily="34" charset="0"/>
              </a:rPr>
              <a:t>Hand &amp; maxillofacial consults will increase </a:t>
            </a:r>
            <a:endParaRPr lang="en-US" b="0" dirty="0" smtClean="0">
              <a:latin typeface="Arial" pitchFamily="34" charset="0"/>
              <a:cs typeface="Arial" pitchFamily="34" charset="0"/>
            </a:endParaRPr>
          </a:p>
          <a:p>
            <a:pPr lvl="1">
              <a:lnSpc>
                <a:spcPct val="200000"/>
              </a:lnSpc>
              <a:buFont typeface="Arial" pitchFamily="34" charset="0"/>
              <a:buChar char="•"/>
              <a:defRPr/>
            </a:pPr>
            <a:r>
              <a:rPr lang="en-US" sz="2800" b="0" dirty="0">
                <a:latin typeface="Arial" pitchFamily="34" charset="0"/>
                <a:cs typeface="Arial" pitchFamily="34" charset="0"/>
              </a:rPr>
              <a:t>Most consults will occur on </a:t>
            </a:r>
            <a:r>
              <a:rPr lang="en-US" sz="2800" b="0" dirty="0" smtClean="0">
                <a:latin typeface="Arial" pitchFamily="34" charset="0"/>
                <a:cs typeface="Arial" pitchFamily="34" charset="0"/>
              </a:rPr>
              <a:t>weekends</a:t>
            </a:r>
            <a:endParaRPr lang="en-US" sz="2800" b="0" dirty="0">
              <a:latin typeface="Arial" pitchFamily="34" charset="0"/>
              <a:cs typeface="Arial" pitchFamily="34" charset="0"/>
            </a:endParaRPr>
          </a:p>
          <a:p>
            <a:pPr lvl="1">
              <a:lnSpc>
                <a:spcPct val="200000"/>
              </a:lnSpc>
              <a:buFont typeface="Arial" pitchFamily="34" charset="0"/>
              <a:buChar char="•"/>
              <a:defRPr/>
            </a:pPr>
            <a:r>
              <a:rPr lang="en-US" sz="2800" b="0" dirty="0" smtClean="0">
                <a:latin typeface="Arial" pitchFamily="34" charset="0"/>
                <a:cs typeface="Arial" pitchFamily="34" charset="0"/>
              </a:rPr>
              <a:t>Young adult males will be most prevalent</a:t>
            </a:r>
          </a:p>
          <a:p>
            <a:pPr lvl="1">
              <a:lnSpc>
                <a:spcPct val="200000"/>
              </a:lnSpc>
              <a:buFont typeface="Arial" pitchFamily="34" charset="0"/>
              <a:buChar char="•"/>
              <a:defRPr/>
            </a:pPr>
            <a:r>
              <a:rPr lang="en-US" sz="2800" b="0" dirty="0">
                <a:latin typeface="Arial" pitchFamily="34" charset="0"/>
                <a:cs typeface="Arial" pitchFamily="34" charset="0"/>
              </a:rPr>
              <a:t>Aggressive behavior will increase</a:t>
            </a:r>
          </a:p>
          <a:p>
            <a:pPr lvl="1">
              <a:lnSpc>
                <a:spcPct val="200000"/>
              </a:lnSpc>
              <a:buFont typeface="Arial" pitchFamily="34" charset="0"/>
              <a:buChar char="•"/>
              <a:defRPr/>
            </a:pPr>
            <a:endParaRPr lang="en-US" sz="2800" b="0" dirty="0" smtClean="0">
              <a:latin typeface="Arial" pitchFamily="34" charset="0"/>
              <a:cs typeface="Arial" pitchFamily="34" charset="0"/>
            </a:endParaRPr>
          </a:p>
          <a:p>
            <a:pPr marL="457200" lvl="1" indent="0">
              <a:spcAft>
                <a:spcPct val="0"/>
              </a:spcAft>
              <a:buNone/>
              <a:defRPr/>
            </a:pPr>
            <a:endParaRPr lang="en-US" sz="2500" b="0" dirty="0">
              <a:latin typeface="Arial" pitchFamily="34" charset="0"/>
              <a:cs typeface="Arial" pitchFamily="34" charset="0"/>
            </a:endParaRPr>
          </a:p>
          <a:p>
            <a:pPr lvl="2">
              <a:spcAft>
                <a:spcPct val="0"/>
              </a:spcAft>
              <a:buFont typeface="Arial" pitchFamily="34" charset="0"/>
              <a:buChar char="•"/>
              <a:defRPr/>
            </a:pPr>
            <a:endParaRPr lang="en-US" sz="2500" b="0" dirty="0" smtClean="0">
              <a:latin typeface="Arial" pitchFamily="34" charset="0"/>
              <a:cs typeface="Arial" pitchFamily="34" charset="0"/>
            </a:endParaRPr>
          </a:p>
        </p:txBody>
      </p:sp>
      <p:sp>
        <p:nvSpPr>
          <p:cNvPr id="7"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a:t>Department of Surgery</a:t>
            </a:r>
          </a:p>
          <a:p>
            <a:pPr eaLnBrk="1" hangingPunct="1"/>
            <a:r>
              <a:rPr lang="en-US" sz="1600" b="1" dirty="0"/>
              <a:t>Division of Plastic Surgery</a:t>
            </a:r>
          </a:p>
        </p:txBody>
      </p:sp>
      <p:sp>
        <p:nvSpPr>
          <p:cNvPr id="8"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Hypothesis</a:t>
            </a:r>
          </a:p>
        </p:txBody>
      </p:sp>
    </p:spTree>
    <p:extLst>
      <p:ext uri="{BB962C8B-B14F-4D97-AF65-F5344CB8AC3E}">
        <p14:creationId xmlns:p14="http://schemas.microsoft.com/office/powerpoint/2010/main" val="1730894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smtClean="0"/>
              <a:t>Department </a:t>
            </a:r>
            <a:r>
              <a:rPr lang="en-US" sz="1600" b="1" dirty="0"/>
              <a:t>of Surgery</a:t>
            </a:r>
          </a:p>
          <a:p>
            <a:pPr eaLnBrk="1" hangingPunct="1"/>
            <a:r>
              <a:rPr lang="en-US" sz="1600" b="1" dirty="0"/>
              <a:t>Division of Plastic Surgery</a:t>
            </a:r>
          </a:p>
        </p:txBody>
      </p:sp>
      <p:graphicFrame>
        <p:nvGraphicFramePr>
          <p:cNvPr id="6" name="Chart 25"/>
          <p:cNvGraphicFramePr>
            <a:graphicFrameLocks/>
          </p:cNvGraphicFramePr>
          <p:nvPr>
            <p:extLst>
              <p:ext uri="{D42A27DB-BD31-4B8C-83A1-F6EECF244321}">
                <p14:modId xmlns:p14="http://schemas.microsoft.com/office/powerpoint/2010/main" val="601087586"/>
              </p:ext>
            </p:extLst>
          </p:nvPr>
        </p:nvGraphicFramePr>
        <p:xfrm>
          <a:off x="128978" y="1030940"/>
          <a:ext cx="8721632" cy="4960469"/>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Group 3"/>
          <p:cNvGrpSpPr/>
          <p:nvPr/>
        </p:nvGrpSpPr>
        <p:grpSpPr>
          <a:xfrm>
            <a:off x="5338348" y="6198257"/>
            <a:ext cx="3820593" cy="420350"/>
            <a:chOff x="5233760" y="6182984"/>
            <a:chExt cx="3820593" cy="420350"/>
          </a:xfrm>
        </p:grpSpPr>
        <p:sp>
          <p:nvSpPr>
            <p:cNvPr id="19" name="TextBox 18"/>
            <p:cNvSpPr txBox="1">
              <a:spLocks noChangeArrowheads="1"/>
            </p:cNvSpPr>
            <p:nvPr/>
          </p:nvSpPr>
          <p:spPr bwMode="auto">
            <a:xfrm>
              <a:off x="6678706" y="6197925"/>
              <a:ext cx="2375647" cy="405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dirty="0">
                  <a:cs typeface="Arial" charset="0"/>
                </a:rPr>
                <a:t>P-</a:t>
              </a:r>
              <a:r>
                <a:rPr lang="en-US" sz="1800" dirty="0" smtClean="0">
                  <a:cs typeface="Arial" charset="0"/>
                </a:rPr>
                <a:t>value &lt; 0.001</a:t>
              </a:r>
              <a:endParaRPr lang="en-US" sz="1800" dirty="0">
                <a:cs typeface="Arial" charset="0"/>
              </a:endParaRPr>
            </a:p>
          </p:txBody>
        </p:sp>
        <p:sp>
          <p:nvSpPr>
            <p:cNvPr id="20" name="TextBox 19"/>
            <p:cNvSpPr txBox="1"/>
            <p:nvPr/>
          </p:nvSpPr>
          <p:spPr>
            <a:xfrm>
              <a:off x="5233760" y="6182984"/>
              <a:ext cx="1325416" cy="405409"/>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smtClean="0">
                  <a:latin typeface="Arial"/>
                  <a:cs typeface="Arial"/>
                </a:rPr>
                <a:t>R= 0.58</a:t>
              </a:r>
              <a:endParaRPr lang="en-US" sz="1800" dirty="0">
                <a:latin typeface="Arial"/>
                <a:cs typeface="Arial"/>
              </a:endParaRPr>
            </a:p>
          </p:txBody>
        </p:sp>
      </p:grpSp>
      <p:sp>
        <p:nvSpPr>
          <p:cNvPr id="7"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Trauma and Temperature</a:t>
            </a:r>
          </a:p>
        </p:txBody>
      </p:sp>
      <p:sp>
        <p:nvSpPr>
          <p:cNvPr id="2" name="Rectangle 1"/>
          <p:cNvSpPr/>
          <p:nvPr/>
        </p:nvSpPr>
        <p:spPr bwMode="auto">
          <a:xfrm>
            <a:off x="5338348" y="6182983"/>
            <a:ext cx="3805652" cy="435957"/>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spTree>
    <p:extLst>
      <p:ext uri="{BB962C8B-B14F-4D97-AF65-F5344CB8AC3E}">
        <p14:creationId xmlns:p14="http://schemas.microsoft.com/office/powerpoint/2010/main" val="109364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chart seriesIdx="0" categoryIdx="-4" bldStep="series"/>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1"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P spid="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smtClean="0"/>
              <a:t>Department of Surgery</a:t>
            </a:r>
          </a:p>
          <a:p>
            <a:pPr eaLnBrk="1" hangingPunct="1"/>
            <a:r>
              <a:rPr lang="en-US" sz="1600" b="1" dirty="0" smtClean="0"/>
              <a:t>Division of Plastic Surgery</a:t>
            </a:r>
            <a:endParaRPr lang="en-US" sz="1600" b="1" dirty="0"/>
          </a:p>
        </p:txBody>
      </p:sp>
      <p:sp>
        <p:nvSpPr>
          <p:cNvPr id="6"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Weekly Distribution</a:t>
            </a:r>
          </a:p>
        </p:txBody>
      </p:sp>
      <p:graphicFrame>
        <p:nvGraphicFramePr>
          <p:cNvPr id="2" name="Object 1"/>
          <p:cNvGraphicFramePr>
            <a:graphicFrameLocks noChangeAspect="1"/>
          </p:cNvGraphicFramePr>
          <p:nvPr>
            <p:extLst>
              <p:ext uri="{D42A27DB-BD31-4B8C-83A1-F6EECF244321}">
                <p14:modId xmlns:p14="http://schemas.microsoft.com/office/powerpoint/2010/main" val="4279984249"/>
              </p:ext>
            </p:extLst>
          </p:nvPr>
        </p:nvGraphicFramePr>
        <p:xfrm>
          <a:off x="133330" y="1374588"/>
          <a:ext cx="9010670" cy="4631764"/>
        </p:xfrm>
        <a:graphic>
          <a:graphicData uri="http://schemas.openxmlformats.org/presentationml/2006/ole">
            <mc:AlternateContent xmlns:mc="http://schemas.openxmlformats.org/markup-compatibility/2006">
              <mc:Choice xmlns:v="urn:schemas-microsoft-com:vml" Requires="v">
                <p:oleObj spid="_x0000_s1037" name="Worksheet" r:id="rId4" imgW="16256000" imgH="7213600" progId="Excel.Sheet.12">
                  <p:embed/>
                </p:oleObj>
              </mc:Choice>
              <mc:Fallback>
                <p:oleObj name="Worksheet" r:id="rId4" imgW="16256000" imgH="7213600" progId="Excel.Sheet.12">
                  <p:embed/>
                  <p:pic>
                    <p:nvPicPr>
                      <p:cNvPr id="0" name=""/>
                      <p:cNvPicPr/>
                      <p:nvPr/>
                    </p:nvPicPr>
                    <p:blipFill>
                      <a:blip r:embed="rId5"/>
                      <a:stretch>
                        <a:fillRect/>
                      </a:stretch>
                    </p:blipFill>
                    <p:spPr>
                      <a:xfrm>
                        <a:off x="133330" y="1374588"/>
                        <a:ext cx="9010670" cy="4631764"/>
                      </a:xfrm>
                      <a:prstGeom prst="rect">
                        <a:avLst/>
                      </a:prstGeom>
                    </p:spPr>
                  </p:pic>
                </p:oleObj>
              </mc:Fallback>
            </mc:AlternateContent>
          </a:graphicData>
        </a:graphic>
      </p:graphicFrame>
      <p:sp>
        <p:nvSpPr>
          <p:cNvPr id="7" name="TextBox 6"/>
          <p:cNvSpPr txBox="1">
            <a:spLocks noChangeArrowheads="1"/>
          </p:cNvSpPr>
          <p:nvPr/>
        </p:nvSpPr>
        <p:spPr bwMode="auto">
          <a:xfrm>
            <a:off x="6783294" y="6198257"/>
            <a:ext cx="2375647" cy="405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dirty="0">
                <a:cs typeface="Arial" charset="0"/>
              </a:rPr>
              <a:t>P-</a:t>
            </a:r>
            <a:r>
              <a:rPr lang="en-US" sz="1800" dirty="0" smtClean="0">
                <a:cs typeface="Arial" charset="0"/>
              </a:rPr>
              <a:t>value &lt; 0.001</a:t>
            </a:r>
            <a:endParaRPr lang="en-US" sz="1800" dirty="0">
              <a:cs typeface="Arial"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ext uri="{D42A27DB-BD31-4B8C-83A1-F6EECF244321}">
                <p14:modId xmlns:p14="http://schemas.microsoft.com/office/powerpoint/2010/main" val="4271980353"/>
              </p:ext>
            </p:extLst>
          </p:nvPr>
        </p:nvGraphicFramePr>
        <p:xfrm>
          <a:off x="0" y="639810"/>
          <a:ext cx="9144000" cy="6180667"/>
        </p:xfrm>
        <a:graphic>
          <a:graphicData uri="http://schemas.openxmlformats.org/drawingml/2006/chart">
            <c:chart xmlns:c="http://schemas.openxmlformats.org/drawingml/2006/chart" xmlns:r="http://schemas.openxmlformats.org/officeDocument/2006/relationships" r:id="rId3"/>
          </a:graphicData>
        </a:graphic>
      </p:graphicFrame>
      <p:sp>
        <p:nvSpPr>
          <p:cNvPr id="13320"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a:t>Department of Surgery</a:t>
            </a:r>
          </a:p>
          <a:p>
            <a:pPr eaLnBrk="1" hangingPunct="1"/>
            <a:r>
              <a:rPr lang="en-US" sz="1600" b="1"/>
              <a:t>Division of Plastic Surgery</a:t>
            </a:r>
          </a:p>
        </p:txBody>
      </p:sp>
      <p:sp>
        <p:nvSpPr>
          <p:cNvPr id="5"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Gender Distribution</a:t>
            </a:r>
          </a:p>
        </p:txBody>
      </p:sp>
      <p:sp>
        <p:nvSpPr>
          <p:cNvPr id="6" name="TextBox 5"/>
          <p:cNvSpPr txBox="1">
            <a:spLocks noChangeArrowheads="1"/>
          </p:cNvSpPr>
          <p:nvPr/>
        </p:nvSpPr>
        <p:spPr bwMode="auto">
          <a:xfrm>
            <a:off x="6783294" y="6198257"/>
            <a:ext cx="2375647" cy="405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800" dirty="0">
                <a:cs typeface="Arial" charset="0"/>
              </a:rPr>
              <a:t>P-</a:t>
            </a:r>
            <a:r>
              <a:rPr lang="en-US" sz="1800" dirty="0" smtClean="0">
                <a:cs typeface="Arial" charset="0"/>
              </a:rPr>
              <a:t>value &lt; 0.001</a:t>
            </a:r>
            <a:endParaRPr lang="en-US" sz="1800" dirty="0">
              <a:cs typeface="Arial" charset="0"/>
            </a:endParaRPr>
          </a:p>
        </p:txBody>
      </p:sp>
    </p:spTree>
    <p:extLst>
      <p:ext uri="{BB962C8B-B14F-4D97-AF65-F5344CB8AC3E}">
        <p14:creationId xmlns:p14="http://schemas.microsoft.com/office/powerpoint/2010/main" val="35304014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8">
                                            <p:graphicEl>
                                              <a:chart seriesIdx="0" categoryIdx="1" bldStep="ptInSeries"/>
                                            </p:graphicEl>
                                          </p:spTgt>
                                        </p:tgtEl>
                                      </p:cBhvr>
                                    </p:animEffect>
                                    <p:animScale>
                                      <p:cBhvr>
                                        <p:cTn id="7" dur="250" autoRev="1" fill="hold"/>
                                        <p:tgtEl>
                                          <p:spTgt spid="8">
                                            <p:graphicEl>
                                              <a:chart seriesIdx="0" categoryIdx="1" bldStep="ptInSeries"/>
                                            </p:graphicEl>
                                          </p:spTgt>
                                        </p:tgtEl>
                                      </p:cBhvr>
                                      <p:by x="105000" y="105000"/>
                                    </p:animScale>
                                  </p:childTnLst>
                                </p:cTn>
                              </p:par>
                            </p:childTnLst>
                          </p:cTn>
                        </p:par>
                        <p:par>
                          <p:cTn id="8" fill="hold">
                            <p:stCondLst>
                              <p:cond delay="500"/>
                            </p:stCondLst>
                            <p:childTnLst>
                              <p:par>
                                <p:cTn id="9" presetID="26" presetClass="emph" presetSubtype="0" fill="hold" grpId="0" nodeType="afterEffect">
                                  <p:stCondLst>
                                    <p:cond delay="1000"/>
                                  </p:stCondLst>
                                  <p:childTnLst>
                                    <p:animEffect transition="out" filter="fade">
                                      <p:cBhvr>
                                        <p:cTn id="10" dur="500" tmFilter="0, 0; .2, .5; .8, .5; 1, 0"/>
                                        <p:tgtEl>
                                          <p:spTgt spid="8">
                                            <p:graphicEl>
                                              <a:chart seriesIdx="0" categoryIdx="2" bldStep="ptInSeries"/>
                                            </p:graphicEl>
                                          </p:spTgt>
                                        </p:tgtEl>
                                      </p:cBhvr>
                                    </p:animEffect>
                                    <p:animScale>
                                      <p:cBhvr>
                                        <p:cTn id="11" dur="250" autoRev="1" fill="hold"/>
                                        <p:tgtEl>
                                          <p:spTgt spid="8">
                                            <p:graphicEl>
                                              <a:chart seriesIdx="0" categoryIdx="2" bldStep="ptInSeries"/>
                                            </p:graphic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Chart bld="seriesEl"/>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a:t>Department of Surgery</a:t>
            </a:r>
          </a:p>
          <a:p>
            <a:pPr eaLnBrk="1" hangingPunct="1"/>
            <a:r>
              <a:rPr lang="en-US" sz="1600" b="1"/>
              <a:t>Division of Plastic Surgery</a:t>
            </a:r>
          </a:p>
        </p:txBody>
      </p:sp>
      <p:graphicFrame>
        <p:nvGraphicFramePr>
          <p:cNvPr id="6" name="Chart 25"/>
          <p:cNvGraphicFramePr>
            <a:graphicFrameLocks/>
          </p:cNvGraphicFramePr>
          <p:nvPr>
            <p:extLst>
              <p:ext uri="{D42A27DB-BD31-4B8C-83A1-F6EECF244321}">
                <p14:modId xmlns:p14="http://schemas.microsoft.com/office/powerpoint/2010/main" val="1717669743"/>
              </p:ext>
            </p:extLst>
          </p:nvPr>
        </p:nvGraphicFramePr>
        <p:xfrm>
          <a:off x="-160338" y="1097508"/>
          <a:ext cx="9188451" cy="5162844"/>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oup 1"/>
          <p:cNvGrpSpPr/>
          <p:nvPr/>
        </p:nvGrpSpPr>
        <p:grpSpPr>
          <a:xfrm>
            <a:off x="820137" y="1591332"/>
            <a:ext cx="7433170" cy="874183"/>
            <a:chOff x="820137" y="1367214"/>
            <a:chExt cx="7433170" cy="874183"/>
          </a:xfrm>
        </p:grpSpPr>
        <p:sp>
          <p:nvSpPr>
            <p:cNvPr id="7" name="Freeform 6"/>
            <p:cNvSpPr>
              <a:spLocks/>
            </p:cNvSpPr>
            <p:nvPr/>
          </p:nvSpPr>
          <p:spPr bwMode="auto">
            <a:xfrm>
              <a:off x="820137" y="1464953"/>
              <a:ext cx="268288" cy="440267"/>
            </a:xfrm>
            <a:custGeom>
              <a:avLst/>
              <a:gdLst>
                <a:gd name="T0" fmla="*/ 0 w 269393"/>
                <a:gd name="T1" fmla="*/ 76791 h 330970"/>
                <a:gd name="T2" fmla="*/ 130311 w 269393"/>
                <a:gd name="T3" fmla="*/ 0 h 330970"/>
                <a:gd name="T4" fmla="*/ 268288 w 269393"/>
                <a:gd name="T5" fmla="*/ 330200 h 330970"/>
                <a:gd name="T6" fmla="*/ 0 60000 65536"/>
                <a:gd name="T7" fmla="*/ 0 60000 65536"/>
                <a:gd name="T8" fmla="*/ 0 60000 65536"/>
              </a:gdLst>
              <a:ahLst/>
              <a:cxnLst>
                <a:cxn ang="T6">
                  <a:pos x="T0" y="T1"/>
                </a:cxn>
                <a:cxn ang="T7">
                  <a:pos x="T2" y="T3"/>
                </a:cxn>
                <a:cxn ang="T8">
                  <a:pos x="T4" y="T5"/>
                </a:cxn>
              </a:cxnLst>
              <a:rect l="0" t="0" r="r" b="b"/>
              <a:pathLst>
                <a:path w="269393" h="330970">
                  <a:moveTo>
                    <a:pt x="0" y="76970"/>
                  </a:moveTo>
                  <a:lnTo>
                    <a:pt x="130848" y="0"/>
                  </a:lnTo>
                  <a:lnTo>
                    <a:pt x="269393" y="330970"/>
                  </a:lnTo>
                </a:path>
              </a:pathLst>
            </a:custGeom>
            <a:noFill/>
            <a:ln w="38100" cap="flat" cmpd="sng">
              <a:solidFill>
                <a:srgbClr val="800000"/>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sp>
          <p:nvSpPr>
            <p:cNvPr id="8" name="Freeform 7"/>
            <p:cNvSpPr>
              <a:spLocks/>
            </p:cNvSpPr>
            <p:nvPr/>
          </p:nvSpPr>
          <p:spPr bwMode="auto">
            <a:xfrm>
              <a:off x="2236187" y="1500564"/>
              <a:ext cx="330200" cy="543984"/>
            </a:xfrm>
            <a:custGeom>
              <a:avLst/>
              <a:gdLst>
                <a:gd name="T0" fmla="*/ 0 w 330970"/>
                <a:gd name="T1" fmla="*/ 215541 h 407939"/>
                <a:gd name="T2" fmla="*/ 53754 w 330970"/>
                <a:gd name="T3" fmla="*/ 0 h 407939"/>
                <a:gd name="T4" fmla="*/ 176618 w 330970"/>
                <a:gd name="T5" fmla="*/ 107770 h 407939"/>
                <a:gd name="T6" fmla="*/ 299484 w 330970"/>
                <a:gd name="T7" fmla="*/ 161655 h 407939"/>
                <a:gd name="T8" fmla="*/ 330200 w 330970"/>
                <a:gd name="T9" fmla="*/ 407988 h 4079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0970" h="407939">
                  <a:moveTo>
                    <a:pt x="0" y="215515"/>
                  </a:moveTo>
                  <a:lnTo>
                    <a:pt x="53879" y="0"/>
                  </a:lnTo>
                  <a:lnTo>
                    <a:pt x="177030" y="107757"/>
                  </a:lnTo>
                  <a:lnTo>
                    <a:pt x="300182" y="161636"/>
                  </a:lnTo>
                  <a:lnTo>
                    <a:pt x="330970" y="407939"/>
                  </a:lnTo>
                </a:path>
              </a:pathLst>
            </a:custGeom>
            <a:noFill/>
            <a:ln w="38100" cap="flat" cmpd="sng">
              <a:solidFill>
                <a:srgbClr val="800000"/>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sp>
          <p:nvSpPr>
            <p:cNvPr id="9" name="Freeform 8"/>
            <p:cNvSpPr>
              <a:spLocks/>
            </p:cNvSpPr>
            <p:nvPr/>
          </p:nvSpPr>
          <p:spPr bwMode="auto">
            <a:xfrm>
              <a:off x="3625085" y="1676248"/>
              <a:ext cx="400050" cy="565149"/>
            </a:xfrm>
            <a:custGeom>
              <a:avLst/>
              <a:gdLst>
                <a:gd name="T0" fmla="*/ 0 w 400242"/>
                <a:gd name="T1" fmla="*/ 246610 h 423334"/>
                <a:gd name="T2" fmla="*/ 123092 w 400242"/>
                <a:gd name="T3" fmla="*/ 0 h 423334"/>
                <a:gd name="T4" fmla="*/ 230798 w 400242"/>
                <a:gd name="T5" fmla="*/ 200371 h 423334"/>
                <a:gd name="T6" fmla="*/ 376970 w 400242"/>
                <a:gd name="T7" fmla="*/ 231197 h 423334"/>
                <a:gd name="T8" fmla="*/ 400050 w 400242"/>
                <a:gd name="T9" fmla="*/ 423862 h 423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0242" h="423334">
                  <a:moveTo>
                    <a:pt x="0" y="246303"/>
                  </a:moveTo>
                  <a:lnTo>
                    <a:pt x="123151" y="0"/>
                  </a:lnTo>
                  <a:lnTo>
                    <a:pt x="230909" y="200121"/>
                  </a:lnTo>
                  <a:lnTo>
                    <a:pt x="377151" y="230909"/>
                  </a:lnTo>
                  <a:lnTo>
                    <a:pt x="400242" y="423334"/>
                  </a:lnTo>
                </a:path>
              </a:pathLst>
            </a:custGeom>
            <a:noFill/>
            <a:ln w="38100" cap="flat" cmpd="sng">
              <a:solidFill>
                <a:srgbClr val="800000"/>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sp>
          <p:nvSpPr>
            <p:cNvPr id="10" name="Freeform 9"/>
            <p:cNvSpPr>
              <a:spLocks/>
            </p:cNvSpPr>
            <p:nvPr/>
          </p:nvSpPr>
          <p:spPr bwMode="auto">
            <a:xfrm>
              <a:off x="5170216" y="1716465"/>
              <a:ext cx="306388" cy="370417"/>
            </a:xfrm>
            <a:custGeom>
              <a:avLst/>
              <a:gdLst>
                <a:gd name="T0" fmla="*/ 0 w 307879"/>
                <a:gd name="T1" fmla="*/ 154340 h 277091"/>
                <a:gd name="T2" fmla="*/ 15319 w 307879"/>
                <a:gd name="T3" fmla="*/ 84888 h 277091"/>
                <a:gd name="T4" fmla="*/ 176174 w 307879"/>
                <a:gd name="T5" fmla="*/ 0 h 277091"/>
                <a:gd name="T6" fmla="*/ 275749 w 307879"/>
                <a:gd name="T7" fmla="*/ 0 h 277091"/>
                <a:gd name="T8" fmla="*/ 306388 w 307879"/>
                <a:gd name="T9" fmla="*/ 277813 h 2770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7879" h="277091">
                  <a:moveTo>
                    <a:pt x="0" y="153939"/>
                  </a:moveTo>
                  <a:lnTo>
                    <a:pt x="15394" y="84667"/>
                  </a:lnTo>
                  <a:lnTo>
                    <a:pt x="177031" y="0"/>
                  </a:lnTo>
                  <a:lnTo>
                    <a:pt x="277091" y="0"/>
                  </a:lnTo>
                  <a:lnTo>
                    <a:pt x="307879" y="277091"/>
                  </a:lnTo>
                </a:path>
              </a:pathLst>
            </a:custGeom>
            <a:noFill/>
            <a:ln w="38100" cap="flat" cmpd="sng">
              <a:solidFill>
                <a:srgbClr val="800000"/>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sp>
          <p:nvSpPr>
            <p:cNvPr id="11" name="Freeform 10"/>
            <p:cNvSpPr>
              <a:spLocks/>
            </p:cNvSpPr>
            <p:nvPr/>
          </p:nvSpPr>
          <p:spPr bwMode="auto">
            <a:xfrm>
              <a:off x="6640571" y="1367214"/>
              <a:ext cx="231775" cy="319616"/>
            </a:xfrm>
            <a:custGeom>
              <a:avLst/>
              <a:gdLst>
                <a:gd name="T0" fmla="*/ 0 w 230910"/>
                <a:gd name="T1" fmla="*/ 162385 h 238606"/>
                <a:gd name="T2" fmla="*/ 100436 w 230910"/>
                <a:gd name="T3" fmla="*/ 0 h 238606"/>
                <a:gd name="T4" fmla="*/ 231775 w 230910"/>
                <a:gd name="T5" fmla="*/ 239712 h 238606"/>
                <a:gd name="T6" fmla="*/ 0 60000 65536"/>
                <a:gd name="T7" fmla="*/ 0 60000 65536"/>
                <a:gd name="T8" fmla="*/ 0 60000 65536"/>
              </a:gdLst>
              <a:ahLst/>
              <a:cxnLst>
                <a:cxn ang="T6">
                  <a:pos x="T0" y="T1"/>
                </a:cxn>
                <a:cxn ang="T7">
                  <a:pos x="T2" y="T3"/>
                </a:cxn>
                <a:cxn ang="T8">
                  <a:pos x="T4" y="T5"/>
                </a:cxn>
              </a:cxnLst>
              <a:rect l="0" t="0" r="r" b="b"/>
              <a:pathLst>
                <a:path w="230910" h="238606">
                  <a:moveTo>
                    <a:pt x="0" y="161636"/>
                  </a:moveTo>
                  <a:lnTo>
                    <a:pt x="100061" y="0"/>
                  </a:lnTo>
                  <a:lnTo>
                    <a:pt x="230910" y="238606"/>
                  </a:lnTo>
                </a:path>
              </a:pathLst>
            </a:custGeom>
            <a:noFill/>
            <a:ln w="38100" cap="flat" cmpd="sng">
              <a:solidFill>
                <a:srgbClr val="800000"/>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sp>
          <p:nvSpPr>
            <p:cNvPr id="12" name="Freeform 11"/>
            <p:cNvSpPr>
              <a:spLocks/>
            </p:cNvSpPr>
            <p:nvPr/>
          </p:nvSpPr>
          <p:spPr bwMode="auto">
            <a:xfrm>
              <a:off x="8045344" y="1430715"/>
              <a:ext cx="207963" cy="245533"/>
            </a:xfrm>
            <a:custGeom>
              <a:avLst/>
              <a:gdLst>
                <a:gd name="T0" fmla="*/ 0 w 207818"/>
                <a:gd name="T1" fmla="*/ 184150 h 184727"/>
                <a:gd name="T2" fmla="*/ 77024 w 207818"/>
                <a:gd name="T3" fmla="*/ 53711 h 184727"/>
                <a:gd name="T4" fmla="*/ 207963 w 207818"/>
                <a:gd name="T5" fmla="*/ 0 h 184727"/>
                <a:gd name="T6" fmla="*/ 0 60000 65536"/>
                <a:gd name="T7" fmla="*/ 0 60000 65536"/>
                <a:gd name="T8" fmla="*/ 0 60000 65536"/>
              </a:gdLst>
              <a:ahLst/>
              <a:cxnLst>
                <a:cxn ang="T6">
                  <a:pos x="T0" y="T1"/>
                </a:cxn>
                <a:cxn ang="T7">
                  <a:pos x="T2" y="T3"/>
                </a:cxn>
                <a:cxn ang="T8">
                  <a:pos x="T4" y="T5"/>
                </a:cxn>
              </a:cxnLst>
              <a:rect l="0" t="0" r="r" b="b"/>
              <a:pathLst>
                <a:path w="207818" h="184727">
                  <a:moveTo>
                    <a:pt x="0" y="184727"/>
                  </a:moveTo>
                  <a:lnTo>
                    <a:pt x="76970" y="53879"/>
                  </a:lnTo>
                  <a:lnTo>
                    <a:pt x="207818" y="0"/>
                  </a:lnTo>
                </a:path>
              </a:pathLst>
            </a:custGeom>
            <a:noFill/>
            <a:ln w="38100" cap="flat" cmpd="sng">
              <a:solidFill>
                <a:srgbClr val="800000"/>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grpSp>
      <p:grpSp>
        <p:nvGrpSpPr>
          <p:cNvPr id="13" name="Group 12"/>
          <p:cNvGrpSpPr/>
          <p:nvPr/>
        </p:nvGrpSpPr>
        <p:grpSpPr>
          <a:xfrm>
            <a:off x="1385124" y="4245822"/>
            <a:ext cx="6066495" cy="833633"/>
            <a:chOff x="1385123" y="3615642"/>
            <a:chExt cx="6066495" cy="652935"/>
          </a:xfrm>
        </p:grpSpPr>
        <p:sp>
          <p:nvSpPr>
            <p:cNvPr id="14" name="Freeform 13"/>
            <p:cNvSpPr>
              <a:spLocks/>
            </p:cNvSpPr>
            <p:nvPr/>
          </p:nvSpPr>
          <p:spPr bwMode="auto">
            <a:xfrm>
              <a:off x="1385123" y="3860589"/>
              <a:ext cx="192087" cy="407988"/>
            </a:xfrm>
            <a:custGeom>
              <a:avLst/>
              <a:gdLst>
                <a:gd name="T0" fmla="*/ 192087 w 192425"/>
                <a:gd name="T1" fmla="*/ 0 h 407940"/>
                <a:gd name="T2" fmla="*/ 53784 w 192425"/>
                <a:gd name="T3" fmla="*/ 407988 h 407940"/>
                <a:gd name="T4" fmla="*/ 0 w 192425"/>
                <a:gd name="T5" fmla="*/ 15396 h 407940"/>
                <a:gd name="T6" fmla="*/ 0 60000 65536"/>
                <a:gd name="T7" fmla="*/ 0 60000 65536"/>
                <a:gd name="T8" fmla="*/ 0 60000 65536"/>
              </a:gdLst>
              <a:ahLst/>
              <a:cxnLst>
                <a:cxn ang="T6">
                  <a:pos x="T0" y="T1"/>
                </a:cxn>
                <a:cxn ang="T7">
                  <a:pos x="T2" y="T3"/>
                </a:cxn>
                <a:cxn ang="T8">
                  <a:pos x="T4" y="T5"/>
                </a:cxn>
              </a:cxnLst>
              <a:rect l="0" t="0" r="r" b="b"/>
              <a:pathLst>
                <a:path w="192425" h="407940">
                  <a:moveTo>
                    <a:pt x="192425" y="0"/>
                  </a:moveTo>
                  <a:lnTo>
                    <a:pt x="53879" y="407940"/>
                  </a:lnTo>
                  <a:lnTo>
                    <a:pt x="0" y="15394"/>
                  </a:lnTo>
                </a:path>
              </a:pathLst>
            </a:custGeom>
            <a:noFill/>
            <a:ln w="38100" cap="flat" cmpd="sng">
              <a:solidFill>
                <a:srgbClr val="1577FF"/>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sp>
          <p:nvSpPr>
            <p:cNvPr id="15" name="Freeform 14"/>
            <p:cNvSpPr>
              <a:spLocks/>
            </p:cNvSpPr>
            <p:nvPr/>
          </p:nvSpPr>
          <p:spPr bwMode="auto">
            <a:xfrm>
              <a:off x="2828325" y="3892339"/>
              <a:ext cx="292100" cy="354013"/>
            </a:xfrm>
            <a:custGeom>
              <a:avLst/>
              <a:gdLst>
                <a:gd name="T0" fmla="*/ 0 w 292484"/>
                <a:gd name="T1" fmla="*/ 0 h 354061"/>
                <a:gd name="T2" fmla="*/ 69181 w 292484"/>
                <a:gd name="T3" fmla="*/ 354013 h 354061"/>
                <a:gd name="T4" fmla="*/ 184484 w 292484"/>
                <a:gd name="T5" fmla="*/ 323229 h 354061"/>
                <a:gd name="T6" fmla="*/ 292100 w 292484"/>
                <a:gd name="T7" fmla="*/ 0 h 3540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92484" h="354061">
                  <a:moveTo>
                    <a:pt x="0" y="0"/>
                  </a:moveTo>
                  <a:lnTo>
                    <a:pt x="69272" y="354061"/>
                  </a:lnTo>
                  <a:lnTo>
                    <a:pt x="184727" y="323273"/>
                  </a:lnTo>
                  <a:lnTo>
                    <a:pt x="292484" y="0"/>
                  </a:lnTo>
                </a:path>
              </a:pathLst>
            </a:custGeom>
            <a:noFill/>
            <a:ln w="38100" cap="flat" cmpd="sng">
              <a:solidFill>
                <a:srgbClr val="1577FF"/>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sp>
          <p:nvSpPr>
            <p:cNvPr id="16" name="Freeform 15"/>
            <p:cNvSpPr>
              <a:spLocks/>
            </p:cNvSpPr>
            <p:nvPr/>
          </p:nvSpPr>
          <p:spPr bwMode="auto">
            <a:xfrm>
              <a:off x="4333439" y="3857578"/>
              <a:ext cx="261938" cy="377825"/>
            </a:xfrm>
            <a:custGeom>
              <a:avLst/>
              <a:gdLst>
                <a:gd name="T0" fmla="*/ 0 w 261697"/>
                <a:gd name="T1" fmla="*/ 92529 h 377152"/>
                <a:gd name="T2" fmla="*/ 138673 w 261697"/>
                <a:gd name="T3" fmla="*/ 377825 h 377152"/>
                <a:gd name="T4" fmla="*/ 261938 w 261697"/>
                <a:gd name="T5" fmla="*/ 0 h 377152"/>
                <a:gd name="T6" fmla="*/ 0 60000 65536"/>
                <a:gd name="T7" fmla="*/ 0 60000 65536"/>
                <a:gd name="T8" fmla="*/ 0 60000 65536"/>
              </a:gdLst>
              <a:ahLst/>
              <a:cxnLst>
                <a:cxn ang="T6">
                  <a:pos x="T0" y="T1"/>
                </a:cxn>
                <a:cxn ang="T7">
                  <a:pos x="T2" y="T3"/>
                </a:cxn>
                <a:cxn ang="T8">
                  <a:pos x="T4" y="T5"/>
                </a:cxn>
              </a:cxnLst>
              <a:rect l="0" t="0" r="r" b="b"/>
              <a:pathLst>
                <a:path w="261697" h="377152">
                  <a:moveTo>
                    <a:pt x="0" y="92364"/>
                  </a:moveTo>
                  <a:lnTo>
                    <a:pt x="138545" y="377152"/>
                  </a:lnTo>
                  <a:lnTo>
                    <a:pt x="261697" y="0"/>
                  </a:lnTo>
                </a:path>
              </a:pathLst>
            </a:custGeom>
            <a:noFill/>
            <a:ln w="38100" cap="flat" cmpd="sng">
              <a:solidFill>
                <a:srgbClr val="1577FF"/>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sp>
          <p:nvSpPr>
            <p:cNvPr id="17" name="Freeform 16"/>
            <p:cNvSpPr>
              <a:spLocks/>
            </p:cNvSpPr>
            <p:nvPr/>
          </p:nvSpPr>
          <p:spPr bwMode="auto">
            <a:xfrm>
              <a:off x="5678216" y="3615642"/>
              <a:ext cx="360363" cy="231775"/>
            </a:xfrm>
            <a:custGeom>
              <a:avLst/>
              <a:gdLst>
                <a:gd name="T0" fmla="*/ 0 w 361758"/>
                <a:gd name="T1" fmla="*/ 92710 h 230910"/>
                <a:gd name="T2" fmla="*/ 122677 w 361758"/>
                <a:gd name="T3" fmla="*/ 231775 h 230910"/>
                <a:gd name="T4" fmla="*/ 253021 w 361758"/>
                <a:gd name="T5" fmla="*/ 146791 h 230910"/>
                <a:gd name="T6" fmla="*/ 360363 w 361758"/>
                <a:gd name="T7" fmla="*/ 0 h 23091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1758" h="230910">
                  <a:moveTo>
                    <a:pt x="0" y="92364"/>
                  </a:moveTo>
                  <a:lnTo>
                    <a:pt x="123152" y="230910"/>
                  </a:lnTo>
                  <a:lnTo>
                    <a:pt x="254000" y="146243"/>
                  </a:lnTo>
                  <a:lnTo>
                    <a:pt x="361758" y="0"/>
                  </a:lnTo>
                </a:path>
              </a:pathLst>
            </a:custGeom>
            <a:noFill/>
            <a:ln w="38100" cap="flat" cmpd="sng">
              <a:solidFill>
                <a:srgbClr val="1577FF"/>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sp>
          <p:nvSpPr>
            <p:cNvPr id="18" name="Freeform 17"/>
            <p:cNvSpPr>
              <a:spLocks/>
            </p:cNvSpPr>
            <p:nvPr/>
          </p:nvSpPr>
          <p:spPr bwMode="auto">
            <a:xfrm>
              <a:off x="7197618" y="3743623"/>
              <a:ext cx="254000" cy="361950"/>
            </a:xfrm>
            <a:custGeom>
              <a:avLst/>
              <a:gdLst>
                <a:gd name="T0" fmla="*/ 0 w 254000"/>
                <a:gd name="T1" fmla="*/ 7701 h 361757"/>
                <a:gd name="T2" fmla="*/ 46182 w 254000"/>
                <a:gd name="T3" fmla="*/ 361950 h 361757"/>
                <a:gd name="T4" fmla="*/ 169334 w 254000"/>
                <a:gd name="T5" fmla="*/ 300342 h 361757"/>
                <a:gd name="T6" fmla="*/ 254000 w 254000"/>
                <a:gd name="T7" fmla="*/ 0 h 3617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4000" h="361757">
                  <a:moveTo>
                    <a:pt x="0" y="7697"/>
                  </a:moveTo>
                  <a:lnTo>
                    <a:pt x="46182" y="361757"/>
                  </a:lnTo>
                  <a:lnTo>
                    <a:pt x="169334" y="300182"/>
                  </a:lnTo>
                  <a:lnTo>
                    <a:pt x="254000" y="0"/>
                  </a:lnTo>
                </a:path>
              </a:pathLst>
            </a:custGeom>
            <a:noFill/>
            <a:ln w="38100" cap="flat" cmpd="sng">
              <a:solidFill>
                <a:srgbClr val="1577FF"/>
              </a:solidFill>
              <a:prstDash val="solid"/>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defRPr/>
              </a:pPr>
              <a:endParaRPr lang="en-US"/>
            </a:p>
          </p:txBody>
        </p:sp>
      </p:grpSp>
      <p:sp>
        <p:nvSpPr>
          <p:cNvPr id="21"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High and Low Temps</a:t>
            </a:r>
          </a:p>
        </p:txBody>
      </p:sp>
    </p:spTree>
    <p:extLst>
      <p:ext uri="{BB962C8B-B14F-4D97-AF65-F5344CB8AC3E}">
        <p14:creationId xmlns:p14="http://schemas.microsoft.com/office/powerpoint/2010/main" val="262128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597165" y="821767"/>
            <a:ext cx="2189780" cy="2584130"/>
            <a:chOff x="597165" y="821767"/>
            <a:chExt cx="2189780" cy="2584130"/>
          </a:xfrm>
        </p:grpSpPr>
        <p:pic>
          <p:nvPicPr>
            <p:cNvPr id="4" name="Picture 3"/>
            <p:cNvPicPr>
              <a:picLocks/>
            </p:cNvPicPr>
            <p:nvPr/>
          </p:nvPicPr>
          <p:blipFill rotWithShape="1">
            <a:blip r:embed="rId3"/>
            <a:srcRect l="9744" t="-1077" r="14191" b="1077"/>
            <a:stretch/>
          </p:blipFill>
          <p:spPr>
            <a:xfrm>
              <a:off x="597165" y="821767"/>
              <a:ext cx="2189780" cy="2175014"/>
            </a:xfrm>
            <a:prstGeom prst="rect">
              <a:avLst/>
            </a:prstGeom>
            <a:ln>
              <a:noFill/>
            </a:ln>
            <a:effectLst>
              <a:outerShdw blurRad="292100" dist="139700" dir="2700000" algn="tl" rotWithShape="0">
                <a:srgbClr val="333333">
                  <a:alpha val="65000"/>
                </a:srgbClr>
              </a:outerShdw>
            </a:effectLst>
          </p:spPr>
        </p:pic>
        <p:sp>
          <p:nvSpPr>
            <p:cNvPr id="10" name="TextBox 9"/>
            <p:cNvSpPr txBox="1"/>
            <p:nvPr/>
          </p:nvSpPr>
          <p:spPr>
            <a:xfrm>
              <a:off x="867623" y="3025212"/>
              <a:ext cx="1692630" cy="380685"/>
            </a:xfrm>
            <a:prstGeom prst="rect">
              <a:avLst/>
            </a:prstGeom>
            <a:noFill/>
          </p:spPr>
          <p:txBody>
            <a:bodyPr wrap="none" rtlCol="0">
              <a:spAutoFit/>
            </a:bodyPr>
            <a:lstStyle/>
            <a:p>
              <a:r>
                <a:rPr lang="en-US" sz="2000" dirty="0" smtClean="0"/>
                <a:t>Fall Accidents</a:t>
              </a:r>
              <a:endParaRPr lang="en-US" sz="2000" dirty="0"/>
            </a:p>
          </p:txBody>
        </p:sp>
      </p:grpSp>
      <p:grpSp>
        <p:nvGrpSpPr>
          <p:cNvPr id="3" name="Group 2"/>
          <p:cNvGrpSpPr/>
          <p:nvPr/>
        </p:nvGrpSpPr>
        <p:grpSpPr>
          <a:xfrm>
            <a:off x="3308381" y="821767"/>
            <a:ext cx="2449478" cy="2584130"/>
            <a:chOff x="3308381" y="821767"/>
            <a:chExt cx="2449478" cy="2584130"/>
          </a:xfrm>
        </p:grpSpPr>
        <p:pic>
          <p:nvPicPr>
            <p:cNvPr id="6" name="Picture 5"/>
            <p:cNvPicPr>
              <a:picLocks/>
            </p:cNvPicPr>
            <p:nvPr/>
          </p:nvPicPr>
          <p:blipFill rotWithShape="1">
            <a:blip r:embed="rId4"/>
            <a:srcRect l="20238" r="11110"/>
            <a:stretch/>
          </p:blipFill>
          <p:spPr>
            <a:xfrm>
              <a:off x="3375955" y="821767"/>
              <a:ext cx="2189780" cy="2175014"/>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a:xfrm>
              <a:off x="3308381" y="3025212"/>
              <a:ext cx="2449478" cy="380685"/>
            </a:xfrm>
            <a:prstGeom prst="rect">
              <a:avLst/>
            </a:prstGeom>
            <a:noFill/>
          </p:spPr>
          <p:txBody>
            <a:bodyPr wrap="none" rtlCol="0">
              <a:spAutoFit/>
            </a:bodyPr>
            <a:lstStyle/>
            <a:p>
              <a:r>
                <a:rPr lang="en-US" sz="2000" dirty="0" smtClean="0"/>
                <a:t>Aggressive Behavior</a:t>
              </a:r>
              <a:endParaRPr lang="en-US" sz="2000" dirty="0"/>
            </a:p>
          </p:txBody>
        </p:sp>
      </p:grpSp>
      <p:grpSp>
        <p:nvGrpSpPr>
          <p:cNvPr id="19" name="Group 18"/>
          <p:cNvGrpSpPr/>
          <p:nvPr/>
        </p:nvGrpSpPr>
        <p:grpSpPr>
          <a:xfrm>
            <a:off x="6275562" y="821767"/>
            <a:ext cx="2293646" cy="2584130"/>
            <a:chOff x="6275562" y="821767"/>
            <a:chExt cx="2293646" cy="2584130"/>
          </a:xfrm>
        </p:grpSpPr>
        <p:pic>
          <p:nvPicPr>
            <p:cNvPr id="9" name="Picture 8"/>
            <p:cNvPicPr>
              <a:picLocks/>
            </p:cNvPicPr>
            <p:nvPr/>
          </p:nvPicPr>
          <p:blipFill rotWithShape="1">
            <a:blip r:embed="rId5"/>
            <a:srcRect l="33861"/>
            <a:stretch/>
          </p:blipFill>
          <p:spPr>
            <a:xfrm>
              <a:off x="6275562" y="821767"/>
              <a:ext cx="2189780" cy="2175014"/>
            </a:xfrm>
            <a:prstGeom prst="rect">
              <a:avLst/>
            </a:prstGeom>
            <a:ln>
              <a:noFill/>
            </a:ln>
            <a:effectLst>
              <a:outerShdw blurRad="292100" dist="139700" dir="2700000" algn="tl" rotWithShape="0">
                <a:srgbClr val="333333">
                  <a:alpha val="65000"/>
                </a:srgbClr>
              </a:outerShdw>
            </a:effectLst>
          </p:spPr>
        </p:pic>
        <p:sp>
          <p:nvSpPr>
            <p:cNvPr id="12" name="TextBox 11"/>
            <p:cNvSpPr txBox="1"/>
            <p:nvPr/>
          </p:nvSpPr>
          <p:spPr>
            <a:xfrm>
              <a:off x="6275562" y="3025212"/>
              <a:ext cx="2293646" cy="380685"/>
            </a:xfrm>
            <a:prstGeom prst="rect">
              <a:avLst/>
            </a:prstGeom>
            <a:noFill/>
          </p:spPr>
          <p:txBody>
            <a:bodyPr wrap="none" rtlCol="0">
              <a:spAutoFit/>
            </a:bodyPr>
            <a:lstStyle/>
            <a:p>
              <a:r>
                <a:rPr lang="en-US" sz="2000" dirty="0" smtClean="0"/>
                <a:t>Industrial Accidents</a:t>
              </a:r>
              <a:endParaRPr lang="en-US" sz="2000" dirty="0"/>
            </a:p>
          </p:txBody>
        </p:sp>
      </p:grpSp>
      <p:grpSp>
        <p:nvGrpSpPr>
          <p:cNvPr id="20" name="Group 19"/>
          <p:cNvGrpSpPr/>
          <p:nvPr/>
        </p:nvGrpSpPr>
        <p:grpSpPr>
          <a:xfrm>
            <a:off x="514032" y="3596281"/>
            <a:ext cx="2539451" cy="2557681"/>
            <a:chOff x="514032" y="3596281"/>
            <a:chExt cx="2539451" cy="2557681"/>
          </a:xfrm>
        </p:grpSpPr>
        <p:pic>
          <p:nvPicPr>
            <p:cNvPr id="8" name="Picture 7"/>
            <p:cNvPicPr>
              <a:picLocks/>
            </p:cNvPicPr>
            <p:nvPr/>
          </p:nvPicPr>
          <p:blipFill rotWithShape="1">
            <a:blip r:embed="rId6"/>
            <a:srcRect l="16584" t="11628" r="16043"/>
            <a:stretch/>
          </p:blipFill>
          <p:spPr>
            <a:xfrm>
              <a:off x="597165" y="3596281"/>
              <a:ext cx="2189780" cy="2175014"/>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514032" y="5773277"/>
              <a:ext cx="2539451" cy="380685"/>
            </a:xfrm>
            <a:prstGeom prst="rect">
              <a:avLst/>
            </a:prstGeom>
            <a:noFill/>
          </p:spPr>
          <p:txBody>
            <a:bodyPr wrap="none" rtlCol="0">
              <a:spAutoFit/>
            </a:bodyPr>
            <a:lstStyle/>
            <a:p>
              <a:r>
                <a:rPr lang="en-US" sz="2000" dirty="0" smtClean="0"/>
                <a:t>Sport Related Injuries</a:t>
              </a:r>
              <a:endParaRPr lang="en-US" sz="2000" dirty="0"/>
            </a:p>
          </p:txBody>
        </p:sp>
      </p:grpSp>
      <p:grpSp>
        <p:nvGrpSpPr>
          <p:cNvPr id="21" name="Group 20"/>
          <p:cNvGrpSpPr/>
          <p:nvPr/>
        </p:nvGrpSpPr>
        <p:grpSpPr>
          <a:xfrm>
            <a:off x="3212992" y="3596281"/>
            <a:ext cx="2715485" cy="2557681"/>
            <a:chOff x="3212992" y="3596281"/>
            <a:chExt cx="2715485" cy="2557681"/>
          </a:xfrm>
        </p:grpSpPr>
        <p:pic>
          <p:nvPicPr>
            <p:cNvPr id="5" name="Picture 4"/>
            <p:cNvPicPr>
              <a:picLocks/>
            </p:cNvPicPr>
            <p:nvPr/>
          </p:nvPicPr>
          <p:blipFill rotWithShape="1">
            <a:blip r:embed="rId7"/>
            <a:srcRect l="33789"/>
            <a:stretch/>
          </p:blipFill>
          <p:spPr>
            <a:xfrm>
              <a:off x="3375955" y="3596281"/>
              <a:ext cx="2189780" cy="2175014"/>
            </a:xfrm>
            <a:prstGeom prst="rect">
              <a:avLst/>
            </a:prstGeom>
            <a:ln>
              <a:noFill/>
            </a:ln>
            <a:effectLst>
              <a:outerShdw blurRad="292100" dist="139700" dir="2700000" algn="tl" rotWithShape="0">
                <a:srgbClr val="333333">
                  <a:alpha val="65000"/>
                </a:srgbClr>
              </a:outerShdw>
            </a:effectLst>
          </p:spPr>
        </p:pic>
        <p:sp>
          <p:nvSpPr>
            <p:cNvPr id="14" name="TextBox 13"/>
            <p:cNvSpPr txBox="1"/>
            <p:nvPr/>
          </p:nvSpPr>
          <p:spPr>
            <a:xfrm>
              <a:off x="3212992" y="5773277"/>
              <a:ext cx="2715485" cy="380685"/>
            </a:xfrm>
            <a:prstGeom prst="rect">
              <a:avLst/>
            </a:prstGeom>
            <a:noFill/>
          </p:spPr>
          <p:txBody>
            <a:bodyPr wrap="none" rtlCol="0">
              <a:spAutoFit/>
            </a:bodyPr>
            <a:lstStyle/>
            <a:p>
              <a:r>
                <a:rPr lang="en-US" sz="2000" dirty="0" smtClean="0"/>
                <a:t>Animal Related Injuries</a:t>
              </a:r>
              <a:endParaRPr lang="en-US" sz="2000" dirty="0"/>
            </a:p>
          </p:txBody>
        </p:sp>
      </p:grpSp>
      <p:grpSp>
        <p:nvGrpSpPr>
          <p:cNvPr id="22" name="Group 21"/>
          <p:cNvGrpSpPr/>
          <p:nvPr/>
        </p:nvGrpSpPr>
        <p:grpSpPr>
          <a:xfrm>
            <a:off x="6042894" y="3596281"/>
            <a:ext cx="2871750" cy="2557681"/>
            <a:chOff x="6042894" y="3596281"/>
            <a:chExt cx="2871750" cy="2557681"/>
          </a:xfrm>
        </p:grpSpPr>
        <p:pic>
          <p:nvPicPr>
            <p:cNvPr id="7" name="Picture 6"/>
            <p:cNvPicPr>
              <a:picLocks/>
            </p:cNvPicPr>
            <p:nvPr/>
          </p:nvPicPr>
          <p:blipFill rotWithShape="1">
            <a:blip r:embed="rId8"/>
            <a:srcRect l="14298" r="18873"/>
            <a:stretch/>
          </p:blipFill>
          <p:spPr>
            <a:xfrm>
              <a:off x="6275562" y="3596281"/>
              <a:ext cx="2189780" cy="2175014"/>
            </a:xfrm>
            <a:prstGeom prst="rect">
              <a:avLst/>
            </a:prstGeom>
            <a:ln>
              <a:noFill/>
            </a:ln>
            <a:effectLst>
              <a:outerShdw blurRad="292100" dist="139700" dir="2700000" algn="tl" rotWithShape="0">
                <a:srgbClr val="333333">
                  <a:alpha val="65000"/>
                </a:srgbClr>
              </a:outerShdw>
            </a:effectLst>
          </p:spPr>
        </p:pic>
        <p:sp>
          <p:nvSpPr>
            <p:cNvPr id="15" name="TextBox 14"/>
            <p:cNvSpPr txBox="1"/>
            <p:nvPr/>
          </p:nvSpPr>
          <p:spPr>
            <a:xfrm>
              <a:off x="6042894" y="5773277"/>
              <a:ext cx="2871750" cy="380685"/>
            </a:xfrm>
            <a:prstGeom prst="rect">
              <a:avLst/>
            </a:prstGeom>
            <a:noFill/>
          </p:spPr>
          <p:txBody>
            <a:bodyPr wrap="none" rtlCol="0">
              <a:spAutoFit/>
            </a:bodyPr>
            <a:lstStyle/>
            <a:p>
              <a:r>
                <a:rPr lang="en-US" sz="2000" dirty="0" smtClean="0"/>
                <a:t>Transportation Accidents</a:t>
              </a:r>
              <a:endParaRPr lang="en-US" sz="2000" dirty="0"/>
            </a:p>
          </p:txBody>
        </p:sp>
      </p:grpSp>
      <p:sp>
        <p:nvSpPr>
          <p:cNvPr id="17"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smtClean="0"/>
              <a:t>Department of Surgery</a:t>
            </a:r>
          </a:p>
          <a:p>
            <a:pPr eaLnBrk="1" hangingPunct="1"/>
            <a:r>
              <a:rPr lang="en-US" sz="1600" b="1" dirty="0" smtClean="0"/>
              <a:t>Division of Plastic Surgery</a:t>
            </a:r>
            <a:endParaRPr lang="en-US" sz="1600" b="1" dirty="0"/>
          </a:p>
        </p:txBody>
      </p:sp>
      <p:sp>
        <p:nvSpPr>
          <p:cNvPr id="18"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Mechanisms of Injury</a:t>
            </a:r>
          </a:p>
        </p:txBody>
      </p:sp>
    </p:spTree>
    <p:extLst>
      <p:ext uri="{BB962C8B-B14F-4D97-AF65-F5344CB8AC3E}">
        <p14:creationId xmlns:p14="http://schemas.microsoft.com/office/powerpoint/2010/main" val="614943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3"/>
                                        </p:tgtEl>
                                      </p:cBhvr>
                                    </p:animEffect>
                                    <p:animScale>
                                      <p:cBhvr>
                                        <p:cTn id="12" dur="250" autoRev="1" fill="hold"/>
                                        <p:tgtEl>
                                          <p:spTgt spid="3"/>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19"/>
                                        </p:tgtEl>
                                      </p:cBhvr>
                                    </p:animEffect>
                                    <p:animScale>
                                      <p:cBhvr>
                                        <p:cTn id="17" dur="250" autoRev="1" fill="hold"/>
                                        <p:tgtEl>
                                          <p:spTgt spid="19"/>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20"/>
                                        </p:tgtEl>
                                      </p:cBhvr>
                                    </p:animEffect>
                                    <p:animScale>
                                      <p:cBhvr>
                                        <p:cTn id="22" dur="250" autoRev="1" fill="hold"/>
                                        <p:tgtEl>
                                          <p:spTgt spid="20"/>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21"/>
                                        </p:tgtEl>
                                      </p:cBhvr>
                                    </p:animEffect>
                                    <p:animScale>
                                      <p:cBhvr>
                                        <p:cTn id="27" dur="250" autoRev="1" fill="hold"/>
                                        <p:tgtEl>
                                          <p:spTgt spid="21"/>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22"/>
                                        </p:tgtEl>
                                      </p:cBhvr>
                                    </p:animEffect>
                                    <p:animScale>
                                      <p:cBhvr>
                                        <p:cTn id="32" dur="250" autoRev="1" fill="hold"/>
                                        <p:tgtEl>
                                          <p:spTgt spid="2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11489741"/>
              </p:ext>
            </p:extLst>
          </p:nvPr>
        </p:nvGraphicFramePr>
        <p:xfrm>
          <a:off x="139196" y="1242507"/>
          <a:ext cx="8865609" cy="4372986"/>
        </p:xfrm>
        <a:graphic>
          <a:graphicData uri="http://schemas.openxmlformats.org/drawingml/2006/table">
            <a:tbl>
              <a:tblPr firstRow="1" firstCol="1" bandRow="1">
                <a:tableStyleId>{5202B0CA-FC54-4496-8BCA-5EF66A818D29}</a:tableStyleId>
              </a:tblPr>
              <a:tblGrid>
                <a:gridCol w="2460569"/>
                <a:gridCol w="3147865"/>
                <a:gridCol w="3257175"/>
              </a:tblGrid>
              <a:tr h="515471">
                <a:tc>
                  <a:txBody>
                    <a:bodyPr/>
                    <a:lstStyle/>
                    <a:p>
                      <a:endParaRPr lang="en-US" dirty="0"/>
                    </a:p>
                  </a:txBody>
                  <a:tcPr/>
                </a:tc>
                <a:tc>
                  <a:txBody>
                    <a:bodyPr/>
                    <a:lstStyle/>
                    <a:p>
                      <a:pPr algn="ctr"/>
                      <a:r>
                        <a:rPr lang="en-US" sz="1800" dirty="0" smtClean="0"/>
                        <a:t>High Temperature Months </a:t>
                      </a:r>
                      <a:r>
                        <a:rPr lang="en-US" dirty="0" smtClean="0"/>
                        <a:t>(%)</a:t>
                      </a:r>
                      <a:endParaRPr lang="en-US" dirty="0"/>
                    </a:p>
                  </a:txBody>
                  <a:tcPr/>
                </a:tc>
                <a:tc>
                  <a:txBody>
                    <a:bodyPr/>
                    <a:lstStyle/>
                    <a:p>
                      <a:pPr algn="ctr"/>
                      <a:r>
                        <a:rPr lang="en-US" dirty="0" smtClean="0"/>
                        <a:t>Low Temperature</a:t>
                      </a:r>
                      <a:r>
                        <a:rPr lang="en-US" baseline="0" dirty="0" smtClean="0"/>
                        <a:t> Months (%)</a:t>
                      </a:r>
                      <a:endParaRPr lang="en-US" dirty="0"/>
                    </a:p>
                  </a:txBody>
                  <a:tcPr/>
                </a:tc>
              </a:tr>
              <a:tr h="515471">
                <a:tc>
                  <a:txBody>
                    <a:bodyPr/>
                    <a:lstStyle/>
                    <a:p>
                      <a:r>
                        <a:rPr lang="en-US" dirty="0" smtClean="0"/>
                        <a:t>Transportation</a:t>
                      </a:r>
                      <a:endParaRPr lang="en-US" dirty="0"/>
                    </a:p>
                  </a:txBody>
                  <a:tcPr/>
                </a:tc>
                <a:tc>
                  <a:txBody>
                    <a:bodyPr/>
                    <a:lstStyle/>
                    <a:p>
                      <a:pPr algn="ctr"/>
                      <a:r>
                        <a:rPr lang="en-US" sz="2400" dirty="0" smtClean="0"/>
                        <a:t>34</a:t>
                      </a:r>
                      <a:endParaRPr lang="en-US" sz="2400" dirty="0"/>
                    </a:p>
                  </a:txBody>
                  <a:tcPr/>
                </a:tc>
                <a:tc>
                  <a:txBody>
                    <a:bodyPr/>
                    <a:lstStyle/>
                    <a:p>
                      <a:pPr algn="ctr"/>
                      <a:r>
                        <a:rPr lang="en-US" sz="2400" dirty="0" smtClean="0"/>
                        <a:t>24</a:t>
                      </a:r>
                      <a:endParaRPr lang="en-US" sz="2400" dirty="0"/>
                    </a:p>
                  </a:txBody>
                  <a:tcPr/>
                </a:tc>
              </a:tr>
              <a:tr h="515471">
                <a:tc>
                  <a:txBody>
                    <a:bodyPr/>
                    <a:lstStyle/>
                    <a:p>
                      <a:r>
                        <a:rPr lang="en-US" dirty="0" smtClean="0"/>
                        <a:t>Aggressive</a:t>
                      </a:r>
                      <a:r>
                        <a:rPr lang="en-US" baseline="0" dirty="0" smtClean="0"/>
                        <a:t> Behavior</a:t>
                      </a:r>
                      <a:endParaRPr lang="en-US" dirty="0"/>
                    </a:p>
                  </a:txBody>
                  <a:tcPr/>
                </a:tc>
                <a:tc>
                  <a:txBody>
                    <a:bodyPr/>
                    <a:lstStyle/>
                    <a:p>
                      <a:pPr algn="ctr"/>
                      <a:r>
                        <a:rPr lang="en-US" sz="2400" dirty="0" smtClean="0"/>
                        <a:t>25</a:t>
                      </a:r>
                      <a:endParaRPr lang="en-US" sz="2400" dirty="0"/>
                    </a:p>
                  </a:txBody>
                  <a:tcPr/>
                </a:tc>
                <a:tc>
                  <a:txBody>
                    <a:bodyPr/>
                    <a:lstStyle/>
                    <a:p>
                      <a:pPr algn="ctr"/>
                      <a:r>
                        <a:rPr lang="en-US" sz="2400" dirty="0" smtClean="0"/>
                        <a:t>26</a:t>
                      </a:r>
                      <a:endParaRPr lang="en-US" sz="2400" dirty="0"/>
                    </a:p>
                  </a:txBody>
                  <a:tcPr/>
                </a:tc>
              </a:tr>
              <a:tr h="515471">
                <a:tc>
                  <a:txBody>
                    <a:bodyPr/>
                    <a:lstStyle/>
                    <a:p>
                      <a:r>
                        <a:rPr lang="en-US" dirty="0" smtClean="0"/>
                        <a:t>Fall </a:t>
                      </a:r>
                      <a:endParaRPr lang="en-US" dirty="0"/>
                    </a:p>
                  </a:txBody>
                  <a:tcPr/>
                </a:tc>
                <a:tc>
                  <a:txBody>
                    <a:bodyPr/>
                    <a:lstStyle/>
                    <a:p>
                      <a:pPr algn="ctr"/>
                      <a:r>
                        <a:rPr lang="en-US" sz="2400" dirty="0" smtClean="0"/>
                        <a:t>16</a:t>
                      </a:r>
                      <a:endParaRPr lang="en-US" sz="2400" dirty="0"/>
                    </a:p>
                  </a:txBody>
                  <a:tcPr/>
                </a:tc>
                <a:tc>
                  <a:txBody>
                    <a:bodyPr/>
                    <a:lstStyle/>
                    <a:p>
                      <a:pPr algn="ctr"/>
                      <a:r>
                        <a:rPr lang="en-US" sz="2400" dirty="0" smtClean="0"/>
                        <a:t>15</a:t>
                      </a:r>
                      <a:endParaRPr lang="en-US" sz="2400" dirty="0"/>
                    </a:p>
                  </a:txBody>
                  <a:tcPr/>
                </a:tc>
              </a:tr>
              <a:tr h="515471">
                <a:tc>
                  <a:txBody>
                    <a:bodyPr/>
                    <a:lstStyle/>
                    <a:p>
                      <a:r>
                        <a:rPr lang="en-US" dirty="0" smtClean="0"/>
                        <a:t>Animal Related</a:t>
                      </a:r>
                      <a:endParaRPr lang="en-US" dirty="0"/>
                    </a:p>
                  </a:txBody>
                  <a:tcPr/>
                </a:tc>
                <a:tc>
                  <a:txBody>
                    <a:bodyPr/>
                    <a:lstStyle/>
                    <a:p>
                      <a:pPr algn="ctr"/>
                      <a:r>
                        <a:rPr lang="en-US" sz="2400" dirty="0" smtClean="0"/>
                        <a:t>6</a:t>
                      </a:r>
                      <a:endParaRPr lang="en-US" sz="2400" dirty="0"/>
                    </a:p>
                  </a:txBody>
                  <a:tcPr/>
                </a:tc>
                <a:tc>
                  <a:txBody>
                    <a:bodyPr/>
                    <a:lstStyle/>
                    <a:p>
                      <a:pPr algn="ctr"/>
                      <a:r>
                        <a:rPr lang="en-US" sz="2400" dirty="0" smtClean="0"/>
                        <a:t>10</a:t>
                      </a:r>
                      <a:endParaRPr lang="en-US" sz="2400" dirty="0"/>
                    </a:p>
                  </a:txBody>
                  <a:tcPr/>
                </a:tc>
              </a:tr>
              <a:tr h="515471">
                <a:tc>
                  <a:txBody>
                    <a:bodyPr/>
                    <a:lstStyle/>
                    <a:p>
                      <a:r>
                        <a:rPr lang="en-US" dirty="0" smtClean="0"/>
                        <a:t>Non Trauma</a:t>
                      </a:r>
                      <a:endParaRPr lang="en-US" dirty="0"/>
                    </a:p>
                  </a:txBody>
                  <a:tcPr/>
                </a:tc>
                <a:tc>
                  <a:txBody>
                    <a:bodyPr/>
                    <a:lstStyle/>
                    <a:p>
                      <a:pPr algn="ctr"/>
                      <a:r>
                        <a:rPr lang="en-US" sz="2400" dirty="0" smtClean="0"/>
                        <a:t>14</a:t>
                      </a:r>
                      <a:endParaRPr lang="en-US" sz="2400" dirty="0"/>
                    </a:p>
                  </a:txBody>
                  <a:tcPr/>
                </a:tc>
                <a:tc>
                  <a:txBody>
                    <a:bodyPr/>
                    <a:lstStyle/>
                    <a:p>
                      <a:pPr algn="ctr"/>
                      <a:r>
                        <a:rPr lang="en-US" sz="2400" dirty="0" smtClean="0"/>
                        <a:t>20</a:t>
                      </a:r>
                      <a:endParaRPr lang="en-US" sz="2400" dirty="0"/>
                    </a:p>
                  </a:txBody>
                  <a:tcPr/>
                </a:tc>
              </a:tr>
              <a:tr h="515471">
                <a:tc>
                  <a:txBody>
                    <a:bodyPr/>
                    <a:lstStyle/>
                    <a:p>
                      <a:r>
                        <a:rPr lang="en-US" dirty="0" smtClean="0"/>
                        <a:t>Industrial Accidents</a:t>
                      </a:r>
                      <a:endParaRPr lang="en-US" dirty="0"/>
                    </a:p>
                  </a:txBody>
                  <a:tcPr/>
                </a:tc>
                <a:tc>
                  <a:txBody>
                    <a:bodyPr/>
                    <a:lstStyle/>
                    <a:p>
                      <a:pPr algn="ctr"/>
                      <a:r>
                        <a:rPr lang="en-US" sz="2400" dirty="0" smtClean="0"/>
                        <a:t>3</a:t>
                      </a:r>
                      <a:endParaRPr lang="en-US" sz="2400" dirty="0"/>
                    </a:p>
                  </a:txBody>
                  <a:tcPr/>
                </a:tc>
                <a:tc>
                  <a:txBody>
                    <a:bodyPr/>
                    <a:lstStyle/>
                    <a:p>
                      <a:pPr algn="ctr"/>
                      <a:r>
                        <a:rPr lang="en-US" sz="2400" dirty="0" smtClean="0"/>
                        <a:t>4</a:t>
                      </a:r>
                      <a:endParaRPr lang="en-US" sz="2400" dirty="0"/>
                    </a:p>
                  </a:txBody>
                  <a:tcPr/>
                </a:tc>
              </a:tr>
              <a:tr h="515471">
                <a:tc>
                  <a:txBody>
                    <a:bodyPr/>
                    <a:lstStyle/>
                    <a:p>
                      <a:r>
                        <a:rPr lang="en-US" dirty="0" smtClean="0"/>
                        <a:t>Sport Related Injuries</a:t>
                      </a:r>
                      <a:endParaRPr lang="en-US" dirty="0"/>
                    </a:p>
                  </a:txBody>
                  <a:tcPr/>
                </a:tc>
                <a:tc>
                  <a:txBody>
                    <a:bodyPr/>
                    <a:lstStyle/>
                    <a:p>
                      <a:pPr algn="ctr"/>
                      <a:r>
                        <a:rPr lang="en-US" sz="2400" dirty="0" smtClean="0"/>
                        <a:t>2</a:t>
                      </a:r>
                      <a:endParaRPr lang="en-US" sz="2400" dirty="0"/>
                    </a:p>
                  </a:txBody>
                  <a:tcPr/>
                </a:tc>
                <a:tc>
                  <a:txBody>
                    <a:bodyPr/>
                    <a:lstStyle/>
                    <a:p>
                      <a:pPr algn="ctr"/>
                      <a:r>
                        <a:rPr lang="en-US" sz="2400" dirty="0" smtClean="0"/>
                        <a:t>1</a:t>
                      </a:r>
                      <a:endParaRPr lang="en-US" sz="2400" dirty="0"/>
                    </a:p>
                  </a:txBody>
                  <a:tcPr/>
                </a:tc>
              </a:tr>
            </a:tbl>
          </a:graphicData>
        </a:graphic>
      </p:graphicFrame>
      <p:sp>
        <p:nvSpPr>
          <p:cNvPr id="5"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smtClean="0"/>
              <a:t>Department of Surgery</a:t>
            </a:r>
          </a:p>
          <a:p>
            <a:pPr eaLnBrk="1" hangingPunct="1"/>
            <a:r>
              <a:rPr lang="en-US" sz="1600" b="1" dirty="0" smtClean="0"/>
              <a:t>Division of Plastic Surgery</a:t>
            </a:r>
            <a:endParaRPr lang="en-US" sz="1600" b="1" dirty="0"/>
          </a:p>
        </p:txBody>
      </p:sp>
      <p:sp>
        <p:nvSpPr>
          <p:cNvPr id="7" name="Rectangle 6"/>
          <p:cNvSpPr/>
          <p:nvPr/>
        </p:nvSpPr>
        <p:spPr bwMode="auto">
          <a:xfrm>
            <a:off x="2569883" y="1242506"/>
            <a:ext cx="3094692" cy="4372987"/>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sp>
        <p:nvSpPr>
          <p:cNvPr id="9"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Mechanisms Breakdown</a:t>
            </a:r>
          </a:p>
        </p:txBody>
      </p:sp>
      <p:sp>
        <p:nvSpPr>
          <p:cNvPr id="12" name="Rectangle 11"/>
          <p:cNvSpPr/>
          <p:nvPr/>
        </p:nvSpPr>
        <p:spPr bwMode="auto">
          <a:xfrm>
            <a:off x="139196" y="1897530"/>
            <a:ext cx="8865609" cy="1030941"/>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sp>
        <p:nvSpPr>
          <p:cNvPr id="13" name="5-Point Star 12"/>
          <p:cNvSpPr/>
          <p:nvPr/>
        </p:nvSpPr>
        <p:spPr bwMode="auto">
          <a:xfrm>
            <a:off x="1972235" y="1934882"/>
            <a:ext cx="358589" cy="343647"/>
          </a:xfrm>
          <a:prstGeom prst="star5">
            <a:avLst/>
          </a:prstGeom>
          <a:solidFill>
            <a:schemeClr val="bg2">
              <a:lumMod val="75000"/>
            </a:schemeClr>
          </a:solidFill>
          <a:ln w="9525" cap="flat" cmpd="sng" algn="ctr">
            <a:solidFill>
              <a:schemeClr val="bg2">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sp>
        <p:nvSpPr>
          <p:cNvPr id="6" name="Rectangle 5"/>
          <p:cNvSpPr/>
          <p:nvPr/>
        </p:nvSpPr>
        <p:spPr bwMode="auto">
          <a:xfrm>
            <a:off x="2569883" y="1897530"/>
            <a:ext cx="3094692" cy="493058"/>
          </a:xfrm>
          <a:prstGeom prst="rect">
            <a:avLst/>
          </a:prstGeom>
          <a:solidFill>
            <a:srgbClr val="FF0000">
              <a:alpha val="37000"/>
            </a:srgbClr>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sp>
        <p:nvSpPr>
          <p:cNvPr id="16" name="Rectangle 15"/>
          <p:cNvSpPr/>
          <p:nvPr/>
        </p:nvSpPr>
        <p:spPr bwMode="auto">
          <a:xfrm>
            <a:off x="2569883" y="2405529"/>
            <a:ext cx="3094692" cy="493058"/>
          </a:xfrm>
          <a:prstGeom prst="rect">
            <a:avLst/>
          </a:prstGeom>
          <a:solidFill>
            <a:srgbClr val="FF0000">
              <a:alpha val="37000"/>
            </a:srgbClr>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sp>
        <p:nvSpPr>
          <p:cNvPr id="8" name="Chevron 7"/>
          <p:cNvSpPr/>
          <p:nvPr/>
        </p:nvSpPr>
        <p:spPr bwMode="auto">
          <a:xfrm>
            <a:off x="5478745" y="1972236"/>
            <a:ext cx="378197" cy="306294"/>
          </a:xfrm>
          <a:prstGeom prst="chevron">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sp>
        <p:nvSpPr>
          <p:cNvPr id="17" name="Left-Right Arrow 16"/>
          <p:cNvSpPr/>
          <p:nvPr/>
        </p:nvSpPr>
        <p:spPr bwMode="auto">
          <a:xfrm>
            <a:off x="5418981" y="2510116"/>
            <a:ext cx="497726" cy="283881"/>
          </a:xfrm>
          <a:prstGeom prst="leftRightArrow">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 charset="0"/>
            </a:endParaRPr>
          </a:p>
        </p:txBody>
      </p:sp>
    </p:spTree>
    <p:extLst>
      <p:ext uri="{BB962C8B-B14F-4D97-AF65-F5344CB8AC3E}">
        <p14:creationId xmlns:p14="http://schemas.microsoft.com/office/powerpoint/2010/main" val="414742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100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7"/>
                                        </p:tgtEl>
                                        <p:attrNameLst>
                                          <p:attrName>style.visibility</p:attrName>
                                        </p:attrNameLst>
                                      </p:cBhvr>
                                      <p:to>
                                        <p:strVal val="hidden"/>
                                      </p:to>
                                    </p:set>
                                  </p:childTnLst>
                                </p:cTn>
                              </p:par>
                              <p:par>
                                <p:cTn id="18" presetID="1" presetClass="exit" presetSubtype="0" fill="hold" grpId="1" nodeType="withEffect">
                                  <p:stCondLst>
                                    <p:cond delay="0"/>
                                  </p:stCondLst>
                                  <p:childTnLst>
                                    <p:set>
                                      <p:cBhvr>
                                        <p:cTn id="19" dur="1" fill="hold">
                                          <p:stCondLst>
                                            <p:cond delay="0"/>
                                          </p:stCondLst>
                                        </p:cTn>
                                        <p:tgtEl>
                                          <p:spTgt spid="6"/>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16"/>
                                        </p:tgtEl>
                                        <p:attrNameLst>
                                          <p:attrName>style.visibility</p:attrName>
                                        </p:attrNameLst>
                                      </p:cBhvr>
                                      <p:to>
                                        <p:strVal val="hidden"/>
                                      </p:to>
                                    </p:set>
                                  </p:childTnLst>
                                </p:cTn>
                              </p:par>
                              <p:par>
                                <p:cTn id="22" presetID="1"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childTnLst>
                                </p:cTn>
                              </p:par>
                              <p:par>
                                <p:cTn id="28" presetID="1" presetClass="entr" presetSubtype="0" fill="hold" grpId="0" nodeType="withEffect">
                                  <p:stCondLst>
                                    <p:cond delay="1000"/>
                                  </p:stCondLst>
                                  <p:childTnLst>
                                    <p:set>
                                      <p:cBhvr>
                                        <p:cTn id="29" dur="1" fill="hold">
                                          <p:stCondLst>
                                            <p:cond delay="0"/>
                                          </p:stCondLst>
                                        </p:cTn>
                                        <p:tgtEl>
                                          <p:spTgt spid="1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par>
                                <p:cTn id="34" presetID="2" presetClass="entr" presetSubtype="1" fill="hold" grpId="1"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2" grpId="0" animBg="1"/>
      <p:bldP spid="13" grpId="0" animBg="1"/>
      <p:bldP spid="13" grpId="1" animBg="1"/>
      <p:bldP spid="6" grpId="0" animBg="1"/>
      <p:bldP spid="6" grpId="1" animBg="1"/>
      <p:bldP spid="16" grpId="0" animBg="1"/>
      <p:bldP spid="16" grpId="1" animBg="1"/>
      <p:bldP spid="8"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txBox="1">
            <a:spLocks/>
          </p:cNvSpPr>
          <p:nvPr/>
        </p:nvSpPr>
        <p:spPr bwMode="auto">
          <a:xfrm>
            <a:off x="0" y="1682501"/>
            <a:ext cx="9312467" cy="3492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7013" indent="-227013"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marL="342900" indent="-342900">
              <a:spcAft>
                <a:spcPts val="600"/>
              </a:spcAft>
              <a:buClr>
                <a:srgbClr val="B2DCFF"/>
              </a:buClr>
              <a:buFont typeface="Arial"/>
              <a:buChar char="•"/>
            </a:pPr>
            <a:r>
              <a:rPr lang="en-US" sz="2800" dirty="0" smtClean="0">
                <a:solidFill>
                  <a:schemeClr val="tx2"/>
                </a:solidFill>
                <a:latin typeface="Arial"/>
                <a:cs typeface="Arial"/>
              </a:rPr>
              <a:t>Strong correlation between temperature and trauma</a:t>
            </a:r>
          </a:p>
          <a:p>
            <a:pPr marL="342900" indent="-342900">
              <a:spcAft>
                <a:spcPts val="600"/>
              </a:spcAft>
              <a:buClr>
                <a:srgbClr val="B2DCFF"/>
              </a:buClr>
              <a:buFont typeface="Arial"/>
              <a:buChar char="•"/>
            </a:pPr>
            <a:endParaRPr lang="en-US" sz="2800" dirty="0" smtClean="0">
              <a:solidFill>
                <a:schemeClr val="tx2"/>
              </a:solidFill>
              <a:latin typeface="Arial"/>
              <a:cs typeface="Arial"/>
            </a:endParaRPr>
          </a:p>
          <a:p>
            <a:pPr marL="342900" indent="-342900">
              <a:spcAft>
                <a:spcPts val="600"/>
              </a:spcAft>
              <a:buClr>
                <a:srgbClr val="B2DCFF"/>
              </a:buClr>
              <a:buFont typeface="Arial"/>
              <a:buChar char="•"/>
            </a:pPr>
            <a:r>
              <a:rPr lang="en-US" sz="2800" dirty="0">
                <a:solidFill>
                  <a:schemeClr val="tx2"/>
                </a:solidFill>
                <a:latin typeface="Arial"/>
                <a:cs typeface="Arial"/>
              </a:rPr>
              <a:t>Highest volume consult </a:t>
            </a:r>
            <a:r>
              <a:rPr lang="en-US" sz="2800" dirty="0" smtClean="0">
                <a:solidFill>
                  <a:schemeClr val="tx2"/>
                </a:solidFill>
                <a:latin typeface="Arial"/>
                <a:cs typeface="Arial"/>
              </a:rPr>
              <a:t>days: Saturday </a:t>
            </a:r>
            <a:r>
              <a:rPr lang="en-US" sz="2800" smtClean="0">
                <a:solidFill>
                  <a:schemeClr val="tx2"/>
                </a:solidFill>
                <a:latin typeface="Arial"/>
                <a:cs typeface="Arial"/>
              </a:rPr>
              <a:t>- Sunday</a:t>
            </a:r>
            <a:endParaRPr lang="en-US" sz="2800" dirty="0">
              <a:solidFill>
                <a:schemeClr val="tx2"/>
              </a:solidFill>
              <a:latin typeface="Arial"/>
              <a:cs typeface="Arial"/>
            </a:endParaRPr>
          </a:p>
          <a:p>
            <a:pPr marL="342900" indent="-342900">
              <a:spcAft>
                <a:spcPts val="600"/>
              </a:spcAft>
              <a:buClr>
                <a:srgbClr val="B2DCFF"/>
              </a:buClr>
              <a:buFont typeface="Arial"/>
              <a:buChar char="•"/>
            </a:pPr>
            <a:endParaRPr lang="en-US" sz="2800" dirty="0" smtClean="0">
              <a:solidFill>
                <a:schemeClr val="tx2"/>
              </a:solidFill>
              <a:latin typeface="Arial"/>
              <a:cs typeface="Arial"/>
            </a:endParaRPr>
          </a:p>
          <a:p>
            <a:pPr marL="342900" indent="-342900">
              <a:spcAft>
                <a:spcPts val="600"/>
              </a:spcAft>
              <a:buClr>
                <a:srgbClr val="B2DCFF"/>
              </a:buClr>
              <a:buFont typeface="Arial"/>
              <a:buChar char="•"/>
            </a:pPr>
            <a:r>
              <a:rPr lang="en-US" sz="2800" dirty="0" smtClean="0">
                <a:solidFill>
                  <a:schemeClr val="tx2"/>
                </a:solidFill>
                <a:latin typeface="Arial"/>
                <a:cs typeface="Arial"/>
              </a:rPr>
              <a:t>Majority of consults: Adult Males </a:t>
            </a:r>
          </a:p>
          <a:p>
            <a:pPr marL="342900" indent="-342900">
              <a:spcAft>
                <a:spcPts val="600"/>
              </a:spcAft>
              <a:buClr>
                <a:srgbClr val="B2DCFF"/>
              </a:buClr>
              <a:buFont typeface="Arial"/>
              <a:buChar char="•"/>
            </a:pPr>
            <a:endParaRPr lang="en-US" sz="2800" dirty="0" smtClean="0">
              <a:solidFill>
                <a:schemeClr val="tx2"/>
              </a:solidFill>
              <a:latin typeface="Arial"/>
              <a:cs typeface="Arial"/>
            </a:endParaRPr>
          </a:p>
          <a:p>
            <a:pPr marL="342900" indent="-342900">
              <a:spcAft>
                <a:spcPts val="600"/>
              </a:spcAft>
              <a:buClr>
                <a:srgbClr val="B2DCFF"/>
              </a:buClr>
              <a:buFont typeface="Arial"/>
              <a:buChar char="•"/>
            </a:pPr>
            <a:r>
              <a:rPr lang="en-US" sz="2800" dirty="0">
                <a:solidFill>
                  <a:schemeClr val="tx2"/>
                </a:solidFill>
                <a:latin typeface="Arial"/>
                <a:cs typeface="Arial"/>
              </a:rPr>
              <a:t>Aggressive behavior not found related to temp</a:t>
            </a:r>
          </a:p>
          <a:p>
            <a:pPr marL="342900" indent="-342900">
              <a:spcAft>
                <a:spcPts val="600"/>
              </a:spcAft>
              <a:buClr>
                <a:srgbClr val="B2DCFF"/>
              </a:buClr>
              <a:buFont typeface="Arial"/>
              <a:buChar char="•"/>
            </a:pPr>
            <a:endParaRPr lang="en-US" sz="2800" dirty="0" smtClean="0">
              <a:solidFill>
                <a:schemeClr val="tx2"/>
              </a:solidFill>
              <a:latin typeface="Arial"/>
              <a:cs typeface="Arial"/>
            </a:endParaRPr>
          </a:p>
          <a:p>
            <a:pPr marL="342900" indent="-342900">
              <a:spcAft>
                <a:spcPts val="600"/>
              </a:spcAft>
              <a:buClr>
                <a:srgbClr val="B2DCFF"/>
              </a:buClr>
              <a:buFont typeface="Arial"/>
              <a:buChar char="•"/>
            </a:pPr>
            <a:endParaRPr lang="en-US" sz="2800" dirty="0" smtClean="0">
              <a:solidFill>
                <a:schemeClr val="tx2"/>
              </a:solidFill>
              <a:latin typeface="Arial"/>
              <a:cs typeface="Arial"/>
            </a:endParaRPr>
          </a:p>
          <a:p>
            <a:pPr marL="342900" indent="-342900">
              <a:spcAft>
                <a:spcPts val="600"/>
              </a:spcAft>
              <a:buClr>
                <a:srgbClr val="B2DCFF"/>
              </a:buClr>
              <a:buFont typeface="Arial"/>
              <a:buChar char="•"/>
            </a:pPr>
            <a:endParaRPr lang="en-US" sz="2800" dirty="0" smtClean="0">
              <a:solidFill>
                <a:schemeClr val="tx2"/>
              </a:solidFill>
              <a:latin typeface="Arial"/>
              <a:cs typeface="Arial"/>
            </a:endParaRPr>
          </a:p>
        </p:txBody>
      </p:sp>
      <p:sp>
        <p:nvSpPr>
          <p:cNvPr id="6"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smtClean="0"/>
              <a:t>Department of Surgery</a:t>
            </a:r>
          </a:p>
          <a:p>
            <a:pPr eaLnBrk="1" hangingPunct="1"/>
            <a:r>
              <a:rPr lang="en-US" sz="1600" b="1" dirty="0" smtClean="0"/>
              <a:t>Division of Plastic Surgery</a:t>
            </a:r>
            <a:endParaRPr lang="en-US" sz="1600" b="1" dirty="0"/>
          </a:p>
        </p:txBody>
      </p:sp>
      <p:sp>
        <p:nvSpPr>
          <p:cNvPr id="7"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dirty="0" smtClean="0">
                <a:solidFill>
                  <a:schemeClr val="bg1"/>
                </a:solidFill>
                <a:cs typeface="Arial" charset="0"/>
              </a:rPr>
              <a:t>Conclusion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530">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53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uiExpand="1" build="allAtOnce"/>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Let us meet again..</a:t>
            </a:r>
            <a:endParaRPr lang="en-IN" dirty="0"/>
          </a:p>
        </p:txBody>
      </p:sp>
      <p:sp>
        <p:nvSpPr>
          <p:cNvPr id="4" name="Content Placeholder 3"/>
          <p:cNvSpPr>
            <a:spLocks noGrp="1"/>
          </p:cNvSpPr>
          <p:nvPr>
            <p:ph idx="1"/>
          </p:nvPr>
        </p:nvSpPr>
        <p:spPr/>
        <p:txBody>
          <a:bodyPr/>
          <a:lstStyle/>
          <a:p>
            <a:r>
              <a:rPr lang="en-IN" dirty="0"/>
              <a:t>We welcome you all to our future conferences of OMICS International</a:t>
            </a:r>
          </a:p>
          <a:p>
            <a:r>
              <a:rPr lang="en-IN" dirty="0"/>
              <a:t>7th Annual Global Pharma Summit</a:t>
            </a:r>
          </a:p>
          <a:p>
            <a:r>
              <a:rPr lang="en-IN" dirty="0"/>
              <a:t>On</a:t>
            </a:r>
          </a:p>
          <a:p>
            <a:r>
              <a:rPr lang="en-IN" dirty="0"/>
              <a:t> June 20-22, 2016 at New Orleans, </a:t>
            </a:r>
            <a:r>
              <a:rPr lang="en-IN" dirty="0" smtClean="0"/>
              <a:t>USA</a:t>
            </a:r>
          </a:p>
          <a:p>
            <a:endParaRPr lang="en-IN"/>
          </a:p>
          <a:p>
            <a:endParaRPr lang="en-IN" dirty="0"/>
          </a:p>
          <a:p>
            <a:pPr marL="0" indent="0">
              <a:buNone/>
            </a:pPr>
            <a:r>
              <a:rPr lang="en-IN" dirty="0"/>
              <a:t>http://american.pharmaceuticalconferences.com</a:t>
            </a:r>
            <a:r>
              <a:rPr lang="en-IN" dirty="0" smtClean="0"/>
              <a:t>/  </a:t>
            </a:r>
            <a:endParaRPr lang="en-IN" dirty="0"/>
          </a:p>
          <a:p>
            <a:endParaRPr lang="en-IN" dirty="0"/>
          </a:p>
        </p:txBody>
      </p:sp>
    </p:spTree>
    <p:extLst>
      <p:ext uri="{BB962C8B-B14F-4D97-AF65-F5344CB8AC3E}">
        <p14:creationId xmlns:p14="http://schemas.microsoft.com/office/powerpoint/2010/main" val="1307110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1"/>
          <p:cNvSpPr txBox="1">
            <a:spLocks noChangeArrowheads="1"/>
          </p:cNvSpPr>
          <p:nvPr/>
        </p:nvSpPr>
        <p:spPr bwMode="auto">
          <a:xfrm>
            <a:off x="4349751" y="55034"/>
            <a:ext cx="280076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ヒラギノ角ゴ Pro W3" charset="0"/>
                <a:cs typeface="ヒラギノ角ゴ Pro W3" charset="0"/>
              </a:defRPr>
            </a:lvl1pPr>
            <a:lvl2pPr marL="742950" indent="-285750" eaLnBrk="0" hangingPunct="0">
              <a:defRPr sz="2400">
                <a:solidFill>
                  <a:schemeClr val="tx1"/>
                </a:solidFill>
                <a:latin typeface="Arial" charset="0"/>
                <a:ea typeface="ヒラギノ角ゴ Pro W3" charset="0"/>
                <a:cs typeface="ヒラギノ角ゴ Pro W3" charset="0"/>
              </a:defRPr>
            </a:lvl2pPr>
            <a:lvl3pPr marL="1143000" indent="-228600" eaLnBrk="0" hangingPunct="0">
              <a:defRPr sz="2400">
                <a:solidFill>
                  <a:schemeClr val="tx1"/>
                </a:solidFill>
                <a:latin typeface="Arial" charset="0"/>
                <a:ea typeface="ヒラギノ角ゴ Pro W3" charset="0"/>
                <a:cs typeface="ヒラギノ角ゴ Pro W3" charset="0"/>
              </a:defRPr>
            </a:lvl3pPr>
            <a:lvl4pPr marL="1600200" indent="-228600" eaLnBrk="0" hangingPunct="0">
              <a:defRPr sz="2400">
                <a:solidFill>
                  <a:schemeClr val="tx1"/>
                </a:solidFill>
                <a:latin typeface="Arial" charset="0"/>
                <a:ea typeface="ヒラギノ角ゴ Pro W3" charset="0"/>
                <a:cs typeface="ヒラギノ角ゴ Pro W3" charset="0"/>
              </a:defRPr>
            </a:lvl4pPr>
            <a:lvl5pPr marL="2057400" indent="-228600" eaLnBrk="0" hangingPunct="0">
              <a:defRPr sz="2400">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eaLnBrk="1" hangingPunct="1"/>
            <a:r>
              <a:rPr lang="en-US" sz="1600" b="1" dirty="0" smtClean="0"/>
              <a:t>Department of Surgery</a:t>
            </a:r>
          </a:p>
          <a:p>
            <a:pPr eaLnBrk="1" hangingPunct="1"/>
            <a:r>
              <a:rPr lang="en-US" sz="1600" b="1" dirty="0" smtClean="0"/>
              <a:t>Division of Plastic Surgery</a:t>
            </a:r>
            <a:endParaRPr lang="en-US" sz="1600" b="1" dirty="0"/>
          </a:p>
        </p:txBody>
      </p:sp>
      <p:sp>
        <p:nvSpPr>
          <p:cNvPr id="4" name="Title 1"/>
          <p:cNvSpPr txBox="1">
            <a:spLocks/>
          </p:cNvSpPr>
          <p:nvPr/>
        </p:nvSpPr>
        <p:spPr bwMode="auto">
          <a:xfrm>
            <a:off x="278390" y="129993"/>
            <a:ext cx="4076700" cy="647700"/>
          </a:xfrm>
          <a:prstGeom prst="rect">
            <a:avLst/>
          </a:prstGeom>
          <a:noFill/>
          <a:ln w="25400" cap="flat" cmpd="sng" algn="ctr">
            <a:noFill/>
            <a:prstDash val="solid"/>
            <a:miter lim="800000"/>
            <a:headEnd/>
            <a:tailEnd/>
          </a:ln>
        </p:spPr>
        <p:style>
          <a:lnRef idx="2">
            <a:schemeClr val="accent5"/>
          </a:lnRef>
          <a:fillRef idx="1">
            <a:schemeClr val="lt1"/>
          </a:fillRef>
          <a:effectRef idx="0">
            <a:schemeClr val="accent5"/>
          </a:effectRef>
          <a:fontRef idx="none"/>
        </p:style>
        <p:txBody>
          <a:bodyPr lIns="0" tIns="0" rIns="0" bIns="0"/>
          <a:lstStyle>
            <a:lvl1pPr eaLnBrk="0" hangingPunct="0">
              <a:defRPr sz="2400">
                <a:solidFill>
                  <a:schemeClr val="tx1"/>
                </a:solidFill>
                <a:latin typeface="Arial" charset="0"/>
                <a:ea typeface="ヒラギノ角ゴ Pro W3" charset="0"/>
                <a:cs typeface="ヒラギノ角ゴ Pro W3" charset="0"/>
              </a:defRPr>
            </a:lvl1pPr>
            <a:lvl2pPr marL="37931725" indent="-37474525" eaLnBrk="0" hangingPunct="0">
              <a:defRPr sz="2400">
                <a:solidFill>
                  <a:schemeClr val="tx1"/>
                </a:solidFill>
                <a:latin typeface="Arial" charset="0"/>
                <a:ea typeface="ヒラギノ角ゴ Pro W3" charset="0"/>
                <a:cs typeface="ヒラギノ角ゴ Pro W3" charset="0"/>
              </a:defRPr>
            </a:lvl2pPr>
            <a:lvl3pPr eaLnBrk="0" hangingPunct="0">
              <a:defRPr sz="2400">
                <a:solidFill>
                  <a:schemeClr val="tx1"/>
                </a:solidFill>
                <a:latin typeface="Arial" charset="0"/>
                <a:ea typeface="ヒラギノ角ゴ Pro W3" charset="0"/>
                <a:cs typeface="ヒラギノ角ゴ Pro W3" charset="0"/>
              </a:defRPr>
            </a:lvl3pPr>
            <a:lvl4pPr eaLnBrk="0" hangingPunct="0">
              <a:defRPr sz="2400">
                <a:solidFill>
                  <a:schemeClr val="tx1"/>
                </a:solidFill>
                <a:latin typeface="Arial" charset="0"/>
                <a:ea typeface="ヒラギノ角ゴ Pro W3" charset="0"/>
                <a:cs typeface="ヒラギノ角ゴ Pro W3" charset="0"/>
              </a:defRPr>
            </a:lvl4pPr>
            <a:lvl5pPr eaLnBrk="0" hangingPunct="0">
              <a:defRPr sz="2400">
                <a:solidFill>
                  <a:schemeClr val="tx1"/>
                </a:solidFill>
                <a:latin typeface="Arial" charset="0"/>
                <a:ea typeface="ヒラギノ角ゴ Pro W3" charset="0"/>
                <a:cs typeface="ヒラギノ角ゴ Pro W3" charset="0"/>
              </a:defRPr>
            </a:lvl5pPr>
            <a:lvl6pPr marL="4572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6pPr>
            <a:lvl7pPr marL="9144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7pPr>
            <a:lvl8pPr marL="13716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8pPr>
            <a:lvl9pPr marL="1828800" eaLnBrk="0" fontAlgn="base" hangingPunct="0">
              <a:spcBef>
                <a:spcPct val="0"/>
              </a:spcBef>
              <a:spcAft>
                <a:spcPct val="0"/>
              </a:spcAft>
              <a:defRPr sz="2400">
                <a:solidFill>
                  <a:schemeClr val="tx1"/>
                </a:solidFill>
                <a:latin typeface="Arial" charset="0"/>
                <a:ea typeface="ヒラギノ角ゴ Pro W3" charset="0"/>
                <a:cs typeface="ヒラギノ角ゴ Pro W3" charset="0"/>
              </a:defRPr>
            </a:lvl9pPr>
          </a:lstStyle>
          <a:p>
            <a:pPr>
              <a:spcAft>
                <a:spcPts val="600"/>
              </a:spcAft>
              <a:defRPr/>
            </a:pPr>
            <a:r>
              <a:rPr lang="en-US" b="1" smtClean="0">
                <a:solidFill>
                  <a:schemeClr val="bg1"/>
                </a:solidFill>
                <a:cs typeface="Arial" charset="0"/>
              </a:rPr>
              <a:t>Acknowledgements</a:t>
            </a:r>
            <a:endParaRPr lang="en-US" b="1" dirty="0" smtClean="0">
              <a:solidFill>
                <a:schemeClr val="bg1"/>
              </a:solidFill>
              <a:cs typeface="Arial" charset="0"/>
            </a:endParaRPr>
          </a:p>
        </p:txBody>
      </p:sp>
      <p:sp>
        <p:nvSpPr>
          <p:cNvPr id="2" name="TextBox 1"/>
          <p:cNvSpPr txBox="1"/>
          <p:nvPr/>
        </p:nvSpPr>
        <p:spPr bwMode="auto">
          <a:xfrm>
            <a:off x="3024942" y="3013502"/>
            <a:ext cx="3094116" cy="830997"/>
          </a:xfrm>
          <a:prstGeom prst="rect">
            <a:avLst/>
          </a:prstGeom>
          <a:noFill/>
          <a:ln w="9525">
            <a:noFill/>
            <a:miter lim="800000"/>
            <a:headEnd/>
            <a:tailEnd/>
          </a:ln>
        </p:spPr>
        <p:txBody>
          <a:bodyPr vert="horz" wrap="none" lIns="91440" tIns="45720" rIns="91440" bIns="45720" numCol="1" rtlCol="0" anchor="ctr" anchorCtr="0" compatLnSpc="1">
            <a:prstTxWarp prst="textNoShape">
              <a:avLst/>
            </a:prstTxWarp>
            <a:spAutoFit/>
          </a:bodyPr>
          <a:lstStyle/>
          <a:p>
            <a:r>
              <a:rPr lang="en-US" sz="4800" dirty="0" smtClean="0">
                <a:solidFill>
                  <a:srgbClr val="C99700"/>
                </a:solidFill>
              </a:rPr>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SRC Template">
  <a:themeElements>
    <a:clrScheme name="UC Davis">
      <a:dk1>
        <a:srgbClr val="000000"/>
      </a:dk1>
      <a:lt1>
        <a:srgbClr val="FFFFFF"/>
      </a:lt1>
      <a:dk2>
        <a:srgbClr val="10034C"/>
      </a:dk2>
      <a:lt2>
        <a:srgbClr val="D5A953"/>
      </a:lt2>
      <a:accent1>
        <a:srgbClr val="FFFFFF"/>
      </a:accent1>
      <a:accent2>
        <a:srgbClr val="FFFFFF"/>
      </a:accent2>
      <a:accent3>
        <a:srgbClr val="AAAAB2"/>
      </a:accent3>
      <a:accent4>
        <a:srgbClr val="DADADA"/>
      </a:accent4>
      <a:accent5>
        <a:srgbClr val="FFFFFF"/>
      </a:accent5>
      <a:accent6>
        <a:srgbClr val="E7E7E7"/>
      </a:accent6>
      <a:hlink>
        <a:srgbClr val="FFFFFF"/>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lnDef>
    <a:txDef>
      <a:spPr bwMode="auto">
        <a:noFill/>
        <a:ln w="9525">
          <a:noFill/>
          <a:miter lim="800000"/>
          <a:headEnd/>
          <a:tailEnd/>
        </a:ln>
      </a:spPr>
      <a:bodyPr vert="horz" wrap="square" lIns="91440" tIns="45720" rIns="91440" bIns="45720" numCol="1" anchor="ctr" anchorCtr="0" compatLnSpc="1">
        <a:prstTxWarp prst="textNoShape">
          <a:avLst/>
        </a:prstTxWarp>
      </a:bodyPr>
      <a:lstStyle>
        <a:defPPr>
          <a:defRPr dirty="0" smtClean="0">
            <a:solidFill>
              <a:srgbClr val="C99700"/>
            </a:solidFill>
          </a:defRPr>
        </a:defPPr>
      </a:lstStyle>
    </a:tx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D9BE59"/>
        </a:dk1>
        <a:lt1>
          <a:srgbClr val="FFFFFF"/>
        </a:lt1>
        <a:dk2>
          <a:srgbClr val="FFFFFF"/>
        </a:dk2>
        <a:lt2>
          <a:srgbClr val="000000"/>
        </a:lt2>
        <a:accent1>
          <a:srgbClr val="E3DC85"/>
        </a:accent1>
        <a:accent2>
          <a:srgbClr val="B9C7D9"/>
        </a:accent2>
        <a:accent3>
          <a:srgbClr val="FFFFFF"/>
        </a:accent3>
        <a:accent4>
          <a:srgbClr val="B9A24B"/>
        </a:accent4>
        <a:accent5>
          <a:srgbClr val="EFEBC2"/>
        </a:accent5>
        <a:accent6>
          <a:srgbClr val="A7B4C4"/>
        </a:accent6>
        <a:hlink>
          <a:srgbClr val="E1E7B7"/>
        </a:hlink>
        <a:folHlink>
          <a:srgbClr val="7892C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SOTHS">
    <a:dk1>
      <a:srgbClr val="003278"/>
    </a:dk1>
    <a:lt1>
      <a:sysClr val="window" lastClr="FFFFFF"/>
    </a:lt1>
    <a:dk2>
      <a:srgbClr val="00447C"/>
    </a:dk2>
    <a:lt2>
      <a:srgbClr val="E7F1F3"/>
    </a:lt2>
    <a:accent1>
      <a:srgbClr val="38939B"/>
    </a:accent1>
    <a:accent2>
      <a:srgbClr val="BB8D0B"/>
    </a:accent2>
    <a:accent3>
      <a:srgbClr val="3B6E8F"/>
    </a:accent3>
    <a:accent4>
      <a:srgbClr val="524E86"/>
    </a:accent4>
    <a:accent5>
      <a:srgbClr val="FAF6EA"/>
    </a:accent5>
    <a:accent6>
      <a:srgbClr val="00447C"/>
    </a:accent6>
    <a:hlink>
      <a:srgbClr val="0000FF"/>
    </a:hlink>
    <a:folHlink>
      <a:srgbClr val="8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UC Davis">
    <a:dk1>
      <a:srgbClr val="000000"/>
    </a:dk1>
    <a:lt1>
      <a:srgbClr val="FFFFFF"/>
    </a:lt1>
    <a:dk2>
      <a:srgbClr val="10034C"/>
    </a:dk2>
    <a:lt2>
      <a:srgbClr val="D5A953"/>
    </a:lt2>
    <a:accent1>
      <a:srgbClr val="FFFFFF"/>
    </a:accent1>
    <a:accent2>
      <a:srgbClr val="FFFFFF"/>
    </a:accent2>
    <a:accent3>
      <a:srgbClr val="AAAAB2"/>
    </a:accent3>
    <a:accent4>
      <a:srgbClr val="DADADA"/>
    </a:accent4>
    <a:accent5>
      <a:srgbClr val="FFFFFF"/>
    </a:accent5>
    <a:accent6>
      <a:srgbClr val="E7E7E7"/>
    </a:accent6>
    <a:hlink>
      <a:srgbClr val="FFFFFF"/>
    </a:hlink>
    <a:folHlink>
      <a:srgbClr val="FFFFF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12904</TotalTime>
  <Words>1127</Words>
  <Application>Microsoft Office PowerPoint</Application>
  <PresentationFormat>On-screen Show (4:3)</PresentationFormat>
  <Paragraphs>180</Paragraphs>
  <Slides>16</Slides>
  <Notes>13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PSRC Template</vt:lpstr>
      <vt:lpstr>Worksheet</vt:lpstr>
      <vt:lpstr>Temperature Fluctuation  Effects on  Plastic Surgery Trauma Volumes  at Level 1 Trauma Center  </vt:lpstr>
      <vt:lpstr>About OMICS Group</vt:lpstr>
      <vt:lpstr>OMICS International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lpstr>PowerPoint Presentation</vt:lpstr>
    </vt:vector>
  </TitlesOfParts>
  <Company>Page Design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Sara Cabrey</dc:creator>
  <cp:lastModifiedBy>American Pharma</cp:lastModifiedBy>
  <cp:revision>268</cp:revision>
  <dcterms:created xsi:type="dcterms:W3CDTF">2013-11-26T22:06:22Z</dcterms:created>
  <dcterms:modified xsi:type="dcterms:W3CDTF">2015-08-20T07:02:31Z</dcterms:modified>
</cp:coreProperties>
</file>