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asada, Christin" initials="Z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784" y="-1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4-20T10:46:52.582" idx="1">
    <p:pos x="7297" y="-1513"/>
    <p:text>ser important donar for methyl groups for epigenetic modification 
literature
stemness pathway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69256611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Thank you very much for the kind invitation to present my studies to investigate the regulation of metabolic flux in stem and cancer cells. </a:t>
            </a:r>
          </a:p>
          <a:p>
            <a:pPr lvl="0">
              <a:defRPr sz="1800"/>
            </a:pPr>
            <a:endParaRPr sz="2200"/>
          </a:p>
          <a:p>
            <a:pPr lvl="0">
              <a:defRPr sz="1800"/>
            </a:pPr>
            <a:r>
              <a:rPr sz="2200"/>
              <a:t>In the next minutes I would like to present the strategy colleagues and I developed to combine experiments and theory to quantify metabolic fluxes.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If we want to understand a certain disease like cancer or phenotype of a cell we have to acknowledge all level of biological information - called the genome regulatory code.</a:t>
            </a:r>
          </a:p>
          <a:p>
            <a:pPr lvl="0">
              <a:defRPr sz="1800"/>
            </a:pPr>
            <a:endParaRPr sz="2200"/>
          </a:p>
          <a:p>
            <a:pPr lvl="0">
              <a:defRPr sz="1800"/>
            </a:pPr>
            <a:r>
              <a:rPr sz="2200"/>
              <a:t>The status of methylation defines which parts of the DNA are accessable for transcription and can be processes to mRNA and afterwards translated into proteins, that themselves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000"/>
              <a:t>The carbon-resolved and position-specific analysis provides insights how nutrients are shuttled into different pathways. </a:t>
            </a:r>
          </a:p>
          <a:p>
            <a:pPr lvl="0">
              <a:defRPr sz="1800"/>
            </a:pPr>
            <a:r>
              <a:rPr sz="2000"/>
              <a:t>the routing of 13c-pyr is interesting due to its hub between glycolysis and tcacyle</a:t>
            </a:r>
          </a:p>
          <a:p>
            <a:pPr lvl="0">
              <a:defRPr sz="1800"/>
            </a:pPr>
            <a:r>
              <a:rPr sz="2000"/>
              <a:t>Enzyme activities define the number of labeled carbons that are incorporated into the intermediates.</a:t>
            </a:r>
          </a:p>
          <a:p>
            <a:pPr lvl="0">
              <a:defRPr sz="1800"/>
            </a:pPr>
            <a:r>
              <a:rPr sz="2000"/>
              <a:t>the conversion of pyr to oaa shuttle three carb13 into malic acid, whereas PDH transports two carb13 via acetyl coA in the cycle.</a:t>
            </a:r>
          </a:p>
          <a:p>
            <a:pPr lvl="0">
              <a:defRPr sz="1800"/>
            </a:pPr>
            <a:r>
              <a:rPr sz="2000"/>
              <a:t>Because of the cycling and symmetry of metabolites we end up with two or four labeled carbons.</a:t>
            </a:r>
          </a:p>
          <a:p>
            <a:pPr lvl="0">
              <a:defRPr sz="1800"/>
            </a:pPr>
            <a:r>
              <a:rPr sz="2000"/>
              <a:t>we observe an elevated activity of both enzymes in the derived fibroblasts.</a:t>
            </a:r>
          </a:p>
          <a:p>
            <a:pPr lvl="0">
              <a:defRPr sz="1800"/>
            </a:pPr>
            <a:r>
              <a:rPr sz="2000"/>
              <a:t>This example demonstrates the need of computational modeling of the metabolic flux - just be hand and eye we cannot interfere the metabolic flux alone.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Now I already want to summarize our approach</a:t>
            </a:r>
          </a:p>
          <a:p>
            <a:pPr lvl="0">
              <a:defRPr sz="1800"/>
            </a:pPr>
            <a:r>
              <a:rPr sz="2200"/>
              <a:t>I hope that I convinced you that with the application of 13C-substrates we are able to monitor the metabolic reprogramming. </a:t>
            </a:r>
          </a:p>
          <a:p>
            <a:pPr lvl="0">
              <a:defRPr sz="1800"/>
            </a:pPr>
            <a:endParaRPr sz="2200"/>
          </a:p>
          <a:p>
            <a:pPr lvl="0">
              <a:defRPr sz="1800"/>
            </a:pPr>
            <a:r>
              <a:rPr sz="2200"/>
              <a:t>That radar charts summaries the fate of 13C-glucose into five key metabolites comparing pluripotent and differentiated or cancer cells. </a:t>
            </a:r>
          </a:p>
          <a:p>
            <a:pPr lvl="0">
              <a:defRPr sz="1800"/>
            </a:pPr>
            <a:endParaRPr sz="2200"/>
          </a:p>
          <a:p>
            <a:pPr lvl="0">
              <a:defRPr sz="1800"/>
            </a:pPr>
            <a:r>
              <a:rPr sz="2200"/>
              <a:t>I showed you data that confirm the aerobic glycolysis occurring in CC and stem cells and the elevated activity of the tea cycle.</a:t>
            </a:r>
          </a:p>
          <a:p>
            <a:pPr lvl="0">
              <a:defRPr sz="1800"/>
            </a:pPr>
            <a:endParaRPr sz="2200"/>
          </a:p>
          <a:p>
            <a:pPr lvl="0">
              <a:defRPr sz="1800"/>
            </a:pPr>
            <a:r>
              <a:rPr sz="2200"/>
              <a:t>Currently the data is integrated into the computational model I introduced to you. The metabolic flux maps will give us further insights and a more detailed understanding how cells meet their requirements on precursor or cofactor synthesis.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algn="ctr">
              <a:defRPr sz="80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>
            <a:lvl1pPr algn="ctr">
              <a:defRPr sz="80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Title Text</a:t>
            </a:r>
          </a:p>
        </p:txBody>
      </p:sp>
      <p:sp>
        <p:nvSpPr>
          <p:cNvPr id="18" name="Shape 18"/>
          <p:cNvSpPr>
            <a:spLocks noGrp="1"/>
          </p:cNvSpPr>
          <p:nvPr>
            <p:ph sz="half" idx="3"/>
          </p:nvPr>
        </p:nvSpPr>
        <p:spPr>
          <a:xfrm>
            <a:off x="3705688" y="9291522"/>
            <a:ext cx="5593425" cy="280045"/>
          </a:xfrm>
          <a:prstGeom prst="rect">
            <a:avLst/>
          </a:prstGeom>
        </p:spPr>
        <p:txBody>
          <a:bodyPr/>
          <a:lstStyle/>
          <a:p>
            <a:pPr marL="0" lvl="0" indent="0" algn="ctr">
              <a:spcBef>
                <a:spcPts val="0"/>
              </a:spcBef>
              <a:buSzTx/>
              <a:buNone/>
              <a:defRPr sz="40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2pPr marL="889000" indent="-444500"/>
            <a:lvl3pPr marL="1333500" indent="-444500"/>
            <a:lvl4pPr marL="1778000" indent="-444500"/>
            <a:lvl5pPr marL="2222500" indent="-444500"/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>
            <a:lvl1pPr marL="444500" indent="-444500">
              <a:defRPr sz="3600"/>
            </a:lvl1pPr>
            <a:lvl2pPr marL="889000" indent="-444500">
              <a:defRPr sz="3600"/>
            </a:lvl2pPr>
            <a:lvl3pPr marL="1333500" indent="-444500">
              <a:defRPr sz="3600"/>
            </a:lvl3pPr>
            <a:lvl4pPr marL="1778000" indent="-444500">
              <a:defRPr sz="3600"/>
            </a:lvl4pPr>
            <a:lvl5pPr marL="2222500" indent="-444500">
              <a:defRPr sz="3600"/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</a:lvl1pPr>
            <a:lvl2pPr marL="685800" indent="-342900">
              <a:spcBef>
                <a:spcPts val="3200"/>
              </a:spcBef>
            </a:lvl2pPr>
            <a:lvl3pPr marL="1028700" indent="-342900">
              <a:spcBef>
                <a:spcPts val="3200"/>
              </a:spcBef>
            </a:lvl3pPr>
            <a:lvl4pPr marL="1371600" indent="-342900">
              <a:spcBef>
                <a:spcPts val="3200"/>
              </a:spcBef>
            </a:lvl4pPr>
            <a:lvl5pPr marL="1714500" indent="-342900">
              <a:spcBef>
                <a:spcPts val="3200"/>
              </a:spcBef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 marL="444500" indent="-444500">
              <a:defRPr sz="3600"/>
            </a:lvl1pPr>
            <a:lvl2pPr marL="889000" indent="-444500">
              <a:defRPr sz="3600"/>
            </a:lvl2pPr>
            <a:lvl3pPr marL="1333500" indent="-444500">
              <a:defRPr sz="3600"/>
            </a:lvl3pPr>
            <a:lvl4pPr marL="1778000" indent="-444500">
              <a:defRPr sz="3600"/>
            </a:lvl4pPr>
            <a:lvl5pPr marL="2222500" indent="-444500">
              <a:defRPr sz="3600"/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1095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12245526" y="9241044"/>
            <a:ext cx="354382" cy="3556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700"/>
            </a:lvl1pPr>
          </a:lstStyle>
          <a:p>
            <a:pPr lvl="0"/>
            <a:fld id="{86CB4B4D-7CA3-9044-876B-883B54F8677D}" type="slidenum">
              <a:t>‹Nr.›</a:t>
            </a:fld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sz="half" idx="1"/>
          </p:nvPr>
        </p:nvSpPr>
        <p:spPr>
          <a:xfrm>
            <a:off x="952500" y="1941743"/>
            <a:ext cx="5438643" cy="6948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2pPr marL="889000" indent="-444500"/>
            <a:lvl3pPr marL="1333500" indent="-444500"/>
            <a:lvl4pPr marL="1778000" indent="-444500"/>
            <a:lvl5pPr marL="2222500" indent="-444500"/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1pPr>
      <a:lvl2pPr indent="2286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2pPr>
      <a:lvl3pPr indent="4572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3pPr>
      <a:lvl4pPr indent="6858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4pPr>
      <a:lvl5pPr indent="9144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5pPr>
      <a:lvl6pPr indent="11430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6pPr>
      <a:lvl7pPr indent="13716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7pPr>
      <a:lvl8pPr indent="16002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8pPr>
      <a:lvl9pPr indent="1828800" defTabSz="584200">
        <a:defRPr sz="4600">
          <a:solidFill>
            <a:srgbClr val="DE6A10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1pPr>
      <a:lvl2pPr marL="7902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2pPr>
      <a:lvl3pPr marL="12347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3pPr>
      <a:lvl4pPr marL="16792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4pPr>
      <a:lvl5pPr marL="21237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5pPr>
      <a:lvl6pPr marL="25682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6pPr>
      <a:lvl7pPr marL="30127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7pPr>
      <a:lvl8pPr marL="34572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8pPr>
      <a:lvl9pPr marL="3901722" indent="-345722" defTabSz="584200">
        <a:spcBef>
          <a:spcPts val="4200"/>
        </a:spcBef>
        <a:buSzPct val="75000"/>
        <a:buChar char="•"/>
        <a:defRPr sz="28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7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gg.org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comments" Target="../comments/comment1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jpeg"/><Relationship Id="rId12" Type="http://schemas.openxmlformats.org/officeDocument/2006/relationships/image" Target="../media/image37.png"/><Relationship Id="rId13" Type="http://schemas.openxmlformats.org/officeDocument/2006/relationships/image" Target="../media/image38.jpeg"/><Relationship Id="rId14" Type="http://schemas.openxmlformats.org/officeDocument/2006/relationships/image" Target="../media/image39.jpeg"/><Relationship Id="rId15" Type="http://schemas.openxmlformats.org/officeDocument/2006/relationships/image" Target="../media/image40.png"/><Relationship Id="rId16" Type="http://schemas.openxmlformats.org/officeDocument/2006/relationships/image" Target="../media/image41.jpe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tif"/><Relationship Id="rId4" Type="http://schemas.openxmlformats.org/officeDocument/2006/relationships/image" Target="../media/image29.tif"/><Relationship Id="rId5" Type="http://schemas.openxmlformats.org/officeDocument/2006/relationships/image" Target="../media/image30.png"/><Relationship Id="rId6" Type="http://schemas.openxmlformats.org/officeDocument/2006/relationships/image" Target="../media/image31.tif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jpeg"/><Relationship Id="rId10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r">
              <a:defRPr sz="4800" cap="small">
                <a:solidFill>
                  <a:srgbClr val="DE6A10"/>
                </a:solidFill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800" cap="small">
                <a:solidFill>
                  <a:srgbClr val="DE6A10"/>
                </a:solidFill>
              </a:rPr>
              <a:t>Quantifying metabolic fluxes in cancer and stem cells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algn="r" defTabSz="385572">
              <a:defRPr sz="1800"/>
            </a:pPr>
            <a:r>
              <a:rPr sz="2442"/>
              <a:t>An integrative approach monitoring metabolic reprogramming</a:t>
            </a:r>
          </a:p>
          <a:p>
            <a:pPr lvl="0" algn="r" defTabSz="385572">
              <a:defRPr sz="1800"/>
            </a:pPr>
            <a:endParaRPr sz="2112"/>
          </a:p>
        </p:txBody>
      </p:sp>
      <p:pic>
        <p:nvPicPr>
          <p:cNvPr id="38" name="logo_BIMSB_bl_wbg Kopi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0447" y="522737"/>
            <a:ext cx="5541564" cy="2322336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hape 39"/>
          <p:cNvSpPr/>
          <p:nvPr/>
        </p:nvSpPr>
        <p:spPr>
          <a:xfrm>
            <a:off x="4411176" y="7200900"/>
            <a:ext cx="7214405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r">
              <a:defRPr sz="1800"/>
            </a:pPr>
            <a:r>
              <a:rPr sz="2300"/>
              <a:t>Christin Zasada</a:t>
            </a:r>
          </a:p>
          <a:p>
            <a:pPr lvl="0" algn="r">
              <a:defRPr sz="1800"/>
            </a:pPr>
            <a:r>
              <a:rPr sz="2300"/>
              <a:t>Kempa Lab - Integrative Proteomics &amp; Metabolomics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Genome-regulatory code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2</a:t>
            </a:fld>
            <a:endParaRPr sz="1700"/>
          </a:p>
        </p:txBody>
      </p:sp>
      <p:pic>
        <p:nvPicPr>
          <p:cNvPr id="52" name="dropped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2250" y="4324751"/>
            <a:ext cx="6484202" cy="1613804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rot_me_v2t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08607" y="6108034"/>
            <a:ext cx="3451488" cy="2615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hetero_euchromatin_v2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59509" y="2152769"/>
            <a:ext cx="4267364" cy="200250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7634707" y="2690426"/>
            <a:ext cx="393649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400"/>
              <a:t>Genomics</a:t>
            </a:r>
          </a:p>
          <a:p>
            <a:pPr lvl="0" algn="l">
              <a:defRPr sz="1800"/>
            </a:pPr>
            <a:r>
              <a:rPr sz="2400"/>
              <a:t>three billion DNA base pairs</a:t>
            </a:r>
          </a:p>
        </p:txBody>
      </p:sp>
      <p:sp>
        <p:nvSpPr>
          <p:cNvPr id="56" name="Shape 56"/>
          <p:cNvSpPr/>
          <p:nvPr/>
        </p:nvSpPr>
        <p:spPr>
          <a:xfrm>
            <a:off x="7634707" y="6440320"/>
            <a:ext cx="4377844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400"/>
              <a:t>20’000 - 25’000 protein-coding</a:t>
            </a:r>
          </a:p>
          <a:p>
            <a:pPr lvl="0" algn="l">
              <a:defRPr sz="1800"/>
            </a:pPr>
            <a:r>
              <a:rPr sz="2400"/>
              <a:t>genes</a:t>
            </a:r>
          </a:p>
        </p:txBody>
      </p:sp>
      <p:sp>
        <p:nvSpPr>
          <p:cNvPr id="57" name="Shape 57"/>
          <p:cNvSpPr/>
          <p:nvPr/>
        </p:nvSpPr>
        <p:spPr>
          <a:xfrm>
            <a:off x="7634707" y="4569177"/>
            <a:ext cx="227106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Transcriptomics</a:t>
            </a:r>
          </a:p>
        </p:txBody>
      </p:sp>
      <p:sp>
        <p:nvSpPr>
          <p:cNvPr id="58" name="Shape 58"/>
          <p:cNvSpPr/>
          <p:nvPr/>
        </p:nvSpPr>
        <p:spPr>
          <a:xfrm>
            <a:off x="7634707" y="5005502"/>
            <a:ext cx="268955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400"/>
            </a:lvl1pPr>
          </a:lstStyle>
          <a:p>
            <a:pPr lvl="0">
              <a:defRPr sz="1800"/>
            </a:pPr>
            <a:r>
              <a:rPr sz="2400"/>
              <a:t>2 % of the genome</a:t>
            </a:r>
          </a:p>
        </p:txBody>
      </p:sp>
      <p:sp>
        <p:nvSpPr>
          <p:cNvPr id="59" name="Shape 59"/>
          <p:cNvSpPr/>
          <p:nvPr/>
        </p:nvSpPr>
        <p:spPr>
          <a:xfrm>
            <a:off x="7634707" y="6073622"/>
            <a:ext cx="163311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Proteomics</a:t>
            </a:r>
          </a:p>
        </p:txBody>
      </p:sp>
      <p:sp>
        <p:nvSpPr>
          <p:cNvPr id="60" name="Shape 60"/>
          <p:cNvSpPr/>
          <p:nvPr/>
        </p:nvSpPr>
        <p:spPr>
          <a:xfrm>
            <a:off x="7634707" y="8067054"/>
            <a:ext cx="1162813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400"/>
            </a:lvl1pPr>
          </a:lstStyle>
          <a:p>
            <a:pPr lvl="0">
              <a:defRPr sz="1800"/>
            </a:pPr>
            <a:r>
              <a:rPr sz="2400"/>
              <a:t>~ 5 000</a:t>
            </a:r>
          </a:p>
        </p:txBody>
      </p:sp>
      <p:sp>
        <p:nvSpPr>
          <p:cNvPr id="61" name="Shape 61"/>
          <p:cNvSpPr/>
          <p:nvPr/>
        </p:nvSpPr>
        <p:spPr>
          <a:xfrm>
            <a:off x="7634707" y="7654269"/>
            <a:ext cx="202814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Metabolomics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 advAuto="0"/>
      <p:bldP spid="56" grpId="5" animBg="1" advAuto="0"/>
      <p:bldP spid="57" grpId="2" animBg="1" advAuto="0"/>
      <p:bldP spid="58" grpId="3" animBg="1" advAuto="0"/>
      <p:bldP spid="59" grpId="4" animBg="1" advAuto="0"/>
      <p:bldP spid="60" grpId="7" animBg="1" advAuto="0"/>
      <p:bldP spid="61" grpId="6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952500" y="376841"/>
            <a:ext cx="11099800" cy="109572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Reprogramming of metabolism</a:t>
            </a:r>
          </a:p>
        </p:txBody>
      </p:sp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3</a:t>
            </a:fld>
            <a:endParaRPr sz="1700"/>
          </a:p>
        </p:txBody>
      </p:sp>
      <p:pic>
        <p:nvPicPr>
          <p:cNvPr id="67" name="map01100.g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72552" y="2026427"/>
            <a:ext cx="4994957" cy="605093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9252211" y="4527040"/>
            <a:ext cx="2432150" cy="4953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600" b="1"/>
              <a:t>Warburg effect</a:t>
            </a:r>
          </a:p>
        </p:txBody>
      </p:sp>
      <p:sp>
        <p:nvSpPr>
          <p:cNvPr id="69" name="Shape 69"/>
          <p:cNvSpPr/>
          <p:nvPr/>
        </p:nvSpPr>
        <p:spPr>
          <a:xfrm>
            <a:off x="7549656" y="6887392"/>
            <a:ext cx="4040747" cy="4953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600" b="1"/>
              <a:t>regulation CCM enzymes</a:t>
            </a:r>
          </a:p>
        </p:txBody>
      </p:sp>
      <p:sp>
        <p:nvSpPr>
          <p:cNvPr id="70" name="Shape 70"/>
          <p:cNvSpPr/>
          <p:nvPr/>
        </p:nvSpPr>
        <p:spPr>
          <a:xfrm>
            <a:off x="7323808" y="4589384"/>
            <a:ext cx="1362064" cy="4953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600" b="1"/>
              <a:t>hypoxia</a:t>
            </a:r>
          </a:p>
        </p:txBody>
      </p:sp>
      <p:sp>
        <p:nvSpPr>
          <p:cNvPr id="71" name="Shape 71"/>
          <p:cNvSpPr/>
          <p:nvPr/>
        </p:nvSpPr>
        <p:spPr>
          <a:xfrm>
            <a:off x="9895625" y="5848532"/>
            <a:ext cx="1802868" cy="889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600" b="1">
                <a:latin typeface="Helvetica"/>
                <a:ea typeface="Helvetica"/>
                <a:cs typeface="Helvetica"/>
                <a:sym typeface="Helvetica"/>
              </a:rPr>
              <a:t>nutrient </a:t>
            </a:r>
          </a:p>
          <a:p>
            <a:pPr lvl="0">
              <a:defRPr sz="1800"/>
            </a:pPr>
            <a:r>
              <a:rPr sz="2600" b="1">
                <a:latin typeface="Helvetica"/>
                <a:ea typeface="Helvetica"/>
                <a:cs typeface="Helvetica"/>
                <a:sym typeface="Helvetica"/>
              </a:rPr>
              <a:t>availability</a:t>
            </a:r>
          </a:p>
        </p:txBody>
      </p:sp>
      <p:sp>
        <p:nvSpPr>
          <p:cNvPr id="72" name="Shape 72"/>
          <p:cNvSpPr/>
          <p:nvPr/>
        </p:nvSpPr>
        <p:spPr>
          <a:xfrm>
            <a:off x="8137019" y="3791186"/>
            <a:ext cx="2866021" cy="4953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600" b="1"/>
              <a:t>carbon re-routing</a:t>
            </a:r>
          </a:p>
        </p:txBody>
      </p:sp>
      <p:sp>
        <p:nvSpPr>
          <p:cNvPr id="73" name="Shape 73"/>
          <p:cNvSpPr/>
          <p:nvPr/>
        </p:nvSpPr>
        <p:spPr>
          <a:xfrm>
            <a:off x="7391001" y="2717982"/>
            <a:ext cx="3453223" cy="4953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600" b="1"/>
              <a:t>oncogenic regulation</a:t>
            </a:r>
          </a:p>
        </p:txBody>
      </p:sp>
      <p:sp>
        <p:nvSpPr>
          <p:cNvPr id="74" name="Shape 74"/>
          <p:cNvSpPr/>
          <p:nvPr/>
        </p:nvSpPr>
        <p:spPr>
          <a:xfrm>
            <a:off x="7445454" y="5262893"/>
            <a:ext cx="2389102" cy="889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sz="2600" b="1">
                <a:latin typeface="Helvetica"/>
                <a:ea typeface="Helvetica"/>
                <a:cs typeface="Helvetica"/>
                <a:sym typeface="Helvetica"/>
              </a:rPr>
              <a:t>mitochondrial</a:t>
            </a:r>
          </a:p>
          <a:p>
            <a:pPr lvl="0">
              <a:defRPr sz="1800"/>
            </a:pPr>
            <a:r>
              <a:rPr sz="2600" b="1">
                <a:latin typeface="Helvetica"/>
                <a:ea typeface="Helvetica"/>
                <a:cs typeface="Helvetica"/>
                <a:sym typeface="Helvetica"/>
              </a:rPr>
              <a:t>activity</a:t>
            </a:r>
          </a:p>
        </p:txBody>
      </p:sp>
      <p:sp>
        <p:nvSpPr>
          <p:cNvPr id="75" name="Shape 75"/>
          <p:cNvSpPr/>
          <p:nvPr/>
        </p:nvSpPr>
        <p:spPr>
          <a:xfrm>
            <a:off x="7006397" y="8201504"/>
            <a:ext cx="199688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u="sng">
                <a:hlinkClick r:id="rId3"/>
              </a:defRPr>
            </a:lvl1pPr>
          </a:lstStyle>
          <a:p>
            <a:pPr lvl="0">
              <a:defRPr sz="1800" u="none"/>
            </a:pPr>
            <a:r>
              <a:rPr sz="2300" u="sng">
                <a:hlinkClick r:id="rId3"/>
              </a:rPr>
              <a:t>www.kegg.org</a:t>
            </a:r>
          </a:p>
        </p:txBody>
      </p:sp>
      <p:pic>
        <p:nvPicPr>
          <p:cNvPr id="76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7612" y="2439208"/>
            <a:ext cx="6350001" cy="5234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77612" y="2430553"/>
            <a:ext cx="6350001" cy="5234066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7612" y="2430514"/>
            <a:ext cx="6350001" cy="5234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pasted-image.pdf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77612" y="2430514"/>
            <a:ext cx="6350001" cy="52340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4" animBg="1" advAuto="0"/>
      <p:bldP spid="69" grpId="8" animBg="1" advAuto="0"/>
      <p:bldP spid="70" grpId="5" animBg="1" advAuto="0"/>
      <p:bldP spid="71" grpId="7" animBg="1" advAuto="0"/>
      <p:bldP spid="72" grpId="3" animBg="1" advAuto="0"/>
      <p:bldP spid="73" grpId="2" animBg="1" advAuto="0"/>
      <p:bldP spid="74" grpId="6" animBg="1" advAuto="0"/>
      <p:bldP spid="76" grpId="1" animBg="1" advAuto="0"/>
      <p:bldP spid="76" grpId="9" animBg="1" advAuto="0"/>
      <p:bldP spid="77" grpId="10" animBg="1" advAuto="0"/>
      <p:bldP spid="77" grpId="11" animBg="1" advAuto="0"/>
      <p:bldP spid="78" grpId="12" animBg="1" advAuto="0"/>
      <p:bldP spid="78" grpId="13" animBg="1" advAuto="0"/>
      <p:bldP spid="79" grpId="1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Quantitative information turns functional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4</a:t>
            </a:fld>
            <a:endParaRPr sz="1700"/>
          </a:p>
        </p:txBody>
      </p:sp>
      <p:sp>
        <p:nvSpPr>
          <p:cNvPr id="83" name="Shape 83"/>
          <p:cNvSpPr/>
          <p:nvPr/>
        </p:nvSpPr>
        <p:spPr>
          <a:xfrm>
            <a:off x="1018611" y="1882582"/>
            <a:ext cx="1774330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400" b="1"/>
              <a:t>Proteomics</a:t>
            </a:r>
          </a:p>
        </p:txBody>
      </p:sp>
      <p:sp>
        <p:nvSpPr>
          <p:cNvPr id="84" name="Shape 84"/>
          <p:cNvSpPr/>
          <p:nvPr/>
        </p:nvSpPr>
        <p:spPr>
          <a:xfrm>
            <a:off x="1032675" y="4104038"/>
            <a:ext cx="473839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400" b="1">
                <a:latin typeface="Helvetica"/>
                <a:ea typeface="Helvetica"/>
                <a:cs typeface="Helvetica"/>
                <a:sym typeface="Helvetica"/>
              </a:rPr>
              <a:t>pulsed stable isotope resolved </a:t>
            </a:r>
          </a:p>
          <a:p>
            <a:pPr lvl="0" algn="l">
              <a:defRPr sz="1800"/>
            </a:pPr>
            <a:r>
              <a:rPr sz="2400" b="1">
                <a:latin typeface="Helvetica"/>
                <a:ea typeface="Helvetica"/>
                <a:cs typeface="Helvetica"/>
                <a:sym typeface="Helvetica"/>
              </a:rPr>
              <a:t>metabolomics (pSIRM)</a:t>
            </a:r>
          </a:p>
        </p:txBody>
      </p:sp>
      <p:sp>
        <p:nvSpPr>
          <p:cNvPr id="85" name="Shape 85"/>
          <p:cNvSpPr/>
          <p:nvPr/>
        </p:nvSpPr>
        <p:spPr>
          <a:xfrm>
            <a:off x="1030567" y="2440842"/>
            <a:ext cx="370941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/>
              <a:t>LC-MS/MS </a:t>
            </a:r>
          </a:p>
          <a:p>
            <a:pPr lvl="0" algn="l">
              <a:defRPr sz="1800"/>
            </a:pPr>
            <a:r>
              <a:rPr sz="2000"/>
              <a:t>label-free, SILAC quantification</a:t>
            </a:r>
          </a:p>
          <a:p>
            <a:pPr lvl="0" algn="l">
              <a:defRPr sz="1800"/>
            </a:pPr>
            <a:r>
              <a:rPr sz="2000"/>
              <a:t>~ 3500 proteins</a:t>
            </a:r>
          </a:p>
        </p:txBody>
      </p:sp>
      <p:sp>
        <p:nvSpPr>
          <p:cNvPr id="86" name="Shape 86"/>
          <p:cNvSpPr/>
          <p:nvPr/>
        </p:nvSpPr>
        <p:spPr>
          <a:xfrm>
            <a:off x="1032675" y="5116854"/>
            <a:ext cx="2824989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/>
              <a:t>GC-MS approach</a:t>
            </a:r>
          </a:p>
          <a:p>
            <a:pPr lvl="0" algn="l">
              <a:defRPr sz="1800"/>
            </a:pPr>
            <a:r>
              <a:rPr sz="2000"/>
              <a:t>identification</a:t>
            </a:r>
          </a:p>
          <a:p>
            <a:pPr lvl="0" algn="l">
              <a:defRPr sz="1800"/>
            </a:pPr>
            <a:r>
              <a:rPr sz="2000"/>
              <a:t>~ 100 metabolites </a:t>
            </a:r>
          </a:p>
          <a:p>
            <a:pPr lvl="0" algn="l">
              <a:defRPr sz="1800"/>
            </a:pPr>
            <a:r>
              <a:rPr sz="2000"/>
              <a:t>absolute quantification </a:t>
            </a:r>
          </a:p>
          <a:p>
            <a:pPr lvl="0" algn="l">
              <a:defRPr sz="1800"/>
            </a:pPr>
            <a:r>
              <a:rPr sz="2000"/>
              <a:t>~ 40 metabolites</a:t>
            </a:r>
          </a:p>
        </p:txBody>
      </p:sp>
      <p:sp>
        <p:nvSpPr>
          <p:cNvPr id="92" name="Shape 92"/>
          <p:cNvSpPr/>
          <p:nvPr/>
        </p:nvSpPr>
        <p:spPr>
          <a:xfrm>
            <a:off x="977354" y="7099655"/>
            <a:ext cx="381584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/>
              <a:t>application of stable isotopes</a:t>
            </a:r>
          </a:p>
          <a:p>
            <a:pPr lvl="0" algn="l">
              <a:defRPr sz="1800"/>
            </a:pPr>
            <a:r>
              <a:rPr sz="2000"/>
              <a:t>—&gt; time-resolved</a:t>
            </a:r>
          </a:p>
          <a:p>
            <a:pPr lvl="0" algn="l">
              <a:defRPr sz="1800"/>
            </a:pPr>
            <a:r>
              <a:rPr sz="2000"/>
              <a:t>—&gt; position-specific</a:t>
            </a:r>
          </a:p>
          <a:p>
            <a:pPr lvl="0" algn="l">
              <a:defRPr sz="1800"/>
            </a:pPr>
            <a:r>
              <a:rPr sz="2000"/>
              <a:t>—&gt; indirect measurement of flux</a:t>
            </a:r>
          </a:p>
        </p:txBody>
      </p:sp>
      <p:pic>
        <p:nvPicPr>
          <p:cNvPr id="93" name="Proteomics_piechart_gobp_colored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23190" y="1744337"/>
            <a:ext cx="5664559" cy="29847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Bild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190" y="1540223"/>
            <a:ext cx="5081870" cy="730690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1" animBg="1" advAuto="0"/>
      <p:bldP spid="84" grpId="5" animBg="1" advAuto="0"/>
      <p:bldP spid="85" grpId="2" animBg="1" advAuto="0"/>
      <p:bldP spid="86" grpId="6" animBg="1" advAuto="0"/>
      <p:bldP spid="92" grpId="8" animBg="1" advAuto="0"/>
      <p:bldP spid="93" grpId="3" animBg="1" advAuto="0"/>
      <p:bldP spid="93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Non-stationary metabolic flux analysis</a:t>
            </a:r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5</a:t>
            </a:fld>
            <a:endParaRPr sz="1700"/>
          </a:p>
        </p:txBody>
      </p:sp>
      <p:sp>
        <p:nvSpPr>
          <p:cNvPr id="97" name="Shape 97"/>
          <p:cNvSpPr/>
          <p:nvPr/>
        </p:nvSpPr>
        <p:spPr>
          <a:xfrm>
            <a:off x="989464" y="5275995"/>
            <a:ext cx="281990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 b="1">
                <a:latin typeface="Helvetica"/>
                <a:ea typeface="Helvetica"/>
                <a:cs typeface="Helvetica"/>
                <a:sym typeface="Helvetica"/>
              </a:rPr>
              <a:t>Model parameter</a:t>
            </a:r>
          </a:p>
          <a:p>
            <a:pPr lvl="0" algn="l">
              <a:defRPr sz="1800"/>
            </a:pPr>
            <a:r>
              <a:rPr sz="2000">
                <a:latin typeface="Helvetica"/>
                <a:ea typeface="Helvetica"/>
                <a:cs typeface="Helvetica"/>
                <a:sym typeface="Helvetica"/>
              </a:rPr>
              <a:t>168 labeling data point</a:t>
            </a:r>
          </a:p>
          <a:p>
            <a:pPr lvl="0" algn="l">
              <a:defRPr sz="1800"/>
            </a:pPr>
            <a:r>
              <a:rPr sz="2000"/>
              <a:t>5 measured rates</a:t>
            </a:r>
          </a:p>
          <a:p>
            <a:pPr lvl="0" algn="l">
              <a:defRPr sz="1800"/>
            </a:pPr>
            <a:r>
              <a:rPr sz="2000"/>
              <a:t>14 measured pool sizes</a:t>
            </a:r>
          </a:p>
        </p:txBody>
      </p:sp>
      <p:sp>
        <p:nvSpPr>
          <p:cNvPr id="98" name="Shape 98"/>
          <p:cNvSpPr/>
          <p:nvPr/>
        </p:nvSpPr>
        <p:spPr>
          <a:xfrm>
            <a:off x="981174" y="1562656"/>
            <a:ext cx="402488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/>
              <a:t>in cooperation with Katharina Nöh</a:t>
            </a:r>
          </a:p>
          <a:p>
            <a:pPr lvl="0" algn="l">
              <a:defRPr sz="1800"/>
            </a:pPr>
            <a:r>
              <a:rPr sz="2000"/>
              <a:t>and Sebastian Niedenführ</a:t>
            </a:r>
          </a:p>
          <a:p>
            <a:pPr lvl="0" algn="l">
              <a:defRPr sz="1800"/>
            </a:pPr>
            <a:r>
              <a:rPr sz="2000"/>
              <a:t>Forschungszentrum Jülich GmBH</a:t>
            </a:r>
          </a:p>
        </p:txBody>
      </p:sp>
      <p:sp>
        <p:nvSpPr>
          <p:cNvPr id="100" name="Shape 100"/>
          <p:cNvSpPr/>
          <p:nvPr/>
        </p:nvSpPr>
        <p:spPr>
          <a:xfrm>
            <a:off x="6240390" y="8672596"/>
            <a:ext cx="4982630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700"/>
              <a:t>Niedenführ S, Nöh K, Wiechert W </a:t>
            </a:r>
          </a:p>
          <a:p>
            <a:pPr lvl="0">
              <a:defRPr sz="1800"/>
            </a:pPr>
            <a:r>
              <a:rPr sz="1700"/>
              <a:t>Current Opinion in Biotechnology 2015, 34:82–90 </a:t>
            </a:r>
          </a:p>
          <a:p>
            <a:pPr lvl="0" algn="l" defTabSz="457200">
              <a:spcBef>
                <a:spcPts val="1200"/>
              </a:spcBef>
              <a:defRPr sz="1800"/>
            </a:pPr>
            <a:r>
              <a:rPr sz="1700">
                <a:latin typeface="Times"/>
                <a:ea typeface="Times"/>
                <a:cs typeface="Times"/>
                <a:sym typeface="Times"/>
              </a:rPr>
              <a:t> </a:t>
            </a:r>
          </a:p>
        </p:txBody>
      </p:sp>
      <p:sp>
        <p:nvSpPr>
          <p:cNvPr id="102" name="Shape 102"/>
          <p:cNvSpPr/>
          <p:nvPr/>
        </p:nvSpPr>
        <p:spPr>
          <a:xfrm>
            <a:off x="6316200" y="1797070"/>
            <a:ext cx="2526605" cy="5471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200"/>
            </a:lvl1pPr>
          </a:lstStyle>
          <a:p>
            <a:pPr lvl="0">
              <a:defRPr sz="1800"/>
            </a:pPr>
            <a:r>
              <a:rPr sz="2200"/>
              <a:t>Flux information</a:t>
            </a:r>
          </a:p>
        </p:txBody>
      </p:sp>
      <p:sp>
        <p:nvSpPr>
          <p:cNvPr id="103" name="Shape 103"/>
          <p:cNvSpPr/>
          <p:nvPr/>
        </p:nvSpPr>
        <p:spPr>
          <a:xfrm rot="18900000">
            <a:off x="9484342" y="1674341"/>
            <a:ext cx="932987" cy="5471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200"/>
            </a:lvl1pPr>
          </a:lstStyle>
          <a:p>
            <a:pPr lvl="0">
              <a:defRPr sz="1800"/>
            </a:pPr>
            <a:r>
              <a:rPr sz="2200"/>
              <a:t>Input</a:t>
            </a:r>
          </a:p>
        </p:txBody>
      </p:sp>
      <p:sp>
        <p:nvSpPr>
          <p:cNvPr id="104" name="Shape 104"/>
          <p:cNvSpPr/>
          <p:nvPr/>
        </p:nvSpPr>
        <p:spPr>
          <a:xfrm rot="18900000">
            <a:off x="10410372" y="1582962"/>
            <a:ext cx="1191447" cy="547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200"/>
            </a:lvl1pPr>
          </a:lstStyle>
          <a:p>
            <a:pPr lvl="0">
              <a:defRPr sz="1800"/>
            </a:pPr>
            <a:r>
              <a:rPr sz="2200"/>
              <a:t>Output</a:t>
            </a:r>
          </a:p>
        </p:txBody>
      </p:sp>
      <p:sp>
        <p:nvSpPr>
          <p:cNvPr id="105" name="Shape 105"/>
          <p:cNvSpPr/>
          <p:nvPr/>
        </p:nvSpPr>
        <p:spPr>
          <a:xfrm>
            <a:off x="984070" y="6671733"/>
            <a:ext cx="3431795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 b="1">
                <a:latin typeface="Helvetica"/>
                <a:ea typeface="Helvetica"/>
                <a:cs typeface="Helvetica"/>
                <a:sym typeface="Helvetica"/>
              </a:rPr>
              <a:t>Pathways coverage</a:t>
            </a:r>
          </a:p>
          <a:p>
            <a:pPr lvl="0" algn="l">
              <a:defRPr sz="1800"/>
            </a:pPr>
            <a:r>
              <a:rPr sz="2000"/>
              <a:t>Glycolysis</a:t>
            </a:r>
          </a:p>
          <a:p>
            <a:pPr lvl="0" algn="l">
              <a:defRPr sz="1800"/>
            </a:pPr>
            <a:r>
              <a:rPr sz="2000"/>
              <a:t>TCA-Cycle</a:t>
            </a:r>
          </a:p>
          <a:p>
            <a:pPr lvl="0" algn="l">
              <a:defRPr sz="1800"/>
            </a:pPr>
            <a:r>
              <a:rPr sz="2000"/>
              <a:t>Pentose-Phosphate Pathway</a:t>
            </a:r>
          </a:p>
          <a:p>
            <a:pPr lvl="0" algn="l">
              <a:defRPr sz="1800"/>
            </a:pPr>
            <a:r>
              <a:rPr sz="2000"/>
              <a:t>Glutaminolysis</a:t>
            </a:r>
          </a:p>
          <a:p>
            <a:pPr lvl="0" algn="l">
              <a:defRPr sz="1800"/>
            </a:pPr>
            <a:r>
              <a:rPr sz="2000"/>
              <a:t>Amino acid synthesis</a:t>
            </a:r>
          </a:p>
          <a:p>
            <a:pPr lvl="0" algn="l">
              <a:defRPr sz="1800"/>
            </a:pPr>
            <a:r>
              <a:rPr sz="2000"/>
              <a:t>Biosynthesis </a:t>
            </a:r>
          </a:p>
        </p:txBody>
      </p:sp>
      <p:sp>
        <p:nvSpPr>
          <p:cNvPr id="106" name="Shape 106"/>
          <p:cNvSpPr/>
          <p:nvPr/>
        </p:nvSpPr>
        <p:spPr>
          <a:xfrm>
            <a:off x="997931" y="3997035"/>
            <a:ext cx="231174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 b="1">
                <a:latin typeface="Helvetica"/>
                <a:ea typeface="Helvetica"/>
                <a:cs typeface="Helvetica"/>
                <a:sym typeface="Helvetica"/>
              </a:rPr>
              <a:t>Time courses for:</a:t>
            </a:r>
          </a:p>
          <a:p>
            <a:pPr lvl="0" algn="l">
              <a:defRPr sz="1800"/>
            </a:pPr>
            <a:r>
              <a:rPr sz="2000">
                <a:latin typeface="Helvetica"/>
                <a:ea typeface="Helvetica"/>
                <a:cs typeface="Helvetica"/>
                <a:sym typeface="Helvetica"/>
              </a:rPr>
              <a:t>Glucose</a:t>
            </a:r>
          </a:p>
          <a:p>
            <a:pPr lvl="0" algn="l">
              <a:defRPr sz="1800"/>
            </a:pPr>
            <a:r>
              <a:rPr sz="2000">
                <a:latin typeface="Helvetica"/>
                <a:ea typeface="Helvetica"/>
                <a:cs typeface="Helvetica"/>
                <a:sym typeface="Helvetica"/>
              </a:rPr>
              <a:t>Glutamine</a:t>
            </a:r>
          </a:p>
        </p:txBody>
      </p:sp>
      <p:sp>
        <p:nvSpPr>
          <p:cNvPr id="107" name="Shape 107"/>
          <p:cNvSpPr/>
          <p:nvPr/>
        </p:nvSpPr>
        <p:spPr>
          <a:xfrm>
            <a:off x="997931" y="2932246"/>
            <a:ext cx="299313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000" b="1">
                <a:latin typeface="Helvetica"/>
                <a:ea typeface="Helvetica"/>
                <a:cs typeface="Helvetica"/>
                <a:sym typeface="Helvetica"/>
              </a:rPr>
              <a:t>metabolic steady &amp;</a:t>
            </a:r>
          </a:p>
          <a:p>
            <a:pPr lvl="0" algn="l">
              <a:defRPr sz="1800"/>
            </a:pPr>
            <a:r>
              <a:rPr sz="2000" b="1">
                <a:latin typeface="Helvetica"/>
                <a:ea typeface="Helvetica"/>
                <a:cs typeface="Helvetica"/>
                <a:sym typeface="Helvetica"/>
              </a:rPr>
              <a:t>isotopic non-stationary </a:t>
            </a: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909" y="2471243"/>
            <a:ext cx="4914111" cy="2804752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/>
        </p:nvPicPr>
        <p:blipFill rotWithShape="1">
          <a:blip r:embed="rId3"/>
          <a:srcRect t="14657" b="5508"/>
          <a:stretch/>
        </p:blipFill>
        <p:spPr>
          <a:xfrm>
            <a:off x="6834513" y="5519781"/>
            <a:ext cx="4715391" cy="315281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6</a:t>
            </a:fld>
            <a:endParaRPr sz="1700"/>
          </a:p>
        </p:txBody>
      </p:sp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4990">
              <a:defRPr sz="437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70">
                <a:solidFill>
                  <a:srgbClr val="DE6A10"/>
                </a:solidFill>
              </a:rPr>
              <a:t>GC-MS fragment mapping to molecule level</a:t>
            </a: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330" y="1734808"/>
            <a:ext cx="10390037" cy="728898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20624">
              <a:defRPr sz="3312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312">
                <a:solidFill>
                  <a:srgbClr val="DE6A10"/>
                </a:solidFill>
              </a:rPr>
              <a:t>Monitoring metabolic reprogramming - experimental setup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7</a:t>
            </a:fld>
            <a:endParaRPr sz="1700"/>
          </a:p>
        </p:txBody>
      </p:sp>
      <p:pic>
        <p:nvPicPr>
          <p:cNvPr id="11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50129" y="2175739"/>
            <a:ext cx="6350001" cy="52340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0" name="Group 130"/>
          <p:cNvGrpSpPr/>
          <p:nvPr/>
        </p:nvGrpSpPr>
        <p:grpSpPr>
          <a:xfrm>
            <a:off x="6595871" y="2341285"/>
            <a:ext cx="4186058" cy="5071030"/>
            <a:chOff x="0" y="0"/>
            <a:chExt cx="4186057" cy="5071028"/>
          </a:xfrm>
        </p:grpSpPr>
        <p:pic>
          <p:nvPicPr>
            <p:cNvPr id="120" name="map01100.gif"/>
            <p:cNvPicPr/>
            <p:nvPr/>
          </p:nvPicPr>
          <p:blipFill>
            <a:blip r:embed="rId3">
              <a:alphaModFix amt="23751"/>
              <a:extLst/>
            </a:blip>
            <a:stretch>
              <a:fillRect/>
            </a:stretch>
          </p:blipFill>
          <p:spPr>
            <a:xfrm>
              <a:off x="0" y="0"/>
              <a:ext cx="4186058" cy="50710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9" name="Group 129"/>
            <p:cNvGrpSpPr/>
            <p:nvPr/>
          </p:nvGrpSpPr>
          <p:grpSpPr>
            <a:xfrm>
              <a:off x="547628" y="1284564"/>
              <a:ext cx="3307159" cy="2501901"/>
              <a:chOff x="0" y="-31750"/>
              <a:chExt cx="3307158" cy="2501900"/>
            </a:xfrm>
          </p:grpSpPr>
          <p:sp>
            <p:nvSpPr>
              <p:cNvPr id="121" name="Shape 121"/>
              <p:cNvSpPr/>
              <p:nvPr/>
            </p:nvSpPr>
            <p:spPr>
              <a:xfrm>
                <a:off x="0" y="53966"/>
                <a:ext cx="681766" cy="323868"/>
              </a:xfrm>
              <a:prstGeom prst="rightArrow">
                <a:avLst>
                  <a:gd name="adj1" fmla="val 42906"/>
                  <a:gd name="adj2" fmla="val 93398"/>
                </a:avLst>
              </a:prstGeom>
              <a:noFill/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2200"/>
                </a:pPr>
                <a:endParaRPr/>
              </a:p>
            </p:txBody>
          </p:sp>
          <p:sp>
            <p:nvSpPr>
              <p:cNvPr id="122" name="Shape 122"/>
              <p:cNvSpPr/>
              <p:nvPr/>
            </p:nvSpPr>
            <p:spPr>
              <a:xfrm>
                <a:off x="0" y="722833"/>
                <a:ext cx="681766" cy="323868"/>
              </a:xfrm>
              <a:prstGeom prst="rightArrow">
                <a:avLst>
                  <a:gd name="adj1" fmla="val 42906"/>
                  <a:gd name="adj2" fmla="val 93398"/>
                </a:avLst>
              </a:prstGeom>
              <a:noFill/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2200"/>
                </a:pPr>
                <a:endParaRPr/>
              </a:p>
            </p:txBody>
          </p:sp>
          <p:sp>
            <p:nvSpPr>
              <p:cNvPr id="123" name="Shape 123"/>
              <p:cNvSpPr/>
              <p:nvPr/>
            </p:nvSpPr>
            <p:spPr>
              <a:xfrm>
                <a:off x="0" y="1391699"/>
                <a:ext cx="681766" cy="323868"/>
              </a:xfrm>
              <a:prstGeom prst="rightArrow">
                <a:avLst>
                  <a:gd name="adj1" fmla="val 42906"/>
                  <a:gd name="adj2" fmla="val 93398"/>
                </a:avLst>
              </a:prstGeom>
              <a:noFill/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2200"/>
                </a:pPr>
                <a:endParaRPr/>
              </a:p>
            </p:txBody>
          </p:sp>
          <p:sp>
            <p:nvSpPr>
              <p:cNvPr id="124" name="Shape 124"/>
              <p:cNvSpPr/>
              <p:nvPr/>
            </p:nvSpPr>
            <p:spPr>
              <a:xfrm>
                <a:off x="0" y="2060566"/>
                <a:ext cx="681766" cy="323868"/>
              </a:xfrm>
              <a:prstGeom prst="rightArrow">
                <a:avLst>
                  <a:gd name="adj1" fmla="val 42906"/>
                  <a:gd name="adj2" fmla="val 93398"/>
                </a:avLst>
              </a:prstGeom>
              <a:noFill/>
              <a:ln w="25400" cap="flat">
                <a:solidFill>
                  <a:srgbClr val="85888D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2200"/>
                </a:pPr>
                <a:endParaRPr/>
              </a:p>
            </p:txBody>
          </p:sp>
          <p:sp>
            <p:nvSpPr>
              <p:cNvPr id="125" name="Shape 125"/>
              <p:cNvSpPr/>
              <p:nvPr/>
            </p:nvSpPr>
            <p:spPr>
              <a:xfrm>
                <a:off x="992744" y="-31751"/>
                <a:ext cx="2010478" cy="495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600" b="1" baseline="31999">
                    <a:latin typeface="Helvetica"/>
                    <a:ea typeface="Helvetica"/>
                    <a:cs typeface="Helvetica"/>
                    <a:sym typeface="Helvetica"/>
                  </a:rPr>
                  <a:t>13</a:t>
                </a:r>
                <a:r>
                  <a:rPr sz="2600" b="1">
                    <a:latin typeface="Helvetica"/>
                    <a:ea typeface="Helvetica"/>
                    <a:cs typeface="Helvetica"/>
                    <a:sym typeface="Helvetica"/>
                  </a:rPr>
                  <a:t>C-Glucose</a:t>
                </a:r>
              </a:p>
            </p:txBody>
          </p:sp>
          <p:sp>
            <p:nvSpPr>
              <p:cNvPr id="126" name="Shape 126"/>
              <p:cNvSpPr/>
              <p:nvPr/>
            </p:nvSpPr>
            <p:spPr>
              <a:xfrm>
                <a:off x="985022" y="637116"/>
                <a:ext cx="2322137" cy="495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600" b="1" baseline="31999">
                    <a:latin typeface="Helvetica"/>
                    <a:ea typeface="Helvetica"/>
                    <a:cs typeface="Helvetica"/>
                    <a:sym typeface="Helvetica"/>
                  </a:rPr>
                  <a:t>13</a:t>
                </a:r>
                <a:r>
                  <a:rPr sz="2600" b="1">
                    <a:latin typeface="Helvetica"/>
                    <a:ea typeface="Helvetica"/>
                    <a:cs typeface="Helvetica"/>
                    <a:sym typeface="Helvetica"/>
                  </a:rPr>
                  <a:t>C-Glutamine</a:t>
                </a:r>
              </a:p>
            </p:txBody>
          </p:sp>
          <p:sp>
            <p:nvSpPr>
              <p:cNvPr id="127" name="Shape 127"/>
              <p:cNvSpPr/>
              <p:nvPr/>
            </p:nvSpPr>
            <p:spPr>
              <a:xfrm>
                <a:off x="976227" y="1305983"/>
                <a:ext cx="2102541" cy="495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2600" b="1" baseline="31999">
                    <a:latin typeface="Helvetica"/>
                    <a:ea typeface="Helvetica"/>
                    <a:cs typeface="Helvetica"/>
                    <a:sym typeface="Helvetica"/>
                  </a:rPr>
                  <a:t>13</a:t>
                </a:r>
                <a:r>
                  <a:rPr sz="2600" b="1">
                    <a:latin typeface="Helvetica"/>
                    <a:ea typeface="Helvetica"/>
                    <a:cs typeface="Helvetica"/>
                    <a:sym typeface="Helvetica"/>
                  </a:rPr>
                  <a:t>C-Pyruvate</a:t>
                </a:r>
              </a:p>
            </p:txBody>
          </p:sp>
          <p:sp>
            <p:nvSpPr>
              <p:cNvPr id="128" name="Shape 128"/>
              <p:cNvSpPr/>
              <p:nvPr/>
            </p:nvSpPr>
            <p:spPr>
              <a:xfrm>
                <a:off x="1038824" y="1974850"/>
                <a:ext cx="1912666" cy="495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600"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sz="1800" b="0"/>
                </a:pPr>
                <a:r>
                  <a:rPr sz="2600" b="1"/>
                  <a:t>Proteomics</a:t>
                </a:r>
              </a:p>
            </p:txBody>
          </p:sp>
        </p:grpSp>
      </p:grpSp>
      <p:grpSp>
        <p:nvGrpSpPr>
          <p:cNvPr id="144" name="Group 144"/>
          <p:cNvGrpSpPr/>
          <p:nvPr/>
        </p:nvGrpSpPr>
        <p:grpSpPr>
          <a:xfrm>
            <a:off x="1110027" y="3403901"/>
            <a:ext cx="5145011" cy="3068950"/>
            <a:chOff x="0" y="0"/>
            <a:chExt cx="5145009" cy="3068949"/>
          </a:xfrm>
        </p:grpSpPr>
        <p:sp>
          <p:nvSpPr>
            <p:cNvPr id="131" name="Shape 131"/>
            <p:cNvSpPr/>
            <p:nvPr/>
          </p:nvSpPr>
          <p:spPr>
            <a:xfrm>
              <a:off x="3710009" y="1793126"/>
              <a:ext cx="1435001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365C0"/>
                  </a:solidFill>
                </a:rPr>
                <a:t>hESC-DF</a:t>
              </a:r>
            </a:p>
          </p:txBody>
        </p:sp>
        <p:sp>
          <p:nvSpPr>
            <p:cNvPr id="132" name="Shape 132"/>
            <p:cNvSpPr/>
            <p:nvPr/>
          </p:nvSpPr>
          <p:spPr>
            <a:xfrm>
              <a:off x="1721618" y="1793126"/>
              <a:ext cx="9272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 i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 i="0"/>
              </a:pPr>
              <a:r>
                <a:rPr sz="2400" b="1" i="1"/>
                <a:t>hESC</a:t>
              </a:r>
            </a:p>
          </p:txBody>
        </p:sp>
        <p:sp>
          <p:nvSpPr>
            <p:cNvPr id="133" name="Shape 133"/>
            <p:cNvSpPr/>
            <p:nvPr/>
          </p:nvSpPr>
          <p:spPr>
            <a:xfrm>
              <a:off x="1759224" y="2599049"/>
              <a:ext cx="18925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>
                  <a:solidFill>
                    <a:srgbClr val="C82506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C82506"/>
                  </a:solidFill>
                </a:rPr>
                <a:t>MDA-MB231</a:t>
              </a:r>
            </a:p>
          </p:txBody>
        </p:sp>
        <p:sp>
          <p:nvSpPr>
            <p:cNvPr id="134" name="Shape 134"/>
            <p:cNvSpPr/>
            <p:nvPr/>
          </p:nvSpPr>
          <p:spPr>
            <a:xfrm>
              <a:off x="3710009" y="634999"/>
              <a:ext cx="520601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365C0"/>
                  </a:solidFill>
                </a:rPr>
                <a:t>DF</a:t>
              </a:r>
            </a:p>
          </p:txBody>
        </p:sp>
        <p:sp>
          <p:nvSpPr>
            <p:cNvPr id="135" name="Shape 135"/>
            <p:cNvSpPr/>
            <p:nvPr/>
          </p:nvSpPr>
          <p:spPr>
            <a:xfrm>
              <a:off x="1784624" y="634999"/>
              <a:ext cx="82570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 i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 i="0"/>
              </a:pPr>
              <a:r>
                <a:rPr sz="2400" b="1" i="1"/>
                <a:t>iPSC</a:t>
              </a:r>
            </a:p>
          </p:txBody>
        </p:sp>
        <p:sp>
          <p:nvSpPr>
            <p:cNvPr id="136" name="Shape 136"/>
            <p:cNvSpPr/>
            <p:nvPr/>
          </p:nvSpPr>
          <p:spPr>
            <a:xfrm>
              <a:off x="0" y="-1"/>
              <a:ext cx="876301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365C0"/>
                  </a:solidFill>
                </a:rPr>
                <a:t>HFF1</a:t>
              </a:r>
            </a:p>
          </p:txBody>
        </p:sp>
        <p:sp>
          <p:nvSpPr>
            <p:cNvPr id="137" name="Shape 137"/>
            <p:cNvSpPr/>
            <p:nvPr/>
          </p:nvSpPr>
          <p:spPr>
            <a:xfrm>
              <a:off x="0" y="634999"/>
              <a:ext cx="910233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365C0"/>
                  </a:solidFill>
                </a:rPr>
                <a:t>NFH2</a:t>
              </a:r>
            </a:p>
          </p:txBody>
        </p:sp>
        <p:sp>
          <p:nvSpPr>
            <p:cNvPr id="138" name="Shape 138"/>
            <p:cNvSpPr/>
            <p:nvPr/>
          </p:nvSpPr>
          <p:spPr>
            <a:xfrm>
              <a:off x="0" y="1269999"/>
              <a:ext cx="673448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 b="1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400" b="1">
                  <a:solidFill>
                    <a:srgbClr val="0365C0"/>
                  </a:solidFill>
                </a:rPr>
                <a:t>BJ1</a:t>
              </a:r>
            </a:p>
          </p:txBody>
        </p:sp>
        <p:sp>
          <p:nvSpPr>
            <p:cNvPr id="139" name="Shape 139"/>
            <p:cNvSpPr/>
            <p:nvPr/>
          </p:nvSpPr>
          <p:spPr>
            <a:xfrm>
              <a:off x="1013682" y="296552"/>
              <a:ext cx="694434" cy="442960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0" name="Shape 140"/>
            <p:cNvSpPr/>
            <p:nvPr/>
          </p:nvSpPr>
          <p:spPr>
            <a:xfrm flipV="1">
              <a:off x="1045971" y="1087928"/>
              <a:ext cx="629856" cy="530785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 flipV="1">
              <a:off x="852146" y="913637"/>
              <a:ext cx="823681" cy="406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 flipV="1">
              <a:off x="2721549" y="869867"/>
              <a:ext cx="823682" cy="406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 flipV="1">
              <a:off x="2753889" y="2026104"/>
              <a:ext cx="823682" cy="406"/>
            </a:xfrm>
            <a:prstGeom prst="line">
              <a:avLst/>
            </a:prstGeom>
            <a:noFill/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145" name="Shape 145"/>
          <p:cNvSpPr/>
          <p:nvPr/>
        </p:nvSpPr>
        <p:spPr>
          <a:xfrm>
            <a:off x="2606422" y="8264177"/>
            <a:ext cx="940435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pPr lvl="0">
              <a:defRPr sz="1800"/>
            </a:pPr>
            <a:r>
              <a:rPr sz="2200"/>
              <a:t>in cooperation with R. Bucowiecki and A. Prigione (MDC, Berlin, Germany)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1" animBg="1" advAuto="0"/>
      <p:bldP spid="119" grpId="3" animBg="1" advAuto="0"/>
      <p:bldP spid="130" grpId="4" animBg="1" advAuto="0"/>
      <p:bldP spid="144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Re-arrangement of carbon fate</a:t>
            </a:r>
          </a:p>
        </p:txBody>
      </p:sp>
      <p:sp>
        <p:nvSpPr>
          <p:cNvPr id="148" name="Shape 148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8</a:t>
            </a:fld>
            <a:endParaRPr sz="1700"/>
          </a:p>
        </p:txBody>
      </p:sp>
      <p:pic>
        <p:nvPicPr>
          <p:cNvPr id="149" name="lac_ser_glc Kopi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8483" y="3231697"/>
            <a:ext cx="5939825" cy="2042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fum_suc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31995" y="5592952"/>
            <a:ext cx="5943601" cy="2004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New_screen_LI_combined Kopi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93630" y="1817092"/>
            <a:ext cx="5080001" cy="75348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4" name="Group 154"/>
          <p:cNvGrpSpPr/>
          <p:nvPr/>
        </p:nvGrpSpPr>
        <p:grpSpPr>
          <a:xfrm>
            <a:off x="4101474" y="1823338"/>
            <a:ext cx="516400" cy="7861452"/>
            <a:chOff x="0" y="0"/>
            <a:chExt cx="516399" cy="7861450"/>
          </a:xfrm>
        </p:grpSpPr>
        <p:sp>
          <p:nvSpPr>
            <p:cNvPr id="152" name="Shape 152"/>
            <p:cNvSpPr/>
            <p:nvPr/>
          </p:nvSpPr>
          <p:spPr>
            <a:xfrm>
              <a:off x="0" y="0"/>
              <a:ext cx="107748" cy="7859522"/>
            </a:xfrm>
            <a:prstGeom prst="rect">
              <a:avLst/>
            </a:prstGeom>
            <a:noFill/>
            <a:ln w="12700" cap="flat">
              <a:solidFill>
                <a:srgbClr val="EC5D5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300"/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>
              <a:off x="408651" y="1928"/>
              <a:ext cx="107749" cy="7859523"/>
            </a:xfrm>
            <a:prstGeom prst="rect">
              <a:avLst/>
            </a:prstGeom>
            <a:noFill/>
            <a:ln w="12700" cap="flat">
              <a:solidFill>
                <a:srgbClr val="EC5D5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300"/>
              </a:pPr>
              <a:endParaRPr/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2711496" y="1824303"/>
            <a:ext cx="1984924" cy="7861505"/>
            <a:chOff x="0" y="0"/>
            <a:chExt cx="1984923" cy="7861504"/>
          </a:xfrm>
        </p:grpSpPr>
        <p:sp>
          <p:nvSpPr>
            <p:cNvPr id="155" name="Shape 155"/>
            <p:cNvSpPr/>
            <p:nvPr/>
          </p:nvSpPr>
          <p:spPr>
            <a:xfrm>
              <a:off x="0" y="1982"/>
              <a:ext cx="107748" cy="7859523"/>
            </a:xfrm>
            <a:prstGeom prst="rect">
              <a:avLst/>
            </a:prstGeom>
            <a:noFill/>
            <a:ln w="12700" cap="flat">
              <a:solidFill>
                <a:srgbClr val="EC5D5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300"/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>
              <a:off x="1877176" y="0"/>
              <a:ext cx="107748" cy="7859522"/>
            </a:xfrm>
            <a:prstGeom prst="rect">
              <a:avLst/>
            </a:prstGeom>
            <a:noFill/>
            <a:ln w="12700" cap="flat">
              <a:solidFill>
                <a:srgbClr val="EC5D5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300"/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2" animBg="1" advAuto="0"/>
      <p:bldP spid="150" grpId="5" animBg="1" advAuto="0"/>
      <p:bldP spid="154" grpId="1" animBg="1" advAuto="0"/>
      <p:bldP spid="154" grpId="3" animBg="1" advAuto="0"/>
      <p:bldP spid="157" grpId="4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Routing of </a:t>
            </a:r>
            <a:r>
              <a:rPr sz="4600" baseline="31999">
                <a:solidFill>
                  <a:srgbClr val="DE6A10"/>
                </a:solidFill>
              </a:rPr>
              <a:t>13</a:t>
            </a:r>
            <a:r>
              <a:rPr sz="4600">
                <a:solidFill>
                  <a:srgbClr val="DE6A10"/>
                </a:solidFill>
              </a:rPr>
              <a:t>C-Pyruvic acid</a:t>
            </a:r>
          </a:p>
        </p:txBody>
      </p:sp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xfrm>
            <a:off x="12305546" y="9241044"/>
            <a:ext cx="234342" cy="355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9</a:t>
            </a:fld>
            <a:endParaRPr sz="1700"/>
          </a:p>
        </p:txBody>
      </p:sp>
      <p:pic>
        <p:nvPicPr>
          <p:cNvPr id="161" name="pasted-image.pdf"/>
          <p:cNvPicPr/>
          <p:nvPr/>
        </p:nvPicPr>
        <p:blipFill>
          <a:blip r:embed="rId3">
            <a:extLst/>
          </a:blip>
          <a:srcRect t="51624" r="32162"/>
          <a:stretch>
            <a:fillRect/>
          </a:stretch>
        </p:blipFill>
        <p:spPr>
          <a:xfrm>
            <a:off x="7917439" y="-2098198"/>
            <a:ext cx="3446134" cy="1317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pasted-image.pdf"/>
          <p:cNvPicPr/>
          <p:nvPr/>
        </p:nvPicPr>
        <p:blipFill>
          <a:blip r:embed="rId3">
            <a:extLst/>
          </a:blip>
          <a:srcRect l="67406" t="51624"/>
          <a:stretch>
            <a:fillRect/>
          </a:stretch>
        </p:blipFill>
        <p:spPr>
          <a:xfrm>
            <a:off x="11399356" y="-2098198"/>
            <a:ext cx="1655764" cy="1317003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/>
          <p:nvPr/>
        </p:nvSpPr>
        <p:spPr>
          <a:xfrm>
            <a:off x="6267805" y="-1714462"/>
            <a:ext cx="16139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LFQ Int</a:t>
            </a:r>
          </a:p>
        </p:txBody>
      </p:sp>
      <p:pic>
        <p:nvPicPr>
          <p:cNvPr id="164" name="pyr_scheme Kopi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40872" y="2366302"/>
            <a:ext cx="5791381" cy="4449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asted-image.pdf"/>
          <p:cNvPicPr/>
          <p:nvPr/>
        </p:nvPicPr>
        <p:blipFill>
          <a:blip r:embed="rId5">
            <a:extLst/>
          </a:blip>
          <a:srcRect l="525" t="51001" r="20704" b="535"/>
          <a:stretch>
            <a:fillRect/>
          </a:stretch>
        </p:blipFill>
        <p:spPr>
          <a:xfrm>
            <a:off x="8633774" y="1883048"/>
            <a:ext cx="2540001" cy="1908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Mal_pyr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77840" y="6930495"/>
            <a:ext cx="5708697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asted-image.pdf"/>
          <p:cNvPicPr/>
          <p:nvPr/>
        </p:nvPicPr>
        <p:blipFill>
          <a:blip r:embed="rId7">
            <a:extLst/>
          </a:blip>
          <a:srcRect r="21092" b="50436"/>
          <a:stretch>
            <a:fillRect/>
          </a:stretch>
        </p:blipFill>
        <p:spPr>
          <a:xfrm>
            <a:off x="1377841" y="2029031"/>
            <a:ext cx="2483472" cy="190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title"/>
          </p:nvPr>
        </p:nvSpPr>
        <p:spPr>
          <a:xfrm>
            <a:off x="952500" y="460620"/>
            <a:ext cx="11099800" cy="103941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Summary</a:t>
            </a:r>
          </a:p>
        </p:txBody>
      </p:sp>
      <p:sp>
        <p:nvSpPr>
          <p:cNvPr id="172" name="Shape 1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10</a:t>
            </a:fld>
            <a:endParaRPr sz="1700"/>
          </a:p>
        </p:txBody>
      </p:sp>
      <p:grpSp>
        <p:nvGrpSpPr>
          <p:cNvPr id="176" name="Group 176"/>
          <p:cNvGrpSpPr/>
          <p:nvPr/>
        </p:nvGrpSpPr>
        <p:grpSpPr>
          <a:xfrm>
            <a:off x="7412415" y="2573891"/>
            <a:ext cx="5587805" cy="4605818"/>
            <a:chOff x="0" y="0"/>
            <a:chExt cx="5587803" cy="4605816"/>
          </a:xfrm>
        </p:grpSpPr>
        <p:pic>
          <p:nvPicPr>
            <p:cNvPr id="173" name="pasted-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587804" cy="46058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4" name="Shape 174"/>
            <p:cNvSpPr/>
            <p:nvPr/>
          </p:nvSpPr>
          <p:spPr>
            <a:xfrm>
              <a:off x="3852341" y="2055287"/>
              <a:ext cx="1416943" cy="3556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171053" y="2055287"/>
              <a:ext cx="1416943" cy="3556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pic>
        <p:nvPicPr>
          <p:cNvPr id="177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75964" y="737650"/>
            <a:ext cx="6573853" cy="86433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Untitled.png"/>
          <p:cNvPicPr/>
          <p:nvPr/>
        </p:nvPicPr>
        <p:blipFill>
          <a:blip r:embed="rId2">
            <a:extLst/>
          </a:blip>
          <a:srcRect l="44950" t="22667" r="38351" b="36719"/>
          <a:stretch>
            <a:fillRect/>
          </a:stretch>
        </p:blipFill>
        <p:spPr>
          <a:xfrm>
            <a:off x="2380606" y="5407536"/>
            <a:ext cx="1088610" cy="1489382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DE6A10"/>
                </a:solidFill>
              </a:rPr>
              <a:t>Acknowledgments</a:t>
            </a:r>
          </a:p>
        </p:txBody>
      </p:sp>
      <p:sp>
        <p:nvSpPr>
          <p:cNvPr id="183" name="Shape 1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/>
            </a:pPr>
            <a:fld id="{86CB4B4D-7CA3-9044-876B-883B54F8677D}" type="slidenum">
              <a:rPr sz="1700"/>
              <a:t>11</a:t>
            </a:fld>
            <a:endParaRPr sz="1700"/>
          </a:p>
        </p:txBody>
      </p:sp>
      <p:sp>
        <p:nvSpPr>
          <p:cNvPr id="184" name="Shape 184"/>
          <p:cNvSpPr/>
          <p:nvPr/>
        </p:nvSpPr>
        <p:spPr>
          <a:xfrm>
            <a:off x="7710046" y="2363757"/>
            <a:ext cx="3641074" cy="1833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 defTabSz="461518">
              <a:spcBef>
                <a:spcPts val="200"/>
              </a:spcBef>
              <a:defRPr sz="1800"/>
            </a:pPr>
            <a:r>
              <a:rPr sz="2212"/>
              <a:t>Alessandro Prigione </a:t>
            </a:r>
          </a:p>
          <a:p>
            <a:pPr lvl="0" algn="l" defTabSz="461518">
              <a:spcBef>
                <a:spcPts val="200"/>
              </a:spcBef>
              <a:defRPr sz="1800"/>
            </a:pPr>
            <a:r>
              <a:rPr sz="2212"/>
              <a:t>Raul Bukowiecki</a:t>
            </a:r>
          </a:p>
          <a:p>
            <a:pPr lvl="0" algn="l" defTabSz="461518">
              <a:spcBef>
                <a:spcPts val="200"/>
              </a:spcBef>
              <a:defRPr sz="1800"/>
            </a:pPr>
            <a:endParaRPr sz="2212"/>
          </a:p>
          <a:p>
            <a:pPr lvl="0" algn="l" defTabSz="461518">
              <a:spcBef>
                <a:spcPts val="200"/>
              </a:spcBef>
              <a:defRPr sz="1800"/>
            </a:pPr>
            <a:r>
              <a:rPr sz="2212"/>
              <a:t>MDC Berlin-Buch, Germany</a:t>
            </a:r>
          </a:p>
        </p:txBody>
      </p:sp>
      <p:pic>
        <p:nvPicPr>
          <p:cNvPr id="185" name="Stefan_Kempa_Portrait.tif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63552" y="2542625"/>
            <a:ext cx="1520582" cy="1482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679.tiff"/>
          <p:cNvPicPr/>
          <p:nvPr/>
        </p:nvPicPr>
        <p:blipFill>
          <a:blip r:embed="rId4">
            <a:extLst/>
          </a:blip>
          <a:srcRect l="1000" t="751" r="1000"/>
          <a:stretch>
            <a:fillRect/>
          </a:stretch>
        </p:blipFill>
        <p:spPr>
          <a:xfrm>
            <a:off x="1317172" y="2565247"/>
            <a:ext cx="1066837" cy="143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747.png"/>
          <p:cNvPicPr/>
          <p:nvPr/>
        </p:nvPicPr>
        <p:blipFill>
          <a:blip r:embed="rId5">
            <a:extLst/>
          </a:blip>
          <a:srcRect l="2000" b="751"/>
          <a:stretch>
            <a:fillRect/>
          </a:stretch>
        </p:blipFill>
        <p:spPr>
          <a:xfrm>
            <a:off x="2382194" y="3991324"/>
            <a:ext cx="1066838" cy="1436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622.tif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49031" y="4002211"/>
            <a:ext cx="1088609" cy="1447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droppedImage.pdf"/>
          <p:cNvPicPr/>
          <p:nvPr/>
        </p:nvPicPr>
        <p:blipFill>
          <a:blip r:embed="rId7">
            <a:extLst/>
          </a:blip>
          <a:srcRect r="223" b="5796"/>
          <a:stretch>
            <a:fillRect/>
          </a:stretch>
        </p:blipFill>
        <p:spPr>
          <a:xfrm>
            <a:off x="2378565" y="2562621"/>
            <a:ext cx="1088610" cy="14357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droppedImage.pdf"/>
          <p:cNvPicPr/>
          <p:nvPr/>
        </p:nvPicPr>
        <p:blipFill>
          <a:blip r:embed="rId8">
            <a:extLst/>
          </a:blip>
          <a:srcRect l="765" b="4421"/>
          <a:stretch>
            <a:fillRect/>
          </a:stretch>
        </p:blipFill>
        <p:spPr>
          <a:xfrm>
            <a:off x="1321441" y="6859204"/>
            <a:ext cx="1107870" cy="143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g020.jpg"/>
          <p:cNvPicPr/>
          <p:nvPr/>
        </p:nvPicPr>
        <p:blipFill>
          <a:blip r:embed="rId9">
            <a:extLst/>
          </a:blip>
          <a:srcRect r="291" b="14379"/>
          <a:stretch>
            <a:fillRect/>
          </a:stretch>
        </p:blipFill>
        <p:spPr>
          <a:xfrm>
            <a:off x="4587378" y="6854308"/>
            <a:ext cx="1082527" cy="1447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droppedImage.png"/>
          <p:cNvPicPr/>
          <p:nvPr/>
        </p:nvPicPr>
        <p:blipFill>
          <a:blip r:embed="rId10">
            <a:extLst/>
          </a:blip>
          <a:srcRect l="909" r="8181"/>
          <a:stretch>
            <a:fillRect/>
          </a:stretch>
        </p:blipFill>
        <p:spPr>
          <a:xfrm>
            <a:off x="4561225" y="5439174"/>
            <a:ext cx="1088610" cy="143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olkavv.jpg"/>
          <p:cNvPicPr/>
          <p:nvPr/>
        </p:nvPicPr>
        <p:blipFill>
          <a:blip r:embed="rId11">
            <a:extLst/>
          </a:blip>
          <a:srcRect r="8065"/>
          <a:stretch>
            <a:fillRect/>
          </a:stretch>
        </p:blipFill>
        <p:spPr>
          <a:xfrm>
            <a:off x="1317172" y="4002714"/>
            <a:ext cx="1070863" cy="1482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droppedImage.pdf"/>
          <p:cNvPicPr/>
          <p:nvPr/>
        </p:nvPicPr>
        <p:blipFill>
          <a:blip r:embed="rId12">
            <a:extLst/>
          </a:blip>
          <a:srcRect r="2000" b="5495"/>
          <a:stretch>
            <a:fillRect/>
          </a:stretch>
        </p:blipFill>
        <p:spPr>
          <a:xfrm>
            <a:off x="1317172" y="5432042"/>
            <a:ext cx="1066837" cy="1433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JL_Foto.jpg"/>
          <p:cNvPicPr/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388874" y="6868522"/>
            <a:ext cx="1130961" cy="1437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henning_kuich.jp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3481944" y="6856943"/>
            <a:ext cx="1107679" cy="14732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771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3472617" y="5439174"/>
            <a:ext cx="1088609" cy="1447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binarySudoku251.jpg"/>
          <p:cNvPicPr/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5642502" y="6854621"/>
            <a:ext cx="1165831" cy="1467739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Shape 199"/>
          <p:cNvSpPr/>
          <p:nvPr/>
        </p:nvSpPr>
        <p:spPr>
          <a:xfrm>
            <a:off x="7781959" y="4719430"/>
            <a:ext cx="5078226" cy="1833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l" defTabSz="443991">
              <a:spcBef>
                <a:spcPts val="200"/>
              </a:spcBef>
              <a:defRPr sz="1800"/>
            </a:pPr>
            <a:r>
              <a:rPr sz="2128"/>
              <a:t>Katharina Nöh</a:t>
            </a:r>
          </a:p>
          <a:p>
            <a:pPr lvl="0" algn="l" defTabSz="443991">
              <a:spcBef>
                <a:spcPts val="200"/>
              </a:spcBef>
              <a:defRPr sz="1800"/>
            </a:pPr>
            <a:r>
              <a:rPr sz="2128"/>
              <a:t>Sebastian Niedenführ</a:t>
            </a:r>
          </a:p>
          <a:p>
            <a:pPr lvl="0" algn="l" defTabSz="443991">
              <a:spcBef>
                <a:spcPts val="200"/>
              </a:spcBef>
              <a:defRPr sz="1800"/>
            </a:pPr>
            <a:endParaRPr sz="2128"/>
          </a:p>
          <a:p>
            <a:pPr lvl="0" algn="l" defTabSz="443991">
              <a:spcBef>
                <a:spcPts val="200"/>
              </a:spcBef>
              <a:defRPr sz="1800"/>
            </a:pPr>
            <a:r>
              <a:rPr sz="2128"/>
              <a:t>Forschungszentrum Jülich</a:t>
            </a:r>
          </a:p>
          <a:p>
            <a:pPr lvl="0" algn="l" defTabSz="443991">
              <a:spcBef>
                <a:spcPts val="200"/>
              </a:spcBef>
              <a:defRPr sz="1800"/>
            </a:pPr>
            <a:r>
              <a:rPr sz="2128"/>
              <a:t>Germany</a:t>
            </a:r>
          </a:p>
        </p:txBody>
      </p:sp>
      <p:sp>
        <p:nvSpPr>
          <p:cNvPr id="200" name="Shape 200"/>
          <p:cNvSpPr/>
          <p:nvPr/>
        </p:nvSpPr>
        <p:spPr>
          <a:xfrm>
            <a:off x="7353875" y="7075104"/>
            <a:ext cx="3987067" cy="1833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300"/>
              </a:spcBef>
              <a:defRPr sz="2800">
                <a:solidFill>
                  <a:srgbClr val="DE6A1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DE6A10"/>
                </a:solidFill>
              </a:rPr>
              <a:t>… thank you for your attention</a:t>
            </a:r>
          </a:p>
        </p:txBody>
      </p:sp>
      <p:sp>
        <p:nvSpPr>
          <p:cNvPr id="201" name="Shape 201"/>
          <p:cNvSpPr/>
          <p:nvPr/>
        </p:nvSpPr>
        <p:spPr>
          <a:xfrm>
            <a:off x="1240281" y="8295997"/>
            <a:ext cx="41938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2" name="logo_BIMSB_bl_wbg Kopie.pdf"/>
          <p:cNvPicPr/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9482921" y="620755"/>
            <a:ext cx="2913110" cy="1220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Microsoft Macintosh PowerPoint</Application>
  <PresentationFormat>Benutzerdefiniert</PresentationFormat>
  <Paragraphs>128</Paragraphs>
  <Slides>11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White</vt:lpstr>
      <vt:lpstr>Quantifying metabolic fluxes in cancer and stem cells</vt:lpstr>
      <vt:lpstr>Genome-regulatory code</vt:lpstr>
      <vt:lpstr>Reprogramming of metabolism</vt:lpstr>
      <vt:lpstr>Quantitative information turns functional</vt:lpstr>
      <vt:lpstr>Non-stationary metabolic flux analysis</vt:lpstr>
      <vt:lpstr>GC-MS fragment mapping to molecule level</vt:lpstr>
      <vt:lpstr>Monitoring metabolic reprogramming - experimental setup</vt:lpstr>
      <vt:lpstr>Re-arrangement of carbon fate</vt:lpstr>
      <vt:lpstr>Routing of 13C-Pyruvic acid</vt:lpstr>
      <vt:lpstr>Summary</vt:lpstr>
      <vt:lpstr>Acknowledgments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Quantifying metabolic fluxes in cancer and stem cells</dc:title>
  <cp:lastModifiedBy>Zasada, Christin</cp:lastModifiedBy>
  <cp:revision>2</cp:revision>
  <dcterms:modified xsi:type="dcterms:W3CDTF">2015-04-29T10:51:51Z</dcterms:modified>
</cp:coreProperties>
</file>